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1148" r:id="rId3"/>
    <p:sldId id="1168" r:id="rId4"/>
    <p:sldId id="1147" r:id="rId5"/>
    <p:sldId id="1152" r:id="rId6"/>
    <p:sldId id="1154" r:id="rId7"/>
    <p:sldId id="1074" r:id="rId8"/>
    <p:sldId id="1151" r:id="rId9"/>
    <p:sldId id="1170" r:id="rId10"/>
    <p:sldId id="1153" r:id="rId11"/>
    <p:sldId id="1083" r:id="rId12"/>
    <p:sldId id="1123" r:id="rId13"/>
    <p:sldId id="1130" r:id="rId14"/>
    <p:sldId id="1084" r:id="rId15"/>
    <p:sldId id="1171" r:id="rId16"/>
    <p:sldId id="1086" r:id="rId17"/>
    <p:sldId id="1187" r:id="rId18"/>
    <p:sldId id="1173" r:id="rId19"/>
    <p:sldId id="1178" r:id="rId20"/>
    <p:sldId id="1180" r:id="rId21"/>
    <p:sldId id="1179" r:id="rId22"/>
    <p:sldId id="1181" r:id="rId23"/>
    <p:sldId id="496" r:id="rId24"/>
    <p:sldId id="1183" r:id="rId25"/>
    <p:sldId id="1174" r:id="rId26"/>
    <p:sldId id="1182" r:id="rId27"/>
    <p:sldId id="1142" r:id="rId28"/>
    <p:sldId id="1188" r:id="rId29"/>
    <p:sldId id="1177" r:id="rId3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晋平 遠藤" initials="晋平" lastIdx="1" clrIdx="0">
    <p:extLst>
      <p:ext uri="{19B8F6BF-5375-455C-9EA6-DF929625EA0E}">
        <p15:presenceInfo xmlns:p15="http://schemas.microsoft.com/office/powerpoint/2012/main" userId="d50220679ca3437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6A10F"/>
    <a:srgbClr val="0D6709"/>
    <a:srgbClr val="006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4" autoAdjust="0"/>
    <p:restoredTop sz="94971" autoAdjust="0"/>
  </p:normalViewPr>
  <p:slideViewPr>
    <p:cSldViewPr>
      <p:cViewPr varScale="1">
        <p:scale>
          <a:sx n="74" d="100"/>
          <a:sy n="74" d="100"/>
        </p:scale>
        <p:origin x="54" y="9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037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A5D97-A4F1-4BC6-8003-9FC0B34429CE}" type="datetimeFigureOut">
              <a:rPr kumimoji="1" lang="ja-JP" altLang="en-US" smtClean="0"/>
              <a:t>2019/8/14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AF165-8980-4ECD-8685-9ECE859275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3479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25526-8E69-44F0-8921-CB5853D8D45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3136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本発表では、まず初めに</a:t>
            </a:r>
            <a:r>
              <a:rPr kumimoji="1" lang="en-US" altLang="ja-JP" dirty="0" err="1"/>
              <a:t>Efimov</a:t>
            </a:r>
            <a:r>
              <a:rPr kumimoji="1" lang="ja-JP" altLang="en-US" dirty="0"/>
              <a:t>状態に関するレビューをします。そして博士論文の主要研究の１つである</a:t>
            </a:r>
            <a:r>
              <a:rPr kumimoji="1" lang="en-US" altLang="ja-JP" dirty="0"/>
              <a:t>Fermion</a:t>
            </a:r>
            <a:r>
              <a:rPr kumimoji="1" lang="ja-JP" altLang="en-US" dirty="0"/>
              <a:t>３粒子問題をお話します。その後、近年実験的に発見されて注目を集めている</a:t>
            </a:r>
            <a:r>
              <a:rPr kumimoji="1" lang="en-US" altLang="ja-JP" dirty="0"/>
              <a:t>3</a:t>
            </a:r>
            <a:r>
              <a:rPr kumimoji="1" lang="ja-JP" altLang="en-US" dirty="0"/>
              <a:t>体パラメタの普遍性に関する理論研究を紹介します。</a:t>
            </a:r>
            <a:r>
              <a:rPr kumimoji="1" lang="en-US" altLang="ja-JP" dirty="0" err="1"/>
              <a:t>Efimov</a:t>
            </a:r>
            <a:r>
              <a:rPr kumimoji="1" lang="ja-JP" altLang="en-US" dirty="0"/>
              <a:t>状態に対する</a:t>
            </a:r>
            <a:r>
              <a:rPr kumimoji="1" lang="en-US" altLang="ja-JP" dirty="0"/>
              <a:t>Fermi</a:t>
            </a:r>
            <a:r>
              <a:rPr kumimoji="1" lang="ja-JP" altLang="en-US" dirty="0"/>
              <a:t>媒質の効果に関する研究も行い、博士論文に記したのですが、こちらは時間の都合上割愛致します。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25526-8E69-44F0-8921-CB5853D8D45A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7958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2000" baseline="0" dirty="0" err="1"/>
              <a:t>Efimov</a:t>
            </a:r>
            <a:r>
              <a:rPr kumimoji="1" lang="ja-JP" altLang="en-US" sz="2000" baseline="0" dirty="0"/>
              <a:t>状態とは、粒子間散乱長が非常に大きな時に普遍的に現れる</a:t>
            </a:r>
            <a:r>
              <a:rPr kumimoji="1" lang="en-US" altLang="ja-JP" sz="2000" baseline="0" dirty="0"/>
              <a:t>3</a:t>
            </a:r>
            <a:r>
              <a:rPr kumimoji="1" lang="ja-JP" altLang="en-US" sz="2000" baseline="0" dirty="0"/>
              <a:t>粒子束縛状態です。</a:t>
            </a:r>
            <a:r>
              <a:rPr kumimoji="1" lang="en-US" altLang="ja-JP" sz="2000" baseline="0" dirty="0" err="1"/>
              <a:t>Efimov</a:t>
            </a:r>
            <a:r>
              <a:rPr kumimoji="1" lang="ja-JP" altLang="en-US" sz="2000" baseline="0" dirty="0"/>
              <a:t>状態は離散スケーリング則を示すことが知られ、散乱長の関数としてこのようなエネルギースペクトルを示します。冷却原子気体において初めて観測されて以降、</a:t>
            </a:r>
            <a:r>
              <a:rPr kumimoji="1" lang="en-US" altLang="ja-JP" sz="2000" baseline="0" dirty="0" err="1"/>
              <a:t>Efimov</a:t>
            </a:r>
            <a:r>
              <a:rPr kumimoji="1" lang="ja-JP" altLang="en-US" sz="2000" baseline="0" dirty="0"/>
              <a:t>状態は盛んに研究がされています。</a:t>
            </a:r>
            <a:endParaRPr kumimoji="1" lang="en-US" altLang="ja-JP" sz="2000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F18CC-6FF9-4BC5-AB51-0E39CD2EC4A7}" type="slidenum">
              <a:rPr lang="ja-JP" altLang="en-US" smtClean="0">
                <a:solidFill>
                  <a:prstClr val="black"/>
                </a:solidFill>
              </a:rPr>
              <a:pPr/>
              <a:t>11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5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2000" baseline="0" dirty="0" err="1"/>
              <a:t>Efimov</a:t>
            </a:r>
            <a:r>
              <a:rPr kumimoji="1" lang="ja-JP" altLang="en-US" sz="2000" baseline="0" dirty="0"/>
              <a:t>状態とは、粒子間散乱長が非常に大きな時に普遍的に現れる</a:t>
            </a:r>
            <a:r>
              <a:rPr kumimoji="1" lang="en-US" altLang="ja-JP" sz="2000" baseline="0" dirty="0"/>
              <a:t>3</a:t>
            </a:r>
            <a:r>
              <a:rPr kumimoji="1" lang="ja-JP" altLang="en-US" sz="2000" baseline="0" dirty="0"/>
              <a:t>粒子束縛状態です。</a:t>
            </a:r>
            <a:r>
              <a:rPr kumimoji="1" lang="en-US" altLang="ja-JP" sz="2000" baseline="0" dirty="0" err="1"/>
              <a:t>Efimov</a:t>
            </a:r>
            <a:r>
              <a:rPr kumimoji="1" lang="ja-JP" altLang="en-US" sz="2000" baseline="0" dirty="0"/>
              <a:t>状態は離散スケーリング則を示すことが知られ、散乱長の関数としてこのようなエネルギースペクトルを示します。冷却原子気体において初めて観測されて以降、</a:t>
            </a:r>
            <a:r>
              <a:rPr kumimoji="1" lang="en-US" altLang="ja-JP" sz="2000" baseline="0" dirty="0" err="1"/>
              <a:t>Efimov</a:t>
            </a:r>
            <a:r>
              <a:rPr kumimoji="1" lang="ja-JP" altLang="en-US" sz="2000" baseline="0" dirty="0"/>
              <a:t>状態は盛んに研究がされています。</a:t>
            </a:r>
            <a:endParaRPr kumimoji="1" lang="en-US" altLang="ja-JP" sz="2000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F18CC-6FF9-4BC5-AB51-0E39CD2EC4A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118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2000" baseline="0" dirty="0" err="1"/>
              <a:t>Efimov</a:t>
            </a:r>
            <a:r>
              <a:rPr kumimoji="1" lang="ja-JP" altLang="en-US" sz="2000" baseline="0" dirty="0"/>
              <a:t>状態とは、粒子間散乱長が非常に大きな時に普遍的に現れる</a:t>
            </a:r>
            <a:r>
              <a:rPr kumimoji="1" lang="en-US" altLang="ja-JP" sz="2000" baseline="0" dirty="0"/>
              <a:t>3</a:t>
            </a:r>
            <a:r>
              <a:rPr kumimoji="1" lang="ja-JP" altLang="en-US" sz="2000" baseline="0" dirty="0"/>
              <a:t>粒子束縛状態です。</a:t>
            </a:r>
            <a:r>
              <a:rPr kumimoji="1" lang="en-US" altLang="ja-JP" sz="2000" baseline="0" dirty="0" err="1"/>
              <a:t>Efimov</a:t>
            </a:r>
            <a:r>
              <a:rPr kumimoji="1" lang="ja-JP" altLang="en-US" sz="2000" baseline="0" dirty="0"/>
              <a:t>状態は離散スケーリング則を示すことが知られ、散乱長の関数としてこのようなエネルギースペクトルを示します。冷却原子気体において初めて観測されて以降、</a:t>
            </a:r>
            <a:r>
              <a:rPr kumimoji="1" lang="en-US" altLang="ja-JP" sz="2000" baseline="0" dirty="0" err="1"/>
              <a:t>Efimov</a:t>
            </a:r>
            <a:r>
              <a:rPr kumimoji="1" lang="ja-JP" altLang="en-US" sz="2000" baseline="0" dirty="0"/>
              <a:t>状態は盛んに研究がされています。</a:t>
            </a:r>
            <a:endParaRPr kumimoji="1" lang="en-US" altLang="ja-JP" sz="2000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F18CC-6FF9-4BC5-AB51-0E39CD2EC4A7}" type="slidenum">
              <a:rPr lang="ja-JP" altLang="en-US" smtClean="0">
                <a:solidFill>
                  <a:prstClr val="black"/>
                </a:solidFill>
              </a:rPr>
              <a:pPr/>
              <a:t>13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09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2000" baseline="0" dirty="0" err="1"/>
              <a:t>Efimov</a:t>
            </a:r>
            <a:r>
              <a:rPr kumimoji="1" lang="ja-JP" altLang="en-US" sz="2000" baseline="0" dirty="0"/>
              <a:t>状態とは、粒子間散乱長が非常に大きな時に普遍的に現れる</a:t>
            </a:r>
            <a:r>
              <a:rPr kumimoji="1" lang="en-US" altLang="ja-JP" sz="2000" baseline="0" dirty="0"/>
              <a:t>3</a:t>
            </a:r>
            <a:r>
              <a:rPr kumimoji="1" lang="ja-JP" altLang="en-US" sz="2000" baseline="0" dirty="0"/>
              <a:t>粒子束縛状態です。</a:t>
            </a:r>
            <a:r>
              <a:rPr kumimoji="1" lang="en-US" altLang="ja-JP" sz="2000" baseline="0" dirty="0" err="1"/>
              <a:t>Efimov</a:t>
            </a:r>
            <a:r>
              <a:rPr kumimoji="1" lang="ja-JP" altLang="en-US" sz="2000" baseline="0" dirty="0"/>
              <a:t>状態は離散スケーリング則を示すことが知られ、散乱長の関数としてこのようなエネルギースペクトルを示します。冷却原子気体において初めて観測されて以降、</a:t>
            </a:r>
            <a:r>
              <a:rPr kumimoji="1" lang="en-US" altLang="ja-JP" sz="2000" baseline="0" dirty="0" err="1"/>
              <a:t>Efimov</a:t>
            </a:r>
            <a:r>
              <a:rPr kumimoji="1" lang="ja-JP" altLang="en-US" sz="2000" baseline="0" dirty="0"/>
              <a:t>状態は盛んに研究がされています。</a:t>
            </a:r>
            <a:endParaRPr kumimoji="1" lang="en-US" altLang="ja-JP" sz="2000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F18CC-6FF9-4BC5-AB51-0E39CD2EC4A7}" type="slidenum">
              <a:rPr lang="ja-JP" altLang="en-US" smtClean="0">
                <a:solidFill>
                  <a:prstClr val="black"/>
                </a:solidFill>
              </a:rPr>
              <a:pPr/>
              <a:t>14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0263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2000" baseline="0" dirty="0" err="1"/>
              <a:t>Efimov</a:t>
            </a:r>
            <a:r>
              <a:rPr kumimoji="1" lang="ja-JP" altLang="en-US" sz="2000" baseline="0" dirty="0"/>
              <a:t>状態とは、粒子間散乱長が非常に大きな時に普遍的に現れる</a:t>
            </a:r>
            <a:r>
              <a:rPr kumimoji="1" lang="en-US" altLang="ja-JP" sz="2000" baseline="0" dirty="0"/>
              <a:t>3</a:t>
            </a:r>
            <a:r>
              <a:rPr kumimoji="1" lang="ja-JP" altLang="en-US" sz="2000" baseline="0" dirty="0"/>
              <a:t>粒子束縛状態です。</a:t>
            </a:r>
            <a:r>
              <a:rPr kumimoji="1" lang="en-US" altLang="ja-JP" sz="2000" baseline="0" dirty="0" err="1"/>
              <a:t>Efimov</a:t>
            </a:r>
            <a:r>
              <a:rPr kumimoji="1" lang="ja-JP" altLang="en-US" sz="2000" baseline="0" dirty="0"/>
              <a:t>状態は離散スケーリング則を示すことが知られ、散乱長の関数としてこのようなエネルギースペクトルを示します。冷却原子気体において初めて観測されて以降、</a:t>
            </a:r>
            <a:r>
              <a:rPr kumimoji="1" lang="en-US" altLang="ja-JP" sz="2000" baseline="0" dirty="0" err="1"/>
              <a:t>Efimov</a:t>
            </a:r>
            <a:r>
              <a:rPr kumimoji="1" lang="ja-JP" altLang="en-US" sz="2000" baseline="0" dirty="0"/>
              <a:t>状態は盛んに研究がされています。</a:t>
            </a:r>
            <a:endParaRPr kumimoji="1" lang="en-US" altLang="ja-JP" sz="2000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F18CC-6FF9-4BC5-AB51-0E39CD2EC4A7}" type="slidenum">
              <a:rPr lang="ja-JP" altLang="en-US" smtClean="0">
                <a:solidFill>
                  <a:prstClr val="black"/>
                </a:solidFill>
              </a:rPr>
              <a:pPr/>
              <a:t>15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8492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本発表では、まず初めに</a:t>
            </a:r>
            <a:r>
              <a:rPr kumimoji="1" lang="en-US" altLang="ja-JP" dirty="0" err="1"/>
              <a:t>Efimov</a:t>
            </a:r>
            <a:r>
              <a:rPr kumimoji="1" lang="ja-JP" altLang="en-US" dirty="0"/>
              <a:t>状態に関するレビューをします。そして博士論文の主要研究の１つである</a:t>
            </a:r>
            <a:r>
              <a:rPr kumimoji="1" lang="en-US" altLang="ja-JP" dirty="0"/>
              <a:t>Fermion</a:t>
            </a:r>
            <a:r>
              <a:rPr kumimoji="1" lang="ja-JP" altLang="en-US" dirty="0"/>
              <a:t>３粒子問題をお話します。その後、近年実験的に発見されて注目を集めている</a:t>
            </a:r>
            <a:r>
              <a:rPr kumimoji="1" lang="en-US" altLang="ja-JP" dirty="0"/>
              <a:t>3</a:t>
            </a:r>
            <a:r>
              <a:rPr kumimoji="1" lang="ja-JP" altLang="en-US" dirty="0"/>
              <a:t>体パラメタの普遍性に関する理論研究を紹介します。</a:t>
            </a:r>
            <a:r>
              <a:rPr kumimoji="1" lang="en-US" altLang="ja-JP" dirty="0" err="1"/>
              <a:t>Efimov</a:t>
            </a:r>
            <a:r>
              <a:rPr kumimoji="1" lang="ja-JP" altLang="en-US" dirty="0"/>
              <a:t>状態に対する</a:t>
            </a:r>
            <a:r>
              <a:rPr kumimoji="1" lang="en-US" altLang="ja-JP" dirty="0"/>
              <a:t>Fermi</a:t>
            </a:r>
            <a:r>
              <a:rPr kumimoji="1" lang="ja-JP" altLang="en-US" dirty="0"/>
              <a:t>媒質の効果に関する研究も行い、博士論文に記したのですが、こちらは時間の都合上割愛致します。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25526-8E69-44F0-8921-CB5853D8D45A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87730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aseline="0" dirty="0"/>
              <a:t>また</a:t>
            </a:r>
            <a:r>
              <a:rPr kumimoji="1" lang="en-US" altLang="ja-JP" sz="2000" baseline="0" dirty="0"/>
              <a:t>He4</a:t>
            </a:r>
            <a:r>
              <a:rPr kumimoji="1" lang="ja-JP" altLang="en-US" sz="2000" baseline="0" dirty="0"/>
              <a:t>のポテンシャルに対して、</a:t>
            </a:r>
            <a:r>
              <a:rPr kumimoji="1" lang="en-US" altLang="ja-JP" sz="2000" baseline="0" dirty="0"/>
              <a:t>3</a:t>
            </a:r>
            <a:r>
              <a:rPr kumimoji="1" lang="ja-JP" altLang="en-US" sz="2000" baseline="0" dirty="0"/>
              <a:t>体問題を数値的厳密に解いた理論も、これらの冷却原子の実験結果と同様</a:t>
            </a:r>
            <a:r>
              <a:rPr kumimoji="1" lang="en-US" altLang="ja-JP" sz="2000" baseline="0" dirty="0"/>
              <a:t>van der Waals</a:t>
            </a:r>
            <a:r>
              <a:rPr kumimoji="1" lang="ja-JP" altLang="en-US" sz="2000" baseline="0" dirty="0"/>
              <a:t>長でユニバーサルに記述されることが発見されました。</a:t>
            </a:r>
            <a:endParaRPr kumimoji="1" lang="en-US" altLang="ja-JP" sz="200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aseline="0" dirty="0"/>
              <a:t>この</a:t>
            </a:r>
            <a:r>
              <a:rPr kumimoji="1" lang="en-US" altLang="ja-JP" sz="2000" baseline="0" dirty="0" err="1"/>
              <a:t>Efimov</a:t>
            </a:r>
            <a:r>
              <a:rPr kumimoji="1" lang="ja-JP" altLang="en-US" sz="2000" baseline="0" dirty="0"/>
              <a:t>状態の</a:t>
            </a:r>
            <a:r>
              <a:rPr kumimoji="1" lang="en-US" altLang="ja-JP" sz="2000" baseline="0" dirty="0"/>
              <a:t>3</a:t>
            </a:r>
            <a:r>
              <a:rPr kumimoji="1" lang="ja-JP" altLang="en-US" sz="2000" baseline="0" dirty="0"/>
              <a:t>体パラメータのユニバーサリティ問題は、</a:t>
            </a:r>
            <a:r>
              <a:rPr kumimoji="1" lang="en-US" altLang="ja-JP" sz="2000" baseline="0" dirty="0" err="1"/>
              <a:t>Efimov</a:t>
            </a:r>
            <a:r>
              <a:rPr kumimoji="1" lang="ja-JP" altLang="en-US" sz="2000" baseline="0" dirty="0"/>
              <a:t>状態の研究で近年非常に注目されています。</a:t>
            </a:r>
            <a:endParaRPr kumimoji="1" lang="en-US" altLang="ja-JP" sz="2000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F18CC-6FF9-4BC5-AB51-0E39CD2EC4A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17974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本発表では、まず初めに</a:t>
            </a:r>
            <a:r>
              <a:rPr kumimoji="1" lang="en-US" altLang="ja-JP" dirty="0" err="1"/>
              <a:t>Efimov</a:t>
            </a:r>
            <a:r>
              <a:rPr kumimoji="1" lang="ja-JP" altLang="en-US" dirty="0"/>
              <a:t>状態に関するレビューをします。そして博士論文の主要研究の１つである</a:t>
            </a:r>
            <a:r>
              <a:rPr kumimoji="1" lang="en-US" altLang="ja-JP" dirty="0"/>
              <a:t>Fermion</a:t>
            </a:r>
            <a:r>
              <a:rPr kumimoji="1" lang="ja-JP" altLang="en-US" dirty="0"/>
              <a:t>３粒子問題をお話します。その後、近年実験的に発見されて注目を集めている</a:t>
            </a:r>
            <a:r>
              <a:rPr kumimoji="1" lang="en-US" altLang="ja-JP" dirty="0"/>
              <a:t>3</a:t>
            </a:r>
            <a:r>
              <a:rPr kumimoji="1" lang="ja-JP" altLang="en-US" dirty="0"/>
              <a:t>体パラメタの普遍性に関する理論研究を紹介します。</a:t>
            </a:r>
            <a:r>
              <a:rPr kumimoji="1" lang="en-US" altLang="ja-JP" dirty="0" err="1"/>
              <a:t>Efimov</a:t>
            </a:r>
            <a:r>
              <a:rPr kumimoji="1" lang="ja-JP" altLang="en-US" dirty="0"/>
              <a:t>状態に対する</a:t>
            </a:r>
            <a:r>
              <a:rPr kumimoji="1" lang="en-US" altLang="ja-JP" dirty="0"/>
              <a:t>Fermi</a:t>
            </a:r>
            <a:r>
              <a:rPr kumimoji="1" lang="ja-JP" altLang="en-US" dirty="0"/>
              <a:t>媒質の効果に関する研究も行い、博士論文に記したのですが、こちらは時間の都合上割愛致します。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25526-8E69-44F0-8921-CB5853D8D45A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46525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本発表では、まず初めに</a:t>
            </a:r>
            <a:r>
              <a:rPr kumimoji="1" lang="en-US" altLang="ja-JP" dirty="0" err="1"/>
              <a:t>Efimov</a:t>
            </a:r>
            <a:r>
              <a:rPr kumimoji="1" lang="ja-JP" altLang="en-US" dirty="0"/>
              <a:t>状態に関するレビューをします。そして博士論文の主要研究の１つである</a:t>
            </a:r>
            <a:r>
              <a:rPr kumimoji="1" lang="en-US" altLang="ja-JP" dirty="0"/>
              <a:t>Fermion</a:t>
            </a:r>
            <a:r>
              <a:rPr kumimoji="1" lang="ja-JP" altLang="en-US" dirty="0"/>
              <a:t>３粒子問題をお話します。その後、近年実験的に発見されて注目を集めている</a:t>
            </a:r>
            <a:r>
              <a:rPr kumimoji="1" lang="en-US" altLang="ja-JP" dirty="0"/>
              <a:t>3</a:t>
            </a:r>
            <a:r>
              <a:rPr kumimoji="1" lang="ja-JP" altLang="en-US" dirty="0"/>
              <a:t>体パラメタの普遍性に関する理論研究を紹介します。</a:t>
            </a:r>
            <a:r>
              <a:rPr kumimoji="1" lang="en-US" altLang="ja-JP" dirty="0" err="1"/>
              <a:t>Efimov</a:t>
            </a:r>
            <a:r>
              <a:rPr kumimoji="1" lang="ja-JP" altLang="en-US" dirty="0"/>
              <a:t>状態に対する</a:t>
            </a:r>
            <a:r>
              <a:rPr kumimoji="1" lang="en-US" altLang="ja-JP" dirty="0"/>
              <a:t>Fermi</a:t>
            </a:r>
            <a:r>
              <a:rPr kumimoji="1" lang="ja-JP" altLang="en-US" dirty="0"/>
              <a:t>媒質の効果に関する研究も行い、博士論文に記したのですが、こちらは時間の都合上割愛致します。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25526-8E69-44F0-8921-CB5853D8D45A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581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本発表では、まず初めに</a:t>
            </a:r>
            <a:r>
              <a:rPr kumimoji="1" lang="en-US" altLang="ja-JP" dirty="0" err="1"/>
              <a:t>Efimov</a:t>
            </a:r>
            <a:r>
              <a:rPr kumimoji="1" lang="ja-JP" altLang="en-US" dirty="0"/>
              <a:t>状態に関するレビューをします。そして博士論文の主要研究の１つである</a:t>
            </a:r>
            <a:r>
              <a:rPr kumimoji="1" lang="en-US" altLang="ja-JP" dirty="0"/>
              <a:t>Fermion</a:t>
            </a:r>
            <a:r>
              <a:rPr kumimoji="1" lang="ja-JP" altLang="en-US" dirty="0"/>
              <a:t>３粒子問題をお話します。その後、近年実験的に発見されて注目を集めている</a:t>
            </a:r>
            <a:r>
              <a:rPr kumimoji="1" lang="en-US" altLang="ja-JP" dirty="0"/>
              <a:t>3</a:t>
            </a:r>
            <a:r>
              <a:rPr kumimoji="1" lang="ja-JP" altLang="en-US" dirty="0"/>
              <a:t>体パラメタの普遍性に関する理論研究を紹介します。</a:t>
            </a:r>
            <a:r>
              <a:rPr kumimoji="1" lang="en-US" altLang="ja-JP" dirty="0" err="1"/>
              <a:t>Efimov</a:t>
            </a:r>
            <a:r>
              <a:rPr kumimoji="1" lang="ja-JP" altLang="en-US" dirty="0"/>
              <a:t>状態に対する</a:t>
            </a:r>
            <a:r>
              <a:rPr kumimoji="1" lang="en-US" altLang="ja-JP" dirty="0"/>
              <a:t>Fermi</a:t>
            </a:r>
            <a:r>
              <a:rPr kumimoji="1" lang="ja-JP" altLang="en-US" dirty="0"/>
              <a:t>媒質の効果に関する研究も行い、博士論文に記したのですが、こちらは時間の都合上割愛致します。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825526-8E69-44F0-8921-CB5853D8D45A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1755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本発表では、まず初めに</a:t>
            </a:r>
            <a:r>
              <a:rPr kumimoji="1" lang="en-US" altLang="ja-JP" dirty="0" err="1"/>
              <a:t>Efimov</a:t>
            </a:r>
            <a:r>
              <a:rPr kumimoji="1" lang="ja-JP" altLang="en-US" dirty="0"/>
              <a:t>状態に関するレビューをします。そして博士論文の主要研究の１つである</a:t>
            </a:r>
            <a:r>
              <a:rPr kumimoji="1" lang="en-US" altLang="ja-JP" dirty="0"/>
              <a:t>Fermion</a:t>
            </a:r>
            <a:r>
              <a:rPr kumimoji="1" lang="ja-JP" altLang="en-US" dirty="0"/>
              <a:t>３粒子問題をお話します。その後、近年実験的に発見されて注目を集めている</a:t>
            </a:r>
            <a:r>
              <a:rPr kumimoji="1" lang="en-US" altLang="ja-JP" dirty="0"/>
              <a:t>3</a:t>
            </a:r>
            <a:r>
              <a:rPr kumimoji="1" lang="ja-JP" altLang="en-US" dirty="0"/>
              <a:t>体パラメタの普遍性に関する理論研究を紹介します。</a:t>
            </a:r>
            <a:r>
              <a:rPr kumimoji="1" lang="en-US" altLang="ja-JP" dirty="0" err="1"/>
              <a:t>Efimov</a:t>
            </a:r>
            <a:r>
              <a:rPr kumimoji="1" lang="ja-JP" altLang="en-US" dirty="0"/>
              <a:t>状態に対する</a:t>
            </a:r>
            <a:r>
              <a:rPr kumimoji="1" lang="en-US" altLang="ja-JP" dirty="0"/>
              <a:t>Fermi</a:t>
            </a:r>
            <a:r>
              <a:rPr kumimoji="1" lang="ja-JP" altLang="en-US" dirty="0"/>
              <a:t>媒質の効果に関する研究も行い、博士論文に記したのですが、こちらは時間の都合上割愛致します。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25526-8E69-44F0-8921-CB5853D8D45A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52922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本発表では、まず初めに</a:t>
            </a:r>
            <a:r>
              <a:rPr kumimoji="1" lang="en-US" altLang="ja-JP" dirty="0" err="1"/>
              <a:t>Efimov</a:t>
            </a:r>
            <a:r>
              <a:rPr kumimoji="1" lang="ja-JP" altLang="en-US" dirty="0"/>
              <a:t>状態に関するレビューをします。そして博士論文の主要研究の１つである</a:t>
            </a:r>
            <a:r>
              <a:rPr kumimoji="1" lang="en-US" altLang="ja-JP" dirty="0"/>
              <a:t>Fermion</a:t>
            </a:r>
            <a:r>
              <a:rPr kumimoji="1" lang="ja-JP" altLang="en-US" dirty="0"/>
              <a:t>３粒子問題をお話します。その後、近年実験的に発見されて注目を集めている</a:t>
            </a:r>
            <a:r>
              <a:rPr kumimoji="1" lang="en-US" altLang="ja-JP" dirty="0"/>
              <a:t>3</a:t>
            </a:r>
            <a:r>
              <a:rPr kumimoji="1" lang="ja-JP" altLang="en-US" dirty="0"/>
              <a:t>体パラメタの普遍性に関する理論研究を紹介します。</a:t>
            </a:r>
            <a:r>
              <a:rPr kumimoji="1" lang="en-US" altLang="ja-JP" dirty="0" err="1"/>
              <a:t>Efimov</a:t>
            </a:r>
            <a:r>
              <a:rPr kumimoji="1" lang="ja-JP" altLang="en-US" dirty="0"/>
              <a:t>状態に対する</a:t>
            </a:r>
            <a:r>
              <a:rPr kumimoji="1" lang="en-US" altLang="ja-JP" dirty="0"/>
              <a:t>Fermi</a:t>
            </a:r>
            <a:r>
              <a:rPr kumimoji="1" lang="ja-JP" altLang="en-US" dirty="0"/>
              <a:t>媒質の効果に関する研究も行い、博士論文に記したのですが、こちらは時間の都合上割愛致します。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25526-8E69-44F0-8921-CB5853D8D45A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33080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aseline="0" dirty="0"/>
              <a:t>また</a:t>
            </a:r>
            <a:r>
              <a:rPr kumimoji="1" lang="en-US" altLang="ja-JP" sz="2000" baseline="0" dirty="0"/>
              <a:t>He4</a:t>
            </a:r>
            <a:r>
              <a:rPr kumimoji="1" lang="ja-JP" altLang="en-US" sz="2000" baseline="0" dirty="0"/>
              <a:t>のポテンシャルに対して、</a:t>
            </a:r>
            <a:r>
              <a:rPr kumimoji="1" lang="en-US" altLang="ja-JP" sz="2000" baseline="0" dirty="0"/>
              <a:t>3</a:t>
            </a:r>
            <a:r>
              <a:rPr kumimoji="1" lang="ja-JP" altLang="en-US" sz="2000" baseline="0" dirty="0"/>
              <a:t>体問題を数値的厳密に解いた理論も、これらの冷却原子の実験結果と同様</a:t>
            </a:r>
            <a:r>
              <a:rPr kumimoji="1" lang="en-US" altLang="ja-JP" sz="2000" baseline="0" dirty="0"/>
              <a:t>van der Waals</a:t>
            </a:r>
            <a:r>
              <a:rPr kumimoji="1" lang="ja-JP" altLang="en-US" sz="2000" baseline="0" dirty="0"/>
              <a:t>長でユニバーサルに記述されることが発見されました。</a:t>
            </a:r>
            <a:endParaRPr kumimoji="1" lang="en-US" altLang="ja-JP" sz="200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aseline="0" dirty="0"/>
              <a:t>この</a:t>
            </a:r>
            <a:r>
              <a:rPr kumimoji="1" lang="en-US" altLang="ja-JP" sz="2000" baseline="0" dirty="0" err="1"/>
              <a:t>Efimov</a:t>
            </a:r>
            <a:r>
              <a:rPr kumimoji="1" lang="ja-JP" altLang="en-US" sz="2000" baseline="0" dirty="0"/>
              <a:t>状態の</a:t>
            </a:r>
            <a:r>
              <a:rPr kumimoji="1" lang="en-US" altLang="ja-JP" sz="2000" baseline="0" dirty="0"/>
              <a:t>3</a:t>
            </a:r>
            <a:r>
              <a:rPr kumimoji="1" lang="ja-JP" altLang="en-US" sz="2000" baseline="0" dirty="0"/>
              <a:t>体パラメータのユニバーサリティ問題は、</a:t>
            </a:r>
            <a:r>
              <a:rPr kumimoji="1" lang="en-US" altLang="ja-JP" sz="2000" baseline="0" dirty="0" err="1"/>
              <a:t>Efimov</a:t>
            </a:r>
            <a:r>
              <a:rPr kumimoji="1" lang="ja-JP" altLang="en-US" sz="2000" baseline="0" dirty="0"/>
              <a:t>状態の研究で近年非常に注目されています。</a:t>
            </a:r>
            <a:endParaRPr kumimoji="1" lang="en-US" altLang="ja-JP" sz="2000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F18CC-6FF9-4BC5-AB51-0E39CD2EC4A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1184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2000" baseline="0" dirty="0"/>
              <a:t>これまでロスレートは、真空中の</a:t>
            </a:r>
            <a:r>
              <a:rPr kumimoji="1" lang="en-US" altLang="ja-JP" sz="2000" baseline="0" dirty="0"/>
              <a:t>3</a:t>
            </a:r>
            <a:r>
              <a:rPr kumimoji="1" lang="ja-JP" altLang="en-US" sz="2000" baseline="0" dirty="0"/>
              <a:t>体、４体問題で考えられてきました。</a:t>
            </a:r>
            <a:endParaRPr kumimoji="1" lang="en-US" altLang="ja-JP" sz="2000" baseline="0" dirty="0"/>
          </a:p>
          <a:p>
            <a:r>
              <a:rPr kumimoji="1" lang="ja-JP" altLang="en-US" sz="2000" baseline="0" dirty="0"/>
              <a:t>では、ロスレートがこのような少数粒子系の計算で記述できない場合は</a:t>
            </a:r>
            <a:r>
              <a:rPr lang="ja-JP" altLang="en-US" sz="2000" dirty="0"/>
              <a:t>あるのでしょうか？これがモチベーションです。</a:t>
            </a:r>
            <a:endParaRPr lang="en-US" altLang="ja-JP" sz="2000" dirty="0"/>
          </a:p>
          <a:p>
            <a:r>
              <a:rPr kumimoji="1" lang="ja-JP" altLang="en-US" sz="2000" baseline="0" dirty="0"/>
              <a:t>我々は、そのようなことが観測できる実験を提案します。</a:t>
            </a:r>
            <a:endParaRPr kumimoji="1" lang="en-US" altLang="ja-JP" sz="2000" baseline="0" dirty="0"/>
          </a:p>
          <a:p>
            <a:r>
              <a:rPr kumimoji="1" lang="ja-JP" altLang="en-US" sz="2000" baseline="0" dirty="0"/>
              <a:t>特に質量インバランスの大きな</a:t>
            </a:r>
            <a:r>
              <a:rPr kumimoji="1" lang="en-US" altLang="ja-JP" sz="2000" baseline="0" dirty="0"/>
              <a:t>Bose-Fermi</a:t>
            </a:r>
            <a:r>
              <a:rPr kumimoji="1" lang="ja-JP" altLang="en-US" sz="2000" baseline="0" dirty="0"/>
              <a:t>混合系でそのような実験が可能だと提案します。</a:t>
            </a:r>
            <a:endParaRPr kumimoji="1" lang="en-US" altLang="ja-JP" sz="2000" baseline="0" dirty="0"/>
          </a:p>
          <a:p>
            <a:r>
              <a:rPr kumimoji="1" lang="ja-JP" altLang="en-US" sz="2000" baseline="0" dirty="0"/>
              <a:t>以後高橋研究室等で実現している</a:t>
            </a:r>
            <a:r>
              <a:rPr lang="en-US" altLang="ja-JP" sz="2000" baseline="30000" dirty="0"/>
              <a:t>174</a:t>
            </a:r>
            <a:r>
              <a:rPr lang="en-US" altLang="ja-JP" sz="2000" dirty="0"/>
              <a:t>Yb-</a:t>
            </a:r>
            <a:r>
              <a:rPr lang="en-US" altLang="ja-JP" sz="2000" baseline="30000" dirty="0"/>
              <a:t>6</a:t>
            </a:r>
            <a:r>
              <a:rPr lang="en-US" altLang="ja-JP" sz="2000" dirty="0"/>
              <a:t>Li</a:t>
            </a:r>
            <a:r>
              <a:rPr lang="ja-JP" altLang="en-US" sz="2000" dirty="0"/>
              <a:t>混合系で説明します</a:t>
            </a:r>
            <a:r>
              <a:rPr lang="en-US" altLang="ja-JP" sz="2000" dirty="0"/>
              <a:t> </a:t>
            </a:r>
            <a:endParaRPr kumimoji="1" lang="en-US" altLang="ja-JP" sz="2000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F18CC-6FF9-4BC5-AB51-0E39CD2EC4A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2041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本発表では、まず初めに</a:t>
            </a:r>
            <a:r>
              <a:rPr kumimoji="1" lang="en-US" altLang="ja-JP" dirty="0" err="1"/>
              <a:t>Efimov</a:t>
            </a:r>
            <a:r>
              <a:rPr kumimoji="1" lang="ja-JP" altLang="en-US" dirty="0"/>
              <a:t>状態に関するレビューをします。そして博士論文の主要研究の１つである</a:t>
            </a:r>
            <a:r>
              <a:rPr kumimoji="1" lang="en-US" altLang="ja-JP" dirty="0"/>
              <a:t>Fermion</a:t>
            </a:r>
            <a:r>
              <a:rPr kumimoji="1" lang="ja-JP" altLang="en-US" dirty="0"/>
              <a:t>３粒子問題をお話します。その後、近年実験的に発見されて注目を集めている</a:t>
            </a:r>
            <a:r>
              <a:rPr kumimoji="1" lang="en-US" altLang="ja-JP" dirty="0"/>
              <a:t>3</a:t>
            </a:r>
            <a:r>
              <a:rPr kumimoji="1" lang="ja-JP" altLang="en-US" dirty="0"/>
              <a:t>体パラメタの普遍性に関する理論研究を紹介します。</a:t>
            </a:r>
            <a:r>
              <a:rPr kumimoji="1" lang="en-US" altLang="ja-JP" dirty="0" err="1"/>
              <a:t>Efimov</a:t>
            </a:r>
            <a:r>
              <a:rPr kumimoji="1" lang="ja-JP" altLang="en-US" dirty="0"/>
              <a:t>状態に対する</a:t>
            </a:r>
            <a:r>
              <a:rPr kumimoji="1" lang="en-US" altLang="ja-JP" dirty="0"/>
              <a:t>Fermi</a:t>
            </a:r>
            <a:r>
              <a:rPr kumimoji="1" lang="ja-JP" altLang="en-US" dirty="0"/>
              <a:t>媒質の効果に関する研究も行い、博士論文に記したのですが、こちらは時間の都合上割愛致します。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25526-8E69-44F0-8921-CB5853D8D45A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27190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本発表では、まず初めに</a:t>
            </a:r>
            <a:r>
              <a:rPr kumimoji="1" lang="en-US" altLang="ja-JP" dirty="0" err="1"/>
              <a:t>Efimov</a:t>
            </a:r>
            <a:r>
              <a:rPr kumimoji="1" lang="ja-JP" altLang="en-US" dirty="0"/>
              <a:t>状態に関するレビューをします。そして博士論文の主要研究の１つである</a:t>
            </a:r>
            <a:r>
              <a:rPr kumimoji="1" lang="en-US" altLang="ja-JP" dirty="0"/>
              <a:t>Fermion</a:t>
            </a:r>
            <a:r>
              <a:rPr kumimoji="1" lang="ja-JP" altLang="en-US" dirty="0"/>
              <a:t>３粒子問題をお話します。その後、近年実験的に発見されて注目を集めている</a:t>
            </a:r>
            <a:r>
              <a:rPr kumimoji="1" lang="en-US" altLang="ja-JP" dirty="0"/>
              <a:t>3</a:t>
            </a:r>
            <a:r>
              <a:rPr kumimoji="1" lang="ja-JP" altLang="en-US" dirty="0"/>
              <a:t>体パラメタの普遍性に関する理論研究を紹介します。</a:t>
            </a:r>
            <a:r>
              <a:rPr kumimoji="1" lang="en-US" altLang="ja-JP" dirty="0" err="1"/>
              <a:t>Efimov</a:t>
            </a:r>
            <a:r>
              <a:rPr kumimoji="1" lang="ja-JP" altLang="en-US" dirty="0"/>
              <a:t>状態に対する</a:t>
            </a:r>
            <a:r>
              <a:rPr kumimoji="1" lang="en-US" altLang="ja-JP" dirty="0"/>
              <a:t>Fermi</a:t>
            </a:r>
            <a:r>
              <a:rPr kumimoji="1" lang="ja-JP" altLang="en-US" dirty="0"/>
              <a:t>媒質の効果に関する研究も行い、博士論文に記したのですが、こちらは時間の都合上割愛致します。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25526-8E69-44F0-8921-CB5853D8D45A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03739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本発表では、まず初めに</a:t>
            </a:r>
            <a:r>
              <a:rPr kumimoji="1" lang="en-US" altLang="ja-JP" dirty="0" err="1"/>
              <a:t>Efimov</a:t>
            </a:r>
            <a:r>
              <a:rPr kumimoji="1" lang="ja-JP" altLang="en-US" dirty="0"/>
              <a:t>状態に関するレビューをします。そして博士論文の主要研究の１つである</a:t>
            </a:r>
            <a:r>
              <a:rPr kumimoji="1" lang="en-US" altLang="ja-JP" dirty="0"/>
              <a:t>Fermion</a:t>
            </a:r>
            <a:r>
              <a:rPr kumimoji="1" lang="ja-JP" altLang="en-US" dirty="0"/>
              <a:t>３粒子問題をお話します。その後、近年実験的に発見されて注目を集めている</a:t>
            </a:r>
            <a:r>
              <a:rPr kumimoji="1" lang="en-US" altLang="ja-JP" dirty="0"/>
              <a:t>3</a:t>
            </a:r>
            <a:r>
              <a:rPr kumimoji="1" lang="ja-JP" altLang="en-US" dirty="0"/>
              <a:t>体パラメタの普遍性に関する理論研究を紹介します。</a:t>
            </a:r>
            <a:r>
              <a:rPr kumimoji="1" lang="en-US" altLang="ja-JP" dirty="0" err="1"/>
              <a:t>Efimov</a:t>
            </a:r>
            <a:r>
              <a:rPr kumimoji="1" lang="ja-JP" altLang="en-US" dirty="0"/>
              <a:t>状態に対する</a:t>
            </a:r>
            <a:r>
              <a:rPr kumimoji="1" lang="en-US" altLang="ja-JP" dirty="0"/>
              <a:t>Fermi</a:t>
            </a:r>
            <a:r>
              <a:rPr kumimoji="1" lang="ja-JP" altLang="en-US" dirty="0"/>
              <a:t>媒質の効果に関する研究も行い、博士論文に記したのですが、こちらは時間の都合上割愛致します。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25526-8E69-44F0-8921-CB5853D8D45A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88890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本発表では、まず初めに</a:t>
            </a:r>
            <a:r>
              <a:rPr kumimoji="1" lang="en-US" altLang="ja-JP" dirty="0" err="1"/>
              <a:t>Efimov</a:t>
            </a:r>
            <a:r>
              <a:rPr kumimoji="1" lang="ja-JP" altLang="en-US" dirty="0"/>
              <a:t>状態に関するレビューをします。そして博士論文の主要研究の１つである</a:t>
            </a:r>
            <a:r>
              <a:rPr kumimoji="1" lang="en-US" altLang="ja-JP" dirty="0"/>
              <a:t>Fermion</a:t>
            </a:r>
            <a:r>
              <a:rPr kumimoji="1" lang="ja-JP" altLang="en-US" dirty="0"/>
              <a:t>３粒子問題をお話します。その後、近年実験的に発見されて注目を集めている</a:t>
            </a:r>
            <a:r>
              <a:rPr kumimoji="1" lang="en-US" altLang="ja-JP" dirty="0"/>
              <a:t>3</a:t>
            </a:r>
            <a:r>
              <a:rPr kumimoji="1" lang="ja-JP" altLang="en-US" dirty="0"/>
              <a:t>体パラメタの普遍性に関する理論研究を紹介します。</a:t>
            </a:r>
            <a:r>
              <a:rPr kumimoji="1" lang="en-US" altLang="ja-JP" dirty="0" err="1"/>
              <a:t>Efimov</a:t>
            </a:r>
            <a:r>
              <a:rPr kumimoji="1" lang="ja-JP" altLang="en-US" dirty="0"/>
              <a:t>状態に対する</a:t>
            </a:r>
            <a:r>
              <a:rPr kumimoji="1" lang="en-US" altLang="ja-JP" dirty="0"/>
              <a:t>Fermi</a:t>
            </a:r>
            <a:r>
              <a:rPr kumimoji="1" lang="ja-JP" altLang="en-US" dirty="0"/>
              <a:t>媒質の効果に関する研究も行い、博士論文に記したのですが、こちらは時間の都合上割愛致します。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25526-8E69-44F0-8921-CB5853D8D45A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05437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本発表では、まず初めに</a:t>
            </a:r>
            <a:r>
              <a:rPr kumimoji="1" lang="en-US" altLang="ja-JP" dirty="0" err="1"/>
              <a:t>Efimov</a:t>
            </a:r>
            <a:r>
              <a:rPr kumimoji="1" lang="ja-JP" altLang="en-US" dirty="0"/>
              <a:t>状態に関するレビューをします。そして博士論文の主要研究の１つである</a:t>
            </a:r>
            <a:r>
              <a:rPr kumimoji="1" lang="en-US" altLang="ja-JP" dirty="0"/>
              <a:t>Fermion</a:t>
            </a:r>
            <a:r>
              <a:rPr kumimoji="1" lang="ja-JP" altLang="en-US" dirty="0"/>
              <a:t>３粒子問題をお話します。その後、近年実験的に発見されて注目を集めている</a:t>
            </a:r>
            <a:r>
              <a:rPr kumimoji="1" lang="en-US" altLang="ja-JP" dirty="0"/>
              <a:t>3</a:t>
            </a:r>
            <a:r>
              <a:rPr kumimoji="1" lang="ja-JP" altLang="en-US" dirty="0"/>
              <a:t>体パラメタの普遍性に関する理論研究を紹介します。</a:t>
            </a:r>
            <a:r>
              <a:rPr kumimoji="1" lang="en-US" altLang="ja-JP" dirty="0" err="1"/>
              <a:t>Efimov</a:t>
            </a:r>
            <a:r>
              <a:rPr kumimoji="1" lang="ja-JP" altLang="en-US" dirty="0"/>
              <a:t>状態に対する</a:t>
            </a:r>
            <a:r>
              <a:rPr kumimoji="1" lang="en-US" altLang="ja-JP" dirty="0"/>
              <a:t>Fermi</a:t>
            </a:r>
            <a:r>
              <a:rPr kumimoji="1" lang="ja-JP" altLang="en-US" dirty="0"/>
              <a:t>媒質の効果に関する研究も行い、博士論文に記したのですが、こちらは時間の都合上割愛致します。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25526-8E69-44F0-8921-CB5853D8D45A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3223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本発表では、まず初めに</a:t>
            </a:r>
            <a:r>
              <a:rPr kumimoji="1" lang="en-US" altLang="ja-JP" dirty="0" err="1"/>
              <a:t>Efimov</a:t>
            </a:r>
            <a:r>
              <a:rPr kumimoji="1" lang="ja-JP" altLang="en-US" dirty="0"/>
              <a:t>状態に関するレビューをします。そして博士論文の主要研究の１つである</a:t>
            </a:r>
            <a:r>
              <a:rPr kumimoji="1" lang="en-US" altLang="ja-JP" dirty="0"/>
              <a:t>Fermion</a:t>
            </a:r>
            <a:r>
              <a:rPr kumimoji="1" lang="ja-JP" altLang="en-US" dirty="0"/>
              <a:t>３粒子問題をお話します。その後、近年実験的に発見されて注目を集めている</a:t>
            </a:r>
            <a:r>
              <a:rPr kumimoji="1" lang="en-US" altLang="ja-JP" dirty="0"/>
              <a:t>3</a:t>
            </a:r>
            <a:r>
              <a:rPr kumimoji="1" lang="ja-JP" altLang="en-US" dirty="0"/>
              <a:t>体パラメタの普遍性に関する理論研究を紹介します。</a:t>
            </a:r>
            <a:r>
              <a:rPr kumimoji="1" lang="en-US" altLang="ja-JP" dirty="0" err="1"/>
              <a:t>Efimov</a:t>
            </a:r>
            <a:r>
              <a:rPr kumimoji="1" lang="ja-JP" altLang="en-US" dirty="0"/>
              <a:t>状態に対する</a:t>
            </a:r>
            <a:r>
              <a:rPr kumimoji="1" lang="en-US" altLang="ja-JP" dirty="0"/>
              <a:t>Fermi</a:t>
            </a:r>
            <a:r>
              <a:rPr kumimoji="1" lang="ja-JP" altLang="en-US" dirty="0"/>
              <a:t>媒質の効果に関する研究も行い、博士論文に記したのですが、こちらは時間の都合上割愛致します。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25526-8E69-44F0-8921-CB5853D8D45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7193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err="1"/>
              <a:t>Undestanding</a:t>
            </a:r>
            <a:r>
              <a:rPr kumimoji="1" lang="en-US" altLang="ja-JP" dirty="0"/>
              <a:t> strongly</a:t>
            </a:r>
            <a:r>
              <a:rPr kumimoji="1" lang="en-US" altLang="ja-JP" baseline="0" dirty="0"/>
              <a:t> interacting quantum systems is one of the most important research goal of physics. And ultracold atom is ideal system to study it. This is thank to high </a:t>
            </a:r>
            <a:r>
              <a:rPr kumimoji="1" lang="en-US" altLang="ja-JP" baseline="0" dirty="0" err="1"/>
              <a:t>controlability</a:t>
            </a:r>
            <a:r>
              <a:rPr kumimoji="1" lang="en-US" altLang="ja-JP" baseline="0" dirty="0"/>
              <a:t> of the system. In particular, the interaction btw particles can be controlled by Feshbach resonance. And one can </a:t>
            </a:r>
            <a:r>
              <a:rPr kumimoji="1" lang="en-US" altLang="ja-JP" baseline="0" dirty="0" err="1"/>
              <a:t>expore</a:t>
            </a:r>
            <a:r>
              <a:rPr kumimoji="1" lang="en-US" altLang="ja-JP" baseline="0" dirty="0"/>
              <a:t> in experiments strongly interacting  few-body and many-body physics in ultracold atoms.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25526-8E69-44F0-8921-CB5853D8D45A}" type="slidenum">
              <a:rPr lang="ja-JP" altLang="en-US" smtClean="0">
                <a:solidFill>
                  <a:prstClr val="black"/>
                </a:solidFill>
              </a:rPr>
              <a:pPr/>
              <a:t>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145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本発表では、まず初めに</a:t>
            </a:r>
            <a:r>
              <a:rPr kumimoji="1" lang="en-US" altLang="ja-JP" dirty="0" err="1"/>
              <a:t>Efimov</a:t>
            </a:r>
            <a:r>
              <a:rPr kumimoji="1" lang="ja-JP" altLang="en-US" dirty="0"/>
              <a:t>状態に関するレビューをします。そして博士論文の主要研究の１つである</a:t>
            </a:r>
            <a:r>
              <a:rPr kumimoji="1" lang="en-US" altLang="ja-JP" dirty="0"/>
              <a:t>Fermion</a:t>
            </a:r>
            <a:r>
              <a:rPr kumimoji="1" lang="ja-JP" altLang="en-US" dirty="0"/>
              <a:t>３粒子問題をお話します。その後、近年実験的に発見されて注目を集めている</a:t>
            </a:r>
            <a:r>
              <a:rPr kumimoji="1" lang="en-US" altLang="ja-JP" dirty="0"/>
              <a:t>3</a:t>
            </a:r>
            <a:r>
              <a:rPr kumimoji="1" lang="ja-JP" altLang="en-US" dirty="0"/>
              <a:t>体パラメタの普遍性に関する理論研究を紹介します。</a:t>
            </a:r>
            <a:r>
              <a:rPr kumimoji="1" lang="en-US" altLang="ja-JP" dirty="0" err="1"/>
              <a:t>Efimov</a:t>
            </a:r>
            <a:r>
              <a:rPr kumimoji="1" lang="ja-JP" altLang="en-US" dirty="0"/>
              <a:t>状態に対する</a:t>
            </a:r>
            <a:r>
              <a:rPr kumimoji="1" lang="en-US" altLang="ja-JP" dirty="0"/>
              <a:t>Fermi</a:t>
            </a:r>
            <a:r>
              <a:rPr kumimoji="1" lang="ja-JP" altLang="en-US" dirty="0"/>
              <a:t>媒質の効果に関する研究も行い、博士論文に記したのですが、こちらは時間の都合上割愛致します。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25526-8E69-44F0-8921-CB5853D8D45A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3844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本発表では、まず初めに</a:t>
            </a:r>
            <a:r>
              <a:rPr kumimoji="1" lang="en-US" altLang="ja-JP" dirty="0" err="1"/>
              <a:t>Efimov</a:t>
            </a:r>
            <a:r>
              <a:rPr kumimoji="1" lang="ja-JP" altLang="en-US" dirty="0"/>
              <a:t>状態に関するレビューをします。そして博士論文の主要研究の１つである</a:t>
            </a:r>
            <a:r>
              <a:rPr kumimoji="1" lang="en-US" altLang="ja-JP" dirty="0"/>
              <a:t>Fermion</a:t>
            </a:r>
            <a:r>
              <a:rPr kumimoji="1" lang="ja-JP" altLang="en-US" dirty="0"/>
              <a:t>３粒子問題をお話します。その後、近年実験的に発見されて注目を集めている</a:t>
            </a:r>
            <a:r>
              <a:rPr kumimoji="1" lang="en-US" altLang="ja-JP" dirty="0"/>
              <a:t>3</a:t>
            </a:r>
            <a:r>
              <a:rPr kumimoji="1" lang="ja-JP" altLang="en-US" dirty="0"/>
              <a:t>体パラメタの普遍性に関する理論研究を紹介します。</a:t>
            </a:r>
            <a:r>
              <a:rPr kumimoji="1" lang="en-US" altLang="ja-JP" dirty="0" err="1"/>
              <a:t>Efimov</a:t>
            </a:r>
            <a:r>
              <a:rPr kumimoji="1" lang="ja-JP" altLang="en-US" dirty="0"/>
              <a:t>状態に対する</a:t>
            </a:r>
            <a:r>
              <a:rPr kumimoji="1" lang="en-US" altLang="ja-JP" dirty="0"/>
              <a:t>Fermi</a:t>
            </a:r>
            <a:r>
              <a:rPr kumimoji="1" lang="ja-JP" altLang="en-US" dirty="0"/>
              <a:t>媒質の効果に関する研究も行い、博士論文に記したのですが、こちらは時間の都合上割愛致します。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25526-8E69-44F0-8921-CB5853D8D45A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3944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本発表では、まず初めに</a:t>
            </a:r>
            <a:r>
              <a:rPr kumimoji="1" lang="en-US" altLang="ja-JP" dirty="0" err="1"/>
              <a:t>Efimov</a:t>
            </a:r>
            <a:r>
              <a:rPr kumimoji="1" lang="ja-JP" altLang="en-US" dirty="0"/>
              <a:t>状態に関するレビューをします。そして博士論文の主要研究の１つである</a:t>
            </a:r>
            <a:r>
              <a:rPr kumimoji="1" lang="en-US" altLang="ja-JP" dirty="0"/>
              <a:t>Fermion</a:t>
            </a:r>
            <a:r>
              <a:rPr kumimoji="1" lang="ja-JP" altLang="en-US" dirty="0"/>
              <a:t>３粒子問題をお話します。その後、近年実験的に発見されて注目を集めている</a:t>
            </a:r>
            <a:r>
              <a:rPr kumimoji="1" lang="en-US" altLang="ja-JP" dirty="0"/>
              <a:t>3</a:t>
            </a:r>
            <a:r>
              <a:rPr kumimoji="1" lang="ja-JP" altLang="en-US" dirty="0"/>
              <a:t>体パラメタの普遍性に関する理論研究を紹介します。</a:t>
            </a:r>
            <a:r>
              <a:rPr kumimoji="1" lang="en-US" altLang="ja-JP" dirty="0" err="1"/>
              <a:t>Efimov</a:t>
            </a:r>
            <a:r>
              <a:rPr kumimoji="1" lang="ja-JP" altLang="en-US" dirty="0"/>
              <a:t>状態に対する</a:t>
            </a:r>
            <a:r>
              <a:rPr kumimoji="1" lang="en-US" altLang="ja-JP" dirty="0"/>
              <a:t>Fermi</a:t>
            </a:r>
            <a:r>
              <a:rPr kumimoji="1" lang="ja-JP" altLang="en-US" dirty="0"/>
              <a:t>媒質の効果に関する研究も行い、博士論文に記したのですが、こちらは時間の都合上割愛致します。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25526-8E69-44F0-8921-CB5853D8D45A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3175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本発表では、まず初めに</a:t>
            </a:r>
            <a:r>
              <a:rPr kumimoji="1" lang="en-US" altLang="ja-JP" dirty="0" err="1"/>
              <a:t>Efimov</a:t>
            </a:r>
            <a:r>
              <a:rPr kumimoji="1" lang="ja-JP" altLang="en-US" dirty="0"/>
              <a:t>状態に関するレビューをします。そして博士論文の主要研究の１つである</a:t>
            </a:r>
            <a:r>
              <a:rPr kumimoji="1" lang="en-US" altLang="ja-JP" dirty="0"/>
              <a:t>Fermion</a:t>
            </a:r>
            <a:r>
              <a:rPr kumimoji="1" lang="ja-JP" altLang="en-US" dirty="0"/>
              <a:t>３粒子問題をお話します。その後、近年実験的に発見されて注目を集めている</a:t>
            </a:r>
            <a:r>
              <a:rPr kumimoji="1" lang="en-US" altLang="ja-JP" dirty="0"/>
              <a:t>3</a:t>
            </a:r>
            <a:r>
              <a:rPr kumimoji="1" lang="ja-JP" altLang="en-US" dirty="0"/>
              <a:t>体パラメタの普遍性に関する理論研究を紹介します。</a:t>
            </a:r>
            <a:r>
              <a:rPr kumimoji="1" lang="en-US" altLang="ja-JP" dirty="0" err="1"/>
              <a:t>Efimov</a:t>
            </a:r>
            <a:r>
              <a:rPr kumimoji="1" lang="ja-JP" altLang="en-US" dirty="0"/>
              <a:t>状態に対する</a:t>
            </a:r>
            <a:r>
              <a:rPr kumimoji="1" lang="en-US" altLang="ja-JP" dirty="0"/>
              <a:t>Fermi</a:t>
            </a:r>
            <a:r>
              <a:rPr kumimoji="1" lang="ja-JP" altLang="en-US" dirty="0"/>
              <a:t>媒質の効果に関する研究も行い、博士論文に記したのですが、こちらは時間の都合上割愛致します。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25526-8E69-44F0-8921-CB5853D8D45A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940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本発表では、まず初めに</a:t>
            </a:r>
            <a:r>
              <a:rPr kumimoji="1" lang="en-US" altLang="ja-JP" dirty="0" err="1"/>
              <a:t>Efimov</a:t>
            </a:r>
            <a:r>
              <a:rPr kumimoji="1" lang="ja-JP" altLang="en-US" dirty="0"/>
              <a:t>状態に関するレビューをします。そして博士論文の主要研究の１つである</a:t>
            </a:r>
            <a:r>
              <a:rPr kumimoji="1" lang="en-US" altLang="ja-JP" dirty="0"/>
              <a:t>Fermion</a:t>
            </a:r>
            <a:r>
              <a:rPr kumimoji="1" lang="ja-JP" altLang="en-US" dirty="0"/>
              <a:t>３粒子問題をお話します。その後、近年実験的に発見されて注目を集めている</a:t>
            </a:r>
            <a:r>
              <a:rPr kumimoji="1" lang="en-US" altLang="ja-JP" dirty="0"/>
              <a:t>3</a:t>
            </a:r>
            <a:r>
              <a:rPr kumimoji="1" lang="ja-JP" altLang="en-US" dirty="0"/>
              <a:t>体パラメタの普遍性に関する理論研究を紹介します。</a:t>
            </a:r>
            <a:r>
              <a:rPr kumimoji="1" lang="en-US" altLang="ja-JP" dirty="0" err="1"/>
              <a:t>Efimov</a:t>
            </a:r>
            <a:r>
              <a:rPr kumimoji="1" lang="ja-JP" altLang="en-US" dirty="0"/>
              <a:t>状態に対する</a:t>
            </a:r>
            <a:r>
              <a:rPr kumimoji="1" lang="en-US" altLang="ja-JP" dirty="0"/>
              <a:t>Fermi</a:t>
            </a:r>
            <a:r>
              <a:rPr kumimoji="1" lang="ja-JP" altLang="en-US" dirty="0"/>
              <a:t>媒質の効果に関する研究も行い、博士論文に記したのですが、こちらは時間の都合上割愛致します。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25526-8E69-44F0-8921-CB5853D8D45A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588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540F-604E-4C1F-B5AE-2E789EF4FAE0}" type="datetimeFigureOut">
              <a:rPr kumimoji="1" lang="ja-JP" altLang="en-US" smtClean="0"/>
              <a:t>2019/8/14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F2FC-42A4-47B9-A0EC-8069D03654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5419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540F-604E-4C1F-B5AE-2E789EF4FAE0}" type="datetimeFigureOut">
              <a:rPr kumimoji="1" lang="ja-JP" altLang="en-US" smtClean="0"/>
              <a:t>2019/8/14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F2FC-42A4-47B9-A0EC-8069D03654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7892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540F-604E-4C1F-B5AE-2E789EF4FAE0}" type="datetimeFigureOut">
              <a:rPr kumimoji="1" lang="ja-JP" altLang="en-US" smtClean="0"/>
              <a:t>2019/8/14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F2FC-42A4-47B9-A0EC-8069D03654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6746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0117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540F-604E-4C1F-B5AE-2E789EF4FAE0}" type="datetimeFigureOut">
              <a:rPr kumimoji="1" lang="ja-JP" altLang="en-US" smtClean="0"/>
              <a:t>2019/8/14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F2FC-42A4-47B9-A0EC-8069D03654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783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540F-604E-4C1F-B5AE-2E789EF4FAE0}" type="datetimeFigureOut">
              <a:rPr kumimoji="1" lang="ja-JP" altLang="en-US" smtClean="0"/>
              <a:t>2019/8/14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F2FC-42A4-47B9-A0EC-8069D03654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1866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540F-604E-4C1F-B5AE-2E789EF4FAE0}" type="datetimeFigureOut">
              <a:rPr kumimoji="1" lang="ja-JP" altLang="en-US" smtClean="0"/>
              <a:t>2019/8/14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F2FC-42A4-47B9-A0EC-8069D03654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3459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540F-604E-4C1F-B5AE-2E789EF4FAE0}" type="datetimeFigureOut">
              <a:rPr kumimoji="1" lang="ja-JP" altLang="en-US" smtClean="0"/>
              <a:t>2019/8/14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F2FC-42A4-47B9-A0EC-8069D03654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5152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540F-604E-4C1F-B5AE-2E789EF4FAE0}" type="datetimeFigureOut">
              <a:rPr kumimoji="1" lang="ja-JP" altLang="en-US" smtClean="0"/>
              <a:t>2019/8/14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F2FC-42A4-47B9-A0EC-8069D03654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4303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540F-604E-4C1F-B5AE-2E789EF4FAE0}" type="datetimeFigureOut">
              <a:rPr kumimoji="1" lang="ja-JP" altLang="en-US" smtClean="0"/>
              <a:t>2019/8/14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F2FC-42A4-47B9-A0EC-8069D03654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0950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540F-604E-4C1F-B5AE-2E789EF4FAE0}" type="datetimeFigureOut">
              <a:rPr kumimoji="1" lang="ja-JP" altLang="en-US" smtClean="0"/>
              <a:t>2019/8/14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F2FC-42A4-47B9-A0EC-8069D03654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07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540F-604E-4C1F-B5AE-2E789EF4FAE0}" type="datetimeFigureOut">
              <a:rPr kumimoji="1" lang="ja-JP" altLang="en-US" smtClean="0"/>
              <a:t>2019/8/14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F2FC-42A4-47B9-A0EC-8069D03654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6706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8540F-604E-4C1F-B5AE-2E789EF4FAE0}" type="datetimeFigureOut">
              <a:rPr kumimoji="1" lang="ja-JP" altLang="en-US" smtClean="0"/>
              <a:t>2019/8/14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DF2FC-42A4-47B9-A0EC-8069D03654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4756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0" Type="http://schemas.openxmlformats.org/officeDocument/2006/relationships/image" Target="../media/image33.jpe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48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61.png"/><Relationship Id="rId4" Type="http://schemas.openxmlformats.org/officeDocument/2006/relationships/image" Target="../media/image49.png"/><Relationship Id="rId9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4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48.png"/><Relationship Id="rId9" Type="http://schemas.openxmlformats.org/officeDocument/2006/relationships/image" Target="../media/image7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openxmlformats.org/officeDocument/2006/relationships/image" Target="../media/image82.emf"/><Relationship Id="rId7" Type="http://schemas.openxmlformats.org/officeDocument/2006/relationships/image" Target="../media/image86.emf"/><Relationship Id="rId12" Type="http://schemas.openxmlformats.org/officeDocument/2006/relationships/image" Target="../media/image9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5.emf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9.emf"/><Relationship Id="rId4" Type="http://schemas.openxmlformats.org/officeDocument/2006/relationships/image" Target="../media/image98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0" y="-88"/>
            <a:ext cx="9144000" cy="6858088"/>
          </a:xfrm>
          <a:prstGeom prst="rect">
            <a:avLst/>
          </a:prstGeom>
          <a:solidFill>
            <a:srgbClr val="39639D">
              <a:lumMod val="50000"/>
            </a:srgbClr>
          </a:solidFill>
          <a:ln>
            <a:noFill/>
          </a:ln>
          <a:effectLst/>
        </p:spPr>
        <p:txBody>
          <a:bodyPr vert="horz" wrap="square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en-US" altLang="ja-JP" sz="4000" kern="0" dirty="0">
              <a:solidFill>
                <a:sysClr val="window" lastClr="FFFFFF"/>
              </a:solidFill>
              <a:latin typeface="Calibri" pitchFamily="34" charset="0"/>
              <a:cs typeface="Calibri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kumimoji="0" lang="en-US" altLang="ja-JP" sz="3200" b="1" kern="0" dirty="0">
                <a:solidFill>
                  <a:sysClr val="window" lastClr="FFFFFF"/>
                </a:solidFill>
                <a:latin typeface="Calibri" pitchFamily="34" charset="0"/>
                <a:cs typeface="Calibri" pitchFamily="34" charset="0"/>
              </a:rPr>
              <a:t>Few-body aspects of cold atoms</a:t>
            </a:r>
          </a:p>
          <a:p>
            <a:pPr lvl="0" algn="ctr">
              <a:spcBef>
                <a:spcPct val="0"/>
              </a:spcBef>
              <a:defRPr/>
            </a:pPr>
            <a:endParaRPr kumimoji="0" lang="en-US" altLang="ja-JP" sz="3600" kern="0" dirty="0">
              <a:solidFill>
                <a:sysClr val="window" lastClr="FFFFFF"/>
              </a:solidFill>
              <a:latin typeface="Calibri" pitchFamily="34" charset="0"/>
              <a:cs typeface="Calibri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kumimoji="0" lang="en-US" altLang="ja-JP" sz="3000" kern="0" dirty="0">
                <a:solidFill>
                  <a:sysClr val="window" lastClr="FFFFFF"/>
                </a:solidFill>
                <a:latin typeface="Calibri" pitchFamily="34" charset="0"/>
                <a:cs typeface="Calibri" pitchFamily="34" charset="0"/>
              </a:rPr>
              <a:t>Tohoku University</a:t>
            </a:r>
          </a:p>
          <a:p>
            <a:pPr lvl="0" algn="ctr">
              <a:spcBef>
                <a:spcPct val="0"/>
              </a:spcBef>
              <a:defRPr/>
            </a:pPr>
            <a:endParaRPr kumimoji="0" lang="en-US" altLang="ja-JP" sz="300" kern="0" dirty="0">
              <a:solidFill>
                <a:sysClr val="window" lastClr="FFFFFF"/>
              </a:solidFill>
              <a:latin typeface="Calibri" pitchFamily="34" charset="0"/>
              <a:cs typeface="Calibri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kumimoji="0" lang="en-US" altLang="ja-JP" sz="2800" kern="0" dirty="0">
                <a:solidFill>
                  <a:sysClr val="window" lastClr="FFFFFF"/>
                </a:solidFill>
                <a:latin typeface="Calibri" pitchFamily="34" charset="0"/>
                <a:cs typeface="Calibri" pitchFamily="34" charset="0"/>
              </a:rPr>
              <a:t>Frontier Research Institute for Interdisciplinary Sciences(FRIS)</a:t>
            </a:r>
          </a:p>
          <a:p>
            <a:pPr lvl="0" algn="ctr">
              <a:spcBef>
                <a:spcPct val="0"/>
              </a:spcBef>
              <a:defRPr/>
            </a:pPr>
            <a:r>
              <a:rPr kumimoji="0" lang="en-US" altLang="ja-JP" sz="2800" kern="0" dirty="0">
                <a:solidFill>
                  <a:sysClr val="window" lastClr="FFFFFF"/>
                </a:solidFill>
                <a:latin typeface="Calibri" pitchFamily="34" charset="0"/>
                <a:cs typeface="Calibri" pitchFamily="34" charset="0"/>
              </a:rPr>
              <a:t>&amp; Department of Physics, Faculty of </a:t>
            </a:r>
            <a:r>
              <a:rPr kumimoji="0" lang="en-US" altLang="ja-JP" sz="2800" kern="0" dirty="0" err="1">
                <a:solidFill>
                  <a:sysClr val="window" lastClr="FFFFFF"/>
                </a:solidFill>
                <a:latin typeface="Calibri" pitchFamily="34" charset="0"/>
                <a:cs typeface="Calibri" pitchFamily="34" charset="0"/>
              </a:rPr>
              <a:t>Scinece</a:t>
            </a:r>
            <a:endParaRPr kumimoji="0" lang="en-US" altLang="ja-JP" sz="2800" kern="0" dirty="0">
              <a:solidFill>
                <a:sysClr val="window" lastClr="FFFFFF"/>
              </a:solidFill>
              <a:latin typeface="Calibri" pitchFamily="34" charset="0"/>
              <a:cs typeface="Calibri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endParaRPr kumimoji="0" lang="en-US" altLang="ja-JP" sz="3000" kern="0" dirty="0">
              <a:solidFill>
                <a:sysClr val="window" lastClr="FFFFFF"/>
              </a:solidFill>
              <a:latin typeface="Calibri" pitchFamily="34" charset="0"/>
              <a:cs typeface="Calibri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kumimoji="0" lang="en-US" altLang="ja-JP" sz="3700" kern="0" dirty="0">
                <a:solidFill>
                  <a:sysClr val="window" lastClr="FFFFFF"/>
                </a:solidFill>
                <a:latin typeface="Calibri" pitchFamily="34" charset="0"/>
                <a:cs typeface="Calibri" pitchFamily="34" charset="0"/>
              </a:rPr>
              <a:t>Shimpei</a:t>
            </a:r>
            <a:r>
              <a:rPr kumimoji="0" lang="ja-JP" altLang="en-US" sz="3700" kern="0" dirty="0">
                <a:solidFill>
                  <a:sysClr val="window" lastClr="FFFFFF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kumimoji="0" lang="en-US" altLang="ja-JP" sz="3700" kern="0" dirty="0">
                <a:solidFill>
                  <a:sysClr val="window" lastClr="FFFFFF"/>
                </a:solidFill>
                <a:latin typeface="Calibri" pitchFamily="34" charset="0"/>
                <a:cs typeface="Calibri" pitchFamily="34" charset="0"/>
              </a:rPr>
              <a:t>Endo</a:t>
            </a:r>
            <a:endParaRPr kumimoji="0" lang="en-US" altLang="ja-JP" sz="3700" kern="0" noProof="0" dirty="0">
              <a:solidFill>
                <a:sysClr val="window" lastClr="FFFFFF"/>
              </a:solidFill>
              <a:latin typeface="Calibri" pitchFamily="34" charset="0"/>
              <a:cs typeface="Calibri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endParaRPr kumimoji="0" lang="en-US" altLang="ja-JP" sz="2800" kern="0" dirty="0">
              <a:solidFill>
                <a:sysClr val="window" lastClr="FFFFFF"/>
              </a:solidFill>
              <a:latin typeface="Calibri" pitchFamily="34" charset="0"/>
              <a:cs typeface="Calibri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endParaRPr kumimoji="0" lang="en-US" altLang="ja-JP" sz="2800" kern="0" noProof="0" dirty="0">
              <a:solidFill>
                <a:sysClr val="window" lastClr="FFFFFF"/>
              </a:solidFill>
              <a:latin typeface="Calibri" pitchFamily="34" charset="0"/>
              <a:cs typeface="Calibri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endParaRPr kumimoji="0" lang="en-US" altLang="ja-JP" sz="2800" kern="0" noProof="0" dirty="0">
              <a:solidFill>
                <a:sysClr val="window" lastClr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AutoShape 2" descr="「monash university logo」の画像検索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" name="AutoShape 4" descr="「monash university logo」の画像検索結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" name="日付プレースホルダー 3"/>
          <p:cNvSpPr>
            <a:spLocks noGrp="1"/>
          </p:cNvSpPr>
          <p:nvPr>
            <p:ph type="dt" sz="quarter" idx="10"/>
          </p:nvPr>
        </p:nvSpPr>
        <p:spPr>
          <a:xfrm>
            <a:off x="7740352" y="0"/>
            <a:ext cx="1584176" cy="212899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solidFill>
                  <a:schemeClr val="bg1"/>
                </a:solidFill>
              </a:rPr>
              <a:t>RIKEN</a:t>
            </a:r>
            <a:r>
              <a:rPr lang="ja-JP" altLang="en-US" dirty="0">
                <a:solidFill>
                  <a:schemeClr val="bg1"/>
                </a:solidFill>
              </a:rPr>
              <a:t> </a:t>
            </a:r>
            <a:r>
              <a:rPr lang="en-US" altLang="ja-JP" dirty="0">
                <a:solidFill>
                  <a:schemeClr val="bg1"/>
                </a:solidFill>
              </a:rPr>
              <a:t>Aug. 9  2019</a:t>
            </a:r>
            <a:endParaRPr lang="ja-JP" altLang="en-US" dirty="0">
              <a:solidFill>
                <a:schemeClr val="bg1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346" y="5877272"/>
            <a:ext cx="33337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5877272"/>
            <a:ext cx="1152128" cy="77152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26" name="Picture 2" descr="http://www.tohoku.ac.jp/logomark/logo_data/English/Large/P/Toh_E_L_P_RGB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28" y="5542188"/>
            <a:ext cx="953128" cy="128421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54809875-D777-4443-B947-41FE2431C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162" y="5883729"/>
            <a:ext cx="1686302" cy="713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256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-88"/>
            <a:ext cx="9144000" cy="692784"/>
          </a:xfrm>
          <a:prstGeom prst="rect">
            <a:avLst/>
          </a:prstGeom>
          <a:solidFill>
            <a:srgbClr val="39639D">
              <a:lumMod val="50000"/>
            </a:srgbClr>
          </a:solidFill>
          <a:ln>
            <a:noFill/>
          </a:ln>
          <a:effectLst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n-US" altLang="ja-JP" sz="3400" kern="0" dirty="0">
                <a:solidFill>
                  <a:sysClr val="window" lastClr="FFFFFF"/>
                </a:solidFill>
                <a:cs typeface="Calibri" pitchFamily="34" charset="0"/>
              </a:rPr>
              <a:t>Universal many-body problem</a:t>
            </a:r>
          </a:p>
        </p:txBody>
      </p:sp>
      <p:sp>
        <p:nvSpPr>
          <p:cNvPr id="6" name="サブタイトル 2">
            <a:extLst>
              <a:ext uri="{FF2B5EF4-FFF2-40B4-BE49-F238E27FC236}">
                <a16:creationId xmlns:a16="http://schemas.microsoft.com/office/drawing/2014/main" id="{9AA1DEC7-20AD-48B8-B6FB-D9F2302B64D6}"/>
              </a:ext>
            </a:extLst>
          </p:cNvPr>
          <p:cNvSpPr txBox="1">
            <a:spLocks/>
          </p:cNvSpPr>
          <p:nvPr/>
        </p:nvSpPr>
        <p:spPr>
          <a:xfrm>
            <a:off x="35496" y="692696"/>
            <a:ext cx="9697561" cy="5112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ja-JP" sz="2700" dirty="0">
                <a:solidFill>
                  <a:sysClr val="windowText" lastClr="000000"/>
                </a:solidFill>
              </a:rPr>
              <a:t>Unitary Fermi gas</a:t>
            </a:r>
            <a:r>
              <a:rPr lang="ja-JP" altLang="en-US" sz="2700" dirty="0">
                <a:solidFill>
                  <a:sysClr val="windowText" lastClr="000000"/>
                </a:solidFill>
              </a:rPr>
              <a:t> </a:t>
            </a:r>
            <a:r>
              <a:rPr lang="en-US" altLang="ja-JP" sz="2700" dirty="0">
                <a:solidFill>
                  <a:sysClr val="windowText" lastClr="000000"/>
                </a:solidFill>
              </a:rPr>
              <a:t>(</a:t>
            </a:r>
            <a:r>
              <a:rPr lang="en-US" altLang="ja-JP" sz="2800" i="1" dirty="0">
                <a:solidFill>
                  <a:sysClr val="windowText" lastClr="000000"/>
                </a:solidFill>
                <a:latin typeface="Times" pitchFamily="18" charset="0"/>
              </a:rPr>
              <a:t>               </a:t>
            </a:r>
            <a:r>
              <a:rPr lang="en-US" altLang="ja-JP" sz="2700" dirty="0">
                <a:solidFill>
                  <a:sysClr val="windowText" lastClr="000000"/>
                </a:solidFill>
              </a:rPr>
              <a:t>)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545E4C35-01EE-4AE8-AFC2-F26F6147DC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891" y="1654527"/>
            <a:ext cx="3445887" cy="372295"/>
          </a:xfrm>
          <a:prstGeom prst="rect">
            <a:avLst/>
          </a:prstGeom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4F7A4BDF-4B61-42AC-8EBA-9D19671AC545}"/>
              </a:ext>
            </a:extLst>
          </p:cNvPr>
          <p:cNvSpPr txBox="1"/>
          <p:nvPr/>
        </p:nvSpPr>
        <p:spPr>
          <a:xfrm>
            <a:off x="3212282" y="1124744"/>
            <a:ext cx="1931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Bertsch</a:t>
            </a:r>
            <a:r>
              <a:rPr lang="en-US" dirty="0"/>
              <a:t> parameter</a:t>
            </a:r>
            <a:endParaRPr lang="en-AU" dirty="0"/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5024EE43-10B9-4E06-864A-7862BF4148DD}"/>
              </a:ext>
            </a:extLst>
          </p:cNvPr>
          <p:cNvSpPr txBox="1"/>
          <p:nvPr/>
        </p:nvSpPr>
        <p:spPr>
          <a:xfrm>
            <a:off x="2123728" y="2340169"/>
            <a:ext cx="3238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: Energy of non-interacting Fermi gas</a:t>
            </a:r>
          </a:p>
          <a:p>
            <a:r>
              <a:rPr lang="en-US" sz="1600" dirty="0"/>
              <a:t>: Energy of unitary Fermi gas</a:t>
            </a:r>
            <a:endParaRPr lang="en-AU" sz="16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FA0CE32-A4F1-4567-9EB1-F08C31B0F102}"/>
              </a:ext>
            </a:extLst>
          </p:cNvPr>
          <p:cNvSpPr txBox="1"/>
          <p:nvPr/>
        </p:nvSpPr>
        <p:spPr>
          <a:xfrm>
            <a:off x="5806095" y="1472824"/>
            <a:ext cx="33478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ja-JP" sz="1500" i="1" kern="0" dirty="0" err="1">
                <a:solidFill>
                  <a:srgbClr val="39639D">
                    <a:lumMod val="75000"/>
                  </a:srgbClr>
                </a:solidFill>
                <a:latin typeface="+mj-lt"/>
              </a:rPr>
              <a:t>Ultracold</a:t>
            </a:r>
            <a:r>
              <a:rPr lang="fr-FR" altLang="ja-JP" sz="1500" i="1" kern="0" dirty="0">
                <a:solidFill>
                  <a:srgbClr val="39639D">
                    <a:lumMod val="75000"/>
                  </a:srgbClr>
                </a:solidFill>
                <a:latin typeface="+mj-lt"/>
              </a:rPr>
              <a:t> </a:t>
            </a:r>
            <a:r>
              <a:rPr lang="fr-FR" altLang="ja-JP" sz="1500" i="1" kern="0" dirty="0" err="1">
                <a:solidFill>
                  <a:srgbClr val="39639D">
                    <a:lumMod val="75000"/>
                  </a:srgbClr>
                </a:solidFill>
                <a:latin typeface="+mj-lt"/>
              </a:rPr>
              <a:t>atom</a:t>
            </a:r>
            <a:r>
              <a:rPr lang="fr-FR" altLang="ja-JP" sz="1500" i="1" kern="0" dirty="0">
                <a:solidFill>
                  <a:srgbClr val="39639D">
                    <a:lumMod val="75000"/>
                  </a:srgbClr>
                </a:solidFill>
                <a:latin typeface="+mj-lt"/>
              </a:rPr>
              <a:t> </a:t>
            </a:r>
            <a:r>
              <a:rPr lang="fr-FR" altLang="ja-JP" sz="1500" i="1" kern="0" dirty="0" err="1">
                <a:solidFill>
                  <a:srgbClr val="39639D">
                    <a:lumMod val="75000"/>
                  </a:srgbClr>
                </a:solidFill>
                <a:latin typeface="+mj-lt"/>
              </a:rPr>
              <a:t>experiments</a:t>
            </a:r>
            <a:r>
              <a:rPr lang="fr-FR" altLang="ja-JP" sz="1500" i="1" kern="0" dirty="0">
                <a:solidFill>
                  <a:srgbClr val="39639D">
                    <a:lumMod val="75000"/>
                  </a:srgbClr>
                </a:solidFill>
                <a:latin typeface="+mj-lt"/>
              </a:rPr>
              <a:t> at</a:t>
            </a:r>
          </a:p>
          <a:p>
            <a:r>
              <a:rPr lang="fr-FR" altLang="ja-JP" sz="1500" i="1" kern="0" dirty="0">
                <a:solidFill>
                  <a:srgbClr val="39639D">
                    <a:lumMod val="75000"/>
                  </a:srgbClr>
                </a:solidFill>
                <a:latin typeface="+mj-lt"/>
              </a:rPr>
              <a:t>MIT, ENS, </a:t>
            </a:r>
            <a:r>
              <a:rPr lang="fr-FR" altLang="ja-JP" sz="1500" i="1" kern="0" dirty="0" err="1">
                <a:solidFill>
                  <a:srgbClr val="39639D">
                    <a:lumMod val="75000"/>
                  </a:srgbClr>
                </a:solidFill>
                <a:latin typeface="+mj-lt"/>
              </a:rPr>
              <a:t>Univ</a:t>
            </a:r>
            <a:r>
              <a:rPr lang="fr-FR" altLang="ja-JP" sz="1500" i="1" kern="0" dirty="0">
                <a:solidFill>
                  <a:srgbClr val="39639D">
                    <a:lumMod val="75000"/>
                  </a:srgbClr>
                </a:solidFill>
                <a:latin typeface="+mj-lt"/>
              </a:rPr>
              <a:t>. Tokyo, Swinburne </a:t>
            </a:r>
            <a:endParaRPr lang="en-US" altLang="ja-JP" sz="1500" i="1" kern="0" dirty="0">
              <a:solidFill>
                <a:srgbClr val="39639D">
                  <a:lumMod val="75000"/>
                </a:srgbClr>
              </a:solidFill>
              <a:latin typeface="+mj-lt"/>
            </a:endParaRPr>
          </a:p>
        </p:txBody>
      </p:sp>
      <p:pic>
        <p:nvPicPr>
          <p:cNvPr id="1026" name="Picture 2" descr="\begin{align*}&#10;  a=\pm \infty&#10;\end{align*}">
            <a:extLst>
              <a:ext uri="{FF2B5EF4-FFF2-40B4-BE49-F238E27FC236}">
                <a16:creationId xmlns:a16="http://schemas.microsoft.com/office/drawing/2014/main" id="{68061E95-B63C-4428-904C-709B49945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835661"/>
            <a:ext cx="1281545" cy="25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ight Arrow 9">
            <a:extLst>
              <a:ext uri="{FF2B5EF4-FFF2-40B4-BE49-F238E27FC236}">
                <a16:creationId xmlns:a16="http://schemas.microsoft.com/office/drawing/2014/main" id="{6AA35742-FE08-49F6-B79D-64CB22BBDB81}"/>
              </a:ext>
            </a:extLst>
          </p:cNvPr>
          <p:cNvSpPr/>
          <p:nvPr/>
        </p:nvSpPr>
        <p:spPr>
          <a:xfrm>
            <a:off x="5292080" y="4346846"/>
            <a:ext cx="91362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C30DE778-6B6C-4EA3-BA64-E0C983B59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638" y="3422454"/>
            <a:ext cx="3010893" cy="2814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$z^{-1} = e^{-\beta \mu}$">
            <a:extLst>
              <a:ext uri="{FF2B5EF4-FFF2-40B4-BE49-F238E27FC236}">
                <a16:creationId xmlns:a16="http://schemas.microsoft.com/office/drawing/2014/main" id="{1CC0E1A5-9442-4DF2-A6FA-6EC64B6AC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231" y="6318612"/>
            <a:ext cx="864097" cy="15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テキスト ボックス 32">
            <a:extLst>
              <a:ext uri="{FF2B5EF4-FFF2-40B4-BE49-F238E27FC236}">
                <a16:creationId xmlns:a16="http://schemas.microsoft.com/office/drawing/2014/main" id="{6C3BB8DD-25A9-4001-B02D-9C07386865D6}"/>
              </a:ext>
            </a:extLst>
          </p:cNvPr>
          <p:cNvSpPr txBox="1"/>
          <p:nvPr/>
        </p:nvSpPr>
        <p:spPr>
          <a:xfrm>
            <a:off x="1978622" y="6246604"/>
            <a:ext cx="761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</a:rPr>
              <a:t>Low-T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33">
            <a:extLst>
              <a:ext uri="{FF2B5EF4-FFF2-40B4-BE49-F238E27FC236}">
                <a16:creationId xmlns:a16="http://schemas.microsoft.com/office/drawing/2014/main" id="{23A50232-7221-4F2A-9CCD-CADA79B7D394}"/>
              </a:ext>
            </a:extLst>
          </p:cNvPr>
          <p:cNvSpPr txBox="1"/>
          <p:nvPr/>
        </p:nvSpPr>
        <p:spPr>
          <a:xfrm>
            <a:off x="4726067" y="6237312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High-T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0" name="テキスト ボックス 15">
            <a:extLst>
              <a:ext uri="{FF2B5EF4-FFF2-40B4-BE49-F238E27FC236}">
                <a16:creationId xmlns:a16="http://schemas.microsoft.com/office/drawing/2014/main" id="{CBFA762B-A2AE-43CD-998C-92C98BEB3F84}"/>
              </a:ext>
            </a:extLst>
          </p:cNvPr>
          <p:cNvSpPr txBox="1"/>
          <p:nvPr/>
        </p:nvSpPr>
        <p:spPr>
          <a:xfrm>
            <a:off x="2266654" y="6474822"/>
            <a:ext cx="3214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i="1" dirty="0">
                <a:solidFill>
                  <a:srgbClr val="1F497D"/>
                </a:solidFill>
              </a:rPr>
              <a:t>S. </a:t>
            </a:r>
            <a:r>
              <a:rPr lang="en-US" altLang="ja-JP" sz="1200" i="1" dirty="0" err="1">
                <a:solidFill>
                  <a:srgbClr val="1F497D"/>
                </a:solidFill>
              </a:rPr>
              <a:t>Nascimbène</a:t>
            </a:r>
            <a:r>
              <a:rPr lang="en-US" altLang="ja-JP" sz="1200" i="1" dirty="0">
                <a:solidFill>
                  <a:srgbClr val="1F497D"/>
                </a:solidFill>
              </a:rPr>
              <a:t>, et al. Nature (2010)</a:t>
            </a:r>
          </a:p>
        </p:txBody>
      </p:sp>
      <p:sp>
        <p:nvSpPr>
          <p:cNvPr id="21" name="TextBox 3">
            <a:extLst>
              <a:ext uri="{FF2B5EF4-FFF2-40B4-BE49-F238E27FC236}">
                <a16:creationId xmlns:a16="http://schemas.microsoft.com/office/drawing/2014/main" id="{2ED4A0CF-7A7C-4558-876E-761DCDF8D5BA}"/>
              </a:ext>
            </a:extLst>
          </p:cNvPr>
          <p:cNvSpPr txBox="1"/>
          <p:nvPr/>
        </p:nvSpPr>
        <p:spPr>
          <a:xfrm rot="16200000">
            <a:off x="993864" y="4271853"/>
            <a:ext cx="2099164" cy="4154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100" dirty="0"/>
              <a:t>Energy (Pressure)</a:t>
            </a:r>
            <a:endParaRPr lang="en-AU" sz="2100" dirty="0"/>
          </a:p>
        </p:txBody>
      </p:sp>
      <p:pic>
        <p:nvPicPr>
          <p:cNvPr id="22" name="Picture 36" descr="IMG_0771">
            <a:extLst>
              <a:ext uri="{FF2B5EF4-FFF2-40B4-BE49-F238E27FC236}">
                <a16:creationId xmlns:a16="http://schemas.microsoft.com/office/drawing/2014/main" id="{4B3E2AC4-06B5-4200-9E20-99688B2B3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3245" y="3789040"/>
            <a:ext cx="1082715" cy="812235"/>
          </a:xfrm>
          <a:prstGeom prst="rect">
            <a:avLst/>
          </a:prstGeom>
          <a:noFill/>
        </p:spPr>
      </p:pic>
      <p:sp>
        <p:nvSpPr>
          <p:cNvPr id="23" name="テキスト ボックス 13">
            <a:extLst>
              <a:ext uri="{FF2B5EF4-FFF2-40B4-BE49-F238E27FC236}">
                <a16:creationId xmlns:a16="http://schemas.microsoft.com/office/drawing/2014/main" id="{EA64E3B8-8151-40EA-8A51-F26CBCE006C4}"/>
              </a:ext>
            </a:extLst>
          </p:cNvPr>
          <p:cNvSpPr txBox="1"/>
          <p:nvPr/>
        </p:nvSpPr>
        <p:spPr>
          <a:xfrm>
            <a:off x="251520" y="3501008"/>
            <a:ext cx="163416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700" b="1" i="1" dirty="0" err="1"/>
              <a:t>Ultracold</a:t>
            </a:r>
            <a:r>
              <a:rPr lang="en-US" altLang="ja-JP" sz="1700" b="1" i="1" dirty="0"/>
              <a:t> atoms</a:t>
            </a:r>
            <a:endParaRPr kumimoji="1" lang="ja-JP" altLang="en-US" sz="1700" b="1" i="1" dirty="0"/>
          </a:p>
        </p:txBody>
      </p:sp>
      <p:sp>
        <p:nvSpPr>
          <p:cNvPr id="24" name="TextBox 41">
            <a:extLst>
              <a:ext uri="{FF2B5EF4-FFF2-40B4-BE49-F238E27FC236}">
                <a16:creationId xmlns:a16="http://schemas.microsoft.com/office/drawing/2014/main" id="{56C16844-C2D4-41F4-B9A4-23FE90806B49}"/>
              </a:ext>
            </a:extLst>
          </p:cNvPr>
          <p:cNvSpPr txBox="1"/>
          <p:nvPr/>
        </p:nvSpPr>
        <p:spPr>
          <a:xfrm>
            <a:off x="471383" y="3105835"/>
            <a:ext cx="4892705" cy="323165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b="1" dirty="0" err="1"/>
              <a:t>Ultracold</a:t>
            </a:r>
            <a:r>
              <a:rPr lang="en-US" sz="1500" b="1" dirty="0"/>
              <a:t> atom measurement of EOS of unitary Fermi gas</a:t>
            </a:r>
            <a:endParaRPr lang="en-AU" sz="1500" b="1" dirty="0"/>
          </a:p>
        </p:txBody>
      </p:sp>
      <p:sp>
        <p:nvSpPr>
          <p:cNvPr id="25" name="TextBox 41">
            <a:extLst>
              <a:ext uri="{FF2B5EF4-FFF2-40B4-BE49-F238E27FC236}">
                <a16:creationId xmlns:a16="http://schemas.microsoft.com/office/drawing/2014/main" id="{6AFD339D-FA4B-4BF1-BB7F-E06166E6DAA9}"/>
              </a:ext>
            </a:extLst>
          </p:cNvPr>
          <p:cNvSpPr txBox="1"/>
          <p:nvPr/>
        </p:nvSpPr>
        <p:spPr>
          <a:xfrm>
            <a:off x="6732240" y="3033827"/>
            <a:ext cx="2016224" cy="323165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500" b="1" dirty="0"/>
              <a:t>Neutron</a:t>
            </a:r>
            <a:r>
              <a:rPr lang="ja-JP" altLang="en-US" sz="1500" b="1" dirty="0"/>
              <a:t> </a:t>
            </a:r>
            <a:r>
              <a:rPr lang="en-US" altLang="ja-JP" sz="1500" b="1" dirty="0"/>
              <a:t>matter</a:t>
            </a:r>
            <a:r>
              <a:rPr lang="ja-JP" altLang="en-US" sz="1500" b="1" dirty="0"/>
              <a:t> </a:t>
            </a:r>
            <a:r>
              <a:rPr lang="en-US" altLang="ja-JP" sz="1500" b="1" dirty="0"/>
              <a:t>EOS</a:t>
            </a:r>
            <a:endParaRPr lang="en-AU" sz="1500" b="1" dirty="0"/>
          </a:p>
        </p:txBody>
      </p:sp>
      <p:pic>
        <p:nvPicPr>
          <p:cNvPr id="6146" name="Picture 2" descr="\begin{align*}&#10;  E&#10;\end{align*}">
            <a:extLst>
              <a:ext uri="{FF2B5EF4-FFF2-40B4-BE49-F238E27FC236}">
                <a16:creationId xmlns:a16="http://schemas.microsoft.com/office/drawing/2014/main" id="{B791E89C-10E4-44D1-9CA2-508E9E289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092" y="2410522"/>
            <a:ext cx="194636" cy="18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\begin{align*}&#10;  E_0&#10;\end{align*}">
            <a:extLst>
              <a:ext uri="{FF2B5EF4-FFF2-40B4-BE49-F238E27FC236}">
                <a16:creationId xmlns:a16="http://schemas.microsoft.com/office/drawing/2014/main" id="{04DEFB40-99DF-4B09-B0F1-16380D12A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940" y="2664495"/>
            <a:ext cx="266408" cy="21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DE2E5232-A753-4E50-A64D-414BC5964C69}"/>
              </a:ext>
            </a:extLst>
          </p:cNvPr>
          <p:cNvCxnSpPr/>
          <p:nvPr/>
        </p:nvCxnSpPr>
        <p:spPr>
          <a:xfrm flipH="1">
            <a:off x="3131840" y="1497039"/>
            <a:ext cx="206066" cy="212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4">
            <a:extLst>
              <a:ext uri="{FF2B5EF4-FFF2-40B4-BE49-F238E27FC236}">
                <a16:creationId xmlns:a16="http://schemas.microsoft.com/office/drawing/2014/main" id="{60E4EC61-5D83-4DF6-BC89-9B1FC63B8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977" y="3429000"/>
            <a:ext cx="1122511" cy="827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CC664A1-A78F-4D46-9FD2-08FBB9774498}"/>
              </a:ext>
            </a:extLst>
          </p:cNvPr>
          <p:cNvSpPr txBox="1"/>
          <p:nvPr/>
        </p:nvSpPr>
        <p:spPr>
          <a:xfrm>
            <a:off x="6084168" y="6381328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ja-JP" sz="1200" i="1" kern="0" dirty="0">
                <a:solidFill>
                  <a:srgbClr val="39639D">
                    <a:lumMod val="75000"/>
                  </a:srgbClr>
                </a:solidFill>
                <a:latin typeface="+mj-lt"/>
              </a:rPr>
              <a:t>Tajima, et al, PRA (2016)</a:t>
            </a:r>
          </a:p>
          <a:p>
            <a:r>
              <a:rPr lang="fr-FR" altLang="ja-JP" sz="1200" i="1" kern="0" dirty="0">
                <a:solidFill>
                  <a:srgbClr val="39639D">
                    <a:lumMod val="75000"/>
                  </a:srgbClr>
                </a:solidFill>
                <a:latin typeface="+mj-lt"/>
              </a:rPr>
              <a:t>Horikoshi, Gonokami, Int. J. Mod. Phys. E (2018)</a:t>
            </a:r>
            <a:endParaRPr lang="en-US" altLang="ja-JP" sz="1200" i="1" kern="0" dirty="0">
              <a:solidFill>
                <a:srgbClr val="39639D">
                  <a:lumMod val="75000"/>
                </a:srgbClr>
              </a:solidFill>
              <a:latin typeface="+mj-lt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178FDA1-491C-4264-9A3D-DAEA0AF6E7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364560"/>
            <a:ext cx="2797452" cy="201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21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-27384"/>
            <a:ext cx="9144000" cy="69278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wrap="square" rtlCol="0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n-US" altLang="ja-JP" sz="3400" kern="0" dirty="0">
                <a:solidFill>
                  <a:sysClr val="window" lastClr="FFFFFF"/>
                </a:solidFill>
                <a:cs typeface="Calibri" pitchFamily="34" charset="0"/>
              </a:rPr>
              <a:t>Universal 3-body problem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3494023"/>
            <a:ext cx="9143999" cy="3339630"/>
          </a:xfrm>
          <a:prstGeom prst="rect">
            <a:avLst/>
          </a:prstGeom>
        </p:spPr>
      </p:pic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-108520" y="692697"/>
            <a:ext cx="9361040" cy="2801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600" dirty="0">
                <a:solidFill>
                  <a:prstClr val="black"/>
                </a:solidFill>
              </a:rPr>
              <a:t>Infinite number of </a:t>
            </a:r>
            <a:r>
              <a:rPr lang="en-US" altLang="ja-JP" sz="2600" dirty="0">
                <a:solidFill>
                  <a:srgbClr val="00B050"/>
                </a:solidFill>
              </a:rPr>
              <a:t>3-body bound states </a:t>
            </a:r>
            <a:r>
              <a:rPr lang="en-US" altLang="ja-JP" sz="2600" dirty="0">
                <a:solidFill>
                  <a:prstClr val="black"/>
                </a:solidFill>
              </a:rPr>
              <a:t>appear at each resonance.</a:t>
            </a:r>
          </a:p>
          <a:p>
            <a:endParaRPr lang="en-US" altLang="ja-JP" sz="2600" dirty="0">
              <a:solidFill>
                <a:prstClr val="black"/>
              </a:solidFill>
            </a:endParaRPr>
          </a:p>
          <a:p>
            <a:r>
              <a:rPr lang="en-US" altLang="ja-JP" sz="2600" dirty="0">
                <a:solidFill>
                  <a:prstClr val="black"/>
                </a:solidFill>
              </a:rPr>
              <a:t>Important features of the </a:t>
            </a:r>
            <a:r>
              <a:rPr lang="en-US" altLang="ja-JP" sz="2600" dirty="0" err="1">
                <a:solidFill>
                  <a:prstClr val="black"/>
                </a:solidFill>
              </a:rPr>
              <a:t>Efimov</a:t>
            </a:r>
            <a:r>
              <a:rPr lang="en-US" altLang="ja-JP" sz="2600" dirty="0">
                <a:solidFill>
                  <a:prstClr val="black"/>
                </a:solidFill>
              </a:rPr>
              <a:t> states:</a:t>
            </a:r>
          </a:p>
          <a:p>
            <a:pPr marL="971550" lvl="1" indent="-514350">
              <a:buFont typeface="Arial" pitchFamily="34" charset="0"/>
              <a:buAutoNum type="arabicPeriod"/>
            </a:pPr>
            <a:r>
              <a:rPr lang="en-US" altLang="ja-JP" sz="2600" dirty="0">
                <a:solidFill>
                  <a:prstClr val="black"/>
                </a:solidFill>
              </a:rPr>
              <a:t>Universal 3-body bound state</a:t>
            </a:r>
          </a:p>
          <a:p>
            <a:pPr marL="971550" lvl="1" indent="-514350">
              <a:buFont typeface="Arial" pitchFamily="34" charset="0"/>
              <a:buAutoNum type="arabicPeriod"/>
            </a:pPr>
            <a:r>
              <a:rPr lang="en-US" altLang="ja-JP" sz="2600" dirty="0">
                <a:solidFill>
                  <a:prstClr val="black"/>
                </a:solidFill>
              </a:rPr>
              <a:t>Discrete scale invariance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788762" y="1124744"/>
            <a:ext cx="2215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srgbClr val="00B050"/>
                </a:solidFill>
              </a:rPr>
              <a:t>⇒ </a:t>
            </a:r>
            <a:r>
              <a:rPr lang="en-US" altLang="ja-JP" sz="2400" dirty="0" err="1">
                <a:solidFill>
                  <a:srgbClr val="00B050"/>
                </a:solidFill>
              </a:rPr>
              <a:t>Efimov</a:t>
            </a:r>
            <a:r>
              <a:rPr lang="en-US" altLang="ja-JP" sz="2400" dirty="0">
                <a:solidFill>
                  <a:srgbClr val="00B050"/>
                </a:solidFill>
              </a:rPr>
              <a:t> states</a:t>
            </a:r>
            <a:endParaRPr lang="ja-JP" altLang="en-US" sz="2400" dirty="0">
              <a:solidFill>
                <a:srgbClr val="00B050"/>
              </a:solidFill>
            </a:endParaRPr>
          </a:p>
        </p:txBody>
      </p:sp>
      <p:sp>
        <p:nvSpPr>
          <p:cNvPr id="8" name="テキスト ボックス 6"/>
          <p:cNvSpPr txBox="1">
            <a:spLocks noChangeArrowheads="1"/>
          </p:cNvSpPr>
          <p:nvPr/>
        </p:nvSpPr>
        <p:spPr bwMode="auto">
          <a:xfrm>
            <a:off x="5796136" y="1700808"/>
            <a:ext cx="3456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eorgia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V. Efimov, Phys. </a:t>
            </a:r>
            <a:r>
              <a:rPr lang="en-US" altLang="ja-JP" sz="1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en-US" altLang="ja-JP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B </a:t>
            </a:r>
            <a:r>
              <a:rPr lang="en-US" altLang="ja-JP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r>
              <a:rPr lang="en-US" altLang="ja-JP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563 ( (1970)</a:t>
            </a:r>
            <a:endParaRPr lang="ja-JP" altLang="en-US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data:image/jpeg;base64,/9j/4AAQSkZJRgABAQAAAQABAAD/2wBDAAkGBwgHBgkIBwgKCgkLDRYPDQwMDRsUFRAWIB0iIiAdHx8kKDQsJCYxJx8fLT0tMTU3Ojo6Iys/RD84QzQ5Ojf/2wBDAQoKCg0MDRoPDxo3JR8lNzc3Nzc3Nzc3Nzc3Nzc3Nzc3Nzc3Nzc3Nzc3Nzc3Nzc3Nzc3Nzc3Nzc3Nzc3Nzc3Nzf/wAARCAD5AMsDASIAAhEBAxEB/8QAHAAAAQUBAQEAAAAAAAAAAAAAAAMEBQYHAgEI/8QAQBAAAQMCBQIEBAMFBgUFAAAAAQACAwQRBQYSITFBUQcTImFxgZGhFCMyFTNCscEkQ1Jy0eEIFmJzgiU0NlWi/8QAFAEBAAAAAAAAAAAAAAAAAAAAAP/EABQRAQAAAAAAAAAAAAAAAAAAAAD/2gAMAwEAAhEDEQA/ANZJ9N+3K9aSTztbhFgWu+6C4DgH4IB9+psbcrwEBwuOi9edvdcC5cRffoUHt9uV5ze/fqvLkXHJXgIvZAOHVJvcAbEr11y4AFN55WRRl0haBbckoFJXhzQ0DUHbFcMeY3lrG+m19R4VQx7xDwHB9bHVQmmANo4fUb/0VGxHxjqXkiioAGjgyu/0QbY52x/M53sFzGGtPqJcb3u5fO8/ijmKUnQ+CMHgBpNvumh8Rcz/AP2H/wCAg+lXPsw8fJVPPVQ04c/UTtwFjUXiXmiO165r/wDNGFxiPiHjuIwGKpdTEHq2Kx/mgs3n2Eeoj22WmZCqWyUjgHN5Xz7HmWou3zomOaOdOxWneHedcMcXU9RUCnebaWygD6FBsLZA4OFxtssl8cz/AOg0wNv3q02CpikYJIHNe1wvqab3WX+NkjJsvwlvImQW7w02ylhovf8AKCtuvfuFS/DQluVMPOq7THyrgx1wdh3CDtrw4kXtsu2WIIub9UkNibBetd6h7hAxpHbyWJJvwnJPBcTZNIDpqJLdD2ThznOANiLjqgcXuPayaue4OIv9E4iNxsQbpu86Xke6B+HWP815e52aR72XuxB7kcrguLRawQD7cHZJajqsLWXb333G57Js+Sxv7oFi8XuTv2SEkrIm6nnbnngKLx3H6LBaN9VXStja0d93ewWG5u8SMUx0vgpSaOkOwaw+pw9yg0HOXilRYRI+kwxoq6tvJB9DT7nr8lk2P5yx3HiRXVzxEf7mI6GfQc/NQBNzcrxAIQhAIQhAIQhAIQhBL4RmXGsHe12H4jURNH93rJYf/E7KVzFnSXMOER0tdThtSx1/MjPpd8uiqaEH0f4ZTB2UaADcBllcIn2G4tbhYx4L5hla6XB5zqjb64T2vyFroqAznnoO6B7I8NF3bXXcJN7uOxPHVMwXSuDpNiBcN7J5G71MuOUDFpP42UHgFPHuaIwCE0muK9zR1sSnTxcAWAseUCkbth0FkjIbvJv9il42gtDm7+68ffWfS1B26w37HZJPfpb1tdEj2hu5+qgsXxiKiiJe8AC99xuglKmrZA06iNh1VRzTnShwaldJI+7z+lg5cVSM2+Io1uioj5klrXB2CzPEa+oxGpdPVSF7z9B8ED/MuY67MNYZ6t5EY/dxA7NH+qhkIQCEIQCEIQCFK0uA11XTMmgiLtZ9LQOVZaHIFV+HY+pBMjtywdEFGAJNgLlKCnnIuIZCO+krV8LyW9sYYymEe+7juVZYsuwRwtaYw1rNzccoMBfG+P8AWxzb/wCIWXC3aswilrgYZaRj42CwJbyqljGQ6Z7nGi1QuHQbj6IM2QpHFMGrMMlLZ4yWj+NouFHIJvKOKvwnGI5mSMj1DSXvvZq+gMt1UNbC2Z1UyaS25avmRWbKWZ5sIqGRTyPNKTbY7s/2QfSjZA64b122SwLi5ojABDhqv26quYDiTKqljmhlEsbhe7TdT9O+9i21r8IEqkaK69+RsnAcHRi56FNq+wq2cEkJzYOaN7X6oF4Hjy2kHZePlAeRY/ReQaWx2G9kObdxKCr5kzFBhlK6WWRo0je5WEZmzbWYxPK1jyyAuNrckJtmbMNTjVU4veRAD6Wd1BoBCEIBCEIBCFN4Fgbq8eZKHhgIsA3lBECF5iMmn0DqpDAsJkxKuiiMcgicfU4BaFhORW1koEkZZE3ueiv+GZboKKnbHDEABwUEdgWHRw0sVPBBpbGAASOVbaekYIwHNBPwXUETI26S0ADZO43MOwQNXQ2BAGySngDRpI5T99gLHZJPeyxHJQR34f8AKuGjdR9fRtF3htz1spt7xot17JjUPGlwAANt0FLxPDWSRvNrAj+JUDHcOhhilLYxqA3NlrtbC10TjpNlm+ZYmytlDQ4Agi6DOEL1wLXEHkGy8QWrI2b5st17fNBlo3+l7Cf078hfQuGVcNXDFV0rw+GRoLSDtZfKC3Hweq3vwRkTpS9jXEaT/Dug0TFSNcTrclKAEMaL2tub7pHFNoIyLc/RLQlroBvvZAoxx1tDTuRe3Qp2WNvufum0TdIB3PzSth1Nva6D47QhCAQhCAXcMTppWxsF3ONguFP5Tony1ZnMd2NFgUEtlzKlPPWMNXKXtbYlltitYocPpoY42QU7WgW4CpdDIyjr27gEi5JKsDs3YZA9rH1UeoDvwgttM1kQswAFOQbWsNyqozNWFta2X9oU7hbcCQbJ5T5uwuocAyoa621wgsdiQb3uu2tNrjpwuKGrhqGgxuBF+6emF1vTugbEucwpHS69nDfuFICAuaQNiU1qyKdrnOtYdSgZPJFwQbpvKCXg6xtzsqLmrxBdhsxigjLiNr91XX+JkroyDE4u7jqg0+scPLIDwNlQcfpyWyafU0giwVbqs/Vs0jfJYGi+4d2U0zGIqyJh1eu1zH7oM4q4jDUPYQRY7XCRU7mhl6hsoZYHa6gkAte8E6kyw1FNcWjdc7d1kK1jwRhkiqqiUgeW9n3Qa3iBDqQE9HJSndeEW4suqxt6N427pKkuI2m+4GwQPIXjSRffqvRp66j8kiwBz3AA27pYRut+tB8fIQhAIQhAK+5bDWYfCIgdwC73VCV4ydOBRuE36Q02QMMx1skmICngmLBw4hNDlivmcHQNMjXcFWnBMJ/HyyTvjuNXbhXiB9LhlO1gaC7YC/RBj0mUccj3FE9wG92p9gdHi8FUGy0sjGjkkcrRq7PeE4a/yZ5i+TqyFuoj4pvh2ZsMzBO+OmbMyVm7g+O38kE7lqpljhjE20mkbK6UtWdI35VHcXQjzQwuaOHNF7BSWHYmX+XqN2E2DkFrkqBE8OJsFWsyVIkp3Bslr72BUxXSMNFcdr8qlV2urqWxNGp3x2AQUbHcvS4nO4sdYncEpbC/Dqmawur6l73dmiwCuENDUVDpYqaSMPA/U7gFZNi2NZhocSqKaoxCojkieWlrHaR9EF0OR8JiZL5Ti91rC54UG7LklJUNkp3OAadx7LlmKZgw+GmlxSPzoJxcOI9bR0vZXHCZ6eppPNa3U5wuWnogpGZIGSYWZGAXYbn6qmrR8Zp4/LmgAA1ArOSCCQeQg8X0N4b4E3DMFpZXgiSSNrnfNY3kTBjjWYqeItBhiPmy34sOn1X0lSRiKGNlgGgWCBeZoMEgPa6aUbTYWNwnsjPyJLf4fqmOHOJiFxwUDyM2f/MJzrb3t7JvG0mR1/klS7fbSg+PkIQgEIXTWOcHFrSQ0XJA4Qcqz4Bc0UZ49RF+4VYVly5UtbAxhFyx/HdBpeBtFNTAs/QeB3UDm2LEsQkjgoi5jHO9Th0CsmDSh0TGOAPUEKeZSMe70tGr4IM8qvDqCbCYTAXxVYHrkcS4P+IVqyTlqHK9HKSGzzzW1Slv2CttNCWtAkaCV3LCHghxDWjeyCNgjjEc0r5NEZvdpHKrZnEMoEIcyN8vpuFP1cT5gWRWbCDvfqqvXSP/AB0bARojJt2QWyWV8lGWh5tawPdVWixCWkxJ7ZWh7CbEW3AVhpZRPC31DYfdV7GWNp60S2s6/CCdEQB8ykbpa7myQkyzh2Iziqq6OJ89763N32T3CAHxRujIN+QpsNZc+kjZBWK7AqR4/OsW8WJ6JtFg8FNGXMYG72FlaJqZtr2UPVB27AdIvsgqWO0scTiQ3Z+11lOIM8uunZ2eVqeaJdLDrIO+xWU1chlqpXnq4oNo8JsGZSYU2pc0edO3UXW3sei02Jo0AEWPuqJ4XVT6rBoXOZpDYmt+Kvse4BIQKNsWO+CjqMEdhclSDTuQOVGwbF7DsQ8oHkRdruBe4SptfdJNcRI0DqliDc3aT7oPj9CEIBWzw3lpRjcsFdG18M0DmkEXVTUhgNf+zcVp6oi7Wus4ex2KDvMWHNw3Fp4IQ78PqJic4ctTbD6k0tQ1/TqtYx3AIsZylJJG1rqiIebC8DkdvmseIIJBFiOiDY8uV0cscLjc7XCvFBI17gWm57rH8j1P9jAJuWOItfotMwyduxaSOEFiEx1ixt8V66J853J03SMN322upin0RRi/KCIrqV0cY0hwaL7BUKtmiike2R4LyTt1C0LHKkR0kzwSNj8lklbTSOmMtyXyOve/AQW7BZS8EahoA22UdjrXGcOuXjn4J/leGR7GtZ6hcXC9zFRvY5xtptsWlA7ynNFOzTFKHaTxdXCOjc9hNrrNctMkp6+Mt21H1DuFo8FY6MWDgOoQNp43xC1uN/goTFHgR8BpAtfurHUP8yMuv81VcaJe1w1WAugzrOb3NoZHh5JAtcHhUGipJq6rjpqZhfLI7S0AK+5igNVTugc8Rtdw73VryLkNmGsbVvfqmkaLyW4B7dkFkyRhYwvCo4LENY0Nv37q1tAs2x3SVPAyniaxvATkhotc/ZByC1r7Hnoolpe2qqGkba7g91Kk2cDbYqOmv+PnAPQFA4jLjIw2+iegv6FMo/SWb2ubpw5xDja9kHyChOsSpnUlbLC4EaXG101QCEIQWHBM44thEIp45RNTD+6l3AHYHom2YsWpsWmZNBQMpXgestd+r7KHQgseS6vya8xHcP4C1LDZHRztA7bBYphczqeuhe029QBK2TApfxMbS39RA37ILrQSXNiLKSc4FmongKEo5DE2xdulKzEfLZZ1rBB5i00ckLmEBzX9CVn+IUBaXvppHMJ4bdTste+SS7WamuN/gkvwrnlzmg29+iBtlHH5cLkEGIRmM39MltipXHsTOKNIpiCSfU8BO200L6NrZoWucLcBcCWjpoHgxNjHcm10Fbw6V9LUgbkk8q3UlfqDQTdVCXEsNhj1mdpOrcDlcwZhw903lx1jdfQEoNC/FNfGWtdxyFB4qdUegH5hJ0kksrmSREHUbDdc4mXCQAmw6oM4zW58cFTY20gWN+twtiyTOavLGHSl2ovgabnusRzlL++AIsXgLWfCepMmTMPvvp1M+jigvDBsA7ulDpsCeUnHctOokrsEaNvug8u3e99uyiqsmPEQR/EwKVJJaQQFF4jvWQOIH6SEC9i4tF7WUg0CwTA3LATbYbJ00sLRzwgxbOeTHTzyyRN0vuSCs1xDC6ugP9oiIbewcOF9S4jSRTB2oC5HCy3PuENbRPcGtAFzygx9CDyhAIQhB6DYgjlapkmvbLSMAcQ5oAKypWzJmICGrax7gA7n2QbDrL3RncDhIVlPrleHPOlo4SFPWBsbRq36KVp5YJWCS1yRugzPGcxTYVM6OjpZJNzdzhsoqLNmMzgtDXMdfgbBafiOF0VY4u0gH2HVRVRloxHVFEx7T2G6CmnF8zSRGSGF7f8Aqv0TGqp814gRLL5hHs6wV2qJKuk9DKUgW7JITYpObMjaxh2CCif8u4o8uFRLpd21XVgyrkvVVCoqzrax23wV2osFY1omqTrfYGyeSARxnyvRpHAQOoqeKCJhhBDWDYKGxmrHmus8WAv815V4m+lhtJ6QBcm/KqeJYiJI5CwOLpNmjrcoK3jlNNUYdNiJv5bagMB78rU/BebVlaNnPlzvFu1zf+qiczZfbReGDmgfmxubM/ve+6PA6p1UNZTE7xzBwHsR/sg19thewXQBtbpZcixtcWuu7ks25sg5cON9lFYttJTu32eRspWxe0jqFGYxZtLqufTICgXa8FjRbnql2tbpHH0TeK3lggX2Thjm6BcboI/FqswxPcQRYdVjmf8AMrJoXUrL6zcc8LYsYYHteHNJbbZYnnjL7nTSTwMNwSgz9C9cC0kOFiOQV4gEIQgE9jE+HSRTlt2PF2u6FJ4dQVOJVkdJRRGSaQ2a0K95ZooavDn4dicDXhnp35aR/JB5g+PCeFr3vOwtp7KwUeOmxa46drWCo+J5dr8EqHS0ZM1Ne9hyB7pu3FniR1jpkA3B6INeoaoOidb1X3UlTVLfKLiT6hx2Wd5ex9klOWSOAIHBVgw3FmxzRxyG7XHdBZfwTamUF4BBCcnCmtiIaxoumEWJMa4uY6x6WToYq107GOksCOqCNcJYJXC5J4AUe6tLGvY9w1dlIYhXQtmcS6wI2VJxnEGQse4Ote/XdA2zFirXHy2v55seE88O6dtfmWl89gdGz1AHuq/hdBLiFV50oPlnglStDU1GE4lG+id5cjbhp90G8Y5gNJi+E1FBM20czC0lvIusu8O8tYhlXMGJ0VdHeF2nyphw8b/6rTcqY23GcLgmeNMxbaRvYqRrKaOb1FoLmboGulztPpI+C60kDrY+ycU8rJQW2s9vITgBvYIIzWBfm3VR2KNa6inA7XU1iOltNJtvZUk1E8jjE+V1jsd0E7Rk/hGnkloRHJdg4+iKRo/Cx+o2A+q4LnA2bbT0QSE8Qe2xt8CoHFcDhnYS9t7jdWF7rEbX2SMx1WA3t/JBhOcsm+XqqacaSAdgNis7exzHFrhYjlfUWK0dPPBIHWtYjhfOubqZlJjEkbD8fqghV6Bc2C8V58Ksr/tzFzWVMZdR0fqd2c7oEGgeC2TRQ0DsZr47VNQLRtcN2M/1Kha2mOG5uxSC1mPk1i/ABW0YZD+Hw9jGgAAbBZdneAnNfmBmz4gbjugUhgbOz83hzeFV805LinvPS+h53u0K3UDnNjjbe7uD7J+6APdqcT5ZbYtQYTLT1uEzlkzHW/xjghStDi8jixhG/Q6uFfcXwyOeVzNIsL3HVGH5aoZrGamZ+nkIK9SYtVCNwdGdupdulpcaqrB3ltaR1JurnBkrDXuuA6xsSAU/dlGhbHYQt27oMvqMSrqtv5bC646cJKlwubEalrqlx+C0qpwaCmpyIo2sI+yiaKi/tTmtAAHUe6DiPDmU9K0MADALKCxKB7XamNaS12xt0V1nbdojDdgNlAV1M7zjtcX6IHeWscnwueJzN2OI1A9QtZpqpk7mOYbtkYHBYoYHMbbUd9gFeMiYw2RzMLlLjPCLgnq0oLXiDHwtdLE/S7uAsnx/xJzPlTGn0uIUlPVUxOqJ5BYXt+I6rY6uPUxwPBVLzvlaLMeAzUjmD8TG0up3no4Db5FBVovG3D6uIx1uFz05ItqY8PH9F3h+bcFr3MfHXRtcf4HnSfusSraWehqpaWqjMc0Ti17DyCkEH1VhdTHUUbXMc0t4uDdevl0uIGq3sF80YXmLF8JFqDEJ4W3B0B12/QqyR+KWYGsDXCleQN3GM3P3QfQlRNG1hc94aBySbKo41n/AcJDhJWNllbt5cJ1FYHimPYrizy7EK6aa/wDCXWH0Uag0LM/ifXYjrgwqP8LAf43bvP8AQKgSyyTSOkle573G5c43JXCEHoFzZfTnhrl4YHk+kie0ConHmyn3O6wDI+FOxrNWHUQbqY6YOeP+kblfWjmBoYxosBtb2QdRttFp7BZTmaobUZwlgbuYY2/fotaAsqNnfDBT4jT4nCxo1+iTb6IIKm1NLiP5KXpmB0Qc7kbJGKMPsXkeoX2TxkWiwF9KCGraQip80k3dsnFPE+L1AWB7KSdAJnDWPgkmw6XEDp2QOqKqaHaSdI4HupV2l7BYW7qIFPFJG4vcGaWkj3K9p6oMhLHO3A6lAzxF4klLP4eCmtPEPMJsG3IA2SkOqWbcCwN7qQbG0gA9+qBpPCCz0i5Gw2UXVUxDNTWbm2pWFwuLNFwE28oyDVa/sgrroGl93E7HglPslUbW5pMguXeXc+26c1tGWgOta3VS+QaTaqrHD9b9DSewQW+UXFk0fGQT7p64XScgFkGGeOGVfLczMFKywJEdQAPo7+ix5fYmLYbDiuG1VFUNDo5oywgjuF8k43hsuEYtV4dUD8ymldGfe3B+iBihCEAhCEAhCEGw/wDD1g4mxCvxaRlxC0RRu7E7n7WW7OFz7qieC2EfszJNNI795Vkzu+fH2sr4Qg96bJpidDHiFE+nlFwRsexTtCCjQUhppTDIDrj23TggRk33NtgVYsQomyu85oGoCx91E1NKXMuBcoG4a1wvb5rgs8t7b/NFO6xs48bW7Jy+Fsg1Dc9EHAiY8FrW8ppPQNe+4BvfonzCYo7O5JSgkYQL8oGLaMMsbAC3Fkt5IIBtbbZKlwlcNNwCu/K1C1zcDkoGEkZFtJ/3SjYLtBHpF0pJEWt2bc9SU9p4mlgc6/zCCJrIg2J21yeFYcv0n4PDIoyLON3OHud0jR0Yll1uALG8e5UwBYWQBXhG2y9QeECLNn26LCvH7LbKXEafHaZlm1P5dRb/ABDg/RbtaxuO6gM94C3MWWaygNvMezVE4i9nDcIPkpC7nifBNJFILPY4tcOxGxXCAQhCAS9FD+JrIIB/eSNZ9TZIKz+GlE2vzxhMLxdom1n/AMRdB9TYRSMocMpaWMANiiawAewTxeN2Fl6gEIQgE2qILguYN+ycoQVOopXR1OocEklSMTHPDbt2HZSFZRtmBLQNR+6TpY9J0uPCBnJTAuItt37JvJT3A0bnqpl0djclDGMaLkfFBHU9NoABbtzdOfJbcuAJulnPBvpsQvQfTugZSxesbbe65a8OeyNguSeE6qIy+wbuBsV7htJ5TfNkH5h+wQO4ImwxhjRYJRCL25QCE2qMQoqZ2moq4Yj2fIAmc2Y8FgH5uKUjfjKEEjz8l4/dpCgZc6ZaiuX4zRgbf3oTSbxDypHfVjVL8nXQYP4tYL+x85VWhumGq/PZ8+fuqYtH8Zcy4NmSuw+TB5jM6Bj2yv0kCxItz81nCAQhCAT3BsUqsGxODEKF+iogdqaenwKZIQa/h/jpiMbQ2uwyCQ23dG4j7KSb48QlnqwZ4f8A93ZYchBveE+MrsWxKlo4cMEbp5Az1OvYHla6DdoPVfJfh7/8xwn/AL4X1qOEAhCEAuJGXFxyu0IGshuwm6bP8xtyLC4+SdP/AFlIu5QIQAkBw2HxTlo97lJs4PyXbeW/BB3G4PkDbb8n2TtM6X/3D/8AKE8QCTks42Sh4SUiDAPH+jNPmCiqWk2mgI56g/7rKySeStk/4iP32D/5ZP6LGkAhCEAhC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" name="AutoShape 4" descr="data:image/jpeg;base64,/9j/4AAQSkZJRgABAQAAAQABAAD/2wBDAAkGBwgHBgkIBwgKCgkLDRYPDQwMDRsUFRAWIB0iIiAdHx8kKDQsJCYxJx8fLT0tMTU3Ojo6Iys/RD84QzQ5Ojf/2wBDAQoKCg0MDRoPDxo3JR8lNzc3Nzc3Nzc3Nzc3Nzc3Nzc3Nzc3Nzc3Nzc3Nzc3Nzc3Nzc3Nzc3Nzc3Nzc3Nzc3Nzf/wAARCAD5AMsDASIAAhEBAxEB/8QAHAAAAQUBAQEAAAAAAAAAAAAAAAMEBQYHAgEI/8QAQBAAAQMCBQIEBAMFBgUFAAAAAQACAwQRBQYSITFBUQcTImFxgZGhFCMyFTNCscEkQ1Jy0eEIFmJzgiU0NlWi/8QAFAEBAAAAAAAAAAAAAAAAAAAAAP/EABQRAQAAAAAAAAAAAAAAAAAAAAD/2gAMAwEAAhEDEQA/ANZJ9N+3K9aSTztbhFgWu+6C4DgH4IB9+psbcrwEBwuOi9edvdcC5cRffoUHt9uV5ze/fqvLkXHJXgIvZAOHVJvcAbEr11y4AFN55WRRl0haBbckoFJXhzQ0DUHbFcMeY3lrG+m19R4VQx7xDwHB9bHVQmmANo4fUb/0VGxHxjqXkiioAGjgyu/0QbY52x/M53sFzGGtPqJcb3u5fO8/ijmKUnQ+CMHgBpNvumh8Rcz/AP2H/wCAg+lXPsw8fJVPPVQ04c/UTtwFjUXiXmiO165r/wDNGFxiPiHjuIwGKpdTEHq2Kx/mgs3n2Eeoj22WmZCqWyUjgHN5Xz7HmWou3zomOaOdOxWneHedcMcXU9RUCnebaWygD6FBsLZA4OFxtssl8cz/AOg0wNv3q02CpikYJIHNe1wvqab3WX+NkjJsvwlvImQW7w02ylhovf8AKCtuvfuFS/DQluVMPOq7THyrgx1wdh3CDtrw4kXtsu2WIIub9UkNibBetd6h7hAxpHbyWJJvwnJPBcTZNIDpqJLdD2ThznOANiLjqgcXuPayaue4OIv9E4iNxsQbpu86Xke6B+HWP815e52aR72XuxB7kcrguLRawQD7cHZJajqsLWXb333G57Js+Sxv7oFi8XuTv2SEkrIm6nnbnngKLx3H6LBaN9VXStja0d93ewWG5u8SMUx0vgpSaOkOwaw+pw9yg0HOXilRYRI+kwxoq6tvJB9DT7nr8lk2P5yx3HiRXVzxEf7mI6GfQc/NQBNzcrxAIQhAIQhAIQhAIQhBL4RmXGsHe12H4jURNH93rJYf/E7KVzFnSXMOER0tdThtSx1/MjPpd8uiqaEH0f4ZTB2UaADcBllcIn2G4tbhYx4L5hla6XB5zqjb64T2vyFroqAznnoO6B7I8NF3bXXcJN7uOxPHVMwXSuDpNiBcN7J5G71MuOUDFpP42UHgFPHuaIwCE0muK9zR1sSnTxcAWAseUCkbth0FkjIbvJv9il42gtDm7+68ffWfS1B26w37HZJPfpb1tdEj2hu5+qgsXxiKiiJe8AC99xuglKmrZA06iNh1VRzTnShwaldJI+7z+lg5cVSM2+Io1uioj5klrXB2CzPEa+oxGpdPVSF7z9B8ED/MuY67MNYZ6t5EY/dxA7NH+qhkIQCEIQCEIQCFK0uA11XTMmgiLtZ9LQOVZaHIFV+HY+pBMjtywdEFGAJNgLlKCnnIuIZCO+krV8LyW9sYYymEe+7juVZYsuwRwtaYw1rNzccoMBfG+P8AWxzb/wCIWXC3aswilrgYZaRj42CwJbyqljGQ6Z7nGi1QuHQbj6IM2QpHFMGrMMlLZ4yWj+NouFHIJvKOKvwnGI5mSMj1DSXvvZq+gMt1UNbC2Z1UyaS25avmRWbKWZ5sIqGRTyPNKTbY7s/2QfSjZA64b122SwLi5ojABDhqv26quYDiTKqljmhlEsbhe7TdT9O+9i21r8IEqkaK69+RsnAcHRi56FNq+wq2cEkJzYOaN7X6oF4Hjy2kHZePlAeRY/ReQaWx2G9kObdxKCr5kzFBhlK6WWRo0je5WEZmzbWYxPK1jyyAuNrckJtmbMNTjVU4veRAD6Wd1BoBCEIBCEIBCFN4Fgbq8eZKHhgIsA3lBECF5iMmn0DqpDAsJkxKuiiMcgicfU4BaFhORW1koEkZZE3ueiv+GZboKKnbHDEABwUEdgWHRw0sVPBBpbGAASOVbaekYIwHNBPwXUETI26S0ADZO43MOwQNXQ2BAGySngDRpI5T99gLHZJPeyxHJQR34f8AKuGjdR9fRtF3htz1spt7xot17JjUPGlwAANt0FLxPDWSRvNrAj+JUDHcOhhilLYxqA3NlrtbC10TjpNlm+ZYmytlDQ4Agi6DOEL1wLXEHkGy8QWrI2b5st17fNBlo3+l7Cf078hfQuGVcNXDFV0rw+GRoLSDtZfKC3Hweq3vwRkTpS9jXEaT/Dug0TFSNcTrclKAEMaL2tub7pHFNoIyLc/RLQlroBvvZAoxx1tDTuRe3Qp2WNvufum0TdIB3PzSth1Nva6D47QhCAQhCAXcMTppWxsF3ONguFP5Tony1ZnMd2NFgUEtlzKlPPWMNXKXtbYlltitYocPpoY42QU7WgW4CpdDIyjr27gEi5JKsDs3YZA9rH1UeoDvwgttM1kQswAFOQbWsNyqozNWFta2X9oU7hbcCQbJ5T5uwuocAyoa621wgsdiQb3uu2tNrjpwuKGrhqGgxuBF+6emF1vTugbEucwpHS69nDfuFICAuaQNiU1qyKdrnOtYdSgZPJFwQbpvKCXg6xtzsqLmrxBdhsxigjLiNr91XX+JkroyDE4u7jqg0+scPLIDwNlQcfpyWyafU0giwVbqs/Vs0jfJYGi+4d2U0zGIqyJh1eu1zH7oM4q4jDUPYQRY7XCRU7mhl6hsoZYHa6gkAte8E6kyw1FNcWjdc7d1kK1jwRhkiqqiUgeW9n3Qa3iBDqQE9HJSndeEW4suqxt6N427pKkuI2m+4GwQPIXjSRffqvRp66j8kiwBz3AA27pYRut+tB8fIQhAIQhAK+5bDWYfCIgdwC73VCV4ydOBRuE36Q02QMMx1skmICngmLBw4hNDlivmcHQNMjXcFWnBMJ/HyyTvjuNXbhXiB9LhlO1gaC7YC/RBj0mUccj3FE9wG92p9gdHi8FUGy0sjGjkkcrRq7PeE4a/yZ5i+TqyFuoj4pvh2ZsMzBO+OmbMyVm7g+O38kE7lqpljhjE20mkbK6UtWdI35VHcXQjzQwuaOHNF7BSWHYmX+XqN2E2DkFrkqBE8OJsFWsyVIkp3Bslr72BUxXSMNFcdr8qlV2urqWxNGp3x2AQUbHcvS4nO4sdYncEpbC/Dqmawur6l73dmiwCuENDUVDpYqaSMPA/U7gFZNi2NZhocSqKaoxCojkieWlrHaR9EF0OR8JiZL5Ti91rC54UG7LklJUNkp3OAadx7LlmKZgw+GmlxSPzoJxcOI9bR0vZXHCZ6eppPNa3U5wuWnogpGZIGSYWZGAXYbn6qmrR8Zp4/LmgAA1ArOSCCQeQg8X0N4b4E3DMFpZXgiSSNrnfNY3kTBjjWYqeItBhiPmy34sOn1X0lSRiKGNlgGgWCBeZoMEgPa6aUbTYWNwnsjPyJLf4fqmOHOJiFxwUDyM2f/MJzrb3t7JvG0mR1/klS7fbSg+PkIQgEIXTWOcHFrSQ0XJA4Qcqz4Bc0UZ49RF+4VYVly5UtbAxhFyx/HdBpeBtFNTAs/QeB3UDm2LEsQkjgoi5jHO9Th0CsmDSh0TGOAPUEKeZSMe70tGr4IM8qvDqCbCYTAXxVYHrkcS4P+IVqyTlqHK9HKSGzzzW1Slv2CttNCWtAkaCV3LCHghxDWjeyCNgjjEc0r5NEZvdpHKrZnEMoEIcyN8vpuFP1cT5gWRWbCDvfqqvXSP/AB0bARojJt2QWyWV8lGWh5tawPdVWixCWkxJ7ZWh7CbEW3AVhpZRPC31DYfdV7GWNp60S2s6/CCdEQB8ykbpa7myQkyzh2Iziqq6OJ89763N32T3CAHxRujIN+QpsNZc+kjZBWK7AqR4/OsW8WJ6JtFg8FNGXMYG72FlaJqZtr2UPVB27AdIvsgqWO0scTiQ3Z+11lOIM8uunZ2eVqeaJdLDrIO+xWU1chlqpXnq4oNo8JsGZSYU2pc0edO3UXW3sei02Jo0AEWPuqJ4XVT6rBoXOZpDYmt+Kvse4BIQKNsWO+CjqMEdhclSDTuQOVGwbF7DsQ8oHkRdruBe4SptfdJNcRI0DqliDc3aT7oPj9CEIBWzw3lpRjcsFdG18M0DmkEXVTUhgNf+zcVp6oi7Wus4ex2KDvMWHNw3Fp4IQ78PqJic4ctTbD6k0tQ1/TqtYx3AIsZylJJG1rqiIebC8DkdvmseIIJBFiOiDY8uV0cscLjc7XCvFBI17gWm57rH8j1P9jAJuWOItfotMwyduxaSOEFiEx1ixt8V66J853J03SMN322upin0RRi/KCIrqV0cY0hwaL7BUKtmiike2R4LyTt1C0LHKkR0kzwSNj8lklbTSOmMtyXyOve/AQW7BZS8EahoA22UdjrXGcOuXjn4J/leGR7GtZ6hcXC9zFRvY5xtptsWlA7ynNFOzTFKHaTxdXCOjc9hNrrNctMkp6+Mt21H1DuFo8FY6MWDgOoQNp43xC1uN/goTFHgR8BpAtfurHUP8yMuv81VcaJe1w1WAugzrOb3NoZHh5JAtcHhUGipJq6rjpqZhfLI7S0AK+5igNVTugc8Rtdw73VryLkNmGsbVvfqmkaLyW4B7dkFkyRhYwvCo4LENY0Nv37q1tAs2x3SVPAyniaxvATkhotc/ZByC1r7Hnoolpe2qqGkba7g91Kk2cDbYqOmv+PnAPQFA4jLjIw2+iegv6FMo/SWb2ubpw5xDja9kHyChOsSpnUlbLC4EaXG101QCEIQWHBM44thEIp45RNTD+6l3AHYHom2YsWpsWmZNBQMpXgestd+r7KHQgseS6vya8xHcP4C1LDZHRztA7bBYphczqeuhe029QBK2TApfxMbS39RA37ILrQSXNiLKSc4FmongKEo5DE2xdulKzEfLZZ1rBB5i00ckLmEBzX9CVn+IUBaXvppHMJ4bdTste+SS7WamuN/gkvwrnlzmg29+iBtlHH5cLkEGIRmM39MltipXHsTOKNIpiCSfU8BO200L6NrZoWucLcBcCWjpoHgxNjHcm10Fbw6V9LUgbkk8q3UlfqDQTdVCXEsNhj1mdpOrcDlcwZhw903lx1jdfQEoNC/FNfGWtdxyFB4qdUegH5hJ0kksrmSREHUbDdc4mXCQAmw6oM4zW58cFTY20gWN+twtiyTOavLGHSl2ovgabnusRzlL++AIsXgLWfCepMmTMPvvp1M+jigvDBsA7ulDpsCeUnHctOokrsEaNvug8u3e99uyiqsmPEQR/EwKVJJaQQFF4jvWQOIH6SEC9i4tF7WUg0CwTA3LATbYbJ00sLRzwgxbOeTHTzyyRN0vuSCs1xDC6ugP9oiIbewcOF9S4jSRTB2oC5HCy3PuENbRPcGtAFzygx9CDyhAIQhB6DYgjlapkmvbLSMAcQ5oAKypWzJmICGrax7gA7n2QbDrL3RncDhIVlPrleHPOlo4SFPWBsbRq36KVp5YJWCS1yRugzPGcxTYVM6OjpZJNzdzhsoqLNmMzgtDXMdfgbBafiOF0VY4u0gH2HVRVRloxHVFEx7T2G6CmnF8zSRGSGF7f8Aqv0TGqp814gRLL5hHs6wV2qJKuk9DKUgW7JITYpObMjaxh2CCif8u4o8uFRLpd21XVgyrkvVVCoqzrax23wV2osFY1omqTrfYGyeSARxnyvRpHAQOoqeKCJhhBDWDYKGxmrHmus8WAv815V4m+lhtJ6QBcm/KqeJYiJI5CwOLpNmjrcoK3jlNNUYdNiJv5bagMB78rU/BebVlaNnPlzvFu1zf+qiczZfbReGDmgfmxubM/ve+6PA6p1UNZTE7xzBwHsR/sg19thewXQBtbpZcixtcWuu7ks25sg5cON9lFYttJTu32eRspWxe0jqFGYxZtLqufTICgXa8FjRbnql2tbpHH0TeK3lggX2Thjm6BcboI/FqswxPcQRYdVjmf8AMrJoXUrL6zcc8LYsYYHteHNJbbZYnnjL7nTSTwMNwSgz9C9cC0kOFiOQV4gEIQgE9jE+HSRTlt2PF2u6FJ4dQVOJVkdJRRGSaQ2a0K95ZooavDn4dicDXhnp35aR/JB5g+PCeFr3vOwtp7KwUeOmxa46drWCo+J5dr8EqHS0ZM1Ne9hyB7pu3FniR1jpkA3B6INeoaoOidb1X3UlTVLfKLiT6hx2Wd5ex9klOWSOAIHBVgw3FmxzRxyG7XHdBZfwTamUF4BBCcnCmtiIaxoumEWJMa4uY6x6WToYq107GOksCOqCNcJYJXC5J4AUe6tLGvY9w1dlIYhXQtmcS6wI2VJxnEGQse4Ote/XdA2zFirXHy2v55seE88O6dtfmWl89gdGz1AHuq/hdBLiFV50oPlnglStDU1GE4lG+id5cjbhp90G8Y5gNJi+E1FBM20czC0lvIusu8O8tYhlXMGJ0VdHeF2nyphw8b/6rTcqY23GcLgmeNMxbaRvYqRrKaOb1FoLmboGulztPpI+C60kDrY+ycU8rJQW2s9vITgBvYIIzWBfm3VR2KNa6inA7XU1iOltNJtvZUk1E8jjE+V1jsd0E7Rk/hGnkloRHJdg4+iKRo/Cx+o2A+q4LnA2bbT0QSE8Qe2xt8CoHFcDhnYS9t7jdWF7rEbX2SMx1WA3t/JBhOcsm+XqqacaSAdgNis7exzHFrhYjlfUWK0dPPBIHWtYjhfOubqZlJjEkbD8fqghV6Bc2C8V58Ksr/tzFzWVMZdR0fqd2c7oEGgeC2TRQ0DsZr47VNQLRtcN2M/1Kha2mOG5uxSC1mPk1i/ABW0YZD+Hw9jGgAAbBZdneAnNfmBmz4gbjugUhgbOz83hzeFV805LinvPS+h53u0K3UDnNjjbe7uD7J+6APdqcT5ZbYtQYTLT1uEzlkzHW/xjghStDi8jixhG/Q6uFfcXwyOeVzNIsL3HVGH5aoZrGamZ+nkIK9SYtVCNwdGdupdulpcaqrB3ltaR1JurnBkrDXuuA6xsSAU/dlGhbHYQt27oMvqMSrqtv5bC646cJKlwubEalrqlx+C0qpwaCmpyIo2sI+yiaKi/tTmtAAHUe6DiPDmU9K0MADALKCxKB7XamNaS12xt0V1nbdojDdgNlAV1M7zjtcX6IHeWscnwueJzN2OI1A9QtZpqpk7mOYbtkYHBYoYHMbbUd9gFeMiYw2RzMLlLjPCLgnq0oLXiDHwtdLE/S7uAsnx/xJzPlTGn0uIUlPVUxOqJ5BYXt+I6rY6uPUxwPBVLzvlaLMeAzUjmD8TG0up3no4Db5FBVovG3D6uIx1uFz05ItqY8PH9F3h+bcFr3MfHXRtcf4HnSfusSraWehqpaWqjMc0Ti17DyCkEH1VhdTHUUbXMc0t4uDdevl0uIGq3sF80YXmLF8JFqDEJ4W3B0B12/QqyR+KWYGsDXCleQN3GM3P3QfQlRNG1hc94aBySbKo41n/AcJDhJWNllbt5cJ1FYHimPYrizy7EK6aa/wDCXWH0Uag0LM/ifXYjrgwqP8LAf43bvP8AQKgSyyTSOkle573G5c43JXCEHoFzZfTnhrl4YHk+kie0ConHmyn3O6wDI+FOxrNWHUQbqY6YOeP+kblfWjmBoYxosBtb2QdRttFp7BZTmaobUZwlgbuYY2/fotaAsqNnfDBT4jT4nCxo1+iTb6IIKm1NLiP5KXpmB0Qc7kbJGKMPsXkeoX2TxkWiwF9KCGraQip80k3dsnFPE+L1AWB7KSdAJnDWPgkmw6XEDp2QOqKqaHaSdI4HupV2l7BYW7qIFPFJG4vcGaWkj3K9p6oMhLHO3A6lAzxF4klLP4eCmtPEPMJsG3IA2SkOqWbcCwN7qQbG0gA9+qBpPCCz0i5Gw2UXVUxDNTWbm2pWFwuLNFwE28oyDVa/sgrroGl93E7HglPslUbW5pMguXeXc+26c1tGWgOta3VS+QaTaqrHD9b9DSewQW+UXFk0fGQT7p64XScgFkGGeOGVfLczMFKywJEdQAPo7+ix5fYmLYbDiuG1VFUNDo5oywgjuF8k43hsuEYtV4dUD8ymldGfe3B+iBihCEAhCEAhCEGw/wDD1g4mxCvxaRlxC0RRu7E7n7WW7OFz7qieC2EfszJNNI795Vkzu+fH2sr4Qg96bJpidDHiFE+nlFwRsexTtCCjQUhppTDIDrj23TggRk33NtgVYsQomyu85oGoCx91E1NKXMuBcoG4a1wvb5rgs8t7b/NFO6xs48bW7Jy+Fsg1Dc9EHAiY8FrW8ppPQNe+4BvfonzCYo7O5JSgkYQL8oGLaMMsbAC3Fkt5IIBtbbZKlwlcNNwCu/K1C1zcDkoGEkZFtJ/3SjYLtBHpF0pJEWt2bc9SU9p4mlgc6/zCCJrIg2J21yeFYcv0n4PDIoyLON3OHud0jR0Yll1uALG8e5UwBYWQBXhG2y9QeECLNn26LCvH7LbKXEafHaZlm1P5dRb/ABDg/RbtaxuO6gM94C3MWWaygNvMezVE4i9nDcIPkpC7nifBNJFILPY4tcOxGxXCAQhCAS9FD+JrIIB/eSNZ9TZIKz+GlE2vzxhMLxdom1n/AMRdB9TYRSMocMpaWMANiiawAewTxeN2Fl6gEIQgE2qILguYN+ycoQVOopXR1OocEklSMTHPDbt2HZSFZRtmBLQNR+6TpY9J0uPCBnJTAuItt37JvJT3A0bnqpl0djclDGMaLkfFBHU9NoABbtzdOfJbcuAJulnPBvpsQvQfTugZSxesbbe65a8OeyNguSeE6qIy+wbuBsV7htJ5TfNkH5h+wQO4ImwxhjRYJRCL25QCE2qMQoqZ2moq4Yj2fIAmc2Y8FgH5uKUjfjKEEjz8l4/dpCgZc6ZaiuX4zRgbf3oTSbxDypHfVjVL8nXQYP4tYL+x85VWhumGq/PZ8+fuqYtH8Zcy4NmSuw+TB5jM6Bj2yv0kCxItz81nCAQhCAT3BsUqsGxODEKF+iogdqaenwKZIQa/h/jpiMbQ2uwyCQ23dG4j7KSb48QlnqwZ4f8A93ZYchBveE+MrsWxKlo4cMEbp5Az1OvYHla6DdoPVfJfh7/8xwn/AL4X1qOEAhCEAuJGXFxyu0IGshuwm6bP8xtyLC4+SdP/AFlIu5QIQAkBw2HxTlo97lJs4PyXbeW/BB3G4PkDbb8n2TtM6X/3D/8AKE8QCTks42Sh4SUiDAPH+jNPmCiqWk2mgI56g/7rKySeStk/4iP32D/5ZP6LGkAhCEAhC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979900"/>
            <a:ext cx="1357511" cy="166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469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-27384"/>
            <a:ext cx="9144000" cy="69278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Cambria Math" panose="02040503050406030204" pitchFamily="18" charset="0"/>
                <a:cs typeface="+mn-cs"/>
              </a:rPr>
              <a:t>Energy spectra of the </a:t>
            </a:r>
            <a:r>
              <a:rPr kumimoji="1" lang="en-US" altLang="ja-JP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Cambria Math" panose="02040503050406030204" pitchFamily="18" charset="0"/>
                <a:cs typeface="+mn-cs"/>
              </a:rPr>
              <a:t>Efimov</a:t>
            </a:r>
            <a:r>
              <a:rPr kumimoji="1" lang="ja-JP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Cambria Math" panose="02040503050406030204" pitchFamily="18" charset="0"/>
                <a:cs typeface="+mn-cs"/>
              </a:rPr>
              <a:t>states</a:t>
            </a:r>
          </a:p>
        </p:txBody>
      </p:sp>
      <p:sp>
        <p:nvSpPr>
          <p:cNvPr id="24" name="コンテンツ プレースホルダー 2"/>
          <p:cNvSpPr txBox="1">
            <a:spLocks/>
          </p:cNvSpPr>
          <p:nvPr/>
        </p:nvSpPr>
        <p:spPr>
          <a:xfrm>
            <a:off x="12104" y="764703"/>
            <a:ext cx="9131896" cy="6336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1" lang="en-US" altLang="ja-JP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2520000"/>
            <a:ext cx="6757430" cy="4055373"/>
          </a:xfrm>
          <a:prstGeom prst="rect">
            <a:avLst/>
          </a:prstGeom>
        </p:spPr>
      </p:pic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35496" y="620688"/>
            <a:ext cx="9131896" cy="6336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en-US" altLang="ja-JP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Discrete scale invariance	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1" lang="en-US" altLang="ja-JP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Binding energy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1" lang="en-US" altLang="ja-JP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Wave function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579" y="1120182"/>
            <a:ext cx="2088232" cy="45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579" y="1576983"/>
            <a:ext cx="2629549" cy="41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81135"/>
            <a:ext cx="3358233" cy="404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/>
          <p:cNvSpPr/>
          <p:nvPr/>
        </p:nvSpPr>
        <p:spPr>
          <a:xfrm>
            <a:off x="7236296" y="1120182"/>
            <a:ext cx="1584176" cy="22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611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47" y="1480107"/>
            <a:ext cx="6301481" cy="497213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0" y="-27384"/>
            <a:ext cx="9144000" cy="69278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wrap="square" rtlCol="0">
            <a:noAutofit/>
          </a:bodyPr>
          <a:lstStyle/>
          <a:p>
            <a:pPr algn="ctr"/>
            <a:r>
              <a:rPr lang="en-US" altLang="ja-JP" sz="3400" dirty="0">
                <a:solidFill>
                  <a:prstClr val="white"/>
                </a:solidFill>
              </a:rPr>
              <a:t>Observation of </a:t>
            </a:r>
            <a:r>
              <a:rPr lang="en-US" altLang="ja-JP" sz="3400" dirty="0" err="1">
                <a:solidFill>
                  <a:prstClr val="white"/>
                </a:solidFill>
              </a:rPr>
              <a:t>Efimov</a:t>
            </a:r>
            <a:r>
              <a:rPr lang="en-US" altLang="ja-JP" sz="3400" dirty="0">
                <a:solidFill>
                  <a:prstClr val="white"/>
                </a:solidFill>
              </a:rPr>
              <a:t> state with cold atoms</a:t>
            </a:r>
          </a:p>
        </p:txBody>
      </p:sp>
      <p:sp>
        <p:nvSpPr>
          <p:cNvPr id="2" name="AutoShape 2" descr="data:image/jpeg;base64,/9j/4AAQSkZJRgABAQAAAQABAAD/2wBDAAkGBwgHBgkIBwgKCgkLDRYPDQwMDRsUFRAWIB0iIiAdHx8kKDQsJCYxJx8fLT0tMTU3Ojo6Iys/RD84QzQ5Ojf/2wBDAQoKCg0MDRoPDxo3JR8lNzc3Nzc3Nzc3Nzc3Nzc3Nzc3Nzc3Nzc3Nzc3Nzc3Nzc3Nzc3Nzc3Nzc3Nzc3Nzc3Nzf/wAARCAD5AMsDASIAAhEBAxEB/8QAHAAAAQUBAQEAAAAAAAAAAAAAAAMEBQYHAgEI/8QAQBAAAQMCBQIEBAMFBgUFAAAAAQACAwQRBQYSITFBUQcTImFxgZGhFCMyFTNCscEkQ1Jy0eEIFmJzgiU0NlWi/8QAFAEBAAAAAAAAAAAAAAAAAAAAAP/EABQRAQAAAAAAAAAAAAAAAAAAAAD/2gAMAwEAAhEDEQA/ANZJ9N+3K9aSTztbhFgWu+6C4DgH4IB9+psbcrwEBwuOi9edvdcC5cRffoUHt9uV5ze/fqvLkXHJXgIvZAOHVJvcAbEr11y4AFN55WRRl0haBbckoFJXhzQ0DUHbFcMeY3lrG+m19R4VQx7xDwHB9bHVQmmANo4fUb/0VGxHxjqXkiioAGjgyu/0QbY52x/M53sFzGGtPqJcb3u5fO8/ijmKUnQ+CMHgBpNvumh8Rcz/AP2H/wCAg+lXPsw8fJVPPVQ04c/UTtwFjUXiXmiO165r/wDNGFxiPiHjuIwGKpdTEHq2Kx/mgs3n2Eeoj22WmZCqWyUjgHN5Xz7HmWou3zomOaOdOxWneHedcMcXU9RUCnebaWygD6FBsLZA4OFxtssl8cz/AOg0wNv3q02CpikYJIHNe1wvqab3WX+NkjJsvwlvImQW7w02ylhovf8AKCtuvfuFS/DQluVMPOq7THyrgx1wdh3CDtrw4kXtsu2WIIub9UkNibBetd6h7hAxpHbyWJJvwnJPBcTZNIDpqJLdD2ThznOANiLjqgcXuPayaue4OIv9E4iNxsQbpu86Xke6B+HWP815e52aR72XuxB7kcrguLRawQD7cHZJajqsLWXb333G57Js+Sxv7oFi8XuTv2SEkrIm6nnbnngKLx3H6LBaN9VXStja0d93ewWG5u8SMUx0vgpSaOkOwaw+pw9yg0HOXilRYRI+kwxoq6tvJB9DT7nr8lk2P5yx3HiRXVzxEf7mI6GfQc/NQBNzcrxAIQhAIQhAIQhAIQhBL4RmXGsHe12H4jURNH93rJYf/E7KVzFnSXMOER0tdThtSx1/MjPpd8uiqaEH0f4ZTB2UaADcBllcIn2G4tbhYx4L5hla6XB5zqjb64T2vyFroqAznnoO6B7I8NF3bXXcJN7uOxPHVMwXSuDpNiBcN7J5G71MuOUDFpP42UHgFPHuaIwCE0muK9zR1sSnTxcAWAseUCkbth0FkjIbvJv9il42gtDm7+68ffWfS1B26w37HZJPfpb1tdEj2hu5+qgsXxiKiiJe8AC99xuglKmrZA06iNh1VRzTnShwaldJI+7z+lg5cVSM2+Io1uioj5klrXB2CzPEa+oxGpdPVSF7z9B8ED/MuY67MNYZ6t5EY/dxA7NH+qhkIQCEIQCEIQCFK0uA11XTMmgiLtZ9LQOVZaHIFV+HY+pBMjtywdEFGAJNgLlKCnnIuIZCO+krV8LyW9sYYymEe+7juVZYsuwRwtaYw1rNzccoMBfG+P8AWxzb/wCIWXC3aswilrgYZaRj42CwJbyqljGQ6Z7nGi1QuHQbj6IM2QpHFMGrMMlLZ4yWj+NouFHIJvKOKvwnGI5mSMj1DSXvvZq+gMt1UNbC2Z1UyaS25avmRWbKWZ5sIqGRTyPNKTbY7s/2QfSjZA64b122SwLi5ojABDhqv26quYDiTKqljmhlEsbhe7TdT9O+9i21r8IEqkaK69+RsnAcHRi56FNq+wq2cEkJzYOaN7X6oF4Hjy2kHZePlAeRY/ReQaWx2G9kObdxKCr5kzFBhlK6WWRo0je5WEZmzbWYxPK1jyyAuNrckJtmbMNTjVU4veRAD6Wd1BoBCEIBCEIBCFN4Fgbq8eZKHhgIsA3lBECF5iMmn0DqpDAsJkxKuiiMcgicfU4BaFhORW1koEkZZE3ueiv+GZboKKnbHDEABwUEdgWHRw0sVPBBpbGAASOVbaekYIwHNBPwXUETI26S0ADZO43MOwQNXQ2BAGySngDRpI5T99gLHZJPeyxHJQR34f8AKuGjdR9fRtF3htz1spt7xot17JjUPGlwAANt0FLxPDWSRvNrAj+JUDHcOhhilLYxqA3NlrtbC10TjpNlm+ZYmytlDQ4Agi6DOEL1wLXEHkGy8QWrI2b5st17fNBlo3+l7Cf078hfQuGVcNXDFV0rw+GRoLSDtZfKC3Hweq3vwRkTpS9jXEaT/Dug0TFSNcTrclKAEMaL2tub7pHFNoIyLc/RLQlroBvvZAoxx1tDTuRe3Qp2WNvufum0TdIB3PzSth1Nva6D47QhCAQhCAXcMTppWxsF3ONguFP5Tony1ZnMd2NFgUEtlzKlPPWMNXKXtbYlltitYocPpoY42QU7WgW4CpdDIyjr27gEi5JKsDs3YZA9rH1UeoDvwgttM1kQswAFOQbWsNyqozNWFta2X9oU7hbcCQbJ5T5uwuocAyoa621wgsdiQb3uu2tNrjpwuKGrhqGgxuBF+6emF1vTugbEucwpHS69nDfuFICAuaQNiU1qyKdrnOtYdSgZPJFwQbpvKCXg6xtzsqLmrxBdhsxigjLiNr91XX+JkroyDE4u7jqg0+scPLIDwNlQcfpyWyafU0giwVbqs/Vs0jfJYGi+4d2U0zGIqyJh1eu1zH7oM4q4jDUPYQRY7XCRU7mhl6hsoZYHa6gkAte8E6kyw1FNcWjdc7d1kK1jwRhkiqqiUgeW9n3Qa3iBDqQE9HJSndeEW4suqxt6N427pKkuI2m+4GwQPIXjSRffqvRp66j8kiwBz3AA27pYRut+tB8fIQhAIQhAK+5bDWYfCIgdwC73VCV4ydOBRuE36Q02QMMx1skmICngmLBw4hNDlivmcHQNMjXcFWnBMJ/HyyTvjuNXbhXiB9LhlO1gaC7YC/RBj0mUccj3FE9wG92p9gdHi8FUGy0sjGjkkcrRq7PeE4a/yZ5i+TqyFuoj4pvh2ZsMzBO+OmbMyVm7g+O38kE7lqpljhjE20mkbK6UtWdI35VHcXQjzQwuaOHNF7BSWHYmX+XqN2E2DkFrkqBE8OJsFWsyVIkp3Bslr72BUxXSMNFcdr8qlV2urqWxNGp3x2AQUbHcvS4nO4sdYncEpbC/Dqmawur6l73dmiwCuENDUVDpYqaSMPA/U7gFZNi2NZhocSqKaoxCojkieWlrHaR9EF0OR8JiZL5Ti91rC54UG7LklJUNkp3OAadx7LlmKZgw+GmlxSPzoJxcOI9bR0vZXHCZ6eppPNa3U5wuWnogpGZIGSYWZGAXYbn6qmrR8Zp4/LmgAA1ArOSCCQeQg8X0N4b4E3DMFpZXgiSSNrnfNY3kTBjjWYqeItBhiPmy34sOn1X0lSRiKGNlgGgWCBeZoMEgPa6aUbTYWNwnsjPyJLf4fqmOHOJiFxwUDyM2f/MJzrb3t7JvG0mR1/klS7fbSg+PkIQgEIXTWOcHFrSQ0XJA4Qcqz4Bc0UZ49RF+4VYVly5UtbAxhFyx/HdBpeBtFNTAs/QeB3UDm2LEsQkjgoi5jHO9Th0CsmDSh0TGOAPUEKeZSMe70tGr4IM8qvDqCbCYTAXxVYHrkcS4P+IVqyTlqHK9HKSGzzzW1Slv2CttNCWtAkaCV3LCHghxDWjeyCNgjjEc0r5NEZvdpHKrZnEMoEIcyN8vpuFP1cT5gWRWbCDvfqqvXSP/AB0bARojJt2QWyWV8lGWh5tawPdVWixCWkxJ7ZWh7CbEW3AVhpZRPC31DYfdV7GWNp60S2s6/CCdEQB8ykbpa7myQkyzh2Iziqq6OJ89763N32T3CAHxRujIN+QpsNZc+kjZBWK7AqR4/OsW8WJ6JtFg8FNGXMYG72FlaJqZtr2UPVB27AdIvsgqWO0scTiQ3Z+11lOIM8uunZ2eVqeaJdLDrIO+xWU1chlqpXnq4oNo8JsGZSYU2pc0edO3UXW3sei02Jo0AEWPuqJ4XVT6rBoXOZpDYmt+Kvse4BIQKNsWO+CjqMEdhclSDTuQOVGwbF7DsQ8oHkRdruBe4SptfdJNcRI0DqliDc3aT7oPj9CEIBWzw3lpRjcsFdG18M0DmkEXVTUhgNf+zcVp6oi7Wus4ex2KDvMWHNw3Fp4IQ78PqJic4ctTbD6k0tQ1/TqtYx3AIsZylJJG1rqiIebC8DkdvmseIIJBFiOiDY8uV0cscLjc7XCvFBI17gWm57rH8j1P9jAJuWOItfotMwyduxaSOEFiEx1ixt8V66J853J03SMN322upin0RRi/KCIrqV0cY0hwaL7BUKtmiike2R4LyTt1C0LHKkR0kzwSNj8lklbTSOmMtyXyOve/AQW7BZS8EahoA22UdjrXGcOuXjn4J/leGR7GtZ6hcXC9zFRvY5xtptsWlA7ynNFOzTFKHaTxdXCOjc9hNrrNctMkp6+Mt21H1DuFo8FY6MWDgOoQNp43xC1uN/goTFHgR8BpAtfurHUP8yMuv81VcaJe1w1WAugzrOb3NoZHh5JAtcHhUGipJq6rjpqZhfLI7S0AK+5igNVTugc8Rtdw73VryLkNmGsbVvfqmkaLyW4B7dkFkyRhYwvCo4LENY0Nv37q1tAs2x3SVPAyniaxvATkhotc/ZByC1r7Hnoolpe2qqGkba7g91Kk2cDbYqOmv+PnAPQFA4jLjIw2+iegv6FMo/SWb2ubpw5xDja9kHyChOsSpnUlbLC4EaXG101QCEIQWHBM44thEIp45RNTD+6l3AHYHom2YsWpsWmZNBQMpXgestd+r7KHQgseS6vya8xHcP4C1LDZHRztA7bBYphczqeuhe029QBK2TApfxMbS39RA37ILrQSXNiLKSc4FmongKEo5DE2xdulKzEfLZZ1rBB5i00ckLmEBzX9CVn+IUBaXvppHMJ4bdTste+SS7WamuN/gkvwrnlzmg29+iBtlHH5cLkEGIRmM39MltipXHsTOKNIpiCSfU8BO200L6NrZoWucLcBcCWjpoHgxNjHcm10Fbw6V9LUgbkk8q3UlfqDQTdVCXEsNhj1mdpOrcDlcwZhw903lx1jdfQEoNC/FNfGWtdxyFB4qdUegH5hJ0kksrmSREHUbDdc4mXCQAmw6oM4zW58cFTY20gWN+twtiyTOavLGHSl2ovgabnusRzlL++AIsXgLWfCepMmTMPvvp1M+jigvDBsA7ulDpsCeUnHctOokrsEaNvug8u3e99uyiqsmPEQR/EwKVJJaQQFF4jvWQOIH6SEC9i4tF7WUg0CwTA3LATbYbJ00sLRzwgxbOeTHTzyyRN0vuSCs1xDC6ugP9oiIbewcOF9S4jSRTB2oC5HCy3PuENbRPcGtAFzygx9CDyhAIQhB6DYgjlapkmvbLSMAcQ5oAKypWzJmICGrax7gA7n2QbDrL3RncDhIVlPrleHPOlo4SFPWBsbRq36KVp5YJWCS1yRugzPGcxTYVM6OjpZJNzdzhsoqLNmMzgtDXMdfgbBafiOF0VY4u0gH2HVRVRloxHVFEx7T2G6CmnF8zSRGSGF7f8Aqv0TGqp814gRLL5hHs6wV2qJKuk9DKUgW7JITYpObMjaxh2CCif8u4o8uFRLpd21XVgyrkvVVCoqzrax23wV2osFY1omqTrfYGyeSARxnyvRpHAQOoqeKCJhhBDWDYKGxmrHmus8WAv815V4m+lhtJ6QBcm/KqeJYiJI5CwOLpNmjrcoK3jlNNUYdNiJv5bagMB78rU/BebVlaNnPlzvFu1zf+qiczZfbReGDmgfmxubM/ve+6PA6p1UNZTE7xzBwHsR/sg19thewXQBtbpZcixtcWuu7ks25sg5cON9lFYttJTu32eRspWxe0jqFGYxZtLqufTICgXa8FjRbnql2tbpHH0TeK3lggX2Thjm6BcboI/FqswxPcQRYdVjmf8AMrJoXUrL6zcc8LYsYYHteHNJbbZYnnjL7nTSTwMNwSgz9C9cC0kOFiOQV4gEIQgE9jE+HSRTlt2PF2u6FJ4dQVOJVkdJRRGSaQ2a0K95ZooavDn4dicDXhnp35aR/JB5g+PCeFr3vOwtp7KwUeOmxa46drWCo+J5dr8EqHS0ZM1Ne9hyB7pu3FniR1jpkA3B6INeoaoOidb1X3UlTVLfKLiT6hx2Wd5ex9klOWSOAIHBVgw3FmxzRxyG7XHdBZfwTamUF4BBCcnCmtiIaxoumEWJMa4uY6x6WToYq107GOksCOqCNcJYJXC5J4AUe6tLGvY9w1dlIYhXQtmcS6wI2VJxnEGQse4Ote/XdA2zFirXHy2v55seE88O6dtfmWl89gdGz1AHuq/hdBLiFV50oPlnglStDU1GE4lG+id5cjbhp90G8Y5gNJi+E1FBM20czC0lvIusu8O8tYhlXMGJ0VdHeF2nyphw8b/6rTcqY23GcLgmeNMxbaRvYqRrKaOb1FoLmboGulztPpI+C60kDrY+ycU8rJQW2s9vITgBvYIIzWBfm3VR2KNa6inA7XU1iOltNJtvZUk1E8jjE+V1jsd0E7Rk/hGnkloRHJdg4+iKRo/Cx+o2A+q4LnA2bbT0QSE8Qe2xt8CoHFcDhnYS9t7jdWF7rEbX2SMx1WA3t/JBhOcsm+XqqacaSAdgNis7exzHFrhYjlfUWK0dPPBIHWtYjhfOubqZlJjEkbD8fqghV6Bc2C8V58Ksr/tzFzWVMZdR0fqd2c7oEGgeC2TRQ0DsZr47VNQLRtcN2M/1Kha2mOG5uxSC1mPk1i/ABW0YZD+Hw9jGgAAbBZdneAnNfmBmz4gbjugUhgbOz83hzeFV805LinvPS+h53u0K3UDnNjjbe7uD7J+6APdqcT5ZbYtQYTLT1uEzlkzHW/xjghStDi8jixhG/Q6uFfcXwyOeVzNIsL3HVGH5aoZrGamZ+nkIK9SYtVCNwdGdupdulpcaqrB3ltaR1JurnBkrDXuuA6xsSAU/dlGhbHYQt27oMvqMSrqtv5bC646cJKlwubEalrqlx+C0qpwaCmpyIo2sI+yiaKi/tTmtAAHUe6DiPDmU9K0MADALKCxKB7XamNaS12xt0V1nbdojDdgNlAV1M7zjtcX6IHeWscnwueJzN2OI1A9QtZpqpk7mOYbtkYHBYoYHMbbUd9gFeMiYw2RzMLlLjPCLgnq0oLXiDHwtdLE/S7uAsnx/xJzPlTGn0uIUlPVUxOqJ5BYXt+I6rY6uPUxwPBVLzvlaLMeAzUjmD8TG0up3no4Db5FBVovG3D6uIx1uFz05ItqY8PH9F3h+bcFr3MfHXRtcf4HnSfusSraWehqpaWqjMc0Ti17DyCkEH1VhdTHUUbXMc0t4uDdevl0uIGq3sF80YXmLF8JFqDEJ4W3B0B12/QqyR+KWYGsDXCleQN3GM3P3QfQlRNG1hc94aBySbKo41n/AcJDhJWNllbt5cJ1FYHimPYrizy7EK6aa/wDCXWH0Uag0LM/ifXYjrgwqP8LAf43bvP8AQKgSyyTSOkle573G5c43JXCEHoFzZfTnhrl4YHk+kie0ConHmyn3O6wDI+FOxrNWHUQbqY6YOeP+kblfWjmBoYxosBtb2QdRttFp7BZTmaobUZwlgbuYY2/fotaAsqNnfDBT4jT4nCxo1+iTb6IIKm1NLiP5KXpmB0Qc7kbJGKMPsXkeoX2TxkWiwF9KCGraQip80k3dsnFPE+L1AWB7KSdAJnDWPgkmw6XEDp2QOqKqaHaSdI4HupV2l7BYW7qIFPFJG4vcGaWkj3K9p6oMhLHO3A6lAzxF4klLP4eCmtPEPMJsG3IA2SkOqWbcCwN7qQbG0gA9+qBpPCCz0i5Gw2UXVUxDNTWbm2pWFwuLNFwE28oyDVa/sgrroGl93E7HglPslUbW5pMguXeXc+26c1tGWgOta3VS+QaTaqrHD9b9DSewQW+UXFk0fGQT7p64XScgFkGGeOGVfLczMFKywJEdQAPo7+ix5fYmLYbDiuG1VFUNDo5oywgjuF8k43hsuEYtV4dUD8ymldGfe3B+iBihCEAhCEAhCEGw/wDD1g4mxCvxaRlxC0RRu7E7n7WW7OFz7qieC2EfszJNNI795Vkzu+fH2sr4Qg96bJpidDHiFE+nlFwRsexTtCCjQUhppTDIDrj23TggRk33NtgVYsQomyu85oGoCx91E1NKXMuBcoG4a1wvb5rgs8t7b/NFO6xs48bW7Jy+Fsg1Dc9EHAiY8FrW8ppPQNe+4BvfonzCYo7O5JSgkYQL8oGLaMMsbAC3Fkt5IIBtbbZKlwlcNNwCu/K1C1zcDkoGEkZFtJ/3SjYLtBHpF0pJEWt2bc9SU9p4mlgc6/zCCJrIg2J21yeFYcv0n4PDIoyLON3OHud0jR0Yll1uALG8e5UwBYWQBXhG2y9QeECLNn26LCvH7LbKXEafHaZlm1P5dRb/ABDg/RbtaxuO6gM94C3MWWaygNvMezVE4i9nDcIPkpC7nifBNJFILPY4tcOxGxXCAQhCAS9FD+JrIIB/eSNZ9TZIKz+GlE2vzxhMLxdom1n/AMRdB9TYRSMocMpaWMANiiawAewTxeN2Fl6gEIQgE2qILguYN+ycoQVOopXR1OocEklSMTHPDbt2HZSFZRtmBLQNR+6TpY9J0uPCBnJTAuItt37JvJT3A0bnqpl0djclDGMaLkfFBHU9NoABbtzdOfJbcuAJulnPBvpsQvQfTugZSxesbbe65a8OeyNguSeE6qIy+wbuBsV7htJ5TfNkH5h+wQO4ImwxhjRYJRCL25QCE2qMQoqZ2moq4Yj2fIAmc2Y8FgH5uKUjfjKEEjz8l4/dpCgZc6ZaiuX4zRgbf3oTSbxDypHfVjVL8nXQYP4tYL+x85VWhumGq/PZ8+fuqYtH8Zcy4NmSuw+TB5jM6Bj2yv0kCxItz81nCAQhCAT3BsUqsGxODEKF+iogdqaenwKZIQa/h/jpiMbQ2uwyCQ23dG4j7KSb48QlnqwZ4f8A93ZYchBveE+MrsWxKlo4cMEbp5Az1OvYHla6DdoPVfJfh7/8xwn/AL4X1qOEAhCEAuJGXFxyu0IGshuwm6bP8xtyLC4+SdP/AFlIu5QIQAkBw2HxTlo97lJs4PyXbeW/BB3G4PkDbb8n2TtM6X/3D/8AKE8QCTks42Sh4SUiDAPH+jNPmCiqWk2mgI56g/7rKySeStk/4iP32D/5ZP6LGkAhCEAhC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" name="AutoShape 4" descr="data:image/jpeg;base64,/9j/4AAQSkZJRgABAQAAAQABAAD/2wBDAAkGBwgHBgkIBwgKCgkLDRYPDQwMDRsUFRAWIB0iIiAdHx8kKDQsJCYxJx8fLT0tMTU3Ojo6Iys/RD84QzQ5Ojf/2wBDAQoKCg0MDRoPDxo3JR8lNzc3Nzc3Nzc3Nzc3Nzc3Nzc3Nzc3Nzc3Nzc3Nzc3Nzc3Nzc3Nzc3Nzc3Nzc3Nzc3Nzf/wAARCAD5AMsDASIAAhEBAxEB/8QAHAAAAQUBAQEAAAAAAAAAAAAAAAMEBQYHAgEI/8QAQBAAAQMCBQIEBAMFBgUFAAAAAQACAwQRBQYSITFBUQcTImFxgZGhFCMyFTNCscEkQ1Jy0eEIFmJzgiU0NlWi/8QAFAEBAAAAAAAAAAAAAAAAAAAAAP/EABQRAQAAAAAAAAAAAAAAAAAAAAD/2gAMAwEAAhEDEQA/ANZJ9N+3K9aSTztbhFgWu+6C4DgH4IB9+psbcrwEBwuOi9edvdcC5cRffoUHt9uV5ze/fqvLkXHJXgIvZAOHVJvcAbEr11y4AFN55WRRl0haBbckoFJXhzQ0DUHbFcMeY3lrG+m19R4VQx7xDwHB9bHVQmmANo4fUb/0VGxHxjqXkiioAGjgyu/0QbY52x/M53sFzGGtPqJcb3u5fO8/ijmKUnQ+CMHgBpNvumh8Rcz/AP2H/wCAg+lXPsw8fJVPPVQ04c/UTtwFjUXiXmiO165r/wDNGFxiPiHjuIwGKpdTEHq2Kx/mgs3n2Eeoj22WmZCqWyUjgHN5Xz7HmWou3zomOaOdOxWneHedcMcXU9RUCnebaWygD6FBsLZA4OFxtssl8cz/AOg0wNv3q02CpikYJIHNe1wvqab3WX+NkjJsvwlvImQW7w02ylhovf8AKCtuvfuFS/DQluVMPOq7THyrgx1wdh3CDtrw4kXtsu2WIIub9UkNibBetd6h7hAxpHbyWJJvwnJPBcTZNIDpqJLdD2ThznOANiLjqgcXuPayaue4OIv9E4iNxsQbpu86Xke6B+HWP815e52aR72XuxB7kcrguLRawQD7cHZJajqsLWXb333G57Js+Sxv7oFi8XuTv2SEkrIm6nnbnngKLx3H6LBaN9VXStja0d93ewWG5u8SMUx0vgpSaOkOwaw+pw9yg0HOXilRYRI+kwxoq6tvJB9DT7nr8lk2P5yx3HiRXVzxEf7mI6GfQc/NQBNzcrxAIQhAIQhAIQhAIQhBL4RmXGsHe12H4jURNH93rJYf/E7KVzFnSXMOER0tdThtSx1/MjPpd8uiqaEH0f4ZTB2UaADcBllcIn2G4tbhYx4L5hla6XB5zqjb64T2vyFroqAznnoO6B7I8NF3bXXcJN7uOxPHVMwXSuDpNiBcN7J5G71MuOUDFpP42UHgFPHuaIwCE0muK9zR1sSnTxcAWAseUCkbth0FkjIbvJv9il42gtDm7+68ffWfS1B26w37HZJPfpb1tdEj2hu5+qgsXxiKiiJe8AC99xuglKmrZA06iNh1VRzTnShwaldJI+7z+lg5cVSM2+Io1uioj5klrXB2CzPEa+oxGpdPVSF7z9B8ED/MuY67MNYZ6t5EY/dxA7NH+qhkIQCEIQCEIQCFK0uA11XTMmgiLtZ9LQOVZaHIFV+HY+pBMjtywdEFGAJNgLlKCnnIuIZCO+krV8LyW9sYYymEe+7juVZYsuwRwtaYw1rNzccoMBfG+P8AWxzb/wCIWXC3aswilrgYZaRj42CwJbyqljGQ6Z7nGi1QuHQbj6IM2QpHFMGrMMlLZ4yWj+NouFHIJvKOKvwnGI5mSMj1DSXvvZq+gMt1UNbC2Z1UyaS25avmRWbKWZ5sIqGRTyPNKTbY7s/2QfSjZA64b122SwLi5ojABDhqv26quYDiTKqljmhlEsbhe7TdT9O+9i21r8IEqkaK69+RsnAcHRi56FNq+wq2cEkJzYOaN7X6oF4Hjy2kHZePlAeRY/ReQaWx2G9kObdxKCr5kzFBhlK6WWRo0je5WEZmzbWYxPK1jyyAuNrckJtmbMNTjVU4veRAD6Wd1BoBCEIBCEIBCFN4Fgbq8eZKHhgIsA3lBECF5iMmn0DqpDAsJkxKuiiMcgicfU4BaFhORW1koEkZZE3ueiv+GZboKKnbHDEABwUEdgWHRw0sVPBBpbGAASOVbaekYIwHNBPwXUETI26S0ADZO43MOwQNXQ2BAGySngDRpI5T99gLHZJPeyxHJQR34f8AKuGjdR9fRtF3htz1spt7xot17JjUPGlwAANt0FLxPDWSRvNrAj+JUDHcOhhilLYxqA3NlrtbC10TjpNlm+ZYmytlDQ4Agi6DOEL1wLXEHkGy8QWrI2b5st17fNBlo3+l7Cf078hfQuGVcNXDFV0rw+GRoLSDtZfKC3Hweq3vwRkTpS9jXEaT/Dug0TFSNcTrclKAEMaL2tub7pHFNoIyLc/RLQlroBvvZAoxx1tDTuRe3Qp2WNvufum0TdIB3PzSth1Nva6D47QhCAQhCAXcMTppWxsF3ONguFP5Tony1ZnMd2NFgUEtlzKlPPWMNXKXtbYlltitYocPpoY42QU7WgW4CpdDIyjr27gEi5JKsDs3YZA9rH1UeoDvwgttM1kQswAFOQbWsNyqozNWFta2X9oU7hbcCQbJ5T5uwuocAyoa621wgsdiQb3uu2tNrjpwuKGrhqGgxuBF+6emF1vTugbEucwpHS69nDfuFICAuaQNiU1qyKdrnOtYdSgZPJFwQbpvKCXg6xtzsqLmrxBdhsxigjLiNr91XX+JkroyDE4u7jqg0+scPLIDwNlQcfpyWyafU0giwVbqs/Vs0jfJYGi+4d2U0zGIqyJh1eu1zH7oM4q4jDUPYQRY7XCRU7mhl6hsoZYHa6gkAte8E6kyw1FNcWjdc7d1kK1jwRhkiqqiUgeW9n3Qa3iBDqQE9HJSndeEW4suqxt6N427pKkuI2m+4GwQPIXjSRffqvRp66j8kiwBz3AA27pYRut+tB8fIQhAIQhAK+5bDWYfCIgdwC73VCV4ydOBRuE36Q02QMMx1skmICngmLBw4hNDlivmcHQNMjXcFWnBMJ/HyyTvjuNXbhXiB9LhlO1gaC7YC/RBj0mUccj3FE9wG92p9gdHi8FUGy0sjGjkkcrRq7PeE4a/yZ5i+TqyFuoj4pvh2ZsMzBO+OmbMyVm7g+O38kE7lqpljhjE20mkbK6UtWdI35VHcXQjzQwuaOHNF7BSWHYmX+XqN2E2DkFrkqBE8OJsFWsyVIkp3Bslr72BUxXSMNFcdr8qlV2urqWxNGp3x2AQUbHcvS4nO4sdYncEpbC/Dqmawur6l73dmiwCuENDUVDpYqaSMPA/U7gFZNi2NZhocSqKaoxCojkieWlrHaR9EF0OR8JiZL5Ti91rC54UG7LklJUNkp3OAadx7LlmKZgw+GmlxSPzoJxcOI9bR0vZXHCZ6eppPNa3U5wuWnogpGZIGSYWZGAXYbn6qmrR8Zp4/LmgAA1ArOSCCQeQg8X0N4b4E3DMFpZXgiSSNrnfNY3kTBjjWYqeItBhiPmy34sOn1X0lSRiKGNlgGgWCBeZoMEgPa6aUbTYWNwnsjPyJLf4fqmOHOJiFxwUDyM2f/MJzrb3t7JvG0mR1/klS7fbSg+PkIQgEIXTWOcHFrSQ0XJA4Qcqz4Bc0UZ49RF+4VYVly5UtbAxhFyx/HdBpeBtFNTAs/QeB3UDm2LEsQkjgoi5jHO9Th0CsmDSh0TGOAPUEKeZSMe70tGr4IM8qvDqCbCYTAXxVYHrkcS4P+IVqyTlqHK9HKSGzzzW1Slv2CttNCWtAkaCV3LCHghxDWjeyCNgjjEc0r5NEZvdpHKrZnEMoEIcyN8vpuFP1cT5gWRWbCDvfqqvXSP/AB0bARojJt2QWyWV8lGWh5tawPdVWixCWkxJ7ZWh7CbEW3AVhpZRPC31DYfdV7GWNp60S2s6/CCdEQB8ykbpa7myQkyzh2Iziqq6OJ89763N32T3CAHxRujIN+QpsNZc+kjZBWK7AqR4/OsW8WJ6JtFg8FNGXMYG72FlaJqZtr2UPVB27AdIvsgqWO0scTiQ3Z+11lOIM8uunZ2eVqeaJdLDrIO+xWU1chlqpXnq4oNo8JsGZSYU2pc0edO3UXW3sei02Jo0AEWPuqJ4XVT6rBoXOZpDYmt+Kvse4BIQKNsWO+CjqMEdhclSDTuQOVGwbF7DsQ8oHkRdruBe4SptfdJNcRI0DqliDc3aT7oPj9CEIBWzw3lpRjcsFdG18M0DmkEXVTUhgNf+zcVp6oi7Wus4ex2KDvMWHNw3Fp4IQ78PqJic4ctTbD6k0tQ1/TqtYx3AIsZylJJG1rqiIebC8DkdvmseIIJBFiOiDY8uV0cscLjc7XCvFBI17gWm57rH8j1P9jAJuWOItfotMwyduxaSOEFiEx1ixt8V66J853J03SMN322upin0RRi/KCIrqV0cY0hwaL7BUKtmiike2R4LyTt1C0LHKkR0kzwSNj8lklbTSOmMtyXyOve/AQW7BZS8EahoA22UdjrXGcOuXjn4J/leGR7GtZ6hcXC9zFRvY5xtptsWlA7ynNFOzTFKHaTxdXCOjc9hNrrNctMkp6+Mt21H1DuFo8FY6MWDgOoQNp43xC1uN/goTFHgR8BpAtfurHUP8yMuv81VcaJe1w1WAugzrOb3NoZHh5JAtcHhUGipJq6rjpqZhfLI7S0AK+5igNVTugc8Rtdw73VryLkNmGsbVvfqmkaLyW4B7dkFkyRhYwvCo4LENY0Nv37q1tAs2x3SVPAyniaxvATkhotc/ZByC1r7Hnoolpe2qqGkba7g91Kk2cDbYqOmv+PnAPQFA4jLjIw2+iegv6FMo/SWb2ubpw5xDja9kHyChOsSpnUlbLC4EaXG101QCEIQWHBM44thEIp45RNTD+6l3AHYHom2YsWpsWmZNBQMpXgestd+r7KHQgseS6vya8xHcP4C1LDZHRztA7bBYphczqeuhe029QBK2TApfxMbS39RA37ILrQSXNiLKSc4FmongKEo5DE2xdulKzEfLZZ1rBB5i00ckLmEBzX9CVn+IUBaXvppHMJ4bdTste+SS7WamuN/gkvwrnlzmg29+iBtlHH5cLkEGIRmM39MltipXHsTOKNIpiCSfU8BO200L6NrZoWucLcBcCWjpoHgxNjHcm10Fbw6V9LUgbkk8q3UlfqDQTdVCXEsNhj1mdpOrcDlcwZhw903lx1jdfQEoNC/FNfGWtdxyFB4qdUegH5hJ0kksrmSREHUbDdc4mXCQAmw6oM4zW58cFTY20gWN+twtiyTOavLGHSl2ovgabnusRzlL++AIsXgLWfCepMmTMPvvp1M+jigvDBsA7ulDpsCeUnHctOokrsEaNvug8u3e99uyiqsmPEQR/EwKVJJaQQFF4jvWQOIH6SEC9i4tF7WUg0CwTA3LATbYbJ00sLRzwgxbOeTHTzyyRN0vuSCs1xDC6ugP9oiIbewcOF9S4jSRTB2oC5HCy3PuENbRPcGtAFzygx9CDyhAIQhB6DYgjlapkmvbLSMAcQ5oAKypWzJmICGrax7gA7n2QbDrL3RncDhIVlPrleHPOlo4SFPWBsbRq36KVp5YJWCS1yRugzPGcxTYVM6OjpZJNzdzhsoqLNmMzgtDXMdfgbBafiOF0VY4u0gH2HVRVRloxHVFEx7T2G6CmnF8zSRGSGF7f8Aqv0TGqp814gRLL5hHs6wV2qJKuk9DKUgW7JITYpObMjaxh2CCif8u4o8uFRLpd21XVgyrkvVVCoqzrax23wV2osFY1omqTrfYGyeSARxnyvRpHAQOoqeKCJhhBDWDYKGxmrHmus8WAv815V4m+lhtJ6QBcm/KqeJYiJI5CwOLpNmjrcoK3jlNNUYdNiJv5bagMB78rU/BebVlaNnPlzvFu1zf+qiczZfbReGDmgfmxubM/ve+6PA6p1UNZTE7xzBwHsR/sg19thewXQBtbpZcixtcWuu7ks25sg5cON9lFYttJTu32eRspWxe0jqFGYxZtLqufTICgXa8FjRbnql2tbpHH0TeK3lggX2Thjm6BcboI/FqswxPcQRYdVjmf8AMrJoXUrL6zcc8LYsYYHteHNJbbZYnnjL7nTSTwMNwSgz9C9cC0kOFiOQV4gEIQgE9jE+HSRTlt2PF2u6FJ4dQVOJVkdJRRGSaQ2a0K95ZooavDn4dicDXhnp35aR/JB5g+PCeFr3vOwtp7KwUeOmxa46drWCo+J5dr8EqHS0ZM1Ne9hyB7pu3FniR1jpkA3B6INeoaoOidb1X3UlTVLfKLiT6hx2Wd5ex9klOWSOAIHBVgw3FmxzRxyG7XHdBZfwTamUF4BBCcnCmtiIaxoumEWJMa4uY6x6WToYq107GOksCOqCNcJYJXC5J4AUe6tLGvY9w1dlIYhXQtmcS6wI2VJxnEGQse4Ote/XdA2zFirXHy2v55seE88O6dtfmWl89gdGz1AHuq/hdBLiFV50oPlnglStDU1GE4lG+id5cjbhp90G8Y5gNJi+E1FBM20czC0lvIusu8O8tYhlXMGJ0VdHeF2nyphw8b/6rTcqY23GcLgmeNMxbaRvYqRrKaOb1FoLmboGulztPpI+C60kDrY+ycU8rJQW2s9vITgBvYIIzWBfm3VR2KNa6inA7XU1iOltNJtvZUk1E8jjE+V1jsd0E7Rk/hGnkloRHJdg4+iKRo/Cx+o2A+q4LnA2bbT0QSE8Qe2xt8CoHFcDhnYS9t7jdWF7rEbX2SMx1WA3t/JBhOcsm+XqqacaSAdgNis7exzHFrhYjlfUWK0dPPBIHWtYjhfOubqZlJjEkbD8fqghV6Bc2C8V58Ksr/tzFzWVMZdR0fqd2c7oEGgeC2TRQ0DsZr47VNQLRtcN2M/1Kha2mOG5uxSC1mPk1i/ABW0YZD+Hw9jGgAAbBZdneAnNfmBmz4gbjugUhgbOz83hzeFV805LinvPS+h53u0K3UDnNjjbe7uD7J+6APdqcT5ZbYtQYTLT1uEzlkzHW/xjghStDi8jixhG/Q6uFfcXwyOeVzNIsL3HVGH5aoZrGamZ+nkIK9SYtVCNwdGdupdulpcaqrB3ltaR1JurnBkrDXuuA6xsSAU/dlGhbHYQt27oMvqMSrqtv5bC646cJKlwubEalrqlx+C0qpwaCmpyIo2sI+yiaKi/tTmtAAHUe6DiPDmU9K0MADALKCxKB7XamNaS12xt0V1nbdojDdgNlAV1M7zjtcX6IHeWscnwueJzN2OI1A9QtZpqpk7mOYbtkYHBYoYHMbbUd9gFeMiYw2RzMLlLjPCLgnq0oLXiDHwtdLE/S7uAsnx/xJzPlTGn0uIUlPVUxOqJ5BYXt+I6rY6uPUxwPBVLzvlaLMeAzUjmD8TG0up3no4Db5FBVovG3D6uIx1uFz05ItqY8PH9F3h+bcFr3MfHXRtcf4HnSfusSraWehqpaWqjMc0Ti17DyCkEH1VhdTHUUbXMc0t4uDdevl0uIGq3sF80YXmLF8JFqDEJ4W3B0B12/QqyR+KWYGsDXCleQN3GM3P3QfQlRNG1hc94aBySbKo41n/AcJDhJWNllbt5cJ1FYHimPYrizy7EK6aa/wDCXWH0Uag0LM/ifXYjrgwqP8LAf43bvP8AQKgSyyTSOkle573G5c43JXCEHoFzZfTnhrl4YHk+kie0ConHmyn3O6wDI+FOxrNWHUQbqY6YOeP+kblfWjmBoYxosBtb2QdRttFp7BZTmaobUZwlgbuYY2/fotaAsqNnfDBT4jT4nCxo1+iTb6IIKm1NLiP5KXpmB0Qc7kbJGKMPsXkeoX2TxkWiwF9KCGraQip80k3dsnFPE+L1AWB7KSdAJnDWPgkmw6XEDp2QOqKqaHaSdI4HupV2l7BYW7qIFPFJG4vcGaWkj3K9p6oMhLHO3A6lAzxF4klLP4eCmtPEPMJsG3IA2SkOqWbcCwN7qQbG0gA9+qBpPCCz0i5Gw2UXVUxDNTWbm2pWFwuLNFwE28oyDVa/sgrroGl93E7HglPslUbW5pMguXeXc+26c1tGWgOta3VS+QaTaqrHD9b9DSewQW+UXFk0fGQT7p64XScgFkGGeOGVfLczMFKywJEdQAPo7+ix5fYmLYbDiuG1VFUNDo5oywgjuF8k43hsuEYtV4dUD8ymldGfe3B+iBihCEAhCEAhCEGw/wDD1g4mxCvxaRlxC0RRu7E7n7WW7OFz7qieC2EfszJNNI795Vkzu+fH2sr4Qg96bJpidDHiFE+nlFwRsexTtCCjQUhppTDIDrj23TggRk33NtgVYsQomyu85oGoCx91E1NKXMuBcoG4a1wvb5rgs8t7b/NFO6xs48bW7Jy+Fsg1Dc9EHAiY8FrW8ppPQNe+4BvfonzCYo7O5JSgkYQL8oGLaMMsbAC3Fkt5IIBtbbZKlwlcNNwCu/K1C1zcDkoGEkZFtJ/3SjYLtBHpF0pJEWt2bc9SU9p4mlgc6/zCCJrIg2J21yeFYcv0n4PDIoyLON3OHud0jR0Yll1uALG8e5UwBYWQBXhG2y9QeECLNn26LCvH7LbKXEafHaZlm1P5dRb/ABDg/RbtaxuO6gM94C3MWWaygNvMezVE4i9nDcIPkpC7nifBNJFILPY4tcOxGxXCAQhCAS9FD+JrIIB/eSNZ9TZIKz+GlE2vzxhMLxdom1n/AMRdB9TYRSMocMpaWMANiiawAewTxeN2Fl6gEIQgE2qILguYN+ycoQVOopXR1OocEklSMTHPDbt2HZSFZRtmBLQNR+6TpY9J0uPCBnJTAuItt37JvJT3A0bnqpl0djclDGMaLkfFBHU9NoABbtzdOfJbcuAJulnPBvpsQvQfTugZSxesbbe65a8OeyNguSeE6qIy+wbuBsV7htJ5TfNkH5h+wQO4ImwxhjRYJRCL25QCE2qMQoqZ2moq4Yj2fIAmc2Y8FgH5uKUjfjKEEjz8l4/dpCgZc6ZaiuX4zRgbf3oTSbxDypHfVjVL8nXQYP4tYL+x85VWhumGq/PZ8+fuqYtH8Zcy4NmSuw+TB5jM6Bj2yv0kCxItz81nCAQhCAT3BsUqsGxODEKF+iogdqaenwKZIQa/h/jpiMbQ2uwyCQ23dG4j7KSb48QlnqwZ4f8A93ZYchBveE+MrsWxKlo4cMEbp5Az1OvYHla6DdoPVfJfh7/8xwn/AL4X1qOEAhCEAuJGXFxyu0IGshuwm6bP8xtyLC4+SdP/AFlIu5QIQAkBw2HxTlo97lJs4PyXbeW/BB3G4PkDbb8n2TtM6X/3D/8AKE8QCTks42Sh4SUiDAPH+jNPmCiqWk2mgI56g/7rKySeStk/4iP32D/5ZP6LGkAhCEAhC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13718" y="1480108"/>
            <a:ext cx="2350570" cy="323165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b="1" dirty="0" err="1"/>
              <a:t>Ultracold</a:t>
            </a:r>
            <a:r>
              <a:rPr lang="en-US" sz="1500" b="1" dirty="0"/>
              <a:t> atom experiment</a:t>
            </a:r>
            <a:endParaRPr lang="en-AU" sz="1500" b="1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198067" y="2027975"/>
            <a:ext cx="18877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Loss rate of atoms</a:t>
            </a:r>
            <a:endParaRPr lang="en-AU" dirty="0"/>
          </a:p>
        </p:txBody>
      </p:sp>
      <p:sp>
        <p:nvSpPr>
          <p:cNvPr id="20" name="コンテンツ プレースホルダー 2"/>
          <p:cNvSpPr txBox="1">
            <a:spLocks/>
          </p:cNvSpPr>
          <p:nvPr/>
        </p:nvSpPr>
        <p:spPr>
          <a:xfrm>
            <a:off x="-108520" y="764703"/>
            <a:ext cx="9131896" cy="6336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ja-JP" sz="2700" dirty="0">
                <a:solidFill>
                  <a:prstClr val="black"/>
                </a:solidFill>
                <a:latin typeface="Calibri" panose="020F0502020204030204" pitchFamily="34" charset="0"/>
              </a:rPr>
              <a:t>Observed in </a:t>
            </a:r>
            <a:r>
              <a:rPr lang="en-US" altLang="ja-JP" sz="2700" dirty="0" err="1">
                <a:solidFill>
                  <a:prstClr val="black"/>
                </a:solidFill>
                <a:latin typeface="Calibri" panose="020F0502020204030204" pitchFamily="34" charset="0"/>
              </a:rPr>
              <a:t>ultracold</a:t>
            </a:r>
            <a:r>
              <a:rPr lang="en-US" altLang="ja-JP" sz="2700" dirty="0">
                <a:solidFill>
                  <a:prstClr val="black"/>
                </a:solidFill>
                <a:latin typeface="Calibri" panose="020F0502020204030204" pitchFamily="34" charset="0"/>
              </a:rPr>
              <a:t> atoms with Feshbach resonance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0179DD1-DCA5-4925-955E-6CFA9936127D}"/>
              </a:ext>
            </a:extLst>
          </p:cNvPr>
          <p:cNvSpPr/>
          <p:nvPr/>
        </p:nvSpPr>
        <p:spPr>
          <a:xfrm>
            <a:off x="1475656" y="2852936"/>
            <a:ext cx="6152438" cy="3816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テキスト ボックス 18"/>
          <p:cNvSpPr txBox="1"/>
          <p:nvPr/>
        </p:nvSpPr>
        <p:spPr>
          <a:xfrm>
            <a:off x="6756648" y="5872595"/>
            <a:ext cx="27118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300" i="1" kern="0" dirty="0" err="1">
                <a:solidFill>
                  <a:srgbClr val="0070C0"/>
                </a:solidFill>
              </a:rPr>
              <a:t>Efimov</a:t>
            </a:r>
            <a:r>
              <a:rPr lang="en-US" altLang="ja-JP" sz="1300" i="1" kern="0" dirty="0">
                <a:solidFill>
                  <a:srgbClr val="0070C0"/>
                </a:solidFill>
              </a:rPr>
              <a:t>, Phys. Lett B (1970)</a:t>
            </a:r>
          </a:p>
          <a:p>
            <a:r>
              <a:rPr lang="en-US" altLang="ja-JP" sz="1300" i="1" kern="0" dirty="0">
                <a:solidFill>
                  <a:srgbClr val="0070C0"/>
                </a:solidFill>
              </a:rPr>
              <a:t>Kraemer, et al., Nature (2006)</a:t>
            </a: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7039E05C-ED98-46DD-A545-BB266476C8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014119"/>
            <a:ext cx="1896070" cy="1363773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F1FCA3FE-DEB8-4226-BC37-6127049A71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676" y="4013371"/>
            <a:ext cx="1895760" cy="1364521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FFF73A4-622B-411F-A487-D28176482043}"/>
              </a:ext>
            </a:extLst>
          </p:cNvPr>
          <p:cNvSpPr txBox="1"/>
          <p:nvPr/>
        </p:nvSpPr>
        <p:spPr>
          <a:xfrm>
            <a:off x="3940865" y="4678194"/>
            <a:ext cx="466794" cy="473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200" b="1" dirty="0"/>
              <a:t>⇒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0B2498E-887B-4B87-86AD-2CD3030A388B}"/>
              </a:ext>
            </a:extLst>
          </p:cNvPr>
          <p:cNvSpPr txBox="1"/>
          <p:nvPr/>
        </p:nvSpPr>
        <p:spPr>
          <a:xfrm>
            <a:off x="6896540" y="2708920"/>
            <a:ext cx="1419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Scattering length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815707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47" y="1480107"/>
            <a:ext cx="6301481" cy="497213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0" y="-27384"/>
            <a:ext cx="9144000" cy="69278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wrap="square" rtlCol="0">
            <a:noAutofit/>
          </a:bodyPr>
          <a:lstStyle/>
          <a:p>
            <a:pPr algn="ctr"/>
            <a:r>
              <a:rPr lang="en-US" altLang="ja-JP" sz="3400" dirty="0">
                <a:solidFill>
                  <a:prstClr val="white"/>
                </a:solidFill>
              </a:rPr>
              <a:t>Observation of </a:t>
            </a:r>
            <a:r>
              <a:rPr lang="en-US" altLang="ja-JP" sz="3400" dirty="0" err="1">
                <a:solidFill>
                  <a:prstClr val="white"/>
                </a:solidFill>
              </a:rPr>
              <a:t>Efimov</a:t>
            </a:r>
            <a:r>
              <a:rPr lang="en-US" altLang="ja-JP" sz="3400" dirty="0">
                <a:solidFill>
                  <a:prstClr val="white"/>
                </a:solidFill>
              </a:rPr>
              <a:t> state with cold atoms</a:t>
            </a:r>
          </a:p>
        </p:txBody>
      </p:sp>
      <p:sp>
        <p:nvSpPr>
          <p:cNvPr id="2" name="AutoShape 2" descr="data:image/jpeg;base64,/9j/4AAQSkZJRgABAQAAAQABAAD/2wBDAAkGBwgHBgkIBwgKCgkLDRYPDQwMDRsUFRAWIB0iIiAdHx8kKDQsJCYxJx8fLT0tMTU3Ojo6Iys/RD84QzQ5Ojf/2wBDAQoKCg0MDRoPDxo3JR8lNzc3Nzc3Nzc3Nzc3Nzc3Nzc3Nzc3Nzc3Nzc3Nzc3Nzc3Nzc3Nzc3Nzc3Nzc3Nzc3Nzf/wAARCAD5AMsDASIAAhEBAxEB/8QAHAAAAQUBAQEAAAAAAAAAAAAAAAMEBQYHAgEI/8QAQBAAAQMCBQIEBAMFBgUFAAAAAQACAwQRBQYSITFBUQcTImFxgZGhFCMyFTNCscEkQ1Jy0eEIFmJzgiU0NlWi/8QAFAEBAAAAAAAAAAAAAAAAAAAAAP/EABQRAQAAAAAAAAAAAAAAAAAAAAD/2gAMAwEAAhEDEQA/ANZJ9N+3K9aSTztbhFgWu+6C4DgH4IB9+psbcrwEBwuOi9edvdcC5cRffoUHt9uV5ze/fqvLkXHJXgIvZAOHVJvcAbEr11y4AFN55WRRl0haBbckoFJXhzQ0DUHbFcMeY3lrG+m19R4VQx7xDwHB9bHVQmmANo4fUb/0VGxHxjqXkiioAGjgyu/0QbY52x/M53sFzGGtPqJcb3u5fO8/ijmKUnQ+CMHgBpNvumh8Rcz/AP2H/wCAg+lXPsw8fJVPPVQ04c/UTtwFjUXiXmiO165r/wDNGFxiPiHjuIwGKpdTEHq2Kx/mgs3n2Eeoj22WmZCqWyUjgHN5Xz7HmWou3zomOaOdOxWneHedcMcXU9RUCnebaWygD6FBsLZA4OFxtssl8cz/AOg0wNv3q02CpikYJIHNe1wvqab3WX+NkjJsvwlvImQW7w02ylhovf8AKCtuvfuFS/DQluVMPOq7THyrgx1wdh3CDtrw4kXtsu2WIIub9UkNibBetd6h7hAxpHbyWJJvwnJPBcTZNIDpqJLdD2ThznOANiLjqgcXuPayaue4OIv9E4iNxsQbpu86Xke6B+HWP815e52aR72XuxB7kcrguLRawQD7cHZJajqsLWXb333G57Js+Sxv7oFi8XuTv2SEkrIm6nnbnngKLx3H6LBaN9VXStja0d93ewWG5u8SMUx0vgpSaOkOwaw+pw9yg0HOXilRYRI+kwxoq6tvJB9DT7nr8lk2P5yx3HiRXVzxEf7mI6GfQc/NQBNzcrxAIQhAIQhAIQhAIQhBL4RmXGsHe12H4jURNH93rJYf/E7KVzFnSXMOER0tdThtSx1/MjPpd8uiqaEH0f4ZTB2UaADcBllcIn2G4tbhYx4L5hla6XB5zqjb64T2vyFroqAznnoO6B7I8NF3bXXcJN7uOxPHVMwXSuDpNiBcN7J5G71MuOUDFpP42UHgFPHuaIwCE0muK9zR1sSnTxcAWAseUCkbth0FkjIbvJv9il42gtDm7+68ffWfS1B26w37HZJPfpb1tdEj2hu5+qgsXxiKiiJe8AC99xuglKmrZA06iNh1VRzTnShwaldJI+7z+lg5cVSM2+Io1uioj5klrXB2CzPEa+oxGpdPVSF7z9B8ED/MuY67MNYZ6t5EY/dxA7NH+qhkIQCEIQCEIQCFK0uA11XTMmgiLtZ9LQOVZaHIFV+HY+pBMjtywdEFGAJNgLlKCnnIuIZCO+krV8LyW9sYYymEe+7juVZYsuwRwtaYw1rNzccoMBfG+P8AWxzb/wCIWXC3aswilrgYZaRj42CwJbyqljGQ6Z7nGi1QuHQbj6IM2QpHFMGrMMlLZ4yWj+NouFHIJvKOKvwnGI5mSMj1DSXvvZq+gMt1UNbC2Z1UyaS25avmRWbKWZ5sIqGRTyPNKTbY7s/2QfSjZA64b122SwLi5ojABDhqv26quYDiTKqljmhlEsbhe7TdT9O+9i21r8IEqkaK69+RsnAcHRi56FNq+wq2cEkJzYOaN7X6oF4Hjy2kHZePlAeRY/ReQaWx2G9kObdxKCr5kzFBhlK6WWRo0je5WEZmzbWYxPK1jyyAuNrckJtmbMNTjVU4veRAD6Wd1BoBCEIBCEIBCFN4Fgbq8eZKHhgIsA3lBECF5iMmn0DqpDAsJkxKuiiMcgicfU4BaFhORW1koEkZZE3ueiv+GZboKKnbHDEABwUEdgWHRw0sVPBBpbGAASOVbaekYIwHNBPwXUETI26S0ADZO43MOwQNXQ2BAGySngDRpI5T99gLHZJPeyxHJQR34f8AKuGjdR9fRtF3htz1spt7xot17JjUPGlwAANt0FLxPDWSRvNrAj+JUDHcOhhilLYxqA3NlrtbC10TjpNlm+ZYmytlDQ4Agi6DOEL1wLXEHkGy8QWrI2b5st17fNBlo3+l7Cf078hfQuGVcNXDFV0rw+GRoLSDtZfKC3Hweq3vwRkTpS9jXEaT/Dug0TFSNcTrclKAEMaL2tub7pHFNoIyLc/RLQlroBvvZAoxx1tDTuRe3Qp2WNvufum0TdIB3PzSth1Nva6D47QhCAQhCAXcMTppWxsF3ONguFP5Tony1ZnMd2NFgUEtlzKlPPWMNXKXtbYlltitYocPpoY42QU7WgW4CpdDIyjr27gEi5JKsDs3YZA9rH1UeoDvwgttM1kQswAFOQbWsNyqozNWFta2X9oU7hbcCQbJ5T5uwuocAyoa621wgsdiQb3uu2tNrjpwuKGrhqGgxuBF+6emF1vTugbEucwpHS69nDfuFICAuaQNiU1qyKdrnOtYdSgZPJFwQbpvKCXg6xtzsqLmrxBdhsxigjLiNr91XX+JkroyDE4u7jqg0+scPLIDwNlQcfpyWyafU0giwVbqs/Vs0jfJYGi+4d2U0zGIqyJh1eu1zH7oM4q4jDUPYQRY7XCRU7mhl6hsoZYHa6gkAte8E6kyw1FNcWjdc7d1kK1jwRhkiqqiUgeW9n3Qa3iBDqQE9HJSndeEW4suqxt6N427pKkuI2m+4GwQPIXjSRffqvRp66j8kiwBz3AA27pYRut+tB8fIQhAIQhAK+5bDWYfCIgdwC73VCV4ydOBRuE36Q02QMMx1skmICngmLBw4hNDlivmcHQNMjXcFWnBMJ/HyyTvjuNXbhXiB9LhlO1gaC7YC/RBj0mUccj3FE9wG92p9gdHi8FUGy0sjGjkkcrRq7PeE4a/yZ5i+TqyFuoj4pvh2ZsMzBO+OmbMyVm7g+O38kE7lqpljhjE20mkbK6UtWdI35VHcXQjzQwuaOHNF7BSWHYmX+XqN2E2DkFrkqBE8OJsFWsyVIkp3Bslr72BUxXSMNFcdr8qlV2urqWxNGp3x2AQUbHcvS4nO4sdYncEpbC/Dqmawur6l73dmiwCuENDUVDpYqaSMPA/U7gFZNi2NZhocSqKaoxCojkieWlrHaR9EF0OR8JiZL5Ti91rC54UG7LklJUNkp3OAadx7LlmKZgw+GmlxSPzoJxcOI9bR0vZXHCZ6eppPNa3U5wuWnogpGZIGSYWZGAXYbn6qmrR8Zp4/LmgAA1ArOSCCQeQg8X0N4b4E3DMFpZXgiSSNrnfNY3kTBjjWYqeItBhiPmy34sOn1X0lSRiKGNlgGgWCBeZoMEgPa6aUbTYWNwnsjPyJLf4fqmOHOJiFxwUDyM2f/MJzrb3t7JvG0mR1/klS7fbSg+PkIQgEIXTWOcHFrSQ0XJA4Qcqz4Bc0UZ49RF+4VYVly5UtbAxhFyx/HdBpeBtFNTAs/QeB3UDm2LEsQkjgoi5jHO9Th0CsmDSh0TGOAPUEKeZSMe70tGr4IM8qvDqCbCYTAXxVYHrkcS4P+IVqyTlqHK9HKSGzzzW1Slv2CttNCWtAkaCV3LCHghxDWjeyCNgjjEc0r5NEZvdpHKrZnEMoEIcyN8vpuFP1cT5gWRWbCDvfqqvXSP/AB0bARojJt2QWyWV8lGWh5tawPdVWixCWkxJ7ZWh7CbEW3AVhpZRPC31DYfdV7GWNp60S2s6/CCdEQB8ykbpa7myQkyzh2Iziqq6OJ89763N32T3CAHxRujIN+QpsNZc+kjZBWK7AqR4/OsW8WJ6JtFg8FNGXMYG72FlaJqZtr2UPVB27AdIvsgqWO0scTiQ3Z+11lOIM8uunZ2eVqeaJdLDrIO+xWU1chlqpXnq4oNo8JsGZSYU2pc0edO3UXW3sei02Jo0AEWPuqJ4XVT6rBoXOZpDYmt+Kvse4BIQKNsWO+CjqMEdhclSDTuQOVGwbF7DsQ8oHkRdruBe4SptfdJNcRI0DqliDc3aT7oPj9CEIBWzw3lpRjcsFdG18M0DmkEXVTUhgNf+zcVp6oi7Wus4ex2KDvMWHNw3Fp4IQ78PqJic4ctTbD6k0tQ1/TqtYx3AIsZylJJG1rqiIebC8DkdvmseIIJBFiOiDY8uV0cscLjc7XCvFBI17gWm57rH8j1P9jAJuWOItfotMwyduxaSOEFiEx1ixt8V66J853J03SMN322upin0RRi/KCIrqV0cY0hwaL7BUKtmiike2R4LyTt1C0LHKkR0kzwSNj8lklbTSOmMtyXyOve/AQW7BZS8EahoA22UdjrXGcOuXjn4J/leGR7GtZ6hcXC9zFRvY5xtptsWlA7ynNFOzTFKHaTxdXCOjc9hNrrNctMkp6+Mt21H1DuFo8FY6MWDgOoQNp43xC1uN/goTFHgR8BpAtfurHUP8yMuv81VcaJe1w1WAugzrOb3NoZHh5JAtcHhUGipJq6rjpqZhfLI7S0AK+5igNVTugc8Rtdw73VryLkNmGsbVvfqmkaLyW4B7dkFkyRhYwvCo4LENY0Nv37q1tAs2x3SVPAyniaxvATkhotc/ZByC1r7Hnoolpe2qqGkba7g91Kk2cDbYqOmv+PnAPQFA4jLjIw2+iegv6FMo/SWb2ubpw5xDja9kHyChOsSpnUlbLC4EaXG101QCEIQWHBM44thEIp45RNTD+6l3AHYHom2YsWpsWmZNBQMpXgestd+r7KHQgseS6vya8xHcP4C1LDZHRztA7bBYphczqeuhe029QBK2TApfxMbS39RA37ILrQSXNiLKSc4FmongKEo5DE2xdulKzEfLZZ1rBB5i00ckLmEBzX9CVn+IUBaXvppHMJ4bdTste+SS7WamuN/gkvwrnlzmg29+iBtlHH5cLkEGIRmM39MltipXHsTOKNIpiCSfU8BO200L6NrZoWucLcBcCWjpoHgxNjHcm10Fbw6V9LUgbkk8q3UlfqDQTdVCXEsNhj1mdpOrcDlcwZhw903lx1jdfQEoNC/FNfGWtdxyFB4qdUegH5hJ0kksrmSREHUbDdc4mXCQAmw6oM4zW58cFTY20gWN+twtiyTOavLGHSl2ovgabnusRzlL++AIsXgLWfCepMmTMPvvp1M+jigvDBsA7ulDpsCeUnHctOokrsEaNvug8u3e99uyiqsmPEQR/EwKVJJaQQFF4jvWQOIH6SEC9i4tF7WUg0CwTA3LATbYbJ00sLRzwgxbOeTHTzyyRN0vuSCs1xDC6ugP9oiIbewcOF9S4jSRTB2oC5HCy3PuENbRPcGtAFzygx9CDyhAIQhB6DYgjlapkmvbLSMAcQ5oAKypWzJmICGrax7gA7n2QbDrL3RncDhIVlPrleHPOlo4SFPWBsbRq36KVp5YJWCS1yRugzPGcxTYVM6OjpZJNzdzhsoqLNmMzgtDXMdfgbBafiOF0VY4u0gH2HVRVRloxHVFEx7T2G6CmnF8zSRGSGF7f8Aqv0TGqp814gRLL5hHs6wV2qJKuk9DKUgW7JITYpObMjaxh2CCif8u4o8uFRLpd21XVgyrkvVVCoqzrax23wV2osFY1omqTrfYGyeSARxnyvRpHAQOoqeKCJhhBDWDYKGxmrHmus8WAv815V4m+lhtJ6QBcm/KqeJYiJI5CwOLpNmjrcoK3jlNNUYdNiJv5bagMB78rU/BebVlaNnPlzvFu1zf+qiczZfbReGDmgfmxubM/ve+6PA6p1UNZTE7xzBwHsR/sg19thewXQBtbpZcixtcWuu7ks25sg5cON9lFYttJTu32eRspWxe0jqFGYxZtLqufTICgXa8FjRbnql2tbpHH0TeK3lggX2Thjm6BcboI/FqswxPcQRYdVjmf8AMrJoXUrL6zcc8LYsYYHteHNJbbZYnnjL7nTSTwMNwSgz9C9cC0kOFiOQV4gEIQgE9jE+HSRTlt2PF2u6FJ4dQVOJVkdJRRGSaQ2a0K95ZooavDn4dicDXhnp35aR/JB5g+PCeFr3vOwtp7KwUeOmxa46drWCo+J5dr8EqHS0ZM1Ne9hyB7pu3FniR1jpkA3B6INeoaoOidb1X3UlTVLfKLiT6hx2Wd5ex9klOWSOAIHBVgw3FmxzRxyG7XHdBZfwTamUF4BBCcnCmtiIaxoumEWJMa4uY6x6WToYq107GOksCOqCNcJYJXC5J4AUe6tLGvY9w1dlIYhXQtmcS6wI2VJxnEGQse4Ote/XdA2zFirXHy2v55seE88O6dtfmWl89gdGz1AHuq/hdBLiFV50oPlnglStDU1GE4lG+id5cjbhp90G8Y5gNJi+E1FBM20czC0lvIusu8O8tYhlXMGJ0VdHeF2nyphw8b/6rTcqY23GcLgmeNMxbaRvYqRrKaOb1FoLmboGulztPpI+C60kDrY+ycU8rJQW2s9vITgBvYIIzWBfm3VR2KNa6inA7XU1iOltNJtvZUk1E8jjE+V1jsd0E7Rk/hGnkloRHJdg4+iKRo/Cx+o2A+q4LnA2bbT0QSE8Qe2xt8CoHFcDhnYS9t7jdWF7rEbX2SMx1WA3t/JBhOcsm+XqqacaSAdgNis7exzHFrhYjlfUWK0dPPBIHWtYjhfOubqZlJjEkbD8fqghV6Bc2C8V58Ksr/tzFzWVMZdR0fqd2c7oEGgeC2TRQ0DsZr47VNQLRtcN2M/1Kha2mOG5uxSC1mPk1i/ABW0YZD+Hw9jGgAAbBZdneAnNfmBmz4gbjugUhgbOz83hzeFV805LinvPS+h53u0K3UDnNjjbe7uD7J+6APdqcT5ZbYtQYTLT1uEzlkzHW/xjghStDi8jixhG/Q6uFfcXwyOeVzNIsL3HVGH5aoZrGamZ+nkIK9SYtVCNwdGdupdulpcaqrB3ltaR1JurnBkrDXuuA6xsSAU/dlGhbHYQt27oMvqMSrqtv5bC646cJKlwubEalrqlx+C0qpwaCmpyIo2sI+yiaKi/tTmtAAHUe6DiPDmU9K0MADALKCxKB7XamNaS12xt0V1nbdojDdgNlAV1M7zjtcX6IHeWscnwueJzN2OI1A9QtZpqpk7mOYbtkYHBYoYHMbbUd9gFeMiYw2RzMLlLjPCLgnq0oLXiDHwtdLE/S7uAsnx/xJzPlTGn0uIUlPVUxOqJ5BYXt+I6rY6uPUxwPBVLzvlaLMeAzUjmD8TG0up3no4Db5FBVovG3D6uIx1uFz05ItqY8PH9F3h+bcFr3MfHXRtcf4HnSfusSraWehqpaWqjMc0Ti17DyCkEH1VhdTHUUbXMc0t4uDdevl0uIGq3sF80YXmLF8JFqDEJ4W3B0B12/QqyR+KWYGsDXCleQN3GM3P3QfQlRNG1hc94aBySbKo41n/AcJDhJWNllbt5cJ1FYHimPYrizy7EK6aa/wDCXWH0Uag0LM/ifXYjrgwqP8LAf43bvP8AQKgSyyTSOkle573G5c43JXCEHoFzZfTnhrl4YHk+kie0ConHmyn3O6wDI+FOxrNWHUQbqY6YOeP+kblfWjmBoYxosBtb2QdRttFp7BZTmaobUZwlgbuYY2/fotaAsqNnfDBT4jT4nCxo1+iTb6IIKm1NLiP5KXpmB0Qc7kbJGKMPsXkeoX2TxkWiwF9KCGraQip80k3dsnFPE+L1AWB7KSdAJnDWPgkmw6XEDp2QOqKqaHaSdI4HupV2l7BYW7qIFPFJG4vcGaWkj3K9p6oMhLHO3A6lAzxF4klLP4eCmtPEPMJsG3IA2SkOqWbcCwN7qQbG0gA9+qBpPCCz0i5Gw2UXVUxDNTWbm2pWFwuLNFwE28oyDVa/sgrroGl93E7HglPslUbW5pMguXeXc+26c1tGWgOta3VS+QaTaqrHD9b9DSewQW+UXFk0fGQT7p64XScgFkGGeOGVfLczMFKywJEdQAPo7+ix5fYmLYbDiuG1VFUNDo5oywgjuF8k43hsuEYtV4dUD8ymldGfe3B+iBihCEAhCEAhCEGw/wDD1g4mxCvxaRlxC0RRu7E7n7WW7OFz7qieC2EfszJNNI795Vkzu+fH2sr4Qg96bJpidDHiFE+nlFwRsexTtCCjQUhppTDIDrj23TggRk33NtgVYsQomyu85oGoCx91E1NKXMuBcoG4a1wvb5rgs8t7b/NFO6xs48bW7Jy+Fsg1Dc9EHAiY8FrW8ppPQNe+4BvfonzCYo7O5JSgkYQL8oGLaMMsbAC3Fkt5IIBtbbZKlwlcNNwCu/K1C1zcDkoGEkZFtJ/3SjYLtBHpF0pJEWt2bc9SU9p4mlgc6/zCCJrIg2J21yeFYcv0n4PDIoyLON3OHud0jR0Yll1uALG8e5UwBYWQBXhG2y9QeECLNn26LCvH7LbKXEafHaZlm1P5dRb/ABDg/RbtaxuO6gM94C3MWWaygNvMezVE4i9nDcIPkpC7nifBNJFILPY4tcOxGxXCAQhCAS9FD+JrIIB/eSNZ9TZIKz+GlE2vzxhMLxdom1n/AMRdB9TYRSMocMpaWMANiiawAewTxeN2Fl6gEIQgE2qILguYN+ycoQVOopXR1OocEklSMTHPDbt2HZSFZRtmBLQNR+6TpY9J0uPCBnJTAuItt37JvJT3A0bnqpl0djclDGMaLkfFBHU9NoABbtzdOfJbcuAJulnPBvpsQvQfTugZSxesbbe65a8OeyNguSeE6qIy+wbuBsV7htJ5TfNkH5h+wQO4ImwxhjRYJRCL25QCE2qMQoqZ2moq4Yj2fIAmc2Y8FgH5uKUjfjKEEjz8l4/dpCgZc6ZaiuX4zRgbf3oTSbxDypHfVjVL8nXQYP4tYL+x85VWhumGq/PZ8+fuqYtH8Zcy4NmSuw+TB5jM6Bj2yv0kCxItz81nCAQhCAT3BsUqsGxODEKF+iogdqaenwKZIQa/h/jpiMbQ2uwyCQ23dG4j7KSb48QlnqwZ4f8A93ZYchBveE+MrsWxKlo4cMEbp5Az1OvYHla6DdoPVfJfh7/8xwn/AL4X1qOEAhCEAuJGXFxyu0IGshuwm6bP8xtyLC4+SdP/AFlIu5QIQAkBw2HxTlo97lJs4PyXbeW/BB3G4PkDbb8n2TtM6X/3D/8AKE8QCTks42Sh4SUiDAPH+jNPmCiqWk2mgI56g/7rKySeStk/4iP32D/5ZP6LGkAhCEAhC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" name="AutoShape 4" descr="data:image/jpeg;base64,/9j/4AAQSkZJRgABAQAAAQABAAD/2wBDAAkGBwgHBgkIBwgKCgkLDRYPDQwMDRsUFRAWIB0iIiAdHx8kKDQsJCYxJx8fLT0tMTU3Ojo6Iys/RD84QzQ5Ojf/2wBDAQoKCg0MDRoPDxo3JR8lNzc3Nzc3Nzc3Nzc3Nzc3Nzc3Nzc3Nzc3Nzc3Nzc3Nzc3Nzc3Nzc3Nzc3Nzc3Nzc3Nzf/wAARCAD5AMsDASIAAhEBAxEB/8QAHAAAAQUBAQEAAAAAAAAAAAAAAAMEBQYHAgEI/8QAQBAAAQMCBQIEBAMFBgUFAAAAAQACAwQRBQYSITFBUQcTImFxgZGhFCMyFTNCscEkQ1Jy0eEIFmJzgiU0NlWi/8QAFAEBAAAAAAAAAAAAAAAAAAAAAP/EABQRAQAAAAAAAAAAAAAAAAAAAAD/2gAMAwEAAhEDEQA/ANZJ9N+3K9aSTztbhFgWu+6C4DgH4IB9+psbcrwEBwuOi9edvdcC5cRffoUHt9uV5ze/fqvLkXHJXgIvZAOHVJvcAbEr11y4AFN55WRRl0haBbckoFJXhzQ0DUHbFcMeY3lrG+m19R4VQx7xDwHB9bHVQmmANo4fUb/0VGxHxjqXkiioAGjgyu/0QbY52x/M53sFzGGtPqJcb3u5fO8/ijmKUnQ+CMHgBpNvumh8Rcz/AP2H/wCAg+lXPsw8fJVPPVQ04c/UTtwFjUXiXmiO165r/wDNGFxiPiHjuIwGKpdTEHq2Kx/mgs3n2Eeoj22WmZCqWyUjgHN5Xz7HmWou3zomOaOdOxWneHedcMcXU9RUCnebaWygD6FBsLZA4OFxtssl8cz/AOg0wNv3q02CpikYJIHNe1wvqab3WX+NkjJsvwlvImQW7w02ylhovf8AKCtuvfuFS/DQluVMPOq7THyrgx1wdh3CDtrw4kXtsu2WIIub9UkNibBetd6h7hAxpHbyWJJvwnJPBcTZNIDpqJLdD2ThznOANiLjqgcXuPayaue4OIv9E4iNxsQbpu86Xke6B+HWP815e52aR72XuxB7kcrguLRawQD7cHZJajqsLWXb333G57Js+Sxv7oFi8XuTv2SEkrIm6nnbnngKLx3H6LBaN9VXStja0d93ewWG5u8SMUx0vgpSaOkOwaw+pw9yg0HOXilRYRI+kwxoq6tvJB9DT7nr8lk2P5yx3HiRXVzxEf7mI6GfQc/NQBNzcrxAIQhAIQhAIQhAIQhBL4RmXGsHe12H4jURNH93rJYf/E7KVzFnSXMOER0tdThtSx1/MjPpd8uiqaEH0f4ZTB2UaADcBllcIn2G4tbhYx4L5hla6XB5zqjb64T2vyFroqAznnoO6B7I8NF3bXXcJN7uOxPHVMwXSuDpNiBcN7J5G71MuOUDFpP42UHgFPHuaIwCE0muK9zR1sSnTxcAWAseUCkbth0FkjIbvJv9il42gtDm7+68ffWfS1B26w37HZJPfpb1tdEj2hu5+qgsXxiKiiJe8AC99xuglKmrZA06iNh1VRzTnShwaldJI+7z+lg5cVSM2+Io1uioj5klrXB2CzPEa+oxGpdPVSF7z9B8ED/MuY67MNYZ6t5EY/dxA7NH+qhkIQCEIQCEIQCFK0uA11XTMmgiLtZ9LQOVZaHIFV+HY+pBMjtywdEFGAJNgLlKCnnIuIZCO+krV8LyW9sYYymEe+7juVZYsuwRwtaYw1rNzccoMBfG+P8AWxzb/wCIWXC3aswilrgYZaRj42CwJbyqljGQ6Z7nGi1QuHQbj6IM2QpHFMGrMMlLZ4yWj+NouFHIJvKOKvwnGI5mSMj1DSXvvZq+gMt1UNbC2Z1UyaS25avmRWbKWZ5sIqGRTyPNKTbY7s/2QfSjZA64b122SwLi5ojABDhqv26quYDiTKqljmhlEsbhe7TdT9O+9i21r8IEqkaK69+RsnAcHRi56FNq+wq2cEkJzYOaN7X6oF4Hjy2kHZePlAeRY/ReQaWx2G9kObdxKCr5kzFBhlK6WWRo0je5WEZmzbWYxPK1jyyAuNrckJtmbMNTjVU4veRAD6Wd1BoBCEIBCEIBCFN4Fgbq8eZKHhgIsA3lBECF5iMmn0DqpDAsJkxKuiiMcgicfU4BaFhORW1koEkZZE3ueiv+GZboKKnbHDEABwUEdgWHRw0sVPBBpbGAASOVbaekYIwHNBPwXUETI26S0ADZO43MOwQNXQ2BAGySngDRpI5T99gLHZJPeyxHJQR34f8AKuGjdR9fRtF3htz1spt7xot17JjUPGlwAANt0FLxPDWSRvNrAj+JUDHcOhhilLYxqA3NlrtbC10TjpNlm+ZYmytlDQ4Agi6DOEL1wLXEHkGy8QWrI2b5st17fNBlo3+l7Cf078hfQuGVcNXDFV0rw+GRoLSDtZfKC3Hweq3vwRkTpS9jXEaT/Dug0TFSNcTrclKAEMaL2tub7pHFNoIyLc/RLQlroBvvZAoxx1tDTuRe3Qp2WNvufum0TdIB3PzSth1Nva6D47QhCAQhCAXcMTppWxsF3ONguFP5Tony1ZnMd2NFgUEtlzKlPPWMNXKXtbYlltitYocPpoY42QU7WgW4CpdDIyjr27gEi5JKsDs3YZA9rH1UeoDvwgttM1kQswAFOQbWsNyqozNWFta2X9oU7hbcCQbJ5T5uwuocAyoa621wgsdiQb3uu2tNrjpwuKGrhqGgxuBF+6emF1vTugbEucwpHS69nDfuFICAuaQNiU1qyKdrnOtYdSgZPJFwQbpvKCXg6xtzsqLmrxBdhsxigjLiNr91XX+JkroyDE4u7jqg0+scPLIDwNlQcfpyWyafU0giwVbqs/Vs0jfJYGi+4d2U0zGIqyJh1eu1zH7oM4q4jDUPYQRY7XCRU7mhl6hsoZYHa6gkAte8E6kyw1FNcWjdc7d1kK1jwRhkiqqiUgeW9n3Qa3iBDqQE9HJSndeEW4suqxt6N427pKkuI2m+4GwQPIXjSRffqvRp66j8kiwBz3AA27pYRut+tB8fIQhAIQhAK+5bDWYfCIgdwC73VCV4ydOBRuE36Q02QMMx1skmICngmLBw4hNDlivmcHQNMjXcFWnBMJ/HyyTvjuNXbhXiB9LhlO1gaC7YC/RBj0mUccj3FE9wG92p9gdHi8FUGy0sjGjkkcrRq7PeE4a/yZ5i+TqyFuoj4pvh2ZsMzBO+OmbMyVm7g+O38kE7lqpljhjE20mkbK6UtWdI35VHcXQjzQwuaOHNF7BSWHYmX+XqN2E2DkFrkqBE8OJsFWsyVIkp3Bslr72BUxXSMNFcdr8qlV2urqWxNGp3x2AQUbHcvS4nO4sdYncEpbC/Dqmawur6l73dmiwCuENDUVDpYqaSMPA/U7gFZNi2NZhocSqKaoxCojkieWlrHaR9EF0OR8JiZL5Ti91rC54UG7LklJUNkp3OAadx7LlmKZgw+GmlxSPzoJxcOI9bR0vZXHCZ6eppPNa3U5wuWnogpGZIGSYWZGAXYbn6qmrR8Zp4/LmgAA1ArOSCCQeQg8X0N4b4E3DMFpZXgiSSNrnfNY3kTBjjWYqeItBhiPmy34sOn1X0lSRiKGNlgGgWCBeZoMEgPa6aUbTYWNwnsjPyJLf4fqmOHOJiFxwUDyM2f/MJzrb3t7JvG0mR1/klS7fbSg+PkIQgEIXTWOcHFrSQ0XJA4Qcqz4Bc0UZ49RF+4VYVly5UtbAxhFyx/HdBpeBtFNTAs/QeB3UDm2LEsQkjgoi5jHO9Th0CsmDSh0TGOAPUEKeZSMe70tGr4IM8qvDqCbCYTAXxVYHrkcS4P+IVqyTlqHK9HKSGzzzW1Slv2CttNCWtAkaCV3LCHghxDWjeyCNgjjEc0r5NEZvdpHKrZnEMoEIcyN8vpuFP1cT5gWRWbCDvfqqvXSP/AB0bARojJt2QWyWV8lGWh5tawPdVWixCWkxJ7ZWh7CbEW3AVhpZRPC31DYfdV7GWNp60S2s6/CCdEQB8ykbpa7myQkyzh2Iziqq6OJ89763N32T3CAHxRujIN+QpsNZc+kjZBWK7AqR4/OsW8WJ6JtFg8FNGXMYG72FlaJqZtr2UPVB27AdIvsgqWO0scTiQ3Z+11lOIM8uunZ2eVqeaJdLDrIO+xWU1chlqpXnq4oNo8JsGZSYU2pc0edO3UXW3sei02Jo0AEWPuqJ4XVT6rBoXOZpDYmt+Kvse4BIQKNsWO+CjqMEdhclSDTuQOVGwbF7DsQ8oHkRdruBe4SptfdJNcRI0DqliDc3aT7oPj9CEIBWzw3lpRjcsFdG18M0DmkEXVTUhgNf+zcVp6oi7Wus4ex2KDvMWHNw3Fp4IQ78PqJic4ctTbD6k0tQ1/TqtYx3AIsZylJJG1rqiIebC8DkdvmseIIJBFiOiDY8uV0cscLjc7XCvFBI17gWm57rH8j1P9jAJuWOItfotMwyduxaSOEFiEx1ixt8V66J853J03SMN322upin0RRi/KCIrqV0cY0hwaL7BUKtmiike2R4LyTt1C0LHKkR0kzwSNj8lklbTSOmMtyXyOve/AQW7BZS8EahoA22UdjrXGcOuXjn4J/leGR7GtZ6hcXC9zFRvY5xtptsWlA7ynNFOzTFKHaTxdXCOjc9hNrrNctMkp6+Mt21H1DuFo8FY6MWDgOoQNp43xC1uN/goTFHgR8BpAtfurHUP8yMuv81VcaJe1w1WAugzrOb3NoZHh5JAtcHhUGipJq6rjpqZhfLI7S0AK+5igNVTugc8Rtdw73VryLkNmGsbVvfqmkaLyW4B7dkFkyRhYwvCo4LENY0Nv37q1tAs2x3SVPAyniaxvATkhotc/ZByC1r7Hnoolpe2qqGkba7g91Kk2cDbYqOmv+PnAPQFA4jLjIw2+iegv6FMo/SWb2ubpw5xDja9kHyChOsSpnUlbLC4EaXG101QCEIQWHBM44thEIp45RNTD+6l3AHYHom2YsWpsWmZNBQMpXgestd+r7KHQgseS6vya8xHcP4C1LDZHRztA7bBYphczqeuhe029QBK2TApfxMbS39RA37ILrQSXNiLKSc4FmongKEo5DE2xdulKzEfLZZ1rBB5i00ckLmEBzX9CVn+IUBaXvppHMJ4bdTste+SS7WamuN/gkvwrnlzmg29+iBtlHH5cLkEGIRmM39MltipXHsTOKNIpiCSfU8BO200L6NrZoWucLcBcCWjpoHgxNjHcm10Fbw6V9LUgbkk8q3UlfqDQTdVCXEsNhj1mdpOrcDlcwZhw903lx1jdfQEoNC/FNfGWtdxyFB4qdUegH5hJ0kksrmSREHUbDdc4mXCQAmw6oM4zW58cFTY20gWN+twtiyTOavLGHSl2ovgabnusRzlL++AIsXgLWfCepMmTMPvvp1M+jigvDBsA7ulDpsCeUnHctOokrsEaNvug8u3e99uyiqsmPEQR/EwKVJJaQQFF4jvWQOIH6SEC9i4tF7WUg0CwTA3LATbYbJ00sLRzwgxbOeTHTzyyRN0vuSCs1xDC6ugP9oiIbewcOF9S4jSRTB2oC5HCy3PuENbRPcGtAFzygx9CDyhAIQhB6DYgjlapkmvbLSMAcQ5oAKypWzJmICGrax7gA7n2QbDrL3RncDhIVlPrleHPOlo4SFPWBsbRq36KVp5YJWCS1yRugzPGcxTYVM6OjpZJNzdzhsoqLNmMzgtDXMdfgbBafiOF0VY4u0gH2HVRVRloxHVFEx7T2G6CmnF8zSRGSGF7f8Aqv0TGqp814gRLL5hHs6wV2qJKuk9DKUgW7JITYpObMjaxh2CCif8u4o8uFRLpd21XVgyrkvVVCoqzrax23wV2osFY1omqTrfYGyeSARxnyvRpHAQOoqeKCJhhBDWDYKGxmrHmus8WAv815V4m+lhtJ6QBcm/KqeJYiJI5CwOLpNmjrcoK3jlNNUYdNiJv5bagMB78rU/BebVlaNnPlzvFu1zf+qiczZfbReGDmgfmxubM/ve+6PA6p1UNZTE7xzBwHsR/sg19thewXQBtbpZcixtcWuu7ks25sg5cON9lFYttJTu32eRspWxe0jqFGYxZtLqufTICgXa8FjRbnql2tbpHH0TeK3lggX2Thjm6BcboI/FqswxPcQRYdVjmf8AMrJoXUrL6zcc8LYsYYHteHNJbbZYnnjL7nTSTwMNwSgz9C9cC0kOFiOQV4gEIQgE9jE+HSRTlt2PF2u6FJ4dQVOJVkdJRRGSaQ2a0K95ZooavDn4dicDXhnp35aR/JB5g+PCeFr3vOwtp7KwUeOmxa46drWCo+J5dr8EqHS0ZM1Ne9hyB7pu3FniR1jpkA3B6INeoaoOidb1X3UlTVLfKLiT6hx2Wd5ex9klOWSOAIHBVgw3FmxzRxyG7XHdBZfwTamUF4BBCcnCmtiIaxoumEWJMa4uY6x6WToYq107GOksCOqCNcJYJXC5J4AUe6tLGvY9w1dlIYhXQtmcS6wI2VJxnEGQse4Ote/XdA2zFirXHy2v55seE88O6dtfmWl89gdGz1AHuq/hdBLiFV50oPlnglStDU1GE4lG+id5cjbhp90G8Y5gNJi+E1FBM20czC0lvIusu8O8tYhlXMGJ0VdHeF2nyphw8b/6rTcqY23GcLgmeNMxbaRvYqRrKaOb1FoLmboGulztPpI+C60kDrY+ycU8rJQW2s9vITgBvYIIzWBfm3VR2KNa6inA7XU1iOltNJtvZUk1E8jjE+V1jsd0E7Rk/hGnkloRHJdg4+iKRo/Cx+o2A+q4LnA2bbT0QSE8Qe2xt8CoHFcDhnYS9t7jdWF7rEbX2SMx1WA3t/JBhOcsm+XqqacaSAdgNis7exzHFrhYjlfUWK0dPPBIHWtYjhfOubqZlJjEkbD8fqghV6Bc2C8V58Ksr/tzFzWVMZdR0fqd2c7oEGgeC2TRQ0DsZr47VNQLRtcN2M/1Kha2mOG5uxSC1mPk1i/ABW0YZD+Hw9jGgAAbBZdneAnNfmBmz4gbjugUhgbOz83hzeFV805LinvPS+h53u0K3UDnNjjbe7uD7J+6APdqcT5ZbYtQYTLT1uEzlkzHW/xjghStDi8jixhG/Q6uFfcXwyOeVzNIsL3HVGH5aoZrGamZ+nkIK9SYtVCNwdGdupdulpcaqrB3ltaR1JurnBkrDXuuA6xsSAU/dlGhbHYQt27oMvqMSrqtv5bC646cJKlwubEalrqlx+C0qpwaCmpyIo2sI+yiaKi/tTmtAAHUe6DiPDmU9K0MADALKCxKB7XamNaS12xt0V1nbdojDdgNlAV1M7zjtcX6IHeWscnwueJzN2OI1A9QtZpqpk7mOYbtkYHBYoYHMbbUd9gFeMiYw2RzMLlLjPCLgnq0oLXiDHwtdLE/S7uAsnx/xJzPlTGn0uIUlPVUxOqJ5BYXt+I6rY6uPUxwPBVLzvlaLMeAzUjmD8TG0up3no4Db5FBVovG3D6uIx1uFz05ItqY8PH9F3h+bcFr3MfHXRtcf4HnSfusSraWehqpaWqjMc0Ti17DyCkEH1VhdTHUUbXMc0t4uDdevl0uIGq3sF80YXmLF8JFqDEJ4W3B0B12/QqyR+KWYGsDXCleQN3GM3P3QfQlRNG1hc94aBySbKo41n/AcJDhJWNllbt5cJ1FYHimPYrizy7EK6aa/wDCXWH0Uag0LM/ifXYjrgwqP8LAf43bvP8AQKgSyyTSOkle573G5c43JXCEHoFzZfTnhrl4YHk+kie0ConHmyn3O6wDI+FOxrNWHUQbqY6YOeP+kblfWjmBoYxosBtb2QdRttFp7BZTmaobUZwlgbuYY2/fotaAsqNnfDBT4jT4nCxo1+iTb6IIKm1NLiP5KXpmB0Qc7kbJGKMPsXkeoX2TxkWiwF9KCGraQip80k3dsnFPE+L1AWB7KSdAJnDWPgkmw6XEDp2QOqKqaHaSdI4HupV2l7BYW7qIFPFJG4vcGaWkj3K9p6oMhLHO3A6lAzxF4klLP4eCmtPEPMJsG3IA2SkOqWbcCwN7qQbG0gA9+qBpPCCz0i5Gw2UXVUxDNTWbm2pWFwuLNFwE28oyDVa/sgrroGl93E7HglPslUbW5pMguXeXc+26c1tGWgOta3VS+QaTaqrHD9b9DSewQW+UXFk0fGQT7p64XScgFkGGeOGVfLczMFKywJEdQAPo7+ix5fYmLYbDiuG1VFUNDo5oywgjuF8k43hsuEYtV4dUD8ymldGfe3B+iBihCEAhCEAhCEGw/wDD1g4mxCvxaRlxC0RRu7E7n7WW7OFz7qieC2EfszJNNI795Vkzu+fH2sr4Qg96bJpidDHiFE+nlFwRsexTtCCjQUhppTDIDrj23TggRk33NtgVYsQomyu85oGoCx91E1NKXMuBcoG4a1wvb5rgs8t7b/NFO6xs48bW7Jy+Fsg1Dc9EHAiY8FrW8ppPQNe+4BvfonzCYo7O5JSgkYQL8oGLaMMsbAC3Fkt5IIBtbbZKlwlcNNwCu/K1C1zcDkoGEkZFtJ/3SjYLtBHpF0pJEWt2bc9SU9p4mlgc6/zCCJrIg2J21yeFYcv0n4PDIoyLON3OHud0jR0Yll1uALG8e5UwBYWQBXhG2y9QeECLNn26LCvH7LbKXEafHaZlm1P5dRb/ABDg/RbtaxuO6gM94C3MWWaygNvMezVE4i9nDcIPkpC7nifBNJFILPY4tcOxGxXCAQhCAS9FD+JrIIB/eSNZ9TZIKz+GlE2vzxhMLxdom1n/AMRdB9TYRSMocMpaWMANiiawAewTxeN2Fl6gEIQgE2qILguYN+ycoQVOopXR1OocEklSMTHPDbt2HZSFZRtmBLQNR+6TpY9J0uPCBnJTAuItt37JvJT3A0bnqpl0djclDGMaLkfFBHU9NoABbtzdOfJbcuAJulnPBvpsQvQfTugZSxesbbe65a8OeyNguSeE6qIy+wbuBsV7htJ5TfNkH5h+wQO4ImwxhjRYJRCL25QCE2qMQoqZ2moq4Yj2fIAmc2Y8FgH5uKUjfjKEEjz8l4/dpCgZc6ZaiuX4zRgbf3oTSbxDypHfVjVL8nXQYP4tYL+x85VWhumGq/PZ8+fuqYtH8Zcy4NmSuw+TB5jM6Bj2yv0kCxItz81nCAQhCAT3BsUqsGxODEKF+iogdqaenwKZIQa/h/jpiMbQ2uwyCQ23dG4j7KSb48QlnqwZ4f8A93ZYchBveE+MrsWxKlo4cMEbp5Az1OvYHla6DdoPVfJfh7/8xwn/AL4X1qOEAhCEAuJGXFxyu0IGshuwm6bP8xtyLC4+SdP/AFlIu5QIQAkBw2HxTlo97lJs4PyXbeW/BB3G4PkDbb8n2TtM6X/3D/8AKE8QCTks42Sh4SUiDAPH+jNPmCiqWk2mgI56g/7rKySeStk/4iP32D/5ZP6LGkAhCEAhC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3" name="テキスト ボックス 18"/>
          <p:cNvSpPr txBox="1"/>
          <p:nvPr/>
        </p:nvSpPr>
        <p:spPr>
          <a:xfrm>
            <a:off x="6756648" y="5872595"/>
            <a:ext cx="27118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300" i="1" kern="0" dirty="0">
                <a:solidFill>
                  <a:srgbClr val="0070C0"/>
                </a:solidFill>
              </a:rPr>
              <a:t>Efimov, Phys. Lett B (1970)</a:t>
            </a:r>
          </a:p>
          <a:p>
            <a:r>
              <a:rPr lang="en-US" altLang="ja-JP" sz="1300" i="1" kern="0" dirty="0">
                <a:solidFill>
                  <a:srgbClr val="0070C0"/>
                </a:solidFill>
              </a:rPr>
              <a:t>Kraemer, et al., Nature (2006)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13718" y="1480108"/>
            <a:ext cx="2350570" cy="323165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b="1" dirty="0" err="1"/>
              <a:t>Ultracold</a:t>
            </a:r>
            <a:r>
              <a:rPr lang="en-US" sz="1500" b="1" dirty="0"/>
              <a:t> atom experiment</a:t>
            </a:r>
            <a:endParaRPr lang="en-AU" sz="15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613917" y="2957143"/>
            <a:ext cx="768825" cy="323165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b="1" dirty="0"/>
              <a:t>Theory</a:t>
            </a:r>
            <a:endParaRPr lang="en-AU" sz="1500" b="1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198067" y="2027975"/>
            <a:ext cx="18877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Loss rate of atoms</a:t>
            </a:r>
            <a:endParaRPr lang="en-AU" dirty="0"/>
          </a:p>
        </p:txBody>
      </p:sp>
      <p:sp>
        <p:nvSpPr>
          <p:cNvPr id="20" name="コンテンツ プレースホルダー 2"/>
          <p:cNvSpPr txBox="1">
            <a:spLocks/>
          </p:cNvSpPr>
          <p:nvPr/>
        </p:nvSpPr>
        <p:spPr>
          <a:xfrm>
            <a:off x="-108520" y="764703"/>
            <a:ext cx="9131896" cy="6336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ja-JP" sz="2700" dirty="0">
                <a:solidFill>
                  <a:prstClr val="black"/>
                </a:solidFill>
                <a:latin typeface="Calibri" panose="020F0502020204030204" pitchFamily="34" charset="0"/>
              </a:rPr>
              <a:t>Observed in </a:t>
            </a:r>
            <a:r>
              <a:rPr lang="en-US" altLang="ja-JP" sz="2700" dirty="0" err="1">
                <a:solidFill>
                  <a:prstClr val="black"/>
                </a:solidFill>
                <a:latin typeface="Calibri" panose="020F0502020204030204" pitchFamily="34" charset="0"/>
              </a:rPr>
              <a:t>ultracold</a:t>
            </a:r>
            <a:r>
              <a:rPr lang="en-US" altLang="ja-JP" sz="2700" dirty="0">
                <a:solidFill>
                  <a:prstClr val="black"/>
                </a:solidFill>
                <a:latin typeface="Calibri" panose="020F0502020204030204" pitchFamily="34" charset="0"/>
              </a:rPr>
              <a:t> atoms with Feshbach resonance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5EF03D8-A871-4E30-8D97-C8D205E3745E}"/>
              </a:ext>
            </a:extLst>
          </p:cNvPr>
          <p:cNvSpPr txBox="1"/>
          <p:nvPr/>
        </p:nvSpPr>
        <p:spPr>
          <a:xfrm>
            <a:off x="6896540" y="2708920"/>
            <a:ext cx="1419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Scattering length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871543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F1F2634-80CD-4920-BEEF-AB525C476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988" y="1988840"/>
            <a:ext cx="8456548" cy="489654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0" y="-27384"/>
            <a:ext cx="9144000" cy="69278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wrap="square" rtlCol="0">
            <a:noAutofit/>
          </a:bodyPr>
          <a:lstStyle/>
          <a:p>
            <a:pPr algn="ctr"/>
            <a:r>
              <a:rPr lang="en-US" altLang="ja-JP" sz="3400" dirty="0">
                <a:solidFill>
                  <a:prstClr val="white"/>
                </a:solidFill>
              </a:rPr>
              <a:t>Observation of </a:t>
            </a:r>
            <a:r>
              <a:rPr lang="en-US" altLang="ja-JP" sz="3400" dirty="0" err="1">
                <a:solidFill>
                  <a:prstClr val="white"/>
                </a:solidFill>
              </a:rPr>
              <a:t>Efimov</a:t>
            </a:r>
            <a:r>
              <a:rPr lang="en-US" altLang="ja-JP" sz="3400" dirty="0">
                <a:solidFill>
                  <a:prstClr val="white"/>
                </a:solidFill>
              </a:rPr>
              <a:t> state with He cluster</a:t>
            </a:r>
          </a:p>
        </p:txBody>
      </p:sp>
      <p:sp>
        <p:nvSpPr>
          <p:cNvPr id="2" name="AutoShape 2" descr="data:image/jpeg;base64,/9j/4AAQSkZJRgABAQAAAQABAAD/2wBDAAkGBwgHBgkIBwgKCgkLDRYPDQwMDRsUFRAWIB0iIiAdHx8kKDQsJCYxJx8fLT0tMTU3Ojo6Iys/RD84QzQ5Ojf/2wBDAQoKCg0MDRoPDxo3JR8lNzc3Nzc3Nzc3Nzc3Nzc3Nzc3Nzc3Nzc3Nzc3Nzc3Nzc3Nzc3Nzc3Nzc3Nzc3Nzc3Nzf/wAARCAD5AMsDASIAAhEBAxEB/8QAHAAAAQUBAQEAAAAAAAAAAAAAAAMEBQYHAgEI/8QAQBAAAQMCBQIEBAMFBgUFAAAAAQACAwQRBQYSITFBUQcTImFxgZGhFCMyFTNCscEkQ1Jy0eEIFmJzgiU0NlWi/8QAFAEBAAAAAAAAAAAAAAAAAAAAAP/EABQRAQAAAAAAAAAAAAAAAAAAAAD/2gAMAwEAAhEDEQA/ANZJ9N+3K9aSTztbhFgWu+6C4DgH4IB9+psbcrwEBwuOi9edvdcC5cRffoUHt9uV5ze/fqvLkXHJXgIvZAOHVJvcAbEr11y4AFN55WRRl0haBbckoFJXhzQ0DUHbFcMeY3lrG+m19R4VQx7xDwHB9bHVQmmANo4fUb/0VGxHxjqXkiioAGjgyu/0QbY52x/M53sFzGGtPqJcb3u5fO8/ijmKUnQ+CMHgBpNvumh8Rcz/AP2H/wCAg+lXPsw8fJVPPVQ04c/UTtwFjUXiXmiO165r/wDNGFxiPiHjuIwGKpdTEHq2Kx/mgs3n2Eeoj22WmZCqWyUjgHN5Xz7HmWou3zomOaOdOxWneHedcMcXU9RUCnebaWygD6FBsLZA4OFxtssl8cz/AOg0wNv3q02CpikYJIHNe1wvqab3WX+NkjJsvwlvImQW7w02ylhovf8AKCtuvfuFS/DQluVMPOq7THyrgx1wdh3CDtrw4kXtsu2WIIub9UkNibBetd6h7hAxpHbyWJJvwnJPBcTZNIDpqJLdD2ThznOANiLjqgcXuPayaue4OIv9E4iNxsQbpu86Xke6B+HWP815e52aR72XuxB7kcrguLRawQD7cHZJajqsLWXb333G57Js+Sxv7oFi8XuTv2SEkrIm6nnbnngKLx3H6LBaN9VXStja0d93ewWG5u8SMUx0vgpSaOkOwaw+pw9yg0HOXilRYRI+kwxoq6tvJB9DT7nr8lk2P5yx3HiRXVzxEf7mI6GfQc/NQBNzcrxAIQhAIQhAIQhAIQhBL4RmXGsHe12H4jURNH93rJYf/E7KVzFnSXMOER0tdThtSx1/MjPpd8uiqaEH0f4ZTB2UaADcBllcIn2G4tbhYx4L5hla6XB5zqjb64T2vyFroqAznnoO6B7I8NF3bXXcJN7uOxPHVMwXSuDpNiBcN7J5G71MuOUDFpP42UHgFPHuaIwCE0muK9zR1sSnTxcAWAseUCkbth0FkjIbvJv9il42gtDm7+68ffWfS1B26w37HZJPfpb1tdEj2hu5+qgsXxiKiiJe8AC99xuglKmrZA06iNh1VRzTnShwaldJI+7z+lg5cVSM2+Io1uioj5klrXB2CzPEa+oxGpdPVSF7z9B8ED/MuY67MNYZ6t5EY/dxA7NH+qhkIQCEIQCEIQCFK0uA11XTMmgiLtZ9LQOVZaHIFV+HY+pBMjtywdEFGAJNgLlKCnnIuIZCO+krV8LyW9sYYymEe+7juVZYsuwRwtaYw1rNzccoMBfG+P8AWxzb/wCIWXC3aswilrgYZaRj42CwJbyqljGQ6Z7nGi1QuHQbj6IM2QpHFMGrMMlLZ4yWj+NouFHIJvKOKvwnGI5mSMj1DSXvvZq+gMt1UNbC2Z1UyaS25avmRWbKWZ5sIqGRTyPNKTbY7s/2QfSjZA64b122SwLi5ojABDhqv26quYDiTKqljmhlEsbhe7TdT9O+9i21r8IEqkaK69+RsnAcHRi56FNq+wq2cEkJzYOaN7X6oF4Hjy2kHZePlAeRY/ReQaWx2G9kObdxKCr5kzFBhlK6WWRo0je5WEZmzbWYxPK1jyyAuNrckJtmbMNTjVU4veRAD6Wd1BoBCEIBCEIBCFN4Fgbq8eZKHhgIsA3lBECF5iMmn0DqpDAsJkxKuiiMcgicfU4BaFhORW1koEkZZE3ueiv+GZboKKnbHDEABwUEdgWHRw0sVPBBpbGAASOVbaekYIwHNBPwXUETI26S0ADZO43MOwQNXQ2BAGySngDRpI5T99gLHZJPeyxHJQR34f8AKuGjdR9fRtF3htz1spt7xot17JjUPGlwAANt0FLxPDWSRvNrAj+JUDHcOhhilLYxqA3NlrtbC10TjpNlm+ZYmytlDQ4Agi6DOEL1wLXEHkGy8QWrI2b5st17fNBlo3+l7Cf078hfQuGVcNXDFV0rw+GRoLSDtZfKC3Hweq3vwRkTpS9jXEaT/Dug0TFSNcTrclKAEMaL2tub7pHFNoIyLc/RLQlroBvvZAoxx1tDTuRe3Qp2WNvufum0TdIB3PzSth1Nva6D47QhCAQhCAXcMTppWxsF3ONguFP5Tony1ZnMd2NFgUEtlzKlPPWMNXKXtbYlltitYocPpoY42QU7WgW4CpdDIyjr27gEi5JKsDs3YZA9rH1UeoDvwgttM1kQswAFOQbWsNyqozNWFta2X9oU7hbcCQbJ5T5uwuocAyoa621wgsdiQb3uu2tNrjpwuKGrhqGgxuBF+6emF1vTugbEucwpHS69nDfuFICAuaQNiU1qyKdrnOtYdSgZPJFwQbpvKCXg6xtzsqLmrxBdhsxigjLiNr91XX+JkroyDE4u7jqg0+scPLIDwNlQcfpyWyafU0giwVbqs/Vs0jfJYGi+4d2U0zGIqyJh1eu1zH7oM4q4jDUPYQRY7XCRU7mhl6hsoZYHa6gkAte8E6kyw1FNcWjdc7d1kK1jwRhkiqqiUgeW9n3Qa3iBDqQE9HJSndeEW4suqxt6N427pKkuI2m+4GwQPIXjSRffqvRp66j8kiwBz3AA27pYRut+tB8fIQhAIQhAK+5bDWYfCIgdwC73VCV4ydOBRuE36Q02QMMx1skmICngmLBw4hNDlivmcHQNMjXcFWnBMJ/HyyTvjuNXbhXiB9LhlO1gaC7YC/RBj0mUccj3FE9wG92p9gdHi8FUGy0sjGjkkcrRq7PeE4a/yZ5i+TqyFuoj4pvh2ZsMzBO+OmbMyVm7g+O38kE7lqpljhjE20mkbK6UtWdI35VHcXQjzQwuaOHNF7BSWHYmX+XqN2E2DkFrkqBE8OJsFWsyVIkp3Bslr72BUxXSMNFcdr8qlV2urqWxNGp3x2AQUbHcvS4nO4sdYncEpbC/Dqmawur6l73dmiwCuENDUVDpYqaSMPA/U7gFZNi2NZhocSqKaoxCojkieWlrHaR9EF0OR8JiZL5Ti91rC54UG7LklJUNkp3OAadx7LlmKZgw+GmlxSPzoJxcOI9bR0vZXHCZ6eppPNa3U5wuWnogpGZIGSYWZGAXYbn6qmrR8Zp4/LmgAA1ArOSCCQeQg8X0N4b4E3DMFpZXgiSSNrnfNY3kTBjjWYqeItBhiPmy34sOn1X0lSRiKGNlgGgWCBeZoMEgPa6aUbTYWNwnsjPyJLf4fqmOHOJiFxwUDyM2f/MJzrb3t7JvG0mR1/klS7fbSg+PkIQgEIXTWOcHFrSQ0XJA4Qcqz4Bc0UZ49RF+4VYVly5UtbAxhFyx/HdBpeBtFNTAs/QeB3UDm2LEsQkjgoi5jHO9Th0CsmDSh0TGOAPUEKeZSMe70tGr4IM8qvDqCbCYTAXxVYHrkcS4P+IVqyTlqHK9HKSGzzzW1Slv2CttNCWtAkaCV3LCHghxDWjeyCNgjjEc0r5NEZvdpHKrZnEMoEIcyN8vpuFP1cT5gWRWbCDvfqqvXSP/AB0bARojJt2QWyWV8lGWh5tawPdVWixCWkxJ7ZWh7CbEW3AVhpZRPC31DYfdV7GWNp60S2s6/CCdEQB8ykbpa7myQkyzh2Iziqq6OJ89763N32T3CAHxRujIN+QpsNZc+kjZBWK7AqR4/OsW8WJ6JtFg8FNGXMYG72FlaJqZtr2UPVB27AdIvsgqWO0scTiQ3Z+11lOIM8uunZ2eVqeaJdLDrIO+xWU1chlqpXnq4oNo8JsGZSYU2pc0edO3UXW3sei02Jo0AEWPuqJ4XVT6rBoXOZpDYmt+Kvse4BIQKNsWO+CjqMEdhclSDTuQOVGwbF7DsQ8oHkRdruBe4SptfdJNcRI0DqliDc3aT7oPj9CEIBWzw3lpRjcsFdG18M0DmkEXVTUhgNf+zcVp6oi7Wus4ex2KDvMWHNw3Fp4IQ78PqJic4ctTbD6k0tQ1/TqtYx3AIsZylJJG1rqiIebC8DkdvmseIIJBFiOiDY8uV0cscLjc7XCvFBI17gWm57rH8j1P9jAJuWOItfotMwyduxaSOEFiEx1ixt8V66J853J03SMN322upin0RRi/KCIrqV0cY0hwaL7BUKtmiike2R4LyTt1C0LHKkR0kzwSNj8lklbTSOmMtyXyOve/AQW7BZS8EahoA22UdjrXGcOuXjn4J/leGR7GtZ6hcXC9zFRvY5xtptsWlA7ynNFOzTFKHaTxdXCOjc9hNrrNctMkp6+Mt21H1DuFo8FY6MWDgOoQNp43xC1uN/goTFHgR8BpAtfurHUP8yMuv81VcaJe1w1WAugzrOb3NoZHh5JAtcHhUGipJq6rjpqZhfLI7S0AK+5igNVTugc8Rtdw73VryLkNmGsbVvfqmkaLyW4B7dkFkyRhYwvCo4LENY0Nv37q1tAs2x3SVPAyniaxvATkhotc/ZByC1r7Hnoolpe2qqGkba7g91Kk2cDbYqOmv+PnAPQFA4jLjIw2+iegv6FMo/SWb2ubpw5xDja9kHyChOsSpnUlbLC4EaXG101QCEIQWHBM44thEIp45RNTD+6l3AHYHom2YsWpsWmZNBQMpXgestd+r7KHQgseS6vya8xHcP4C1LDZHRztA7bBYphczqeuhe029QBK2TApfxMbS39RA37ILrQSXNiLKSc4FmongKEo5DE2xdulKzEfLZZ1rBB5i00ckLmEBzX9CVn+IUBaXvppHMJ4bdTste+SS7WamuN/gkvwrnlzmg29+iBtlHH5cLkEGIRmM39MltipXHsTOKNIpiCSfU8BO200L6NrZoWucLcBcCWjpoHgxNjHcm10Fbw6V9LUgbkk8q3UlfqDQTdVCXEsNhj1mdpOrcDlcwZhw903lx1jdfQEoNC/FNfGWtdxyFB4qdUegH5hJ0kksrmSREHUbDdc4mXCQAmw6oM4zW58cFTY20gWN+twtiyTOavLGHSl2ovgabnusRzlL++AIsXgLWfCepMmTMPvvp1M+jigvDBsA7ulDpsCeUnHctOokrsEaNvug8u3e99uyiqsmPEQR/EwKVJJaQQFF4jvWQOIH6SEC9i4tF7WUg0CwTA3LATbYbJ00sLRzwgxbOeTHTzyyRN0vuSCs1xDC6ugP9oiIbewcOF9S4jSRTB2oC5HCy3PuENbRPcGtAFzygx9CDyhAIQhB6DYgjlapkmvbLSMAcQ5oAKypWzJmICGrax7gA7n2QbDrL3RncDhIVlPrleHPOlo4SFPWBsbRq36KVp5YJWCS1yRugzPGcxTYVM6OjpZJNzdzhsoqLNmMzgtDXMdfgbBafiOF0VY4u0gH2HVRVRloxHVFEx7T2G6CmnF8zSRGSGF7f8Aqv0TGqp814gRLL5hHs6wV2qJKuk9DKUgW7JITYpObMjaxh2CCif8u4o8uFRLpd21XVgyrkvVVCoqzrax23wV2osFY1omqTrfYGyeSARxnyvRpHAQOoqeKCJhhBDWDYKGxmrHmus8WAv815V4m+lhtJ6QBcm/KqeJYiJI5CwOLpNmjrcoK3jlNNUYdNiJv5bagMB78rU/BebVlaNnPlzvFu1zf+qiczZfbReGDmgfmxubM/ve+6PA6p1UNZTE7xzBwHsR/sg19thewXQBtbpZcixtcWuu7ks25sg5cON9lFYttJTu32eRspWxe0jqFGYxZtLqufTICgXa8FjRbnql2tbpHH0TeK3lggX2Thjm6BcboI/FqswxPcQRYdVjmf8AMrJoXUrL6zcc8LYsYYHteHNJbbZYnnjL7nTSTwMNwSgz9C9cC0kOFiOQV4gEIQgE9jE+HSRTlt2PF2u6FJ4dQVOJVkdJRRGSaQ2a0K95ZooavDn4dicDXhnp35aR/JB5g+PCeFr3vOwtp7KwUeOmxa46drWCo+J5dr8EqHS0ZM1Ne9hyB7pu3FniR1jpkA3B6INeoaoOidb1X3UlTVLfKLiT6hx2Wd5ex9klOWSOAIHBVgw3FmxzRxyG7XHdBZfwTamUF4BBCcnCmtiIaxoumEWJMa4uY6x6WToYq107GOksCOqCNcJYJXC5J4AUe6tLGvY9w1dlIYhXQtmcS6wI2VJxnEGQse4Ote/XdA2zFirXHy2v55seE88O6dtfmWl89gdGz1AHuq/hdBLiFV50oPlnglStDU1GE4lG+id5cjbhp90G8Y5gNJi+E1FBM20czC0lvIusu8O8tYhlXMGJ0VdHeF2nyphw8b/6rTcqY23GcLgmeNMxbaRvYqRrKaOb1FoLmboGulztPpI+C60kDrY+ycU8rJQW2s9vITgBvYIIzWBfm3VR2KNa6inA7XU1iOltNJtvZUk1E8jjE+V1jsd0E7Rk/hGnkloRHJdg4+iKRo/Cx+o2A+q4LnA2bbT0QSE8Qe2xt8CoHFcDhnYS9t7jdWF7rEbX2SMx1WA3t/JBhOcsm+XqqacaSAdgNis7exzHFrhYjlfUWK0dPPBIHWtYjhfOubqZlJjEkbD8fqghV6Bc2C8V58Ksr/tzFzWVMZdR0fqd2c7oEGgeC2TRQ0DsZr47VNQLRtcN2M/1Kha2mOG5uxSC1mPk1i/ABW0YZD+Hw9jGgAAbBZdneAnNfmBmz4gbjugUhgbOz83hzeFV805LinvPS+h53u0K3UDnNjjbe7uD7J+6APdqcT5ZbYtQYTLT1uEzlkzHW/xjghStDi8jixhG/Q6uFfcXwyOeVzNIsL3HVGH5aoZrGamZ+nkIK9SYtVCNwdGdupdulpcaqrB3ltaR1JurnBkrDXuuA6xsSAU/dlGhbHYQt27oMvqMSrqtv5bC646cJKlwubEalrqlx+C0qpwaCmpyIo2sI+yiaKi/tTmtAAHUe6DiPDmU9K0MADALKCxKB7XamNaS12xt0V1nbdojDdgNlAV1M7zjtcX6IHeWscnwueJzN2OI1A9QtZpqpk7mOYbtkYHBYoYHMbbUd9gFeMiYw2RzMLlLjPCLgnq0oLXiDHwtdLE/S7uAsnx/xJzPlTGn0uIUlPVUxOqJ5BYXt+I6rY6uPUxwPBVLzvlaLMeAzUjmD8TG0up3no4Db5FBVovG3D6uIx1uFz05ItqY8PH9F3h+bcFr3MfHXRtcf4HnSfusSraWehqpaWqjMc0Ti17DyCkEH1VhdTHUUbXMc0t4uDdevl0uIGq3sF80YXmLF8JFqDEJ4W3B0B12/QqyR+KWYGsDXCleQN3GM3P3QfQlRNG1hc94aBySbKo41n/AcJDhJWNllbt5cJ1FYHimPYrizy7EK6aa/wDCXWH0Uag0LM/ifXYjrgwqP8LAf43bvP8AQKgSyyTSOkle573G5c43JXCEHoFzZfTnhrl4YHk+kie0ConHmyn3O6wDI+FOxrNWHUQbqY6YOeP+kblfWjmBoYxosBtb2QdRttFp7BZTmaobUZwlgbuYY2/fotaAsqNnfDBT4jT4nCxo1+iTb6IIKm1NLiP5KXpmB0Qc7kbJGKMPsXkeoX2TxkWiwF9KCGraQip80k3dsnFPE+L1AWB7KSdAJnDWPgkmw6XEDp2QOqKqaHaSdI4HupV2l7BYW7qIFPFJG4vcGaWkj3K9p6oMhLHO3A6lAzxF4klLP4eCmtPEPMJsG3IA2SkOqWbcCwN7qQbG0gA9+qBpPCCz0i5Gw2UXVUxDNTWbm2pWFwuLNFwE28oyDVa/sgrroGl93E7HglPslUbW5pMguXeXc+26c1tGWgOta3VS+QaTaqrHD9b9DSewQW+UXFk0fGQT7p64XScgFkGGeOGVfLczMFKywJEdQAPo7+ix5fYmLYbDiuG1VFUNDo5oywgjuF8k43hsuEYtV4dUD8ymldGfe3B+iBihCEAhCEAhCEGw/wDD1g4mxCvxaRlxC0RRu7E7n7WW7OFz7qieC2EfszJNNI795Vkzu+fH2sr4Qg96bJpidDHiFE+nlFwRsexTtCCjQUhppTDIDrj23TggRk33NtgVYsQomyu85oGoCx91E1NKXMuBcoG4a1wvb5rgs8t7b/NFO6xs48bW7Jy+Fsg1Dc9EHAiY8FrW8ppPQNe+4BvfonzCYo7O5JSgkYQL8oGLaMMsbAC3Fkt5IIBtbbZKlwlcNNwCu/K1C1zcDkoGEkZFtJ/3SjYLtBHpF0pJEWt2bc9SU9p4mlgc6/zCCJrIg2J21yeFYcv0n4PDIoyLON3OHud0jR0Yll1uALG8e5UwBYWQBXhG2y9QeECLNn26LCvH7LbKXEafHaZlm1P5dRb/ABDg/RbtaxuO6gM94C3MWWaygNvMezVE4i9nDcIPkpC7nifBNJFILPY4tcOxGxXCAQhCAS9FD+JrIIB/eSNZ9TZIKz+GlE2vzxhMLxdom1n/AMRdB9TYRSMocMpaWMANiiawAewTxeN2Fl6gEIQgE2qILguYN+ycoQVOopXR1OocEklSMTHPDbt2HZSFZRtmBLQNR+6TpY9J0uPCBnJTAuItt37JvJT3A0bnqpl0djclDGMaLkfFBHU9NoABbtzdOfJbcuAJulnPBvpsQvQfTugZSxesbbe65a8OeyNguSeE6qIy+wbuBsV7htJ5TfNkH5h+wQO4ImwxhjRYJRCL25QCE2qMQoqZ2moq4Yj2fIAmc2Y8FgH5uKUjfjKEEjz8l4/dpCgZc6ZaiuX4zRgbf3oTSbxDypHfVjVL8nXQYP4tYL+x85VWhumGq/PZ8+fuqYtH8Zcy4NmSuw+TB5jM6Bj2yv0kCxItz81nCAQhCAT3BsUqsGxODEKF+iogdqaenwKZIQa/h/jpiMbQ2uwyCQ23dG4j7KSb48QlnqwZ4f8A93ZYchBveE+MrsWxKlo4cMEbp5Az1OvYHla6DdoPVfJfh7/8xwn/AL4X1qOEAhCEAuJGXFxyu0IGshuwm6bP8xtyLC4+SdP/AFlIu5QIQAkBw2HxTlo97lJs4PyXbeW/BB3G4PkDbb8n2TtM6X/3D/8AKE8QCTks42Sh4SUiDAPH+jNPmCiqWk2mgI56g/7rKySeStk/4iP32D/5ZP6LGkAhCEAhC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" name="AutoShape 4" descr="data:image/jpeg;base64,/9j/4AAQSkZJRgABAQAAAQABAAD/2wBDAAkGBwgHBgkIBwgKCgkLDRYPDQwMDRsUFRAWIB0iIiAdHx8kKDQsJCYxJx8fLT0tMTU3Ojo6Iys/RD84QzQ5Ojf/2wBDAQoKCg0MDRoPDxo3JR8lNzc3Nzc3Nzc3Nzc3Nzc3Nzc3Nzc3Nzc3Nzc3Nzc3Nzc3Nzc3Nzc3Nzc3Nzc3Nzc3Nzf/wAARCAD5AMsDASIAAhEBAxEB/8QAHAAAAQUBAQEAAAAAAAAAAAAAAAMEBQYHAgEI/8QAQBAAAQMCBQIEBAMFBgUFAAAAAQACAwQRBQYSITFBUQcTImFxgZGhFCMyFTNCscEkQ1Jy0eEIFmJzgiU0NlWi/8QAFAEBAAAAAAAAAAAAAAAAAAAAAP/EABQRAQAAAAAAAAAAAAAAAAAAAAD/2gAMAwEAAhEDEQA/ANZJ9N+3K9aSTztbhFgWu+6C4DgH4IB9+psbcrwEBwuOi9edvdcC5cRffoUHt9uV5ze/fqvLkXHJXgIvZAOHVJvcAbEr11y4AFN55WRRl0haBbckoFJXhzQ0DUHbFcMeY3lrG+m19R4VQx7xDwHB9bHVQmmANo4fUb/0VGxHxjqXkiioAGjgyu/0QbY52x/M53sFzGGtPqJcb3u5fO8/ijmKUnQ+CMHgBpNvumh8Rcz/AP2H/wCAg+lXPsw8fJVPPVQ04c/UTtwFjUXiXmiO165r/wDNGFxiPiHjuIwGKpdTEHq2Kx/mgs3n2Eeoj22WmZCqWyUjgHN5Xz7HmWou3zomOaOdOxWneHedcMcXU9RUCnebaWygD6FBsLZA4OFxtssl8cz/AOg0wNv3q02CpikYJIHNe1wvqab3WX+NkjJsvwlvImQW7w02ylhovf8AKCtuvfuFS/DQluVMPOq7THyrgx1wdh3CDtrw4kXtsu2WIIub9UkNibBetd6h7hAxpHbyWJJvwnJPBcTZNIDpqJLdD2ThznOANiLjqgcXuPayaue4OIv9E4iNxsQbpu86Xke6B+HWP815e52aR72XuxB7kcrguLRawQD7cHZJajqsLWXb333G57Js+Sxv7oFi8XuTv2SEkrIm6nnbnngKLx3H6LBaN9VXStja0d93ewWG5u8SMUx0vgpSaOkOwaw+pw9yg0HOXilRYRI+kwxoq6tvJB9DT7nr8lk2P5yx3HiRXVzxEf7mI6GfQc/NQBNzcrxAIQhAIQhAIQhAIQhBL4RmXGsHe12H4jURNH93rJYf/E7KVzFnSXMOER0tdThtSx1/MjPpd8uiqaEH0f4ZTB2UaADcBllcIn2G4tbhYx4L5hla6XB5zqjb64T2vyFroqAznnoO6B7I8NF3bXXcJN7uOxPHVMwXSuDpNiBcN7J5G71MuOUDFpP42UHgFPHuaIwCE0muK9zR1sSnTxcAWAseUCkbth0FkjIbvJv9il42gtDm7+68ffWfS1B26w37HZJPfpb1tdEj2hu5+qgsXxiKiiJe8AC99xuglKmrZA06iNh1VRzTnShwaldJI+7z+lg5cVSM2+Io1uioj5klrXB2CzPEa+oxGpdPVSF7z9B8ED/MuY67MNYZ6t5EY/dxA7NH+qhkIQCEIQCEIQCFK0uA11XTMmgiLtZ9LQOVZaHIFV+HY+pBMjtywdEFGAJNgLlKCnnIuIZCO+krV8LyW9sYYymEe+7juVZYsuwRwtaYw1rNzccoMBfG+P8AWxzb/wCIWXC3aswilrgYZaRj42CwJbyqljGQ6Z7nGi1QuHQbj6IM2QpHFMGrMMlLZ4yWj+NouFHIJvKOKvwnGI5mSMj1DSXvvZq+gMt1UNbC2Z1UyaS25avmRWbKWZ5sIqGRTyPNKTbY7s/2QfSjZA64b122SwLi5ojABDhqv26quYDiTKqljmhlEsbhe7TdT9O+9i21r8IEqkaK69+RsnAcHRi56FNq+wq2cEkJzYOaN7X6oF4Hjy2kHZePlAeRY/ReQaWx2G9kObdxKCr5kzFBhlK6WWRo0je5WEZmzbWYxPK1jyyAuNrckJtmbMNTjVU4veRAD6Wd1BoBCEIBCEIBCFN4Fgbq8eZKHhgIsA3lBECF5iMmn0DqpDAsJkxKuiiMcgicfU4BaFhORW1koEkZZE3ueiv+GZboKKnbHDEABwUEdgWHRw0sVPBBpbGAASOVbaekYIwHNBPwXUETI26S0ADZO43MOwQNXQ2BAGySngDRpI5T99gLHZJPeyxHJQR34f8AKuGjdR9fRtF3htz1spt7xot17JjUPGlwAANt0FLxPDWSRvNrAj+JUDHcOhhilLYxqA3NlrtbC10TjpNlm+ZYmytlDQ4Agi6DOEL1wLXEHkGy8QWrI2b5st17fNBlo3+l7Cf078hfQuGVcNXDFV0rw+GRoLSDtZfKC3Hweq3vwRkTpS9jXEaT/Dug0TFSNcTrclKAEMaL2tub7pHFNoIyLc/RLQlroBvvZAoxx1tDTuRe3Qp2WNvufum0TdIB3PzSth1Nva6D47QhCAQhCAXcMTppWxsF3ONguFP5Tony1ZnMd2NFgUEtlzKlPPWMNXKXtbYlltitYocPpoY42QU7WgW4CpdDIyjr27gEi5JKsDs3YZA9rH1UeoDvwgttM1kQswAFOQbWsNyqozNWFta2X9oU7hbcCQbJ5T5uwuocAyoa621wgsdiQb3uu2tNrjpwuKGrhqGgxuBF+6emF1vTugbEucwpHS69nDfuFICAuaQNiU1qyKdrnOtYdSgZPJFwQbpvKCXg6xtzsqLmrxBdhsxigjLiNr91XX+JkroyDE4u7jqg0+scPLIDwNlQcfpyWyafU0giwVbqs/Vs0jfJYGi+4d2U0zGIqyJh1eu1zH7oM4q4jDUPYQRY7XCRU7mhl6hsoZYHa6gkAte8E6kyw1FNcWjdc7d1kK1jwRhkiqqiUgeW9n3Qa3iBDqQE9HJSndeEW4suqxt6N427pKkuI2m+4GwQPIXjSRffqvRp66j8kiwBz3AA27pYRut+tB8fIQhAIQhAK+5bDWYfCIgdwC73VCV4ydOBRuE36Q02QMMx1skmICngmLBw4hNDlivmcHQNMjXcFWnBMJ/HyyTvjuNXbhXiB9LhlO1gaC7YC/RBj0mUccj3FE9wG92p9gdHi8FUGy0sjGjkkcrRq7PeE4a/yZ5i+TqyFuoj4pvh2ZsMzBO+OmbMyVm7g+O38kE7lqpljhjE20mkbK6UtWdI35VHcXQjzQwuaOHNF7BSWHYmX+XqN2E2DkFrkqBE8OJsFWsyVIkp3Bslr72BUxXSMNFcdr8qlV2urqWxNGp3x2AQUbHcvS4nO4sdYncEpbC/Dqmawur6l73dmiwCuENDUVDpYqaSMPA/U7gFZNi2NZhocSqKaoxCojkieWlrHaR9EF0OR8JiZL5Ti91rC54UG7LklJUNkp3OAadx7LlmKZgw+GmlxSPzoJxcOI9bR0vZXHCZ6eppPNa3U5wuWnogpGZIGSYWZGAXYbn6qmrR8Zp4/LmgAA1ArOSCCQeQg8X0N4b4E3DMFpZXgiSSNrnfNY3kTBjjWYqeItBhiPmy34sOn1X0lSRiKGNlgGgWCBeZoMEgPa6aUbTYWNwnsjPyJLf4fqmOHOJiFxwUDyM2f/MJzrb3t7JvG0mR1/klS7fbSg+PkIQgEIXTWOcHFrSQ0XJA4Qcqz4Bc0UZ49RF+4VYVly5UtbAxhFyx/HdBpeBtFNTAs/QeB3UDm2LEsQkjgoi5jHO9Th0CsmDSh0TGOAPUEKeZSMe70tGr4IM8qvDqCbCYTAXxVYHrkcS4P+IVqyTlqHK9HKSGzzzW1Slv2CttNCWtAkaCV3LCHghxDWjeyCNgjjEc0r5NEZvdpHKrZnEMoEIcyN8vpuFP1cT5gWRWbCDvfqqvXSP/AB0bARojJt2QWyWV8lGWh5tawPdVWixCWkxJ7ZWh7CbEW3AVhpZRPC31DYfdV7GWNp60S2s6/CCdEQB8ykbpa7myQkyzh2Iziqq6OJ89763N32T3CAHxRujIN+QpsNZc+kjZBWK7AqR4/OsW8WJ6JtFg8FNGXMYG72FlaJqZtr2UPVB27AdIvsgqWO0scTiQ3Z+11lOIM8uunZ2eVqeaJdLDrIO+xWU1chlqpXnq4oNo8JsGZSYU2pc0edO3UXW3sei02Jo0AEWPuqJ4XVT6rBoXOZpDYmt+Kvse4BIQKNsWO+CjqMEdhclSDTuQOVGwbF7DsQ8oHkRdruBe4SptfdJNcRI0DqliDc3aT7oPj9CEIBWzw3lpRjcsFdG18M0DmkEXVTUhgNf+zcVp6oi7Wus4ex2KDvMWHNw3Fp4IQ78PqJic4ctTbD6k0tQ1/TqtYx3AIsZylJJG1rqiIebC8DkdvmseIIJBFiOiDY8uV0cscLjc7XCvFBI17gWm57rH8j1P9jAJuWOItfotMwyduxaSOEFiEx1ixt8V66J853J03SMN322upin0RRi/KCIrqV0cY0hwaL7BUKtmiike2R4LyTt1C0LHKkR0kzwSNj8lklbTSOmMtyXyOve/AQW7BZS8EahoA22UdjrXGcOuXjn4J/leGR7GtZ6hcXC9zFRvY5xtptsWlA7ynNFOzTFKHaTxdXCOjc9hNrrNctMkp6+Mt21H1DuFo8FY6MWDgOoQNp43xC1uN/goTFHgR8BpAtfurHUP8yMuv81VcaJe1w1WAugzrOb3NoZHh5JAtcHhUGipJq6rjpqZhfLI7S0AK+5igNVTugc8Rtdw73VryLkNmGsbVvfqmkaLyW4B7dkFkyRhYwvCo4LENY0Nv37q1tAs2x3SVPAyniaxvATkhotc/ZByC1r7Hnoolpe2qqGkba7g91Kk2cDbYqOmv+PnAPQFA4jLjIw2+iegv6FMo/SWb2ubpw5xDja9kHyChOsSpnUlbLC4EaXG101QCEIQWHBM44thEIp45RNTD+6l3AHYHom2YsWpsWmZNBQMpXgestd+r7KHQgseS6vya8xHcP4C1LDZHRztA7bBYphczqeuhe029QBK2TApfxMbS39RA37ILrQSXNiLKSc4FmongKEo5DE2xdulKzEfLZZ1rBB5i00ckLmEBzX9CVn+IUBaXvppHMJ4bdTste+SS7WamuN/gkvwrnlzmg29+iBtlHH5cLkEGIRmM39MltipXHsTOKNIpiCSfU8BO200L6NrZoWucLcBcCWjpoHgxNjHcm10Fbw6V9LUgbkk8q3UlfqDQTdVCXEsNhj1mdpOrcDlcwZhw903lx1jdfQEoNC/FNfGWtdxyFB4qdUegH5hJ0kksrmSREHUbDdc4mXCQAmw6oM4zW58cFTY20gWN+twtiyTOavLGHSl2ovgabnusRzlL++AIsXgLWfCepMmTMPvvp1M+jigvDBsA7ulDpsCeUnHctOokrsEaNvug8u3e99uyiqsmPEQR/EwKVJJaQQFF4jvWQOIH6SEC9i4tF7WUg0CwTA3LATbYbJ00sLRzwgxbOeTHTzyyRN0vuSCs1xDC6ugP9oiIbewcOF9S4jSRTB2oC5HCy3PuENbRPcGtAFzygx9CDyhAIQhB6DYgjlapkmvbLSMAcQ5oAKypWzJmICGrax7gA7n2QbDrL3RncDhIVlPrleHPOlo4SFPWBsbRq36KVp5YJWCS1yRugzPGcxTYVM6OjpZJNzdzhsoqLNmMzgtDXMdfgbBafiOF0VY4u0gH2HVRVRloxHVFEx7T2G6CmnF8zSRGSGF7f8Aqv0TGqp814gRLL5hHs6wV2qJKuk9DKUgW7JITYpObMjaxh2CCif8u4o8uFRLpd21XVgyrkvVVCoqzrax23wV2osFY1omqTrfYGyeSARxnyvRpHAQOoqeKCJhhBDWDYKGxmrHmus8WAv815V4m+lhtJ6QBcm/KqeJYiJI5CwOLpNmjrcoK3jlNNUYdNiJv5bagMB78rU/BebVlaNnPlzvFu1zf+qiczZfbReGDmgfmxubM/ve+6PA6p1UNZTE7xzBwHsR/sg19thewXQBtbpZcixtcWuu7ks25sg5cON9lFYttJTu32eRspWxe0jqFGYxZtLqufTICgXa8FjRbnql2tbpHH0TeK3lggX2Thjm6BcboI/FqswxPcQRYdVjmf8AMrJoXUrL6zcc8LYsYYHteHNJbbZYnnjL7nTSTwMNwSgz9C9cC0kOFiOQV4gEIQgE9jE+HSRTlt2PF2u6FJ4dQVOJVkdJRRGSaQ2a0K95ZooavDn4dicDXhnp35aR/JB5g+PCeFr3vOwtp7KwUeOmxa46drWCo+J5dr8EqHS0ZM1Ne9hyB7pu3FniR1jpkA3B6INeoaoOidb1X3UlTVLfKLiT6hx2Wd5ex9klOWSOAIHBVgw3FmxzRxyG7XHdBZfwTamUF4BBCcnCmtiIaxoumEWJMa4uY6x6WToYq107GOksCOqCNcJYJXC5J4AUe6tLGvY9w1dlIYhXQtmcS6wI2VJxnEGQse4Ote/XdA2zFirXHy2v55seE88O6dtfmWl89gdGz1AHuq/hdBLiFV50oPlnglStDU1GE4lG+id5cjbhp90G8Y5gNJi+E1FBM20czC0lvIusu8O8tYhlXMGJ0VdHeF2nyphw8b/6rTcqY23GcLgmeNMxbaRvYqRrKaOb1FoLmboGulztPpI+C60kDrY+ycU8rJQW2s9vITgBvYIIzWBfm3VR2KNa6inA7XU1iOltNJtvZUk1E8jjE+V1jsd0E7Rk/hGnkloRHJdg4+iKRo/Cx+o2A+q4LnA2bbT0QSE8Qe2xt8CoHFcDhnYS9t7jdWF7rEbX2SMx1WA3t/JBhOcsm+XqqacaSAdgNis7exzHFrhYjlfUWK0dPPBIHWtYjhfOubqZlJjEkbD8fqghV6Bc2C8V58Ksr/tzFzWVMZdR0fqd2c7oEGgeC2TRQ0DsZr47VNQLRtcN2M/1Kha2mOG5uxSC1mPk1i/ABW0YZD+Hw9jGgAAbBZdneAnNfmBmz4gbjugUhgbOz83hzeFV805LinvPS+h53u0K3UDnNjjbe7uD7J+6APdqcT5ZbYtQYTLT1uEzlkzHW/xjghStDi8jixhG/Q6uFfcXwyOeVzNIsL3HVGH5aoZrGamZ+nkIK9SYtVCNwdGdupdulpcaqrB3ltaR1JurnBkrDXuuA6xsSAU/dlGhbHYQt27oMvqMSrqtv5bC646cJKlwubEalrqlx+C0qpwaCmpyIo2sI+yiaKi/tTmtAAHUe6DiPDmU9K0MADALKCxKB7XamNaS12xt0V1nbdojDdgNlAV1M7zjtcX6IHeWscnwueJzN2OI1A9QtZpqpk7mOYbtkYHBYoYHMbbUd9gFeMiYw2RzMLlLjPCLgnq0oLXiDHwtdLE/S7uAsnx/xJzPlTGn0uIUlPVUxOqJ5BYXt+I6rY6uPUxwPBVLzvlaLMeAzUjmD8TG0up3no4Db5FBVovG3D6uIx1uFz05ItqY8PH9F3h+bcFr3MfHXRtcf4HnSfusSraWehqpaWqjMc0Ti17DyCkEH1VhdTHUUbXMc0t4uDdevl0uIGq3sF80YXmLF8JFqDEJ4W3B0B12/QqyR+KWYGsDXCleQN3GM3P3QfQlRNG1hc94aBySbKo41n/AcJDhJWNllbt5cJ1FYHimPYrizy7EK6aa/wDCXWH0Uag0LM/ifXYjrgwqP8LAf43bvP8AQKgSyyTSOkle573G5c43JXCEHoFzZfTnhrl4YHk+kie0ConHmyn3O6wDI+FOxrNWHUQbqY6YOeP+kblfWjmBoYxosBtb2QdRttFp7BZTmaobUZwlgbuYY2/fotaAsqNnfDBT4jT4nCxo1+iTb6IIKm1NLiP5KXpmB0Qc7kbJGKMPsXkeoX2TxkWiwF9KCGraQip80k3dsnFPE+L1AWB7KSdAJnDWPgkmw6XEDp2QOqKqaHaSdI4HupV2l7BYW7qIFPFJG4vcGaWkj3K9p6oMhLHO3A6lAzxF4klLP4eCmtPEPMJsG3IA2SkOqWbcCwN7qQbG0gA9+qBpPCCz0i5Gw2UXVUxDNTWbm2pWFwuLNFwE28oyDVa/sgrroGl93E7HglPslUbW5pMguXeXc+26c1tGWgOta3VS+QaTaqrHD9b9DSewQW+UXFk0fGQT7p64XScgFkGGeOGVfLczMFKywJEdQAPo7+ix5fYmLYbDiuG1VFUNDo5oywgjuF8k43hsuEYtV4dUD8ymldGfe3B+iBihCEAhCEAhCEGw/wDD1g4mxCvxaRlxC0RRu7E7n7WW7OFz7qieC2EfszJNNI795Vkzu+fH2sr4Qg96bJpidDHiFE+nlFwRsexTtCCjQUhppTDIDrj23TggRk33NtgVYsQomyu85oGoCx91E1NKXMuBcoG4a1wvb5rgs8t7b/NFO6xs48bW7Jy+Fsg1Dc9EHAiY8FrW8ppPQNe+4BvfonzCYo7O5JSgkYQL8oGLaMMsbAC3Fkt5IIBtbbZKlwlcNNwCu/K1C1zcDkoGEkZFtJ/3SjYLtBHpF0pJEWt2bc9SU9p4mlgc6/zCCJrIg2J21yeFYcv0n4PDIoyLON3OHud0jR0Yll1uALG8e5UwBYWQBXhG2y9QeECLNn26LCvH7LbKXEafHaZlm1P5dRb/ABDg/RbtaxuO6gM94C3MWWaygNvMezVE4i9nDcIPkpC7nifBNJFILPY4tcOxGxXCAQhCAS9FD+JrIIB/eSNZ9TZIKz+GlE2vzxhMLxdom1n/AMRdB9TYRSMocMpaWMANiiawAewTxeN2Fl6gEIQgE2qILguYN+ycoQVOopXR1OocEklSMTHPDbt2HZSFZRtmBLQNR+6TpY9J0uPCBnJTAuItt37JvJT3A0bnqpl0djclDGMaLkfFBHU9NoABbtzdOfJbcuAJulnPBvpsQvQfTugZSxesbbe65a8OeyNguSeE6qIy+wbuBsV7htJ5TfNkH5h+wQO4ImwxhjRYJRCL25QCE2qMQoqZ2moq4Yj2fIAmc2Y8FgH5uKUjfjKEEjz8l4/dpCgZc6ZaiuX4zRgbf3oTSbxDypHfVjVL8nXQYP4tYL+x85VWhumGq/PZ8+fuqYtH8Zcy4NmSuw+TB5jM6Bj2yv0kCxItz81nCAQhCAT3BsUqsGxODEKF+iogdqaenwKZIQa/h/jpiMbQ2uwyCQ23dG4j7KSb48QlnqwZ4f8A93ZYchBveE+MrsWxKlo4cMEbp5Az1OvYHla6DdoPVfJfh7/8xwn/AL4X1qOEAhCEAuJGXFxyu0IGshuwm6bP8xtyLC4+SdP/AFlIu5QIQAkBw2HxTlo97lJs4PyXbeW/BB3G4PkDbb8n2TtM6X/3D/8AKE8QCTks42Sh4SUiDAPH+jNPmCiqWk2mgI56g/7rKySeStk/4iP32D/5ZP6LGkAhCEAhC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AE35BA29-721B-4D38-8EE3-A401A1EE82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56" y="745239"/>
            <a:ext cx="2628937" cy="2611753"/>
          </a:xfrm>
          <a:prstGeom prst="rect">
            <a:avLst/>
          </a:prstGeom>
        </p:spPr>
      </p:pic>
      <p:sp>
        <p:nvSpPr>
          <p:cNvPr id="15" name="テキスト ボックス 18">
            <a:extLst>
              <a:ext uri="{FF2B5EF4-FFF2-40B4-BE49-F238E27FC236}">
                <a16:creationId xmlns:a16="http://schemas.microsoft.com/office/drawing/2014/main" id="{EC562EBD-6722-4950-B1CC-8B69E4B00F4A}"/>
              </a:ext>
            </a:extLst>
          </p:cNvPr>
          <p:cNvSpPr txBox="1"/>
          <p:nvPr/>
        </p:nvSpPr>
        <p:spPr>
          <a:xfrm>
            <a:off x="6817289" y="667300"/>
            <a:ext cx="23762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300" i="1" kern="0" dirty="0" err="1">
                <a:solidFill>
                  <a:srgbClr val="0070C0"/>
                </a:solidFill>
              </a:rPr>
              <a:t>Kunitski</a:t>
            </a:r>
            <a:r>
              <a:rPr lang="en-US" altLang="ja-JP" sz="1300" i="1" kern="0" dirty="0">
                <a:solidFill>
                  <a:srgbClr val="0070C0"/>
                </a:solidFill>
              </a:rPr>
              <a:t>, et al. Science (2015)</a:t>
            </a:r>
          </a:p>
          <a:p>
            <a:r>
              <a:rPr lang="en-US" altLang="ja-JP" sz="1300" i="1" kern="0" dirty="0">
                <a:solidFill>
                  <a:srgbClr val="0070C0"/>
                </a:solidFill>
              </a:rPr>
              <a:t>Zeller, et al., PNAS (2016).</a:t>
            </a:r>
          </a:p>
        </p:txBody>
      </p:sp>
      <p:sp>
        <p:nvSpPr>
          <p:cNvPr id="22" name="コンテンツ プレースホルダー 2">
            <a:extLst>
              <a:ext uri="{FF2B5EF4-FFF2-40B4-BE49-F238E27FC236}">
                <a16:creationId xmlns:a16="http://schemas.microsoft.com/office/drawing/2014/main" id="{21BBD7B9-D037-462B-8D2F-3034DAD8A262}"/>
              </a:ext>
            </a:extLst>
          </p:cNvPr>
          <p:cNvSpPr txBox="1">
            <a:spLocks/>
          </p:cNvSpPr>
          <p:nvPr/>
        </p:nvSpPr>
        <p:spPr>
          <a:xfrm>
            <a:off x="2699792" y="745239"/>
            <a:ext cx="9131896" cy="1469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Cou</a:t>
            </a:r>
            <a:r>
              <a:rPr lang="en-US" altLang="ja-JP" sz="2400" dirty="0" err="1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lomb</a:t>
            </a:r>
            <a:r>
              <a:rPr lang="en-US" altLang="ja-JP" sz="24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 explosion</a:t>
            </a:r>
          </a:p>
          <a:p>
            <a:pPr lvl="1" indent="-342900">
              <a:buFont typeface="Wingdings" panose="05000000000000000000" pitchFamily="2" charset="2"/>
              <a:buChar char="Ø"/>
              <a:defRPr/>
            </a:pPr>
            <a:r>
              <a:rPr lang="en-US" altLang="ja-JP" sz="22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Measure Kinetic Energy release</a:t>
            </a:r>
          </a:p>
          <a:p>
            <a:pPr lvl="1" indent="-342900">
              <a:buFont typeface="Wingdings" panose="05000000000000000000" pitchFamily="2" charset="2"/>
              <a:buChar char="Ø"/>
              <a:defRPr/>
            </a:pPr>
            <a:r>
              <a:rPr lang="en-US" altLang="ja-JP" sz="22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Reconstruct wave function</a:t>
            </a:r>
          </a:p>
          <a:p>
            <a:pPr lvl="1" indent="-342900">
              <a:buFont typeface="Wingdings" panose="05000000000000000000" pitchFamily="2" charset="2"/>
              <a:buChar char="Ø"/>
              <a:defRPr/>
            </a:pPr>
            <a:endParaRPr lang="en-US" altLang="ja-JP" sz="1400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4C9488E-E814-4C0E-B342-F71D82358131}"/>
              </a:ext>
            </a:extLst>
          </p:cNvPr>
          <p:cNvSpPr/>
          <p:nvPr/>
        </p:nvSpPr>
        <p:spPr>
          <a:xfrm>
            <a:off x="6300192" y="4643424"/>
            <a:ext cx="2952328" cy="2214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098" name="Picture 2" descr="\begin{align*}&#10;  \mathrm{KER}=\frac{e^2}{r_{12}}+\frac{e^2}{r_{23}}+\frac{e^2}{r_{31}}&#10;\end{align*}">
            <a:extLst>
              <a:ext uri="{FF2B5EF4-FFF2-40B4-BE49-F238E27FC236}">
                <a16:creationId xmlns:a16="http://schemas.microsoft.com/office/drawing/2014/main" id="{ECA7E899-CE6C-4F17-84D7-6008782F4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033" y="1196752"/>
            <a:ext cx="1928471" cy="435461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268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/>
          <p:cNvSpPr txBox="1"/>
          <p:nvPr/>
        </p:nvSpPr>
        <p:spPr>
          <a:xfrm>
            <a:off x="0" y="-88"/>
            <a:ext cx="9144000" cy="692784"/>
          </a:xfrm>
          <a:prstGeom prst="rect">
            <a:avLst/>
          </a:prstGeom>
          <a:solidFill>
            <a:srgbClr val="39639D">
              <a:lumMod val="50000"/>
            </a:srgbClr>
          </a:solidFill>
          <a:ln>
            <a:noFill/>
          </a:ln>
          <a:effectLst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n-US" altLang="ja-JP" sz="3600" kern="0" dirty="0" err="1">
                <a:solidFill>
                  <a:sysClr val="window" lastClr="FFFFFF"/>
                </a:solidFill>
                <a:latin typeface="Calibri" pitchFamily="34" charset="0"/>
                <a:cs typeface="Calibri" pitchFamily="34" charset="0"/>
              </a:rPr>
              <a:t>Efimov</a:t>
            </a:r>
            <a:r>
              <a:rPr kumimoji="0" lang="en-US" altLang="ja-JP" sz="3600" kern="0" dirty="0">
                <a:solidFill>
                  <a:sysClr val="window" lastClr="FFFFFF"/>
                </a:solidFill>
                <a:latin typeface="Calibri" pitchFamily="34" charset="0"/>
                <a:cs typeface="Calibri" pitchFamily="34" charset="0"/>
              </a:rPr>
              <a:t>-like phenomena in neutron rich nuclei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CEBDEF0-E9A3-4135-BA35-09DC538EA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692696"/>
            <a:ext cx="7597727" cy="4486267"/>
          </a:xfrm>
          <a:prstGeom prst="rect">
            <a:avLst/>
          </a:prstGeom>
        </p:spPr>
      </p:pic>
      <p:sp>
        <p:nvSpPr>
          <p:cNvPr id="12" name="サブタイトル 2">
            <a:extLst>
              <a:ext uri="{FF2B5EF4-FFF2-40B4-BE49-F238E27FC236}">
                <a16:creationId xmlns:a16="http://schemas.microsoft.com/office/drawing/2014/main" id="{DEC9E88C-7741-4A70-93F1-B328301CEC4B}"/>
              </a:ext>
            </a:extLst>
          </p:cNvPr>
          <p:cNvSpPr txBox="1">
            <a:spLocks/>
          </p:cNvSpPr>
          <p:nvPr/>
        </p:nvSpPr>
        <p:spPr>
          <a:xfrm>
            <a:off x="35496" y="5207429"/>
            <a:ext cx="9144000" cy="12459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ja-JP" sz="2600" dirty="0" err="1">
                <a:solidFill>
                  <a:sysClr val="windowText" lastClr="000000"/>
                </a:solidFill>
              </a:rPr>
              <a:t>Efimov</a:t>
            </a:r>
            <a:r>
              <a:rPr lang="en-US" altLang="ja-JP" sz="2600" dirty="0">
                <a:solidFill>
                  <a:sysClr val="windowText" lastClr="000000"/>
                </a:solidFill>
              </a:rPr>
              <a:t>-like halo states in </a:t>
            </a:r>
            <a:r>
              <a:rPr lang="en-US" altLang="ja-JP" sz="2600" baseline="30000" dirty="0">
                <a:solidFill>
                  <a:sysClr val="windowText" lastClr="000000"/>
                </a:solidFill>
              </a:rPr>
              <a:t>3</a:t>
            </a:r>
            <a:r>
              <a:rPr lang="en-US" altLang="ja-JP" sz="2600" dirty="0">
                <a:solidFill>
                  <a:sysClr val="windowText" lastClr="000000"/>
                </a:solidFill>
              </a:rPr>
              <a:t>H, </a:t>
            </a:r>
            <a:r>
              <a:rPr lang="en-US" altLang="ja-JP" sz="2600" baseline="30000" dirty="0">
                <a:solidFill>
                  <a:sysClr val="windowText" lastClr="000000"/>
                </a:solidFill>
              </a:rPr>
              <a:t>6</a:t>
            </a:r>
            <a:r>
              <a:rPr lang="en-US" altLang="ja-JP" sz="2600" dirty="0">
                <a:solidFill>
                  <a:sysClr val="windowText" lastClr="000000"/>
                </a:solidFill>
              </a:rPr>
              <a:t>He, </a:t>
            </a:r>
            <a:r>
              <a:rPr lang="en-US" altLang="ja-JP" sz="2600" baseline="30000" dirty="0">
                <a:solidFill>
                  <a:sysClr val="windowText" lastClr="000000"/>
                </a:solidFill>
              </a:rPr>
              <a:t>11</a:t>
            </a:r>
            <a:r>
              <a:rPr lang="en-US" altLang="ja-JP" sz="2600" dirty="0">
                <a:solidFill>
                  <a:sysClr val="windowText" lastClr="000000"/>
                </a:solidFill>
              </a:rPr>
              <a:t>Li, </a:t>
            </a:r>
            <a:r>
              <a:rPr lang="en-US" altLang="ja-JP" sz="2600" baseline="30000" dirty="0">
                <a:solidFill>
                  <a:sysClr val="windowText" lastClr="000000"/>
                </a:solidFill>
              </a:rPr>
              <a:t>14</a:t>
            </a:r>
            <a:r>
              <a:rPr lang="en-US" altLang="ja-JP" sz="2600" dirty="0">
                <a:solidFill>
                  <a:sysClr val="windowText" lastClr="000000"/>
                </a:solidFill>
              </a:rPr>
              <a:t>Be, </a:t>
            </a:r>
            <a:r>
              <a:rPr lang="en-US" altLang="ja-JP" sz="2600" baseline="30000" dirty="0">
                <a:solidFill>
                  <a:sysClr val="windowText" lastClr="000000"/>
                </a:solidFill>
              </a:rPr>
              <a:t>17</a:t>
            </a:r>
            <a:r>
              <a:rPr lang="en-US" altLang="ja-JP" sz="2600" dirty="0">
                <a:solidFill>
                  <a:sysClr val="windowText" lastClr="000000"/>
                </a:solidFill>
              </a:rPr>
              <a:t>B, </a:t>
            </a:r>
            <a:r>
              <a:rPr lang="en-US" altLang="ja-JP" sz="2600" baseline="30000" dirty="0">
                <a:solidFill>
                  <a:sysClr val="windowText" lastClr="000000"/>
                </a:solidFill>
              </a:rPr>
              <a:t>19</a:t>
            </a:r>
            <a:r>
              <a:rPr lang="en-US" altLang="ja-JP" sz="2600" dirty="0">
                <a:solidFill>
                  <a:sysClr val="windowText" lastClr="000000"/>
                </a:solidFill>
              </a:rPr>
              <a:t>B, </a:t>
            </a:r>
            <a:r>
              <a:rPr lang="en-US" altLang="ja-JP" sz="2600" baseline="30000" dirty="0">
                <a:solidFill>
                  <a:sysClr val="windowText" lastClr="000000"/>
                </a:solidFill>
              </a:rPr>
              <a:t>22</a:t>
            </a:r>
            <a:r>
              <a:rPr lang="en-US" altLang="ja-JP" sz="2600" dirty="0">
                <a:solidFill>
                  <a:sysClr val="windowText" lastClr="000000"/>
                </a:solidFill>
              </a:rPr>
              <a:t>C</a:t>
            </a:r>
          </a:p>
          <a:p>
            <a:pPr>
              <a:defRPr/>
            </a:pPr>
            <a:r>
              <a:rPr lang="en-US" altLang="ja-JP" sz="2600" dirty="0">
                <a:solidFill>
                  <a:sysClr val="windowText" lastClr="000000"/>
                </a:solidFill>
              </a:rPr>
              <a:t>Non-negligible p-wave interactions in </a:t>
            </a:r>
            <a:r>
              <a:rPr lang="en-US" altLang="ja-JP" sz="2600" baseline="30000" dirty="0">
                <a:solidFill>
                  <a:sysClr val="windowText" lastClr="000000"/>
                </a:solidFill>
              </a:rPr>
              <a:t>6</a:t>
            </a:r>
            <a:r>
              <a:rPr lang="en-US" altLang="ja-JP" sz="2600" dirty="0">
                <a:solidFill>
                  <a:sysClr val="windowText" lastClr="000000"/>
                </a:solidFill>
              </a:rPr>
              <a:t>He, </a:t>
            </a:r>
            <a:r>
              <a:rPr lang="en-US" altLang="ja-JP" sz="2600" baseline="30000" dirty="0">
                <a:solidFill>
                  <a:sysClr val="windowText" lastClr="000000"/>
                </a:solidFill>
              </a:rPr>
              <a:t>11</a:t>
            </a:r>
            <a:r>
              <a:rPr lang="en-US" altLang="ja-JP" sz="2600" dirty="0">
                <a:solidFill>
                  <a:sysClr val="windowText" lastClr="000000"/>
                </a:solidFill>
              </a:rPr>
              <a:t>Li</a:t>
            </a:r>
          </a:p>
          <a:p>
            <a:pPr>
              <a:defRPr/>
            </a:pPr>
            <a:r>
              <a:rPr lang="en-US" altLang="ja-JP" sz="2600" dirty="0">
                <a:solidFill>
                  <a:sysClr val="windowText" lastClr="000000"/>
                </a:solidFill>
              </a:rPr>
              <a:t>Non-negligible finite-range effects in most nuclei.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6FA03CF3-5256-42B3-A9D9-E948AA96A1F5}"/>
              </a:ext>
            </a:extLst>
          </p:cNvPr>
          <p:cNvSpPr/>
          <p:nvPr/>
        </p:nvSpPr>
        <p:spPr>
          <a:xfrm>
            <a:off x="6156176" y="4293096"/>
            <a:ext cx="39009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5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P. </a:t>
            </a:r>
            <a:r>
              <a:rPr kumimoji="1" lang="en-US" altLang="ja-JP" sz="15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Naidon</a:t>
            </a:r>
            <a:r>
              <a:rPr kumimoji="1" lang="en-US" altLang="ja-JP" sz="15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en-US" altLang="ja-JP" sz="1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SE</a:t>
            </a:r>
            <a:r>
              <a:rPr kumimoji="1" lang="en-US" altLang="ja-JP" sz="15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, Rep. Prog. Phys (2016)</a:t>
            </a:r>
            <a:endParaRPr kumimoji="1" lang="ja-JP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34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>
          <a:xfrm>
            <a:off x="0" y="-88"/>
            <a:ext cx="9144000" cy="692784"/>
          </a:xfrm>
          <a:prstGeom prst="rect">
            <a:avLst/>
          </a:prstGeom>
          <a:solidFill>
            <a:srgbClr val="39639D">
              <a:lumMod val="50000"/>
            </a:srgbClr>
          </a:solidFill>
          <a:ln>
            <a:noFill/>
          </a:ln>
          <a:effectLst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n-US" altLang="ja-JP" sz="3200" kern="0" dirty="0">
                <a:solidFill>
                  <a:sysClr val="window" lastClr="FFFFFF"/>
                </a:solidFill>
                <a:cs typeface="Calibri" pitchFamily="34" charset="0"/>
              </a:rPr>
              <a:t>Needs for finite-range effects &amp; higher-partial waves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A622E89E-9B51-478B-B8E3-0D0C2E998C76}"/>
              </a:ext>
            </a:extLst>
          </p:cNvPr>
          <p:cNvSpPr/>
          <p:nvPr/>
        </p:nvSpPr>
        <p:spPr>
          <a:xfrm>
            <a:off x="67633" y="1628800"/>
            <a:ext cx="8824847" cy="5040560"/>
          </a:xfrm>
          <a:prstGeom prst="round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CD20009-3A35-486A-A748-EC6EB840AF82}"/>
              </a:ext>
            </a:extLst>
          </p:cNvPr>
          <p:cNvSpPr txBox="1"/>
          <p:nvPr/>
        </p:nvSpPr>
        <p:spPr>
          <a:xfrm>
            <a:off x="715705" y="6054387"/>
            <a:ext cx="8392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</a:rPr>
              <a:t>Needs to consider finite-range effects &amp;  higher-partial waves </a:t>
            </a:r>
            <a:endParaRPr lang="ja-JP" altLang="en-US" sz="2400" dirty="0">
              <a:solidFill>
                <a:srgbClr val="FF0000"/>
              </a:solidFill>
            </a:endParaRPr>
          </a:p>
          <a:p>
            <a:endParaRPr kumimoji="1" lang="ja-JP" altLang="en-US" sz="2400" dirty="0"/>
          </a:p>
        </p:txBody>
      </p:sp>
      <p:sp>
        <p:nvSpPr>
          <p:cNvPr id="7" name="サブタイトル 2">
            <a:extLst>
              <a:ext uri="{FF2B5EF4-FFF2-40B4-BE49-F238E27FC236}">
                <a16:creationId xmlns:a16="http://schemas.microsoft.com/office/drawing/2014/main" id="{D9F38EB5-6439-44B1-8D0B-3100B806F8D6}"/>
              </a:ext>
            </a:extLst>
          </p:cNvPr>
          <p:cNvSpPr txBox="1">
            <a:spLocks/>
          </p:cNvSpPr>
          <p:nvPr/>
        </p:nvSpPr>
        <p:spPr>
          <a:xfrm>
            <a:off x="35496" y="692696"/>
            <a:ext cx="8977683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ja-JP" sz="2800" dirty="0">
                <a:solidFill>
                  <a:sysClr val="windowText" lastClr="000000"/>
                </a:solidFill>
              </a:rPr>
              <a:t>Cold atoms </a:t>
            </a:r>
            <a:r>
              <a:rPr lang="en-US" altLang="ja-JP" sz="2400" dirty="0">
                <a:solidFill>
                  <a:sysClr val="windowText" lastClr="000000"/>
                </a:solidFill>
              </a:rPr>
              <a:t>s-wave interaction dominant</a:t>
            </a:r>
          </a:p>
          <a:p>
            <a:pPr lvl="1">
              <a:defRPr/>
            </a:pPr>
            <a:r>
              <a:rPr lang="en-US" altLang="ja-JP" sz="2400" dirty="0">
                <a:solidFill>
                  <a:sysClr val="windowText" lastClr="000000"/>
                </a:solidFill>
              </a:rPr>
              <a:t>Excited </a:t>
            </a:r>
            <a:r>
              <a:rPr lang="en-US" altLang="ja-JP" sz="2400" dirty="0" err="1">
                <a:solidFill>
                  <a:sysClr val="windowText" lastClr="000000"/>
                </a:solidFill>
              </a:rPr>
              <a:t>Efimov</a:t>
            </a:r>
            <a:r>
              <a:rPr lang="en-US" altLang="ja-JP" sz="2400" dirty="0">
                <a:solidFill>
                  <a:sysClr val="windowText" lastClr="000000"/>
                </a:solidFill>
              </a:rPr>
              <a:t> states insensitive to finite-range effects</a:t>
            </a:r>
          </a:p>
          <a:p>
            <a:pPr lvl="1">
              <a:defRPr/>
            </a:pPr>
            <a:r>
              <a:rPr lang="en-US" altLang="ja-JP" sz="2400" dirty="0">
                <a:solidFill>
                  <a:sysClr val="windowText" lastClr="000000"/>
                </a:solidFill>
              </a:rPr>
              <a:t>Ground </a:t>
            </a:r>
            <a:r>
              <a:rPr lang="en-US" altLang="ja-JP" sz="2400" dirty="0" err="1">
                <a:solidFill>
                  <a:sysClr val="windowText" lastClr="000000"/>
                </a:solidFill>
              </a:rPr>
              <a:t>Efimov</a:t>
            </a:r>
            <a:r>
              <a:rPr lang="en-US" altLang="ja-JP" sz="2400" dirty="0">
                <a:solidFill>
                  <a:sysClr val="windowText" lastClr="000000"/>
                </a:solidFill>
              </a:rPr>
              <a:t> states strongly depends on finite-range effects</a:t>
            </a:r>
            <a:endParaRPr lang="en-US" altLang="ja-JP" sz="1600" dirty="0">
              <a:solidFill>
                <a:sysClr val="windowText" lastClr="000000"/>
              </a:solidFill>
            </a:endParaRPr>
          </a:p>
          <a:p>
            <a:pPr marL="1371600" lvl="3" indent="0">
              <a:buNone/>
              <a:defRPr/>
            </a:pPr>
            <a:endParaRPr lang="en-US" altLang="ja-JP" sz="1600" dirty="0">
              <a:solidFill>
                <a:sysClr val="windowText" lastClr="000000"/>
              </a:solidFill>
            </a:endParaRPr>
          </a:p>
          <a:p>
            <a:pPr>
              <a:defRPr/>
            </a:pPr>
            <a:r>
              <a:rPr lang="en-US" altLang="ja-JP" sz="2800" dirty="0">
                <a:solidFill>
                  <a:sysClr val="windowText" lastClr="000000"/>
                </a:solidFill>
              </a:rPr>
              <a:t>Nuclear systems</a:t>
            </a:r>
          </a:p>
          <a:p>
            <a:pPr lvl="1">
              <a:defRPr/>
            </a:pPr>
            <a:r>
              <a:rPr lang="en-US" altLang="ja-JP" sz="2400" dirty="0">
                <a:solidFill>
                  <a:sysClr val="windowText" lastClr="000000"/>
                </a:solidFill>
              </a:rPr>
              <a:t>Non-only s-wave interaction. p-wave, d-wave interactions are also relevant</a:t>
            </a:r>
          </a:p>
          <a:p>
            <a:pPr lvl="1">
              <a:defRPr/>
            </a:pPr>
            <a:r>
              <a:rPr lang="en-US" altLang="ja-JP" sz="2400" dirty="0">
                <a:solidFill>
                  <a:sysClr val="windowText" lastClr="000000"/>
                </a:solidFill>
              </a:rPr>
              <a:t>J&gt;0 orbital states often appear.</a:t>
            </a:r>
          </a:p>
          <a:p>
            <a:pPr lvl="1">
              <a:defRPr/>
            </a:pPr>
            <a:endParaRPr lang="en-US" altLang="ja-JP" sz="2400" dirty="0">
              <a:solidFill>
                <a:sysClr val="windowText" lastClr="000000"/>
              </a:solidFill>
            </a:endParaRPr>
          </a:p>
          <a:p>
            <a:pPr>
              <a:defRPr/>
            </a:pPr>
            <a:r>
              <a:rPr lang="en-US" altLang="ja-JP" sz="2800" dirty="0">
                <a:solidFill>
                  <a:sysClr val="windowText" lastClr="000000"/>
                </a:solidFill>
              </a:rPr>
              <a:t>Fermionic cold atoms</a:t>
            </a:r>
          </a:p>
          <a:p>
            <a:pPr lvl="1">
              <a:defRPr/>
            </a:pPr>
            <a:r>
              <a:rPr lang="en-US" altLang="ja-JP" sz="2400" dirty="0">
                <a:solidFill>
                  <a:sysClr val="windowText" lastClr="000000"/>
                </a:solidFill>
              </a:rPr>
              <a:t>s-wave vanishes </a:t>
            </a:r>
            <a:r>
              <a:rPr lang="ja-JP" altLang="en-US" sz="2400" dirty="0">
                <a:solidFill>
                  <a:sysClr val="windowText" lastClr="000000"/>
                </a:solidFill>
              </a:rPr>
              <a:t>⇒</a:t>
            </a:r>
            <a:r>
              <a:rPr lang="en-US" altLang="ja-JP" sz="2400" dirty="0">
                <a:solidFill>
                  <a:sysClr val="windowText" lastClr="000000"/>
                </a:solidFill>
              </a:rPr>
              <a:t> p-wave </a:t>
            </a:r>
            <a:r>
              <a:rPr lang="en-US" altLang="ja-JP" sz="2400" dirty="0" err="1">
                <a:solidFill>
                  <a:sysClr val="windowText" lastClr="000000"/>
                </a:solidFill>
              </a:rPr>
              <a:t>Feshbach</a:t>
            </a:r>
            <a:r>
              <a:rPr lang="en-US" altLang="ja-JP" sz="2400" dirty="0">
                <a:solidFill>
                  <a:sysClr val="windowText" lastClr="000000"/>
                </a:solidFill>
              </a:rPr>
              <a:t> resonance</a:t>
            </a:r>
          </a:p>
          <a:p>
            <a:pPr lvl="1">
              <a:defRPr/>
            </a:pPr>
            <a:r>
              <a:rPr lang="en-US" altLang="ja-JP" sz="2400" dirty="0">
                <a:solidFill>
                  <a:sysClr val="windowText" lastClr="000000"/>
                </a:solidFill>
              </a:rPr>
              <a:t>J&gt;0 state can be most stable</a:t>
            </a:r>
          </a:p>
        </p:txBody>
      </p:sp>
    </p:spTree>
    <p:extLst>
      <p:ext uri="{BB962C8B-B14F-4D97-AF65-F5344CB8AC3E}">
        <p14:creationId xmlns:p14="http://schemas.microsoft.com/office/powerpoint/2010/main" val="25081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0A4B567D-FF5B-4169-A61F-90F9EB8ADF8F}"/>
              </a:ext>
            </a:extLst>
          </p:cNvPr>
          <p:cNvSpPr/>
          <p:nvPr/>
        </p:nvSpPr>
        <p:spPr>
          <a:xfrm>
            <a:off x="84213" y="719992"/>
            <a:ext cx="8743528" cy="1412864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74DBC5AC-C887-41E0-8B37-4844286221E9}"/>
              </a:ext>
            </a:extLst>
          </p:cNvPr>
          <p:cNvSpPr/>
          <p:nvPr/>
        </p:nvSpPr>
        <p:spPr>
          <a:xfrm>
            <a:off x="57200" y="2276872"/>
            <a:ext cx="8743528" cy="2376264"/>
          </a:xfrm>
          <a:prstGeom prst="roundRect">
            <a:avLst/>
          </a:pr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E2A2D203-5D30-4FF8-AAC8-DF03FB121C4B}"/>
              </a:ext>
            </a:extLst>
          </p:cNvPr>
          <p:cNvSpPr/>
          <p:nvPr/>
        </p:nvSpPr>
        <p:spPr>
          <a:xfrm>
            <a:off x="57200" y="4846804"/>
            <a:ext cx="8743528" cy="1966572"/>
          </a:xfrm>
          <a:prstGeom prst="round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-27384"/>
            <a:ext cx="9144000" cy="69278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dirty="0">
                <a:solidFill>
                  <a:prstClr val="white"/>
                </a:solidFill>
                <a:latin typeface="+mj-lt"/>
                <a:ea typeface="Cambria Math" panose="02040503050406030204" pitchFamily="18" charset="0"/>
              </a:rPr>
              <a:t>Theoretical methods to deal with finite-range effects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7CCE67EE-AE18-4D16-BFFB-CADDE94A32D9}"/>
              </a:ext>
            </a:extLst>
          </p:cNvPr>
          <p:cNvSpPr txBox="1">
            <a:spLocks/>
          </p:cNvSpPr>
          <p:nvPr/>
        </p:nvSpPr>
        <p:spPr>
          <a:xfrm>
            <a:off x="179512" y="2276872"/>
            <a:ext cx="9131896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en-US" altLang="ja-JP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Adiabatic hyper-spherical </a:t>
            </a:r>
            <a:endParaRPr lang="en-US" altLang="ja-JP" sz="2500" b="1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en-US" altLang="ja-JP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Gaussian expansion</a:t>
            </a:r>
            <a:endParaRPr lang="en-US" altLang="ja-JP" sz="2500" b="1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en-US" altLang="ja-JP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AMD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altLang="ja-JP" sz="250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 .....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1" lang="ja-JP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lang="ja-JP" altLang="en-US" sz="250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  </a:t>
            </a:r>
            <a:r>
              <a:rPr lang="en-US" altLang="ja-JP" sz="250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Very sophisticated, very accurate</a:t>
            </a:r>
            <a:endParaRPr kumimoji="1" lang="en-US" altLang="ja-JP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コンテンツ プレースホルダー 2">
            <a:extLst>
              <a:ext uri="{FF2B5EF4-FFF2-40B4-BE49-F238E27FC236}">
                <a16:creationId xmlns:a16="http://schemas.microsoft.com/office/drawing/2014/main" id="{B99CBA60-9EC9-41D6-A514-CA4742A1D208}"/>
              </a:ext>
            </a:extLst>
          </p:cNvPr>
          <p:cNvSpPr txBox="1">
            <a:spLocks/>
          </p:cNvSpPr>
          <p:nvPr/>
        </p:nvSpPr>
        <p:spPr>
          <a:xfrm>
            <a:off x="179512" y="4797152"/>
            <a:ext cx="8568952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1" lang="en-US" altLang="ja-JP" sz="25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Out method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ja-JP" sz="250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Separable potential model with accurate 2-body correlations</a:t>
            </a:r>
          </a:p>
          <a:p>
            <a:pPr lvl="4" indent="-342900">
              <a:defRPr/>
            </a:pPr>
            <a:endParaRPr kumimoji="1" lang="en-US" altLang="ja-JP" sz="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altLang="ja-JP" sz="250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        Fairly good, and very simple</a:t>
            </a:r>
            <a:endParaRPr kumimoji="1" lang="en-US" altLang="ja-JP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3484C177-54F8-48BB-8887-ACF3CAE85100}"/>
              </a:ext>
            </a:extLst>
          </p:cNvPr>
          <p:cNvSpPr txBox="1">
            <a:spLocks/>
          </p:cNvSpPr>
          <p:nvPr/>
        </p:nvSpPr>
        <p:spPr>
          <a:xfrm>
            <a:off x="251520" y="2636912"/>
            <a:ext cx="9131896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1" lang="en-US" altLang="ja-JP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コンテンツ プレースホルダー 2">
            <a:extLst>
              <a:ext uri="{FF2B5EF4-FFF2-40B4-BE49-F238E27FC236}">
                <a16:creationId xmlns:a16="http://schemas.microsoft.com/office/drawing/2014/main" id="{206D8104-B1BF-4798-B189-38F0DD57B4DB}"/>
              </a:ext>
            </a:extLst>
          </p:cNvPr>
          <p:cNvSpPr txBox="1">
            <a:spLocks/>
          </p:cNvSpPr>
          <p:nvPr/>
        </p:nvSpPr>
        <p:spPr>
          <a:xfrm>
            <a:off x="228468" y="692696"/>
            <a:ext cx="7727908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en-US" altLang="ja-JP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Effective field theory (LO, NLO, NNLO)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ja-JP" sz="2500" b="1" dirty="0" err="1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Naiive</a:t>
            </a:r>
            <a:r>
              <a:rPr lang="en-US" altLang="ja-JP" sz="250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 separable potential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1" lang="en-US" altLang="ja-JP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        Very simple, but not accurate 2-body correlation</a:t>
            </a: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31B6814D-3E29-4AB3-98EA-45C802BEEAA3}"/>
              </a:ext>
            </a:extLst>
          </p:cNvPr>
          <p:cNvSpPr/>
          <p:nvPr/>
        </p:nvSpPr>
        <p:spPr>
          <a:xfrm>
            <a:off x="4055428" y="6165304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P. </a:t>
            </a:r>
            <a:r>
              <a:rPr kumimoji="1" lang="en-US" altLang="ja-JP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Naidon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SE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, M. Ueda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, PRL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112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, 105301 (2014)</a:t>
            </a:r>
          </a:p>
          <a:p>
            <a:pPr lvl="0">
              <a:defRPr/>
            </a:pPr>
            <a:r>
              <a:rPr lang="en-US" altLang="ja-JP" dirty="0">
                <a:solidFill>
                  <a:srgbClr val="002060"/>
                </a:solidFill>
              </a:rPr>
              <a:t>Ernst, </a:t>
            </a:r>
            <a:r>
              <a:rPr lang="en-US" altLang="ja-JP" dirty="0" err="1">
                <a:solidFill>
                  <a:srgbClr val="002060"/>
                </a:solidFill>
              </a:rPr>
              <a:t>Shakin</a:t>
            </a:r>
            <a:r>
              <a:rPr lang="en-US" altLang="ja-JP" dirty="0">
                <a:solidFill>
                  <a:srgbClr val="002060"/>
                </a:solidFill>
              </a:rPr>
              <a:t>, Thaler, Phys. Rev.</a:t>
            </a:r>
            <a:r>
              <a:rPr lang="ja-JP" altLang="en-US" dirty="0">
                <a:solidFill>
                  <a:srgbClr val="002060"/>
                </a:solidFill>
              </a:rPr>
              <a:t> </a:t>
            </a:r>
            <a:r>
              <a:rPr lang="en-US" altLang="ja-JP" dirty="0">
                <a:solidFill>
                  <a:srgbClr val="002060"/>
                </a:solidFill>
              </a:rPr>
              <a:t>C </a:t>
            </a:r>
            <a:r>
              <a:rPr lang="en-US" altLang="ja-JP" b="1" dirty="0">
                <a:solidFill>
                  <a:srgbClr val="002060"/>
                </a:solidFill>
              </a:rPr>
              <a:t>8</a:t>
            </a:r>
            <a:r>
              <a:rPr lang="en-US" altLang="ja-JP" dirty="0">
                <a:solidFill>
                  <a:srgbClr val="002060"/>
                </a:solidFill>
              </a:rPr>
              <a:t>, 46 (1973)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624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サブタイトル 2">
            <a:extLst>
              <a:ext uri="{FF2B5EF4-FFF2-40B4-BE49-F238E27FC236}">
                <a16:creationId xmlns:a16="http://schemas.microsoft.com/office/drawing/2014/main" id="{6FFB7373-F808-4D64-A593-59341AF49863}"/>
              </a:ext>
            </a:extLst>
          </p:cNvPr>
          <p:cNvSpPr txBox="1">
            <a:spLocks/>
          </p:cNvSpPr>
          <p:nvPr/>
        </p:nvSpPr>
        <p:spPr>
          <a:xfrm>
            <a:off x="107504" y="744076"/>
            <a:ext cx="8784976" cy="2180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ja-JP" sz="2400" dirty="0">
                <a:solidFill>
                  <a:sysClr val="windowText" lastClr="000000"/>
                </a:solidFill>
              </a:rPr>
              <a:t>Construct a separable potential to simulate the original potential</a:t>
            </a:r>
          </a:p>
          <a:p>
            <a:pPr>
              <a:defRPr/>
            </a:pPr>
            <a:endParaRPr lang="en-US" altLang="ja-JP" sz="2400" dirty="0">
              <a:solidFill>
                <a:sysClr val="windowText" lastClr="000000"/>
              </a:solidFill>
            </a:endParaRPr>
          </a:p>
          <a:p>
            <a:pPr lvl="2">
              <a:defRPr/>
            </a:pPr>
            <a:endParaRPr lang="en-US" altLang="ja-JP" sz="1600" dirty="0">
              <a:solidFill>
                <a:sysClr val="windowText" lastClr="000000"/>
              </a:solidFill>
            </a:endParaRPr>
          </a:p>
          <a:p>
            <a:pPr>
              <a:defRPr/>
            </a:pPr>
            <a:r>
              <a:rPr lang="en-US" altLang="ja-JP" sz="2400" dirty="0">
                <a:solidFill>
                  <a:sysClr val="windowText" lastClr="000000"/>
                </a:solidFill>
              </a:rPr>
              <a:t>Usually, separable function assumed to be simple function</a:t>
            </a:r>
          </a:p>
          <a:p>
            <a:pPr marL="0" indent="0">
              <a:buNone/>
              <a:defRPr/>
            </a:pPr>
            <a:r>
              <a:rPr lang="en-US" altLang="ja-JP" sz="2400" dirty="0">
                <a:solidFill>
                  <a:sysClr val="windowText" lastClr="000000"/>
                </a:solidFill>
              </a:rPr>
              <a:t>    (e.g.)</a:t>
            </a:r>
          </a:p>
          <a:p>
            <a:pPr lvl="1">
              <a:defRPr/>
            </a:pPr>
            <a:endParaRPr lang="en-US" altLang="ja-JP" sz="2000" dirty="0">
              <a:solidFill>
                <a:sysClr val="windowText" lastClr="000000"/>
              </a:solidFill>
            </a:endParaRPr>
          </a:p>
          <a:p>
            <a:pPr lvl="1">
              <a:defRPr/>
            </a:pPr>
            <a:endParaRPr lang="en-US" altLang="ja-JP" sz="2000" dirty="0">
              <a:solidFill>
                <a:sysClr val="windowText" lastClr="000000"/>
              </a:solidFill>
            </a:endParaRPr>
          </a:p>
          <a:p>
            <a:pPr lvl="1">
              <a:defRPr/>
            </a:pPr>
            <a:endParaRPr lang="en-US" altLang="ja-JP" sz="2000" dirty="0">
              <a:solidFill>
                <a:sysClr val="windowText" lastClr="000000"/>
              </a:solidFill>
            </a:endParaRPr>
          </a:p>
          <a:p>
            <a:pPr lvl="1">
              <a:defRPr/>
            </a:pPr>
            <a:endParaRPr lang="en-US" altLang="ja-JP" sz="2000" dirty="0">
              <a:solidFill>
                <a:sysClr val="windowText" lastClr="00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0" y="-88"/>
            <a:ext cx="9144000" cy="692784"/>
          </a:xfrm>
          <a:prstGeom prst="rect">
            <a:avLst/>
          </a:prstGeom>
          <a:solidFill>
            <a:srgbClr val="39639D">
              <a:lumMod val="50000"/>
            </a:srgbClr>
          </a:solidFill>
          <a:ln>
            <a:noFill/>
          </a:ln>
          <a:effectLst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n-US" altLang="ja-JP" sz="3400" kern="0" dirty="0" err="1">
                <a:solidFill>
                  <a:sysClr val="window" lastClr="FFFFFF"/>
                </a:solidFill>
                <a:cs typeface="Calibri" pitchFamily="34" charset="0"/>
              </a:rPr>
              <a:t>Naiive</a:t>
            </a:r>
            <a:r>
              <a:rPr kumimoji="0" lang="en-US" altLang="ja-JP" sz="3400" kern="0" dirty="0">
                <a:solidFill>
                  <a:sysClr val="window" lastClr="FFFFFF"/>
                </a:solidFill>
                <a:cs typeface="Calibri" pitchFamily="34" charset="0"/>
              </a:rPr>
              <a:t> Separable potential method</a:t>
            </a:r>
          </a:p>
        </p:txBody>
      </p:sp>
      <p:sp>
        <p:nvSpPr>
          <p:cNvPr id="32" name="サブタイトル 2"/>
          <p:cNvSpPr txBox="1">
            <a:spLocks/>
          </p:cNvSpPr>
          <p:nvPr/>
        </p:nvSpPr>
        <p:spPr>
          <a:xfrm>
            <a:off x="35496" y="692696"/>
            <a:ext cx="9289032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altLang="ja-JP" sz="2200" dirty="0">
              <a:solidFill>
                <a:sysClr val="windowText" lastClr="000000"/>
              </a:solidFill>
            </a:endParaRPr>
          </a:p>
        </p:txBody>
      </p:sp>
      <p:sp>
        <p:nvSpPr>
          <p:cNvPr id="2" name="矢印: 右 1">
            <a:extLst>
              <a:ext uri="{FF2B5EF4-FFF2-40B4-BE49-F238E27FC236}">
                <a16:creationId xmlns:a16="http://schemas.microsoft.com/office/drawing/2014/main" id="{25BDF7CD-80FE-4A7C-B8BE-3863E77A599B}"/>
              </a:ext>
            </a:extLst>
          </p:cNvPr>
          <p:cNvSpPr/>
          <p:nvPr/>
        </p:nvSpPr>
        <p:spPr>
          <a:xfrm rot="5400000">
            <a:off x="3656214" y="3233294"/>
            <a:ext cx="504056" cy="8954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941FE95-DAAB-4CA7-9DF9-563523DB3DDF}"/>
              </a:ext>
            </a:extLst>
          </p:cNvPr>
          <p:cNvSpPr txBox="1"/>
          <p:nvPr/>
        </p:nvSpPr>
        <p:spPr>
          <a:xfrm>
            <a:off x="107504" y="3943543"/>
            <a:ext cx="936104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/>
              <a:t>2-body problem solved analytically</a:t>
            </a:r>
          </a:p>
          <a:p>
            <a:endParaRPr kumimoji="1" lang="en-US" altLang="ja-JP" sz="2200" dirty="0"/>
          </a:p>
          <a:p>
            <a:endParaRPr lang="en-US" altLang="ja-JP" sz="2200" dirty="0"/>
          </a:p>
          <a:p>
            <a:endParaRPr kumimoji="1" lang="en-US" altLang="ja-JP" sz="2200" dirty="0"/>
          </a:p>
          <a:p>
            <a:r>
              <a:rPr lang="en-US" altLang="ja-JP" sz="2200" dirty="0"/>
              <a:t>3-body problem can be very easily solved from (</a:t>
            </a:r>
            <a:r>
              <a:rPr lang="en-US" altLang="ja-JP" sz="2200" dirty="0" err="1"/>
              <a:t>Skorniakov</a:t>
            </a:r>
            <a:r>
              <a:rPr lang="en-US" altLang="ja-JP" sz="2200" dirty="0"/>
              <a:t>--Ter-</a:t>
            </a:r>
            <a:r>
              <a:rPr lang="en-US" altLang="ja-JP" sz="2200" dirty="0" err="1"/>
              <a:t>Matirosyan</a:t>
            </a:r>
            <a:r>
              <a:rPr lang="ja-JP" altLang="en-US" sz="2200" dirty="0"/>
              <a:t> </a:t>
            </a:r>
            <a:r>
              <a:rPr lang="en-US" altLang="ja-JP" sz="2200" dirty="0"/>
              <a:t>)</a:t>
            </a:r>
            <a:endParaRPr kumimoji="1" lang="en-US" altLang="ja-JP" sz="2200" dirty="0"/>
          </a:p>
        </p:txBody>
      </p:sp>
      <p:pic>
        <p:nvPicPr>
          <p:cNvPr id="15" name="Picture 4" descr="\begin{align*}&#10; \hat{V} = \xi |\chi \rangle \langle \chi |&#10;\end{align*}">
            <a:extLst>
              <a:ext uri="{FF2B5EF4-FFF2-40B4-BE49-F238E27FC236}">
                <a16:creationId xmlns:a16="http://schemas.microsoft.com/office/drawing/2014/main" id="{EB5759AC-E6C9-40C1-9BF0-86F1542CB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207" y="1358772"/>
            <a:ext cx="1502817" cy="36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begin{align*}&#10;V_{\mathrm{original}}(r)&#10;\end{align*}">
            <a:extLst>
              <a:ext uri="{FF2B5EF4-FFF2-40B4-BE49-F238E27FC236}">
                <a16:creationId xmlns:a16="http://schemas.microsoft.com/office/drawing/2014/main" id="{233489DA-FB0A-4B2E-A091-CF2E73A5D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277" y="1432561"/>
            <a:ext cx="1184038" cy="28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BB227B7-1D9D-4B3B-886A-D7756777145D}"/>
              </a:ext>
            </a:extLst>
          </p:cNvPr>
          <p:cNvSpPr txBox="1"/>
          <p:nvPr/>
        </p:nvSpPr>
        <p:spPr>
          <a:xfrm>
            <a:off x="2633437" y="140348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⇒</a:t>
            </a:r>
          </a:p>
        </p:txBody>
      </p:sp>
      <p:pic>
        <p:nvPicPr>
          <p:cNvPr id="2052" name="Picture 4" descr="\begin{align*}&#10;\langle \bm{q} | \chi \rangle = \chi(\bm{q}) = \chi(q) &#10;\end{align*}">
            <a:extLst>
              <a:ext uri="{FF2B5EF4-FFF2-40B4-BE49-F238E27FC236}">
                <a16:creationId xmlns:a16="http://schemas.microsoft.com/office/drawing/2014/main" id="{C50095F3-A213-4ECF-ABAB-691DCEDA2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825" y="1412776"/>
            <a:ext cx="2322535" cy="27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begin{align*}&#10; \chi (q) = e^{-q^2/\Lambda^2}&#10;\end{align*}">
            <a:extLst>
              <a:ext uri="{FF2B5EF4-FFF2-40B4-BE49-F238E27FC236}">
                <a16:creationId xmlns:a16="http://schemas.microsoft.com/office/drawing/2014/main" id="{C073D011-273D-4671-BD38-26074448B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48880"/>
            <a:ext cx="1717505" cy="35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\begin{align*}&#10; \chi (q) = \exp(-q/\Lambda)&#10;\end{align*}">
            <a:extLst>
              <a:ext uri="{FF2B5EF4-FFF2-40B4-BE49-F238E27FC236}">
                <a16:creationId xmlns:a16="http://schemas.microsoft.com/office/drawing/2014/main" id="{40799F05-6923-4498-93FF-7F4148FF1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20888"/>
            <a:ext cx="2120859" cy="27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サブタイトル 2">
            <a:extLst>
              <a:ext uri="{FF2B5EF4-FFF2-40B4-BE49-F238E27FC236}">
                <a16:creationId xmlns:a16="http://schemas.microsoft.com/office/drawing/2014/main" id="{29BACF12-1492-4420-8D4D-A6E05F1B5B57}"/>
              </a:ext>
            </a:extLst>
          </p:cNvPr>
          <p:cNvSpPr txBox="1">
            <a:spLocks/>
          </p:cNvSpPr>
          <p:nvPr/>
        </p:nvSpPr>
        <p:spPr>
          <a:xfrm>
            <a:off x="107504" y="2904316"/>
            <a:ext cx="8784976" cy="2180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ja-JP" sz="2400" dirty="0">
                <a:solidFill>
                  <a:sysClr val="windowText" lastClr="000000"/>
                </a:solidFill>
              </a:rPr>
              <a:t>          are set to reproduce low energy scattering</a:t>
            </a:r>
            <a:endParaRPr lang="en-US" altLang="ja-JP" sz="2000" dirty="0">
              <a:solidFill>
                <a:sysClr val="windowText" lastClr="000000"/>
              </a:solidFill>
            </a:endParaRPr>
          </a:p>
        </p:txBody>
      </p:sp>
      <p:pic>
        <p:nvPicPr>
          <p:cNvPr id="4102" name="Picture 6" descr="\begin{align*}&#10; (\xi,\Lambda)&#10;\end{align*}">
            <a:extLst>
              <a:ext uri="{FF2B5EF4-FFF2-40B4-BE49-F238E27FC236}">
                <a16:creationId xmlns:a16="http://schemas.microsoft.com/office/drawing/2014/main" id="{2CAA02BF-AC54-4953-9D64-3CC861DCB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50" y="3018604"/>
            <a:ext cx="679346" cy="3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\begin{align*}&#10; (a,r_{\mathrm{eff}})&#10;\end{align*}">
            <a:extLst>
              <a:ext uri="{FF2B5EF4-FFF2-40B4-BE49-F238E27FC236}">
                <a16:creationId xmlns:a16="http://schemas.microsoft.com/office/drawing/2014/main" id="{A1AC84E9-81BE-4CDF-80D6-2745E5043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984596"/>
            <a:ext cx="873065" cy="30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\begin{align*}&#10;  f_k^{(\ell=0)} = - \dfrac{|\chi(k)|^2}{\frac{16 \pi^2}{m \xi}+\frac{2}{\pi}\int_0^{\infty}p^2 dp \frac{|\chi(p)|^2}{p^2 -k^2 - i0} }&#10;\end{align*}">
            <a:extLst>
              <a:ext uri="{FF2B5EF4-FFF2-40B4-BE49-F238E27FC236}">
                <a16:creationId xmlns:a16="http://schemas.microsoft.com/office/drawing/2014/main" id="{072BC60C-2CA8-47F6-B783-8F6F91DBD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285" y="4376507"/>
            <a:ext cx="4410867" cy="78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\begin{align*}&#10;\left(\frac{1}{m\xi}+  \int_0^{\infty} \frac{p^2 d p}{(2\pi)^3} \frac{|\chi(p)|^2}{\frac{3}{4}P^2 +p^2 -m E} \right)F(P)  = -2  \int \frac{d^3 \bm{Q}}{(2\pi)^3}&#10;\frac{\chi\left(\bm{Q}+ \frac{\bm{P}}{2}\right) \chi^*\left(\bm{P}+ \frac{\bm{Q}}{2}\right) }{P^2 + Q^2 + \bm{Q}\cdot \bm{P} -m E}  F(Q)&#10;\end{align*}">
            <a:extLst>
              <a:ext uri="{FF2B5EF4-FFF2-40B4-BE49-F238E27FC236}">
                <a16:creationId xmlns:a16="http://schemas.microsoft.com/office/drawing/2014/main" id="{D96BE005-FED9-4063-9895-2C4114B2D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45" y="5846869"/>
            <a:ext cx="8312727" cy="72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253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-88"/>
            <a:ext cx="9144000" cy="692784"/>
          </a:xfrm>
          <a:prstGeom prst="rect">
            <a:avLst/>
          </a:prstGeom>
          <a:solidFill>
            <a:srgbClr val="39639D">
              <a:lumMod val="50000"/>
            </a:srgbClr>
          </a:solidFill>
          <a:ln>
            <a:noFill/>
          </a:ln>
          <a:effectLst/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Calibri" pitchFamily="34" charset="0"/>
              </a:rPr>
              <a:t>Cold atoms: ``coolest” system in the universe</a:t>
            </a:r>
          </a:p>
        </p:txBody>
      </p:sp>
      <p:pic>
        <p:nvPicPr>
          <p:cNvPr id="4" name="Picture 2" descr="http://www.newelectronics.co.uk/article-images/154182/COLDATOM1.jpg?width=375&amp;height=250&amp;scale=canv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000" y="4896535"/>
            <a:ext cx="2875262" cy="191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$T\sim 10^{-7}$-$10^{-10}$ 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150" y="4959433"/>
            <a:ext cx="1971122" cy="21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6" descr="IMG_077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5301208"/>
            <a:ext cx="1917932" cy="1438800"/>
          </a:xfrm>
          <a:prstGeom prst="rect">
            <a:avLst/>
          </a:prstGeom>
          <a:noFill/>
        </p:spPr>
      </p:pic>
      <p:sp>
        <p:nvSpPr>
          <p:cNvPr id="20" name="サブタイトル 2"/>
          <p:cNvSpPr txBox="1">
            <a:spLocks/>
          </p:cNvSpPr>
          <p:nvPr/>
        </p:nvSpPr>
        <p:spPr>
          <a:xfrm>
            <a:off x="-36512" y="764704"/>
            <a:ext cx="9217024" cy="5112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 Dilute atoms cooled down to extreme low temperature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 1995 Nobel Prize in Physics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           </a:t>
            </a:r>
            <a:r>
              <a:rPr kumimoji="1" lang="en-US" altLang="ja-JP" sz="30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Laser Cooling of atomic gases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en-US" altLang="ja-JP" sz="3000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 2001 Nobel Prize in Physics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            </a:t>
            </a:r>
            <a:r>
              <a:rPr kumimoji="1" lang="en-US" altLang="ja-JP" sz="30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Superfluid of atomic gases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           (Bose-Einstein condensation)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18" y="2996952"/>
            <a:ext cx="3207386" cy="149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43553"/>
            <a:ext cx="3195268" cy="152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6" descr="ãnobel prizeãã®ç»åæ¤ç´¢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22862"/>
            <a:ext cx="807905" cy="793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239" y="2923815"/>
            <a:ext cx="807905" cy="793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2F976E20-42FF-4940-A0B9-16EE7B139CCB}"/>
              </a:ext>
            </a:extLst>
          </p:cNvPr>
          <p:cNvSpPr/>
          <p:nvPr/>
        </p:nvSpPr>
        <p:spPr>
          <a:xfrm>
            <a:off x="107504" y="1890712"/>
            <a:ext cx="7828148" cy="982383"/>
          </a:xfrm>
          <a:prstGeom prst="round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サブタイトル 2">
            <a:extLst>
              <a:ext uri="{FF2B5EF4-FFF2-40B4-BE49-F238E27FC236}">
                <a16:creationId xmlns:a16="http://schemas.microsoft.com/office/drawing/2014/main" id="{6FFB7373-F808-4D64-A593-59341AF49863}"/>
              </a:ext>
            </a:extLst>
          </p:cNvPr>
          <p:cNvSpPr txBox="1">
            <a:spLocks/>
          </p:cNvSpPr>
          <p:nvPr/>
        </p:nvSpPr>
        <p:spPr>
          <a:xfrm>
            <a:off x="107504" y="744076"/>
            <a:ext cx="8784976" cy="2180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ja-JP" sz="2400" dirty="0">
                <a:solidFill>
                  <a:sysClr val="windowText" lastClr="000000"/>
                </a:solidFill>
              </a:rPr>
              <a:t>Construct a separable potential to simulate the original potential</a:t>
            </a:r>
          </a:p>
          <a:p>
            <a:pPr>
              <a:defRPr/>
            </a:pPr>
            <a:endParaRPr lang="en-US" altLang="ja-JP" sz="2400" dirty="0">
              <a:solidFill>
                <a:sysClr val="windowText" lastClr="000000"/>
              </a:solidFill>
            </a:endParaRPr>
          </a:p>
          <a:p>
            <a:pPr lvl="2">
              <a:defRPr/>
            </a:pPr>
            <a:endParaRPr lang="en-US" altLang="ja-JP" sz="1600" dirty="0">
              <a:solidFill>
                <a:sysClr val="windowText" lastClr="000000"/>
              </a:solidFill>
            </a:endParaRPr>
          </a:p>
          <a:p>
            <a:pPr>
              <a:defRPr/>
            </a:pPr>
            <a:r>
              <a:rPr lang="en-US" altLang="ja-JP" sz="2400" dirty="0">
                <a:solidFill>
                  <a:sysClr val="windowText" lastClr="000000"/>
                </a:solidFill>
              </a:rPr>
              <a:t>Usually, separable function assumed to be simple function</a:t>
            </a:r>
          </a:p>
          <a:p>
            <a:pPr marL="0" indent="0">
              <a:buNone/>
              <a:defRPr/>
            </a:pPr>
            <a:r>
              <a:rPr lang="en-US" altLang="ja-JP" sz="2400" dirty="0">
                <a:solidFill>
                  <a:sysClr val="windowText" lastClr="000000"/>
                </a:solidFill>
              </a:rPr>
              <a:t>    (e.g.)</a:t>
            </a:r>
          </a:p>
          <a:p>
            <a:pPr lvl="1">
              <a:defRPr/>
            </a:pPr>
            <a:endParaRPr lang="en-US" altLang="ja-JP" sz="2000" dirty="0">
              <a:solidFill>
                <a:sysClr val="windowText" lastClr="000000"/>
              </a:solidFill>
            </a:endParaRPr>
          </a:p>
          <a:p>
            <a:pPr lvl="1">
              <a:defRPr/>
            </a:pPr>
            <a:endParaRPr lang="en-US" altLang="ja-JP" sz="2000" dirty="0">
              <a:solidFill>
                <a:sysClr val="windowText" lastClr="000000"/>
              </a:solidFill>
            </a:endParaRPr>
          </a:p>
          <a:p>
            <a:pPr lvl="1">
              <a:defRPr/>
            </a:pPr>
            <a:endParaRPr lang="en-US" altLang="ja-JP" sz="2000" dirty="0">
              <a:solidFill>
                <a:sysClr val="windowText" lastClr="000000"/>
              </a:solidFill>
            </a:endParaRPr>
          </a:p>
          <a:p>
            <a:pPr lvl="1">
              <a:defRPr/>
            </a:pPr>
            <a:endParaRPr lang="en-US" altLang="ja-JP" sz="2000" dirty="0">
              <a:solidFill>
                <a:sysClr val="windowText" lastClr="00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0" y="-88"/>
            <a:ext cx="9144000" cy="692784"/>
          </a:xfrm>
          <a:prstGeom prst="rect">
            <a:avLst/>
          </a:prstGeom>
          <a:solidFill>
            <a:srgbClr val="39639D">
              <a:lumMod val="50000"/>
            </a:srgbClr>
          </a:solidFill>
          <a:ln>
            <a:noFill/>
          </a:ln>
          <a:effectLst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n-US" altLang="ja-JP" sz="3400" kern="0" dirty="0" err="1">
                <a:solidFill>
                  <a:sysClr val="window" lastClr="FFFFFF"/>
                </a:solidFill>
                <a:cs typeface="Calibri" pitchFamily="34" charset="0"/>
              </a:rPr>
              <a:t>Naiive</a:t>
            </a:r>
            <a:r>
              <a:rPr kumimoji="0" lang="en-US" altLang="ja-JP" sz="3400" kern="0" dirty="0">
                <a:solidFill>
                  <a:sysClr val="window" lastClr="FFFFFF"/>
                </a:solidFill>
                <a:cs typeface="Calibri" pitchFamily="34" charset="0"/>
              </a:rPr>
              <a:t> Separable potential method</a:t>
            </a:r>
          </a:p>
        </p:txBody>
      </p:sp>
      <p:sp>
        <p:nvSpPr>
          <p:cNvPr id="32" name="サブタイトル 2"/>
          <p:cNvSpPr txBox="1">
            <a:spLocks/>
          </p:cNvSpPr>
          <p:nvPr/>
        </p:nvSpPr>
        <p:spPr>
          <a:xfrm>
            <a:off x="35496" y="692696"/>
            <a:ext cx="9289032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altLang="ja-JP" sz="2200" dirty="0">
              <a:solidFill>
                <a:sysClr val="windowText" lastClr="000000"/>
              </a:solidFill>
            </a:endParaRPr>
          </a:p>
        </p:txBody>
      </p:sp>
      <p:sp>
        <p:nvSpPr>
          <p:cNvPr id="2" name="矢印: 右 1">
            <a:extLst>
              <a:ext uri="{FF2B5EF4-FFF2-40B4-BE49-F238E27FC236}">
                <a16:creationId xmlns:a16="http://schemas.microsoft.com/office/drawing/2014/main" id="{25BDF7CD-80FE-4A7C-B8BE-3863E77A599B}"/>
              </a:ext>
            </a:extLst>
          </p:cNvPr>
          <p:cNvSpPr/>
          <p:nvPr/>
        </p:nvSpPr>
        <p:spPr>
          <a:xfrm rot="5400000">
            <a:off x="3656214" y="3233294"/>
            <a:ext cx="504056" cy="8954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941FE95-DAAB-4CA7-9DF9-563523DB3DDF}"/>
              </a:ext>
            </a:extLst>
          </p:cNvPr>
          <p:cNvSpPr txBox="1"/>
          <p:nvPr/>
        </p:nvSpPr>
        <p:spPr>
          <a:xfrm>
            <a:off x="107504" y="3943543"/>
            <a:ext cx="950505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/>
              <a:t>2-body problem solved analytically</a:t>
            </a:r>
          </a:p>
          <a:p>
            <a:endParaRPr kumimoji="1" lang="en-US" altLang="ja-JP" sz="2200" dirty="0"/>
          </a:p>
          <a:p>
            <a:endParaRPr lang="en-US" altLang="ja-JP" sz="2200" dirty="0"/>
          </a:p>
          <a:p>
            <a:endParaRPr kumimoji="1" lang="en-US" altLang="ja-JP" sz="2200" dirty="0"/>
          </a:p>
          <a:p>
            <a:r>
              <a:rPr lang="en-US" altLang="ja-JP" sz="2200" dirty="0"/>
              <a:t>3-body problem can be very easily solved from (</a:t>
            </a:r>
            <a:r>
              <a:rPr lang="en-US" altLang="ja-JP" sz="2200" dirty="0" err="1"/>
              <a:t>Skorniakov</a:t>
            </a:r>
            <a:r>
              <a:rPr lang="en-US" altLang="ja-JP" sz="2200" dirty="0"/>
              <a:t>--Ter-</a:t>
            </a:r>
            <a:r>
              <a:rPr lang="en-US" altLang="ja-JP" sz="2200" dirty="0" err="1"/>
              <a:t>Matirosyan</a:t>
            </a:r>
            <a:r>
              <a:rPr lang="ja-JP" altLang="en-US" sz="2200" dirty="0"/>
              <a:t> </a:t>
            </a:r>
            <a:r>
              <a:rPr lang="en-US" altLang="ja-JP" sz="2200" dirty="0"/>
              <a:t>)</a:t>
            </a:r>
            <a:endParaRPr kumimoji="1" lang="en-US" altLang="ja-JP" sz="2200" dirty="0"/>
          </a:p>
        </p:txBody>
      </p:sp>
      <p:pic>
        <p:nvPicPr>
          <p:cNvPr id="15" name="Picture 4" descr="\begin{align*}&#10; \hat{V} = \xi |\chi \rangle \langle \chi |&#10;\end{align*}">
            <a:extLst>
              <a:ext uri="{FF2B5EF4-FFF2-40B4-BE49-F238E27FC236}">
                <a16:creationId xmlns:a16="http://schemas.microsoft.com/office/drawing/2014/main" id="{EB5759AC-E6C9-40C1-9BF0-86F1542CB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207" y="1358772"/>
            <a:ext cx="1502817" cy="36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begin{align*}&#10;V_{\mathrm{original}}(r)&#10;\end{align*}">
            <a:extLst>
              <a:ext uri="{FF2B5EF4-FFF2-40B4-BE49-F238E27FC236}">
                <a16:creationId xmlns:a16="http://schemas.microsoft.com/office/drawing/2014/main" id="{233489DA-FB0A-4B2E-A091-CF2E73A5D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277" y="1432561"/>
            <a:ext cx="1184038" cy="28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BB227B7-1D9D-4B3B-886A-D7756777145D}"/>
              </a:ext>
            </a:extLst>
          </p:cNvPr>
          <p:cNvSpPr txBox="1"/>
          <p:nvPr/>
        </p:nvSpPr>
        <p:spPr>
          <a:xfrm>
            <a:off x="2633437" y="140348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⇒</a:t>
            </a:r>
          </a:p>
        </p:txBody>
      </p:sp>
      <p:pic>
        <p:nvPicPr>
          <p:cNvPr id="2052" name="Picture 4" descr="\begin{align*}&#10;\langle \bm{q} | \chi \rangle = \chi(\bm{q}) = \chi(q) &#10;\end{align*}">
            <a:extLst>
              <a:ext uri="{FF2B5EF4-FFF2-40B4-BE49-F238E27FC236}">
                <a16:creationId xmlns:a16="http://schemas.microsoft.com/office/drawing/2014/main" id="{C50095F3-A213-4ECF-ABAB-691DCEDA2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825" y="1412776"/>
            <a:ext cx="2322535" cy="27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begin{align*}&#10; \chi (q) = e^{-q^2/\Lambda^2}&#10;\end{align*}">
            <a:extLst>
              <a:ext uri="{FF2B5EF4-FFF2-40B4-BE49-F238E27FC236}">
                <a16:creationId xmlns:a16="http://schemas.microsoft.com/office/drawing/2014/main" id="{C073D011-273D-4671-BD38-26074448B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48880"/>
            <a:ext cx="1717505" cy="35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\begin{align*}&#10; \chi (q) = \exp(-q/\Lambda)&#10;\end{align*}">
            <a:extLst>
              <a:ext uri="{FF2B5EF4-FFF2-40B4-BE49-F238E27FC236}">
                <a16:creationId xmlns:a16="http://schemas.microsoft.com/office/drawing/2014/main" id="{40799F05-6923-4498-93FF-7F4148FF1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20888"/>
            <a:ext cx="2120859" cy="27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サブタイトル 2">
            <a:extLst>
              <a:ext uri="{FF2B5EF4-FFF2-40B4-BE49-F238E27FC236}">
                <a16:creationId xmlns:a16="http://schemas.microsoft.com/office/drawing/2014/main" id="{29BACF12-1492-4420-8D4D-A6E05F1B5B57}"/>
              </a:ext>
            </a:extLst>
          </p:cNvPr>
          <p:cNvSpPr txBox="1">
            <a:spLocks/>
          </p:cNvSpPr>
          <p:nvPr/>
        </p:nvSpPr>
        <p:spPr>
          <a:xfrm>
            <a:off x="107504" y="2904316"/>
            <a:ext cx="8784976" cy="2180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ja-JP" sz="2400" dirty="0">
                <a:solidFill>
                  <a:sysClr val="windowText" lastClr="000000"/>
                </a:solidFill>
              </a:rPr>
              <a:t>          are set to reproduce low energy scattering</a:t>
            </a:r>
            <a:endParaRPr lang="en-US" altLang="ja-JP" sz="2000" dirty="0">
              <a:solidFill>
                <a:sysClr val="windowText" lastClr="000000"/>
              </a:solidFill>
            </a:endParaRPr>
          </a:p>
        </p:txBody>
      </p:sp>
      <p:pic>
        <p:nvPicPr>
          <p:cNvPr id="4102" name="Picture 6" descr="\begin{align*}&#10; (\xi,\Lambda)&#10;\end{align*}">
            <a:extLst>
              <a:ext uri="{FF2B5EF4-FFF2-40B4-BE49-F238E27FC236}">
                <a16:creationId xmlns:a16="http://schemas.microsoft.com/office/drawing/2014/main" id="{2CAA02BF-AC54-4953-9D64-3CC861DCB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50" y="3018604"/>
            <a:ext cx="679346" cy="3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\begin{align*}&#10; (a,r_{\mathrm{eff}})&#10;\end{align*}">
            <a:extLst>
              <a:ext uri="{FF2B5EF4-FFF2-40B4-BE49-F238E27FC236}">
                <a16:creationId xmlns:a16="http://schemas.microsoft.com/office/drawing/2014/main" id="{A1AC84E9-81BE-4CDF-80D6-2745E5043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984596"/>
            <a:ext cx="873065" cy="30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\begin{align*}&#10;  f_k^{(\ell=0)} = - \dfrac{|\chi(k)|^2}{\frac{16 \pi^2}{m \xi}+\frac{2}{\pi}\int_0^{\infty}p^2 dp \frac{|\chi(p)|^2}{p^2 -k^2 - i0} }&#10;\end{align*}">
            <a:extLst>
              <a:ext uri="{FF2B5EF4-FFF2-40B4-BE49-F238E27FC236}">
                <a16:creationId xmlns:a16="http://schemas.microsoft.com/office/drawing/2014/main" id="{072BC60C-2CA8-47F6-B783-8F6F91DBD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285" y="4376507"/>
            <a:ext cx="4410867" cy="78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\begin{align*}&#10;\left(\frac{1}{m\xi}+  \int_0^{\infty} \frac{p^2 d p}{(2\pi)^3} \frac{|\chi(p)|^2}{\frac{3}{4}P^2 +p^2 -m E} \right)F(P)  = -2  \int \frac{d^3 \bm{Q}}{(2\pi)^3}&#10;\frac{\chi\left(\bm{Q}+ \frac{\bm{P}}{2}\right) \chi^*\left(\bm{P}+ \frac{\bm{Q}}{2}\right) }{P^2 + Q^2 + \bm{Q}\cdot \bm{P} -m E}  F(Q)&#10;\end{align*}">
            <a:extLst>
              <a:ext uri="{FF2B5EF4-FFF2-40B4-BE49-F238E27FC236}">
                <a16:creationId xmlns:a16="http://schemas.microsoft.com/office/drawing/2014/main" id="{D96BE005-FED9-4063-9895-2C4114B2D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45" y="5846869"/>
            <a:ext cx="8312727" cy="72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801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サブタイトル 2">
            <a:extLst>
              <a:ext uri="{FF2B5EF4-FFF2-40B4-BE49-F238E27FC236}">
                <a16:creationId xmlns:a16="http://schemas.microsoft.com/office/drawing/2014/main" id="{6FFB7373-F808-4D64-A593-59341AF49863}"/>
              </a:ext>
            </a:extLst>
          </p:cNvPr>
          <p:cNvSpPr txBox="1">
            <a:spLocks/>
          </p:cNvSpPr>
          <p:nvPr/>
        </p:nvSpPr>
        <p:spPr>
          <a:xfrm>
            <a:off x="107504" y="744076"/>
            <a:ext cx="8784976" cy="2180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ja-JP" sz="2400" dirty="0">
                <a:solidFill>
                  <a:sysClr val="windowText" lastClr="000000"/>
                </a:solidFill>
              </a:rPr>
              <a:t>Construct a separable potential to simulate the original potential</a:t>
            </a:r>
          </a:p>
          <a:p>
            <a:pPr>
              <a:defRPr/>
            </a:pPr>
            <a:endParaRPr lang="en-US" altLang="ja-JP" sz="2400" dirty="0">
              <a:solidFill>
                <a:sysClr val="windowText" lastClr="000000"/>
              </a:solidFill>
            </a:endParaRPr>
          </a:p>
          <a:p>
            <a:pPr lvl="2">
              <a:defRPr/>
            </a:pPr>
            <a:endParaRPr lang="en-US" altLang="ja-JP" sz="1600" dirty="0">
              <a:solidFill>
                <a:sysClr val="windowText" lastClr="000000"/>
              </a:solidFill>
            </a:endParaRPr>
          </a:p>
          <a:p>
            <a:pPr>
              <a:defRPr/>
            </a:pPr>
            <a:r>
              <a:rPr lang="en-US" altLang="ja-JP" sz="2400" dirty="0">
                <a:solidFill>
                  <a:sysClr val="windowText" lastClr="000000"/>
                </a:solidFill>
              </a:rPr>
              <a:t>We take      , such that it exactly reproduces 2-body correlation</a:t>
            </a:r>
          </a:p>
          <a:p>
            <a:pPr lvl="1">
              <a:defRPr/>
            </a:pPr>
            <a:endParaRPr lang="en-US" altLang="ja-JP" sz="2000" dirty="0">
              <a:solidFill>
                <a:sysClr val="windowText" lastClr="000000"/>
              </a:solidFill>
            </a:endParaRPr>
          </a:p>
          <a:p>
            <a:pPr lvl="1">
              <a:defRPr/>
            </a:pPr>
            <a:endParaRPr lang="en-US" altLang="ja-JP" sz="2000" dirty="0">
              <a:solidFill>
                <a:sysClr val="windowText" lastClr="000000"/>
              </a:solidFill>
            </a:endParaRPr>
          </a:p>
          <a:p>
            <a:pPr lvl="1">
              <a:defRPr/>
            </a:pPr>
            <a:endParaRPr lang="en-US" altLang="ja-JP" sz="2000" dirty="0">
              <a:solidFill>
                <a:sysClr val="windowText" lastClr="000000"/>
              </a:solidFill>
            </a:endParaRPr>
          </a:p>
          <a:p>
            <a:pPr lvl="1">
              <a:defRPr/>
            </a:pPr>
            <a:endParaRPr lang="en-US" altLang="ja-JP" sz="2000" dirty="0">
              <a:solidFill>
                <a:sysClr val="windowText" lastClr="00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0" y="-88"/>
            <a:ext cx="9144000" cy="692784"/>
          </a:xfrm>
          <a:prstGeom prst="rect">
            <a:avLst/>
          </a:prstGeom>
          <a:solidFill>
            <a:srgbClr val="39639D">
              <a:lumMod val="50000"/>
            </a:srgbClr>
          </a:solidFill>
          <a:ln>
            <a:noFill/>
          </a:ln>
          <a:effectLst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n-US" altLang="ja-JP" sz="3400" kern="0" dirty="0">
                <a:solidFill>
                  <a:sysClr val="window" lastClr="FFFFFF"/>
                </a:solidFill>
                <a:cs typeface="Calibri" pitchFamily="34" charset="0"/>
              </a:rPr>
              <a:t>Our Separable potential method</a:t>
            </a:r>
          </a:p>
        </p:txBody>
      </p:sp>
      <p:sp>
        <p:nvSpPr>
          <p:cNvPr id="32" name="サブタイトル 2"/>
          <p:cNvSpPr txBox="1">
            <a:spLocks/>
          </p:cNvSpPr>
          <p:nvPr/>
        </p:nvSpPr>
        <p:spPr>
          <a:xfrm>
            <a:off x="35496" y="692696"/>
            <a:ext cx="9289032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altLang="ja-JP" sz="2200" dirty="0">
              <a:solidFill>
                <a:sysClr val="windowText" lastClr="000000"/>
              </a:solidFill>
            </a:endParaRPr>
          </a:p>
        </p:txBody>
      </p:sp>
      <p:pic>
        <p:nvPicPr>
          <p:cNvPr id="15" name="Picture 4" descr="\begin{align*}&#10; \hat{V} = \xi |\chi \rangle \langle \chi |&#10;\end{align*}">
            <a:extLst>
              <a:ext uri="{FF2B5EF4-FFF2-40B4-BE49-F238E27FC236}">
                <a16:creationId xmlns:a16="http://schemas.microsoft.com/office/drawing/2014/main" id="{EB5759AC-E6C9-40C1-9BF0-86F1542CB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207" y="1358772"/>
            <a:ext cx="1502817" cy="36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begin{align*}&#10;V_{\mathrm{original}}(r)&#10;\end{align*}">
            <a:extLst>
              <a:ext uri="{FF2B5EF4-FFF2-40B4-BE49-F238E27FC236}">
                <a16:creationId xmlns:a16="http://schemas.microsoft.com/office/drawing/2014/main" id="{233489DA-FB0A-4B2E-A091-CF2E73A5D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277" y="1432561"/>
            <a:ext cx="1184038" cy="28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BB227B7-1D9D-4B3B-886A-D7756777145D}"/>
              </a:ext>
            </a:extLst>
          </p:cNvPr>
          <p:cNvSpPr txBox="1"/>
          <p:nvPr/>
        </p:nvSpPr>
        <p:spPr>
          <a:xfrm>
            <a:off x="2633437" y="140348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⇒</a:t>
            </a:r>
          </a:p>
        </p:txBody>
      </p:sp>
      <p:pic>
        <p:nvPicPr>
          <p:cNvPr id="2052" name="Picture 4" descr="\begin{align*}&#10;\langle \bm{q} | \chi \rangle = \chi(\bm{q}) = \chi(q) &#10;\end{align*}">
            <a:extLst>
              <a:ext uri="{FF2B5EF4-FFF2-40B4-BE49-F238E27FC236}">
                <a16:creationId xmlns:a16="http://schemas.microsoft.com/office/drawing/2014/main" id="{C50095F3-A213-4ECF-ABAB-691DCEDA2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825" y="1412776"/>
            <a:ext cx="2322535" cy="27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\begin{align*}&#10;\chi (r) = V_{\mathrm{original}}(r)  \psi(r)&#10;\end{align*}">
            <a:extLst>
              <a:ext uri="{FF2B5EF4-FFF2-40B4-BE49-F238E27FC236}">
                <a16:creationId xmlns:a16="http://schemas.microsoft.com/office/drawing/2014/main" id="{2FA690ED-68ED-4F43-9013-2F1E1ABB6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80" y="2661545"/>
            <a:ext cx="2582765" cy="28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\begin{align*}&#10;\xi^{-1} = \int_0^{\infty}dr  V_{\mathrm{original}}(r) \left(r \psi(r)\right)^2&#10;\end{align*}">
            <a:extLst>
              <a:ext uri="{FF2B5EF4-FFF2-40B4-BE49-F238E27FC236}">
                <a16:creationId xmlns:a16="http://schemas.microsoft.com/office/drawing/2014/main" id="{FEFCB053-2B29-445A-9162-527147788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224" y="2564904"/>
            <a:ext cx="3156072" cy="52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\begin{align*}&#10;\left[-\frac{1}{m}\frac{1}{r}\frac{d^2}{dr^2}r +V_{\mathrm{original}}(r)\right] \psi(r) =0&#10;\end{align*}">
            <a:extLst>
              <a:ext uri="{FF2B5EF4-FFF2-40B4-BE49-F238E27FC236}">
                <a16:creationId xmlns:a16="http://schemas.microsoft.com/office/drawing/2014/main" id="{E51C64FB-94A8-4390-8ED5-D93BA8E4F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968" y="3146465"/>
            <a:ext cx="3098885" cy="49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EC935A0-6BB3-4EA4-8A78-6733582DF1A0}"/>
              </a:ext>
            </a:extLst>
          </p:cNvPr>
          <p:cNvSpPr txBox="1"/>
          <p:nvPr/>
        </p:nvSpPr>
        <p:spPr>
          <a:xfrm>
            <a:off x="983880" y="3212976"/>
            <a:ext cx="779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where</a:t>
            </a:r>
            <a:endParaRPr kumimoji="1" lang="ja-JP" altLang="en-US" dirty="0"/>
          </a:p>
        </p:txBody>
      </p:sp>
      <p:pic>
        <p:nvPicPr>
          <p:cNvPr id="6146" name="Picture 2" descr="\begin{align*}&#10;\chi&#10;\end{align*}">
            <a:extLst>
              <a:ext uri="{FF2B5EF4-FFF2-40B4-BE49-F238E27FC236}">
                <a16:creationId xmlns:a16="http://schemas.microsoft.com/office/drawing/2014/main" id="{CF965EC8-F7FB-4D9C-B6FF-91256723A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996" y="2021159"/>
            <a:ext cx="2286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矢印: 右 23">
            <a:extLst>
              <a:ext uri="{FF2B5EF4-FFF2-40B4-BE49-F238E27FC236}">
                <a16:creationId xmlns:a16="http://schemas.microsoft.com/office/drawing/2014/main" id="{1EA687A5-FE0E-4824-B52C-D30ADDFA1634}"/>
              </a:ext>
            </a:extLst>
          </p:cNvPr>
          <p:cNvSpPr/>
          <p:nvPr/>
        </p:nvSpPr>
        <p:spPr>
          <a:xfrm>
            <a:off x="395536" y="3760000"/>
            <a:ext cx="504056" cy="3844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19DE208-27C3-4CF6-8FD7-58525E31B206}"/>
              </a:ext>
            </a:extLst>
          </p:cNvPr>
          <p:cNvSpPr txBox="1"/>
          <p:nvPr/>
        </p:nvSpPr>
        <p:spPr>
          <a:xfrm>
            <a:off x="1001951" y="3717032"/>
            <a:ext cx="5738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Same </a:t>
            </a:r>
            <a:r>
              <a:rPr lang="en-US" altLang="ja-JP" sz="2400" dirty="0"/>
              <a:t>wave function          for                     and </a:t>
            </a:r>
            <a:endParaRPr kumimoji="1" lang="ja-JP" altLang="en-US" sz="2400" dirty="0"/>
          </a:p>
        </p:txBody>
      </p:sp>
      <p:pic>
        <p:nvPicPr>
          <p:cNvPr id="26" name="Picture 2" descr="\begin{align*}&#10;V_{\mathrm{original}}(r)&#10;\end{align*}">
            <a:extLst>
              <a:ext uri="{FF2B5EF4-FFF2-40B4-BE49-F238E27FC236}">
                <a16:creationId xmlns:a16="http://schemas.microsoft.com/office/drawing/2014/main" id="{F7B28516-3504-4020-A73E-663622805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367" y="3789040"/>
            <a:ext cx="1184038" cy="28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\begin{align*}&#10;\psi(r)&#10;\end{align*}">
            <a:extLst>
              <a:ext uri="{FF2B5EF4-FFF2-40B4-BE49-F238E27FC236}">
                <a16:creationId xmlns:a16="http://schemas.microsoft.com/office/drawing/2014/main" id="{55300951-5E70-4DF5-AD68-3CC99E03E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582" y="3789040"/>
            <a:ext cx="536721" cy="30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\begin{align*}&#10; \hat{V} = \xi |\chi \rangle \langle \chi |&#10;\end{align*}">
            <a:extLst>
              <a:ext uri="{FF2B5EF4-FFF2-40B4-BE49-F238E27FC236}">
                <a16:creationId xmlns:a16="http://schemas.microsoft.com/office/drawing/2014/main" id="{BD799B9B-7767-4EB4-B834-3C655494C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575" y="3720864"/>
            <a:ext cx="1502817" cy="36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サブタイトル 2">
            <a:extLst>
              <a:ext uri="{FF2B5EF4-FFF2-40B4-BE49-F238E27FC236}">
                <a16:creationId xmlns:a16="http://schemas.microsoft.com/office/drawing/2014/main" id="{69FF3432-2F65-430E-9C75-CD587E1CC7FE}"/>
              </a:ext>
            </a:extLst>
          </p:cNvPr>
          <p:cNvSpPr txBox="1">
            <a:spLocks/>
          </p:cNvSpPr>
          <p:nvPr/>
        </p:nvSpPr>
        <p:spPr>
          <a:xfrm>
            <a:off x="69540" y="4221088"/>
            <a:ext cx="9615028" cy="2180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ja-JP" sz="2400" dirty="0">
                <a:solidFill>
                  <a:sysClr val="windowText" lastClr="000000"/>
                </a:solidFill>
              </a:rPr>
              <a:t>Accurate 2-body correlation at low energy</a:t>
            </a:r>
          </a:p>
          <a:p>
            <a:pPr marL="0" indent="0">
              <a:buNone/>
              <a:defRPr/>
            </a:pPr>
            <a:r>
              <a:rPr lang="en-US" altLang="ja-JP" sz="2400" dirty="0">
                <a:solidFill>
                  <a:sysClr val="windowText" lastClr="000000"/>
                </a:solidFill>
              </a:rPr>
              <a:t>     (e.g.) scattering length, effective range, ….</a:t>
            </a:r>
          </a:p>
          <a:p>
            <a:pPr>
              <a:defRPr/>
            </a:pPr>
            <a:r>
              <a:rPr lang="en-US" altLang="ja-JP" sz="2400" dirty="0">
                <a:solidFill>
                  <a:sysClr val="windowText" lastClr="000000"/>
                </a:solidFill>
              </a:rPr>
              <a:t>3-body problem keep its simple form</a:t>
            </a:r>
            <a:r>
              <a:rPr lang="en-US" altLang="ja-JP" sz="2400" dirty="0"/>
              <a:t> (</a:t>
            </a:r>
            <a:r>
              <a:rPr lang="en-US" altLang="ja-JP" sz="2400" dirty="0" err="1"/>
              <a:t>Skorniakov</a:t>
            </a:r>
            <a:r>
              <a:rPr lang="en-US" altLang="ja-JP" sz="2400" dirty="0"/>
              <a:t>--Ter-</a:t>
            </a:r>
            <a:r>
              <a:rPr lang="en-US" altLang="ja-JP" sz="2400" dirty="0" err="1"/>
              <a:t>Matirosyan</a:t>
            </a:r>
            <a:r>
              <a:rPr lang="ja-JP" altLang="en-US" sz="2400" dirty="0"/>
              <a:t> </a:t>
            </a:r>
            <a:r>
              <a:rPr lang="en-US" altLang="ja-JP" sz="2400" dirty="0"/>
              <a:t>)</a:t>
            </a:r>
            <a:endParaRPr lang="en-US" altLang="ja-JP" sz="2400" dirty="0">
              <a:solidFill>
                <a:sysClr val="windowText" lastClr="000000"/>
              </a:solidFill>
            </a:endParaRPr>
          </a:p>
        </p:txBody>
      </p:sp>
      <p:pic>
        <p:nvPicPr>
          <p:cNvPr id="33" name="Picture 12" descr="\begin{align*}&#10;\left(\frac{1}{m\xi}+  \int_0^{\infty} \frac{p^2 d p}{(2\pi)^3} \frac{|\chi(p)|^2}{\frac{3}{4}P^2 +p^2 -m E} \right)F(P)  = -2  \int \frac{d^3 \bm{Q}}{(2\pi)^3}&#10;\frac{\chi\left(\bm{Q}+ \frac{\bm{P}}{2}\right) \chi^*\left(\bm{P}+ \frac{\bm{Q}}{2}\right) }{P^2 + Q^2 + \bm{Q}\cdot \bm{P} -m E}  F(Q)&#10;\end{align*}">
            <a:extLst>
              <a:ext uri="{FF2B5EF4-FFF2-40B4-BE49-F238E27FC236}">
                <a16:creationId xmlns:a16="http://schemas.microsoft.com/office/drawing/2014/main" id="{5F7E7B53-44A9-45FD-8F2B-A66FFE82A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45" y="5661248"/>
            <a:ext cx="8312727" cy="72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CA3479DD-A6E7-4CCF-AC65-239CB3F49E5D}"/>
              </a:ext>
            </a:extLst>
          </p:cNvPr>
          <p:cNvSpPr/>
          <p:nvPr/>
        </p:nvSpPr>
        <p:spPr>
          <a:xfrm>
            <a:off x="5403880" y="2276872"/>
            <a:ext cx="39206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5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P. </a:t>
            </a:r>
            <a:r>
              <a:rPr kumimoji="1" lang="en-US" altLang="ja-JP" sz="15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Naidon</a:t>
            </a:r>
            <a:r>
              <a:rPr kumimoji="1" lang="en-US" altLang="ja-JP" sz="15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en-US" altLang="ja-JP" sz="1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SE</a:t>
            </a:r>
            <a:r>
              <a:rPr kumimoji="1" lang="en-US" altLang="ja-JP" sz="15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, M. </a:t>
            </a:r>
            <a:r>
              <a:rPr kumimoji="1" lang="en-US" altLang="ja-JP" sz="15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Ueda</a:t>
            </a:r>
            <a:r>
              <a:rPr kumimoji="1" lang="en-US" altLang="ja-JP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,PRL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112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, 105301 (2014)</a:t>
            </a:r>
            <a:endParaRPr kumimoji="1" lang="ja-JP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99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>
          <a:xfrm>
            <a:off x="0" y="-88"/>
            <a:ext cx="9144000" cy="692784"/>
          </a:xfrm>
          <a:prstGeom prst="rect">
            <a:avLst/>
          </a:prstGeom>
          <a:solidFill>
            <a:srgbClr val="39639D">
              <a:lumMod val="50000"/>
            </a:srgbClr>
          </a:solidFill>
          <a:ln>
            <a:noFill/>
          </a:ln>
          <a:effectLst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n-US" altLang="ja-JP" sz="3400" kern="0" dirty="0">
                <a:solidFill>
                  <a:sysClr val="window" lastClr="FFFFFF"/>
                </a:solidFill>
                <a:cs typeface="Calibri" pitchFamily="34" charset="0"/>
              </a:rPr>
              <a:t>How accurate is our separable potential method?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8F46CAF2-6FE7-4C2F-9C86-1418AB9D4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45816"/>
            <a:ext cx="7056784" cy="5341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テキスト ボックス 25">
            <a:extLst>
              <a:ext uri="{FF2B5EF4-FFF2-40B4-BE49-F238E27FC236}">
                <a16:creationId xmlns:a16="http://schemas.microsoft.com/office/drawing/2014/main" id="{F658B1C5-F614-48D1-8226-3D5CB1D04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736" y="4005064"/>
            <a:ext cx="12866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10</a:t>
            </a:r>
            <a:r>
              <a:rPr lang="ja-JP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％ </a:t>
            </a:r>
            <a:r>
              <a:rPr lang="en-US" altLang="ja-JP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error</a:t>
            </a:r>
            <a:endParaRPr lang="ja-JP" alt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71039E1E-4A4F-4872-A8A4-D2FE02213770}"/>
              </a:ext>
            </a:extLst>
          </p:cNvPr>
          <p:cNvCxnSpPr/>
          <p:nvPr/>
        </p:nvCxnSpPr>
        <p:spPr>
          <a:xfrm>
            <a:off x="3347864" y="4437112"/>
            <a:ext cx="576064" cy="648072"/>
          </a:xfrm>
          <a:prstGeom prst="straightConnector1">
            <a:avLst/>
          </a:prstGeom>
          <a:ln w="317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コンテンツ プレースホルダー 1">
            <a:extLst>
              <a:ext uri="{FF2B5EF4-FFF2-40B4-BE49-F238E27FC236}">
                <a16:creationId xmlns:a16="http://schemas.microsoft.com/office/drawing/2014/main" id="{BD3E3829-998F-4D8F-B906-556E6352C9EF}"/>
              </a:ext>
            </a:extLst>
          </p:cNvPr>
          <p:cNvSpPr txBox="1">
            <a:spLocks/>
          </p:cNvSpPr>
          <p:nvPr/>
        </p:nvSpPr>
        <p:spPr>
          <a:xfrm>
            <a:off x="35496" y="720080"/>
            <a:ext cx="8928727" cy="61653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800" dirty="0"/>
              <a:t>At most 5-10% error for various types of potentials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B41778C-988B-4FEC-AC74-578C24214450}"/>
              </a:ext>
            </a:extLst>
          </p:cNvPr>
          <p:cNvSpPr txBox="1"/>
          <p:nvPr/>
        </p:nvSpPr>
        <p:spPr>
          <a:xfrm>
            <a:off x="152664" y="1259468"/>
            <a:ext cx="906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/>
              <a:t>Ground</a:t>
            </a:r>
            <a:r>
              <a:rPr lang="en-US" altLang="ja-JP" u="sng" dirty="0"/>
              <a:t>-state energy of trimer at unitarity: Full 3-body calculation vs Our separable potential</a:t>
            </a:r>
            <a:endParaRPr kumimoji="1" lang="ja-JP" altLang="en-US" u="sng" dirty="0"/>
          </a:p>
        </p:txBody>
      </p:sp>
    </p:spTree>
    <p:extLst>
      <p:ext uri="{BB962C8B-B14F-4D97-AF65-F5344CB8AC3E}">
        <p14:creationId xmlns:p14="http://schemas.microsoft.com/office/powerpoint/2010/main" val="2426478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コンテンツ プレースホルダー 2"/>
          <p:cNvSpPr txBox="1">
            <a:spLocks/>
          </p:cNvSpPr>
          <p:nvPr/>
        </p:nvSpPr>
        <p:spPr>
          <a:xfrm>
            <a:off x="12104" y="692696"/>
            <a:ext cx="9528448" cy="3168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ja-JP" sz="250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Size of </a:t>
            </a:r>
            <a:r>
              <a:rPr lang="en-US" altLang="ja-JP" sz="2500" b="1" dirty="0" err="1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Efimov</a:t>
            </a:r>
            <a:r>
              <a:rPr lang="en-US" altLang="ja-JP" sz="250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 states (3-body parameter)</a:t>
            </a:r>
            <a:r>
              <a:rPr kumimoji="1" lang="en-US" altLang="ja-JP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measured in cold atoms </a:t>
            </a:r>
            <a:r>
              <a:rPr kumimoji="1" lang="ja-JP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⇒</a:t>
            </a:r>
            <a:r>
              <a:rPr kumimoji="1" lang="en-US" altLang="ja-JP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Universal regardless of spins and atomic species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en-US" altLang="ja-JP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en-US" altLang="ja-JP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en-US" altLang="ja-JP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en-US" altLang="ja-JP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-27384"/>
            <a:ext cx="9144000" cy="69278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Cambria Math" panose="02040503050406030204" pitchFamily="18" charset="0"/>
                <a:cs typeface="+mn-cs"/>
              </a:rPr>
              <a:t>Universal 3-body parameter of ground </a:t>
            </a:r>
            <a:r>
              <a:rPr kumimoji="1" lang="en-US" altLang="ja-JP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Cambria Math" panose="02040503050406030204" pitchFamily="18" charset="0"/>
                <a:cs typeface="+mn-cs"/>
              </a:rPr>
              <a:t>Efimov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Cambria Math" panose="02040503050406030204" pitchFamily="18" charset="0"/>
                <a:cs typeface="+mn-cs"/>
              </a:rPr>
              <a:t> states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92" y="3541466"/>
            <a:ext cx="5620228" cy="3343918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896864" y="4187748"/>
            <a:ext cx="321373" cy="321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1332868" y="1484784"/>
            <a:ext cx="57606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052" name="Picture 4" descr="$\displaystyle r_{\mathrm{vdw}}=\frac{1}{2}\left(\frac{mC_6}{\hbar^2}\right)^{\frac{1}{4}}$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148" y="1484784"/>
            <a:ext cx="1794148" cy="59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テキスト ボックス 15"/>
          <p:cNvSpPr txBox="1"/>
          <p:nvPr/>
        </p:nvSpPr>
        <p:spPr>
          <a:xfrm>
            <a:off x="7183362" y="1645631"/>
            <a:ext cx="1925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van der Waals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length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054" name="Picture 6" descr="$a_0$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525345"/>
            <a:ext cx="33337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テキスト ボックス 35"/>
          <p:cNvSpPr txBox="1"/>
          <p:nvPr/>
        </p:nvSpPr>
        <p:spPr>
          <a:xfrm>
            <a:off x="7308304" y="6474823"/>
            <a:ext cx="11390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Bohr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radius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7" name="Picture 2" descr="$\displaystyle a_- = - (9.4 \pm 0.2)r_{\mathrm{vdw}}$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923" y="1621660"/>
            <a:ext cx="3600142" cy="36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テキスト ボックス 7"/>
          <p:cNvSpPr txBox="1"/>
          <p:nvPr/>
        </p:nvSpPr>
        <p:spPr>
          <a:xfrm>
            <a:off x="1229857" y="1988840"/>
            <a:ext cx="391820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M. </a:t>
            </a:r>
            <a:r>
              <a:rPr kumimoji="1" lang="en-US" altLang="ja-JP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Berninger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, </a:t>
            </a:r>
            <a:r>
              <a:rPr kumimoji="1" lang="en-US" altLang="ja-JP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et al. 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PRL. </a:t>
            </a:r>
            <a:r>
              <a:rPr kumimoji="1" lang="en-US" altLang="ja-JP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107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, 120401 (2012)</a:t>
            </a:r>
            <a:endParaRPr kumimoji="1" lang="ja-JP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BF970DC4-06C9-4D11-B7DA-87D920DDF9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63" y="5586508"/>
            <a:ext cx="1979832" cy="1188167"/>
          </a:xfrm>
          <a:prstGeom prst="rect">
            <a:avLst/>
          </a:prstGeom>
        </p:spPr>
      </p:pic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0EF1E665-D501-495F-B7CF-792089B5A5B2}"/>
              </a:ext>
            </a:extLst>
          </p:cNvPr>
          <p:cNvCxnSpPr>
            <a:cxnSpLocks/>
          </p:cNvCxnSpPr>
          <p:nvPr/>
        </p:nvCxnSpPr>
        <p:spPr>
          <a:xfrm flipH="1">
            <a:off x="126000" y="4725144"/>
            <a:ext cx="701584" cy="12500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51B19B4-36B3-48B7-A4FF-8794623C8E03}"/>
              </a:ext>
            </a:extLst>
          </p:cNvPr>
          <p:cNvSpPr txBox="1"/>
          <p:nvPr/>
        </p:nvSpPr>
        <p:spPr>
          <a:xfrm>
            <a:off x="92431" y="2771636"/>
            <a:ext cx="331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Our separable potential method: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\begin{align*}&#10;  a_- = 10.86(1) r_{\mathrm{vdw}}&#10;\end{align*}">
            <a:extLst>
              <a:ext uri="{FF2B5EF4-FFF2-40B4-BE49-F238E27FC236}">
                <a16:creationId xmlns:a16="http://schemas.microsoft.com/office/drawing/2014/main" id="{AA343A79-3485-4170-9007-3DE8A9E7D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50010"/>
            <a:ext cx="2857500" cy="372341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69CF5695-89FD-4F61-8DBB-BA0C178608A4}"/>
              </a:ext>
            </a:extLst>
          </p:cNvPr>
          <p:cNvCxnSpPr>
            <a:cxnSpLocks/>
          </p:cNvCxnSpPr>
          <p:nvPr/>
        </p:nvCxnSpPr>
        <p:spPr>
          <a:xfrm flipH="1">
            <a:off x="2765686" y="4390945"/>
            <a:ext cx="150130" cy="8705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7">
            <a:extLst>
              <a:ext uri="{FF2B5EF4-FFF2-40B4-BE49-F238E27FC236}">
                <a16:creationId xmlns:a16="http://schemas.microsoft.com/office/drawing/2014/main" id="{4849644F-E2A4-48C2-9AD4-DB6244DC3D24}"/>
              </a:ext>
            </a:extLst>
          </p:cNvPr>
          <p:cNvSpPr txBox="1"/>
          <p:nvPr/>
        </p:nvSpPr>
        <p:spPr>
          <a:xfrm>
            <a:off x="2123728" y="3645024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Gaussian expansion </a:t>
            </a:r>
          </a:p>
          <a:p>
            <a:pPr lvl="0" algn="ctr">
              <a:defRPr/>
            </a:pPr>
            <a:r>
              <a:rPr lang="en-US" altLang="ja-JP" sz="1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Naidon</a:t>
            </a:r>
            <a:r>
              <a:rPr lang="en-US" altLang="ja-JP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ja-JP" sz="1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Hiyama</a:t>
            </a:r>
            <a:r>
              <a:rPr lang="en-US" altLang="ja-JP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Ueda, </a:t>
            </a:r>
          </a:p>
          <a:p>
            <a:pPr lvl="0" algn="ctr">
              <a:defRPr/>
            </a:pPr>
            <a:r>
              <a:rPr lang="en-US" altLang="ja-JP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 (2012)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46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-27384"/>
            <a:ext cx="9144000" cy="69278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400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rPr>
              <a:t>Is triton an </a:t>
            </a:r>
            <a:r>
              <a:rPr lang="en-US" altLang="ja-JP" sz="3400" dirty="0" err="1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rPr>
              <a:t>Efimov</a:t>
            </a:r>
            <a:r>
              <a:rPr lang="en-US" altLang="ja-JP" sz="3400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rPr>
              <a:t> state?</a:t>
            </a:r>
            <a:endParaRPr kumimoji="1" lang="en-US" altLang="ja-JP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コンテンツ プレースホルダー 1"/>
          <p:cNvSpPr>
            <a:spLocks noGrp="1"/>
          </p:cNvSpPr>
          <p:nvPr>
            <p:ph idx="1"/>
          </p:nvPr>
        </p:nvSpPr>
        <p:spPr>
          <a:xfrm>
            <a:off x="107504" y="620688"/>
            <a:ext cx="8928727" cy="6165304"/>
          </a:xfrm>
        </p:spPr>
        <p:txBody>
          <a:bodyPr>
            <a:normAutofit/>
          </a:bodyPr>
          <a:lstStyle/>
          <a:p>
            <a:r>
              <a:rPr kumimoji="1" lang="en-US" altLang="ja-JP" sz="2800" dirty="0"/>
              <a:t>Strong finite-range effects </a:t>
            </a:r>
            <a:r>
              <a:rPr kumimoji="1" lang="ja-JP" altLang="en-US" sz="2800" dirty="0"/>
              <a:t>⇒ </a:t>
            </a:r>
            <a:r>
              <a:rPr kumimoji="1" lang="en-US" altLang="ja-JP" sz="2800" dirty="0"/>
              <a:t>Not an ideal </a:t>
            </a:r>
            <a:r>
              <a:rPr kumimoji="1" lang="en-US" altLang="ja-JP" sz="2800" dirty="0" err="1"/>
              <a:t>Efimov</a:t>
            </a:r>
            <a:r>
              <a:rPr kumimoji="1" lang="en-US" altLang="ja-JP" sz="2800" dirty="0"/>
              <a:t> state</a:t>
            </a:r>
          </a:p>
          <a:p>
            <a:r>
              <a:rPr lang="en-US" altLang="ja-JP" sz="2800" dirty="0"/>
              <a:t>With finite-range effects properly considered, binding energy well reproduced </a:t>
            </a:r>
            <a:r>
              <a:rPr lang="ja-JP" altLang="en-US" sz="2800" dirty="0"/>
              <a:t>⇒ </a:t>
            </a:r>
            <a:r>
              <a:rPr lang="en-US" altLang="ja-JP" sz="2800" dirty="0" err="1"/>
              <a:t>Efimov</a:t>
            </a:r>
            <a:r>
              <a:rPr lang="en-US" altLang="ja-JP" sz="2800" dirty="0"/>
              <a:t> state</a:t>
            </a:r>
            <a:endParaRPr kumimoji="1" lang="en-US" altLang="ja-JP" sz="2800" dirty="0"/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CBBACB2A-D647-4662-9753-95387EA3F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947" y="2348880"/>
            <a:ext cx="5274174" cy="4028982"/>
          </a:xfrm>
          <a:prstGeom prst="rect">
            <a:avLst/>
          </a:prstGeom>
        </p:spPr>
      </p:pic>
      <p:sp>
        <p:nvSpPr>
          <p:cNvPr id="20" name="TextBox 2">
            <a:extLst>
              <a:ext uri="{FF2B5EF4-FFF2-40B4-BE49-F238E27FC236}">
                <a16:creationId xmlns:a16="http://schemas.microsoft.com/office/drawing/2014/main" id="{CED036D3-C2E0-4C4D-911F-4B76B98077C9}"/>
              </a:ext>
            </a:extLst>
          </p:cNvPr>
          <p:cNvSpPr txBox="1"/>
          <p:nvPr/>
        </p:nvSpPr>
        <p:spPr>
          <a:xfrm>
            <a:off x="2853099" y="4101761"/>
            <a:ext cx="1675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</a:rPr>
              <a:t>(Ground Efimov trimer)</a:t>
            </a:r>
            <a:endParaRPr lang="en-AU" sz="1200" b="1" dirty="0">
              <a:solidFill>
                <a:schemeClr val="accent1"/>
              </a:solidFill>
            </a:endParaRPr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id="{D063AEBF-8889-495D-8110-0F6231B9CF6F}"/>
              </a:ext>
            </a:extLst>
          </p:cNvPr>
          <p:cNvSpPr txBox="1"/>
          <p:nvPr/>
        </p:nvSpPr>
        <p:spPr>
          <a:xfrm rot="16200000">
            <a:off x="168051" y="3984449"/>
            <a:ext cx="240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Energy (Square rooted)</a:t>
            </a:r>
            <a:endParaRPr lang="en-AU" dirty="0"/>
          </a:p>
        </p:txBody>
      </p:sp>
      <p:sp>
        <p:nvSpPr>
          <p:cNvPr id="22" name="TextBox 19">
            <a:extLst>
              <a:ext uri="{FF2B5EF4-FFF2-40B4-BE49-F238E27FC236}">
                <a16:creationId xmlns:a16="http://schemas.microsoft.com/office/drawing/2014/main" id="{8E2ECC30-7DC8-4C65-B0C9-66E5337381A8}"/>
              </a:ext>
            </a:extLst>
          </p:cNvPr>
          <p:cNvSpPr txBox="1"/>
          <p:nvPr/>
        </p:nvSpPr>
        <p:spPr>
          <a:xfrm>
            <a:off x="3141131" y="6300028"/>
            <a:ext cx="2403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Triplet scattering length</a:t>
            </a:r>
            <a:endParaRPr lang="en-AU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0DF71FE-06EE-4B2D-8F08-CEE9D3835888}"/>
              </a:ext>
            </a:extLst>
          </p:cNvPr>
          <p:cNvSpPr txBox="1"/>
          <p:nvPr/>
        </p:nvSpPr>
        <p:spPr>
          <a:xfrm>
            <a:off x="5445387" y="4785396"/>
            <a:ext cx="8963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500" dirty="0"/>
              <a:t>8.48MeV</a:t>
            </a:r>
            <a:endParaRPr kumimoji="1" lang="ja-JP" altLang="en-US" sz="15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9D9E272-3CB9-4FD4-BB7D-00150D8D4ED4}"/>
              </a:ext>
            </a:extLst>
          </p:cNvPr>
          <p:cNvSpPr txBox="1"/>
          <p:nvPr/>
        </p:nvSpPr>
        <p:spPr>
          <a:xfrm>
            <a:off x="5511857" y="3405556"/>
            <a:ext cx="8963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500" dirty="0"/>
              <a:t>2.22</a:t>
            </a:r>
            <a:r>
              <a:rPr kumimoji="1" lang="en-US" altLang="ja-JP" sz="1500" dirty="0"/>
              <a:t>MeV</a:t>
            </a:r>
            <a:endParaRPr kumimoji="1" lang="ja-JP" altLang="en-US" sz="1500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F563743-3C78-4579-83E0-D27CE1DE5736}"/>
              </a:ext>
            </a:extLst>
          </p:cNvPr>
          <p:cNvSpPr txBox="1"/>
          <p:nvPr/>
        </p:nvSpPr>
        <p:spPr>
          <a:xfrm>
            <a:off x="4528558" y="5040759"/>
            <a:ext cx="79861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500" dirty="0"/>
              <a:t>8.7MeV</a:t>
            </a:r>
            <a:endParaRPr kumimoji="1" lang="ja-JP" altLang="en-US" sz="15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A146015-802D-40AD-B657-99D76E0E2633}"/>
              </a:ext>
            </a:extLst>
          </p:cNvPr>
          <p:cNvSpPr txBox="1"/>
          <p:nvPr/>
        </p:nvSpPr>
        <p:spPr>
          <a:xfrm>
            <a:off x="6156176" y="6165304"/>
            <a:ext cx="26162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500" dirty="0"/>
              <a:t>Dashed: zero-range theory (LO)</a:t>
            </a:r>
          </a:p>
          <a:p>
            <a:r>
              <a:rPr lang="en-US" altLang="ja-JP" sz="1500" dirty="0"/>
              <a:t>Solid: finite-range theory (NLO)</a:t>
            </a:r>
            <a:endParaRPr kumimoji="1" lang="ja-JP" altLang="en-US" sz="1500" dirty="0"/>
          </a:p>
        </p:txBody>
      </p:sp>
      <p:pic>
        <p:nvPicPr>
          <p:cNvPr id="9218" name="Picture 2" descr="\begin{align*}&#10;  a_t=5.41\ \mathrm{fm}&#10;\end{align*}">
            <a:extLst>
              <a:ext uri="{FF2B5EF4-FFF2-40B4-BE49-F238E27FC236}">
                <a16:creationId xmlns:a16="http://schemas.microsoft.com/office/drawing/2014/main" id="{F26ABF38-0667-4E60-A2AF-8F1011B3A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673" y="4293096"/>
            <a:ext cx="1463783" cy="23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\begin{align*}&#10;  a_s=-23.71\ \mathrm{fm}&#10;\end{align*}">
            <a:extLst>
              <a:ext uri="{FF2B5EF4-FFF2-40B4-BE49-F238E27FC236}">
                <a16:creationId xmlns:a16="http://schemas.microsoft.com/office/drawing/2014/main" id="{EB1CB3F4-B49F-47B4-89E9-36C402922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100" y="2701945"/>
            <a:ext cx="1828104" cy="23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\begin{align*}&#10;  r_{\mathrm{eff},t}=1.74\ \mathrm{fm}&#10;\end{align*}">
            <a:extLst>
              <a:ext uri="{FF2B5EF4-FFF2-40B4-BE49-F238E27FC236}">
                <a16:creationId xmlns:a16="http://schemas.microsoft.com/office/drawing/2014/main" id="{1D06DB43-D22E-43DC-BA79-D0D5AA984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061985"/>
            <a:ext cx="1750034" cy="27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\begin{align*}&#10;  r_{\mathrm{eff},s}=2.75\ \mathrm{fm}&#10;\end{align*}">
            <a:extLst>
              <a:ext uri="{FF2B5EF4-FFF2-40B4-BE49-F238E27FC236}">
                <a16:creationId xmlns:a16="http://schemas.microsoft.com/office/drawing/2014/main" id="{ABB93823-FFFE-4402-8E6E-AE972FD0B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956" y="3443792"/>
            <a:ext cx="1776057" cy="27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894742FB-751B-4682-BD1E-26700DE2F36C}"/>
              </a:ext>
            </a:extLst>
          </p:cNvPr>
          <p:cNvSpPr/>
          <p:nvPr/>
        </p:nvSpPr>
        <p:spPr>
          <a:xfrm>
            <a:off x="6876256" y="3717032"/>
            <a:ext cx="23675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ja-JP" sz="1200" i="1" dirty="0" err="1">
                <a:solidFill>
                  <a:srgbClr val="002060"/>
                </a:solidFill>
              </a:rPr>
              <a:t>Hackenburg</a:t>
            </a:r>
            <a:r>
              <a:rPr lang="en-US" altLang="ja-JP" sz="1200" i="1" dirty="0">
                <a:solidFill>
                  <a:srgbClr val="002060"/>
                </a:solidFill>
              </a:rPr>
              <a:t>, PRC 73 044002 (2006)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F893449-5F5F-402C-BFD0-BC25E186B587}"/>
              </a:ext>
            </a:extLst>
          </p:cNvPr>
          <p:cNvSpPr txBox="1"/>
          <p:nvPr/>
        </p:nvSpPr>
        <p:spPr>
          <a:xfrm>
            <a:off x="198700" y="2060848"/>
            <a:ext cx="7469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u="sng" dirty="0"/>
              <a:t>Triton energy spectra calculated by our separable potential method</a:t>
            </a:r>
            <a:endParaRPr kumimoji="1" lang="ja-JP" altLang="en-US" b="1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E322EA4A-089C-4962-B590-DF4105B44587}"/>
              </a:ext>
            </a:extLst>
          </p:cNvPr>
          <p:cNvSpPr txBox="1"/>
          <p:nvPr/>
        </p:nvSpPr>
        <p:spPr>
          <a:xfrm>
            <a:off x="6800077" y="2320115"/>
            <a:ext cx="1844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Fixed parameters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CDF318B-E2EF-4595-BDE5-C4FFE946CFCF}"/>
              </a:ext>
            </a:extLst>
          </p:cNvPr>
          <p:cNvSpPr txBox="1"/>
          <p:nvPr/>
        </p:nvSpPr>
        <p:spPr>
          <a:xfrm>
            <a:off x="6800077" y="3897939"/>
            <a:ext cx="253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Fitted (red dashed)</a:t>
            </a:r>
            <a:endParaRPr kumimoji="1" lang="ja-JP" altLang="en-US" u="sng" dirty="0"/>
          </a:p>
        </p:txBody>
      </p:sp>
    </p:spTree>
    <p:extLst>
      <p:ext uri="{BB962C8B-B14F-4D97-AF65-F5344CB8AC3E}">
        <p14:creationId xmlns:p14="http://schemas.microsoft.com/office/powerpoint/2010/main" val="23718525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>
          <a:xfrm>
            <a:off x="0" y="-88"/>
            <a:ext cx="9144000" cy="692784"/>
          </a:xfrm>
          <a:prstGeom prst="rect">
            <a:avLst/>
          </a:prstGeom>
          <a:solidFill>
            <a:srgbClr val="39639D">
              <a:lumMod val="50000"/>
            </a:srgbClr>
          </a:solidFill>
          <a:ln>
            <a:noFill/>
          </a:ln>
          <a:effectLst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n-US" altLang="ja-JP" sz="3400" kern="0" dirty="0">
                <a:solidFill>
                  <a:sysClr val="window" lastClr="FFFFFF"/>
                </a:solidFill>
                <a:cs typeface="Calibri" pitchFamily="34" charset="0"/>
              </a:rPr>
              <a:t>Multi-channel separable potential: 2-body</a:t>
            </a:r>
          </a:p>
        </p:txBody>
      </p:sp>
      <p:sp>
        <p:nvSpPr>
          <p:cNvPr id="7" name="サブタイトル 2">
            <a:extLst>
              <a:ext uri="{FF2B5EF4-FFF2-40B4-BE49-F238E27FC236}">
                <a16:creationId xmlns:a16="http://schemas.microsoft.com/office/drawing/2014/main" id="{D9F38EB5-6439-44B1-8D0B-3100B806F8D6}"/>
              </a:ext>
            </a:extLst>
          </p:cNvPr>
          <p:cNvSpPr txBox="1">
            <a:spLocks/>
          </p:cNvSpPr>
          <p:nvPr/>
        </p:nvSpPr>
        <p:spPr>
          <a:xfrm>
            <a:off x="35496" y="692696"/>
            <a:ext cx="8977683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ja-JP" sz="2200" dirty="0">
                <a:solidFill>
                  <a:sysClr val="windowText" lastClr="000000"/>
                </a:solidFill>
              </a:rPr>
              <a:t>Identical boson, interacting with the following 2-body interactions</a:t>
            </a:r>
          </a:p>
          <a:p>
            <a:pPr>
              <a:defRPr/>
            </a:pPr>
            <a:endParaRPr lang="en-US" altLang="ja-JP" sz="2200" dirty="0">
              <a:solidFill>
                <a:sysClr val="windowText" lastClr="000000"/>
              </a:solidFill>
            </a:endParaRPr>
          </a:p>
          <a:p>
            <a:pPr>
              <a:defRPr/>
            </a:pPr>
            <a:endParaRPr lang="en-US" altLang="ja-JP" sz="2200" dirty="0">
              <a:solidFill>
                <a:sysClr val="windowText" lastClr="000000"/>
              </a:solidFill>
            </a:endParaRPr>
          </a:p>
          <a:p>
            <a:pPr>
              <a:defRPr/>
            </a:pPr>
            <a:endParaRPr lang="en-US" altLang="ja-JP" sz="2200" dirty="0">
              <a:solidFill>
                <a:sysClr val="windowText" lastClr="000000"/>
              </a:solidFill>
            </a:endParaRPr>
          </a:p>
          <a:p>
            <a:pPr marL="0" indent="0">
              <a:buNone/>
              <a:defRPr/>
            </a:pPr>
            <a:r>
              <a:rPr lang="ja-JP" altLang="en-US" sz="2200" dirty="0">
                <a:solidFill>
                  <a:sysClr val="windowText" lastClr="000000"/>
                </a:solidFill>
              </a:rPr>
              <a:t>　</a:t>
            </a:r>
            <a:r>
              <a:rPr lang="en-US" altLang="ja-JP" sz="2200" u="sng" dirty="0">
                <a:solidFill>
                  <a:sysClr val="windowText" lastClr="000000"/>
                </a:solidFill>
              </a:rPr>
              <a:t>2-body problem</a:t>
            </a:r>
          </a:p>
          <a:p>
            <a:pPr>
              <a:defRPr/>
            </a:pPr>
            <a:r>
              <a:rPr lang="ja-JP" altLang="en-US" sz="2200" dirty="0">
                <a:solidFill>
                  <a:sysClr val="windowText" lastClr="000000"/>
                </a:solidFill>
              </a:rPr>
              <a:t>     </a:t>
            </a:r>
            <a:r>
              <a:rPr lang="en-US" altLang="ja-JP" sz="2200" dirty="0">
                <a:solidFill>
                  <a:sysClr val="windowText" lastClr="000000"/>
                </a:solidFill>
              </a:rPr>
              <a:t>spherically symmetric.</a:t>
            </a:r>
            <a:r>
              <a:rPr lang="ja-JP" altLang="en-US" sz="2200" dirty="0">
                <a:solidFill>
                  <a:sysClr val="windowText" lastClr="000000"/>
                </a:solidFill>
              </a:rPr>
              <a:t> ⇒</a:t>
            </a:r>
            <a:r>
              <a:rPr lang="en-US" altLang="ja-JP" sz="2200" dirty="0">
                <a:solidFill>
                  <a:sysClr val="windowText" lastClr="000000"/>
                </a:solidFill>
              </a:rPr>
              <a:t>All partial waves can contributes</a:t>
            </a:r>
          </a:p>
          <a:p>
            <a:pPr>
              <a:defRPr/>
            </a:pPr>
            <a:r>
              <a:rPr lang="en-US" altLang="ja-JP" sz="2200" dirty="0">
                <a:solidFill>
                  <a:sysClr val="windowText" lastClr="000000"/>
                </a:solidFill>
              </a:rPr>
              <a:t>2-body problem solved analytically as</a:t>
            </a:r>
          </a:p>
          <a:p>
            <a:pPr>
              <a:defRPr/>
            </a:pPr>
            <a:endParaRPr lang="en-US" altLang="ja-JP" sz="2200" dirty="0">
              <a:solidFill>
                <a:sysClr val="windowText" lastClr="000000"/>
              </a:solidFill>
            </a:endParaRPr>
          </a:p>
          <a:p>
            <a:pPr marL="0" indent="0">
              <a:buNone/>
              <a:defRPr/>
            </a:pPr>
            <a:endParaRPr lang="en-US" altLang="ja-JP" sz="2200" dirty="0">
              <a:solidFill>
                <a:sysClr val="windowText" lastClr="000000"/>
              </a:solidFill>
            </a:endParaRPr>
          </a:p>
          <a:p>
            <a:pPr marL="0" indent="0">
              <a:buNone/>
              <a:defRPr/>
            </a:pPr>
            <a:endParaRPr lang="en-US" altLang="ja-JP" sz="2200" dirty="0">
              <a:solidFill>
                <a:sysClr val="windowText" lastClr="000000"/>
              </a:solidFill>
            </a:endParaRPr>
          </a:p>
          <a:p>
            <a:pPr>
              <a:defRPr/>
            </a:pPr>
            <a:r>
              <a:rPr lang="en-US" altLang="ja-JP" sz="2200" dirty="0">
                <a:solidFill>
                  <a:sysClr val="windowText" lastClr="000000"/>
                </a:solidFill>
              </a:rPr>
              <a:t>We can construct our separable potential for each angular momentum channels with same procedure  </a:t>
            </a:r>
          </a:p>
        </p:txBody>
      </p:sp>
      <p:pic>
        <p:nvPicPr>
          <p:cNvPr id="3074" name="Picture 2" descr="\begin{align*}&#10; \hat{V} = \sum_{\ell,m} \xi_\ell |\chi_{\ell m} \rangle \langle \chi_{\ell m} |&#10;\end{align*}">
            <a:extLst>
              <a:ext uri="{FF2B5EF4-FFF2-40B4-BE49-F238E27FC236}">
                <a16:creationId xmlns:a16="http://schemas.microsoft.com/office/drawing/2014/main" id="{A5E400D4-55C1-4DED-ACB8-4842EEFE5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458" y="1229829"/>
            <a:ext cx="2733696" cy="68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B78A6F3-5972-4AB5-8997-668F1A90EE21}"/>
              </a:ext>
            </a:extLst>
          </p:cNvPr>
          <p:cNvSpPr txBox="1"/>
          <p:nvPr/>
        </p:nvSpPr>
        <p:spPr>
          <a:xfrm>
            <a:off x="6300192" y="1185056"/>
            <a:ext cx="2712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(c.f.) Single-channel s-wave</a:t>
            </a:r>
            <a:endParaRPr kumimoji="1" lang="ja-JP" altLang="en-US" dirty="0"/>
          </a:p>
        </p:txBody>
      </p:sp>
      <p:pic>
        <p:nvPicPr>
          <p:cNvPr id="3076" name="Picture 4" descr="\begin{align*}&#10; \hat{V} = \xi |\chi \rangle \langle \chi |&#10;\end{align*}">
            <a:extLst>
              <a:ext uri="{FF2B5EF4-FFF2-40B4-BE49-F238E27FC236}">
                <a16:creationId xmlns:a16="http://schemas.microsoft.com/office/drawing/2014/main" id="{F8E61C36-A135-4260-8336-B3E8A4971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955" y="1551862"/>
            <a:ext cx="1502817" cy="36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\begin{align*}&#10; \langle \bm{q} | \chi_{\ell m} \rangle = \chi_{\ell m}(\bm{q}) = \tilde{\chi}_\ell(q) Y_{\ell,m}(\hat{\bm{q}})&#10;\end{align*}">
            <a:extLst>
              <a:ext uri="{FF2B5EF4-FFF2-40B4-BE49-F238E27FC236}">
                <a16:creationId xmlns:a16="http://schemas.microsoft.com/office/drawing/2014/main" id="{22D46C42-E0E2-4ED2-980F-2FBAF7643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18" y="1988840"/>
            <a:ext cx="3548566" cy="26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\begin{align*}&#10;  \chi(\bm{q}) = \chi(|\bm{q}|) &#10;\end{align*}">
            <a:extLst>
              <a:ext uri="{FF2B5EF4-FFF2-40B4-BE49-F238E27FC236}">
                <a16:creationId xmlns:a16="http://schemas.microsoft.com/office/drawing/2014/main" id="{6E3EF6D2-612E-4A7A-8274-D65724502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994687"/>
            <a:ext cx="1163305" cy="21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\begin{align*}&#10;  \hat{V}&#10;\end{align*}">
            <a:extLst>
              <a:ext uri="{FF2B5EF4-FFF2-40B4-BE49-F238E27FC236}">
                <a16:creationId xmlns:a16="http://schemas.microsoft.com/office/drawing/2014/main" id="{C0A8E03B-B16B-49D1-8F88-90741F0C2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8920"/>
            <a:ext cx="236157" cy="3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\begin{align*}&#10;  f_k^{(\ell)} = - \dfrac{|\tilde{\chi}_\ell(k)|^2}{\frac{16 \pi^2}{m \xi_{\ell}}+\frac{2}{\pi}\int_0^{\infty}p^2 dp \frac{|\tilde{\chi}_\ell(p)|^2}{p^2 -k^2 - i0} }&#10;\end{align*}">
            <a:extLst>
              <a:ext uri="{FF2B5EF4-FFF2-40B4-BE49-F238E27FC236}">
                <a16:creationId xmlns:a16="http://schemas.microsoft.com/office/drawing/2014/main" id="{740B836F-7436-4A63-A0F9-1596B66B8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714" y="3645024"/>
            <a:ext cx="3761479" cy="70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\begin{align*}&#10; \tilde{\chi}_{\ell} (r)  = V_{\mathrm{original}}(r)   \psi_{\ell} (r)&#10;\end{align*}">
            <a:extLst>
              <a:ext uri="{FF2B5EF4-FFF2-40B4-BE49-F238E27FC236}">
                <a16:creationId xmlns:a16="http://schemas.microsoft.com/office/drawing/2014/main" id="{832E56EB-11A0-412D-8379-3AD57BC7F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603553"/>
            <a:ext cx="2777935" cy="28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\begin{align*}&#10; \left[-\frac{1}{m }\frac{1}{r}\frac{d^2}{dr^2}r + \frac{\ell (\ell +1)}{mr^2}+ V_{\mathrm{original}}(r)\right] \psi_\ell(r) = 0&#10;\end{align*}">
            <a:extLst>
              <a:ext uri="{FF2B5EF4-FFF2-40B4-BE49-F238E27FC236}">
                <a16:creationId xmlns:a16="http://schemas.microsoft.com/office/drawing/2014/main" id="{D499EBB6-0299-453F-906E-C617767B0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296" y="6170801"/>
            <a:ext cx="4144880" cy="49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\begin{align*}&#10;\xi_\ell^{-1} = \int_0^{\infty}dr \left(r\psi_\ell(r) \right)^2 V_{\mathrm{original}}(r) &#10;\end{align*}">
            <a:extLst>
              <a:ext uri="{FF2B5EF4-FFF2-40B4-BE49-F238E27FC236}">
                <a16:creationId xmlns:a16="http://schemas.microsoft.com/office/drawing/2014/main" id="{260C328C-EE7A-4A5B-8582-F26FC2D3B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551295"/>
            <a:ext cx="2971801" cy="47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DC7E701-55CF-4A45-9640-8CDC40379ECE}"/>
              </a:ext>
            </a:extLst>
          </p:cNvPr>
          <p:cNvSpPr txBox="1"/>
          <p:nvPr/>
        </p:nvSpPr>
        <p:spPr>
          <a:xfrm>
            <a:off x="1128132" y="6237312"/>
            <a:ext cx="779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where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13914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>
          <a:xfrm>
            <a:off x="0" y="-88"/>
            <a:ext cx="9144000" cy="692784"/>
          </a:xfrm>
          <a:prstGeom prst="rect">
            <a:avLst/>
          </a:prstGeom>
          <a:solidFill>
            <a:srgbClr val="39639D">
              <a:lumMod val="50000"/>
            </a:srgbClr>
          </a:solidFill>
          <a:ln>
            <a:noFill/>
          </a:ln>
          <a:effectLst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n-US" altLang="ja-JP" sz="3400" kern="0" dirty="0">
                <a:solidFill>
                  <a:sysClr val="window" lastClr="FFFFFF"/>
                </a:solidFill>
                <a:cs typeface="Calibri" pitchFamily="34" charset="0"/>
              </a:rPr>
              <a:t>Multi-channel separable potential: 3-body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903B38E-FB9D-438C-90E5-3F546F635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1268760"/>
            <a:ext cx="9108504" cy="474572"/>
          </a:xfrm>
          <a:prstGeom prst="rect">
            <a:avLst/>
          </a:prstGeom>
        </p:spPr>
      </p:pic>
      <p:sp>
        <p:nvSpPr>
          <p:cNvPr id="15" name="サブタイトル 2">
            <a:extLst>
              <a:ext uri="{FF2B5EF4-FFF2-40B4-BE49-F238E27FC236}">
                <a16:creationId xmlns:a16="http://schemas.microsoft.com/office/drawing/2014/main" id="{521DFA74-F784-4017-BD52-3015B88BD5AF}"/>
              </a:ext>
            </a:extLst>
          </p:cNvPr>
          <p:cNvSpPr txBox="1">
            <a:spLocks/>
          </p:cNvSpPr>
          <p:nvPr/>
        </p:nvSpPr>
        <p:spPr>
          <a:xfrm>
            <a:off x="35496" y="692696"/>
            <a:ext cx="9289032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ja-JP" sz="2400" dirty="0">
                <a:solidFill>
                  <a:sysClr val="windowText" lastClr="000000"/>
                </a:solidFill>
              </a:rPr>
              <a:t>Total angular momentum</a:t>
            </a:r>
            <a:r>
              <a:rPr lang="ja-JP" altLang="en-US" sz="2400" dirty="0">
                <a:solidFill>
                  <a:sysClr val="windowText" lastClr="000000"/>
                </a:solidFill>
              </a:rPr>
              <a:t>           </a:t>
            </a:r>
            <a:r>
              <a:rPr lang="en-US" altLang="ja-JP" sz="2400" dirty="0">
                <a:solidFill>
                  <a:sysClr val="windowText" lastClr="000000"/>
                </a:solidFill>
              </a:rPr>
              <a:t>, Jacobi</a:t>
            </a:r>
            <a:r>
              <a:rPr lang="ja-JP" alt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altLang="ja-JP" sz="2400" dirty="0">
                <a:solidFill>
                  <a:sysClr val="windowText" lastClr="000000"/>
                </a:solidFill>
              </a:rPr>
              <a:t>angular</a:t>
            </a:r>
            <a:r>
              <a:rPr lang="ja-JP" alt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altLang="ja-JP" sz="2400" dirty="0">
                <a:solidFill>
                  <a:sysClr val="windowText" lastClr="000000"/>
                </a:solidFill>
              </a:rPr>
              <a:t>momentum</a:t>
            </a:r>
            <a:r>
              <a:rPr lang="ja-JP" altLang="en-US" sz="2400" dirty="0">
                <a:solidFill>
                  <a:sysClr val="windowText" lastClr="000000"/>
                </a:solidFill>
              </a:rPr>
              <a:t>      　　　</a:t>
            </a:r>
            <a:endParaRPr lang="en-US" altLang="ja-JP" sz="2400" dirty="0">
              <a:solidFill>
                <a:sysClr val="windowText" lastClr="000000"/>
              </a:solidFill>
            </a:endParaRPr>
          </a:p>
          <a:p>
            <a:pPr>
              <a:defRPr/>
            </a:pPr>
            <a:endParaRPr lang="en-US" altLang="ja-JP" sz="2400" dirty="0">
              <a:solidFill>
                <a:sysClr val="windowText" lastClr="000000"/>
              </a:solidFill>
            </a:endParaRPr>
          </a:p>
          <a:p>
            <a:pPr>
              <a:defRPr/>
            </a:pPr>
            <a:endParaRPr lang="en-US" altLang="ja-JP" sz="2400" dirty="0">
              <a:solidFill>
                <a:sysClr val="windowText" lastClr="000000"/>
              </a:solidFill>
            </a:endParaRPr>
          </a:p>
        </p:txBody>
      </p:sp>
      <p:pic>
        <p:nvPicPr>
          <p:cNvPr id="5122" name="Picture 2" descr="\begin{align*}&#10;(J,M)&#10;\end{align*}">
            <a:extLst>
              <a:ext uri="{FF2B5EF4-FFF2-40B4-BE49-F238E27FC236}">
                <a16:creationId xmlns:a16="http://schemas.microsoft.com/office/drawing/2014/main" id="{CAB280EC-9E65-4359-B601-F7B00C453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398" y="836712"/>
            <a:ext cx="650570" cy="25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\begin{align*}&#10;(\ell,m,\ell',m')&#10;\end{align*}">
            <a:extLst>
              <a:ext uri="{FF2B5EF4-FFF2-40B4-BE49-F238E27FC236}">
                <a16:creationId xmlns:a16="http://schemas.microsoft.com/office/drawing/2014/main" id="{C4554D44-32B4-4EBF-B370-F8EABFF98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408" y="810789"/>
            <a:ext cx="1129088" cy="24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82BAED7-3D37-4490-AA13-DE3822810E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634" y="2060848"/>
            <a:ext cx="8508862" cy="464418"/>
          </a:xfrm>
          <a:prstGeom prst="rect">
            <a:avLst/>
          </a:prstGeom>
        </p:spPr>
      </p:pic>
      <p:sp>
        <p:nvSpPr>
          <p:cNvPr id="5" name="矢印: 右 4">
            <a:extLst>
              <a:ext uri="{FF2B5EF4-FFF2-40B4-BE49-F238E27FC236}">
                <a16:creationId xmlns:a16="http://schemas.microsoft.com/office/drawing/2014/main" id="{CB86A9D4-19EF-48FE-86C3-9937CE68CBCD}"/>
              </a:ext>
            </a:extLst>
          </p:cNvPr>
          <p:cNvSpPr/>
          <p:nvPr/>
        </p:nvSpPr>
        <p:spPr>
          <a:xfrm>
            <a:off x="179512" y="2100486"/>
            <a:ext cx="288032" cy="3924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3A7817-8DE8-45A3-AF73-799F73C86A36}"/>
              </a:ext>
            </a:extLst>
          </p:cNvPr>
          <p:cNvSpPr txBox="1"/>
          <p:nvPr/>
        </p:nvSpPr>
        <p:spPr>
          <a:xfrm>
            <a:off x="395536" y="3275692"/>
            <a:ext cx="8222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/>
              <a:t>Coupled equation for different </a:t>
            </a:r>
            <a:r>
              <a:rPr kumimoji="1" lang="en-US" altLang="ja-JP" sz="2000" b="1" dirty="0"/>
              <a:t>Jacobi</a:t>
            </a:r>
            <a:r>
              <a:rPr lang="ja-JP" altLang="en-US" sz="2000" b="1" dirty="0"/>
              <a:t> </a:t>
            </a:r>
            <a:r>
              <a:rPr lang="en-US" altLang="ja-JP" sz="2000" b="1" dirty="0"/>
              <a:t>systems</a:t>
            </a:r>
            <a:r>
              <a:rPr lang="ja-JP" altLang="en-US" sz="2000" b="1" dirty="0"/>
              <a:t> </a:t>
            </a:r>
            <a:r>
              <a:rPr lang="en-US" altLang="ja-JP" sz="2000" b="1" dirty="0"/>
              <a:t>angular momentum channels</a:t>
            </a:r>
            <a:endParaRPr kumimoji="1" lang="ja-JP" altLang="en-US" sz="2000" b="1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6D4ADBC-78F0-4C83-AF2C-9506C6BB8B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634" y="2650874"/>
            <a:ext cx="2812847" cy="383816"/>
          </a:xfrm>
          <a:prstGeom prst="rect">
            <a:avLst/>
          </a:prstGeom>
        </p:spPr>
      </p:pic>
      <p:pic>
        <p:nvPicPr>
          <p:cNvPr id="5128" name="Picture 8" descr="\begin{align*}&#10;\left(\frac{1}{m\xi_\ell}+  \int_0^{\infty} \frac{p_a^2 d p_a}{(2\pi)^3} \frac{|\tilde{\chi}_\ell(p_a)|^2}{\frac{3}{4}P_a^2 +p_a^2 -m E} \right)F_{\ell'}^{(\ell)}(P_a)  = -2 \sum_{\ell_2\ell_2'}  \int_0^{\infty} \frac{p_a^2 d p_a}{(2\pi)^3}&#10;\frac{\tilde{\chi}_{\ell_2}(p_b) \tilde{\chi}_{\ell}^*(p_a) }{\frac{3}{4}P_a^2 +p_a^2 -m E} \  _{a} \langle JM\ell' \ell |  JM\ell'_2 \ell_2 \rangle_{b} \ F_{\ell'_2}^{(\ell_2)}(P_b)&#10;\end{align*}">
            <a:extLst>
              <a:ext uri="{FF2B5EF4-FFF2-40B4-BE49-F238E27FC236}">
                <a16:creationId xmlns:a16="http://schemas.microsoft.com/office/drawing/2014/main" id="{83FEF943-DC64-44E6-848A-89EC69B93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2" y="3767362"/>
            <a:ext cx="8928992" cy="53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88A7C80F-A821-4DF7-93DB-98CA34F77EE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411" y="2384009"/>
            <a:ext cx="3877949" cy="900975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6195589-C3DF-4BF3-9F98-A0AC6025CD3A}"/>
              </a:ext>
            </a:extLst>
          </p:cNvPr>
          <p:cNvSpPr/>
          <p:nvPr/>
        </p:nvSpPr>
        <p:spPr>
          <a:xfrm>
            <a:off x="0" y="3681028"/>
            <a:ext cx="9108504" cy="7200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A78C5F69-0C99-43EC-A47D-0BDBDE48A601}"/>
              </a:ext>
            </a:extLst>
          </p:cNvPr>
          <p:cNvCxnSpPr/>
          <p:nvPr/>
        </p:nvCxnSpPr>
        <p:spPr>
          <a:xfrm>
            <a:off x="4860032" y="4302171"/>
            <a:ext cx="34563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3B745250-5807-4902-BA8D-0432496AB4C7}"/>
              </a:ext>
            </a:extLst>
          </p:cNvPr>
          <p:cNvCxnSpPr/>
          <p:nvPr/>
        </p:nvCxnSpPr>
        <p:spPr>
          <a:xfrm flipV="1">
            <a:off x="4860032" y="4302171"/>
            <a:ext cx="216024" cy="350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ED6E6F5-BBF8-4AE0-8F17-145380F2394E}"/>
              </a:ext>
            </a:extLst>
          </p:cNvPr>
          <p:cNvSpPr txBox="1"/>
          <p:nvPr/>
        </p:nvSpPr>
        <p:spPr>
          <a:xfrm>
            <a:off x="533465" y="4643844"/>
            <a:ext cx="8647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Analytically represented by </a:t>
            </a:r>
            <a:r>
              <a:rPr kumimoji="1" lang="en-US" altLang="ja-JP" dirty="0" err="1"/>
              <a:t>Clebsh</a:t>
            </a:r>
            <a:r>
              <a:rPr kumimoji="1" lang="en-US" altLang="ja-JP" dirty="0"/>
              <a:t> Gordan</a:t>
            </a:r>
            <a:r>
              <a:rPr lang="en-US" altLang="ja-JP" dirty="0"/>
              <a:t> coefficients and</a:t>
            </a:r>
            <a:r>
              <a:rPr lang="ja-JP" altLang="en-US" dirty="0"/>
              <a:t> </a:t>
            </a:r>
            <a:r>
              <a:rPr lang="en-US" altLang="ja-JP" dirty="0"/>
              <a:t>addition of spherical harmonics</a:t>
            </a:r>
            <a:endParaRPr kumimoji="1" lang="ja-JP" altLang="en-US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05429E-7ED5-4586-A62A-A819BDC0B74D}"/>
              </a:ext>
            </a:extLst>
          </p:cNvPr>
          <p:cNvSpPr txBox="1"/>
          <p:nvPr/>
        </p:nvSpPr>
        <p:spPr>
          <a:xfrm>
            <a:off x="331536" y="4941168"/>
            <a:ext cx="7479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</a:t>
            </a:r>
            <a:r>
              <a:rPr lang="en-US" altLang="ja-JP" dirty="0"/>
              <a:t>e.g.</a:t>
            </a:r>
            <a:r>
              <a:rPr kumimoji="1" lang="en-US" altLang="ja-JP" dirty="0"/>
              <a:t>)</a:t>
            </a:r>
          </a:p>
          <a:p>
            <a:r>
              <a:rPr kumimoji="1" lang="en-US" altLang="ja-JP" dirty="0"/>
              <a:t>J=0, s-wave</a:t>
            </a:r>
            <a:r>
              <a:rPr lang="ja-JP" altLang="en-US" dirty="0"/>
              <a:t> </a:t>
            </a:r>
            <a:r>
              <a:rPr lang="en-US" altLang="ja-JP" dirty="0"/>
              <a:t>interaction</a:t>
            </a:r>
            <a:r>
              <a:rPr kumimoji="1" lang="en-US" altLang="ja-JP" dirty="0"/>
              <a:t>:                               </a:t>
            </a:r>
            <a:r>
              <a:rPr kumimoji="1" lang="en-US" altLang="ja-JP" dirty="0" err="1"/>
              <a:t>Skorniakov</a:t>
            </a:r>
            <a:r>
              <a:rPr lang="en-US" altLang="ja-JP" dirty="0"/>
              <a:t>--Ter-</a:t>
            </a:r>
            <a:r>
              <a:rPr lang="en-US" altLang="ja-JP" dirty="0" err="1"/>
              <a:t>Matirosyan</a:t>
            </a:r>
            <a:r>
              <a:rPr lang="ja-JP" altLang="en-US" dirty="0"/>
              <a:t> </a:t>
            </a:r>
            <a:r>
              <a:rPr lang="en-US" altLang="ja-JP" dirty="0" err="1"/>
              <a:t>equaiton</a:t>
            </a:r>
            <a:endParaRPr kumimoji="1" lang="ja-JP" altLang="en-US" dirty="0"/>
          </a:p>
        </p:txBody>
      </p:sp>
      <p:pic>
        <p:nvPicPr>
          <p:cNvPr id="5130" name="Picture 10" descr="\begin{align*}&#10; \ell = \ell' = \ell_2' =0&#10;\end{align*}">
            <a:extLst>
              <a:ext uri="{FF2B5EF4-FFF2-40B4-BE49-F238E27FC236}">
                <a16:creationId xmlns:a16="http://schemas.microsoft.com/office/drawing/2014/main" id="{2C9045EA-971A-4733-84FB-28C2D39D1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020" y="5313036"/>
            <a:ext cx="1440932" cy="23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CF110B0-9C64-4566-B77B-9AFB7CAC1460}"/>
              </a:ext>
            </a:extLst>
          </p:cNvPr>
          <p:cNvSpPr txBox="1"/>
          <p:nvPr/>
        </p:nvSpPr>
        <p:spPr>
          <a:xfrm>
            <a:off x="364884" y="5661248"/>
            <a:ext cx="6118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J&gt;0, s-wave interaction:                                              single-channel</a:t>
            </a:r>
            <a:endParaRPr kumimoji="1" lang="ja-JP" altLang="en-US" dirty="0"/>
          </a:p>
        </p:txBody>
      </p:sp>
      <p:pic>
        <p:nvPicPr>
          <p:cNvPr id="1026" name="Picture 2" descr="\begin{align*}&#10; \ell = \ell_2=0&#10;\end{align*}">
            <a:extLst>
              <a:ext uri="{FF2B5EF4-FFF2-40B4-BE49-F238E27FC236}">
                <a16:creationId xmlns:a16="http://schemas.microsoft.com/office/drawing/2014/main" id="{86BE7106-6A79-4470-B572-D4216A0C8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827730"/>
            <a:ext cx="989297" cy="19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begin{align*}&#10; \ell' = \ell_2=J&#10;\end{align*}">
            <a:extLst>
              <a:ext uri="{FF2B5EF4-FFF2-40B4-BE49-F238E27FC236}">
                <a16:creationId xmlns:a16="http://schemas.microsoft.com/office/drawing/2014/main" id="{E9ABE455-4F10-4062-AACB-CA48F46B7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295" y="5805264"/>
            <a:ext cx="987342" cy="19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8743DBC-B8FA-4C19-8AD7-DDDA2566A050}"/>
              </a:ext>
            </a:extLst>
          </p:cNvPr>
          <p:cNvSpPr txBox="1"/>
          <p:nvPr/>
        </p:nvSpPr>
        <p:spPr>
          <a:xfrm>
            <a:off x="323528" y="6138010"/>
            <a:ext cx="7815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J&gt;0, s-wave, d-wave interaction:                                                                     : 4-channel</a:t>
            </a:r>
            <a:endParaRPr kumimoji="1" lang="ja-JP" altLang="en-US" dirty="0"/>
          </a:p>
        </p:txBody>
      </p:sp>
      <p:pic>
        <p:nvPicPr>
          <p:cNvPr id="25" name="Picture 18" descr="\begin{align*}&#10; (\ell,\ell')=(0,J),(2,J-2),(2,J),(J+2)&#10;\end{align*}">
            <a:extLst>
              <a:ext uri="{FF2B5EF4-FFF2-40B4-BE49-F238E27FC236}">
                <a16:creationId xmlns:a16="http://schemas.microsoft.com/office/drawing/2014/main" id="{4AFFD3D6-CF4D-4E83-9A53-D7EEA2FDB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233384"/>
            <a:ext cx="3411705" cy="21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31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>
          <a:xfrm>
            <a:off x="0" y="-88"/>
            <a:ext cx="9144000" cy="692784"/>
          </a:xfrm>
          <a:prstGeom prst="rect">
            <a:avLst/>
          </a:prstGeom>
          <a:solidFill>
            <a:srgbClr val="39639D">
              <a:lumMod val="50000"/>
            </a:srgbClr>
          </a:solidFill>
          <a:ln>
            <a:noFill/>
          </a:ln>
          <a:effectLst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n-US" altLang="ja-JP" sz="3400" kern="0" dirty="0">
                <a:solidFill>
                  <a:sysClr val="window" lastClr="FFFFFF"/>
                </a:solidFill>
                <a:cs typeface="Calibri" pitchFamily="34" charset="0"/>
              </a:rPr>
              <a:t>3-body problem with s-wave interactions 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377CDA3-C39F-4AE8-84AB-24DF69BFC5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677074"/>
            <a:ext cx="5851875" cy="2473747"/>
          </a:xfrm>
          <a:prstGeom prst="rect">
            <a:avLst/>
          </a:prstGeom>
        </p:spPr>
      </p:pic>
      <p:sp>
        <p:nvSpPr>
          <p:cNvPr id="12" name="サブタイトル 2">
            <a:extLst>
              <a:ext uri="{FF2B5EF4-FFF2-40B4-BE49-F238E27FC236}">
                <a16:creationId xmlns:a16="http://schemas.microsoft.com/office/drawing/2014/main" id="{40F85E7A-86E2-4F6E-8055-B6E3BF299241}"/>
              </a:ext>
            </a:extLst>
          </p:cNvPr>
          <p:cNvSpPr txBox="1">
            <a:spLocks/>
          </p:cNvSpPr>
          <p:nvPr/>
        </p:nvSpPr>
        <p:spPr>
          <a:xfrm>
            <a:off x="4196" y="692696"/>
            <a:ext cx="9032300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ja-JP" sz="2400" dirty="0">
                <a:solidFill>
                  <a:sysClr val="windowText" lastClr="000000"/>
                </a:solidFill>
              </a:rPr>
              <a:t>s-wave separable potential constructed for </a:t>
            </a:r>
            <a:r>
              <a:rPr lang="en-US" altLang="ja-JP" sz="2400" baseline="30000" dirty="0">
                <a:solidFill>
                  <a:sysClr val="windowText" lastClr="000000"/>
                </a:solidFill>
              </a:rPr>
              <a:t>4</a:t>
            </a:r>
            <a:r>
              <a:rPr lang="en-US" altLang="ja-JP" sz="2400" dirty="0">
                <a:solidFill>
                  <a:sysClr val="windowText" lastClr="000000"/>
                </a:solidFill>
              </a:rPr>
              <a:t>He potential (LM2M2)</a:t>
            </a:r>
          </a:p>
          <a:p>
            <a:pPr marL="0" indent="0">
              <a:buNone/>
              <a:defRPr/>
            </a:pPr>
            <a:r>
              <a:rPr lang="ja-JP" altLang="en-US" sz="2400" dirty="0">
                <a:solidFill>
                  <a:sysClr val="windowText" lastClr="000000"/>
                </a:solidFill>
              </a:rPr>
              <a:t>     ⇒ </a:t>
            </a:r>
            <a:r>
              <a:rPr lang="en-US" altLang="ja-JP" sz="2400" dirty="0">
                <a:solidFill>
                  <a:sysClr val="windowText" lastClr="000000"/>
                </a:solidFill>
              </a:rPr>
              <a:t>No 3-body bound state for any J&gt;0</a:t>
            </a:r>
            <a:endParaRPr lang="en-US" altLang="ja-JP" sz="2200" dirty="0">
              <a:solidFill>
                <a:sysClr val="windowText" lastClr="0000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C30ADD4-4426-4F73-A831-B01CC15FB4B9}"/>
              </a:ext>
            </a:extLst>
          </p:cNvPr>
          <p:cNvSpPr txBox="1"/>
          <p:nvPr/>
        </p:nvSpPr>
        <p:spPr>
          <a:xfrm>
            <a:off x="827584" y="2782669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u="sng" dirty="0"/>
              <a:t>J</a:t>
            </a:r>
            <a:r>
              <a:rPr kumimoji="1" lang="en-US" altLang="ja-JP" b="1" u="sng" dirty="0"/>
              <a:t>=0</a:t>
            </a:r>
            <a:endParaRPr kumimoji="1" lang="ja-JP" altLang="en-US" b="1" u="sng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67C3EB6-B27C-4759-A3F6-ABC26844D3AA}"/>
              </a:ext>
            </a:extLst>
          </p:cNvPr>
          <p:cNvSpPr txBox="1"/>
          <p:nvPr/>
        </p:nvSpPr>
        <p:spPr>
          <a:xfrm>
            <a:off x="3698970" y="3646765"/>
            <a:ext cx="1512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Efimov</a:t>
            </a:r>
            <a:r>
              <a:rPr kumimoji="1" lang="en-US" altLang="ja-JP" dirty="0"/>
              <a:t> trimer</a:t>
            </a:r>
          </a:p>
          <a:p>
            <a:r>
              <a:rPr lang="en-US" altLang="ja-JP" dirty="0"/>
              <a:t>(ground state)</a:t>
            </a:r>
            <a:endParaRPr kumimoji="1" lang="ja-JP" altLang="en-US" dirty="0"/>
          </a:p>
        </p:txBody>
      </p:sp>
      <p:pic>
        <p:nvPicPr>
          <p:cNvPr id="7" name="Picture 2" descr="\begin{align*}&#10;  r_{\mathrm{vdw}}/a&#10;\end{align*}">
            <a:extLst>
              <a:ext uri="{FF2B5EF4-FFF2-40B4-BE49-F238E27FC236}">
                <a16:creationId xmlns:a16="http://schemas.microsoft.com/office/drawing/2014/main" id="{888CD70D-D468-4F84-87B8-DA4DCFE53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924" y="1574156"/>
            <a:ext cx="596315" cy="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\begin{align*}&#10;  \sqrt{|E| m r^2_{\mathrm{vdw}}/\hbar^2}&#10;\end{align*}">
            <a:extLst>
              <a:ext uri="{FF2B5EF4-FFF2-40B4-BE49-F238E27FC236}">
                <a16:creationId xmlns:a16="http://schemas.microsoft.com/office/drawing/2014/main" id="{0C3B5D78-2F0B-4FCD-9189-7058FBFB0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21854" y="2760054"/>
            <a:ext cx="1213070" cy="33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D6207DE6-2C4C-47F1-80F2-97AFFE1BDA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469" y="4411637"/>
            <a:ext cx="5851875" cy="2473747"/>
          </a:xfrm>
          <a:prstGeom prst="rect">
            <a:avLst/>
          </a:prstGeom>
        </p:spPr>
      </p:pic>
      <p:pic>
        <p:nvPicPr>
          <p:cNvPr id="23" name="Picture 4" descr="\begin{align*}&#10;  \sqrt{|E| m r^2_{\mathrm{vdw}}/\hbar^2}&#10;\end{align*}">
            <a:extLst>
              <a:ext uri="{FF2B5EF4-FFF2-40B4-BE49-F238E27FC236}">
                <a16:creationId xmlns:a16="http://schemas.microsoft.com/office/drawing/2014/main" id="{70FD2F63-F44C-414E-AB63-37978E39B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43303" y="5320130"/>
            <a:ext cx="1213070" cy="33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57D3225-8877-4D8B-ACB6-21DAFB380A29}"/>
              </a:ext>
            </a:extLst>
          </p:cNvPr>
          <p:cNvSpPr txBox="1"/>
          <p:nvPr/>
        </p:nvSpPr>
        <p:spPr>
          <a:xfrm>
            <a:off x="908769" y="5258120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u="sng" dirty="0"/>
              <a:t>J</a:t>
            </a:r>
            <a:r>
              <a:rPr kumimoji="1" lang="en-US" altLang="ja-JP" b="1" u="sng" dirty="0"/>
              <a:t>=1</a:t>
            </a:r>
            <a:endParaRPr kumimoji="1" lang="ja-JP" altLang="en-US" b="1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39015F3-F41D-422B-ABF1-009D516618FC}"/>
              </a:ext>
            </a:extLst>
          </p:cNvPr>
          <p:cNvSpPr txBox="1"/>
          <p:nvPr/>
        </p:nvSpPr>
        <p:spPr>
          <a:xfrm>
            <a:off x="3203848" y="5737398"/>
            <a:ext cx="2340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No 3-body bound state</a:t>
            </a:r>
            <a:endParaRPr kumimoji="1" lang="ja-JP" altLang="en-US" dirty="0"/>
          </a:p>
        </p:txBody>
      </p:sp>
      <p:pic>
        <p:nvPicPr>
          <p:cNvPr id="26" name="Picture 2" descr="\begin{align*}&#10;  r_{\mathrm{vdw}}/a&#10;\end{align*}">
            <a:extLst>
              <a:ext uri="{FF2B5EF4-FFF2-40B4-BE49-F238E27FC236}">
                <a16:creationId xmlns:a16="http://schemas.microsoft.com/office/drawing/2014/main" id="{60633D67-9A17-4A01-96CC-DB00D2F9C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924" y="4336911"/>
            <a:ext cx="596315" cy="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8217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>
          <a:xfrm>
            <a:off x="0" y="-88"/>
            <a:ext cx="9144000" cy="692784"/>
          </a:xfrm>
          <a:prstGeom prst="rect">
            <a:avLst/>
          </a:prstGeom>
          <a:solidFill>
            <a:srgbClr val="39639D">
              <a:lumMod val="50000"/>
            </a:srgbClr>
          </a:solidFill>
          <a:ln>
            <a:noFill/>
          </a:ln>
          <a:effectLst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ja-JP" altLang="en-US" sz="3000" kern="0" dirty="0">
                <a:solidFill>
                  <a:schemeClr val="bg1"/>
                </a:solidFill>
                <a:cs typeface="Calibri" pitchFamily="34" charset="0"/>
              </a:rPr>
              <a:t>宣伝</a:t>
            </a:r>
            <a:r>
              <a:rPr lang="ja-JP" altLang="en-US" sz="3000" dirty="0">
                <a:solidFill>
                  <a:schemeClr val="bg1"/>
                </a:solidFill>
              </a:rPr>
              <a:t>： 原子核研究</a:t>
            </a:r>
            <a:r>
              <a:rPr lang="en-US" altLang="ja-JP" sz="3000" dirty="0">
                <a:solidFill>
                  <a:schemeClr val="bg1"/>
                </a:solidFill>
              </a:rPr>
              <a:t>(</a:t>
            </a:r>
            <a:r>
              <a:rPr lang="en-US" altLang="zh-CN" sz="3000" dirty="0">
                <a:solidFill>
                  <a:schemeClr val="bg1"/>
                </a:solidFill>
              </a:rPr>
              <a:t>64</a:t>
            </a:r>
            <a:r>
              <a:rPr lang="zh-CN" altLang="en-US" sz="3000" dirty="0">
                <a:solidFill>
                  <a:schemeClr val="bg1"/>
                </a:solidFill>
              </a:rPr>
              <a:t>巻</a:t>
            </a:r>
            <a:r>
              <a:rPr lang="en-US" altLang="zh-CN" sz="3000" dirty="0">
                <a:solidFill>
                  <a:schemeClr val="bg1"/>
                </a:solidFill>
              </a:rPr>
              <a:t>1</a:t>
            </a:r>
            <a:r>
              <a:rPr lang="zh-CN" altLang="en-US" sz="3000" dirty="0">
                <a:solidFill>
                  <a:schemeClr val="bg1"/>
                </a:solidFill>
              </a:rPr>
              <a:t>号 </a:t>
            </a:r>
            <a:r>
              <a:rPr lang="en-US" altLang="zh-CN" sz="3000" dirty="0">
                <a:solidFill>
                  <a:schemeClr val="bg1"/>
                </a:solidFill>
              </a:rPr>
              <a:t>2019</a:t>
            </a:r>
            <a:r>
              <a:rPr lang="zh-CN" altLang="en-US" sz="3000" dirty="0">
                <a:solidFill>
                  <a:schemeClr val="bg1"/>
                </a:solidFill>
              </a:rPr>
              <a:t>年</a:t>
            </a:r>
            <a:r>
              <a:rPr lang="en-US" altLang="zh-CN" sz="3000" dirty="0">
                <a:solidFill>
                  <a:schemeClr val="bg1"/>
                </a:solidFill>
              </a:rPr>
              <a:t>9</a:t>
            </a:r>
            <a:r>
              <a:rPr lang="zh-CN" altLang="en-US" sz="3000" dirty="0">
                <a:solidFill>
                  <a:schemeClr val="bg1"/>
                </a:solidFill>
              </a:rPr>
              <a:t>月</a:t>
            </a:r>
            <a:r>
              <a:rPr lang="en-US" altLang="zh-CN" sz="3000" dirty="0">
                <a:solidFill>
                  <a:schemeClr val="bg1"/>
                </a:solidFill>
              </a:rPr>
              <a:t>)</a:t>
            </a:r>
            <a:endParaRPr lang="en-US" altLang="ja-JP" sz="3000" dirty="0">
              <a:solidFill>
                <a:schemeClr val="bg1"/>
              </a:solidFill>
            </a:endParaRPr>
          </a:p>
        </p:txBody>
      </p:sp>
      <p:sp>
        <p:nvSpPr>
          <p:cNvPr id="15" name="サブタイトル 2">
            <a:extLst>
              <a:ext uri="{FF2B5EF4-FFF2-40B4-BE49-F238E27FC236}">
                <a16:creationId xmlns:a16="http://schemas.microsoft.com/office/drawing/2014/main" id="{521DFA74-F784-4017-BD52-3015B88BD5AF}"/>
              </a:ext>
            </a:extLst>
          </p:cNvPr>
          <p:cNvSpPr txBox="1">
            <a:spLocks/>
          </p:cNvSpPr>
          <p:nvPr/>
        </p:nvSpPr>
        <p:spPr>
          <a:xfrm>
            <a:off x="4196" y="692696"/>
            <a:ext cx="9464348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altLang="ja-JP" sz="2400" dirty="0">
              <a:solidFill>
                <a:sysClr val="windowText" lastClr="000000"/>
              </a:solidFill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86CA235-D4F8-4788-BADA-089470789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23463"/>
            <a:ext cx="4613069" cy="199397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E268955A-D3A5-4820-A96E-3DF368BCF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3035186"/>
            <a:ext cx="4432365" cy="1842488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2781203C-6602-490C-A05B-8B120D4230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040" y="1052736"/>
            <a:ext cx="4196279" cy="3879918"/>
          </a:xfrm>
          <a:prstGeom prst="rect">
            <a:avLst/>
          </a:prstGeom>
        </p:spPr>
      </p:pic>
      <p:sp>
        <p:nvSpPr>
          <p:cNvPr id="7" name="サブタイトル 2">
            <a:extLst>
              <a:ext uri="{FF2B5EF4-FFF2-40B4-BE49-F238E27FC236}">
                <a16:creationId xmlns:a16="http://schemas.microsoft.com/office/drawing/2014/main" id="{3D517927-9F74-43C7-8D76-5474FDF29CCF}"/>
              </a:ext>
            </a:extLst>
          </p:cNvPr>
          <p:cNvSpPr txBox="1">
            <a:spLocks/>
          </p:cNvSpPr>
          <p:nvPr/>
        </p:nvSpPr>
        <p:spPr>
          <a:xfrm>
            <a:off x="85014" y="5157192"/>
            <a:ext cx="9527546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ja-JP" sz="2300" dirty="0" err="1">
                <a:solidFill>
                  <a:sysClr val="windowText" lastClr="000000"/>
                </a:solidFill>
              </a:rPr>
              <a:t>Efimov</a:t>
            </a:r>
            <a:r>
              <a:rPr lang="ja-JP" altLang="en-US" sz="2300" dirty="0">
                <a:solidFill>
                  <a:sysClr val="windowText" lastClr="000000"/>
                </a:solidFill>
              </a:rPr>
              <a:t>状態の物理と普遍性、原子・原子核での現状をまとめた講義録</a:t>
            </a:r>
            <a:endParaRPr lang="en-US" altLang="ja-JP" sz="2300" dirty="0">
              <a:solidFill>
                <a:sysClr val="windowText" lastClr="000000"/>
              </a:solidFill>
            </a:endParaRPr>
          </a:p>
          <a:p>
            <a:pPr lvl="1">
              <a:defRPr/>
            </a:pPr>
            <a:r>
              <a:rPr lang="en-US" altLang="ja-JP" sz="1900" dirty="0">
                <a:solidFill>
                  <a:sysClr val="windowText" lastClr="000000"/>
                </a:solidFill>
              </a:rPr>
              <a:t> 2019</a:t>
            </a:r>
            <a:r>
              <a:rPr lang="ja-JP" altLang="en-US" sz="1900" dirty="0">
                <a:solidFill>
                  <a:sysClr val="windowText" lastClr="000000"/>
                </a:solidFill>
              </a:rPr>
              <a:t>年</a:t>
            </a:r>
            <a:r>
              <a:rPr lang="en-US" altLang="ja-JP" sz="1900" dirty="0">
                <a:solidFill>
                  <a:sysClr val="windowText" lastClr="000000"/>
                </a:solidFill>
              </a:rPr>
              <a:t>2</a:t>
            </a:r>
            <a:r>
              <a:rPr lang="ja-JP" altLang="en-US" sz="1900" dirty="0">
                <a:solidFill>
                  <a:sysClr val="windowText" lastClr="000000"/>
                </a:solidFill>
              </a:rPr>
              <a:t>月 京大基研で行った集中講義の講義録</a:t>
            </a:r>
            <a:endParaRPr lang="en-US" altLang="ja-JP" sz="1900" dirty="0">
              <a:solidFill>
                <a:sysClr val="windowText" lastClr="000000"/>
              </a:solidFill>
            </a:endParaRPr>
          </a:p>
          <a:p>
            <a:pPr>
              <a:defRPr/>
            </a:pPr>
            <a:r>
              <a:rPr lang="ja-JP" altLang="en-US" sz="2300" dirty="0">
                <a:solidFill>
                  <a:sysClr val="windowText" lastClr="000000"/>
                </a:solidFill>
              </a:rPr>
              <a:t>修士</a:t>
            </a:r>
            <a:r>
              <a:rPr lang="en-US" altLang="ja-JP" sz="2300" dirty="0">
                <a:solidFill>
                  <a:sysClr val="windowText" lastClr="000000"/>
                </a:solidFill>
              </a:rPr>
              <a:t>1</a:t>
            </a:r>
            <a:r>
              <a:rPr lang="ja-JP" altLang="en-US" sz="2300" dirty="0">
                <a:solidFill>
                  <a:sysClr val="windowText" lastClr="000000"/>
                </a:solidFill>
              </a:rPr>
              <a:t>年学生が読んで学べる、日本語初</a:t>
            </a:r>
            <a:r>
              <a:rPr lang="en-US" altLang="ja-JP" sz="2300" dirty="0">
                <a:solidFill>
                  <a:sysClr val="windowText" lastClr="000000"/>
                </a:solidFill>
              </a:rPr>
              <a:t>(?)</a:t>
            </a:r>
            <a:r>
              <a:rPr lang="ja-JP" altLang="en-US" sz="2300" dirty="0">
                <a:solidFill>
                  <a:sysClr val="windowText" lastClr="000000"/>
                </a:solidFill>
              </a:rPr>
              <a:t>の講義録</a:t>
            </a:r>
            <a:r>
              <a:rPr lang="en-US" altLang="ja-JP" sz="2300" dirty="0">
                <a:solidFill>
                  <a:sysClr val="windowText" lastClr="000000"/>
                </a:solidFill>
              </a:rPr>
              <a:t>/</a:t>
            </a:r>
            <a:r>
              <a:rPr lang="ja-JP" altLang="en-US" sz="2300" dirty="0">
                <a:solidFill>
                  <a:sysClr val="windowText" lastClr="000000"/>
                </a:solidFill>
              </a:rPr>
              <a:t>教科書</a:t>
            </a:r>
            <a:endParaRPr lang="en-US" altLang="ja-JP" sz="2300" dirty="0">
              <a:solidFill>
                <a:sysClr val="windowText" lastClr="000000"/>
              </a:solidFill>
            </a:endParaRPr>
          </a:p>
          <a:p>
            <a:pPr>
              <a:defRPr/>
            </a:pPr>
            <a:r>
              <a:rPr lang="ja-JP" altLang="en-US" sz="2300" dirty="0">
                <a:solidFill>
                  <a:sysClr val="windowText" lastClr="000000"/>
                </a:solidFill>
              </a:rPr>
              <a:t>冊子はダイジェスト</a:t>
            </a:r>
            <a:r>
              <a:rPr lang="en-US" altLang="ja-JP" sz="2300" dirty="0">
                <a:solidFill>
                  <a:sysClr val="windowText" lastClr="000000"/>
                </a:solidFill>
              </a:rPr>
              <a:t>(~15</a:t>
            </a:r>
            <a:r>
              <a:rPr lang="ja-JP" altLang="en-US" sz="2300" dirty="0">
                <a:solidFill>
                  <a:sysClr val="windowText" lastClr="000000"/>
                </a:solidFill>
              </a:rPr>
              <a:t>ページ</a:t>
            </a:r>
            <a:r>
              <a:rPr lang="en-US" altLang="ja-JP" sz="2300" dirty="0">
                <a:solidFill>
                  <a:sysClr val="windowText" lastClr="000000"/>
                </a:solidFill>
              </a:rPr>
              <a:t>)</a:t>
            </a:r>
            <a:r>
              <a:rPr lang="ja-JP" altLang="en-US" sz="2300" dirty="0">
                <a:solidFill>
                  <a:sysClr val="windowText" lastClr="000000"/>
                </a:solidFill>
              </a:rPr>
              <a:t>、フルバージョン</a:t>
            </a:r>
            <a:r>
              <a:rPr lang="en-US" altLang="ja-JP" sz="2300" dirty="0">
                <a:solidFill>
                  <a:sysClr val="windowText" lastClr="000000"/>
                </a:solidFill>
              </a:rPr>
              <a:t>(~70</a:t>
            </a:r>
            <a:r>
              <a:rPr lang="ja-JP" altLang="en-US" sz="2300" dirty="0">
                <a:solidFill>
                  <a:sysClr val="windowText" lastClr="000000"/>
                </a:solidFill>
              </a:rPr>
              <a:t>ページ</a:t>
            </a:r>
            <a:r>
              <a:rPr lang="en-US" altLang="ja-JP" sz="2300" dirty="0">
                <a:solidFill>
                  <a:sysClr val="windowText" lastClr="000000"/>
                </a:solidFill>
              </a:rPr>
              <a:t>)</a:t>
            </a:r>
            <a:r>
              <a:rPr lang="ja-JP" altLang="en-US" sz="2300" dirty="0">
                <a:solidFill>
                  <a:sysClr val="windowText" lastClr="000000"/>
                </a:solidFill>
              </a:rPr>
              <a:t>は</a:t>
            </a:r>
            <a:r>
              <a:rPr lang="en-US" altLang="ja-JP" sz="2300" dirty="0">
                <a:solidFill>
                  <a:sysClr val="windowText" lastClr="000000"/>
                </a:solidFill>
              </a:rPr>
              <a:t>Web</a:t>
            </a:r>
            <a:r>
              <a:rPr lang="ja-JP" altLang="en-US" sz="2300" dirty="0">
                <a:solidFill>
                  <a:sysClr val="windowText" lastClr="000000"/>
                </a:solidFill>
              </a:rPr>
              <a:t>で</a:t>
            </a:r>
            <a:endParaRPr lang="en-US" altLang="ja-JP" sz="2300" dirty="0">
              <a:solidFill>
                <a:sysClr val="windowText" lastClr="000000"/>
              </a:solidFill>
            </a:endParaRPr>
          </a:p>
          <a:p>
            <a:pPr>
              <a:defRPr/>
            </a:pPr>
            <a:endParaRPr lang="en-US" altLang="ja-JP" sz="23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7976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>
          <a:xfrm>
            <a:off x="0" y="-88"/>
            <a:ext cx="9144000" cy="692784"/>
          </a:xfrm>
          <a:prstGeom prst="rect">
            <a:avLst/>
          </a:prstGeom>
          <a:solidFill>
            <a:srgbClr val="39639D">
              <a:lumMod val="50000"/>
            </a:srgbClr>
          </a:solidFill>
          <a:ln>
            <a:noFill/>
          </a:ln>
          <a:effectLst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n-US" altLang="ja-JP" sz="3600" kern="0" dirty="0">
                <a:solidFill>
                  <a:sysClr val="window" lastClr="FFFFFF"/>
                </a:solidFill>
                <a:cs typeface="Calibri" pitchFamily="34" charset="0"/>
              </a:rPr>
              <a:t>Conclusion</a:t>
            </a:r>
          </a:p>
        </p:txBody>
      </p:sp>
      <p:sp>
        <p:nvSpPr>
          <p:cNvPr id="15" name="サブタイトル 2">
            <a:extLst>
              <a:ext uri="{FF2B5EF4-FFF2-40B4-BE49-F238E27FC236}">
                <a16:creationId xmlns:a16="http://schemas.microsoft.com/office/drawing/2014/main" id="{521DFA74-F784-4017-BD52-3015B88BD5AF}"/>
              </a:ext>
            </a:extLst>
          </p:cNvPr>
          <p:cNvSpPr txBox="1">
            <a:spLocks/>
          </p:cNvSpPr>
          <p:nvPr/>
        </p:nvSpPr>
        <p:spPr>
          <a:xfrm>
            <a:off x="4196" y="836712"/>
            <a:ext cx="9464348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ja-JP" altLang="en-US" sz="2400" dirty="0">
                <a:solidFill>
                  <a:sysClr val="windowText" lastClr="000000"/>
                </a:solidFill>
              </a:rPr>
              <a:t>冷却原子：散乱長が大きな様々な量子現象を探れる</a:t>
            </a:r>
            <a:endParaRPr lang="en-US" altLang="ja-JP" sz="2400" dirty="0">
              <a:solidFill>
                <a:sysClr val="windowText" lastClr="000000"/>
              </a:solidFill>
            </a:endParaRPr>
          </a:p>
          <a:p>
            <a:pPr lvl="3">
              <a:defRPr/>
            </a:pPr>
            <a:endParaRPr lang="en-US" altLang="ja-JP" sz="1200" dirty="0">
              <a:solidFill>
                <a:sysClr val="windowText" lastClr="000000"/>
              </a:solidFill>
            </a:endParaRPr>
          </a:p>
          <a:p>
            <a:pPr>
              <a:defRPr/>
            </a:pPr>
            <a:r>
              <a:rPr lang="ja-JP" altLang="en-US" sz="2400" dirty="0">
                <a:solidFill>
                  <a:sysClr val="windowText" lastClr="000000"/>
                </a:solidFill>
              </a:rPr>
              <a:t>散乱長が大きな量子系：ユニバーサル</a:t>
            </a:r>
            <a:endParaRPr lang="en-US" altLang="ja-JP" sz="2400" dirty="0">
              <a:solidFill>
                <a:sysClr val="windowText" lastClr="000000"/>
              </a:solidFill>
            </a:endParaRPr>
          </a:p>
          <a:p>
            <a:pPr marL="457200" lvl="1" indent="0">
              <a:buNone/>
              <a:defRPr/>
            </a:pPr>
            <a:r>
              <a:rPr lang="ja-JP" altLang="en-US" sz="2400" dirty="0">
                <a:solidFill>
                  <a:sysClr val="windowText" lastClr="000000"/>
                </a:solidFill>
              </a:rPr>
              <a:t>⇒ユニバーサルな</a:t>
            </a:r>
            <a:r>
              <a:rPr lang="en-US" altLang="ja-JP" sz="2400" dirty="0">
                <a:solidFill>
                  <a:sysClr val="windowText" lastClr="000000"/>
                </a:solidFill>
              </a:rPr>
              <a:t>3</a:t>
            </a:r>
            <a:r>
              <a:rPr lang="ja-JP" altLang="en-US" sz="2400" dirty="0">
                <a:solidFill>
                  <a:sysClr val="windowText" lastClr="000000"/>
                </a:solidFill>
              </a:rPr>
              <a:t>体現象：</a:t>
            </a:r>
            <a:r>
              <a:rPr lang="en-US" altLang="ja-JP" sz="2400" dirty="0" err="1">
                <a:solidFill>
                  <a:sysClr val="windowText" lastClr="000000"/>
                </a:solidFill>
              </a:rPr>
              <a:t>Efimov</a:t>
            </a:r>
            <a:r>
              <a:rPr lang="ja-JP" altLang="en-US" sz="2400" dirty="0">
                <a:solidFill>
                  <a:sysClr val="windowText" lastClr="000000"/>
                </a:solidFill>
              </a:rPr>
              <a:t>状態</a:t>
            </a:r>
            <a:endParaRPr lang="en-US" altLang="ja-JP" sz="2400" dirty="0">
              <a:solidFill>
                <a:sysClr val="windowText" lastClr="000000"/>
              </a:solidFill>
            </a:endParaRPr>
          </a:p>
          <a:p>
            <a:pPr>
              <a:defRPr/>
            </a:pPr>
            <a:endParaRPr lang="en-US" altLang="ja-JP" sz="2400" dirty="0">
              <a:solidFill>
                <a:sysClr val="windowText" lastClr="000000"/>
              </a:solidFill>
            </a:endParaRPr>
          </a:p>
          <a:p>
            <a:pPr>
              <a:defRPr/>
            </a:pPr>
            <a:endParaRPr lang="en-US" altLang="ja-JP" sz="2400" dirty="0">
              <a:solidFill>
                <a:sysClr val="windowText" lastClr="000000"/>
              </a:solidFill>
            </a:endParaRPr>
          </a:p>
          <a:p>
            <a:pPr>
              <a:defRPr/>
            </a:pPr>
            <a:r>
              <a:rPr lang="ja-JP" altLang="en-US" sz="2400" dirty="0">
                <a:solidFill>
                  <a:sysClr val="windowText" lastClr="000000"/>
                </a:solidFill>
              </a:rPr>
              <a:t>我々の分離型ポテンシャルの方法 </a:t>
            </a:r>
            <a:r>
              <a:rPr lang="en-US" altLang="ja-JP" sz="2400" dirty="0">
                <a:solidFill>
                  <a:sysClr val="windowText" lastClr="000000"/>
                </a:solidFill>
              </a:rPr>
              <a:t>(J=0, s</a:t>
            </a:r>
            <a:r>
              <a:rPr lang="ja-JP" altLang="en-US" sz="2400" dirty="0">
                <a:solidFill>
                  <a:sysClr val="windowText" lastClr="000000"/>
                </a:solidFill>
              </a:rPr>
              <a:t>波相互作用のみ</a:t>
            </a:r>
            <a:r>
              <a:rPr lang="en-US" altLang="ja-JP" sz="2400" dirty="0">
                <a:solidFill>
                  <a:sysClr val="windowText" lastClr="000000"/>
                </a:solidFill>
              </a:rPr>
              <a:t>)</a:t>
            </a:r>
          </a:p>
          <a:p>
            <a:pPr lvl="1">
              <a:defRPr/>
            </a:pPr>
            <a:r>
              <a:rPr lang="ja-JP" altLang="en-US" sz="2400" dirty="0">
                <a:solidFill>
                  <a:sysClr val="windowText" lastClr="000000"/>
                </a:solidFill>
              </a:rPr>
              <a:t>有限レンジ補正などの</a:t>
            </a:r>
            <a:r>
              <a:rPr lang="en-US" altLang="ja-JP" sz="2400" dirty="0">
                <a:solidFill>
                  <a:sysClr val="windowText" lastClr="000000"/>
                </a:solidFill>
              </a:rPr>
              <a:t>2</a:t>
            </a:r>
            <a:r>
              <a:rPr lang="ja-JP" altLang="en-US" sz="2400" dirty="0">
                <a:solidFill>
                  <a:sysClr val="windowText" lastClr="000000"/>
                </a:solidFill>
              </a:rPr>
              <a:t>体相関を正確に取り込む</a:t>
            </a:r>
            <a:endParaRPr lang="en-US" altLang="ja-JP" sz="2400" dirty="0">
              <a:solidFill>
                <a:sysClr val="windowText" lastClr="000000"/>
              </a:solidFill>
            </a:endParaRPr>
          </a:p>
          <a:p>
            <a:pPr lvl="1">
              <a:defRPr/>
            </a:pPr>
            <a:r>
              <a:rPr lang="ja-JP" altLang="en-US" sz="2400" dirty="0">
                <a:solidFill>
                  <a:sysClr val="windowText" lastClr="000000"/>
                </a:solidFill>
              </a:rPr>
              <a:t>量子</a:t>
            </a:r>
            <a:r>
              <a:rPr lang="en-US" altLang="ja-JP" sz="2400" dirty="0">
                <a:solidFill>
                  <a:sysClr val="windowText" lastClr="000000"/>
                </a:solidFill>
              </a:rPr>
              <a:t>3</a:t>
            </a:r>
            <a:r>
              <a:rPr lang="ja-JP" altLang="en-US" sz="2400" dirty="0">
                <a:solidFill>
                  <a:sysClr val="windowText" lastClr="000000"/>
                </a:solidFill>
              </a:rPr>
              <a:t>体問題を</a:t>
            </a:r>
            <a:r>
              <a:rPr lang="en-US" altLang="ja-JP" sz="2400" dirty="0">
                <a:solidFill>
                  <a:sysClr val="windowText" lastClr="000000"/>
                </a:solidFill>
              </a:rPr>
              <a:t>5-10%</a:t>
            </a:r>
            <a:r>
              <a:rPr lang="ja-JP" altLang="en-US" sz="2400" dirty="0">
                <a:solidFill>
                  <a:sysClr val="windowText" lastClr="000000"/>
                </a:solidFill>
              </a:rPr>
              <a:t>の精度で簡便に解くことが可能</a:t>
            </a:r>
            <a:endParaRPr lang="en-US" altLang="ja-JP" sz="2400" dirty="0">
              <a:solidFill>
                <a:sysClr val="windowText" lastClr="000000"/>
              </a:solidFill>
            </a:endParaRPr>
          </a:p>
          <a:p>
            <a:pPr marL="0" indent="0">
              <a:buNone/>
              <a:defRPr/>
            </a:pPr>
            <a:endParaRPr lang="en-US" altLang="ja-JP" sz="2400" dirty="0">
              <a:solidFill>
                <a:sysClr val="windowText" lastClr="000000"/>
              </a:solidFill>
            </a:endParaRPr>
          </a:p>
          <a:p>
            <a:pPr marL="0" indent="0">
              <a:buNone/>
              <a:defRPr/>
            </a:pPr>
            <a:endParaRPr lang="en-US" altLang="ja-JP" sz="2400" dirty="0">
              <a:solidFill>
                <a:sysClr val="windowText" lastClr="000000"/>
              </a:solidFill>
            </a:endParaRPr>
          </a:p>
          <a:p>
            <a:pPr>
              <a:defRPr/>
            </a:pPr>
            <a:r>
              <a:rPr lang="ja-JP" altLang="en-US" sz="2400" dirty="0">
                <a:solidFill>
                  <a:sysClr val="windowText" lastClr="000000"/>
                </a:solidFill>
              </a:rPr>
              <a:t>本研究で任意の角運動量、任意の部分波相互作用する系にも拡張</a:t>
            </a:r>
            <a:endParaRPr lang="en-US" altLang="ja-JP" sz="2400" dirty="0">
              <a:solidFill>
                <a:sysClr val="windowText" lastClr="000000"/>
              </a:solidFill>
            </a:endParaRPr>
          </a:p>
          <a:p>
            <a:pPr marL="0" indent="0">
              <a:buNone/>
              <a:defRPr/>
            </a:pPr>
            <a:r>
              <a:rPr lang="en-US" altLang="ja-JP" sz="2400" dirty="0">
                <a:solidFill>
                  <a:sysClr val="windowText" lastClr="000000"/>
                </a:solidFill>
              </a:rPr>
              <a:t>     </a:t>
            </a:r>
          </a:p>
        </p:txBody>
      </p:sp>
      <p:sp>
        <p:nvSpPr>
          <p:cNvPr id="4" name="矢印: 右 3">
            <a:extLst>
              <a:ext uri="{FF2B5EF4-FFF2-40B4-BE49-F238E27FC236}">
                <a16:creationId xmlns:a16="http://schemas.microsoft.com/office/drawing/2014/main" id="{E491808E-B61E-491A-ACB2-D0B795B845C0}"/>
              </a:ext>
            </a:extLst>
          </p:cNvPr>
          <p:cNvSpPr/>
          <p:nvPr/>
        </p:nvSpPr>
        <p:spPr>
          <a:xfrm rot="5400000">
            <a:off x="3687409" y="4385601"/>
            <a:ext cx="689063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18">
            <a:extLst>
              <a:ext uri="{FF2B5EF4-FFF2-40B4-BE49-F238E27FC236}">
                <a16:creationId xmlns:a16="http://schemas.microsoft.com/office/drawing/2014/main" id="{9350B23F-74C7-4263-B3E7-EE50EE3B0CEC}"/>
              </a:ext>
            </a:extLst>
          </p:cNvPr>
          <p:cNvSpPr txBox="1"/>
          <p:nvPr/>
        </p:nvSpPr>
        <p:spPr>
          <a:xfrm>
            <a:off x="5652120" y="5877272"/>
            <a:ext cx="4968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300" b="1" i="1" kern="0" dirty="0">
                <a:solidFill>
                  <a:srgbClr val="0070C0"/>
                </a:solidFill>
              </a:rPr>
              <a:t>SE</a:t>
            </a:r>
            <a:r>
              <a:rPr lang="en-US" altLang="ja-JP" sz="1300" i="1" kern="0" dirty="0">
                <a:solidFill>
                  <a:srgbClr val="0070C0"/>
                </a:solidFill>
              </a:rPr>
              <a:t>, P. </a:t>
            </a:r>
            <a:r>
              <a:rPr lang="en-US" altLang="ja-JP" sz="1300" i="1" kern="0" dirty="0" err="1">
                <a:solidFill>
                  <a:srgbClr val="0070C0"/>
                </a:solidFill>
              </a:rPr>
              <a:t>Naidon</a:t>
            </a:r>
            <a:r>
              <a:rPr lang="en-US" altLang="ja-JP" sz="1300" i="1" kern="0" dirty="0">
                <a:solidFill>
                  <a:srgbClr val="0070C0"/>
                </a:solidFill>
              </a:rPr>
              <a:t>, in preparation.</a:t>
            </a:r>
          </a:p>
        </p:txBody>
      </p:sp>
    </p:spTree>
    <p:extLst>
      <p:ext uri="{BB962C8B-B14F-4D97-AF65-F5344CB8AC3E}">
        <p14:creationId xmlns:p14="http://schemas.microsoft.com/office/powerpoint/2010/main" val="3329839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-88"/>
            <a:ext cx="9144000" cy="692784"/>
          </a:xfrm>
          <a:prstGeom prst="rect">
            <a:avLst/>
          </a:prstGeom>
          <a:solidFill>
            <a:srgbClr val="39639D">
              <a:lumMod val="50000"/>
            </a:srgbClr>
          </a:solidFill>
          <a:ln>
            <a:noFill/>
          </a:ln>
          <a:effectLst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n-US" altLang="ja-JP" sz="3400" kern="0" dirty="0">
                <a:solidFill>
                  <a:sysClr val="window" lastClr="FFFFFF"/>
                </a:solidFill>
                <a:cs typeface="Calibri" pitchFamily="34" charset="0"/>
              </a:rPr>
              <a:t>History of cold atoms: 24 years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9E5E4FC-7A51-47B6-9AC0-E35B0AA672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5557"/>
            <a:ext cx="9144000" cy="502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640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-88"/>
            <a:ext cx="9144000" cy="692784"/>
          </a:xfrm>
          <a:prstGeom prst="rect">
            <a:avLst/>
          </a:prstGeom>
          <a:solidFill>
            <a:srgbClr val="39639D">
              <a:lumMod val="50000"/>
            </a:srgbClr>
          </a:solidFill>
          <a:ln>
            <a:noFill/>
          </a:ln>
          <a:effectLst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n-US" altLang="ja-JP" sz="3300" kern="0" dirty="0">
                <a:solidFill>
                  <a:sysClr val="window" lastClr="FFFFFF"/>
                </a:solidFill>
                <a:cs typeface="Calibri" pitchFamily="34" charset="0"/>
              </a:rPr>
              <a:t>Control of s-wave scattering length between atoms</a:t>
            </a:r>
          </a:p>
        </p:txBody>
      </p:sp>
      <p:sp>
        <p:nvSpPr>
          <p:cNvPr id="14" name="サブタイトル 2"/>
          <p:cNvSpPr txBox="1">
            <a:spLocks/>
          </p:cNvSpPr>
          <p:nvPr/>
        </p:nvSpPr>
        <p:spPr>
          <a:xfrm>
            <a:off x="35496" y="692696"/>
            <a:ext cx="9697561" cy="5112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ja-JP" sz="2700" dirty="0">
                <a:solidFill>
                  <a:sysClr val="windowText" lastClr="000000"/>
                </a:solidFill>
              </a:rPr>
              <a:t>Atoms at T</a:t>
            </a:r>
            <a:r>
              <a:rPr lang="ja-JP" altLang="en-US" sz="2700" dirty="0">
                <a:solidFill>
                  <a:sysClr val="windowText" lastClr="000000"/>
                </a:solidFill>
              </a:rPr>
              <a:t>～</a:t>
            </a:r>
            <a:r>
              <a:rPr lang="en-US" altLang="ja-JP" sz="2700" dirty="0">
                <a:solidFill>
                  <a:sysClr val="windowText" lastClr="000000"/>
                </a:solidFill>
              </a:rPr>
              <a:t>100nK</a:t>
            </a:r>
          </a:p>
          <a:p>
            <a:pPr>
              <a:defRPr/>
            </a:pPr>
            <a:r>
              <a:rPr lang="en-US" altLang="ja-JP" sz="2700" dirty="0">
                <a:solidFill>
                  <a:sysClr val="windowText" lastClr="000000"/>
                </a:solidFill>
              </a:rPr>
              <a:t>Controllable interaction (</a:t>
            </a:r>
            <a:r>
              <a:rPr lang="en-US" altLang="ja-JP" sz="2700" dirty="0" err="1">
                <a:solidFill>
                  <a:sysClr val="windowText" lastClr="000000"/>
                </a:solidFill>
              </a:rPr>
              <a:t>Feshbach</a:t>
            </a:r>
            <a:r>
              <a:rPr lang="en-US" altLang="ja-JP" sz="2700" dirty="0">
                <a:solidFill>
                  <a:sysClr val="windowText" lastClr="000000"/>
                </a:solidFill>
              </a:rPr>
              <a:t> resonance)</a:t>
            </a:r>
          </a:p>
        </p:txBody>
      </p:sp>
      <p:pic>
        <p:nvPicPr>
          <p:cNvPr id="16" name="図 5" descr="inouye_F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721" y="2180410"/>
            <a:ext cx="5332281" cy="398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テキスト ボックス 25"/>
          <p:cNvSpPr txBox="1">
            <a:spLocks noChangeArrowheads="1"/>
          </p:cNvSpPr>
          <p:nvPr/>
        </p:nvSpPr>
        <p:spPr bwMode="auto">
          <a:xfrm>
            <a:off x="7143213" y="6001496"/>
            <a:ext cx="1389227" cy="59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300" dirty="0">
                <a:solidFill>
                  <a:prstClr val="black"/>
                </a:solidFill>
              </a:rPr>
              <a:t>S. Inouye</a:t>
            </a:r>
            <a:r>
              <a:rPr lang="en-US" altLang="ja-JP" sz="1300" i="1" dirty="0">
                <a:solidFill>
                  <a:prstClr val="black"/>
                </a:solidFill>
                <a:latin typeface="Calibri" pitchFamily="34" charset="0"/>
              </a:rPr>
              <a:t>, et al</a:t>
            </a:r>
            <a:r>
              <a:rPr lang="en-US" altLang="ja-JP" sz="1300" dirty="0">
                <a:solidFill>
                  <a:prstClr val="black"/>
                </a:solidFill>
                <a:latin typeface="Calibri" pitchFamily="34" charset="0"/>
              </a:rPr>
              <a:t>., </a:t>
            </a:r>
          </a:p>
          <a:p>
            <a:pPr algn="ctr" eaLnBrk="1" hangingPunct="1"/>
            <a:r>
              <a:rPr lang="en-US" altLang="ja-JP" sz="1300" dirty="0">
                <a:solidFill>
                  <a:prstClr val="black"/>
                </a:solidFill>
                <a:latin typeface="Calibri" pitchFamily="34" charset="0"/>
              </a:rPr>
              <a:t>Nature  (1998).</a:t>
            </a:r>
            <a:endParaRPr lang="ja-JP" altLang="en-US" sz="13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275856" y="6267754"/>
            <a:ext cx="2727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External Magnetic Field [G]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 rot="16200000">
            <a:off x="555616" y="3697150"/>
            <a:ext cx="2649213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900" dirty="0">
                <a:solidFill>
                  <a:prstClr val="black"/>
                </a:solidFill>
              </a:rPr>
              <a:t>S-wave scattering length</a:t>
            </a:r>
            <a:endParaRPr lang="ja-JP" altLang="en-US" sz="19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7864" y="764704"/>
            <a:ext cx="1399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Low-energy</a:t>
            </a:r>
            <a:endParaRPr lang="en-AU" sz="2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76256" y="1052736"/>
            <a:ext cx="19299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Large s-wave</a:t>
            </a:r>
          </a:p>
          <a:p>
            <a:r>
              <a:rPr lang="en-US" sz="2000" dirty="0">
                <a:solidFill>
                  <a:srgbClr val="FF0000"/>
                </a:solidFill>
              </a:rPr>
              <a:t>scattering length</a:t>
            </a:r>
          </a:p>
        </p:txBody>
      </p:sp>
    </p:spTree>
    <p:extLst>
      <p:ext uri="{BB962C8B-B14F-4D97-AF65-F5344CB8AC3E}">
        <p14:creationId xmlns:p14="http://schemas.microsoft.com/office/powerpoint/2010/main" val="2525246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-88"/>
            <a:ext cx="9144000" cy="692784"/>
          </a:xfrm>
          <a:prstGeom prst="rect">
            <a:avLst/>
          </a:prstGeom>
          <a:solidFill>
            <a:srgbClr val="39639D">
              <a:lumMod val="50000"/>
            </a:srgbClr>
          </a:solidFill>
          <a:ln>
            <a:noFill/>
          </a:ln>
          <a:effectLst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n-US" altLang="ja-JP" sz="3400" kern="0" dirty="0">
                <a:solidFill>
                  <a:sysClr val="window" lastClr="FFFFFF"/>
                </a:solidFill>
                <a:cs typeface="Calibri" pitchFamily="34" charset="0"/>
              </a:rPr>
              <a:t>Universal 2-body problem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A90AE81E-7237-42EA-806D-E6DF89068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715" y="1143904"/>
            <a:ext cx="2067295" cy="868265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サブタイトル 2">
            <a:extLst>
              <a:ext uri="{FF2B5EF4-FFF2-40B4-BE49-F238E27FC236}">
                <a16:creationId xmlns:a16="http://schemas.microsoft.com/office/drawing/2014/main" id="{9AA1DEC7-20AD-48B8-B6FB-D9F2302B64D6}"/>
              </a:ext>
            </a:extLst>
          </p:cNvPr>
          <p:cNvSpPr txBox="1">
            <a:spLocks/>
          </p:cNvSpPr>
          <p:nvPr/>
        </p:nvSpPr>
        <p:spPr>
          <a:xfrm>
            <a:off x="35496" y="692696"/>
            <a:ext cx="9697561" cy="5112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ja-JP" sz="2700" dirty="0">
                <a:solidFill>
                  <a:sysClr val="windowText" lastClr="000000"/>
                </a:solidFill>
              </a:rPr>
              <a:t>Low energy. Large s-wave scattering length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58C6010-AD95-411E-9AF3-8D693080D998}"/>
              </a:ext>
            </a:extLst>
          </p:cNvPr>
          <p:cNvSpPr txBox="1"/>
          <p:nvPr/>
        </p:nvSpPr>
        <p:spPr>
          <a:xfrm>
            <a:off x="3923928" y="1403484"/>
            <a:ext cx="5350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：</a:t>
            </a:r>
            <a:r>
              <a:rPr lang="en-US" altLang="ja-JP" dirty="0"/>
              <a:t>Same scattering amplitude for same scattering length </a:t>
            </a:r>
            <a:endParaRPr kumimoji="1" lang="ja-JP" altLang="en-US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B4A72A2-7D7E-45BB-A83E-4D9852764B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00" y="3967995"/>
            <a:ext cx="2376265" cy="1587868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7E21243-3327-440F-925B-0724A74F79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388" y="3730588"/>
            <a:ext cx="2553011" cy="2037607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11EBEC01-F5CD-4906-9A87-0CBDD4C548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081" y="3974850"/>
            <a:ext cx="2721602" cy="2441417"/>
          </a:xfrm>
          <a:prstGeom prst="rect">
            <a:avLst/>
          </a:prstGeom>
        </p:spPr>
      </p:pic>
      <p:pic>
        <p:nvPicPr>
          <p:cNvPr id="16" name="Picture 2" descr="\begin{align*}&#10; \textcolor[rgb]{1,0.6,0}{-\frac{C_6}{r^6}}&#10;\end{align*}">
            <a:extLst>
              <a:ext uri="{FF2B5EF4-FFF2-40B4-BE49-F238E27FC236}">
                <a16:creationId xmlns:a16="http://schemas.microsoft.com/office/drawing/2014/main" id="{9E416AB5-1FF9-40F2-8A56-D59823EE0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513" y="4832091"/>
            <a:ext cx="490885" cy="49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151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-88"/>
            <a:ext cx="9144000" cy="692784"/>
          </a:xfrm>
          <a:prstGeom prst="rect">
            <a:avLst/>
          </a:prstGeom>
          <a:solidFill>
            <a:srgbClr val="39639D">
              <a:lumMod val="50000"/>
            </a:srgbClr>
          </a:solidFill>
          <a:ln>
            <a:noFill/>
          </a:ln>
          <a:effectLst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n-US" altLang="ja-JP" sz="3400" kern="0" dirty="0">
                <a:solidFill>
                  <a:sysClr val="window" lastClr="FFFFFF"/>
                </a:solidFill>
                <a:cs typeface="Calibri" pitchFamily="34" charset="0"/>
              </a:rPr>
              <a:t>Universal 2-body problem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A90AE81E-7237-42EA-806D-E6DF89068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715" y="1143904"/>
            <a:ext cx="2067295" cy="868265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サブタイトル 2">
            <a:extLst>
              <a:ext uri="{FF2B5EF4-FFF2-40B4-BE49-F238E27FC236}">
                <a16:creationId xmlns:a16="http://schemas.microsoft.com/office/drawing/2014/main" id="{9AA1DEC7-20AD-48B8-B6FB-D9F2302B64D6}"/>
              </a:ext>
            </a:extLst>
          </p:cNvPr>
          <p:cNvSpPr txBox="1">
            <a:spLocks/>
          </p:cNvSpPr>
          <p:nvPr/>
        </p:nvSpPr>
        <p:spPr>
          <a:xfrm>
            <a:off x="35496" y="692696"/>
            <a:ext cx="9697561" cy="5112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ja-JP" sz="2700" dirty="0">
                <a:solidFill>
                  <a:sysClr val="windowText" lastClr="000000"/>
                </a:solidFill>
              </a:rPr>
              <a:t>Low energy. Large s-wave scattering length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58C6010-AD95-411E-9AF3-8D693080D998}"/>
              </a:ext>
            </a:extLst>
          </p:cNvPr>
          <p:cNvSpPr txBox="1"/>
          <p:nvPr/>
        </p:nvSpPr>
        <p:spPr>
          <a:xfrm>
            <a:off x="3923928" y="1403484"/>
            <a:ext cx="5350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：</a:t>
            </a:r>
            <a:r>
              <a:rPr lang="en-US" altLang="ja-JP" dirty="0"/>
              <a:t>Same scattering amplitude for same scattering length </a:t>
            </a:r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7215C07-CACF-4050-AD8A-1FFC632BE7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08" y="3645023"/>
            <a:ext cx="1699874" cy="302728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B4F142E-A827-478C-A0E2-EC2B658E2D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230" y="3620602"/>
            <a:ext cx="1699874" cy="302728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E8E69D5-82BB-4957-901C-85C098DECE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502" y="3620601"/>
            <a:ext cx="1699874" cy="302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846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-88"/>
            <a:ext cx="9144000" cy="692784"/>
          </a:xfrm>
          <a:prstGeom prst="rect">
            <a:avLst/>
          </a:prstGeom>
          <a:solidFill>
            <a:srgbClr val="39639D">
              <a:lumMod val="50000"/>
            </a:srgbClr>
          </a:solidFill>
          <a:ln>
            <a:noFill/>
          </a:ln>
          <a:effectLst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n-US" altLang="ja-JP" sz="3400" kern="0" dirty="0">
                <a:solidFill>
                  <a:sysClr val="window" lastClr="FFFFFF"/>
                </a:solidFill>
                <a:cs typeface="Calibri" pitchFamily="34" charset="0"/>
              </a:rPr>
              <a:t>Universal 2-body problem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A90AE81E-7237-42EA-806D-E6DF89068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715" y="1143904"/>
            <a:ext cx="2067295" cy="868265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サブタイトル 2">
            <a:extLst>
              <a:ext uri="{FF2B5EF4-FFF2-40B4-BE49-F238E27FC236}">
                <a16:creationId xmlns:a16="http://schemas.microsoft.com/office/drawing/2014/main" id="{9AA1DEC7-20AD-48B8-B6FB-D9F2302B64D6}"/>
              </a:ext>
            </a:extLst>
          </p:cNvPr>
          <p:cNvSpPr txBox="1">
            <a:spLocks/>
          </p:cNvSpPr>
          <p:nvPr/>
        </p:nvSpPr>
        <p:spPr>
          <a:xfrm>
            <a:off x="35496" y="692696"/>
            <a:ext cx="9697561" cy="5112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ja-JP" sz="2700" dirty="0">
                <a:solidFill>
                  <a:sysClr val="windowText" lastClr="000000"/>
                </a:solidFill>
              </a:rPr>
              <a:t>Low energy. Large s-wave scattering length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58C6010-AD95-411E-9AF3-8D693080D998}"/>
              </a:ext>
            </a:extLst>
          </p:cNvPr>
          <p:cNvSpPr txBox="1"/>
          <p:nvPr/>
        </p:nvSpPr>
        <p:spPr>
          <a:xfrm>
            <a:off x="3923928" y="1403484"/>
            <a:ext cx="5350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：</a:t>
            </a:r>
            <a:r>
              <a:rPr lang="en-US" altLang="ja-JP" dirty="0"/>
              <a:t>Same scattering amplitude for same scattering length </a:t>
            </a:r>
            <a:endParaRPr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47ACADC-6F43-4E2C-806A-5E39894BE5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63" y="2023689"/>
            <a:ext cx="7458455" cy="48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53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-88"/>
            <a:ext cx="9144000" cy="692784"/>
          </a:xfrm>
          <a:prstGeom prst="rect">
            <a:avLst/>
          </a:prstGeom>
          <a:solidFill>
            <a:srgbClr val="39639D">
              <a:lumMod val="50000"/>
            </a:srgbClr>
          </a:solidFill>
          <a:ln>
            <a:noFill/>
          </a:ln>
          <a:effectLst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n-US" altLang="ja-JP" sz="3400" kern="0" dirty="0">
                <a:solidFill>
                  <a:sysClr val="window" lastClr="FFFFFF"/>
                </a:solidFill>
                <a:cs typeface="Calibri" pitchFamily="34" charset="0"/>
              </a:rPr>
              <a:t>Universal 2-body problem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A90AE81E-7237-42EA-806D-E6DF89068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715" y="1143904"/>
            <a:ext cx="2067295" cy="868265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サブタイトル 2">
            <a:extLst>
              <a:ext uri="{FF2B5EF4-FFF2-40B4-BE49-F238E27FC236}">
                <a16:creationId xmlns:a16="http://schemas.microsoft.com/office/drawing/2014/main" id="{9AA1DEC7-20AD-48B8-B6FB-D9F2302B64D6}"/>
              </a:ext>
            </a:extLst>
          </p:cNvPr>
          <p:cNvSpPr txBox="1">
            <a:spLocks/>
          </p:cNvSpPr>
          <p:nvPr/>
        </p:nvSpPr>
        <p:spPr>
          <a:xfrm>
            <a:off x="35496" y="692696"/>
            <a:ext cx="9697561" cy="5112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ja-JP" sz="2700" dirty="0">
                <a:solidFill>
                  <a:sysClr val="windowText" lastClr="000000"/>
                </a:solidFill>
              </a:rPr>
              <a:t>Low energy. Large s-wave scattering length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58C6010-AD95-411E-9AF3-8D693080D998}"/>
              </a:ext>
            </a:extLst>
          </p:cNvPr>
          <p:cNvSpPr txBox="1"/>
          <p:nvPr/>
        </p:nvSpPr>
        <p:spPr>
          <a:xfrm>
            <a:off x="3923928" y="1403484"/>
            <a:ext cx="5350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：</a:t>
            </a:r>
            <a:r>
              <a:rPr lang="en-US" altLang="ja-JP" dirty="0"/>
              <a:t>Same scattering amplitude for same scattering length </a:t>
            </a:r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96C839A-F207-4627-A399-5F750E8D28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00" y="2023200"/>
            <a:ext cx="7458452" cy="48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23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-88"/>
            <a:ext cx="9144000" cy="692784"/>
          </a:xfrm>
          <a:prstGeom prst="rect">
            <a:avLst/>
          </a:prstGeom>
          <a:solidFill>
            <a:srgbClr val="39639D">
              <a:lumMod val="50000"/>
            </a:srgbClr>
          </a:solidFill>
          <a:ln>
            <a:noFill/>
          </a:ln>
          <a:effectLst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n-US" altLang="ja-JP" sz="3400" kern="0" dirty="0">
                <a:solidFill>
                  <a:sysClr val="window" lastClr="FFFFFF"/>
                </a:solidFill>
                <a:cs typeface="Calibri" pitchFamily="34" charset="0"/>
              </a:rPr>
              <a:t>Universal 2-body problem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A90AE81E-7237-42EA-806D-E6DF89068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715" y="1143904"/>
            <a:ext cx="2067295" cy="868265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サブタイトル 2">
            <a:extLst>
              <a:ext uri="{FF2B5EF4-FFF2-40B4-BE49-F238E27FC236}">
                <a16:creationId xmlns:a16="http://schemas.microsoft.com/office/drawing/2014/main" id="{9AA1DEC7-20AD-48B8-B6FB-D9F2302B64D6}"/>
              </a:ext>
            </a:extLst>
          </p:cNvPr>
          <p:cNvSpPr txBox="1">
            <a:spLocks/>
          </p:cNvSpPr>
          <p:nvPr/>
        </p:nvSpPr>
        <p:spPr>
          <a:xfrm>
            <a:off x="35496" y="692696"/>
            <a:ext cx="9697561" cy="5112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ja-JP" sz="2700" dirty="0">
                <a:solidFill>
                  <a:sysClr val="windowText" lastClr="000000"/>
                </a:solidFill>
              </a:rPr>
              <a:t>Low energy. Large s-wave scattering length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58C6010-AD95-411E-9AF3-8D693080D998}"/>
              </a:ext>
            </a:extLst>
          </p:cNvPr>
          <p:cNvSpPr txBox="1"/>
          <p:nvPr/>
        </p:nvSpPr>
        <p:spPr>
          <a:xfrm>
            <a:off x="3923928" y="1403484"/>
            <a:ext cx="5350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：</a:t>
            </a:r>
            <a:r>
              <a:rPr lang="en-US" altLang="ja-JP" dirty="0"/>
              <a:t>Same scattering amplitude for same scattering length </a:t>
            </a:r>
            <a:endParaRPr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AE671BD-BED2-441C-9968-F885417692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1455" y="4116253"/>
            <a:ext cx="3505200" cy="2676525"/>
          </a:xfrm>
          <a:prstGeom prst="rect">
            <a:avLst/>
          </a:prstGeom>
        </p:spPr>
      </p:pic>
      <p:sp>
        <p:nvSpPr>
          <p:cNvPr id="9" name="テキスト ボックス 25">
            <a:extLst>
              <a:ext uri="{FF2B5EF4-FFF2-40B4-BE49-F238E27FC236}">
                <a16:creationId xmlns:a16="http://schemas.microsoft.com/office/drawing/2014/main" id="{4BB08B04-3C12-4985-B82C-E20F42DEC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5514" y="6544570"/>
            <a:ext cx="277922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300" baseline="30000" dirty="0">
                <a:solidFill>
                  <a:prstClr val="black"/>
                </a:solidFill>
                <a:latin typeface="Calibri" pitchFamily="34" charset="0"/>
              </a:rPr>
              <a:t>7</a:t>
            </a:r>
            <a:r>
              <a:rPr lang="en-US" altLang="ja-JP" sz="1300" dirty="0">
                <a:solidFill>
                  <a:prstClr val="black"/>
                </a:solidFill>
                <a:latin typeface="Calibri" pitchFamily="34" charset="0"/>
              </a:rPr>
              <a:t>Li  Rice Univ.: Dyke, et al., PRA (2013)</a:t>
            </a:r>
            <a:endParaRPr lang="ja-JP" altLang="en-US" sz="13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CF87CF1-88FB-4DFF-B955-462FE38C6BDF}"/>
              </a:ext>
            </a:extLst>
          </p:cNvPr>
          <p:cNvSpPr txBox="1"/>
          <p:nvPr/>
        </p:nvSpPr>
        <p:spPr>
          <a:xfrm>
            <a:off x="103955" y="3839706"/>
            <a:ext cx="5149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u="sng" dirty="0"/>
              <a:t>B</a:t>
            </a:r>
            <a:r>
              <a:rPr kumimoji="1" lang="en-US" altLang="ja-JP" u="sng" dirty="0"/>
              <a:t>inding energy of a </a:t>
            </a:r>
            <a:r>
              <a:rPr kumimoji="1" lang="en-US" altLang="ja-JP" u="sng" dirty="0" err="1"/>
              <a:t>Feshbach</a:t>
            </a:r>
            <a:r>
              <a:rPr kumimoji="1" lang="en-US" altLang="ja-JP" u="sng" dirty="0"/>
              <a:t> molecule in cold atoms</a:t>
            </a:r>
            <a:endParaRPr kumimoji="1" lang="ja-JP" altLang="en-US" u="sng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6034CEE-253C-43C7-BE17-05A87A99C9A6}"/>
              </a:ext>
            </a:extLst>
          </p:cNvPr>
          <p:cNvSpPr txBox="1"/>
          <p:nvPr/>
        </p:nvSpPr>
        <p:spPr>
          <a:xfrm>
            <a:off x="107504" y="2100487"/>
            <a:ext cx="5355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u="sng" dirty="0"/>
              <a:t>B</a:t>
            </a:r>
            <a:r>
              <a:rPr kumimoji="1" lang="en-US" altLang="ja-JP" u="sng" dirty="0"/>
              <a:t>inding energy of </a:t>
            </a:r>
            <a:r>
              <a:rPr kumimoji="1" lang="en-US" altLang="ja-JP" u="sng" dirty="0" err="1"/>
              <a:t>deutron</a:t>
            </a:r>
            <a:r>
              <a:rPr kumimoji="1" lang="en-US" altLang="ja-JP" u="sng" dirty="0"/>
              <a:t> 2.22MeV (proton + neutron)</a:t>
            </a:r>
            <a:endParaRPr kumimoji="1" lang="ja-JP" altLang="en-US" u="sng" dirty="0"/>
          </a:p>
        </p:txBody>
      </p:sp>
      <p:pic>
        <p:nvPicPr>
          <p:cNvPr id="5122" name="Picture 2" descr="\begin{align*}&#10;  E= -\frac{\hbar^2}{ma^2}&#10;\end{align*}">
            <a:extLst>
              <a:ext uri="{FF2B5EF4-FFF2-40B4-BE49-F238E27FC236}">
                <a16:creationId xmlns:a16="http://schemas.microsoft.com/office/drawing/2014/main" id="{5B2C2CD3-AA52-46A6-92B5-0B54E60BF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39" y="2530761"/>
            <a:ext cx="1200597" cy="5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8220CBE-A496-4428-9D3B-ED7B84BBD0EC}"/>
              </a:ext>
            </a:extLst>
          </p:cNvPr>
          <p:cNvSpPr txBox="1"/>
          <p:nvPr/>
        </p:nvSpPr>
        <p:spPr>
          <a:xfrm>
            <a:off x="3155379" y="2631715"/>
            <a:ext cx="136608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500" dirty="0"/>
              <a:t>1.41MeV</a:t>
            </a:r>
            <a:endParaRPr kumimoji="1" lang="ja-JP" altLang="en-US" sz="2500" dirty="0"/>
          </a:p>
        </p:txBody>
      </p:sp>
      <p:pic>
        <p:nvPicPr>
          <p:cNvPr id="16" name="Picture 2" descr="\begin{align*}&#10;  a=5.4112(15)\ \mathrm{fm}&#10;\end{align*}">
            <a:extLst>
              <a:ext uri="{FF2B5EF4-FFF2-40B4-BE49-F238E27FC236}">
                <a16:creationId xmlns:a16="http://schemas.microsoft.com/office/drawing/2014/main" id="{3732CA6D-5A00-438A-8090-A4E1909CB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518" y="2829024"/>
            <a:ext cx="2127365" cy="27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\begin{align*}&#10;  r_{\mathrm{eff}}=1.7436(19)\ \mathrm{fm}&#10;\end{align*}">
            <a:extLst>
              <a:ext uri="{FF2B5EF4-FFF2-40B4-BE49-F238E27FC236}">
                <a16:creationId xmlns:a16="http://schemas.microsoft.com/office/drawing/2014/main" id="{892298FF-F9EC-4CED-B165-E489FBE09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324" y="3176349"/>
            <a:ext cx="2348559" cy="27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矢印: 下 17">
            <a:extLst>
              <a:ext uri="{FF2B5EF4-FFF2-40B4-BE49-F238E27FC236}">
                <a16:creationId xmlns:a16="http://schemas.microsoft.com/office/drawing/2014/main" id="{6F554616-C7D7-4785-85E7-7970B9753F36}"/>
              </a:ext>
            </a:extLst>
          </p:cNvPr>
          <p:cNvSpPr/>
          <p:nvPr/>
        </p:nvSpPr>
        <p:spPr>
          <a:xfrm rot="16200000">
            <a:off x="2516491" y="3321149"/>
            <a:ext cx="432371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矢印: 下 18">
            <a:extLst>
              <a:ext uri="{FF2B5EF4-FFF2-40B4-BE49-F238E27FC236}">
                <a16:creationId xmlns:a16="http://schemas.microsoft.com/office/drawing/2014/main" id="{1BD68DC7-4B39-4ACB-9547-7AEF8CE26DEE}"/>
              </a:ext>
            </a:extLst>
          </p:cNvPr>
          <p:cNvSpPr/>
          <p:nvPr/>
        </p:nvSpPr>
        <p:spPr>
          <a:xfrm rot="16200000">
            <a:off x="2499591" y="2574472"/>
            <a:ext cx="432371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9B6BDB1-7100-4A7A-8B41-44B9D4AB8A4B}"/>
              </a:ext>
            </a:extLst>
          </p:cNvPr>
          <p:cNvSpPr txBox="1"/>
          <p:nvPr/>
        </p:nvSpPr>
        <p:spPr>
          <a:xfrm>
            <a:off x="1564939" y="3174117"/>
            <a:ext cx="2184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srgbClr val="FF0000"/>
                </a:solidFill>
              </a:rPr>
              <a:t>+ effective range correction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A2B9414-4DC0-4F85-8280-B1FC8B2E5427}"/>
              </a:ext>
            </a:extLst>
          </p:cNvPr>
          <p:cNvSpPr txBox="1"/>
          <p:nvPr/>
        </p:nvSpPr>
        <p:spPr>
          <a:xfrm>
            <a:off x="3131840" y="3456002"/>
            <a:ext cx="136608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500" dirty="0"/>
              <a:t>2.22MeV</a:t>
            </a:r>
            <a:endParaRPr kumimoji="1" lang="ja-JP" altLang="en-US" sz="2500" dirty="0"/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B44442C8-3482-490D-A55C-EC5BC3F0AAA2}"/>
              </a:ext>
            </a:extLst>
          </p:cNvPr>
          <p:cNvSpPr txBox="1"/>
          <p:nvPr/>
        </p:nvSpPr>
        <p:spPr>
          <a:xfrm>
            <a:off x="5488046" y="3441455"/>
            <a:ext cx="3749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spin-singlet NN scattering length/ effective range</a:t>
            </a:r>
          </a:p>
        </p:txBody>
      </p:sp>
    </p:spTree>
    <p:extLst>
      <p:ext uri="{BB962C8B-B14F-4D97-AF65-F5344CB8AC3E}">
        <p14:creationId xmlns:p14="http://schemas.microsoft.com/office/powerpoint/2010/main" val="3048003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19381</TotalTime>
  <Words>3628</Words>
  <Application>Microsoft Office PowerPoint</Application>
  <PresentationFormat>画面に合わせる (4:3)</PresentationFormat>
  <Paragraphs>322</Paragraphs>
  <Slides>29</Slides>
  <Notes>28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5" baseType="lpstr">
      <vt:lpstr>Arial</vt:lpstr>
      <vt:lpstr>Calibri</vt:lpstr>
      <vt:lpstr>Times</vt:lpstr>
      <vt:lpstr>Times New Roman</vt:lpstr>
      <vt:lpstr>Wingdings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Shimpei Endo</dc:creator>
  <cp:lastModifiedBy>晋平 遠藤</cp:lastModifiedBy>
  <cp:revision>762</cp:revision>
  <dcterms:created xsi:type="dcterms:W3CDTF">2015-09-22T03:01:16Z</dcterms:created>
  <dcterms:modified xsi:type="dcterms:W3CDTF">2019-08-14T13:54:01Z</dcterms:modified>
</cp:coreProperties>
</file>