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4" r:id="rId1"/>
    <p:sldMasterId id="2147484327" r:id="rId2"/>
    <p:sldMasterId id="2147484339" r:id="rId3"/>
    <p:sldMasterId id="2147484351" r:id="rId4"/>
    <p:sldMasterId id="2147484363" r:id="rId5"/>
    <p:sldMasterId id="2147484375" r:id="rId6"/>
    <p:sldMasterId id="2147484387" r:id="rId7"/>
  </p:sldMasterIdLst>
  <p:notesMasterIdLst>
    <p:notesMasterId r:id="rId30"/>
  </p:notesMasterIdLst>
  <p:handoutMasterIdLst>
    <p:handoutMasterId r:id="rId31"/>
  </p:handoutMasterIdLst>
  <p:sldIdLst>
    <p:sldId id="596" r:id="rId8"/>
    <p:sldId id="600" r:id="rId9"/>
    <p:sldId id="610" r:id="rId10"/>
    <p:sldId id="602" r:id="rId11"/>
    <p:sldId id="601" r:id="rId12"/>
    <p:sldId id="603" r:id="rId13"/>
    <p:sldId id="604" r:id="rId14"/>
    <p:sldId id="586" r:id="rId15"/>
    <p:sldId id="605" r:id="rId16"/>
    <p:sldId id="594" r:id="rId17"/>
    <p:sldId id="595" r:id="rId18"/>
    <p:sldId id="597" r:id="rId19"/>
    <p:sldId id="606" r:id="rId20"/>
    <p:sldId id="607" r:id="rId21"/>
    <p:sldId id="609" r:id="rId22"/>
    <p:sldId id="593" r:id="rId23"/>
    <p:sldId id="585" r:id="rId24"/>
    <p:sldId id="587" r:id="rId25"/>
    <p:sldId id="590" r:id="rId26"/>
    <p:sldId id="588" r:id="rId27"/>
    <p:sldId id="589" r:id="rId28"/>
    <p:sldId id="591" r:id="rId29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0000FF"/>
    <a:srgbClr val="FF00FF"/>
    <a:srgbClr val="993300"/>
    <a:srgbClr val="808000"/>
    <a:srgbClr val="00FF00"/>
    <a:srgbClr val="FF3300"/>
    <a:srgbClr val="0066FF"/>
    <a:srgbClr val="99CCFF"/>
    <a:srgbClr val="D2E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4" autoAdjust="0"/>
    <p:restoredTop sz="95238" autoAdjust="0"/>
  </p:normalViewPr>
  <p:slideViewPr>
    <p:cSldViewPr>
      <p:cViewPr varScale="1">
        <p:scale>
          <a:sx n="138" d="100"/>
          <a:sy n="138" d="100"/>
        </p:scale>
        <p:origin x="88" y="120"/>
      </p:cViewPr>
      <p:guideLst>
        <p:guide orient="horz" pos="306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2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BBC9-0CBB-4D9A-9F6C-45774BAA5FED}" type="datetimeFigureOut">
              <a:rPr kumimoji="1" lang="ja-JP" altLang="en-US" smtClean="0"/>
              <a:t>2018/10/4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F6D69-491A-4BC7-A647-DB6187E4DD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03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49" y="0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8" y="4721227"/>
            <a:ext cx="5444806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866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49" y="9440866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863E3A8-3BFE-42D5-B411-4604DDD9D9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576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574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8190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8859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0467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2137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5556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80244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565870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56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5595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7301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7107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0340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277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5773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41377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63E3A8-3BFE-42D5-B411-4604DDD9D962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5549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35070-C049-413B-8129-115348B6C4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9578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42863"/>
            <a:ext cx="2071687" cy="60833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67425" cy="60833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BA657-2D47-4543-93FE-519B1471D9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027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42863"/>
            <a:ext cx="3925887" cy="4572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155700"/>
            <a:ext cx="4038600" cy="240823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16338"/>
            <a:ext cx="4038600" cy="24098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715C-BE75-4D95-BC5F-F1457E38C8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2374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35070-C049-413B-8129-115348B6C42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5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3CF8-C950-4746-860B-0C6C80C2391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A19C-8206-40D3-B977-9DC79AB867E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3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D6AA-412D-409D-8BE7-8686C0F664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57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597650"/>
            <a:ext cx="4249738" cy="268288"/>
          </a:xfrm>
        </p:spPr>
        <p:txBody>
          <a:bodyPr/>
          <a:lstStyle>
            <a:lvl1pPr>
              <a:defRPr sz="1100">
                <a:latin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3438" y="6600825"/>
            <a:ext cx="1198562" cy="2682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70AA-0BAC-431C-AA39-56BB1FCE322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7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3BE5-30AF-4001-BDBB-7A0E6128992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15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8668-F1EA-48FC-A783-5D1D0267CF1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92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94B32-9EB6-4AE1-94D6-4AAB6F46801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5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3CF8-C950-4746-860B-0C6C80C239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44072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1E7D9-B055-4447-9248-74D34B3FEAD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5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42863"/>
            <a:ext cx="2071687" cy="60833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67425" cy="60833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BA657-2D47-4543-93FE-519B1471D9C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2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42863"/>
            <a:ext cx="3925887" cy="4572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155700"/>
            <a:ext cx="4038600" cy="240823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16338"/>
            <a:ext cx="4038600" cy="24098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715C-BE75-4D95-BC5F-F1457E38C85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3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35070-C049-413B-8129-115348B6C42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04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3CF8-C950-4746-860B-0C6C80C2391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04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A19C-8206-40D3-B977-9DC79AB867E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6230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D6AA-412D-409D-8BE7-8686C0F664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086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597650"/>
            <a:ext cx="4249738" cy="268288"/>
          </a:xfrm>
        </p:spPr>
        <p:txBody>
          <a:bodyPr/>
          <a:lstStyle>
            <a:lvl1pPr>
              <a:defRPr sz="1100">
                <a:latin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3438" y="6600825"/>
            <a:ext cx="1198562" cy="2682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70AA-0BAC-431C-AA39-56BB1FCE322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49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3BE5-30AF-4001-BDBB-7A0E6128992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4254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8668-F1EA-48FC-A783-5D1D0267CF1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39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A19C-8206-40D3-B977-9DC79AB867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91469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94B32-9EB6-4AE1-94D6-4AAB6F46801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4050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1E7D9-B055-4447-9248-74D34B3FEAD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0891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42863"/>
            <a:ext cx="2071687" cy="60833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67425" cy="60833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BA657-2D47-4543-93FE-519B1471D9C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0265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42863"/>
            <a:ext cx="3925887" cy="4572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155700"/>
            <a:ext cx="4038600" cy="240823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16338"/>
            <a:ext cx="4038600" cy="24098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715C-BE75-4D95-BC5F-F1457E38C85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4098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35070-C049-413B-8129-115348B6C42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768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3CF8-C950-4746-860B-0C6C80C2391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368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A19C-8206-40D3-B977-9DC79AB867E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619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D6AA-412D-409D-8BE7-8686C0F664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731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597650"/>
            <a:ext cx="4249738" cy="268288"/>
          </a:xfrm>
        </p:spPr>
        <p:txBody>
          <a:bodyPr/>
          <a:lstStyle>
            <a:lvl1pPr>
              <a:defRPr sz="1100">
                <a:latin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3438" y="6600825"/>
            <a:ext cx="1198562" cy="2682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70AA-0BAC-431C-AA39-56BB1FCE322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3624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3BE5-30AF-4001-BDBB-7A0E6128992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20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D6AA-412D-409D-8BE7-8686C0F664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82314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8668-F1EA-48FC-A783-5D1D0267CF1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75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94B32-9EB6-4AE1-94D6-4AAB6F46801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536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1E7D9-B055-4447-9248-74D34B3FEAD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2580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42863"/>
            <a:ext cx="2071687" cy="60833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67425" cy="60833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BA657-2D47-4543-93FE-519B1471D9C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074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42863"/>
            <a:ext cx="3925887" cy="4572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155700"/>
            <a:ext cx="4038600" cy="240823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16338"/>
            <a:ext cx="4038600" cy="24098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715C-BE75-4D95-BC5F-F1457E38C85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143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35070-C049-413B-8129-115348B6C42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637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3CF8-C950-4746-860B-0C6C80C2391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856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A19C-8206-40D3-B977-9DC79AB867E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777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D6AA-412D-409D-8BE7-8686C0F664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9595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597650"/>
            <a:ext cx="4249738" cy="268288"/>
          </a:xfrm>
        </p:spPr>
        <p:txBody>
          <a:bodyPr/>
          <a:lstStyle>
            <a:lvl1pPr>
              <a:defRPr sz="1100">
                <a:latin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3438" y="6600825"/>
            <a:ext cx="1198562" cy="2682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70AA-0BAC-431C-AA39-56BB1FCE322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8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597650"/>
            <a:ext cx="4249738" cy="268288"/>
          </a:xfrm>
        </p:spPr>
        <p:txBody>
          <a:bodyPr/>
          <a:lstStyle>
            <a:lvl1pPr>
              <a:defRPr sz="1100">
                <a:latin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3438" y="6600825"/>
            <a:ext cx="1198562" cy="2682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70AA-0BAC-431C-AA39-56BB1FCE32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675628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3BE5-30AF-4001-BDBB-7A0E6128992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589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8668-F1EA-48FC-A783-5D1D0267CF1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414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94B32-9EB6-4AE1-94D6-4AAB6F46801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7672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1E7D9-B055-4447-9248-74D34B3FEAD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520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42863"/>
            <a:ext cx="2071687" cy="60833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67425" cy="60833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BA657-2D47-4543-93FE-519B1471D9C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822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42863"/>
            <a:ext cx="3925887" cy="4572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155700"/>
            <a:ext cx="4038600" cy="240823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16338"/>
            <a:ext cx="4038600" cy="24098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715C-BE75-4D95-BC5F-F1457E38C85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1604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35070-C049-413B-8129-115348B6C42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072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3CF8-C950-4746-860B-0C6C80C2391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61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A19C-8206-40D3-B977-9DC79AB867E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213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D6AA-412D-409D-8BE7-8686C0F664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3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3BE5-30AF-4001-BDBB-7A0E612899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84533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597650"/>
            <a:ext cx="4249738" cy="268288"/>
          </a:xfrm>
        </p:spPr>
        <p:txBody>
          <a:bodyPr/>
          <a:lstStyle>
            <a:lvl1pPr>
              <a:defRPr sz="1100">
                <a:latin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3438" y="6600825"/>
            <a:ext cx="1198562" cy="2682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70AA-0BAC-431C-AA39-56BB1FCE322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086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3BE5-30AF-4001-BDBB-7A0E6128992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4717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8668-F1EA-48FC-A783-5D1D0267CF1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711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94B32-9EB6-4AE1-94D6-4AAB6F46801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9011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1E7D9-B055-4447-9248-74D34B3FEAD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903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42863"/>
            <a:ext cx="2071687" cy="60833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67425" cy="60833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BA657-2D47-4543-93FE-519B1471D9C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9111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42863"/>
            <a:ext cx="3925887" cy="4572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155700"/>
            <a:ext cx="4038600" cy="240823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16338"/>
            <a:ext cx="4038600" cy="24098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715C-BE75-4D95-BC5F-F1457E38C85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4631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880284" y="6597080"/>
            <a:ext cx="2895600" cy="188912"/>
          </a:xfrm>
          <a:ln/>
        </p:spPr>
        <p:txBody>
          <a:bodyPr wrap="none"/>
          <a:lstStyle>
            <a:lvl1pPr algn="l"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76256" y="6597352"/>
            <a:ext cx="2133600" cy="188640"/>
          </a:xfrm>
          <a:ln/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A835070-C049-413B-8129-115348B6C424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642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3CF8-C950-4746-860B-0C6C80C2391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0637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038600" cy="497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AA19C-8206-40D3-B977-9DC79AB867E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9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8668-F1EA-48FC-A783-5D1D0267CF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48000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D6AA-412D-409D-8BE7-8686C0F6644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7525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597650"/>
            <a:ext cx="4249738" cy="268288"/>
          </a:xfrm>
        </p:spPr>
        <p:txBody>
          <a:bodyPr/>
          <a:lstStyle>
            <a:lvl1pPr>
              <a:defRPr sz="1100">
                <a:latin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43438" y="6600825"/>
            <a:ext cx="1198562" cy="2682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70AA-0BAC-431C-AA39-56BB1FCE322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76004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33BE5-30AF-4001-BDBB-7A0E6128992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2856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F8668-F1EA-48FC-A783-5D1D0267CF1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48449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94B32-9EB6-4AE1-94D6-4AAB6F46801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36204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1E7D9-B055-4447-9248-74D34B3FEAD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3688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15113" y="42863"/>
            <a:ext cx="2071687" cy="60833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95288" y="42863"/>
            <a:ext cx="6067425" cy="6083300"/>
          </a:xfrm>
        </p:spPr>
        <p:txBody>
          <a:bodyPr vert="eaVert"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BA657-2D47-4543-93FE-519B1471D9C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872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42863"/>
            <a:ext cx="3925887" cy="4572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155700"/>
            <a:ext cx="4038600" cy="49704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155700"/>
            <a:ext cx="4038600" cy="240823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16338"/>
            <a:ext cx="4038600" cy="24098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715C-BE75-4D95-BC5F-F1457E38C85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647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A2FF8-AB83-4572-9592-1A5E263763D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762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94B32-9EB6-4AE1-94D6-4AAB6F4680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5715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1E7D9-B055-4447-9248-74D34B3FEA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5583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 flipH="1">
            <a:off x="0" y="0"/>
            <a:ext cx="9144000" cy="5492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latin typeface="Arial" charset="0"/>
              <a:ea typeface="Arial Unicode MS" pitchFamily="50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86797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1" y="836712"/>
            <a:ext cx="86527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97352"/>
            <a:ext cx="3672408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176" y="6597352"/>
            <a:ext cx="2895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産業チーム あ吉田</a:t>
            </a:r>
            <a:endParaRPr lang="en-US" altLang="ja-JP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3928" y="6597352"/>
            <a:ext cx="2133600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3A59D41E-955A-4893-80E2-2A12F330CC8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3081" name="Picture 9" descr="BKカラー縦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40" y="0"/>
            <a:ext cx="4794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88" y="6083"/>
            <a:ext cx="4087425" cy="5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53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  <p:sldLayoutId id="214748432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800" b="1">
          <a:solidFill>
            <a:schemeClr val="bg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 flipH="1">
            <a:off x="0" y="0"/>
            <a:ext cx="9144000" cy="5492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latin typeface="Arial" charset="0"/>
              <a:ea typeface="Arial Unicode MS" pitchFamily="50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86797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1" y="836712"/>
            <a:ext cx="86527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97352"/>
            <a:ext cx="3672408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176" y="6597352"/>
            <a:ext cx="2895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3928" y="6597352"/>
            <a:ext cx="2133600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3A59D41E-955A-4893-80E2-2A12F330CC8C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3081" name="Picture 9" descr="BKカラー縦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40" y="0"/>
            <a:ext cx="4794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88" y="6083"/>
            <a:ext cx="4087425" cy="5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55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8" r:id="rId1"/>
    <p:sldLayoutId id="2147484329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800" b="1">
          <a:solidFill>
            <a:schemeClr val="bg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 flipH="1">
            <a:off x="0" y="0"/>
            <a:ext cx="9144000" cy="5492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latin typeface="Arial" charset="0"/>
              <a:ea typeface="Arial Unicode MS" pitchFamily="50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86797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1" y="836712"/>
            <a:ext cx="86527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97352"/>
            <a:ext cx="3672408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176" y="6597352"/>
            <a:ext cx="2895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3928" y="6597352"/>
            <a:ext cx="2133600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3A59D41E-955A-4893-80E2-2A12F330CC8C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3081" name="Picture 9" descr="BKカラー縦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40" y="0"/>
            <a:ext cx="4794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88" y="6083"/>
            <a:ext cx="4087425" cy="5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90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  <p:sldLayoutId id="2147484342" r:id="rId3"/>
    <p:sldLayoutId id="2147484343" r:id="rId4"/>
    <p:sldLayoutId id="2147484344" r:id="rId5"/>
    <p:sldLayoutId id="2147484345" r:id="rId6"/>
    <p:sldLayoutId id="2147484346" r:id="rId7"/>
    <p:sldLayoutId id="2147484347" r:id="rId8"/>
    <p:sldLayoutId id="2147484348" r:id="rId9"/>
    <p:sldLayoutId id="2147484349" r:id="rId10"/>
    <p:sldLayoutId id="214748435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800" b="1">
          <a:solidFill>
            <a:schemeClr val="bg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 flipH="1">
            <a:off x="0" y="0"/>
            <a:ext cx="9144000" cy="5492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latin typeface="Arial" charset="0"/>
              <a:ea typeface="Arial Unicode MS" pitchFamily="50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86797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1" y="836712"/>
            <a:ext cx="86527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97352"/>
            <a:ext cx="3672408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176" y="6597352"/>
            <a:ext cx="2895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3928" y="6597352"/>
            <a:ext cx="2133600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3A59D41E-955A-4893-80E2-2A12F330CC8C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3081" name="Picture 9" descr="BKカラー縦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40" y="0"/>
            <a:ext cx="4794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88" y="6083"/>
            <a:ext cx="4087425" cy="5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14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  <p:sldLayoutId id="2147484354" r:id="rId3"/>
    <p:sldLayoutId id="2147484355" r:id="rId4"/>
    <p:sldLayoutId id="2147484356" r:id="rId5"/>
    <p:sldLayoutId id="2147484357" r:id="rId6"/>
    <p:sldLayoutId id="2147484358" r:id="rId7"/>
    <p:sldLayoutId id="2147484359" r:id="rId8"/>
    <p:sldLayoutId id="2147484360" r:id="rId9"/>
    <p:sldLayoutId id="2147484361" r:id="rId10"/>
    <p:sldLayoutId id="21474843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800" b="1">
          <a:solidFill>
            <a:schemeClr val="bg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 flipH="1">
            <a:off x="0" y="0"/>
            <a:ext cx="9144000" cy="5492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latin typeface="Arial" charset="0"/>
              <a:ea typeface="Arial Unicode MS" pitchFamily="50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86797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1" y="836712"/>
            <a:ext cx="86527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97352"/>
            <a:ext cx="3672408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176" y="6597352"/>
            <a:ext cx="2895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3928" y="6597352"/>
            <a:ext cx="2133600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3A59D41E-955A-4893-80E2-2A12F330CC8C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3081" name="Picture 9" descr="BKカラー縦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40" y="0"/>
            <a:ext cx="4794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88" y="6083"/>
            <a:ext cx="4087425" cy="5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70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4" r:id="rId1"/>
    <p:sldLayoutId id="2147484365" r:id="rId2"/>
    <p:sldLayoutId id="2147484366" r:id="rId3"/>
    <p:sldLayoutId id="2147484367" r:id="rId4"/>
    <p:sldLayoutId id="2147484368" r:id="rId5"/>
    <p:sldLayoutId id="2147484369" r:id="rId6"/>
    <p:sldLayoutId id="2147484370" r:id="rId7"/>
    <p:sldLayoutId id="2147484371" r:id="rId8"/>
    <p:sldLayoutId id="2147484372" r:id="rId9"/>
    <p:sldLayoutId id="2147484373" r:id="rId10"/>
    <p:sldLayoutId id="214748437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800" b="1">
          <a:solidFill>
            <a:schemeClr val="bg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 flipH="1">
            <a:off x="0" y="0"/>
            <a:ext cx="9144000" cy="5492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latin typeface="Arial" charset="0"/>
              <a:ea typeface="Arial Unicode MS" pitchFamily="50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86797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1" y="836712"/>
            <a:ext cx="86527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97352"/>
            <a:ext cx="3672408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176" y="6597352"/>
            <a:ext cx="2895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3928" y="6597352"/>
            <a:ext cx="2133600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3A59D41E-955A-4893-80E2-2A12F330CC8C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3081" name="Picture 9" descr="BKカラー縦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40" y="0"/>
            <a:ext cx="4794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88" y="6083"/>
            <a:ext cx="4087425" cy="5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843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6" r:id="rId1"/>
    <p:sldLayoutId id="2147484377" r:id="rId2"/>
    <p:sldLayoutId id="2147484378" r:id="rId3"/>
    <p:sldLayoutId id="2147484379" r:id="rId4"/>
    <p:sldLayoutId id="2147484380" r:id="rId5"/>
    <p:sldLayoutId id="2147484381" r:id="rId6"/>
    <p:sldLayoutId id="2147484382" r:id="rId7"/>
    <p:sldLayoutId id="2147484383" r:id="rId8"/>
    <p:sldLayoutId id="2147484384" r:id="rId9"/>
    <p:sldLayoutId id="2147484385" r:id="rId10"/>
    <p:sldLayoutId id="214748438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800" b="1">
          <a:solidFill>
            <a:schemeClr val="bg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 flipH="1">
            <a:off x="0" y="0"/>
            <a:ext cx="9144000" cy="5492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latin typeface="Arial" charset="0"/>
              <a:ea typeface="Arial Unicode MS" pitchFamily="50" charset="-128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86797"/>
            <a:ext cx="42484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1" y="836712"/>
            <a:ext cx="865276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504" y="6597352"/>
            <a:ext cx="3672408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2018.10/04 </a:t>
            </a:r>
            <a:r>
              <a:rPr lang="ja-JP" altLang="en-US">
                <a:solidFill>
                  <a:srgbClr val="000000"/>
                </a:solidFill>
              </a:rPr>
              <a:t>生物用 </a:t>
            </a:r>
            <a:r>
              <a:rPr lang="en-US" altLang="ja-JP">
                <a:solidFill>
                  <a:srgbClr val="000000"/>
                </a:solidFill>
              </a:rPr>
              <a:t>LET_R_E </a:t>
            </a:r>
            <a:r>
              <a:rPr lang="ja-JP" altLang="en-US">
                <a:solidFill>
                  <a:srgbClr val="000000"/>
                </a:solidFill>
              </a:rPr>
              <a:t>プロット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56176" y="6597352"/>
            <a:ext cx="2895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>
                <a:solidFill>
                  <a:srgbClr val="000000"/>
                </a:solidFill>
              </a:rPr>
              <a:t>産業チーム あ吉田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3928" y="6597352"/>
            <a:ext cx="2133600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 i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3A59D41E-955A-4893-80E2-2A12F330CC8C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3081" name="Picture 9" descr="BKカラー縦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440" y="0"/>
            <a:ext cx="4794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888" y="6083"/>
            <a:ext cx="4087425" cy="5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62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800" b="1">
          <a:solidFill>
            <a:schemeClr val="bg1"/>
          </a:solidFill>
          <a:latin typeface="ＭＳ Ｐゴシック" pitchFamily="50" charset="-128"/>
          <a:ea typeface="ＭＳ Ｐゴシック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chemeClr val="bg1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ＭＳ Ｐゴシック" pitchFamily="50" charset="-128"/>
          <a:ea typeface="ＭＳ Ｐゴシック" pitchFamily="50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6" y="1628800"/>
            <a:ext cx="7057342" cy="397981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9710151-ECBB-4526-ADE2-49855373FF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49" y="1807548"/>
            <a:ext cx="6398363" cy="3280205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7" name="正方形/長方形 6"/>
          <p:cNvSpPr/>
          <p:nvPr/>
        </p:nvSpPr>
        <p:spPr>
          <a:xfrm>
            <a:off x="2004966" y="2302790"/>
            <a:ext cx="1929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993300"/>
                </a:solidFill>
                <a:latin typeface="ＭＳ Ｐゴシック" panose="020B0600070205080204" pitchFamily="50" charset="-128"/>
              </a:rPr>
              <a:t>C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141367" y="2018091"/>
            <a:ext cx="24262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FF3300"/>
                </a:solidFill>
                <a:latin typeface="ＭＳ Ｐゴシック" panose="020B0600070205080204" pitchFamily="50" charset="-128"/>
              </a:rPr>
              <a:t>Kr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682364" y="2017876"/>
            <a:ext cx="27147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FF0000"/>
                </a:solidFill>
                <a:latin typeface="ＭＳ Ｐゴシック" panose="020B0600070205080204" pitchFamily="50" charset="-128"/>
              </a:rPr>
              <a:t>Xe</a:t>
            </a:r>
            <a:endParaRPr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064209" y="1883374"/>
            <a:ext cx="27628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7030A0"/>
                </a:solidFill>
                <a:latin typeface="ＭＳ Ｐゴシック" panose="020B0600070205080204" pitchFamily="50" charset="-128"/>
              </a:rPr>
              <a:t>Au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412194" y="1887075"/>
            <a:ext cx="18811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U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100A8DC-CAFB-4330-8C2F-EC9271E89D5F}"/>
              </a:ext>
            </a:extLst>
          </p:cNvPr>
          <p:cNvSpPr/>
          <p:nvPr/>
        </p:nvSpPr>
        <p:spPr>
          <a:xfrm>
            <a:off x="7323377" y="1853209"/>
            <a:ext cx="1590747" cy="1246495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   [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A.MeV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] in vacuum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12C 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135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endParaRPr lang="en-US" altLang="ja-JP" sz="900" b="1" dirty="0">
              <a:solidFill>
                <a:srgbClr val="FF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20Ne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135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40Ar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  95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endParaRPr lang="en-US" altLang="ja-JP" sz="900" b="1" dirty="0">
              <a:solidFill>
                <a:srgbClr val="FF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56Fe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  90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endParaRPr lang="en-US" altLang="ja-JP" sz="900" b="1" dirty="0">
              <a:solidFill>
                <a:srgbClr val="FF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84Kr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  70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endParaRPr lang="en-US" altLang="ja-JP" sz="900" b="1" dirty="0">
              <a:solidFill>
                <a:srgbClr val="FF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136Xe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 50  RILAC2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+FRC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197Au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 50  RILAC2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+FRC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238U 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 50  RILAC2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+FRC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584062" y="3166143"/>
            <a:ext cx="628946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50 MeV/A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975713" y="3829191"/>
            <a:ext cx="20094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10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7041067" y="4099748"/>
            <a:ext cx="13682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5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939362" y="4542424"/>
            <a:ext cx="13682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325249" y="1880101"/>
            <a:ext cx="787642" cy="584775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RIKEN</a:t>
            </a:r>
          </a:p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□ 真空中 </a:t>
            </a:r>
            <a:endParaRPr lang="en-US" altLang="ja-JP" sz="10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■ 空気中</a:t>
            </a:r>
            <a:endParaRPr lang="en-US" altLang="ja-JP" sz="10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　　</a:t>
            </a:r>
            <a:r>
              <a:rPr lang="en-US" altLang="ja-JP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照射物位置</a:t>
            </a:r>
            <a:r>
              <a:rPr lang="en-US" altLang="ja-JP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)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748548" y="2148902"/>
            <a:ext cx="2650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300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918068" y="2439086"/>
            <a:ext cx="2650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200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168234" y="2789386"/>
            <a:ext cx="2650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100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647832" y="2290375"/>
            <a:ext cx="27788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808000"/>
                </a:solidFill>
                <a:latin typeface="ＭＳ Ｐゴシック" panose="020B0600070205080204" pitchFamily="50" charset="-128"/>
              </a:rPr>
              <a:t>Ne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191695" y="1991096"/>
            <a:ext cx="2490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chemeClr val="accent1">
                    <a:lumMod val="50000"/>
                  </a:schemeClr>
                </a:solidFill>
                <a:latin typeface="ＭＳ Ｐゴシック" panose="020B0600070205080204" pitchFamily="50" charset="-128"/>
              </a:rPr>
              <a:t>Ar</a:t>
            </a:r>
            <a:endParaRPr lang="en-US" altLang="ja-JP" sz="1400" b="1" dirty="0">
              <a:solidFill>
                <a:schemeClr val="accent1">
                  <a:lumMod val="50000"/>
                </a:scheme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690938" y="2010402"/>
            <a:ext cx="26185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339933"/>
                </a:solidFill>
                <a:latin typeface="ＭＳ Ｐゴシック" panose="020B0600070205080204" pitchFamily="50" charset="-128"/>
              </a:rPr>
              <a:t>Fe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39E20D4-B020-4DD8-A2AF-2D9291DD0107}"/>
              </a:ext>
            </a:extLst>
          </p:cNvPr>
          <p:cNvSpPr/>
          <p:nvPr/>
        </p:nvSpPr>
        <p:spPr>
          <a:xfrm>
            <a:off x="4932656" y="5399763"/>
            <a:ext cx="123327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200" b="1" dirty="0">
                <a:latin typeface="ＭＳ Ｐゴシック" panose="020B0600070205080204" pitchFamily="50" charset="-128"/>
              </a:rPr>
              <a:t> at water surface 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09341BA-F69B-40E4-B581-5AF373539610}"/>
              </a:ext>
            </a:extLst>
          </p:cNvPr>
          <p:cNvSpPr/>
          <p:nvPr/>
        </p:nvSpPr>
        <p:spPr>
          <a:xfrm>
            <a:off x="7481161" y="3328330"/>
            <a:ext cx="1116259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Au Scattering Foil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75μm for C, Ne, 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Ar</a:t>
            </a:r>
            <a:endParaRPr lang="en-US" altLang="ja-JP" sz="9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50μm for Fe, Kr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25μm for 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Xe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, Au, U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Kapton Vacuum Foil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75μm for all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Air Path Length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500 mm for all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A669D7-02B6-41C3-B920-4BA832CF4836}"/>
              </a:ext>
            </a:extLst>
          </p:cNvPr>
          <p:cNvSpPr/>
          <p:nvPr/>
        </p:nvSpPr>
        <p:spPr>
          <a:xfrm>
            <a:off x="2078657" y="1088905"/>
            <a:ext cx="3658621" cy="184666"/>
          </a:xfrm>
          <a:prstGeom prst="rect">
            <a:avLst/>
          </a:prstGeom>
          <a:solidFill>
            <a:srgbClr val="FFFFCC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dirty="0">
                <a:latin typeface="ＭＳ Ｐゴシック" panose="020B0600070205080204" pitchFamily="50" charset="-128"/>
              </a:rPr>
              <a:t>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C 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～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Kr :  AVF+RRC    </a:t>
            </a:r>
            <a:r>
              <a:rPr lang="en-US" altLang="ja-JP" sz="1200" b="1" dirty="0" err="1">
                <a:latin typeface="ＭＳ Ｐゴシック" panose="020B0600070205080204" pitchFamily="50" charset="-128"/>
              </a:rPr>
              <a:t>Xe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 ～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U 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：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RILAC2+RRC+FRC </a:t>
            </a:r>
            <a:endParaRPr lang="ja-JP" altLang="en-US" sz="1200" b="1" dirty="0">
              <a:latin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1CB700F-2FC6-4748-B9C2-0AD413D0F519}"/>
              </a:ext>
            </a:extLst>
          </p:cNvPr>
          <p:cNvSpPr/>
          <p:nvPr/>
        </p:nvSpPr>
        <p:spPr>
          <a:xfrm>
            <a:off x="6520226" y="1100416"/>
            <a:ext cx="1433653" cy="36933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この絵の </a:t>
            </a:r>
            <a:r>
              <a:rPr lang="en-US" altLang="ja-JP" sz="1200" b="1" i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Xe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～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U 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は、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あ吉田計画です。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24DE2E9-0552-4702-BF1D-191EF92B4D98}"/>
              </a:ext>
            </a:extLst>
          </p:cNvPr>
          <p:cNvSpPr/>
          <p:nvPr/>
        </p:nvSpPr>
        <p:spPr>
          <a:xfrm>
            <a:off x="6584062" y="5408526"/>
            <a:ext cx="2132562" cy="5539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残念ながら </a:t>
            </a:r>
            <a:r>
              <a:rPr lang="en-US" altLang="ja-JP" sz="1200" b="1" i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Xe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50 </a:t>
            </a:r>
            <a:r>
              <a:rPr lang="en-US" altLang="ja-JP" sz="1200" b="1" i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AMeV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では、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照射位置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Range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～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0.5mm </a:t>
            </a:r>
            <a:r>
              <a:rPr lang="ja-JP" altLang="en-US" sz="1200" b="1" i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なの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で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生物には使い物になりません。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A5F013B-099A-4BED-980F-B689E770E8CE}"/>
              </a:ext>
            </a:extLst>
          </p:cNvPr>
          <p:cNvSpPr/>
          <p:nvPr/>
        </p:nvSpPr>
        <p:spPr>
          <a:xfrm>
            <a:off x="3482855" y="5684378"/>
            <a:ext cx="2042794" cy="36933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200" b="1" i="1" dirty="0">
                <a:latin typeface="ＭＳ Ｐゴシック" panose="020B0600070205080204" pitchFamily="50" charset="-128"/>
              </a:rPr>
              <a:t>Fe 90 </a:t>
            </a:r>
            <a:r>
              <a:rPr lang="en-US" altLang="ja-JP" sz="1200" b="1" i="1" dirty="0" err="1">
                <a:latin typeface="ＭＳ Ｐゴシック" panose="020B0600070205080204" pitchFamily="50" charset="-128"/>
              </a:rPr>
              <a:t>AMeV</a:t>
            </a:r>
            <a:r>
              <a:rPr lang="en-US" altLang="ja-JP" sz="1200" b="1" i="1" dirty="0">
                <a:latin typeface="ＭＳ Ｐゴシック" panose="020B0600070205080204" pitchFamily="50" charset="-128"/>
              </a:rPr>
              <a:t> , Kr 70 </a:t>
            </a:r>
            <a:r>
              <a:rPr lang="en-US" altLang="ja-JP" sz="1200" b="1" i="1" dirty="0" err="1">
                <a:latin typeface="ＭＳ Ｐゴシック" panose="020B0600070205080204" pitchFamily="50" charset="-128"/>
              </a:rPr>
              <a:t>AMeV</a:t>
            </a:r>
            <a:r>
              <a:rPr lang="ja-JP" altLang="en-US" sz="1200" b="1" i="1" dirty="0">
                <a:latin typeface="ＭＳ Ｐゴシック" panose="020B0600070205080204" pitchFamily="50" charset="-128"/>
              </a:rPr>
              <a:t>は、</a:t>
            </a:r>
            <a:endParaRPr lang="en-US" altLang="ja-JP" sz="12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latin typeface="ＭＳ Ｐゴシック" panose="020B0600070205080204" pitchFamily="50" charset="-128"/>
              </a:rPr>
              <a:t>生物には苦しい</a:t>
            </a:r>
            <a:r>
              <a:rPr lang="ja-JP" altLang="en-US" sz="1200" b="1" i="1" dirty="0" err="1">
                <a:latin typeface="ＭＳ Ｐゴシック" panose="020B0600070205080204" pitchFamily="50" charset="-128"/>
              </a:rPr>
              <a:t>。。</a:t>
            </a:r>
            <a:endParaRPr lang="en-US" altLang="ja-JP" sz="1200" b="1" i="1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2536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6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F8D0310-CDE4-4A89-A8D6-17F9ADE61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046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3C2CF6F-8025-43C8-94B4-60892C9BE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4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E512E1-C511-41A9-B9DE-13ED9C9A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AEB75A-C36E-42B4-9847-8544B021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7F428E-93F9-4E59-8F11-67F1CAC2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D3CF8-C950-4746-860B-0C6C80C2391F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0C844C2-857D-4292-B261-481749DAD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33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E512E1-C511-41A9-B9DE-13ED9C9A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AEB75A-C36E-42B4-9847-8544B021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7F428E-93F9-4E59-8F11-67F1CAC2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D3CF8-C950-4746-860B-0C6C80C2391F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B28E10C-0F97-416D-BDFA-BF9953945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805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E512E1-C511-41A9-B9DE-13ED9C9A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AEB75A-C36E-42B4-9847-8544B021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7F428E-93F9-4E59-8F11-67F1CAC2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D3CF8-C950-4746-860B-0C6C80C2391F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6159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642" y="3645024"/>
            <a:ext cx="5274716" cy="285683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806" y="3637919"/>
            <a:ext cx="4751634" cy="24690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334" y="3553966"/>
            <a:ext cx="4656529" cy="256785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4642" y="2387981"/>
            <a:ext cx="5431275" cy="125704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652243"/>
            <a:ext cx="4821134" cy="24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0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218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01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79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66" y="1628800"/>
            <a:ext cx="7057342" cy="3979814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D0BC251A-1795-433C-9BDB-F6E297863B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02" y="1820881"/>
            <a:ext cx="6309974" cy="3245831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7" name="正方形/長方形 6"/>
          <p:cNvSpPr/>
          <p:nvPr/>
        </p:nvSpPr>
        <p:spPr>
          <a:xfrm>
            <a:off x="2028557" y="2302790"/>
            <a:ext cx="19292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993300"/>
                </a:solidFill>
                <a:latin typeface="ＭＳ Ｐゴシック" panose="020B0600070205080204" pitchFamily="50" charset="-128"/>
              </a:rPr>
              <a:t>C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164958" y="2018091"/>
            <a:ext cx="24262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FF3300"/>
                </a:solidFill>
                <a:latin typeface="ＭＳ Ｐゴシック" panose="020B0600070205080204" pitchFamily="50" charset="-128"/>
              </a:rPr>
              <a:t>Kr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705955" y="2034136"/>
            <a:ext cx="27147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FF0000"/>
                </a:solidFill>
                <a:latin typeface="ＭＳ Ｐゴシック" panose="020B0600070205080204" pitchFamily="50" charset="-128"/>
              </a:rPr>
              <a:t>Xe</a:t>
            </a:r>
            <a:endParaRPr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087800" y="1883374"/>
            <a:ext cx="27628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7030A0"/>
                </a:solidFill>
                <a:latin typeface="ＭＳ Ｐゴシック" panose="020B0600070205080204" pitchFamily="50" charset="-128"/>
              </a:rPr>
              <a:t>Au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435785" y="1887075"/>
            <a:ext cx="18811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U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100A8DC-CAFB-4330-8C2F-EC9271E89D5F}"/>
              </a:ext>
            </a:extLst>
          </p:cNvPr>
          <p:cNvSpPr/>
          <p:nvPr/>
        </p:nvSpPr>
        <p:spPr>
          <a:xfrm>
            <a:off x="7323377" y="1853209"/>
            <a:ext cx="1810358" cy="1246495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   [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A.MeV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] in vacuum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12C 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135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endParaRPr lang="en-US" altLang="ja-JP" sz="900" b="1" dirty="0">
              <a:solidFill>
                <a:srgbClr val="FF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20Ne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135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40Ar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160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+IRC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56Fe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160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+IRC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84Kr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160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+IRC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136Xe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114  RILAC2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+FRC+IRC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197Au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114  RILAC2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+FRC+IRC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238U 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114  RILAC2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+FRC+IRC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584062" y="3182403"/>
            <a:ext cx="628946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50 MeV/A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975713" y="3829191"/>
            <a:ext cx="20094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10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7041067" y="4099748"/>
            <a:ext cx="13682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5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939362" y="4542424"/>
            <a:ext cx="13682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748548" y="2165162"/>
            <a:ext cx="2650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300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918068" y="2455346"/>
            <a:ext cx="2650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200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168234" y="2805646"/>
            <a:ext cx="265064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100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671423" y="2290375"/>
            <a:ext cx="27788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808000"/>
                </a:solidFill>
                <a:latin typeface="ＭＳ Ｐゴシック" panose="020B0600070205080204" pitchFamily="50" charset="-128"/>
              </a:rPr>
              <a:t>Ne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155431" y="1844824"/>
            <a:ext cx="2490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chemeClr val="accent1">
                    <a:lumMod val="50000"/>
                  </a:schemeClr>
                </a:solidFill>
                <a:latin typeface="ＭＳ Ｐゴシック" panose="020B0600070205080204" pitchFamily="50" charset="-128"/>
              </a:rPr>
              <a:t>Ar</a:t>
            </a:r>
            <a:endParaRPr lang="en-US" altLang="ja-JP" sz="1400" b="1" dirty="0">
              <a:solidFill>
                <a:schemeClr val="accent1">
                  <a:lumMod val="50000"/>
                </a:scheme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714529" y="2026662"/>
            <a:ext cx="26185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339933"/>
                </a:solidFill>
                <a:latin typeface="ＭＳ Ｐゴシック" panose="020B0600070205080204" pitchFamily="50" charset="-128"/>
              </a:rPr>
              <a:t>Fe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39E20D4-B020-4DD8-A2AF-2D9291DD0107}"/>
              </a:ext>
            </a:extLst>
          </p:cNvPr>
          <p:cNvSpPr/>
          <p:nvPr/>
        </p:nvSpPr>
        <p:spPr>
          <a:xfrm>
            <a:off x="4932656" y="5399763"/>
            <a:ext cx="123327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200" b="1" dirty="0">
                <a:latin typeface="ＭＳ Ｐゴシック" panose="020B0600070205080204" pitchFamily="50" charset="-128"/>
              </a:rPr>
              <a:t> at water surface 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09341BA-F69B-40E4-B581-5AF373539610}"/>
              </a:ext>
            </a:extLst>
          </p:cNvPr>
          <p:cNvSpPr/>
          <p:nvPr/>
        </p:nvSpPr>
        <p:spPr>
          <a:xfrm>
            <a:off x="7481161" y="3328330"/>
            <a:ext cx="1116259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Au Scattering Foil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75μm for C, Ne, 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Ar</a:t>
            </a:r>
            <a:endParaRPr lang="en-US" altLang="ja-JP" sz="9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50μm for Fe, Kr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25μm for 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Xe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, Au, U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Kapton Vacuum Foil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75μm for all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Air Path Length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500 mm for all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A669D7-02B6-41C3-B920-4BA832CF4836}"/>
              </a:ext>
            </a:extLst>
          </p:cNvPr>
          <p:cNvSpPr/>
          <p:nvPr/>
        </p:nvSpPr>
        <p:spPr>
          <a:xfrm>
            <a:off x="1247594" y="1088905"/>
            <a:ext cx="4692558" cy="184666"/>
          </a:xfrm>
          <a:prstGeom prst="rect">
            <a:avLst/>
          </a:prstGeom>
          <a:solidFill>
            <a:srgbClr val="FFFFCC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dirty="0">
                <a:latin typeface="ＭＳ Ｐゴシック" panose="020B0600070205080204" pitchFamily="50" charset="-128"/>
              </a:rPr>
              <a:t> </a:t>
            </a:r>
            <a:r>
              <a:rPr lang="en-US" altLang="ja-JP" sz="1200" b="1" dirty="0" err="1">
                <a:latin typeface="ＭＳ Ｐゴシック" panose="020B0600070205080204" pitchFamily="50" charset="-128"/>
              </a:rPr>
              <a:t>Ar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 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～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Kr :  AVF+RRC+IRC(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現状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)    </a:t>
            </a:r>
            <a:r>
              <a:rPr lang="en-US" altLang="ja-JP" sz="1200" b="1" dirty="0" err="1">
                <a:latin typeface="ＭＳ Ｐゴシック" panose="020B0600070205080204" pitchFamily="50" charset="-128"/>
              </a:rPr>
              <a:t>Xe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 ～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U 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：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RILAC2+RRC+FRC+IRC </a:t>
            </a:r>
            <a:endParaRPr lang="ja-JP" altLang="en-US" sz="1200" b="1" dirty="0">
              <a:latin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21155BD-78E6-4C57-B7FE-B56BB8F04C8F}"/>
              </a:ext>
            </a:extLst>
          </p:cNvPr>
          <p:cNvSpPr/>
          <p:nvPr/>
        </p:nvSpPr>
        <p:spPr>
          <a:xfrm>
            <a:off x="6393234" y="980728"/>
            <a:ext cx="1967453" cy="5539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この絵は、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生物用に 「目一杯高い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E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」　を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検討したものです。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6F6FBD5-1ED2-4050-ABAB-1FA73F038C59}"/>
              </a:ext>
            </a:extLst>
          </p:cNvPr>
          <p:cNvSpPr/>
          <p:nvPr/>
        </p:nvSpPr>
        <p:spPr>
          <a:xfrm>
            <a:off x="6325249" y="1880101"/>
            <a:ext cx="787642" cy="584775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RIKEN</a:t>
            </a:r>
          </a:p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□ 真空中 </a:t>
            </a:r>
            <a:endParaRPr lang="en-US" altLang="ja-JP" sz="10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■ 空気中</a:t>
            </a:r>
            <a:endParaRPr lang="en-US" altLang="ja-JP" sz="10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　　</a:t>
            </a:r>
            <a:r>
              <a:rPr lang="en-US" altLang="ja-JP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照射物位置</a:t>
            </a:r>
            <a:r>
              <a:rPr lang="en-US" altLang="ja-JP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)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435D6CD-BB2F-4B85-B261-EE077DCE45FE}"/>
              </a:ext>
            </a:extLst>
          </p:cNvPr>
          <p:cNvSpPr/>
          <p:nvPr/>
        </p:nvSpPr>
        <p:spPr>
          <a:xfrm>
            <a:off x="2904262" y="5732814"/>
            <a:ext cx="2472399" cy="36933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200" b="1" i="1" dirty="0">
                <a:latin typeface="ＭＳ Ｐゴシック" panose="020B0600070205080204" pitchFamily="50" charset="-128"/>
              </a:rPr>
              <a:t>IRC</a:t>
            </a:r>
            <a:r>
              <a:rPr lang="ja-JP" altLang="en-US" sz="1200" b="1" i="1" dirty="0">
                <a:latin typeface="ＭＳ Ｐゴシック" panose="020B0600070205080204" pitchFamily="50" charset="-128"/>
              </a:rPr>
              <a:t>戻しの </a:t>
            </a:r>
            <a:r>
              <a:rPr lang="en-US" altLang="ja-JP" sz="1200" b="1" i="1" dirty="0">
                <a:latin typeface="ＭＳ Ｐゴシック" panose="020B0600070205080204" pitchFamily="50" charset="-128"/>
              </a:rPr>
              <a:t>Fe 160 , Kr 160 </a:t>
            </a:r>
            <a:r>
              <a:rPr lang="en-US" altLang="ja-JP" sz="1200" b="1" i="1" dirty="0" err="1">
                <a:latin typeface="ＭＳ Ｐゴシック" panose="020B0600070205080204" pitchFamily="50" charset="-128"/>
              </a:rPr>
              <a:t>AMeV</a:t>
            </a:r>
            <a:r>
              <a:rPr lang="ja-JP" altLang="en-US" sz="1200" b="1" i="1" dirty="0">
                <a:latin typeface="ＭＳ Ｐゴシック" panose="020B0600070205080204" pitchFamily="50" charset="-128"/>
              </a:rPr>
              <a:t>が、</a:t>
            </a:r>
            <a:endParaRPr lang="en-US" altLang="ja-JP" sz="12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latin typeface="ＭＳ Ｐゴシック" panose="020B0600070205080204" pitchFamily="50" charset="-128"/>
              </a:rPr>
              <a:t>早く出ればよいですね。</a:t>
            </a:r>
            <a:endParaRPr lang="en-US" altLang="ja-JP" sz="1200" b="1" i="1" dirty="0">
              <a:latin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FA9C30-93BB-4160-A9DC-7ADB1F650468}"/>
              </a:ext>
            </a:extLst>
          </p:cNvPr>
          <p:cNvSpPr/>
          <p:nvPr/>
        </p:nvSpPr>
        <p:spPr>
          <a:xfrm>
            <a:off x="6525512" y="5373099"/>
            <a:ext cx="2320113" cy="5539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生物で将来もし </a:t>
            </a:r>
            <a:r>
              <a:rPr lang="en-US" altLang="ja-JP" sz="1200" b="1" i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Xe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1200" b="1" i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まで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必要なら、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昔検討されたように、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「</a:t>
            </a:r>
            <a:r>
              <a:rPr lang="en-US" altLang="ja-JP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+FRC+IRC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戻し」　が必要でしょう。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A42900A8-3424-4162-B065-B35FBEA910E9}"/>
              </a:ext>
            </a:extLst>
          </p:cNvPr>
          <p:cNvSpPr/>
          <p:nvPr/>
        </p:nvSpPr>
        <p:spPr>
          <a:xfrm>
            <a:off x="6577127" y="5933945"/>
            <a:ext cx="2260803" cy="48474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050" b="1" i="1" dirty="0">
                <a:latin typeface="ＭＳ Ｐゴシック" panose="020B0600070205080204" pitchFamily="50" charset="-128"/>
              </a:rPr>
              <a:t>でも、</a:t>
            </a:r>
            <a:r>
              <a:rPr lang="en-US" altLang="ja-JP" sz="1050" b="1" i="1" dirty="0" err="1">
                <a:latin typeface="ＭＳ Ｐゴシック" panose="020B0600070205080204" pitchFamily="50" charset="-128"/>
              </a:rPr>
              <a:t>Xe</a:t>
            </a:r>
            <a:r>
              <a:rPr lang="en-US" altLang="ja-JP" sz="1050" b="1" i="1" dirty="0">
                <a:latin typeface="ＭＳ Ｐゴシック" panose="020B0600070205080204" pitchFamily="50" charset="-128"/>
              </a:rPr>
              <a:t> 114 </a:t>
            </a:r>
            <a:r>
              <a:rPr lang="en-US" altLang="ja-JP" sz="1050" b="1" i="1" dirty="0" err="1">
                <a:latin typeface="ＭＳ Ｐゴシック" panose="020B0600070205080204" pitchFamily="50" charset="-128"/>
              </a:rPr>
              <a:t>AMeV</a:t>
            </a:r>
            <a:r>
              <a:rPr lang="en-US" altLang="ja-JP" sz="1050" b="1" i="1" dirty="0">
                <a:latin typeface="ＭＳ Ｐゴシック" panose="020B0600070205080204" pitchFamily="50" charset="-128"/>
              </a:rPr>
              <a:t> </a:t>
            </a:r>
            <a:r>
              <a:rPr lang="ja-JP" altLang="en-US" sz="1050" b="1" i="1" dirty="0">
                <a:latin typeface="ＭＳ Ｐゴシック" panose="020B0600070205080204" pitchFamily="50" charset="-128"/>
              </a:rPr>
              <a:t>にしても、</a:t>
            </a:r>
            <a:endParaRPr lang="en-US" altLang="ja-JP" sz="105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50" b="1" i="1" dirty="0">
                <a:latin typeface="ＭＳ Ｐゴシック" panose="020B0600070205080204" pitchFamily="50" charset="-128"/>
              </a:rPr>
              <a:t>照射位置</a:t>
            </a:r>
            <a:r>
              <a:rPr lang="en-US" altLang="ja-JP" sz="1050" b="1" i="1" dirty="0">
                <a:latin typeface="ＭＳ Ｐゴシック" panose="020B0600070205080204" pitchFamily="50" charset="-128"/>
              </a:rPr>
              <a:t>Range</a:t>
            </a:r>
            <a:r>
              <a:rPr lang="ja-JP" altLang="en-US" sz="1050" b="1" i="1" dirty="0">
                <a:latin typeface="ＭＳ Ｐゴシック" panose="020B0600070205080204" pitchFamily="50" charset="-128"/>
              </a:rPr>
              <a:t>～</a:t>
            </a:r>
            <a:r>
              <a:rPr lang="en-US" altLang="ja-JP" sz="1050" b="1" i="1" dirty="0">
                <a:latin typeface="ＭＳ Ｐゴシック" panose="020B0600070205080204" pitchFamily="50" charset="-128"/>
              </a:rPr>
              <a:t>4 mm </a:t>
            </a:r>
            <a:r>
              <a:rPr lang="ja-JP" altLang="en-US" sz="1050" b="1" i="1" dirty="0" err="1">
                <a:latin typeface="ＭＳ Ｐゴシック" panose="020B0600070205080204" pitchFamily="50" charset="-128"/>
              </a:rPr>
              <a:t>なの</a:t>
            </a:r>
            <a:r>
              <a:rPr lang="ja-JP" altLang="en-US" sz="1050" b="1" i="1" dirty="0">
                <a:latin typeface="ＭＳ Ｐゴシック" panose="020B0600070205080204" pitchFamily="50" charset="-128"/>
              </a:rPr>
              <a:t>で</a:t>
            </a:r>
            <a:endParaRPr lang="en-US" altLang="ja-JP" sz="105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50" b="1" i="1" dirty="0">
                <a:latin typeface="ＭＳ Ｐゴシック" panose="020B0600070205080204" pitchFamily="50" charset="-128"/>
              </a:rPr>
              <a:t>生物に使うのは困難か？ </a:t>
            </a:r>
            <a:r>
              <a:rPr lang="en-US" altLang="ja-JP" sz="1050" b="1" i="1" dirty="0">
                <a:latin typeface="ＭＳ Ｐゴシック" panose="020B0600070205080204" pitchFamily="50" charset="-128"/>
                <a:sym typeface="Wingdings" panose="05000000000000000000" pitchFamily="2" charset="2"/>
              </a:rPr>
              <a:t> </a:t>
            </a:r>
            <a:r>
              <a:rPr lang="ja-JP" altLang="en-US" sz="1050" b="1" i="1" dirty="0">
                <a:latin typeface="ＭＳ Ｐゴシック" panose="020B0600070205080204" pitchFamily="50" charset="-128"/>
                <a:sym typeface="Wingdings" panose="05000000000000000000" pitchFamily="2" charset="2"/>
              </a:rPr>
              <a:t>次頁参照</a:t>
            </a:r>
            <a:endParaRPr lang="en-US" altLang="ja-JP" sz="1050" b="1" i="1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2840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20"/>
            <a:ext cx="9144000" cy="597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84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577" y="2706561"/>
            <a:ext cx="6242845" cy="14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96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662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E512E1-C511-41A9-B9DE-13ED9C9A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AEB75A-C36E-42B4-9847-8544B021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7F428E-93F9-4E59-8F11-67F1CAC2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D3CF8-C950-4746-860B-0C6C80C2391F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63762F1-B1B8-4EF7-ADA8-AA4BA0A9EB50}"/>
              </a:ext>
            </a:extLst>
          </p:cNvPr>
          <p:cNvGrpSpPr/>
          <p:nvPr/>
        </p:nvGrpSpPr>
        <p:grpSpPr>
          <a:xfrm>
            <a:off x="323528" y="764704"/>
            <a:ext cx="7038312" cy="3992226"/>
            <a:chOff x="323528" y="764704"/>
            <a:chExt cx="7038312" cy="3992226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0338BC43-9E64-4F81-9719-73145414B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764704"/>
              <a:ext cx="6918875" cy="3992226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BF591905-11E0-4CFB-A7BA-FFCEA7197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582" y="975750"/>
              <a:ext cx="6349258" cy="3290026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C087A45-91B5-4488-BF98-763D33750492}"/>
                </a:ext>
              </a:extLst>
            </p:cNvPr>
            <p:cNvSpPr/>
            <p:nvPr/>
          </p:nvSpPr>
          <p:spPr>
            <a:xfrm>
              <a:off x="4049472" y="1517150"/>
              <a:ext cx="27147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400" b="1" dirty="0" err="1">
                  <a:solidFill>
                    <a:srgbClr val="FF0000"/>
                  </a:solidFill>
                  <a:latin typeface="ＭＳ Ｐゴシック" panose="020B0600070205080204" pitchFamily="50" charset="-128"/>
                </a:rPr>
                <a:t>Xe</a:t>
              </a:r>
              <a:endParaRPr lang="en-US" altLang="ja-JP" sz="1400" b="1" dirty="0">
                <a:solidFill>
                  <a:srgbClr val="FF00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2FEC7D9B-97AD-4EDD-8E44-3FD749C6BE7A}"/>
                </a:ext>
              </a:extLst>
            </p:cNvPr>
            <p:cNvSpPr/>
            <p:nvPr/>
          </p:nvSpPr>
          <p:spPr>
            <a:xfrm>
              <a:off x="6205550" y="2350093"/>
              <a:ext cx="628946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0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ＭＳ Ｐゴシック" panose="020B0600070205080204" pitchFamily="50" charset="-128"/>
                </a:rPr>
                <a:t>50 MeV/A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5DD391E0-1788-4D6D-BBEB-17A247B48294}"/>
                </a:ext>
              </a:extLst>
            </p:cNvPr>
            <p:cNvSpPr/>
            <p:nvPr/>
          </p:nvSpPr>
          <p:spPr>
            <a:xfrm>
              <a:off x="6597201" y="2996881"/>
              <a:ext cx="200943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0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ＭＳ Ｐゴシック" panose="020B0600070205080204" pitchFamily="50" charset="-128"/>
                </a:rPr>
                <a:t>10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EE05DD68-8728-44F5-97AF-B6A775CD8FF1}"/>
                </a:ext>
              </a:extLst>
            </p:cNvPr>
            <p:cNvSpPr/>
            <p:nvPr/>
          </p:nvSpPr>
          <p:spPr>
            <a:xfrm>
              <a:off x="6662555" y="3267438"/>
              <a:ext cx="136823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0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ＭＳ Ｐゴシック" panose="020B0600070205080204" pitchFamily="50" charset="-128"/>
                </a:rPr>
                <a:t>5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E60463BA-A873-44AE-98DD-FE7964DFAB10}"/>
                </a:ext>
              </a:extLst>
            </p:cNvPr>
            <p:cNvSpPr/>
            <p:nvPr/>
          </p:nvSpPr>
          <p:spPr>
            <a:xfrm>
              <a:off x="6560850" y="3710114"/>
              <a:ext cx="136823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0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ＭＳ Ｐゴシック" panose="020B0600070205080204" pitchFamily="50" charset="-128"/>
                </a:rPr>
                <a:t>1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8FD098B9-F268-4A6A-9174-6C75AFD5FF18}"/>
                </a:ext>
              </a:extLst>
            </p:cNvPr>
            <p:cNvSpPr/>
            <p:nvPr/>
          </p:nvSpPr>
          <p:spPr>
            <a:xfrm>
              <a:off x="5370036" y="1332852"/>
              <a:ext cx="265064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0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ＭＳ Ｐゴシック" panose="020B0600070205080204" pitchFamily="50" charset="-128"/>
                </a:rPr>
                <a:t>300</a:t>
              </a: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B1F71B1A-73A0-4089-A33F-4D41A3F10101}"/>
                </a:ext>
              </a:extLst>
            </p:cNvPr>
            <p:cNvSpPr/>
            <p:nvPr/>
          </p:nvSpPr>
          <p:spPr>
            <a:xfrm>
              <a:off x="5539556" y="1623036"/>
              <a:ext cx="265064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0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ＭＳ Ｐゴシック" panose="020B0600070205080204" pitchFamily="50" charset="-128"/>
                </a:rPr>
                <a:t>200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A7BB0A9A-D599-45F4-A25B-7A8E8B0ACA72}"/>
                </a:ext>
              </a:extLst>
            </p:cNvPr>
            <p:cNvSpPr/>
            <p:nvPr/>
          </p:nvSpPr>
          <p:spPr>
            <a:xfrm>
              <a:off x="5789722" y="1973336"/>
              <a:ext cx="265064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0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ＭＳ Ｐゴシック" panose="020B0600070205080204" pitchFamily="50" charset="-128"/>
                </a:rPr>
                <a:t>100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87A7F245-99F3-4F6E-A811-C80DC31D6F48}"/>
                </a:ext>
              </a:extLst>
            </p:cNvPr>
            <p:cNvSpPr/>
            <p:nvPr/>
          </p:nvSpPr>
          <p:spPr>
            <a:xfrm>
              <a:off x="2177264" y="1084522"/>
              <a:ext cx="26185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400" b="1" dirty="0">
                  <a:solidFill>
                    <a:srgbClr val="339933"/>
                  </a:solidFill>
                  <a:latin typeface="ＭＳ Ｐゴシック" panose="020B0600070205080204" pitchFamily="50" charset="-128"/>
                </a:rPr>
                <a:t>Fe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8FF0E1A-501C-48D5-B9B6-0CC11040D1E4}"/>
                </a:ext>
              </a:extLst>
            </p:cNvPr>
            <p:cNvSpPr/>
            <p:nvPr/>
          </p:nvSpPr>
          <p:spPr>
            <a:xfrm>
              <a:off x="4976434" y="4540906"/>
              <a:ext cx="123327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200" b="1" dirty="0">
                  <a:latin typeface="ＭＳ Ｐゴシック" panose="020B0600070205080204" pitchFamily="50" charset="-128"/>
                </a:rPr>
                <a:t> at water surface </a:t>
              </a:r>
            </a:p>
          </p:txBody>
        </p:sp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ABC296D2-2600-4271-99B6-9711217D1587}"/>
              </a:ext>
            </a:extLst>
          </p:cNvPr>
          <p:cNvSpPr/>
          <p:nvPr/>
        </p:nvSpPr>
        <p:spPr>
          <a:xfrm>
            <a:off x="7260313" y="999788"/>
            <a:ext cx="1810358" cy="4154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   [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A.MeV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] in vacuum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56Fe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160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AVF+RRC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+IRC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136Xe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114  RILAC2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+RRC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+FRC+IRC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6A2E1C8-667F-4E13-8585-63F5CF65F2E1}"/>
              </a:ext>
            </a:extLst>
          </p:cNvPr>
          <p:cNvSpPr/>
          <p:nvPr/>
        </p:nvSpPr>
        <p:spPr>
          <a:xfrm>
            <a:off x="7413014" y="1458723"/>
            <a:ext cx="1044123" cy="96949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Au Scattering Foil</a:t>
            </a:r>
          </a:p>
          <a:p>
            <a:pPr>
              <a:defRPr/>
            </a:pPr>
            <a:r>
              <a:rPr lang="ja-JP" altLang="en-US" sz="900" b="1" dirty="0">
                <a:latin typeface="ＭＳ Ｐゴシック" panose="020B0600070205080204" pitchFamily="50" charset="-128"/>
              </a:rPr>
              <a:t>  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50μm for Fe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25μm for </a:t>
            </a:r>
            <a:r>
              <a:rPr lang="en-US" altLang="ja-JP" sz="900" b="1" dirty="0" err="1">
                <a:latin typeface="ＭＳ Ｐゴシック" panose="020B0600070205080204" pitchFamily="50" charset="-128"/>
              </a:rPr>
              <a:t>Xe</a:t>
            </a:r>
            <a:endParaRPr lang="en-US" altLang="ja-JP" sz="9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Kapton Vacuum Foil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75μm for all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Air Path Length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  500 mm for all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C63DFD0-AB9F-4058-B859-93B0AFD0002A}"/>
              </a:ext>
            </a:extLst>
          </p:cNvPr>
          <p:cNvCxnSpPr/>
          <p:nvPr/>
        </p:nvCxnSpPr>
        <p:spPr>
          <a:xfrm>
            <a:off x="4380297" y="1935304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9CE93BC2-89A3-4D3E-B158-D813C8DBA193}"/>
              </a:ext>
            </a:extLst>
          </p:cNvPr>
          <p:cNvCxnSpPr/>
          <p:nvPr/>
        </p:nvCxnSpPr>
        <p:spPr>
          <a:xfrm>
            <a:off x="6147032" y="3107803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4853090-D946-4810-8083-B214CCB21888}"/>
              </a:ext>
            </a:extLst>
          </p:cNvPr>
          <p:cNvSpPr/>
          <p:nvPr/>
        </p:nvSpPr>
        <p:spPr>
          <a:xfrm>
            <a:off x="3665881" y="4950086"/>
            <a:ext cx="2347365" cy="846386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素人考えですが、微生物照射の場合、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液状サンプルを例えば</a:t>
            </a:r>
            <a:r>
              <a:rPr lang="en-US" altLang="ja-JP" sz="1100" b="1" dirty="0">
                <a:latin typeface="ＭＳ Ｐゴシック" panose="020B0600070205080204" pitchFamily="50" charset="-128"/>
              </a:rPr>
              <a:t>1mm</a:t>
            </a:r>
            <a:r>
              <a:rPr lang="ja-JP" altLang="en-US" sz="1100" b="1" dirty="0">
                <a:latin typeface="ＭＳ Ｐゴシック" panose="020B0600070205080204" pitchFamily="50" charset="-128"/>
              </a:rPr>
              <a:t>間隔で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３層に分割して照射すれば、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一度に３つの</a:t>
            </a:r>
            <a:r>
              <a:rPr lang="en-US" altLang="ja-JP" sz="1100" b="1" dirty="0">
                <a:latin typeface="ＭＳ Ｐゴシック" panose="020B0600070205080204" pitchFamily="50" charset="-128"/>
              </a:rPr>
              <a:t>LET</a:t>
            </a:r>
            <a:r>
              <a:rPr lang="ja-JP" altLang="en-US" sz="1100" b="1" dirty="0">
                <a:latin typeface="ＭＳ Ｐゴシック" panose="020B0600070205080204" pitchFamily="50" charset="-128"/>
              </a:rPr>
              <a:t>範囲の照射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ができるのかな？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92F7F027-AB55-4366-B68B-C99607BC02A9}"/>
              </a:ext>
            </a:extLst>
          </p:cNvPr>
          <p:cNvCxnSpPr/>
          <p:nvPr/>
        </p:nvCxnSpPr>
        <p:spPr>
          <a:xfrm>
            <a:off x="4379066" y="2033140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E4D3AABC-A810-4115-AECD-E2F44889FACE}"/>
              </a:ext>
            </a:extLst>
          </p:cNvPr>
          <p:cNvCxnSpPr/>
          <p:nvPr/>
        </p:nvCxnSpPr>
        <p:spPr>
          <a:xfrm>
            <a:off x="4368599" y="2204864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921B56FE-65F6-4D56-A037-AD9D23662112}"/>
              </a:ext>
            </a:extLst>
          </p:cNvPr>
          <p:cNvCxnSpPr/>
          <p:nvPr/>
        </p:nvCxnSpPr>
        <p:spPr>
          <a:xfrm>
            <a:off x="4367368" y="2451334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06D807A-8238-4307-9463-17A71A25D013}"/>
              </a:ext>
            </a:extLst>
          </p:cNvPr>
          <p:cNvCxnSpPr/>
          <p:nvPr/>
        </p:nvCxnSpPr>
        <p:spPr>
          <a:xfrm>
            <a:off x="4585854" y="1916832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DE7028D9-FEFA-4A62-BEE0-1A283F5FBD81}"/>
              </a:ext>
            </a:extLst>
          </p:cNvPr>
          <p:cNvCxnSpPr/>
          <p:nvPr/>
        </p:nvCxnSpPr>
        <p:spPr>
          <a:xfrm>
            <a:off x="4729018" y="2000079"/>
            <a:ext cx="0" cy="871297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F5CCC23F-9AE9-4E94-82A0-7E764E8FAF14}"/>
              </a:ext>
            </a:extLst>
          </p:cNvPr>
          <p:cNvCxnSpPr/>
          <p:nvPr/>
        </p:nvCxnSpPr>
        <p:spPr>
          <a:xfrm>
            <a:off x="4941276" y="2137474"/>
            <a:ext cx="0" cy="72008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FA3F8A31-1071-4DE4-AF5C-AC1B3D1E67E9}"/>
              </a:ext>
            </a:extLst>
          </p:cNvPr>
          <p:cNvCxnSpPr/>
          <p:nvPr/>
        </p:nvCxnSpPr>
        <p:spPr>
          <a:xfrm>
            <a:off x="5273608" y="2405823"/>
            <a:ext cx="0" cy="447113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8436AF54-E8F3-477B-9734-ABEDBA70EA93}"/>
              </a:ext>
            </a:extLst>
          </p:cNvPr>
          <p:cNvCxnSpPr/>
          <p:nvPr/>
        </p:nvCxnSpPr>
        <p:spPr>
          <a:xfrm>
            <a:off x="2956453" y="1931453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129A374D-DCAB-46AD-9F99-9146AB94A0B2}"/>
              </a:ext>
            </a:extLst>
          </p:cNvPr>
          <p:cNvCxnSpPr/>
          <p:nvPr/>
        </p:nvCxnSpPr>
        <p:spPr>
          <a:xfrm>
            <a:off x="2955222" y="2029289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F5DB58BB-8FE8-40C3-8115-159BC71F0963}"/>
              </a:ext>
            </a:extLst>
          </p:cNvPr>
          <p:cNvCxnSpPr/>
          <p:nvPr/>
        </p:nvCxnSpPr>
        <p:spPr>
          <a:xfrm>
            <a:off x="2944755" y="2201013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B72CA60F-096C-4DB6-A897-97E45760AF23}"/>
              </a:ext>
            </a:extLst>
          </p:cNvPr>
          <p:cNvCxnSpPr/>
          <p:nvPr/>
        </p:nvCxnSpPr>
        <p:spPr>
          <a:xfrm>
            <a:off x="2943524" y="2447483"/>
            <a:ext cx="104911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D0DDCEB2-F1C3-4B73-89D3-848C0E057538}"/>
              </a:ext>
            </a:extLst>
          </p:cNvPr>
          <p:cNvCxnSpPr/>
          <p:nvPr/>
        </p:nvCxnSpPr>
        <p:spPr>
          <a:xfrm>
            <a:off x="3162010" y="1912981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5A76F8F5-E9E3-4318-BFB3-CB27FD70E144}"/>
              </a:ext>
            </a:extLst>
          </p:cNvPr>
          <p:cNvCxnSpPr/>
          <p:nvPr/>
        </p:nvCxnSpPr>
        <p:spPr>
          <a:xfrm>
            <a:off x="3305174" y="1996228"/>
            <a:ext cx="0" cy="871297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C3F53A2F-7FF8-4AF6-81ED-6C1E4B55650B}"/>
              </a:ext>
            </a:extLst>
          </p:cNvPr>
          <p:cNvCxnSpPr/>
          <p:nvPr/>
        </p:nvCxnSpPr>
        <p:spPr>
          <a:xfrm>
            <a:off x="3517432" y="2133623"/>
            <a:ext cx="0" cy="72008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6AE54B6D-EA5C-4882-A4C7-E482AD2D0208}"/>
              </a:ext>
            </a:extLst>
          </p:cNvPr>
          <p:cNvCxnSpPr/>
          <p:nvPr/>
        </p:nvCxnSpPr>
        <p:spPr>
          <a:xfrm>
            <a:off x="3849764" y="2401972"/>
            <a:ext cx="0" cy="447113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50165616-DA6B-42F2-A64B-E3C4DAB3954B}"/>
              </a:ext>
            </a:extLst>
          </p:cNvPr>
          <p:cNvCxnSpPr>
            <a:cxnSpLocks/>
          </p:cNvCxnSpPr>
          <p:nvPr/>
        </p:nvCxnSpPr>
        <p:spPr>
          <a:xfrm>
            <a:off x="2699792" y="1436710"/>
            <a:ext cx="462218" cy="358084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DAC8A94-93E6-4EAB-8C31-9A723A0DF73A}"/>
              </a:ext>
            </a:extLst>
          </p:cNvPr>
          <p:cNvSpPr/>
          <p:nvPr/>
        </p:nvSpPr>
        <p:spPr bwMode="auto">
          <a:xfrm>
            <a:off x="3114490" y="1864866"/>
            <a:ext cx="108000" cy="10800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4BD35FD-89A2-490E-8BF4-F2BEEE207BAE}"/>
              </a:ext>
            </a:extLst>
          </p:cNvPr>
          <p:cNvSpPr/>
          <p:nvPr/>
        </p:nvSpPr>
        <p:spPr>
          <a:xfrm rot="2326934">
            <a:off x="2627406" y="1409796"/>
            <a:ext cx="766804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EDeg</a:t>
            </a: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で減速</a:t>
            </a:r>
            <a:endParaRPr lang="en-US" altLang="ja-JP" sz="10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D0345DAF-1AC4-431F-A7B8-0C763D9C62E3}"/>
              </a:ext>
            </a:extLst>
          </p:cNvPr>
          <p:cNvSpPr/>
          <p:nvPr/>
        </p:nvSpPr>
        <p:spPr>
          <a:xfrm>
            <a:off x="2436190" y="1905465"/>
            <a:ext cx="383686" cy="138499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１層目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308FDD5-76F2-47D5-95C9-6D0EA3EF9BF9}"/>
              </a:ext>
            </a:extLst>
          </p:cNvPr>
          <p:cNvSpPr/>
          <p:nvPr/>
        </p:nvSpPr>
        <p:spPr>
          <a:xfrm>
            <a:off x="2493337" y="2066418"/>
            <a:ext cx="383686" cy="138499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２層目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73B25FD-6C7A-4592-B0BF-9EF3102212DC}"/>
              </a:ext>
            </a:extLst>
          </p:cNvPr>
          <p:cNvSpPr/>
          <p:nvPr/>
        </p:nvSpPr>
        <p:spPr>
          <a:xfrm>
            <a:off x="2559838" y="2253695"/>
            <a:ext cx="383686" cy="138499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３層目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9AFAF21-00B4-409D-88B4-29017C884C8E}"/>
              </a:ext>
            </a:extLst>
          </p:cNvPr>
          <p:cNvSpPr/>
          <p:nvPr/>
        </p:nvSpPr>
        <p:spPr>
          <a:xfrm>
            <a:off x="1216306" y="2378233"/>
            <a:ext cx="370862" cy="13849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１ｍｍ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A9E3C4C-F1D4-4528-92DD-CA069B4E8C3F}"/>
              </a:ext>
            </a:extLst>
          </p:cNvPr>
          <p:cNvSpPr/>
          <p:nvPr/>
        </p:nvSpPr>
        <p:spPr>
          <a:xfrm>
            <a:off x="1222911" y="2134734"/>
            <a:ext cx="370862" cy="13849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２ｍｍ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2246B2B-4232-4825-9A9E-1C79599E4A14}"/>
              </a:ext>
            </a:extLst>
          </p:cNvPr>
          <p:cNvSpPr/>
          <p:nvPr/>
        </p:nvSpPr>
        <p:spPr>
          <a:xfrm>
            <a:off x="1223209" y="1974714"/>
            <a:ext cx="370862" cy="13849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３ｍｍ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B2E96E8-E38F-4F8E-AAEA-C1C2A141E7D4}"/>
              </a:ext>
            </a:extLst>
          </p:cNvPr>
          <p:cNvSpPr/>
          <p:nvPr/>
        </p:nvSpPr>
        <p:spPr>
          <a:xfrm>
            <a:off x="1227958" y="1845498"/>
            <a:ext cx="370862" cy="13849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４ｍｍ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43BE7979-4930-4B15-8D7D-51FBC9EC40F9}"/>
              </a:ext>
            </a:extLst>
          </p:cNvPr>
          <p:cNvSpPr/>
          <p:nvPr/>
        </p:nvSpPr>
        <p:spPr>
          <a:xfrm>
            <a:off x="1148587" y="1674331"/>
            <a:ext cx="462233" cy="13849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Range =</a:t>
            </a:r>
            <a:endParaRPr lang="en-US" altLang="ja-JP" sz="900" b="1" dirty="0">
              <a:solidFill>
                <a:srgbClr val="0070C0"/>
              </a:solidFill>
              <a:latin typeface="ＭＳ Ｐゴシック" panose="020B0600070205080204" pitchFamily="50" charset="-128"/>
            </a:endParaRP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8442755-A887-4BE7-B574-1231FB779EFD}"/>
              </a:ext>
            </a:extLst>
          </p:cNvPr>
          <p:cNvGrpSpPr/>
          <p:nvPr/>
        </p:nvGrpSpPr>
        <p:grpSpPr>
          <a:xfrm>
            <a:off x="896372" y="4886146"/>
            <a:ext cx="2606333" cy="1525613"/>
            <a:chOff x="552640" y="4876999"/>
            <a:chExt cx="2606333" cy="1525613"/>
          </a:xfrm>
        </p:grpSpPr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49402FA3-E70B-4DAB-B879-CC4A8E963D98}"/>
                </a:ext>
              </a:extLst>
            </p:cNvPr>
            <p:cNvCxnSpPr>
              <a:cxnSpLocks/>
            </p:cNvCxnSpPr>
            <p:nvPr/>
          </p:nvCxnSpPr>
          <p:spPr>
            <a:xfrm>
              <a:off x="1691680" y="5191826"/>
              <a:ext cx="0" cy="864096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428FC106-0289-48EB-A361-19DAA4633D6E}"/>
                </a:ext>
              </a:extLst>
            </p:cNvPr>
            <p:cNvCxnSpPr>
              <a:cxnSpLocks/>
            </p:cNvCxnSpPr>
            <p:nvPr/>
          </p:nvCxnSpPr>
          <p:spPr>
            <a:xfrm>
              <a:off x="2806736" y="5176147"/>
              <a:ext cx="0" cy="864096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E9E59679-AE61-4930-895F-F43F466B6FF5}"/>
                </a:ext>
              </a:extLst>
            </p:cNvPr>
            <p:cNvCxnSpPr>
              <a:cxnSpLocks/>
            </p:cNvCxnSpPr>
            <p:nvPr/>
          </p:nvCxnSpPr>
          <p:spPr>
            <a:xfrm>
              <a:off x="1660214" y="6040243"/>
              <a:ext cx="1173707" cy="0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E42BA82-9B34-4577-8057-26E51F97EADC}"/>
                </a:ext>
              </a:extLst>
            </p:cNvPr>
            <p:cNvSpPr/>
            <p:nvPr/>
          </p:nvSpPr>
          <p:spPr bwMode="auto">
            <a:xfrm>
              <a:off x="1702656" y="5413715"/>
              <a:ext cx="1083070" cy="60990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10CF5AD3-1B14-4FAF-A233-CE451FFF9E14}"/>
                </a:ext>
              </a:extLst>
            </p:cNvPr>
            <p:cNvCxnSpPr>
              <a:cxnSpLocks/>
            </p:cNvCxnSpPr>
            <p:nvPr/>
          </p:nvCxnSpPr>
          <p:spPr>
            <a:xfrm>
              <a:off x="2051720" y="5006740"/>
              <a:ext cx="0" cy="1045557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8D0F8F6F-88C9-45E1-8B18-0598FD97EA64}"/>
                </a:ext>
              </a:extLst>
            </p:cNvPr>
            <p:cNvCxnSpPr>
              <a:cxnSpLocks/>
            </p:cNvCxnSpPr>
            <p:nvPr/>
          </p:nvCxnSpPr>
          <p:spPr>
            <a:xfrm>
              <a:off x="2411760" y="5011382"/>
              <a:ext cx="0" cy="1045557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093DAB8-43C9-4311-B70A-3885D084DEE2}"/>
                </a:ext>
              </a:extLst>
            </p:cNvPr>
            <p:cNvSpPr/>
            <p:nvPr/>
          </p:nvSpPr>
          <p:spPr>
            <a:xfrm>
              <a:off x="1659597" y="4876999"/>
              <a:ext cx="383686" cy="138499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ja-JP" altLang="en-US" sz="900" b="1" dirty="0">
                  <a:solidFill>
                    <a:srgbClr val="0000FF"/>
                  </a:solidFill>
                  <a:latin typeface="ＭＳ Ｐゴシック" panose="020B0600070205080204" pitchFamily="50" charset="-128"/>
                </a:rPr>
                <a:t>１層目</a:t>
              </a:r>
              <a:endParaRPr lang="en-US" altLang="ja-JP" sz="900" b="1" dirty="0">
                <a:solidFill>
                  <a:srgbClr val="0070C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B07A1150-10D8-4345-BD36-291FE688AF13}"/>
                </a:ext>
              </a:extLst>
            </p:cNvPr>
            <p:cNvSpPr/>
            <p:nvPr/>
          </p:nvSpPr>
          <p:spPr>
            <a:xfrm>
              <a:off x="2052504" y="4876999"/>
              <a:ext cx="383686" cy="138499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ja-JP" altLang="en-US" sz="900" b="1" dirty="0">
                  <a:solidFill>
                    <a:srgbClr val="0000FF"/>
                  </a:solidFill>
                  <a:latin typeface="ＭＳ Ｐゴシック" panose="020B0600070205080204" pitchFamily="50" charset="-128"/>
                </a:rPr>
                <a:t>２層目</a:t>
              </a:r>
              <a:endParaRPr lang="en-US" altLang="ja-JP" sz="900" b="1" dirty="0">
                <a:solidFill>
                  <a:srgbClr val="0070C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0CF0B8F-62E4-4D93-82D1-E53CA6A979F8}"/>
                </a:ext>
              </a:extLst>
            </p:cNvPr>
            <p:cNvSpPr/>
            <p:nvPr/>
          </p:nvSpPr>
          <p:spPr>
            <a:xfrm>
              <a:off x="2455427" y="4876999"/>
              <a:ext cx="383686" cy="138499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ja-JP" altLang="en-US" sz="900" b="1" dirty="0">
                  <a:solidFill>
                    <a:srgbClr val="0000FF"/>
                  </a:solidFill>
                  <a:latin typeface="ＭＳ Ｐゴシック" panose="020B0600070205080204" pitchFamily="50" charset="-128"/>
                </a:rPr>
                <a:t>３層目</a:t>
              </a:r>
              <a:endParaRPr lang="en-US" altLang="ja-JP" sz="900" b="1" dirty="0">
                <a:solidFill>
                  <a:srgbClr val="0070C0"/>
                </a:solidFill>
                <a:latin typeface="ＭＳ Ｐゴシック" panose="020B0600070205080204" pitchFamily="50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A8310E51-1F14-4350-B7F0-588DB45755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26668" y="5301208"/>
              <a:ext cx="316615" cy="0"/>
            </a:xfrm>
            <a:prstGeom prst="straightConnector1">
              <a:avLst/>
            </a:prstGeom>
            <a:ln>
              <a:solidFill>
                <a:srgbClr val="FF00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>
              <a:extLst>
                <a:ext uri="{FF2B5EF4-FFF2-40B4-BE49-F238E27FC236}">
                  <a16:creationId xmlns:a16="http://schemas.microsoft.com/office/drawing/2014/main" id="{4AEB3EA2-1555-4096-A61C-2E75309F9C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65646" y="5301208"/>
              <a:ext cx="316615" cy="0"/>
            </a:xfrm>
            <a:prstGeom prst="straightConnector1">
              <a:avLst/>
            </a:prstGeom>
            <a:ln>
              <a:solidFill>
                <a:srgbClr val="FF00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50278F5D-2F36-47E9-B5DE-27FD79DAA3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45901" y="5301208"/>
              <a:ext cx="316615" cy="0"/>
            </a:xfrm>
            <a:prstGeom prst="straightConnector1">
              <a:avLst/>
            </a:prstGeom>
            <a:ln>
              <a:solidFill>
                <a:srgbClr val="FF00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9C70896-F073-47A9-818E-2C95E07F10BB}"/>
                </a:ext>
              </a:extLst>
            </p:cNvPr>
            <p:cNvSpPr/>
            <p:nvPr/>
          </p:nvSpPr>
          <p:spPr>
            <a:xfrm>
              <a:off x="1710264" y="5105400"/>
              <a:ext cx="348420" cy="123111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800" b="1" dirty="0">
                  <a:latin typeface="ＭＳ Ｐゴシック" panose="020B0600070205080204" pitchFamily="50" charset="-128"/>
                </a:rPr>
                <a:t>1 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ｍｍ</a:t>
              </a:r>
              <a:endParaRPr lang="en-US" altLang="ja-JP" sz="800" b="1" dirty="0">
                <a:latin typeface="ＭＳ Ｐゴシック" panose="020B0600070205080204" pitchFamily="50" charset="-128"/>
              </a:endParaRP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C391F0A0-F7D8-40D3-A491-20FCBE4F88F7}"/>
                </a:ext>
              </a:extLst>
            </p:cNvPr>
            <p:cNvSpPr/>
            <p:nvPr/>
          </p:nvSpPr>
          <p:spPr>
            <a:xfrm>
              <a:off x="2051720" y="5108394"/>
              <a:ext cx="348420" cy="123111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800" b="1" dirty="0">
                  <a:latin typeface="ＭＳ Ｐゴシック" panose="020B0600070205080204" pitchFamily="50" charset="-128"/>
                </a:rPr>
                <a:t>1 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ｍｍ</a:t>
              </a:r>
              <a:endParaRPr lang="en-US" altLang="ja-JP" sz="800" b="1" dirty="0">
                <a:latin typeface="ＭＳ Ｐゴシック" panose="020B0600070205080204" pitchFamily="50" charset="-128"/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996E16D1-7293-4F99-8A3C-9E19B484C754}"/>
                </a:ext>
              </a:extLst>
            </p:cNvPr>
            <p:cNvSpPr/>
            <p:nvPr/>
          </p:nvSpPr>
          <p:spPr>
            <a:xfrm>
              <a:off x="2402460" y="5116030"/>
              <a:ext cx="348420" cy="123111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800" b="1" dirty="0">
                  <a:latin typeface="ＭＳ Ｐゴシック" panose="020B0600070205080204" pitchFamily="50" charset="-128"/>
                </a:rPr>
                <a:t>1 </a:t>
              </a:r>
              <a:r>
                <a:rPr lang="ja-JP" altLang="en-US" sz="800" b="1" dirty="0">
                  <a:latin typeface="ＭＳ Ｐゴシック" panose="020B0600070205080204" pitchFamily="50" charset="-128"/>
                </a:rPr>
                <a:t>ｍｍ</a:t>
              </a:r>
              <a:endParaRPr lang="en-US" altLang="ja-JP" sz="800" b="1" dirty="0">
                <a:latin typeface="ＭＳ Ｐゴシック" panose="020B0600070205080204" pitchFamily="50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0EA326D5-15BD-481C-9187-7A8C0D6F8A92}"/>
                </a:ext>
              </a:extLst>
            </p:cNvPr>
            <p:cNvCxnSpPr>
              <a:cxnSpLocks/>
            </p:cNvCxnSpPr>
            <p:nvPr/>
          </p:nvCxnSpPr>
          <p:spPr>
            <a:xfrm>
              <a:off x="595707" y="5661248"/>
              <a:ext cx="2563266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CBD3BC46-561A-4811-8593-AEE5488D465B}"/>
                </a:ext>
              </a:extLst>
            </p:cNvPr>
            <p:cNvCxnSpPr>
              <a:cxnSpLocks/>
            </p:cNvCxnSpPr>
            <p:nvPr/>
          </p:nvCxnSpPr>
          <p:spPr>
            <a:xfrm>
              <a:off x="1268204" y="5239141"/>
              <a:ext cx="0" cy="864096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50F17A9D-1D05-4530-BA47-A7B6021D437E}"/>
                </a:ext>
              </a:extLst>
            </p:cNvPr>
            <p:cNvCxnSpPr>
              <a:cxnSpLocks/>
            </p:cNvCxnSpPr>
            <p:nvPr/>
          </p:nvCxnSpPr>
          <p:spPr>
            <a:xfrm>
              <a:off x="1187624" y="5259430"/>
              <a:ext cx="0" cy="864096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685B5138-02B0-4934-96F7-03368FD94163}"/>
                </a:ext>
              </a:extLst>
            </p:cNvPr>
            <p:cNvCxnSpPr>
              <a:cxnSpLocks/>
            </p:cNvCxnSpPr>
            <p:nvPr/>
          </p:nvCxnSpPr>
          <p:spPr>
            <a:xfrm>
              <a:off x="1107044" y="5251867"/>
              <a:ext cx="0" cy="864096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39F28BC4-7183-4B85-B69B-AAE5B3B2A544}"/>
                </a:ext>
              </a:extLst>
            </p:cNvPr>
            <p:cNvSpPr/>
            <p:nvPr/>
          </p:nvSpPr>
          <p:spPr>
            <a:xfrm>
              <a:off x="1015579" y="5033139"/>
              <a:ext cx="353229" cy="153888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1000" b="1" dirty="0" err="1">
                  <a:latin typeface="ＭＳ Ｐゴシック" panose="020B0600070205080204" pitchFamily="50" charset="-128"/>
                </a:rPr>
                <a:t>EDeg</a:t>
              </a:r>
              <a:endParaRPr lang="en-US" altLang="ja-JP" sz="1000" b="1" dirty="0">
                <a:latin typeface="ＭＳ Ｐゴシック" panose="020B0600070205080204" pitchFamily="50" charset="-128"/>
              </a:endParaRP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D40BB3E5-6268-4266-8C25-16527638C697}"/>
                </a:ext>
              </a:extLst>
            </p:cNvPr>
            <p:cNvSpPr/>
            <p:nvPr/>
          </p:nvSpPr>
          <p:spPr>
            <a:xfrm>
              <a:off x="552640" y="5534366"/>
              <a:ext cx="26185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>
              <a:spAutoFit/>
            </a:bodyPr>
            <a:lstStyle/>
            <a:p>
              <a:pPr algn="ctr">
                <a:defRPr/>
              </a:pPr>
              <a:r>
                <a:rPr lang="en-US" altLang="ja-JP" sz="1400" b="1" dirty="0">
                  <a:solidFill>
                    <a:srgbClr val="339933"/>
                  </a:solidFill>
                  <a:latin typeface="ＭＳ Ｐゴシック" panose="020B0600070205080204" pitchFamily="50" charset="-128"/>
                </a:rPr>
                <a:t>Fe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0072B469-A578-477D-B0D9-03219F7CE31B}"/>
                </a:ext>
              </a:extLst>
            </p:cNvPr>
            <p:cNvSpPr/>
            <p:nvPr/>
          </p:nvSpPr>
          <p:spPr>
            <a:xfrm>
              <a:off x="1268204" y="6171779"/>
              <a:ext cx="396510" cy="153888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1000" b="1" dirty="0">
                  <a:latin typeface="ＭＳ Ｐゴシック" panose="020B0600070205080204" pitchFamily="50" charset="-128"/>
                </a:rPr>
                <a:t>LET =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7E389E84-329E-44D8-B88C-92ED469608E0}"/>
                </a:ext>
              </a:extLst>
            </p:cNvPr>
            <p:cNvSpPr/>
            <p:nvPr/>
          </p:nvSpPr>
          <p:spPr>
            <a:xfrm>
              <a:off x="1702656" y="6094835"/>
              <a:ext cx="317963" cy="307777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1000" b="1" dirty="0">
                  <a:latin typeface="ＭＳ Ｐゴシック" panose="020B0600070205080204" pitchFamily="50" charset="-128"/>
                </a:rPr>
                <a:t>600</a:t>
              </a:r>
            </a:p>
            <a:p>
              <a:pPr>
                <a:defRPr/>
              </a:pPr>
              <a:r>
                <a:rPr lang="en-US" altLang="ja-JP" sz="1000" b="1" dirty="0">
                  <a:latin typeface="ＭＳ Ｐゴシック" panose="020B0600070205080204" pitchFamily="50" charset="-128"/>
                </a:rPr>
                <a:t>~650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E92DAE87-C3BE-445D-8FF0-EC9411A06858}"/>
                </a:ext>
              </a:extLst>
            </p:cNvPr>
            <p:cNvSpPr/>
            <p:nvPr/>
          </p:nvSpPr>
          <p:spPr>
            <a:xfrm>
              <a:off x="2056362" y="6094835"/>
              <a:ext cx="317963" cy="307777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1000" b="1" dirty="0">
                  <a:latin typeface="ＭＳ Ｐゴシック" panose="020B0600070205080204" pitchFamily="50" charset="-128"/>
                </a:rPr>
                <a:t>650</a:t>
              </a:r>
            </a:p>
            <a:p>
              <a:pPr>
                <a:defRPr/>
              </a:pPr>
              <a:r>
                <a:rPr lang="en-US" altLang="ja-JP" sz="1000" b="1" dirty="0">
                  <a:latin typeface="ＭＳ Ｐゴシック" panose="020B0600070205080204" pitchFamily="50" charset="-128"/>
                </a:rPr>
                <a:t>~800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E811EF1C-2A87-4FED-B33A-1629D65AE461}"/>
                </a:ext>
              </a:extLst>
            </p:cNvPr>
            <p:cNvSpPr/>
            <p:nvPr/>
          </p:nvSpPr>
          <p:spPr>
            <a:xfrm>
              <a:off x="2433278" y="6094835"/>
              <a:ext cx="382083" cy="307777"/>
            </a:xfrm>
            <a:prstGeom prst="rect">
              <a:avLst/>
            </a:prstGeom>
            <a:noFill/>
          </p:spPr>
          <p:txBody>
            <a:bodyPr wrap="none" lIns="36000" tIns="0" rIns="36000" bIns="0">
              <a:spAutoFit/>
            </a:bodyPr>
            <a:lstStyle/>
            <a:p>
              <a:pPr>
                <a:defRPr/>
              </a:pPr>
              <a:r>
                <a:rPr lang="en-US" altLang="ja-JP" sz="1000" b="1" dirty="0">
                  <a:latin typeface="ＭＳ Ｐゴシック" panose="020B0600070205080204" pitchFamily="50" charset="-128"/>
                </a:rPr>
                <a:t>800</a:t>
              </a:r>
            </a:p>
            <a:p>
              <a:pPr>
                <a:defRPr/>
              </a:pPr>
              <a:r>
                <a:rPr lang="en-US" altLang="ja-JP" sz="1000" b="1" dirty="0">
                  <a:latin typeface="ＭＳ Ｐゴシック" panose="020B0600070205080204" pitchFamily="50" charset="-128"/>
                </a:rPr>
                <a:t>~1010</a:t>
              </a:r>
            </a:p>
          </p:txBody>
        </p:sp>
      </p:grp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21FCE1AC-C1AC-4E41-894D-620FA3F5748B}"/>
              </a:ext>
            </a:extLst>
          </p:cNvPr>
          <p:cNvSpPr/>
          <p:nvPr/>
        </p:nvSpPr>
        <p:spPr>
          <a:xfrm>
            <a:off x="6139801" y="5471909"/>
            <a:ext cx="2276833" cy="507831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このような解釈で正しければ、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100" b="1" dirty="0" err="1">
                <a:latin typeface="ＭＳ Ｐゴシック" panose="020B0600070205080204" pitchFamily="50" charset="-128"/>
              </a:rPr>
              <a:t>Xe</a:t>
            </a:r>
            <a:r>
              <a:rPr lang="en-US" altLang="ja-JP" sz="1100" b="1" dirty="0">
                <a:latin typeface="ＭＳ Ｐゴシック" panose="020B0600070205080204" pitchFamily="50" charset="-128"/>
              </a:rPr>
              <a:t> 114 </a:t>
            </a:r>
            <a:r>
              <a:rPr lang="en-US" altLang="ja-JP" sz="1100" b="1" dirty="0" err="1">
                <a:latin typeface="ＭＳ Ｐゴシック" panose="020B0600070205080204" pitchFamily="50" charset="-128"/>
              </a:rPr>
              <a:t>A.MeV</a:t>
            </a:r>
            <a:r>
              <a:rPr lang="en-US" altLang="ja-JP" sz="1100" b="1" dirty="0">
                <a:latin typeface="ＭＳ Ｐゴシック" panose="020B0600070205080204" pitchFamily="50" charset="-128"/>
              </a:rPr>
              <a:t> </a:t>
            </a:r>
            <a:r>
              <a:rPr lang="ja-JP" altLang="en-US" sz="1100" b="1" dirty="0">
                <a:latin typeface="ＭＳ Ｐゴシック" panose="020B0600070205080204" pitchFamily="50" charset="-128"/>
              </a:rPr>
              <a:t>でも、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まあ使い物になるのかもしれません。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CCA7899B-DD3D-46D2-9A17-01A965935CB1}"/>
              </a:ext>
            </a:extLst>
          </p:cNvPr>
          <p:cNvSpPr/>
          <p:nvPr/>
        </p:nvSpPr>
        <p:spPr>
          <a:xfrm>
            <a:off x="2943524" y="712710"/>
            <a:ext cx="2768954" cy="169277"/>
          </a:xfrm>
          <a:prstGeom prst="rect">
            <a:avLst/>
          </a:prstGeom>
          <a:solidFill>
            <a:srgbClr val="FFFFCC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dirty="0">
                <a:latin typeface="ＭＳ Ｐゴシック" panose="020B0600070205080204" pitchFamily="50" charset="-128"/>
              </a:rPr>
              <a:t>　この </a:t>
            </a:r>
            <a:r>
              <a:rPr lang="en-US" altLang="ja-JP" sz="1100" b="1" dirty="0">
                <a:latin typeface="ＭＳ Ｐゴシック" panose="020B0600070205080204" pitchFamily="50" charset="-128"/>
              </a:rPr>
              <a:t>LET vs. Range </a:t>
            </a:r>
            <a:r>
              <a:rPr lang="ja-JP" altLang="en-US" sz="1100" b="1" dirty="0">
                <a:latin typeface="ＭＳ Ｐゴシック" panose="020B0600070205080204" pitchFamily="50" charset="-128"/>
              </a:rPr>
              <a:t>グラフの見方について　</a:t>
            </a:r>
            <a:endParaRPr lang="en-US" altLang="ja-JP" sz="1100" b="1" dirty="0">
              <a:latin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104375FC-03D9-41D2-A7E1-960A1C8EB0D2}"/>
              </a:ext>
            </a:extLst>
          </p:cNvPr>
          <p:cNvSpPr/>
          <p:nvPr/>
        </p:nvSpPr>
        <p:spPr>
          <a:xfrm>
            <a:off x="6324154" y="1097027"/>
            <a:ext cx="787642" cy="584775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RIKEN</a:t>
            </a:r>
          </a:p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□ 真空中 </a:t>
            </a:r>
            <a:endParaRPr lang="en-US" altLang="ja-JP" sz="10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■ 空気中</a:t>
            </a:r>
            <a:endParaRPr lang="en-US" altLang="ja-JP" sz="10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　　</a:t>
            </a:r>
            <a:r>
              <a:rPr lang="en-US" altLang="ja-JP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照射物位置</a:t>
            </a:r>
            <a:r>
              <a:rPr lang="en-US" altLang="ja-JP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84237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図 73">
            <a:extLst>
              <a:ext uri="{FF2B5EF4-FFF2-40B4-BE49-F238E27FC236}">
                <a16:creationId xmlns:a16="http://schemas.microsoft.com/office/drawing/2014/main" id="{B12C4408-32DF-4590-BF50-DC280AAA4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0" y="773424"/>
            <a:ext cx="7252985" cy="5667768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8845392A-5CCF-49F2-9DEE-57919BB8D31B}"/>
              </a:ext>
            </a:extLst>
          </p:cNvPr>
          <p:cNvCxnSpPr/>
          <p:nvPr/>
        </p:nvCxnSpPr>
        <p:spPr>
          <a:xfrm>
            <a:off x="7732229" y="1206299"/>
            <a:ext cx="36004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6E5D59C-731F-49F0-B8E2-9D4008A710F6}"/>
              </a:ext>
            </a:extLst>
          </p:cNvPr>
          <p:cNvSpPr/>
          <p:nvPr/>
        </p:nvSpPr>
        <p:spPr>
          <a:xfrm>
            <a:off x="7668344" y="1305314"/>
            <a:ext cx="1015269" cy="33855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dirty="0">
                <a:solidFill>
                  <a:srgbClr val="00B050"/>
                </a:solidFill>
                <a:latin typeface="ＭＳ Ｐゴシック" panose="020B0600070205080204" pitchFamily="50" charset="-128"/>
              </a:rPr>
              <a:t>緑矢印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は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ビーム方向です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46CF00E-4895-420B-9C67-BDFF9874B2CD}"/>
              </a:ext>
            </a:extLst>
          </p:cNvPr>
          <p:cNvSpPr/>
          <p:nvPr/>
        </p:nvSpPr>
        <p:spPr>
          <a:xfrm>
            <a:off x="2215807" y="862220"/>
            <a:ext cx="455253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ja-JP" sz="11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RILAC2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518EDAA5-8943-44E5-9BF1-B4395BBD4883}"/>
              </a:ext>
            </a:extLst>
          </p:cNvPr>
          <p:cNvCxnSpPr>
            <a:cxnSpLocks/>
          </p:cNvCxnSpPr>
          <p:nvPr/>
        </p:nvCxnSpPr>
        <p:spPr>
          <a:xfrm flipH="1">
            <a:off x="5168135" y="4016856"/>
            <a:ext cx="56031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DA51EF41-BC1C-468C-9987-D6D858077A90}"/>
              </a:ext>
            </a:extLst>
          </p:cNvPr>
          <p:cNvCxnSpPr>
            <a:cxnSpLocks/>
          </p:cNvCxnSpPr>
          <p:nvPr/>
        </p:nvCxnSpPr>
        <p:spPr>
          <a:xfrm>
            <a:off x="5816207" y="4314492"/>
            <a:ext cx="244140" cy="2880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0B0A36F-4A51-41F6-B8B5-BD9B976ACDAE}"/>
              </a:ext>
            </a:extLst>
          </p:cNvPr>
          <p:cNvSpPr/>
          <p:nvPr/>
        </p:nvSpPr>
        <p:spPr>
          <a:xfrm>
            <a:off x="7484788" y="5799853"/>
            <a:ext cx="359073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ja-JP" sz="11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IRC</a:t>
            </a:r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へ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1EA1C2C-8B1A-43F0-AEC3-8ADA4ADF45F4}"/>
              </a:ext>
            </a:extLst>
          </p:cNvPr>
          <p:cNvCxnSpPr>
            <a:cxnSpLocks/>
          </p:cNvCxnSpPr>
          <p:nvPr/>
        </p:nvCxnSpPr>
        <p:spPr>
          <a:xfrm>
            <a:off x="6696011" y="5884492"/>
            <a:ext cx="62429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ACCCB814-05A8-4F41-B956-40FA77D57910}"/>
              </a:ext>
            </a:extLst>
          </p:cNvPr>
          <p:cNvCxnSpPr>
            <a:cxnSpLocks/>
          </p:cNvCxnSpPr>
          <p:nvPr/>
        </p:nvCxnSpPr>
        <p:spPr>
          <a:xfrm>
            <a:off x="4025841" y="2446396"/>
            <a:ext cx="385739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D838C1DE-A5DD-4F5A-AF9E-448660B62EA5}"/>
              </a:ext>
            </a:extLst>
          </p:cNvPr>
          <p:cNvCxnSpPr>
            <a:cxnSpLocks/>
          </p:cNvCxnSpPr>
          <p:nvPr/>
        </p:nvCxnSpPr>
        <p:spPr>
          <a:xfrm>
            <a:off x="3295927" y="1182046"/>
            <a:ext cx="0" cy="52931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1ED54BC2-87B6-416E-961F-770E55444AD6}"/>
              </a:ext>
            </a:extLst>
          </p:cNvPr>
          <p:cNvCxnSpPr>
            <a:cxnSpLocks/>
          </p:cNvCxnSpPr>
          <p:nvPr/>
        </p:nvCxnSpPr>
        <p:spPr>
          <a:xfrm flipV="1">
            <a:off x="4664079" y="2014348"/>
            <a:ext cx="144016" cy="36004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AA68792-6655-45DA-AA79-07A7463A0CA7}"/>
              </a:ext>
            </a:extLst>
          </p:cNvPr>
          <p:cNvSpPr/>
          <p:nvPr/>
        </p:nvSpPr>
        <p:spPr>
          <a:xfrm>
            <a:off x="4089668" y="1446705"/>
            <a:ext cx="258084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ja-JP" sz="11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AVF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5733D537-753B-42B6-B79D-A20CA84C7391}"/>
              </a:ext>
            </a:extLst>
          </p:cNvPr>
          <p:cNvSpPr/>
          <p:nvPr/>
        </p:nvSpPr>
        <p:spPr>
          <a:xfrm>
            <a:off x="6457867" y="1929709"/>
            <a:ext cx="270908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ja-JP" sz="1100" b="1">
                <a:solidFill>
                  <a:srgbClr val="0000FF"/>
                </a:solidFill>
                <a:latin typeface="ＭＳ Ｐゴシック" panose="020B0600070205080204" pitchFamily="50" charset="-128"/>
              </a:rPr>
              <a:t>RRC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9BB7AD3-1332-471B-99CE-6F6F64B11478}"/>
              </a:ext>
            </a:extLst>
          </p:cNvPr>
          <p:cNvSpPr/>
          <p:nvPr/>
        </p:nvSpPr>
        <p:spPr>
          <a:xfrm>
            <a:off x="2085162" y="5686461"/>
            <a:ext cx="261290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ja-JP" sz="11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FRC</a:t>
            </a: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C22D159D-5113-4BF5-B585-A3B0D7F78EC9}"/>
              </a:ext>
            </a:extLst>
          </p:cNvPr>
          <p:cNvCxnSpPr>
            <a:cxnSpLocks/>
          </p:cNvCxnSpPr>
          <p:nvPr/>
        </p:nvCxnSpPr>
        <p:spPr>
          <a:xfrm>
            <a:off x="5118996" y="2014347"/>
            <a:ext cx="409179" cy="16952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15C1FCC0-96F2-4567-ACDF-D83170D8C2B5}"/>
              </a:ext>
            </a:extLst>
          </p:cNvPr>
          <p:cNvCxnSpPr>
            <a:cxnSpLocks/>
          </p:cNvCxnSpPr>
          <p:nvPr/>
        </p:nvCxnSpPr>
        <p:spPr>
          <a:xfrm>
            <a:off x="6084537" y="2734428"/>
            <a:ext cx="0" cy="5040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11DD732E-3B55-433A-B5B2-CB837FFF479A}"/>
              </a:ext>
            </a:extLst>
          </p:cNvPr>
          <p:cNvCxnSpPr>
            <a:cxnSpLocks/>
          </p:cNvCxnSpPr>
          <p:nvPr/>
        </p:nvCxnSpPr>
        <p:spPr>
          <a:xfrm flipH="1">
            <a:off x="4163451" y="4012284"/>
            <a:ext cx="42097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AE593094-F157-4EBF-A5A3-7B152CD81FC8}"/>
              </a:ext>
            </a:extLst>
          </p:cNvPr>
          <p:cNvCxnSpPr>
            <a:cxnSpLocks/>
          </p:cNvCxnSpPr>
          <p:nvPr/>
        </p:nvCxnSpPr>
        <p:spPr>
          <a:xfrm flipH="1">
            <a:off x="2719863" y="4007712"/>
            <a:ext cx="42097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0EFEA62D-B28B-42C1-BFD4-BE97C5DE7EBC}"/>
              </a:ext>
            </a:extLst>
          </p:cNvPr>
          <p:cNvCxnSpPr>
            <a:cxnSpLocks/>
          </p:cNvCxnSpPr>
          <p:nvPr/>
        </p:nvCxnSpPr>
        <p:spPr>
          <a:xfrm flipH="1">
            <a:off x="1687397" y="4003140"/>
            <a:ext cx="42097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26583BED-5972-4B09-A9A6-CE9365028167}"/>
              </a:ext>
            </a:extLst>
          </p:cNvPr>
          <p:cNvCxnSpPr>
            <a:cxnSpLocks/>
          </p:cNvCxnSpPr>
          <p:nvPr/>
        </p:nvCxnSpPr>
        <p:spPr>
          <a:xfrm flipH="1">
            <a:off x="1351711" y="4059140"/>
            <a:ext cx="216024" cy="2880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E04498E0-FB28-42C5-8B5E-6171DF7B34F4}"/>
              </a:ext>
            </a:extLst>
          </p:cNvPr>
          <p:cNvCxnSpPr>
            <a:cxnSpLocks/>
          </p:cNvCxnSpPr>
          <p:nvPr/>
        </p:nvCxnSpPr>
        <p:spPr>
          <a:xfrm>
            <a:off x="1207695" y="4428495"/>
            <a:ext cx="0" cy="39088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31EB1B66-1479-4BBC-926C-7C66D6BE035A}"/>
              </a:ext>
            </a:extLst>
          </p:cNvPr>
          <p:cNvCxnSpPr>
            <a:cxnSpLocks/>
          </p:cNvCxnSpPr>
          <p:nvPr/>
        </p:nvCxnSpPr>
        <p:spPr>
          <a:xfrm flipV="1">
            <a:off x="1646571" y="4537389"/>
            <a:ext cx="400866" cy="28757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CC10A591-9AE2-4074-AA5D-D5E4A8E49ABB}"/>
              </a:ext>
            </a:extLst>
          </p:cNvPr>
          <p:cNvCxnSpPr>
            <a:cxnSpLocks/>
          </p:cNvCxnSpPr>
          <p:nvPr/>
        </p:nvCxnSpPr>
        <p:spPr>
          <a:xfrm flipV="1">
            <a:off x="2179462" y="4174816"/>
            <a:ext cx="400866" cy="28757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30DD1E5D-5C83-45F7-AED7-B8A88E114FB0}"/>
              </a:ext>
            </a:extLst>
          </p:cNvPr>
          <p:cNvCxnSpPr>
            <a:cxnSpLocks/>
          </p:cNvCxnSpPr>
          <p:nvPr/>
        </p:nvCxnSpPr>
        <p:spPr>
          <a:xfrm flipV="1">
            <a:off x="2898356" y="4153607"/>
            <a:ext cx="439558" cy="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1A77C83D-1F07-4D38-B37F-1588A2C2AE08}"/>
              </a:ext>
            </a:extLst>
          </p:cNvPr>
          <p:cNvCxnSpPr>
            <a:cxnSpLocks/>
          </p:cNvCxnSpPr>
          <p:nvPr/>
        </p:nvCxnSpPr>
        <p:spPr>
          <a:xfrm flipV="1">
            <a:off x="3864481" y="4156299"/>
            <a:ext cx="439558" cy="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E886CCAC-4BB4-4DF3-A7D3-982376B9CB09}"/>
              </a:ext>
            </a:extLst>
          </p:cNvPr>
          <p:cNvCxnSpPr>
            <a:cxnSpLocks/>
          </p:cNvCxnSpPr>
          <p:nvPr/>
        </p:nvCxnSpPr>
        <p:spPr>
          <a:xfrm flipV="1">
            <a:off x="5028634" y="4158991"/>
            <a:ext cx="643557" cy="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F82505BE-3D82-42CF-8EC6-19515B291EFB}"/>
              </a:ext>
            </a:extLst>
          </p:cNvPr>
          <p:cNvCxnSpPr>
            <a:cxnSpLocks/>
          </p:cNvCxnSpPr>
          <p:nvPr/>
        </p:nvCxnSpPr>
        <p:spPr>
          <a:xfrm>
            <a:off x="6248255" y="4894668"/>
            <a:ext cx="0" cy="54964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EFE9C48E-C6F3-49DC-830D-86E07DFBA7BA}"/>
              </a:ext>
            </a:extLst>
          </p:cNvPr>
          <p:cNvCxnSpPr>
            <a:cxnSpLocks/>
          </p:cNvCxnSpPr>
          <p:nvPr/>
        </p:nvCxnSpPr>
        <p:spPr>
          <a:xfrm>
            <a:off x="6248255" y="5551585"/>
            <a:ext cx="144016" cy="13999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F6729661-DDCD-459B-810F-643B30F803DB}"/>
              </a:ext>
            </a:extLst>
          </p:cNvPr>
          <p:cNvCxnSpPr>
            <a:cxnSpLocks/>
          </p:cNvCxnSpPr>
          <p:nvPr/>
        </p:nvCxnSpPr>
        <p:spPr>
          <a:xfrm flipH="1">
            <a:off x="6852032" y="5534740"/>
            <a:ext cx="61223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645BD05-ECD8-4D01-8FFA-76F2C5F332D5}"/>
              </a:ext>
            </a:extLst>
          </p:cNvPr>
          <p:cNvSpPr/>
          <p:nvPr/>
        </p:nvSpPr>
        <p:spPr>
          <a:xfrm>
            <a:off x="7456311" y="5444952"/>
            <a:ext cx="445636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ja-JP" sz="11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IRC</a:t>
            </a:r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より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CC7AA135-3ACE-496A-B406-5BF15E2DC614}"/>
              </a:ext>
            </a:extLst>
          </p:cNvPr>
          <p:cNvCxnSpPr>
            <a:cxnSpLocks/>
          </p:cNvCxnSpPr>
          <p:nvPr/>
        </p:nvCxnSpPr>
        <p:spPr>
          <a:xfrm flipH="1" flipV="1">
            <a:off x="6666831" y="5315649"/>
            <a:ext cx="123887" cy="1440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7F16AD4-1F71-492E-9690-96799C8A7007}"/>
              </a:ext>
            </a:extLst>
          </p:cNvPr>
          <p:cNvCxnSpPr>
            <a:cxnSpLocks/>
          </p:cNvCxnSpPr>
          <p:nvPr/>
        </p:nvCxnSpPr>
        <p:spPr>
          <a:xfrm flipH="1" flipV="1">
            <a:off x="6482566" y="4353909"/>
            <a:ext cx="1" cy="80746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85F22B2-14D1-4635-A4C6-1A11CA609B15}"/>
              </a:ext>
            </a:extLst>
          </p:cNvPr>
          <p:cNvCxnSpPr>
            <a:cxnSpLocks/>
          </p:cNvCxnSpPr>
          <p:nvPr/>
        </p:nvCxnSpPr>
        <p:spPr>
          <a:xfrm flipH="1" flipV="1">
            <a:off x="6513465" y="3767801"/>
            <a:ext cx="123887" cy="1440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DCAD98F8-AC8C-449C-8896-50F310CFADC7}"/>
              </a:ext>
            </a:extLst>
          </p:cNvPr>
          <p:cNvCxnSpPr>
            <a:cxnSpLocks/>
          </p:cNvCxnSpPr>
          <p:nvPr/>
        </p:nvCxnSpPr>
        <p:spPr>
          <a:xfrm flipH="1">
            <a:off x="5139872" y="3747112"/>
            <a:ext cx="82035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AEA70320-DF62-4AD4-A7B7-B020F1E13028}"/>
              </a:ext>
            </a:extLst>
          </p:cNvPr>
          <p:cNvCxnSpPr>
            <a:cxnSpLocks/>
          </p:cNvCxnSpPr>
          <p:nvPr/>
        </p:nvCxnSpPr>
        <p:spPr>
          <a:xfrm flipH="1">
            <a:off x="3799983" y="3747112"/>
            <a:ext cx="82035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B4768D34-C094-43DC-B629-B1A6C966689D}"/>
              </a:ext>
            </a:extLst>
          </p:cNvPr>
          <p:cNvCxnSpPr>
            <a:cxnSpLocks/>
          </p:cNvCxnSpPr>
          <p:nvPr/>
        </p:nvCxnSpPr>
        <p:spPr>
          <a:xfrm flipH="1">
            <a:off x="3006401" y="3724252"/>
            <a:ext cx="42097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6A26FF70-F942-4EA2-8EBE-00049AB29FB5}"/>
              </a:ext>
            </a:extLst>
          </p:cNvPr>
          <p:cNvCxnSpPr>
            <a:cxnSpLocks/>
          </p:cNvCxnSpPr>
          <p:nvPr/>
        </p:nvCxnSpPr>
        <p:spPr>
          <a:xfrm flipH="1" flipV="1">
            <a:off x="2443433" y="3300560"/>
            <a:ext cx="345974" cy="3188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14AC33FA-3F10-494E-97BE-2A874EA9ADF6}"/>
              </a:ext>
            </a:extLst>
          </p:cNvPr>
          <p:cNvCxnSpPr>
            <a:cxnSpLocks/>
          </p:cNvCxnSpPr>
          <p:nvPr/>
        </p:nvCxnSpPr>
        <p:spPr>
          <a:xfrm flipV="1">
            <a:off x="2263059" y="1942340"/>
            <a:ext cx="0" cy="103103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D6B71DC7-8B98-4C34-8F5E-351446149AAB}"/>
              </a:ext>
            </a:extLst>
          </p:cNvPr>
          <p:cNvCxnSpPr>
            <a:cxnSpLocks/>
          </p:cNvCxnSpPr>
          <p:nvPr/>
        </p:nvCxnSpPr>
        <p:spPr>
          <a:xfrm>
            <a:off x="3244125" y="2374388"/>
            <a:ext cx="180793" cy="21602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A7837262-880B-486A-B009-5BB4D231896D}"/>
              </a:ext>
            </a:extLst>
          </p:cNvPr>
          <p:cNvSpPr/>
          <p:nvPr/>
        </p:nvSpPr>
        <p:spPr>
          <a:xfrm>
            <a:off x="4762319" y="722377"/>
            <a:ext cx="3478517" cy="215444"/>
          </a:xfrm>
          <a:prstGeom prst="rect">
            <a:avLst/>
          </a:prstGeom>
          <a:solidFill>
            <a:srgbClr val="FFFFCC"/>
          </a:solidFill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ja-JP" altLang="en-US" sz="1400" b="1" dirty="0">
                <a:latin typeface="ＭＳ Ｐゴシック" panose="020B0600070205080204" pitchFamily="50" charset="-128"/>
              </a:rPr>
              <a:t>　</a:t>
            </a:r>
            <a:r>
              <a:rPr lang="en-US" altLang="ja-JP" sz="1400" b="1" dirty="0">
                <a:latin typeface="ＭＳ Ｐゴシック" panose="020B0600070205080204" pitchFamily="50" charset="-128"/>
              </a:rPr>
              <a:t>RILAC2 + RRC + FRC + IRC </a:t>
            </a:r>
            <a:r>
              <a:rPr lang="ja-JP" altLang="en-US" sz="1400" b="1" dirty="0">
                <a:latin typeface="ＭＳ Ｐゴシック" panose="020B0600070205080204" pitchFamily="50" charset="-128"/>
              </a:rPr>
              <a:t>のビーム経路　</a:t>
            </a:r>
            <a:endParaRPr lang="en-US" altLang="ja-JP" sz="1400" b="1" dirty="0">
              <a:latin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343EFF82-D8B5-4F90-B2AF-A1D323087111}"/>
              </a:ext>
            </a:extLst>
          </p:cNvPr>
          <p:cNvSpPr/>
          <p:nvPr/>
        </p:nvSpPr>
        <p:spPr>
          <a:xfrm>
            <a:off x="7316978" y="1772816"/>
            <a:ext cx="1440065" cy="50783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現在の </a:t>
            </a:r>
            <a:r>
              <a:rPr lang="en-US" altLang="ja-JP" sz="1100" b="1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Ar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～</a:t>
            </a: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Kr 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の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E5B</a:t>
            </a:r>
            <a:r>
              <a:rPr lang="ja-JP" altLang="en-US" sz="1100" b="1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への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「</a:t>
            </a: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IRC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戻し」は、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FRC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を使いません。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771F8B5C-6448-4C44-A27A-6C633486FFD8}"/>
              </a:ext>
            </a:extLst>
          </p:cNvPr>
          <p:cNvSpPr/>
          <p:nvPr/>
        </p:nvSpPr>
        <p:spPr>
          <a:xfrm>
            <a:off x="7313303" y="2424619"/>
            <a:ext cx="1611586" cy="8463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しかし、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「</a:t>
            </a: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FRC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有りの</a:t>
            </a: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IRC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戻し」は、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今のママでは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E5B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へ戻せません。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D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室で経路が重なるので。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81A3A37-D3EF-4F16-B8FC-B0694E532DD7}"/>
              </a:ext>
            </a:extLst>
          </p:cNvPr>
          <p:cNvSpPr/>
          <p:nvPr/>
        </p:nvSpPr>
        <p:spPr>
          <a:xfrm>
            <a:off x="7320308" y="3459572"/>
            <a:ext cx="1500979" cy="67710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「</a:t>
            </a: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FRC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＋</a:t>
            </a: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IRC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戻し」には、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昔検討がなされた</a:t>
            </a:r>
            <a:endParaRPr lang="en-US" altLang="ja-JP" sz="1100" b="1" dirty="0">
              <a:solidFill>
                <a:srgbClr val="FF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このビームラインに変更</a:t>
            </a:r>
            <a:endParaRPr lang="en-US" altLang="ja-JP" sz="1100" b="1" dirty="0">
              <a:solidFill>
                <a:srgbClr val="FF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する必要があります。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D01BFB5F-2A13-4659-85EC-D96DA2FBEAAB}"/>
              </a:ext>
            </a:extLst>
          </p:cNvPr>
          <p:cNvCxnSpPr>
            <a:cxnSpLocks/>
          </p:cNvCxnSpPr>
          <p:nvPr/>
        </p:nvCxnSpPr>
        <p:spPr>
          <a:xfrm flipH="1">
            <a:off x="6728774" y="3911817"/>
            <a:ext cx="600514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881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4022848-96D2-4BBC-B4EF-D4270593D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268760"/>
            <a:ext cx="5193113" cy="3290650"/>
          </a:xfrm>
          <a:prstGeom prst="rect">
            <a:avLst/>
          </a:prstGeom>
        </p:spPr>
      </p:pic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1AE42E0A-D495-4D6D-AA05-CCDFCE0D439E}"/>
              </a:ext>
            </a:extLst>
          </p:cNvPr>
          <p:cNvSpPr/>
          <p:nvPr/>
        </p:nvSpPr>
        <p:spPr bwMode="auto">
          <a:xfrm>
            <a:off x="4113767" y="1340768"/>
            <a:ext cx="458233" cy="3312368"/>
          </a:xfrm>
          <a:prstGeom prst="roundRect">
            <a:avLst/>
          </a:prstGeom>
          <a:noFill/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044AD03-F85A-4C41-BF23-029B222ED896}"/>
              </a:ext>
            </a:extLst>
          </p:cNvPr>
          <p:cNvSpPr/>
          <p:nvPr/>
        </p:nvSpPr>
        <p:spPr>
          <a:xfrm>
            <a:off x="6452594" y="1484784"/>
            <a:ext cx="128938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Bp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値について確認</a:t>
            </a:r>
            <a:endParaRPr lang="en-US" altLang="ja-JP" sz="12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BE72609-BEB9-4BA8-BAEF-165518BF5FD3}"/>
              </a:ext>
            </a:extLst>
          </p:cNvPr>
          <p:cNvSpPr/>
          <p:nvPr/>
        </p:nvSpPr>
        <p:spPr>
          <a:xfrm>
            <a:off x="6152833" y="2060848"/>
            <a:ext cx="2456369" cy="73866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E6-RIPS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の </a:t>
            </a:r>
            <a:r>
              <a:rPr lang="en-US" altLang="ja-JP" sz="1200" b="1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maxBp</a:t>
            </a:r>
            <a:r>
              <a:rPr lang="en-US" altLang="ja-JP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は、</a:t>
            </a:r>
            <a:endParaRPr lang="en-US" altLang="ja-JP" sz="12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RRC 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の </a:t>
            </a:r>
            <a:r>
              <a:rPr lang="en-US" altLang="ja-JP" sz="1200" b="1" dirty="0" err="1">
                <a:solidFill>
                  <a:srgbClr val="000000"/>
                </a:solidFill>
                <a:latin typeface="ＭＳ Ｐゴシック" panose="020B0600070205080204" pitchFamily="50" charset="-128"/>
              </a:rPr>
              <a:t>maxBp</a:t>
            </a:r>
            <a:r>
              <a:rPr lang="en-US" altLang="ja-JP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x 1.65 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と</a:t>
            </a:r>
            <a:endParaRPr lang="en-US" altLang="ja-JP" sz="12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十分大きいので、</a:t>
            </a:r>
            <a:endParaRPr lang="en-US" altLang="ja-JP" sz="12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FRC+IRC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戻しでも大丈夫のようです。</a:t>
            </a:r>
            <a:endParaRPr lang="en-US" altLang="ja-JP" sz="12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7ABF0AC-87B4-4ECB-8314-94943EC6F50E}"/>
              </a:ext>
            </a:extLst>
          </p:cNvPr>
          <p:cNvSpPr/>
          <p:nvPr/>
        </p:nvSpPr>
        <p:spPr>
          <a:xfrm>
            <a:off x="6152833" y="2914085"/>
            <a:ext cx="1888906" cy="5539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dirty="0">
                <a:latin typeface="ＭＳ Ｐゴシック" panose="020B0600070205080204" pitchFamily="50" charset="-128"/>
              </a:rPr>
              <a:t>但し、</a:t>
            </a:r>
            <a:endParaRPr lang="en-US" altLang="ja-JP" sz="12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200" b="1" dirty="0">
                <a:latin typeface="ＭＳ Ｐゴシック" panose="020B0600070205080204" pitchFamily="50" charset="-128"/>
              </a:rPr>
              <a:t>D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室と、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E1-IRC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戻しラインの </a:t>
            </a:r>
            <a:endParaRPr lang="en-US" altLang="ja-JP" sz="1200" b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200" b="1" dirty="0" err="1">
                <a:latin typeface="ＭＳ Ｐゴシック" panose="020B0600070205080204" pitchFamily="50" charset="-128"/>
              </a:rPr>
              <a:t>maxBp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は大丈夫か？</a:t>
            </a:r>
            <a:endParaRPr lang="en-US" altLang="ja-JP" sz="1200" b="1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475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92E9D896-89B1-4E2B-83BD-6813CC57D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791" y="1663732"/>
            <a:ext cx="5677705" cy="3709484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5BD5BD3-91C3-40D3-9AAB-EDF985E6F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836712"/>
            <a:ext cx="2648691" cy="17058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EC5A072-56F7-4930-9EA9-9BFA35DED5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359" y="2645911"/>
            <a:ext cx="3108660" cy="315754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E283B3-D6C4-4346-8C6B-81219C48C2FE}"/>
              </a:ext>
            </a:extLst>
          </p:cNvPr>
          <p:cNvSpPr/>
          <p:nvPr/>
        </p:nvSpPr>
        <p:spPr>
          <a:xfrm>
            <a:off x="1763688" y="1124744"/>
            <a:ext cx="220790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ＭＳ Ｐゴシック" panose="020B0600070205080204" pitchFamily="50" charset="-128"/>
              </a:rPr>
              <a:t>Isotope News 2015.5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月号 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No.733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092D642-BD0D-42ED-9801-5E922D67BE8A}"/>
              </a:ext>
            </a:extLst>
          </p:cNvPr>
          <p:cNvSpPr/>
          <p:nvPr/>
        </p:nvSpPr>
        <p:spPr>
          <a:xfrm>
            <a:off x="8295427" y="3964495"/>
            <a:ext cx="192929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993300"/>
                </a:solidFill>
                <a:latin typeface="ＭＳ Ｐゴシック" panose="020B0600070205080204" pitchFamily="50" charset="-128"/>
              </a:rPr>
              <a:t>C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05E7914-49E3-4053-8A75-2E2487F90F6B}"/>
              </a:ext>
            </a:extLst>
          </p:cNvPr>
          <p:cNvSpPr/>
          <p:nvPr/>
        </p:nvSpPr>
        <p:spPr>
          <a:xfrm>
            <a:off x="8424538" y="2976865"/>
            <a:ext cx="24262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FF3300"/>
                </a:solidFill>
                <a:latin typeface="ＭＳ Ｐゴシック" panose="020B0600070205080204" pitchFamily="50" charset="-128"/>
              </a:rPr>
              <a:t>Kr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1BD38A2-D548-4350-B9BE-DA6491038A55}"/>
              </a:ext>
            </a:extLst>
          </p:cNvPr>
          <p:cNvSpPr/>
          <p:nvPr/>
        </p:nvSpPr>
        <p:spPr>
          <a:xfrm>
            <a:off x="8424538" y="2735533"/>
            <a:ext cx="27147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FF0000"/>
                </a:solidFill>
                <a:latin typeface="ＭＳ Ｐゴシック" panose="020B0600070205080204" pitchFamily="50" charset="-128"/>
              </a:rPr>
              <a:t>Xe</a:t>
            </a:r>
            <a:endParaRPr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40E8965-CFC9-479E-AB77-347BAEED3A55}"/>
              </a:ext>
            </a:extLst>
          </p:cNvPr>
          <p:cNvSpPr/>
          <p:nvPr/>
        </p:nvSpPr>
        <p:spPr>
          <a:xfrm>
            <a:off x="8488356" y="2524915"/>
            <a:ext cx="27628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7030A0"/>
                </a:solidFill>
                <a:latin typeface="ＭＳ Ｐゴシック" panose="020B0600070205080204" pitchFamily="50" charset="-128"/>
              </a:rPr>
              <a:t>Au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22285B3-46D1-4C6A-9C6A-93B7261D36FA}"/>
              </a:ext>
            </a:extLst>
          </p:cNvPr>
          <p:cNvSpPr/>
          <p:nvPr/>
        </p:nvSpPr>
        <p:spPr>
          <a:xfrm>
            <a:off x="8532440" y="2276872"/>
            <a:ext cx="18811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U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2C4811-AE7C-49FC-B4A4-C56B87AE43F5}"/>
              </a:ext>
            </a:extLst>
          </p:cNvPr>
          <p:cNvSpPr/>
          <p:nvPr/>
        </p:nvSpPr>
        <p:spPr>
          <a:xfrm>
            <a:off x="8285593" y="3661443"/>
            <a:ext cx="27788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808000"/>
                </a:solidFill>
                <a:latin typeface="ＭＳ Ｐゴシック" panose="020B0600070205080204" pitchFamily="50" charset="-128"/>
              </a:rPr>
              <a:t>Ne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DFBE336-F388-4D65-84D4-E1AD630FDEC1}"/>
              </a:ext>
            </a:extLst>
          </p:cNvPr>
          <p:cNvSpPr/>
          <p:nvPr/>
        </p:nvSpPr>
        <p:spPr>
          <a:xfrm>
            <a:off x="8363839" y="3429580"/>
            <a:ext cx="2490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chemeClr val="accent1">
                    <a:lumMod val="50000"/>
                  </a:schemeClr>
                </a:solidFill>
                <a:latin typeface="ＭＳ Ｐゴシック" panose="020B0600070205080204" pitchFamily="50" charset="-128"/>
              </a:rPr>
              <a:t>Ar</a:t>
            </a:r>
            <a:endParaRPr lang="en-US" altLang="ja-JP" sz="1400" b="1" dirty="0">
              <a:solidFill>
                <a:schemeClr val="accent1">
                  <a:lumMod val="50000"/>
                </a:scheme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E59F9A0-5204-47A4-9062-1FD8C5974C19}"/>
              </a:ext>
            </a:extLst>
          </p:cNvPr>
          <p:cNvSpPr/>
          <p:nvPr/>
        </p:nvSpPr>
        <p:spPr>
          <a:xfrm>
            <a:off x="8364640" y="3196927"/>
            <a:ext cx="26185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339933"/>
                </a:solidFill>
                <a:latin typeface="ＭＳ Ｐゴシック" panose="020B0600070205080204" pitchFamily="50" charset="-128"/>
              </a:rPr>
              <a:t>Fe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C804A41-C5EA-4B97-931C-BA30E21FF1EE}"/>
              </a:ext>
            </a:extLst>
          </p:cNvPr>
          <p:cNvSpPr/>
          <p:nvPr/>
        </p:nvSpPr>
        <p:spPr>
          <a:xfrm>
            <a:off x="7020272" y="1663732"/>
            <a:ext cx="86779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ＭＳ Ｐゴシック" panose="020B0600070205080204" pitchFamily="50" charset="-128"/>
              </a:rPr>
              <a:t>LET electric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2AE1BCE-A404-463D-9C01-1284B1C65DCC}"/>
              </a:ext>
            </a:extLst>
          </p:cNvPr>
          <p:cNvSpPr/>
          <p:nvPr/>
        </p:nvSpPr>
        <p:spPr>
          <a:xfrm>
            <a:off x="4499992" y="2325030"/>
            <a:ext cx="85336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ＭＳ Ｐゴシック" panose="020B0600070205080204" pitchFamily="50" charset="-128"/>
              </a:rPr>
              <a:t>LET nuclear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4058A70-E24D-4D2C-9547-544563D10144}"/>
              </a:ext>
            </a:extLst>
          </p:cNvPr>
          <p:cNvSpPr/>
          <p:nvPr/>
        </p:nvSpPr>
        <p:spPr>
          <a:xfrm>
            <a:off x="1116123" y="3600599"/>
            <a:ext cx="800466" cy="692497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IC 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測定値を</a:t>
            </a:r>
            <a:endParaRPr lang="en-US" altLang="ja-JP" sz="9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厚さ</a:t>
            </a: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=0mm 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で</a:t>
            </a:r>
            <a:endParaRPr lang="en-US" altLang="ja-JP" sz="9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計算値に</a:t>
            </a:r>
            <a:endParaRPr lang="en-US" altLang="ja-JP" sz="9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Normalize</a:t>
            </a:r>
          </a:p>
          <a:p>
            <a:pPr>
              <a:defRPr/>
            </a:pP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した絵</a:t>
            </a: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神原談</a:t>
            </a: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)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0653C11-4194-42DB-8A5E-FC0B23B724CF}"/>
              </a:ext>
            </a:extLst>
          </p:cNvPr>
          <p:cNvSpPr/>
          <p:nvPr/>
        </p:nvSpPr>
        <p:spPr>
          <a:xfrm>
            <a:off x="4188141" y="4293096"/>
            <a:ext cx="1605174" cy="4154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SRIM-2013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計算値　では、</a:t>
            </a:r>
            <a:endParaRPr lang="en-US" altLang="ja-JP" sz="9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Ne : </a:t>
            </a:r>
            <a:r>
              <a:rPr lang="en-US" altLang="ja-JP" sz="900" b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maxLET</a:t>
            </a: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～</a:t>
            </a: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1600 [keV/µm]</a:t>
            </a:r>
          </a:p>
          <a:p>
            <a:pPr>
              <a:defRPr/>
            </a:pP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C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　</a:t>
            </a: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:             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 ～ </a:t>
            </a:r>
            <a:r>
              <a:rPr lang="en-US" altLang="ja-JP" sz="9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1000 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FCBF7E5-C1D5-461E-B201-ADFB9DAAC619}"/>
              </a:ext>
            </a:extLst>
          </p:cNvPr>
          <p:cNvSpPr/>
          <p:nvPr/>
        </p:nvSpPr>
        <p:spPr>
          <a:xfrm>
            <a:off x="3942375" y="5569767"/>
            <a:ext cx="4708588" cy="50783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100" b="1" i="1" dirty="0" err="1">
                <a:latin typeface="ＭＳ Ｐゴシック" panose="020B0600070205080204" pitchFamily="50" charset="-128"/>
              </a:rPr>
              <a:t>maxLET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値が、測定と計算で異なるのは、</a:t>
            </a:r>
            <a:endParaRPr lang="en-US" altLang="ja-JP" sz="11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i="1" dirty="0">
                <a:latin typeface="ＭＳ Ｐゴシック" panose="020B0600070205080204" pitchFamily="50" charset="-128"/>
              </a:rPr>
              <a:t>特に軽粒子の場合で、厚い 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Range Shifter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を用いることで、</a:t>
            </a:r>
            <a:endParaRPr lang="en-US" altLang="ja-JP" sz="11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100" b="1" i="1" dirty="0">
                <a:latin typeface="ＭＳ Ｐゴシック" panose="020B0600070205080204" pitchFamily="50" charset="-128"/>
              </a:rPr>
              <a:t>Energy Straggling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が大きくなり、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Bragg Peak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が平滑化する効果による 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(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神原談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)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DF44D3F5-3781-4EEF-B250-E736777A1A3C}"/>
              </a:ext>
            </a:extLst>
          </p:cNvPr>
          <p:cNvSpPr/>
          <p:nvPr/>
        </p:nvSpPr>
        <p:spPr>
          <a:xfrm>
            <a:off x="4559137" y="999110"/>
            <a:ext cx="3211383" cy="36933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i="1" dirty="0">
                <a:latin typeface="ＭＳ Ｐゴシック" panose="020B0600070205080204" pitchFamily="50" charset="-128"/>
              </a:rPr>
              <a:t>ところで、私の </a:t>
            </a:r>
            <a:r>
              <a:rPr lang="en-US" altLang="ja-JP" sz="1200" b="1" i="1" dirty="0">
                <a:latin typeface="ＭＳ Ｐゴシック" panose="020B0600070205080204" pitchFamily="50" charset="-128"/>
              </a:rPr>
              <a:t>LET [keV/µm] </a:t>
            </a:r>
            <a:r>
              <a:rPr lang="ja-JP" altLang="en-US" sz="1200" b="1" i="1" dirty="0">
                <a:latin typeface="ＭＳ Ｐゴシック" panose="020B0600070205080204" pitchFamily="50" charset="-128"/>
              </a:rPr>
              <a:t>表示が正しいか？</a:t>
            </a:r>
            <a:endParaRPr lang="en-US" altLang="ja-JP" sz="12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b="1" i="1" dirty="0">
                <a:latin typeface="ＭＳ Ｐゴシック" panose="020B0600070205080204" pitchFamily="50" charset="-128"/>
              </a:rPr>
              <a:t>参考文献と比較と比較してみると</a:t>
            </a:r>
            <a:r>
              <a:rPr lang="ja-JP" altLang="en-US" sz="1200" b="1" i="1" dirty="0" err="1">
                <a:latin typeface="ＭＳ Ｐゴシック" panose="020B0600070205080204" pitchFamily="50" charset="-128"/>
              </a:rPr>
              <a:t>。。。</a:t>
            </a:r>
            <a:endParaRPr lang="en-US" altLang="ja-JP" sz="1200" b="1" i="1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687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EC5A072-56F7-4930-9EA9-9BFA35DED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85" y="1245424"/>
            <a:ext cx="2826055" cy="2870491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A1A9FDC0-69CB-467D-BC51-3C073E44B7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536" y="1163587"/>
            <a:ext cx="5889952" cy="3345533"/>
          </a:xfrm>
          <a:prstGeom prst="rect">
            <a:avLst/>
          </a:prstGeom>
        </p:spPr>
      </p:pic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D997E9FB-694F-41E8-B9E8-F908E248D870}"/>
              </a:ext>
            </a:extLst>
          </p:cNvPr>
          <p:cNvCxnSpPr/>
          <p:nvPr/>
        </p:nvCxnSpPr>
        <p:spPr>
          <a:xfrm>
            <a:off x="3855824" y="3251819"/>
            <a:ext cx="4820632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0962B215-0C5D-4360-B314-93BB7FD3578A}"/>
              </a:ext>
            </a:extLst>
          </p:cNvPr>
          <p:cNvCxnSpPr/>
          <p:nvPr/>
        </p:nvCxnSpPr>
        <p:spPr>
          <a:xfrm>
            <a:off x="6147032" y="3107803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E5135C31-7D36-4953-AD6B-EB71D4E78B4D}"/>
              </a:ext>
            </a:extLst>
          </p:cNvPr>
          <p:cNvCxnSpPr/>
          <p:nvPr/>
        </p:nvCxnSpPr>
        <p:spPr>
          <a:xfrm>
            <a:off x="6669376" y="3107803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99A6C3EF-7A1F-44FF-954E-ECC722CFAAE0}"/>
              </a:ext>
            </a:extLst>
          </p:cNvPr>
          <p:cNvCxnSpPr/>
          <p:nvPr/>
        </p:nvCxnSpPr>
        <p:spPr>
          <a:xfrm>
            <a:off x="7250012" y="3107803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27A754B6-950C-408C-953B-2431788080BE}"/>
              </a:ext>
            </a:extLst>
          </p:cNvPr>
          <p:cNvCxnSpPr/>
          <p:nvPr/>
        </p:nvCxnSpPr>
        <p:spPr>
          <a:xfrm>
            <a:off x="7610052" y="3107803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70440BF0-162B-447F-B1CE-A85D0A51F10A}"/>
              </a:ext>
            </a:extLst>
          </p:cNvPr>
          <p:cNvCxnSpPr/>
          <p:nvPr/>
        </p:nvCxnSpPr>
        <p:spPr>
          <a:xfrm>
            <a:off x="7960948" y="3107803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D53A7DC5-85E8-4766-80CE-F1DF3CB76EE0}"/>
              </a:ext>
            </a:extLst>
          </p:cNvPr>
          <p:cNvCxnSpPr/>
          <p:nvPr/>
        </p:nvCxnSpPr>
        <p:spPr>
          <a:xfrm>
            <a:off x="8334704" y="3107803"/>
            <a:ext cx="0" cy="958427"/>
          </a:xfrm>
          <a:prstGeom prst="straightConnector1">
            <a:avLst/>
          </a:prstGeom>
          <a:ln>
            <a:solidFill>
              <a:srgbClr val="FF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E5EFB4D-883C-48E3-8D5C-454A75B89DAB}"/>
              </a:ext>
            </a:extLst>
          </p:cNvPr>
          <p:cNvSpPr/>
          <p:nvPr/>
        </p:nvSpPr>
        <p:spPr>
          <a:xfrm>
            <a:off x="1209828" y="1613335"/>
            <a:ext cx="317963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~700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F30AF30-639F-427F-A14E-3D16597EABE3}"/>
              </a:ext>
            </a:extLst>
          </p:cNvPr>
          <p:cNvSpPr/>
          <p:nvPr/>
        </p:nvSpPr>
        <p:spPr>
          <a:xfrm>
            <a:off x="2032876" y="2471399"/>
            <a:ext cx="317963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~300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937EBD6-57CC-4C01-ADBA-8C5B01F13E0B}"/>
              </a:ext>
            </a:extLst>
          </p:cNvPr>
          <p:cNvSpPr/>
          <p:nvPr/>
        </p:nvSpPr>
        <p:spPr>
          <a:xfrm>
            <a:off x="5931260" y="4058234"/>
            <a:ext cx="317963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~300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63B1614-9B16-4F27-B331-46F8ABE207F3}"/>
              </a:ext>
            </a:extLst>
          </p:cNvPr>
          <p:cNvSpPr/>
          <p:nvPr/>
        </p:nvSpPr>
        <p:spPr>
          <a:xfrm>
            <a:off x="6394471" y="4065842"/>
            <a:ext cx="317963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~700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6DEF0B7-1651-489B-B3CE-3DEE5E2DD97E}"/>
              </a:ext>
            </a:extLst>
          </p:cNvPr>
          <p:cNvSpPr/>
          <p:nvPr/>
        </p:nvSpPr>
        <p:spPr>
          <a:xfrm>
            <a:off x="3874835" y="3318892"/>
            <a:ext cx="2773764" cy="461665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IC</a:t>
            </a:r>
            <a:r>
              <a:rPr lang="ja-JP" altLang="en-US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で実測した </a:t>
            </a: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“effective Bragg Peak”</a:t>
            </a:r>
          </a:p>
          <a:p>
            <a:pPr>
              <a:defRPr/>
            </a:pPr>
            <a:r>
              <a:rPr lang="ja-JP" altLang="en-US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と一致しそうな </a:t>
            </a: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Range </a:t>
            </a:r>
            <a:r>
              <a:rPr lang="ja-JP" altLang="en-US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は ～</a:t>
            </a:r>
            <a:r>
              <a:rPr lang="en-US" altLang="ja-JP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100 µm </a:t>
            </a:r>
            <a:r>
              <a:rPr lang="ja-JP" altLang="en-US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位置</a:t>
            </a:r>
            <a:endParaRPr lang="en-US" altLang="ja-JP" sz="10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だとすると、</a:t>
            </a:r>
            <a:r>
              <a:rPr lang="en-US" altLang="ja-JP" sz="1000" b="1" dirty="0" err="1">
                <a:solidFill>
                  <a:srgbClr val="0070C0"/>
                </a:solidFill>
                <a:latin typeface="ＭＳ Ｐゴシック" panose="020B0600070205080204" pitchFamily="50" charset="-128"/>
              </a:rPr>
              <a:t>Ar</a:t>
            </a:r>
            <a:r>
              <a:rPr lang="en-US" altLang="ja-JP" sz="1000" b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 </a:t>
            </a:r>
            <a:r>
              <a:rPr lang="ja-JP" altLang="en-US" sz="1000" b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や </a:t>
            </a:r>
            <a:r>
              <a:rPr lang="en-US" altLang="ja-JP" sz="1000" b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Kr</a:t>
            </a:r>
            <a:r>
              <a:rPr lang="ja-JP" altLang="en-US" sz="1000" b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でも同じ傾向があるのかな？</a:t>
            </a:r>
            <a:r>
              <a:rPr lang="en-US" altLang="ja-JP" sz="1000" b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 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21D01E-6E8E-4DD4-A746-B38E7B4847E1}"/>
              </a:ext>
            </a:extLst>
          </p:cNvPr>
          <p:cNvSpPr/>
          <p:nvPr/>
        </p:nvSpPr>
        <p:spPr>
          <a:xfrm>
            <a:off x="3882790" y="3038540"/>
            <a:ext cx="1488155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0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何の根拠もありませんが、</a:t>
            </a:r>
            <a:endParaRPr lang="en-US" altLang="ja-JP" sz="1000" b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68AD294-C6A7-4B94-AB79-8BD950898C0D}"/>
              </a:ext>
            </a:extLst>
          </p:cNvPr>
          <p:cNvSpPr/>
          <p:nvPr/>
        </p:nvSpPr>
        <p:spPr>
          <a:xfrm>
            <a:off x="7058970" y="4066057"/>
            <a:ext cx="382083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i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~1800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1FDEC71-B1A3-416F-8FBB-4D2AF851DC5D}"/>
              </a:ext>
            </a:extLst>
          </p:cNvPr>
          <p:cNvSpPr/>
          <p:nvPr/>
        </p:nvSpPr>
        <p:spPr>
          <a:xfrm>
            <a:off x="7388516" y="4124771"/>
            <a:ext cx="382083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i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~3000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24B6B5A6-A6CE-4CC8-8538-152F4A6FE553}"/>
              </a:ext>
            </a:extLst>
          </p:cNvPr>
          <p:cNvSpPr/>
          <p:nvPr/>
        </p:nvSpPr>
        <p:spPr>
          <a:xfrm>
            <a:off x="7718062" y="4183485"/>
            <a:ext cx="382083" cy="153888"/>
          </a:xfrm>
          <a:prstGeom prst="rect">
            <a:avLst/>
          </a:prstGeom>
          <a:noFill/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000" b="1" i="1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~5000</a:t>
            </a: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75F503E8-3488-48FC-998B-6B6105C08468}"/>
              </a:ext>
            </a:extLst>
          </p:cNvPr>
          <p:cNvCxnSpPr>
            <a:cxnSpLocks/>
          </p:cNvCxnSpPr>
          <p:nvPr/>
        </p:nvCxnSpPr>
        <p:spPr>
          <a:xfrm flipH="1" flipV="1">
            <a:off x="971600" y="2626607"/>
            <a:ext cx="1416522" cy="1332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0ED2DA42-57F1-41F7-B237-0F53E82931D8}"/>
              </a:ext>
            </a:extLst>
          </p:cNvPr>
          <p:cNvCxnSpPr>
            <a:cxnSpLocks/>
          </p:cNvCxnSpPr>
          <p:nvPr/>
        </p:nvCxnSpPr>
        <p:spPr>
          <a:xfrm flipH="1" flipV="1">
            <a:off x="980744" y="1767223"/>
            <a:ext cx="799590" cy="1332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298A997-F016-4DB5-A086-22055C14AA3A}"/>
              </a:ext>
            </a:extLst>
          </p:cNvPr>
          <p:cNvSpPr/>
          <p:nvPr/>
        </p:nvSpPr>
        <p:spPr>
          <a:xfrm>
            <a:off x="4067944" y="4848027"/>
            <a:ext cx="3583280" cy="8463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100" b="1" i="1" dirty="0">
                <a:latin typeface="ＭＳ Ｐゴシック" panose="020B0600070205080204" pitchFamily="50" charset="-128"/>
              </a:rPr>
              <a:t>正確には、レンジシフター 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(</a:t>
            </a:r>
            <a:r>
              <a:rPr lang="en-US" altLang="ja-JP" sz="1100" b="1" i="1" dirty="0" err="1">
                <a:latin typeface="ＭＳ Ｐゴシック" panose="020B0600070205080204" pitchFamily="50" charset="-128"/>
              </a:rPr>
              <a:t>EDeg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)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を厚くした時の、</a:t>
            </a:r>
            <a:endParaRPr lang="en-US" altLang="ja-JP" sz="11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en-US" altLang="ja-JP" sz="1100" b="1" i="1" dirty="0">
                <a:latin typeface="ＭＳ Ｐゴシック" panose="020B0600070205080204" pitchFamily="50" charset="-128"/>
              </a:rPr>
              <a:t>SRIM-2013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が与える 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Lateral Straggling [µm]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を考慮した、</a:t>
            </a:r>
            <a:endParaRPr lang="en-US" altLang="ja-JP" sz="11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i="1" dirty="0">
                <a:latin typeface="ＭＳ Ｐゴシック" panose="020B0600070205080204" pitchFamily="50" charset="-128"/>
              </a:rPr>
              <a:t>エネルギー幅を持ったビームに対する、</a:t>
            </a:r>
            <a:endParaRPr lang="en-US" altLang="ja-JP" sz="11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i="1" dirty="0">
                <a:latin typeface="ＭＳ Ｐゴシック" panose="020B0600070205080204" pitchFamily="50" charset="-128"/>
              </a:rPr>
              <a:t>空気 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Ion Chamber (IC)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内部での ⊿</a:t>
            </a:r>
            <a:r>
              <a:rPr lang="en-US" altLang="ja-JP" sz="1100" b="1" i="1" dirty="0">
                <a:latin typeface="ＭＳ Ｐゴシック" panose="020B0600070205080204" pitchFamily="50" charset="-128"/>
              </a:rPr>
              <a:t>E </a:t>
            </a:r>
            <a:r>
              <a:rPr lang="ja-JP" altLang="en-US" sz="1100" b="1" i="1" dirty="0">
                <a:latin typeface="ＭＳ Ｐゴシック" panose="020B0600070205080204" pitchFamily="50" charset="-128"/>
              </a:rPr>
              <a:t>を計算して</a:t>
            </a:r>
            <a:endParaRPr lang="en-US" altLang="ja-JP" sz="1100" b="1" i="1" dirty="0"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100" b="1" i="1" dirty="0">
                <a:latin typeface="ＭＳ Ｐゴシック" panose="020B0600070205080204" pitchFamily="50" charset="-128"/>
              </a:rPr>
              <a:t>評価する必要がありそうですね。　　あとで検討してみます。</a:t>
            </a:r>
            <a:endParaRPr lang="en-US" altLang="ja-JP" sz="1100" b="1" i="1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3277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35070-C049-413B-8129-115348B6C424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377" y="2786624"/>
            <a:ext cx="5274716" cy="285683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541" y="2779519"/>
            <a:ext cx="4751634" cy="24690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069" y="2695566"/>
            <a:ext cx="4656529" cy="256785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1377" y="1529581"/>
            <a:ext cx="5431275" cy="125704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511" y="2793843"/>
            <a:ext cx="4821134" cy="2465436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 rot="387613">
            <a:off x="3623943" y="1894111"/>
            <a:ext cx="129419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ja-JP" altLang="en-US" sz="1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宇宙線 </a:t>
            </a:r>
            <a:r>
              <a:rPr lang="en-US" altLang="ja-JP" sz="1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銀河由来</a:t>
            </a:r>
            <a:r>
              <a:rPr lang="en-US" altLang="ja-JP" sz="1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)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827241" y="1435046"/>
            <a:ext cx="1382357" cy="12311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ref.) NASA, CRÈME96</a:t>
            </a:r>
            <a:r>
              <a:rPr lang="ja-JP" altLang="en-US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800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@ GEO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5079147" y="1994536"/>
            <a:ext cx="0" cy="30538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5740863" y="2337223"/>
            <a:ext cx="0" cy="30538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5642257" y="2499172"/>
            <a:ext cx="24262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FF3300"/>
                </a:solidFill>
                <a:latin typeface="ＭＳ Ｐゴシック" panose="020B0600070205080204" pitchFamily="50" charset="-128"/>
              </a:rPr>
              <a:t>Kr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948775" y="2164991"/>
            <a:ext cx="2490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339933"/>
                </a:solidFill>
                <a:latin typeface="ＭＳ Ｐゴシック" panose="020B0600070205080204" pitchFamily="50" charset="-128"/>
              </a:rPr>
              <a:t>Ar</a:t>
            </a:r>
            <a:endParaRPr lang="en-US" altLang="ja-JP" sz="1400" b="1" dirty="0">
              <a:solidFill>
                <a:srgbClr val="339933"/>
              </a:solidFill>
              <a:latin typeface="ＭＳ Ｐゴシック" panose="020B0600070205080204" pitchFamily="50" charset="-128"/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5604929" y="1710986"/>
            <a:ext cx="0" cy="226826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V="1">
            <a:off x="6219289" y="2411726"/>
            <a:ext cx="0" cy="30538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6083551" y="2557492"/>
            <a:ext cx="27147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FF0000"/>
                </a:solidFill>
                <a:latin typeface="ＭＳ Ｐゴシック" panose="020B0600070205080204" pitchFamily="50" charset="-128"/>
              </a:rPr>
              <a:t>Xe</a:t>
            </a:r>
            <a:endParaRPr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479005" y="1562488"/>
            <a:ext cx="261858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000000">
                    <a:lumMod val="50000"/>
                    <a:lumOff val="50000"/>
                  </a:srgbClr>
                </a:solidFill>
                <a:latin typeface="ＭＳ Ｐゴシック" panose="020B0600070205080204" pitchFamily="50" charset="-128"/>
              </a:rPr>
              <a:t>Fe</a:t>
            </a: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6598612" y="2209283"/>
            <a:ext cx="0" cy="226826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6466276" y="2060785"/>
            <a:ext cx="27468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000000">
                    <a:lumMod val="50000"/>
                    <a:lumOff val="50000"/>
                  </a:srgbClr>
                </a:solidFill>
                <a:latin typeface="ＭＳ Ｐゴシック" panose="020B0600070205080204" pitchFamily="50" charset="-128"/>
              </a:rPr>
              <a:t>Pb</a:t>
            </a:r>
            <a:endParaRPr lang="en-US" altLang="ja-JP" sz="1400" b="1" dirty="0">
              <a:solidFill>
                <a:srgbClr val="000000">
                  <a:lumMod val="50000"/>
                  <a:lumOff val="50000"/>
                </a:srgb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 rot="467258">
            <a:off x="4326141" y="1474954"/>
            <a:ext cx="930310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ja-JP" altLang="en-US" sz="1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フレア発生時</a:t>
            </a:r>
            <a:endParaRPr lang="en-US" altLang="ja-JP" sz="12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120533" y="2480548"/>
            <a:ext cx="1935393" cy="184666"/>
          </a:xfrm>
          <a:prstGeom prst="rect">
            <a:avLst/>
          </a:prstGeom>
          <a:solidFill>
            <a:srgbClr val="FFFFCC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dirty="0">
                <a:latin typeface="ＭＳ Ｐゴシック" panose="020B0600070205080204" pitchFamily="50" charset="-128"/>
              </a:rPr>
              <a:t> 宇宙線の</a:t>
            </a:r>
            <a:r>
              <a:rPr lang="en-US" altLang="ja-JP" sz="1200" b="1" dirty="0">
                <a:latin typeface="ＭＳ Ｐゴシック" panose="020B0600070205080204" pitchFamily="50" charset="-128"/>
              </a:rPr>
              <a:t>LET</a:t>
            </a:r>
            <a:r>
              <a:rPr lang="ja-JP" altLang="en-US" sz="1200" b="1" dirty="0">
                <a:latin typeface="ＭＳ Ｐゴシック" panose="020B0600070205080204" pitchFamily="50" charset="-128"/>
              </a:rPr>
              <a:t>フラックス分布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762269" y="1994536"/>
            <a:ext cx="962370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1mm2 </a:t>
            </a:r>
            <a:r>
              <a:rPr lang="ja-JP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当たり</a:t>
            </a:r>
            <a:endParaRPr lang="en-US" altLang="ja-JP" sz="1200" b="1" dirty="0">
              <a:solidFill>
                <a:srgbClr val="000000">
                  <a:lumMod val="75000"/>
                  <a:lumOff val="25000"/>
                </a:srgbClr>
              </a:solidFill>
              <a:latin typeface="ＭＳ Ｐゴシック" panose="020B0600070205080204" pitchFamily="50" charset="-128"/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3560513" y="2293313"/>
            <a:ext cx="216000" cy="0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2845685" y="2208010"/>
            <a:ext cx="5824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1</a:t>
            </a:r>
            <a:r>
              <a:rPr lang="ja-JP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年</a:t>
            </a:r>
            <a:r>
              <a:rPr lang="en-US" altLang="ja-JP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/</a:t>
            </a:r>
            <a:r>
              <a:rPr lang="ja-JP" altLang="en-US" sz="1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個</a:t>
            </a:r>
            <a:endParaRPr lang="en-US" altLang="ja-JP" sz="1200" b="1" dirty="0">
              <a:solidFill>
                <a:srgbClr val="000000">
                  <a:lumMod val="75000"/>
                  <a:lumOff val="25000"/>
                </a:srgbClr>
              </a:solidFill>
              <a:latin typeface="ＭＳ Ｐゴシック" panose="020B0600070205080204" pitchFamily="50" charset="-128"/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 flipV="1">
            <a:off x="6499043" y="2593842"/>
            <a:ext cx="0" cy="30538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6357811" y="2767574"/>
            <a:ext cx="27628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7030A0"/>
                </a:solidFill>
                <a:latin typeface="ＭＳ Ｐゴシック" panose="020B0600070205080204" pitchFamily="50" charset="-128"/>
              </a:rPr>
              <a:t>Au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372418" y="2994764"/>
            <a:ext cx="2490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339933"/>
                </a:solidFill>
                <a:latin typeface="ＭＳ Ｐゴシック" panose="020B0600070205080204" pitchFamily="50" charset="-128"/>
              </a:rPr>
              <a:t>Ar</a:t>
            </a:r>
            <a:endParaRPr lang="en-US" altLang="ja-JP" sz="1400" b="1" dirty="0">
              <a:solidFill>
                <a:srgbClr val="339933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298777" y="2966134"/>
            <a:ext cx="24262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FF3300"/>
                </a:solidFill>
                <a:latin typeface="ＭＳ Ｐゴシック" panose="020B0600070205080204" pitchFamily="50" charset="-128"/>
              </a:rPr>
              <a:t>Kr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889027" y="2973858"/>
            <a:ext cx="271476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 err="1">
                <a:solidFill>
                  <a:srgbClr val="FF0000"/>
                </a:solidFill>
                <a:latin typeface="ＭＳ Ｐゴシック" panose="020B0600070205080204" pitchFamily="50" charset="-128"/>
              </a:rPr>
              <a:t>Xe</a:t>
            </a:r>
            <a:endParaRPr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347688" y="2996405"/>
            <a:ext cx="27628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7030A0"/>
                </a:solidFill>
                <a:latin typeface="ＭＳ Ｐゴシック" panose="020B0600070205080204" pitchFamily="50" charset="-128"/>
              </a:rPr>
              <a:t>Au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6372200" y="3604497"/>
            <a:ext cx="628946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50 MeV/A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6764809" y="4195693"/>
            <a:ext cx="20094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6820213" y="4459765"/>
            <a:ext cx="13682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5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6588224" y="4859288"/>
            <a:ext cx="136823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0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1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6510385" y="2971235"/>
            <a:ext cx="662608" cy="4154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9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RIKEN</a:t>
            </a:r>
          </a:p>
          <a:p>
            <a:pPr>
              <a:defRPr/>
            </a:pPr>
            <a:r>
              <a:rPr lang="ja-JP" altLang="en-US" sz="9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□ 真空中 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900" b="1" dirty="0">
                <a:solidFill>
                  <a:srgbClr val="000000">
                    <a:lumMod val="65000"/>
                    <a:lumOff val="35000"/>
                  </a:srgbClr>
                </a:solidFill>
                <a:latin typeface="ＭＳ Ｐゴシック" panose="020B0600070205080204" pitchFamily="50" charset="-128"/>
              </a:rPr>
              <a:t> ■ 空気中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ＭＳ Ｐゴシック" panose="020B0600070205080204" pitchFamily="50" charset="-128"/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2246379" y="4397904"/>
            <a:ext cx="0" cy="86137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1774055" y="4774273"/>
            <a:ext cx="757186" cy="323165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半導体素子</a:t>
            </a:r>
            <a:endParaRPr lang="en-US" altLang="ja-JP" sz="1050" b="1" dirty="0">
              <a:solidFill>
                <a:srgbClr val="000000">
                  <a:lumMod val="75000"/>
                  <a:lumOff val="25000"/>
                </a:srgbClr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5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感応層 深さ</a:t>
            </a:r>
            <a:endParaRPr lang="en-US" altLang="ja-JP" sz="1050" b="1" dirty="0">
              <a:solidFill>
                <a:srgbClr val="000000">
                  <a:lumMod val="75000"/>
                  <a:lumOff val="25000"/>
                </a:srgb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5753775" y="5473298"/>
            <a:ext cx="1287779" cy="15388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 </a:t>
            </a:r>
            <a:r>
              <a:rPr lang="en-US" altLang="ja-JP" sz="1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x 230 = [ </a:t>
            </a:r>
            <a:r>
              <a:rPr lang="en-US" altLang="ja-JP" sz="1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keV</a:t>
            </a:r>
            <a:r>
              <a:rPr lang="en-US" altLang="ja-JP" sz="1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 / </a:t>
            </a:r>
            <a:r>
              <a:rPr lang="en-US" altLang="ja-JP" sz="1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μm</a:t>
            </a:r>
            <a:r>
              <a:rPr lang="en-US" altLang="ja-JP" sz="1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ＭＳ Ｐゴシック" panose="020B0600070205080204" pitchFamily="50" charset="-128"/>
              </a:rPr>
              <a:t> ]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3428143" y="5435971"/>
            <a:ext cx="641770" cy="16927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en-US" altLang="ja-JP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Si </a:t>
            </a:r>
            <a:r>
              <a:rPr lang="ja-JP" altLang="en-US" sz="11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表面で</a:t>
            </a:r>
            <a:endParaRPr lang="en-US" altLang="ja-JP" sz="11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777094" y="3089536"/>
            <a:ext cx="18811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 algn="ctr">
              <a:defRPr/>
            </a:pPr>
            <a:r>
              <a:rPr lang="en-US" altLang="ja-JP" sz="1400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U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7313145" y="2851527"/>
            <a:ext cx="1284573" cy="83099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理研のビーム  （ 現状 ）</a:t>
            </a:r>
            <a:endParaRPr lang="en-US" altLang="ja-JP" sz="900" b="1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真空中 </a:t>
            </a:r>
            <a:r>
              <a:rPr lang="en-US" altLang="ja-JP" sz="9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[MeV/A]</a:t>
            </a:r>
          </a:p>
          <a:p>
            <a:pPr>
              <a:defRPr/>
            </a:pPr>
            <a:r>
              <a:rPr lang="en-US" altLang="ja-JP" sz="9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40Ar   95  AVF+RRC</a:t>
            </a:r>
          </a:p>
          <a:p>
            <a:pPr>
              <a:defRPr/>
            </a:pPr>
            <a:r>
              <a:rPr lang="en-US" altLang="ja-JP" sz="9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 86Kr   70  AVF+RRC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136Xe </a:t>
            </a:r>
            <a:r>
              <a:rPr lang="en-US" altLang="ja-JP" sz="9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 39  RILAC1+RRC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197Au</a:t>
            </a:r>
            <a:r>
              <a:rPr lang="en-US" altLang="ja-JP" sz="9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  18  RILAC1+RRC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00A8DC-CAFB-4330-8C2F-EC9271E89D5F}"/>
              </a:ext>
            </a:extLst>
          </p:cNvPr>
          <p:cNvSpPr/>
          <p:nvPr/>
        </p:nvSpPr>
        <p:spPr>
          <a:xfrm>
            <a:off x="7324175" y="3740208"/>
            <a:ext cx="1568305" cy="553998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9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（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FRC </a:t>
            </a:r>
            <a:r>
              <a:rPr lang="ja-JP" altLang="en-US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ビーム </a:t>
            </a:r>
            <a:r>
              <a:rPr lang="en-US" altLang="ja-JP" sz="900" b="1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)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136Xe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50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  RILAC2+RRC+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FRC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197Au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50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  RILAC2+RRC+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FRC</a:t>
            </a:r>
          </a:p>
          <a:p>
            <a:pPr>
              <a:defRPr/>
            </a:pPr>
            <a:r>
              <a:rPr lang="en-US" altLang="ja-JP" sz="900" b="1" dirty="0">
                <a:latin typeface="ＭＳ Ｐゴシック" panose="020B0600070205080204" pitchFamily="50" charset="-128"/>
              </a:rPr>
              <a:t>238U    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50</a:t>
            </a:r>
            <a:r>
              <a:rPr lang="en-US" altLang="ja-JP" sz="900" b="1" dirty="0">
                <a:latin typeface="ＭＳ Ｐゴシック" panose="020B0600070205080204" pitchFamily="50" charset="-128"/>
              </a:rPr>
              <a:t>  RILAC2+RRC+</a:t>
            </a:r>
            <a:r>
              <a:rPr lang="en-US" altLang="ja-JP" sz="900" b="1" dirty="0">
                <a:solidFill>
                  <a:srgbClr val="FF00FF"/>
                </a:solidFill>
                <a:latin typeface="ＭＳ Ｐゴシック" panose="020B0600070205080204" pitchFamily="50" charset="-128"/>
              </a:rPr>
              <a:t>FRC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3930865-F2EF-4FAA-BEA3-44A40E4C3011}"/>
              </a:ext>
            </a:extLst>
          </p:cNvPr>
          <p:cNvSpPr/>
          <p:nvPr/>
        </p:nvSpPr>
        <p:spPr>
          <a:xfrm>
            <a:off x="6843851" y="1113005"/>
            <a:ext cx="162921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>
            <a:spAutoFit/>
          </a:bodyPr>
          <a:lstStyle/>
          <a:p>
            <a:pPr>
              <a:defRPr/>
            </a:pP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参考）　</a:t>
            </a:r>
            <a:r>
              <a:rPr lang="ja-JP" altLang="en-US" sz="1200" b="1" i="1" dirty="0" err="1">
                <a:solidFill>
                  <a:srgbClr val="0000FF"/>
                </a:solidFill>
                <a:latin typeface="ＭＳ Ｐゴシック" panose="020B0600070205080204" pitchFamily="50" charset="-128"/>
              </a:rPr>
              <a:t>あ</a:t>
            </a:r>
            <a:r>
              <a:rPr lang="ja-JP" altLang="en-US" sz="1200" b="1" i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吉田計画の絵</a:t>
            </a:r>
            <a:endParaRPr lang="en-US" altLang="ja-JP" sz="1200" b="1" i="1" dirty="0">
              <a:solidFill>
                <a:srgbClr val="0000FF"/>
              </a:solidFill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1784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E512E1-C511-41A9-B9DE-13ED9C9A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2018.10/04 </a:t>
            </a:r>
            <a:r>
              <a:rPr lang="ja-JP" altLang="en-US"/>
              <a:t>生物用 </a:t>
            </a:r>
            <a:r>
              <a:rPr lang="en-US" altLang="ja-JP"/>
              <a:t>LET_R_E </a:t>
            </a:r>
            <a:r>
              <a:rPr lang="ja-JP" altLang="en-US"/>
              <a:t>プロット</a:t>
            </a: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AEB75A-C36E-42B4-9847-8544B021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産業チーム あ吉田</a:t>
            </a: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7F428E-93F9-4E59-8F11-67F1CAC27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D3CF8-C950-4746-860B-0C6C80C2391F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951356"/>
      </p:ext>
    </p:extLst>
  </p:cSld>
  <p:clrMapOvr>
    <a:masterClrMapping/>
  </p:clrMapOvr>
</p:sld>
</file>

<file path=ppt/theme/theme1.xml><?xml version="1.0" encoding="utf-8"?>
<a:theme xmlns:a="http://schemas.openxmlformats.org/drawingml/2006/main" name="1_RIKEN HU">
  <a:themeElements>
    <a:clrScheme name="1_RIKEN H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RIKEN HU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FFFFF"/>
            </a:gs>
            <a:gs pos="100000">
              <a:srgbClr val="CCFFFF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1_RIKEN H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RIKEN HU">
  <a:themeElements>
    <a:clrScheme name="1_RIKEN H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RIKEN HU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FFFFF"/>
            </a:gs>
            <a:gs pos="100000">
              <a:srgbClr val="CCFFFF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1_RIKEN H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RIKEN HU">
  <a:themeElements>
    <a:clrScheme name="1_RIKEN H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RIKEN HU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FFFFF"/>
            </a:gs>
            <a:gs pos="100000">
              <a:srgbClr val="CCFFFF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1_RIKEN H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RIKEN HU">
  <a:themeElements>
    <a:clrScheme name="1_RIKEN H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RIKEN HU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FFFFF"/>
            </a:gs>
            <a:gs pos="100000">
              <a:srgbClr val="CCFFFF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1_RIKEN H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RIKEN HU">
  <a:themeElements>
    <a:clrScheme name="1_RIKEN H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RIKEN HU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FFFFF"/>
            </a:gs>
            <a:gs pos="100000">
              <a:srgbClr val="CCFFFF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1_RIKEN H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RIKEN HU">
  <a:themeElements>
    <a:clrScheme name="1_RIKEN H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RIKEN HU">
      <a:majorFont>
        <a:latin typeface="Arial Unicode MS"/>
        <a:ea typeface="Arial Unicode MS"/>
        <a:cs typeface="Arial Unicode MS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FFFFF"/>
            </a:gs>
            <a:gs pos="100000">
              <a:srgbClr val="CCFFFF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1_RIKEN H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RIKEN HU">
  <a:themeElements>
    <a:clrScheme name="1_RIKEN HU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FFFFF"/>
            </a:gs>
            <a:gs pos="100000">
              <a:srgbClr val="CCFFFF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</a:spPr>
      <a:bodyPr wrap="none" anchor="ctr"/>
      <a:lstStyle>
        <a:defPPr>
          <a:defRPr/>
        </a:defPPr>
      </a:lstStyle>
    </a:spDef>
  </a:objectDefaults>
  <a:extraClrSchemeLst>
    <a:extraClrScheme>
      <a:clrScheme name="1_RIKEN H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IKEN H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IKEN H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12068</TotalTime>
  <Words>1397</Words>
  <Application>Microsoft Office PowerPoint</Application>
  <PresentationFormat>画面に合わせる (4:3)</PresentationFormat>
  <Paragraphs>342</Paragraphs>
  <Slides>22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22</vt:i4>
      </vt:variant>
    </vt:vector>
  </HeadingPairs>
  <TitlesOfParts>
    <vt:vector size="34" baseType="lpstr">
      <vt:lpstr>Arial Unicode MS</vt:lpstr>
      <vt:lpstr>ＭＳ Ｐゴシック</vt:lpstr>
      <vt:lpstr>ＭＳ Ｐ明朝</vt:lpstr>
      <vt:lpstr>Arial</vt:lpstr>
      <vt:lpstr>Wingdings</vt:lpstr>
      <vt:lpstr>1_RIKEN HU</vt:lpstr>
      <vt:lpstr>2_RIKEN HU</vt:lpstr>
      <vt:lpstr>3_RIKEN HU</vt:lpstr>
      <vt:lpstr>4_RIKEN HU</vt:lpstr>
      <vt:lpstr>5_RIKEN HU</vt:lpstr>
      <vt:lpstr>6_RIKEN HU</vt:lpstr>
      <vt:lpstr>7_RIKEN HU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ribs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ayoshida</dc:creator>
  <cp:lastModifiedBy>ayoshida</cp:lastModifiedBy>
  <cp:revision>840</cp:revision>
  <cp:lastPrinted>2018-10-04T03:15:56Z</cp:lastPrinted>
  <dcterms:created xsi:type="dcterms:W3CDTF">2010-03-23T06:59:49Z</dcterms:created>
  <dcterms:modified xsi:type="dcterms:W3CDTF">2018-10-04T09:55:06Z</dcterms:modified>
</cp:coreProperties>
</file>