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3"/>
  </p:notesMasterIdLst>
  <p:sldIdLst>
    <p:sldId id="302" r:id="rId3"/>
    <p:sldId id="333" r:id="rId4"/>
    <p:sldId id="312" r:id="rId5"/>
    <p:sldId id="334" r:id="rId6"/>
    <p:sldId id="315" r:id="rId7"/>
    <p:sldId id="330" r:id="rId8"/>
    <p:sldId id="321" r:id="rId9"/>
    <p:sldId id="328" r:id="rId10"/>
    <p:sldId id="331" r:id="rId11"/>
    <p:sldId id="32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F46"/>
    <a:srgbClr val="00A800"/>
    <a:srgbClr val="00CC00"/>
    <a:srgbClr val="009900"/>
    <a:srgbClr val="0000FF"/>
    <a:srgbClr val="669900"/>
    <a:srgbClr val="008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 showGuides="1">
      <p:cViewPr>
        <p:scale>
          <a:sx n="70" d="100"/>
          <a:sy n="70" d="100"/>
        </p:scale>
        <p:origin x="-115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56F63A-842F-4E0B-84BC-1D0EB29479E5}" type="datetimeFigureOut">
              <a:rPr lang="en-US" altLang="ja-JP"/>
              <a:pPr/>
              <a:t>7/30/2014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AF7F35-629D-4AB0-9884-74FF8C39BA0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zw\Desktop\ORNL-logo-p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248400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89969-A0F0-43F8-BAB7-B63A35493D5B}" type="datetimeFigureOut">
              <a:rPr lang="en-US" altLang="ja-JP"/>
              <a:pPr/>
              <a:t>7/30/2014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A0387-117E-4258-B612-0D9ED788897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zw\Desktop\ORNL-logo-p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248400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F8696-8156-4088-836F-BC919E6457B6}" type="datetimeFigureOut">
              <a:rPr lang="en-US" altLang="ja-JP"/>
              <a:pPr/>
              <a:t>7/30/2014</a:t>
            </a:fld>
            <a:endParaRPr lang="en-US" altLang="ja-JP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7135-2411-48CF-BC4A-E205ADF40FC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zw\Desktop\ORNL-logo-p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248400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zw\Desktop\ORNL-logo-pi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248400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BF29C7-B7A3-4F2C-8C9D-5102B741E71A}" type="datetimeFigureOut">
              <a:rPr lang="en-US" altLang="ja-JP"/>
              <a:pPr/>
              <a:t>7/30/2014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19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120735-F951-4B5C-B9DB-0BAA9C6F43E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806061-C5CD-497E-AD45-D92E46BEEBA3}" type="datetimeFigureOut">
              <a:rPr lang="en-US" altLang="ja-JP"/>
              <a:pPr/>
              <a:t>7/30/2014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B769E9E-0337-43DB-9B7B-728720E8B4A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A8E01AC7-AB5D-4F24-A442-C070292615AE}" type="slidenum">
              <a:rPr lang="en-US" altLang="en-US" sz="900" smtClean="0">
                <a:solidFill>
                  <a:srgbClr val="BFBFB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eaLnBrk="1" hangingPunct="1">
                <a:lnSpc>
                  <a:spcPct val="90000"/>
                </a:lnSpc>
                <a:defRPr/>
              </a:pPr>
              <a:t>&lt;#&gt;</a:t>
            </a:fld>
            <a:r>
              <a:rPr lang="en-US" altLang="en-US" sz="900" smtClean="0">
                <a:solidFill>
                  <a:srgbClr val="BFBFB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Managed by UT-Battelle</a:t>
            </a:r>
            <a:br>
              <a:rPr lang="en-US" altLang="en-US" sz="900" smtClean="0">
                <a:solidFill>
                  <a:srgbClr val="BFBFB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r>
              <a:rPr lang="en-US" altLang="en-US" sz="900" smtClean="0">
                <a:solidFill>
                  <a:srgbClr val="BFBFB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2053" name="Content Placeholder 10" descr="ORNL emboss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56"/>
          <p:cNvSpPr txBox="1">
            <a:spLocks noChangeArrowheads="1"/>
          </p:cNvSpPr>
          <p:nvPr/>
        </p:nvSpPr>
        <p:spPr bwMode="auto">
          <a:xfrm>
            <a:off x="3124200" y="6477000"/>
            <a:ext cx="28956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900" smtClean="0">
                <a:solidFill>
                  <a:srgbClr val="BFBFBF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Low-Energy Review, 30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ＭＳ Ｐゴシック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ＭＳ Ｐゴシック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ＭＳ Ｐゴシック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  <a:ea typeface="ＭＳ Ｐゴシック" charset="-128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000" b="1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sz="2000" b="1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ew_DOE_Logo_Color_0428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310313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21538" y="6221413"/>
            <a:ext cx="187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72" name="Picture 10" descr="ORNL_managed b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94425"/>
            <a:ext cx="3505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28850" y="3429000"/>
            <a:ext cx="6858000" cy="0"/>
          </a:xfrm>
          <a:prstGeom prst="line">
            <a:avLst/>
          </a:prstGeom>
          <a:ln w="28575">
            <a:solidFill>
              <a:srgbClr val="1F6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0" y="0"/>
            <a:ext cx="5532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009900"/>
                </a:solidFill>
                <a:ea typeface="MS PGothic" pitchFamily="34" charset="-128"/>
              </a:rPr>
              <a:t>Search for </a:t>
            </a:r>
            <a:r>
              <a:rPr lang="en-US" altLang="en-US" sz="2800" b="1" baseline="30000">
                <a:solidFill>
                  <a:srgbClr val="009900"/>
                </a:solidFill>
                <a:ea typeface="MS PGothic" pitchFamily="34" charset="-128"/>
              </a:rPr>
              <a:t>283,284,285</a:t>
            </a:r>
            <a:r>
              <a:rPr lang="en-US" altLang="en-US" sz="2800" b="1">
                <a:solidFill>
                  <a:srgbClr val="009900"/>
                </a:solidFill>
                <a:ea typeface="MS PGothic" pitchFamily="34" charset="-128"/>
              </a:rPr>
              <a:t>Fl </a:t>
            </a:r>
          </a:p>
          <a:p>
            <a:pPr algn="ctr"/>
            <a:r>
              <a:rPr lang="en-US" altLang="en-US" sz="2800" b="1">
                <a:solidFill>
                  <a:srgbClr val="009900"/>
                </a:solidFill>
                <a:ea typeface="MS PGothic" pitchFamily="34" charset="-128"/>
              </a:rPr>
              <a:t>decay chains</a:t>
            </a: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1009650"/>
            <a:ext cx="5486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1F6F3A"/>
                </a:solidFill>
                <a:ea typeface="MS PGothic" pitchFamily="34" charset="-128"/>
              </a:rPr>
              <a:t>Krzysztof P. Rykaczewski</a:t>
            </a:r>
          </a:p>
          <a:p>
            <a:pPr algn="ctr"/>
            <a:r>
              <a:rPr lang="en-US" altLang="en-US" sz="1600">
                <a:solidFill>
                  <a:srgbClr val="1F6F3A"/>
                </a:solidFill>
                <a:latin typeface="Bookman Old Style" pitchFamily="18" charset="0"/>
                <a:ea typeface="MS PGothic" pitchFamily="34" charset="-128"/>
              </a:rPr>
              <a:t>Physics Division, Oak Ridge National Laboratory</a:t>
            </a:r>
          </a:p>
          <a:p>
            <a:pPr algn="ctr"/>
            <a:r>
              <a:rPr lang="en-US" altLang="en-US" sz="1600" i="1">
                <a:ea typeface="MS PGothic" pitchFamily="34" charset="-128"/>
              </a:rPr>
              <a:t>for the Russia - US - Poland collaboration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2179638" y="6413500"/>
            <a:ext cx="33416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9900"/>
                </a:solidFill>
                <a:ea typeface="MS PGothic" pitchFamily="34" charset="-128"/>
              </a:rPr>
              <a:t>ARIS 2014, Tokyo, June 2014 </a:t>
            </a:r>
          </a:p>
        </p:txBody>
      </p: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5754688" y="0"/>
            <a:ext cx="3389312" cy="3014663"/>
            <a:chOff x="5762555" y="59800"/>
            <a:chExt cx="3273869" cy="2786049"/>
          </a:xfrm>
        </p:grpSpPr>
        <p:pic>
          <p:nvPicPr>
            <p:cNvPr id="7180" name="Picture 14" descr="C:\Users\fpr\Desktop\Dubna_Dec__2013\PB041054.JPG"/>
            <p:cNvPicPr>
              <a:picLocks noChangeAspect="1" noChangeArrowheads="1"/>
            </p:cNvPicPr>
            <p:nvPr/>
          </p:nvPicPr>
          <p:blipFill>
            <a:blip r:embed="rId4" cstate="print"/>
            <a:srcRect l="24150" t="23441" r="26131" b="26009"/>
            <a:stretch>
              <a:fillRect/>
            </a:stretch>
          </p:blipFill>
          <p:spPr bwMode="auto">
            <a:xfrm>
              <a:off x="5762555" y="59800"/>
              <a:ext cx="3273869" cy="249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Box 12"/>
            <p:cNvSpPr txBox="1">
              <a:spLocks noChangeArrowheads="1"/>
            </p:cNvSpPr>
            <p:nvPr/>
          </p:nvSpPr>
          <p:spPr bwMode="auto">
            <a:xfrm>
              <a:off x="7222306" y="2507280"/>
              <a:ext cx="184755" cy="33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en-US" sz="1600">
                <a:ea typeface="MS PGothic" pitchFamily="34" charset="-128"/>
              </a:endParaRPr>
            </a:p>
          </p:txBody>
        </p:sp>
      </p:grp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-92075" y="2055813"/>
            <a:ext cx="58610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600" i="1">
                <a:ea typeface="MS PGothic" pitchFamily="34" charset="-128"/>
              </a:rPr>
              <a:t>JINR: </a:t>
            </a:r>
          </a:p>
          <a:p>
            <a:pPr algn="ctr"/>
            <a:r>
              <a:rPr lang="en-US" altLang="en-US" b="1">
                <a:ea typeface="MS PGothic" pitchFamily="34" charset="-128"/>
              </a:rPr>
              <a:t>V.K. Utyonkov</a:t>
            </a:r>
            <a:r>
              <a:rPr lang="en-US" altLang="en-US" sz="1600">
                <a:ea typeface="MS PGothic" pitchFamily="34" charset="-128"/>
              </a:rPr>
              <a:t>, Yu.S.Tsyganov,  A.N. Polyakov, A.A.Voinov,</a:t>
            </a:r>
          </a:p>
          <a:p>
            <a:pPr algn="ctr"/>
            <a:r>
              <a:rPr lang="en-US" altLang="en-US" sz="1600">
                <a:ea typeface="MS PGothic" pitchFamily="34" charset="-128"/>
              </a:rPr>
              <a:t>Yu.Ts. Oganessian, F.Sh. Abdullin, S.N. Dmitriev, M.G. Itkis, </a:t>
            </a:r>
          </a:p>
          <a:p>
            <a:pPr algn="ctr"/>
            <a:r>
              <a:rPr lang="en-US" altLang="en-US" sz="1600">
                <a:ea typeface="MS PGothic" pitchFamily="34" charset="-128"/>
              </a:rPr>
              <a:t>A.V. Sabelnikov, R.N. Sagaidak, I.V. Shirokovsky, </a:t>
            </a:r>
          </a:p>
          <a:p>
            <a:pPr algn="ctr"/>
            <a:r>
              <a:rPr lang="en-US" altLang="en-US" sz="1600">
                <a:ea typeface="MS PGothic" pitchFamily="34" charset="-128"/>
              </a:rPr>
              <a:t>M.V. Shumeiko, V.G. Subbotin,  A.M. Sukhov,  </a:t>
            </a:r>
          </a:p>
          <a:p>
            <a:pPr algn="ctr"/>
            <a:r>
              <a:rPr lang="en-US" altLang="en-US" sz="1600">
                <a:ea typeface="MS PGothic" pitchFamily="34" charset="-128"/>
              </a:rPr>
              <a:t>and G.K. Vostokin </a:t>
            </a:r>
          </a:p>
          <a:p>
            <a:pPr algn="ctr"/>
            <a:endParaRPr lang="en-US" altLang="en-US" sz="1600">
              <a:ea typeface="MS PGothic" pitchFamily="34" charset="-128"/>
            </a:endParaRPr>
          </a:p>
          <a:p>
            <a:pPr algn="ctr"/>
            <a:r>
              <a:rPr lang="en-US" altLang="en-US" sz="1600" i="1">
                <a:ea typeface="MS PGothic" pitchFamily="34" charset="-128"/>
              </a:rPr>
              <a:t>ORNL: </a:t>
            </a:r>
          </a:p>
          <a:p>
            <a:pPr algn="ctr"/>
            <a:r>
              <a:rPr lang="en-US" altLang="en-US" sz="1600" b="1">
                <a:ea typeface="MS PGothic" pitchFamily="34" charset="-128"/>
              </a:rPr>
              <a:t>N. T. Brewer</a:t>
            </a:r>
            <a:r>
              <a:rPr lang="en-US" altLang="en-US" sz="1600">
                <a:ea typeface="MS PGothic" pitchFamily="34" charset="-128"/>
              </a:rPr>
              <a:t>, </a:t>
            </a:r>
            <a:r>
              <a:rPr lang="en-US" altLang="en-US" sz="1600" b="1">
                <a:ea typeface="MS PGothic" pitchFamily="34" charset="-128"/>
              </a:rPr>
              <a:t>K. Miernik</a:t>
            </a:r>
            <a:r>
              <a:rPr lang="en-US" altLang="en-US" sz="1600">
                <a:ea typeface="MS PGothic" pitchFamily="34" charset="-128"/>
              </a:rPr>
              <a:t>*, J. B. Roberto, K. P. Rykaczewski</a:t>
            </a:r>
          </a:p>
          <a:p>
            <a:pPr algn="ctr"/>
            <a:r>
              <a:rPr lang="en-US" altLang="en-US" sz="1600">
                <a:ea typeface="MS PGothic" pitchFamily="34" charset="-128"/>
              </a:rPr>
              <a:t>*</a:t>
            </a:r>
            <a:r>
              <a:rPr lang="en-US" altLang="en-US" sz="1200" i="1">
                <a:ea typeface="MS PGothic" pitchFamily="34" charset="-128"/>
              </a:rPr>
              <a:t>now University of Warsaw</a:t>
            </a:r>
          </a:p>
          <a:p>
            <a:pPr algn="ctr"/>
            <a:endParaRPr lang="en-US" altLang="en-US" sz="1200" i="1">
              <a:ea typeface="MS PGothic" pitchFamily="34" charset="-128"/>
            </a:endParaRPr>
          </a:p>
          <a:p>
            <a:pPr algn="ctr"/>
            <a:r>
              <a:rPr lang="en-US" altLang="en-US" sz="1600" i="1">
                <a:ea typeface="MS PGothic" pitchFamily="34" charset="-128"/>
              </a:rPr>
              <a:t>UTK/ORNL</a:t>
            </a:r>
            <a:r>
              <a:rPr lang="en-US" altLang="en-US" sz="1600">
                <a:ea typeface="MS PGothic" pitchFamily="34" charset="-128"/>
              </a:rPr>
              <a:t>: </a:t>
            </a:r>
            <a:r>
              <a:rPr lang="en-US" altLang="en-US" sz="1600" b="1">
                <a:ea typeface="MS PGothic" pitchFamily="34" charset="-128"/>
              </a:rPr>
              <a:t>R. K. Grzywacz</a:t>
            </a:r>
          </a:p>
          <a:p>
            <a:pPr algn="ctr"/>
            <a:endParaRPr lang="en-US" altLang="en-US" sz="1600">
              <a:ea typeface="MS PGothic" pitchFamily="34" charset="-128"/>
            </a:endParaRPr>
          </a:p>
          <a:p>
            <a:pPr algn="ctr"/>
            <a:r>
              <a:rPr lang="en-US" altLang="en-US" sz="1600" i="1">
                <a:ea typeface="MS PGothic" pitchFamily="34" charset="-128"/>
              </a:rPr>
              <a:t>Vanderbilt: </a:t>
            </a:r>
            <a:r>
              <a:rPr lang="en-US" altLang="en-US" sz="1600">
                <a:ea typeface="MS PGothic" pitchFamily="34" charset="-128"/>
              </a:rPr>
              <a:t>J. H. Hamilton </a:t>
            </a:r>
          </a:p>
          <a:p>
            <a:pPr algn="ctr"/>
            <a:r>
              <a:rPr lang="en-US" altLang="en-US" sz="1600" i="1">
                <a:ea typeface="MS PGothic" pitchFamily="34" charset="-128"/>
              </a:rPr>
              <a:t>LLNL: </a:t>
            </a:r>
            <a:r>
              <a:rPr lang="en-US" altLang="en-US" sz="1600">
                <a:ea typeface="MS PGothic" pitchFamily="34" charset="-128"/>
              </a:rPr>
              <a:t>R. A. Henderson and M. A. Stoyer</a:t>
            </a:r>
          </a:p>
          <a:p>
            <a:pPr algn="ctr"/>
            <a:endParaRPr lang="en-US" altLang="en-US" sz="1600">
              <a:ea typeface="MS PGothic" pitchFamily="34" charset="-128"/>
            </a:endParaRPr>
          </a:p>
        </p:txBody>
      </p:sp>
      <p:pic>
        <p:nvPicPr>
          <p:cNvPr id="7179" name="Picture 3" descr="C:\Users\fpr\Desktop\SH-Si_box\P1231553.JPG"/>
          <p:cNvPicPr>
            <a:picLocks noChangeAspect="1" noChangeArrowheads="1"/>
          </p:cNvPicPr>
          <p:nvPr/>
        </p:nvPicPr>
        <p:blipFill>
          <a:blip r:embed="rId5" cstate="print"/>
          <a:srcRect t="8333" r="23810" b="36905"/>
          <a:stretch>
            <a:fillRect/>
          </a:stretch>
        </p:blipFill>
        <p:spPr bwMode="auto">
          <a:xfrm>
            <a:off x="5868988" y="2928938"/>
            <a:ext cx="32321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111125" y="1344613"/>
            <a:ext cx="89566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Program of “connecting Island to Mainland” started at the DGFRS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New detection system implemented and tested at the DGFRS,                                 parallel digital and analog data acquisition, high DSSD segmentation, sensitivity to sub-</a:t>
            </a:r>
            <a:r>
              <a:rPr lang="el-GR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μ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 half-lives (R. Grzywacz).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The reaction between 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239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Pu and 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48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Ca was studied at the DGFRS.                                            At ~ 1.3•10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19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beam dose one candidate event for SF activity of 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284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Fl detected.  If it is  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284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Fl, than </a:t>
            </a:r>
            <a:r>
              <a:rPr lang="el-GR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σ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~ 0.3 pb, 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Experimental campaign restarted at the DGFRS on  27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th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May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Long experiment with mixed-Cf target (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249,250,251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Cf) + 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48</a:t>
            </a: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Ca is planned to be started after Cf target sectors from Oak Ridge reach Dubna.              8 out of 12 target sectors ready in May 2014, 0.33 mg/cm</a:t>
            </a:r>
            <a:r>
              <a:rPr lang="en-US" altLang="en-US" sz="2400" b="1" baseline="300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Dubna’s “SHE Factory” is getting built (~ 2017)  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3000">
                <a:solidFill>
                  <a:srgbClr val="006C3A"/>
                </a:solidFill>
                <a:latin typeface="Arial Black" pitchFamily="34" charset="0"/>
                <a:ea typeface="MS PGothic" pitchFamily="34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3875" y="2062163"/>
            <a:ext cx="342900" cy="327025"/>
          </a:xfrm>
          <a:prstGeom prst="rect">
            <a:avLst/>
          </a:prstGeom>
          <a:solidFill>
            <a:srgbClr val="21A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5" name="TextBox 151"/>
          <p:cNvSpPr txBox="1">
            <a:spLocks noChangeArrowheads="1"/>
          </p:cNvSpPr>
          <p:nvPr/>
        </p:nvSpPr>
        <p:spPr bwMode="auto">
          <a:xfrm>
            <a:off x="5575300" y="2052638"/>
            <a:ext cx="509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000" baseline="30000"/>
              <a:t>284</a:t>
            </a:r>
            <a:r>
              <a:rPr lang="en-US" altLang="en-US" sz="1000"/>
              <a:t>Fl</a:t>
            </a:r>
          </a:p>
          <a:p>
            <a:r>
              <a:rPr lang="en-US" altLang="en-US" sz="600"/>
              <a:t>0.4 ms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723188" y="5978525"/>
            <a:ext cx="1379537" cy="80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197" name="Group 1"/>
          <p:cNvGrpSpPr>
            <a:grpSpLocks/>
          </p:cNvGrpSpPr>
          <p:nvPr/>
        </p:nvGrpSpPr>
        <p:grpSpPr bwMode="auto">
          <a:xfrm>
            <a:off x="628650" y="5962650"/>
            <a:ext cx="323850" cy="320675"/>
            <a:chOff x="5181600" y="2209800"/>
            <a:chExt cx="1295400" cy="1280160"/>
          </a:xfrm>
        </p:grpSpPr>
        <p:sp>
          <p:nvSpPr>
            <p:cNvPr id="3" name="Rectangle 2"/>
            <p:cNvSpPr/>
            <p:nvPr/>
          </p:nvSpPr>
          <p:spPr>
            <a:xfrm>
              <a:off x="5181600" y="2209800"/>
              <a:ext cx="1295400" cy="12801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rot="5400000">
              <a:off x="5182870" y="2208530"/>
              <a:ext cx="1280160" cy="12827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60438" y="5970588"/>
            <a:ext cx="319087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2425" y="596582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00" name="Group 6"/>
          <p:cNvGrpSpPr>
            <a:grpSpLocks/>
          </p:cNvGrpSpPr>
          <p:nvPr/>
        </p:nvGrpSpPr>
        <p:grpSpPr bwMode="auto">
          <a:xfrm>
            <a:off x="1295400" y="5965825"/>
            <a:ext cx="323850" cy="320675"/>
            <a:chOff x="5181600" y="2209800"/>
            <a:chExt cx="1295400" cy="1280160"/>
          </a:xfrm>
        </p:grpSpPr>
        <p:sp>
          <p:nvSpPr>
            <p:cNvPr id="8" name="Rectangle 7"/>
            <p:cNvSpPr/>
            <p:nvPr/>
          </p:nvSpPr>
          <p:spPr>
            <a:xfrm>
              <a:off x="5181600" y="2209800"/>
              <a:ext cx="1295400" cy="12801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5400000">
              <a:off x="5182870" y="2208530"/>
              <a:ext cx="1280160" cy="12827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0" y="596582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56578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56578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2425" y="565785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2150" y="5657850"/>
            <a:ext cx="331788" cy="320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60438" y="5651500"/>
            <a:ext cx="319087" cy="319088"/>
            <a:chOff x="2514600" y="990600"/>
            <a:chExt cx="1280160" cy="1280160"/>
          </a:xfrm>
        </p:grpSpPr>
        <p:sp>
          <p:nvSpPr>
            <p:cNvPr id="16" name="Rectangle 15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rot="5400000">
              <a:off x="2514602" y="990598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207" name="Group 17"/>
          <p:cNvGrpSpPr>
            <a:grpSpLocks/>
          </p:cNvGrpSpPr>
          <p:nvPr/>
        </p:nvGrpSpPr>
        <p:grpSpPr bwMode="auto">
          <a:xfrm>
            <a:off x="628650" y="5337175"/>
            <a:ext cx="320675" cy="320675"/>
            <a:chOff x="2514600" y="990600"/>
            <a:chExt cx="1280160" cy="1280160"/>
          </a:xfrm>
        </p:grpSpPr>
        <p:sp>
          <p:nvSpPr>
            <p:cNvPr id="19" name="Rectangle 18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52500" y="53340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53530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2425" y="533717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62150" y="53340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2075" y="53340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5650" y="53340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8650" y="50101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1825" y="47053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825" y="438467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17" name="Group 29"/>
          <p:cNvGrpSpPr>
            <a:grpSpLocks/>
          </p:cNvGrpSpPr>
          <p:nvPr/>
        </p:nvGrpSpPr>
        <p:grpSpPr bwMode="auto">
          <a:xfrm>
            <a:off x="952500" y="5010150"/>
            <a:ext cx="320675" cy="320675"/>
            <a:chOff x="2514600" y="990600"/>
            <a:chExt cx="1280160" cy="1280160"/>
          </a:xfrm>
        </p:grpSpPr>
        <p:sp>
          <p:nvSpPr>
            <p:cNvPr id="31" name="Rectangle 30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Right Triangle 31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218" name="Group 32"/>
          <p:cNvGrpSpPr>
            <a:grpSpLocks/>
          </p:cNvGrpSpPr>
          <p:nvPr/>
        </p:nvGrpSpPr>
        <p:grpSpPr bwMode="auto">
          <a:xfrm>
            <a:off x="1295400" y="5010150"/>
            <a:ext cx="320675" cy="320675"/>
            <a:chOff x="2514600" y="990600"/>
            <a:chExt cx="1280160" cy="1280160"/>
          </a:xfrm>
        </p:grpSpPr>
        <p:sp>
          <p:nvSpPr>
            <p:cNvPr id="34" name="Rectangle 33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219" name="Group 35"/>
          <p:cNvGrpSpPr>
            <a:grpSpLocks/>
          </p:cNvGrpSpPr>
          <p:nvPr/>
        </p:nvGrpSpPr>
        <p:grpSpPr bwMode="auto">
          <a:xfrm>
            <a:off x="1622425" y="5010150"/>
            <a:ext cx="320675" cy="320675"/>
            <a:chOff x="2514600" y="990600"/>
            <a:chExt cx="1280160" cy="1280160"/>
          </a:xfrm>
        </p:grpSpPr>
        <p:sp>
          <p:nvSpPr>
            <p:cNvPr id="37" name="Rectangle 36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8" name="Right Triangle 37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9" name="Right Triangle 38"/>
          <p:cNvSpPr/>
          <p:nvPr/>
        </p:nvSpPr>
        <p:spPr>
          <a:xfrm rot="5400000">
            <a:off x="1619250" y="5010150"/>
            <a:ext cx="76200" cy="762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5400" y="47085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58975" y="4359275"/>
            <a:ext cx="319088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2825" y="4343400"/>
            <a:ext cx="319088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24" name="Group 42"/>
          <p:cNvGrpSpPr>
            <a:grpSpLocks/>
          </p:cNvGrpSpPr>
          <p:nvPr/>
        </p:nvGrpSpPr>
        <p:grpSpPr bwMode="auto">
          <a:xfrm>
            <a:off x="955675" y="4648200"/>
            <a:ext cx="320675" cy="320675"/>
            <a:chOff x="2514600" y="990600"/>
            <a:chExt cx="1280160" cy="1280160"/>
          </a:xfrm>
        </p:grpSpPr>
        <p:sp>
          <p:nvSpPr>
            <p:cNvPr id="44" name="Rectangle 43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225" name="Group 45"/>
          <p:cNvGrpSpPr>
            <a:grpSpLocks/>
          </p:cNvGrpSpPr>
          <p:nvPr/>
        </p:nvGrpSpPr>
        <p:grpSpPr bwMode="auto">
          <a:xfrm>
            <a:off x="955675" y="4038600"/>
            <a:ext cx="320675" cy="320675"/>
            <a:chOff x="2514600" y="990600"/>
            <a:chExt cx="1280160" cy="1280160"/>
          </a:xfrm>
        </p:grpSpPr>
        <p:sp>
          <p:nvSpPr>
            <p:cNvPr id="47" name="Rectangle 46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8" name="Right Triangle 47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295400" y="399732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22425" y="399732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62150" y="397827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32075" y="4038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55925" y="4038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92475" y="4381500"/>
            <a:ext cx="319088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19500" y="43434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43350" y="43688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34" name="Group 56"/>
          <p:cNvGrpSpPr>
            <a:grpSpLocks/>
          </p:cNvGrpSpPr>
          <p:nvPr/>
        </p:nvGrpSpPr>
        <p:grpSpPr bwMode="auto">
          <a:xfrm>
            <a:off x="2620963" y="5010150"/>
            <a:ext cx="331787" cy="331788"/>
            <a:chOff x="7848600" y="3581400"/>
            <a:chExt cx="1280160" cy="1280160"/>
          </a:xfrm>
        </p:grpSpPr>
        <p:sp>
          <p:nvSpPr>
            <p:cNvPr id="58" name="Rectangle 57"/>
            <p:cNvSpPr/>
            <p:nvPr/>
          </p:nvSpPr>
          <p:spPr>
            <a:xfrm>
              <a:off x="7848600" y="35814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9" name="Right Triangle 58"/>
            <p:cNvSpPr/>
            <p:nvPr/>
          </p:nvSpPr>
          <p:spPr>
            <a:xfrm rot="5400000">
              <a:off x="7848602" y="3581398"/>
              <a:ext cx="1280160" cy="128016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52750" y="501332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95650" y="50292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37" name="Group 61"/>
          <p:cNvGrpSpPr>
            <a:grpSpLocks/>
          </p:cNvGrpSpPr>
          <p:nvPr/>
        </p:nvGrpSpPr>
        <p:grpSpPr bwMode="auto">
          <a:xfrm>
            <a:off x="1965325" y="4648200"/>
            <a:ext cx="320675" cy="320675"/>
            <a:chOff x="2514600" y="990600"/>
            <a:chExt cx="1280160" cy="1280160"/>
          </a:xfrm>
        </p:grpSpPr>
        <p:sp>
          <p:nvSpPr>
            <p:cNvPr id="63" name="Rectangle 62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238" name="Group 64"/>
          <p:cNvGrpSpPr>
            <a:grpSpLocks/>
          </p:cNvGrpSpPr>
          <p:nvPr/>
        </p:nvGrpSpPr>
        <p:grpSpPr bwMode="auto">
          <a:xfrm>
            <a:off x="2286000" y="4648200"/>
            <a:ext cx="320675" cy="320675"/>
            <a:chOff x="2514600" y="990600"/>
            <a:chExt cx="1280160" cy="1280160"/>
          </a:xfrm>
        </p:grpSpPr>
        <p:sp>
          <p:nvSpPr>
            <p:cNvPr id="66" name="Rectangle 65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295400" y="438467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5400" y="3657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62150" y="365442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32075" y="3657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62150" y="334962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89175" y="33718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632075" y="33528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79775" y="33528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32075" y="30480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79775" y="30480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76600" y="47085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50" name="Group 78"/>
          <p:cNvGrpSpPr>
            <a:grpSpLocks/>
          </p:cNvGrpSpPr>
          <p:nvPr/>
        </p:nvGrpSpPr>
        <p:grpSpPr bwMode="auto">
          <a:xfrm>
            <a:off x="3943350" y="4705350"/>
            <a:ext cx="320675" cy="320675"/>
            <a:chOff x="2514600" y="990600"/>
            <a:chExt cx="1280160" cy="1280160"/>
          </a:xfrm>
        </p:grpSpPr>
        <p:sp>
          <p:nvSpPr>
            <p:cNvPr id="80" name="Rectangle 79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1" name="Right Triangle 80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943350" y="3657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43350" y="4038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10100" y="40195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618038" y="4373563"/>
            <a:ext cx="319087" cy="3190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289425" y="3657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10100" y="36798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25975" y="3013075"/>
            <a:ext cx="319088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10100" y="33750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56175" y="3021013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76850" y="3055938"/>
            <a:ext cx="320675" cy="3190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943350" y="272415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965575" y="236537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76850" y="23844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76850" y="27432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619750" y="23844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43600" y="23622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76850" y="3657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68" name="Group 98"/>
          <p:cNvGrpSpPr>
            <a:grpSpLocks/>
          </p:cNvGrpSpPr>
          <p:nvPr/>
        </p:nvGrpSpPr>
        <p:grpSpPr bwMode="auto">
          <a:xfrm>
            <a:off x="5276850" y="3390900"/>
            <a:ext cx="320675" cy="320675"/>
            <a:chOff x="2514600" y="990600"/>
            <a:chExt cx="1280160" cy="1280160"/>
          </a:xfrm>
        </p:grpSpPr>
        <p:sp>
          <p:nvSpPr>
            <p:cNvPr id="100" name="Rectangle 99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1" name="Right Triangle 100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619750" y="272732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943600" y="33528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43600" y="30480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72" name="Group 104"/>
          <p:cNvGrpSpPr>
            <a:grpSpLocks/>
          </p:cNvGrpSpPr>
          <p:nvPr/>
        </p:nvGrpSpPr>
        <p:grpSpPr bwMode="auto">
          <a:xfrm>
            <a:off x="5943600" y="2727325"/>
            <a:ext cx="320675" cy="320675"/>
            <a:chOff x="2514600" y="990600"/>
            <a:chExt cx="1280160" cy="1280160"/>
          </a:xfrm>
        </p:grpSpPr>
        <p:sp>
          <p:nvSpPr>
            <p:cNvPr id="106" name="Rectangle 105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7" name="Right Triangle 106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6286500" y="2727325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610350" y="27273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286500" y="23622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29400" y="23622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43600" y="207327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618288" y="2057400"/>
            <a:ext cx="319087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942138" y="2057400"/>
            <a:ext cx="319087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285038" y="2057400"/>
            <a:ext cx="319087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81" name="Group 115"/>
          <p:cNvGrpSpPr>
            <a:grpSpLocks/>
          </p:cNvGrpSpPr>
          <p:nvPr/>
        </p:nvGrpSpPr>
        <p:grpSpPr bwMode="auto">
          <a:xfrm>
            <a:off x="6270625" y="2057400"/>
            <a:ext cx="320675" cy="320675"/>
            <a:chOff x="2514600" y="990600"/>
            <a:chExt cx="1280160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8" name="Right Triangle 117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6270625" y="17367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613525" y="17367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937375" y="1752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280275" y="17526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937375" y="14319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280275" y="14319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04125" y="14478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947025" y="1447800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604125" y="11271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947025" y="110807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604125" y="784225"/>
            <a:ext cx="320675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276600" y="5638800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614613" y="4664075"/>
            <a:ext cx="320675" cy="319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282950" y="4038600"/>
            <a:ext cx="319088" cy="320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276850" y="4038600"/>
            <a:ext cx="330200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297" name="Group 133"/>
          <p:cNvGrpSpPr>
            <a:grpSpLocks/>
          </p:cNvGrpSpPr>
          <p:nvPr/>
        </p:nvGrpSpPr>
        <p:grpSpPr bwMode="auto">
          <a:xfrm>
            <a:off x="5622925" y="3032125"/>
            <a:ext cx="320675" cy="320675"/>
            <a:chOff x="2514600" y="990600"/>
            <a:chExt cx="1280160" cy="1280160"/>
          </a:xfrm>
        </p:grpSpPr>
        <p:sp>
          <p:nvSpPr>
            <p:cNvPr id="135" name="Rectangle 134"/>
            <p:cNvSpPr/>
            <p:nvPr/>
          </p:nvSpPr>
          <p:spPr>
            <a:xfrm>
              <a:off x="2514600" y="990600"/>
              <a:ext cx="1280160" cy="128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6" name="Right Triangle 135"/>
            <p:cNvSpPr/>
            <p:nvPr/>
          </p:nvSpPr>
          <p:spPr>
            <a:xfrm rot="5400000">
              <a:off x="2514600" y="990600"/>
              <a:ext cx="1280160" cy="128016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953000" y="3694113"/>
            <a:ext cx="320675" cy="320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927475" y="4989513"/>
            <a:ext cx="320675" cy="3190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285750" y="152400"/>
          <a:ext cx="8648700" cy="6476052"/>
        </p:xfrm>
        <a:graphic>
          <a:graphicData uri="http://schemas.openxmlformats.org/drawingml/2006/table">
            <a:tbl>
              <a:tblPr/>
              <a:tblGrid>
                <a:gridCol w="333375"/>
                <a:gridCol w="331788"/>
                <a:gridCol w="333375"/>
                <a:gridCol w="331787"/>
                <a:gridCol w="333375"/>
                <a:gridCol w="331788"/>
                <a:gridCol w="333375"/>
                <a:gridCol w="331787"/>
                <a:gridCol w="333375"/>
                <a:gridCol w="331788"/>
                <a:gridCol w="333375"/>
                <a:gridCol w="331787"/>
                <a:gridCol w="333375"/>
                <a:gridCol w="333375"/>
                <a:gridCol w="331788"/>
                <a:gridCol w="333375"/>
                <a:gridCol w="331787"/>
                <a:gridCol w="333375"/>
                <a:gridCol w="331788"/>
                <a:gridCol w="333375"/>
                <a:gridCol w="331787"/>
                <a:gridCol w="333375"/>
                <a:gridCol w="331788"/>
                <a:gridCol w="333375"/>
                <a:gridCol w="331787"/>
                <a:gridCol w="33337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120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119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118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294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0.7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117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293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294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116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290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8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291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6.3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292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12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293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60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115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287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115</a:t>
                      </a:r>
                    </a:p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288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115</a:t>
                      </a:r>
                    </a:p>
                    <a:p>
                      <a:pPr marL="0" marR="0" lvl="0" indent="0" algn="l" defTabSz="365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289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0.3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290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0.8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114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285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0.12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286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0.12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287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0.51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288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289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Fl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278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1.4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282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70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283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90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284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0.9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285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286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8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112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0.69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97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0.8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4.0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90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30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111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3.8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0.12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4.8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110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0.18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0.17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5.7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0.2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281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14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109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1.7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21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0.48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0.4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0.65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108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0.46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52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9.7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3.6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0.26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0.16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107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102 ms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440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2.1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60 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 1.7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274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Bh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40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106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0.23 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8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0.9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13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21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2.2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Sg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2.4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105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1.5 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1.8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39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22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80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30 h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270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 h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104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 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21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5.3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2.1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263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11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265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105 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2.3 h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103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3.9 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6.3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261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39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3.8 h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266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 h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102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257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24.5 s</a:t>
                      </a:r>
                    </a:p>
                  </a:txBody>
                  <a:tcPr marL="22860" marR="22860" marT="11430" marB="1143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258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1.2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159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58 m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108ms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262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 ms</a:t>
                      </a: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2860" marR="22860" marT="11430" marB="11430" anchor="ctr" horzOverflow="overflow">
                    <a:lnL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Z/N</a:t>
                      </a:r>
                    </a:p>
                  </a:txBody>
                  <a:tcPr marL="22860" marR="22860" marT="11430" marB="11430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155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156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157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158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159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160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161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162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163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164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165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167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168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169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170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171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172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173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174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175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176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177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178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179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180</a:t>
                      </a:r>
                    </a:p>
                  </a:txBody>
                  <a:tcPr marL="22860" marR="22860" marT="11430" marB="114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" name="TextBox 3"/>
          <p:cNvSpPr txBox="1">
            <a:spLocks noChangeArrowheads="1"/>
          </p:cNvSpPr>
          <p:nvPr/>
        </p:nvSpPr>
        <p:spPr bwMode="auto">
          <a:xfrm>
            <a:off x="920750" y="2362200"/>
            <a:ext cx="2127250" cy="3698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Nuclear Mainland</a:t>
            </a:r>
          </a:p>
        </p:txBody>
      </p:sp>
      <p:sp>
        <p:nvSpPr>
          <p:cNvPr id="142" name="TextBox 2"/>
          <p:cNvSpPr txBox="1">
            <a:spLocks noChangeArrowheads="1"/>
          </p:cNvSpPr>
          <p:nvPr/>
        </p:nvSpPr>
        <p:spPr bwMode="auto">
          <a:xfrm>
            <a:off x="4579938" y="404813"/>
            <a:ext cx="2336800" cy="1016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Ca+actinides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Hot Fusion Island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of  over 50 nuclei</a:t>
            </a:r>
          </a:p>
        </p:txBody>
      </p:sp>
      <p:sp>
        <p:nvSpPr>
          <p:cNvPr id="143" name="TextBox 4"/>
          <p:cNvSpPr txBox="1">
            <a:spLocks noChangeArrowheads="1"/>
          </p:cNvSpPr>
          <p:nvPr/>
        </p:nvSpPr>
        <p:spPr bwMode="auto">
          <a:xfrm>
            <a:off x="4602163" y="5030788"/>
            <a:ext cx="2427287" cy="92392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Fission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is terminating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decay chains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at the Island</a:t>
            </a:r>
          </a:p>
        </p:txBody>
      </p:sp>
      <p:sp>
        <p:nvSpPr>
          <p:cNvPr id="144" name="TextBox 5"/>
          <p:cNvSpPr txBox="1">
            <a:spLocks noChangeArrowheads="1"/>
          </p:cNvSpPr>
          <p:nvPr/>
        </p:nvSpPr>
        <p:spPr bwMode="auto">
          <a:xfrm>
            <a:off x="3382963" y="1752600"/>
            <a:ext cx="922337" cy="3698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~20 </a:t>
            </a:r>
            <a:r>
              <a:rPr lang="en-US" b="1" i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fb</a:t>
            </a:r>
            <a:endParaRPr lang="en-US" b="1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17" name="Straight Arrow Connector 17"/>
          <p:cNvCxnSpPr>
            <a:cxnSpLocks noChangeShapeType="1"/>
          </p:cNvCxnSpPr>
          <p:nvPr/>
        </p:nvCxnSpPr>
        <p:spPr bwMode="auto">
          <a:xfrm>
            <a:off x="3965575" y="2122488"/>
            <a:ext cx="138113" cy="242887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48" name="TextBox 7"/>
          <p:cNvSpPr txBox="1">
            <a:spLocks noChangeArrowheads="1"/>
          </p:cNvSpPr>
          <p:nvPr/>
        </p:nvSpPr>
        <p:spPr bwMode="auto">
          <a:xfrm>
            <a:off x="7742238" y="1916113"/>
            <a:ext cx="922337" cy="3698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~10 </a:t>
            </a:r>
            <a:r>
              <a:rPr lang="en-US" b="1" i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b="1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7"/>
          <p:cNvSpPr txBox="1">
            <a:spLocks noChangeArrowheads="1"/>
          </p:cNvSpPr>
          <p:nvPr/>
        </p:nvSpPr>
        <p:spPr bwMode="auto">
          <a:xfrm>
            <a:off x="8177213" y="711200"/>
            <a:ext cx="793750" cy="3698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~1 </a:t>
            </a:r>
            <a:r>
              <a:rPr lang="en-US" b="1" i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b="1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36950" y="4295775"/>
            <a:ext cx="439738" cy="441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 l="3674" t="4881" r="5537" b="2902"/>
          <a:stretch>
            <a:fillRect/>
          </a:stretch>
        </p:blipFill>
        <p:spPr bwMode="auto">
          <a:xfrm>
            <a:off x="271463" y="3359150"/>
            <a:ext cx="48847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163"/>
            <a:ext cx="42672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057400" y="55563"/>
            <a:ext cx="585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Zagrebaev, Karpov, Greiner; PR C85, 014608, 2012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4344988" y="1466850"/>
            <a:ext cx="454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Cross section values</a:t>
            </a:r>
          </a:p>
          <a:p>
            <a:pPr algn="ctr"/>
            <a:r>
              <a:rPr lang="el-GR" altLang="en-US" sz="2400"/>
              <a:t>σ</a:t>
            </a:r>
            <a:r>
              <a:rPr lang="en-US" altLang="en-US" sz="2400"/>
              <a:t> ~ 1 – 3 picobarn</a:t>
            </a:r>
          </a:p>
          <a:p>
            <a:pPr algn="ctr"/>
            <a:r>
              <a:rPr lang="en-US" altLang="en-US" sz="2400"/>
              <a:t>E*~38 MeV maximizes </a:t>
            </a:r>
            <a:r>
              <a:rPr lang="el-GR" altLang="en-US" sz="2400"/>
              <a:t>σ</a:t>
            </a:r>
            <a:r>
              <a:rPr lang="en-US" altLang="en-US" sz="2400"/>
              <a:t>(</a:t>
            </a:r>
            <a:r>
              <a:rPr lang="en-US" altLang="en-US" sz="2400" baseline="30000"/>
              <a:t>284</a:t>
            </a:r>
            <a:r>
              <a:rPr lang="en-US" altLang="en-US" sz="2400"/>
              <a:t>Fl)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865688" y="4656138"/>
            <a:ext cx="405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very rich decay properties </a:t>
            </a:r>
          </a:p>
          <a:p>
            <a:pPr algn="ctr"/>
            <a:r>
              <a:rPr lang="en-US" altLang="en-US" sz="2000"/>
              <a:t>were predicted by Zagrebaev </a:t>
            </a:r>
            <a:r>
              <a:rPr lang="en-US" altLang="en-US" sz="2000" i="1"/>
              <a:t>et al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663950" y="3810000"/>
            <a:ext cx="1133475" cy="614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752975" y="4106863"/>
            <a:ext cx="487363" cy="111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4"/>
          <p:cNvSpPr txBox="1">
            <a:spLocks noChangeArrowheads="1"/>
          </p:cNvSpPr>
          <p:nvPr/>
        </p:nvSpPr>
        <p:spPr bwMode="auto">
          <a:xfrm>
            <a:off x="5241925" y="3200400"/>
            <a:ext cx="3884613" cy="9223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Kowal 2014:    E</a:t>
            </a:r>
            <a:r>
              <a:rPr lang="el-GR" altLang="en-US" baseline="-25000"/>
              <a:t>α</a:t>
            </a:r>
            <a:r>
              <a:rPr lang="en-US" altLang="en-US"/>
              <a:t>~11.5 MeV</a:t>
            </a:r>
          </a:p>
          <a:p>
            <a:r>
              <a:rPr lang="en-US" altLang="en-US"/>
              <a:t>Muntian 2003: E</a:t>
            </a:r>
            <a:r>
              <a:rPr lang="el-GR" altLang="en-US" baseline="-25000"/>
              <a:t>α</a:t>
            </a:r>
            <a:r>
              <a:rPr lang="en-US" altLang="en-US"/>
              <a:t>~11.5 MeV, 0.2 ms</a:t>
            </a:r>
          </a:p>
          <a:p>
            <a:r>
              <a:rPr lang="en-US" altLang="en-US"/>
              <a:t>Moeller 1997:  E</a:t>
            </a:r>
            <a:r>
              <a:rPr lang="el-GR" altLang="en-US" baseline="-25000"/>
              <a:t>α</a:t>
            </a:r>
            <a:r>
              <a:rPr lang="en-US" altLang="en-US"/>
              <a:t>~ 9.4 MeV,   85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Krystyna Wilczyńska </a:t>
            </a:r>
            <a:r>
              <a:rPr lang="en-US" altLang="en-US" i="1"/>
              <a:t>et al., PR C86, 2012  </a:t>
            </a:r>
            <a:r>
              <a:rPr lang="en-US" altLang="en-US"/>
              <a:t>got 1000 times lower cross sections</a:t>
            </a:r>
          </a:p>
          <a:p>
            <a:r>
              <a:rPr lang="en-US" altLang="en-US"/>
              <a:t>using fission barriers values B</a:t>
            </a:r>
            <a:r>
              <a:rPr lang="en-US" altLang="en-US" baseline="-25000"/>
              <a:t>f</a:t>
            </a:r>
            <a:r>
              <a:rPr lang="en-US" altLang="en-US"/>
              <a:t>  from M. Kowal </a:t>
            </a:r>
            <a:r>
              <a:rPr lang="en-US" altLang="en-US" i="1"/>
              <a:t>et al </a:t>
            </a:r>
            <a:r>
              <a:rPr lang="en-US" altLang="en-US"/>
              <a:t>in cross-section calculations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4222750" y="4438650"/>
            <a:ext cx="492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 note the ~ 0.7 MeV drop in B</a:t>
            </a:r>
            <a:r>
              <a:rPr lang="en-US" altLang="en-US" sz="1400" baseline="-25000"/>
              <a:t>f  </a:t>
            </a:r>
            <a:r>
              <a:rPr lang="en-US" altLang="en-US" sz="1400"/>
              <a:t>value between </a:t>
            </a:r>
            <a:r>
              <a:rPr lang="en-US" altLang="en-US" sz="1400" baseline="30000"/>
              <a:t>285</a:t>
            </a:r>
            <a:r>
              <a:rPr lang="en-US" altLang="en-US" sz="1400"/>
              <a:t>Fl and </a:t>
            </a:r>
            <a:r>
              <a:rPr lang="en-US" altLang="en-US" sz="1400" baseline="30000"/>
              <a:t>284</a:t>
            </a:r>
            <a:r>
              <a:rPr lang="en-US" altLang="en-US" sz="1400"/>
              <a:t>Fl</a:t>
            </a:r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4298950" y="990600"/>
            <a:ext cx="4462463" cy="3448050"/>
            <a:chOff x="1739900" y="1066800"/>
            <a:chExt cx="4462463" cy="3448050"/>
          </a:xfrm>
        </p:grpSpPr>
        <p:pic>
          <p:nvPicPr>
            <p:cNvPr id="102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900" y="1066800"/>
              <a:ext cx="4462463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4768850" y="3810000"/>
              <a:ext cx="457200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5-Point Star 4"/>
            <p:cNvSpPr/>
            <p:nvPr/>
          </p:nvSpPr>
          <p:spPr>
            <a:xfrm flipV="1">
              <a:off x="5605463" y="3733800"/>
              <a:ext cx="152400" cy="152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953000" y="3810000"/>
              <a:ext cx="354013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5-Point Star 16"/>
            <p:cNvSpPr/>
            <p:nvPr/>
          </p:nvSpPr>
          <p:spPr>
            <a:xfrm flipV="1">
              <a:off x="5349875" y="3733800"/>
              <a:ext cx="152400" cy="152400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4" name="TextBox 10"/>
            <p:cNvSpPr txBox="1">
              <a:spLocks noChangeArrowheads="1"/>
            </p:cNvSpPr>
            <p:nvPr/>
          </p:nvSpPr>
          <p:spPr bwMode="auto">
            <a:xfrm>
              <a:off x="4822825" y="3521075"/>
              <a:ext cx="492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009900"/>
                  </a:solidFill>
                </a:rPr>
                <a:t>EXP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4672013" y="2133600"/>
              <a:ext cx="96837" cy="168275"/>
            </a:xfrm>
            <a:prstGeom prst="line">
              <a:avLst/>
            </a:prstGeom>
            <a:ln w="28575">
              <a:solidFill>
                <a:srgbClr val="00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648200" y="3521075"/>
              <a:ext cx="120650" cy="136525"/>
            </a:xfrm>
            <a:prstGeom prst="line">
              <a:avLst/>
            </a:prstGeom>
            <a:ln w="28575">
              <a:solidFill>
                <a:srgbClr val="00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5956300" y="1219200"/>
            <a:ext cx="249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/>
              <a:t>Moeller </a:t>
            </a:r>
            <a:r>
              <a:rPr lang="en-US" altLang="en-US" sz="1400" b="1" i="1"/>
              <a:t>et al., </a:t>
            </a:r>
            <a:r>
              <a:rPr lang="en-US" altLang="en-US" sz="1400" b="1"/>
              <a:t>PR C79, 2009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7707313" y="2147888"/>
            <a:ext cx="1530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Kowal </a:t>
            </a:r>
            <a:r>
              <a:rPr lang="en-US" altLang="en-US" sz="1600" b="1" i="1">
                <a:solidFill>
                  <a:srgbClr val="FF0000"/>
                </a:solidFill>
              </a:rPr>
              <a:t>et al</a:t>
            </a:r>
          </a:p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PR C 82, 2010</a:t>
            </a:r>
            <a:endParaRPr lang="en-US" altLang="en-US" sz="1600">
              <a:solidFill>
                <a:srgbClr val="FF0000"/>
              </a:solidFill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52525"/>
            <a:ext cx="3581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622300" y="5208588"/>
            <a:ext cx="7353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K. Wilczyńska:  ~ 300 keV difference in Bf value corresponds to </a:t>
            </a:r>
          </a:p>
          <a:p>
            <a:pPr algn="ctr"/>
            <a:r>
              <a:rPr lang="en-US" altLang="en-US"/>
              <a:t>about an order of  magnitude change in calculated cross-section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500563" y="5133975"/>
            <a:ext cx="4360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aseline="30000"/>
              <a:t>240</a:t>
            </a:r>
            <a:r>
              <a:rPr lang="en-US" altLang="en-US" sz="2000"/>
              <a:t>Pu material from Oak Ridge</a:t>
            </a:r>
          </a:p>
          <a:p>
            <a:pPr algn="ctr"/>
            <a:r>
              <a:rPr lang="en-US" altLang="en-US" sz="2000"/>
              <a:t>delivered to Dubna on 27</a:t>
            </a:r>
            <a:r>
              <a:rPr lang="en-US" altLang="en-US" sz="2000" baseline="30000"/>
              <a:t>th</a:t>
            </a:r>
            <a:r>
              <a:rPr lang="en-US" altLang="en-US" sz="2000"/>
              <a:t>Dec. 2013</a:t>
            </a:r>
          </a:p>
          <a:p>
            <a:pPr algn="ctr"/>
            <a:r>
              <a:rPr lang="en-US" altLang="en-US" sz="2000"/>
              <a:t>    (after 1 year of paperwork)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006600"/>
                </a:solidFill>
              </a:rPr>
              <a:t>Connecting Hot Fusion Island with Nuclear Mainland</a:t>
            </a:r>
          </a:p>
          <a:p>
            <a:pPr algn="ctr"/>
            <a:r>
              <a:rPr lang="en-US" altLang="en-US" sz="2000" b="1" i="1">
                <a:solidFill>
                  <a:srgbClr val="006600"/>
                </a:solidFill>
              </a:rPr>
              <a:t>search for new Z=114 Flerovium isotopes and their decay products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533400" y="633095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Vladimir Utyonkov’s estimations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88900" y="920750"/>
            <a:ext cx="4483100" cy="5229225"/>
            <a:chOff x="89069" y="1415569"/>
            <a:chExt cx="3969546" cy="4733903"/>
          </a:xfrm>
        </p:grpSpPr>
        <p:pic>
          <p:nvPicPr>
            <p:cNvPr id="112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425" t="22176" r="38390"/>
            <a:stretch>
              <a:fillRect/>
            </a:stretch>
          </p:blipFill>
          <p:spPr bwMode="auto">
            <a:xfrm>
              <a:off x="381000" y="2099986"/>
              <a:ext cx="3677615" cy="4049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89069" y="1415569"/>
              <a:ext cx="3679440" cy="64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 i="1"/>
                <a:t>               </a:t>
              </a:r>
              <a:r>
                <a:rPr lang="en-US" altLang="en-US" sz="2000" b="1" i="1">
                  <a:solidFill>
                    <a:srgbClr val="FF0000"/>
                  </a:solidFill>
                </a:rPr>
                <a:t>4n   3n    2n</a:t>
              </a:r>
              <a:r>
                <a:rPr lang="en-US" altLang="en-US" sz="2000" b="1" i="1" baseline="30000">
                  <a:solidFill>
                    <a:srgbClr val="FF0000"/>
                  </a:solidFill>
                </a:rPr>
                <a:t>     240</a:t>
              </a:r>
              <a:r>
                <a:rPr lang="en-US" altLang="en-US" sz="2000" b="1" i="1">
                  <a:solidFill>
                    <a:srgbClr val="FF0000"/>
                  </a:solidFill>
                </a:rPr>
                <a:t>Pu+</a:t>
              </a:r>
              <a:r>
                <a:rPr lang="en-US" altLang="en-US" sz="2000" b="1" i="1" baseline="30000">
                  <a:solidFill>
                    <a:srgbClr val="FF0000"/>
                  </a:solidFill>
                </a:rPr>
                <a:t>48</a:t>
              </a:r>
              <a:r>
                <a:rPr lang="en-US" altLang="en-US" sz="2000" b="1" i="1">
                  <a:solidFill>
                    <a:srgbClr val="FF0000"/>
                  </a:solidFill>
                </a:rPr>
                <a:t>Ca</a:t>
              </a:r>
            </a:p>
            <a:p>
              <a:r>
                <a:rPr lang="en-US" altLang="en-US" sz="2000" b="1" i="1">
                  <a:solidFill>
                    <a:srgbClr val="00B0F0"/>
                  </a:solidFill>
                </a:rPr>
                <a:t>      4n    3n    2n</a:t>
              </a:r>
              <a:r>
                <a:rPr lang="en-US" altLang="en-US" sz="2000" b="1" i="1" baseline="30000">
                  <a:solidFill>
                    <a:srgbClr val="00B0F0"/>
                  </a:solidFill>
                </a:rPr>
                <a:t>      239</a:t>
              </a:r>
              <a:r>
                <a:rPr lang="en-US" altLang="en-US" sz="2000" b="1" i="1">
                  <a:solidFill>
                    <a:srgbClr val="00B0F0"/>
                  </a:solidFill>
                </a:rPr>
                <a:t>Pu+</a:t>
              </a:r>
              <a:r>
                <a:rPr lang="en-US" altLang="en-US" sz="2000" b="1" i="1" baseline="30000">
                  <a:solidFill>
                    <a:srgbClr val="00B0F0"/>
                  </a:solidFill>
                </a:rPr>
                <a:t>48</a:t>
              </a:r>
              <a:r>
                <a:rPr lang="en-US" altLang="en-US" sz="2000" b="1" i="1">
                  <a:solidFill>
                    <a:srgbClr val="00B0F0"/>
                  </a:solidFill>
                </a:rPr>
                <a:t>Ca</a:t>
              </a: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67025" y="2027786"/>
              <a:ext cx="113858" cy="113534"/>
            </a:xfrm>
            <a:prstGeom prst="star5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102775" y="2027786"/>
              <a:ext cx="115263" cy="113534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/>
          <a:srcRect l="3497" t="8778" r="19958"/>
          <a:stretch>
            <a:fillRect/>
          </a:stretch>
        </p:blipFill>
        <p:spPr bwMode="auto">
          <a:xfrm>
            <a:off x="5175250" y="1597025"/>
            <a:ext cx="35433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154613" y="1582738"/>
            <a:ext cx="2424112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new detectors and preamps</a:t>
            </a:r>
          </a:p>
          <a:p>
            <a:pPr algn="ctr"/>
            <a:r>
              <a:rPr lang="en-US" altLang="en-US" sz="1400"/>
              <a:t>at the focal plane of DGFRS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 ORNL-UTK  </a:t>
            </a:r>
            <a:r>
              <a:rPr lang="en-US" altLang="en-US" sz="2400" b="1" dirty="0" smtClean="0">
                <a:solidFill>
                  <a:srgbClr val="008000"/>
                </a:solidFill>
                <a:latin typeface="+mj-lt"/>
              </a:rPr>
              <a:t>multi-detector 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and digital data acquisition system </a:t>
            </a:r>
            <a:r>
              <a:rPr lang="en-US" altLang="en-US" sz="2400" b="1" dirty="0" smtClean="0">
                <a:solidFill>
                  <a:srgbClr val="008000"/>
                </a:solidFill>
                <a:latin typeface="+mj-lt"/>
              </a:rPr>
              <a:t>operating 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at the </a:t>
            </a:r>
            <a:r>
              <a:rPr lang="en-US" altLang="en-US" sz="2400" b="1" dirty="0" err="1">
                <a:solidFill>
                  <a:srgbClr val="008000"/>
                </a:solidFill>
                <a:latin typeface="+mj-lt"/>
              </a:rPr>
              <a:t>Dubna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 Gas Filled Recoil Separator (DGFRS) </a:t>
            </a:r>
          </a:p>
        </p:txBody>
      </p:sp>
      <p:sp>
        <p:nvSpPr>
          <p:cNvPr id="12291" name="TextBox 20"/>
          <p:cNvSpPr txBox="1">
            <a:spLocks noChangeArrowheads="1"/>
          </p:cNvSpPr>
          <p:nvPr/>
        </p:nvSpPr>
        <p:spPr bwMode="auto">
          <a:xfrm>
            <a:off x="17463" y="1284288"/>
            <a:ext cx="26209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ym typeface="Symbol" pitchFamily="18" charset="2"/>
              </a:rPr>
              <a:t>-emitters including</a:t>
            </a:r>
          </a:p>
          <a:p>
            <a:pPr algn="ctr"/>
            <a:r>
              <a:rPr lang="en-US" altLang="en-US" b="1">
                <a:sym typeface="Symbol" pitchFamily="18" charset="2"/>
              </a:rPr>
              <a:t>1 s activity of  </a:t>
            </a:r>
            <a:r>
              <a:rPr lang="en-US" altLang="en-US" b="1" baseline="30000">
                <a:sym typeface="Symbol" pitchFamily="18" charset="2"/>
              </a:rPr>
              <a:t>219</a:t>
            </a:r>
            <a:r>
              <a:rPr lang="en-US" altLang="en-US" b="1">
                <a:sym typeface="Symbol" pitchFamily="18" charset="2"/>
              </a:rPr>
              <a:t>Th</a:t>
            </a:r>
          </a:p>
          <a:p>
            <a:pPr algn="ctr"/>
            <a:r>
              <a:rPr lang="en-US" altLang="en-US" b="1">
                <a:sym typeface="Symbol" pitchFamily="18" charset="2"/>
              </a:rPr>
              <a:t> studied </a:t>
            </a:r>
            <a:r>
              <a:rPr lang="en-US" altLang="en-US" b="1"/>
              <a:t>at the DGFRS</a:t>
            </a:r>
          </a:p>
          <a:p>
            <a:pPr algn="ctr"/>
            <a:r>
              <a:rPr lang="en-US" altLang="en-US" b="1">
                <a:sym typeface="Symbol" pitchFamily="18" charset="2"/>
              </a:rPr>
              <a:t>during </a:t>
            </a:r>
            <a:r>
              <a:rPr lang="en-US" altLang="en-US" b="1" baseline="30000">
                <a:sym typeface="Symbol" pitchFamily="18" charset="2"/>
              </a:rPr>
              <a:t>48</a:t>
            </a:r>
            <a:r>
              <a:rPr lang="en-US" altLang="en-US" b="1">
                <a:sym typeface="Symbol" pitchFamily="18" charset="2"/>
              </a:rPr>
              <a:t>Ca+</a:t>
            </a:r>
            <a:r>
              <a:rPr lang="en-US" altLang="en-US" b="1" baseline="30000">
                <a:sym typeface="Symbol" pitchFamily="18" charset="2"/>
              </a:rPr>
              <a:t>nat</a:t>
            </a:r>
            <a:r>
              <a:rPr lang="en-US" altLang="en-US" b="1">
                <a:sym typeface="Symbol" pitchFamily="18" charset="2"/>
              </a:rPr>
              <a:t>Yb  run</a:t>
            </a:r>
            <a:endParaRPr lang="en-US" altLang="en-US" b="1"/>
          </a:p>
          <a:p>
            <a:pPr algn="ctr"/>
            <a:r>
              <a:rPr lang="en-US" altLang="en-US" b="1"/>
              <a:t>Nov.-Dec. 2013</a:t>
            </a: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2744788" y="885825"/>
            <a:ext cx="6391275" cy="2978150"/>
            <a:chOff x="2638133" y="3581400"/>
            <a:chExt cx="6391275" cy="3276600"/>
          </a:xfrm>
        </p:grpSpPr>
        <p:grpSp>
          <p:nvGrpSpPr>
            <p:cNvPr id="12296" name="Group 21"/>
            <p:cNvGrpSpPr>
              <a:grpSpLocks/>
            </p:cNvGrpSpPr>
            <p:nvPr/>
          </p:nvGrpSpPr>
          <p:grpSpPr bwMode="auto">
            <a:xfrm>
              <a:off x="2638133" y="3581400"/>
              <a:ext cx="6391275" cy="2870200"/>
              <a:chOff x="838200" y="2667000"/>
              <a:chExt cx="7229475" cy="3632544"/>
            </a:xfrm>
          </p:grpSpPr>
          <p:pic>
            <p:nvPicPr>
              <p:cNvPr id="12302" name="Picture 2" descr="C:\Users\fpr\Desktop\YbCaDGFR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2667000"/>
                <a:ext cx="7229475" cy="363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3" name="TextBox 23"/>
              <p:cNvSpPr txBox="1">
                <a:spLocks noChangeArrowheads="1"/>
              </p:cNvSpPr>
              <p:nvPr/>
            </p:nvSpPr>
            <p:spPr bwMode="auto">
              <a:xfrm>
                <a:off x="7129781" y="2895599"/>
                <a:ext cx="803625" cy="58421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217Th</a:t>
                </a:r>
              </a:p>
              <a:p>
                <a:pPr algn="ctr"/>
                <a:r>
                  <a:rPr lang="en-US" altLang="en-US" sz="1200"/>
                  <a:t>9.3 MeV</a:t>
                </a:r>
              </a:p>
            </p:txBody>
          </p:sp>
          <p:sp>
            <p:nvSpPr>
              <p:cNvPr id="12304" name="TextBox 24"/>
              <p:cNvSpPr txBox="1">
                <a:spLocks noChangeArrowheads="1"/>
              </p:cNvSpPr>
              <p:nvPr/>
            </p:nvSpPr>
            <p:spPr bwMode="auto">
              <a:xfrm>
                <a:off x="6062981" y="3047999"/>
                <a:ext cx="803625" cy="58421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215Ra</a:t>
                </a:r>
              </a:p>
              <a:p>
                <a:pPr algn="ctr"/>
                <a:r>
                  <a:rPr lang="en-US" altLang="en-US" sz="1200"/>
                  <a:t>8.7 MeV</a:t>
                </a:r>
              </a:p>
            </p:txBody>
          </p:sp>
          <p:sp>
            <p:nvSpPr>
              <p:cNvPr id="12305" name="TextBox 25"/>
              <p:cNvSpPr txBox="1">
                <a:spLocks noChangeArrowheads="1"/>
              </p:cNvSpPr>
              <p:nvPr/>
            </p:nvSpPr>
            <p:spPr bwMode="auto">
              <a:xfrm>
                <a:off x="5072380" y="3962399"/>
                <a:ext cx="803625" cy="58421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216Th</a:t>
                </a:r>
              </a:p>
              <a:p>
                <a:pPr algn="ctr"/>
                <a:r>
                  <a:rPr lang="en-US" altLang="en-US" sz="1200"/>
                  <a:t>7.9 MeV</a:t>
                </a:r>
              </a:p>
            </p:txBody>
          </p:sp>
        </p:grpSp>
        <p:sp>
          <p:nvSpPr>
            <p:cNvPr id="12297" name="TextBox 26"/>
            <p:cNvSpPr txBox="1">
              <a:spLocks noChangeArrowheads="1"/>
            </p:cNvSpPr>
            <p:nvPr/>
          </p:nvSpPr>
          <p:spPr bwMode="auto">
            <a:xfrm>
              <a:off x="4419600" y="6488113"/>
              <a:ext cx="21701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energy of </a:t>
              </a:r>
              <a:r>
                <a:rPr lang="en-US" altLang="en-US" sz="2000" b="1">
                  <a:sym typeface="Symbol" pitchFamily="18" charset="2"/>
                </a:rPr>
                <a:t>-particles</a:t>
              </a:r>
              <a:endParaRPr lang="en-US" altLang="en-US" sz="2000" b="1"/>
            </a:p>
          </p:txBody>
        </p:sp>
        <p:pic>
          <p:nvPicPr>
            <p:cNvPr id="12298" name="Picture 2" descr="E:\Th219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2425" y="3657600"/>
              <a:ext cx="2746375" cy="183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Box 19"/>
            <p:cNvSpPr txBox="1">
              <a:spLocks noChangeArrowheads="1"/>
            </p:cNvSpPr>
            <p:nvPr/>
          </p:nvSpPr>
          <p:spPr bwMode="auto">
            <a:xfrm>
              <a:off x="4343400" y="3886200"/>
              <a:ext cx="990600" cy="4619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200"/>
                <a:t>219Th</a:t>
              </a:r>
            </a:p>
            <a:p>
              <a:pPr algn="ctr"/>
              <a:r>
                <a:rPr lang="en-US" altLang="en-US" sz="1200"/>
                <a:t>T</a:t>
              </a:r>
              <a:r>
                <a:rPr lang="en-US" altLang="en-US" sz="1200" baseline="-25000"/>
                <a:t>1/2</a:t>
              </a:r>
              <a:r>
                <a:rPr lang="en-US" altLang="en-US" sz="1200"/>
                <a:t>=1 </a:t>
              </a:r>
              <a:r>
                <a:rPr lang="en-US" altLang="en-US" sz="1200">
                  <a:sym typeface="Symbol" pitchFamily="18" charset="2"/>
                </a:rPr>
                <a:t>s</a:t>
              </a:r>
              <a:endParaRPr lang="en-US" altLang="en-US" sz="1200"/>
            </a:p>
          </p:txBody>
        </p:sp>
        <p:sp>
          <p:nvSpPr>
            <p:cNvPr id="12300" name="TextBox 1"/>
            <p:cNvSpPr txBox="1">
              <a:spLocks noChangeArrowheads="1"/>
            </p:cNvSpPr>
            <p:nvPr/>
          </p:nvSpPr>
          <p:spPr bwMode="auto">
            <a:xfrm>
              <a:off x="5829872" y="3684032"/>
              <a:ext cx="1377300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i="1"/>
                <a:t>standard mode</a:t>
              </a:r>
            </a:p>
          </p:txBody>
        </p:sp>
        <p:sp>
          <p:nvSpPr>
            <p:cNvPr id="12301" name="TextBox 21"/>
            <p:cNvSpPr txBox="1">
              <a:spLocks noChangeArrowheads="1"/>
            </p:cNvSpPr>
            <p:nvPr/>
          </p:nvSpPr>
          <p:spPr bwMode="auto">
            <a:xfrm>
              <a:off x="3309688" y="4754890"/>
              <a:ext cx="1223412" cy="523220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 i="1"/>
                <a:t>trace mode</a:t>
              </a:r>
            </a:p>
            <a:p>
              <a:r>
                <a:rPr lang="en-US" altLang="en-US" sz="1400" i="1"/>
                <a:t>pile-up’s only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5725" y="4071938"/>
            <a:ext cx="8262938" cy="2730500"/>
            <a:chOff x="17195" y="3921871"/>
            <a:chExt cx="8264009" cy="2729853"/>
          </a:xfrm>
        </p:grpSpPr>
        <p:pic>
          <p:nvPicPr>
            <p:cNvPr id="1229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967" y="3921871"/>
              <a:ext cx="2535237" cy="25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Box 1"/>
            <p:cNvSpPr txBox="1">
              <a:spLocks noChangeArrowheads="1"/>
            </p:cNvSpPr>
            <p:nvPr/>
          </p:nvSpPr>
          <p:spPr bwMode="auto">
            <a:xfrm>
              <a:off x="17195" y="4343400"/>
              <a:ext cx="551126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006600"/>
                  </a:solidFill>
                </a:rPr>
                <a:t>Evidence for fast SF-decay</a:t>
              </a:r>
            </a:p>
            <a:p>
              <a:pPr algn="ctr"/>
              <a:r>
                <a:rPr lang="en-US" altLang="en-US" b="1">
                  <a:solidFill>
                    <a:srgbClr val="006600"/>
                  </a:solidFill>
                </a:rPr>
                <a:t>of new super heavy isotope </a:t>
              </a:r>
              <a:r>
                <a:rPr lang="en-US" altLang="en-US" b="1" baseline="30000">
                  <a:solidFill>
                    <a:srgbClr val="006600"/>
                  </a:solidFill>
                </a:rPr>
                <a:t>284</a:t>
              </a:r>
              <a:r>
                <a:rPr lang="en-US" altLang="en-US" b="1">
                  <a:solidFill>
                    <a:srgbClr val="006600"/>
                  </a:solidFill>
                </a:rPr>
                <a:t>Fl.</a:t>
              </a:r>
            </a:p>
            <a:p>
              <a:pPr algn="ctr"/>
              <a:r>
                <a:rPr lang="en-US" altLang="en-US" b="1">
                  <a:latin typeface="Arial Narrow" pitchFamily="34" charset="0"/>
                </a:rPr>
                <a:t>Event observed consistently in analog and digital ACQs</a:t>
              </a:r>
            </a:p>
            <a:p>
              <a:pPr algn="ctr"/>
              <a:r>
                <a:rPr lang="en-US" altLang="en-US" b="1">
                  <a:latin typeface="Arial Narrow" pitchFamily="34" charset="0"/>
                </a:rPr>
                <a:t>(V. Utyonkov, N. Brewer).</a:t>
              </a:r>
            </a:p>
            <a:p>
              <a:pPr algn="ctr"/>
              <a:endParaRPr lang="en-US" altLang="en-US" b="1" i="1">
                <a:solidFill>
                  <a:srgbClr val="FF0000"/>
                </a:solidFill>
                <a:latin typeface="Arial Narrow" pitchFamily="34" charset="0"/>
              </a:endParaRPr>
            </a:p>
            <a:p>
              <a:pPr algn="ctr"/>
              <a:r>
                <a:rPr lang="en-US" altLang="en-US" b="1">
                  <a:latin typeface="Arial Narrow" pitchFamily="34" charset="0"/>
                </a:rPr>
                <a:t>Low cross section of about 0.3 pb  and short SF lifetime indicate a large drop in fission barriers.</a:t>
              </a:r>
            </a:p>
            <a:p>
              <a:r>
                <a:rPr lang="en-US" altLang="en-US" b="1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-166688" y="3030538"/>
            <a:ext cx="9396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VALID implantation – fast SF decay event (random origin &lt; 10</a:t>
            </a:r>
            <a:r>
              <a:rPr lang="en-US" altLang="en-US" b="1" baseline="30000">
                <a:solidFill>
                  <a:srgbClr val="FF0000"/>
                </a:solidFill>
              </a:rPr>
              <a:t>-7</a:t>
            </a:r>
            <a:r>
              <a:rPr lang="en-US" altLang="en-US" b="1">
                <a:solidFill>
                  <a:srgbClr val="FF0000"/>
                </a:solidFill>
              </a:rPr>
              <a:t>, V. K. Utyonkov)</a:t>
            </a:r>
          </a:p>
          <a:p>
            <a:pPr algn="ctr"/>
            <a:endParaRPr lang="en-US" altLang="en-US" b="1"/>
          </a:p>
          <a:p>
            <a:pPr algn="ctr"/>
            <a:r>
              <a:rPr lang="en-US" altLang="en-US"/>
              <a:t> previous good “recoil”  (E&gt;5 MeV, valid TOF) implanted in the same pixel 7.6 hours earlier</a:t>
            </a:r>
          </a:p>
          <a:p>
            <a:pPr algn="ctr"/>
            <a:r>
              <a:rPr lang="en-US" altLang="en-US"/>
              <a:t>high DSSD pixilation helps !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-50800" y="4419600"/>
            <a:ext cx="91519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Assignment of the event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en-US" sz="2000" b="1" baseline="30000"/>
              <a:t>284</a:t>
            </a:r>
            <a:r>
              <a:rPr lang="en-US" altLang="en-US" sz="2000" b="1"/>
              <a:t>Fl </a:t>
            </a:r>
            <a:r>
              <a:rPr lang="en-US" altLang="en-US"/>
              <a:t>or, e.g., </a:t>
            </a:r>
            <a:r>
              <a:rPr lang="en-US" altLang="en-US" baseline="30000"/>
              <a:t>240m</a:t>
            </a:r>
            <a:r>
              <a:rPr lang="en-US" altLang="en-US"/>
              <a:t>Am SF 0.9 ms isomer from +1p transfer on </a:t>
            </a:r>
            <a:r>
              <a:rPr lang="en-US" altLang="en-US" baseline="30000"/>
              <a:t>239</a:t>
            </a:r>
            <a:r>
              <a:rPr lang="en-US" altLang="en-US"/>
              <a:t>Pu?</a:t>
            </a:r>
          </a:p>
          <a:p>
            <a:pPr algn="ctr"/>
            <a:endParaRPr lang="en-US" altLang="en-US"/>
          </a:p>
          <a:p>
            <a:r>
              <a:rPr lang="en-US" altLang="en-US"/>
              <a:t>If it is </a:t>
            </a:r>
            <a:r>
              <a:rPr lang="en-US" altLang="en-US" sz="2000" b="1" baseline="30000"/>
              <a:t>284</a:t>
            </a:r>
            <a:r>
              <a:rPr lang="en-US" altLang="en-US" sz="2000" b="1"/>
              <a:t>Fl: </a:t>
            </a:r>
            <a:r>
              <a:rPr lang="el-GR" altLang="en-US" b="1"/>
              <a:t>σ</a:t>
            </a:r>
            <a:r>
              <a:rPr lang="en-US" altLang="en-US" b="1"/>
              <a:t>~0.3 pb </a:t>
            </a:r>
            <a:r>
              <a:rPr lang="en-US" altLang="en-US"/>
              <a:t>(10 times below Zagrebayev,100 times above Wilczynska </a:t>
            </a:r>
            <a:r>
              <a:rPr lang="el-GR" altLang="en-US"/>
              <a:t>σ</a:t>
            </a:r>
            <a:r>
              <a:rPr lang="en-US" altLang="en-US" baseline="-25000"/>
              <a:t>cal</a:t>
            </a:r>
            <a:r>
              <a:rPr lang="en-US" altLang="en-US"/>
              <a:t>)</a:t>
            </a:r>
          </a:p>
          <a:p>
            <a:endParaRPr lang="en-US" altLang="en-US"/>
          </a:p>
          <a:p>
            <a:r>
              <a:rPr lang="en-US" altLang="en-US"/>
              <a:t>Relatively large SF energy points to higher-Z nucleus (Z=114 Fl vs Z=95 Am)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20288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3" y="33338"/>
            <a:ext cx="9193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-7938" y="990600"/>
            <a:ext cx="915193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b="1">
              <a:solidFill>
                <a:srgbClr val="0000FF"/>
              </a:solidFill>
            </a:endParaRP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No other events indicating the presence of SF isomers in Am and Pu isotopes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around mass 239 were identified. </a:t>
            </a:r>
          </a:p>
          <a:p>
            <a:endParaRPr lang="en-US" altLang="en-US"/>
          </a:p>
          <a:p>
            <a:endParaRPr lang="en-US" altLang="en-US" b="1"/>
          </a:p>
          <a:p>
            <a:r>
              <a:rPr lang="en-US" altLang="en-US" sz="1600" b="1"/>
              <a:t>We need more events to determine better the half-life to show that new SF-activity does not match known SF-isomer next to </a:t>
            </a:r>
            <a:r>
              <a:rPr lang="en-US" altLang="en-US" sz="1600" b="1" baseline="30000"/>
              <a:t>239</a:t>
            </a:r>
            <a:r>
              <a:rPr lang="en-US" altLang="en-US" sz="1600" b="1"/>
              <a:t>Pu</a:t>
            </a:r>
            <a:r>
              <a:rPr lang="en-US" altLang="en-US" b="1"/>
              <a:t>, hence it could interpreted as </a:t>
            </a:r>
            <a:r>
              <a:rPr lang="en-US" altLang="en-US" b="1" baseline="30000"/>
              <a:t>284</a:t>
            </a:r>
            <a:r>
              <a:rPr lang="en-US" altLang="en-US" b="1"/>
              <a:t>Fl SF.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sz="1600" b="1"/>
              <a:t>Experiment with </a:t>
            </a:r>
            <a:r>
              <a:rPr lang="en-US" altLang="en-US" sz="1600" b="1" baseline="30000"/>
              <a:t>240</a:t>
            </a:r>
            <a:r>
              <a:rPr lang="en-US" altLang="en-US" sz="1600" b="1"/>
              <a:t>Pu target and </a:t>
            </a:r>
            <a:r>
              <a:rPr lang="en-US" altLang="en-US" sz="1600" b="1" baseline="30000"/>
              <a:t>48</a:t>
            </a:r>
            <a:r>
              <a:rPr lang="en-US" altLang="en-US" sz="1600" b="1"/>
              <a:t>Ca, 4n channel →  </a:t>
            </a:r>
            <a:r>
              <a:rPr lang="en-US" altLang="en-US" sz="1600" b="1" baseline="30000"/>
              <a:t>284</a:t>
            </a:r>
            <a:r>
              <a:rPr lang="en-US" altLang="en-US" sz="1600" b="1"/>
              <a:t>Fl, 3n channel →  </a:t>
            </a:r>
            <a:r>
              <a:rPr lang="en-US" altLang="en-US" sz="1600" b="1" baseline="30000"/>
              <a:t>285</a:t>
            </a:r>
            <a:r>
              <a:rPr lang="en-US" altLang="en-US" sz="1600" b="1"/>
              <a:t>Fl</a:t>
            </a:r>
          </a:p>
          <a:p>
            <a:r>
              <a:rPr lang="en-US" altLang="en-US" sz="1600" b="1"/>
              <a:t>(</a:t>
            </a:r>
            <a:r>
              <a:rPr lang="en-US" altLang="en-US" sz="1600" b="1" i="1"/>
              <a:t>experimental campaign  started at the DGFRS, Dubna</a:t>
            </a:r>
            <a:r>
              <a:rPr lang="en-US" altLang="en-US" sz="1600" b="1"/>
              <a:t>)</a:t>
            </a:r>
          </a:p>
          <a:p>
            <a:endParaRPr lang="en-US" altLang="en-US" sz="1600" b="1"/>
          </a:p>
          <a:p>
            <a:endParaRPr lang="en-US" altLang="en-US" sz="1600" b="1"/>
          </a:p>
          <a:p>
            <a:r>
              <a:rPr lang="en-US" altLang="en-US" sz="1600" b="1"/>
              <a:t>Identification of </a:t>
            </a:r>
            <a:r>
              <a:rPr lang="en-US" altLang="en-US" sz="1600" b="1" baseline="30000"/>
              <a:t>292</a:t>
            </a:r>
            <a:r>
              <a:rPr lang="en-US" altLang="en-US" sz="1600" b="1"/>
              <a:t>118 →</a:t>
            </a:r>
            <a:r>
              <a:rPr lang="en-US" altLang="en-US" sz="1600" b="1" baseline="30000"/>
              <a:t>288</a:t>
            </a:r>
            <a:r>
              <a:rPr lang="en-US" altLang="en-US" sz="1600" b="1"/>
              <a:t>116 →</a:t>
            </a:r>
            <a:r>
              <a:rPr lang="en-US" altLang="en-US" sz="1600" b="1" baseline="30000"/>
              <a:t>284</a:t>
            </a:r>
            <a:r>
              <a:rPr lang="en-US" altLang="en-US" sz="1600" b="1"/>
              <a:t>Fl (SF) </a:t>
            </a:r>
            <a:r>
              <a:rPr lang="el-GR" altLang="en-US" sz="1600" b="1"/>
              <a:t>α</a:t>
            </a:r>
            <a:r>
              <a:rPr lang="en-US" altLang="en-US" sz="1600" b="1"/>
              <a:t>–</a:t>
            </a:r>
            <a:r>
              <a:rPr lang="el-GR" altLang="en-US" sz="1600" b="1"/>
              <a:t>α</a:t>
            </a:r>
            <a:r>
              <a:rPr lang="en-US" altLang="en-US" sz="1600" b="1"/>
              <a:t>–SF decay chain would confirm our assignment</a:t>
            </a:r>
          </a:p>
          <a:p>
            <a:r>
              <a:rPr lang="en-US" altLang="en-US" sz="1600" b="1"/>
              <a:t> </a:t>
            </a:r>
          </a:p>
          <a:p>
            <a:r>
              <a:rPr lang="en-US" altLang="en-US" sz="1600" b="1" baseline="30000"/>
              <a:t>248</a:t>
            </a:r>
            <a:r>
              <a:rPr lang="en-US" altLang="en-US" sz="1600" b="1"/>
              <a:t>Cm(</a:t>
            </a:r>
            <a:r>
              <a:rPr lang="en-US" altLang="en-US" sz="1600" b="1" baseline="30000"/>
              <a:t>44</a:t>
            </a:r>
            <a:r>
              <a:rPr lang="en-US" altLang="en-US" sz="1600" b="1"/>
              <a:t>Ca, 4n) </a:t>
            </a:r>
            <a:r>
              <a:rPr lang="en-US" altLang="en-US" sz="1600" b="1" baseline="30000"/>
              <a:t>288</a:t>
            </a:r>
            <a:r>
              <a:rPr lang="en-US" altLang="en-US" sz="1600" b="1"/>
              <a:t>116  at Dubna SHE factory</a:t>
            </a:r>
          </a:p>
          <a:p>
            <a:r>
              <a:rPr lang="en-US" altLang="en-US" sz="1600" b="1" baseline="30000"/>
              <a:t>249</a:t>
            </a:r>
            <a:r>
              <a:rPr lang="en-US" altLang="en-US" sz="1600" b="1"/>
              <a:t>Cf (</a:t>
            </a:r>
            <a:r>
              <a:rPr lang="en-US" altLang="en-US" sz="1600" b="1" baseline="30000"/>
              <a:t>48</a:t>
            </a:r>
            <a:r>
              <a:rPr lang="en-US" altLang="en-US" sz="1600" b="1"/>
              <a:t>Ca, 5n) </a:t>
            </a:r>
            <a:r>
              <a:rPr lang="en-US" altLang="en-US" sz="1600" b="1" baseline="30000"/>
              <a:t>292</a:t>
            </a:r>
            <a:r>
              <a:rPr lang="en-US" altLang="en-US" sz="1600" b="1"/>
              <a:t>118  during one year long campaign with mixed-Cf target (time allocated)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06600"/>
                </a:solidFill>
              </a:rPr>
              <a:t>Mixed-Cf target  ORNL 2013-2014</a:t>
            </a:r>
          </a:p>
          <a:p>
            <a:pPr algn="ctr"/>
            <a:r>
              <a:rPr lang="en-US" altLang="en-US" sz="2000" b="1">
                <a:solidFill>
                  <a:srgbClr val="006600"/>
                </a:solidFill>
              </a:rPr>
              <a:t>Radiochemical Engineering Development Center REDC at HFIR-ORNL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-36513" y="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altLang="en-US" sz="2000"/>
          </a:p>
        </p:txBody>
      </p: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808038" y="2546350"/>
            <a:ext cx="7721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~ 3* 10</a:t>
            </a:r>
            <a:r>
              <a:rPr lang="en-US" altLang="en-US" sz="2000" b="1" baseline="30000">
                <a:solidFill>
                  <a:srgbClr val="FF0000"/>
                </a:solidFill>
              </a:rPr>
              <a:t>7 </a:t>
            </a:r>
            <a:r>
              <a:rPr lang="en-US" altLang="en-US" sz="2000" b="1">
                <a:solidFill>
                  <a:srgbClr val="FF0000"/>
                </a:solidFill>
              </a:rPr>
              <a:t>n/s</a:t>
            </a:r>
            <a:r>
              <a:rPr lang="en-US" altLang="en-US" sz="2000">
                <a:solidFill>
                  <a:srgbClr val="FF0000"/>
                </a:solidFill>
              </a:rPr>
              <a:t>, unshielded dose in 6” ~ </a:t>
            </a:r>
            <a:r>
              <a:rPr lang="en-US" altLang="en-US" sz="2000" b="1">
                <a:solidFill>
                  <a:srgbClr val="FF0000"/>
                </a:solidFill>
              </a:rPr>
              <a:t>1 rem/hour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polyethylene shield reduces the radiation dose below 0.1 rem/hour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769938" y="1431925"/>
            <a:ext cx="7835900" cy="101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aseline="30000"/>
              <a:t> 249</a:t>
            </a:r>
            <a:r>
              <a:rPr lang="en-US" altLang="en-US" sz="2000"/>
              <a:t>Cf (351 y)          </a:t>
            </a:r>
            <a:r>
              <a:rPr lang="en-US" altLang="en-US" sz="2000" baseline="30000">
                <a:solidFill>
                  <a:srgbClr val="FF0000"/>
                </a:solidFill>
              </a:rPr>
              <a:t>250</a:t>
            </a:r>
            <a:r>
              <a:rPr lang="en-US" altLang="en-US" sz="2000">
                <a:solidFill>
                  <a:srgbClr val="FF0000"/>
                </a:solidFill>
              </a:rPr>
              <a:t>Cf (13 y)          </a:t>
            </a:r>
            <a:r>
              <a:rPr lang="en-US" altLang="en-US" sz="2000" b="1" baseline="30000"/>
              <a:t>251</a:t>
            </a:r>
            <a:r>
              <a:rPr lang="en-US" altLang="en-US" sz="2000" b="1"/>
              <a:t>Cf (898 y)         </a:t>
            </a:r>
            <a:r>
              <a:rPr lang="en-US" altLang="en-US" sz="2000" baseline="30000"/>
              <a:t>252</a:t>
            </a:r>
            <a:r>
              <a:rPr lang="en-US" altLang="en-US" sz="2000"/>
              <a:t>Cf (2.65 y)</a:t>
            </a:r>
          </a:p>
          <a:p>
            <a:r>
              <a:rPr lang="en-US" altLang="en-US" sz="2000"/>
              <a:t>    7.6 mg                     2.5 mg                </a:t>
            </a:r>
            <a:r>
              <a:rPr lang="en-US" altLang="en-US" sz="2000" b="1"/>
              <a:t>5.7 mg</a:t>
            </a:r>
            <a:r>
              <a:rPr lang="en-US" altLang="en-US" sz="2000"/>
              <a:t>                0.007 mg</a:t>
            </a:r>
          </a:p>
          <a:p>
            <a:r>
              <a:rPr lang="en-US" altLang="en-US" sz="2000"/>
              <a:t>     48.1%                    15.6%                  </a:t>
            </a:r>
            <a:r>
              <a:rPr lang="en-US" altLang="en-US" sz="2000" b="1"/>
              <a:t>30.3%</a:t>
            </a:r>
            <a:r>
              <a:rPr lang="en-US" altLang="en-US" sz="2000"/>
              <a:t>                  0.04%  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0" y="9715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~ 40 years old Cf-sources processed at REDC to obtain mixed-Cf material</a:t>
            </a:r>
          </a:p>
        </p:txBody>
      </p:sp>
      <p:pic>
        <p:nvPicPr>
          <p:cNvPr id="15367" name="Picture 2" descr="C:\Users\fpr\Desktop\CF_update2013\Cf glovebox (3)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3275013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iki\Desktop\LDRD, Cf251\Electrodeposition\HV electrodepositions runs, Sm-123\130222-2 heated target, Milan picphoto.JPG"/>
          <p:cNvPicPr/>
          <p:nvPr/>
        </p:nvPicPr>
        <p:blipFill rotWithShape="1">
          <a:blip r:embed="rId3" cstate="print">
            <a:extLst/>
          </a:blip>
          <a:srcRect l="21419" t="24476" r="31037" b="33217"/>
          <a:stretch/>
        </p:blipFill>
        <p:spPr bwMode="auto">
          <a:xfrm>
            <a:off x="3112610" y="3236975"/>
            <a:ext cx="2734590" cy="1894790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6" name="b0e006db-7e50-460e-a02a-bf646d4015e4" descr="AFACD08F-A1F9-4976-A851-5AD5944D493C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08200" y="3160165"/>
            <a:ext cx="2831556" cy="1920250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385763" y="5426075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work on mixed-Cf</a:t>
            </a:r>
          </a:p>
          <a:p>
            <a:pPr algn="ctr"/>
            <a:r>
              <a:rPr lang="en-US" altLang="en-US" sz="2000"/>
              <a:t>at ORNL’s REDC</a:t>
            </a: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2995613" y="5426075"/>
            <a:ext cx="3014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8 out of 12 target sectors</a:t>
            </a:r>
          </a:p>
          <a:p>
            <a:pPr algn="ctr"/>
            <a:r>
              <a:rPr lang="en-US" altLang="en-US" sz="2000"/>
              <a:t>ready in May 2014</a:t>
            </a: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6326188" y="5426075"/>
            <a:ext cx="2468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Radiographic image</a:t>
            </a:r>
          </a:p>
          <a:p>
            <a:pPr algn="ctr"/>
            <a:r>
              <a:rPr lang="en-US" altLang="en-US" sz="2000"/>
              <a:t>of Sm test target</a:t>
            </a:r>
          </a:p>
        </p:txBody>
      </p: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-25400" y="6229350"/>
            <a:ext cx="755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The heaviest atomic nuclei: </a:t>
            </a:r>
            <a:r>
              <a:rPr lang="en-US" altLang="en-US" b="1" baseline="30000"/>
              <a:t>  48</a:t>
            </a:r>
            <a:r>
              <a:rPr lang="en-US" altLang="en-US" b="1"/>
              <a:t>Ca+</a:t>
            </a:r>
            <a:r>
              <a:rPr lang="en-US" altLang="en-US" b="1" baseline="30000"/>
              <a:t>251</a:t>
            </a:r>
            <a:r>
              <a:rPr lang="en-US" altLang="en-US" b="1"/>
              <a:t>Cf→</a:t>
            </a:r>
            <a:r>
              <a:rPr lang="en-US" altLang="en-US" b="1" baseline="30000"/>
              <a:t>295</a:t>
            </a:r>
            <a:r>
              <a:rPr lang="en-US" altLang="en-US" b="1"/>
              <a:t>118 (4n) and </a:t>
            </a:r>
            <a:r>
              <a:rPr lang="en-US" altLang="en-US" b="1" baseline="30000"/>
              <a:t>296</a:t>
            </a:r>
            <a:r>
              <a:rPr lang="en-US" altLang="en-US" b="1"/>
              <a:t>118 (3n)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-ornl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KR-ornl-template</Template>
  <TotalTime>2816</TotalTime>
  <Words>1251</Words>
  <Application>Microsoft Office PowerPoint</Application>
  <PresentationFormat>画面に合わせる (4:3)</PresentationFormat>
  <Paragraphs>384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Arial</vt:lpstr>
      <vt:lpstr>Calibri</vt:lpstr>
      <vt:lpstr>Arial Black</vt:lpstr>
      <vt:lpstr>MS PGothic</vt:lpstr>
      <vt:lpstr>Arial Narrow</vt:lpstr>
      <vt:lpstr>Times New Roman</vt:lpstr>
      <vt:lpstr>Bookman Old Style</vt:lpstr>
      <vt:lpstr>Symbol</vt:lpstr>
      <vt:lpstr>KR-ornl-template</vt:lpstr>
      <vt:lpstr>Default Theme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fpr</dc:creator>
  <cp:lastModifiedBy>nimai</cp:lastModifiedBy>
  <cp:revision>144</cp:revision>
  <dcterms:created xsi:type="dcterms:W3CDTF">2011-10-24T20:37:24Z</dcterms:created>
  <dcterms:modified xsi:type="dcterms:W3CDTF">2014-07-29T16:25:30Z</dcterms:modified>
</cp:coreProperties>
</file>