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31"/>
  </p:notesMasterIdLst>
  <p:handoutMasterIdLst>
    <p:handoutMasterId r:id="rId32"/>
  </p:handoutMasterIdLst>
  <p:sldIdLst>
    <p:sldId id="260" r:id="rId2"/>
    <p:sldId id="781" r:id="rId3"/>
    <p:sldId id="745" r:id="rId4"/>
    <p:sldId id="779" r:id="rId5"/>
    <p:sldId id="726" r:id="rId6"/>
    <p:sldId id="749" r:id="rId7"/>
    <p:sldId id="660" r:id="rId8"/>
    <p:sldId id="736" r:id="rId9"/>
    <p:sldId id="747" r:id="rId10"/>
    <p:sldId id="782" r:id="rId11"/>
    <p:sldId id="732" r:id="rId12"/>
    <p:sldId id="662" r:id="rId13"/>
    <p:sldId id="730" r:id="rId14"/>
    <p:sldId id="731" r:id="rId15"/>
    <p:sldId id="775" r:id="rId16"/>
    <p:sldId id="769" r:id="rId17"/>
    <p:sldId id="738" r:id="rId18"/>
    <p:sldId id="758" r:id="rId19"/>
    <p:sldId id="759" r:id="rId20"/>
    <p:sldId id="757" r:id="rId21"/>
    <p:sldId id="739" r:id="rId22"/>
    <p:sldId id="741" r:id="rId23"/>
    <p:sldId id="762" r:id="rId24"/>
    <p:sldId id="763" r:id="rId25"/>
    <p:sldId id="740" r:id="rId26"/>
    <p:sldId id="760" r:id="rId27"/>
    <p:sldId id="764" r:id="rId28"/>
    <p:sldId id="695" r:id="rId29"/>
    <p:sldId id="780" r:id="rId3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66FFFF"/>
    <a:srgbClr val="66FFCC"/>
    <a:srgbClr val="FF6600"/>
    <a:srgbClr val="FFFF00"/>
    <a:srgbClr val="FF7C80"/>
    <a:srgbClr val="FF3399"/>
    <a:srgbClr val="33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5" autoAdjust="0"/>
    <p:restoredTop sz="98787" autoAdjust="0"/>
  </p:normalViewPr>
  <p:slideViewPr>
    <p:cSldViewPr>
      <p:cViewPr>
        <p:scale>
          <a:sx n="60" d="100"/>
          <a:sy n="60" d="100"/>
        </p:scale>
        <p:origin x="-12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1699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D6B5EA-AC75-4725-A076-D3D74F33A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0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8E1DAC-6E27-4E18-A05E-A488B58F4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0B0EE-FFF8-4BC2-A8C2-919AF5632BB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7039B-63DE-42A3-B0F5-BFF1BED48755}" type="slidenum">
              <a:rPr lang="en-GB"/>
              <a:pPr/>
              <a:t>2</a:t>
            </a:fld>
            <a:endParaRPr lang="en-GB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9925C-48AB-41F7-9259-9AA79DDE49EA}" type="slidenum">
              <a:rPr lang="en-GB"/>
              <a:pPr/>
              <a:t>5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5023-38C4-46A5-8D40-EF5E138DC0C2}" type="slidenum">
              <a:rPr lang="en-GB"/>
              <a:pPr/>
              <a:t>6</a:t>
            </a:fld>
            <a:endParaRPr lang="en-GB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1FB97-D42C-41CF-9F23-2492C8270DFD}" type="slidenum">
              <a:rPr lang="en-GB"/>
              <a:pPr/>
              <a:t>7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BEE1-3404-46B1-83C2-521E66499B6E}" type="slidenum">
              <a:rPr lang="en-GB" altLang="it-IT"/>
              <a:pPr/>
              <a:t>9</a:t>
            </a:fld>
            <a:endParaRPr lang="en-GB" altLang="it-IT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C06C8-4933-4C77-B120-060810431443}" type="slidenum">
              <a:rPr lang="en-GB"/>
              <a:pPr/>
              <a:t>12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7B23C-1D2A-4193-8448-3B6547D821D6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07963"/>
            <a:ext cx="9144000" cy="11890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270875" y="6381750"/>
            <a:ext cx="87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D0EB-421E-4A9B-A78C-915EA1CBFE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0" y="6624638"/>
            <a:ext cx="9144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Silvia Lenzi, VIII Latin American Symposium on Nuclear Physics and Applications, Santiago de Chile, 15-19 December 2009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FFFF"/>
                </a:solidFill>
                <a:latin typeface="Candar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74904" y="65562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FFFF"/>
                </a:solidFill>
              </a:defRPr>
            </a:lvl1pPr>
          </a:lstStyle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9756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66FFFF"/>
                </a:solidFill>
                <a:latin typeface="Candar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06-Jun-14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igilloLAST_Transparente"/>
          <p:cNvPicPr>
            <a:picLocks noChangeAspect="1" noChangeArrowheads="1"/>
          </p:cNvPicPr>
          <p:nvPr userDrawn="1"/>
        </p:nvPicPr>
        <p:blipFill>
          <a:blip r:embed="rId15" cstate="print">
            <a:lum bright="-13000" contrast="-43000"/>
          </a:blip>
          <a:srcRect/>
          <a:stretch>
            <a:fillRect/>
          </a:stretch>
        </p:blipFill>
        <p:spPr bwMode="auto">
          <a:xfrm>
            <a:off x="-182563" y="5599113"/>
            <a:ext cx="12493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Logo_Ufficiale_Infn_win"/>
          <p:cNvPicPr>
            <a:picLocks noChangeAspect="1" noChangeArrowheads="1"/>
          </p:cNvPicPr>
          <p:nvPr userDrawn="1"/>
        </p:nvPicPr>
        <p:blipFill>
          <a:blip r:embed="rId16" cstate="print">
            <a:lum bright="8000" contrast="-40000"/>
          </a:blip>
          <a:srcRect/>
          <a:stretch>
            <a:fillRect/>
          </a:stretch>
        </p:blipFill>
        <p:spPr bwMode="auto">
          <a:xfrm>
            <a:off x="1042988" y="5984875"/>
            <a:ext cx="1022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466836" y="6597352"/>
            <a:ext cx="8533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66FFFF"/>
                </a:solidFill>
                <a:latin typeface="Times New Roman" pitchFamily="18" charset="0"/>
              </a:rPr>
              <a:t>Silvia Lenzi –  </a:t>
            </a:r>
            <a:r>
              <a:rPr lang="en-US" sz="1200" dirty="0" err="1" smtClean="0">
                <a:solidFill>
                  <a:srgbClr val="66FFFF"/>
                </a:solidFill>
                <a:latin typeface="Times New Roman" pitchFamily="18" charset="0"/>
              </a:rPr>
              <a:t>ARIS</a:t>
            </a:r>
            <a:r>
              <a:rPr lang="en-US" sz="1200" dirty="0" smtClean="0">
                <a:solidFill>
                  <a:srgbClr val="66FFFF"/>
                </a:solidFill>
                <a:latin typeface="Times New Roman" pitchFamily="18" charset="0"/>
              </a:rPr>
              <a:t> 2014</a:t>
            </a:r>
            <a:r>
              <a:rPr lang="en-GB" sz="1200" dirty="0" smtClean="0">
                <a:solidFill>
                  <a:srgbClr val="66FFFF"/>
                </a:solidFill>
                <a:latin typeface="Times New Roman" pitchFamily="18" charset="0"/>
              </a:rPr>
              <a:t>,</a:t>
            </a:r>
            <a:r>
              <a:rPr lang="en-GB" sz="1200" baseline="0" dirty="0" smtClean="0">
                <a:solidFill>
                  <a:srgbClr val="66FFFF"/>
                </a:solidFill>
                <a:latin typeface="Times New Roman" pitchFamily="18" charset="0"/>
              </a:rPr>
              <a:t> Tokyo, June 2-6, 2014 </a:t>
            </a:r>
            <a:endParaRPr lang="en-GB" sz="1200" dirty="0">
              <a:solidFill>
                <a:srgbClr val="66FFFF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7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Microsoft_Excel_97-2003_Worksheet2.xls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11" Type="http://schemas.openxmlformats.org/officeDocument/2006/relationships/image" Target="../media/image47.png"/><Relationship Id="rId5" Type="http://schemas.openxmlformats.org/officeDocument/2006/relationships/image" Target="../media/image54.png"/><Relationship Id="rId15" Type="http://schemas.openxmlformats.org/officeDocument/2006/relationships/image" Target="../media/image51.wmf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92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91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1175" y="4365625"/>
            <a:ext cx="5580063" cy="1397000"/>
          </a:xfrm>
          <a:gradFill rotWithShape="1">
            <a:gsLst>
              <a:gs pos="0">
                <a:srgbClr val="0033CC">
                  <a:alpha val="45000"/>
                </a:srgbClr>
              </a:gs>
              <a:gs pos="100000">
                <a:srgbClr val="00185E"/>
              </a:gs>
            </a:gsLst>
            <a:lin ang="5400000" scaled="1"/>
          </a:gradFill>
          <a:ln w="28575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4400" smtClean="0">
                <a:solidFill>
                  <a:schemeClr val="bg1"/>
                </a:solidFill>
              </a:rPr>
              <a:t>Mirror Symmetry</a:t>
            </a:r>
            <a:endParaRPr lang="en-GB" sz="4400" smtClean="0">
              <a:solidFill>
                <a:schemeClr val="bg1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8638" y="5830888"/>
            <a:ext cx="5545137" cy="1127125"/>
          </a:xfrm>
          <a:solidFill>
            <a:srgbClr val="FFFFFF">
              <a:alpha val="69019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solidFill>
                  <a:srgbClr val="3333CC"/>
                </a:solidFill>
                <a:latin typeface="Tahoma" pitchFamily="34" charset="0"/>
              </a:rPr>
              <a:t>Silvia Lenzi</a:t>
            </a:r>
          </a:p>
          <a:p>
            <a:pPr>
              <a:spcBef>
                <a:spcPct val="0"/>
              </a:spcBef>
            </a:pPr>
            <a:r>
              <a:rPr lang="en-GB" sz="2800" smtClean="0">
                <a:solidFill>
                  <a:srgbClr val="3333CC"/>
                </a:solidFill>
                <a:latin typeface="Tahoma" pitchFamily="34" charset="0"/>
              </a:rPr>
              <a:t>University of Padova and INFN</a:t>
            </a:r>
          </a:p>
        </p:txBody>
      </p:sp>
      <p:pic>
        <p:nvPicPr>
          <p:cNvPr id="34821" name="Immagine 2" descr="isotopes_matter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CasellaDiTesto 6"/>
          <p:cNvSpPr txBox="1">
            <a:spLocks noChangeArrowheads="1"/>
          </p:cNvSpPr>
          <p:nvPr/>
        </p:nvSpPr>
        <p:spPr bwMode="auto">
          <a:xfrm>
            <a:off x="2987822" y="5301208"/>
            <a:ext cx="57826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FFFF"/>
                </a:solidFill>
                <a:latin typeface="Times New Roman" pitchFamily="18" charset="0"/>
              </a:rPr>
              <a:t>Silvia M. Lenzi</a:t>
            </a:r>
            <a:r>
              <a:rPr lang="en-GB" sz="2000" dirty="0">
                <a:solidFill>
                  <a:srgbClr val="00FFFF"/>
                </a:solidFill>
              </a:rPr>
              <a:t/>
            </a:r>
            <a:br>
              <a:rPr lang="en-GB" sz="2000" dirty="0">
                <a:solidFill>
                  <a:srgbClr val="00FFFF"/>
                </a:solidFill>
              </a:rPr>
            </a:b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Dipartimento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di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Fisica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e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Astronomia“Galileo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Galilei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”</a:t>
            </a:r>
            <a:endParaRPr lang="en-GB" sz="2000" i="1" dirty="0">
              <a:solidFill>
                <a:srgbClr val="00FFFF"/>
              </a:solidFill>
              <a:latin typeface="Times New Roman" pitchFamily="18" charset="0"/>
            </a:endParaRPr>
          </a:p>
          <a:p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Università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di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i="1" dirty="0" err="1" smtClean="0">
                <a:solidFill>
                  <a:srgbClr val="00FFFF"/>
                </a:solidFill>
                <a:latin typeface="Times New Roman" pitchFamily="18" charset="0"/>
              </a:rPr>
              <a:t>Padova</a:t>
            </a:r>
            <a:r>
              <a:rPr lang="en-GB" sz="2000" i="1" dirty="0" smtClean="0">
                <a:solidFill>
                  <a:srgbClr val="00FFFF"/>
                </a:solidFill>
                <a:latin typeface="Times New Roman" pitchFamily="18" charset="0"/>
              </a:rPr>
              <a:t> and INFN</a:t>
            </a:r>
            <a:endParaRPr lang="it-IT" sz="2000" dirty="0">
              <a:solidFill>
                <a:srgbClr val="00FF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40556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6FFFF"/>
                </a:solidFill>
                <a:latin typeface="Candara" pitchFamily="34" charset="0"/>
              </a:rPr>
              <a:t>Isospin</a:t>
            </a:r>
            <a:r>
              <a:rPr lang="en-US" sz="4800" dirty="0" smtClean="0">
                <a:solidFill>
                  <a:srgbClr val="66FFFF"/>
                </a:solidFill>
                <a:latin typeface="Candara" pitchFamily="34" charset="0"/>
              </a:rPr>
              <a:t> breaking in </a:t>
            </a:r>
          </a:p>
          <a:p>
            <a:r>
              <a:rPr lang="en-US" sz="4800" dirty="0" smtClean="0">
                <a:solidFill>
                  <a:srgbClr val="66FFFF"/>
                </a:solidFill>
                <a:latin typeface="Candara" pitchFamily="34" charset="0"/>
              </a:rPr>
              <a:t>Coulomb energy differences</a:t>
            </a:r>
            <a:endParaRPr lang="en-GB" sz="4800" dirty="0">
              <a:solidFill>
                <a:srgbClr val="66FFFF"/>
              </a:solidFill>
              <a:latin typeface="Candara" pitchFamily="34" charset="0"/>
            </a:endParaRPr>
          </a:p>
        </p:txBody>
      </p:sp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" y="4822007"/>
            <a:ext cx="1676211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“J=2 anomaly”</a:t>
            </a:r>
          </a:p>
        </p:txBody>
      </p:sp>
      <p:pic>
        <p:nvPicPr>
          <p:cNvPr id="248836" name="Picture 4" descr="cor"/>
          <p:cNvPicPr>
            <a:picLocks noChangeAspect="1" noChangeArrowheads="1"/>
          </p:cNvPicPr>
          <p:nvPr/>
        </p:nvPicPr>
        <p:blipFill>
          <a:blip r:embed="rId3" cstate="print"/>
          <a:srcRect t="67859" r="52054" b="4279"/>
          <a:stretch>
            <a:fillRect/>
          </a:stretch>
        </p:blipFill>
        <p:spPr bwMode="auto">
          <a:xfrm>
            <a:off x="1511300" y="1700808"/>
            <a:ext cx="6396038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8837" name="Group 5"/>
          <p:cNvGrpSpPr>
            <a:grpSpLocks/>
          </p:cNvGrpSpPr>
          <p:nvPr/>
        </p:nvGrpSpPr>
        <p:grpSpPr bwMode="auto">
          <a:xfrm>
            <a:off x="2781300" y="2302471"/>
            <a:ext cx="4919663" cy="2336800"/>
            <a:chOff x="1518" y="1061"/>
            <a:chExt cx="3227" cy="1672"/>
          </a:xfrm>
        </p:grpSpPr>
        <p:sp>
          <p:nvSpPr>
            <p:cNvPr id="248838" name="Rectangle 6"/>
            <p:cNvSpPr>
              <a:spLocks noChangeArrowheads="1"/>
            </p:cNvSpPr>
            <p:nvPr/>
          </p:nvSpPr>
          <p:spPr bwMode="auto">
            <a:xfrm>
              <a:off x="1518" y="1061"/>
              <a:ext cx="3227" cy="90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48839" name="Rectangle 7"/>
            <p:cNvSpPr>
              <a:spLocks noChangeArrowheads="1"/>
            </p:cNvSpPr>
            <p:nvPr/>
          </p:nvSpPr>
          <p:spPr bwMode="auto">
            <a:xfrm>
              <a:off x="2029" y="1828"/>
              <a:ext cx="2688" cy="90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graphicFrame>
        <p:nvGraphicFramePr>
          <p:cNvPr id="248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23408"/>
              </p:ext>
            </p:extLst>
          </p:nvPr>
        </p:nvGraphicFramePr>
        <p:xfrm>
          <a:off x="2719388" y="2772371"/>
          <a:ext cx="5283200" cy="36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59" name="Chart" r:id="rId4" imgW="4905375" imgH="2714752" progId="Excel.Sheet.8">
                  <p:embed/>
                </p:oleObj>
              </mc:Choice>
              <mc:Fallback>
                <p:oleObj name="Chart" r:id="rId4" imgW="4905375" imgH="271475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772371"/>
                        <a:ext cx="5283200" cy="36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586038" y="2397721"/>
            <a:ext cx="5114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CC0000"/>
                </a:solidFill>
                <a:latin typeface="Arial" charset="0"/>
              </a:rPr>
              <a:t>Calculation (using Harmonic Oscillator </a:t>
            </a:r>
            <a:r>
              <a:rPr lang="en-GB" sz="2000" dirty="0" err="1">
                <a:solidFill>
                  <a:srgbClr val="CC0000"/>
                </a:solidFill>
                <a:latin typeface="Arial" charset="0"/>
              </a:rPr>
              <a:t>w.f</a:t>
            </a:r>
            <a:r>
              <a:rPr lang="en-GB" sz="2000" dirty="0">
                <a:solidFill>
                  <a:srgbClr val="CC0000"/>
                </a:solidFill>
                <a:latin typeface="Arial" charset="0"/>
              </a:rPr>
              <a:t>)</a:t>
            </a:r>
            <a:endParaRPr lang="en-US" sz="2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48844" name="Freeform 12"/>
          <p:cNvSpPr>
            <a:spLocks/>
          </p:cNvSpPr>
          <p:nvPr/>
        </p:nvSpPr>
        <p:spPr bwMode="auto">
          <a:xfrm>
            <a:off x="2420938" y="3494683"/>
            <a:ext cx="5326062" cy="2339975"/>
          </a:xfrm>
          <a:custGeom>
            <a:avLst/>
            <a:gdLst/>
            <a:ahLst/>
            <a:cxnLst>
              <a:cxn ang="0">
                <a:pos x="0" y="1363"/>
              </a:cxn>
              <a:cxn ang="0">
                <a:pos x="119" y="0"/>
              </a:cxn>
              <a:cxn ang="0">
                <a:pos x="713" y="147"/>
              </a:cxn>
              <a:cxn ang="0">
                <a:pos x="1426" y="750"/>
              </a:cxn>
              <a:cxn ang="0">
                <a:pos x="2213" y="823"/>
              </a:cxn>
              <a:cxn ang="0">
                <a:pos x="3145" y="832"/>
              </a:cxn>
              <a:cxn ang="0">
                <a:pos x="3429" y="951"/>
              </a:cxn>
              <a:cxn ang="0">
                <a:pos x="3493" y="1262"/>
              </a:cxn>
              <a:cxn ang="0">
                <a:pos x="3392" y="1518"/>
              </a:cxn>
              <a:cxn ang="0">
                <a:pos x="2670" y="1491"/>
              </a:cxn>
              <a:cxn ang="0">
                <a:pos x="1381" y="1481"/>
              </a:cxn>
              <a:cxn ang="0">
                <a:pos x="466" y="1500"/>
              </a:cxn>
              <a:cxn ang="0">
                <a:pos x="46" y="1436"/>
              </a:cxn>
            </a:cxnLst>
            <a:rect l="0" t="0" r="r" b="b"/>
            <a:pathLst>
              <a:path w="3493" h="1518">
                <a:moveTo>
                  <a:pt x="0" y="1363"/>
                </a:moveTo>
                <a:lnTo>
                  <a:pt x="119" y="0"/>
                </a:lnTo>
                <a:lnTo>
                  <a:pt x="713" y="147"/>
                </a:lnTo>
                <a:lnTo>
                  <a:pt x="1426" y="750"/>
                </a:lnTo>
                <a:lnTo>
                  <a:pt x="2213" y="823"/>
                </a:lnTo>
                <a:lnTo>
                  <a:pt x="3145" y="832"/>
                </a:lnTo>
                <a:lnTo>
                  <a:pt x="3429" y="951"/>
                </a:lnTo>
                <a:lnTo>
                  <a:pt x="3493" y="1262"/>
                </a:lnTo>
                <a:lnTo>
                  <a:pt x="3392" y="1518"/>
                </a:lnTo>
                <a:lnTo>
                  <a:pt x="2670" y="1491"/>
                </a:lnTo>
                <a:lnTo>
                  <a:pt x="1381" y="1481"/>
                </a:lnTo>
                <a:lnTo>
                  <a:pt x="466" y="1500"/>
                </a:lnTo>
                <a:lnTo>
                  <a:pt x="46" y="1436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2084388" y="1978621"/>
            <a:ext cx="59801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CC0000"/>
                </a:solidFill>
                <a:latin typeface="Arial" charset="0"/>
              </a:rPr>
              <a:t>Spatial correlation probability for two </a:t>
            </a:r>
            <a:r>
              <a:rPr lang="en-GB" dirty="0" smtClean="0">
                <a:solidFill>
                  <a:srgbClr val="CC0000"/>
                </a:solidFill>
                <a:latin typeface="Arial" charset="0"/>
              </a:rPr>
              <a:t>nucleons </a:t>
            </a:r>
            <a:r>
              <a:rPr lang="en-GB" dirty="0">
                <a:solidFill>
                  <a:srgbClr val="CC0000"/>
                </a:solidFill>
                <a:latin typeface="Arial" charset="0"/>
              </a:rPr>
              <a:t>in </a:t>
            </a:r>
            <a:r>
              <a:rPr lang="en-GB" i="1" dirty="0" err="1" smtClean="0">
                <a:solidFill>
                  <a:srgbClr val="CC0000"/>
                </a:solidFill>
                <a:latin typeface="Arial" charset="0"/>
              </a:rPr>
              <a:t>f</a:t>
            </a:r>
            <a:r>
              <a:rPr lang="en-GB" i="1" baseline="-25000" dirty="0" err="1" smtClean="0">
                <a:solidFill>
                  <a:srgbClr val="CC0000"/>
                </a:solidFill>
                <a:latin typeface="Arial" charset="0"/>
              </a:rPr>
              <a:t>7</a:t>
            </a:r>
            <a:r>
              <a:rPr lang="en-GB" i="1" baseline="-25000" dirty="0" smtClean="0">
                <a:solidFill>
                  <a:srgbClr val="CC0000"/>
                </a:solidFill>
                <a:latin typeface="Arial" charset="0"/>
              </a:rPr>
              <a:t>/2</a:t>
            </a:r>
            <a:endParaRPr lang="en-GB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 rot="16200000">
            <a:off x="-164454" y="3658989"/>
            <a:ext cx="3822700" cy="398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Arial" charset="0"/>
              </a:rPr>
              <a:t>Coulomb matrix elements (MeV)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3850610" y="6122268"/>
            <a:ext cx="237757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charset="0"/>
              </a:rPr>
              <a:t>Angular momentum J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1264170" y="1214438"/>
            <a:ext cx="6980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Is this just a Coulomb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two-body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effect?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91980" y="4058342"/>
            <a:ext cx="0" cy="5885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95836" y="3458803"/>
            <a:ext cx="0" cy="792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052341" y="3962859"/>
            <a:ext cx="4119438" cy="389779"/>
            <a:chOff x="3044850" y="4113076"/>
            <a:chExt cx="4119438" cy="38977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044850" y="4136282"/>
              <a:ext cx="1339639" cy="3008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91980" y="4113076"/>
              <a:ext cx="1404156" cy="34578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96136" y="4458861"/>
              <a:ext cx="1368152" cy="439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609306" y="2701555"/>
            <a:ext cx="3369704" cy="1477328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Two possibilities:</a:t>
            </a:r>
          </a:p>
          <a:p>
            <a:pPr marL="342900" indent="-342900" algn="l">
              <a:buAutoNum type="arabicParenR"/>
            </a:pPr>
            <a:r>
              <a:rPr lang="en-GB" dirty="0" smtClean="0"/>
              <a:t>Increase the J=2 term </a:t>
            </a:r>
          </a:p>
          <a:p>
            <a:pPr marL="342900" indent="-342900" algn="l">
              <a:buAutoNum type="arabicParenR"/>
            </a:pPr>
            <a:r>
              <a:rPr lang="en-GB" dirty="0" smtClean="0"/>
              <a:t>Decrease the J=0 term</a:t>
            </a:r>
          </a:p>
          <a:p>
            <a:pPr algn="l"/>
            <a:r>
              <a:rPr lang="en-GB" dirty="0" smtClean="0"/>
              <a:t>We choose 1) but there is not much difference</a:t>
            </a:r>
          </a:p>
        </p:txBody>
      </p:sp>
    </p:spTree>
    <p:extLst>
      <p:ext uri="{BB962C8B-B14F-4D97-AF65-F5344CB8AC3E}">
        <p14:creationId xmlns:p14="http://schemas.microsoft.com/office/powerpoint/2010/main" val="33827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2" grpId="0"/>
      <p:bldP spid="248844" grpId="0" animBg="1"/>
      <p:bldP spid="24884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518891" y="2492375"/>
            <a:ext cx="39973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692275" y="4508500"/>
            <a:ext cx="5651500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Calculating MED and TED</a:t>
            </a:r>
          </a:p>
        </p:txBody>
      </p:sp>
      <p:graphicFrame>
        <p:nvGraphicFramePr>
          <p:cNvPr id="2631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53166"/>
              </p:ext>
            </p:extLst>
          </p:nvPr>
        </p:nvGraphicFramePr>
        <p:xfrm>
          <a:off x="1533525" y="3284538"/>
          <a:ext cx="59594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81" name="Equation" r:id="rId3" imgW="2793960" imgH="241200" progId="Equation.3">
                  <p:embed/>
                </p:oleObj>
              </mc:Choice>
              <mc:Fallback>
                <p:oleObj name="Equation" r:id="rId3" imgW="2793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284538"/>
                        <a:ext cx="5959475" cy="5349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32A7A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01750"/>
              </p:ext>
            </p:extLst>
          </p:nvPr>
        </p:nvGraphicFramePr>
        <p:xfrm>
          <a:off x="2518891" y="5373216"/>
          <a:ext cx="42608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82" name="Equation" r:id="rId5" imgW="1955520" imgH="241200" progId="Equation.3">
                  <p:embed/>
                </p:oleObj>
              </mc:Choice>
              <mc:Fallback>
                <p:oleObj name="Equation" r:id="rId5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891" y="5373216"/>
                        <a:ext cx="4260850" cy="536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32A7A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250825" y="1233488"/>
            <a:ext cx="8524875" cy="1014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We rely on </a:t>
            </a:r>
            <a:r>
              <a:rPr lang="en-US" sz="2000" dirty="0" err="1">
                <a:solidFill>
                  <a:srgbClr val="FF3300"/>
                </a:solidFill>
              </a:rPr>
              <a:t>isospin</a:t>
            </a:r>
            <a:r>
              <a:rPr lang="en-US" sz="2000" dirty="0">
                <a:solidFill>
                  <a:srgbClr val="FF3300"/>
                </a:solidFill>
              </a:rPr>
              <a:t>-conserving shell model wave functions</a:t>
            </a:r>
            <a:r>
              <a:rPr lang="en-US" sz="2000" dirty="0"/>
              <a:t> and obtain the </a:t>
            </a:r>
          </a:p>
          <a:p>
            <a:r>
              <a:rPr lang="en-US" sz="2000" dirty="0"/>
              <a:t>energy differences in first order perturbation theory as sum of expectation values of the </a:t>
            </a:r>
            <a:r>
              <a:rPr lang="en-US" sz="2000" dirty="0">
                <a:solidFill>
                  <a:schemeClr val="accent2"/>
                </a:solidFill>
              </a:rPr>
              <a:t>Coulomb (V</a:t>
            </a:r>
            <a:r>
              <a:rPr lang="en-US" sz="2000" baseline="-25000" dirty="0">
                <a:solidFill>
                  <a:schemeClr val="accent2"/>
                </a:solidFill>
              </a:rPr>
              <a:t>C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isospin</a:t>
            </a:r>
            <a:r>
              <a:rPr lang="en-US" sz="2000" dirty="0">
                <a:solidFill>
                  <a:schemeClr val="accent2"/>
                </a:solidFill>
              </a:rPr>
              <a:t>-breaking (V</a:t>
            </a:r>
            <a:r>
              <a:rPr lang="en-US" sz="2000" baseline="-25000" dirty="0">
                <a:solidFill>
                  <a:schemeClr val="accent2"/>
                </a:solidFill>
              </a:rPr>
              <a:t>B</a:t>
            </a:r>
            <a:r>
              <a:rPr lang="en-US" sz="2000" dirty="0">
                <a:solidFill>
                  <a:schemeClr val="accent2"/>
                </a:solidFill>
              </a:rPr>
              <a:t>) </a:t>
            </a:r>
            <a:r>
              <a:rPr lang="en-US" sz="2000" dirty="0"/>
              <a:t>interactions</a:t>
            </a:r>
          </a:p>
        </p:txBody>
      </p:sp>
      <p:graphicFrame>
        <p:nvGraphicFramePr>
          <p:cNvPr id="263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10377"/>
              </p:ext>
            </p:extLst>
          </p:nvPr>
        </p:nvGraphicFramePr>
        <p:xfrm>
          <a:off x="2537652" y="2492896"/>
          <a:ext cx="3942560" cy="60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83" name="Equation" r:id="rId7" imgW="1650960" imgH="241200" progId="Equation.3">
                  <p:embed/>
                </p:oleObj>
              </mc:Choice>
              <mc:Fallback>
                <p:oleObj name="Equation" r:id="rId7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652" y="2492896"/>
                        <a:ext cx="3942560" cy="60173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2A7AA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8383"/>
              </p:ext>
            </p:extLst>
          </p:nvPr>
        </p:nvGraphicFramePr>
        <p:xfrm>
          <a:off x="1764283" y="4516971"/>
          <a:ext cx="5508017" cy="5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84" name="Equation" r:id="rId9" imgW="2476440" imgH="241200" progId="Equation.3">
                  <p:embed/>
                </p:oleObj>
              </mc:Choice>
              <mc:Fallback>
                <p:oleObj name="Equation" r:id="rId9" imgW="2476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283" y="4516971"/>
                        <a:ext cx="5508017" cy="5635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2A7AA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0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/>
          <a:lstStyle/>
          <a:p>
            <a:r>
              <a:rPr lang="en-GB"/>
              <a:t>Calculating the MED with SM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215900" y="2290825"/>
            <a:ext cx="3527425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VCM</a:t>
            </a:r>
            <a:r>
              <a:rPr lang="it-IT" dirty="0">
                <a:solidFill>
                  <a:srgbClr val="008000"/>
                </a:solidFill>
              </a:rPr>
              <a:t>:</a:t>
            </a:r>
            <a:r>
              <a:rPr lang="it-IT" dirty="0">
                <a:solidFill>
                  <a:schemeClr val="accent2"/>
                </a:solidFill>
              </a:rPr>
              <a:t> 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/>
              <a:t>information on the </a:t>
            </a:r>
            <a:r>
              <a:rPr lang="it-IT" dirty="0" err="1" smtClean="0">
                <a:solidFill>
                  <a:srgbClr val="0070C0"/>
                </a:solidFill>
              </a:rPr>
              <a:t>nucleon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alignment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or </a:t>
            </a:r>
            <a:r>
              <a:rPr lang="it-IT" dirty="0" err="1"/>
              <a:t>recoupling</a:t>
            </a:r>
            <a:endParaRPr lang="it-IT" dirty="0"/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179388" y="3249675"/>
            <a:ext cx="3563937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VCm</a:t>
            </a:r>
            <a:r>
              <a:rPr lang="it-IT" dirty="0" smtClean="0"/>
              <a:t>: </a:t>
            </a:r>
            <a:r>
              <a:rPr lang="it-IT" dirty="0" err="1"/>
              <a:t>gives</a:t>
            </a:r>
            <a:r>
              <a:rPr lang="it-IT" dirty="0"/>
              <a:t> information on </a:t>
            </a:r>
            <a:r>
              <a:rPr lang="it-IT" dirty="0" err="1">
                <a:solidFill>
                  <a:srgbClr val="00B050"/>
                </a:solidFill>
              </a:rPr>
              <a:t>changes</a:t>
            </a:r>
            <a:r>
              <a:rPr lang="it-IT" dirty="0">
                <a:solidFill>
                  <a:srgbClr val="00B050"/>
                </a:solidFill>
              </a:rPr>
              <a:t> in the </a:t>
            </a:r>
            <a:r>
              <a:rPr lang="it-IT" dirty="0" err="1">
                <a:solidFill>
                  <a:srgbClr val="00B050"/>
                </a:solidFill>
              </a:rPr>
              <a:t>nuclear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radius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250825" y="4184712"/>
            <a:ext cx="3492500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Important contribution from the  </a:t>
            </a:r>
            <a:r>
              <a:rPr lang="en-US" dirty="0" err="1"/>
              <a:t>I</a:t>
            </a:r>
            <a:r>
              <a:rPr lang="en-US" dirty="0" err="1" smtClean="0"/>
              <a:t>SB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VB </a:t>
            </a:r>
            <a:r>
              <a:rPr lang="en-US" dirty="0">
                <a:solidFill>
                  <a:srgbClr val="7030A0"/>
                </a:solidFill>
              </a:rPr>
              <a:t>term</a:t>
            </a:r>
            <a:r>
              <a:rPr lang="en-US" dirty="0" smtClean="0"/>
              <a:t>:</a:t>
            </a:r>
            <a:endParaRPr lang="el-GR" dirty="0">
              <a:cs typeface="Arial" pitchFamily="34" charset="0"/>
            </a:endParaRPr>
          </a:p>
          <a:p>
            <a:r>
              <a:rPr lang="en-US" dirty="0"/>
              <a:t>of the same order as the Coulomb </a:t>
            </a:r>
            <a:r>
              <a:rPr lang="en-US" dirty="0" smtClean="0"/>
              <a:t>contributions</a:t>
            </a:r>
            <a:endParaRPr lang="en-US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916" y="1938183"/>
            <a:ext cx="5292080" cy="39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" name="CasellaDiTesto 21"/>
          <p:cNvSpPr txBox="1"/>
          <p:nvPr/>
        </p:nvSpPr>
        <p:spPr>
          <a:xfrm>
            <a:off x="6084168" y="2550251"/>
            <a:ext cx="708848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V</a:t>
            </a:r>
            <a:r>
              <a:rPr lang="en-US" sz="2400" baseline="-25000" dirty="0">
                <a:solidFill>
                  <a:srgbClr val="0070C0"/>
                </a:solidFill>
                <a:latin typeface="+mn-lt"/>
              </a:rPr>
              <a:t>CM</a:t>
            </a:r>
            <a:endParaRPr lang="it-IT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60332" y="3486355"/>
            <a:ext cx="708848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rgbClr val="00B050"/>
                </a:solidFill>
                <a:latin typeface="+mn-lt"/>
              </a:rPr>
              <a:t>V</a:t>
            </a:r>
            <a:r>
              <a:rPr lang="en-US" sz="2400" baseline="-25000" dirty="0" err="1" smtClean="0">
                <a:solidFill>
                  <a:srgbClr val="00B050"/>
                </a:solidFill>
                <a:latin typeface="+mn-lt"/>
              </a:rPr>
              <a:t>Cm</a:t>
            </a:r>
            <a:endParaRPr lang="it-IT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241116" y="2910291"/>
            <a:ext cx="71526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Exp</a:t>
            </a:r>
            <a:endParaRPr lang="it-IT" sz="2400" dirty="0"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308304" y="4566475"/>
            <a:ext cx="526106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  <a:latin typeface="+mn-lt"/>
              </a:rPr>
              <a:t>V</a:t>
            </a:r>
            <a:r>
              <a:rPr lang="en-US" sz="2400" baseline="-25000" dirty="0">
                <a:solidFill>
                  <a:srgbClr val="7030A0"/>
                </a:solidFill>
                <a:latin typeface="+mn-lt"/>
              </a:rPr>
              <a:t>B</a:t>
            </a:r>
            <a:endParaRPr lang="it-IT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020272" y="1902179"/>
            <a:ext cx="88678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Theo</a:t>
            </a:r>
            <a:endParaRPr lang="it-IT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751896" y="2226513"/>
            <a:ext cx="14954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aseline="30000" dirty="0">
                <a:latin typeface="+mj-lt"/>
              </a:rPr>
              <a:t>49</a:t>
            </a:r>
            <a:r>
              <a:rPr lang="en-US" sz="2400" dirty="0">
                <a:latin typeface="+mj-lt"/>
              </a:rPr>
              <a:t>Mn-</a:t>
            </a:r>
            <a:r>
              <a:rPr lang="en-US" sz="2400" baseline="30000" dirty="0">
                <a:latin typeface="+mj-lt"/>
              </a:rPr>
              <a:t>49</a:t>
            </a:r>
            <a:r>
              <a:rPr lang="en-US" sz="2400" dirty="0">
                <a:latin typeface="+mj-lt"/>
              </a:rPr>
              <a:t>Cr</a:t>
            </a:r>
            <a:endParaRPr lang="it-IT" sz="2400" dirty="0">
              <a:latin typeface="+mj-lt"/>
            </a:endParaRPr>
          </a:p>
        </p:txBody>
      </p:sp>
      <p:sp>
        <p:nvSpPr>
          <p:cNvPr id="278537" name="Line 9"/>
          <p:cNvSpPr>
            <a:spLocks noChangeShapeType="1"/>
          </p:cNvSpPr>
          <p:nvPr/>
        </p:nvSpPr>
        <p:spPr bwMode="auto">
          <a:xfrm>
            <a:off x="3743313" y="4868925"/>
            <a:ext cx="1728787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3707904" y="3645024"/>
            <a:ext cx="342038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743908" y="2852936"/>
            <a:ext cx="2412268" cy="50405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3366"/>
              </p:ext>
            </p:extLst>
          </p:nvPr>
        </p:nvGraphicFramePr>
        <p:xfrm>
          <a:off x="1486216" y="1165821"/>
          <a:ext cx="60134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9" name="Equation" r:id="rId5" imgW="2819160" imgH="241200" progId="Equation.3">
                  <p:embed/>
                </p:oleObj>
              </mc:Choice>
              <mc:Fallback>
                <p:oleObj name="Equation" r:id="rId5" imgW="28191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216" y="1165821"/>
                        <a:ext cx="6013450" cy="5349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32A7A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08357" y="6081551"/>
            <a:ext cx="406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i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P. </a:t>
            </a:r>
            <a:r>
              <a:rPr lang="it-IT" altLang="it-IT" sz="1600" i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Zuker</a:t>
            </a:r>
            <a:r>
              <a:rPr lang="it-IT" altLang="it-IT" sz="1600" i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it-IT" altLang="it-IT" sz="1600" i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</a:t>
            </a:r>
            <a:r>
              <a:rPr lang="it-IT" altLang="it-IT" sz="1600" i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89, 142502 (2002)</a:t>
            </a:r>
          </a:p>
        </p:txBody>
      </p:sp>
      <p:sp>
        <p:nvSpPr>
          <p:cNvPr id="18" name="Rettangolo 18"/>
          <p:cNvSpPr>
            <a:spLocks noChangeArrowheads="1"/>
          </p:cNvSpPr>
          <p:nvPr/>
        </p:nvSpPr>
        <p:spPr bwMode="auto">
          <a:xfrm>
            <a:off x="397024" y="5638018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66FFFF"/>
                </a:solidFill>
                <a:latin typeface="+mj-lt"/>
              </a:rPr>
              <a:t>M.A. Bentley and </a:t>
            </a:r>
            <a:r>
              <a:rPr lang="en-GB" dirty="0" err="1" smtClean="0">
                <a:solidFill>
                  <a:srgbClr val="66FFFF"/>
                </a:solidFill>
                <a:latin typeface="+mj-lt"/>
              </a:rPr>
              <a:t>SML</a:t>
            </a:r>
            <a:r>
              <a:rPr lang="en-GB" dirty="0" smtClean="0">
                <a:solidFill>
                  <a:srgbClr val="66FFFF"/>
                </a:solidFill>
                <a:latin typeface="+mj-lt"/>
              </a:rPr>
              <a:t>, </a:t>
            </a:r>
            <a:endParaRPr lang="en-GB" dirty="0">
              <a:solidFill>
                <a:srgbClr val="66FFFF"/>
              </a:solidFill>
              <a:latin typeface="+mj-lt"/>
            </a:endParaRPr>
          </a:p>
          <a:p>
            <a:pPr>
              <a:defRPr/>
            </a:pPr>
            <a:r>
              <a:rPr lang="en-GB" dirty="0" err="1">
                <a:solidFill>
                  <a:srgbClr val="66FFFF"/>
                </a:solidFill>
                <a:latin typeface="+mj-lt"/>
              </a:rPr>
              <a:t>Prog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. Part. </a:t>
            </a:r>
            <a:r>
              <a:rPr lang="en-GB" dirty="0" err="1">
                <a:solidFill>
                  <a:srgbClr val="66FFFF"/>
                </a:solidFill>
                <a:latin typeface="+mj-lt"/>
              </a:rPr>
              <a:t>Nucl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. Phys. 59, </a:t>
            </a:r>
          </a:p>
          <a:p>
            <a:pPr>
              <a:defRPr/>
            </a:pPr>
            <a:r>
              <a:rPr lang="en-GB" dirty="0">
                <a:solidFill>
                  <a:srgbClr val="66FFFF"/>
                </a:solidFill>
                <a:latin typeface="+mj-lt"/>
              </a:rPr>
              <a:t>497-561 (2007)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nimBg="1"/>
      <p:bldP spid="278534" grpId="0" animBg="1"/>
      <p:bldP spid="278536" grpId="0" animBg="1"/>
      <p:bldP spid="278537" grpId="0" animBg="1"/>
      <p:bldP spid="28" grpId="0" animBg="1"/>
      <p:bldP spid="29" grpId="0" animBg="1"/>
      <p:bldP spid="2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 in T=1/2 states</a:t>
            </a:r>
          </a:p>
        </p:txBody>
      </p:sp>
      <p:pic>
        <p:nvPicPr>
          <p:cNvPr id="295941" name="Picture 5" descr="a47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1812925"/>
            <a:ext cx="3025775" cy="20256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5942" name="Picture 6" descr="a51_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4460875"/>
            <a:ext cx="3109912" cy="20764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5943" name="Picture 7" descr="a53_M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4538" y="4581525"/>
            <a:ext cx="3014662" cy="19780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5944" name="Picture 8" descr="a49_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230563"/>
            <a:ext cx="2971800" cy="2006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5945" name="Picture 9" descr="a45_M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824038"/>
            <a:ext cx="3048000" cy="2057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566738" y="1841500"/>
            <a:ext cx="838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A = 45</a:t>
            </a: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6172200" y="4983163"/>
            <a:ext cx="8382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A = 53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492125" y="4479925"/>
            <a:ext cx="838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A = 51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3352800" y="3230563"/>
            <a:ext cx="8382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A = 49</a:t>
            </a:r>
          </a:p>
        </p:txBody>
      </p: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6334125" y="1817688"/>
            <a:ext cx="8382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A = 47</a:t>
            </a:r>
          </a:p>
        </p:txBody>
      </p:sp>
      <p:pic>
        <p:nvPicPr>
          <p:cNvPr id="29595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2087563"/>
            <a:ext cx="16002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5952" name="Object 2"/>
          <p:cNvGraphicFramePr>
            <a:graphicFrameLocks noChangeAspect="1"/>
          </p:cNvGraphicFramePr>
          <p:nvPr/>
        </p:nvGraphicFramePr>
        <p:xfrm>
          <a:off x="1387475" y="1736725"/>
          <a:ext cx="10509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09" name="Equation" r:id="rId9" imgW="799920" imgH="241200" progId="Equation.3">
                  <p:embed/>
                </p:oleObj>
              </mc:Choice>
              <mc:Fallback>
                <p:oleObj name="Equation" r:id="rId9" imgW="7999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736725"/>
                        <a:ext cx="1050925" cy="319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53" name="Object 3"/>
          <p:cNvGraphicFramePr>
            <a:graphicFrameLocks noChangeAspect="1"/>
          </p:cNvGraphicFramePr>
          <p:nvPr/>
        </p:nvGraphicFramePr>
        <p:xfrm>
          <a:off x="7172325" y="1736725"/>
          <a:ext cx="10509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0" name="Equation" r:id="rId11" imgW="799920" imgH="241200" progId="Equation.3">
                  <p:embed/>
                </p:oleObj>
              </mc:Choice>
              <mc:Fallback>
                <p:oleObj name="Equation" r:id="rId11" imgW="7999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1736725"/>
                        <a:ext cx="1050925" cy="319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54" name="Object 4"/>
          <p:cNvGraphicFramePr>
            <a:graphicFrameLocks noChangeAspect="1"/>
          </p:cNvGraphicFramePr>
          <p:nvPr/>
        </p:nvGraphicFramePr>
        <p:xfrm>
          <a:off x="4192588" y="3063875"/>
          <a:ext cx="12176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1" name="Equation" r:id="rId13" imgW="927000" imgH="241200" progId="Equation.3">
                  <p:embed/>
                </p:oleObj>
              </mc:Choice>
              <mc:Fallback>
                <p:oleObj name="Equation" r:id="rId13" imgW="9270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3063875"/>
                        <a:ext cx="1217612" cy="319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55" name="Object 5"/>
          <p:cNvGraphicFramePr>
            <a:graphicFrameLocks noChangeAspect="1"/>
          </p:cNvGraphicFramePr>
          <p:nvPr/>
        </p:nvGraphicFramePr>
        <p:xfrm>
          <a:off x="1330325" y="4403725"/>
          <a:ext cx="12176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2" name="Equation" r:id="rId15" imgW="927000" imgH="241200" progId="Equation.3">
                  <p:embed/>
                </p:oleObj>
              </mc:Choice>
              <mc:Fallback>
                <p:oleObj name="Equation" r:id="rId15" imgW="927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403725"/>
                        <a:ext cx="1217613" cy="319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56" name="Object 6"/>
          <p:cNvGraphicFramePr>
            <a:graphicFrameLocks noChangeAspect="1"/>
          </p:cNvGraphicFramePr>
          <p:nvPr/>
        </p:nvGraphicFramePr>
        <p:xfrm>
          <a:off x="6840538" y="4545013"/>
          <a:ext cx="11842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3" name="Equation" r:id="rId17" imgW="901440" imgH="241200" progId="Equation.3">
                  <p:embed/>
                </p:oleObj>
              </mc:Choice>
              <mc:Fallback>
                <p:oleObj name="Equation" r:id="rId17" imgW="9014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4545013"/>
                        <a:ext cx="1184275" cy="319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Text Box 54"/>
          <p:cNvSpPr txBox="1">
            <a:spLocks noChangeArrowheads="1"/>
          </p:cNvSpPr>
          <p:nvPr/>
        </p:nvSpPr>
        <p:spPr bwMode="auto">
          <a:xfrm>
            <a:off x="655638" y="1108075"/>
            <a:ext cx="82375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Very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good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quantitative </a:t>
            </a:r>
            <a:r>
              <a:rPr lang="it-IT" sz="2000" dirty="0" err="1">
                <a:solidFill>
                  <a:schemeClr val="bg1"/>
                </a:solidFill>
              </a:rPr>
              <a:t>description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of</a:t>
            </a:r>
            <a:r>
              <a:rPr lang="it-IT" sz="2000" dirty="0">
                <a:solidFill>
                  <a:schemeClr val="bg1"/>
                </a:solidFill>
              </a:rPr>
              <a:t> data </a:t>
            </a:r>
            <a:r>
              <a:rPr lang="it-IT" sz="2000" dirty="0" err="1">
                <a:solidFill>
                  <a:schemeClr val="bg1"/>
                </a:solidFill>
              </a:rPr>
              <a:t>without</a:t>
            </a:r>
            <a:r>
              <a:rPr lang="it-IT" sz="2000" dirty="0">
                <a:solidFill>
                  <a:schemeClr val="bg1"/>
                </a:solidFill>
              </a:rPr>
              <a:t> free </a:t>
            </a:r>
            <a:r>
              <a:rPr lang="it-IT" sz="2000" dirty="0" err="1">
                <a:solidFill>
                  <a:schemeClr val="bg1"/>
                </a:solidFill>
              </a:rPr>
              <a:t>parameters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Rettangolo 18"/>
          <p:cNvSpPr>
            <a:spLocks noChangeArrowheads="1"/>
          </p:cNvSpPr>
          <p:nvPr/>
        </p:nvSpPr>
        <p:spPr bwMode="auto">
          <a:xfrm>
            <a:off x="3276600" y="5409220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66FFFF"/>
                </a:solidFill>
                <a:latin typeface="+mj-lt"/>
              </a:rPr>
              <a:t>M.A. Bentley and </a:t>
            </a:r>
            <a:r>
              <a:rPr lang="en-GB" dirty="0" err="1" smtClean="0">
                <a:solidFill>
                  <a:srgbClr val="66FFFF"/>
                </a:solidFill>
                <a:latin typeface="+mj-lt"/>
              </a:rPr>
              <a:t>SML</a:t>
            </a:r>
            <a:r>
              <a:rPr lang="en-GB" dirty="0" smtClean="0">
                <a:solidFill>
                  <a:srgbClr val="66FFFF"/>
                </a:solidFill>
                <a:latin typeface="+mj-lt"/>
              </a:rPr>
              <a:t>, </a:t>
            </a:r>
            <a:endParaRPr lang="en-GB" dirty="0">
              <a:solidFill>
                <a:srgbClr val="66FFFF"/>
              </a:solidFill>
              <a:latin typeface="+mj-lt"/>
            </a:endParaRPr>
          </a:p>
          <a:p>
            <a:pPr>
              <a:defRPr/>
            </a:pPr>
            <a:r>
              <a:rPr lang="en-GB" dirty="0" err="1">
                <a:solidFill>
                  <a:srgbClr val="66FFFF"/>
                </a:solidFill>
                <a:latin typeface="+mj-lt"/>
              </a:rPr>
              <a:t>Prog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. Part. </a:t>
            </a:r>
            <a:r>
              <a:rPr lang="en-GB" dirty="0" err="1">
                <a:solidFill>
                  <a:srgbClr val="66FFFF"/>
                </a:solidFill>
                <a:latin typeface="+mj-lt"/>
              </a:rPr>
              <a:t>Nucl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. Phys. 59, </a:t>
            </a:r>
          </a:p>
          <a:p>
            <a:pPr>
              <a:defRPr/>
            </a:pPr>
            <a:r>
              <a:rPr lang="en-GB" dirty="0">
                <a:solidFill>
                  <a:srgbClr val="66FFFF"/>
                </a:solidFill>
                <a:latin typeface="+mj-lt"/>
              </a:rPr>
              <a:t>497-561 (2007)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6" grpId="0" animBg="1"/>
      <p:bldP spid="295947" grpId="0" animBg="1"/>
      <p:bldP spid="295948" grpId="0" animBg="1"/>
      <p:bldP spid="295949" grpId="0" animBg="1"/>
      <p:bldP spid="2959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6" name="Object 2"/>
          <p:cNvGraphicFramePr>
            <a:graphicFrameLocks noChangeAspect="1"/>
          </p:cNvGraphicFramePr>
          <p:nvPr/>
        </p:nvGraphicFramePr>
        <p:xfrm>
          <a:off x="5867400" y="4221163"/>
          <a:ext cx="3033713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08" name="Grafico" r:id="rId3" imgW="6524549" imgH="3753002" progId="Excel.Sheet.8">
                  <p:embed/>
                </p:oleObj>
              </mc:Choice>
              <mc:Fallback>
                <p:oleObj name="Grafico" r:id="rId3" imgW="6524549" imgH="37530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21163"/>
                        <a:ext cx="3033713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5188"/>
          </a:xfrm>
        </p:spPr>
        <p:txBody>
          <a:bodyPr/>
          <a:lstStyle/>
          <a:p>
            <a:r>
              <a:rPr lang="en-GB" dirty="0" smtClean="0"/>
              <a:t>MED in T=1 states</a:t>
            </a:r>
          </a:p>
        </p:txBody>
      </p:sp>
      <p:pic>
        <p:nvPicPr>
          <p:cNvPr id="296965" name="Picture 5" descr="a50_M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3914775"/>
            <a:ext cx="2971800" cy="20113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6966" name="Picture 6" descr="a46_MED_kb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1213" y="1073150"/>
            <a:ext cx="3001962" cy="19827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6967" name="Picture 7" descr="a48_M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3400" y="2590800"/>
            <a:ext cx="2870200" cy="19351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3429000" y="2667000"/>
            <a:ext cx="838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A = 48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596900" y="3944938"/>
            <a:ext cx="8382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A = 50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6310313" y="1073150"/>
            <a:ext cx="83026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A = 46</a:t>
            </a: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6172200" y="4495800"/>
            <a:ext cx="83185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A = 54</a:t>
            </a:r>
          </a:p>
        </p:txBody>
      </p:sp>
      <p:pic>
        <p:nvPicPr>
          <p:cNvPr id="296974" name="Picture 14" descr="a42_M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095375"/>
            <a:ext cx="2844800" cy="19018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6975" name="Text Box 15"/>
          <p:cNvSpPr txBox="1">
            <a:spLocks noChangeArrowheads="1"/>
          </p:cNvSpPr>
          <p:nvPr/>
        </p:nvSpPr>
        <p:spPr bwMode="auto">
          <a:xfrm>
            <a:off x="609600" y="1095375"/>
            <a:ext cx="83185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A = 42</a:t>
            </a:r>
          </a:p>
        </p:txBody>
      </p:sp>
      <p:graphicFrame>
        <p:nvGraphicFramePr>
          <p:cNvPr id="296979" name="Object 3"/>
          <p:cNvGraphicFramePr>
            <a:graphicFrameLocks noChangeAspect="1"/>
          </p:cNvGraphicFramePr>
          <p:nvPr/>
        </p:nvGraphicFramePr>
        <p:xfrm>
          <a:off x="1439863" y="1081088"/>
          <a:ext cx="11509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09" name="Equation" r:id="rId9" imgW="876240" imgH="241200" progId="Equation.3">
                  <p:embed/>
                </p:oleObj>
              </mc:Choice>
              <mc:Fallback>
                <p:oleObj name="Equation" r:id="rId9" imgW="8762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081088"/>
                        <a:ext cx="1150937" cy="319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0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1295400"/>
            <a:ext cx="16002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1" name="Object 4"/>
          <p:cNvGraphicFramePr>
            <a:graphicFrameLocks noChangeAspect="1"/>
          </p:cNvGraphicFramePr>
          <p:nvPr/>
        </p:nvGraphicFramePr>
        <p:xfrm>
          <a:off x="7140575" y="1004888"/>
          <a:ext cx="11001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10" name="Equation" r:id="rId12" imgW="838080" imgH="228600" progId="Equation.3">
                  <p:embed/>
                </p:oleObj>
              </mc:Choice>
              <mc:Fallback>
                <p:oleObj name="Equation" r:id="rId12" imgW="8380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1004888"/>
                        <a:ext cx="1100138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2" name="Object 5"/>
          <p:cNvGraphicFramePr>
            <a:graphicFrameLocks noChangeAspect="1"/>
          </p:cNvGraphicFramePr>
          <p:nvPr/>
        </p:nvGraphicFramePr>
        <p:xfrm>
          <a:off x="4259263" y="2590800"/>
          <a:ext cx="1150937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11" name="Equation" r:id="rId14" imgW="876240" imgH="241200" progId="Equation.3">
                  <p:embed/>
                </p:oleObj>
              </mc:Choice>
              <mc:Fallback>
                <p:oleObj name="Equation" r:id="rId14" imgW="8762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2590800"/>
                        <a:ext cx="1150937" cy="319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3" name="Object 6"/>
          <p:cNvGraphicFramePr>
            <a:graphicFrameLocks noChangeAspect="1"/>
          </p:cNvGraphicFramePr>
          <p:nvPr/>
        </p:nvGraphicFramePr>
        <p:xfrm>
          <a:off x="1298575" y="3716338"/>
          <a:ext cx="11176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12" name="Equation" r:id="rId16" imgW="850680" imgH="241200" progId="Equation.3">
                  <p:embed/>
                </p:oleObj>
              </mc:Choice>
              <mc:Fallback>
                <p:oleObj name="Equation" r:id="rId16" imgW="8506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716338"/>
                        <a:ext cx="1117600" cy="319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4" name="Object 7"/>
          <p:cNvGraphicFramePr>
            <a:graphicFrameLocks noChangeAspect="1"/>
          </p:cNvGraphicFramePr>
          <p:nvPr/>
        </p:nvGraphicFramePr>
        <p:xfrm>
          <a:off x="7086600" y="4343400"/>
          <a:ext cx="115093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13" name="Equation" r:id="rId18" imgW="876240" imgH="241200" progId="Equation.3">
                  <p:embed/>
                </p:oleObj>
              </mc:Choice>
              <mc:Fallback>
                <p:oleObj name="Equation" r:id="rId18" imgW="8762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1150938" cy="319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85" name="Text Box 25"/>
          <p:cNvSpPr txBox="1">
            <a:spLocks noChangeArrowheads="1"/>
          </p:cNvSpPr>
          <p:nvPr/>
        </p:nvSpPr>
        <p:spPr bwMode="auto">
          <a:xfrm>
            <a:off x="2984568" y="5733256"/>
            <a:ext cx="3063596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66FFFF"/>
                </a:solidFill>
                <a:latin typeface="+mj-lt"/>
              </a:rPr>
              <a:t>Same </a:t>
            </a:r>
            <a:r>
              <a:rPr lang="en-GB" sz="2400" dirty="0" smtClean="0">
                <a:solidFill>
                  <a:srgbClr val="66FFFF"/>
                </a:solidFill>
                <a:latin typeface="+mj-lt"/>
              </a:rPr>
              <a:t>parameterization</a:t>
            </a:r>
            <a:endParaRPr lang="en-GB" sz="2400" dirty="0">
              <a:solidFill>
                <a:srgbClr val="66FFFF"/>
              </a:solidFill>
              <a:latin typeface="+mj-lt"/>
            </a:endParaRPr>
          </a:p>
          <a:p>
            <a:pPr>
              <a:defRPr/>
            </a:pPr>
            <a:r>
              <a:rPr lang="en-GB" sz="2400" dirty="0">
                <a:solidFill>
                  <a:srgbClr val="66FFFF"/>
                </a:solidFill>
                <a:latin typeface="+mj-lt"/>
              </a:rPr>
              <a:t>for the whole f</a:t>
            </a:r>
            <a:r>
              <a:rPr lang="en-GB" sz="2400" baseline="-25000" dirty="0">
                <a:solidFill>
                  <a:srgbClr val="66FFFF"/>
                </a:solidFill>
                <a:latin typeface="+mj-lt"/>
              </a:rPr>
              <a:t>7/2</a:t>
            </a:r>
            <a:r>
              <a:rPr lang="en-GB" sz="2400" dirty="0">
                <a:solidFill>
                  <a:srgbClr val="66FFFF"/>
                </a:solidFill>
                <a:latin typeface="+mj-lt"/>
              </a:rPr>
              <a:t> shell!</a:t>
            </a:r>
          </a:p>
        </p:txBody>
      </p:sp>
      <p:sp>
        <p:nvSpPr>
          <p:cNvPr id="27" name="Rettangolo 18"/>
          <p:cNvSpPr>
            <a:spLocks noChangeArrowheads="1"/>
          </p:cNvSpPr>
          <p:nvPr/>
        </p:nvSpPr>
        <p:spPr bwMode="auto">
          <a:xfrm>
            <a:off x="3239852" y="4741984"/>
            <a:ext cx="2736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66FFFF"/>
                </a:solidFill>
                <a:latin typeface="+mj-lt"/>
              </a:rPr>
              <a:t>M.A. Bentley and </a:t>
            </a:r>
            <a:r>
              <a:rPr lang="en-GB" dirty="0" smtClean="0">
                <a:solidFill>
                  <a:srgbClr val="66FFFF"/>
                </a:solidFill>
                <a:latin typeface="+mj-lt"/>
              </a:rPr>
              <a:t>SML, </a:t>
            </a:r>
          </a:p>
          <a:p>
            <a:pPr>
              <a:defRPr/>
            </a:pPr>
            <a:r>
              <a:rPr lang="en-GB" dirty="0" err="1" smtClean="0">
                <a:solidFill>
                  <a:srgbClr val="66FFFF"/>
                </a:solidFill>
                <a:latin typeface="+mj-lt"/>
              </a:rPr>
              <a:t>Prog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. Part. </a:t>
            </a:r>
            <a:r>
              <a:rPr lang="en-GB" dirty="0" err="1">
                <a:solidFill>
                  <a:srgbClr val="66FFFF"/>
                </a:solidFill>
                <a:latin typeface="+mj-lt"/>
              </a:rPr>
              <a:t>Nucl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. Phys. 59, </a:t>
            </a:r>
            <a:endParaRPr lang="en-GB" dirty="0" smtClean="0">
              <a:solidFill>
                <a:srgbClr val="66FFFF"/>
              </a:solidFill>
              <a:latin typeface="+mj-lt"/>
            </a:endParaRPr>
          </a:p>
          <a:p>
            <a:pPr>
              <a:defRPr/>
            </a:pPr>
            <a:r>
              <a:rPr lang="en-GB" dirty="0" smtClean="0">
                <a:solidFill>
                  <a:srgbClr val="66FFFF"/>
                </a:solidFill>
                <a:latin typeface="+mj-lt"/>
              </a:rPr>
              <a:t>497-561 </a:t>
            </a:r>
            <a:r>
              <a:rPr lang="en-GB" dirty="0">
                <a:solidFill>
                  <a:srgbClr val="66FFFF"/>
                </a:solidFill>
                <a:latin typeface="+mj-lt"/>
              </a:rPr>
              <a:t>(2007)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6986" grpId="0"/>
      <p:bldP spid="296968" grpId="0" animBg="1"/>
      <p:bldP spid="296969" grpId="0" animBg="1"/>
      <p:bldP spid="296970" grpId="0" animBg="1"/>
      <p:bldP spid="296971" grpId="0" animBg="1"/>
      <p:bldP spid="296975" grpId="0" animBg="1"/>
      <p:bldP spid="2969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TED in the </a:t>
            </a:r>
            <a:r>
              <a:rPr lang="en-GB" dirty="0" err="1" smtClean="0"/>
              <a:t>f</a:t>
            </a:r>
            <a:r>
              <a:rPr lang="en-GB" baseline="-25000" dirty="0" err="1" smtClean="0"/>
              <a:t>7</a:t>
            </a:r>
            <a:r>
              <a:rPr lang="en-GB" baseline="-25000" dirty="0" smtClean="0"/>
              <a:t>/</a:t>
            </a:r>
            <a:r>
              <a:rPr lang="en-GB" baseline="-25000" dirty="0" err="1" smtClean="0"/>
              <a:t>2</a:t>
            </a:r>
            <a:r>
              <a:rPr lang="en-GB" dirty="0" err="1" smtClean="0"/>
              <a:t>shell</a:t>
            </a:r>
            <a:endParaRPr lang="en-GB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34" y="1412776"/>
            <a:ext cx="2454766" cy="168260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2" y="1412776"/>
            <a:ext cx="2471199" cy="172915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29" y="3645024"/>
            <a:ext cx="2475304" cy="16921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80" y="3645024"/>
            <a:ext cx="2465719" cy="16921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720" y="5553236"/>
            <a:ext cx="7699544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FFFF"/>
                </a:solidFill>
              </a:rPr>
              <a:t>Only </a:t>
            </a:r>
            <a:r>
              <a:rPr lang="en-GB" dirty="0" err="1" smtClean="0">
                <a:solidFill>
                  <a:srgbClr val="66FFFF"/>
                </a:solidFill>
              </a:rPr>
              <a:t>multipole</a:t>
            </a:r>
            <a:r>
              <a:rPr lang="en-GB" dirty="0" smtClean="0">
                <a:solidFill>
                  <a:srgbClr val="66FFFF"/>
                </a:solidFill>
              </a:rPr>
              <a:t> effects are relevant. </a:t>
            </a:r>
          </a:p>
          <a:p>
            <a:r>
              <a:rPr lang="en-GB" dirty="0" smtClean="0">
                <a:solidFill>
                  <a:srgbClr val="66FFFF"/>
                </a:solidFill>
              </a:rPr>
              <a:t>The </a:t>
            </a:r>
            <a:r>
              <a:rPr lang="en-GB" dirty="0" err="1" smtClean="0">
                <a:solidFill>
                  <a:srgbClr val="66FFFF"/>
                </a:solidFill>
              </a:rPr>
              <a:t>ISB</a:t>
            </a:r>
            <a:r>
              <a:rPr lang="en-GB" dirty="0" smtClean="0">
                <a:solidFill>
                  <a:srgbClr val="66FFFF"/>
                </a:solidFill>
              </a:rPr>
              <a:t> term VB is of the same magnitude of the </a:t>
            </a:r>
            <a:r>
              <a:rPr lang="en-GB" dirty="0" err="1" smtClean="0">
                <a:solidFill>
                  <a:srgbClr val="66FFFF"/>
                </a:solidFill>
              </a:rPr>
              <a:t>Multipole</a:t>
            </a:r>
            <a:r>
              <a:rPr lang="en-GB" dirty="0" smtClean="0">
                <a:solidFill>
                  <a:srgbClr val="66FFFF"/>
                </a:solidFill>
              </a:rPr>
              <a:t> Coulomb term</a:t>
            </a:r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020087" y="22190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65384" y="43055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377752" y="20926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77752" y="430645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arise…</a:t>
            </a:r>
            <a:endParaRPr lang="en-GB" dirty="0"/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1095759" y="4512602"/>
            <a:ext cx="54970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 confined to the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is 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611" y="1520788"/>
            <a:ext cx="504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happens farther from stability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or at larger T in the </a:t>
            </a:r>
            <a:r>
              <a:rPr lang="en-GB" sz="2400" dirty="0" err="1" smtClean="0">
                <a:solidFill>
                  <a:schemeClr val="bg1"/>
                </a:solidFill>
              </a:rPr>
              <a:t>f</a:t>
            </a:r>
            <a:r>
              <a:rPr lang="en-GB" sz="2400" baseline="-25000" dirty="0" err="1" smtClean="0">
                <a:solidFill>
                  <a:schemeClr val="bg1"/>
                </a:solidFill>
              </a:rPr>
              <a:t>7</a:t>
            </a:r>
            <a:r>
              <a:rPr lang="en-GB" sz="2400" baseline="-25000" dirty="0" smtClean="0">
                <a:solidFill>
                  <a:schemeClr val="bg1"/>
                </a:solidFill>
              </a:rPr>
              <a:t>/2</a:t>
            </a:r>
            <a:r>
              <a:rPr lang="en-GB" sz="2400" dirty="0" smtClean="0">
                <a:solidFill>
                  <a:schemeClr val="bg1"/>
                </a:solidFill>
              </a:rPr>
              <a:t> shell?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660" y="2276871"/>
            <a:ext cx="7076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FFFF"/>
                </a:solidFill>
              </a:rPr>
              <a:t>The same prescription applies (poster by T. Henry)</a:t>
            </a:r>
            <a:endParaRPr lang="en-GB" sz="2400" dirty="0">
              <a:solidFill>
                <a:srgbClr val="66FFFF"/>
              </a:solidFill>
            </a:endParaRP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1084395" y="3022104"/>
            <a:ext cx="5987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understand the origin of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term?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60" y="3543399"/>
            <a:ext cx="2591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FFFF"/>
                </a:solidFill>
              </a:rPr>
              <a:t>Work in progress</a:t>
            </a:r>
            <a:endParaRPr lang="en-GB" sz="2400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185" y="5343599"/>
            <a:ext cx="560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FFFF"/>
                </a:solidFill>
              </a:rPr>
              <a:t>If so the same prescription </a:t>
            </a:r>
            <a:r>
              <a:rPr lang="en-GB" sz="2400" smtClean="0">
                <a:solidFill>
                  <a:srgbClr val="66FFFF"/>
                </a:solidFill>
              </a:rPr>
              <a:t>should work!</a:t>
            </a:r>
            <a:endParaRPr lang="en-GB" sz="24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A38699-5B5F-4BA2-ACAF-D10FD16E79E8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12540" y="1844824"/>
            <a:ext cx="69637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Necessary conditions for such studies: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good and enough available data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good shell model description of the structure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662576" y="4095749"/>
            <a:ext cx="39178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66FFFF"/>
                </a:solidFill>
                <a:latin typeface="+mj-lt"/>
              </a:rPr>
              <a:t>Ideal case: the </a:t>
            </a:r>
            <a:r>
              <a:rPr lang="en-US" sz="3200" dirty="0" err="1">
                <a:solidFill>
                  <a:srgbClr val="66FFFF"/>
                </a:solidFill>
                <a:latin typeface="+mj-lt"/>
              </a:rPr>
              <a:t>sd</a:t>
            </a:r>
            <a:r>
              <a:rPr lang="en-US" sz="3200" dirty="0">
                <a:solidFill>
                  <a:srgbClr val="66FFFF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66FFFF"/>
                </a:solidFill>
                <a:latin typeface="+mj-lt"/>
              </a:rPr>
              <a:t>shell</a:t>
            </a:r>
            <a:endParaRPr lang="en-US" sz="3200" dirty="0">
              <a:solidFill>
                <a:srgbClr val="66FFFF"/>
              </a:solidFill>
              <a:latin typeface="+mj-lt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757799" y="4527121"/>
            <a:ext cx="59638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latin typeface="+mj-lt"/>
              </a:rPr>
              <a:t>But…few data </a:t>
            </a:r>
            <a:r>
              <a:rPr lang="en-US" sz="2800" dirty="0" smtClean="0">
                <a:solidFill>
                  <a:srgbClr val="66FFFF"/>
                </a:solidFill>
                <a:latin typeface="+mj-lt"/>
              </a:rPr>
              <a:t>at high spin and </a:t>
            </a:r>
          </a:p>
          <a:p>
            <a:pPr>
              <a:defRPr/>
            </a:pPr>
            <a:r>
              <a:rPr lang="en-US" sz="2800" dirty="0" smtClean="0">
                <a:solidFill>
                  <a:srgbClr val="66FFFF"/>
                </a:solidFill>
                <a:latin typeface="+mj-lt"/>
              </a:rPr>
              <a:t>no </a:t>
            </a:r>
            <a:r>
              <a:rPr lang="en-US" sz="2800" dirty="0">
                <a:solidFill>
                  <a:srgbClr val="66FFFF"/>
                </a:solidFill>
                <a:latin typeface="+mj-lt"/>
              </a:rPr>
              <a:t>indications of </a:t>
            </a:r>
            <a:r>
              <a:rPr lang="en-US" sz="2800" dirty="0" smtClean="0">
                <a:solidFill>
                  <a:srgbClr val="66FFFF"/>
                </a:solidFill>
                <a:latin typeface="+mj-lt"/>
              </a:rPr>
              <a:t>“J=2 anomaly” </a:t>
            </a:r>
            <a:r>
              <a:rPr lang="en-US" sz="2800" dirty="0">
                <a:solidFill>
                  <a:srgbClr val="66FFFF"/>
                </a:solidFill>
                <a:latin typeface="+mj-lt"/>
              </a:rPr>
              <a:t>in A=18</a:t>
            </a:r>
            <a:endParaRPr lang="it-IT" sz="2800" dirty="0">
              <a:solidFill>
                <a:srgbClr val="66FFFF"/>
              </a:solidFill>
              <a:latin typeface="+mj-lt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Looking for a systematic </a:t>
            </a:r>
            <a:r>
              <a:rPr lang="en-US" sz="4800" dirty="0" err="1" smtClean="0"/>
              <a:t>ISB</a:t>
            </a:r>
            <a:r>
              <a:rPr lang="en-US" sz="4800" dirty="0" smtClean="0"/>
              <a:t> term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275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5632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92C17-5EAF-4102-A8AE-3699E33687C5}" type="slidenum">
              <a:rPr lang="it-IT" smtClean="0"/>
              <a:pPr/>
              <a:t>18</a:t>
            </a:fld>
            <a:endParaRPr lang="it-IT" smtClean="0"/>
          </a:p>
        </p:txBody>
      </p:sp>
      <p:pic>
        <p:nvPicPr>
          <p:cNvPr id="56324" name="Immagine 2" descr="isotopes_matter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38" y="-1143000"/>
            <a:ext cx="11269663" cy="84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311860" y="4549676"/>
            <a:ext cx="56526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FFFF"/>
                </a:solidFill>
                <a:latin typeface="Candara" pitchFamily="34" charset="0"/>
              </a:rPr>
              <a:t>A systematic analysis</a:t>
            </a:r>
          </a:p>
          <a:p>
            <a:pPr>
              <a:defRPr/>
            </a:pPr>
            <a:r>
              <a:rPr lang="en-US" sz="4800" dirty="0" smtClean="0">
                <a:solidFill>
                  <a:srgbClr val="00FFFF"/>
                </a:solidFill>
                <a:latin typeface="Candara" pitchFamily="34" charset="0"/>
              </a:rPr>
              <a:t>of MED and TED </a:t>
            </a:r>
          </a:p>
          <a:p>
            <a:pPr>
              <a:defRPr/>
            </a:pPr>
            <a:r>
              <a:rPr lang="en-US" sz="4800" dirty="0" smtClean="0">
                <a:solidFill>
                  <a:srgbClr val="00FFFF"/>
                </a:solidFill>
                <a:latin typeface="Candara" pitchFamily="34" charset="0"/>
              </a:rPr>
              <a:t>in the </a:t>
            </a:r>
            <a:r>
              <a:rPr lang="en-US" sz="4800" dirty="0" err="1" smtClean="0">
                <a:solidFill>
                  <a:srgbClr val="00FFFF"/>
                </a:solidFill>
                <a:latin typeface="Candara" pitchFamily="34" charset="0"/>
              </a:rPr>
              <a:t>sd</a:t>
            </a:r>
            <a:r>
              <a:rPr lang="en-US" sz="4800" dirty="0" smtClean="0">
                <a:solidFill>
                  <a:srgbClr val="00FFFF"/>
                </a:solidFill>
                <a:latin typeface="Candara" pitchFamily="34" charset="0"/>
              </a:rPr>
              <a:t> shell</a:t>
            </a:r>
            <a:endParaRPr lang="it-IT" sz="4800" dirty="0">
              <a:solidFill>
                <a:srgbClr val="00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The method</a:t>
            </a:r>
            <a:endParaRPr lang="en-GB" sz="5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88356"/>
              </p:ext>
            </p:extLst>
          </p:nvPr>
        </p:nvGraphicFramePr>
        <p:xfrm>
          <a:off x="1539875" y="2576513"/>
          <a:ext cx="6064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59" name="Equation" r:id="rId3" imgW="3251160" imgH="241200" progId="Equation.3">
                  <p:embed/>
                </p:oleObj>
              </mc:Choice>
              <mc:Fallback>
                <p:oleObj name="Equation" r:id="rId3" imgW="32511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576513"/>
                        <a:ext cx="6064250" cy="46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75151"/>
              </p:ext>
            </p:extLst>
          </p:nvPr>
        </p:nvGraphicFramePr>
        <p:xfrm>
          <a:off x="2192338" y="5013325"/>
          <a:ext cx="4760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0" name="Equation" r:id="rId5" imgW="2006280" imgH="241200" progId="Equation.3">
                  <p:embed/>
                </p:oleObj>
              </mc:Choice>
              <mc:Fallback>
                <p:oleObj name="Equation" r:id="rId5" imgW="20062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5013325"/>
                        <a:ext cx="4760912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4196" y="1304764"/>
            <a:ext cx="6435608" cy="461665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We apply the same method as in the </a:t>
            </a:r>
            <a:r>
              <a:rPr lang="en-GB" sz="2400" i="1" dirty="0" err="1" smtClean="0">
                <a:solidFill>
                  <a:schemeClr val="bg1"/>
                </a:solidFill>
              </a:rPr>
              <a:t>f</a:t>
            </a:r>
            <a:r>
              <a:rPr lang="en-GB" sz="2400" i="1" baseline="-25000" dirty="0" err="1" smtClean="0">
                <a:solidFill>
                  <a:schemeClr val="bg1"/>
                </a:solidFill>
              </a:rPr>
              <a:t>7</a:t>
            </a:r>
            <a:r>
              <a:rPr lang="en-GB" sz="2400" i="1" baseline="-25000" dirty="0" smtClean="0">
                <a:solidFill>
                  <a:schemeClr val="bg1"/>
                </a:solidFill>
              </a:rPr>
              <a:t>/2</a:t>
            </a:r>
            <a:r>
              <a:rPr lang="en-GB" sz="2400" i="1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shell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13" y="1907540"/>
            <a:ext cx="8326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66FFFF"/>
                </a:solidFill>
              </a:rPr>
              <a:t>However, here the three orbitals, </a:t>
            </a:r>
            <a:r>
              <a:rPr lang="en-GB" sz="2000" dirty="0" err="1" smtClean="0">
                <a:solidFill>
                  <a:srgbClr val="66FFFF"/>
                </a:solidFill>
              </a:rPr>
              <a:t>d</a:t>
            </a:r>
            <a:r>
              <a:rPr lang="en-GB" sz="2000" baseline="-25000" dirty="0" err="1" smtClean="0">
                <a:solidFill>
                  <a:srgbClr val="66FFFF"/>
                </a:solidFill>
              </a:rPr>
              <a:t>5</a:t>
            </a:r>
            <a:r>
              <a:rPr lang="en-GB" sz="2000" baseline="-25000" dirty="0" smtClean="0">
                <a:solidFill>
                  <a:srgbClr val="66FFFF"/>
                </a:solidFill>
              </a:rPr>
              <a:t>/2</a:t>
            </a:r>
            <a:r>
              <a:rPr lang="en-GB" sz="2000" dirty="0" smtClean="0">
                <a:solidFill>
                  <a:srgbClr val="66FFFF"/>
                </a:solidFill>
              </a:rPr>
              <a:t>, </a:t>
            </a:r>
            <a:r>
              <a:rPr lang="en-GB" sz="2000" dirty="0" err="1" smtClean="0">
                <a:solidFill>
                  <a:srgbClr val="66FFFF"/>
                </a:solidFill>
              </a:rPr>
              <a:t>s</a:t>
            </a:r>
            <a:r>
              <a:rPr lang="en-GB" sz="2000" baseline="-25000" dirty="0" err="1" smtClean="0">
                <a:solidFill>
                  <a:srgbClr val="66FFFF"/>
                </a:solidFill>
              </a:rPr>
              <a:t>1</a:t>
            </a:r>
            <a:r>
              <a:rPr lang="en-GB" sz="2000" baseline="-25000" dirty="0" smtClean="0">
                <a:solidFill>
                  <a:srgbClr val="66FFFF"/>
                </a:solidFill>
              </a:rPr>
              <a:t>/2</a:t>
            </a:r>
            <a:r>
              <a:rPr lang="en-GB" sz="2000" dirty="0" smtClean="0">
                <a:solidFill>
                  <a:srgbClr val="66FFFF"/>
                </a:solidFill>
              </a:rPr>
              <a:t> and </a:t>
            </a:r>
            <a:r>
              <a:rPr lang="en-GB" sz="2000" dirty="0" err="1" smtClean="0">
                <a:solidFill>
                  <a:srgbClr val="66FFFF"/>
                </a:solidFill>
              </a:rPr>
              <a:t>d</a:t>
            </a:r>
            <a:r>
              <a:rPr lang="en-GB" sz="2000" baseline="-25000" dirty="0" err="1" smtClean="0">
                <a:solidFill>
                  <a:srgbClr val="66FFFF"/>
                </a:solidFill>
              </a:rPr>
              <a:t>3</a:t>
            </a:r>
            <a:r>
              <a:rPr lang="en-GB" sz="2000" baseline="-25000" dirty="0" smtClean="0">
                <a:solidFill>
                  <a:srgbClr val="66FFFF"/>
                </a:solidFill>
              </a:rPr>
              <a:t>/2</a:t>
            </a:r>
            <a:r>
              <a:rPr lang="en-GB" sz="2000" dirty="0" smtClean="0">
                <a:solidFill>
                  <a:srgbClr val="66FFFF"/>
                </a:solidFill>
              </a:rPr>
              <a:t> play an important role</a:t>
            </a:r>
            <a:endParaRPr lang="en-GB" sz="2000" dirty="0">
              <a:solidFill>
                <a:srgbClr val="66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35" y="3176972"/>
            <a:ext cx="822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VCr</a:t>
            </a:r>
            <a:r>
              <a:rPr lang="en-GB" sz="2400" dirty="0" smtClean="0">
                <a:solidFill>
                  <a:schemeClr val="bg1"/>
                </a:solidFill>
              </a:rPr>
              <a:t> (radial term): looks at changes in occupation of the </a:t>
            </a:r>
            <a:r>
              <a:rPr lang="en-GB" sz="2400" dirty="0" err="1" smtClean="0">
                <a:solidFill>
                  <a:schemeClr val="bg1"/>
                </a:solidFill>
              </a:rPr>
              <a:t>s</a:t>
            </a:r>
            <a:r>
              <a:rPr lang="en-GB" sz="2400" baseline="-25000" dirty="0" err="1" smtClean="0">
                <a:solidFill>
                  <a:schemeClr val="bg1"/>
                </a:solidFill>
              </a:rPr>
              <a:t>1</a:t>
            </a:r>
            <a:r>
              <a:rPr lang="en-GB" sz="2400" baseline="-25000" dirty="0" smtClean="0">
                <a:solidFill>
                  <a:schemeClr val="bg1"/>
                </a:solidFill>
              </a:rPr>
              <a:t>/2</a:t>
            </a:r>
            <a:endParaRPr lang="en-GB" sz="24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31724"/>
              </p:ext>
            </p:extLst>
          </p:nvPr>
        </p:nvGraphicFramePr>
        <p:xfrm>
          <a:off x="1907704" y="3647517"/>
          <a:ext cx="5569233" cy="57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1" name="Equation" r:id="rId7" imgW="2450880" imgH="253800" progId="Equation.3">
                  <p:embed/>
                </p:oleObj>
              </mc:Choice>
              <mc:Fallback>
                <p:oleObj name="Equation" r:id="rId7" imgW="2450880" imgH="2538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647517"/>
                        <a:ext cx="5569233" cy="57682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53516"/>
              </p:ext>
            </p:extLst>
          </p:nvPr>
        </p:nvGraphicFramePr>
        <p:xfrm>
          <a:off x="1115616" y="5697252"/>
          <a:ext cx="7289563" cy="59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62" name="Equation" r:id="rId9" imgW="3085920" imgH="253800" progId="Equation.3">
                  <p:embed/>
                </p:oleObj>
              </mc:Choice>
              <mc:Fallback>
                <p:oleObj name="Equation" r:id="rId9" imgW="30859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697252"/>
                        <a:ext cx="7289563" cy="5996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4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5252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66FFFF"/>
                </a:solidFill>
                <a:latin typeface="Candara" pitchFamily="34" charset="0"/>
              </a:rPr>
              <a:t>Neutron-proton exchange symmetry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250825" y="1160748"/>
            <a:ext cx="8064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Charge symmetry : </a:t>
            </a:r>
            <a:r>
              <a:rPr lang="en-GB" sz="2800" dirty="0" err="1">
                <a:solidFill>
                  <a:schemeClr val="bg1"/>
                </a:solidFill>
              </a:rPr>
              <a:t>V</a:t>
            </a:r>
            <a:r>
              <a:rPr lang="en-GB" sz="2800" baseline="-25000" dirty="0" err="1">
                <a:solidFill>
                  <a:schemeClr val="bg1"/>
                </a:solidFill>
              </a:rPr>
              <a:t>pp</a:t>
            </a:r>
            <a:r>
              <a:rPr lang="en-GB" sz="2800" dirty="0">
                <a:solidFill>
                  <a:schemeClr val="bg1"/>
                </a:solidFill>
              </a:rPr>
              <a:t> = </a:t>
            </a:r>
            <a:r>
              <a:rPr lang="en-GB" sz="2800" dirty="0" err="1">
                <a:solidFill>
                  <a:schemeClr val="bg1"/>
                </a:solidFill>
              </a:rPr>
              <a:t>V</a:t>
            </a:r>
            <a:r>
              <a:rPr lang="en-GB" sz="2800" baseline="-25000" dirty="0" err="1">
                <a:solidFill>
                  <a:schemeClr val="bg1"/>
                </a:solidFill>
              </a:rPr>
              <a:t>nn</a:t>
            </a:r>
            <a:r>
              <a:rPr lang="en-GB" sz="2800" baseline="-25000" dirty="0">
                <a:solidFill>
                  <a:schemeClr val="bg1"/>
                </a:solidFill>
              </a:rPr>
              <a:t> </a:t>
            </a:r>
          </a:p>
          <a:p>
            <a:pPr marL="0" lvl="1" algn="l"/>
            <a:r>
              <a:rPr lang="en-GB" sz="2000" dirty="0">
                <a:solidFill>
                  <a:schemeClr val="bg1"/>
                </a:solidFill>
              </a:rPr>
              <a:t>		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250825" y="1988840"/>
            <a:ext cx="6766596" cy="9848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Charge independence: (</a:t>
            </a:r>
            <a:r>
              <a:rPr lang="en-GB" sz="2800" dirty="0" err="1">
                <a:solidFill>
                  <a:schemeClr val="bg1"/>
                </a:solidFill>
              </a:rPr>
              <a:t>V</a:t>
            </a:r>
            <a:r>
              <a:rPr lang="en-GB" sz="2800" baseline="-25000" dirty="0" err="1">
                <a:solidFill>
                  <a:schemeClr val="bg1"/>
                </a:solidFill>
              </a:rPr>
              <a:t>pp</a:t>
            </a:r>
            <a:r>
              <a:rPr lang="en-GB" sz="2800" dirty="0">
                <a:solidFill>
                  <a:schemeClr val="bg1"/>
                </a:solidFill>
              </a:rPr>
              <a:t> + </a:t>
            </a:r>
            <a:r>
              <a:rPr lang="en-GB" sz="2800" dirty="0" err="1">
                <a:solidFill>
                  <a:schemeClr val="bg1"/>
                </a:solidFill>
              </a:rPr>
              <a:t>V</a:t>
            </a:r>
            <a:r>
              <a:rPr lang="en-GB" sz="2800" baseline="-25000" dirty="0" err="1">
                <a:solidFill>
                  <a:schemeClr val="bg1"/>
                </a:solidFill>
              </a:rPr>
              <a:t>nn</a:t>
            </a:r>
            <a:r>
              <a:rPr lang="en-GB" sz="2800" dirty="0">
                <a:solidFill>
                  <a:schemeClr val="bg1"/>
                </a:solidFill>
              </a:rPr>
              <a:t>)/2= </a:t>
            </a:r>
            <a:r>
              <a:rPr lang="en-GB" sz="2800" dirty="0" err="1">
                <a:solidFill>
                  <a:schemeClr val="bg1"/>
                </a:solidFill>
              </a:rPr>
              <a:t>V</a:t>
            </a:r>
            <a:r>
              <a:rPr lang="en-GB" sz="2800" baseline="-25000" dirty="0" err="1">
                <a:solidFill>
                  <a:schemeClr val="bg1"/>
                </a:solidFill>
              </a:rPr>
              <a:t>np</a:t>
            </a:r>
            <a:r>
              <a:rPr lang="en-GB" sz="2800" baseline="-25000" dirty="0">
                <a:solidFill>
                  <a:schemeClr val="bg1"/>
                </a:solidFill>
              </a:rPr>
              <a:t> </a:t>
            </a:r>
            <a:endParaRPr lang="en-GB" sz="2800" u="sng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          </a:t>
            </a: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3398836" y="2922588"/>
            <a:ext cx="2541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Deviations are small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06322" y="3609020"/>
            <a:ext cx="6079840" cy="2601832"/>
            <a:chOff x="935596" y="2276872"/>
            <a:chExt cx="7447992" cy="3276364"/>
          </a:xfrm>
        </p:grpSpPr>
        <p:grpSp>
          <p:nvGrpSpPr>
            <p:cNvPr id="28" name="Group 27"/>
            <p:cNvGrpSpPr/>
            <p:nvPr/>
          </p:nvGrpSpPr>
          <p:grpSpPr>
            <a:xfrm>
              <a:off x="935596" y="2276872"/>
              <a:ext cx="7447992" cy="3276364"/>
              <a:chOff x="935596" y="2348880"/>
              <a:chExt cx="7447992" cy="327636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35596" y="2348880"/>
                <a:ext cx="7447992" cy="32763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241"/>
              <p:cNvGrpSpPr>
                <a:grpSpLocks/>
              </p:cNvGrpSpPr>
              <p:nvPr/>
            </p:nvGrpSpPr>
            <p:grpSpPr bwMode="auto">
              <a:xfrm>
                <a:off x="1075767" y="2492896"/>
                <a:ext cx="7132637" cy="3014662"/>
                <a:chOff x="635" y="2383"/>
                <a:chExt cx="4493" cy="1899"/>
              </a:xfrm>
            </p:grpSpPr>
            <p:sp>
              <p:nvSpPr>
                <p:cNvPr id="34" name="Line 72"/>
                <p:cNvSpPr>
                  <a:spLocks noChangeShapeType="1"/>
                </p:cNvSpPr>
                <p:nvPr/>
              </p:nvSpPr>
              <p:spPr bwMode="auto">
                <a:xfrm>
                  <a:off x="2653" y="3358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35" name="Line 73"/>
                <p:cNvSpPr>
                  <a:spLocks noChangeShapeType="1"/>
                </p:cNvSpPr>
                <p:nvPr/>
              </p:nvSpPr>
              <p:spPr bwMode="auto">
                <a:xfrm>
                  <a:off x="2676" y="3789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36" name="Line 74"/>
                <p:cNvSpPr>
                  <a:spLocks noChangeShapeType="1"/>
                </p:cNvSpPr>
                <p:nvPr/>
              </p:nvSpPr>
              <p:spPr bwMode="auto">
                <a:xfrm>
                  <a:off x="2675" y="3899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3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464" y="3790"/>
                  <a:ext cx="312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400" dirty="0">
                      <a:solidFill>
                        <a:srgbClr val="000099"/>
                      </a:solidFill>
                      <a:latin typeface="Times New Roman" pitchFamily="18" charset="0"/>
                    </a:rPr>
                    <a:t>3</a:t>
                  </a:r>
                  <a:r>
                    <a:rPr lang="en-GB" altLang="it-IT" sz="1400" baseline="30000" dirty="0">
                      <a:solidFill>
                        <a:srgbClr val="000099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400" dirty="0">
                    <a:solidFill>
                      <a:srgbClr val="0000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8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472" y="3653"/>
                  <a:ext cx="312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400" dirty="0">
                      <a:solidFill>
                        <a:srgbClr val="000099"/>
                      </a:solidFill>
                      <a:latin typeface="Times New Roman" pitchFamily="18" charset="0"/>
                    </a:rPr>
                    <a:t>1</a:t>
                  </a:r>
                  <a:r>
                    <a:rPr lang="en-GB" altLang="it-IT" sz="1400" baseline="30000" dirty="0">
                      <a:solidFill>
                        <a:srgbClr val="000099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400" dirty="0">
                    <a:solidFill>
                      <a:srgbClr val="0000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Line 94"/>
                <p:cNvSpPr>
                  <a:spLocks noChangeShapeType="1"/>
                </p:cNvSpPr>
                <p:nvPr/>
              </p:nvSpPr>
              <p:spPr bwMode="auto">
                <a:xfrm>
                  <a:off x="1151" y="3691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>
                  <a:off x="1155" y="3403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>
                  <a:off x="1151" y="2972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>
                  <a:off x="1155" y="2745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44" name="Line 101"/>
                <p:cNvSpPr>
                  <a:spLocks noChangeShapeType="1"/>
                </p:cNvSpPr>
                <p:nvPr/>
              </p:nvSpPr>
              <p:spPr bwMode="auto">
                <a:xfrm>
                  <a:off x="2681" y="3691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4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763" y="3571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0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768" y="2836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763" y="3313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48" name="Group 124"/>
                <p:cNvGrpSpPr>
                  <a:grpSpLocks/>
                </p:cNvGrpSpPr>
                <p:nvPr/>
              </p:nvGrpSpPr>
              <p:grpSpPr bwMode="auto">
                <a:xfrm>
                  <a:off x="3299" y="3199"/>
                  <a:ext cx="318" cy="641"/>
                  <a:chOff x="1986" y="1500"/>
                  <a:chExt cx="318" cy="641"/>
                </a:xfrm>
              </p:grpSpPr>
              <p:sp>
                <p:nvSpPr>
                  <p:cNvPr id="106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" y="1872"/>
                    <a:ext cx="318" cy="2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altLang="it-IT" sz="1600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0</a:t>
                    </a:r>
                    <a:r>
                      <a:rPr lang="en-GB" altLang="it-IT" sz="1600" baseline="30000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+</a:t>
                    </a:r>
                    <a:endPara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7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" y="1500"/>
                    <a:ext cx="31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it-IT" altLang="it-IT">
                      <a:solidFill>
                        <a:srgbClr val="CC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8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" y="1614"/>
                    <a:ext cx="318" cy="2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altLang="it-IT" sz="1600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2</a:t>
                    </a:r>
                    <a:r>
                      <a:rPr lang="en-GB" altLang="it-IT" sz="1600" baseline="30000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+</a:t>
                    </a:r>
                    <a:endPara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9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635" y="2383"/>
                  <a:ext cx="78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MeV</a:t>
                  </a:r>
                </a:p>
              </p:txBody>
            </p:sp>
            <p:sp>
              <p:nvSpPr>
                <p:cNvPr id="50" name="AutoShape 13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701" y="2419"/>
                  <a:ext cx="396" cy="1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Line 135"/>
                <p:cNvSpPr>
                  <a:spLocks noChangeShapeType="1"/>
                </p:cNvSpPr>
                <p:nvPr/>
              </p:nvSpPr>
              <p:spPr bwMode="auto">
                <a:xfrm>
                  <a:off x="1061" y="2605"/>
                  <a:ext cx="1" cy="109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Line 136"/>
                <p:cNvSpPr>
                  <a:spLocks noChangeShapeType="1"/>
                </p:cNvSpPr>
                <p:nvPr/>
              </p:nvSpPr>
              <p:spPr bwMode="auto">
                <a:xfrm>
                  <a:off x="1025" y="3697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Line 137"/>
                <p:cNvSpPr>
                  <a:spLocks noChangeShapeType="1"/>
                </p:cNvSpPr>
                <p:nvPr/>
              </p:nvSpPr>
              <p:spPr bwMode="auto">
                <a:xfrm>
                  <a:off x="1025" y="3481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Line 138"/>
                <p:cNvSpPr>
                  <a:spLocks noChangeShapeType="1"/>
                </p:cNvSpPr>
                <p:nvPr/>
              </p:nvSpPr>
              <p:spPr bwMode="auto">
                <a:xfrm>
                  <a:off x="1025" y="3259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Line 139"/>
                <p:cNvSpPr>
                  <a:spLocks noChangeShapeType="1"/>
                </p:cNvSpPr>
                <p:nvPr/>
              </p:nvSpPr>
              <p:spPr bwMode="auto">
                <a:xfrm>
                  <a:off x="1025" y="3043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Line 140"/>
                <p:cNvSpPr>
                  <a:spLocks noChangeShapeType="1"/>
                </p:cNvSpPr>
                <p:nvPr/>
              </p:nvSpPr>
              <p:spPr bwMode="auto">
                <a:xfrm>
                  <a:off x="1025" y="2821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Line 141"/>
                <p:cNvSpPr>
                  <a:spLocks noChangeShapeType="1"/>
                </p:cNvSpPr>
                <p:nvPr/>
              </p:nvSpPr>
              <p:spPr bwMode="auto">
                <a:xfrm>
                  <a:off x="1025" y="2605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" name="Rectangle 142"/>
                <p:cNvSpPr>
                  <a:spLocks noChangeArrowheads="1"/>
                </p:cNvSpPr>
                <p:nvPr/>
              </p:nvSpPr>
              <p:spPr bwMode="auto">
                <a:xfrm>
                  <a:off x="905" y="3631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59" name="Rectangle 143"/>
                <p:cNvSpPr>
                  <a:spLocks noChangeArrowheads="1"/>
                </p:cNvSpPr>
                <p:nvPr/>
              </p:nvSpPr>
              <p:spPr bwMode="auto">
                <a:xfrm>
                  <a:off x="809" y="3415"/>
                  <a:ext cx="15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   1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60" name="Rectangle 144"/>
                <p:cNvSpPr>
                  <a:spLocks noChangeArrowheads="1"/>
                </p:cNvSpPr>
                <p:nvPr/>
              </p:nvSpPr>
              <p:spPr bwMode="auto">
                <a:xfrm>
                  <a:off x="905" y="3193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61" name="Rectangle 145"/>
                <p:cNvSpPr>
                  <a:spLocks noChangeArrowheads="1"/>
                </p:cNvSpPr>
                <p:nvPr/>
              </p:nvSpPr>
              <p:spPr bwMode="auto">
                <a:xfrm>
                  <a:off x="809" y="2977"/>
                  <a:ext cx="15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   3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62" name="Rectangle 146"/>
                <p:cNvSpPr>
                  <a:spLocks noChangeArrowheads="1"/>
                </p:cNvSpPr>
                <p:nvPr/>
              </p:nvSpPr>
              <p:spPr bwMode="auto">
                <a:xfrm>
                  <a:off x="905" y="2755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63" name="Rectangle 147"/>
                <p:cNvSpPr>
                  <a:spLocks noChangeArrowheads="1"/>
                </p:cNvSpPr>
                <p:nvPr/>
              </p:nvSpPr>
              <p:spPr bwMode="auto">
                <a:xfrm>
                  <a:off x="809" y="2539"/>
                  <a:ext cx="15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   5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64" name="Line 180"/>
                <p:cNvSpPr>
                  <a:spLocks noChangeShapeType="1"/>
                </p:cNvSpPr>
                <p:nvPr/>
              </p:nvSpPr>
              <p:spPr bwMode="auto">
                <a:xfrm>
                  <a:off x="2516" y="2607"/>
                  <a:ext cx="1" cy="109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Line 181"/>
                <p:cNvSpPr>
                  <a:spLocks noChangeShapeType="1"/>
                </p:cNvSpPr>
                <p:nvPr/>
              </p:nvSpPr>
              <p:spPr bwMode="auto">
                <a:xfrm>
                  <a:off x="2480" y="3699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66" name="Line 182"/>
                <p:cNvSpPr>
                  <a:spLocks noChangeShapeType="1"/>
                </p:cNvSpPr>
                <p:nvPr/>
              </p:nvSpPr>
              <p:spPr bwMode="auto">
                <a:xfrm>
                  <a:off x="2480" y="3483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7" name="Line 183"/>
                <p:cNvSpPr>
                  <a:spLocks noChangeShapeType="1"/>
                </p:cNvSpPr>
                <p:nvPr/>
              </p:nvSpPr>
              <p:spPr bwMode="auto">
                <a:xfrm>
                  <a:off x="2480" y="3261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Line 184"/>
                <p:cNvSpPr>
                  <a:spLocks noChangeShapeType="1"/>
                </p:cNvSpPr>
                <p:nvPr/>
              </p:nvSpPr>
              <p:spPr bwMode="auto">
                <a:xfrm>
                  <a:off x="2480" y="3045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" name="Line 185"/>
                <p:cNvSpPr>
                  <a:spLocks noChangeShapeType="1"/>
                </p:cNvSpPr>
                <p:nvPr/>
              </p:nvSpPr>
              <p:spPr bwMode="auto">
                <a:xfrm>
                  <a:off x="2480" y="2823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Line 186"/>
                <p:cNvSpPr>
                  <a:spLocks noChangeShapeType="1"/>
                </p:cNvSpPr>
                <p:nvPr/>
              </p:nvSpPr>
              <p:spPr bwMode="auto">
                <a:xfrm>
                  <a:off x="2480" y="2607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" name="Rectangle 187"/>
                <p:cNvSpPr>
                  <a:spLocks noChangeArrowheads="1"/>
                </p:cNvSpPr>
                <p:nvPr/>
              </p:nvSpPr>
              <p:spPr bwMode="auto">
                <a:xfrm>
                  <a:off x="2177" y="3633"/>
                  <a:ext cx="279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0.693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72" name="Line 193"/>
                <p:cNvSpPr>
                  <a:spLocks noChangeShapeType="1"/>
                </p:cNvSpPr>
                <p:nvPr/>
              </p:nvSpPr>
              <p:spPr bwMode="auto">
                <a:xfrm>
                  <a:off x="2652" y="3403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3" name="Line 194"/>
                <p:cNvSpPr>
                  <a:spLocks noChangeShapeType="1"/>
                </p:cNvSpPr>
                <p:nvPr/>
              </p:nvSpPr>
              <p:spPr bwMode="auto">
                <a:xfrm>
                  <a:off x="2648" y="2972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4" name="Line 195"/>
                <p:cNvSpPr>
                  <a:spLocks noChangeShapeType="1"/>
                </p:cNvSpPr>
                <p:nvPr/>
              </p:nvSpPr>
              <p:spPr bwMode="auto">
                <a:xfrm>
                  <a:off x="2648" y="2745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5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3288" y="2836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6" name="Line 198"/>
                <p:cNvSpPr>
                  <a:spLocks noChangeShapeType="1"/>
                </p:cNvSpPr>
                <p:nvPr/>
              </p:nvSpPr>
              <p:spPr bwMode="auto">
                <a:xfrm>
                  <a:off x="2653" y="3312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7" name="Line 199"/>
                <p:cNvSpPr>
                  <a:spLocks noChangeShapeType="1"/>
                </p:cNvSpPr>
                <p:nvPr/>
              </p:nvSpPr>
              <p:spPr bwMode="auto">
                <a:xfrm>
                  <a:off x="2652" y="3267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8" name="Line 200"/>
                <p:cNvSpPr>
                  <a:spLocks noChangeShapeType="1"/>
                </p:cNvSpPr>
                <p:nvPr/>
              </p:nvSpPr>
              <p:spPr bwMode="auto">
                <a:xfrm>
                  <a:off x="2652" y="3086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9" name="Line 201"/>
                <p:cNvSpPr>
                  <a:spLocks noChangeShapeType="1"/>
                </p:cNvSpPr>
                <p:nvPr/>
              </p:nvSpPr>
              <p:spPr bwMode="auto">
                <a:xfrm>
                  <a:off x="2653" y="3040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0" name="Line 202"/>
                <p:cNvSpPr>
                  <a:spLocks noChangeShapeType="1"/>
                </p:cNvSpPr>
                <p:nvPr/>
              </p:nvSpPr>
              <p:spPr bwMode="auto">
                <a:xfrm>
                  <a:off x="2652" y="2904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1" name="Line 203"/>
                <p:cNvSpPr>
                  <a:spLocks noChangeShapeType="1"/>
                </p:cNvSpPr>
                <p:nvPr/>
              </p:nvSpPr>
              <p:spPr bwMode="auto">
                <a:xfrm>
                  <a:off x="2652" y="2836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" name="Line 204"/>
                <p:cNvSpPr>
                  <a:spLocks noChangeShapeType="1"/>
                </p:cNvSpPr>
                <p:nvPr/>
              </p:nvSpPr>
              <p:spPr bwMode="auto">
                <a:xfrm>
                  <a:off x="3873" y="3691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3" name="Line 205"/>
                <p:cNvSpPr>
                  <a:spLocks noChangeShapeType="1"/>
                </p:cNvSpPr>
                <p:nvPr/>
              </p:nvSpPr>
              <p:spPr bwMode="auto">
                <a:xfrm>
                  <a:off x="3877" y="3403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4" name="Line 206"/>
                <p:cNvSpPr>
                  <a:spLocks noChangeShapeType="1"/>
                </p:cNvSpPr>
                <p:nvPr/>
              </p:nvSpPr>
              <p:spPr bwMode="auto">
                <a:xfrm>
                  <a:off x="3873" y="2972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5" name="Line 207"/>
                <p:cNvSpPr>
                  <a:spLocks noChangeShapeType="1"/>
                </p:cNvSpPr>
                <p:nvPr/>
              </p:nvSpPr>
              <p:spPr bwMode="auto">
                <a:xfrm>
                  <a:off x="3877" y="2745"/>
                  <a:ext cx="636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6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4485" y="3571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0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4490" y="2836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4485" y="3313"/>
                  <a:ext cx="31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altLang="it-IT" sz="1600">
                      <a:solidFill>
                        <a:srgbClr val="CC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GB" altLang="it-IT" sz="1600" baseline="30000">
                      <a:solidFill>
                        <a:srgbClr val="CC0000"/>
                      </a:solidFill>
                      <a:latin typeface="Times New Roman" pitchFamily="18" charset="0"/>
                    </a:rPr>
                    <a:t>+</a:t>
                  </a:r>
                  <a:endParaRPr lang="en-GB" altLang="it-IT" sz="160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9" name="Line 211"/>
                <p:cNvSpPr>
                  <a:spLocks noChangeShapeType="1"/>
                </p:cNvSpPr>
                <p:nvPr/>
              </p:nvSpPr>
              <p:spPr bwMode="auto">
                <a:xfrm>
                  <a:off x="4875" y="2606"/>
                  <a:ext cx="1" cy="109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Line 212"/>
                <p:cNvSpPr>
                  <a:spLocks noChangeShapeType="1"/>
                </p:cNvSpPr>
                <p:nvPr/>
              </p:nvSpPr>
              <p:spPr bwMode="auto">
                <a:xfrm>
                  <a:off x="4839" y="3698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Line 213"/>
                <p:cNvSpPr>
                  <a:spLocks noChangeShapeType="1"/>
                </p:cNvSpPr>
                <p:nvPr/>
              </p:nvSpPr>
              <p:spPr bwMode="auto">
                <a:xfrm>
                  <a:off x="4839" y="3482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Line 214"/>
                <p:cNvSpPr>
                  <a:spLocks noChangeShapeType="1"/>
                </p:cNvSpPr>
                <p:nvPr/>
              </p:nvSpPr>
              <p:spPr bwMode="auto">
                <a:xfrm>
                  <a:off x="4839" y="3260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" name="Line 215"/>
                <p:cNvSpPr>
                  <a:spLocks noChangeShapeType="1"/>
                </p:cNvSpPr>
                <p:nvPr/>
              </p:nvSpPr>
              <p:spPr bwMode="auto">
                <a:xfrm>
                  <a:off x="4839" y="3044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Line 216"/>
                <p:cNvSpPr>
                  <a:spLocks noChangeShapeType="1"/>
                </p:cNvSpPr>
                <p:nvPr/>
              </p:nvSpPr>
              <p:spPr bwMode="auto">
                <a:xfrm>
                  <a:off x="4839" y="2822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Line 217"/>
                <p:cNvSpPr>
                  <a:spLocks noChangeShapeType="1"/>
                </p:cNvSpPr>
                <p:nvPr/>
              </p:nvSpPr>
              <p:spPr bwMode="auto">
                <a:xfrm>
                  <a:off x="4839" y="2606"/>
                  <a:ext cx="36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719" y="3632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97" name="Rectangle 219"/>
                <p:cNvSpPr>
                  <a:spLocks noChangeArrowheads="1"/>
                </p:cNvSpPr>
                <p:nvPr/>
              </p:nvSpPr>
              <p:spPr bwMode="auto">
                <a:xfrm>
                  <a:off x="4623" y="3416"/>
                  <a:ext cx="15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   1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98" name="Rectangle 220"/>
                <p:cNvSpPr>
                  <a:spLocks noChangeArrowheads="1"/>
                </p:cNvSpPr>
                <p:nvPr/>
              </p:nvSpPr>
              <p:spPr bwMode="auto">
                <a:xfrm>
                  <a:off x="4719" y="3194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99" name="Rectangle 221"/>
                <p:cNvSpPr>
                  <a:spLocks noChangeArrowheads="1"/>
                </p:cNvSpPr>
                <p:nvPr/>
              </p:nvSpPr>
              <p:spPr bwMode="auto">
                <a:xfrm>
                  <a:off x="4623" y="2978"/>
                  <a:ext cx="15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   3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100" name="Rectangle 222"/>
                <p:cNvSpPr>
                  <a:spLocks noChangeArrowheads="1"/>
                </p:cNvSpPr>
                <p:nvPr/>
              </p:nvSpPr>
              <p:spPr bwMode="auto">
                <a:xfrm>
                  <a:off x="4719" y="2756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101" name="Rectangle 223"/>
                <p:cNvSpPr>
                  <a:spLocks noChangeArrowheads="1"/>
                </p:cNvSpPr>
                <p:nvPr/>
              </p:nvSpPr>
              <p:spPr bwMode="auto">
                <a:xfrm>
                  <a:off x="4623" y="2540"/>
                  <a:ext cx="15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   5</a:t>
                  </a:r>
                  <a:endParaRPr lang="en-GB" altLang="it-IT">
                    <a:latin typeface="Arial" charset="0"/>
                  </a:endParaRPr>
                </a:p>
              </p:txBody>
            </p:sp>
            <p:sp>
              <p:nvSpPr>
                <p:cNvPr id="102" name="Rectangle 224"/>
                <p:cNvSpPr>
                  <a:spLocks noChangeArrowheads="1"/>
                </p:cNvSpPr>
                <p:nvPr/>
              </p:nvSpPr>
              <p:spPr bwMode="auto">
                <a:xfrm>
                  <a:off x="4898" y="2405"/>
                  <a:ext cx="23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it-IT" sz="1400" b="1">
                      <a:solidFill>
                        <a:srgbClr val="000000"/>
                      </a:solidFill>
                      <a:latin typeface="Arial" charset="0"/>
                    </a:rPr>
                    <a:t>MeV</a:t>
                  </a:r>
                  <a:endParaRPr lang="en-GB" altLang="it-IT">
                    <a:latin typeface="Arial" charset="0"/>
                  </a:endParaRPr>
                </a:p>
              </p:txBody>
            </p:sp>
            <p:graphicFrame>
              <p:nvGraphicFramePr>
                <p:cNvPr id="103" name="Object 230"/>
                <p:cNvGraphicFramePr>
                  <a:graphicFrameLocks noChangeAspect="1"/>
                </p:cNvGraphicFramePr>
                <p:nvPr/>
              </p:nvGraphicFramePr>
              <p:xfrm>
                <a:off x="1179" y="3861"/>
                <a:ext cx="587" cy="3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5754" name="Equation" r:id="rId4" imgW="507960" imgH="279360" progId="Equation.3">
                        <p:embed/>
                      </p:oleObj>
                    </mc:Choice>
                    <mc:Fallback>
                      <p:oleObj name="Equation" r:id="rId4" imgW="507960" imgH="2793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79" y="3861"/>
                              <a:ext cx="587" cy="3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4" name="Object 231"/>
                <p:cNvGraphicFramePr>
                  <a:graphicFrameLocks noChangeAspect="1"/>
                </p:cNvGraphicFramePr>
                <p:nvPr/>
              </p:nvGraphicFramePr>
              <p:xfrm>
                <a:off x="2723" y="3974"/>
                <a:ext cx="543" cy="3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5755" name="Equation" r:id="rId6" imgW="469800" imgH="266400" progId="Equation.3">
                        <p:embed/>
                      </p:oleObj>
                    </mc:Choice>
                    <mc:Fallback>
                      <p:oleObj name="Equation" r:id="rId6" imgW="469800" imgH="266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3" y="3974"/>
                              <a:ext cx="543" cy="3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5" name="Object 232"/>
                <p:cNvGraphicFramePr>
                  <a:graphicFrameLocks noChangeAspect="1"/>
                </p:cNvGraphicFramePr>
                <p:nvPr/>
              </p:nvGraphicFramePr>
              <p:xfrm>
                <a:off x="3946" y="3861"/>
                <a:ext cx="557" cy="3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5756" name="Equation" r:id="rId8" imgW="482400" imgH="279360" progId="Equation.3">
                        <p:embed/>
                      </p:oleObj>
                    </mc:Choice>
                    <mc:Fallback>
                      <p:oleObj name="Equation" r:id="rId8" imgW="482400" imgH="2793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6" y="3861"/>
                              <a:ext cx="557" cy="3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9" name="Rectangle 28"/>
            <p:cNvSpPr/>
            <p:nvPr/>
          </p:nvSpPr>
          <p:spPr>
            <a:xfrm>
              <a:off x="2105430" y="2466876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it-IT" dirty="0">
                  <a:solidFill>
                    <a:srgbClr val="FF0000"/>
                  </a:solidFill>
                </a:rPr>
                <a:t>T=1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32955" y="2485459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it-IT" dirty="0">
                  <a:solidFill>
                    <a:srgbClr val="FF0000"/>
                  </a:solidFill>
                </a:rPr>
                <a:t>T=1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04704" y="2367548"/>
              <a:ext cx="156966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it-IT" dirty="0">
                  <a:solidFill>
                    <a:schemeClr val="accent1"/>
                  </a:solidFill>
                </a:rPr>
                <a:t>T=0</a:t>
              </a:r>
              <a:r>
                <a:rPr lang="en-GB" altLang="it-IT" dirty="0">
                  <a:solidFill>
                    <a:srgbClr val="FF0000"/>
                  </a:solidFill>
                </a:rPr>
                <a:t> </a:t>
              </a:r>
              <a:r>
                <a:rPr lang="en-GB" altLang="it-IT" dirty="0"/>
                <a:t>and</a:t>
              </a:r>
              <a:r>
                <a:rPr lang="en-GB" altLang="it-IT" dirty="0">
                  <a:solidFill>
                    <a:srgbClr val="FF0000"/>
                  </a:solidFill>
                </a:rPr>
                <a:t> T=1 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01074" y="3681028"/>
            <a:ext cx="1969746" cy="248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9" grpId="0"/>
      <p:bldP spid="39527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MED: different contributions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3508" y="1138652"/>
            <a:ext cx="2937768" cy="3739406"/>
            <a:chOff x="143508" y="1138652"/>
            <a:chExt cx="2937768" cy="3739406"/>
          </a:xfrm>
        </p:grpSpPr>
        <p:pic>
          <p:nvPicPr>
            <p:cNvPr id="5724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1138652"/>
              <a:ext cx="2937768" cy="373940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8844" y="2485454"/>
              <a:ext cx="1114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T=1/2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00192" y="1242700"/>
            <a:ext cx="2547213" cy="3787700"/>
            <a:chOff x="6300192" y="1242700"/>
            <a:chExt cx="2547213" cy="3787700"/>
          </a:xfrm>
        </p:grpSpPr>
        <p:grpSp>
          <p:nvGrpSpPr>
            <p:cNvPr id="4" name="Group 3"/>
            <p:cNvGrpSpPr/>
            <p:nvPr/>
          </p:nvGrpSpPr>
          <p:grpSpPr>
            <a:xfrm>
              <a:off x="6300192" y="1242700"/>
              <a:ext cx="2547213" cy="3787700"/>
              <a:chOff x="6300192" y="1185022"/>
              <a:chExt cx="2547213" cy="3787700"/>
            </a:xfrm>
          </p:grpSpPr>
          <p:pic>
            <p:nvPicPr>
              <p:cNvPr id="57242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1185022"/>
                <a:ext cx="2547213" cy="37877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956376" y="1259468"/>
                <a:ext cx="729687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A=29</a:t>
                </a:r>
                <a:endParaRPr lang="en-GB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349504" y="2449442"/>
              <a:ext cx="1114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T=1/2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67844" y="2692896"/>
            <a:ext cx="2988332" cy="3656750"/>
            <a:chOff x="3167844" y="2692896"/>
            <a:chExt cx="2988332" cy="3656750"/>
          </a:xfrm>
        </p:grpSpPr>
        <p:grpSp>
          <p:nvGrpSpPr>
            <p:cNvPr id="5" name="Group 4"/>
            <p:cNvGrpSpPr/>
            <p:nvPr/>
          </p:nvGrpSpPr>
          <p:grpSpPr>
            <a:xfrm>
              <a:off x="3167844" y="2692896"/>
              <a:ext cx="2988332" cy="3656750"/>
              <a:chOff x="3308804" y="2695208"/>
              <a:chExt cx="2988332" cy="3656750"/>
            </a:xfrm>
          </p:grpSpPr>
          <p:pic>
            <p:nvPicPr>
              <p:cNvPr id="57241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8804" y="2695208"/>
                <a:ext cx="2988332" cy="365675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817378" y="2894206"/>
                <a:ext cx="729687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A=26</a:t>
                </a:r>
                <a:endParaRPr lang="en-GB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659586" y="3573016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T=1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 in the </a:t>
            </a:r>
            <a:r>
              <a:rPr lang="en-GB" dirty="0" err="1" smtClean="0"/>
              <a:t>sd</a:t>
            </a:r>
            <a:r>
              <a:rPr lang="en-GB" dirty="0" smtClean="0"/>
              <a:t> shell</a:t>
            </a:r>
            <a:endParaRPr lang="en-GB" dirty="0"/>
          </a:p>
        </p:txBody>
      </p:sp>
      <p:pic>
        <p:nvPicPr>
          <p:cNvPr id="563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2" y="1547468"/>
            <a:ext cx="2388404" cy="16561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3" y="1288194"/>
            <a:ext cx="2410871" cy="16561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1547468"/>
            <a:ext cx="2340261" cy="16302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5142"/>
            <a:ext cx="2367370" cy="168619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96" y="3087789"/>
            <a:ext cx="2376264" cy="163735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435142"/>
            <a:ext cx="2380954" cy="17011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2" y="4886921"/>
            <a:ext cx="2323912" cy="16831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255944" y="227218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TED in the </a:t>
            </a:r>
            <a:r>
              <a:rPr lang="en-GB" dirty="0" err="1" smtClean="0"/>
              <a:t>sd</a:t>
            </a:r>
            <a:r>
              <a:rPr lang="en-GB" dirty="0" smtClean="0"/>
              <a:t> shell</a:t>
            </a:r>
            <a:endParaRPr lang="en-GB" dirty="0"/>
          </a:p>
        </p:txBody>
      </p:sp>
      <p:pic>
        <p:nvPicPr>
          <p:cNvPr id="565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24" y="1268760"/>
            <a:ext cx="2397980" cy="166209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14" y="1828924"/>
            <a:ext cx="2403341" cy="16929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58" y="3891211"/>
            <a:ext cx="2414065" cy="17036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1" y="1828925"/>
            <a:ext cx="2388597" cy="17036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5" y="3861048"/>
            <a:ext cx="2434171" cy="172911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636" y="5769260"/>
            <a:ext cx="790633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6FFFF"/>
                </a:solidFill>
              </a:rPr>
              <a:t>T</a:t>
            </a:r>
            <a:r>
              <a:rPr lang="en-GB" sz="2400" dirty="0" smtClean="0">
                <a:solidFill>
                  <a:srgbClr val="66FFFF"/>
                </a:solidFill>
              </a:rPr>
              <a:t>he prescription applies successfully also in the </a:t>
            </a:r>
            <a:r>
              <a:rPr lang="en-GB" sz="2400" dirty="0" err="1" smtClean="0">
                <a:solidFill>
                  <a:srgbClr val="66FFFF"/>
                </a:solidFill>
              </a:rPr>
              <a:t>sd</a:t>
            </a:r>
            <a:r>
              <a:rPr lang="en-GB" sz="2400" dirty="0" smtClean="0">
                <a:solidFill>
                  <a:srgbClr val="66FFFF"/>
                </a:solidFill>
              </a:rPr>
              <a:t> shell!</a:t>
            </a:r>
            <a:endParaRPr lang="en-GB" sz="2400" dirty="0">
              <a:solidFill>
                <a:srgbClr val="66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6843" y="254608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5632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92C17-5EAF-4102-A8AE-3699E33687C5}" type="slidenum">
              <a:rPr lang="it-IT" smtClean="0"/>
              <a:pPr/>
              <a:t>23</a:t>
            </a:fld>
            <a:endParaRPr lang="it-IT" smtClean="0"/>
          </a:p>
        </p:txBody>
      </p:sp>
      <p:pic>
        <p:nvPicPr>
          <p:cNvPr id="56324" name="Immagine 2" descr="isotopes_matter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38" y="-1143000"/>
            <a:ext cx="11269663" cy="84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267744" y="4833156"/>
            <a:ext cx="6696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FFFF"/>
                </a:solidFill>
                <a:latin typeface="Candara" pitchFamily="34" charset="0"/>
              </a:rPr>
              <a:t>MED and TED in the upper </a:t>
            </a:r>
            <a:r>
              <a:rPr lang="en-US" sz="4800" i="1" dirty="0" smtClean="0">
                <a:solidFill>
                  <a:srgbClr val="00FFFF"/>
                </a:solidFill>
                <a:latin typeface="Candara" pitchFamily="34" charset="0"/>
              </a:rPr>
              <a:t>pf </a:t>
            </a:r>
            <a:r>
              <a:rPr lang="en-US" sz="4800" dirty="0" smtClean="0">
                <a:solidFill>
                  <a:srgbClr val="00FFFF"/>
                </a:solidFill>
                <a:latin typeface="Candara" pitchFamily="34" charset="0"/>
              </a:rPr>
              <a:t>shell</a:t>
            </a:r>
            <a:endParaRPr lang="it-IT" sz="4800" dirty="0">
              <a:solidFill>
                <a:srgbClr val="00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The method</a:t>
            </a:r>
            <a:endParaRPr lang="en-GB" sz="5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44854"/>
              </p:ext>
            </p:extLst>
          </p:nvPr>
        </p:nvGraphicFramePr>
        <p:xfrm>
          <a:off x="1363574" y="2576512"/>
          <a:ext cx="6376778" cy="49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86" name="Equation" r:id="rId3" imgW="3251160" imgH="241200" progId="Equation.3">
                  <p:embed/>
                </p:oleObj>
              </mc:Choice>
              <mc:Fallback>
                <p:oleObj name="Equation" r:id="rId3" imgW="3251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574" y="2576512"/>
                        <a:ext cx="6376778" cy="4924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66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54262"/>
              </p:ext>
            </p:extLst>
          </p:nvPr>
        </p:nvGraphicFramePr>
        <p:xfrm>
          <a:off x="2192338" y="4797425"/>
          <a:ext cx="4760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87" name="Equation" r:id="rId5" imgW="2006280" imgH="241200" progId="Equation.3">
                  <p:embed/>
                </p:oleObj>
              </mc:Choice>
              <mc:Fallback>
                <p:oleObj name="Equation" r:id="rId5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4797425"/>
                        <a:ext cx="4760912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66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4196" y="1429420"/>
            <a:ext cx="64356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We apply the same method as in the </a:t>
            </a:r>
            <a:r>
              <a:rPr lang="en-GB" sz="2400" i="1" dirty="0" err="1" smtClean="0">
                <a:solidFill>
                  <a:schemeClr val="bg1"/>
                </a:solidFill>
              </a:rPr>
              <a:t>f</a:t>
            </a:r>
            <a:r>
              <a:rPr lang="en-GB" sz="2400" i="1" baseline="-25000" dirty="0" err="1" smtClean="0">
                <a:solidFill>
                  <a:schemeClr val="bg1"/>
                </a:solidFill>
              </a:rPr>
              <a:t>7</a:t>
            </a:r>
            <a:r>
              <a:rPr lang="en-GB" sz="2400" i="1" baseline="-25000" dirty="0" smtClean="0">
                <a:solidFill>
                  <a:schemeClr val="bg1"/>
                </a:solidFill>
              </a:rPr>
              <a:t>/2</a:t>
            </a:r>
            <a:r>
              <a:rPr lang="en-GB" sz="2400" i="1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shell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567" y="1984774"/>
            <a:ext cx="8268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66FFFF"/>
                </a:solidFill>
              </a:rPr>
              <a:t>However, here the three orbitals, </a:t>
            </a:r>
            <a:r>
              <a:rPr lang="en-GB" sz="2000" dirty="0" err="1" smtClean="0">
                <a:solidFill>
                  <a:srgbClr val="66FFFF"/>
                </a:solidFill>
              </a:rPr>
              <a:t>p</a:t>
            </a:r>
            <a:r>
              <a:rPr lang="en-GB" sz="2000" baseline="-25000" dirty="0" err="1" smtClean="0">
                <a:solidFill>
                  <a:srgbClr val="66FFFF"/>
                </a:solidFill>
              </a:rPr>
              <a:t>3</a:t>
            </a:r>
            <a:r>
              <a:rPr lang="en-GB" sz="2000" baseline="-25000" dirty="0" smtClean="0">
                <a:solidFill>
                  <a:srgbClr val="66FFFF"/>
                </a:solidFill>
              </a:rPr>
              <a:t>/2</a:t>
            </a:r>
            <a:r>
              <a:rPr lang="en-GB" sz="2000" dirty="0" smtClean="0">
                <a:solidFill>
                  <a:srgbClr val="66FFFF"/>
                </a:solidFill>
              </a:rPr>
              <a:t>, </a:t>
            </a:r>
            <a:r>
              <a:rPr lang="en-GB" sz="2000" dirty="0" err="1" smtClean="0">
                <a:solidFill>
                  <a:srgbClr val="66FFFF"/>
                </a:solidFill>
              </a:rPr>
              <a:t>f</a:t>
            </a:r>
            <a:r>
              <a:rPr lang="en-GB" sz="2000" baseline="-25000" dirty="0" err="1" smtClean="0">
                <a:solidFill>
                  <a:srgbClr val="66FFFF"/>
                </a:solidFill>
              </a:rPr>
              <a:t>5</a:t>
            </a:r>
            <a:r>
              <a:rPr lang="en-GB" sz="2000" baseline="-25000" dirty="0" smtClean="0">
                <a:solidFill>
                  <a:srgbClr val="66FFFF"/>
                </a:solidFill>
              </a:rPr>
              <a:t>/2</a:t>
            </a:r>
            <a:r>
              <a:rPr lang="en-GB" sz="2000" dirty="0" smtClean="0">
                <a:solidFill>
                  <a:srgbClr val="66FFFF"/>
                </a:solidFill>
              </a:rPr>
              <a:t> and </a:t>
            </a:r>
            <a:r>
              <a:rPr lang="en-GB" sz="2000" dirty="0" err="1" smtClean="0">
                <a:solidFill>
                  <a:srgbClr val="66FFFF"/>
                </a:solidFill>
              </a:rPr>
              <a:t>p</a:t>
            </a:r>
            <a:r>
              <a:rPr lang="en-GB" sz="2000" baseline="-25000" dirty="0" err="1">
                <a:solidFill>
                  <a:srgbClr val="66FFFF"/>
                </a:solidFill>
              </a:rPr>
              <a:t>1</a:t>
            </a:r>
            <a:r>
              <a:rPr lang="en-GB" sz="2000" baseline="-25000" dirty="0" smtClean="0">
                <a:solidFill>
                  <a:srgbClr val="66FFFF"/>
                </a:solidFill>
              </a:rPr>
              <a:t>/2</a:t>
            </a:r>
            <a:r>
              <a:rPr lang="en-GB" sz="2000" dirty="0" smtClean="0">
                <a:solidFill>
                  <a:srgbClr val="66FFFF"/>
                </a:solidFill>
              </a:rPr>
              <a:t> play an important role</a:t>
            </a:r>
            <a:endParaRPr lang="en-GB" sz="2000" dirty="0">
              <a:solidFill>
                <a:srgbClr val="66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665" y="3284984"/>
            <a:ext cx="680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VCr</a:t>
            </a:r>
            <a:r>
              <a:rPr lang="en-GB" dirty="0" smtClean="0">
                <a:solidFill>
                  <a:schemeClr val="bg1"/>
                </a:solidFill>
              </a:rPr>
              <a:t> (radial term): looks at changes in occupation of </a:t>
            </a:r>
            <a:r>
              <a:rPr lang="en-GB" dirty="0" smtClean="0">
                <a:solidFill>
                  <a:srgbClr val="66FFFF"/>
                </a:solidFill>
              </a:rPr>
              <a:t>both p orbits</a:t>
            </a:r>
            <a:r>
              <a:rPr lang="en-GB" baseline="-25000" dirty="0" smtClean="0">
                <a:solidFill>
                  <a:srgbClr val="66FFFF"/>
                </a:solidFill>
              </a:rPr>
              <a:t> </a:t>
            </a:r>
            <a:endParaRPr lang="en-GB" baseline="-25000" dirty="0">
              <a:solidFill>
                <a:srgbClr val="66FF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6168"/>
              </p:ext>
            </p:extLst>
          </p:nvPr>
        </p:nvGraphicFramePr>
        <p:xfrm>
          <a:off x="1827403" y="3789040"/>
          <a:ext cx="5489195" cy="54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88" name="Equation" r:id="rId7" imgW="2577960" imgH="253800" progId="Equation.3">
                  <p:embed/>
                </p:oleObj>
              </mc:Choice>
              <mc:Fallback>
                <p:oleObj name="Equation" r:id="rId7" imgW="257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403" y="3789040"/>
                        <a:ext cx="5489195" cy="540816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87250"/>
              </p:ext>
            </p:extLst>
          </p:nvPr>
        </p:nvGraphicFramePr>
        <p:xfrm>
          <a:off x="1700787" y="5602734"/>
          <a:ext cx="5715529" cy="56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89" name="Equation" r:id="rId9" imgW="2577960" imgH="253800" progId="Equation.3">
                  <p:embed/>
                </p:oleObj>
              </mc:Choice>
              <mc:Fallback>
                <p:oleObj name="Equation" r:id="rId9" imgW="257796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787" y="5602734"/>
                        <a:ext cx="5715529" cy="56311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8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 in the upper </a:t>
            </a:r>
            <a:r>
              <a:rPr lang="en-GB" i="1" dirty="0" smtClean="0"/>
              <a:t>pf</a:t>
            </a:r>
            <a:r>
              <a:rPr lang="en-GB" dirty="0" smtClean="0"/>
              <a:t> shell</a:t>
            </a:r>
            <a:endParaRPr lang="en-GB" dirty="0"/>
          </a:p>
        </p:txBody>
      </p:sp>
      <p:pic>
        <p:nvPicPr>
          <p:cNvPr id="564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65" y="1607115"/>
            <a:ext cx="2656372" cy="19417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28" y="1608251"/>
            <a:ext cx="2664296" cy="19406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0" y="4164733"/>
            <a:ext cx="2898523" cy="21360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28" y="4164733"/>
            <a:ext cx="2944508" cy="21360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355410" y="2393898"/>
            <a:ext cx="131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ED (</a:t>
            </a:r>
            <a:r>
              <a:rPr lang="en-GB" dirty="0" err="1" smtClean="0">
                <a:solidFill>
                  <a:schemeClr val="bg1"/>
                </a:solidFill>
              </a:rPr>
              <a:t>keV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TED in the upper </a:t>
            </a:r>
            <a:r>
              <a:rPr lang="en-GB" i="1" dirty="0" smtClean="0"/>
              <a:t>pf</a:t>
            </a:r>
            <a:r>
              <a:rPr lang="en-GB" dirty="0" smtClean="0"/>
              <a:t> and </a:t>
            </a:r>
            <a:r>
              <a:rPr lang="en-GB" i="1" dirty="0" err="1" smtClean="0"/>
              <a:t>fpg</a:t>
            </a:r>
            <a:r>
              <a:rPr lang="en-GB" dirty="0" smtClean="0"/>
              <a:t> shells</a:t>
            </a:r>
            <a:endParaRPr lang="en-GB" dirty="0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617012"/>
            <a:ext cx="3456384" cy="238528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8083"/>
            <a:ext cx="3276364" cy="234720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76141"/>
              </p:ext>
            </p:extLst>
          </p:nvPr>
        </p:nvGraphicFramePr>
        <p:xfrm>
          <a:off x="2271713" y="1341438"/>
          <a:ext cx="4760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8" name="Equation" r:id="rId5" imgW="2006280" imgH="241200" progId="Equation.3">
                  <p:embed/>
                </p:oleObj>
              </mc:Choice>
              <mc:Fallback>
                <p:oleObj name="Equation" r:id="rId5" imgW="20062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1341438"/>
                        <a:ext cx="4760912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66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9670"/>
              </p:ext>
            </p:extLst>
          </p:nvPr>
        </p:nvGraphicFramePr>
        <p:xfrm>
          <a:off x="180975" y="2744788"/>
          <a:ext cx="4259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9" name="Equation" r:id="rId7" imgW="2501640" imgH="253800" progId="Equation.3">
                  <p:embed/>
                </p:oleObj>
              </mc:Choice>
              <mc:Fallback>
                <p:oleObj name="Equation" r:id="rId7" imgW="250164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744788"/>
                        <a:ext cx="425926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089523"/>
              </p:ext>
            </p:extLst>
          </p:nvPr>
        </p:nvGraphicFramePr>
        <p:xfrm>
          <a:off x="4567238" y="2744788"/>
          <a:ext cx="43703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0" name="Equation" r:id="rId9" imgW="2616120" imgH="253800" progId="Equation.3">
                  <p:embed/>
                </p:oleObj>
              </mc:Choice>
              <mc:Fallback>
                <p:oleObj name="Equation" r:id="rId9" imgW="261612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2744788"/>
                        <a:ext cx="4370387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2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N~Z</a:t>
            </a:r>
            <a:r>
              <a:rPr lang="en-GB" dirty="0" smtClean="0"/>
              <a:t> nuclei in the </a:t>
            </a:r>
            <a:r>
              <a:rPr lang="en-GB" dirty="0" err="1" smtClean="0"/>
              <a:t>A~68-84</a:t>
            </a:r>
            <a:r>
              <a:rPr lang="en-GB" dirty="0" smtClean="0"/>
              <a:t> region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7587" y="1088740"/>
            <a:ext cx="862293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66FFFF"/>
                </a:solidFill>
              </a:rPr>
              <a:t>Around N=Z </a:t>
            </a:r>
            <a:r>
              <a:rPr lang="en-GB" sz="2000" dirty="0" err="1" smtClean="0">
                <a:solidFill>
                  <a:srgbClr val="66FFFF"/>
                </a:solidFill>
              </a:rPr>
              <a:t>quadrupole</a:t>
            </a:r>
            <a:r>
              <a:rPr lang="en-GB" sz="2000" dirty="0" smtClean="0">
                <a:solidFill>
                  <a:srgbClr val="66FFFF"/>
                </a:solidFill>
              </a:rPr>
              <a:t> correlations are dominant. </a:t>
            </a:r>
          </a:p>
          <a:p>
            <a:endParaRPr lang="en-GB" sz="2000" dirty="0" smtClean="0">
              <a:solidFill>
                <a:srgbClr val="66FFFF"/>
              </a:solidFill>
            </a:endParaRPr>
          </a:p>
          <a:p>
            <a:r>
              <a:rPr lang="en-GB" dirty="0" err="1" smtClean="0">
                <a:solidFill>
                  <a:schemeClr val="bg1"/>
                </a:solidFill>
              </a:rPr>
              <a:t>Prolate</a:t>
            </a:r>
            <a:r>
              <a:rPr lang="en-GB" dirty="0" smtClean="0">
                <a:solidFill>
                  <a:schemeClr val="bg1"/>
                </a:solidFill>
              </a:rPr>
              <a:t> and oblate shapes coexist.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i="1" dirty="0" err="1" smtClean="0">
                <a:solidFill>
                  <a:schemeClr val="bg1"/>
                </a:solidFill>
              </a:rPr>
              <a:t>fpg</a:t>
            </a:r>
            <a:r>
              <a:rPr lang="en-GB" dirty="0" smtClean="0">
                <a:solidFill>
                  <a:schemeClr val="bg1"/>
                </a:solidFill>
              </a:rPr>
              <a:t> space is not able to reproduce this behaviour, the </a:t>
            </a:r>
            <a:r>
              <a:rPr lang="en-GB" i="1" dirty="0" err="1" smtClean="0">
                <a:solidFill>
                  <a:schemeClr val="bg1"/>
                </a:solidFill>
              </a:rPr>
              <a:t>fpgds</a:t>
            </a:r>
            <a:r>
              <a:rPr lang="en-GB" dirty="0" smtClean="0">
                <a:solidFill>
                  <a:schemeClr val="bg1"/>
                </a:solidFill>
              </a:rPr>
              <a:t> space is needed</a:t>
            </a:r>
            <a:r>
              <a:rPr lang="en-GB" dirty="0" smtClean="0">
                <a:solidFill>
                  <a:srgbClr val="66FFFF"/>
                </a:solidFill>
              </a:rPr>
              <a:t>.  </a:t>
            </a:r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5" name="AutoShape 6" descr="data:image/jpeg;base64,/9j/4AAQSkZJRgABAQAAAQABAAD/2wCEAAkGBhQSERUUEhQUFRUWGBgUFxgYFRYUGBgVFhQVFBQWGBYYHSYeGBkjGRQWHy8gIycpLCwsFR8xNTAqNSYrLykBCQoKDgwOGg8PGikkHyQpLCwsLCwsLCwsLCksLCwsKiwpLSksLCwsNCwsKTQsLCksLCwsLCwsLCksLCwsLCwsLP/AABEIAM8A9AMBIgACEQEDEQH/xAAbAAACAgMBAAAAAAAAAAAAAAAABAMFAQIGB//EAEoQAAIBAgMDBwgGCAUEAgMBAAECAwARBBIhBTFBEyIyUWFxgQYzQlJicpGhFCNTgpKxBxVjc4OissFDk8LR0iSz0+HD8KOk8UT/xAAaAQACAwEBAAAAAAAAAAAAAAACAwABBAUG/8QALREAAgIBAwMCBAYDAAAAAAAAAAECEQMSITEEE0FR8GFxgZEFMkKh0eEisfH/2gAMAwEAAhEDEQA/APcaKKKhAoooqECiiioQKKKpdu+V0GE5rsWk3iNAGe3WRcBB2sQKtJvZFNpK2XVL4zaEcQzSuiDrZgvwvvry/bn6RcXJpHyeGQ6AAGaVuy+gB7FBt11zDRYmUlnkAJ4speQ97Fzb51ph003yYsnW448bnqW0v0l4WIc0s/UQMi373tfwBqgxf6VJ3vyGHC9TPc+POy/ka5CDBshvkRj6wY5z4vf+qt5NqIps2ZW9UjXXdqOb43rSumguTnz6/LL8pZYjyx2mwP1yAdSIuYDsNhc9mnfUC7XxUoucZiCD6rZO8EW0PZUQEjbgqDt57fAEKPiagm2cQc4aRj6ag5MwGlwEtzh893VY+zFcIzPqskuZDPIyHfPiD/Fb+1QYuB7KvLYjnsF89J0bFm4+qpHjU0ez4mAIUMCLgks1we81E+zIzKoyLorMdOJKqP8AVVvGvQSs0r/M/f1HI2nXo4nEr/F/3FNw7bxydHFsffUP/f8AtSQ2cg3Zl7pHHyval1jlfzUhCes6qS3uEAG3tG/YDvpcscfQkeoyeJF+v6R8ZEQJFilJ4KLue0KMvx1q1wX6WVLBZsNInC+ZBfuVyt/AmuTgIiFmjyji4JkB7WbpeLDxp5Yw68GU9zAj8jSXhTNEfxHLDnf378no+A8qsNLYCQKx9F+Yb9QzaHwJq3rxabBonRkWP2WIKfgY6fdIqXZ3la2HIVZ1j6vrFkhPgdE/lPUTWeWOjdh/ElL80ft/H9s9korjNlfpHiayz5QfXjbOv3kF2X+YdZFdfBiFdQyMGU6hlIII6wRoaUdPHljkVxdklFFFQYFFFFQgUUUVCBRRRUIFFFFQgUUUVCBS+0NoxwRtJM6oi6lmNh/7PZVV5UeV8OBS8hzORdI11ZuF7DcL6X+F68t2jjsRjZeVxDBQDeOMaiMddt2ft1p+LBLJ8jPm6iOJb8nR7c/SBNPdMMGhi3ZyLSuOwf4Q+Le7XIyzKpygqXPOOZt197uSbk/M/EiefDBQNC7McqhiSL77kbrAXJ04U3g8AsYsBrvJsASeJNvy4bq6mPEobROHm6lz3k/oJ4ZY11zZmO9rEnuFhoOwUyMQvWfwt/tToSl8Zc5UUkFza43hQLuR220Hawp1UjC5amItjQ5srhVGhfcSeKpf5tw3DXczh0jAshWx36gknrJvcnvqcyxxgAsigaAFgtgOGpqF8XCeKt3Ln/IGh+ZLvhM1Oz8usZKdg1Q96HT4WNY+lFPOjKPXGqeJ3p46dpozR+isg92OZfyAFK3Mjt54qhACtEWBawYlhYE2zCwPaeqwt1wWlfJtHjVR7IGdHOmVSQHOpAY2WzanQ779YrePF/WuxjkACou5Tbpub2Y8CKRxmMCBgAQLXKAEWsb5lU6xsDYixIuN1J4Tyg5ZmGRhcgvmUgFgqqARxXm3tcXuNdNUuaToasTaui8hnWcnX6tdcp5pb2nU6hOoHfvOmlNjGg+bDSdq9H8ZsvwvVTLaTWW2b0WkZlynrVAmUeJPben8BjGkXz0AIJU5Rm1Ulbi8m42vu41LEzhSv3+39DSxStvZUHUozt+JtP5ahfYQ3qSTe5V2ORzxuq2APaB3g02uDk4ynwRB+YNbrgW+2k+EX/CqaE62uGvf0NcBFGRzY1Qg2Zcqgqeo2+N9xGtOmEEWIuDpbhbuqtxWBZCJRNJpZX0i82Tv6Hok37s3XT4wcnCY+MaH+kLSWgJet/7EptnBPQEkfFCoZkHWl9SPZ+HVTOzY2g+swcnJ5udYc+F+1oiba9a5W7anEUw9KJu9XT5hm/KkzJJC2ZojybnnZHDhZGNgwBykBiddN9jxNZ5xH4s04u4S3+fJ23k75YiZhDOohn4C90kA3mNjv906jt310teWTvDLzHOU7wGBicMNxXNY3HWKvdheVTwsIMUSw9CW2pA4MPWA3/EaXC53sd7pfxFT/wAcmzO2orVHBAIIIOoI1BHfW1Q6wUUUVCBRRRUIFFFFQgVzHld5XDDDk4rNOw46iMHczDiepfE6b2/KzyjGEi5tjK91jU7rjpO3srcX6yQONeU4rM51Yl5WN2O/UEyP35Qe7StWDDrdvgy9Rn7apcmkEZmkMzkuSbhmNy7bi5PVwUbgN28WtI4aghmuLQrmA0v0YxbS2b0vug+FMJs4t5xi3srdE+AN28Se6urFJKkcHLNydtiSYlOVck3K/Vqqgu3BnNlva5sNfUpsPI3RjC9rtr+FL/MipNjwAQrYAAlmsBYaux3Dvp3JRRToy5JJOiv+huelKR2Iqr82zH50s2y0MwDAv9WxGdmfXOl9CbdVW08yoLsQOA6yeoDeT2Cq7HPIcsiJkCXuzjUo1gxEY10sG1IPN3VUqAjKTfoMpg0Toqi9ygflUX09TogaT3Bdfxmy/Opl2YpsXJl4jMQV7wg5vjbxqeZ1RbsQANP9gBxPYKsC18xHk5W9SMeMjfE2UfA1XYjDWdsgbEX84payqwFgebZSbWBSxOg8bbkHl6V409W9nb3iOgOwa9ZG6pJzyahUUXPNRdwvv4blAuT3dZoGrDU6e3v6lLDFG7CMOt976ckEHBVj0IY9ZuQOOorIw6BVckKrM6kghcoaRuTYHsuFPCza6CrqPAKqWYB7XZiwBzNvZjfr/wDXCl9nbIiMCAxpzo1vzFB5yi+tu2g0l91fH3YgmKIORDqTZZF0hJPrA83N7K7+BHCwiwWRQrosoF7mwLEkkklW4kknQ8d1MYRc6FJLMVvG9xcNYCxt1MpVvGgXh6RLResdWj7GPpJ7W8cdNQNASley/wCkUOAhboKFI3hS0bDvCkEUwNnsOjLIOxssg/mF/nTL4VWtcX6juI7mGo8KBE67ueOo2DeDbj4276FoS5t+fuJY5JRFJfk3GR79KM2ym+hzA/EUxBtCyryqSIbC5K5lvbXnJcDxtRiphJaFb5n6YIsVjBGckdvRB627DVqq0pgylsk0RQSK4urBh1ggj4it5cOGUqwuGBBHYRY1pLsuNjmy2b1lJRvxLYnxrAw8ydFhKOp+a3g6ix8V8aTIBV4ZpgUzx5ZAGKkxvcAglTa5B6xZvvUvi9gAqRGzR8QOkoI1BCnokH1SPGpNn49RNKjgxszIwV7C5MYU5WBKt0BuN6uMlZpofqlCW3zKbYXlTJhmMcy2AIVwOgxIuHjPolt+VrXNwCSL16JhsSsih0IZWFwRXBbVw4BWQgFfNSA6gxubC445XIPcWrOyMc2Ak1JOEc88HUwN9oDxj4MOA13A0hSp0z0HQdanUJfT+D0GisA3rNMO2FFFFQgVFisUsaM7kKqAsxO4AC5NS155+lLbhPJ4OPUuQ0gvbmrzrMeC6C/vL10UI6nQM5aVZzW1dttiJjPIDd9Iox0ljGqLbr1zMd12OtgKgw2AMkp5WxCILIOiC5JOb1zZF36dlNYDA5dScznpN/YDgo6vzOtN4GP6yXvT4cmP73rtRgopI4ObI22xhIqmWOpFjqCTEkkpEMzDQnciH2m4n2Rr123026Oc7YtgnWONgxChHdSTpvYsnxVl0rcNJJ0Bya+sw5591D0e9vw1quA5KZZHOcvZCxAASTcmUblDDm9dwoJN6tslUvQXNpO0I4fZ6obi5Y72Y5mPidw7BYdlT8nTGSlcROS3Jx2L+kTqsYO4t1t1Lx42GtFaQjeTKyeU4c5VUyKQSqL0k6z+6v4jcAdwZweFDWkZhIx6JHQUHeEH5neflT2FwIQG1yTqzHVmPWT+QGg4VpJswXLITGx1JW1mPtIdG79/bQUwnNPb9wZQBc6AakngOJpXBQlyZWHSFkB9GPeO4tox+6OFRYppWbkmQSKLNIYzYldcqFHOlyLkBjoO2nf1lGOkWT30ZPmRb51WpMqmlsRbR0hkPUj/ANJpiKCygdQA+AtS20sXG0LBZIzmyro6npOq8D21YNOnF0/Ev+9Ve4DvT7+AhMmSVW4P9W3vamM/HMv3lp4R0rjcXC6MnKpcjTKwYht6kBbm4IB8KzgtqGRFKxSFtzXHJqHGjC72OjAjQGgtWRxk1dGnJGDUAmHiBqYu1Rxj6x6O8aaBiXGC+WMco5AIAOgB3M7blX5ngDW4wcr9Nwg9WO9/GU6/hC99Rx4QYXoC0BN2A/wyd79ZQ8erfuvZbKtPnd+/fx+ZJBsoWJfnOdS/RII3BLaqovoAeJvck1MA6b7uvWBzx3gaN4a9hp1VrcLQMTqb5IYXDC6kEdlS5ahlweuZDlbr3hveXj37+2oMTtIouUraU81F3h2O7KeIG88QATaksOMNXBrg4Q7TlgGVnyWIBBEaqp0O/nh/hW30B4/Mtp9m5JX7rasnzHYKbwWFEaKgN7DU8Sd7Me0m58antSZIde+3BWmdZlaJgUdlIKNYGxFiVI0Ya7wT22rOFPKwox3sgJ7yOd8705icGsgs4vrcbwQeBUjVT2iqfZOIaGJeU50V3Ak4qOUYDlB1e2NOsDecmSJpgrWxdeRWNMZfCObhBngJ+xJsY+3kzoPZK9VdZXAbWvEY500aJgb+w1lcHssQfu13OExIkRXG4i/d1jvB08KrHO1R6bo8/dhvyiaiiimm0V2ptFIIZJpDZY1LHwG4dp3DtNeNwl5sTJNL5xlBI9XO7EIOwBB867v9I+MusMAPTblX7ViIyg98jKf4dcfgo/rZO6P+lv8A3W7pYfqMPVT/AEj8EVbR2SZrkANGGudB9WzBjfudKlDBVLMQABck8BSuKw7PlmdbLEcwjI1KbnZx1gc4JwyC+u7e2ciSsZVWm3XSLr1V3HZxRO3pHhbeX4cMFAVQABoABYCp0W+u+pAlXwYpsWlwodSrC4IsRS2GlKsI5DdvQc/4gH/yAbxx3jiBaZKr9oJyt4V7C7fZjepH7Q716ukeAIuXkUt9maTyszGOI2I6b7wnGw4GQjhuG88AWcPg1Rcqiw39ZJO8knUk8SaggjbDrlILxDc4F3FzcmRRq3WXGp4jjVjEwYBlIZTuIIIPcRVKQE1S24IslRYqURoWIvbcBvJJsqjtJIHjTuSkSnKTexDr3ysNPwob97jqq3MUl6mMDgyi87V2OZyOLHfbsAAUdiimQlT5KzkqtQDduyo2rhFIQFVN5YhqoO6QMfkpppdmxjdHH+Bf9qzj058A/a3/AAxSn87U8Eob3LbaSRAkNt2ndpSkCZJ3XhIOVX3hZJB/QfvGrPLSW1lyqJBviYOfc1WT+Qse8CqbBirdeo0ErOWtwKzaqYOkq0H0dgp8yxsp+zYnRD7BO7qOm4i1laiWEMpVgCCCCDqCDoQaqk2lyL/RzeV7XjsQWZeqQnRSo4npDUXN6W9h6hr45LLETqilnNgP/wCAAbySdABqaThwXKnlJltpZEP+GvWSP8Q2FyN1gBxJmgwBLCSYhnHRUdCP3b724Zjr1AA2p61LYaWngREhj0c3Tg/Edj/8vjbeXLVtlpQoYdRcx8RvKdo607OHDTQKkMUbJsRMERnO5QWPcoufyqHZmGKQRq28IM3vEXb5k1ptEiQpENQ5DtbX6pCGPgxyr3MeqrC1Zcg9RpFFjsJySMv+A6lSPscwIuP2Wuo9Hfu3WvkXtO6qjemiyL72UZx/fwNTla5HZs7YZYj6K3kiPUEZi8P4L5ewkejWLVplZ0ukm4ys9SorCMCARqDqO6itp3jzfyvmz49x9mkcfic0p+Ui/Cq2FcszX3NGp/AzBvk61LjZc+NxZ/blfBI40H9NKbRGZ09SMjlj7Mlhk7ui7dijrro4doI5mXebLHBxcsQ7ebGsa+seErD+keO8i1zGlRQrTca1pRzcgjghyTcieibmI+yNTH3rw61901ZBK0xGDEi5WvwII0KkaqyngQdb0sdpGLmSi8h0jtoJjwC8Fbiw4AE6gaA5UZpR1cG+MmIIjjtyjai+oRdxkYdQ3AcTpuuRPhMEI1yrfrJOpZjqWY8STW2AwJQEsQ0j6u3WeAHUqjQDx3k03loNXkRL0RDkpOXZIuWQmNzqStrMfaQ81u8i/bVllotUuxe64KXGY6WBCXjEnBTGbEsTZAY2OlyQNGPdW2zMVEqiMyDPvYODGzOxzO2V7HViaYYcpOB6MOp7ZXGg+6hJ/iDqpyWBWFmAYdRAI+BqrZbSqmjGWjLSv6kiHRDR/u3eMfhUgfKsfq1x0Z5R3iNvzS/zq7YHbXqaYsXnhHVyjfBQv+unrVUPhZvpCDlgSIpDrEDveIcGHVTn0af7aP8AyT/5KpMKWNUtxu1DICCDqDoR2UqMDKd87fdjjH9Qaj9UX6ckzfxCnyjy1dldtepDs/ErHFlkZV5ImIliFuF6BuetCh8a3/WobzSPJ2gZU/G9gR7t6hg2ZHFieaijlEuDa7Z4zrzjrcq44/4dXGWhTYcoxuyu+iSyecfIvqRE38ZTr+EL31JJslOTyKMmuZSo1Vxue/Fr9e/UG96etWbVC1Yls/ElwVcASIcrgbr8GX2WGo8RvBpu1KbQw5BE0Yu6CzKN7x72X3h0l7dPSNOQSB1DKbqwBBHEEXBoWHo8oLVHiZ1jUuxsB4nqAA4kmwA4kit8ROsalnICjeT8B3knS3GlMPh2lYSSgqF1jjO8cM7+3bcPRB6zomQ2OPyxTBYZoc0riwk1dRrySi+VR7IuS1vSZiNKuAK3y0pGOSYJ6DdD2T6nceHw6qyzHqOo3xMoRGc7lUse5Rc/lVLiNmE4REOjqiEHqkUA3/Fe/YTVltcZgsX2rAH92vPk8Coy97ipcaulc3K6HwjVDvkZjeVwOHYixyBCOIaMmNge26GiqnyG2oqQzJIwGXEzhfdZ+U/qdqK6EXaTO+naOOlxWWfFMRc8pnA6y5KKB3slvGrTBYICPI1mzXz+0zdPwN7d1qpsWP8ArlB4vLmHDMjsY7+Je3aK6WEV0cb2OdkW5jZLmxjY3eOwv6yHoP4gWParVbxrVXPhmuHj84l7DcHU9KMnhewIPAgHderPA4hZFDLuPWLEEaFSODA6EU6zHkj5GAOukIMGuIvJILoRaIG4st78r1q7EAgjUALuJNSYxeVcQjo2zy+5eyp98g/dVusVahaW3ZllGir5WSHSS8kfCQC7qP2ijpD2lHeONPRSKyhlIZTqCCCCOwip7UjLskZi8TGJzqSuqsfbQ6N3izdtDYpxT5GbVFi5xGjO25QWPXpwHbwqD6bJH56M29eMF18U6a/Bh21FNiUneNI2V1B5VypBFkIyKbbiZCpt+zNTUV2tybZmFKRjN02u7++xu3gNw7FFNWqTLRarsBxt2R2oy1Jai1XZWgrVW+KbsiX+aST/AIU9alMOL4mbsSJfnK3+qn7VSYUoEeWs5a3y0ZauytBW7YXKgk+yYSfd1WT/APGz/CrDLWZYQylWFwQQR2EWNK7GcmFQ2rLeNu1oyUJ8St/GhsZotDVqzlrbLScm1owSqXkcb1jGcg+0ein3iKllrG2NWqlbHDDzGFRn5S7oikXVzdnVidEVtXBPU9r6Cnvo80vTbkl9VDdz3yWsvcov7VSSbHTkjGgCa5gw1IkBurknVmBANzv40LY6MEuSPD7PJYSTEM41VRfJH7oO9vbOvUFBtT9qh2dieUS5FmBKuvquujDuvqDxBB40zakyYeh+TS1RzwBlKtuP/wBuDwPG9T2qtxh5ZjCvQHnmHURfkgfWYHXqU9bCsk2NjAV2NIZWeRzcgCNOF4r35UD9oRfuQU7ixpWcamTLINAnNa32Z3/h0buB66T8oZisLZekRkX33ORfm1/CudldsfGNyKDY2GLx5h6TM/42Lj5MKzVpsfD2QhRorZR3BEA+VqK3YrcEdWK2Ob2rhCcbi13MGUoTwYu8yHuuy+FXGzsQHQMBa+8cQRoyntBBHhWvldh+T2izfbRRv3tGWjb+Xk/jS8L8m+b0JCA3syaBW7m0B7QOs1uhKjNkjuXkVaYsclmnTgLyJuDqo3jqkA0B46A8CJI60m58scfAfXP3Kfq18X1/hGtGrYyyiNbBIaMuTd3YtJwKvoOTIOoyKFWx6r8atQKr5cBduUjbJJoL2urgblkX0h1HQjgd4M2G2jdgkg5OQ7gTdXtxjfc/dow4gUDZlnC9xq1GWpLUZali9BHlqlwmzI5mkmZdXbKjAlGEcd0WzqQbEh237mFWW1pikTZem1kT33IRD4FgfCp8PhgiKi7lAUdwFh+VVZahSEPoEq+bmJHVKok/mXK3xJo+kTr0oVbtjkF/wyBbfiNWeWjLV2Vp9Ss/WwHTjmTviZvnHmHzoG3IOMqr73M/qtVnloy1LJoXoUOA2rCZZzy0XSQD6xNwiQ9fWxp/9aw/bRf5if71ps6EM85IB+u4gHdDEv8Aanvoq+qvwFVYTghE7bw/28X+Yp/I1gbaiPRLv7kUr/NVIqzCW3VnLV2VoRWfrBz0IJT2tkjH8zZv5aRwiT8tKl4os2WbQNKecOTaxOQDWO+49Ouhy0hjFyzwv62eE/eXlF+cVvvULYcY/A0/Uqt515Jex2sv+WgCnxBp6KAKAFAUDcAAAO4CpstZy1LL0NkeWs5a3y1nLQuQSxlXKOSnDehNZG7JQPq2+8oKHtVKsbUttdEMLiRggt0ibZWBujDtDAEDrFI4HES4uNSQYU3PvEjMpyuo4xLmBF+kfZ30iUhyx2ibEYppGMcJtbSSTeI+tVvo0nZuXeeALWGwqxqFQWA8SSTckk6kkkkk7yalhw6ooVAFUaAAWArY1iyTGaSGRQQQdQdD3Vys0pd8h1GHuCeuQi0fwiOY9si10O1MbyaaDM7HKi+sxHHqUAEk8ADXLYm0OcE3uolZuLPzhI3jYacNBwrA3Y7FjtnU+R0N4XY+lI1vAKn5qaKsPJ7BmLDRI2jZQW99ue/8zGiuzBaYpGwo/wBIuzS0KYhRzsOxLdsT2EnwIVvu1z+EIdbEAqRYjeCCNfCvSp4Q6srC6sCpHWCLGvKYIWw8z4d96E5T1pvHyI8CO2jToXONlvgJijCJyTfzbn0h6jH7QD8QF94NN7J5xkk9dyo9yO8a/Fg7fepHEyLyLlhcBS1u1QWFiNQbgWI1BqXZcpw6RxzHmgKqy7hewGWT1Wv6W5uw6FqmJcDo4WqaXDLIpV1DKeBF+49/bSsZpuJqPUZpYxT6NLF5tuVT1JG5492Xj3Pf3hUuH2ojNkN439RxlY+7wfvUkU8K0nwquuV1VlPBgGHwNDYGm+RDFDPiIk4IGmbvtycY/mc/cqwy1SbO2Y2eZ4ZWQZxEqt9amWIWIsxzAco0misBT/0mdOnCHHrRMD8UkykdwLVLLeMcy0ZaUG24dzNyZ6pVaL4ZwAfC9OxsGF1II6wbj4ipZXbNctGWpMtGWrsrtlZsddJT1zS/Jsv+mrDLSmxV+rY9cs5//Ykp/LVWE8e5Hloy1JlrOWpZO2R5aQ24toGcb4ysv+Wwc/FVI8as8tKY7GQqCssiLmBBBYAkEWNhvNVYaxjAFZy1TbG2wXgjyRSyMECscvJrmXmNzpMt9VO69OcjiH6TJCOpByr/AI3AUfgNVqC7QzPOqLmdlVRvLEKPiaS+nvJ5hNPtJAUTvVNHf+Ue1TEGx41YMQXcenIS7DuJ0XuUAU5alymGoIr8PsoBg8jGWQbma1l68iDRO8a9ZNR4cZMRInCQCZfeW0co/wC2e9jVmRVbtcZeSl9SRQfck+qbwBdW+5WWUw1EdIpfGYpY1LObAeJJOgUDeWJ0AG+s47HLEBmuSdFVRdmbqUcT8hvJApBYGLcrNbOOggN1iB0Nj6TkaFvAWF74Mky1AWyNcyy6ORZVvcRpvyg8WNgWPEgAaAVQmH6Rjood4IzP+7R8zX77BfvVa7WxwVSSbAC5rf8AR7s8kzYpxrIREg6kS5P85IPapq+nhrma4w0xs7SiiiuuCFcZ+kLY91XELoUsrEcBfmN4E2PY9dnUc8CurKwBVgVIO4gixHwqEPKJMdmgkB0awVh7xAuOsEE611CMDcGxBuCDqCDvBHEVyPlLshsM0kRJ0Vnif10GoB6yCACOux4irrZu0g46jYG3YdxB4r20vVRTiWUUTw+a58f2ZPOUfs2O8ewx7iN1WeAx6SA5Tu0YEFWU9TKdVPfScE1bzYRJCCbhxorqcrjsDDeOw3HZRqYtwLuN63kkCqWO4Ak9wFzVLHiJo+kOWX1kAWQd8Z5rd6ke7W2P2mkuHkVGBZgIiuquplZYucjWZenxFFqEvGPbEiIw8d+ky5296T6x/wCZjT1qF7K2q1JFaTUpekpNgwE35JAetRkb8SWNWFqzarsJRKz9SgdGWdf4rP8AKTNWf1bLwxMn3khb8kFWVqyBUstROd2HhZ+RBEyWLSHWG++VzwcddP8A0TEfbx/5B/8ALW3k8v8A00Xat/iSf71ZWqrC0lX9AnO/EW92FB/UWrP6pY9LETnu5JP6YwfnVnai1SyaSs/UER6ed/flkcfhZsvyprDbPjj82iJ7qhfyFM2otQuaC0lbsgWMyerM/wAJAs3/AMpp+1I4YWxUw9ZIpPH6yM/JFqwtSpZC9BrasVliALnQCq1tshtIFMx610jHfKdD93Meys8phaB81SbVxZnikiw4DkqymQm0amxHSHTYHgvEalaZbZrSa4h8w+yS6x/e9KTxsvs0y0gUACwAsABoABwArJPJRaiV2zUXIsxJeSRFYu1r2YBsqgaIuvRHjc61BjsXSmz8ZbDRi/RUr4IxX8lqg2rtLlAdbR9e7OP7J28e7eh22aMeKzEmbFzJHHuLc3qJGpc+yoBPaR3X9OwGCWGNY0FlQBR4cT2nf41z3kTsMxoZ5BZ5BzQdCse8C3AtoSOFlHA11Fdfp8WiO/IOSSbpBRRRWgUFFFFQhVeUewExcWQ81xzo3tco3dxU7iOI7bEeXYJHiZsPOCksJsNfQPm3RvSQgWvxykEXBA9mqh8rPJVcZGCrcnPHcxSWva+9HHpRtYXHYCNRQSjZadHK4TaWWwksOpx0T3+qe/Tt4VdQzVx8c8kMhhxCcnIBqp1Vl3Zkbc6dvDcQDVlhZSvmyLeo3R+6d6/MdlIuhumzqo5aU2zh0k5EOoN5ksdzAKGkOVhqvQ4EUphtqAkBro3U3H3TubwqbFzfWQfvG/7E1Wpg6Czjw8qebmJHqyjlB4OCHHiWqddoyr5yBj7UTCUfhOV/gpqJJqnSeprAeM2TbsBNjIEPqyXib4SAE0+rAi41HWNaV5UEWNiOo6j4Uv8AqXDnURqp60vEfiljV9wrQWlZqs/VIHQmnX+KX/7uah8DKBcYmT70cLfki1fcJpN/J8f9LB+6j+aA1YVQbDw2I+jQWnS3JR6GG/oL1OKd+j4j7eP/ACD/AOWo8hdFlRVZ9CnO/EW92JB/UTWTsxz0sTOe7kl/pjB+dA8i9SUWN6XxW0Y4/OSInvMF/M0qdhxnpGR/fmlYfhLZflU+G2dFH5uONPdRVPxApbyouipfbCnFIYklkzROOahUHLJGRZ5Mqkc87jT2bEvwjhHbeZ/gMqqfFqxjWtiID1iVfiqt/op1phSZ5QkhMbFQ6ylpj+0IK+EYAQd+W9Ns4FQS4qq/GbSVRdmAHabVmlNyGLG2Oz4qqfH7VVN537gNSewDjSGK2qzdAZR6zDX7qb/xW7jXO7Z2gI43IPOYZMzHW7aXJ4AatYWGhoVG2PjhrczBiy0KZ9xGYJ7xLgv1nXdu76uvJLyeOJcTzD6lTdAf8Vhub92Du9Y9g50Xkr5InE5ZJ1K4cAZEIIaYAaFhvWK3De3Gy9L0dVAFhoBpXSwYN9UhWXKktMTNFFFbTKFFFFQgUUUVCBRRRUIVu3fJ+HFx5Jl3aqwNnRvWRuB/PjXm21dm4jAN9cDJDeyzKPgJFHRPaNK9brWSMMCGAIOhBFwR1EHfQSgpBRk0eYYTaKuu8Mp7mB/sa3xDZTCUYi0oFjzl5ySINCbjVhuNtasdvfo2sTLgW5NjqY781u6+nx+Irjsbj5Yw0c0bLItmFgekpDKSvSAJUajMO2ssoOLNKakdxFtFh00Pehzj8OjfI05h9pI2isCercfwnX5Vy+zttrIoZGBB133t2HqPZVj9IVxZgG7wD+dK1B6Do1mqVZ65yMAdFnXuYkfha4+VTrNIN0in3k/upH5VWomg6FcTW0mK5p7j+VUK42Qeih7nI+RX+9Zk2i+U3ibcdzRnh2sKqyu2i32LP/08P7qP/trTv0iuU2TtM8hF9XJ5uPgh9Bfapv8AWp+zl+C/8qFvcpYkdBy9YOIqgO1W4RyfGMf660O0pOEYHfIB/SDQNl9k6A4mo2xdc+2MlPGNfxP/AMaheRj0pW+6FQfkT86BhrCWG08aBLASQAGk1JsLci3H4VpLt1T0Lv7ouPxGy/OuexOTl49LkLI12Jc/4ajVr+sammx9R0MjiHZ8fI3FYx2c9vieaPgar5JlU33t6zHM3xO7uFqqcZ5QKCQpLsOC863edy+JFS7J8ncVjSD5mE+lrcjsbQt92w9qijjlJ0kG9EFbF8ftoA5Vu7nci6tru7v/ALa9dH5K+QTMy4jHgFgc0UG9I+p39eTs3L37un2D5KQYRbRIM3FzYsSd+vDw8b1cV0MPTqG75MOXO57LgKKKK1GYKKKKhAoooqECiiioQKKKKhAoooqECk9p7HixC5ZkVxwvvHarDVT3GnKKhDzTa36KWRi+EcMDrkclHB4lJk6/VYW4331QYpMVhTaUOn71bqe6VND869qrDICLEXB3g0mWGMh0crR45Bt9h0kPejBx8DY/KnI/KSPi2X3wyf1AV3OP8hcHLc8kI2PGImLxsvNPiDVHiv0YkeZxLDskQP8ANCv5GkS6d+B8c8fIhBtZW6LA9xB/KmPp1VuK/Rxihrkw0vccrfBk/wBVVuI8lsTELvhXUdazRgfyyj8qS8M/QassH5RebJx/1EX7tPkgFN/T64HDlo0CuJly3Hnm3Am25zwtWybQB0DTH+LJ/wAqB4pXww1ONcr7ndHH1o+0K5TD4CWU2SKV7/t/+Uoqyh8gcW3/APljXtkkjP8ASXNTszfhk7sF5Q3P5QRrvkS/VmF/gNaUl8oQeisjdylR8XsKtsH+jXEenNDGOqNGf88gq3w36MsOPOvNL1gtyanwjAa33qYulk+QH1MFwedrteSSRmXKt7RrvkY5SSxVVte7G289GrrAeROKxOsgZVPGU5B4QrYn7w8a9N2bsSDDi0MUcYtbmqAbDrO8+NO1oj00VyZ5dTJ8HM7G8gcPBYsOVYbswAQe7GNPjeumAoorSoqOyM8pOW7CiiirBCiiioQKKKKhAoooq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9932" y="4869160"/>
            <a:ext cx="4940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A.P</a:t>
            </a:r>
            <a:r>
              <a:rPr lang="en-GB" sz="1400" dirty="0" smtClean="0">
                <a:solidFill>
                  <a:schemeClr val="bg1"/>
                </a:solidFill>
              </a:rPr>
              <a:t>. </a:t>
            </a:r>
            <a:r>
              <a:rPr lang="en-GB" sz="1400" dirty="0" err="1" smtClean="0">
                <a:solidFill>
                  <a:schemeClr val="bg1"/>
                </a:solidFill>
              </a:rPr>
              <a:t>Zuker</a:t>
            </a:r>
            <a:r>
              <a:rPr lang="en-GB" sz="1400" dirty="0" smtClean="0">
                <a:solidFill>
                  <a:schemeClr val="bg1"/>
                </a:solidFill>
              </a:rPr>
              <a:t>, A. </a:t>
            </a:r>
            <a:r>
              <a:rPr lang="en-GB" sz="1400" dirty="0" err="1" smtClean="0">
                <a:solidFill>
                  <a:schemeClr val="bg1"/>
                </a:solidFill>
              </a:rPr>
              <a:t>Poves</a:t>
            </a:r>
            <a:r>
              <a:rPr lang="en-GB" sz="1400" dirty="0" smtClean="0">
                <a:solidFill>
                  <a:schemeClr val="bg1"/>
                </a:solidFill>
              </a:rPr>
              <a:t>, F. </a:t>
            </a:r>
            <a:r>
              <a:rPr lang="en-GB" sz="1400" dirty="0" err="1" smtClean="0">
                <a:solidFill>
                  <a:schemeClr val="bg1"/>
                </a:solidFill>
              </a:rPr>
              <a:t>Nowacki</a:t>
            </a:r>
            <a:r>
              <a:rPr lang="en-GB" sz="1400" dirty="0" smtClean="0">
                <a:solidFill>
                  <a:schemeClr val="bg1"/>
                </a:solidFill>
              </a:rPr>
              <a:t> and </a:t>
            </a:r>
            <a:r>
              <a:rPr lang="en-GB" sz="1400" dirty="0" err="1" smtClean="0">
                <a:solidFill>
                  <a:schemeClr val="bg1"/>
                </a:solidFill>
              </a:rPr>
              <a:t>SML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arXiv:1404.0224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657108"/>
            <a:ext cx="2675562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99"/>
                </a:solidFill>
              </a:rPr>
              <a:t>MED are sensitive to shape changes and therefore a full calculation is needed,</a:t>
            </a:r>
          </a:p>
          <a:p>
            <a:r>
              <a:rPr lang="en-GB" dirty="0" smtClean="0">
                <a:solidFill>
                  <a:srgbClr val="FFFF99"/>
                </a:solidFill>
              </a:rPr>
              <a:t>which is not always achievable with large scale SM calculations 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046445" y="2636912"/>
            <a:ext cx="3417543" cy="208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1616374" y="4064234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1616374" y="4206680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1616374" y="3178044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616374" y="3320490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auto">
          <a:xfrm>
            <a:off x="1897848" y="3263764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Oval 41"/>
          <p:cNvSpPr>
            <a:spLocks noChangeArrowheads="1"/>
          </p:cNvSpPr>
          <p:nvPr/>
        </p:nvSpPr>
        <p:spPr bwMode="auto">
          <a:xfrm>
            <a:off x="2151922" y="3263764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 flipV="1">
            <a:off x="2491932" y="3408731"/>
            <a:ext cx="169383" cy="342878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70C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616374" y="3921788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087520" y="2739283"/>
            <a:ext cx="4972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3333CC"/>
                </a:solidFill>
                <a:latin typeface="Times New Roman" pitchFamily="18" charset="0"/>
              </a:rPr>
              <a:t>s</a:t>
            </a:r>
            <a:r>
              <a:rPr lang="en-US" baseline="-25000" dirty="0" err="1" smtClean="0">
                <a:solidFill>
                  <a:srgbClr val="3333CC"/>
                </a:solidFill>
                <a:latin typeface="Times New Roman" pitchFamily="18" charset="0"/>
              </a:rPr>
              <a:t>1</a:t>
            </a:r>
            <a:r>
              <a:rPr lang="en-US" baseline="-25000" dirty="0" smtClean="0">
                <a:solidFill>
                  <a:srgbClr val="3333CC"/>
                </a:solidFill>
                <a:latin typeface="Times New Roman" pitchFamily="18" charset="0"/>
              </a:rPr>
              <a:t>/2</a:t>
            </a:r>
            <a:endParaRPr lang="en-US" i="1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r>
              <a:rPr lang="en-US" i="1" dirty="0" err="1" smtClean="0">
                <a:solidFill>
                  <a:srgbClr val="3333CC"/>
                </a:solidFill>
                <a:latin typeface="Times New Roman" pitchFamily="18" charset="0"/>
              </a:rPr>
              <a:t>d</a:t>
            </a:r>
            <a:r>
              <a:rPr lang="en-US" baseline="-25000" dirty="0" err="1" smtClean="0">
                <a:solidFill>
                  <a:srgbClr val="3333CC"/>
                </a:solidFill>
                <a:latin typeface="Times New Roman" pitchFamily="18" charset="0"/>
              </a:rPr>
              <a:t>5</a:t>
            </a:r>
            <a:r>
              <a:rPr lang="en-US" baseline="-25000" dirty="0" smtClean="0">
                <a:solidFill>
                  <a:srgbClr val="3333CC"/>
                </a:solidFill>
                <a:latin typeface="Times New Roman" pitchFamily="18" charset="0"/>
              </a:rPr>
              <a:t>/2</a:t>
            </a:r>
            <a:endParaRPr lang="en-US" baseline="-25000" dirty="0">
              <a:solidFill>
                <a:srgbClr val="3333CC"/>
              </a:solidFill>
              <a:latin typeface="Times New Roman" pitchFamily="18" charset="0"/>
            </a:endParaRPr>
          </a:p>
          <a:p>
            <a:r>
              <a:rPr lang="en-US" i="1" dirty="0">
                <a:solidFill>
                  <a:srgbClr val="3333CC"/>
                </a:solidFill>
                <a:latin typeface="Times New Roman" pitchFamily="18" charset="0"/>
              </a:rPr>
              <a:t>g</a:t>
            </a:r>
            <a:r>
              <a:rPr lang="en-US" baseline="-25000" dirty="0">
                <a:solidFill>
                  <a:srgbClr val="3333CC"/>
                </a:solidFill>
                <a:latin typeface="Times New Roman" pitchFamily="18" charset="0"/>
              </a:rPr>
              <a:t>9/2</a:t>
            </a:r>
            <a:endParaRPr lang="it-IT" baseline="-250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870448" y="3493191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7" name="Oval 51"/>
          <p:cNvSpPr>
            <a:spLocks noChangeArrowheads="1"/>
          </p:cNvSpPr>
          <p:nvPr/>
        </p:nvSpPr>
        <p:spPr bwMode="auto">
          <a:xfrm>
            <a:off x="2039830" y="3121318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Oval 52"/>
          <p:cNvSpPr>
            <a:spLocks noChangeArrowheads="1"/>
          </p:cNvSpPr>
          <p:nvPr/>
        </p:nvSpPr>
        <p:spPr bwMode="auto">
          <a:xfrm>
            <a:off x="2293904" y="3121318"/>
            <a:ext cx="113337" cy="11471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AutoShape 57"/>
          <p:cNvSpPr>
            <a:spLocks/>
          </p:cNvSpPr>
          <p:nvPr/>
        </p:nvSpPr>
        <p:spPr bwMode="auto">
          <a:xfrm>
            <a:off x="3095836" y="2934044"/>
            <a:ext cx="65483" cy="759201"/>
          </a:xfrm>
          <a:prstGeom prst="rightBrace">
            <a:avLst>
              <a:gd name="adj1" fmla="val 35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3087398" y="2997954"/>
            <a:ext cx="931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quasi</a:t>
            </a:r>
          </a:p>
          <a:p>
            <a:r>
              <a:rPr lang="en-GB" dirty="0" smtClean="0"/>
              <a:t>SU3</a:t>
            </a:r>
            <a:endParaRPr lang="it-IT" dirty="0"/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3122968" y="3745588"/>
            <a:ext cx="94128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pseudo</a:t>
            </a:r>
          </a:p>
          <a:p>
            <a:r>
              <a:rPr lang="en-GB" dirty="0" smtClean="0"/>
              <a:t>SU3</a:t>
            </a:r>
            <a:endParaRPr lang="it-IT" dirty="0"/>
          </a:p>
        </p:txBody>
      </p:sp>
      <p:sp>
        <p:nvSpPr>
          <p:cNvPr id="47" name="AutoShape 55"/>
          <p:cNvSpPr>
            <a:spLocks/>
          </p:cNvSpPr>
          <p:nvPr/>
        </p:nvSpPr>
        <p:spPr bwMode="auto">
          <a:xfrm>
            <a:off x="3087398" y="3743847"/>
            <a:ext cx="72008" cy="540060"/>
          </a:xfrm>
          <a:prstGeom prst="rightBrace">
            <a:avLst>
              <a:gd name="adj1" fmla="val 35741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080590" y="3751609"/>
            <a:ext cx="445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en-US" baseline="-25000" dirty="0" err="1" smtClean="0">
                <a:solidFill>
                  <a:srgbClr val="3333CC"/>
                </a:solidFill>
                <a:latin typeface="Times New Roman" pitchFamily="18" charset="0"/>
              </a:rPr>
              <a:t>5</a:t>
            </a:r>
            <a:r>
              <a:rPr lang="en-US" baseline="-25000" dirty="0" smtClean="0">
                <a:solidFill>
                  <a:srgbClr val="3333CC"/>
                </a:solidFill>
                <a:latin typeface="Times New Roman" pitchFamily="18" charset="0"/>
              </a:rPr>
              <a:t>/2</a:t>
            </a:r>
            <a:endParaRPr lang="en-US" baseline="-25000" dirty="0">
              <a:solidFill>
                <a:srgbClr val="3333CC"/>
              </a:solidFill>
              <a:latin typeface="Times New Roman" pitchFamily="18" charset="0"/>
            </a:endParaRPr>
          </a:p>
          <a:p>
            <a:r>
              <a:rPr lang="en-US" i="1" dirty="0" smtClean="0">
                <a:solidFill>
                  <a:srgbClr val="3333CC"/>
                </a:solidFill>
                <a:latin typeface="Times New Roman" pitchFamily="18" charset="0"/>
              </a:rPr>
              <a:t>p</a:t>
            </a:r>
            <a:endParaRPr lang="it-IT" baseline="-250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1619672" y="3032956"/>
            <a:ext cx="1044941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765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26" y="3331685"/>
            <a:ext cx="508317" cy="4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16" name="Picture 4" descr="https://encrypted-tbn0.gstatic.com/images?q=tbn:ANd9GcQuB6JaI48MZgNihK5T1_s5pBVQuhdg8HXwYail8BPxWSixEUSL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64" y="2683963"/>
            <a:ext cx="360040" cy="5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69" y="5410961"/>
            <a:ext cx="6854091" cy="92333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Experimentally may be not clear if what we measure are energy differences between analogue states, as </a:t>
            </a:r>
            <a:r>
              <a:rPr lang="en-GB" dirty="0" err="1" smtClean="0"/>
              <a:t>ISB</a:t>
            </a:r>
            <a:r>
              <a:rPr lang="en-GB" dirty="0" smtClean="0"/>
              <a:t> effects may exchange the order of nearby states of the same J </a:t>
            </a:r>
            <a:endParaRPr lang="en-GB" dirty="0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1791452" y="3864431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auto">
          <a:xfrm>
            <a:off x="2056178" y="3864430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2267744" y="4005064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1978767" y="4001868"/>
            <a:ext cx="113337" cy="114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5454737"/>
            <a:ext cx="13223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83260" y="1311506"/>
            <a:ext cx="63732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rgbClr val="66FFFF"/>
                </a:solidFill>
              </a:rPr>
              <a:t>Proton-rich </a:t>
            </a:r>
            <a:r>
              <a:rPr lang="en-GB" sz="2000" dirty="0" err="1" smtClean="0">
                <a:solidFill>
                  <a:srgbClr val="66FFFF"/>
                </a:solidFill>
              </a:rPr>
              <a:t>N~Z</a:t>
            </a:r>
            <a:r>
              <a:rPr lang="en-GB" sz="2000" dirty="0" smtClean="0">
                <a:solidFill>
                  <a:srgbClr val="66FFFF"/>
                </a:solidFill>
              </a:rPr>
              <a:t> nuclei </a:t>
            </a:r>
            <a:r>
              <a:rPr lang="en-GB" sz="2000" dirty="0" smtClean="0">
                <a:solidFill>
                  <a:schemeClr val="bg1"/>
                </a:solidFill>
              </a:rPr>
              <a:t>present several interesting properties and phenomena that can give information on specific terms of the nuclear interaction.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8300" y="5841268"/>
            <a:ext cx="184731" cy="400110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25" name="Titolo 2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</p:spPr>
        <p:txBody>
          <a:bodyPr/>
          <a:lstStyle/>
          <a:p>
            <a:r>
              <a:rPr lang="en-GB" dirty="0" smtClean="0">
                <a:solidFill>
                  <a:srgbClr val="66FFFF"/>
                </a:solidFill>
                <a:latin typeface="Candara" pitchFamily="34" charset="0"/>
              </a:rPr>
              <a:t>Conclusions</a:t>
            </a:r>
            <a:endParaRPr lang="en-GB" dirty="0">
              <a:solidFill>
                <a:srgbClr val="66FFFF"/>
              </a:solidFill>
              <a:latin typeface="Candara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1498" y="3021920"/>
            <a:ext cx="60687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The investigation of  MED and TED allows to have an insight on </a:t>
            </a:r>
            <a:r>
              <a:rPr lang="en-GB" sz="2000" dirty="0" smtClean="0">
                <a:solidFill>
                  <a:srgbClr val="66FFFF"/>
                </a:solidFill>
              </a:rPr>
              <a:t>nuclear structural properties </a:t>
            </a:r>
            <a:r>
              <a:rPr lang="en-GB" sz="2000" dirty="0" smtClean="0">
                <a:solidFill>
                  <a:schemeClr val="bg1"/>
                </a:solidFill>
              </a:rPr>
              <a:t>and their evolution as a function of angular momentum such as: </a:t>
            </a:r>
            <a:r>
              <a:rPr lang="en-GB" sz="2000" dirty="0" smtClean="0">
                <a:solidFill>
                  <a:srgbClr val="66FFFF"/>
                </a:solidFill>
              </a:rPr>
              <a:t>alignments, changes of deformation, particular </a:t>
            </a:r>
            <a:r>
              <a:rPr lang="en-GB" sz="2000" dirty="0" err="1" smtClean="0">
                <a:solidFill>
                  <a:srgbClr val="66FFFF"/>
                </a:solidFill>
              </a:rPr>
              <a:t>s.p</a:t>
            </a:r>
            <a:r>
              <a:rPr lang="en-GB" sz="2000" dirty="0" smtClean="0">
                <a:solidFill>
                  <a:srgbClr val="66FFFF"/>
                </a:solidFill>
              </a:rPr>
              <a:t>. configurations.</a:t>
            </a:r>
            <a:r>
              <a:rPr lang="en-GB" sz="2000" dirty="0" smtClean="0">
                <a:solidFill>
                  <a:srgbClr val="FFFF99"/>
                </a:solidFill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3353" y="907740"/>
            <a:ext cx="2219325" cy="1981200"/>
            <a:chOff x="266700" y="1066800"/>
            <a:chExt cx="2219325" cy="1981200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 rot="18900000">
              <a:off x="1323975" y="1471613"/>
              <a:ext cx="6191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b="1" dirty="0">
                  <a:solidFill>
                    <a:srgbClr val="FFFF00"/>
                  </a:solidFill>
                </a:rPr>
                <a:t>N</a:t>
              </a:r>
              <a:r>
                <a:rPr lang="en-US" altLang="it-IT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it-IT" b="1" dirty="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723900" y="1143000"/>
              <a:ext cx="0" cy="1600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723900" y="2743200"/>
              <a:ext cx="13716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66700" y="1066800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081213" y="2590800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1028700" y="2286000"/>
              <a:ext cx="228600" cy="2286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257300" y="2057400"/>
              <a:ext cx="228600" cy="2286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485900" y="2286000"/>
              <a:ext cx="228600" cy="2286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1028700" y="1828800"/>
              <a:ext cx="228600" cy="2286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257300" y="2286000"/>
              <a:ext cx="228600" cy="228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028700" y="2057400"/>
              <a:ext cx="228600" cy="228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rot="18900000" flipV="1">
              <a:off x="473075" y="2111375"/>
              <a:ext cx="187325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" name="Picture 27" descr="specch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0115"/>
          <a:stretch>
            <a:fillRect/>
          </a:stretch>
        </p:blipFill>
        <p:spPr bwMode="auto">
          <a:xfrm>
            <a:off x="7097252" y="2685492"/>
            <a:ext cx="1298575" cy="831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7" name="Picture 31" descr="trip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10683" b="15614"/>
          <a:stretch>
            <a:fillRect/>
          </a:stretch>
        </p:blipFill>
        <p:spPr bwMode="auto">
          <a:xfrm>
            <a:off x="6647568" y="4185084"/>
            <a:ext cx="2197944" cy="590467"/>
          </a:xfrm>
          <a:prstGeom prst="rect">
            <a:avLst/>
          </a:prstGeom>
          <a:solidFill>
            <a:schemeClr val="bg1"/>
          </a:solidFill>
          <a:ln w="28575">
            <a:solidFill>
              <a:srgbClr val="99FF66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2431" y="5157192"/>
            <a:ext cx="8284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need of including </a:t>
            </a:r>
            <a:r>
              <a:rPr lang="en-GB" sz="2000" dirty="0" smtClean="0">
                <a:solidFill>
                  <a:srgbClr val="66FFFF"/>
                </a:solidFill>
              </a:rPr>
              <a:t>an additional </a:t>
            </a:r>
            <a:r>
              <a:rPr lang="en-GB" sz="2000" dirty="0" err="1" smtClean="0">
                <a:solidFill>
                  <a:srgbClr val="66FFFF"/>
                </a:solidFill>
              </a:rPr>
              <a:t>ISB</a:t>
            </a:r>
            <a:r>
              <a:rPr lang="en-GB" sz="2000" dirty="0" smtClean="0">
                <a:solidFill>
                  <a:srgbClr val="66FFFF"/>
                </a:solidFill>
              </a:rPr>
              <a:t> term VB in MED and TED  </a:t>
            </a:r>
            <a:r>
              <a:rPr lang="en-GB" sz="2000" dirty="0" smtClean="0">
                <a:solidFill>
                  <a:schemeClr val="bg1"/>
                </a:solidFill>
              </a:rPr>
              <a:t>shows up all along the N=Z line from the </a:t>
            </a:r>
            <a:r>
              <a:rPr lang="en-GB" sz="2000" dirty="0" err="1" smtClean="0">
                <a:solidFill>
                  <a:schemeClr val="bg1"/>
                </a:solidFill>
              </a:rPr>
              <a:t>sd</a:t>
            </a:r>
            <a:r>
              <a:rPr lang="en-GB" sz="2000" dirty="0" smtClean="0">
                <a:solidFill>
                  <a:schemeClr val="bg1"/>
                </a:solidFill>
              </a:rPr>
              <a:t> to the upper </a:t>
            </a:r>
            <a:r>
              <a:rPr lang="en-GB" sz="2000" dirty="0" err="1" smtClean="0">
                <a:solidFill>
                  <a:schemeClr val="bg1"/>
                </a:solidFill>
              </a:rPr>
              <a:t>fp</a:t>
            </a:r>
            <a:r>
              <a:rPr lang="en-GB" sz="2000" dirty="0" smtClean="0">
                <a:solidFill>
                  <a:schemeClr val="bg1"/>
                </a:solidFill>
              </a:rPr>
              <a:t> shell, </a:t>
            </a:r>
          </a:p>
          <a:p>
            <a:r>
              <a:rPr lang="en-GB" sz="2000" dirty="0" smtClean="0">
                <a:solidFill>
                  <a:srgbClr val="FFFF99"/>
                </a:solidFill>
              </a:rPr>
              <a:t>therefore revealing as a general feature</a:t>
            </a:r>
            <a:r>
              <a:rPr lang="en-GB" sz="2000" dirty="0" smtClean="0">
                <a:solidFill>
                  <a:schemeClr val="bg1"/>
                </a:solidFill>
              </a:rPr>
              <a:t>.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793" y="1916832"/>
            <a:ext cx="5559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66FFFF"/>
                </a:solidFill>
                <a:latin typeface="Candara" panose="020E0502030303020204" pitchFamily="34" charset="0"/>
              </a:rPr>
              <a:t>In collaboration with</a:t>
            </a:r>
            <a:endParaRPr lang="en-GB" sz="4800" dirty="0">
              <a:solidFill>
                <a:srgbClr val="66FFFF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1302" y="2960948"/>
            <a:ext cx="23439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66FFFF"/>
                </a:solidFill>
              </a:rPr>
              <a:t>Mike Bentley</a:t>
            </a:r>
          </a:p>
          <a:p>
            <a:r>
              <a:rPr lang="en-GB" sz="2800" dirty="0">
                <a:solidFill>
                  <a:srgbClr val="66FFFF"/>
                </a:solidFill>
              </a:rPr>
              <a:t>Rita </a:t>
            </a:r>
            <a:r>
              <a:rPr lang="en-GB" sz="2800" dirty="0" smtClean="0">
                <a:solidFill>
                  <a:srgbClr val="66FFFF"/>
                </a:solidFill>
              </a:rPr>
              <a:t>Lau</a:t>
            </a:r>
          </a:p>
          <a:p>
            <a:r>
              <a:rPr lang="en-GB" sz="2800" dirty="0" smtClean="0">
                <a:solidFill>
                  <a:srgbClr val="66FFFF"/>
                </a:solidFill>
              </a:rPr>
              <a:t>Andres </a:t>
            </a:r>
            <a:r>
              <a:rPr lang="en-GB" sz="2800" dirty="0" err="1" smtClean="0">
                <a:solidFill>
                  <a:srgbClr val="66FFFF"/>
                </a:solidFill>
              </a:rPr>
              <a:t>Zuker</a:t>
            </a:r>
            <a:endParaRPr lang="en-GB" sz="28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63888" y="2317440"/>
            <a:ext cx="3934561" cy="571500"/>
            <a:chOff x="3563888" y="2317440"/>
            <a:chExt cx="3934561" cy="571500"/>
          </a:xfrm>
        </p:grpSpPr>
        <p:sp>
          <p:nvSpPr>
            <p:cNvPr id="2" name="Rectangle 1"/>
            <p:cNvSpPr/>
            <p:nvPr/>
          </p:nvSpPr>
          <p:spPr>
            <a:xfrm>
              <a:off x="3563888" y="2317440"/>
              <a:ext cx="3911533" cy="5715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206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332276"/>
                </p:ext>
              </p:extLst>
            </p:nvPr>
          </p:nvGraphicFramePr>
          <p:xfrm>
            <a:off x="3598540" y="2349500"/>
            <a:ext cx="3899909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64" name="Equation" r:id="rId3" imgW="1777680" imgH="241200" progId="Equation.3">
                    <p:embed/>
                  </p:oleObj>
                </mc:Choice>
                <mc:Fallback>
                  <p:oleObj name="Equation" r:id="rId3" imgW="1777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540" y="2349500"/>
                          <a:ext cx="3899909" cy="53022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9933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t-IT" dirty="0" smtClean="0"/>
              <a:t>Differences in analogue excited states</a:t>
            </a:r>
            <a:endParaRPr lang="en-GB" alt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1973055" y="4761148"/>
            <a:ext cx="5372743" cy="612068"/>
            <a:chOff x="1973055" y="4761148"/>
            <a:chExt cx="5372743" cy="612068"/>
          </a:xfrm>
        </p:grpSpPr>
        <p:sp>
          <p:nvSpPr>
            <p:cNvPr id="3" name="Rectangle 2"/>
            <p:cNvSpPr/>
            <p:nvPr/>
          </p:nvSpPr>
          <p:spPr>
            <a:xfrm>
              <a:off x="1982083" y="4761148"/>
              <a:ext cx="5362225" cy="6120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20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467004"/>
                </p:ext>
              </p:extLst>
            </p:nvPr>
          </p:nvGraphicFramePr>
          <p:xfrm>
            <a:off x="1973055" y="4797425"/>
            <a:ext cx="537274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65" name="Equation" r:id="rId5" imgW="2400120" imgH="241200" progId="Equation.3">
                    <p:embed/>
                  </p:oleObj>
                </mc:Choice>
                <mc:Fallback>
                  <p:oleObj name="Equation" r:id="rId5" imgW="2400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055" y="4797425"/>
                          <a:ext cx="5372743" cy="5334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9933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1257300" y="2057400"/>
            <a:ext cx="2286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1485900" y="2286000"/>
            <a:ext cx="2286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1028700" y="1828800"/>
            <a:ext cx="2286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66700" y="1066800"/>
            <a:ext cx="2219325" cy="1981200"/>
            <a:chOff x="266700" y="1066800"/>
            <a:chExt cx="2219325" cy="1981200"/>
          </a:xfrm>
        </p:grpSpPr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 rot="18900000">
              <a:off x="1323975" y="1471613"/>
              <a:ext cx="6191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b="1" dirty="0">
                  <a:solidFill>
                    <a:srgbClr val="FFFF00"/>
                  </a:solidFill>
                </a:rPr>
                <a:t>N</a:t>
              </a:r>
              <a:r>
                <a:rPr lang="en-US" altLang="it-IT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it-IT" b="1" dirty="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172043" name="Line 11"/>
            <p:cNvSpPr>
              <a:spLocks noChangeShapeType="1"/>
            </p:cNvSpPr>
            <p:nvPr/>
          </p:nvSpPr>
          <p:spPr bwMode="auto">
            <a:xfrm flipV="1">
              <a:off x="723900" y="1143000"/>
              <a:ext cx="0" cy="1600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 flipV="1">
              <a:off x="723900" y="2743200"/>
              <a:ext cx="13716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045" name="Text Box 13"/>
            <p:cNvSpPr txBox="1">
              <a:spLocks noChangeArrowheads="1"/>
            </p:cNvSpPr>
            <p:nvPr/>
          </p:nvSpPr>
          <p:spPr bwMode="auto">
            <a:xfrm>
              <a:off x="266700" y="1066800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72046" name="Text Box 14"/>
            <p:cNvSpPr txBox="1">
              <a:spLocks noChangeArrowheads="1"/>
            </p:cNvSpPr>
            <p:nvPr/>
          </p:nvSpPr>
          <p:spPr bwMode="auto">
            <a:xfrm>
              <a:off x="2081213" y="2590800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72047" name="Rectangle 15"/>
            <p:cNvSpPr>
              <a:spLocks noChangeArrowheads="1"/>
            </p:cNvSpPr>
            <p:nvPr/>
          </p:nvSpPr>
          <p:spPr bwMode="auto">
            <a:xfrm>
              <a:off x="1028700" y="2286000"/>
              <a:ext cx="228600" cy="2286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51" name="Rectangle 19"/>
            <p:cNvSpPr>
              <a:spLocks noChangeArrowheads="1"/>
            </p:cNvSpPr>
            <p:nvPr/>
          </p:nvSpPr>
          <p:spPr bwMode="auto">
            <a:xfrm>
              <a:off x="1257300" y="2286000"/>
              <a:ext cx="228600" cy="228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52" name="Rectangle 20"/>
            <p:cNvSpPr>
              <a:spLocks noChangeArrowheads="1"/>
            </p:cNvSpPr>
            <p:nvPr/>
          </p:nvSpPr>
          <p:spPr bwMode="auto">
            <a:xfrm>
              <a:off x="1028700" y="2057400"/>
              <a:ext cx="228600" cy="228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53" name="Line 21"/>
            <p:cNvSpPr>
              <a:spLocks noChangeShapeType="1"/>
            </p:cNvSpPr>
            <p:nvPr/>
          </p:nvSpPr>
          <p:spPr bwMode="auto">
            <a:xfrm rot="18900000" flipV="1">
              <a:off x="473075" y="2111375"/>
              <a:ext cx="187325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5343525" y="1504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pic>
        <p:nvPicPr>
          <p:cNvPr id="172059" name="Picture 27" descr="specch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0115"/>
          <a:stretch>
            <a:fillRect/>
          </a:stretch>
        </p:blipFill>
        <p:spPr bwMode="auto">
          <a:xfrm>
            <a:off x="2735263" y="1268413"/>
            <a:ext cx="1298575" cy="831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4269582" y="1422880"/>
            <a:ext cx="4450256" cy="3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it-IT" sz="2400" dirty="0">
                <a:solidFill>
                  <a:srgbClr val="FFFF99"/>
                </a:solidFill>
                <a:latin typeface="Candara" panose="020E0502030303020204" pitchFamily="34" charset="0"/>
              </a:rPr>
              <a:t>Mirror Energy </a:t>
            </a:r>
            <a:r>
              <a:rPr lang="en-US" altLang="it-IT" sz="24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Differences (MED)</a:t>
            </a:r>
            <a:endParaRPr lang="en-US" altLang="it-IT" sz="2400" dirty="0">
              <a:solidFill>
                <a:srgbClr val="FFFF99"/>
              </a:solidFill>
              <a:latin typeface="Candara" panose="020E0502030303020204" pitchFamily="34" charset="0"/>
            </a:endParaRPr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3057313" y="2920878"/>
            <a:ext cx="5079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000" dirty="0">
                <a:solidFill>
                  <a:schemeClr val="bg1"/>
                </a:solidFill>
              </a:rPr>
              <a:t>Test the </a:t>
            </a:r>
            <a:r>
              <a:rPr lang="en-GB" altLang="it-IT" sz="2000" dirty="0">
                <a:solidFill>
                  <a:srgbClr val="FFFF99"/>
                </a:solidFill>
              </a:rPr>
              <a:t>charge symmetry </a:t>
            </a:r>
            <a:r>
              <a:rPr lang="en-GB" altLang="it-IT" sz="2000" dirty="0">
                <a:solidFill>
                  <a:schemeClr val="bg1"/>
                </a:solidFill>
              </a:rPr>
              <a:t>of the interaction</a:t>
            </a:r>
          </a:p>
        </p:txBody>
      </p:sp>
      <p:pic>
        <p:nvPicPr>
          <p:cNvPr id="172063" name="Picture 31" descr="tripl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10683" b="15614"/>
          <a:stretch>
            <a:fillRect/>
          </a:stretch>
        </p:blipFill>
        <p:spPr bwMode="auto">
          <a:xfrm>
            <a:off x="1150938" y="3933825"/>
            <a:ext cx="1979612" cy="531813"/>
          </a:xfrm>
          <a:prstGeom prst="rect">
            <a:avLst/>
          </a:prstGeom>
          <a:solidFill>
            <a:schemeClr val="bg1"/>
          </a:solidFill>
          <a:ln w="28575">
            <a:solidFill>
              <a:srgbClr val="99FF66"/>
            </a:solidFill>
            <a:miter lim="800000"/>
            <a:headEnd/>
            <a:tailEnd/>
          </a:ln>
        </p:spPr>
      </p:pic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3563888" y="3949896"/>
            <a:ext cx="4348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99FF66"/>
                </a:solidFill>
                <a:latin typeface="Candara" panose="020E0502030303020204" pitchFamily="34" charset="0"/>
              </a:rPr>
              <a:t>Triplet Energy </a:t>
            </a:r>
            <a:r>
              <a:rPr lang="en-US" altLang="it-IT" sz="2400" dirty="0" smtClean="0">
                <a:solidFill>
                  <a:srgbClr val="99FF66"/>
                </a:solidFill>
                <a:latin typeface="Candara" panose="020E0502030303020204" pitchFamily="34" charset="0"/>
              </a:rPr>
              <a:t>Differences (TED)</a:t>
            </a:r>
            <a:endParaRPr lang="en-US" altLang="it-IT" sz="2400" dirty="0">
              <a:solidFill>
                <a:srgbClr val="99FF66"/>
              </a:solidFill>
              <a:latin typeface="Candara" panose="020E0502030303020204" pitchFamily="34" charset="0"/>
            </a:endParaRP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1907422" y="5553075"/>
            <a:ext cx="5567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000" dirty="0">
                <a:solidFill>
                  <a:schemeClr val="bg1"/>
                </a:solidFill>
              </a:rPr>
              <a:t>Test the </a:t>
            </a:r>
            <a:r>
              <a:rPr lang="en-GB" altLang="it-IT" sz="2000" dirty="0">
                <a:solidFill>
                  <a:srgbClr val="99FF66"/>
                </a:solidFill>
              </a:rPr>
              <a:t>charge </a:t>
            </a:r>
            <a:r>
              <a:rPr lang="en-GB" altLang="it-IT" sz="2000" dirty="0" smtClean="0">
                <a:solidFill>
                  <a:srgbClr val="99FF66"/>
                </a:solidFill>
              </a:rPr>
              <a:t>independency </a:t>
            </a:r>
            <a:r>
              <a:rPr lang="en-GB" altLang="it-IT" sz="2000" dirty="0" smtClean="0">
                <a:solidFill>
                  <a:schemeClr val="bg1"/>
                </a:solidFill>
              </a:rPr>
              <a:t>of </a:t>
            </a:r>
            <a:r>
              <a:rPr lang="en-GB" altLang="it-IT" sz="2000" dirty="0">
                <a:solidFill>
                  <a:schemeClr val="bg1"/>
                </a:solidFill>
              </a:rPr>
              <a:t>the interaction</a:t>
            </a:r>
          </a:p>
        </p:txBody>
      </p:sp>
    </p:spTree>
    <p:extLst>
      <p:ext uri="{BB962C8B-B14F-4D97-AF65-F5344CB8AC3E}">
        <p14:creationId xmlns:p14="http://schemas.microsoft.com/office/powerpoint/2010/main" val="34402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9" grpId="0" animBg="1"/>
      <p:bldP spid="172050" grpId="0" animBg="1"/>
      <p:bldP spid="172060" grpId="0"/>
      <p:bldP spid="172062" grpId="0"/>
      <p:bldP spid="172064" grpId="0"/>
      <p:bldP spid="172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symmetry is (slightly) broken</a:t>
            </a:r>
            <a:endParaRPr lang="en-GB" dirty="0"/>
          </a:p>
        </p:txBody>
      </p:sp>
      <p:pic>
        <p:nvPicPr>
          <p:cNvPr id="4" name="Segnaposto contenuto 3" descr="espejo-b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44724"/>
            <a:ext cx="6624736" cy="5299789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841268"/>
            <a:ext cx="9144000" cy="10156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rial" charset="0"/>
              </a:rPr>
              <a:t>Isospin</a:t>
            </a:r>
            <a:r>
              <a:rPr lang="en-GB" sz="2000" dirty="0">
                <a:latin typeface="Arial" charset="0"/>
              </a:rPr>
              <a:t> symmetry breakdown, </a:t>
            </a:r>
            <a:r>
              <a:rPr lang="en-GB" sz="2000" dirty="0">
                <a:solidFill>
                  <a:srgbClr val="FF0000"/>
                </a:solidFill>
                <a:latin typeface="Arial" charset="0"/>
              </a:rPr>
              <a:t>mainly due to the Coulomb field</a:t>
            </a:r>
            <a:r>
              <a:rPr lang="en-GB" sz="2000" dirty="0">
                <a:latin typeface="Arial" charset="0"/>
              </a:rPr>
              <a:t>, manifests when comparing mirror nuclei. </a:t>
            </a:r>
            <a:r>
              <a:rPr lang="en-GB" sz="2000" dirty="0" smtClean="0">
                <a:latin typeface="Arial" charset="0"/>
              </a:rPr>
              <a:t>This </a:t>
            </a:r>
            <a:r>
              <a:rPr lang="en-GB" sz="2000" dirty="0">
                <a:latin typeface="Arial" charset="0"/>
              </a:rPr>
              <a:t>constitutes </a:t>
            </a:r>
            <a:r>
              <a:rPr lang="en-GB" sz="2000" dirty="0">
                <a:solidFill>
                  <a:srgbClr val="FF0000"/>
                </a:solidFill>
                <a:latin typeface="Arial" charset="0"/>
              </a:rPr>
              <a:t>an efficient observatory for a direct insight into nuclear structure properties</a:t>
            </a:r>
            <a:r>
              <a:rPr lang="en-GB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01"/>
            <a:ext cx="9144000" cy="1187451"/>
          </a:xfrm>
        </p:spPr>
        <p:txBody>
          <a:bodyPr>
            <a:normAutofit/>
          </a:bodyPr>
          <a:lstStyle/>
          <a:p>
            <a:r>
              <a:rPr lang="en-US" sz="5400" dirty="0"/>
              <a:t>Measuring </a:t>
            </a:r>
            <a:r>
              <a:rPr lang="en-US" sz="5400" dirty="0" smtClean="0"/>
              <a:t>MED and TED</a:t>
            </a:r>
            <a:endParaRPr lang="en-GB" sz="5400" dirty="0"/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972877" y="4257675"/>
            <a:ext cx="8675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 How the nucleus generates its angular momentum</a:t>
            </a:r>
          </a:p>
          <a:p>
            <a:pPr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 Evolution </a:t>
            </a: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>
                <a:solidFill>
                  <a:schemeClr val="bg1"/>
                </a:solidFill>
              </a:rPr>
              <a:t>radii (deformation) along a rotational band</a:t>
            </a:r>
          </a:p>
          <a:p>
            <a:pPr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 Learn about the configuration of the states </a:t>
            </a:r>
          </a:p>
          <a:p>
            <a:pPr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Isospin</a:t>
            </a:r>
            <a:r>
              <a:rPr lang="en-US" sz="2400" dirty="0">
                <a:solidFill>
                  <a:schemeClr val="bg1"/>
                </a:solidFill>
              </a:rPr>
              <a:t> non-conserving </a:t>
            </a:r>
            <a:r>
              <a:rPr lang="en-US" sz="2400" dirty="0" smtClean="0">
                <a:solidFill>
                  <a:schemeClr val="bg1"/>
                </a:solidFill>
              </a:rPr>
              <a:t>terms of the interaction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1476375" y="3536950"/>
            <a:ext cx="5630863" cy="4667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We measure </a:t>
            </a:r>
            <a:r>
              <a:rPr lang="en-GB" sz="2400" b="1" dirty="0"/>
              <a:t>nuclear</a:t>
            </a:r>
            <a:r>
              <a:rPr lang="en-GB" sz="2400" dirty="0"/>
              <a:t> structure features: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1228049" y="2528900"/>
            <a:ext cx="6401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66FFFF"/>
                </a:solidFill>
              </a:rPr>
              <a:t>They </a:t>
            </a:r>
            <a:r>
              <a:rPr lang="en-GB" sz="2400" dirty="0">
                <a:solidFill>
                  <a:srgbClr val="66FFFF"/>
                </a:solidFill>
              </a:rPr>
              <a:t>contain a richness of information </a:t>
            </a:r>
          </a:p>
          <a:p>
            <a:pPr algn="ctr"/>
            <a:r>
              <a:rPr lang="en-GB" sz="2400" dirty="0">
                <a:solidFill>
                  <a:srgbClr val="66FFFF"/>
                </a:solidFill>
              </a:rPr>
              <a:t>about spin-dependent structural phenomena  </a:t>
            </a:r>
            <a:endParaRPr lang="it-IT" sz="2400" dirty="0">
              <a:solidFill>
                <a:srgbClr val="66FFFF"/>
              </a:solidFill>
            </a:endParaRP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317658" y="1430777"/>
            <a:ext cx="81787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Can we reproduce such small energy differences?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What can we learn from them?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332" y="3249613"/>
            <a:ext cx="1259818" cy="99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uiExpand="1" build="p" advAuto="2000"/>
      <p:bldP spid="347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tangolo 91"/>
          <p:cNvSpPr/>
          <p:nvPr/>
        </p:nvSpPr>
        <p:spPr>
          <a:xfrm>
            <a:off x="6048164" y="2132856"/>
            <a:ext cx="23042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5" y="72107"/>
            <a:ext cx="9324975" cy="836613"/>
          </a:xfrm>
        </p:spPr>
        <p:txBody>
          <a:bodyPr/>
          <a:lstStyle/>
          <a:p>
            <a:r>
              <a:rPr lang="en-GB" sz="5400" dirty="0" smtClean="0"/>
              <a:t>Coulomb </a:t>
            </a:r>
            <a:r>
              <a:rPr lang="en-GB" sz="5400" dirty="0"/>
              <a:t>effects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593725" y="1866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/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-84323" y="4418914"/>
            <a:ext cx="2698961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V</a:t>
            </a:r>
            <a:r>
              <a:rPr lang="it-IT" sz="2400" baseline="-25000" dirty="0" err="1">
                <a:solidFill>
                  <a:schemeClr val="bg1"/>
                </a:solidFill>
              </a:rPr>
              <a:t>C</a:t>
            </a:r>
            <a:r>
              <a:rPr lang="it-IT" sz="2400" baseline="-25000" dirty="0" err="1" smtClean="0">
                <a:solidFill>
                  <a:schemeClr val="bg1"/>
                </a:solidFill>
              </a:rPr>
              <a:t>m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Monopole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Coulomb </a:t>
            </a:r>
            <a:r>
              <a:rPr lang="it-IT" sz="2400" dirty="0" err="1" smtClean="0">
                <a:solidFill>
                  <a:schemeClr val="bg1"/>
                </a:solidFill>
              </a:rPr>
              <a:t>energy</a:t>
            </a:r>
            <a:endParaRPr lang="it-IT" sz="2400" dirty="0">
              <a:solidFill>
                <a:schemeClr val="bg1"/>
              </a:solidFill>
            </a:endParaRPr>
          </a:p>
        </p:txBody>
      </p:sp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2916238" y="3419475"/>
          <a:ext cx="20621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46" name="Equation" r:id="rId4" imgW="1180800" imgH="419040" progId="Equation.3">
                  <p:embed/>
                </p:oleObj>
              </mc:Choice>
              <mc:Fallback>
                <p:oleObj name="Equation" r:id="rId4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419475"/>
                        <a:ext cx="2062162" cy="731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3024188" y="4689475"/>
          <a:ext cx="38592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47" name="Equation" r:id="rId6" imgW="2603160" imgH="444240" progId="Equation.3">
                  <p:embed/>
                </p:oleObj>
              </mc:Choice>
              <mc:Fallback>
                <p:oleObj name="Equation" r:id="rId6" imgW="2603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689475"/>
                        <a:ext cx="3859212" cy="658813"/>
                      </a:xfrm>
                      <a:prstGeom prst="rect">
                        <a:avLst/>
                      </a:prstGeom>
                      <a:solidFill>
                        <a:srgbClr val="66FFCC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030538" y="5913438"/>
          <a:ext cx="31623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48" name="Equation" r:id="rId8" imgW="2120760" imgH="444240" progId="Equation.3">
                  <p:embed/>
                </p:oleObj>
              </mc:Choice>
              <mc:Fallback>
                <p:oleObj name="Equation" r:id="rId8" imgW="2120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5913438"/>
                        <a:ext cx="3162300" cy="6619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4784725" y="3589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/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5003800" y="3477419"/>
            <a:ext cx="2317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radial effect: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radius changes with J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6192838" y="5149850"/>
            <a:ext cx="1630362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change the </a:t>
            </a:r>
          </a:p>
          <a:p>
            <a:pPr algn="ctr"/>
            <a:r>
              <a:rPr lang="en-GB" sz="1600" b="1" dirty="0"/>
              <a:t>single-particle </a:t>
            </a:r>
          </a:p>
          <a:p>
            <a:pPr algn="ctr"/>
            <a:r>
              <a:rPr lang="en-GB" sz="1600" b="1" dirty="0"/>
              <a:t>energies</a:t>
            </a:r>
            <a:endParaRPr lang="en-GB" sz="1600" b="1" dirty="0">
              <a:solidFill>
                <a:srgbClr val="FF330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83525" y="4616450"/>
            <a:ext cx="1225550" cy="1404938"/>
            <a:chOff x="4988" y="2931"/>
            <a:chExt cx="568" cy="794"/>
          </a:xfrm>
        </p:grpSpPr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988" y="2931"/>
              <a:ext cx="0" cy="7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>
              <a:off x="4988" y="3183"/>
              <a:ext cx="5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67" name="Line 19"/>
            <p:cNvSpPr>
              <a:spLocks noChangeShapeType="1"/>
            </p:cNvSpPr>
            <p:nvPr/>
          </p:nvSpPr>
          <p:spPr bwMode="auto">
            <a:xfrm>
              <a:off x="4988" y="3405"/>
              <a:ext cx="21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68" name="Line 20"/>
            <p:cNvSpPr>
              <a:spLocks noChangeShapeType="1"/>
            </p:cNvSpPr>
            <p:nvPr/>
          </p:nvSpPr>
          <p:spPr bwMode="auto">
            <a:xfrm>
              <a:off x="4988" y="3318"/>
              <a:ext cx="2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69" name="Line 21"/>
            <p:cNvSpPr>
              <a:spLocks noChangeShapeType="1"/>
            </p:cNvSpPr>
            <p:nvPr/>
          </p:nvSpPr>
          <p:spPr bwMode="auto">
            <a:xfrm>
              <a:off x="4988" y="3492"/>
              <a:ext cx="1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70" name="Freeform 22"/>
            <p:cNvSpPr>
              <a:spLocks/>
            </p:cNvSpPr>
            <p:nvPr/>
          </p:nvSpPr>
          <p:spPr bwMode="auto">
            <a:xfrm>
              <a:off x="4988" y="3183"/>
              <a:ext cx="495" cy="364"/>
            </a:xfrm>
            <a:custGeom>
              <a:avLst/>
              <a:gdLst/>
              <a:ahLst/>
              <a:cxnLst>
                <a:cxn ang="0">
                  <a:pos x="0" y="847"/>
                </a:cxn>
                <a:cxn ang="0">
                  <a:pos x="318" y="824"/>
                </a:cxn>
                <a:cxn ang="0">
                  <a:pos x="454" y="665"/>
                </a:cxn>
                <a:cxn ang="0">
                  <a:pos x="544" y="484"/>
                </a:cxn>
                <a:cxn ang="0">
                  <a:pos x="635" y="189"/>
                </a:cxn>
                <a:cxn ang="0">
                  <a:pos x="749" y="30"/>
                </a:cxn>
                <a:cxn ang="0">
                  <a:pos x="1021" y="7"/>
                </a:cxn>
                <a:cxn ang="0">
                  <a:pos x="1225" y="7"/>
                </a:cxn>
              </a:cxnLst>
              <a:rect l="0" t="0" r="r" b="b"/>
              <a:pathLst>
                <a:path w="1225" h="854">
                  <a:moveTo>
                    <a:pt x="0" y="847"/>
                  </a:moveTo>
                  <a:cubicBezTo>
                    <a:pt x="121" y="850"/>
                    <a:pt x="242" y="854"/>
                    <a:pt x="318" y="824"/>
                  </a:cubicBezTo>
                  <a:cubicBezTo>
                    <a:pt x="394" y="794"/>
                    <a:pt x="416" y="722"/>
                    <a:pt x="454" y="665"/>
                  </a:cubicBezTo>
                  <a:cubicBezTo>
                    <a:pt x="492" y="608"/>
                    <a:pt x="514" y="563"/>
                    <a:pt x="544" y="484"/>
                  </a:cubicBezTo>
                  <a:cubicBezTo>
                    <a:pt x="574" y="405"/>
                    <a:pt x="601" y="265"/>
                    <a:pt x="635" y="189"/>
                  </a:cubicBezTo>
                  <a:cubicBezTo>
                    <a:pt x="669" y="113"/>
                    <a:pt x="685" y="60"/>
                    <a:pt x="749" y="30"/>
                  </a:cubicBezTo>
                  <a:cubicBezTo>
                    <a:pt x="813" y="0"/>
                    <a:pt x="942" y="11"/>
                    <a:pt x="1021" y="7"/>
                  </a:cubicBezTo>
                  <a:cubicBezTo>
                    <a:pt x="1100" y="3"/>
                    <a:pt x="1162" y="5"/>
                    <a:pt x="1225" y="7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71" name="Oval 23"/>
            <p:cNvSpPr>
              <a:spLocks noChangeArrowheads="1"/>
            </p:cNvSpPr>
            <p:nvPr/>
          </p:nvSpPr>
          <p:spPr bwMode="auto">
            <a:xfrm>
              <a:off x="5007" y="3463"/>
              <a:ext cx="54" cy="5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2" name="Oval 24"/>
            <p:cNvSpPr>
              <a:spLocks noChangeArrowheads="1"/>
            </p:cNvSpPr>
            <p:nvPr/>
          </p:nvSpPr>
          <p:spPr bwMode="auto">
            <a:xfrm>
              <a:off x="5071" y="3463"/>
              <a:ext cx="55" cy="5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3" name="Oval 25"/>
            <p:cNvSpPr>
              <a:spLocks noChangeArrowheads="1"/>
            </p:cNvSpPr>
            <p:nvPr/>
          </p:nvSpPr>
          <p:spPr bwMode="auto">
            <a:xfrm>
              <a:off x="4997" y="3367"/>
              <a:ext cx="55" cy="5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5080" y="3367"/>
              <a:ext cx="55" cy="5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5" name="Oval 27"/>
            <p:cNvSpPr>
              <a:spLocks noChangeArrowheads="1"/>
            </p:cNvSpPr>
            <p:nvPr/>
          </p:nvSpPr>
          <p:spPr bwMode="auto">
            <a:xfrm>
              <a:off x="5034" y="3289"/>
              <a:ext cx="55" cy="5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6" name="Oval 28"/>
            <p:cNvSpPr>
              <a:spLocks noChangeArrowheads="1"/>
            </p:cNvSpPr>
            <p:nvPr/>
          </p:nvSpPr>
          <p:spPr bwMode="auto">
            <a:xfrm>
              <a:off x="5116" y="3289"/>
              <a:ext cx="55" cy="5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04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575482"/>
              </p:ext>
            </p:extLst>
          </p:nvPr>
        </p:nvGraphicFramePr>
        <p:xfrm>
          <a:off x="3221627" y="1237218"/>
          <a:ext cx="2556284" cy="62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49" name="Equation" r:id="rId10" imgW="927000" imgH="228600" progId="Equation.3">
                  <p:embed/>
                </p:oleObj>
              </mc:Choice>
              <mc:Fallback>
                <p:oleObj name="Equation" r:id="rId10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627" y="1237218"/>
                        <a:ext cx="2556284" cy="6296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8" name="Text Box 30"/>
          <p:cNvSpPr txBox="1">
            <a:spLocks noChangeArrowheads="1"/>
          </p:cNvSpPr>
          <p:nvPr/>
        </p:nvSpPr>
        <p:spPr bwMode="auto">
          <a:xfrm>
            <a:off x="250763" y="2241550"/>
            <a:ext cx="2809069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V</a:t>
            </a:r>
            <a:r>
              <a:rPr lang="it-IT" sz="2400" baseline="-25000" dirty="0">
                <a:solidFill>
                  <a:schemeClr val="bg1"/>
                </a:solidFill>
              </a:rPr>
              <a:t>CM</a:t>
            </a:r>
            <a:r>
              <a:rPr lang="it-IT" sz="2400" dirty="0">
                <a:solidFill>
                  <a:schemeClr val="bg1"/>
                </a:solidFill>
              </a:rPr>
              <a:t> Multipole </a:t>
            </a:r>
            <a:r>
              <a:rPr lang="it-IT" sz="2400" dirty="0" smtClean="0">
                <a:solidFill>
                  <a:schemeClr val="bg1"/>
                </a:solidFill>
              </a:rPr>
              <a:t>Coulomb </a:t>
            </a:r>
            <a:r>
              <a:rPr lang="it-IT" sz="2400" dirty="0" err="1">
                <a:solidFill>
                  <a:schemeClr val="bg1"/>
                </a:solidFill>
              </a:rPr>
              <a:t>energy</a:t>
            </a:r>
            <a:r>
              <a:rPr lang="it-IT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60479" name="Text Box 31"/>
          <p:cNvSpPr txBox="1">
            <a:spLocks noChangeArrowheads="1"/>
          </p:cNvSpPr>
          <p:nvPr/>
        </p:nvSpPr>
        <p:spPr bwMode="auto">
          <a:xfrm>
            <a:off x="3311525" y="2384425"/>
            <a:ext cx="237648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/>
              <a:t>Between valence </a:t>
            </a:r>
          </a:p>
          <a:p>
            <a:r>
              <a:rPr lang="en-GB" sz="2000"/>
              <a:t>protons only</a:t>
            </a:r>
          </a:p>
        </p:txBody>
      </p:sp>
      <p:sp>
        <p:nvSpPr>
          <p:cNvPr id="360480" name="Line 32"/>
          <p:cNvSpPr>
            <a:spLocks noChangeShapeType="1"/>
          </p:cNvSpPr>
          <p:nvPr/>
        </p:nvSpPr>
        <p:spPr bwMode="auto">
          <a:xfrm>
            <a:off x="2843213" y="27813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378700" y="3608388"/>
            <a:ext cx="1765300" cy="612775"/>
            <a:chOff x="1655" y="3453"/>
            <a:chExt cx="1723" cy="576"/>
          </a:xfrm>
        </p:grpSpPr>
        <p:sp>
          <p:nvSpPr>
            <p:cNvPr id="360483" name="Oval 35"/>
            <p:cNvSpPr>
              <a:spLocks noChangeArrowheads="1"/>
            </p:cNvSpPr>
            <p:nvPr/>
          </p:nvSpPr>
          <p:spPr bwMode="auto">
            <a:xfrm>
              <a:off x="1655" y="3566"/>
              <a:ext cx="748" cy="340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84" name="Line 36"/>
            <p:cNvSpPr>
              <a:spLocks noChangeShapeType="1"/>
            </p:cNvSpPr>
            <p:nvPr/>
          </p:nvSpPr>
          <p:spPr bwMode="auto">
            <a:xfrm flipV="1">
              <a:off x="2471" y="3725"/>
              <a:ext cx="29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85" name="Oval 37"/>
            <p:cNvSpPr>
              <a:spLocks noChangeArrowheads="1"/>
            </p:cNvSpPr>
            <p:nvPr/>
          </p:nvSpPr>
          <p:spPr bwMode="auto">
            <a:xfrm>
              <a:off x="2802" y="345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156325" y="2273300"/>
            <a:ext cx="2089150" cy="903288"/>
            <a:chOff x="295" y="2568"/>
            <a:chExt cx="1077" cy="433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95" y="2568"/>
              <a:ext cx="394" cy="433"/>
              <a:chOff x="1112" y="2004"/>
              <a:chExt cx="428" cy="518"/>
            </a:xfrm>
          </p:grpSpPr>
          <p:sp>
            <p:nvSpPr>
              <p:cNvPr id="360488" name="Line 40"/>
              <p:cNvSpPr>
                <a:spLocks noChangeShapeType="1"/>
              </p:cNvSpPr>
              <p:nvPr/>
            </p:nvSpPr>
            <p:spPr bwMode="auto">
              <a:xfrm>
                <a:off x="1325" y="2374"/>
                <a:ext cx="2" cy="1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1118" y="2200"/>
                <a:ext cx="420" cy="56"/>
                <a:chOff x="1116" y="2228"/>
                <a:chExt cx="420" cy="56"/>
              </a:xfrm>
            </p:grpSpPr>
            <p:sp>
              <p:nvSpPr>
                <p:cNvPr id="360490" name="Arc 42"/>
                <p:cNvSpPr>
                  <a:spLocks/>
                </p:cNvSpPr>
                <p:nvPr/>
              </p:nvSpPr>
              <p:spPr bwMode="auto">
                <a:xfrm flipH="1">
                  <a:off x="1116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91" name="Arc 43"/>
                <p:cNvSpPr>
                  <a:spLocks/>
                </p:cNvSpPr>
                <p:nvPr/>
              </p:nvSpPr>
              <p:spPr bwMode="auto">
                <a:xfrm>
                  <a:off x="1324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4"/>
              <p:cNvGrpSpPr>
                <a:grpSpLocks/>
              </p:cNvGrpSpPr>
              <p:nvPr/>
            </p:nvGrpSpPr>
            <p:grpSpPr bwMode="auto">
              <a:xfrm>
                <a:off x="1114" y="2228"/>
                <a:ext cx="420" cy="56"/>
                <a:chOff x="1116" y="2228"/>
                <a:chExt cx="420" cy="56"/>
              </a:xfrm>
            </p:grpSpPr>
            <p:sp>
              <p:nvSpPr>
                <p:cNvPr id="360493" name="Arc 45"/>
                <p:cNvSpPr>
                  <a:spLocks/>
                </p:cNvSpPr>
                <p:nvPr/>
              </p:nvSpPr>
              <p:spPr bwMode="auto">
                <a:xfrm flipH="1">
                  <a:off x="1116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94" name="Arc 46"/>
                <p:cNvSpPr>
                  <a:spLocks/>
                </p:cNvSpPr>
                <p:nvPr/>
              </p:nvSpPr>
              <p:spPr bwMode="auto">
                <a:xfrm>
                  <a:off x="1324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95" name="Oval 47"/>
              <p:cNvSpPr>
                <a:spLocks noChangeArrowheads="1"/>
              </p:cNvSpPr>
              <p:nvPr/>
            </p:nvSpPr>
            <p:spPr bwMode="auto">
              <a:xfrm>
                <a:off x="1188" y="2120"/>
                <a:ext cx="276" cy="276"/>
              </a:xfrm>
              <a:prstGeom prst="ellipse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112" y="2284"/>
                <a:ext cx="424" cy="56"/>
                <a:chOff x="1112" y="2284"/>
                <a:chExt cx="424" cy="56"/>
              </a:xfrm>
            </p:grpSpPr>
            <p:sp>
              <p:nvSpPr>
                <p:cNvPr id="360497" name="Arc 49"/>
                <p:cNvSpPr>
                  <a:spLocks/>
                </p:cNvSpPr>
                <p:nvPr/>
              </p:nvSpPr>
              <p:spPr bwMode="auto">
                <a:xfrm flipH="1" flipV="1">
                  <a:off x="1112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98" name="Arc 50"/>
                <p:cNvSpPr>
                  <a:spLocks/>
                </p:cNvSpPr>
                <p:nvPr/>
              </p:nvSpPr>
              <p:spPr bwMode="auto">
                <a:xfrm flipV="1">
                  <a:off x="1324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51"/>
              <p:cNvGrpSpPr>
                <a:grpSpLocks/>
              </p:cNvGrpSpPr>
              <p:nvPr/>
            </p:nvGrpSpPr>
            <p:grpSpPr bwMode="auto">
              <a:xfrm>
                <a:off x="1116" y="2256"/>
                <a:ext cx="424" cy="56"/>
                <a:chOff x="1112" y="2284"/>
                <a:chExt cx="424" cy="56"/>
              </a:xfrm>
            </p:grpSpPr>
            <p:sp>
              <p:nvSpPr>
                <p:cNvPr id="360500" name="Arc 52"/>
                <p:cNvSpPr>
                  <a:spLocks/>
                </p:cNvSpPr>
                <p:nvPr/>
              </p:nvSpPr>
              <p:spPr bwMode="auto">
                <a:xfrm flipH="1" flipV="1">
                  <a:off x="1112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501" name="Arc 53"/>
                <p:cNvSpPr>
                  <a:spLocks/>
                </p:cNvSpPr>
                <p:nvPr/>
              </p:nvSpPr>
              <p:spPr bwMode="auto">
                <a:xfrm flipV="1">
                  <a:off x="1324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502" name="Oval 54"/>
              <p:cNvSpPr>
                <a:spLocks noChangeArrowheads="1"/>
              </p:cNvSpPr>
              <p:nvPr/>
            </p:nvSpPr>
            <p:spPr bwMode="auto">
              <a:xfrm>
                <a:off x="1204" y="2276"/>
                <a:ext cx="36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3" name="Oval 55"/>
              <p:cNvSpPr>
                <a:spLocks noChangeArrowheads="1"/>
              </p:cNvSpPr>
              <p:nvPr/>
            </p:nvSpPr>
            <p:spPr bwMode="auto">
              <a:xfrm>
                <a:off x="1480" y="2300"/>
                <a:ext cx="36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6"/>
              <p:cNvGrpSpPr>
                <a:grpSpLocks/>
              </p:cNvGrpSpPr>
              <p:nvPr/>
            </p:nvGrpSpPr>
            <p:grpSpPr bwMode="auto">
              <a:xfrm>
                <a:off x="1284" y="2290"/>
                <a:ext cx="28" cy="42"/>
                <a:chOff x="1002" y="2396"/>
                <a:chExt cx="28" cy="42"/>
              </a:xfrm>
            </p:grpSpPr>
            <p:sp>
              <p:nvSpPr>
                <p:cNvPr id="360505" name="Line 57"/>
                <p:cNvSpPr>
                  <a:spLocks noChangeShapeType="1"/>
                </p:cNvSpPr>
                <p:nvPr/>
              </p:nvSpPr>
              <p:spPr bwMode="auto">
                <a:xfrm>
                  <a:off x="1002" y="2396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0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002" y="2418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9"/>
              <p:cNvGrpSpPr>
                <a:grpSpLocks/>
              </p:cNvGrpSpPr>
              <p:nvPr/>
            </p:nvGrpSpPr>
            <p:grpSpPr bwMode="auto">
              <a:xfrm flipH="1">
                <a:off x="1412" y="2310"/>
                <a:ext cx="28" cy="42"/>
                <a:chOff x="1002" y="2396"/>
                <a:chExt cx="28" cy="42"/>
              </a:xfrm>
            </p:grpSpPr>
            <p:sp>
              <p:nvSpPr>
                <p:cNvPr id="360508" name="Line 60"/>
                <p:cNvSpPr>
                  <a:spLocks noChangeShapeType="1"/>
                </p:cNvSpPr>
                <p:nvPr/>
              </p:nvSpPr>
              <p:spPr bwMode="auto">
                <a:xfrm>
                  <a:off x="1002" y="2396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09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2" y="2418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510" name="Line 62"/>
              <p:cNvSpPr>
                <a:spLocks noChangeShapeType="1"/>
              </p:cNvSpPr>
              <p:nvPr/>
            </p:nvSpPr>
            <p:spPr bwMode="auto">
              <a:xfrm flipV="1">
                <a:off x="1327" y="2004"/>
                <a:ext cx="2" cy="1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975" y="2591"/>
              <a:ext cx="397" cy="323"/>
              <a:chOff x="545" y="2232"/>
              <a:chExt cx="431" cy="386"/>
            </a:xfrm>
          </p:grpSpPr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 rot="21233069" flipH="1">
                <a:off x="545" y="2428"/>
                <a:ext cx="423" cy="56"/>
                <a:chOff x="1116" y="2228"/>
                <a:chExt cx="420" cy="56"/>
              </a:xfrm>
            </p:grpSpPr>
            <p:sp>
              <p:nvSpPr>
                <p:cNvPr id="360513" name="Arc 65"/>
                <p:cNvSpPr>
                  <a:spLocks/>
                </p:cNvSpPr>
                <p:nvPr/>
              </p:nvSpPr>
              <p:spPr bwMode="auto">
                <a:xfrm flipH="1">
                  <a:off x="1116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514" name="Arc 66"/>
                <p:cNvSpPr>
                  <a:spLocks/>
                </p:cNvSpPr>
                <p:nvPr/>
              </p:nvSpPr>
              <p:spPr bwMode="auto">
                <a:xfrm>
                  <a:off x="1324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7"/>
              <p:cNvGrpSpPr>
                <a:grpSpLocks/>
              </p:cNvGrpSpPr>
              <p:nvPr/>
            </p:nvGrpSpPr>
            <p:grpSpPr bwMode="auto">
              <a:xfrm rot="366931">
                <a:off x="553" y="2422"/>
                <a:ext cx="423" cy="56"/>
                <a:chOff x="1116" y="2228"/>
                <a:chExt cx="420" cy="56"/>
              </a:xfrm>
            </p:grpSpPr>
            <p:sp>
              <p:nvSpPr>
                <p:cNvPr id="360516" name="Arc 68"/>
                <p:cNvSpPr>
                  <a:spLocks/>
                </p:cNvSpPr>
                <p:nvPr/>
              </p:nvSpPr>
              <p:spPr bwMode="auto">
                <a:xfrm flipH="1">
                  <a:off x="1116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517" name="Arc 69"/>
                <p:cNvSpPr>
                  <a:spLocks/>
                </p:cNvSpPr>
                <p:nvPr/>
              </p:nvSpPr>
              <p:spPr bwMode="auto">
                <a:xfrm>
                  <a:off x="1324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518" name="Oval 70"/>
              <p:cNvSpPr>
                <a:spLocks noChangeArrowheads="1"/>
              </p:cNvSpPr>
              <p:nvPr/>
            </p:nvSpPr>
            <p:spPr bwMode="auto">
              <a:xfrm>
                <a:off x="624" y="2342"/>
                <a:ext cx="276" cy="276"/>
              </a:xfrm>
              <a:prstGeom prst="ellipse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71"/>
              <p:cNvGrpSpPr>
                <a:grpSpLocks/>
              </p:cNvGrpSpPr>
              <p:nvPr/>
            </p:nvGrpSpPr>
            <p:grpSpPr bwMode="auto">
              <a:xfrm rot="366931">
                <a:off x="548" y="2476"/>
                <a:ext cx="424" cy="56"/>
                <a:chOff x="1112" y="2284"/>
                <a:chExt cx="424" cy="56"/>
              </a:xfrm>
            </p:grpSpPr>
            <p:sp>
              <p:nvSpPr>
                <p:cNvPr id="360520" name="Arc 72"/>
                <p:cNvSpPr>
                  <a:spLocks/>
                </p:cNvSpPr>
                <p:nvPr/>
              </p:nvSpPr>
              <p:spPr bwMode="auto">
                <a:xfrm flipH="1" flipV="1">
                  <a:off x="1112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521" name="Arc 73"/>
                <p:cNvSpPr>
                  <a:spLocks/>
                </p:cNvSpPr>
                <p:nvPr/>
              </p:nvSpPr>
              <p:spPr bwMode="auto">
                <a:xfrm flipV="1">
                  <a:off x="1324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522" name="Oval 74"/>
              <p:cNvSpPr>
                <a:spLocks noChangeArrowheads="1"/>
              </p:cNvSpPr>
              <p:nvPr/>
            </p:nvSpPr>
            <p:spPr bwMode="auto">
              <a:xfrm>
                <a:off x="610" y="2478"/>
                <a:ext cx="36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23" name="Oval 75"/>
              <p:cNvSpPr>
                <a:spLocks noChangeArrowheads="1"/>
              </p:cNvSpPr>
              <p:nvPr/>
            </p:nvSpPr>
            <p:spPr bwMode="auto">
              <a:xfrm>
                <a:off x="914" y="2506"/>
                <a:ext cx="36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24" name="Line 76"/>
              <p:cNvSpPr>
                <a:spLocks noChangeShapeType="1"/>
              </p:cNvSpPr>
              <p:nvPr/>
            </p:nvSpPr>
            <p:spPr bwMode="auto">
              <a:xfrm flipH="1" flipV="1">
                <a:off x="733" y="2232"/>
                <a:ext cx="24" cy="14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77"/>
              <p:cNvGrpSpPr>
                <a:grpSpLocks/>
              </p:cNvGrpSpPr>
              <p:nvPr/>
            </p:nvGrpSpPr>
            <p:grpSpPr bwMode="auto">
              <a:xfrm rot="21233069" flipH="1">
                <a:off x="550" y="2480"/>
                <a:ext cx="424" cy="56"/>
                <a:chOff x="1112" y="2284"/>
                <a:chExt cx="424" cy="56"/>
              </a:xfrm>
            </p:grpSpPr>
            <p:sp>
              <p:nvSpPr>
                <p:cNvPr id="360526" name="Arc 78"/>
                <p:cNvSpPr>
                  <a:spLocks/>
                </p:cNvSpPr>
                <p:nvPr/>
              </p:nvSpPr>
              <p:spPr bwMode="auto">
                <a:xfrm flipH="1" flipV="1">
                  <a:off x="1112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527" name="Arc 79"/>
                <p:cNvSpPr>
                  <a:spLocks/>
                </p:cNvSpPr>
                <p:nvPr/>
              </p:nvSpPr>
              <p:spPr bwMode="auto">
                <a:xfrm flipV="1">
                  <a:off x="1324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80"/>
              <p:cNvGrpSpPr>
                <a:grpSpLocks/>
              </p:cNvGrpSpPr>
              <p:nvPr/>
            </p:nvGrpSpPr>
            <p:grpSpPr bwMode="auto">
              <a:xfrm>
                <a:off x="672" y="2522"/>
                <a:ext cx="28" cy="42"/>
                <a:chOff x="1002" y="2396"/>
                <a:chExt cx="28" cy="42"/>
              </a:xfrm>
            </p:grpSpPr>
            <p:sp>
              <p:nvSpPr>
                <p:cNvPr id="360529" name="Line 81"/>
                <p:cNvSpPr>
                  <a:spLocks noChangeShapeType="1"/>
                </p:cNvSpPr>
                <p:nvPr/>
              </p:nvSpPr>
              <p:spPr bwMode="auto">
                <a:xfrm>
                  <a:off x="1002" y="2396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3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002" y="2418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83"/>
              <p:cNvGrpSpPr>
                <a:grpSpLocks/>
              </p:cNvGrpSpPr>
              <p:nvPr/>
            </p:nvGrpSpPr>
            <p:grpSpPr bwMode="auto">
              <a:xfrm>
                <a:off x="868" y="2486"/>
                <a:ext cx="28" cy="42"/>
                <a:chOff x="1002" y="2396"/>
                <a:chExt cx="28" cy="42"/>
              </a:xfrm>
            </p:grpSpPr>
            <p:sp>
              <p:nvSpPr>
                <p:cNvPr id="360532" name="Line 84"/>
                <p:cNvSpPr>
                  <a:spLocks noChangeShapeType="1"/>
                </p:cNvSpPr>
                <p:nvPr/>
              </p:nvSpPr>
              <p:spPr bwMode="auto">
                <a:xfrm>
                  <a:off x="1002" y="2396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33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002" y="2418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534" name="Line 86"/>
              <p:cNvSpPr>
                <a:spLocks noChangeShapeType="1"/>
              </p:cNvSpPr>
              <p:nvPr/>
            </p:nvSpPr>
            <p:spPr bwMode="auto">
              <a:xfrm flipV="1">
                <a:off x="779" y="2232"/>
                <a:ext cx="24" cy="14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535" name="AutoShape 87"/>
            <p:cNvSpPr>
              <a:spLocks noChangeArrowheads="1"/>
            </p:cNvSpPr>
            <p:nvPr/>
          </p:nvSpPr>
          <p:spPr bwMode="auto">
            <a:xfrm>
              <a:off x="771" y="2749"/>
              <a:ext cx="114" cy="91"/>
            </a:xfrm>
            <a:prstGeom prst="rightArrow">
              <a:avLst>
                <a:gd name="adj1" fmla="val 50000"/>
                <a:gd name="adj2" fmla="val 31319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360536" name="Text Box 88"/>
          <p:cNvSpPr txBox="1">
            <a:spLocks noChangeArrowheads="1"/>
          </p:cNvSpPr>
          <p:nvPr/>
        </p:nvSpPr>
        <p:spPr bwMode="auto">
          <a:xfrm>
            <a:off x="2879725" y="4292600"/>
            <a:ext cx="40878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FFFF"/>
                </a:solidFill>
              </a:rPr>
              <a:t>L</a:t>
            </a:r>
            <a:r>
              <a:rPr lang="en-GB" sz="2000" baseline="30000" dirty="0">
                <a:solidFill>
                  <a:srgbClr val="66FFFF"/>
                </a:solidFill>
              </a:rPr>
              <a:t>2</a:t>
            </a:r>
            <a:r>
              <a:rPr lang="en-GB" sz="2000" dirty="0">
                <a:solidFill>
                  <a:srgbClr val="66FFFF"/>
                </a:solidFill>
              </a:rPr>
              <a:t> term to account for shell effects </a:t>
            </a:r>
          </a:p>
        </p:txBody>
      </p:sp>
      <p:sp>
        <p:nvSpPr>
          <p:cNvPr id="360537" name="Text Box 89"/>
          <p:cNvSpPr txBox="1">
            <a:spLocks noChangeArrowheads="1"/>
          </p:cNvSpPr>
          <p:nvPr/>
        </p:nvSpPr>
        <p:spPr bwMode="auto">
          <a:xfrm>
            <a:off x="3035089" y="5516563"/>
            <a:ext cx="30130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FFFF"/>
                </a:solidFill>
              </a:rPr>
              <a:t>electromagnetic LS term </a:t>
            </a:r>
          </a:p>
        </p:txBody>
      </p:sp>
      <p:sp>
        <p:nvSpPr>
          <p:cNvPr id="91" name="Parentesi graffa aperta 90"/>
          <p:cNvSpPr/>
          <p:nvPr/>
        </p:nvSpPr>
        <p:spPr>
          <a:xfrm>
            <a:off x="2447764" y="3537012"/>
            <a:ext cx="333751" cy="2916324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9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60453" grpId="0"/>
      <p:bldP spid="360461" grpId="0"/>
      <p:bldP spid="360462" grpId="0" animBg="1"/>
      <p:bldP spid="360478" grpId="0"/>
      <p:bldP spid="360479" grpId="0" animBg="1"/>
      <p:bldP spid="360480" grpId="0" animBg="1"/>
      <p:bldP spid="360536" grpId="0"/>
      <p:bldP spid="360537" grpId="0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 Coulomb corrections enough?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409803" y="5697252"/>
            <a:ext cx="6676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Another </a:t>
            </a:r>
            <a:r>
              <a:rPr lang="en-GB" sz="2000" dirty="0" err="1" smtClean="0">
                <a:solidFill>
                  <a:schemeClr val="bg1"/>
                </a:solidFill>
              </a:rPr>
              <a:t>isospin</a:t>
            </a:r>
            <a:r>
              <a:rPr lang="en-GB" sz="2000" dirty="0" smtClean="0">
                <a:solidFill>
                  <a:schemeClr val="bg1"/>
                </a:solidFill>
              </a:rPr>
              <a:t> symmetry breaking (</a:t>
            </a:r>
            <a:r>
              <a:rPr lang="en-GB" sz="2000" dirty="0" err="1" smtClean="0">
                <a:solidFill>
                  <a:schemeClr val="bg1"/>
                </a:solidFill>
              </a:rPr>
              <a:t>ISB</a:t>
            </a:r>
            <a:r>
              <a:rPr lang="en-GB" sz="2000" dirty="0" smtClean="0">
                <a:solidFill>
                  <a:schemeClr val="bg1"/>
                </a:solidFill>
              </a:rPr>
              <a:t>) term is needed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and </a:t>
            </a:r>
            <a:r>
              <a:rPr lang="en-GB" sz="2000" dirty="0">
                <a:solidFill>
                  <a:schemeClr val="bg1"/>
                </a:solidFill>
              </a:rPr>
              <a:t>it has to be big!</a:t>
            </a:r>
          </a:p>
        </p:txBody>
      </p:sp>
      <p:grpSp>
        <p:nvGrpSpPr>
          <p:cNvPr id="76" name="Gruppo 75"/>
          <p:cNvGrpSpPr/>
          <p:nvPr/>
        </p:nvGrpSpPr>
        <p:grpSpPr>
          <a:xfrm>
            <a:off x="1187624" y="1268759"/>
            <a:ext cx="7200799" cy="4248471"/>
            <a:chOff x="1187624" y="1268759"/>
            <a:chExt cx="7200799" cy="4248471"/>
          </a:xfrm>
        </p:grpSpPr>
        <p:grpSp>
          <p:nvGrpSpPr>
            <p:cNvPr id="77" name="Gruppo 12"/>
            <p:cNvGrpSpPr/>
            <p:nvPr/>
          </p:nvGrpSpPr>
          <p:grpSpPr>
            <a:xfrm>
              <a:off x="1187624" y="1268759"/>
              <a:ext cx="7200799" cy="4248471"/>
              <a:chOff x="1259632" y="1592796"/>
              <a:chExt cx="6636296" cy="39964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pic>
            <p:nvPicPr>
              <p:cNvPr id="137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59632" y="1592796"/>
                <a:ext cx="6636296" cy="3996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pic>
          <p:sp>
            <p:nvSpPr>
              <p:cNvPr id="138" name="CasellaDiTesto 137"/>
              <p:cNvSpPr txBox="1"/>
              <p:nvPr/>
            </p:nvSpPr>
            <p:spPr>
              <a:xfrm>
                <a:off x="5705951" y="1605286"/>
                <a:ext cx="141256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 err="1">
                    <a:solidFill>
                      <a:srgbClr val="FF0000"/>
                    </a:solidFill>
                    <a:latin typeface="+mn-lt"/>
                  </a:rPr>
                  <a:t>V</a:t>
                </a:r>
                <a:r>
                  <a:rPr lang="en-US" sz="2400" baseline="-25000" dirty="0" err="1">
                    <a:solidFill>
                      <a:srgbClr val="FF0000"/>
                    </a:solidFill>
                    <a:latin typeface="+mn-lt"/>
                  </a:rPr>
                  <a:t>CM</a:t>
                </a:r>
                <a:r>
                  <a:rPr lang="en-US" sz="2400" dirty="0" err="1">
                    <a:solidFill>
                      <a:srgbClr val="FF0000"/>
                    </a:solidFill>
                    <a:latin typeface="+mn-lt"/>
                  </a:rPr>
                  <a:t>+V</a:t>
                </a:r>
                <a:r>
                  <a:rPr lang="en-US" sz="2400" baseline="-25000" dirty="0" err="1">
                    <a:solidFill>
                      <a:srgbClr val="FF0000"/>
                    </a:solidFill>
                    <a:latin typeface="+mn-lt"/>
                  </a:rPr>
                  <a:t>Cm</a:t>
                </a:r>
                <a:endParaRPr lang="it-IT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39" name="CasellaDiTesto 138"/>
              <p:cNvSpPr txBox="1"/>
              <p:nvPr/>
            </p:nvSpPr>
            <p:spPr>
              <a:xfrm>
                <a:off x="4644008" y="3284984"/>
                <a:ext cx="715260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+mn-lt"/>
                  </a:rPr>
                  <a:t>Exp</a:t>
                </a:r>
                <a:endParaRPr lang="it-IT" sz="2400" dirty="0">
                  <a:latin typeface="+mn-lt"/>
                </a:endParaRPr>
              </a:p>
            </p:txBody>
          </p:sp>
        </p:grpSp>
        <p:grpSp>
          <p:nvGrpSpPr>
            <p:cNvPr id="78" name="Group 7"/>
            <p:cNvGrpSpPr>
              <a:grpSpLocks/>
            </p:cNvGrpSpPr>
            <p:nvPr/>
          </p:nvGrpSpPr>
          <p:grpSpPr bwMode="auto">
            <a:xfrm>
              <a:off x="4716463" y="4329113"/>
              <a:ext cx="2089150" cy="719137"/>
              <a:chOff x="1655" y="3453"/>
              <a:chExt cx="1723" cy="576"/>
            </a:xfrm>
            <a:solidFill>
              <a:srgbClr val="00B050"/>
            </a:solidFill>
          </p:grpSpPr>
          <p:sp>
            <p:nvSpPr>
              <p:cNvPr id="134" name="Oval 8"/>
              <p:cNvSpPr>
                <a:spLocks noChangeArrowheads="1"/>
              </p:cNvSpPr>
              <p:nvPr/>
            </p:nvSpPr>
            <p:spPr bwMode="auto">
              <a:xfrm>
                <a:off x="1655" y="3566"/>
                <a:ext cx="748" cy="34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9"/>
              <p:cNvSpPr>
                <a:spLocks noChangeShapeType="1"/>
              </p:cNvSpPr>
              <p:nvPr/>
            </p:nvSpPr>
            <p:spPr bwMode="auto">
              <a:xfrm flipV="1">
                <a:off x="2471" y="3725"/>
                <a:ext cx="295" cy="0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Oval 10"/>
              <p:cNvSpPr>
                <a:spLocks noChangeArrowheads="1"/>
              </p:cNvSpPr>
              <p:nvPr/>
            </p:nvSpPr>
            <p:spPr bwMode="auto">
              <a:xfrm>
                <a:off x="2802" y="3453"/>
                <a:ext cx="576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AutoShape 11"/>
            <p:cNvSpPr>
              <a:spLocks noChangeArrowheads="1"/>
            </p:cNvSpPr>
            <p:nvPr/>
          </p:nvSpPr>
          <p:spPr bwMode="auto">
            <a:xfrm>
              <a:off x="5760132" y="3753036"/>
              <a:ext cx="323850" cy="612775"/>
            </a:xfrm>
            <a:prstGeom prst="downArrow">
              <a:avLst>
                <a:gd name="adj1" fmla="val 50000"/>
                <a:gd name="adj2" fmla="val 47304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AutoShape 12"/>
            <p:cNvSpPr>
              <a:spLocks noChangeArrowheads="1"/>
            </p:cNvSpPr>
            <p:nvPr/>
          </p:nvSpPr>
          <p:spPr bwMode="auto">
            <a:xfrm>
              <a:off x="4608004" y="2672916"/>
              <a:ext cx="576262" cy="252412"/>
            </a:xfrm>
            <a:prstGeom prst="leftArrow">
              <a:avLst>
                <a:gd name="adj1" fmla="val 50000"/>
                <a:gd name="adj2" fmla="val 57076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" name="Group 13"/>
            <p:cNvGrpSpPr>
              <a:grpSpLocks/>
            </p:cNvGrpSpPr>
            <p:nvPr/>
          </p:nvGrpSpPr>
          <p:grpSpPr bwMode="auto">
            <a:xfrm>
              <a:off x="2663788" y="2492896"/>
              <a:ext cx="1709738" cy="687387"/>
              <a:chOff x="295" y="2568"/>
              <a:chExt cx="1077" cy="433"/>
            </a:xfrm>
          </p:grpSpPr>
          <p:grpSp>
            <p:nvGrpSpPr>
              <p:cNvPr id="85" name="Group 14"/>
              <p:cNvGrpSpPr>
                <a:grpSpLocks/>
              </p:cNvGrpSpPr>
              <p:nvPr/>
            </p:nvGrpSpPr>
            <p:grpSpPr bwMode="auto">
              <a:xfrm>
                <a:off x="295" y="2568"/>
                <a:ext cx="394" cy="433"/>
                <a:chOff x="1112" y="2004"/>
                <a:chExt cx="428" cy="518"/>
              </a:xfrm>
            </p:grpSpPr>
            <p:sp>
              <p:nvSpPr>
                <p:cNvPr id="111" name="Line 15"/>
                <p:cNvSpPr>
                  <a:spLocks noChangeShapeType="1"/>
                </p:cNvSpPr>
                <p:nvPr/>
              </p:nvSpPr>
              <p:spPr bwMode="auto">
                <a:xfrm>
                  <a:off x="1325" y="2374"/>
                  <a:ext cx="2" cy="1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" name="Group 16"/>
                <p:cNvGrpSpPr>
                  <a:grpSpLocks/>
                </p:cNvGrpSpPr>
                <p:nvPr/>
              </p:nvGrpSpPr>
              <p:grpSpPr bwMode="auto">
                <a:xfrm>
                  <a:off x="1118" y="2200"/>
                  <a:ext cx="420" cy="56"/>
                  <a:chOff x="1116" y="2228"/>
                  <a:chExt cx="420" cy="56"/>
                </a:xfrm>
              </p:grpSpPr>
              <p:sp>
                <p:nvSpPr>
                  <p:cNvPr id="132" name="Arc 17"/>
                  <p:cNvSpPr>
                    <a:spLocks/>
                  </p:cNvSpPr>
                  <p:nvPr/>
                </p:nvSpPr>
                <p:spPr bwMode="auto">
                  <a:xfrm flipH="1">
                    <a:off x="1116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Arc 18"/>
                  <p:cNvSpPr>
                    <a:spLocks/>
                  </p:cNvSpPr>
                  <p:nvPr/>
                </p:nvSpPr>
                <p:spPr bwMode="auto">
                  <a:xfrm>
                    <a:off x="1324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" name="Group 19"/>
                <p:cNvGrpSpPr>
                  <a:grpSpLocks/>
                </p:cNvGrpSpPr>
                <p:nvPr/>
              </p:nvGrpSpPr>
              <p:grpSpPr bwMode="auto">
                <a:xfrm>
                  <a:off x="1114" y="2228"/>
                  <a:ext cx="420" cy="56"/>
                  <a:chOff x="1116" y="2228"/>
                  <a:chExt cx="420" cy="56"/>
                </a:xfrm>
              </p:grpSpPr>
              <p:sp>
                <p:nvSpPr>
                  <p:cNvPr id="130" name="Arc 20"/>
                  <p:cNvSpPr>
                    <a:spLocks/>
                  </p:cNvSpPr>
                  <p:nvPr/>
                </p:nvSpPr>
                <p:spPr bwMode="auto">
                  <a:xfrm flipH="1">
                    <a:off x="1116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Arc 21"/>
                  <p:cNvSpPr>
                    <a:spLocks/>
                  </p:cNvSpPr>
                  <p:nvPr/>
                </p:nvSpPr>
                <p:spPr bwMode="auto">
                  <a:xfrm>
                    <a:off x="1324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4" name="Oval 22"/>
                <p:cNvSpPr>
                  <a:spLocks noChangeArrowheads="1"/>
                </p:cNvSpPr>
                <p:nvPr/>
              </p:nvSpPr>
              <p:spPr bwMode="auto">
                <a:xfrm>
                  <a:off x="1188" y="2120"/>
                  <a:ext cx="276" cy="2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5" name="Group 23"/>
                <p:cNvGrpSpPr>
                  <a:grpSpLocks/>
                </p:cNvGrpSpPr>
                <p:nvPr/>
              </p:nvGrpSpPr>
              <p:grpSpPr bwMode="auto">
                <a:xfrm>
                  <a:off x="1112" y="2284"/>
                  <a:ext cx="424" cy="56"/>
                  <a:chOff x="1112" y="2284"/>
                  <a:chExt cx="424" cy="56"/>
                </a:xfrm>
              </p:grpSpPr>
              <p:sp>
                <p:nvSpPr>
                  <p:cNvPr id="128" name="Arc 24"/>
                  <p:cNvSpPr>
                    <a:spLocks/>
                  </p:cNvSpPr>
                  <p:nvPr/>
                </p:nvSpPr>
                <p:spPr bwMode="auto">
                  <a:xfrm flipH="1" flipV="1">
                    <a:off x="1112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Arc 25"/>
                  <p:cNvSpPr>
                    <a:spLocks/>
                  </p:cNvSpPr>
                  <p:nvPr/>
                </p:nvSpPr>
                <p:spPr bwMode="auto">
                  <a:xfrm flipV="1">
                    <a:off x="1324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oup 26"/>
                <p:cNvGrpSpPr>
                  <a:grpSpLocks/>
                </p:cNvGrpSpPr>
                <p:nvPr/>
              </p:nvGrpSpPr>
              <p:grpSpPr bwMode="auto">
                <a:xfrm>
                  <a:off x="1116" y="2256"/>
                  <a:ext cx="424" cy="56"/>
                  <a:chOff x="1112" y="2284"/>
                  <a:chExt cx="424" cy="56"/>
                </a:xfrm>
              </p:grpSpPr>
              <p:sp>
                <p:nvSpPr>
                  <p:cNvPr id="126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1112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Arc 28"/>
                  <p:cNvSpPr>
                    <a:spLocks/>
                  </p:cNvSpPr>
                  <p:nvPr/>
                </p:nvSpPr>
                <p:spPr bwMode="auto">
                  <a:xfrm flipV="1">
                    <a:off x="1324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" name="Oval 29"/>
                <p:cNvSpPr>
                  <a:spLocks noChangeArrowheads="1"/>
                </p:cNvSpPr>
                <p:nvPr/>
              </p:nvSpPr>
              <p:spPr bwMode="auto">
                <a:xfrm>
                  <a:off x="1204" y="2276"/>
                  <a:ext cx="36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30"/>
                <p:cNvSpPr>
                  <a:spLocks noChangeArrowheads="1"/>
                </p:cNvSpPr>
                <p:nvPr/>
              </p:nvSpPr>
              <p:spPr bwMode="auto">
                <a:xfrm>
                  <a:off x="1480" y="2300"/>
                  <a:ext cx="36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9" name="Group 31"/>
                <p:cNvGrpSpPr>
                  <a:grpSpLocks/>
                </p:cNvGrpSpPr>
                <p:nvPr/>
              </p:nvGrpSpPr>
              <p:grpSpPr bwMode="auto">
                <a:xfrm>
                  <a:off x="1284" y="2290"/>
                  <a:ext cx="28" cy="42"/>
                  <a:chOff x="1002" y="2396"/>
                  <a:chExt cx="28" cy="42"/>
                </a:xfrm>
              </p:grpSpPr>
              <p:sp>
                <p:nvSpPr>
                  <p:cNvPr id="12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2396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2418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oup 34"/>
                <p:cNvGrpSpPr>
                  <a:grpSpLocks/>
                </p:cNvGrpSpPr>
                <p:nvPr/>
              </p:nvGrpSpPr>
              <p:grpSpPr bwMode="auto">
                <a:xfrm flipH="1">
                  <a:off x="1412" y="2310"/>
                  <a:ext cx="28" cy="42"/>
                  <a:chOff x="1002" y="2396"/>
                  <a:chExt cx="28" cy="42"/>
                </a:xfrm>
              </p:grpSpPr>
              <p:sp>
                <p:nvSpPr>
                  <p:cNvPr id="12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2396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2418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327" y="2004"/>
                  <a:ext cx="2" cy="1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38"/>
              <p:cNvGrpSpPr>
                <a:grpSpLocks/>
              </p:cNvGrpSpPr>
              <p:nvPr/>
            </p:nvGrpSpPr>
            <p:grpSpPr bwMode="auto">
              <a:xfrm>
                <a:off x="975" y="2591"/>
                <a:ext cx="397" cy="323"/>
                <a:chOff x="545" y="2232"/>
                <a:chExt cx="431" cy="386"/>
              </a:xfrm>
            </p:grpSpPr>
            <p:grpSp>
              <p:nvGrpSpPr>
                <p:cNvPr id="88" name="Group 39"/>
                <p:cNvGrpSpPr>
                  <a:grpSpLocks/>
                </p:cNvGrpSpPr>
                <p:nvPr/>
              </p:nvGrpSpPr>
              <p:grpSpPr bwMode="auto">
                <a:xfrm rot="21233069" flipH="1">
                  <a:off x="545" y="2428"/>
                  <a:ext cx="423" cy="56"/>
                  <a:chOff x="1116" y="2228"/>
                  <a:chExt cx="420" cy="56"/>
                </a:xfrm>
              </p:grpSpPr>
              <p:sp>
                <p:nvSpPr>
                  <p:cNvPr id="109" name="Arc 40"/>
                  <p:cNvSpPr>
                    <a:spLocks/>
                  </p:cNvSpPr>
                  <p:nvPr/>
                </p:nvSpPr>
                <p:spPr bwMode="auto">
                  <a:xfrm flipH="1">
                    <a:off x="1116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Arc 41"/>
                  <p:cNvSpPr>
                    <a:spLocks/>
                  </p:cNvSpPr>
                  <p:nvPr/>
                </p:nvSpPr>
                <p:spPr bwMode="auto">
                  <a:xfrm>
                    <a:off x="1324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42"/>
                <p:cNvGrpSpPr>
                  <a:grpSpLocks/>
                </p:cNvGrpSpPr>
                <p:nvPr/>
              </p:nvGrpSpPr>
              <p:grpSpPr bwMode="auto">
                <a:xfrm rot="366931">
                  <a:off x="553" y="2422"/>
                  <a:ext cx="423" cy="56"/>
                  <a:chOff x="1116" y="2228"/>
                  <a:chExt cx="420" cy="56"/>
                </a:xfrm>
              </p:grpSpPr>
              <p:sp>
                <p:nvSpPr>
                  <p:cNvPr id="107" name="Arc 43"/>
                  <p:cNvSpPr>
                    <a:spLocks/>
                  </p:cNvSpPr>
                  <p:nvPr/>
                </p:nvSpPr>
                <p:spPr bwMode="auto">
                  <a:xfrm flipH="1">
                    <a:off x="1116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Arc 44"/>
                  <p:cNvSpPr>
                    <a:spLocks/>
                  </p:cNvSpPr>
                  <p:nvPr/>
                </p:nvSpPr>
                <p:spPr bwMode="auto">
                  <a:xfrm>
                    <a:off x="1324" y="2228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" name="Oval 45"/>
                <p:cNvSpPr>
                  <a:spLocks noChangeArrowheads="1"/>
                </p:cNvSpPr>
                <p:nvPr/>
              </p:nvSpPr>
              <p:spPr bwMode="auto">
                <a:xfrm>
                  <a:off x="624" y="2342"/>
                  <a:ext cx="276" cy="2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1" name="Group 46"/>
                <p:cNvGrpSpPr>
                  <a:grpSpLocks/>
                </p:cNvGrpSpPr>
                <p:nvPr/>
              </p:nvGrpSpPr>
              <p:grpSpPr bwMode="auto">
                <a:xfrm rot="366931">
                  <a:off x="548" y="2476"/>
                  <a:ext cx="424" cy="56"/>
                  <a:chOff x="1112" y="2284"/>
                  <a:chExt cx="424" cy="56"/>
                </a:xfrm>
              </p:grpSpPr>
              <p:sp>
                <p:nvSpPr>
                  <p:cNvPr id="105" name="Arc 47"/>
                  <p:cNvSpPr>
                    <a:spLocks/>
                  </p:cNvSpPr>
                  <p:nvPr/>
                </p:nvSpPr>
                <p:spPr bwMode="auto">
                  <a:xfrm flipH="1" flipV="1">
                    <a:off x="1112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Arc 48"/>
                  <p:cNvSpPr>
                    <a:spLocks/>
                  </p:cNvSpPr>
                  <p:nvPr/>
                </p:nvSpPr>
                <p:spPr bwMode="auto">
                  <a:xfrm flipV="1">
                    <a:off x="1324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" name="Oval 49"/>
                <p:cNvSpPr>
                  <a:spLocks noChangeArrowheads="1"/>
                </p:cNvSpPr>
                <p:nvPr/>
              </p:nvSpPr>
              <p:spPr bwMode="auto">
                <a:xfrm>
                  <a:off x="610" y="2478"/>
                  <a:ext cx="36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50"/>
                <p:cNvSpPr>
                  <a:spLocks noChangeArrowheads="1"/>
                </p:cNvSpPr>
                <p:nvPr/>
              </p:nvSpPr>
              <p:spPr bwMode="auto">
                <a:xfrm>
                  <a:off x="914" y="2506"/>
                  <a:ext cx="36" cy="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733" y="2232"/>
                  <a:ext cx="24" cy="14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5" name="Group 52"/>
                <p:cNvGrpSpPr>
                  <a:grpSpLocks/>
                </p:cNvGrpSpPr>
                <p:nvPr/>
              </p:nvGrpSpPr>
              <p:grpSpPr bwMode="auto">
                <a:xfrm rot="21233069" flipH="1">
                  <a:off x="550" y="2480"/>
                  <a:ext cx="424" cy="56"/>
                  <a:chOff x="1112" y="2284"/>
                  <a:chExt cx="424" cy="56"/>
                </a:xfrm>
              </p:grpSpPr>
              <p:sp>
                <p:nvSpPr>
                  <p:cNvPr id="103" name="Arc 53"/>
                  <p:cNvSpPr>
                    <a:spLocks/>
                  </p:cNvSpPr>
                  <p:nvPr/>
                </p:nvSpPr>
                <p:spPr bwMode="auto">
                  <a:xfrm flipH="1" flipV="1">
                    <a:off x="1112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Arc 54"/>
                  <p:cNvSpPr>
                    <a:spLocks/>
                  </p:cNvSpPr>
                  <p:nvPr/>
                </p:nvSpPr>
                <p:spPr bwMode="auto">
                  <a:xfrm flipV="1">
                    <a:off x="1324" y="2284"/>
                    <a:ext cx="212" cy="5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55"/>
                <p:cNvGrpSpPr>
                  <a:grpSpLocks/>
                </p:cNvGrpSpPr>
                <p:nvPr/>
              </p:nvGrpSpPr>
              <p:grpSpPr bwMode="auto">
                <a:xfrm>
                  <a:off x="672" y="2522"/>
                  <a:ext cx="28" cy="42"/>
                  <a:chOff x="1002" y="2396"/>
                  <a:chExt cx="28" cy="42"/>
                </a:xfrm>
              </p:grpSpPr>
              <p:sp>
                <p:nvSpPr>
                  <p:cNvPr id="101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2396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2418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" name="Group 58"/>
                <p:cNvGrpSpPr>
                  <a:grpSpLocks/>
                </p:cNvGrpSpPr>
                <p:nvPr/>
              </p:nvGrpSpPr>
              <p:grpSpPr bwMode="auto">
                <a:xfrm>
                  <a:off x="868" y="2486"/>
                  <a:ext cx="28" cy="42"/>
                  <a:chOff x="1002" y="2396"/>
                  <a:chExt cx="28" cy="42"/>
                </a:xfrm>
              </p:grpSpPr>
              <p:sp>
                <p:nvSpPr>
                  <p:cNvPr id="9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002" y="2396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2" y="2418"/>
                    <a:ext cx="28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79" y="2232"/>
                  <a:ext cx="24" cy="14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" name="AutoShape 62"/>
              <p:cNvSpPr>
                <a:spLocks noChangeArrowheads="1"/>
              </p:cNvSpPr>
              <p:nvPr/>
            </p:nvSpPr>
            <p:spPr bwMode="auto">
              <a:xfrm>
                <a:off x="771" y="2749"/>
                <a:ext cx="114" cy="91"/>
              </a:xfrm>
              <a:prstGeom prst="rightArrow">
                <a:avLst>
                  <a:gd name="adj1" fmla="val 50000"/>
                  <a:gd name="adj2" fmla="val 31319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t-IT">
                  <a:solidFill>
                    <a:schemeClr val="accent2"/>
                  </a:solidFill>
                </a:endParaRPr>
              </a:p>
            </p:txBody>
          </p:sp>
        </p:grpSp>
        <p:graphicFrame>
          <p:nvGraphicFramePr>
            <p:cNvPr id="82" name="Object 63"/>
            <p:cNvGraphicFramePr>
              <a:graphicFrameLocks noChangeAspect="1"/>
            </p:cNvGraphicFramePr>
            <p:nvPr/>
          </p:nvGraphicFramePr>
          <p:xfrm>
            <a:off x="2375756" y="1556792"/>
            <a:ext cx="2297112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912" name="Equation" r:id="rId5" imgW="927000" imgH="241200" progId="Equation.3">
                    <p:embed/>
                  </p:oleObj>
                </mc:Choice>
                <mc:Fallback>
                  <p:oleObj name="Equation" r:id="rId5" imgW="92700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5756" y="1556792"/>
                          <a:ext cx="2297112" cy="5984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64"/>
            <p:cNvSpPr txBox="1">
              <a:spLocks noChangeArrowheads="1"/>
            </p:cNvSpPr>
            <p:nvPr/>
          </p:nvSpPr>
          <p:spPr bwMode="auto">
            <a:xfrm>
              <a:off x="6120172" y="2420888"/>
              <a:ext cx="79258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        </a:t>
              </a:r>
              <a:r>
                <a:rPr lang="en-GB" sz="2400" b="1" dirty="0" err="1" smtClean="0">
                  <a:solidFill>
                    <a:srgbClr val="0070C0"/>
                  </a:solidFill>
                </a:rPr>
                <a:t>V</a:t>
              </a:r>
              <a:r>
                <a:rPr lang="en-GB" b="1" dirty="0" err="1" smtClean="0">
                  <a:solidFill>
                    <a:srgbClr val="0070C0"/>
                  </a:solidFill>
                </a:rPr>
                <a:t>CM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sp>
          <p:nvSpPr>
            <p:cNvPr id="84" name="Text Box 65"/>
            <p:cNvSpPr txBox="1">
              <a:spLocks noChangeArrowheads="1"/>
            </p:cNvSpPr>
            <p:nvPr/>
          </p:nvSpPr>
          <p:spPr bwMode="auto">
            <a:xfrm>
              <a:off x="6120172" y="3573016"/>
              <a:ext cx="82867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 b="1" dirty="0" err="1">
                  <a:solidFill>
                    <a:srgbClr val="00B050"/>
                  </a:solidFill>
                </a:rPr>
                <a:t>V</a:t>
              </a:r>
              <a:r>
                <a:rPr lang="en-GB" b="1" dirty="0" err="1">
                  <a:solidFill>
                    <a:srgbClr val="00B050"/>
                  </a:solidFill>
                </a:rPr>
                <a:t>Cm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it-IT"/>
              <a:t>  Looking for an empirical interaction                  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33363" y="912813"/>
            <a:ext cx="86591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it-IT" dirty="0">
                <a:solidFill>
                  <a:schemeClr val="bg1"/>
                </a:solidFill>
              </a:rPr>
              <a:t>In the single </a:t>
            </a:r>
            <a:r>
              <a:rPr lang="en-GB" altLang="it-IT" i="1" dirty="0" err="1">
                <a:solidFill>
                  <a:schemeClr val="bg1"/>
                </a:solidFill>
              </a:rPr>
              <a:t>f</a:t>
            </a:r>
            <a:r>
              <a:rPr lang="en-GB" altLang="it-IT" baseline="-25000" dirty="0" err="1">
                <a:solidFill>
                  <a:schemeClr val="bg1"/>
                </a:solidFill>
              </a:rPr>
              <a:t>7</a:t>
            </a:r>
            <a:r>
              <a:rPr lang="en-GB" altLang="it-IT" baseline="-25000" dirty="0">
                <a:solidFill>
                  <a:schemeClr val="bg1"/>
                </a:solidFill>
              </a:rPr>
              <a:t>/2</a:t>
            </a:r>
            <a:r>
              <a:rPr lang="en-GB" altLang="it-IT" dirty="0">
                <a:solidFill>
                  <a:schemeClr val="bg1"/>
                </a:solidFill>
              </a:rPr>
              <a:t> shell, an interaction V can be defined by </a:t>
            </a:r>
            <a:r>
              <a:rPr lang="en-GB" altLang="it-IT" dirty="0" smtClean="0">
                <a:solidFill>
                  <a:schemeClr val="bg1"/>
                </a:solidFill>
              </a:rPr>
              <a:t>two-body </a:t>
            </a:r>
            <a:r>
              <a:rPr lang="en-GB" altLang="it-IT" dirty="0">
                <a:solidFill>
                  <a:schemeClr val="bg1"/>
                </a:solidFill>
              </a:rPr>
              <a:t>matrix elements written in the proton-neutron </a:t>
            </a:r>
            <a:r>
              <a:rPr lang="en-GB" altLang="it-IT" dirty="0" smtClean="0">
                <a:solidFill>
                  <a:schemeClr val="bg1"/>
                </a:solidFill>
              </a:rPr>
              <a:t>formalism </a:t>
            </a:r>
            <a:r>
              <a:rPr lang="en-GB" altLang="it-IT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348038" y="1752600"/>
          <a:ext cx="1909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50" name="Equation" r:id="rId3" imgW="1054080" imgH="304560" progId="Equation.3">
                  <p:embed/>
                </p:oleObj>
              </mc:Choice>
              <mc:Fallback>
                <p:oleObj name="Equation" r:id="rId3" imgW="10540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752600"/>
                        <a:ext cx="1909762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208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it-IT" dirty="0">
                <a:solidFill>
                  <a:schemeClr val="bg1"/>
                </a:solidFill>
              </a:rPr>
              <a:t>We can recast them in terms of </a:t>
            </a:r>
            <a:r>
              <a:rPr lang="en-GB" altLang="it-IT" dirty="0" err="1">
                <a:solidFill>
                  <a:schemeClr val="bg1"/>
                </a:solidFill>
              </a:rPr>
              <a:t>isoscalar</a:t>
            </a:r>
            <a:r>
              <a:rPr lang="en-GB" altLang="it-IT" dirty="0">
                <a:solidFill>
                  <a:schemeClr val="bg1"/>
                </a:solidFill>
              </a:rPr>
              <a:t>, </a:t>
            </a:r>
            <a:r>
              <a:rPr lang="en-GB" altLang="it-IT" dirty="0" err="1">
                <a:solidFill>
                  <a:schemeClr val="bg1"/>
                </a:solidFill>
              </a:rPr>
              <a:t>isovector</a:t>
            </a:r>
            <a:r>
              <a:rPr lang="en-GB" altLang="it-IT" dirty="0">
                <a:solidFill>
                  <a:schemeClr val="bg1"/>
                </a:solidFill>
              </a:rPr>
              <a:t> and </a:t>
            </a:r>
            <a:r>
              <a:rPr lang="en-GB" altLang="it-IT" dirty="0" err="1">
                <a:solidFill>
                  <a:schemeClr val="bg1"/>
                </a:solidFill>
              </a:rPr>
              <a:t>isotensor</a:t>
            </a:r>
            <a:r>
              <a:rPr lang="en-GB" altLang="it-IT" dirty="0">
                <a:solidFill>
                  <a:schemeClr val="bg1"/>
                </a:solidFill>
              </a:rPr>
              <a:t> contributions</a:t>
            </a:r>
          </a:p>
        </p:txBody>
      </p:sp>
      <p:graphicFrame>
        <p:nvGraphicFramePr>
          <p:cNvPr id="2385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31677"/>
              </p:ext>
            </p:extLst>
          </p:nvPr>
        </p:nvGraphicFramePr>
        <p:xfrm>
          <a:off x="3361544" y="2895600"/>
          <a:ext cx="2614612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51" name="Equation" r:id="rId5" imgW="1714320" imgH="787320" progId="Equation.3">
                  <p:embed/>
                </p:oleObj>
              </mc:Choice>
              <mc:Fallback>
                <p:oleObj name="Equation" r:id="rId5" imgW="17143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44" y="2895600"/>
                        <a:ext cx="2614612" cy="1300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9" name="Object 7"/>
          <p:cNvGraphicFramePr>
            <a:graphicFrameLocks noChangeAspect="1"/>
          </p:cNvGraphicFramePr>
          <p:nvPr/>
        </p:nvGraphicFramePr>
        <p:xfrm>
          <a:off x="2343150" y="4411663"/>
          <a:ext cx="4084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52" name="Equation" r:id="rId7" imgW="2450880" imgH="253800" progId="Equation.3">
                  <p:embed/>
                </p:oleObj>
              </mc:Choice>
              <mc:Fallback>
                <p:oleObj name="Equation" r:id="rId7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411663"/>
                        <a:ext cx="4084638" cy="455612"/>
                      </a:xfrm>
                      <a:prstGeom prst="rect">
                        <a:avLst/>
                      </a:prstGeom>
                      <a:solidFill>
                        <a:srgbClr val="D7FDF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463550" y="4454525"/>
            <a:ext cx="1009650" cy="366713"/>
          </a:xfrm>
          <a:prstGeom prst="rect">
            <a:avLst/>
          </a:prstGeom>
          <a:solidFill>
            <a:srgbClr val="D7FD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it-IT"/>
              <a:t>Mirrors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6984268" y="4492625"/>
            <a:ext cx="122341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GB" altLang="it-IT" sz="2000" dirty="0" err="1">
                <a:solidFill>
                  <a:srgbClr val="66FFFF"/>
                </a:solidFill>
              </a:rPr>
              <a:t>Isovector</a:t>
            </a:r>
            <a:endParaRPr lang="en-GB" altLang="it-IT" sz="2000" dirty="0">
              <a:solidFill>
                <a:srgbClr val="66FFFF"/>
              </a:solidFill>
            </a:endParaRPr>
          </a:p>
        </p:txBody>
      </p:sp>
      <p:graphicFrame>
        <p:nvGraphicFramePr>
          <p:cNvPr id="238602" name="Object 10"/>
          <p:cNvGraphicFramePr>
            <a:graphicFrameLocks noChangeAspect="1"/>
          </p:cNvGraphicFramePr>
          <p:nvPr/>
        </p:nvGraphicFramePr>
        <p:xfrm>
          <a:off x="1820863" y="5170488"/>
          <a:ext cx="50387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53" name="Equation" r:id="rId9" imgW="2908080" imgH="253800" progId="Equation.3">
                  <p:embed/>
                </p:oleObj>
              </mc:Choice>
              <mc:Fallback>
                <p:oleObj name="Equation" r:id="rId9" imgW="290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170488"/>
                        <a:ext cx="5038725" cy="473075"/>
                      </a:xfrm>
                      <a:prstGeom prst="rect">
                        <a:avLst/>
                      </a:prstGeom>
                      <a:solidFill>
                        <a:srgbClr val="D7FDF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457200" y="5216525"/>
            <a:ext cx="930275" cy="366713"/>
          </a:xfrm>
          <a:prstGeom prst="rect">
            <a:avLst/>
          </a:prstGeom>
          <a:solidFill>
            <a:srgbClr val="D7FD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it-IT"/>
              <a:t>Triplet</a:t>
            </a:r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6984268" y="5140325"/>
            <a:ext cx="123783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GB" altLang="it-IT" sz="2000" dirty="0" err="1">
                <a:solidFill>
                  <a:srgbClr val="66FFFF"/>
                </a:solidFill>
              </a:rPr>
              <a:t>Isotensor</a:t>
            </a:r>
            <a:endParaRPr lang="en-GB" altLang="it-IT" sz="2000" dirty="0">
              <a:solidFill>
                <a:srgbClr val="66FFFF"/>
              </a:solidFill>
            </a:endParaRPr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3494088" y="4471988"/>
            <a:ext cx="4430712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it-IT" sz="2000"/>
              <a:t>We assume that the configurations </a:t>
            </a:r>
          </a:p>
          <a:p>
            <a:r>
              <a:rPr lang="en-GB" altLang="it-IT" sz="2000"/>
              <a:t>of these states are pure (f</a:t>
            </a:r>
            <a:r>
              <a:rPr lang="en-GB" altLang="it-IT" sz="2000" baseline="-25000"/>
              <a:t>7/2</a:t>
            </a:r>
            <a:r>
              <a:rPr lang="en-GB" altLang="it-IT" sz="2000"/>
              <a:t>)</a:t>
            </a:r>
            <a:r>
              <a:rPr lang="en-GB" altLang="it-IT" sz="2000" baseline="30000"/>
              <a:t>2</a:t>
            </a:r>
            <a:endParaRPr lang="en-GB" altLang="it-IT" sz="2000"/>
          </a:p>
        </p:txBody>
      </p:sp>
      <p:grpSp>
        <p:nvGrpSpPr>
          <p:cNvPr id="238611" name="Group 19"/>
          <p:cNvGrpSpPr>
            <a:grpSpLocks/>
          </p:cNvGrpSpPr>
          <p:nvPr/>
        </p:nvGrpSpPr>
        <p:grpSpPr bwMode="auto">
          <a:xfrm>
            <a:off x="657225" y="3184525"/>
            <a:ext cx="2351088" cy="3140075"/>
            <a:chOff x="414" y="2006"/>
            <a:chExt cx="1481" cy="1978"/>
          </a:xfrm>
        </p:grpSpPr>
        <p:pic>
          <p:nvPicPr>
            <p:cNvPr id="238608" name="Picture 16" descr="A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2256"/>
              <a:ext cx="1481" cy="1728"/>
            </a:xfrm>
            <a:prstGeom prst="rect">
              <a:avLst/>
            </a:prstGeom>
            <a:noFill/>
            <a:ln w="9525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610" name="Text Box 18"/>
            <p:cNvSpPr txBox="1">
              <a:spLocks noChangeArrowheads="1"/>
            </p:cNvSpPr>
            <p:nvPr/>
          </p:nvSpPr>
          <p:spPr bwMode="auto">
            <a:xfrm>
              <a:off x="414" y="2006"/>
              <a:ext cx="148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l-GR" altLang="it-IT" sz="2000" dirty="0">
                  <a:latin typeface="Times New Roman" pitchFamily="18" charset="0"/>
                </a:rPr>
                <a:t>ππ</a:t>
              </a:r>
              <a:r>
                <a:rPr lang="en-GB" altLang="it-IT" sz="2000" dirty="0">
                  <a:latin typeface="Times New Roman" pitchFamily="18" charset="0"/>
                </a:rPr>
                <a:t>         </a:t>
              </a:r>
              <a:r>
                <a:rPr lang="el-GR" altLang="it-IT" sz="2000" dirty="0">
                  <a:latin typeface="Times New Roman" pitchFamily="18" charset="0"/>
                </a:rPr>
                <a:t>π</a:t>
              </a:r>
              <a:r>
                <a:rPr lang="el-GR" altLang="it-IT" sz="2000" dirty="0"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en-GB" altLang="it-IT" sz="2000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l-GR" altLang="it-IT" sz="2000" dirty="0">
                  <a:latin typeface="Times New Roman" pitchFamily="18" charset="0"/>
                  <a:cs typeface="Times New Roman" pitchFamily="18" charset="0"/>
                </a:rPr>
                <a:t>νν</a:t>
              </a:r>
              <a:r>
                <a:rPr lang="en-GB" altLang="it-IT" sz="2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GB" altLang="it-IT" sz="2000" dirty="0">
                  <a:latin typeface="Times New Roman" pitchFamily="18" charset="0"/>
                </a:rPr>
                <a:t>  </a:t>
              </a:r>
              <a:endParaRPr lang="el-GR" altLang="it-IT" sz="20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6980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/>
      <p:bldP spid="238600" grpId="0" animBg="1"/>
      <p:bldP spid="238601" grpId="0"/>
      <p:bldP spid="238603" grpId="0" animBg="1"/>
      <p:bldP spid="238604" grpId="0"/>
      <p:bldP spid="238609" grpId="0" animBg="1"/>
      <p:bldP spid="23860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0"/>
            <a:ext cx="8229600" cy="836613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it-IT" dirty="0"/>
              <a:t>  Looking for an empirical interaction                  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3295177" y="5913276"/>
            <a:ext cx="406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i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P. </a:t>
            </a:r>
            <a:r>
              <a:rPr lang="it-IT" altLang="it-IT" sz="1600" i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Zuker</a:t>
            </a:r>
            <a:r>
              <a:rPr lang="it-IT" altLang="it-IT" sz="1600" i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it-IT" altLang="it-IT" sz="1600" i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</a:t>
            </a:r>
            <a:r>
              <a:rPr lang="it-IT" altLang="it-IT" sz="1600" i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89, 142502 (2002)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503238" y="800100"/>
            <a:ext cx="842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From the </a:t>
            </a:r>
            <a:r>
              <a:rPr lang="en-US" altLang="it-IT" dirty="0" err="1">
                <a:solidFill>
                  <a:schemeClr val="bg1"/>
                </a:solidFill>
              </a:rPr>
              <a:t>yrast</a:t>
            </a:r>
            <a:r>
              <a:rPr lang="en-US" altLang="it-IT" dirty="0">
                <a:solidFill>
                  <a:schemeClr val="bg1"/>
                </a:solidFill>
              </a:rPr>
              <a:t> spectra of the T=1 triplet </a:t>
            </a:r>
            <a:r>
              <a:rPr lang="en-US" altLang="it-IT" baseline="30000" dirty="0" err="1">
                <a:solidFill>
                  <a:schemeClr val="bg1"/>
                </a:solidFill>
              </a:rPr>
              <a:t>42</a:t>
            </a:r>
            <a:r>
              <a:rPr lang="en-US" altLang="it-IT" dirty="0" err="1">
                <a:solidFill>
                  <a:schemeClr val="bg1"/>
                </a:solidFill>
              </a:rPr>
              <a:t>Ti</a:t>
            </a:r>
            <a:r>
              <a:rPr lang="en-US" altLang="it-IT" dirty="0">
                <a:solidFill>
                  <a:schemeClr val="bg1"/>
                </a:solidFill>
              </a:rPr>
              <a:t>, </a:t>
            </a:r>
            <a:r>
              <a:rPr lang="en-US" altLang="it-IT" baseline="30000" dirty="0" err="1">
                <a:solidFill>
                  <a:schemeClr val="bg1"/>
                </a:solidFill>
              </a:rPr>
              <a:t>42</a:t>
            </a:r>
            <a:r>
              <a:rPr lang="en-US" altLang="it-IT" dirty="0" err="1">
                <a:solidFill>
                  <a:schemeClr val="bg1"/>
                </a:solidFill>
              </a:rPr>
              <a:t>Sc</a:t>
            </a:r>
            <a:r>
              <a:rPr lang="en-US" altLang="it-IT" dirty="0">
                <a:solidFill>
                  <a:schemeClr val="bg1"/>
                </a:solidFill>
              </a:rPr>
              <a:t>, </a:t>
            </a:r>
            <a:r>
              <a:rPr lang="en-US" altLang="it-IT" baseline="30000" dirty="0" err="1">
                <a:solidFill>
                  <a:schemeClr val="bg1"/>
                </a:solidFill>
              </a:rPr>
              <a:t>42</a:t>
            </a:r>
            <a:r>
              <a:rPr lang="en-US" altLang="it-IT" dirty="0" err="1">
                <a:solidFill>
                  <a:schemeClr val="bg1"/>
                </a:solidFill>
              </a:rPr>
              <a:t>Ca</a:t>
            </a:r>
            <a:r>
              <a:rPr lang="en-US" altLang="it-IT" dirty="0">
                <a:solidFill>
                  <a:schemeClr val="bg1"/>
                </a:solidFill>
              </a:rPr>
              <a:t> we deduce the interaction</a:t>
            </a:r>
            <a:endParaRPr lang="en-US" altLang="it-IT" sz="1600" dirty="0">
              <a:solidFill>
                <a:schemeClr val="bg1"/>
              </a:solidFill>
            </a:endParaRPr>
          </a:p>
        </p:txBody>
      </p:sp>
      <p:graphicFrame>
        <p:nvGraphicFramePr>
          <p:cNvPr id="23554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72097"/>
              </p:ext>
            </p:extLst>
          </p:nvPr>
        </p:nvGraphicFramePr>
        <p:xfrm>
          <a:off x="1835696" y="1664804"/>
          <a:ext cx="3875087" cy="2314575"/>
        </p:xfrm>
        <a:graphic>
          <a:graphicData uri="http://schemas.openxmlformats.org/drawingml/2006/table">
            <a:tbl>
              <a:tblPr/>
              <a:tblGrid>
                <a:gridCol w="1084262"/>
                <a:gridCol w="647700"/>
                <a:gridCol w="714375"/>
                <a:gridCol w="714375"/>
                <a:gridCol w="71437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altLang="it-IT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en-US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MED-V</a:t>
                      </a:r>
                      <a:r>
                        <a:rPr kumimoji="0" lang="en-US" altLang="it-IT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8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8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8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8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8FC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TED-V</a:t>
                      </a:r>
                      <a:r>
                        <a:rPr kumimoji="0" lang="en-US" altLang="it-IT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35580" name="Text Box 60"/>
          <p:cNvSpPr txBox="1">
            <a:spLocks noChangeArrowheads="1"/>
          </p:cNvSpPr>
          <p:nvPr/>
        </p:nvSpPr>
        <p:spPr bwMode="auto">
          <a:xfrm>
            <a:off x="5919333" y="2912579"/>
            <a:ext cx="1651413" cy="369332"/>
          </a:xfrm>
          <a:prstGeom prst="rect">
            <a:avLst/>
          </a:prstGeom>
          <a:solidFill>
            <a:srgbClr val="DCF8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estimate </a:t>
            </a:r>
            <a:r>
              <a:rPr lang="en-US" altLang="it-IT" dirty="0" smtClean="0"/>
              <a:t>V</a:t>
            </a:r>
            <a:r>
              <a:rPr lang="en-US" altLang="it-IT" baseline="-25000" dirty="0" smtClean="0"/>
              <a:t>B </a:t>
            </a:r>
            <a:r>
              <a:rPr lang="en-US" altLang="it-IT" baseline="30000" dirty="0"/>
              <a:t>(1)</a:t>
            </a:r>
            <a:r>
              <a:rPr lang="en-US" altLang="it-IT" baseline="-25000" dirty="0"/>
              <a:t> </a:t>
            </a:r>
            <a:endParaRPr lang="en-US" altLang="it-IT" dirty="0"/>
          </a:p>
        </p:txBody>
      </p:sp>
      <p:sp>
        <p:nvSpPr>
          <p:cNvPr id="235581" name="Text Box 61"/>
          <p:cNvSpPr txBox="1">
            <a:spLocks noChangeArrowheads="1"/>
          </p:cNvSpPr>
          <p:nvPr/>
        </p:nvSpPr>
        <p:spPr bwMode="auto">
          <a:xfrm>
            <a:off x="5799683" y="3530117"/>
            <a:ext cx="200342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/>
              <a:t>estimate </a:t>
            </a:r>
            <a:r>
              <a:rPr lang="en-US" altLang="it-IT" dirty="0" smtClean="0"/>
              <a:t>V</a:t>
            </a:r>
            <a:r>
              <a:rPr lang="en-US" altLang="it-IT" baseline="-25000" dirty="0" smtClean="0"/>
              <a:t>B </a:t>
            </a:r>
            <a:r>
              <a:rPr lang="en-US" altLang="it-IT" baseline="30000" dirty="0"/>
              <a:t>(2)</a:t>
            </a:r>
            <a:r>
              <a:rPr lang="en-US" altLang="it-IT" dirty="0"/>
              <a:t> </a:t>
            </a:r>
          </a:p>
        </p:txBody>
      </p:sp>
      <p:sp>
        <p:nvSpPr>
          <p:cNvPr id="235583" name="Text Box 63"/>
          <p:cNvSpPr txBox="1">
            <a:spLocks noChangeArrowheads="1"/>
          </p:cNvSpPr>
          <p:nvPr/>
        </p:nvSpPr>
        <p:spPr bwMode="auto">
          <a:xfrm>
            <a:off x="5918187" y="2228367"/>
            <a:ext cx="127317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it-IT"/>
              <a:t>Calculated</a:t>
            </a:r>
          </a:p>
        </p:txBody>
      </p:sp>
      <p:sp>
        <p:nvSpPr>
          <p:cNvPr id="235585" name="Text Box 65"/>
          <p:cNvSpPr txBox="1">
            <a:spLocks noChangeArrowheads="1"/>
          </p:cNvSpPr>
          <p:nvPr/>
        </p:nvSpPr>
        <p:spPr bwMode="auto">
          <a:xfrm>
            <a:off x="2483768" y="4185084"/>
            <a:ext cx="392327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GB" altLang="it-IT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GB" altLang="it-IT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ansatz</a:t>
            </a:r>
            <a:r>
              <a:rPr lang="en-GB" altLang="it-IT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altLang="it-IT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to</a:t>
            </a:r>
          </a:p>
          <a:p>
            <a:pPr algn="ctr"/>
            <a:r>
              <a:rPr lang="en-GB" altLang="it-IT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in the pf shell: </a:t>
            </a:r>
          </a:p>
        </p:txBody>
      </p:sp>
      <p:graphicFrame>
        <p:nvGraphicFramePr>
          <p:cNvPr id="23558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26709"/>
              </p:ext>
            </p:extLst>
          </p:nvPr>
        </p:nvGraphicFramePr>
        <p:xfrm>
          <a:off x="530448" y="5013176"/>
          <a:ext cx="3669445" cy="52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9" name="Equation" r:id="rId4" imgW="1765080" imgH="253800" progId="Equation.3">
                  <p:embed/>
                </p:oleObj>
              </mc:Choice>
              <mc:Fallback>
                <p:oleObj name="Equation" r:id="rId4" imgW="1765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48" y="5013176"/>
                        <a:ext cx="3669445" cy="52762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8" name="Oval 68"/>
          <p:cNvSpPr>
            <a:spLocks noChangeArrowheads="1"/>
          </p:cNvSpPr>
          <p:nvPr/>
        </p:nvSpPr>
        <p:spPr bwMode="auto">
          <a:xfrm>
            <a:off x="3591471" y="2826854"/>
            <a:ext cx="611187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89" name="Oval 69"/>
          <p:cNvSpPr>
            <a:spLocks noChangeArrowheads="1"/>
          </p:cNvSpPr>
          <p:nvPr/>
        </p:nvSpPr>
        <p:spPr bwMode="auto">
          <a:xfrm>
            <a:off x="2907258" y="3403117"/>
            <a:ext cx="611188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155232"/>
              </p:ext>
            </p:extLst>
          </p:nvPr>
        </p:nvGraphicFramePr>
        <p:xfrm>
          <a:off x="4859733" y="5013176"/>
          <a:ext cx="3669445" cy="52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10" name="Equation" r:id="rId6" imgW="1765080" imgH="253800" progId="Equation.3">
                  <p:embed/>
                </p:oleObj>
              </mc:Choice>
              <mc:Fallback>
                <p:oleObj name="Equation" r:id="rId6" imgW="1765080" imgH="2538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733" y="5013176"/>
                        <a:ext cx="3669445" cy="52762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4860" y="562524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J=2 </a:t>
            </a:r>
            <a:r>
              <a:rPr lang="en-GB" dirty="0" err="1" smtClean="0">
                <a:solidFill>
                  <a:schemeClr val="bg1"/>
                </a:solidFill>
              </a:rPr>
              <a:t>anomally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5" grpId="0"/>
      <p:bldP spid="235543" grpId="0"/>
      <p:bldP spid="235580" grpId="0" animBg="1"/>
      <p:bldP spid="235581" grpId="0" animBg="1"/>
      <p:bldP spid="235583" grpId="0" animBg="1"/>
      <p:bldP spid="235585" grpId="0"/>
      <p:bldP spid="235588" grpId="0" animBg="1"/>
      <p:bldP spid="235589" grpId="0" animBg="1"/>
      <p:bldP spid="3" grpId="0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15035</TotalTime>
  <Words>1264</Words>
  <Application>Microsoft Office PowerPoint</Application>
  <PresentationFormat>On-screen Show (4:3)</PresentationFormat>
  <Paragraphs>259</Paragraphs>
  <Slides>29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Personalizza struttura</vt:lpstr>
      <vt:lpstr>Equation</vt:lpstr>
      <vt:lpstr>Chart</vt:lpstr>
      <vt:lpstr>Grafico</vt:lpstr>
      <vt:lpstr>Mirror Symmetry</vt:lpstr>
      <vt:lpstr>Neutron-proton exchange symmetry</vt:lpstr>
      <vt:lpstr>Differences in analogue excited states</vt:lpstr>
      <vt:lpstr>Mirror symmetry is (slightly) broken</vt:lpstr>
      <vt:lpstr>Measuring MED and TED</vt:lpstr>
      <vt:lpstr>Coulomb effects</vt:lpstr>
      <vt:lpstr>Are Coulomb corrections enough?</vt:lpstr>
      <vt:lpstr>  Looking for an empirical interaction                  </vt:lpstr>
      <vt:lpstr>  Looking for an empirical interaction                  </vt:lpstr>
      <vt:lpstr>The “J=2 anomaly”</vt:lpstr>
      <vt:lpstr>Calculating MED and TED</vt:lpstr>
      <vt:lpstr>Calculating the MED with SM</vt:lpstr>
      <vt:lpstr>MED in T=1/2 states</vt:lpstr>
      <vt:lpstr>MED in T=1 states</vt:lpstr>
      <vt:lpstr>TED in the f7/2shell</vt:lpstr>
      <vt:lpstr>Some questions arise…</vt:lpstr>
      <vt:lpstr>Looking for a systematic ISB term</vt:lpstr>
      <vt:lpstr>PowerPoint Presentation</vt:lpstr>
      <vt:lpstr>The method</vt:lpstr>
      <vt:lpstr>MED: different contributions</vt:lpstr>
      <vt:lpstr>MED in the sd shell</vt:lpstr>
      <vt:lpstr>TED in the sd shell</vt:lpstr>
      <vt:lpstr>PowerPoint Presentation</vt:lpstr>
      <vt:lpstr>The method</vt:lpstr>
      <vt:lpstr>MED in the upper pf shell</vt:lpstr>
      <vt:lpstr>TED in the upper pf and fpg shells</vt:lpstr>
      <vt:lpstr>N~Z nuclei in the A~68-84 region</vt:lpstr>
      <vt:lpstr>Conclusions</vt:lpstr>
      <vt:lpstr>PowerPoint Presentation</vt:lpstr>
    </vt:vector>
  </TitlesOfParts>
  <Company>Sezione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lenzi</dc:creator>
  <cp:lastModifiedBy>Silvia Lenzi</cp:lastModifiedBy>
  <cp:revision>367</cp:revision>
  <dcterms:created xsi:type="dcterms:W3CDTF">2008-09-06T07:35:42Z</dcterms:created>
  <dcterms:modified xsi:type="dcterms:W3CDTF">2014-06-06T05:16:43Z</dcterms:modified>
</cp:coreProperties>
</file>