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80" r:id="rId4"/>
    <p:sldId id="287" r:id="rId5"/>
    <p:sldId id="275" r:id="rId6"/>
    <p:sldId id="270" r:id="rId7"/>
    <p:sldId id="290" r:id="rId8"/>
    <p:sldId id="288" r:id="rId9"/>
    <p:sldId id="291" r:id="rId10"/>
    <p:sldId id="289" r:id="rId11"/>
    <p:sldId id="292" r:id="rId12"/>
    <p:sldId id="28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380"/>
    <a:srgbClr val="000080"/>
    <a:srgbClr val="FF3BEA"/>
    <a:srgbClr val="BD2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4" autoAdjust="0"/>
    <p:restoredTop sz="99770" autoAdjust="0"/>
  </p:normalViewPr>
  <p:slideViewPr>
    <p:cSldViewPr snapToGrid="0">
      <p:cViewPr>
        <p:scale>
          <a:sx n="150" d="100"/>
          <a:sy n="150" d="100"/>
        </p:scale>
        <p:origin x="-10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20C2-67AA-7E4A-93BF-663CC69F6182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CFAD-A1F5-0D4D-BFFF-026DE0666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errors:</a:t>
            </a:r>
          </a:p>
          <a:p>
            <a:r>
              <a:rPr lang="en-US" dirty="0" smtClean="0"/>
              <a:t>1184 +/- 22 (stat)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1656 +/- 14 (stat)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2043 +/- 7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Systematic errors: </a:t>
            </a:r>
          </a:p>
          <a:p>
            <a:r>
              <a:rPr lang="en-US" baseline="0" dirty="0" smtClean="0"/>
              <a:t>~ 0.7% calibration/</a:t>
            </a:r>
            <a:r>
              <a:rPr lang="en-US" baseline="0" dirty="0" err="1" smtClean="0"/>
              <a:t>gaindrift</a:t>
            </a:r>
            <a:endParaRPr lang="en-US" baseline="0" dirty="0" smtClean="0"/>
          </a:p>
          <a:p>
            <a:r>
              <a:rPr lang="en-US" baseline="0" dirty="0" smtClean="0"/>
              <a:t>~ 0.5% lifetime (30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errors:</a:t>
            </a:r>
          </a:p>
          <a:p>
            <a:r>
              <a:rPr lang="en-US" dirty="0" smtClean="0"/>
              <a:t>1184 +/- 22 (stat)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1656 +/- 14 (stat)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2043 +/- 7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Systematic errors: </a:t>
            </a:r>
          </a:p>
          <a:p>
            <a:r>
              <a:rPr lang="en-US" baseline="0" dirty="0" smtClean="0"/>
              <a:t>~ 0.7% calibration/</a:t>
            </a:r>
            <a:r>
              <a:rPr lang="en-US" baseline="0" dirty="0" err="1" smtClean="0"/>
              <a:t>gaindrift</a:t>
            </a:r>
            <a:endParaRPr lang="en-US" baseline="0" dirty="0" smtClean="0"/>
          </a:p>
          <a:p>
            <a:r>
              <a:rPr lang="en-US" baseline="0" dirty="0" smtClean="0"/>
              <a:t>~ 0.5% lifetime (30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errors:</a:t>
            </a:r>
          </a:p>
          <a:p>
            <a:r>
              <a:rPr lang="en-US" dirty="0" smtClean="0"/>
              <a:t>1184 +/- 22 (stat)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1656 +/- 14 (stat)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2043 +/- 7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Systematic errors: </a:t>
            </a:r>
          </a:p>
          <a:p>
            <a:r>
              <a:rPr lang="en-US" baseline="0" dirty="0" smtClean="0"/>
              <a:t>~ 0.7% calibration/</a:t>
            </a:r>
            <a:r>
              <a:rPr lang="en-US" baseline="0" dirty="0" err="1" smtClean="0"/>
              <a:t>gaindrift</a:t>
            </a:r>
            <a:endParaRPr lang="en-US" baseline="0" dirty="0" smtClean="0"/>
          </a:p>
          <a:p>
            <a:r>
              <a:rPr lang="en-US" baseline="0" dirty="0" smtClean="0"/>
              <a:t>~ 0.5% lifetime (30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0641-EE14-8A4D-8F6D-BE87E5E1E398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0886-3C68-2541-A24E-26196AAA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emf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gif"/><Relationship Id="rId10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3" y="715425"/>
            <a:ext cx="8729134" cy="192193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In-beam </a:t>
            </a:r>
            <a:r>
              <a:rPr lang="en-US" sz="38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γ</a:t>
            </a:r>
            <a:r>
              <a:rPr lang="en-US" sz="3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-ray spectroscopy of very neutron-rich </a:t>
            </a:r>
            <a:r>
              <a:rPr lang="en-US" sz="38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N </a:t>
            </a:r>
            <a:r>
              <a:rPr lang="en-US" sz="3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= 32 and 34 nuclei </a:t>
            </a:r>
            <a:endParaRPr lang="en-US" sz="3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17793"/>
            <a:ext cx="9144000" cy="35306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100" u="sng" dirty="0">
                <a:solidFill>
                  <a:srgbClr val="000000"/>
                </a:solidFill>
                <a:latin typeface="Helvetica"/>
                <a:cs typeface="Helvetica"/>
              </a:rPr>
              <a:t>D. Steppenbeck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 S. Takeuchi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N. Aoi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H. Baba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N. Fukuda,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S. Go,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P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Doornenbal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M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Honma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J. Lee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K. Matsui,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M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Matsushita,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S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Michimasa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21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T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Motobayashi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D. Nishimura,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T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Otsuka,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1,5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H. Sakurai,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2,5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Y. Shiga,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N. Shimizu,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P.-A. Söderström,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T. Sumikama,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H. Suzuki,</a:t>
            </a:r>
            <a:r>
              <a:rPr lang="en-US" sz="21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R. Taniuchi,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Y. Utsuno,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8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J. J. Valiente-Dobón,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H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. 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Wang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2,10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Helvetica"/>
                <a:cs typeface="Helvetica"/>
              </a:rPr>
              <a:t>and K. </a:t>
            </a:r>
            <a:r>
              <a:rPr lang="en-US" sz="2100" dirty="0" smtClean="0">
                <a:solidFill>
                  <a:srgbClr val="000000"/>
                </a:solidFill>
                <a:latin typeface="Helvetica"/>
                <a:cs typeface="Helvetica"/>
              </a:rPr>
              <a:t>Yoneda</a:t>
            </a:r>
            <a:r>
              <a:rPr lang="en-US" sz="21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</a:p>
          <a:p>
            <a:endParaRPr lang="en-US" baseline="300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Center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for Nuclear Study, University of Tokyo, 2-1,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Hirosawa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, Wako, Saitama 351-0198, Japan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RIKEN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Nishina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 Center, 2-1,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Hirosawa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, Wako, Saitama 351-0198, Japan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Research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Center for Nuclear Physics, Osaka University, Osaka 567-0047, Japan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Center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for Mathematical Sciences, University of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Aizu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Aizu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-Wakamatsu, Fukushima 965-8580, Japan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Department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of Physics, University of Tokyo, Bunkyo, Tokyo 113-0033,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Japan</a:t>
            </a:r>
          </a:p>
          <a:p>
            <a:r>
              <a:rPr lang="en-US" sz="14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Department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of Physics,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Tokyo University of Science,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Tokyo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278-0022, Japan</a:t>
            </a:r>
          </a:p>
          <a:p>
            <a:r>
              <a:rPr lang="en-US" sz="14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Department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of Physics, Tohoku University,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Aramaki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, Aoba, Sendai 980-8754,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Japan</a:t>
            </a:r>
          </a:p>
          <a:p>
            <a:r>
              <a:rPr lang="en-US" sz="14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8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Japan Atomic Energy Agency, Tokai, Ibaraki 319-1195, Japan</a:t>
            </a:r>
          </a:p>
          <a:p>
            <a:r>
              <a:rPr lang="en-US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Legnaro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National Laboratory,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cs typeface="Helvetica"/>
              </a:rPr>
              <a:t>Legnaro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 35020,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Italy</a:t>
            </a:r>
            <a:endParaRPr lang="en-US" sz="1400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4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Department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of Physics, Beijing University, Beijing 100871, People’s Republic of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China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1797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Helvetica"/>
                <a:cs typeface="Helvetica"/>
              </a:rPr>
              <a:t>Advances in Radioactive Isotope Science, </a:t>
            </a:r>
            <a:r>
              <a:rPr lang="en-US" sz="1600" b="1" dirty="0">
                <a:latin typeface="Helvetica"/>
                <a:cs typeface="Helvetica"/>
              </a:rPr>
              <a:t>T</a:t>
            </a:r>
            <a:r>
              <a:rPr lang="en-US" sz="1600" b="1" dirty="0" smtClean="0">
                <a:latin typeface="Helvetica"/>
                <a:cs typeface="Helvetica"/>
              </a:rPr>
              <a:t>okyo, Japan. June </a:t>
            </a:r>
            <a:r>
              <a:rPr lang="en-US" sz="1600" b="1" dirty="0">
                <a:latin typeface="Helvetica"/>
                <a:cs typeface="Helvetica"/>
              </a:rPr>
              <a:t>1</a:t>
            </a:r>
            <a:r>
              <a:rPr lang="en-US" sz="1600" b="1" dirty="0" smtClean="0">
                <a:latin typeface="Helvetica"/>
                <a:cs typeface="Helvetica"/>
              </a:rPr>
              <a:t>–6, 2014.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1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25" name="Rectangle 24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Results: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In-beam </a:t>
              </a:r>
              <a:r>
                <a:rPr lang="en-US" sz="32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γ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-ray spectroscopy of </a:t>
              </a:r>
              <a:r>
                <a:rPr lang="en-US" sz="3200" baseline="30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50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Ar</a:t>
              </a:r>
              <a:r>
                <a:rPr lang="en-US" sz="3200" baseline="-25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32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53001" y="131233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1.58-</a:t>
            </a:r>
            <a:r>
              <a:rPr lang="en-US" dirty="0">
                <a:latin typeface="Helvetica"/>
                <a:cs typeface="Helvetica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eV transition rather weak, but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Peak width is comparable to the GEANT4 simulated value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Efficiency-corrected relative intensity (</a:t>
            </a:r>
            <a:r>
              <a:rPr lang="en-US" dirty="0" smtClean="0">
                <a:latin typeface="Helvetica"/>
                <a:cs typeface="Helvetica"/>
              </a:rPr>
              <a:t>~30</a:t>
            </a:r>
            <a:r>
              <a:rPr lang="en-US" dirty="0" smtClean="0">
                <a:latin typeface="Helvetica"/>
                <a:cs typeface="Helvetica"/>
              </a:rPr>
              <a:t>%) is similar to 4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-&gt;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2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transition in other cases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Supported by </a:t>
            </a:r>
            <a:r>
              <a:rPr lang="en-US" dirty="0" smtClean="0">
                <a:latin typeface="Helvetica"/>
                <a:cs typeface="Helvetica"/>
              </a:rPr>
              <a:t>shell-model </a:t>
            </a:r>
            <a:r>
              <a:rPr lang="en-US" dirty="0" smtClean="0">
                <a:latin typeface="Helvetica"/>
                <a:cs typeface="Helvetica"/>
              </a:rPr>
              <a:t>calculations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spect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731" y="538267"/>
            <a:ext cx="3177416" cy="4691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1" y="4605870"/>
            <a:ext cx="2506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Sum of the </a:t>
            </a:r>
          </a:p>
          <a:p>
            <a:r>
              <a:rPr lang="en-US" dirty="0" smtClean="0">
                <a:latin typeface="Helvetica"/>
                <a:cs typeface="Helvetica"/>
              </a:rPr>
              <a:t>Be(</a:t>
            </a:r>
            <a:r>
              <a:rPr lang="en-US" baseline="30000" dirty="0" smtClean="0">
                <a:latin typeface="Helvetica"/>
                <a:cs typeface="Helvetica"/>
              </a:rPr>
              <a:t>54</a:t>
            </a:r>
            <a:r>
              <a:rPr lang="en-US" dirty="0" smtClean="0">
                <a:latin typeface="Helvetica"/>
                <a:cs typeface="Helvetica"/>
              </a:rPr>
              <a:t>Ca,</a:t>
            </a:r>
            <a:r>
              <a:rPr lang="en-US" baseline="30000" dirty="0" smtClean="0">
                <a:latin typeface="Helvetica"/>
                <a:cs typeface="Helvetica"/>
              </a:rPr>
              <a:t>50</a:t>
            </a:r>
            <a:r>
              <a:rPr lang="en-US" dirty="0" smtClean="0">
                <a:latin typeface="Helvetica"/>
                <a:cs typeface="Helvetica"/>
              </a:rPr>
              <a:t>Ar</a:t>
            </a:r>
            <a:r>
              <a:rPr lang="en-US" dirty="0" smtClean="0">
                <a:latin typeface="Helvetica"/>
                <a:cs typeface="Helvetica"/>
              </a:rPr>
              <a:t>+</a:t>
            </a:r>
            <a:r>
              <a:rPr lang="en-US" dirty="0">
                <a:latin typeface="Helvetica"/>
                <a:cs typeface="Helvetica"/>
              </a:rPr>
              <a:t>γ</a:t>
            </a:r>
            <a:r>
              <a:rPr lang="en-US" dirty="0" smtClean="0">
                <a:latin typeface="Helvetica"/>
                <a:cs typeface="Helvetica"/>
              </a:rPr>
              <a:t>)</a:t>
            </a:r>
            <a:r>
              <a:rPr lang="en-US" i="1" dirty="0" smtClean="0">
                <a:latin typeface="Helvetica"/>
                <a:cs typeface="Helvetica"/>
              </a:rPr>
              <a:t>X</a:t>
            </a:r>
            <a:r>
              <a:rPr lang="en-US" dirty="0" smtClean="0">
                <a:latin typeface="Helvetica"/>
                <a:cs typeface="Helvetica"/>
              </a:rPr>
              <a:t>, </a:t>
            </a:r>
          </a:p>
          <a:p>
            <a:r>
              <a:rPr lang="en-US" dirty="0" smtClean="0">
                <a:latin typeface="Helvetica"/>
                <a:cs typeface="Helvetica"/>
              </a:rPr>
              <a:t>Be</a:t>
            </a:r>
            <a:r>
              <a:rPr lang="en-US" dirty="0">
                <a:latin typeface="Helvetica"/>
                <a:cs typeface="Helvetica"/>
              </a:rPr>
              <a:t>(</a:t>
            </a:r>
            <a:r>
              <a:rPr lang="en-US" baseline="30000" dirty="0" smtClean="0">
                <a:latin typeface="Helvetica"/>
                <a:cs typeface="Helvetica"/>
              </a:rPr>
              <a:t>55</a:t>
            </a:r>
            <a:r>
              <a:rPr lang="en-US" dirty="0" smtClean="0">
                <a:latin typeface="Helvetica"/>
                <a:cs typeface="Helvetica"/>
              </a:rPr>
              <a:t>Sc,</a:t>
            </a:r>
            <a:r>
              <a:rPr lang="en-US" baseline="30000" dirty="0" smtClean="0">
                <a:latin typeface="Helvetica"/>
                <a:cs typeface="Helvetica"/>
              </a:rPr>
              <a:t>50</a:t>
            </a:r>
            <a:r>
              <a:rPr lang="en-US" dirty="0" smtClean="0">
                <a:latin typeface="Helvetica"/>
                <a:cs typeface="Helvetica"/>
              </a:rPr>
              <a:t>Ar+</a:t>
            </a:r>
            <a:r>
              <a:rPr lang="en-US" dirty="0">
                <a:latin typeface="Helvetica"/>
                <a:cs typeface="Helvetica"/>
              </a:rPr>
              <a:t>γ)</a:t>
            </a:r>
            <a:r>
              <a:rPr lang="en-US" i="1" dirty="0" smtClean="0">
                <a:latin typeface="Helvetica"/>
                <a:cs typeface="Helvetica"/>
              </a:rPr>
              <a:t>X</a:t>
            </a:r>
            <a:r>
              <a:rPr lang="en-US" dirty="0" smtClean="0">
                <a:latin typeface="Helvetica"/>
                <a:cs typeface="Helvetica"/>
              </a:rPr>
              <a:t>, </a:t>
            </a:r>
          </a:p>
          <a:p>
            <a:r>
              <a:rPr lang="en-US" dirty="0" smtClean="0">
                <a:latin typeface="Helvetica"/>
                <a:cs typeface="Helvetica"/>
              </a:rPr>
              <a:t>and Be</a:t>
            </a:r>
            <a:r>
              <a:rPr lang="en-US" dirty="0">
                <a:latin typeface="Helvetica"/>
                <a:cs typeface="Helvetica"/>
              </a:rPr>
              <a:t>(</a:t>
            </a:r>
            <a:r>
              <a:rPr lang="en-US" baseline="30000" dirty="0" smtClean="0">
                <a:latin typeface="Helvetica"/>
                <a:cs typeface="Helvetica"/>
              </a:rPr>
              <a:t>56</a:t>
            </a:r>
            <a:r>
              <a:rPr lang="en-US" dirty="0" smtClean="0">
                <a:latin typeface="Helvetica"/>
                <a:cs typeface="Helvetica"/>
              </a:rPr>
              <a:t>Ti,</a:t>
            </a:r>
            <a:r>
              <a:rPr lang="en-US" baseline="30000" dirty="0" smtClean="0">
                <a:latin typeface="Helvetica"/>
                <a:cs typeface="Helvetica"/>
              </a:rPr>
              <a:t>50</a:t>
            </a:r>
            <a:r>
              <a:rPr lang="en-US" dirty="0" smtClean="0">
                <a:latin typeface="Helvetica"/>
                <a:cs typeface="Helvetica"/>
              </a:rPr>
              <a:t>Ar+</a:t>
            </a:r>
            <a:r>
              <a:rPr lang="en-US" dirty="0">
                <a:latin typeface="Helvetica"/>
                <a:cs typeface="Helvetica"/>
              </a:rPr>
              <a:t>γ)</a:t>
            </a:r>
            <a:r>
              <a:rPr lang="en-US" i="1" dirty="0" smtClean="0">
                <a:latin typeface="Helvetica"/>
                <a:cs typeface="Helvetica"/>
              </a:rPr>
              <a:t>X</a:t>
            </a:r>
            <a:r>
              <a:rPr lang="en-US" dirty="0">
                <a:latin typeface="Helvetica"/>
                <a:cs typeface="Helvetica"/>
              </a:rPr>
              <a:t> 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reaction channels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939789" y="2065869"/>
            <a:ext cx="128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1.18(2) </a:t>
            </a:r>
            <a:r>
              <a:rPr lang="en-US" sz="1200" dirty="0">
                <a:latin typeface="Helvetica"/>
                <a:cs typeface="Helvetica"/>
              </a:rPr>
              <a:t>M</a:t>
            </a:r>
            <a:r>
              <a:rPr lang="en-US" sz="1200" dirty="0" smtClean="0">
                <a:latin typeface="Helvetica"/>
                <a:cs typeface="Helvetica"/>
              </a:rPr>
              <a:t>eV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529" y="3217327"/>
            <a:ext cx="128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1.58(4) </a:t>
            </a:r>
            <a:r>
              <a:rPr lang="en-US" sz="1200" dirty="0">
                <a:latin typeface="Helvetica"/>
                <a:cs typeface="Helvetica"/>
              </a:rPr>
              <a:t>M</a:t>
            </a:r>
            <a:r>
              <a:rPr lang="en-US" sz="1200" dirty="0" smtClean="0">
                <a:latin typeface="Helvetica"/>
                <a:cs typeface="Helvetica"/>
              </a:rPr>
              <a:t>eV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7798" y="4605871"/>
            <a:ext cx="2590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Helvetica"/>
                <a:cs typeface="Helvetica"/>
              </a:rPr>
              <a:t>1.18(2)- and 1.58(4)-MeV </a:t>
            </a:r>
            <a:r>
              <a:rPr lang="en-US" dirty="0" err="1" smtClean="0">
                <a:latin typeface="Helvetica"/>
                <a:cs typeface="Helvetica"/>
              </a:rPr>
              <a:t>γ</a:t>
            </a:r>
            <a:r>
              <a:rPr lang="en-US" dirty="0" smtClean="0">
                <a:latin typeface="Helvetica"/>
                <a:cs typeface="Helvetica"/>
              </a:rPr>
              <a:t> rays tentatively assigned as the </a:t>
            </a:r>
            <a:r>
              <a:rPr lang="en-US" dirty="0" err="1" smtClean="0">
                <a:latin typeface="Helvetica"/>
                <a:cs typeface="Helvetica"/>
              </a:rPr>
              <a:t>yrast</a:t>
            </a:r>
            <a:r>
              <a:rPr lang="en-US" dirty="0" smtClean="0">
                <a:latin typeface="Helvetica"/>
                <a:cs typeface="Helvetica"/>
              </a:rPr>
              <a:t> 2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-&gt; 0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and 4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-&gt; 2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transitions, respectively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00249" y="1142483"/>
            <a:ext cx="6129867" cy="5596467"/>
            <a:chOff x="1515600" y="1134000"/>
            <a:chExt cx="6129867" cy="5596467"/>
          </a:xfrm>
        </p:grpSpPr>
        <p:sp>
          <p:nvSpPr>
            <p:cNvPr id="6" name="Rectangle 5"/>
            <p:cNvSpPr/>
            <p:nvPr/>
          </p:nvSpPr>
          <p:spPr>
            <a:xfrm>
              <a:off x="1515600" y="1134000"/>
              <a:ext cx="6129867" cy="55964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ResFit.gamma12.Ar48.ExperimentallyWeightedRF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30875" y="211137"/>
              <a:ext cx="3916348" cy="57827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84934" y="5054066"/>
              <a:ext cx="58081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Energies consistent with previous studies of </a:t>
              </a:r>
              <a:r>
                <a:rPr lang="en-US" baseline="30000" dirty="0" smtClean="0">
                  <a:latin typeface="Helvetica"/>
                  <a:cs typeface="Helvetica"/>
                </a:rPr>
                <a:t>48</a:t>
              </a:r>
              <a:r>
                <a:rPr lang="en-US" dirty="0" smtClean="0">
                  <a:latin typeface="Helvetica"/>
                  <a:cs typeface="Helvetica"/>
                </a:rPr>
                <a:t>Ar, which assigned the 1050(11)- and 1725(22)-keV transitions as the 2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-&gt; 0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and 4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-&gt; 2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transitions, respectively</a:t>
              </a:r>
            </a:p>
            <a:p>
              <a:endParaRPr lang="en-US" sz="1200" dirty="0" smtClean="0">
                <a:latin typeface="Helvetica"/>
                <a:cs typeface="Helvetica"/>
              </a:endParaRPr>
            </a:p>
            <a:p>
              <a:r>
                <a:rPr lang="en-US" sz="1200" dirty="0" smtClean="0">
                  <a:latin typeface="Helvetica"/>
                  <a:cs typeface="Helvetica"/>
                </a:rPr>
                <a:t>S. Bhattacharyya </a:t>
              </a:r>
              <a:r>
                <a:rPr lang="en-US" sz="1200" i="1" dirty="0" smtClean="0">
                  <a:latin typeface="Helvetica"/>
                  <a:cs typeface="Helvetica"/>
                </a:rPr>
                <a:t>et al.,</a:t>
              </a:r>
              <a:r>
                <a:rPr lang="en-US" sz="1200" dirty="0" smtClean="0">
                  <a:latin typeface="Helvetica"/>
                  <a:cs typeface="Helvetica"/>
                </a:rPr>
                <a:t> Phys. Rev. </a:t>
              </a:r>
              <a:r>
                <a:rPr lang="en-US" sz="1200" dirty="0" err="1" smtClean="0">
                  <a:latin typeface="Helvetica"/>
                  <a:cs typeface="Helvetica"/>
                </a:rPr>
                <a:t>Lett</a:t>
              </a:r>
              <a:r>
                <a:rPr lang="en-US" sz="1200" dirty="0" smtClean="0">
                  <a:latin typeface="Helvetica"/>
                  <a:cs typeface="Helvetica"/>
                </a:rPr>
                <a:t>. </a:t>
              </a:r>
              <a:r>
                <a:rPr lang="en-US" sz="1200" b="1" dirty="0" smtClean="0">
                  <a:latin typeface="Helvetica"/>
                  <a:cs typeface="Helvetica"/>
                </a:rPr>
                <a:t>101</a:t>
              </a:r>
              <a:r>
                <a:rPr lang="en-US" sz="1200" dirty="0" smtClean="0">
                  <a:latin typeface="Helvetica"/>
                  <a:cs typeface="Helvetica"/>
                </a:rPr>
                <a:t> (2008) 032501</a:t>
              </a:r>
            </a:p>
            <a:p>
              <a:r>
                <a:rPr lang="en-US" sz="1200" dirty="0" smtClean="0">
                  <a:latin typeface="Helvetica"/>
                  <a:cs typeface="Helvetica"/>
                </a:rPr>
                <a:t>A. </a:t>
              </a:r>
              <a:r>
                <a:rPr lang="en-US" sz="1200" dirty="0" err="1" smtClean="0">
                  <a:latin typeface="Helvetica"/>
                  <a:cs typeface="Helvetica"/>
                </a:rPr>
                <a:t>Gade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i="1" dirty="0" smtClean="0">
                  <a:latin typeface="Helvetica"/>
                  <a:cs typeface="Helvetica"/>
                </a:rPr>
                <a:t>et al.,</a:t>
              </a:r>
              <a:r>
                <a:rPr lang="en-US" sz="1200" dirty="0" smtClean="0">
                  <a:latin typeface="Helvetica"/>
                  <a:cs typeface="Helvetica"/>
                </a:rPr>
                <a:t> Phys. Rev. </a:t>
              </a:r>
              <a:r>
                <a:rPr lang="en-US" sz="1200" dirty="0" err="1" smtClean="0">
                  <a:latin typeface="Helvetica"/>
                  <a:cs typeface="Helvetica"/>
                </a:rPr>
                <a:t>Lett</a:t>
              </a:r>
              <a:r>
                <a:rPr lang="en-US" sz="1200" dirty="0" smtClean="0">
                  <a:latin typeface="Helvetica"/>
                  <a:cs typeface="Helvetica"/>
                </a:rPr>
                <a:t>. </a:t>
              </a:r>
              <a:r>
                <a:rPr lang="en-US" sz="1200" b="1" dirty="0" smtClean="0">
                  <a:latin typeface="Helvetica"/>
                  <a:cs typeface="Helvetica"/>
                </a:rPr>
                <a:t>102</a:t>
              </a:r>
              <a:r>
                <a:rPr lang="en-US" sz="1200" dirty="0" smtClean="0">
                  <a:latin typeface="Helvetica"/>
                  <a:cs typeface="Helvetica"/>
                </a:rPr>
                <a:t> (2009) 182502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9398" y="3547531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Helvetica"/>
                  <a:cs typeface="Helvetica"/>
                </a:rPr>
                <a:t>E</a:t>
              </a:r>
              <a:r>
                <a:rPr lang="en-US" sz="1400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sz="1400" dirty="0" smtClean="0">
                  <a:latin typeface="Helvetica"/>
                  <a:cs typeface="Helvetica"/>
                </a:rPr>
                <a:t> = 1725(22) </a:t>
              </a:r>
              <a:r>
                <a:rPr lang="en-US" sz="1400" dirty="0" err="1" smtClean="0">
                  <a:latin typeface="Helvetica"/>
                  <a:cs typeface="Helvetica"/>
                </a:rPr>
                <a:t>keV</a:t>
              </a:r>
              <a:endParaRPr lang="en-US" sz="1400" dirty="0" smtClean="0">
                <a:latin typeface="Helvetica"/>
                <a:cs typeface="Helvetica"/>
              </a:endParaRPr>
            </a:p>
            <a:p>
              <a:r>
                <a:rPr lang="en-US" sz="1400" i="1" dirty="0" err="1">
                  <a:latin typeface="Helvetica"/>
                  <a:cs typeface="Helvetica"/>
                </a:rPr>
                <a:t>I</a:t>
              </a:r>
              <a:r>
                <a:rPr lang="en-US" sz="1400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sz="1400" dirty="0" smtClean="0">
                  <a:latin typeface="Helvetica"/>
                  <a:cs typeface="Helvetica"/>
                </a:rPr>
                <a:t> = 29(6)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2133" y="1769533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Helvetica"/>
                  <a:cs typeface="Helvetica"/>
                </a:rPr>
                <a:t>E</a:t>
              </a:r>
              <a:r>
                <a:rPr lang="en-US" sz="1400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sz="1400" dirty="0" smtClean="0">
                  <a:latin typeface="Helvetica"/>
                  <a:cs typeface="Helvetica"/>
                </a:rPr>
                <a:t> = 1050(11) </a:t>
              </a:r>
              <a:r>
                <a:rPr lang="en-US" sz="1400" dirty="0" err="1" smtClean="0">
                  <a:latin typeface="Helvetica"/>
                  <a:cs typeface="Helvetica"/>
                </a:rPr>
                <a:t>keV</a:t>
              </a:r>
              <a:endParaRPr lang="en-US" sz="1400" dirty="0" smtClean="0">
                <a:latin typeface="Helvetica"/>
                <a:cs typeface="Helvetica"/>
              </a:endParaRPr>
            </a:p>
            <a:p>
              <a:r>
                <a:rPr lang="en-US" sz="1400" i="1" dirty="0" err="1">
                  <a:latin typeface="Helvetica"/>
                  <a:cs typeface="Helvetica"/>
                </a:rPr>
                <a:t>I</a:t>
              </a:r>
              <a:r>
                <a:rPr lang="en-US" sz="1400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sz="1400" dirty="0" smtClean="0">
                  <a:latin typeface="Helvetica"/>
                  <a:cs typeface="Helvetica"/>
                </a:rPr>
                <a:t> = 100(12)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4872" y="2480733"/>
              <a:ext cx="897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30000" dirty="0" smtClean="0">
                  <a:latin typeface="Helvetica"/>
                  <a:cs typeface="Helvetica"/>
                </a:rPr>
                <a:t>48</a:t>
              </a:r>
              <a:r>
                <a:rPr lang="en-US" sz="3200" dirty="0" smtClean="0">
                  <a:latin typeface="Helvetica"/>
                  <a:cs typeface="Helvetica"/>
                </a:rPr>
                <a:t>Ar</a:t>
              </a:r>
              <a:endParaRPr lang="en-US" sz="3200" dirty="0">
                <a:latin typeface="Helvetica"/>
                <a:cs typeface="Helvetic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999" y="3946914"/>
            <a:ext cx="8441279" cy="2775626"/>
            <a:chOff x="93133" y="3989249"/>
            <a:chExt cx="8441279" cy="2775626"/>
          </a:xfrm>
        </p:grpSpPr>
        <p:sp>
          <p:nvSpPr>
            <p:cNvPr id="37" name="Rectangle 36"/>
            <p:cNvSpPr/>
            <p:nvPr/>
          </p:nvSpPr>
          <p:spPr>
            <a:xfrm>
              <a:off x="93133" y="4546599"/>
              <a:ext cx="5283200" cy="221826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r_energie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355" y="3989249"/>
              <a:ext cx="3106057" cy="277562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-1277" y="63512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10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472" y="4538151"/>
            <a:ext cx="4743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E</a:t>
            </a:r>
            <a:r>
              <a:rPr lang="en-US" dirty="0" smtClean="0">
                <a:latin typeface="Helvetica"/>
                <a:cs typeface="Helvetica"/>
              </a:rPr>
              <a:t>(2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) systematics indicate bump at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32, similar to the Cr, Ti and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 smtClean="0">
                <a:latin typeface="Helvetica"/>
                <a:cs typeface="Helvetica"/>
              </a:rPr>
              <a:t> isotopic chains, which is naïvely suggestive of a sizable subshell gap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Plausible, since the 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3/2</a:t>
            </a:r>
            <a:r>
              <a:rPr lang="en-US" dirty="0" smtClean="0">
                <a:latin typeface="Helvetica"/>
                <a:cs typeface="Helvetica"/>
              </a:rPr>
              <a:t>–ν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1/2</a:t>
            </a:r>
            <a:r>
              <a:rPr lang="en-US" dirty="0" smtClean="0">
                <a:latin typeface="Helvetica"/>
                <a:cs typeface="Helvetica"/>
              </a:rPr>
              <a:t> SPO energy gap is responsible and does not change drastically with </a:t>
            </a:r>
            <a:r>
              <a:rPr lang="en-US" i="1" dirty="0" smtClean="0">
                <a:latin typeface="Helvetica"/>
                <a:cs typeface="Helvetica"/>
              </a:rPr>
              <a:t>Z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310" y="4724071"/>
            <a:ext cx="4400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SM: full </a:t>
            </a:r>
            <a:r>
              <a:rPr lang="en-US" i="1" dirty="0" err="1" smtClean="0">
                <a:latin typeface="Helvetica"/>
                <a:cs typeface="Helvetica"/>
              </a:rPr>
              <a:t>sd</a:t>
            </a:r>
            <a:r>
              <a:rPr lang="en-US" dirty="0" smtClean="0">
                <a:latin typeface="Helvetica"/>
                <a:cs typeface="Helvetica"/>
              </a:rPr>
              <a:t> shell for protons, full </a:t>
            </a:r>
            <a:r>
              <a:rPr lang="en-US" i="1" dirty="0" err="1" smtClean="0">
                <a:latin typeface="Helvetica"/>
                <a:cs typeface="Helvetica"/>
              </a:rPr>
              <a:t>fp</a:t>
            </a:r>
            <a:r>
              <a:rPr lang="en-US" dirty="0" smtClean="0">
                <a:latin typeface="Helvetica"/>
                <a:cs typeface="Helvetica"/>
              </a:rPr>
              <a:t> shell for neutrons, modified SDPF-MU Hamiltonian (recent experimental data for K and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isotopes)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Y. </a:t>
            </a:r>
            <a:r>
              <a:rPr lang="en-US" sz="1200" dirty="0" err="1" smtClean="0">
                <a:latin typeface="Helvetica"/>
                <a:cs typeface="Helvetica"/>
              </a:rPr>
              <a:t>Utsuno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i="1" dirty="0" smtClean="0">
                <a:latin typeface="Helvetica"/>
                <a:cs typeface="Helvetica"/>
              </a:rPr>
              <a:t>et al.,</a:t>
            </a:r>
            <a:r>
              <a:rPr lang="en-US" sz="1200" dirty="0" smtClean="0">
                <a:latin typeface="Helvetica"/>
                <a:cs typeface="Helvetica"/>
              </a:rPr>
              <a:t> Phys. Rev. C </a:t>
            </a:r>
            <a:r>
              <a:rPr lang="en-US" sz="1200" b="1" dirty="0" smtClean="0">
                <a:latin typeface="Helvetica"/>
                <a:cs typeface="Helvetica"/>
              </a:rPr>
              <a:t>86</a:t>
            </a:r>
            <a:r>
              <a:rPr lang="en-US" sz="1200" dirty="0" smtClean="0">
                <a:latin typeface="Helvetica"/>
                <a:cs typeface="Helvetica"/>
              </a:rPr>
              <a:t> (2012) 051301(R)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J. </a:t>
            </a:r>
            <a:r>
              <a:rPr lang="en-US" sz="1200" dirty="0" err="1" smtClean="0">
                <a:latin typeface="Helvetica"/>
                <a:cs typeface="Helvetica"/>
              </a:rPr>
              <a:t>Papuga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i="1" dirty="0" smtClean="0">
                <a:latin typeface="Helvetica"/>
                <a:cs typeface="Helvetica"/>
              </a:rPr>
              <a:t>et al.</a:t>
            </a:r>
            <a:r>
              <a:rPr lang="en-US" sz="1200" dirty="0" smtClean="0">
                <a:latin typeface="Helvetica"/>
                <a:cs typeface="Helvetica"/>
              </a:rPr>
              <a:t>, Phys. Rev. </a:t>
            </a:r>
            <a:r>
              <a:rPr lang="en-US" sz="1200" dirty="0" err="1" smtClean="0">
                <a:latin typeface="Helvetica"/>
                <a:cs typeface="Helvetica"/>
              </a:rPr>
              <a:t>Lett</a:t>
            </a:r>
            <a:r>
              <a:rPr lang="en-US" sz="1200" dirty="0" smtClean="0">
                <a:latin typeface="Helvetica"/>
                <a:cs typeface="Helvetica"/>
              </a:rPr>
              <a:t>. </a:t>
            </a:r>
            <a:r>
              <a:rPr lang="en-US" sz="1200" b="1" dirty="0" smtClean="0">
                <a:latin typeface="Helvetica"/>
                <a:cs typeface="Helvetica"/>
              </a:rPr>
              <a:t>110</a:t>
            </a:r>
            <a:r>
              <a:rPr lang="en-US" sz="1200" dirty="0" smtClean="0">
                <a:latin typeface="Helvetica"/>
                <a:cs typeface="Helvetica"/>
              </a:rPr>
              <a:t> (2013) 172503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D.S. </a:t>
            </a:r>
            <a:r>
              <a:rPr lang="en-US" sz="1200" i="1" dirty="0" smtClean="0">
                <a:latin typeface="Helvetica"/>
                <a:cs typeface="Helvetica"/>
              </a:rPr>
              <a:t>et al.,</a:t>
            </a:r>
            <a:r>
              <a:rPr lang="en-US" sz="1200" dirty="0" smtClean="0">
                <a:latin typeface="Helvetica"/>
                <a:cs typeface="Helvetica"/>
              </a:rPr>
              <a:t> Nature (London) </a:t>
            </a:r>
            <a:r>
              <a:rPr lang="en-US" sz="1200" b="1" dirty="0" smtClean="0">
                <a:latin typeface="Helvetica"/>
                <a:cs typeface="Helvetica"/>
              </a:rPr>
              <a:t>502</a:t>
            </a:r>
            <a:r>
              <a:rPr lang="en-US" sz="1200" dirty="0" smtClean="0">
                <a:latin typeface="Helvetica"/>
                <a:cs typeface="Helvetica"/>
              </a:rPr>
              <a:t> (2013) 207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012" y="4817514"/>
            <a:ext cx="45304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Indeed, the SM calculations indicate the presence of a sizable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 subshell gap in </a:t>
            </a:r>
            <a:r>
              <a:rPr lang="en-US" dirty="0" err="1" smtClean="0">
                <a:latin typeface="Helvetica"/>
                <a:cs typeface="Helvetica"/>
              </a:rPr>
              <a:t>Ar</a:t>
            </a:r>
            <a:r>
              <a:rPr lang="en-US" dirty="0" smtClean="0">
                <a:latin typeface="Helvetica"/>
                <a:cs typeface="Helvetica"/>
              </a:rPr>
              <a:t> isotopes, which is </a:t>
            </a:r>
            <a:r>
              <a:rPr lang="en-US" dirty="0" err="1" smtClean="0">
                <a:latin typeface="Helvetica"/>
                <a:cs typeface="Helvetica"/>
              </a:rPr>
              <a:t>comparible</a:t>
            </a:r>
            <a:r>
              <a:rPr lang="en-US" dirty="0" smtClean="0">
                <a:latin typeface="Helvetica"/>
                <a:cs typeface="Helvetica"/>
              </a:rPr>
              <a:t> (~2.3 MeV) to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 gaps in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 smtClean="0">
                <a:latin typeface="Helvetica"/>
                <a:cs typeface="Helvetica"/>
              </a:rPr>
              <a:t> and Ti isotopes (~2.4 and ~2.5 MeV, respectively) (ν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3/2</a:t>
            </a:r>
            <a:r>
              <a:rPr lang="en-US" dirty="0" smtClean="0">
                <a:latin typeface="Helvetica"/>
                <a:cs typeface="Helvetica"/>
              </a:rPr>
              <a:t>–ν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1/2</a:t>
            </a:r>
            <a:r>
              <a:rPr lang="en-US" dirty="0" smtClean="0">
                <a:latin typeface="Helvetica"/>
                <a:cs typeface="Helvetica"/>
              </a:rPr>
              <a:t> spin-orbit partners)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76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1" grpId="1"/>
      <p:bldP spid="22" grpId="0"/>
      <p:bldP spid="22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28201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2</a:t>
            </a:r>
            <a:r>
              <a:rPr lang="en-US" altLang="ja-JP" sz="3600" baseline="30000" dirty="0" smtClean="0"/>
              <a:t>+</a:t>
            </a:r>
            <a:r>
              <a:rPr lang="en-US" altLang="ja-JP" sz="3600" dirty="0" smtClean="0"/>
              <a:t> levels: comparison between </a:t>
            </a:r>
            <a:r>
              <a:rPr lang="el-GR" altLang="ja-JP" sz="3600" dirty="0" smtClean="0"/>
              <a:t>π</a:t>
            </a:r>
            <a:r>
              <a:rPr lang="en-US" altLang="ja-JP" sz="3600" dirty="0" smtClean="0"/>
              <a:t>(</a:t>
            </a:r>
            <a:r>
              <a:rPr lang="en-US" altLang="ja-JP" sz="3600" i="1" dirty="0" smtClean="0"/>
              <a:t>pf</a:t>
            </a:r>
            <a:r>
              <a:rPr lang="en-US" altLang="ja-JP" sz="3600" dirty="0" smtClean="0"/>
              <a:t>) and </a:t>
            </a:r>
            <a:r>
              <a:rPr lang="el-GR" altLang="ja-JP" sz="3600" dirty="0"/>
              <a:t>π</a:t>
            </a:r>
            <a:r>
              <a:rPr lang="en-US" altLang="ja-JP" sz="3600" dirty="0" smtClean="0"/>
              <a:t>(</a:t>
            </a:r>
            <a:r>
              <a:rPr lang="en-US" altLang="ja-JP" sz="3600" i="1" dirty="0" err="1" smtClean="0"/>
              <a:t>sd</a:t>
            </a:r>
            <a:r>
              <a:rPr lang="en-US" altLang="ja-JP" sz="3600" dirty="0" smtClean="0"/>
              <a:t>) </a:t>
            </a:r>
            <a:endParaRPr kumimoji="1" lang="ja-JP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9"/>
          <a:stretch/>
        </p:blipFill>
        <p:spPr bwMode="auto">
          <a:xfrm>
            <a:off x="1401654" y="2002498"/>
            <a:ext cx="4990292" cy="4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66581" r="47060"/>
          <a:stretch/>
        </p:blipFill>
        <p:spPr bwMode="auto">
          <a:xfrm>
            <a:off x="6730246" y="4151930"/>
            <a:ext cx="2234242" cy="21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491880" y="5118590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957404" y="5147468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414302" y="4580030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543326" y="3102366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395536" y="4151930"/>
            <a:ext cx="85689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1312" y="2820721"/>
            <a:ext cx="7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400" dirty="0">
                <a:solidFill>
                  <a:srgbClr val="0070C0"/>
                </a:solidFill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</a:rPr>
              <a:t>(</a:t>
            </a:r>
            <a:r>
              <a:rPr lang="en-US" altLang="ja-JP" sz="2400" i="1" dirty="0">
                <a:solidFill>
                  <a:srgbClr val="0070C0"/>
                </a:solidFill>
              </a:rPr>
              <a:t>pf</a:t>
            </a:r>
            <a:r>
              <a:rPr lang="en-US" altLang="ja-JP" sz="2400" dirty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5010345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400" dirty="0">
                <a:solidFill>
                  <a:srgbClr val="0070C0"/>
                </a:solidFill>
              </a:rPr>
              <a:t>π</a:t>
            </a:r>
            <a:r>
              <a:rPr lang="en-US" altLang="ja-JP" sz="2400" dirty="0" smtClean="0">
                <a:solidFill>
                  <a:srgbClr val="0070C0"/>
                </a:solidFill>
              </a:rPr>
              <a:t>(</a:t>
            </a:r>
            <a:r>
              <a:rPr lang="en-US" altLang="ja-JP" sz="2400" i="1" dirty="0" err="1" smtClean="0">
                <a:solidFill>
                  <a:srgbClr val="0070C0"/>
                </a:solidFill>
              </a:rPr>
              <a:t>sd</a:t>
            </a:r>
            <a:r>
              <a:rPr lang="en-US" altLang="ja-JP" sz="2400" dirty="0" smtClean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89086" y="6342726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oubly magic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8100392" y="5010345"/>
            <a:ext cx="516370" cy="133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18" name="Rectangle 17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Outlook: 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Y. </a:t>
              </a:r>
              <a:r>
                <a:rPr lang="en-US" sz="32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Utsuno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calculations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41" y="6351258"/>
            <a:ext cx="524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11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6920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573" y="1553415"/>
            <a:ext cx="8479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Performed in-beam </a:t>
            </a:r>
            <a:r>
              <a:rPr lang="en-US" dirty="0" err="1" smtClean="0">
                <a:latin typeface="Helvetica"/>
                <a:cs typeface="Helvetica"/>
              </a:rPr>
              <a:t>γ</a:t>
            </a:r>
            <a:r>
              <a:rPr lang="en-US" dirty="0" smtClean="0">
                <a:latin typeface="Helvetica"/>
                <a:cs typeface="Helvetica"/>
              </a:rPr>
              <a:t>-ray spectroscopy with an high-intensity </a:t>
            </a:r>
            <a:r>
              <a:rPr lang="en-US" baseline="30000" dirty="0" smtClean="0">
                <a:latin typeface="Helvetica"/>
                <a:cs typeface="Helvetica"/>
              </a:rPr>
              <a:t>70</a:t>
            </a:r>
            <a:r>
              <a:rPr lang="en-US" dirty="0" smtClean="0">
                <a:latin typeface="Helvetica"/>
                <a:cs typeface="Helvetica"/>
              </a:rPr>
              <a:t>Zn beam at the RIBF to investigate the strength of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latin typeface="Helvetica"/>
                <a:cs typeface="Helvetica"/>
              </a:rPr>
              <a:t>32 and 34 </a:t>
            </a:r>
            <a:r>
              <a:rPr lang="en-US" dirty="0" smtClean="0">
                <a:latin typeface="Helvetica"/>
                <a:cs typeface="Helvetica"/>
              </a:rPr>
              <a:t>subshell </a:t>
            </a:r>
            <a:r>
              <a:rPr lang="en-US" dirty="0" smtClean="0">
                <a:latin typeface="Helvetica"/>
                <a:cs typeface="Helvetica"/>
              </a:rPr>
              <a:t>gaps </a:t>
            </a:r>
            <a:r>
              <a:rPr lang="en-US" dirty="0" smtClean="0">
                <a:latin typeface="Helvetica"/>
                <a:cs typeface="Helvetica"/>
              </a:rPr>
              <a:t>in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Sc</a:t>
            </a:r>
            <a:r>
              <a:rPr lang="en-US" dirty="0" smtClean="0">
                <a:latin typeface="Helvetica"/>
                <a:cs typeface="Helvetica"/>
              </a:rPr>
              <a:t> and </a:t>
            </a:r>
            <a:r>
              <a:rPr lang="en-US" dirty="0" err="1" smtClean="0">
                <a:latin typeface="Helvetica"/>
                <a:cs typeface="Helvetica"/>
              </a:rPr>
              <a:t>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isotopes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Strong candidate for the first 2</a:t>
            </a:r>
            <a:r>
              <a:rPr lang="en-US" baseline="30000" dirty="0" smtClean="0">
                <a:latin typeface="Helvetica"/>
                <a:cs typeface="Helvetica"/>
              </a:rPr>
              <a:t>+</a:t>
            </a:r>
            <a:r>
              <a:rPr lang="en-US" dirty="0" smtClean="0">
                <a:latin typeface="Helvetica"/>
                <a:cs typeface="Helvetica"/>
              </a:rPr>
              <a:t> state in </a:t>
            </a:r>
            <a:r>
              <a:rPr lang="en-US" baseline="30000" dirty="0" smtClean="0">
                <a:latin typeface="Helvetica"/>
                <a:cs typeface="Helvetica"/>
              </a:rPr>
              <a:t>54</a:t>
            </a:r>
            <a:r>
              <a:rPr lang="en-US" dirty="0" smtClean="0">
                <a:latin typeface="Helvetica"/>
                <a:cs typeface="Helvetica"/>
              </a:rPr>
              <a:t>Ca at 2043(19) </a:t>
            </a:r>
            <a:r>
              <a:rPr lang="en-US" dirty="0" err="1" smtClean="0">
                <a:latin typeface="Helvetica"/>
                <a:cs typeface="Helvetica"/>
              </a:rPr>
              <a:t>keV</a:t>
            </a:r>
            <a:r>
              <a:rPr lang="en-US" dirty="0" smtClean="0">
                <a:latin typeface="Helvetica"/>
                <a:cs typeface="Helvetica"/>
              </a:rPr>
              <a:t>, giving first direct evidence for a significant subshell closure at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34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Energy of first 3/2</a:t>
            </a:r>
            <a:r>
              <a:rPr lang="en-US" baseline="30000" dirty="0" smtClean="0">
                <a:latin typeface="Helvetica"/>
                <a:cs typeface="Helvetica"/>
              </a:rPr>
              <a:t>-</a:t>
            </a:r>
            <a:r>
              <a:rPr lang="en-US" dirty="0" smtClean="0">
                <a:latin typeface="Helvetica"/>
                <a:cs typeface="Helvetica"/>
              </a:rPr>
              <a:t> state in </a:t>
            </a:r>
            <a:r>
              <a:rPr lang="en-US" baseline="30000" dirty="0" smtClean="0">
                <a:latin typeface="Helvetica"/>
                <a:cs typeface="Helvetica"/>
              </a:rPr>
              <a:t>55</a:t>
            </a:r>
            <a:r>
              <a:rPr lang="en-US" dirty="0" smtClean="0">
                <a:latin typeface="Helvetica"/>
                <a:cs typeface="Helvetica"/>
              </a:rPr>
              <a:t>Sc suggests a rapid quenching of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34 subshe</a:t>
            </a:r>
            <a:r>
              <a:rPr lang="en-US" dirty="0" smtClean="0">
                <a:latin typeface="Helvetica"/>
                <a:cs typeface="Helvetica"/>
              </a:rPr>
              <a:t>ll gap, even with only one proton in the π</a:t>
            </a:r>
            <a:r>
              <a:rPr lang="en-US" i="1" dirty="0" smtClean="0">
                <a:latin typeface="Helvetica"/>
                <a:cs typeface="Helvetica"/>
              </a:rPr>
              <a:t>f</a:t>
            </a:r>
            <a:r>
              <a:rPr lang="en-US" baseline="-25000" dirty="0" smtClean="0">
                <a:latin typeface="Helvetica"/>
                <a:cs typeface="Helvetica"/>
              </a:rPr>
              <a:t>7/2</a:t>
            </a:r>
            <a:r>
              <a:rPr lang="en-US" dirty="0" smtClean="0">
                <a:latin typeface="Helvetica"/>
                <a:cs typeface="Helvetica"/>
              </a:rPr>
              <a:t> orbital</a:t>
            </a:r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Low-lying structure of </a:t>
            </a:r>
            <a:r>
              <a:rPr lang="en-US" baseline="30000" dirty="0" smtClean="0">
                <a:latin typeface="Helvetica"/>
                <a:cs typeface="Helvetica"/>
              </a:rPr>
              <a:t>50</a:t>
            </a:r>
            <a:r>
              <a:rPr lang="en-US" dirty="0" smtClean="0">
                <a:latin typeface="Helvetica"/>
                <a:cs typeface="Helvetica"/>
              </a:rPr>
              <a:t>Ar was also investigated, suggesting a </a:t>
            </a:r>
            <a:r>
              <a:rPr lang="en-US" dirty="0" err="1" smtClean="0">
                <a:latin typeface="Helvetica"/>
                <a:cs typeface="Helvetica"/>
              </a:rPr>
              <a:t>persistant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 subshell closure below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 smtClean="0">
                <a:latin typeface="Helvetica"/>
                <a:cs typeface="Helvetica"/>
              </a:rPr>
              <a:t> (owing to 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3/2</a:t>
            </a:r>
            <a:r>
              <a:rPr lang="en-US" dirty="0" smtClean="0">
                <a:latin typeface="Helvetica"/>
                <a:cs typeface="Helvetica"/>
              </a:rPr>
              <a:t>–ν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1/2</a:t>
            </a:r>
            <a:r>
              <a:rPr lang="en-US" dirty="0" smtClean="0">
                <a:latin typeface="Helvetica"/>
                <a:cs typeface="Helvetica"/>
              </a:rPr>
              <a:t> S.O. splitting)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13" name="Rectangle 12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Spectroscopy of exotic </a:t>
              </a:r>
              <a:r>
                <a:rPr lang="en-US" sz="3200" b="1" i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N</a:t>
              </a:r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= 32, 34 isotopes: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Summary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277" y="63512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12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0496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4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94" y="1134538"/>
            <a:ext cx="1007532" cy="1021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699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Thank you for your attention</a:t>
            </a:r>
            <a:endParaRPr lang="en-US" sz="3600" b="1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04451"/>
            <a:ext cx="9144000" cy="35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latin typeface="Helvetica"/>
                <a:cs typeface="Helvetica"/>
              </a:rPr>
              <a:t>D. Steppenbeck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S. Takeuchi,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N. Aoi,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H. Baba,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N. Fukuda,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S. Go,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P. Doornenbal,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M. Honma,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J. Lee,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K. Matsui,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M. Matsushita,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S. Michimasa,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T. Motobayashi,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D. Nishimura,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T. Otsuka,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1,5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H. Sakurai,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2,5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Y. Shiga,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N. Shimizu,</a:t>
            </a:r>
            <a:r>
              <a:rPr lang="en-US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baseline="30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P.-A. Söderström,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T. Sumikama,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H. Suzuki,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R. Taniuchi,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Y. Utsuno,</a:t>
            </a:r>
            <a:r>
              <a:rPr lang="en-US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8</a:t>
            </a:r>
            <a:endParaRPr lang="en-US" baseline="30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. J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. Valiente-Dobón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H.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Wang</a:t>
            </a:r>
            <a:r>
              <a:rPr lang="en-US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2,10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and K. Yoneda</a:t>
            </a:r>
            <a:r>
              <a:rPr lang="en-US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</a:p>
          <a:p>
            <a:pPr algn="ctr"/>
            <a:endParaRPr lang="en-US" baseline="30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Center for Nuclear Study, University of Tokyo, 2-1,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Hirosawa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, Wako, Saitama 351-0198, Japan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RIKEN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Nishina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 Center, 2-1,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Hirosawa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, Wako, Saitama 351-0198, Japan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Research Center for Nuclear Physics, Osaka University, Osaka 567-0047, Japan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Center for Mathematical Sciences, University of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Aizu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Aizu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-Wakamatsu, Fukushima 965-8580, Japan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Department of Physics, University of Tokyo, Bunkyo, Tokyo 113-0033, 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Department of Physics, Tokyo University of Science, Tokyo 278-0022, 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Department of Physics, Tohoku University,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Aramaki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, Aoba, Sendai 980-8754, </a:t>
            </a:r>
            <a:r>
              <a:rPr lang="en-US" sz="1200" i="1" dirty="0" smtClean="0">
                <a:solidFill>
                  <a:srgbClr val="000000"/>
                </a:solidFill>
                <a:latin typeface="Helvetica"/>
                <a:cs typeface="Helvetica"/>
              </a:rPr>
              <a:t>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8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Japan Atomic Energy Agency, Tokai, Ibaraki 319-1195, </a:t>
            </a:r>
            <a:r>
              <a:rPr lang="en-US" sz="1200" i="1" dirty="0" smtClean="0">
                <a:solidFill>
                  <a:srgbClr val="000000"/>
                </a:solidFill>
                <a:latin typeface="Helvetica"/>
                <a:cs typeface="Helvetica"/>
              </a:rPr>
              <a:t>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200" i="1" dirty="0" smtClean="0">
                <a:solidFill>
                  <a:srgbClr val="000000"/>
                </a:solidFill>
                <a:latin typeface="Helvetica"/>
                <a:cs typeface="Helvetica"/>
              </a:rPr>
              <a:t>Legnaro 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National Laboratory, </a:t>
            </a:r>
            <a:r>
              <a:rPr lang="en-US" sz="1200" i="1" dirty="0" err="1">
                <a:solidFill>
                  <a:srgbClr val="000000"/>
                </a:solidFill>
                <a:latin typeface="Helvetica"/>
                <a:cs typeface="Helvetica"/>
              </a:rPr>
              <a:t>Legnaro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 35020, Italy</a:t>
            </a:r>
          </a:p>
          <a:p>
            <a:pPr algn="ctr"/>
            <a:r>
              <a:rPr lang="en-US" sz="1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US" sz="1200" i="1" dirty="0" smtClean="0">
                <a:solidFill>
                  <a:srgbClr val="000000"/>
                </a:solidFill>
                <a:latin typeface="Helvetica"/>
                <a:cs typeface="Helvetica"/>
              </a:rPr>
              <a:t>Department </a:t>
            </a:r>
            <a:r>
              <a:rPr lang="en-US" sz="1200" i="1" dirty="0">
                <a:solidFill>
                  <a:srgbClr val="000000"/>
                </a:solidFill>
                <a:latin typeface="Helvetica"/>
                <a:cs typeface="Helvetica"/>
              </a:rPr>
              <a:t>of Physics, Beijing University, Beijing 100871, People’s Republic of China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cns_mark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7" y="1249467"/>
            <a:ext cx="857479" cy="858736"/>
          </a:xfrm>
          <a:prstGeom prst="rect">
            <a:avLst/>
          </a:prstGeom>
        </p:spPr>
      </p:pic>
      <p:pic>
        <p:nvPicPr>
          <p:cNvPr id="7" name="Picture 6" descr="nishina-logo-cle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14" y="1332213"/>
            <a:ext cx="2641600" cy="708255"/>
          </a:xfrm>
          <a:prstGeom prst="rect">
            <a:avLst/>
          </a:prstGeom>
        </p:spPr>
      </p:pic>
      <p:pic>
        <p:nvPicPr>
          <p:cNvPr id="8" name="Picture 7" descr="Tokyo_University_of_Science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11" y="1270003"/>
            <a:ext cx="872067" cy="865701"/>
          </a:xfrm>
          <a:prstGeom prst="rect">
            <a:avLst/>
          </a:prstGeom>
        </p:spPr>
      </p:pic>
      <p:pic>
        <p:nvPicPr>
          <p:cNvPr id="9" name="Picture 8" descr="university-of-tokyo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2252274"/>
            <a:ext cx="2675467" cy="692946"/>
          </a:xfrm>
          <a:prstGeom prst="rect">
            <a:avLst/>
          </a:prstGeom>
        </p:spPr>
      </p:pic>
      <p:pic>
        <p:nvPicPr>
          <p:cNvPr id="10" name="Picture 9" descr="PKU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0" y="2192878"/>
            <a:ext cx="795867" cy="795867"/>
          </a:xfrm>
          <a:prstGeom prst="rect">
            <a:avLst/>
          </a:prstGeom>
        </p:spPr>
      </p:pic>
      <p:pic>
        <p:nvPicPr>
          <p:cNvPr id="11" name="Picture 10" descr="University_of_Aizu_se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7" y="2209805"/>
            <a:ext cx="789516" cy="789516"/>
          </a:xfrm>
          <a:prstGeom prst="rect">
            <a:avLst/>
          </a:prstGeom>
        </p:spPr>
      </p:pic>
      <p:pic>
        <p:nvPicPr>
          <p:cNvPr id="13" name="Picture 12" descr="top_h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8" y="2399409"/>
            <a:ext cx="1291166" cy="381894"/>
          </a:xfrm>
          <a:prstGeom prst="rect">
            <a:avLst/>
          </a:prstGeom>
        </p:spPr>
      </p:pic>
      <p:pic>
        <p:nvPicPr>
          <p:cNvPr id="14" name="Picture 13" descr="INFN_Legnaro_resize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7" y="1346203"/>
            <a:ext cx="964486" cy="700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777" y="1884473"/>
            <a:ext cx="7893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General scientific motivation </a:t>
            </a:r>
            <a:r>
              <a:rPr lang="en-US" dirty="0">
                <a:latin typeface="Helvetica"/>
                <a:cs typeface="Helvetica"/>
              </a:rPr>
              <a:t>for experimental studies of </a:t>
            </a:r>
            <a:r>
              <a:rPr lang="en-US" dirty="0" smtClean="0">
                <a:latin typeface="Helvetica"/>
                <a:cs typeface="Helvetica"/>
              </a:rPr>
              <a:t>exotic isotopes around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 and 34 regions.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In-beam </a:t>
            </a:r>
            <a:r>
              <a:rPr lang="en-US" dirty="0" err="1">
                <a:latin typeface="Helvetica"/>
                <a:cs typeface="Helvetica"/>
              </a:rPr>
              <a:t>γ</a:t>
            </a:r>
            <a:r>
              <a:rPr lang="en-US" dirty="0">
                <a:latin typeface="Helvetica"/>
                <a:cs typeface="Helvetica"/>
              </a:rPr>
              <a:t>-ray </a:t>
            </a:r>
            <a:r>
              <a:rPr lang="en-US" dirty="0" smtClean="0">
                <a:latin typeface="Helvetica"/>
                <a:cs typeface="Helvetica"/>
              </a:rPr>
              <a:t>spectroscopy at the RIBF facility: Some details relevant to the present work.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R</a:t>
            </a:r>
            <a:r>
              <a:rPr lang="en-US" dirty="0">
                <a:latin typeface="Helvetica"/>
                <a:cs typeface="Helvetica"/>
              </a:rPr>
              <a:t>esults</a:t>
            </a:r>
            <a:r>
              <a:rPr lang="en-US" dirty="0" smtClean="0">
                <a:latin typeface="Helvetica"/>
                <a:cs typeface="Helvetica"/>
              </a:rPr>
              <a:t>: In-beam </a:t>
            </a:r>
            <a:r>
              <a:rPr lang="en-US" dirty="0" err="1" smtClean="0">
                <a:latin typeface="Helvetica"/>
                <a:cs typeface="Helvetica"/>
              </a:rPr>
              <a:t>γ</a:t>
            </a:r>
            <a:r>
              <a:rPr lang="en-US" dirty="0">
                <a:latin typeface="Helvetica"/>
                <a:cs typeface="Helvetica"/>
              </a:rPr>
              <a:t>-</a:t>
            </a:r>
            <a:r>
              <a:rPr lang="en-US" dirty="0" smtClean="0">
                <a:latin typeface="Helvetica"/>
                <a:cs typeface="Helvetica"/>
              </a:rPr>
              <a:t>ray spectroscopy of </a:t>
            </a:r>
            <a:r>
              <a:rPr lang="en-US" baseline="30000" dirty="0" smtClean="0">
                <a:latin typeface="Helvetica"/>
                <a:cs typeface="Helvetica"/>
              </a:rPr>
              <a:t>54,53</a:t>
            </a:r>
            <a:r>
              <a:rPr lang="en-US" dirty="0" smtClean="0">
                <a:latin typeface="Helvetica"/>
                <a:cs typeface="Helvetica"/>
              </a:rPr>
              <a:t>Ca and </a:t>
            </a:r>
            <a:r>
              <a:rPr lang="en-US" b="1" dirty="0" smtClean="0">
                <a:latin typeface="Helvetica"/>
                <a:cs typeface="Helvetica"/>
              </a:rPr>
              <a:t>new results for </a:t>
            </a:r>
            <a:r>
              <a:rPr lang="en-US" b="1" baseline="30000" dirty="0" smtClean="0">
                <a:latin typeface="Helvetica"/>
                <a:cs typeface="Helvetica"/>
              </a:rPr>
              <a:t>50</a:t>
            </a:r>
            <a:r>
              <a:rPr lang="en-US" b="1" dirty="0" smtClean="0">
                <a:latin typeface="Helvetica"/>
                <a:cs typeface="Helvetica"/>
              </a:rPr>
              <a:t>Ar and </a:t>
            </a:r>
            <a:r>
              <a:rPr lang="en-US" b="1" baseline="30000" dirty="0" smtClean="0">
                <a:latin typeface="Helvetica"/>
                <a:cs typeface="Helvetica"/>
              </a:rPr>
              <a:t>55</a:t>
            </a:r>
            <a:r>
              <a:rPr lang="en-US" b="1" dirty="0" smtClean="0">
                <a:latin typeface="Helvetica"/>
                <a:cs typeface="Helvetica"/>
              </a:rPr>
              <a:t>Sc</a:t>
            </a:r>
            <a:r>
              <a:rPr lang="en-US" dirty="0" smtClean="0">
                <a:latin typeface="Helvetica"/>
                <a:cs typeface="Helvetica"/>
              </a:rPr>
              <a:t> from the same experiment. Significance of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= 32 and 34 subshell closures far from stability.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Shell-model predictions: Successes and developments.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2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11" name="Rectangle 10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Spectroscopy of exotic </a:t>
              </a:r>
              <a:r>
                <a:rPr lang="en-US" sz="3200" b="1" i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N</a:t>
              </a:r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= 32, 34 isotopes: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Outline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33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36292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Neutron-rich </a:t>
            </a:r>
            <a:r>
              <a:rPr lang="en-US" i="1" dirty="0" err="1" smtClean="0">
                <a:latin typeface="Helvetica"/>
                <a:cs typeface="Helvetica"/>
              </a:rPr>
              <a:t>fp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shell </a:t>
            </a:r>
            <a:r>
              <a:rPr lang="en-US" dirty="0" smtClean="0">
                <a:latin typeface="Helvetica"/>
                <a:cs typeface="Helvetica"/>
              </a:rPr>
              <a:t>bounded </a:t>
            </a:r>
            <a:r>
              <a:rPr lang="en-US" dirty="0">
                <a:latin typeface="Helvetica"/>
                <a:cs typeface="Helvetica"/>
              </a:rPr>
              <a:t>by </a:t>
            </a:r>
            <a:r>
              <a:rPr lang="en-US" i="1" dirty="0">
                <a:latin typeface="Helvetica"/>
                <a:cs typeface="Helvetica"/>
              </a:rPr>
              <a:t>Z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 smtClean="0">
                <a:latin typeface="Helvetica"/>
                <a:cs typeface="Helvetica"/>
              </a:rPr>
              <a:t>20–28 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i="1" dirty="0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 smtClean="0">
                <a:latin typeface="Helvetica"/>
                <a:cs typeface="Helvetica"/>
              </a:rPr>
              <a:t>28</a:t>
            </a:r>
            <a:r>
              <a:rPr lang="en-US" dirty="0" smtClean="0">
                <a:latin typeface="Helvetica"/>
                <a:cs typeface="Helvetica"/>
              </a:rPr>
              <a:t>–40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349" y="1833077"/>
            <a:ext cx="864023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Attractive interaction </a:t>
            </a:r>
            <a:r>
              <a:rPr lang="en-US" dirty="0" smtClean="0">
                <a:latin typeface="Helvetica"/>
                <a:cs typeface="Helvetica"/>
              </a:rPr>
              <a:t>between the </a:t>
            </a:r>
            <a:r>
              <a:rPr lang="en-US" dirty="0" smtClean="0">
                <a:latin typeface="Helvetica"/>
                <a:cs typeface="Helvetica"/>
              </a:rPr>
              <a:t>π</a:t>
            </a:r>
            <a:r>
              <a:rPr lang="en-US" i="1" dirty="0" smtClean="0">
                <a:latin typeface="Helvetica"/>
                <a:cs typeface="Helvetica"/>
              </a:rPr>
              <a:t>f</a:t>
            </a:r>
            <a:r>
              <a:rPr lang="en-US" baseline="-25000" dirty="0" smtClean="0">
                <a:latin typeface="Helvetica"/>
                <a:cs typeface="Helvetica"/>
              </a:rPr>
              <a:t>7</a:t>
            </a:r>
            <a:r>
              <a:rPr lang="en-US" baseline="-25000" dirty="0">
                <a:latin typeface="Helvetica"/>
                <a:cs typeface="Helvetica"/>
              </a:rPr>
              <a:t>/2</a:t>
            </a:r>
            <a:r>
              <a:rPr lang="en-US" dirty="0">
                <a:latin typeface="Helvetica"/>
                <a:cs typeface="Helvetica"/>
              </a:rPr>
              <a:t> and </a:t>
            </a:r>
            <a:r>
              <a:rPr lang="en-US" dirty="0" smtClean="0">
                <a:latin typeface="Helvetica"/>
                <a:cs typeface="Helvetica"/>
              </a:rPr>
              <a:t>ν</a:t>
            </a:r>
            <a:r>
              <a:rPr lang="en-US" i="1" dirty="0" smtClean="0">
                <a:latin typeface="Helvetica"/>
                <a:cs typeface="Helvetica"/>
              </a:rPr>
              <a:t>f</a:t>
            </a:r>
            <a:r>
              <a:rPr lang="en-US" baseline="-25000" dirty="0" smtClean="0">
                <a:latin typeface="Helvetica"/>
                <a:cs typeface="Helvetica"/>
              </a:rPr>
              <a:t>5</a:t>
            </a:r>
            <a:r>
              <a:rPr lang="en-US" baseline="-25000" dirty="0">
                <a:latin typeface="Helvetica"/>
                <a:cs typeface="Helvetica"/>
              </a:rPr>
              <a:t>/2</a:t>
            </a:r>
            <a:r>
              <a:rPr lang="en-US" dirty="0">
                <a:latin typeface="Helvetica"/>
                <a:cs typeface="Helvetica"/>
              </a:rPr>
              <a:t> orbitals is </a:t>
            </a:r>
            <a:r>
              <a:rPr lang="en-US" dirty="0" smtClean="0">
                <a:latin typeface="Helvetica"/>
                <a:cs typeface="Helvetica"/>
              </a:rPr>
              <a:t>important; </a:t>
            </a:r>
            <a:r>
              <a:rPr lang="en-US" dirty="0">
                <a:latin typeface="Helvetica"/>
                <a:cs typeface="Helvetica"/>
              </a:rPr>
              <a:t>responsible for </a:t>
            </a:r>
            <a:r>
              <a:rPr lang="en-US" dirty="0" smtClean="0">
                <a:latin typeface="Helvetica"/>
                <a:cs typeface="Helvetica"/>
              </a:rPr>
              <a:t>characteristics </a:t>
            </a:r>
            <a:r>
              <a:rPr lang="en-US" dirty="0">
                <a:latin typeface="Helvetica"/>
                <a:cs typeface="Helvetica"/>
              </a:rPr>
              <a:t>of nuclear shell evolution in this mass </a:t>
            </a:r>
            <a:r>
              <a:rPr lang="en-US" dirty="0" smtClean="0">
                <a:latin typeface="Helvetica"/>
                <a:cs typeface="Helvetica"/>
              </a:rPr>
              <a:t>region [1]</a:t>
            </a:r>
            <a:endParaRPr lang="en-US" dirty="0">
              <a:latin typeface="Helvetica"/>
              <a:cs typeface="Helvetica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1200" dirty="0" smtClean="0">
                <a:latin typeface="Helvetica"/>
                <a:cs typeface="Helvetica"/>
              </a:rPr>
              <a:t>[1] e.g., T. </a:t>
            </a:r>
            <a:r>
              <a:rPr lang="en-US" sz="1200" dirty="0" err="1" smtClean="0">
                <a:latin typeface="Helvetica"/>
                <a:cs typeface="Helvetica"/>
              </a:rPr>
              <a:t>Otsuka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i="1" dirty="0" smtClean="0">
                <a:latin typeface="Helvetica"/>
                <a:cs typeface="Helvetica"/>
              </a:rPr>
              <a:t>et al.,</a:t>
            </a:r>
            <a:r>
              <a:rPr lang="en-US" sz="1200" dirty="0" smtClean="0">
                <a:latin typeface="Helvetica"/>
                <a:cs typeface="Helvetica"/>
              </a:rPr>
              <a:t> Phys. Rev. </a:t>
            </a:r>
            <a:r>
              <a:rPr lang="en-US" sz="1200" dirty="0" err="1" smtClean="0">
                <a:latin typeface="Helvetica"/>
                <a:cs typeface="Helvetica"/>
              </a:rPr>
              <a:t>Lett</a:t>
            </a:r>
            <a:r>
              <a:rPr lang="en-US" sz="1200" dirty="0" smtClean="0">
                <a:latin typeface="Helvetica"/>
                <a:cs typeface="Helvetica"/>
              </a:rPr>
              <a:t>. </a:t>
            </a:r>
            <a:r>
              <a:rPr lang="en-US" sz="1200" b="1" dirty="0" smtClean="0">
                <a:latin typeface="Helvetica"/>
                <a:cs typeface="Helvetica"/>
              </a:rPr>
              <a:t>95</a:t>
            </a:r>
            <a:r>
              <a:rPr lang="en-US" sz="1200" dirty="0" smtClean="0">
                <a:latin typeface="Helvetica"/>
                <a:cs typeface="Helvetica"/>
              </a:rPr>
              <a:t> (2005) 232502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189" name="Rectangle 188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2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Mechanism: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Evolution of nuclear shell structure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3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465902"/>
            <a:ext cx="9143999" cy="3798350"/>
            <a:chOff x="0" y="2465902"/>
            <a:chExt cx="9143999" cy="379835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87350" y="2465902"/>
              <a:ext cx="8413750" cy="13546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cs typeface="Helvetica"/>
              </a:endParaRPr>
            </a:p>
            <a:p>
              <a:pPr marL="342900" indent="-342900">
                <a:spcBef>
                  <a:spcPct val="20000"/>
                </a:spcBef>
                <a:buFont typeface="Arial"/>
                <a:buChar char="•"/>
              </a:pPr>
              <a:r>
                <a:rPr lang="en-US" dirty="0" smtClean="0">
                  <a:latin typeface="Helvetica"/>
                  <a:cs typeface="Helvetica"/>
                </a:rPr>
                <a:t>As protons are removed from the π</a:t>
              </a:r>
              <a:r>
                <a:rPr lang="en-US" i="1" dirty="0" smtClean="0">
                  <a:latin typeface="Helvetica"/>
                  <a:cs typeface="Helvetica"/>
                </a:rPr>
                <a:t>f</a:t>
              </a:r>
              <a:r>
                <a:rPr lang="en-US" baseline="-25000" dirty="0" smtClean="0">
                  <a:latin typeface="Helvetica"/>
                  <a:cs typeface="Helvetica"/>
                </a:rPr>
                <a:t>7/2 </a:t>
              </a:r>
              <a:r>
                <a:rPr lang="en-US" dirty="0" smtClean="0">
                  <a:latin typeface="Helvetica"/>
                  <a:cs typeface="Helvetica"/>
                </a:rPr>
                <a:t>orbital </a:t>
              </a:r>
              <a:r>
                <a:rPr lang="en-US" dirty="0">
                  <a:latin typeface="Helvetica"/>
                  <a:cs typeface="Helvetica"/>
                </a:rPr>
                <a:t>(</a:t>
              </a:r>
              <a:r>
                <a:rPr lang="en-US" dirty="0" smtClean="0">
                  <a:latin typeface="Helvetica"/>
                  <a:cs typeface="Helvetica"/>
                </a:rPr>
                <a:t>from Ni to </a:t>
              </a:r>
              <a:r>
                <a:rPr lang="en-US" dirty="0" err="1" smtClean="0">
                  <a:latin typeface="Helvetica"/>
                  <a:cs typeface="Helvetica"/>
                </a:rPr>
                <a:t>Ca</a:t>
              </a:r>
              <a:r>
                <a:rPr lang="en-US" dirty="0" smtClean="0">
                  <a:latin typeface="Helvetica"/>
                  <a:cs typeface="Helvetica"/>
                </a:rPr>
                <a:t>) the strength of the </a:t>
              </a:r>
              <a:r>
                <a:rPr lang="en-US" dirty="0" smtClean="0">
                  <a:latin typeface="Helvetica"/>
                  <a:cs typeface="Helvetica"/>
                </a:rPr>
                <a:t>π–</a:t>
              </a:r>
              <a:r>
                <a:rPr lang="en-US" dirty="0" err="1" smtClean="0">
                  <a:latin typeface="Helvetica"/>
                  <a:cs typeface="Helvetica"/>
                </a:rPr>
                <a:t>ν</a:t>
              </a:r>
              <a:r>
                <a:rPr lang="en-US" dirty="0" smtClean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interaction weakens, causing the ν</a:t>
              </a:r>
              <a:r>
                <a:rPr lang="en-US" i="1" dirty="0" smtClean="0">
                  <a:latin typeface="Helvetica"/>
                  <a:cs typeface="Helvetica"/>
                </a:rPr>
                <a:t>f</a:t>
              </a:r>
              <a:r>
                <a:rPr lang="en-US" baseline="-25000" dirty="0" smtClean="0">
                  <a:latin typeface="Helvetica"/>
                  <a:cs typeface="Helvetica"/>
                </a:rPr>
                <a:t>5/2 </a:t>
              </a:r>
              <a:r>
                <a:rPr lang="en-US" dirty="0" smtClean="0">
                  <a:latin typeface="Helvetica"/>
                  <a:cs typeface="Helvetica"/>
                </a:rPr>
                <a:t>orbital to shift up in energy relative to the ν</a:t>
              </a:r>
              <a:r>
                <a:rPr lang="en-US" i="1" dirty="0" smtClean="0">
                  <a:latin typeface="Helvetica"/>
                  <a:cs typeface="Helvetica"/>
                </a:rPr>
                <a:t>p</a:t>
              </a:r>
              <a:r>
                <a:rPr lang="en-US" baseline="-25000" dirty="0" smtClean="0">
                  <a:latin typeface="Helvetica"/>
                  <a:cs typeface="Helvetica"/>
                </a:rPr>
                <a:t>1/2</a:t>
              </a:r>
              <a:r>
                <a:rPr lang="en-US" dirty="0" smtClean="0">
                  <a:latin typeface="Helvetica"/>
                  <a:cs typeface="Helvetica"/>
                </a:rPr>
                <a:t> and ν</a:t>
              </a:r>
              <a:r>
                <a:rPr lang="en-US" i="1" dirty="0" smtClean="0">
                  <a:latin typeface="Helvetica"/>
                  <a:cs typeface="Helvetica"/>
                </a:rPr>
                <a:t>p</a:t>
              </a:r>
              <a:r>
                <a:rPr lang="en-US" baseline="-25000" dirty="0" smtClean="0">
                  <a:latin typeface="Helvetica"/>
                  <a:cs typeface="Helvetica"/>
                </a:rPr>
                <a:t>3/2</a:t>
              </a:r>
              <a:r>
                <a:rPr lang="en-US" dirty="0" smtClean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spin-orbit partner orbitals</a:t>
              </a:r>
              <a:endParaRPr lang="en-US" baseline="-25000" dirty="0" smtClean="0">
                <a:latin typeface="Helvetica"/>
                <a:cs typeface="Helvetica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id="6" name="Picture 5" descr="tensor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3" y="3826860"/>
              <a:ext cx="8932333" cy="18881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5894920"/>
              <a:ext cx="914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/>
                  <a:cs typeface="Helvetica"/>
                </a:rPr>
                <a:t>Development of subshell closures at </a:t>
              </a:r>
              <a:r>
                <a:rPr lang="en-US" b="1" i="1" dirty="0" smtClean="0">
                  <a:latin typeface="Helvetica"/>
                  <a:cs typeface="Helvetica"/>
                </a:rPr>
                <a:t>N</a:t>
              </a:r>
              <a:r>
                <a:rPr lang="en-US" b="1" dirty="0" smtClean="0">
                  <a:latin typeface="Helvetica"/>
                  <a:cs typeface="Helvetica"/>
                </a:rPr>
                <a:t> = 32 and 34?</a:t>
              </a:r>
              <a:endParaRPr lang="en-US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88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_Ti_Cr-v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35" y="1523092"/>
            <a:ext cx="2729046" cy="4855634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5940425" y="5083177"/>
            <a:ext cx="412750" cy="146048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67425" y="3349626"/>
            <a:ext cx="273050" cy="6349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048375" y="1730375"/>
            <a:ext cx="222250" cy="492128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6235701" y="1752603"/>
            <a:ext cx="263524" cy="1015997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540375" y="3902075"/>
            <a:ext cx="854075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6238875" y="3330577"/>
            <a:ext cx="266700" cy="412748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149975" y="5181600"/>
            <a:ext cx="406400" cy="15877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800725" y="5076825"/>
            <a:ext cx="279400" cy="193676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800725" y="2155825"/>
            <a:ext cx="292100" cy="485777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3900" y="3397250"/>
            <a:ext cx="193675" cy="187330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103534" y="4725966"/>
            <a:ext cx="1877483" cy="1530903"/>
            <a:chOff x="7103534" y="4725966"/>
            <a:chExt cx="1877483" cy="1530903"/>
          </a:xfrm>
        </p:grpSpPr>
        <p:pic>
          <p:nvPicPr>
            <p:cNvPr id="39" name="Picture 38" descr="chromium-be2-trimm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534" y="4725966"/>
              <a:ext cx="1877483" cy="153090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286625" y="5857875"/>
              <a:ext cx="48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-25000" dirty="0" smtClean="0">
                  <a:latin typeface="Arial"/>
                  <a:cs typeface="Arial"/>
                </a:rPr>
                <a:t>24</a:t>
              </a:r>
              <a:r>
                <a:rPr lang="en-US" sz="1200" dirty="0" smtClean="0">
                  <a:latin typeface="Arial"/>
                  <a:cs typeface="Arial"/>
                </a:rPr>
                <a:t>Cr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10400" y="3031927"/>
            <a:ext cx="1960563" cy="1595635"/>
            <a:chOff x="7010400" y="3031927"/>
            <a:chExt cx="1960563" cy="1595635"/>
          </a:xfrm>
        </p:grpSpPr>
        <p:pic>
          <p:nvPicPr>
            <p:cNvPr id="24" name="Picture 23" descr="titanium-be2-trimm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031927"/>
              <a:ext cx="1960563" cy="1595635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273925" y="4079875"/>
              <a:ext cx="492125" cy="336550"/>
              <a:chOff x="7273925" y="4079875"/>
              <a:chExt cx="492125" cy="33655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273925" y="4222750"/>
                <a:ext cx="203200" cy="193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83450" y="4079875"/>
                <a:ext cx="48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-25000" dirty="0" smtClean="0">
                    <a:latin typeface="Arial"/>
                    <a:cs typeface="Arial"/>
                  </a:rPr>
                  <a:t>22</a:t>
                </a:r>
                <a:r>
                  <a:rPr lang="en-US" sz="1200" dirty="0" smtClean="0">
                    <a:latin typeface="Arial"/>
                    <a:cs typeface="Arial"/>
                  </a:rPr>
                  <a:t>Ti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7154333" y="1964267"/>
            <a:ext cx="198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Left:</a:t>
            </a:r>
            <a:r>
              <a:rPr lang="en-US" sz="1400" dirty="0" smtClean="0">
                <a:latin typeface="Arial"/>
                <a:cs typeface="Arial"/>
              </a:rPr>
              <a:t> First 2</a:t>
            </a:r>
            <a:r>
              <a:rPr lang="en-US" sz="1400" baseline="30000" dirty="0" smtClean="0">
                <a:latin typeface="Arial"/>
                <a:cs typeface="Arial"/>
              </a:rPr>
              <a:t>+</a:t>
            </a:r>
            <a:r>
              <a:rPr lang="en-US" sz="1400" dirty="0" smtClean="0">
                <a:latin typeface="Arial"/>
                <a:cs typeface="Arial"/>
              </a:rPr>
              <a:t> energies</a:t>
            </a:r>
          </a:p>
          <a:p>
            <a:r>
              <a:rPr lang="en-US" sz="1400" b="1" dirty="0" smtClean="0">
                <a:latin typeface="Arial"/>
                <a:cs typeface="Arial"/>
              </a:rPr>
              <a:t>Below: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B</a:t>
            </a:r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i="1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2) rates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346700" y="4708525"/>
            <a:ext cx="247650" cy="673102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10325" y="3705225"/>
            <a:ext cx="406400" cy="66675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343525" y="1803400"/>
            <a:ext cx="241300" cy="768351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578477" y="1790703"/>
            <a:ext cx="228598" cy="876297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6410325" y="2682876"/>
            <a:ext cx="396875" cy="15874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54575" y="3384552"/>
            <a:ext cx="323850" cy="327023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057775" y="3651250"/>
            <a:ext cx="441325" cy="6350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56226" y="3117850"/>
            <a:ext cx="241299" cy="530225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72125" y="3149602"/>
            <a:ext cx="241300" cy="466723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>
            <a:spLocks noChangeAspect="1"/>
          </p:cNvSpPr>
          <p:nvPr/>
        </p:nvSpPr>
        <p:spPr>
          <a:xfrm>
            <a:off x="5543550" y="32861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5318125" y="37433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5099050" y="38195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4876800" y="36639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5765800" y="36893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991225" y="33337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6213475" y="36290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4915919" y="3702560"/>
            <a:ext cx="221231" cy="15824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5138169" y="3781425"/>
            <a:ext cx="218056" cy="767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5357244" y="3324225"/>
            <a:ext cx="224406" cy="4577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582669" y="3327910"/>
            <a:ext cx="221231" cy="39954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04919" y="3371850"/>
            <a:ext cx="224406" cy="3561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030344" y="3375535"/>
            <a:ext cx="218056" cy="2884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>
            <a:spLocks noChangeAspect="1"/>
          </p:cNvSpPr>
          <p:nvPr/>
        </p:nvSpPr>
        <p:spPr>
          <a:xfrm>
            <a:off x="6435725" y="3683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6248400" y="3663950"/>
            <a:ext cx="222250" cy="539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57750" y="2492375"/>
            <a:ext cx="552450" cy="79375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 noChangeAspect="1"/>
          </p:cNvSpPr>
          <p:nvPr/>
        </p:nvSpPr>
        <p:spPr>
          <a:xfrm>
            <a:off x="5765800" y="26733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543550" y="17494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321300" y="25717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095875" y="26289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873625" y="25114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4903219" y="2543685"/>
            <a:ext cx="233931" cy="1264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134994" y="2600325"/>
            <a:ext cx="221231" cy="671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5360419" y="1784350"/>
            <a:ext cx="218056" cy="8196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5581651" y="1784351"/>
            <a:ext cx="219074" cy="9270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804919" y="2206625"/>
            <a:ext cx="218056" cy="5021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032375" y="5359400"/>
            <a:ext cx="415925" cy="31751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572125" y="4737100"/>
            <a:ext cx="250825" cy="577850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24600" y="5118100"/>
            <a:ext cx="403225" cy="206375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>
            <a:spLocks noChangeAspect="1"/>
          </p:cNvSpPr>
          <p:nvPr/>
        </p:nvSpPr>
        <p:spPr>
          <a:xfrm>
            <a:off x="5543550" y="48926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5318125" y="54133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099050" y="54387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765800" y="53721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988050" y="52355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210300" y="53371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6435725" y="55245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5134994" y="5451475"/>
            <a:ext cx="221231" cy="195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357244" y="4930775"/>
            <a:ext cx="221231" cy="5212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582669" y="4928110"/>
            <a:ext cx="218056" cy="4789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804919" y="5270500"/>
            <a:ext cx="218056" cy="13703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27169" y="5271010"/>
            <a:ext cx="221231" cy="1010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249419" y="5372610"/>
            <a:ext cx="221231" cy="1868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>
            <a:spLocks noChangeAspect="1"/>
          </p:cNvSpPr>
          <p:nvPr/>
        </p:nvSpPr>
        <p:spPr>
          <a:xfrm>
            <a:off x="6657975" y="56864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6700269" y="5725035"/>
            <a:ext cx="189481" cy="217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6468494" y="5559935"/>
            <a:ext cx="227581" cy="1614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>
            <a:spLocks noChangeAspect="1"/>
          </p:cNvSpPr>
          <p:nvPr/>
        </p:nvSpPr>
        <p:spPr>
          <a:xfrm>
            <a:off x="4873625" y="532447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4912745" y="5359910"/>
            <a:ext cx="221230" cy="1169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/>
          <p:cNvGrpSpPr/>
          <p:nvPr/>
        </p:nvGrpSpPr>
        <p:grpSpPr>
          <a:xfrm>
            <a:off x="5635624" y="1714500"/>
            <a:ext cx="2746376" cy="4787900"/>
            <a:chOff x="5635624" y="1714500"/>
            <a:chExt cx="2746376" cy="4787900"/>
          </a:xfrm>
        </p:grpSpPr>
        <p:cxnSp>
          <p:nvCxnSpPr>
            <p:cNvPr id="195" name="Straight Arrow Connector 194"/>
            <p:cNvCxnSpPr/>
            <p:nvPr/>
          </p:nvCxnSpPr>
          <p:spPr>
            <a:xfrm>
              <a:off x="6026150" y="17145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6026150" y="2895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6019800" y="4800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8382000" y="32512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8267700" y="6096000"/>
              <a:ext cx="0" cy="40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5635624" y="3914775"/>
              <a:ext cx="89852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 = 32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4" name="Oval 203"/>
          <p:cNvSpPr>
            <a:spLocks noChangeAspect="1"/>
          </p:cNvSpPr>
          <p:nvPr/>
        </p:nvSpPr>
        <p:spPr>
          <a:xfrm>
            <a:off x="4930775" y="43116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4987925" y="4187825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Expt.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988050" y="21685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119" name="Rectangle 118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Motivation: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The story so far…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4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9600" y="1465606"/>
            <a:ext cx="4455583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Onset of </a:t>
            </a:r>
            <a:r>
              <a:rPr lang="en-US" i="1" dirty="0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= 32 subshell gaps observed in </a:t>
            </a:r>
            <a:r>
              <a:rPr lang="en-US" baseline="30000" dirty="0">
                <a:latin typeface="Helvetica"/>
                <a:cs typeface="Helvetica"/>
              </a:rPr>
              <a:t>52</a:t>
            </a:r>
            <a:r>
              <a:rPr lang="en-US" dirty="0">
                <a:latin typeface="Helvetica"/>
                <a:cs typeface="Helvetica"/>
              </a:rPr>
              <a:t>Ca [2,3], </a:t>
            </a:r>
            <a:r>
              <a:rPr lang="en-US" baseline="30000" dirty="0">
                <a:latin typeface="Helvetica"/>
                <a:cs typeface="Helvetica"/>
              </a:rPr>
              <a:t>54</a:t>
            </a:r>
            <a:r>
              <a:rPr lang="en-US" dirty="0">
                <a:latin typeface="Helvetica"/>
                <a:cs typeface="Helvetica"/>
              </a:rPr>
              <a:t>Ti [4,5] and </a:t>
            </a:r>
            <a:r>
              <a:rPr lang="en-US" baseline="30000" dirty="0">
                <a:latin typeface="Helvetica"/>
                <a:cs typeface="Helvetica"/>
              </a:rPr>
              <a:t>56</a:t>
            </a:r>
            <a:r>
              <a:rPr lang="en-US" dirty="0">
                <a:latin typeface="Helvetica"/>
                <a:cs typeface="Helvetica"/>
              </a:rPr>
              <a:t>Cr [6,7</a:t>
            </a:r>
            <a:r>
              <a:rPr lang="en-US" dirty="0" smtClean="0">
                <a:latin typeface="Helvetica"/>
                <a:cs typeface="Helvetica"/>
              </a:rPr>
              <a:t>] from systematics of </a:t>
            </a:r>
            <a:r>
              <a:rPr lang="en-US" i="1" dirty="0" smtClean="0">
                <a:latin typeface="Helvetica"/>
                <a:cs typeface="Helvetica"/>
              </a:rPr>
              <a:t>E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>
                <a:latin typeface="Helvetica"/>
                <a:cs typeface="Helvetica"/>
              </a:rPr>
              <a:t>2</a:t>
            </a:r>
            <a:r>
              <a:rPr lang="en-US" baseline="30000" dirty="0">
                <a:latin typeface="Helvetica"/>
                <a:cs typeface="Helvetica"/>
              </a:rPr>
              <a:t>+</a:t>
            </a:r>
            <a:r>
              <a:rPr lang="en-US" dirty="0">
                <a:latin typeface="Helvetica"/>
                <a:cs typeface="Helvetica"/>
              </a:rPr>
              <a:t>) and </a:t>
            </a:r>
            <a:r>
              <a:rPr lang="en-US" i="1" dirty="0" smtClean="0"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i="1" dirty="0">
                <a:latin typeface="Helvetica"/>
                <a:cs typeface="Helvetica"/>
              </a:rPr>
              <a:t>E</a:t>
            </a:r>
            <a:r>
              <a:rPr lang="en-US" dirty="0">
                <a:latin typeface="Helvetica"/>
                <a:cs typeface="Helvetica"/>
              </a:rPr>
              <a:t>2) transition </a:t>
            </a:r>
            <a:r>
              <a:rPr lang="en-US" dirty="0" smtClean="0">
                <a:latin typeface="Helvetica"/>
                <a:cs typeface="Helvetica"/>
              </a:rPr>
              <a:t>rates</a:t>
            </a:r>
            <a:endParaRPr lang="en-US" dirty="0">
              <a:latin typeface="Helvetica"/>
              <a:cs typeface="Helvetica"/>
            </a:endParaRPr>
          </a:p>
          <a:p>
            <a:pPr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200" dirty="0">
                <a:latin typeface="Helvetica"/>
                <a:cs typeface="Helvetica"/>
              </a:rPr>
              <a:t>[2] A. Huck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Rev. C </a:t>
            </a:r>
            <a:r>
              <a:rPr lang="en-US" sz="1200" b="1" dirty="0">
                <a:latin typeface="Helvetica"/>
                <a:cs typeface="Helvetica"/>
              </a:rPr>
              <a:t>31</a:t>
            </a:r>
            <a:r>
              <a:rPr lang="en-US" sz="1200" dirty="0">
                <a:latin typeface="Helvetica"/>
                <a:cs typeface="Helvetica"/>
              </a:rPr>
              <a:t> (1985) 2226</a:t>
            </a:r>
          </a:p>
          <a:p>
            <a:pPr>
              <a:buNone/>
            </a:pPr>
            <a:r>
              <a:rPr lang="en-US" sz="1200" dirty="0">
                <a:latin typeface="Helvetica"/>
                <a:cs typeface="Helvetica"/>
              </a:rPr>
              <a:t>	[3] A. </a:t>
            </a:r>
            <a:r>
              <a:rPr lang="en-US" sz="1200" dirty="0" err="1">
                <a:latin typeface="Helvetica"/>
                <a:cs typeface="Helvetica"/>
              </a:rPr>
              <a:t>Gade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Rev. C </a:t>
            </a:r>
            <a:r>
              <a:rPr lang="en-US" sz="1200" b="1" dirty="0">
                <a:latin typeface="Helvetica"/>
                <a:cs typeface="Helvetica"/>
              </a:rPr>
              <a:t>74</a:t>
            </a:r>
            <a:r>
              <a:rPr lang="en-US" sz="1200" dirty="0">
                <a:latin typeface="Helvetica"/>
                <a:cs typeface="Helvetica"/>
              </a:rPr>
              <a:t> (2006) 021302(R)</a:t>
            </a:r>
          </a:p>
          <a:p>
            <a:pPr>
              <a:buNone/>
            </a:pPr>
            <a:r>
              <a:rPr lang="en-US" sz="1200" dirty="0">
                <a:latin typeface="Helvetica"/>
                <a:cs typeface="Helvetica"/>
              </a:rPr>
              <a:t>	[4] </a:t>
            </a:r>
            <a:r>
              <a:rPr lang="en-US" sz="1200" dirty="0" smtClean="0">
                <a:latin typeface="Helvetica"/>
                <a:cs typeface="Helvetica"/>
              </a:rPr>
              <a:t>R. V. F</a:t>
            </a:r>
            <a:r>
              <a:rPr lang="en-US" sz="1200" dirty="0">
                <a:latin typeface="Helvetica"/>
                <a:cs typeface="Helvetica"/>
              </a:rPr>
              <a:t>. </a:t>
            </a:r>
            <a:r>
              <a:rPr lang="en-US" sz="1200" dirty="0" err="1">
                <a:latin typeface="Helvetica"/>
                <a:cs typeface="Helvetica"/>
              </a:rPr>
              <a:t>Janssens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</a:t>
            </a:r>
            <a:r>
              <a:rPr lang="en-US" sz="1200" dirty="0" err="1" smtClean="0">
                <a:latin typeface="Helvetica"/>
                <a:cs typeface="Helvetica"/>
              </a:rPr>
              <a:t>Lett</a:t>
            </a:r>
            <a:r>
              <a:rPr lang="en-US" sz="1200" dirty="0" smtClean="0">
                <a:latin typeface="Helvetica"/>
                <a:cs typeface="Helvetica"/>
              </a:rPr>
              <a:t>. B </a:t>
            </a:r>
            <a:r>
              <a:rPr lang="en-US" sz="1200" b="1" dirty="0">
                <a:latin typeface="Helvetica"/>
                <a:cs typeface="Helvetica"/>
              </a:rPr>
              <a:t>546</a:t>
            </a:r>
            <a:r>
              <a:rPr lang="en-US" sz="1200" dirty="0">
                <a:latin typeface="Helvetica"/>
                <a:cs typeface="Helvetica"/>
              </a:rPr>
              <a:t> (2002) 55</a:t>
            </a:r>
          </a:p>
          <a:p>
            <a:pPr>
              <a:buNone/>
            </a:pPr>
            <a:r>
              <a:rPr lang="en-US" sz="1200" dirty="0">
                <a:latin typeface="Helvetica"/>
                <a:cs typeface="Helvetica"/>
              </a:rPr>
              <a:t>	[5] D</a:t>
            </a:r>
            <a:r>
              <a:rPr lang="en-US" sz="1200" dirty="0" smtClean="0">
                <a:latin typeface="Helvetica"/>
                <a:cs typeface="Helvetica"/>
              </a:rPr>
              <a:t>.-</a:t>
            </a:r>
            <a:r>
              <a:rPr lang="en-US" sz="1200" dirty="0">
                <a:latin typeface="Helvetica"/>
                <a:cs typeface="Helvetica"/>
              </a:rPr>
              <a:t>C. </a:t>
            </a:r>
            <a:r>
              <a:rPr lang="en-US" sz="1200" dirty="0" err="1">
                <a:latin typeface="Helvetica"/>
                <a:cs typeface="Helvetica"/>
              </a:rPr>
              <a:t>Dinca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Rev. C </a:t>
            </a:r>
            <a:r>
              <a:rPr lang="en-US" sz="1200" b="1" dirty="0">
                <a:latin typeface="Helvetica"/>
                <a:cs typeface="Helvetica"/>
              </a:rPr>
              <a:t>71</a:t>
            </a:r>
            <a:r>
              <a:rPr lang="en-US" sz="1200" dirty="0">
                <a:latin typeface="Helvetica"/>
                <a:cs typeface="Helvetica"/>
              </a:rPr>
              <a:t> (2005) 041302(R)</a:t>
            </a:r>
          </a:p>
          <a:p>
            <a:pPr>
              <a:buNone/>
            </a:pPr>
            <a:r>
              <a:rPr lang="en-US" sz="1200" dirty="0">
                <a:latin typeface="Helvetica"/>
                <a:cs typeface="Helvetica"/>
              </a:rPr>
              <a:t>	[6] J</a:t>
            </a:r>
            <a:r>
              <a:rPr lang="en-US" sz="1200" dirty="0" smtClean="0">
                <a:latin typeface="Helvetica"/>
                <a:cs typeface="Helvetica"/>
              </a:rPr>
              <a:t>. I</a:t>
            </a:r>
            <a:r>
              <a:rPr lang="en-US" sz="1200" dirty="0">
                <a:latin typeface="Helvetica"/>
                <a:cs typeface="Helvetica"/>
              </a:rPr>
              <a:t>. </a:t>
            </a:r>
            <a:r>
              <a:rPr lang="en-US" sz="1200" dirty="0" err="1">
                <a:latin typeface="Helvetica"/>
                <a:cs typeface="Helvetica"/>
              </a:rPr>
              <a:t>Prisciandaro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</a:t>
            </a:r>
            <a:r>
              <a:rPr lang="en-US" sz="1200" dirty="0" err="1" smtClean="0">
                <a:latin typeface="Helvetica"/>
                <a:cs typeface="Helvetica"/>
              </a:rPr>
              <a:t>Lett</a:t>
            </a:r>
            <a:r>
              <a:rPr lang="en-US" sz="1200" dirty="0" smtClean="0">
                <a:latin typeface="Helvetica"/>
                <a:cs typeface="Helvetica"/>
              </a:rPr>
              <a:t>. B </a:t>
            </a:r>
            <a:r>
              <a:rPr lang="en-US" sz="1200" b="1" dirty="0">
                <a:latin typeface="Helvetica"/>
                <a:cs typeface="Helvetica"/>
              </a:rPr>
              <a:t>510</a:t>
            </a:r>
            <a:r>
              <a:rPr lang="en-US" sz="1200" dirty="0">
                <a:latin typeface="Helvetica"/>
                <a:cs typeface="Helvetica"/>
              </a:rPr>
              <a:t> (2001) 17</a:t>
            </a:r>
          </a:p>
          <a:p>
            <a:pPr>
              <a:buNone/>
            </a:pPr>
            <a:r>
              <a:rPr lang="en-US" sz="1200" dirty="0">
                <a:latin typeface="Helvetica"/>
                <a:cs typeface="Helvetica"/>
              </a:rPr>
              <a:t>	[7] A. </a:t>
            </a:r>
            <a:r>
              <a:rPr lang="en-US" sz="1200" dirty="0" err="1">
                <a:latin typeface="Helvetica"/>
                <a:cs typeface="Helvetica"/>
              </a:rPr>
              <a:t>Bürger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Phys. </a:t>
            </a:r>
            <a:r>
              <a:rPr lang="en-US" sz="1200" dirty="0" err="1" smtClean="0">
                <a:latin typeface="Helvetica"/>
                <a:cs typeface="Helvetica"/>
              </a:rPr>
              <a:t>Lett</a:t>
            </a:r>
            <a:r>
              <a:rPr lang="en-US" sz="1200" dirty="0" smtClean="0">
                <a:latin typeface="Helvetica"/>
                <a:cs typeface="Helvetica"/>
              </a:rPr>
              <a:t>. B </a:t>
            </a:r>
            <a:r>
              <a:rPr lang="en-US" sz="1200" b="1" dirty="0">
                <a:latin typeface="Helvetica"/>
                <a:cs typeface="Helvetica"/>
              </a:rPr>
              <a:t>622</a:t>
            </a:r>
            <a:r>
              <a:rPr lang="en-US" sz="1200" dirty="0">
                <a:latin typeface="Helvetica"/>
                <a:cs typeface="Helvetica"/>
              </a:rPr>
              <a:t> (2005) </a:t>
            </a:r>
            <a:r>
              <a:rPr lang="en-US" sz="1200" dirty="0" smtClean="0">
                <a:latin typeface="Helvetica"/>
                <a:cs typeface="Helvetica"/>
              </a:rPr>
              <a:t>29</a:t>
            </a:r>
          </a:p>
          <a:p>
            <a:pPr>
              <a:buNone/>
            </a:pPr>
            <a:r>
              <a:rPr lang="en-US" sz="1200" dirty="0" smtClean="0">
                <a:latin typeface="Helvetica"/>
                <a:cs typeface="Helvetica"/>
              </a:rPr>
              <a:t>	[</a:t>
            </a:r>
            <a:r>
              <a:rPr lang="en-US" sz="1200" dirty="0">
                <a:latin typeface="Helvetica"/>
                <a:cs typeface="Helvetica"/>
              </a:rPr>
              <a:t>8] S. N. </a:t>
            </a:r>
            <a:r>
              <a:rPr lang="en-US" sz="1200" dirty="0" err="1">
                <a:latin typeface="Helvetica"/>
                <a:cs typeface="Helvetica"/>
              </a:rPr>
              <a:t>Liddick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i="1" dirty="0">
                <a:latin typeface="Helvetica"/>
                <a:cs typeface="Helvetica"/>
              </a:rPr>
              <a:t>et al.,</a:t>
            </a:r>
            <a:r>
              <a:rPr lang="en-US" sz="1200" dirty="0">
                <a:latin typeface="Helvetica"/>
                <a:cs typeface="Helvetica"/>
              </a:rPr>
              <a:t> Phys. Rev. </a:t>
            </a:r>
            <a:r>
              <a:rPr lang="en-US" sz="1200" dirty="0" err="1">
                <a:latin typeface="Helvetica"/>
                <a:cs typeface="Helvetica"/>
              </a:rPr>
              <a:t>Lett</a:t>
            </a:r>
            <a:r>
              <a:rPr lang="en-US" sz="1200" dirty="0">
                <a:latin typeface="Helvetica"/>
                <a:cs typeface="Helvetica"/>
              </a:rPr>
              <a:t>. </a:t>
            </a:r>
            <a:r>
              <a:rPr lang="en-US" sz="1200" b="1" dirty="0">
                <a:latin typeface="Helvetica"/>
                <a:cs typeface="Helvetica"/>
              </a:rPr>
              <a:t>92</a:t>
            </a:r>
            <a:r>
              <a:rPr lang="en-US" sz="1200" dirty="0">
                <a:latin typeface="Helvetica"/>
                <a:cs typeface="Helvetica"/>
              </a:rPr>
              <a:t> (2004) </a:t>
            </a:r>
            <a:r>
              <a:rPr lang="en-US" sz="1200" dirty="0" smtClean="0">
                <a:latin typeface="Helvetica"/>
                <a:cs typeface="Helvetica"/>
              </a:rPr>
              <a:t>	072502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6216653" y="23209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>
            <a:endCxn id="125" idx="1"/>
          </p:cNvCxnSpPr>
          <p:nvPr/>
        </p:nvCxnSpPr>
        <p:spPr>
          <a:xfrm>
            <a:off x="6026150" y="2206626"/>
            <a:ext cx="201047" cy="1248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29725" y="1852045"/>
            <a:ext cx="8538025" cy="4472555"/>
            <a:chOff x="129725" y="1852045"/>
            <a:chExt cx="8538025" cy="4472555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29725" y="4389060"/>
              <a:ext cx="4383008" cy="19270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dirty="0" smtClean="0">
                  <a:latin typeface="Helvetica"/>
                  <a:cs typeface="Helvetica"/>
                </a:rPr>
                <a:t>N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o significant </a:t>
              </a:r>
              <a:r>
                <a:rPr kumimoji="0" lang="en-US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N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= 34 subshell gap in </a:t>
              </a:r>
              <a:r>
                <a:rPr kumimoji="0" lang="en-US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56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Ti [5,8] or </a:t>
              </a:r>
              <a:r>
                <a:rPr kumimoji="0" lang="en-US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58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Cr [6,7], </a:t>
              </a:r>
              <a:r>
                <a:rPr lang="en-US" dirty="0" smtClean="0">
                  <a:latin typeface="Helvetica"/>
                  <a:cs typeface="Helvetica"/>
                </a:rPr>
                <a:t>but there is a development in </a:t>
              </a:r>
              <a:r>
                <a:rPr lang="en-US" baseline="30000" dirty="0" smtClean="0">
                  <a:latin typeface="Helvetica"/>
                  <a:cs typeface="Helvetica"/>
                </a:rPr>
                <a:t>54</a:t>
              </a:r>
              <a:r>
                <a:rPr lang="en-US" dirty="0" smtClean="0">
                  <a:latin typeface="Helvetica"/>
                  <a:cs typeface="Helvetica"/>
                </a:rPr>
                <a:t>Ca [10] (see later slide)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cs typeface="Helvetica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	[8] S.N.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Liddick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et al.,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Phys. Rev.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Lett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. 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92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(2004) 072502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	[9] S. Zhu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et al.,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Phys. Rev. C 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74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cs typeface="Helvetica"/>
                </a:rPr>
                <a:t> (2006) 064315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>
                  <a:latin typeface="Helvetica"/>
                  <a:cs typeface="Helvetica"/>
                </a:rPr>
                <a:t>	</a:t>
              </a:r>
              <a:r>
                <a:rPr lang="en-US" sz="1200" dirty="0" smtClean="0">
                  <a:latin typeface="Helvetica"/>
                  <a:cs typeface="Helvetica"/>
                </a:rPr>
                <a:t>[10] D.S. </a:t>
              </a:r>
              <a:r>
                <a:rPr lang="en-US" sz="1200" i="1" dirty="0" smtClean="0">
                  <a:latin typeface="Helvetica"/>
                  <a:cs typeface="Helvetica"/>
                </a:rPr>
                <a:t>et al.,</a:t>
              </a:r>
              <a:r>
                <a:rPr lang="en-US" sz="1200" dirty="0" smtClean="0">
                  <a:latin typeface="Helvetica"/>
                  <a:cs typeface="Helvetica"/>
                </a:rPr>
                <a:t> Nature (London) </a:t>
              </a:r>
              <a:r>
                <a:rPr lang="en-US" sz="1200" b="1" dirty="0" smtClean="0">
                  <a:latin typeface="Helvetica"/>
                  <a:cs typeface="Helvetica"/>
                </a:rPr>
                <a:t>502</a:t>
              </a:r>
              <a:r>
                <a:rPr lang="en-US" sz="1200" dirty="0" smtClean="0">
                  <a:latin typeface="Helvetica"/>
                  <a:cs typeface="Helvetica"/>
                </a:rPr>
                <a:t> (2013) 207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cs typeface="Helvetica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64200" y="1852045"/>
              <a:ext cx="3003550" cy="4472555"/>
              <a:chOff x="5664200" y="1852045"/>
              <a:chExt cx="3003550" cy="4472555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6254750" y="3181350"/>
                <a:ext cx="0" cy="381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6254750" y="4895850"/>
                <a:ext cx="0" cy="381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8667750" y="2698750"/>
                <a:ext cx="0" cy="381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flipV="1">
                <a:off x="8445500" y="5918200"/>
                <a:ext cx="0" cy="4064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6" name="Group 215"/>
              <p:cNvGrpSpPr/>
              <p:nvPr/>
            </p:nvGrpSpPr>
            <p:grpSpPr>
              <a:xfrm>
                <a:off x="5664200" y="3879850"/>
                <a:ext cx="1212850" cy="406400"/>
                <a:chOff x="5657850" y="3886200"/>
                <a:chExt cx="1212850" cy="406400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57850" y="3886200"/>
                  <a:ext cx="1212850" cy="406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5902324" y="3914775"/>
                  <a:ext cx="898525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00FF"/>
                      </a:solidFill>
                      <a:latin typeface="Arial"/>
                      <a:cs typeface="Arial"/>
                    </a:rPr>
                    <a:t>N</a:t>
                  </a:r>
                  <a:r>
                    <a:rPr lang="en-US" b="1" dirty="0" smtClean="0">
                      <a:solidFill>
                        <a:srgbClr val="0000FF"/>
                      </a:solidFill>
                      <a:latin typeface="Arial"/>
                      <a:cs typeface="Arial"/>
                    </a:rPr>
                    <a:t> = 34</a:t>
                  </a:r>
                  <a:endParaRPr lang="en-US" b="1" dirty="0">
                    <a:solidFill>
                      <a:srgbClr val="0000FF"/>
                    </a:solidFill>
                    <a:latin typeface="Arial"/>
                    <a:cs typeface="Arial"/>
                  </a:endParaRPr>
                </a:p>
              </p:txBody>
            </p:sp>
          </p:grpSp>
          <p:cxnSp>
            <p:nvCxnSpPr>
              <p:cNvPr id="128" name="Straight Arrow Connector 127"/>
              <p:cNvCxnSpPr/>
              <p:nvPr/>
            </p:nvCxnSpPr>
            <p:spPr>
              <a:xfrm>
                <a:off x="6254750" y="1852045"/>
                <a:ext cx="0" cy="381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1820333" y="1481664"/>
            <a:ext cx="5613400" cy="4995334"/>
            <a:chOff x="1820333" y="1481664"/>
            <a:chExt cx="5613400" cy="4995334"/>
          </a:xfrm>
        </p:grpSpPr>
        <p:sp>
          <p:nvSpPr>
            <p:cNvPr id="3" name="Rectangle 2"/>
            <p:cNvSpPr/>
            <p:nvPr/>
          </p:nvSpPr>
          <p:spPr>
            <a:xfrm>
              <a:off x="1820333" y="1481664"/>
              <a:ext cx="5613400" cy="499533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48933" y="1574780"/>
              <a:ext cx="5223934" cy="489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More recently, confirmation of </a:t>
              </a:r>
              <a:r>
                <a:rPr lang="en-US" i="1" dirty="0" smtClean="0">
                  <a:latin typeface="Helvetica"/>
                  <a:cs typeface="Helvetica"/>
                </a:rPr>
                <a:t>N</a:t>
              </a:r>
              <a:r>
                <a:rPr lang="en-US" dirty="0" smtClean="0">
                  <a:latin typeface="Helvetica"/>
                  <a:cs typeface="Helvetica"/>
                </a:rPr>
                <a:t> = 32 subshell closure in </a:t>
              </a:r>
              <a:r>
                <a:rPr lang="en-US" dirty="0" err="1" smtClean="0">
                  <a:latin typeface="Helvetica"/>
                  <a:cs typeface="Helvetica"/>
                </a:rPr>
                <a:t>Ca</a:t>
              </a:r>
              <a:r>
                <a:rPr lang="en-US" dirty="0" smtClean="0">
                  <a:latin typeface="Helvetica"/>
                  <a:cs typeface="Helvetica"/>
                </a:rPr>
                <a:t> isotopes from high-precision mass measurements with MR-TOF method, and also evidence discussed in the K isotopes as well (S. </a:t>
              </a:r>
              <a:r>
                <a:rPr lang="en-US" dirty="0" err="1" smtClean="0">
                  <a:latin typeface="Helvetica"/>
                  <a:cs typeface="Helvetica"/>
                </a:rPr>
                <a:t>Kreim</a:t>
              </a:r>
              <a:r>
                <a:rPr lang="en-US" dirty="0" smtClean="0">
                  <a:latin typeface="Helvetica"/>
                  <a:cs typeface="Helvetica"/>
                </a:rPr>
                <a:t> talk on Tuesday)</a:t>
              </a:r>
            </a:p>
            <a:p>
              <a:endParaRPr lang="en-US" dirty="0" smtClean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dirty="0" smtClean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dirty="0" smtClean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dirty="0" smtClean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dirty="0" smtClean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dirty="0">
                <a:latin typeface="Helvetica"/>
                <a:cs typeface="Helvetica"/>
              </a:endParaRPr>
            </a:p>
            <a:p>
              <a:endParaRPr lang="en-US" sz="1200" dirty="0" smtClean="0">
                <a:latin typeface="Helvetica"/>
                <a:cs typeface="Helvetica"/>
              </a:endParaRPr>
            </a:p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F. </a:t>
              </a:r>
              <a:r>
                <a:rPr lang="en-US" sz="1200" dirty="0" err="1" smtClean="0">
                  <a:latin typeface="Helvetica"/>
                  <a:cs typeface="Helvetica"/>
                </a:rPr>
                <a:t>Wienholtz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i="1" dirty="0" smtClean="0">
                  <a:latin typeface="Helvetica"/>
                  <a:cs typeface="Helvetica"/>
                </a:rPr>
                <a:t>et al.,</a:t>
              </a:r>
              <a:r>
                <a:rPr lang="en-US" sz="1200" dirty="0" smtClean="0">
                  <a:latin typeface="Helvetica"/>
                  <a:cs typeface="Helvetica"/>
                </a:rPr>
                <a:t> Nature (London) </a:t>
              </a:r>
              <a:r>
                <a:rPr lang="en-US" sz="1200" b="1" dirty="0" smtClean="0">
                  <a:latin typeface="Helvetica"/>
                  <a:cs typeface="Helvetica"/>
                </a:rPr>
                <a:t>498</a:t>
              </a:r>
              <a:r>
                <a:rPr lang="en-US" sz="1200" dirty="0" smtClean="0">
                  <a:latin typeface="Helvetica"/>
                  <a:cs typeface="Helvetica"/>
                </a:rPr>
                <a:t> (2013) 346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pic>
          <p:nvPicPr>
            <p:cNvPr id="6" name="Picture 5" descr="MR-TOF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174" y="3141130"/>
              <a:ext cx="3086826" cy="2912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10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03022" y="1618357"/>
            <a:ext cx="6665916" cy="4680845"/>
            <a:chOff x="1803022" y="1618357"/>
            <a:chExt cx="6665916" cy="4680845"/>
          </a:xfrm>
        </p:grpSpPr>
        <p:pic>
          <p:nvPicPr>
            <p:cNvPr id="40" name="Picture 39" descr="ribf+dali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022" y="1618357"/>
              <a:ext cx="6665916" cy="4586888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947333" y="5264152"/>
              <a:ext cx="4064000" cy="103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948073" y="1845722"/>
            <a:ext cx="1172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186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detectors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6800" y="1440000"/>
            <a:ext cx="548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First </a:t>
            </a:r>
            <a:r>
              <a:rPr lang="en-US" b="1" baseline="30000" dirty="0" smtClean="0">
                <a:latin typeface="Helvetica"/>
                <a:cs typeface="Helvetica"/>
              </a:rPr>
              <a:t>70</a:t>
            </a:r>
            <a:r>
              <a:rPr lang="en-US" b="1" dirty="0" smtClean="0">
                <a:latin typeface="Helvetica"/>
                <a:cs typeface="Helvetica"/>
              </a:rPr>
              <a:t>Zn experiment at RIBF (July 2012)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60 </a:t>
            </a:r>
            <a:r>
              <a:rPr lang="en-US" dirty="0" err="1" smtClean="0">
                <a:latin typeface="Helvetica"/>
                <a:cs typeface="Helvetica"/>
              </a:rPr>
              <a:t>pnA</a:t>
            </a:r>
            <a:r>
              <a:rPr lang="en-US" dirty="0" smtClean="0">
                <a:latin typeface="Helvetica"/>
                <a:cs typeface="Helvetica"/>
              </a:rPr>
              <a:t> typical @ 345 </a:t>
            </a:r>
            <a:r>
              <a:rPr lang="en-US" dirty="0">
                <a:latin typeface="Helvetica"/>
                <a:cs typeface="Helvetica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eV/u (</a:t>
            </a:r>
            <a:r>
              <a:rPr lang="en-US" dirty="0">
                <a:latin typeface="Helvetica"/>
                <a:cs typeface="Helvetica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ax </a:t>
            </a:r>
            <a:r>
              <a:rPr lang="en-US" i="1" dirty="0" err="1" smtClean="0">
                <a:latin typeface="Helvetica"/>
                <a:cs typeface="Helvetica"/>
              </a:rPr>
              <a:t>I</a:t>
            </a:r>
            <a:r>
              <a:rPr lang="en-US" baseline="-25000" dirty="0" err="1" smtClean="0">
                <a:latin typeface="Helvetica"/>
                <a:cs typeface="Helvetica"/>
              </a:rPr>
              <a:t>beam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~ </a:t>
            </a:r>
            <a:r>
              <a:rPr lang="en-US" dirty="0" smtClean="0">
                <a:latin typeface="Helvetica"/>
                <a:cs typeface="Helvetica"/>
              </a:rPr>
              <a:t>100 </a:t>
            </a:r>
            <a:r>
              <a:rPr lang="en-US" dirty="0" err="1" smtClean="0">
                <a:latin typeface="Helvetica"/>
                <a:cs typeface="Helvetica"/>
              </a:rPr>
              <a:t>pnA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280150" y="4619625"/>
            <a:ext cx="488950" cy="46037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994650" y="4041775"/>
            <a:ext cx="488950" cy="46037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953250" y="4400550"/>
            <a:ext cx="1998133" cy="1073730"/>
            <a:chOff x="6953250" y="4400550"/>
            <a:chExt cx="1998133" cy="107373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6953250" y="4400550"/>
              <a:ext cx="1174750" cy="660400"/>
            </a:xfrm>
            <a:prstGeom prst="line">
              <a:avLst/>
            </a:prstGeom>
            <a:ln w="635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078133" y="4889504"/>
              <a:ext cx="18732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ZeroDegree</a:t>
              </a:r>
              <a:endParaRPr lang="en-US" sz="1600" dirty="0" smtClean="0">
                <a:solidFill>
                  <a:srgbClr val="FF0000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Helvetica"/>
                  <a:cs typeface="Helvetica"/>
                </a:rPr>
                <a:t>t</a:t>
              </a:r>
              <a:r>
                <a:rPr lang="en-US" sz="16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uned for 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54</a:t>
              </a:r>
              <a:r>
                <a:rPr lang="en-US" sz="16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76893" y="3676650"/>
            <a:ext cx="1739900" cy="2546926"/>
            <a:chOff x="5676893" y="3676650"/>
            <a:chExt cx="1739900" cy="2546926"/>
          </a:xfrm>
        </p:grpSpPr>
        <p:sp>
          <p:nvSpPr>
            <p:cNvPr id="95" name="TextBox 94"/>
            <p:cNvSpPr txBox="1"/>
            <p:nvPr/>
          </p:nvSpPr>
          <p:spPr>
            <a:xfrm>
              <a:off x="5676893" y="5638800"/>
              <a:ext cx="17399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"/>
                  <a:cs typeface="Helvetica"/>
                </a:rPr>
                <a:t>F8: 10-mm</a:t>
              </a:r>
              <a:r>
                <a:rPr lang="en-US" sz="1600" baseline="30000" dirty="0" smtClean="0">
                  <a:latin typeface="Helvetica"/>
                  <a:cs typeface="Helvetica"/>
                </a:rPr>
                <a:t>t</a:t>
              </a:r>
              <a:r>
                <a:rPr lang="en-US" sz="1600" dirty="0" smtClean="0">
                  <a:latin typeface="Helvetica"/>
                  <a:cs typeface="Helvetica"/>
                </a:rPr>
                <a:t> Be</a:t>
              </a:r>
            </a:p>
            <a:p>
              <a:pPr algn="ctr"/>
              <a:r>
                <a:rPr lang="en-US" sz="1600" dirty="0" smtClean="0">
                  <a:latin typeface="Helvetica"/>
                  <a:cs typeface="Helvetica"/>
                </a:rPr>
                <a:t>reaction target</a:t>
              </a:r>
              <a:endParaRPr lang="en-US" sz="1600" dirty="0">
                <a:latin typeface="Helvetica"/>
                <a:cs typeface="Helvetica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6540500" y="5143500"/>
              <a:ext cx="0" cy="51435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6286500" y="4622800"/>
              <a:ext cx="476250" cy="45085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6724650" y="3676650"/>
              <a:ext cx="495300" cy="9525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583761" y="1428752"/>
            <a:ext cx="117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DALI2 [</a:t>
            </a:r>
            <a:r>
              <a:rPr lang="en-US" sz="1600" dirty="0" err="1" smtClean="0">
                <a:latin typeface="Helvetica"/>
                <a:cs typeface="Helvetica"/>
              </a:rPr>
              <a:t>NaI</a:t>
            </a:r>
            <a:r>
              <a:rPr lang="en-US" sz="1600" dirty="0" smtClean="0">
                <a:latin typeface="Helvetica"/>
                <a:cs typeface="Helvetica"/>
              </a:rPr>
              <a:t>(</a:t>
            </a:r>
            <a:r>
              <a:rPr lang="en-US" sz="1600" dirty="0" err="1" smtClean="0">
                <a:latin typeface="Helvetica"/>
                <a:cs typeface="Helvetica"/>
              </a:rPr>
              <a:t>Tl</a:t>
            </a:r>
            <a:r>
              <a:rPr lang="en-US" sz="1600" dirty="0" smtClean="0">
                <a:latin typeface="Helvetica"/>
                <a:cs typeface="Helvetica"/>
              </a:rPr>
              <a:t>) array]</a:t>
            </a:r>
            <a:endParaRPr lang="en-US" sz="1600" dirty="0">
              <a:latin typeface="Helvetica"/>
              <a:cs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31478" y="1450800"/>
            <a:ext cx="3056466" cy="2235195"/>
            <a:chOff x="5503334" y="1439337"/>
            <a:chExt cx="3056466" cy="2235195"/>
          </a:xfrm>
        </p:grpSpPr>
        <p:sp>
          <p:nvSpPr>
            <p:cNvPr id="9" name="Rectangle 8"/>
            <p:cNvSpPr/>
            <p:nvPr/>
          </p:nvSpPr>
          <p:spPr>
            <a:xfrm>
              <a:off x="6074773" y="1608665"/>
              <a:ext cx="2485027" cy="206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3334" y="1439337"/>
              <a:ext cx="1159934" cy="85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94" name="Rectangle 93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Experiment at RIBF: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Brief outline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4661" y="2265674"/>
            <a:ext cx="3647011" cy="2796544"/>
            <a:chOff x="-84661" y="2265674"/>
            <a:chExt cx="3647011" cy="2796544"/>
          </a:xfrm>
        </p:grpSpPr>
        <p:grpSp>
          <p:nvGrpSpPr>
            <p:cNvPr id="43" name="Group 42"/>
            <p:cNvGrpSpPr/>
            <p:nvPr/>
          </p:nvGrpSpPr>
          <p:grpSpPr>
            <a:xfrm>
              <a:off x="2184402" y="3441700"/>
              <a:ext cx="1377948" cy="768350"/>
              <a:chOff x="1619252" y="3435350"/>
              <a:chExt cx="1377948" cy="76835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2555875" y="3435350"/>
                <a:ext cx="441325" cy="3175"/>
              </a:xfrm>
              <a:prstGeom prst="line">
                <a:avLst/>
              </a:prstGeom>
              <a:ln w="47625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1733550" y="3438525"/>
                <a:ext cx="825502" cy="254000"/>
              </a:xfrm>
              <a:prstGeom prst="line">
                <a:avLst/>
              </a:prstGeom>
              <a:ln w="47625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1622425" y="3686175"/>
                <a:ext cx="120651" cy="339725"/>
              </a:xfrm>
              <a:prstGeom prst="line">
                <a:avLst/>
              </a:prstGeom>
              <a:ln w="47625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1619252" y="4016376"/>
                <a:ext cx="73023" cy="187324"/>
              </a:xfrm>
              <a:prstGeom prst="line">
                <a:avLst/>
              </a:prstGeom>
              <a:ln w="47625">
                <a:solidFill>
                  <a:srgbClr val="008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-84661" y="4231221"/>
              <a:ext cx="2074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F0: 10-mm</a:t>
              </a:r>
              <a:r>
                <a:rPr lang="en-US" sz="1600" baseline="300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t</a:t>
              </a:r>
              <a:r>
                <a:rPr lang="en-US" sz="16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 Be</a:t>
              </a:r>
            </a:p>
            <a:p>
              <a:pPr algn="ctr"/>
              <a:r>
                <a:rPr lang="en-US" sz="16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production target</a:t>
              </a:r>
            </a:p>
            <a:p>
              <a:pPr algn="ctr"/>
              <a:r>
                <a:rPr lang="en-US" sz="16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(</a:t>
              </a:r>
              <a:r>
                <a:rPr lang="en-US" sz="1600" baseline="300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70</a:t>
              </a:r>
              <a:r>
                <a:rPr lang="en-US" sz="160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Zn fragmentation)</a:t>
              </a:r>
              <a:endParaRPr lang="en-US" sz="1600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1788583" y="4273551"/>
              <a:ext cx="478367" cy="361949"/>
            </a:xfrm>
            <a:prstGeom prst="straightConnector1">
              <a:avLst/>
            </a:prstGeom>
            <a:ln>
              <a:solidFill>
                <a:srgbClr val="008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SR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4" y="2265674"/>
              <a:ext cx="1968500" cy="14287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53584" y="4806950"/>
            <a:ext cx="5031316" cy="1911343"/>
            <a:chOff x="1153584" y="4806950"/>
            <a:chExt cx="5031316" cy="1911343"/>
          </a:xfrm>
        </p:grpSpPr>
        <p:sp>
          <p:nvSpPr>
            <p:cNvPr id="84" name="TextBox 83"/>
            <p:cNvSpPr txBox="1"/>
            <p:nvPr/>
          </p:nvSpPr>
          <p:spPr>
            <a:xfrm>
              <a:off x="3177106" y="5321301"/>
              <a:ext cx="2578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FF"/>
                  </a:solidFill>
                  <a:latin typeface="Helvetica"/>
                  <a:cs typeface="Helvetica"/>
                </a:rPr>
                <a:t>BigRIPS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 separator</a:t>
              </a:r>
            </a:p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Helvetica"/>
                  <a:cs typeface="Helvetica"/>
                </a:rPr>
                <a:t>o</a:t>
              </a:r>
              <a:r>
                <a:rPr lang="en-US" sz="1600" dirty="0" err="1" smtClean="0">
                  <a:solidFill>
                    <a:srgbClr val="0000FF"/>
                  </a:solidFill>
                  <a:latin typeface="Helvetica"/>
                  <a:cs typeface="Helvetica"/>
                </a:rPr>
                <a:t>ptimised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 for 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55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Sc,</a:t>
              </a:r>
            </a:p>
            <a:p>
              <a:pPr algn="ctr"/>
              <a:r>
                <a:rPr lang="en-US" sz="1600" baseline="300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56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Ti within acceptance</a:t>
              </a:r>
              <a:endParaRPr lang="en-US" sz="1600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4900" y="4806950"/>
              <a:ext cx="3810000" cy="336550"/>
              <a:chOff x="2381250" y="4940300"/>
              <a:chExt cx="3810000" cy="33655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381250" y="4940300"/>
                <a:ext cx="584200" cy="31750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952750" y="5251450"/>
                <a:ext cx="116840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4102100" y="4978400"/>
                <a:ext cx="495300" cy="27940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578350" y="4984750"/>
                <a:ext cx="56515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124450" y="4978400"/>
                <a:ext cx="527050" cy="29845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626100" y="5270500"/>
                <a:ext cx="56515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 descr="BigRIP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584" y="5232736"/>
              <a:ext cx="2198624" cy="14855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07507" y="529414"/>
            <a:ext cx="8026406" cy="6174157"/>
            <a:chOff x="607507" y="529414"/>
            <a:chExt cx="8026406" cy="6174157"/>
          </a:xfrm>
        </p:grpSpPr>
        <p:sp>
          <p:nvSpPr>
            <p:cNvPr id="102" name="Rectangle 101"/>
            <p:cNvSpPr/>
            <p:nvPr/>
          </p:nvSpPr>
          <p:spPr>
            <a:xfrm>
              <a:off x="607507" y="529414"/>
              <a:ext cx="7933262" cy="5949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1000" sy="10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431" y="677585"/>
              <a:ext cx="7567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"/>
                  <a:cs typeface="Helvetica"/>
                </a:rPr>
                <a:t>Particle identification: </a:t>
              </a:r>
              <a:r>
                <a:rPr lang="en-US" sz="2400" i="1" dirty="0" err="1" smtClean="0">
                  <a:latin typeface="Helvetica"/>
                  <a:cs typeface="Helvetica"/>
                </a:rPr>
                <a:t>B</a:t>
              </a:r>
              <a:r>
                <a:rPr lang="en-US" sz="2400" dirty="0" err="1">
                  <a:latin typeface="Helvetica"/>
                  <a:cs typeface="Helvetica"/>
                </a:rPr>
                <a:t>ρ</a:t>
              </a:r>
              <a:r>
                <a:rPr lang="en-US" sz="2400" dirty="0" smtClean="0">
                  <a:latin typeface="Helvetica"/>
                  <a:cs typeface="Helvetica"/>
                </a:rPr>
                <a:t>–TOF–Δ</a:t>
              </a:r>
              <a:r>
                <a:rPr lang="en-US" sz="2400" i="1" dirty="0" smtClean="0">
                  <a:latin typeface="Helvetica"/>
                  <a:cs typeface="Helvetica"/>
                </a:rPr>
                <a:t>E</a:t>
              </a:r>
              <a:r>
                <a:rPr lang="en-US" sz="2400" dirty="0" smtClean="0">
                  <a:latin typeface="Helvetica"/>
                  <a:cs typeface="Helvetica"/>
                </a:rPr>
                <a:t> measurements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63107" y="4256747"/>
              <a:ext cx="2275416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latin typeface="Helvetica"/>
                  <a:cs typeface="Helvetica"/>
                </a:rPr>
                <a:t>Coincidence events</a:t>
              </a:r>
            </a:p>
            <a:p>
              <a:endParaRPr lang="en-US" sz="1700" b="1" dirty="0">
                <a:latin typeface="Helvetica"/>
                <a:cs typeface="Helvetica"/>
              </a:endParaRPr>
            </a:p>
            <a:p>
              <a:pPr algn="ctr"/>
              <a:r>
                <a:rPr lang="en-US" sz="1700" baseline="30000" dirty="0" smtClean="0">
                  <a:latin typeface="Helvetica"/>
                  <a:cs typeface="Helvetica"/>
                </a:rPr>
                <a:t>9</a:t>
              </a:r>
              <a:r>
                <a:rPr lang="en-US" sz="1700" dirty="0" smtClean="0">
                  <a:latin typeface="Helvetica"/>
                  <a:cs typeface="Helvetica"/>
                </a:rPr>
                <a:t>Be(</a:t>
              </a:r>
              <a:r>
                <a:rPr lang="en-US" sz="1700" baseline="30000" dirty="0" smtClean="0">
                  <a:latin typeface="Helvetica"/>
                  <a:cs typeface="Helvetica"/>
                </a:rPr>
                <a:t>55</a:t>
              </a:r>
              <a:r>
                <a:rPr lang="en-US" sz="1700" dirty="0" smtClean="0">
                  <a:latin typeface="Helvetica"/>
                  <a:cs typeface="Helvetica"/>
                </a:rPr>
                <a:t>Sc,</a:t>
              </a:r>
              <a:r>
                <a:rPr lang="en-US" sz="1700" baseline="30000" dirty="0" smtClean="0">
                  <a:latin typeface="Helvetica"/>
                  <a:cs typeface="Helvetica"/>
                </a:rPr>
                <a:t>54</a:t>
              </a:r>
              <a:r>
                <a:rPr lang="en-US" sz="1700" dirty="0" smtClean="0">
                  <a:latin typeface="Helvetica"/>
                  <a:cs typeface="Helvetica"/>
                </a:rPr>
                <a:t>Ca+γ</a:t>
              </a:r>
              <a:r>
                <a:rPr lang="en-US" sz="1700" i="1" baseline="30000" dirty="0" smtClean="0">
                  <a:latin typeface="Helvetica"/>
                  <a:cs typeface="Helvetica"/>
                </a:rPr>
                <a:t>n</a:t>
              </a:r>
              <a:r>
                <a:rPr lang="en-US" sz="1700" dirty="0" smtClean="0">
                  <a:latin typeface="Helvetica"/>
                  <a:cs typeface="Helvetica"/>
                </a:rPr>
                <a:t>)</a:t>
              </a:r>
              <a:r>
                <a:rPr lang="en-US" sz="1700" i="1" dirty="0" smtClean="0">
                  <a:latin typeface="Helvetica"/>
                  <a:cs typeface="Helvetica"/>
                </a:rPr>
                <a:t>X </a:t>
              </a:r>
            </a:p>
            <a:p>
              <a:pPr algn="ctr"/>
              <a:r>
                <a:rPr lang="en-US" sz="1700" dirty="0" smtClean="0">
                  <a:latin typeface="Helvetica"/>
                  <a:cs typeface="Helvetica"/>
                </a:rPr>
                <a:t>~ 1.4×10</a:t>
              </a:r>
              <a:r>
                <a:rPr lang="en-US" sz="1700" baseline="30000" dirty="0" smtClean="0">
                  <a:latin typeface="Helvetica"/>
                  <a:cs typeface="Helvetica"/>
                </a:rPr>
                <a:t>4</a:t>
              </a:r>
              <a:r>
                <a:rPr lang="en-US" sz="1700" dirty="0" smtClean="0">
                  <a:latin typeface="Helvetica"/>
                  <a:cs typeface="Helvetica"/>
                </a:rPr>
                <a:t> </a:t>
              </a:r>
              <a:r>
                <a:rPr lang="en-US" sz="1700" dirty="0">
                  <a:latin typeface="Helvetica"/>
                  <a:cs typeface="Helvetica"/>
                </a:rPr>
                <a:t>events</a:t>
              </a:r>
            </a:p>
            <a:p>
              <a:pPr algn="ctr"/>
              <a:endParaRPr lang="en-US" sz="1700" dirty="0">
                <a:latin typeface="Helvetica"/>
                <a:cs typeface="Helvetica"/>
              </a:endParaRPr>
            </a:p>
            <a:p>
              <a:pPr algn="ctr"/>
              <a:r>
                <a:rPr lang="en-US" sz="1700" baseline="30000" dirty="0" smtClean="0">
                  <a:latin typeface="Helvetica"/>
                  <a:cs typeface="Helvetica"/>
                </a:rPr>
                <a:t>9</a:t>
              </a:r>
              <a:r>
                <a:rPr lang="en-US" sz="1700" dirty="0" smtClean="0">
                  <a:latin typeface="Helvetica"/>
                  <a:cs typeface="Helvetica"/>
                </a:rPr>
                <a:t>Be(</a:t>
              </a:r>
              <a:r>
                <a:rPr lang="en-US" sz="1700" baseline="30000" dirty="0" smtClean="0">
                  <a:latin typeface="Helvetica"/>
                  <a:cs typeface="Helvetica"/>
                </a:rPr>
                <a:t>56</a:t>
              </a:r>
              <a:r>
                <a:rPr lang="en-US" sz="1700" dirty="0" smtClean="0">
                  <a:latin typeface="Helvetica"/>
                  <a:cs typeface="Helvetica"/>
                </a:rPr>
                <a:t>Ti,</a:t>
              </a:r>
              <a:r>
                <a:rPr lang="en-US" sz="1700" baseline="30000" dirty="0" smtClean="0">
                  <a:latin typeface="Helvetica"/>
                  <a:cs typeface="Helvetica"/>
                </a:rPr>
                <a:t>54</a:t>
              </a:r>
              <a:r>
                <a:rPr lang="en-US" sz="1700" dirty="0" smtClean="0">
                  <a:latin typeface="Helvetica"/>
                  <a:cs typeface="Helvetica"/>
                </a:rPr>
                <a:t>Ca+γ</a:t>
              </a:r>
              <a:r>
                <a:rPr lang="en-US" sz="1700" i="1" baseline="30000" dirty="0" smtClean="0">
                  <a:latin typeface="Helvetica"/>
                  <a:cs typeface="Helvetica"/>
                </a:rPr>
                <a:t>n</a:t>
              </a:r>
              <a:r>
                <a:rPr lang="en-US" sz="1700" dirty="0" smtClean="0">
                  <a:latin typeface="Helvetica"/>
                  <a:cs typeface="Helvetica"/>
                </a:rPr>
                <a:t>)</a:t>
              </a:r>
              <a:r>
                <a:rPr lang="en-US" sz="1700" i="1" dirty="0">
                  <a:latin typeface="Helvetica"/>
                  <a:cs typeface="Helvetica"/>
                </a:rPr>
                <a:t>X</a:t>
              </a:r>
              <a:endParaRPr lang="en-US" sz="1700" i="1" dirty="0" smtClean="0">
                <a:latin typeface="Helvetica"/>
                <a:cs typeface="Helvetica"/>
              </a:endParaRPr>
            </a:p>
            <a:p>
              <a:pPr algn="ctr"/>
              <a:r>
                <a:rPr lang="en-US" sz="1700" dirty="0" smtClean="0">
                  <a:latin typeface="Helvetica"/>
                  <a:cs typeface="Helvetica"/>
                </a:rPr>
                <a:t>~ 9.1×10</a:t>
              </a:r>
              <a:r>
                <a:rPr lang="en-US" sz="1700" baseline="30000" dirty="0" smtClean="0">
                  <a:latin typeface="Helvetica"/>
                  <a:cs typeface="Helvetica"/>
                </a:rPr>
                <a:t>3</a:t>
              </a:r>
              <a:r>
                <a:rPr lang="en-US" sz="1700" dirty="0" smtClean="0">
                  <a:latin typeface="Helvetica"/>
                  <a:cs typeface="Helvetica"/>
                </a:rPr>
                <a:t> </a:t>
              </a:r>
              <a:r>
                <a:rPr lang="en-US" sz="1700" dirty="0">
                  <a:latin typeface="Helvetica"/>
                  <a:cs typeface="Helvetica"/>
                </a:rPr>
                <a:t>events</a:t>
              </a:r>
            </a:p>
            <a:p>
              <a:pPr algn="ctr"/>
              <a:endParaRPr lang="en-US" sz="1700" dirty="0">
                <a:latin typeface="Helvetica"/>
                <a:cs typeface="Helvetica"/>
              </a:endParaRPr>
            </a:p>
            <a:p>
              <a:endParaRPr lang="en-US" sz="17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748429" y="4256747"/>
              <a:ext cx="3448050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latin typeface="Helvetica"/>
                  <a:cs typeface="Helvetica"/>
                </a:rPr>
                <a:t>Typical </a:t>
              </a:r>
              <a:r>
                <a:rPr lang="en-US" sz="1700" b="1" dirty="0" err="1" smtClean="0">
                  <a:latin typeface="Helvetica"/>
                  <a:cs typeface="Helvetica"/>
                </a:rPr>
                <a:t>BigRIPS</a:t>
              </a:r>
              <a:r>
                <a:rPr lang="en-US" sz="1700" b="1" dirty="0" smtClean="0">
                  <a:latin typeface="Helvetica"/>
                  <a:cs typeface="Helvetica"/>
                </a:rPr>
                <a:t> rates</a:t>
              </a:r>
              <a:endParaRPr lang="en-US" sz="1700" b="1" dirty="0">
                <a:latin typeface="Helvetica"/>
                <a:cs typeface="Helvetica"/>
              </a:endParaRPr>
            </a:p>
            <a:p>
              <a:endParaRPr lang="en-US" sz="1700" b="1" dirty="0">
                <a:latin typeface="Helvetica"/>
                <a:cs typeface="Helvetica"/>
              </a:endParaRPr>
            </a:p>
            <a:p>
              <a:r>
                <a:rPr lang="en-US" sz="1700" baseline="30000" dirty="0" smtClean="0">
                  <a:latin typeface="Helvetica"/>
                  <a:cs typeface="Helvetica"/>
                </a:rPr>
                <a:t>55</a:t>
              </a:r>
              <a:r>
                <a:rPr lang="en-US" sz="1700" dirty="0" smtClean="0">
                  <a:latin typeface="Helvetica"/>
                  <a:cs typeface="Helvetica"/>
                </a:rPr>
                <a:t>Sc ~ 12 </a:t>
              </a:r>
              <a:r>
                <a:rPr lang="en-US" sz="1700" dirty="0" err="1" smtClean="0">
                  <a:latin typeface="Helvetica"/>
                  <a:cs typeface="Helvetica"/>
                </a:rPr>
                <a:t>pps</a:t>
              </a:r>
              <a:r>
                <a:rPr lang="en-US" sz="1700" dirty="0" smtClean="0">
                  <a:latin typeface="Helvetica"/>
                  <a:cs typeface="Helvetica"/>
                </a:rPr>
                <a:t>/</a:t>
              </a:r>
              <a:r>
                <a:rPr lang="en-US" sz="1700" dirty="0" err="1" smtClean="0">
                  <a:latin typeface="Helvetica"/>
                  <a:cs typeface="Helvetica"/>
                </a:rPr>
                <a:t>pnA</a:t>
              </a:r>
              <a:r>
                <a:rPr lang="en-US" sz="1700" dirty="0">
                  <a:latin typeface="Helvetica"/>
                  <a:cs typeface="Helvetica"/>
                </a:rPr>
                <a:t> </a:t>
              </a:r>
              <a:r>
                <a:rPr lang="en-US" sz="1700" dirty="0" smtClean="0">
                  <a:latin typeface="Helvetica"/>
                  <a:cs typeface="Helvetica"/>
                </a:rPr>
                <a:t>(~ 5%)</a:t>
              </a:r>
              <a:endParaRPr lang="en-US" sz="1700" baseline="30000" dirty="0" smtClean="0">
                <a:latin typeface="Helvetica"/>
                <a:cs typeface="Helvetica"/>
              </a:endParaRPr>
            </a:p>
            <a:p>
              <a:r>
                <a:rPr lang="en-US" sz="1700" baseline="30000" dirty="0" smtClean="0">
                  <a:latin typeface="Helvetica"/>
                  <a:cs typeface="Helvetica"/>
                </a:rPr>
                <a:t>56</a:t>
              </a:r>
              <a:r>
                <a:rPr lang="en-US" sz="1700" dirty="0" smtClean="0">
                  <a:latin typeface="Helvetica"/>
                  <a:cs typeface="Helvetica"/>
                </a:rPr>
                <a:t>Ti ~ 125 </a:t>
              </a:r>
              <a:r>
                <a:rPr lang="en-US" sz="1700" dirty="0" err="1" smtClean="0">
                  <a:latin typeface="Helvetica"/>
                  <a:cs typeface="Helvetica"/>
                </a:rPr>
                <a:t>pps</a:t>
              </a:r>
              <a:r>
                <a:rPr lang="en-US" sz="1700" dirty="0" smtClean="0">
                  <a:latin typeface="Helvetica"/>
                  <a:cs typeface="Helvetica"/>
                </a:rPr>
                <a:t>/</a:t>
              </a:r>
              <a:r>
                <a:rPr lang="en-US" sz="1700" dirty="0" err="1" smtClean="0">
                  <a:latin typeface="Helvetica"/>
                  <a:cs typeface="Helvetica"/>
                </a:rPr>
                <a:t>pnA</a:t>
              </a:r>
              <a:r>
                <a:rPr lang="en-US" sz="1700" dirty="0">
                  <a:latin typeface="Helvetica"/>
                  <a:cs typeface="Helvetica"/>
                </a:rPr>
                <a:t> </a:t>
              </a:r>
              <a:r>
                <a:rPr lang="en-US" sz="1700" dirty="0" smtClean="0">
                  <a:latin typeface="Helvetica"/>
                  <a:cs typeface="Helvetica"/>
                </a:rPr>
                <a:t>(~ 57%)</a:t>
              </a:r>
            </a:p>
            <a:p>
              <a:endParaRPr lang="en-US" sz="1700" dirty="0">
                <a:latin typeface="Helvetica"/>
                <a:cs typeface="Helvetica"/>
              </a:endParaRPr>
            </a:p>
            <a:p>
              <a:r>
                <a:rPr lang="en-US" sz="1700" dirty="0" smtClean="0">
                  <a:latin typeface="Helvetica"/>
                  <a:cs typeface="Helvetica"/>
                </a:rPr>
                <a:t>Data were accumulated for </a:t>
              </a:r>
            </a:p>
            <a:p>
              <a:r>
                <a:rPr lang="en-US" sz="1700" dirty="0" smtClean="0">
                  <a:latin typeface="Helvetica"/>
                  <a:cs typeface="Helvetica"/>
                </a:rPr>
                <a:t>~ 40 hours over 3 days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6098" y="1217816"/>
              <a:ext cx="7461249" cy="2912041"/>
              <a:chOff x="836098" y="1217816"/>
              <a:chExt cx="7461249" cy="2912041"/>
            </a:xfrm>
          </p:grpSpPr>
          <p:pic>
            <p:nvPicPr>
              <p:cNvPr id="60" name="Picture 59" descr="pid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98" y="1217816"/>
                <a:ext cx="7461249" cy="2912041"/>
              </a:xfrm>
              <a:prstGeom prst="rect">
                <a:avLst/>
              </a:prstGeom>
            </p:spPr>
          </p:pic>
          <p:grpSp>
            <p:nvGrpSpPr>
              <p:cNvPr id="109" name="Group 108"/>
              <p:cNvGrpSpPr/>
              <p:nvPr/>
            </p:nvGrpSpPr>
            <p:grpSpPr>
              <a:xfrm>
                <a:off x="6862249" y="2059750"/>
                <a:ext cx="1035050" cy="307777"/>
                <a:chOff x="5583767" y="2017184"/>
                <a:chExt cx="1035050" cy="307777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83767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Helvetica"/>
                      <a:cs typeface="Helvetica"/>
                    </a:rPr>
                    <a:t>54</a:t>
                  </a:r>
                  <a:r>
                    <a:rPr lang="en-US" sz="1400" dirty="0" smtClean="0">
                      <a:latin typeface="Helvetica"/>
                      <a:cs typeface="Helvetica"/>
                    </a:rPr>
                    <a:t>Ca</a:t>
                  </a:r>
                  <a:endParaRPr lang="en-US" sz="1400" dirty="0"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3204662" y="2307408"/>
                <a:ext cx="1035050" cy="307777"/>
                <a:chOff x="5583767" y="2017184"/>
                <a:chExt cx="1035050" cy="307777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583767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Helvetica"/>
                      <a:cs typeface="Helvetica"/>
                    </a:rPr>
                    <a:t>55</a:t>
                  </a:r>
                  <a:r>
                    <a:rPr lang="en-US" sz="1400" dirty="0" smtClean="0">
                      <a:latin typeface="Helvetica"/>
                      <a:cs typeface="Helvetica"/>
                    </a:rPr>
                    <a:t>Sc</a:t>
                  </a:r>
                  <a:endParaRPr lang="en-US" sz="1400" dirty="0"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611980" y="1873486"/>
                <a:ext cx="1035050" cy="307777"/>
                <a:chOff x="5615516" y="2017184"/>
                <a:chExt cx="1035050" cy="307777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615516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Helvetica"/>
                      <a:cs typeface="Helvetica"/>
                    </a:rPr>
                    <a:t>56</a:t>
                  </a:r>
                  <a:r>
                    <a:rPr lang="en-US" sz="1400" dirty="0" smtClean="0">
                      <a:latin typeface="Helvetica"/>
                      <a:cs typeface="Helvetica"/>
                    </a:rPr>
                    <a:t>Ti</a:t>
                  </a:r>
                  <a:endParaRPr lang="en-US" sz="1400" dirty="0"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051055" y="1513649"/>
                <a:ext cx="1035050" cy="307777"/>
                <a:chOff x="5647265" y="2017184"/>
                <a:chExt cx="1035050" cy="30777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5647265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Helvetica"/>
                      <a:cs typeface="Helvetica"/>
                    </a:rPr>
                    <a:t>57</a:t>
                  </a:r>
                  <a:r>
                    <a:rPr lang="en-US" sz="1400" dirty="0">
                      <a:latin typeface="Helvetica"/>
                      <a:cs typeface="Helvetica"/>
                    </a:rPr>
                    <a:t>V</a:t>
                  </a: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869270" y="2682039"/>
                <a:ext cx="1035050" cy="307777"/>
                <a:chOff x="5587996" y="2017184"/>
                <a:chExt cx="1035050" cy="307777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5587996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Helvetica"/>
                      <a:cs typeface="Helvetica"/>
                    </a:rPr>
                    <a:t>54</a:t>
                  </a:r>
                  <a:r>
                    <a:rPr lang="en-US" sz="1400" dirty="0" smtClean="0">
                      <a:latin typeface="Helvetica"/>
                      <a:cs typeface="Helvetica"/>
                    </a:rPr>
                    <a:t>Ca</a:t>
                  </a:r>
                  <a:endParaRPr lang="en-US" sz="1400" dirty="0"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5791200" y="1672406"/>
              <a:ext cx="2842713" cy="1824327"/>
              <a:chOff x="5791200" y="1672406"/>
              <a:chExt cx="2842713" cy="182432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791200" y="1913467"/>
                <a:ext cx="440267" cy="440266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323666" y="3056467"/>
                <a:ext cx="440267" cy="440266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6066395" y="1672406"/>
                <a:ext cx="1035050" cy="307777"/>
                <a:chOff x="5583767" y="2017184"/>
                <a:chExt cx="1035050" cy="307777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583767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55</a:t>
                  </a:r>
                  <a:r>
                    <a:rPr lang="en-US" sz="1400" dirty="0" smtClean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Sc</a:t>
                  </a:r>
                  <a:endParaRPr lang="en-US" sz="1400" dirty="0">
                    <a:solidFill>
                      <a:srgbClr val="FF0000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598863" y="2823873"/>
                <a:ext cx="1035050" cy="307777"/>
                <a:chOff x="5609168" y="2017184"/>
                <a:chExt cx="1035050" cy="307777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609168" y="2017184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50</a:t>
                  </a:r>
                  <a:r>
                    <a:rPr lang="en-US" sz="1400" dirty="0" smtClean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Ar</a:t>
                  </a:r>
                  <a:endParaRPr lang="en-US" sz="1400" dirty="0">
                    <a:solidFill>
                      <a:srgbClr val="FF0000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5181600" y="6485467"/>
            <a:ext cx="39624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Helvetica"/>
                <a:cs typeface="Helvetica"/>
              </a:rPr>
              <a:t>(Discussed by N. </a:t>
            </a:r>
            <a:r>
              <a:rPr lang="en-US" dirty="0" err="1" smtClean="0">
                <a:latin typeface="Helvetica"/>
                <a:cs typeface="Helvetica"/>
              </a:rPr>
              <a:t>Aoi</a:t>
            </a:r>
            <a:r>
              <a:rPr lang="en-US" dirty="0" smtClean="0">
                <a:latin typeface="Helvetica"/>
                <a:cs typeface="Helvetica"/>
              </a:rPr>
              <a:t> yesterday)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41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25" name="Rectangle 24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Results: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In-beam </a:t>
              </a:r>
              <a:r>
                <a:rPr lang="en-US" sz="32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γ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-ray spectroscopy of </a:t>
              </a:r>
              <a:r>
                <a:rPr lang="en-US" sz="3200" baseline="30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54,53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Ca</a:t>
              </a:r>
              <a:r>
                <a:rPr lang="en-US" sz="3200" baseline="-25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34,33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6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7" name="Picture 6" descr="Steppenbeck_fig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8" y="1286931"/>
            <a:ext cx="4876921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3867" y="1286929"/>
            <a:ext cx="38015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Level schemes constructed from measurements of </a:t>
            </a:r>
            <a:r>
              <a:rPr lang="en-US" dirty="0" err="1" smtClean="0">
                <a:latin typeface="Helvetica"/>
                <a:cs typeface="Helvetica"/>
              </a:rPr>
              <a:t>γ</a:t>
            </a:r>
            <a:r>
              <a:rPr lang="en-US" dirty="0" smtClean="0">
                <a:latin typeface="Helvetica"/>
                <a:cs typeface="Helvetica"/>
              </a:rPr>
              <a:t>-ray relative intensities and </a:t>
            </a:r>
            <a:r>
              <a:rPr lang="en-US" dirty="0" err="1" smtClean="0">
                <a:latin typeface="Helvetica"/>
                <a:cs typeface="Helvetica"/>
              </a:rPr>
              <a:t>γγ</a:t>
            </a:r>
            <a:r>
              <a:rPr lang="en-US" dirty="0" smtClean="0">
                <a:latin typeface="Helvetica"/>
                <a:cs typeface="Helvetica"/>
              </a:rPr>
              <a:t> coincidences [panels (b) and (d)]. Spin-parity assignments from nuclear theory and systematics.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2" name="Picture 11" descr="energi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07" y="3098801"/>
            <a:ext cx="3954388" cy="186262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122334" y="5063079"/>
            <a:ext cx="3801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Concluded that the magnitude of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34 subshell closure (ν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1/2</a:t>
            </a:r>
            <a:r>
              <a:rPr lang="en-US" dirty="0" smtClean="0">
                <a:latin typeface="Helvetica"/>
                <a:cs typeface="Helvetica"/>
              </a:rPr>
              <a:t>–ν</a:t>
            </a:r>
            <a:r>
              <a:rPr lang="en-US" i="1" dirty="0" smtClean="0">
                <a:latin typeface="Helvetica"/>
                <a:cs typeface="Helvetica"/>
              </a:rPr>
              <a:t>f</a:t>
            </a:r>
            <a:r>
              <a:rPr lang="en-US" baseline="-25000" dirty="0" smtClean="0">
                <a:latin typeface="Helvetica"/>
                <a:cs typeface="Helvetica"/>
              </a:rPr>
              <a:t>5/2</a:t>
            </a:r>
            <a:r>
              <a:rPr lang="en-US" dirty="0" smtClean="0">
                <a:latin typeface="Helvetica"/>
                <a:cs typeface="Helvetica"/>
              </a:rPr>
              <a:t> SPO gap) in </a:t>
            </a:r>
            <a:r>
              <a:rPr lang="en-US" baseline="30000" dirty="0" smtClean="0">
                <a:latin typeface="Helvetica"/>
                <a:cs typeface="Helvetica"/>
              </a:rPr>
              <a:t>54</a:t>
            </a:r>
            <a:r>
              <a:rPr lang="en-US" dirty="0" smtClean="0">
                <a:latin typeface="Helvetica"/>
                <a:cs typeface="Helvetica"/>
              </a:rPr>
              <a:t>Ca is similar </a:t>
            </a:r>
            <a:r>
              <a:rPr lang="en-US" dirty="0" smtClean="0">
                <a:latin typeface="Helvetica"/>
                <a:cs typeface="Helvetica"/>
              </a:rPr>
              <a:t>to the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32 subshell closure in </a:t>
            </a:r>
            <a:r>
              <a:rPr lang="en-US" baseline="30000" dirty="0" smtClean="0">
                <a:latin typeface="Helvetica"/>
                <a:cs typeface="Helvetica"/>
              </a:rPr>
              <a:t>52</a:t>
            </a:r>
            <a:r>
              <a:rPr lang="en-US" dirty="0" smtClean="0">
                <a:latin typeface="Helvetica"/>
                <a:cs typeface="Helvetica"/>
              </a:rPr>
              <a:t>Ca (ν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 smtClean="0">
                <a:latin typeface="Helvetica"/>
                <a:cs typeface="Helvetica"/>
              </a:rPr>
              <a:t>3/</a:t>
            </a:r>
            <a:r>
              <a:rPr lang="en-US" baseline="-25000" dirty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–</a:t>
            </a:r>
            <a:r>
              <a:rPr lang="en-US" dirty="0" smtClean="0">
                <a:latin typeface="Helvetica"/>
                <a:cs typeface="Helvetica"/>
              </a:rPr>
              <a:t>ν</a:t>
            </a:r>
            <a:r>
              <a:rPr lang="en-US" i="1" dirty="0" smtClean="0">
                <a:latin typeface="Helvetica"/>
                <a:cs typeface="Helvetica"/>
              </a:rPr>
              <a:t>p</a:t>
            </a:r>
            <a:r>
              <a:rPr lang="en-US" baseline="-25000" dirty="0">
                <a:latin typeface="Helvetica"/>
                <a:cs typeface="Helvetica"/>
              </a:rPr>
              <a:t>1</a:t>
            </a:r>
            <a:r>
              <a:rPr lang="en-US" baseline="-25000" dirty="0" smtClean="0">
                <a:latin typeface="Helvetica"/>
                <a:cs typeface="Helvetica"/>
              </a:rPr>
              <a:t>/</a:t>
            </a:r>
            <a:r>
              <a:rPr lang="en-US" baseline="-25000" dirty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 SPO gap</a:t>
            </a:r>
            <a:r>
              <a:rPr lang="en-US" dirty="0" smtClean="0">
                <a:latin typeface="Helvetica"/>
                <a:cs typeface="Helvetica"/>
              </a:rPr>
              <a:t>).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630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New results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" y="3022626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LcParenBoth"/>
            </a:pPr>
            <a:r>
              <a:rPr lang="en-US" sz="2400" dirty="0" smtClean="0">
                <a:latin typeface="Helvetica"/>
                <a:cs typeface="Helvetica"/>
              </a:rPr>
              <a:t>In-beam ray spectroscopy of </a:t>
            </a:r>
            <a:r>
              <a:rPr lang="en-US" sz="2400" baseline="30000" dirty="0" smtClean="0">
                <a:latin typeface="Helvetica"/>
                <a:cs typeface="Helvetica"/>
              </a:rPr>
              <a:t>55</a:t>
            </a:r>
            <a:r>
              <a:rPr lang="en-US" sz="2400" dirty="0" smtClean="0">
                <a:latin typeface="Helvetica"/>
                <a:cs typeface="Helvetica"/>
              </a:rPr>
              <a:t>Sc</a:t>
            </a:r>
            <a:r>
              <a:rPr lang="en-US" sz="2400" baseline="-25000" dirty="0" smtClean="0">
                <a:latin typeface="Helvetica"/>
                <a:cs typeface="Helvetica"/>
              </a:rPr>
              <a:t>34</a:t>
            </a:r>
          </a:p>
          <a:p>
            <a:pPr algn="ctr"/>
            <a:endParaRPr lang="en-US" sz="2400" baseline="-25000" dirty="0" smtClean="0">
              <a:latin typeface="Helvetica"/>
              <a:cs typeface="Helvetica"/>
            </a:endParaRPr>
          </a:p>
          <a:p>
            <a:pPr marL="400050" indent="-400050" algn="ctr">
              <a:buAutoNum type="romanLcParenBoth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In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-beam ray spectroscopy of 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50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Ar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32</a:t>
            </a:r>
            <a:endParaRPr lang="en-US" sz="2400" baseline="-250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400050" indent="-400050" algn="ctr">
              <a:buAutoNum type="romanLcParenBoth"/>
            </a:pPr>
            <a:endParaRPr lang="en-US" baseline="-25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7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1137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7806" y="997941"/>
            <a:ext cx="4910667" cy="3325742"/>
            <a:chOff x="177806" y="997941"/>
            <a:chExt cx="4910667" cy="3325742"/>
          </a:xfrm>
        </p:grpSpPr>
        <p:pic>
          <p:nvPicPr>
            <p:cNvPr id="2" name="Picture 1" descr="ResFit.gamma12.Sc55toSc55_25keVBin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70269" y="205478"/>
              <a:ext cx="3325742" cy="49106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92392" y="1718705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Helvetica"/>
                  <a:cs typeface="Helvetica"/>
                </a:rPr>
                <a:t>Preliminary</a:t>
              </a:r>
            </a:p>
            <a:p>
              <a:pPr algn="r"/>
              <a:r>
                <a:rPr lang="en-US" dirty="0" smtClean="0">
                  <a:latin typeface="Helvetica"/>
                  <a:cs typeface="Helvetica"/>
                </a:rPr>
                <a:t>Be(</a:t>
              </a:r>
              <a:r>
                <a:rPr lang="en-US" baseline="30000" dirty="0" smtClean="0">
                  <a:latin typeface="Helvetica"/>
                  <a:cs typeface="Helvetica"/>
                </a:rPr>
                <a:t>55</a:t>
              </a:r>
              <a:r>
                <a:rPr lang="en-US" dirty="0" smtClean="0">
                  <a:latin typeface="Helvetica"/>
                  <a:cs typeface="Helvetica"/>
                </a:rPr>
                <a:t>Sc,</a:t>
              </a:r>
              <a:r>
                <a:rPr lang="en-US" baseline="30000" dirty="0" smtClean="0">
                  <a:latin typeface="Helvetica"/>
                  <a:cs typeface="Helvetica"/>
                </a:rPr>
                <a:t>55</a:t>
              </a:r>
              <a:r>
                <a:rPr lang="en-US" dirty="0" smtClean="0">
                  <a:latin typeface="Helvetica"/>
                  <a:cs typeface="Helvetica"/>
                </a:rPr>
                <a:t>Sc+γ)</a:t>
              </a:r>
            </a:p>
            <a:p>
              <a:pPr algn="r"/>
              <a:r>
                <a:rPr lang="en-US" dirty="0" smtClean="0">
                  <a:latin typeface="Helvetica"/>
                  <a:cs typeface="Helvetica"/>
                </a:rPr>
                <a:t>(</a:t>
              </a:r>
              <a:r>
                <a:rPr lang="en-US" i="1" dirty="0" err="1" smtClean="0">
                  <a:latin typeface="Helvetica"/>
                  <a:cs typeface="Helvetica"/>
                </a:rPr>
                <a:t>M</a:t>
              </a:r>
              <a:r>
                <a:rPr lang="en-US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dirty="0" smtClean="0">
                  <a:latin typeface="Helvetica"/>
                  <a:cs typeface="Helvetica"/>
                </a:rPr>
                <a:t> = 1 only)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9333" y="3166536"/>
              <a:ext cx="1354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1543(14) </a:t>
              </a:r>
              <a:r>
                <a:rPr lang="en-US" sz="1400" dirty="0" err="1" smtClean="0">
                  <a:latin typeface="Helvetica"/>
                  <a:cs typeface="Helvetica"/>
                </a:rPr>
                <a:t>keV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7133" y="2548469"/>
              <a:ext cx="1134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707(7) </a:t>
              </a:r>
              <a:r>
                <a:rPr lang="en-US" sz="1400" dirty="0" err="1" smtClean="0">
                  <a:latin typeface="Helvetica"/>
                  <a:cs typeface="Helvetica"/>
                </a:rPr>
                <a:t>keV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37668" y="1278467"/>
            <a:ext cx="4106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Motivation: Sizable </a:t>
            </a:r>
            <a:r>
              <a:rPr lang="en-US" i="1" dirty="0" smtClean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= 34 subshell gap in </a:t>
            </a:r>
            <a:r>
              <a:rPr lang="en-US" dirty="0" err="1" smtClean="0">
                <a:latin typeface="Helvetica"/>
                <a:cs typeface="Helvetica"/>
              </a:rPr>
              <a:t>Ca</a:t>
            </a:r>
            <a:r>
              <a:rPr lang="en-US" dirty="0" smtClean="0">
                <a:latin typeface="Helvetica"/>
                <a:cs typeface="Helvetica"/>
              </a:rPr>
              <a:t> that disappears with only two protons in the π</a:t>
            </a:r>
            <a:r>
              <a:rPr lang="en-US" i="1" dirty="0" smtClean="0">
                <a:latin typeface="Helvetica"/>
                <a:cs typeface="Helvetica"/>
              </a:rPr>
              <a:t>f</a:t>
            </a:r>
            <a:r>
              <a:rPr lang="en-US" baseline="-25000" dirty="0" smtClean="0">
                <a:latin typeface="Helvetica"/>
                <a:cs typeface="Helvetica"/>
              </a:rPr>
              <a:t>7/2</a:t>
            </a:r>
            <a:r>
              <a:rPr lang="en-US" dirty="0" smtClean="0">
                <a:latin typeface="Helvetica"/>
                <a:cs typeface="Helvetica"/>
              </a:rPr>
              <a:t> SPO (Ti isotopes). Natural to investigate the situation intermediate to these cases, </a:t>
            </a:r>
            <a:r>
              <a:rPr lang="en-US" baseline="30000" dirty="0" smtClean="0">
                <a:latin typeface="Helvetica"/>
                <a:cs typeface="Helvetica"/>
              </a:rPr>
              <a:t>55</a:t>
            </a:r>
            <a:r>
              <a:rPr lang="en-US" dirty="0" smtClean="0">
                <a:latin typeface="Helvetica"/>
                <a:cs typeface="Helvetica"/>
              </a:rPr>
              <a:t>Sc, which contains one proton in the </a:t>
            </a:r>
            <a:r>
              <a:rPr lang="en-US" dirty="0">
                <a:latin typeface="Helvetica"/>
                <a:cs typeface="Helvetica"/>
              </a:rPr>
              <a:t>π</a:t>
            </a:r>
            <a:r>
              <a:rPr lang="en-US" i="1" dirty="0">
                <a:latin typeface="Helvetica"/>
                <a:cs typeface="Helvetica"/>
              </a:rPr>
              <a:t>f</a:t>
            </a:r>
            <a:r>
              <a:rPr lang="en-US" baseline="-25000" dirty="0">
                <a:latin typeface="Helvetica"/>
                <a:cs typeface="Helvetica"/>
              </a:rPr>
              <a:t>7/2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SPO: 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80000" y="1278467"/>
            <a:ext cx="3996267" cy="2379004"/>
            <a:chOff x="5080000" y="1278467"/>
            <a:chExt cx="3996267" cy="2379004"/>
          </a:xfrm>
        </p:grpSpPr>
        <p:sp>
          <p:nvSpPr>
            <p:cNvPr id="7" name="Rectangle 6"/>
            <p:cNvSpPr/>
            <p:nvPr/>
          </p:nvSpPr>
          <p:spPr>
            <a:xfrm>
              <a:off x="5080000" y="1278467"/>
              <a:ext cx="3996267" cy="20320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757335" y="3098779"/>
              <a:ext cx="1007868" cy="307777"/>
              <a:chOff x="5528732" y="3310466"/>
              <a:chExt cx="1007868" cy="30777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816600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528732" y="3310466"/>
                <a:ext cx="313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Helvetica"/>
                    <a:cs typeface="Helvetica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07004" y="2506112"/>
              <a:ext cx="1550600" cy="307777"/>
              <a:chOff x="4986000" y="3310466"/>
              <a:chExt cx="1550600" cy="30777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816600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986000" y="3310466"/>
                <a:ext cx="85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707(7)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088470" y="1786422"/>
              <a:ext cx="1660668" cy="307777"/>
              <a:chOff x="4875932" y="3310466"/>
              <a:chExt cx="1660668" cy="30777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816600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875932" y="3310466"/>
                <a:ext cx="966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1543(14)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053669" y="3318917"/>
              <a:ext cx="694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"/>
                  <a:cs typeface="Helvetica"/>
                </a:rPr>
                <a:t>Exp.</a:t>
              </a:r>
              <a:endParaRPr lang="en-US" sz="1600" dirty="0">
                <a:latin typeface="Helvetica"/>
                <a:cs typeface="Helvetica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256871" y="2675480"/>
              <a:ext cx="0" cy="5757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536273" y="1955813"/>
              <a:ext cx="0" cy="1295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25" name="Rectangle 24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Results: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In-beam </a:t>
              </a:r>
              <a:r>
                <a:rPr lang="en-US" sz="32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γ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-ray spectroscopy of </a:t>
              </a:r>
              <a:r>
                <a:rPr lang="en-US" sz="3200" baseline="30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55</a:t>
              </a:r>
              <a:r>
                <a:rPr lang="en-US" sz="32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Sc</a:t>
              </a:r>
              <a:r>
                <a:rPr lang="en-US" sz="3200" baseline="-25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34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7806" y="1320800"/>
            <a:ext cx="4926345" cy="5350983"/>
            <a:chOff x="177806" y="1320800"/>
            <a:chExt cx="4926345" cy="5350983"/>
          </a:xfrm>
        </p:grpSpPr>
        <p:pic>
          <p:nvPicPr>
            <p:cNvPr id="4" name="Picture 3" descr="ResFit.gamma12.Ti56toSc55_25keVBin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24680" y="2892312"/>
              <a:ext cx="2632597" cy="49263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709325" y="4614305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Helvetica"/>
                  <a:cs typeface="Helvetica"/>
                </a:rPr>
                <a:t>Preliminary</a:t>
              </a:r>
            </a:p>
            <a:p>
              <a:pPr algn="r"/>
              <a:r>
                <a:rPr lang="en-US" dirty="0" smtClean="0">
                  <a:latin typeface="Helvetica"/>
                  <a:cs typeface="Helvetica"/>
                </a:rPr>
                <a:t>Be(</a:t>
              </a:r>
              <a:r>
                <a:rPr lang="en-US" baseline="30000" dirty="0" smtClean="0">
                  <a:latin typeface="Helvetica"/>
                  <a:cs typeface="Helvetica"/>
                </a:rPr>
                <a:t>56</a:t>
              </a:r>
              <a:r>
                <a:rPr lang="en-US" dirty="0" smtClean="0">
                  <a:latin typeface="Helvetica"/>
                  <a:cs typeface="Helvetica"/>
                </a:rPr>
                <a:t>Ti,</a:t>
              </a:r>
              <a:r>
                <a:rPr lang="en-US" baseline="30000" dirty="0" smtClean="0">
                  <a:latin typeface="Helvetica"/>
                  <a:cs typeface="Helvetica"/>
                </a:rPr>
                <a:t>55</a:t>
              </a:r>
              <a:r>
                <a:rPr lang="en-US" dirty="0" smtClean="0">
                  <a:latin typeface="Helvetica"/>
                  <a:cs typeface="Helvetica"/>
                </a:rPr>
                <a:t>Sc+γ)</a:t>
              </a:r>
            </a:p>
            <a:p>
              <a:pPr algn="r"/>
              <a:r>
                <a:rPr lang="en-US" dirty="0" smtClean="0">
                  <a:latin typeface="Helvetica"/>
                  <a:cs typeface="Helvetica"/>
                </a:rPr>
                <a:t>(</a:t>
              </a:r>
              <a:r>
                <a:rPr lang="en-US" i="1" dirty="0" err="1" smtClean="0">
                  <a:latin typeface="Helvetica"/>
                  <a:cs typeface="Helvetica"/>
                </a:rPr>
                <a:t>M</a:t>
              </a:r>
              <a:r>
                <a:rPr lang="en-US" baseline="-25000" dirty="0" err="1" smtClean="0">
                  <a:latin typeface="Helvetica"/>
                  <a:cs typeface="Helvetica"/>
                </a:rPr>
                <a:t>γ</a:t>
              </a:r>
              <a:r>
                <a:rPr lang="en-US" dirty="0" smtClean="0">
                  <a:latin typeface="Helvetica"/>
                  <a:cs typeface="Helvetica"/>
                </a:rPr>
                <a:t> = 1 only)</a:t>
              </a: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574801" y="1320800"/>
              <a:ext cx="0" cy="508000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667002" y="1329266"/>
              <a:ext cx="0" cy="508000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97136" y="1574779"/>
            <a:ext cx="2235200" cy="3065520"/>
            <a:chOff x="6739465" y="1574789"/>
            <a:chExt cx="2235200" cy="306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7196718" y="3098779"/>
              <a:ext cx="1600152" cy="307777"/>
              <a:chOff x="6968115" y="3310466"/>
              <a:chExt cx="1600152" cy="30777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7255983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968115" y="3310466"/>
                <a:ext cx="313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Helvetica"/>
                    <a:cs typeface="Helvetica"/>
                  </a:rPr>
                  <a:t>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941781" y="3310466"/>
                <a:ext cx="626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7/2</a:t>
                </a:r>
                <a:r>
                  <a:rPr lang="en-US" sz="1400" baseline="30000" dirty="0" smtClean="0">
                    <a:latin typeface="Helvetica"/>
                    <a:cs typeface="Helvetica"/>
                  </a:rPr>
                  <a:t>–</a:t>
                </a:r>
                <a:endParaRPr lang="en-US" sz="1400" baseline="300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01936" y="2548446"/>
              <a:ext cx="1794934" cy="307777"/>
              <a:chOff x="6773333" y="3310466"/>
              <a:chExt cx="1794934" cy="30777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255983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6773333" y="3310466"/>
                <a:ext cx="508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589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941781" y="3310466"/>
                <a:ext cx="626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etica"/>
                    <a:cs typeface="Helvetica"/>
                  </a:rPr>
                  <a:t>3</a:t>
                </a:r>
                <a:r>
                  <a:rPr lang="en-US" sz="1400" dirty="0" smtClean="0">
                    <a:latin typeface="Helvetica"/>
                    <a:cs typeface="Helvetica"/>
                  </a:rPr>
                  <a:t>/2</a:t>
                </a:r>
                <a:r>
                  <a:rPr lang="en-US" sz="1400" baseline="30000" dirty="0" smtClean="0">
                    <a:latin typeface="Helvetica"/>
                    <a:cs typeface="Helvetica"/>
                  </a:rPr>
                  <a:t>–</a:t>
                </a:r>
                <a:endParaRPr lang="en-US" sz="1400" baseline="300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790271" y="1862649"/>
              <a:ext cx="1972732" cy="307777"/>
              <a:chOff x="6595535" y="3395136"/>
              <a:chExt cx="1972732" cy="30777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255983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6595535" y="3395136"/>
                <a:ext cx="685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1566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41781" y="3395136"/>
                <a:ext cx="626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etica"/>
                    <a:cs typeface="Helvetica"/>
                  </a:rPr>
                  <a:t>1</a:t>
                </a:r>
                <a:r>
                  <a:rPr lang="en-US" sz="1400" dirty="0" smtClean="0">
                    <a:latin typeface="Helvetica"/>
                    <a:cs typeface="Helvetica"/>
                  </a:rPr>
                  <a:t>/2</a:t>
                </a:r>
                <a:r>
                  <a:rPr lang="en-US" sz="1400" baseline="30000" dirty="0" smtClean="0">
                    <a:latin typeface="Helvetica"/>
                    <a:cs typeface="Helvetica"/>
                  </a:rPr>
                  <a:t>–</a:t>
                </a:r>
                <a:endParaRPr lang="en-US" sz="1400" baseline="300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790269" y="1718716"/>
              <a:ext cx="1972732" cy="307777"/>
              <a:chOff x="6595535" y="3310466"/>
              <a:chExt cx="1972732" cy="30777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255983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6595535" y="3310466"/>
                <a:ext cx="685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1628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941781" y="3310466"/>
                <a:ext cx="626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5/2</a:t>
                </a:r>
                <a:r>
                  <a:rPr lang="en-US" sz="1400" baseline="30000" dirty="0" smtClean="0">
                    <a:latin typeface="Helvetica"/>
                    <a:cs typeface="Helvetica"/>
                  </a:rPr>
                  <a:t>–</a:t>
                </a:r>
                <a:endParaRPr lang="en-US" sz="1400" baseline="300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790270" y="1574789"/>
              <a:ext cx="1972732" cy="307777"/>
              <a:chOff x="6595535" y="3200395"/>
              <a:chExt cx="1972732" cy="30777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255983" y="3471333"/>
                <a:ext cx="72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595535" y="3200395"/>
                <a:ext cx="685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Helvetica"/>
                    <a:cs typeface="Helvetica"/>
                  </a:rPr>
                  <a:t>1629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41781" y="3200395"/>
                <a:ext cx="626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7/2</a:t>
                </a:r>
                <a:r>
                  <a:rPr lang="en-US" sz="1400" baseline="30000" dirty="0" smtClean="0">
                    <a:latin typeface="Helvetica"/>
                    <a:cs typeface="Helvetica"/>
                  </a:rPr>
                  <a:t>–</a:t>
                </a:r>
                <a:endParaRPr lang="en-US" sz="1400" baseline="300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289803" y="3318918"/>
              <a:ext cx="1134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"/>
                  <a:cs typeface="Helvetica"/>
                </a:rPr>
                <a:t>GXPF1Br</a:t>
              </a:r>
              <a:endParaRPr lang="en-US" sz="1600" dirty="0">
                <a:latin typeface="Helvetica"/>
                <a:cs typeface="Helvetica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739465" y="3674532"/>
              <a:ext cx="2235200" cy="965777"/>
              <a:chOff x="6739465" y="3674532"/>
              <a:chExt cx="2235200" cy="96577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739465" y="4055533"/>
                <a:ext cx="2235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"/>
                    <a:cs typeface="Helvetica"/>
                  </a:rPr>
                  <a:t>(Introduced by </a:t>
                </a:r>
              </a:p>
              <a:p>
                <a:pPr algn="ctr"/>
                <a:r>
                  <a:rPr lang="en-US" sz="1600" dirty="0" smtClean="0">
                    <a:latin typeface="Helvetica"/>
                    <a:cs typeface="Helvetica"/>
                  </a:rPr>
                  <a:t>Y. </a:t>
                </a:r>
                <a:r>
                  <a:rPr lang="en-US" sz="1600" dirty="0" err="1" smtClean="0">
                    <a:latin typeface="Helvetica"/>
                    <a:cs typeface="Helvetica"/>
                  </a:rPr>
                  <a:t>Utsuno</a:t>
                </a:r>
                <a:r>
                  <a:rPr lang="en-US" sz="1600" dirty="0" smtClean="0">
                    <a:latin typeface="Helvetica"/>
                    <a:cs typeface="Helvetica"/>
                  </a:rPr>
                  <a:t> on Tuesday)</a:t>
                </a:r>
                <a:endParaRPr lang="en-US" sz="16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848600" y="3674532"/>
                <a:ext cx="0" cy="38946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5113867" y="3657600"/>
            <a:ext cx="4013199" cy="3195590"/>
            <a:chOff x="5113867" y="3657600"/>
            <a:chExt cx="4013199" cy="3195590"/>
          </a:xfrm>
        </p:grpSpPr>
        <p:sp>
          <p:nvSpPr>
            <p:cNvPr id="38" name="Rectangle 37"/>
            <p:cNvSpPr/>
            <p:nvPr/>
          </p:nvSpPr>
          <p:spPr>
            <a:xfrm>
              <a:off x="5113867" y="3657600"/>
              <a:ext cx="3953933" cy="311573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2" name="Picture 41" descr="53Sc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456" y="4555374"/>
              <a:ext cx="3200391" cy="18454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122334" y="3674527"/>
              <a:ext cx="4004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First 3/2</a:t>
              </a:r>
              <a:r>
                <a:rPr lang="en-US" baseline="30000" dirty="0" smtClean="0">
                  <a:latin typeface="Helvetica"/>
                  <a:cs typeface="Helvetica"/>
                </a:rPr>
                <a:t>-</a:t>
              </a:r>
              <a:r>
                <a:rPr lang="en-US" dirty="0" smtClean="0">
                  <a:latin typeface="Helvetica"/>
                  <a:cs typeface="Helvetica"/>
                </a:rPr>
                <a:t> state is of interest because it is sensitive to the neutron shell gap at the Fermi surface: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17077" y="6299192"/>
              <a:ext cx="36745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H. Crawford </a:t>
              </a:r>
              <a:r>
                <a:rPr lang="en-US" sz="1200" i="1" dirty="0" smtClean="0">
                  <a:latin typeface="Helvetica"/>
                  <a:cs typeface="Helvetica"/>
                </a:rPr>
                <a:t>et al.,</a:t>
              </a:r>
              <a:r>
                <a:rPr lang="en-US" sz="1200" dirty="0" smtClean="0">
                  <a:latin typeface="Helvetica"/>
                  <a:cs typeface="Helvetica"/>
                </a:rPr>
                <a:t> Phys. Rev. C </a:t>
              </a:r>
              <a:r>
                <a:rPr lang="en-US" sz="1200" b="1" dirty="0" smtClean="0">
                  <a:latin typeface="Helvetica"/>
                  <a:cs typeface="Helvetica"/>
                </a:rPr>
                <a:t>82</a:t>
              </a:r>
              <a:r>
                <a:rPr lang="en-US" sz="1200" dirty="0" smtClean="0">
                  <a:latin typeface="Helvetica"/>
                  <a:cs typeface="Helvetica"/>
                </a:rPr>
                <a:t> (2010) 014311, and references therein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5467" y="4064000"/>
            <a:ext cx="4927600" cy="2641599"/>
            <a:chOff x="135467" y="4064000"/>
            <a:chExt cx="4927600" cy="2641599"/>
          </a:xfrm>
        </p:grpSpPr>
        <p:sp>
          <p:nvSpPr>
            <p:cNvPr id="46" name="Rectangle 45"/>
            <p:cNvSpPr/>
            <p:nvPr/>
          </p:nvSpPr>
          <p:spPr>
            <a:xfrm>
              <a:off x="135467" y="4064000"/>
              <a:ext cx="4927600" cy="26415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878" y="4317999"/>
              <a:ext cx="4470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While the energies of the 2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state in </a:t>
              </a:r>
              <a:r>
                <a:rPr lang="en-US" baseline="30000" dirty="0" smtClean="0">
                  <a:latin typeface="Helvetica"/>
                  <a:cs typeface="Helvetica"/>
                </a:rPr>
                <a:t>52</a:t>
              </a:r>
              <a:r>
                <a:rPr lang="en-US" dirty="0" smtClean="0">
                  <a:latin typeface="Helvetica"/>
                  <a:cs typeface="Helvetica"/>
                </a:rPr>
                <a:t>Ca and the 3/2</a:t>
              </a:r>
              <a:r>
                <a:rPr lang="en-US" baseline="30000" dirty="0" smtClean="0">
                  <a:latin typeface="Helvetica"/>
                  <a:cs typeface="Helvetica"/>
                </a:rPr>
                <a:t>-</a:t>
              </a:r>
              <a:r>
                <a:rPr lang="en-US" dirty="0" smtClean="0">
                  <a:latin typeface="Helvetica"/>
                  <a:cs typeface="Helvetica"/>
                </a:rPr>
                <a:t> state in </a:t>
              </a:r>
              <a:r>
                <a:rPr lang="en-US" baseline="30000" dirty="0" smtClean="0">
                  <a:latin typeface="Helvetica"/>
                  <a:cs typeface="Helvetica"/>
                </a:rPr>
                <a:t>53</a:t>
              </a:r>
              <a:r>
                <a:rPr lang="en-US" dirty="0" smtClean="0">
                  <a:latin typeface="Helvetica"/>
                  <a:cs typeface="Helvetica"/>
                </a:rPr>
                <a:t>Sc are similar, indicating a rather robust </a:t>
              </a:r>
              <a:r>
                <a:rPr lang="en-US" i="1" dirty="0" smtClean="0">
                  <a:latin typeface="Helvetica"/>
                  <a:cs typeface="Helvetica"/>
                </a:rPr>
                <a:t>N</a:t>
              </a:r>
              <a:r>
                <a:rPr lang="en-US" dirty="0" smtClean="0">
                  <a:latin typeface="Helvetica"/>
                  <a:cs typeface="Helvetica"/>
                </a:rPr>
                <a:t> = 32 subshell closure, the first 3/2</a:t>
              </a:r>
              <a:r>
                <a:rPr lang="en-US" baseline="30000" dirty="0" smtClean="0">
                  <a:latin typeface="Helvetica"/>
                  <a:cs typeface="Helvetica"/>
                </a:rPr>
                <a:t>-</a:t>
              </a:r>
              <a:r>
                <a:rPr lang="en-US" dirty="0" smtClean="0">
                  <a:latin typeface="Helvetica"/>
                  <a:cs typeface="Helvetica"/>
                </a:rPr>
                <a:t> state in </a:t>
              </a:r>
              <a:r>
                <a:rPr lang="en-US" baseline="30000" dirty="0" smtClean="0">
                  <a:latin typeface="Helvetica"/>
                  <a:cs typeface="Helvetica"/>
                </a:rPr>
                <a:t>55</a:t>
              </a:r>
              <a:r>
                <a:rPr lang="en-US" dirty="0" smtClean="0">
                  <a:latin typeface="Helvetica"/>
                  <a:cs typeface="Helvetica"/>
                </a:rPr>
                <a:t>Sc (707 </a:t>
              </a:r>
              <a:r>
                <a:rPr lang="en-US" dirty="0" err="1" smtClean="0">
                  <a:latin typeface="Helvetica"/>
                  <a:cs typeface="Helvetica"/>
                </a:rPr>
                <a:t>keV</a:t>
              </a:r>
              <a:r>
                <a:rPr lang="en-US" dirty="0" smtClean="0">
                  <a:latin typeface="Helvetica"/>
                  <a:cs typeface="Helvetica"/>
                </a:rPr>
                <a:t>) lies much lower than the 2</a:t>
              </a:r>
              <a:r>
                <a:rPr lang="en-US" baseline="30000" dirty="0" smtClean="0">
                  <a:latin typeface="Helvetica"/>
                  <a:cs typeface="Helvetica"/>
                </a:rPr>
                <a:t>+</a:t>
              </a:r>
              <a:r>
                <a:rPr lang="en-US" dirty="0" smtClean="0">
                  <a:latin typeface="Helvetica"/>
                  <a:cs typeface="Helvetica"/>
                </a:rPr>
                <a:t> in </a:t>
              </a:r>
              <a:r>
                <a:rPr lang="en-US" baseline="30000" dirty="0" smtClean="0">
                  <a:latin typeface="Helvetica"/>
                  <a:cs typeface="Helvetica"/>
                </a:rPr>
                <a:t>54</a:t>
              </a:r>
              <a:r>
                <a:rPr lang="en-US" dirty="0" smtClean="0">
                  <a:latin typeface="Helvetica"/>
                  <a:cs typeface="Helvetica"/>
                </a:rPr>
                <a:t>Ca (2043 </a:t>
              </a:r>
              <a:r>
                <a:rPr lang="en-US" dirty="0" err="1" smtClean="0">
                  <a:latin typeface="Helvetica"/>
                  <a:cs typeface="Helvetica"/>
                </a:rPr>
                <a:t>keV</a:t>
              </a:r>
              <a:r>
                <a:rPr lang="en-US" dirty="0" smtClean="0">
                  <a:latin typeface="Helvetica"/>
                  <a:cs typeface="Helvetica"/>
                </a:rPr>
                <a:t>), suggesting a rapid weakening of the </a:t>
              </a:r>
              <a:r>
                <a:rPr lang="en-US" i="1" dirty="0" smtClean="0">
                  <a:latin typeface="Helvetica"/>
                  <a:cs typeface="Helvetica"/>
                </a:rPr>
                <a:t>N</a:t>
              </a:r>
              <a:r>
                <a:rPr lang="en-US" dirty="0" smtClean="0">
                  <a:latin typeface="Helvetica"/>
                  <a:cs typeface="Helvetica"/>
                </a:rPr>
                <a:t> = 34 subshell gap even with only one proton in the </a:t>
              </a:r>
              <a:r>
                <a:rPr lang="en-US" i="1" dirty="0" smtClean="0">
                  <a:latin typeface="Helvetica"/>
                  <a:cs typeface="Helvetica"/>
                </a:rPr>
                <a:t>f</a:t>
              </a:r>
              <a:r>
                <a:rPr lang="en-US" baseline="-25000" dirty="0" smtClean="0">
                  <a:latin typeface="Helvetica"/>
                  <a:cs typeface="Helvetica"/>
                </a:rPr>
                <a:t>7/2</a:t>
              </a:r>
              <a:r>
                <a:rPr lang="en-US" dirty="0" smtClean="0">
                  <a:latin typeface="Helvetica"/>
                  <a:cs typeface="Helvetica"/>
                </a:rPr>
                <a:t> SPO  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8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4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1121832"/>
            <a:chOff x="0" y="1"/>
            <a:chExt cx="9144000" cy="1121832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11218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751" y="23284"/>
              <a:ext cx="9082615" cy="59266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0" y="151934"/>
              <a:ext cx="9144000" cy="7582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New results</a:t>
              </a:r>
              <a:endParaRPr lang="en-US" sz="3200" baseline="-25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" y="3022626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LcParenBoth"/>
            </a:pPr>
            <a:r>
              <a:rPr lang="en-US" sz="2400" dirty="0" smtClean="0">
                <a:solidFill>
                  <a:srgbClr val="BFBFBF"/>
                </a:solidFill>
                <a:latin typeface="Helvetica"/>
                <a:cs typeface="Helvetica"/>
              </a:rPr>
              <a:t>In-beam ray spectroscopy of </a:t>
            </a:r>
            <a:r>
              <a:rPr lang="en-US" sz="2400" baseline="30000" dirty="0" smtClean="0">
                <a:solidFill>
                  <a:srgbClr val="BFBFBF"/>
                </a:solidFill>
                <a:latin typeface="Helvetica"/>
                <a:cs typeface="Helvetica"/>
              </a:rPr>
              <a:t>55</a:t>
            </a:r>
            <a:r>
              <a:rPr lang="en-US" sz="2400" dirty="0" smtClean="0">
                <a:solidFill>
                  <a:srgbClr val="BFBFBF"/>
                </a:solidFill>
                <a:latin typeface="Helvetica"/>
                <a:cs typeface="Helvetica"/>
              </a:rPr>
              <a:t>Sc</a:t>
            </a:r>
            <a:r>
              <a:rPr lang="en-US" sz="2400" baseline="-25000" dirty="0" smtClean="0">
                <a:solidFill>
                  <a:srgbClr val="BFBFBF"/>
                </a:solidFill>
                <a:latin typeface="Helvetica"/>
                <a:cs typeface="Helvetica"/>
              </a:rPr>
              <a:t>34</a:t>
            </a:r>
          </a:p>
          <a:p>
            <a:pPr algn="ctr"/>
            <a:endParaRPr lang="en-US" sz="2400" baseline="-25000" dirty="0" smtClean="0">
              <a:latin typeface="Helvetica"/>
              <a:cs typeface="Helvetica"/>
            </a:endParaRPr>
          </a:p>
          <a:p>
            <a:pPr marL="400050" indent="-400050" algn="ctr">
              <a:buAutoNum type="romanLcParenBoth"/>
            </a:pPr>
            <a:r>
              <a:rPr lang="en-US" sz="2400" dirty="0" smtClean="0">
                <a:latin typeface="Helvetica"/>
                <a:cs typeface="Helvetica"/>
              </a:rPr>
              <a:t>In</a:t>
            </a:r>
            <a:r>
              <a:rPr lang="en-US" sz="2400" dirty="0">
                <a:latin typeface="Helvetica"/>
                <a:cs typeface="Helvetica"/>
              </a:rPr>
              <a:t>-beam ray spectroscopy of </a:t>
            </a:r>
            <a:r>
              <a:rPr lang="en-US" sz="2400" baseline="30000" dirty="0" smtClean="0">
                <a:latin typeface="Helvetica"/>
                <a:cs typeface="Helvetica"/>
              </a:rPr>
              <a:t>50</a:t>
            </a:r>
            <a:r>
              <a:rPr lang="en-US" sz="2400" dirty="0" smtClean="0">
                <a:latin typeface="Helvetica"/>
                <a:cs typeface="Helvetica"/>
              </a:rPr>
              <a:t>Ar</a:t>
            </a:r>
            <a:r>
              <a:rPr lang="en-US" sz="2400" baseline="-25000" dirty="0" smtClean="0">
                <a:latin typeface="Helvetica"/>
                <a:cs typeface="Helvetica"/>
              </a:rPr>
              <a:t>32</a:t>
            </a:r>
            <a:endParaRPr lang="en-US" sz="2400" baseline="-25000" dirty="0">
              <a:latin typeface="Helvetica"/>
              <a:cs typeface="Helvetica"/>
            </a:endParaRPr>
          </a:p>
          <a:p>
            <a:pPr marL="400050" indent="-400050" algn="ctr">
              <a:buAutoNum type="romanLcParenBoth"/>
            </a:pPr>
            <a:endParaRPr lang="en-US" baseline="-25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22" y="6351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9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306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0000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17521</TotalTime>
  <Words>2346</Words>
  <Application>Microsoft Macintosh PowerPoint</Application>
  <PresentationFormat>On-screen Show (4:3)</PresentationFormat>
  <Paragraphs>251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In-beam γ-ray spectroscopy of very neutron-rich N = 32 and 34 nuclei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2+ levels: comparison between π(pf) and π(sd) </vt:lpstr>
      <vt:lpstr>PowerPoint Presentation</vt:lpstr>
      <vt:lpstr>Thank you for your attention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strength of the possible N = 34 subshell gap in 54Ca </dc:title>
  <dc:creator>David Steppenbeck</dc:creator>
  <cp:lastModifiedBy>David Steppenbeck</cp:lastModifiedBy>
  <cp:revision>713</cp:revision>
  <cp:lastPrinted>2011-06-20T08:07:23Z</cp:lastPrinted>
  <dcterms:created xsi:type="dcterms:W3CDTF">2011-06-23T03:51:26Z</dcterms:created>
  <dcterms:modified xsi:type="dcterms:W3CDTF">2014-06-06T04:05:59Z</dcterms:modified>
</cp:coreProperties>
</file>