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"/>
  </p:notesMasterIdLst>
  <p:sldIdLst>
    <p:sldId id="266" r:id="rId2"/>
    <p:sldId id="530" r:id="rId3"/>
    <p:sldId id="527" r:id="rId4"/>
    <p:sldId id="528" r:id="rId5"/>
    <p:sldId id="544" r:id="rId6"/>
    <p:sldId id="537" r:id="rId7"/>
    <p:sldId id="539" r:id="rId8"/>
    <p:sldId id="546" r:id="rId9"/>
    <p:sldId id="545" r:id="rId10"/>
    <p:sldId id="536" r:id="rId11"/>
    <p:sldId id="543" r:id="rId12"/>
    <p:sldId id="551" r:id="rId13"/>
    <p:sldId id="547" r:id="rId14"/>
    <p:sldId id="548" r:id="rId15"/>
    <p:sldId id="549" r:id="rId16"/>
    <p:sldId id="354" r:id="rId17"/>
    <p:sldId id="550" r:id="rId18"/>
    <p:sldId id="459" r:id="rId19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3300"/>
    <a:srgbClr val="996633"/>
    <a:srgbClr val="FFCC99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660" autoAdjust="0"/>
  </p:normalViewPr>
  <p:slideViewPr>
    <p:cSldViewPr>
      <p:cViewPr varScale="1">
        <p:scale>
          <a:sx n="91" d="100"/>
          <a:sy n="91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3E54D-0D33-4AC7-A84A-959F17CB4AD3}" type="datetimeFigureOut">
              <a:rPr lang="ko-KR" altLang="en-US" smtClean="0"/>
              <a:t>2014-06-06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6B1F7-9BA0-4ECA-A451-406532499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86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B3DAF-AC7E-47BF-82F7-20351CD5093A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B3DAF-AC7E-47BF-82F7-20351CD5093A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1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C845F-04F4-4EB5-AA42-4E7221102CD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8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28"/>
          <p:cNvSpPr>
            <a:spLocks/>
          </p:cNvSpPr>
          <p:nvPr/>
        </p:nvSpPr>
        <p:spPr bwMode="auto">
          <a:xfrm>
            <a:off x="3924300" y="5157788"/>
            <a:ext cx="1368425" cy="13684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Freeform 729"/>
          <p:cNvSpPr>
            <a:spLocks/>
          </p:cNvSpPr>
          <p:nvPr/>
        </p:nvSpPr>
        <p:spPr bwMode="auto">
          <a:xfrm>
            <a:off x="5292725" y="6092825"/>
            <a:ext cx="215900" cy="215900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6" name="Picture 7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837238"/>
            <a:ext cx="685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6"/>
          <a:stretch>
            <a:fillRect/>
          </a:stretch>
        </p:blipFill>
        <p:spPr bwMode="auto">
          <a:xfrm>
            <a:off x="0" y="5013325"/>
            <a:ext cx="9144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476374" y="1124744"/>
            <a:ext cx="6264275" cy="1224409"/>
          </a:xfrm>
        </p:spPr>
        <p:txBody>
          <a:bodyPr/>
          <a:lstStyle>
            <a:lvl1pPr algn="ctr">
              <a:defRPr sz="3600" i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480343" y="3573016"/>
            <a:ext cx="6256338" cy="72008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72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EADPLAY2\Downloads\시그니춰2\기초과학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562269"/>
            <a:ext cx="1370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Head-pc\db\0문서0\1.진행문서\130604_코드체이서 ppt자료_C\ppt소스\중이온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397625"/>
            <a:ext cx="7159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33375"/>
            <a:ext cx="7493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7" y="44624"/>
            <a:ext cx="7848872" cy="504825"/>
          </a:xfrm>
        </p:spPr>
        <p:txBody>
          <a:bodyPr/>
          <a:lstStyle>
            <a:lvl1pPr algn="l">
              <a:defRPr i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80728"/>
            <a:ext cx="8374062" cy="511175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00563" y="6543675"/>
            <a:ext cx="504825" cy="314325"/>
          </a:xfrm>
        </p:spPr>
        <p:txBody>
          <a:bodyPr/>
          <a:lstStyle>
            <a:lvl1pPr>
              <a:defRPr sz="110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6CF4DA16-BF14-4307-8E08-1868CB884F94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C1D1D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8" name="Freeform 610"/>
          <p:cNvSpPr>
            <a:spLocks/>
          </p:cNvSpPr>
          <p:nvPr/>
        </p:nvSpPr>
        <p:spPr bwMode="gray">
          <a:xfrm>
            <a:off x="0" y="3500438"/>
            <a:ext cx="9544050" cy="3357562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4332" y="1484"/>
              </a:cxn>
              <a:cxn ang="0">
                <a:pos x="0" y="1493"/>
              </a:cxn>
              <a:cxn ang="0">
                <a:pos x="1" y="1706"/>
              </a:cxn>
              <a:cxn ang="0">
                <a:pos x="5760" y="1671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97" name="Freeform 609"/>
          <p:cNvSpPr>
            <a:spLocks/>
          </p:cNvSpPr>
          <p:nvPr/>
        </p:nvSpPr>
        <p:spPr bwMode="gray">
          <a:xfrm>
            <a:off x="0" y="5264150"/>
            <a:ext cx="9144000" cy="1693863"/>
          </a:xfrm>
          <a:custGeom>
            <a:avLst/>
            <a:gdLst/>
            <a:ahLst/>
            <a:cxnLst>
              <a:cxn ang="0">
                <a:pos x="5754" y="0"/>
              </a:cxn>
              <a:cxn ang="0">
                <a:pos x="4722" y="486"/>
              </a:cxn>
              <a:cxn ang="0">
                <a:pos x="0" y="489"/>
              </a:cxn>
              <a:cxn ang="0">
                <a:pos x="1" y="689"/>
              </a:cxn>
              <a:cxn ang="0">
                <a:pos x="5760" y="657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896" name="Freeform 608"/>
          <p:cNvSpPr>
            <a:spLocks/>
          </p:cNvSpPr>
          <p:nvPr/>
        </p:nvSpPr>
        <p:spPr bwMode="gray">
          <a:xfrm>
            <a:off x="0" y="584200"/>
            <a:ext cx="9144000" cy="12604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76"/>
              </a:cxn>
              <a:cxn ang="0">
                <a:pos x="1600" y="88"/>
              </a:cxn>
              <a:cxn ang="0">
                <a:pos x="5760" y="88"/>
              </a:cxn>
              <a:cxn ang="0">
                <a:pos x="5760" y="0"/>
              </a:cxn>
              <a:cxn ang="0">
                <a:pos x="752" y="0"/>
              </a:cxn>
            </a:cxnLst>
            <a:rect l="0" t="0" r="r" b="b"/>
            <a:pathLst>
              <a:path w="5760" h="794">
                <a:moveTo>
                  <a:pt x="0" y="96"/>
                </a:moveTo>
                <a:lnTo>
                  <a:pt x="0" y="776"/>
                </a:lnTo>
                <a:cubicBezTo>
                  <a:pt x="32" y="794"/>
                  <a:pt x="336" y="56"/>
                  <a:pt x="1600" y="88"/>
                </a:cubicBezTo>
                <a:lnTo>
                  <a:pt x="5760" y="88"/>
                </a:lnTo>
                <a:lnTo>
                  <a:pt x="5760" y="0"/>
                </a:lnTo>
                <a:lnTo>
                  <a:pt x="75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011863" y="6513513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defRPr sz="1000" b="0"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113F71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44863" y="6551613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defRPr sz="1000">
                <a:latin typeface="+mn-lt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2348C-0566-4244-8DEE-01AEE46045D0}" type="slidenum">
              <a:rPr lang="ko-KR" altLang="en-US" b="1">
                <a:solidFill>
                  <a:srgbClr val="113F7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b="1" dirty="0">
              <a:solidFill>
                <a:srgbClr val="113F71"/>
              </a:solidFill>
            </a:endParaRPr>
          </a:p>
        </p:txBody>
      </p:sp>
      <p:sp>
        <p:nvSpPr>
          <p:cNvPr id="1031" name="Freeform 604" descr="hangul_p"/>
          <p:cNvSpPr>
            <a:spLocks/>
          </p:cNvSpPr>
          <p:nvPr/>
        </p:nvSpPr>
        <p:spPr bwMode="gray">
          <a:xfrm>
            <a:off x="0" y="0"/>
            <a:ext cx="9144000" cy="1168400"/>
          </a:xfrm>
          <a:custGeom>
            <a:avLst/>
            <a:gdLst>
              <a:gd name="T0" fmla="*/ 0 w 5760"/>
              <a:gd name="T1" fmla="*/ 0 h 680"/>
              <a:gd name="T2" fmla="*/ 0 w 5760"/>
              <a:gd name="T3" fmla="*/ 2147483647 h 680"/>
              <a:gd name="T4" fmla="*/ 2147483647 w 5760"/>
              <a:gd name="T5" fmla="*/ 2147483647 h 680"/>
              <a:gd name="T6" fmla="*/ 2147483647 w 5760"/>
              <a:gd name="T7" fmla="*/ 2147483647 h 680"/>
              <a:gd name="T8" fmla="*/ 2147483647 w 5760"/>
              <a:gd name="T9" fmla="*/ 0 h 680"/>
              <a:gd name="T10" fmla="*/ 0 w 5760"/>
              <a:gd name="T11" fmla="*/ 0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680">
                <a:moveTo>
                  <a:pt x="0" y="0"/>
                </a:moveTo>
                <a:lnTo>
                  <a:pt x="0" y="680"/>
                </a:lnTo>
                <a:cubicBezTo>
                  <a:pt x="240" y="520"/>
                  <a:pt x="472" y="312"/>
                  <a:pt x="1456" y="344"/>
                </a:cubicBezTo>
                <a:lnTo>
                  <a:pt x="5760" y="342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b="1">
              <a:solidFill>
                <a:srgbClr val="113F71"/>
              </a:solidFill>
              <a:latin typeface="Times New Roman" pitchFamily="18" charset="0"/>
              <a:ea typeface="굴림" charset="-127"/>
            </a:endParaRPr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900113" y="44450"/>
            <a:ext cx="78501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3" name="Rectangle 2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196975"/>
            <a:ext cx="83740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2365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맑은 고딕" pitchFamily="50" charset="-127"/>
        </a:defRPr>
      </a:lvl5pPr>
      <a:lvl6pPr marL="4572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ctrTitle" sz="quarter"/>
          </p:nvPr>
        </p:nvSpPr>
        <p:spPr>
          <a:xfrm>
            <a:off x="323528" y="1700982"/>
            <a:ext cx="8496944" cy="1223962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b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Rare Isotope Science Project</a:t>
            </a:r>
            <a:endParaRPr lang="ko-KR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부제목 2"/>
          <p:cNvSpPr>
            <a:spLocks noGrp="1"/>
          </p:cNvSpPr>
          <p:nvPr>
            <p:ph type="subTitle" sz="quarter" idx="1"/>
          </p:nvPr>
        </p:nvSpPr>
        <p:spPr>
          <a:xfrm>
            <a:off x="1187624" y="405607"/>
            <a:ext cx="6840759" cy="719137"/>
          </a:xfrm>
        </p:spPr>
        <p:txBody>
          <a:bodyPr/>
          <a:lstStyle/>
          <a:p>
            <a:r>
              <a:rPr lang="en-US" altLang="ko-KR" sz="2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in Radioactive Isotope Science 2014</a:t>
            </a:r>
            <a:endParaRPr lang="ko-KR" altLang="en-US" sz="2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 bwMode="white">
          <a:xfrm>
            <a:off x="1403648" y="3872236"/>
            <a:ext cx="62563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atinLnBrk="0"/>
            <a:r>
              <a:rPr lang="en-US" altLang="ko-K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Yong-</a:t>
            </a:r>
            <a:r>
              <a:rPr lang="en-US" altLang="ko-KR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Kyun</a:t>
            </a:r>
            <a:r>
              <a:rPr lang="en-US" altLang="ko-KR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KIM (ykkim@ibs.re.kr)</a:t>
            </a:r>
            <a:endParaRPr lang="ko-KR" alt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 bwMode="white">
          <a:xfrm>
            <a:off x="1460161" y="4366047"/>
            <a:ext cx="62563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atinLnBrk="0"/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ko-KR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ko-KR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behalf of RISP/IBS</a:t>
            </a:r>
            <a:endParaRPr lang="ko-KR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7848600" cy="504825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RI Yield estimation</a:t>
            </a:r>
            <a:endParaRPr lang="ko-KR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7188" b="5145"/>
          <a:stretch>
            <a:fillRect/>
          </a:stretch>
        </p:blipFill>
        <p:spPr bwMode="auto">
          <a:xfrm>
            <a:off x="107504" y="2132856"/>
            <a:ext cx="4381985" cy="330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직사각형 6"/>
          <p:cNvSpPr>
            <a:spLocks noChangeArrowheads="1"/>
          </p:cNvSpPr>
          <p:nvPr/>
        </p:nvSpPr>
        <p:spPr bwMode="auto">
          <a:xfrm>
            <a:off x="4824000" y="1556792"/>
            <a:ext cx="35028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u="sng" dirty="0">
                <a:solidFill>
                  <a:srgbClr val="A50021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Expected lab. intensities (10 kW target)</a:t>
            </a:r>
            <a:endParaRPr lang="ko-KR" altLang="en-US" sz="1400" b="1" u="sng" dirty="0">
              <a:solidFill>
                <a:srgbClr val="A50021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2671200" y="3528000"/>
            <a:ext cx="162396" cy="431775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직사각형 9"/>
          <p:cNvSpPr>
            <a:spLocks noChangeArrowheads="1"/>
          </p:cNvSpPr>
          <p:nvPr/>
        </p:nvSpPr>
        <p:spPr bwMode="auto">
          <a:xfrm>
            <a:off x="251520" y="1700808"/>
            <a:ext cx="36083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u="sng" dirty="0">
                <a:solidFill>
                  <a:srgbClr val="A50021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rPr>
              <a:t>Production yield (10 kW ISOL target)</a:t>
            </a:r>
            <a:endParaRPr lang="ko-KR" altLang="en-US" sz="1400" b="1" u="sng" dirty="0">
              <a:solidFill>
                <a:srgbClr val="A50021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11" name="타원 10"/>
          <p:cNvSpPr>
            <a:spLocks noChangeAspect="1"/>
          </p:cNvSpPr>
          <p:nvPr/>
        </p:nvSpPr>
        <p:spPr>
          <a:xfrm>
            <a:off x="2531616" y="2855169"/>
            <a:ext cx="17463" cy="17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836712"/>
            <a:ext cx="7056784" cy="646331"/>
          </a:xfrm>
          <a:prstGeom prst="rect">
            <a:avLst/>
          </a:prstGeom>
          <a:solidFill>
            <a:srgbClr val="CC9900">
              <a:alpha val="10000"/>
            </a:srgbClr>
          </a:solidFill>
          <a:ln w="12700">
            <a:solidFill>
              <a:srgbClr val="CC9900"/>
            </a:solidFill>
          </a:ln>
        </p:spPr>
        <p:txBody>
          <a:bodyPr wrap="square">
            <a:spAutoFit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113F7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 + </a:t>
            </a:r>
            <a:r>
              <a:rPr lang="en-US" altLang="ko-KR" b="1" dirty="0" err="1">
                <a:solidFill>
                  <a:srgbClr val="113F7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UCx</a:t>
            </a:r>
            <a:r>
              <a:rPr lang="en-US" altLang="ko-KR" b="1" dirty="0">
                <a:solidFill>
                  <a:srgbClr val="113F7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 </a:t>
            </a:r>
            <a:r>
              <a:rPr lang="en-US" altLang="ko-KR" b="1" dirty="0">
                <a:solidFill>
                  <a:srgbClr val="113F7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  </a:t>
            </a:r>
            <a:r>
              <a:rPr lang="en-US" altLang="ko-KR" b="1" dirty="0">
                <a:solidFill>
                  <a:srgbClr val="CC33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n-rich isotopes (80 &lt; A&lt; 160) </a:t>
            </a:r>
            <a:r>
              <a:rPr lang="en-US" altLang="ko-KR" b="1" dirty="0">
                <a:solidFill>
                  <a:srgbClr val="113F7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by fission reaction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113F7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Fission rate (10 kW) : </a:t>
            </a:r>
            <a:r>
              <a:rPr lang="en-US" altLang="ko-KR" b="1" dirty="0">
                <a:solidFill>
                  <a:srgbClr val="CC33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1.6x10</a:t>
            </a:r>
            <a:r>
              <a:rPr lang="en-US" altLang="ko-KR" b="1" baseline="30000" dirty="0">
                <a:solidFill>
                  <a:srgbClr val="CC33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13</a:t>
            </a:r>
            <a:r>
              <a:rPr lang="en-US" altLang="ko-KR" b="1" dirty="0">
                <a:solidFill>
                  <a:srgbClr val="CC33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 f/s</a:t>
            </a:r>
            <a:endParaRPr lang="ko-KR" altLang="en-US" b="1" dirty="0">
              <a:solidFill>
                <a:srgbClr val="CC33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71600" y="4437112"/>
            <a:ext cx="2611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b="1" dirty="0">
                <a:solidFill>
                  <a:srgbClr val="0066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Wingdings" pitchFamily="2" charset="2"/>
              </a:rPr>
              <a:t>n-rich isotopes (80 &lt; A&lt; 160)</a:t>
            </a:r>
            <a:endParaRPr lang="ko-KR" altLang="en-US" sz="1400" b="1" dirty="0">
              <a:solidFill>
                <a:srgbClr val="0066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3419872" y="4437112"/>
            <a:ext cx="1008112" cy="288032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b="1">
              <a:solidFill>
                <a:srgbClr val="113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3933056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</a:t>
            </a:r>
            <a:r>
              <a:rPr lang="en-US" altLang="ko-KR" sz="11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altLang="ko-K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Sn)~2.2E9</a:t>
            </a:r>
            <a:endParaRPr lang="ko-KR" alt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63433"/>
              </p:ext>
            </p:extLst>
          </p:nvPr>
        </p:nvGraphicFramePr>
        <p:xfrm>
          <a:off x="3707904" y="4558304"/>
          <a:ext cx="5112569" cy="1967040"/>
        </p:xfrm>
        <a:graphic>
          <a:graphicData uri="http://schemas.openxmlformats.org/drawingml/2006/table">
            <a:tbl>
              <a:tblPr/>
              <a:tblGrid>
                <a:gridCol w="892671"/>
                <a:gridCol w="1298430"/>
                <a:gridCol w="1541886"/>
                <a:gridCol w="1379582"/>
              </a:tblGrid>
              <a:tr h="11087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latinLnBrk="1">
                        <a:spcAft>
                          <a:spcPts val="0"/>
                        </a:spcAft>
                      </a:pPr>
                      <a:r>
                        <a:rPr lang="en-US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Isotope</a:t>
                      </a:r>
                      <a:endParaRPr lang="ko-KR" sz="12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</a:t>
                      </a:r>
                      <a:endParaRPr lang="ko-KR" sz="12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ko-KR" sz="12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latinLnBrk="1">
                        <a:spcAft>
                          <a:spcPts val="0"/>
                        </a:spcAft>
                      </a:pPr>
                      <a:r>
                        <a:rPr lang="en-US" altLang="ko-KR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Lab. Yield (</a:t>
                      </a:r>
                      <a:r>
                        <a:rPr lang="en-US" altLang="ko-KR" sz="1200" b="1" kern="1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pps</a:t>
                      </a:r>
                      <a:r>
                        <a:rPr lang="en-US" altLang="ko-KR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latinLnBrk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66</a:t>
                      </a: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Ni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algn="ctr" latinLnBrk="1">
                        <a:buFontTx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2.28 d</a:t>
                      </a:r>
                      <a:endParaRPr lang="ko-KR" altLang="en-US" sz="1200" b="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latinLnBrk="1">
                        <a:buFontTx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Pigmy dipole</a:t>
                      </a:r>
                      <a:r>
                        <a:rPr lang="ko-KR" altLang="en-US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res.</a:t>
                      </a:r>
                      <a:endParaRPr lang="ko-KR" altLang="en-US" sz="1200" b="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latinLnBrk="1">
                        <a:buFontTx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4x10</a:t>
                      </a:r>
                      <a:r>
                        <a:rPr lang="en-US" altLang="ko-KR" sz="1200" b="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ko-KR" altLang="en-US" sz="1200" b="0" baseline="30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2307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Ni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21 s</a:t>
                      </a:r>
                      <a:endParaRPr lang="ko-KR" altLang="en-US" sz="1200" b="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Tx/>
                        <a:buNone/>
                      </a:pPr>
                      <a:r>
                        <a:rPr lang="en-US" altLang="ko-KR" sz="1200" b="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Symmetry energy</a:t>
                      </a:r>
                      <a:endParaRPr lang="ko-KR" altLang="en-US" sz="1200" b="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5x10</a:t>
                      </a:r>
                      <a:r>
                        <a:rPr lang="en-US" altLang="ko-KR" sz="1200" b="0" kern="12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200" b="0" baseline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617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Sn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latinLnBrk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39.7 s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r-process, PDR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altLang="ko-KR" sz="1200" b="0" kern="12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7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130-135</a:t>
                      </a: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Sn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latinLnBrk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0.5 s ~ 3.7 min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Fine structure, mass measurement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ko-KR" sz="1200" b="0" kern="12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altLang="ko-KR" sz="12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~10</a:t>
                      </a:r>
                      <a:r>
                        <a:rPr lang="en-US" altLang="ko-KR" sz="1200" b="0" kern="12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17947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Xe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indent="0" algn="ctr" latinLnBrk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13.6 s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Symmetry energy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3x10</a:t>
                      </a:r>
                      <a:r>
                        <a:rPr lang="en-US" altLang="ko-KR" sz="1200" b="0" kern="12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8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144</a:t>
                      </a: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Xe</a:t>
                      </a:r>
                      <a:endParaRPr lang="ko-KR" sz="1200" b="0" kern="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0.4 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200" b="0" kern="1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Symmetry energy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1x10</a:t>
                      </a:r>
                      <a:r>
                        <a:rPr lang="en-US" altLang="ko-KR" sz="1200" b="0" kern="1200" baseline="3000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5</a:t>
                      </a:r>
                      <a:endParaRPr lang="en-US" altLang="ko-KR" sz="1200" b="0" kern="1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3676800" cy="26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13D67071-A6E9-48E8-A022-BB3BF5CB6160}" type="slidenum">
              <a:rPr lang="ko-KR" altLang="en-US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ko-KR" dirty="0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ko-KR" dirty="0" smtClean="0"/>
              <a:t>In-Flight separator</a:t>
            </a:r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467544" y="878465"/>
            <a:ext cx="2879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layout of an in-flight separator</a:t>
            </a:r>
            <a:endParaRPr lang="en-US" altLang="ko-K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그룹 42"/>
          <p:cNvGrpSpPr>
            <a:grpSpLocks noChangeAspect="1"/>
          </p:cNvGrpSpPr>
          <p:nvPr/>
        </p:nvGrpSpPr>
        <p:grpSpPr>
          <a:xfrm>
            <a:off x="219143" y="1310727"/>
            <a:ext cx="3437932" cy="1535170"/>
            <a:chOff x="700746" y="5290860"/>
            <a:chExt cx="10648534" cy="4808567"/>
          </a:xfrm>
        </p:grpSpPr>
        <p:grpSp>
          <p:nvGrpSpPr>
            <p:cNvPr id="44" name="Group 93"/>
            <p:cNvGrpSpPr/>
            <p:nvPr/>
          </p:nvGrpSpPr>
          <p:grpSpPr>
            <a:xfrm>
              <a:off x="700746" y="5290860"/>
              <a:ext cx="10648534" cy="4808567"/>
              <a:chOff x="2460480" y="7777164"/>
              <a:chExt cx="14026687" cy="5832648"/>
            </a:xfrm>
          </p:grpSpPr>
          <p:pic>
            <p:nvPicPr>
              <p:cNvPr id="4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8504" y="7777164"/>
                <a:ext cx="13753528" cy="5832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0" name="Straight Arrow Connector 10"/>
              <p:cNvCxnSpPr/>
              <p:nvPr/>
            </p:nvCxnSpPr>
            <p:spPr>
              <a:xfrm>
                <a:off x="3763662" y="8716115"/>
                <a:ext cx="925564" cy="22963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1"/>
              <p:cNvCxnSpPr/>
              <p:nvPr/>
            </p:nvCxnSpPr>
            <p:spPr>
              <a:xfrm flipV="1">
                <a:off x="10909425" y="9433350"/>
                <a:ext cx="0" cy="330302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2"/>
              <p:cNvCxnSpPr/>
              <p:nvPr/>
            </p:nvCxnSpPr>
            <p:spPr>
              <a:xfrm flipV="1">
                <a:off x="10909425" y="9433349"/>
                <a:ext cx="1440160" cy="330302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5"/>
              <p:cNvCxnSpPr/>
              <p:nvPr/>
            </p:nvCxnSpPr>
            <p:spPr>
              <a:xfrm flipH="1" flipV="1">
                <a:off x="13285688" y="9361342"/>
                <a:ext cx="745668" cy="260400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8028584" y="12891695"/>
                <a:ext cx="8061349" cy="64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Triplets of  LTS </a:t>
                </a:r>
                <a:r>
                  <a:rPr lang="en-US" sz="800" b="1" dirty="0" err="1" smtClean="0">
                    <a:solidFill>
                      <a:schemeClr val="bg1"/>
                    </a:solidFill>
                  </a:rPr>
                  <a:t>quadrupole</a:t>
                </a:r>
                <a:r>
                  <a:rPr lang="en-US" sz="800" b="1" dirty="0" smtClean="0">
                    <a:solidFill>
                      <a:schemeClr val="bg1"/>
                    </a:solidFill>
                  </a:rPr>
                  <a:t> Magnets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505061" y="11989025"/>
                <a:ext cx="4982106" cy="64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accent6"/>
                    </a:solidFill>
                  </a:rPr>
                  <a:t>LTS Dipole Magnets</a:t>
                </a:r>
                <a:endParaRPr lang="en-US" sz="800" b="1" dirty="0">
                  <a:solidFill>
                    <a:schemeClr val="accent6"/>
                  </a:solidFill>
                </a:endParaRPr>
              </a:p>
            </p:txBody>
          </p:sp>
          <p:cxnSp>
            <p:nvCxnSpPr>
              <p:cNvPr id="56" name="Straight Arrow Connector 71"/>
              <p:cNvCxnSpPr/>
              <p:nvPr/>
            </p:nvCxnSpPr>
            <p:spPr>
              <a:xfrm flipV="1">
                <a:off x="14031355" y="9793390"/>
                <a:ext cx="550476" cy="22636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2852361" y="7777164"/>
                <a:ext cx="8264964" cy="64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rgbClr val="FF0000"/>
                    </a:solidFill>
                  </a:rPr>
                  <a:t>HTS Dipole and </a:t>
                </a:r>
                <a:r>
                  <a:rPr lang="en-US" sz="800" b="1" dirty="0" err="1" smtClean="0">
                    <a:solidFill>
                      <a:srgbClr val="FF0000"/>
                    </a:solidFill>
                  </a:rPr>
                  <a:t>Quadrupole</a:t>
                </a:r>
                <a:r>
                  <a:rPr lang="en-US" sz="800" b="1" dirty="0" smtClean="0">
                    <a:solidFill>
                      <a:srgbClr val="FF0000"/>
                    </a:solidFill>
                  </a:rPr>
                  <a:t> Magnets</a:t>
                </a:r>
                <a:endParaRPr lang="en-US" sz="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8" name="Straight Arrow Connector 77"/>
              <p:cNvCxnSpPr/>
              <p:nvPr/>
            </p:nvCxnSpPr>
            <p:spPr>
              <a:xfrm flipH="1">
                <a:off x="6300912" y="8716113"/>
                <a:ext cx="492453" cy="2085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2460480" y="9193355"/>
                <a:ext cx="2223515" cy="64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smtClean="0">
                    <a:solidFill>
                      <a:schemeClr val="bg1"/>
                    </a:solidFill>
                  </a:rPr>
                  <a:t>Target</a:t>
                </a:r>
                <a:endParaRPr lang="en-US" sz="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0" name="Straight Arrow Connector 80"/>
              <p:cNvCxnSpPr/>
              <p:nvPr/>
            </p:nvCxnSpPr>
            <p:spPr>
              <a:xfrm>
                <a:off x="3474320" y="10009410"/>
                <a:ext cx="936103" cy="136815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직사각형 44"/>
            <p:cNvSpPr/>
            <p:nvPr/>
          </p:nvSpPr>
          <p:spPr>
            <a:xfrm>
              <a:off x="1996365" y="6656257"/>
              <a:ext cx="3777118" cy="2462151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80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113969" y="6064952"/>
              <a:ext cx="4052296" cy="1837971"/>
            </a:xfrm>
            <a:prstGeom prst="rect">
              <a:avLst/>
            </a:prstGeom>
            <a:noFill/>
            <a:ln w="4445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800" dirty="0"/>
            </a:p>
          </p:txBody>
        </p:sp>
        <p:sp>
          <p:nvSpPr>
            <p:cNvPr id="47" name="TextBox 24"/>
            <p:cNvSpPr txBox="1"/>
            <p:nvPr/>
          </p:nvSpPr>
          <p:spPr>
            <a:xfrm>
              <a:off x="3741098" y="9126594"/>
              <a:ext cx="2090472" cy="532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Pre-separator</a:t>
              </a:r>
              <a:endParaRPr lang="ko-KR" altLang="en-US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24"/>
            <p:cNvSpPr txBox="1"/>
            <p:nvPr/>
          </p:nvSpPr>
          <p:spPr>
            <a:xfrm>
              <a:off x="8280714" y="5441460"/>
              <a:ext cx="2243378" cy="532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separator</a:t>
              </a:r>
              <a:endParaRPr lang="ko-KR" altLang="en-US" sz="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6769112" y="1214826"/>
            <a:ext cx="232500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100" lvl="0" defTabSz="3647519"/>
            <a:r>
              <a:rPr lang="en-US" altLang="ko-KR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Max. magnetic rigidity:  ~10 Tm</a:t>
            </a:r>
            <a:endParaRPr lang="en-US" altLang="ko-KR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100" lvl="0" defTabSz="3647519"/>
            <a:r>
              <a:rPr lang="en-US" altLang="ko-KR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acceptance: </a:t>
            </a: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± 3%</a:t>
            </a:r>
          </a:p>
          <a:p>
            <a:pPr marL="197100" lvl="0" defTabSz="3647519"/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Angular acceptance :</a:t>
            </a:r>
          </a:p>
          <a:p>
            <a:pPr marL="197100" lvl="0" defTabSz="3647519"/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             ±40 mrad (H)</a:t>
            </a:r>
            <a:b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              ± 50 mrad (</a:t>
            </a:r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197100" lvl="0" defTabSz="3647519"/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Focal plane </a:t>
            </a:r>
          </a:p>
          <a:p>
            <a:pPr marL="197100" lvl="0" defTabSz="3647519"/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   </a:t>
            </a: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Achromatic</a:t>
            </a:r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: F2, F4, F5, F7</a:t>
            </a:r>
            <a:b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Dispersive</a:t>
            </a:r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: F1, F3, F6, F8</a:t>
            </a:r>
            <a:b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>    Doubly achromatic: </a:t>
            </a: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F9</a:t>
            </a:r>
          </a:p>
          <a:p>
            <a:pPr marL="197100" lvl="0" defTabSz="3647519"/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Momentum resolving power </a:t>
            </a:r>
            <a:b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pre-separator:    1140 at F1</a:t>
            </a:r>
            <a:r>
              <a:rPr lang="en-US" altLang="ko-KR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2280 at F3</a:t>
            </a:r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Main separator:  2600 at F6</a:t>
            </a:r>
            <a: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en-US" altLang="ko-KR" sz="1050" b="1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en-US" altLang="ko-KR" sz="105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      2600 at F8</a:t>
            </a:r>
          </a:p>
        </p:txBody>
      </p:sp>
      <p:grpSp>
        <p:nvGrpSpPr>
          <p:cNvPr id="62" name="그룹 61"/>
          <p:cNvGrpSpPr>
            <a:grpSpLocks noChangeAspect="1"/>
          </p:cNvGrpSpPr>
          <p:nvPr/>
        </p:nvGrpSpPr>
        <p:grpSpPr>
          <a:xfrm>
            <a:off x="3721087" y="1204510"/>
            <a:ext cx="3500884" cy="2113711"/>
            <a:chOff x="547710" y="834521"/>
            <a:chExt cx="8550350" cy="5067828"/>
          </a:xfrm>
        </p:grpSpPr>
        <p:grpSp>
          <p:nvGrpSpPr>
            <p:cNvPr id="63" name="그룹 62"/>
            <p:cNvGrpSpPr>
              <a:grpSpLocks noChangeAspect="1"/>
            </p:cNvGrpSpPr>
            <p:nvPr/>
          </p:nvGrpSpPr>
          <p:grpSpPr>
            <a:xfrm>
              <a:off x="547710" y="1365845"/>
              <a:ext cx="7600950" cy="4536504"/>
              <a:chOff x="163976" y="764704"/>
              <a:chExt cx="10858500" cy="6480720"/>
            </a:xfrm>
          </p:grpSpPr>
          <p:pic>
            <p:nvPicPr>
              <p:cNvPr id="7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26" y="764704"/>
                <a:ext cx="10763250" cy="3371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976" y="3959299"/>
                <a:ext cx="10858500" cy="32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1203405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F1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57646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F2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04269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F3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867700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F4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78268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F5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35853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F6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90436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F7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39392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F8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85351" y="834521"/>
              <a:ext cx="1612709" cy="6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F9</a:t>
              </a:r>
              <a:endParaRPr lang="ko-KR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직사각형 74"/>
          <p:cNvSpPr/>
          <p:nvPr/>
        </p:nvSpPr>
        <p:spPr>
          <a:xfrm>
            <a:off x="4201870" y="913772"/>
            <a:ext cx="3610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first-order optics of in-flight separator 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2426098" y="3292318"/>
            <a:ext cx="3190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main separator configurations</a:t>
            </a:r>
            <a:endParaRPr lang="en-US" altLang="ko-K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9854" y="3599737"/>
            <a:ext cx="2005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-bend layout of main separator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그룹 77"/>
          <p:cNvGrpSpPr/>
          <p:nvPr/>
        </p:nvGrpSpPr>
        <p:grpSpPr>
          <a:xfrm>
            <a:off x="181704" y="3722847"/>
            <a:ext cx="4260057" cy="1062335"/>
            <a:chOff x="15634248" y="24431605"/>
            <a:chExt cx="8092657" cy="2993891"/>
          </a:xfrm>
        </p:grpSpPr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2280" y="25082937"/>
              <a:ext cx="7588894" cy="2188284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6714368" y="24431605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F1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370552" y="24812906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F2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232031" y="25017870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F3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055981" y="24802248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F4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251261" y="24575626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F5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442206" y="24807586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F6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260176" y="25669764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F7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146010" y="27051944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F8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634248" y="25191639"/>
              <a:ext cx="466729" cy="373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F0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 rot="20364007">
            <a:off x="381820" y="4727237"/>
            <a:ext cx="4152571" cy="1745247"/>
            <a:chOff x="387133" y="2923579"/>
            <a:chExt cx="8358189" cy="3929952"/>
          </a:xfrm>
        </p:grpSpPr>
        <p:pic>
          <p:nvPicPr>
            <p:cNvPr id="90" name="그림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133" y="3501008"/>
              <a:ext cx="7997291" cy="335252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 rot="1235993">
              <a:off x="1568203" y="3140512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F1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 rot="1235993">
              <a:off x="2899969" y="4405299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F2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1235993">
              <a:off x="3573773" y="5097165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F3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235993">
              <a:off x="4371190" y="5332111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F4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 rot="1235993">
              <a:off x="5667335" y="5629433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F5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1235993">
              <a:off x="6315404" y="5908174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F6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rot="1235993">
              <a:off x="7035484" y="5629433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F7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 rot="1235993">
              <a:off x="8261258" y="5332112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F8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1235993">
              <a:off x="421380" y="2923579"/>
              <a:ext cx="484064" cy="361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F0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047277" y="5145120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Concave layout of main separator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타원 100"/>
          <p:cNvSpPr/>
          <p:nvPr/>
        </p:nvSpPr>
        <p:spPr>
          <a:xfrm rot="19898144">
            <a:off x="2510268" y="5200254"/>
            <a:ext cx="1970235" cy="116185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103" name="직사각형 102"/>
          <p:cNvSpPr/>
          <p:nvPr/>
        </p:nvSpPr>
        <p:spPr>
          <a:xfrm>
            <a:off x="107504" y="6165304"/>
            <a:ext cx="136815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degrader @ F3</a:t>
            </a:r>
          </a:p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degrader @ 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F6</a:t>
            </a:r>
          </a:p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resolving 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  3750 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F6</a:t>
            </a:r>
            <a:endParaRPr lang="en-US" altLang="ko-K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직사각형 101"/>
          <p:cNvSpPr/>
          <p:nvPr/>
        </p:nvSpPr>
        <p:spPr>
          <a:xfrm>
            <a:off x="493631" y="4221746"/>
            <a:ext cx="33553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degrader @ F3</a:t>
            </a:r>
          </a:p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degrader @ 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</a:p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resolving power</a:t>
            </a:r>
          </a:p>
          <a:p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2600 @ F5</a:t>
            </a:r>
          </a:p>
          <a:p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2600 </a:t>
            </a:r>
            <a:r>
              <a:rPr lang="en-US" altLang="ko-K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F6</a:t>
            </a:r>
            <a:endParaRPr lang="ko-KR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2666373" y="3709400"/>
            <a:ext cx="1896415" cy="121094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aphicFrame>
        <p:nvGraphicFramePr>
          <p:cNvPr id="105" name="표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97172"/>
              </p:ext>
            </p:extLst>
          </p:nvPr>
        </p:nvGraphicFramePr>
        <p:xfrm>
          <a:off x="4672083" y="4714466"/>
          <a:ext cx="4399342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362"/>
                <a:gridCol w="803282"/>
                <a:gridCol w="580572"/>
                <a:gridCol w="522526"/>
                <a:gridCol w="537028"/>
                <a:gridCol w="566057"/>
                <a:gridCol w="522515"/>
              </a:tblGrid>
              <a:tr h="205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beam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Degrader </a:t>
                      </a:r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Fragment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Shape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Purity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U, 200MeV/u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 mm</a:t>
                      </a:r>
                      <a:r>
                        <a:rPr lang="en-US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@F3</a:t>
                      </a:r>
                      <a:endParaRPr lang="en-US" sz="9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 mm @F5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C-bend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7.59E+05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 mm</a:t>
                      </a:r>
                      <a:r>
                        <a:rPr lang="en-US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@F3</a:t>
                      </a:r>
                      <a:endParaRPr lang="en-US" sz="9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 mm @F6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Concave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1.13E+06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Pb, 210MeV/u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 mm</a:t>
                      </a:r>
                      <a:r>
                        <a:rPr lang="en-US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@F3</a:t>
                      </a:r>
                      <a:endParaRPr lang="en-US" sz="9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US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C-bend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1.00E+03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41.80%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 mm @F3</a:t>
                      </a:r>
                    </a:p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@F6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Concave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1.00E+03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41.60%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W, 210 MeV/u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 mm @F3</a:t>
                      </a:r>
                    </a:p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F5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C-bend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1.50E+06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3.66%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38.20%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50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 mm</a:t>
                      </a:r>
                      <a:r>
                        <a:rPr lang="en-US" sz="9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@F3</a:t>
                      </a:r>
                      <a:endParaRPr lang="en-US" sz="9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 </a:t>
                      </a:r>
                      <a:r>
                        <a:rPr lang="en-US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 </a:t>
                      </a:r>
                      <a:r>
                        <a:rPr lang="en-US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@F6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Concave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8.13E+06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15.90%</a:t>
                      </a:r>
                      <a:endParaRPr lang="en-US" altLang="ko-KR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20.80%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06" name="그룹 105"/>
          <p:cNvGrpSpPr/>
          <p:nvPr/>
        </p:nvGrpSpPr>
        <p:grpSpPr>
          <a:xfrm>
            <a:off x="4710045" y="3599737"/>
            <a:ext cx="4587271" cy="1063711"/>
            <a:chOff x="1259632" y="1418479"/>
            <a:chExt cx="3747936" cy="539264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1259632" y="1418479"/>
              <a:ext cx="3582484" cy="5392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/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1336254" y="1419433"/>
              <a:ext cx="3671314" cy="538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Using LISE++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Primary beam(1 sigma): ( </a:t>
              </a:r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X, A, Y, B, L, D ) </a:t>
              </a: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</a:t>
              </a:r>
            </a:p>
            <a:p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</a:t>
              </a: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= </a:t>
              </a:r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( 0.167 mm, 1 </a:t>
              </a:r>
              <a:r>
                <a:rPr lang="en-US" altLang="ko-KR" sz="900" b="1" dirty="0" err="1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mrad</a:t>
              </a:r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, 0.167 mm, 1 </a:t>
              </a:r>
              <a:r>
                <a:rPr lang="en-US" altLang="ko-KR" sz="900" b="1" dirty="0" err="1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mrad</a:t>
              </a:r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, 0 mm, 0.07%)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Target thickness: 30 % of the stopping range of primary beam energy </a:t>
              </a:r>
            </a:p>
            <a:p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</a:t>
              </a: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                                     in target material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Slit width: achromatic focus: FWTM</a:t>
              </a:r>
            </a:p>
            <a:p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                          dispersive focus: Fully open </a:t>
              </a:r>
              <a:r>
                <a:rPr lang="en-US" altLang="ko-KR" sz="9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</a:t>
              </a:r>
              <a:r>
                <a:rPr lang="en-US" altLang="ko-KR" sz="9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(momentum acceptance 6%)</a:t>
              </a:r>
            </a:p>
          </p:txBody>
        </p:sp>
      </p:grpSp>
      <p:sp>
        <p:nvSpPr>
          <p:cNvPr id="109" name="직사각형 108"/>
          <p:cNvSpPr/>
          <p:nvPr/>
        </p:nvSpPr>
        <p:spPr>
          <a:xfrm>
            <a:off x="3022079" y="6581001"/>
            <a:ext cx="1356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PS1-C0005</a:t>
            </a:r>
            <a:endParaRPr lang="en-US" altLang="ko-KR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AB611837-82FE-4D1C-BE50-68DBDC9CB354}" type="slidenum">
              <a:rPr lang="ko-KR" altLang="en-US"/>
              <a:pPr>
                <a:defRPr/>
              </a:pPr>
              <a:t>12</a:t>
            </a:fld>
            <a:endParaRPr lang="en-US" altLang="ko-KR" dirty="0"/>
          </a:p>
        </p:txBody>
      </p:sp>
      <p:sp>
        <p:nvSpPr>
          <p:cNvPr id="6153" name="제목 1"/>
          <p:cNvSpPr>
            <a:spLocks noGrp="1"/>
          </p:cNvSpPr>
          <p:nvPr>
            <p:ph type="title"/>
          </p:nvPr>
        </p:nvSpPr>
        <p:spPr>
          <a:xfrm>
            <a:off x="370349" y="11198"/>
            <a:ext cx="7848600" cy="504825"/>
          </a:xfrm>
        </p:spPr>
        <p:txBody>
          <a:bodyPr/>
          <a:lstStyle/>
          <a:p>
            <a:r>
              <a:rPr lang="en-US" altLang="ko-KR" dirty="0" smtClean="0"/>
              <a:t>Experimental Facilities at RAON</a:t>
            </a:r>
            <a:endParaRPr lang="ko-KR" altLang="en-US" dirty="0" smtClean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31573"/>
              </p:ext>
            </p:extLst>
          </p:nvPr>
        </p:nvGraphicFramePr>
        <p:xfrm>
          <a:off x="2711" y="800278"/>
          <a:ext cx="9135269" cy="5437034"/>
        </p:xfrm>
        <a:graphic>
          <a:graphicData uri="http://schemas.openxmlformats.org/drawingml/2006/table">
            <a:tbl>
              <a:tblPr firstRow="1" bandRow="1"/>
              <a:tblGrid>
                <a:gridCol w="782341"/>
                <a:gridCol w="2232248"/>
                <a:gridCol w="1008112"/>
                <a:gridCol w="3096344"/>
                <a:gridCol w="2016224"/>
              </a:tblGrid>
              <a:tr h="39437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Field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Facility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Exp.</a:t>
                      </a:r>
                      <a:r>
                        <a:rPr lang="en-US" altLang="ko-KR" sz="1400" kern="100" baseline="0" dirty="0" smtClean="0"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hall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Characteristics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Remark</a:t>
                      </a:r>
                      <a:endParaRPr lang="ko-KR" sz="14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614"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Pure         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Recoil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spectrometer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altLang="ko-KR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KOBRA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Low E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resolution,  Large acceptance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RIBs </a:t>
                      </a: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with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in-flight method 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resolution;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200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acceptance; ~ 80 </a:t>
                      </a:r>
                      <a:r>
                        <a:rPr lang="en-US" sz="12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msr</a:t>
                      </a:r>
                      <a:endParaRPr lang="en-US" sz="1200" b="1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22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acceptance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Spectrometer – </a:t>
                      </a:r>
                      <a:r>
                        <a:rPr lang="en-US" altLang="ko-KR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LAMPS(L</a:t>
                      </a:r>
                      <a:r>
                        <a:rPr lang="en-US" altLang="ko-KR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&amp;H)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 &amp;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High E (I)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efficiency for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charged particle, n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TPC ; 3</a:t>
                      </a:r>
                      <a:r>
                        <a:rPr lang="el-GR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 wall,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Si-</a:t>
                      </a:r>
                      <a:r>
                        <a:rPr lang="en-US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CsI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array, 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spectrometer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93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resolution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Spectrometer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 E (I)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resolution, Precise scattering 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</a:t>
                      </a:r>
                      <a:r>
                        <a:rPr lang="en-US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focal plan,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Rotatable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 resolution ; 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1.5x10</a:t>
                      </a:r>
                      <a:r>
                        <a:rPr lang="en-US" sz="1200" b="1" kern="1200" baseline="300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50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Zero-degree Spectrometer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High E (I)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Charge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mass separation, 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resolution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  resolution ; 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4100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101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precession mass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system 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Ultra low E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Penning trap, Multi-reflection Time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flight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resolution ; </a:t>
                      </a: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="1" kern="1200" baseline="30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10</a:t>
                      </a:r>
                      <a:r>
                        <a:rPr lang="en-US" sz="1200" b="1" kern="1200" baseline="30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lang="ko-KR" sz="1200" b="1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01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Collinear laser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Spectroscopy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Ultra</a:t>
                      </a: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 low E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Resolution Laser Spectroscopy System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Spectral resolution</a:t>
                      </a:r>
                      <a:r>
                        <a:rPr lang="en-US" sz="1200" b="1" kern="1200" baseline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 ;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</a:t>
                      </a:r>
                      <a:r>
                        <a:rPr lang="en-US" sz="1200" b="1" kern="120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MHz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10103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science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-NMR/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Symbol" panose="05050102010706020507" pitchFamily="18" charset="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-SR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Low /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High E</a:t>
                      </a: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 (II)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intensity </a:t>
                      </a:r>
                      <a:r>
                        <a:rPr lang="en-US" sz="1200" b="1" kern="1200" baseline="300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US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muon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production</a:t>
                      </a: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300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&amp; </a:t>
                      </a:r>
                      <a:r>
                        <a:rPr lang="en-US" sz="1200" b="1" kern="1200" dirty="0" err="1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muon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10</a:t>
                      </a:r>
                      <a:r>
                        <a:rPr lang="en-US" sz="1200" b="1" kern="1200" baseline="300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pps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01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Bio-medical facility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 &amp;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High E (II)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Irradiation system  </a:t>
                      </a:r>
                      <a:endParaRPr lang="en-US" sz="1200" b="1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stable &amp;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 beam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Uniformity ; &lt; 5%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45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 science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Facility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맑은 고딕"/>
                          <a:cs typeface="Times New Roman" panose="02020603050405020304" pitchFamily="18" charset="0"/>
                        </a:rPr>
                        <a:t>Low E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neutron generation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 measurement </a:t>
                      </a:r>
                    </a:p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of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fission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 </a:t>
                      </a: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  <a:ea typeface=""/>
                          <a:cs typeface=""/>
                        </a:defRPr>
                      </a:lvl9pPr>
                    </a:lstStyle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Uncertainty ; &lt; </a:t>
                      </a:r>
                      <a:r>
                        <a:rPr lang="en-US" altLang="ko-KR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few </a:t>
                      </a:r>
                      <a:r>
                        <a:rPr lang="en-US" sz="12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ko-KR" sz="1200" b="1" kern="1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맑은 고딕"/>
                        <a:cs typeface="Times New Roman" panose="02020603050405020304" pitchFamily="18" charset="0"/>
                      </a:endParaRPr>
                    </a:p>
                  </a:txBody>
                  <a:tcPr marL="77918" marR="77918" marT="38959" marB="3895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239448" y="76154"/>
            <a:ext cx="8497192" cy="504825"/>
          </a:xfrm>
        </p:spPr>
        <p:txBody>
          <a:bodyPr>
            <a:normAutofit fontScale="90000"/>
          </a:bodyPr>
          <a:lstStyle/>
          <a:p>
            <a:r>
              <a:rPr lang="en-US" altLang="ko-KR" sz="3100" dirty="0" smtClean="0">
                <a:solidFill>
                  <a:srgbClr val="0000FF"/>
                </a:solidFill>
              </a:rPr>
              <a:t>KO</a:t>
            </a:r>
            <a:r>
              <a:rPr lang="en-US" altLang="ko-KR" sz="3100" dirty="0" smtClean="0">
                <a:solidFill>
                  <a:srgbClr val="FF0000"/>
                </a:solidFill>
              </a:rPr>
              <a:t>BRA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1800" dirty="0" smtClean="0">
                <a:solidFill>
                  <a:srgbClr val="FFFFFF"/>
                </a:solidFill>
              </a:rPr>
              <a:t>(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KO</a:t>
            </a:r>
            <a:r>
              <a:rPr lang="en-US" altLang="ko-KR" sz="1800" dirty="0" err="1" smtClean="0">
                <a:solidFill>
                  <a:srgbClr val="FFFFFF"/>
                </a:solidFill>
              </a:rPr>
              <a:t>rea</a:t>
            </a:r>
            <a:r>
              <a:rPr lang="en-US" altLang="ko-KR" sz="1800" dirty="0" smtClean="0">
                <a:solidFill>
                  <a:srgbClr val="FF0000"/>
                </a:solidFill>
              </a:rPr>
              <a:t> B</a:t>
            </a:r>
            <a:r>
              <a:rPr lang="en-US" altLang="ko-KR" sz="1800" dirty="0" smtClean="0">
                <a:solidFill>
                  <a:srgbClr val="FFFFFF"/>
                </a:solidFill>
              </a:rPr>
              <a:t>road</a:t>
            </a:r>
            <a:r>
              <a:rPr lang="en-US" altLang="ko-KR" sz="1800" dirty="0" smtClean="0">
                <a:solidFill>
                  <a:srgbClr val="FF0000"/>
                </a:solidFill>
              </a:rPr>
              <a:t> </a:t>
            </a:r>
            <a:r>
              <a:rPr lang="en-US" altLang="ko-KR" sz="1800" dirty="0" smtClean="0"/>
              <a:t>acceptance</a:t>
            </a:r>
            <a:r>
              <a:rPr lang="en-US" altLang="ko-KR" sz="1800" dirty="0" smtClean="0">
                <a:solidFill>
                  <a:srgbClr val="FF0000"/>
                </a:solidFill>
              </a:rPr>
              <a:t> R</a:t>
            </a:r>
            <a:r>
              <a:rPr lang="en-US" altLang="ko-KR" sz="1800" dirty="0" smtClean="0">
                <a:solidFill>
                  <a:srgbClr val="FFFFFF"/>
                </a:solidFill>
              </a:rPr>
              <a:t>ecoil spectrometer and </a:t>
            </a:r>
            <a:r>
              <a:rPr lang="en-US" altLang="ko-KR" sz="1800" dirty="0" smtClean="0">
                <a:solidFill>
                  <a:srgbClr val="FF0000"/>
                </a:solidFill>
              </a:rPr>
              <a:t>A</a:t>
            </a:r>
            <a:r>
              <a:rPr lang="en-US" altLang="ko-KR" sz="1800" dirty="0" smtClean="0">
                <a:solidFill>
                  <a:srgbClr val="FFFFFF"/>
                </a:solidFill>
              </a:rPr>
              <a:t>pparatus)</a:t>
            </a:r>
            <a:endParaRPr lang="ko-KR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13D67071-A6E9-48E8-A022-BB3BF5CB6160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13</a:t>
            </a:fld>
            <a:endParaRPr lang="en-US" altLang="ko-KR" dirty="0">
              <a:solidFill>
                <a:srgbClr val="C1D1D3">
                  <a:lumMod val="75000"/>
                </a:srgbClr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012748" y="1628800"/>
            <a:ext cx="7603274" cy="4630970"/>
            <a:chOff x="1145190" y="764704"/>
            <a:chExt cx="7603274" cy="4630970"/>
          </a:xfrm>
        </p:grpSpPr>
        <p:grpSp>
          <p:nvGrpSpPr>
            <p:cNvPr id="19" name="그룹 18"/>
            <p:cNvGrpSpPr/>
            <p:nvPr/>
          </p:nvGrpSpPr>
          <p:grpSpPr>
            <a:xfrm>
              <a:off x="1145190" y="764704"/>
              <a:ext cx="7603274" cy="4630970"/>
              <a:chOff x="929166" y="1366831"/>
              <a:chExt cx="7603274" cy="4630970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6"/>
              <a:stretch/>
            </p:blipFill>
            <p:spPr bwMode="auto">
              <a:xfrm>
                <a:off x="929166" y="1372735"/>
                <a:ext cx="6891485" cy="4176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직사각형 27"/>
              <p:cNvSpPr/>
              <p:nvPr/>
            </p:nvSpPr>
            <p:spPr bwMode="auto">
              <a:xfrm>
                <a:off x="4985916" y="3341090"/>
                <a:ext cx="3546524" cy="2376264"/>
              </a:xfrm>
              <a:prstGeom prst="rect">
                <a:avLst/>
              </a:prstGeom>
              <a:solidFill>
                <a:schemeClr val="bg1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7173">
                <a:off x="4564285" y="3719254"/>
                <a:ext cx="2832505" cy="227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220499">
                <a:off x="5311121" y="1643810"/>
                <a:ext cx="2832505" cy="227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965" y="3341090"/>
                <a:ext cx="2832505" cy="2278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0" name="직선 화살표 연결선 19"/>
            <p:cNvCxnSpPr/>
            <p:nvPr/>
          </p:nvCxnSpPr>
          <p:spPr bwMode="auto">
            <a:xfrm flipV="1">
              <a:off x="1331640" y="1572694"/>
              <a:ext cx="376495" cy="344138"/>
            </a:xfrm>
            <a:prstGeom prst="straightConnector1">
              <a:avLst/>
            </a:prstGeom>
            <a:gradFill rotWithShape="1">
              <a:gsLst>
                <a:gs pos="0">
                  <a:schemeClr val="accent1">
                    <a:gamma/>
                    <a:tint val="72941"/>
                    <a:invGamma/>
                    <a:alpha val="39999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직사각형 20"/>
            <p:cNvSpPr/>
            <p:nvPr/>
          </p:nvSpPr>
          <p:spPr>
            <a:xfrm>
              <a:off x="1655124" y="1513617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F0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686012" y="1177007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630067" y="1609055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846252" y="2833191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660232" y="3841303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518499" y="4184992"/>
              <a:ext cx="3738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ko-KR" altLang="en-US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2409">
            <a:off x="5191727" y="3999186"/>
            <a:ext cx="1040155" cy="5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407110" y="2761183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&amp; RI beams from acc.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4941" y="2564904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WF1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3467" y="410842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WF2</a:t>
            </a:r>
            <a:endParaRPr lang="ko-KR" alt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691" y="3284984"/>
            <a:ext cx="328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Versatile two-stage device</a:t>
            </a:r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1513" y="3645024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 beams production (stage1)</a:t>
            </a:r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1404" y="4005064"/>
            <a:ext cx="240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low energy in-flight method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404" y="4291935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Quasi Projectile Fragmentation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239" y="4869160"/>
            <a:ext cx="4903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spectrometer (stage2)</a:t>
            </a:r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7130" y="5570656"/>
            <a:ext cx="5189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Large acceptance (&gt;50mSr) by movable Q magnets just after F3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7130" y="5857527"/>
            <a:ext cx="5431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High momentum resolution (p/</a:t>
            </a:r>
            <a:r>
              <a:rPr lang="en-US" altLang="ko-KR" sz="1400" b="1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D</a:t>
            </a:r>
            <a:r>
              <a:rPr lang="en-US" altLang="ko-KR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~ 10,000) by dispersion matching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688" y="5301208"/>
            <a:ext cx="1037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Rotatable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모서리가 둥근 직사각형 8"/>
          <p:cNvSpPr/>
          <p:nvPr/>
        </p:nvSpPr>
        <p:spPr>
          <a:xfrm>
            <a:off x="268864" y="836712"/>
            <a:ext cx="8623616" cy="625713"/>
          </a:xfrm>
          <a:prstGeom prst="round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</a:rPr>
              <a:t>Experimental facility for nuclear structure and nuclear astrophysics studies </a:t>
            </a:r>
          </a:p>
          <a:p>
            <a:pPr algn="ctr"/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</a:rPr>
              <a:t>with low-energy stable and rare isotope beams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7025" y="1631082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program</a:t>
            </a:r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80853" y="1991122"/>
            <a:ext cx="3655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ko-KR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Astrophysically</a:t>
            </a:r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important nuclear reactions</a:t>
            </a:r>
          </a:p>
          <a:p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5057" y="2242009"/>
            <a:ext cx="158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Rare event study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80853" y="2495178"/>
            <a:ext cx="2215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Structure of exotic nuclei 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80853" y="2730947"/>
            <a:ext cx="2275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Properties of exotic nuclei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80853" y="2977207"/>
            <a:ext cx="1914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Symmetry energy </a:t>
            </a:r>
            <a:r>
              <a:rPr lang="en-US" altLang="ko-KR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7851" y="3717032"/>
            <a:ext cx="2269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</a:t>
            </a:r>
          </a:p>
          <a:p>
            <a:pPr algn="ctr"/>
            <a:r>
              <a:rPr lang="en-US" altLang="ko-K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Q2 in 2018 !</a:t>
            </a:r>
            <a:endParaRPr lang="en-US" altLang="ko-K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2424" y="4561383"/>
            <a:ext cx="2993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Polarized RI beam (beam swinger)</a:t>
            </a:r>
            <a:endParaRPr lang="ko-KR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6"/>
          <a:stretch/>
        </p:blipFill>
        <p:spPr bwMode="auto">
          <a:xfrm>
            <a:off x="511824" y="1111683"/>
            <a:ext cx="689148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7417072" cy="504825"/>
          </a:xfrm>
        </p:spPr>
        <p:txBody>
          <a:bodyPr/>
          <a:lstStyle/>
          <a:p>
            <a:r>
              <a:rPr lang="en-US" altLang="ko-KR" dirty="0" smtClean="0"/>
              <a:t>Associate equipment at </a:t>
            </a:r>
            <a:r>
              <a:rPr lang="en-US" altLang="ko-KR" dirty="0" smtClean="0">
                <a:solidFill>
                  <a:srgbClr val="0000FF"/>
                </a:solidFill>
              </a:rPr>
              <a:t>KO</a:t>
            </a:r>
            <a:r>
              <a:rPr lang="en-US" altLang="ko-KR" dirty="0" smtClean="0">
                <a:solidFill>
                  <a:srgbClr val="FF0000"/>
                </a:solidFill>
              </a:rPr>
              <a:t>BRA</a:t>
            </a:r>
            <a:endParaRPr lang="ko-KR" altLang="en-US" dirty="0" smtClean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13D67071-A6E9-48E8-A022-BB3BF5CB6160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14</a:t>
            </a:fld>
            <a:endParaRPr lang="en-US" altLang="ko-KR" dirty="0">
              <a:solidFill>
                <a:srgbClr val="C1D1D3">
                  <a:lumMod val="75000"/>
                </a:srgbClr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050537" y="2479835"/>
            <a:ext cx="2621172" cy="1224136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560107" y="3080038"/>
            <a:ext cx="3546524" cy="2376264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9421" y="2452540"/>
            <a:ext cx="2528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 RI Production target</a:t>
            </a:r>
          </a:p>
          <a:p>
            <a:r>
              <a:rPr lang="en-US" altLang="ko-K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cryogenic gas target</a:t>
            </a:r>
          </a:p>
          <a:p>
            <a:r>
              <a:rPr lang="en-US" altLang="ko-K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solid target for QPF</a:t>
            </a:r>
            <a:endParaRPr lang="en-US" altLang="ko-KR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ko-KR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Reaction target </a:t>
            </a:r>
          </a:p>
          <a:p>
            <a:r>
              <a:rPr lang="en-US" altLang="ko-KR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for (</a:t>
            </a:r>
            <a:r>
              <a:rPr lang="en-US" altLang="ko-KR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p,</a:t>
            </a:r>
            <a:r>
              <a:rPr lang="en-US" altLang="ko-KR" sz="16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g</a:t>
            </a:r>
            <a:r>
              <a:rPr lang="en-US" altLang="ko-K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&amp; (</a:t>
            </a:r>
            <a:r>
              <a:rPr lang="en-US" altLang="ko-KR" sz="16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a,g</a:t>
            </a:r>
            <a:r>
              <a:rPr lang="en-US" altLang="ko-KR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reactions</a:t>
            </a:r>
            <a:r>
              <a:rPr lang="en-US" altLang="ko-KR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ko-KR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 bwMode="auto">
          <a:xfrm flipV="1">
            <a:off x="689807" y="1913769"/>
            <a:ext cx="376495" cy="344138"/>
          </a:xfrm>
          <a:prstGeom prst="straightConnector1">
            <a:avLst/>
          </a:prstGeom>
          <a:gradFill rotWithShape="1">
            <a:gsLst>
              <a:gs pos="0">
                <a:schemeClr val="accent1">
                  <a:gamma/>
                  <a:tint val="72941"/>
                  <a:invGamma/>
                  <a:alpha val="39999"/>
                </a:schemeClr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직사각형 16"/>
          <p:cNvSpPr/>
          <p:nvPr/>
        </p:nvSpPr>
        <p:spPr>
          <a:xfrm>
            <a:off x="1013291" y="1854692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F0</a:t>
            </a:r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44179" y="1518082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88234" y="1950130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F2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204419" y="3174266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F3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018399" y="4182378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76666" y="4526067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F5</a:t>
            </a:r>
            <a:endParaRPr lang="ko-KR" altLang="en-US" sz="1400" dirty="0">
              <a:solidFill>
                <a:srgbClr val="7030A0"/>
              </a:solidFill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6018399" y="3296062"/>
            <a:ext cx="2812874" cy="5278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285" y="3389556"/>
            <a:ext cx="2811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ko-KR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Focal plane detection system</a:t>
            </a:r>
            <a:endParaRPr lang="ko-KR" alt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직선 화살표 연결선 25"/>
          <p:cNvCxnSpPr/>
          <p:nvPr/>
        </p:nvCxnSpPr>
        <p:spPr bwMode="auto">
          <a:xfrm>
            <a:off x="1324790" y="2080045"/>
            <a:ext cx="834751" cy="382951"/>
          </a:xfrm>
          <a:prstGeom prst="straightConnector1">
            <a:avLst/>
          </a:prstGeom>
          <a:gradFill rotWithShape="1">
            <a:gsLst>
              <a:gs pos="0">
                <a:schemeClr val="accent1">
                  <a:gamma/>
                  <a:tint val="72941"/>
                  <a:invGamma/>
                  <a:alpha val="39999"/>
                </a:schemeClr>
              </a:gs>
              <a:gs pos="100000">
                <a:schemeClr val="accent1"/>
              </a:gs>
            </a:gsLst>
            <a:lin ang="5400000" scaled="1"/>
          </a:gra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 flipH="1">
            <a:off x="3959741" y="3328154"/>
            <a:ext cx="288033" cy="375817"/>
          </a:xfrm>
          <a:prstGeom prst="straightConnector1">
            <a:avLst/>
          </a:prstGeom>
          <a:gradFill rotWithShape="1">
            <a:gsLst>
              <a:gs pos="0">
                <a:schemeClr val="accent1">
                  <a:gamma/>
                  <a:tint val="72941"/>
                  <a:invGamma/>
                  <a:alpha val="39999"/>
                </a:schemeClr>
              </a:gs>
              <a:gs pos="100000">
                <a:schemeClr val="accent1"/>
              </a:gs>
            </a:gsLst>
            <a:lin ang="5400000" scaled="1"/>
          </a:gra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직선 화살표 연결선 27"/>
          <p:cNvCxnSpPr/>
          <p:nvPr/>
        </p:nvCxnSpPr>
        <p:spPr bwMode="auto">
          <a:xfrm flipV="1">
            <a:off x="7063577" y="3823903"/>
            <a:ext cx="136524" cy="721910"/>
          </a:xfrm>
          <a:prstGeom prst="straightConnector1">
            <a:avLst/>
          </a:prstGeom>
          <a:gradFill rotWithShape="1">
            <a:gsLst>
              <a:gs pos="0">
                <a:schemeClr val="accent1">
                  <a:gamma/>
                  <a:tint val="72941"/>
                  <a:invGamma/>
                  <a:alpha val="39999"/>
                </a:schemeClr>
              </a:gs>
              <a:gs pos="100000">
                <a:schemeClr val="accent1"/>
              </a:gs>
            </a:gsLst>
            <a:lin ang="5400000" scaled="1"/>
          </a:gra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직사각형 28"/>
          <p:cNvSpPr/>
          <p:nvPr/>
        </p:nvSpPr>
        <p:spPr bwMode="auto">
          <a:xfrm>
            <a:off x="5326221" y="5288147"/>
            <a:ext cx="3384376" cy="527841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7107" y="5381641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ko-K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Beam tracking detectors at F1~F5</a:t>
            </a:r>
            <a:endParaRPr lang="ko-KR" altLang="en-US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오른쪽 중괄호 30"/>
          <p:cNvSpPr/>
          <p:nvPr/>
        </p:nvSpPr>
        <p:spPr bwMode="auto">
          <a:xfrm rot="18891984">
            <a:off x="4683296" y="2444024"/>
            <a:ext cx="257700" cy="748926"/>
          </a:xfrm>
          <a:prstGeom prst="rightBrac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5301" y="233581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1.5~2.0 m 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56" y="3071801"/>
            <a:ext cx="2832505" cy="22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직사각형 33"/>
          <p:cNvSpPr/>
          <p:nvPr/>
        </p:nvSpPr>
        <p:spPr>
          <a:xfrm>
            <a:off x="-317" y="2191803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 &amp; RI beams from acc.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2708670" y="3847987"/>
            <a:ext cx="2403199" cy="2032002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6006" y="3904313"/>
            <a:ext cx="2373855" cy="1815882"/>
            <a:chOff x="323528" y="3483433"/>
            <a:chExt cx="2373855" cy="1815882"/>
          </a:xfrm>
        </p:grpSpPr>
        <p:sp>
          <p:nvSpPr>
            <p:cNvPr id="23" name="TextBox 22"/>
            <p:cNvSpPr txBox="1"/>
            <p:nvPr/>
          </p:nvSpPr>
          <p:spPr>
            <a:xfrm>
              <a:off x="323528" y="3483433"/>
              <a:ext cx="237385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Si-array </a:t>
              </a:r>
            </a:p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Gamma-array</a:t>
              </a:r>
            </a:p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Active target</a:t>
              </a:r>
            </a:p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Gas-jet target (JENSA)</a:t>
              </a:r>
            </a:p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High power solid target</a:t>
              </a:r>
            </a:p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</a:t>
              </a:r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Gas target</a:t>
              </a:r>
            </a:p>
            <a:p>
              <a:r>
                <a:rPr lang="en-US" altLang="ko-KR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· Polarized H/He target </a:t>
              </a:r>
            </a:p>
          </p:txBody>
        </p:sp>
        <p:cxnSp>
          <p:nvCxnSpPr>
            <p:cNvPr id="39" name="직선 연결선 38"/>
            <p:cNvCxnSpPr/>
            <p:nvPr/>
          </p:nvCxnSpPr>
          <p:spPr bwMode="auto">
            <a:xfrm>
              <a:off x="508825" y="4020842"/>
              <a:ext cx="1398879" cy="0"/>
            </a:xfrm>
            <a:prstGeom prst="line">
              <a:avLst/>
            </a:prstGeom>
            <a:gradFill rotWithShape="1">
              <a:gsLst>
                <a:gs pos="0">
                  <a:schemeClr val="accent1">
                    <a:gamma/>
                    <a:tint val="72941"/>
                    <a:invGamma/>
                    <a:alpha val="39999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5323515" y="5807238"/>
            <a:ext cx="3385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 measurement system after F5</a:t>
            </a:r>
            <a:endParaRPr lang="ko-KR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_x207171560" descr="EMB000029340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7" y="3992003"/>
            <a:ext cx="1664442" cy="16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7412" y="5494663"/>
            <a:ext cx="31185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Super Clover with ACS </a:t>
            </a:r>
          </a:p>
          <a:p>
            <a:r>
              <a:rPr lang="en-US" altLang="ko-K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x 6</a:t>
            </a:r>
          </a:p>
          <a:p>
            <a:r>
              <a:rPr lang="en-US" altLang="ko-K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will be ready from May, 2015</a:t>
            </a:r>
            <a:r>
              <a:rPr lang="en-US" altLang="ko-K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ko-KR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84245" y="685764"/>
            <a:ext cx="49552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altLang="ko-KR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Technical design work is under way </a:t>
            </a:r>
          </a:p>
          <a:p>
            <a:r>
              <a:rPr lang="en-US" altLang="ko-KR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(poster PS1-C024 &amp; PS2-C005)</a:t>
            </a:r>
          </a:p>
          <a:p>
            <a:pPr marL="285750" indent="-285750">
              <a:buFont typeface="Wingdings" charset="2"/>
              <a:buChar char="§"/>
            </a:pPr>
            <a:r>
              <a:rPr lang="en-US" altLang="ko-KR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 Manpower : 11 (8 staffs + 3 students)</a:t>
            </a:r>
            <a:endParaRPr lang="en-US" altLang="ko-KR" b="1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altLang="ko-KR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Collaboration : 11 institutes </a:t>
            </a:r>
          </a:p>
          <a:p>
            <a:pPr marL="285750" indent="-285750">
              <a:buFont typeface="Wingdings" charset="2"/>
              <a:buChar char="§"/>
            </a:pPr>
            <a:r>
              <a:rPr lang="en-US" altLang="ko-KR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KOBRA debut at ARIS 2017 &amp; 2020 !! </a:t>
            </a:r>
            <a:endParaRPr lang="en-US" altLang="ko-KR" b="1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79512" y="44624"/>
            <a:ext cx="80761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Precision Mass Measurement System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그룹 14"/>
          <p:cNvGrpSpPr>
            <a:grpSpLocks noChangeAspect="1"/>
          </p:cNvGrpSpPr>
          <p:nvPr/>
        </p:nvGrpSpPr>
        <p:grpSpPr>
          <a:xfrm>
            <a:off x="107504" y="775781"/>
            <a:ext cx="4508581" cy="2437195"/>
            <a:chOff x="15500078" y="11035087"/>
            <a:chExt cx="7285286" cy="4012783"/>
          </a:xfrm>
        </p:grpSpPr>
        <p:grpSp>
          <p:nvGrpSpPr>
            <p:cNvPr id="16" name="그룹 15"/>
            <p:cNvGrpSpPr/>
            <p:nvPr/>
          </p:nvGrpSpPr>
          <p:grpSpPr>
            <a:xfrm>
              <a:off x="16488589" y="11035087"/>
              <a:ext cx="6296775" cy="3816416"/>
              <a:chOff x="16488530" y="11035110"/>
              <a:chExt cx="6296752" cy="3816424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80114" y="11179126"/>
                <a:ext cx="6205168" cy="3521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직사각형 29"/>
              <p:cNvSpPr/>
              <p:nvPr/>
            </p:nvSpPr>
            <p:spPr>
              <a:xfrm>
                <a:off x="17548178" y="13267358"/>
                <a:ext cx="1728192" cy="12487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17334606" y="14180604"/>
                <a:ext cx="3305010" cy="670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c</a:t>
                </a:r>
                <a:endParaRPr lang="ko-KR" alt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6951816" y="13716457"/>
                <a:ext cx="1195530" cy="5349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070C0"/>
                    </a:solidFill>
                  </a:rPr>
                  <a:t>Test IS</a:t>
                </a:r>
                <a:endParaRPr lang="ko-KR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 rot="19094636">
                <a:off x="16488530" y="13490206"/>
                <a:ext cx="174286" cy="223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 rot="19094636">
                <a:off x="16488530" y="12738233"/>
                <a:ext cx="174286" cy="223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6583387" y="11035110"/>
                <a:ext cx="3772708" cy="1008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7" name="직선 연결선 16"/>
            <p:cNvCxnSpPr/>
            <p:nvPr/>
          </p:nvCxnSpPr>
          <p:spPr>
            <a:xfrm>
              <a:off x="17343760" y="14419454"/>
              <a:ext cx="3206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16294844" y="14419455"/>
              <a:ext cx="2829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17675017" y="14419454"/>
              <a:ext cx="320655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444305" y="14512950"/>
              <a:ext cx="2985067" cy="5349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From ISOL (20-50 </a:t>
              </a:r>
              <a:r>
                <a:rPr lang="en-US" altLang="ko-KR" sz="1200" dirty="0" err="1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keV</a:t>
              </a:r>
              <a:r>
                <a:rPr lang="en-US" altLang="ko-KR" sz="12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)</a:t>
              </a:r>
              <a:endParaRPr lang="ko-KR" altLang="en-US" sz="12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15951244" y="14419454"/>
              <a:ext cx="320655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500078" y="14512952"/>
              <a:ext cx="1260548" cy="5349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70C0"/>
                  </a:solidFill>
                  <a:latin typeface="Calibri" panose="020F0502020204030204" pitchFamily="34" charset="0"/>
                  <a:ea typeface="굴림" pitchFamily="50" charset="-127"/>
                </a:rPr>
                <a:t>To SCL3</a:t>
              </a:r>
              <a:endParaRPr lang="ko-KR" altLang="en-US" sz="1200" dirty="0">
                <a:solidFill>
                  <a:srgbClr val="0070C0"/>
                </a:solidFill>
                <a:latin typeface="Calibri" panose="020F0502020204030204" pitchFamily="34" charset="0"/>
                <a:ea typeface="굴림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58537" y="13904389"/>
              <a:ext cx="184731" cy="338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endParaRPr lang="ko-KR" alt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16802564" y="11827172"/>
              <a:ext cx="0" cy="170657"/>
            </a:xfrm>
            <a:prstGeom prst="line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6544571" y="12796411"/>
              <a:ext cx="160542" cy="151165"/>
            </a:xfrm>
            <a:prstGeom prst="line">
              <a:avLst/>
            </a:prstGeom>
            <a:ln w="190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79512" y="321297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Layout of the ultra-low energy experiment facility</a:t>
            </a:r>
            <a:endParaRPr lang="ko-KR" altLang="en-US" sz="14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1442411"/>
            <a:ext cx="1616790" cy="689139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168352" cy="246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749364" y="1096288"/>
            <a:ext cx="4287132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ko-KR" sz="13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en-US" altLang="ko-KR" sz="1300" baseline="300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st</a:t>
            </a:r>
            <a:r>
              <a:rPr lang="en-US" altLang="ko-KR" sz="1300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 stage </a:t>
            </a: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(~2018): </a:t>
            </a:r>
            <a:r>
              <a:rPr lang="en-US" altLang="ko-KR" sz="13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MR-TOF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2</a:t>
            </a:r>
            <a:r>
              <a:rPr lang="en-US" altLang="ko-KR" sz="1300" baseline="30000" dirty="0" smtClean="0">
                <a:latin typeface="Calibri" panose="020F0502020204030204" pitchFamily="34" charset="0"/>
                <a:cs typeface="Times New Roman" pitchFamily="18" charset="0"/>
              </a:rPr>
              <a:t>nd</a:t>
            </a: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 stage: </a:t>
            </a:r>
            <a:r>
              <a:rPr lang="en-US" altLang="ko-KR" sz="13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Penning trap </a:t>
            </a: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 with singly charged ions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3</a:t>
            </a:r>
            <a:r>
              <a:rPr lang="en-US" altLang="ko-KR" sz="1300" baseline="30000" dirty="0" smtClean="0">
                <a:latin typeface="Calibri" panose="020F0502020204030204" pitchFamily="34" charset="0"/>
                <a:cs typeface="Times New Roman" pitchFamily="18" charset="0"/>
              </a:rPr>
              <a:t>rd</a:t>
            </a: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 stage: Penning trap with </a:t>
            </a:r>
            <a:r>
              <a:rPr lang="en-US" altLang="ko-KR" sz="13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highly charged ions</a:t>
            </a:r>
          </a:p>
          <a:p>
            <a:pPr algn="just"/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                         (Sympathetic cooler)</a:t>
            </a: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4796246" y="764704"/>
            <a:ext cx="4240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Construction Plan</a:t>
            </a:r>
            <a:endParaRPr lang="ko-KR" altLang="en-US" sz="1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1577"/>
            <a:ext cx="4975860" cy="11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77508" y="492142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Drawing of the MR-TOF-MS</a:t>
            </a:r>
            <a:endParaRPr lang="ko-KR" altLang="en-US" sz="14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56960" y="2464440"/>
            <a:ext cx="4287132" cy="892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Resolving Power: &gt;</a:t>
            </a:r>
            <a:r>
              <a:rPr lang="en-US" altLang="ko-KR" sz="13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10</a:t>
            </a:r>
            <a:r>
              <a:rPr lang="en-US" altLang="ko-KR" sz="1300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5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Measurement time: &lt;</a:t>
            </a:r>
            <a:r>
              <a:rPr lang="en-US" altLang="ko-KR" sz="13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10 </a:t>
            </a:r>
            <a:r>
              <a:rPr lang="en-US" altLang="ko-KR" sz="1300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ms</a:t>
            </a:r>
            <a:endParaRPr lang="en-US" altLang="ko-KR" sz="1300" dirty="0" smtClean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        (cooling time: ~2 </a:t>
            </a:r>
            <a:r>
              <a:rPr lang="en-US" altLang="ko-KR" sz="1300" dirty="0" err="1" smtClean="0">
                <a:latin typeface="Calibri" panose="020F0502020204030204" pitchFamily="34" charset="0"/>
                <a:cs typeface="Times New Roman" pitchFamily="18" charset="0"/>
              </a:rPr>
              <a:t>ms</a:t>
            </a: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,  total TOF: ~7 </a:t>
            </a:r>
            <a:r>
              <a:rPr lang="en-US" altLang="ko-KR" sz="1300" dirty="0" err="1" smtClean="0">
                <a:latin typeface="Calibri" panose="020F0502020204030204" pitchFamily="34" charset="0"/>
                <a:cs typeface="Times New Roman" pitchFamily="18" charset="0"/>
              </a:rPr>
              <a:t>ms</a:t>
            </a:r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altLang="ko-KR" sz="1300" dirty="0" smtClean="0">
                <a:latin typeface="Calibri" panose="020F0502020204030204" pitchFamily="34" charset="0"/>
                <a:cs typeface="Times New Roman" pitchFamily="18" charset="0"/>
                <a:sym typeface="Wingdings" panose="05000000000000000000" pitchFamily="2" charset="2"/>
              </a:rPr>
              <a:t>   Mass measurement &amp; Isobar separation for Penning trap</a:t>
            </a:r>
            <a:endParaRPr lang="en-US" altLang="ko-KR" sz="130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4834906" y="2132856"/>
            <a:ext cx="420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Specifications of the MR-TOF-MS</a:t>
            </a:r>
            <a:endParaRPr lang="ko-KR" altLang="en-US" sz="1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8122881" y="3916507"/>
            <a:ext cx="0" cy="1764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 flipH="1">
            <a:off x="8122882" y="3653487"/>
            <a:ext cx="265542" cy="263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185456" y="3425965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T=7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ms</a:t>
            </a:r>
            <a:endParaRPr lang="ko-KR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8" name="직선 연결선 77"/>
          <p:cNvCxnSpPr/>
          <p:nvPr/>
        </p:nvCxnSpPr>
        <p:spPr>
          <a:xfrm flipH="1">
            <a:off x="6428499" y="4098313"/>
            <a:ext cx="16954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28655" y="3730304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 &gt;1x10</a:t>
            </a:r>
            <a:r>
              <a:rPr lang="en-US" altLang="ko-KR" sz="12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  <a:endParaRPr lang="ko-KR" altLang="en-US" sz="12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1" name="직선 화살표 연결선 80"/>
          <p:cNvCxnSpPr/>
          <p:nvPr/>
        </p:nvCxnSpPr>
        <p:spPr>
          <a:xfrm>
            <a:off x="5985645" y="3997805"/>
            <a:ext cx="442854" cy="100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spect="1"/>
          </p:cNvSpPr>
          <p:nvPr/>
        </p:nvSpPr>
        <p:spPr>
          <a:xfrm>
            <a:off x="6012160" y="6082014"/>
            <a:ext cx="2918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Resolving power (R) vs. # of turns (N)</a:t>
            </a:r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65004"/>
              </p:ext>
            </p:extLst>
          </p:nvPr>
        </p:nvGraphicFramePr>
        <p:xfrm>
          <a:off x="287399" y="5733256"/>
          <a:ext cx="490160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61"/>
                <a:gridCol w="720080"/>
                <a:gridCol w="720080"/>
                <a:gridCol w="648072"/>
                <a:gridCol w="648072"/>
                <a:gridCol w="648072"/>
                <a:gridCol w="648072"/>
              </a:tblGrid>
              <a:tr h="188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Electrode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L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altLang="ko-KR" sz="1200" baseline="-25000" dirty="0" smtClean="0">
                          <a:latin typeface="Calibri" pitchFamily="34" charset="0"/>
                        </a:rPr>
                        <a:t>1</a:t>
                      </a:r>
                      <a:endParaRPr lang="ko-KR" altLang="en-US" sz="1200" baseline="-25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altLang="ko-KR" sz="1200" baseline="-25000" dirty="0" smtClean="0">
                          <a:latin typeface="Calibri" pitchFamily="34" charset="0"/>
                        </a:rPr>
                        <a:t>2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altLang="ko-KR" sz="1200" baseline="-25000" dirty="0" smtClean="0">
                          <a:latin typeface="Calibri" pitchFamily="34" charset="0"/>
                        </a:rPr>
                        <a:t>3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altLang="ko-KR" sz="1200" baseline="-25000" dirty="0" smtClean="0">
                          <a:latin typeface="Calibri" pitchFamily="34" charset="0"/>
                        </a:rPr>
                        <a:t>4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altLang="ko-KR" sz="1200" baseline="-25000" dirty="0" smtClean="0">
                          <a:latin typeface="Calibri" pitchFamily="34" charset="0"/>
                        </a:rPr>
                        <a:t>5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023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Voltage</a:t>
                      </a:r>
                      <a:r>
                        <a:rPr lang="en-US" altLang="ko-KR" sz="1200" baseline="0" dirty="0" smtClean="0">
                          <a:latin typeface="Calibri" pitchFamily="34" charset="0"/>
                        </a:rPr>
                        <a:t> [V]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-3383.3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-1456.3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-220.9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1439.1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1902.1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Calibri" pitchFamily="34" charset="0"/>
                        </a:rPr>
                        <a:t>2748.6</a:t>
                      </a:r>
                      <a:endParaRPr lang="ko-KR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244212" y="5373216"/>
            <a:ext cx="519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Optimal electrode voltages </a:t>
            </a:r>
            <a:r>
              <a:rPr lang="en-US" altLang="ko-KR" sz="14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(for the ions with A=132 and Q=1)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2771800" y="6381328"/>
            <a:ext cx="2510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optimized </a:t>
            </a:r>
            <a:r>
              <a:rPr lang="en-US" altLang="ko-KR" sz="12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altLang="ko-KR" sz="1200" i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Nelder</a:t>
            </a:r>
            <a:r>
              <a:rPr lang="en-US" altLang="ko-KR" sz="12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-Mead </a:t>
            </a:r>
            <a:r>
              <a:rPr lang="en-US" altLang="ko-KR" sz="1200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endParaRPr lang="ko-KR" altLang="en-US" sz="1200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508104" y="6453336"/>
            <a:ext cx="2494144" cy="3231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altLang="ko-KR" sz="15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Poster: PS1-C023 (J.W. Yoon) </a:t>
            </a:r>
            <a:endParaRPr lang="ko-KR" altLang="en-US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82378" y="4048616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ko-KR" alt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87811" y="4050881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9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900" dirty="0" smtClean="0">
                <a:latin typeface="Times New Roman" pitchFamily="18" charset="0"/>
                <a:cs typeface="Times New Roman" pitchFamily="18" charset="0"/>
              </a:rPr>
              <a:t> … M</a:t>
            </a:r>
            <a:r>
              <a:rPr lang="en-US" altLang="ko-KR" sz="9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ko-KR" altLang="en-US" sz="9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7489080" cy="504825"/>
          </a:xfrm>
        </p:spPr>
        <p:txBody>
          <a:bodyPr/>
          <a:lstStyle/>
          <a:p>
            <a:r>
              <a:rPr lang="en-US" altLang="ko-KR" dirty="0" smtClean="0"/>
              <a:t>Science Program with Beam Schedule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13D67071-A6E9-48E8-A022-BB3BF5CB6160}" type="slidenum">
              <a:rPr lang="ko-KR" altLang="en-US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srgbClr val="C1D1D3">
                  <a:lumMod val="75000"/>
                </a:srgb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3" y="617240"/>
            <a:ext cx="8465889" cy="58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5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Summary</a:t>
            </a:r>
            <a:r>
              <a:rPr lang="ko-KR" altLang="en-US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6886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RAON is the first large scale RI accelerator facility for nuclear science in Korea.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independent ISOL &amp; IF systems is one of the distinct feature of RAON.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Prototyping of major parts has been conducted since 2013.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systems are being developed in parallel.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ko-KR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KOBRA is </a:t>
            </a:r>
            <a:r>
              <a:rPr lang="en-US" altLang="ko-KR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experimental system at RAON, which is a recoil </a:t>
            </a:r>
            <a:r>
              <a:rPr lang="en-US" altLang="ko-KR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spectrometer for nuclear structure and nuclear astrophysics </a:t>
            </a:r>
            <a:r>
              <a:rPr lang="en-US" altLang="ko-KR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altLang="ko-KR" sz="2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MR-TOF system will be developed as a high precision mass measurement system by 2018.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welcome collaborations with RI scientists. </a:t>
            </a:r>
            <a:endParaRPr lang="en-US" altLang="ko-KR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−"/>
            </a:pPr>
            <a:endParaRPr lang="ko-KR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srgbClr val="C1D1D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4516" y="2060848"/>
            <a:ext cx="6373828" cy="830981"/>
          </a:xfrm>
          <a:prstGeom prst="rect">
            <a:avLst/>
          </a:prstGeom>
          <a:solidFill>
            <a:srgbClr val="FFFF00"/>
          </a:solidFill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ko-K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attention !</a:t>
            </a:r>
            <a:endParaRPr lang="ko-KR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kr.img.blog.yahoo.com/ybi/1/fe/58/ybg3650/folder/1790887/img_1790887_401418_28?10905429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2524125" cy="139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5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Brief History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71600" y="836712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</a:t>
            </a:r>
            <a:r>
              <a:rPr lang="en-US" altLang="ko-K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Isotope Science Project(RISP) </a:t>
            </a:r>
            <a:r>
              <a:rPr lang="en-US" altLang="ko-K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(2011.12</a:t>
            </a:r>
            <a:r>
              <a:rPr lang="en-US" altLang="ko-K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RISP Workshop on Accelerator Systems (2012.5)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Technical </a:t>
            </a: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(</a:t>
            </a: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2012.5)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Design Summary (2012.6</a:t>
            </a:r>
            <a:r>
              <a:rPr lang="en-US" altLang="ko-K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US" altLang="ko-K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Advisory 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(</a:t>
            </a: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2012.7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KoPAS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(Particle Accelerator School) (2012.12)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RISP Workshop on Accelerator Systems (2013.5)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TAC (2013.5)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Report (2013.6)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IAC (2013.8</a:t>
            </a:r>
            <a:r>
              <a:rPr lang="en-US" altLang="ko-K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2000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Advisory Committee (2013.10)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en-US" altLang="ko-KR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Plan &amp; Budget Approved (2014. 5) </a:t>
            </a:r>
            <a:endParaRPr lang="en-US" altLang="ko-KR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ko-KR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AB611837-82FE-4D1C-BE50-68DBDC9CB354}" type="slidenum">
              <a:rPr lang="ko-KR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admin\AppData\Local\Microsoft\Windows\Temporary Internet Files\Content.IE5\ILUUWMFN\RAON배치도_20131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3669"/>
            <a:ext cx="7344816" cy="5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4139952" y="768069"/>
            <a:ext cx="4806295" cy="2012859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q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High intensity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beams by </a:t>
            </a:r>
            <a:r>
              <a:rPr lang="en-US" altLang="ko-KR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ko-K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en-US" altLang="ko-KR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: direct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fission of 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by p 70MeV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ko-K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by 200MeV/u,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8.3p</a:t>
            </a:r>
            <a:r>
              <a:rPr lang="el-GR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altLang="ko-KR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neutron-rich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</a:p>
          <a:p>
            <a:pPr marL="0" lvl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132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with up to ~250MeV/u, up to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pps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charset="2"/>
              <a:buChar char="q"/>
              <a:defRPr/>
            </a:pPr>
            <a:r>
              <a:rPr lang="en-US" altLang="ko-K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exotic RI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beams by </a:t>
            </a:r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ko-KR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제목 3"/>
          <p:cNvSpPr txBox="1">
            <a:spLocks/>
          </p:cNvSpPr>
          <p:nvPr/>
        </p:nvSpPr>
        <p:spPr>
          <a:xfrm>
            <a:off x="0" y="6172"/>
            <a:ext cx="9144000" cy="576064"/>
          </a:xfrm>
          <a:prstGeom prst="rect">
            <a:avLst/>
          </a:prstGeom>
          <a:noFill/>
        </p:spPr>
        <p:txBody>
          <a:bodyPr vert="horz" lIns="91424" tIns="45712" rIns="91424" bIns="45712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  RAON</a:t>
            </a:r>
            <a:r>
              <a:rPr lang="ko-KR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: RISP Accelerator Complex</a:t>
            </a:r>
            <a:endParaRPr lang="ko-KR" altLang="en-US" sz="28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8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ko-KR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95537" y="44624"/>
            <a:ext cx="7848872" cy="504825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Bird’s eye view of RAON Facility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4" y="764704"/>
            <a:ext cx="7923848" cy="560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2278674"/>
            <a:ext cx="2000689" cy="2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Supply/Test/Office </a:t>
            </a:r>
            <a:r>
              <a:rPr lang="en-US" altLang="ko-KR" sz="1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Bldg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0568" y="2606469"/>
            <a:ext cx="931877" cy="2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Halls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830" y="3241802"/>
            <a:ext cx="857819" cy="2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Target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866" y="3817866"/>
            <a:ext cx="1874465" cy="2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Preserved Forest Area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7190" y="4125642"/>
            <a:ext cx="771451" cy="2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1222" y="3672377"/>
            <a:ext cx="82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</a:p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en-US" altLang="ko-KR" sz="1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4323" y="3580879"/>
            <a:ext cx="1052578" cy="47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5023" y="4909019"/>
            <a:ext cx="931877" cy="28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Halls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2003" y="4891832"/>
            <a:ext cx="1190580" cy="47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Control</a:t>
            </a:r>
          </a:p>
          <a:p>
            <a:r>
              <a:rPr lang="en-US" altLang="ko-KR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endParaRPr lang="ko-KR" alt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727536"/>
            <a:ext cx="2690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 beam from ISOL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 beam from IF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160" y="727536"/>
            <a:ext cx="24790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Korea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2020 Feb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2018 Q1 from SCL1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2019 Q4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2020 Q2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74717" y="25460"/>
            <a:ext cx="787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</a:t>
            </a:r>
            <a:r>
              <a:rPr lang="ko-KR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endParaRPr lang="ko-KR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03479"/>
              </p:ext>
            </p:extLst>
          </p:nvPr>
        </p:nvGraphicFramePr>
        <p:xfrm>
          <a:off x="219371" y="991062"/>
          <a:ext cx="8657591" cy="289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515"/>
                <a:gridCol w="210891"/>
                <a:gridCol w="208280"/>
                <a:gridCol w="213502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  <a:gridCol w="210891"/>
              </a:tblGrid>
              <a:tr h="368306">
                <a:tc row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077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Rare Isotope Science Project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" name="오른쪽 화살표 66"/>
          <p:cNvSpPr/>
          <p:nvPr/>
        </p:nvSpPr>
        <p:spPr>
          <a:xfrm>
            <a:off x="1267989" y="1978947"/>
            <a:ext cx="468000" cy="288000"/>
          </a:xfrm>
          <a:prstGeom prst="rightArrow">
            <a:avLst>
              <a:gd name="adj1" fmla="val 85662"/>
              <a:gd name="adj2" fmla="val 50000"/>
            </a:avLst>
          </a:prstGeom>
          <a:solidFill>
            <a:srgbClr val="6BA42C">
              <a:alpha val="80000"/>
            </a:srgb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03056" y="197713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8981" y="1098731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: Conceptual Design</a:t>
            </a:r>
          </a:p>
          <a:p>
            <a:r>
              <a:rPr lang="en-US" altLang="ko-KR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  <a:r>
              <a:rPr lang="en-US" altLang="ko-KR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: Technical Design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오른쪽 화살표 69"/>
          <p:cNvSpPr/>
          <p:nvPr/>
        </p:nvSpPr>
        <p:spPr>
          <a:xfrm>
            <a:off x="2966183" y="3042173"/>
            <a:ext cx="5055445" cy="288000"/>
          </a:xfrm>
          <a:prstGeom prst="rightArrow">
            <a:avLst>
              <a:gd name="adj1" fmla="val 85662"/>
              <a:gd name="adj2" fmla="val 50000"/>
            </a:avLst>
          </a:prstGeom>
          <a:solidFill>
            <a:srgbClr val="FD5565">
              <a:alpha val="8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오른쪽 화살표 70"/>
          <p:cNvSpPr/>
          <p:nvPr/>
        </p:nvSpPr>
        <p:spPr>
          <a:xfrm>
            <a:off x="5521809" y="3370766"/>
            <a:ext cx="3351166" cy="432000"/>
          </a:xfrm>
          <a:prstGeom prst="rightArrow">
            <a:avLst>
              <a:gd name="adj1" fmla="val 84938"/>
              <a:gd name="adj2" fmla="val 50000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68144" y="3363030"/>
            <a:ext cx="26616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Installation, Commissioning &amp;</a:t>
            </a:r>
          </a:p>
          <a:p>
            <a:pPr>
              <a:lnSpc>
                <a:spcPct val="80000"/>
              </a:lnSpc>
            </a:pP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Experiments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오른쪽 화살표 72"/>
          <p:cNvSpPr/>
          <p:nvPr/>
        </p:nvSpPr>
        <p:spPr>
          <a:xfrm>
            <a:off x="4661567" y="2025420"/>
            <a:ext cx="3137534" cy="227057"/>
          </a:xfrm>
          <a:prstGeom prst="rightArrow">
            <a:avLst>
              <a:gd name="adj1" fmla="val 85662"/>
              <a:gd name="adj2" fmla="val 50000"/>
            </a:avLst>
          </a:prstGeom>
          <a:pattFill prst="pct50">
            <a:fgClr>
              <a:schemeClr val="tx2">
                <a:lumMod val="5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50000"/>
                <a:alpha val="34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오른쪽 화살표 73"/>
          <p:cNvSpPr/>
          <p:nvPr/>
        </p:nvSpPr>
        <p:spPr>
          <a:xfrm>
            <a:off x="3812931" y="2290339"/>
            <a:ext cx="3824305" cy="244905"/>
          </a:xfrm>
          <a:prstGeom prst="rightArrow">
            <a:avLst>
              <a:gd name="adj1" fmla="val 85662"/>
              <a:gd name="adj2" fmla="val 50000"/>
            </a:avLst>
          </a:prstGeom>
          <a:solidFill>
            <a:schemeClr val="tx2">
              <a:lumMod val="75000"/>
              <a:alpha val="79000"/>
            </a:schemeClr>
          </a:solidFill>
          <a:ln>
            <a:solidFill>
              <a:schemeClr val="tx2">
                <a:lumMod val="50000"/>
                <a:alpha val="34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직선 화살표 연결선 76"/>
          <p:cNvCxnSpPr/>
          <p:nvPr/>
        </p:nvCxnSpPr>
        <p:spPr>
          <a:xfrm flipV="1">
            <a:off x="1902570" y="3248780"/>
            <a:ext cx="0" cy="7587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1607893" y="3390268"/>
            <a:ext cx="589353" cy="432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52453" y="3407337"/>
            <a:ext cx="78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Baseline</a:t>
            </a:r>
          </a:p>
          <a:p>
            <a:pPr>
              <a:lnSpc>
                <a:spcPct val="8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Design</a:t>
            </a:r>
          </a:p>
          <a:p>
            <a:pPr>
              <a:lnSpc>
                <a:spcPct val="8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Summary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cxnSp>
        <p:nvCxnSpPr>
          <p:cNvPr id="80" name="직선 화살표 연결선 79"/>
          <p:cNvCxnSpPr/>
          <p:nvPr/>
        </p:nvCxnSpPr>
        <p:spPr>
          <a:xfrm flipV="1">
            <a:off x="2544405" y="3242784"/>
            <a:ext cx="0" cy="7587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1" name="그룹 80"/>
          <p:cNvGrpSpPr/>
          <p:nvPr/>
        </p:nvGrpSpPr>
        <p:grpSpPr>
          <a:xfrm>
            <a:off x="2224770" y="3380822"/>
            <a:ext cx="862669" cy="483391"/>
            <a:chOff x="2283494" y="3457576"/>
            <a:chExt cx="741412" cy="483391"/>
          </a:xfrm>
        </p:grpSpPr>
        <p:sp>
          <p:nvSpPr>
            <p:cNvPr id="82" name="직사각형 81"/>
            <p:cNvSpPr/>
            <p:nvPr/>
          </p:nvSpPr>
          <p:spPr>
            <a:xfrm>
              <a:off x="2317578" y="3457576"/>
              <a:ext cx="589353" cy="4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283494" y="3479302"/>
              <a:ext cx="7414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Technical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</a:t>
              </a:r>
              <a:endPara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오른쪽 화살표 83"/>
          <p:cNvSpPr/>
          <p:nvPr/>
        </p:nvSpPr>
        <p:spPr>
          <a:xfrm>
            <a:off x="1702504" y="2254134"/>
            <a:ext cx="1258940" cy="288000"/>
          </a:xfrm>
          <a:prstGeom prst="rightArrow">
            <a:avLst>
              <a:gd name="adj1" fmla="val 90366"/>
              <a:gd name="adj2" fmla="val 50000"/>
            </a:avLst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53664" y="225963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2538442" y="2616570"/>
            <a:ext cx="3366143" cy="290187"/>
            <a:chOff x="3290467" y="2931292"/>
            <a:chExt cx="2037318" cy="290187"/>
          </a:xfrm>
        </p:grpSpPr>
        <p:sp>
          <p:nvSpPr>
            <p:cNvPr id="87" name="오른쪽 화살표 86"/>
            <p:cNvSpPr/>
            <p:nvPr/>
          </p:nvSpPr>
          <p:spPr>
            <a:xfrm>
              <a:off x="3290467" y="2931292"/>
              <a:ext cx="2037318" cy="288000"/>
            </a:xfrm>
            <a:prstGeom prst="rightArrow">
              <a:avLst>
                <a:gd name="adj1" fmla="val 85662"/>
                <a:gd name="adj2" fmla="val 50000"/>
              </a:avLst>
            </a:prstGeom>
            <a:solidFill>
              <a:srgbClr val="00B050">
                <a:alpha val="80000"/>
              </a:srgbClr>
            </a:solidFill>
            <a:ln>
              <a:solidFill>
                <a:srgbClr val="00743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976539" y="2944480"/>
              <a:ext cx="724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Prototyping</a:t>
              </a:r>
              <a:endParaRPr lang="ko-KR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2817218" y="3387034"/>
            <a:ext cx="1400988" cy="482570"/>
            <a:chOff x="4478240" y="3556067"/>
            <a:chExt cx="1400988" cy="482570"/>
          </a:xfrm>
        </p:grpSpPr>
        <p:cxnSp>
          <p:nvCxnSpPr>
            <p:cNvPr id="90" name="직선 화살표 연결선 89"/>
            <p:cNvCxnSpPr/>
            <p:nvPr/>
          </p:nvCxnSpPr>
          <p:spPr>
            <a:xfrm flipV="1">
              <a:off x="5054304" y="3556067"/>
              <a:ext cx="0" cy="758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직사각형 90"/>
            <p:cNvSpPr/>
            <p:nvPr/>
          </p:nvSpPr>
          <p:spPr>
            <a:xfrm>
              <a:off x="4559580" y="3704355"/>
              <a:ext cx="1066516" cy="29171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478240" y="3700083"/>
              <a:ext cx="140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Component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 Start</a:t>
              </a:r>
              <a:endPara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402013" y="2005327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onstruction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60032" y="2279829"/>
            <a:ext cx="19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Fabrication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95936" y="3053174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System Fabrication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5106279" y="3419998"/>
            <a:ext cx="870264" cy="490211"/>
            <a:chOff x="6280739" y="3521919"/>
            <a:chExt cx="870264" cy="490211"/>
          </a:xfrm>
        </p:grpSpPr>
        <p:sp>
          <p:nvSpPr>
            <p:cNvPr id="97" name="직사각형 96"/>
            <p:cNvSpPr/>
            <p:nvPr/>
          </p:nvSpPr>
          <p:spPr>
            <a:xfrm>
              <a:off x="6300859" y="3677383"/>
              <a:ext cx="741082" cy="29171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80739" y="3673576"/>
              <a:ext cx="870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Installation</a:t>
              </a:r>
            </a:p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직선 화살표 연결선 98"/>
            <p:cNvCxnSpPr/>
            <p:nvPr/>
          </p:nvCxnSpPr>
          <p:spPr>
            <a:xfrm flipV="1">
              <a:off x="6671400" y="3521919"/>
              <a:ext cx="0" cy="758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0" name="모서리가 둥근 직사각형 99"/>
          <p:cNvSpPr/>
          <p:nvPr/>
        </p:nvSpPr>
        <p:spPr>
          <a:xfrm>
            <a:off x="271261" y="4102181"/>
            <a:ext cx="2993585" cy="297904"/>
          </a:xfrm>
          <a:prstGeom prst="roundRect">
            <a:avLst/>
          </a:prstGeom>
          <a:solidFill>
            <a:srgbClr val="FFB3B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2670" y="4117474"/>
            <a:ext cx="24170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2011.12 ~ 2014.03</a:t>
            </a:r>
          </a:p>
        </p:txBody>
      </p:sp>
      <p:grpSp>
        <p:nvGrpSpPr>
          <p:cNvPr id="102" name="그룹 101"/>
          <p:cNvGrpSpPr/>
          <p:nvPr/>
        </p:nvGrpSpPr>
        <p:grpSpPr>
          <a:xfrm>
            <a:off x="3634543" y="4100783"/>
            <a:ext cx="2547201" cy="309166"/>
            <a:chOff x="5087778" y="4170546"/>
            <a:chExt cx="2760581" cy="309166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5087778" y="4170546"/>
              <a:ext cx="2760581" cy="297904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39263" y="4187324"/>
              <a:ext cx="171678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2014.04 ~ 2017.02</a:t>
              </a:r>
              <a:endParaRPr lang="ko-KR" alt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직사각형 104"/>
          <p:cNvSpPr/>
          <p:nvPr/>
        </p:nvSpPr>
        <p:spPr>
          <a:xfrm>
            <a:off x="227277" y="980728"/>
            <a:ext cx="8645698" cy="2893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271261" y="4473554"/>
            <a:ext cx="3044080" cy="1584176"/>
          </a:xfrm>
          <a:prstGeom prst="roundRect">
            <a:avLst>
              <a:gd name="adj" fmla="val 615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625172" y="4473554"/>
            <a:ext cx="2556572" cy="1584176"/>
          </a:xfrm>
          <a:prstGeom prst="roundRect">
            <a:avLst>
              <a:gd name="adj" fmla="val 6157"/>
            </a:avLst>
          </a:prstGeom>
          <a:solidFill>
            <a:srgbClr val="FFC000">
              <a:alpha val="44000"/>
            </a:srgbClr>
          </a:solidFill>
          <a:ln w="38100">
            <a:solidFill>
              <a:srgbClr val="D2A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이등변 삼각형 107"/>
          <p:cNvSpPr/>
          <p:nvPr/>
        </p:nvSpPr>
        <p:spPr>
          <a:xfrm rot="5400000">
            <a:off x="2961927" y="5145935"/>
            <a:ext cx="968659" cy="20778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2905920" y="1698513"/>
            <a:ext cx="1098964" cy="424148"/>
            <a:chOff x="3301826" y="1901811"/>
            <a:chExt cx="1098964" cy="424148"/>
          </a:xfrm>
        </p:grpSpPr>
        <p:sp>
          <p:nvSpPr>
            <p:cNvPr id="110" name="포인트가 4개인 별 109"/>
            <p:cNvSpPr/>
            <p:nvPr/>
          </p:nvSpPr>
          <p:spPr>
            <a:xfrm>
              <a:off x="3655029" y="1901811"/>
              <a:ext cx="182283" cy="227057"/>
            </a:xfrm>
            <a:prstGeom prst="star4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301826" y="2110515"/>
              <a:ext cx="1098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</a:t>
              </a:r>
              <a:r>
                <a:rPr lang="ko-KR" altLang="en-U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here!!</a:t>
              </a:r>
              <a:endParaRPr lang="ko-KR" alt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1269662" y="1333842"/>
            <a:ext cx="7620549" cy="261484"/>
            <a:chOff x="1269662" y="1838435"/>
            <a:chExt cx="7620549" cy="261484"/>
          </a:xfrm>
        </p:grpSpPr>
        <p:grpSp>
          <p:nvGrpSpPr>
            <p:cNvPr id="113" name="그룹 112"/>
            <p:cNvGrpSpPr/>
            <p:nvPr/>
          </p:nvGrpSpPr>
          <p:grpSpPr>
            <a:xfrm>
              <a:off x="8021628" y="1838435"/>
              <a:ext cx="868583" cy="237823"/>
              <a:chOff x="8021628" y="1838435"/>
              <a:chExt cx="868583" cy="237823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8638219" y="1838435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4" name="그룹 113"/>
            <p:cNvGrpSpPr/>
            <p:nvPr/>
          </p:nvGrpSpPr>
          <p:grpSpPr>
            <a:xfrm>
              <a:off x="7182510" y="1846718"/>
              <a:ext cx="868583" cy="235026"/>
              <a:chOff x="8021628" y="1842630"/>
              <a:chExt cx="868583" cy="235026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5" name="그룹 114"/>
            <p:cNvGrpSpPr/>
            <p:nvPr/>
          </p:nvGrpSpPr>
          <p:grpSpPr>
            <a:xfrm>
              <a:off x="6336619" y="1856505"/>
              <a:ext cx="868583" cy="235026"/>
              <a:chOff x="8021628" y="1842630"/>
              <a:chExt cx="868583" cy="235026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5490728" y="1857903"/>
              <a:ext cx="868583" cy="235026"/>
              <a:chOff x="8021628" y="1842630"/>
              <a:chExt cx="868583" cy="235026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그룹 116"/>
            <p:cNvGrpSpPr/>
            <p:nvPr/>
          </p:nvGrpSpPr>
          <p:grpSpPr>
            <a:xfrm>
              <a:off x="4653226" y="1859301"/>
              <a:ext cx="868583" cy="235026"/>
              <a:chOff x="8021628" y="1842630"/>
              <a:chExt cx="868583" cy="235026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3798946" y="1860699"/>
              <a:ext cx="868583" cy="235026"/>
              <a:chOff x="8021628" y="1842630"/>
              <a:chExt cx="868583" cy="235026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그룹 118"/>
            <p:cNvGrpSpPr/>
            <p:nvPr/>
          </p:nvGrpSpPr>
          <p:grpSpPr>
            <a:xfrm>
              <a:off x="2961444" y="1862097"/>
              <a:ext cx="868583" cy="235026"/>
              <a:chOff x="8021628" y="1842630"/>
              <a:chExt cx="868583" cy="23502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0" name="그룹 119"/>
            <p:cNvGrpSpPr/>
            <p:nvPr/>
          </p:nvGrpSpPr>
          <p:grpSpPr>
            <a:xfrm>
              <a:off x="2115553" y="1863495"/>
              <a:ext cx="868583" cy="235026"/>
              <a:chOff x="8021628" y="1842630"/>
              <a:chExt cx="868583" cy="235026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1" name="그룹 120"/>
            <p:cNvGrpSpPr/>
            <p:nvPr/>
          </p:nvGrpSpPr>
          <p:grpSpPr>
            <a:xfrm>
              <a:off x="1269662" y="1864893"/>
              <a:ext cx="868583" cy="235026"/>
              <a:chOff x="8021628" y="1842630"/>
              <a:chExt cx="868583" cy="235026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8021628" y="1842630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8224362" y="1844028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435485" y="1845426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638219" y="1846824"/>
                <a:ext cx="25199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8" name="TextBox 157"/>
          <p:cNvSpPr txBox="1"/>
          <p:nvPr/>
        </p:nvSpPr>
        <p:spPr>
          <a:xfrm>
            <a:off x="3486360" y="254195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420588" y="4573533"/>
            <a:ext cx="2768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Launched, Conceptual Design Report</a:t>
            </a:r>
            <a:r>
              <a:rPr lang="en-US" altLang="ko-K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Design Summary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Design Report</a:t>
            </a:r>
            <a:endParaRPr lang="en-US" altLang="ko-K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3830027" y="4416991"/>
            <a:ext cx="227729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Design</a:t>
            </a:r>
          </a:p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Prototypes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Subsystems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&amp; Evaluation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" name="그룹 160"/>
          <p:cNvGrpSpPr/>
          <p:nvPr/>
        </p:nvGrpSpPr>
        <p:grpSpPr>
          <a:xfrm>
            <a:off x="6495121" y="4092960"/>
            <a:ext cx="2311247" cy="309166"/>
            <a:chOff x="5087778" y="4170546"/>
            <a:chExt cx="2760581" cy="309166"/>
          </a:xfrm>
        </p:grpSpPr>
        <p:sp>
          <p:nvSpPr>
            <p:cNvPr id="162" name="모서리가 둥근 직사각형 161"/>
            <p:cNvSpPr/>
            <p:nvPr/>
          </p:nvSpPr>
          <p:spPr>
            <a:xfrm>
              <a:off x="5087778" y="4170546"/>
              <a:ext cx="2760581" cy="29790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546391" y="4187324"/>
              <a:ext cx="192971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2017.03 ~ 2020.02</a:t>
              </a:r>
              <a:endParaRPr lang="ko-KR" altLang="en-US"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4" name="모서리가 둥근 직사각형 163"/>
          <p:cNvSpPr/>
          <p:nvPr/>
        </p:nvSpPr>
        <p:spPr>
          <a:xfrm>
            <a:off x="6518605" y="4463798"/>
            <a:ext cx="2291357" cy="1584176"/>
          </a:xfrm>
          <a:prstGeom prst="roundRect">
            <a:avLst>
              <a:gd name="adj" fmla="val 6157"/>
            </a:avLst>
          </a:prstGeom>
          <a:solidFill>
            <a:srgbClr val="92D050">
              <a:alpha val="44000"/>
            </a:srgb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이등변 삼각형 164"/>
          <p:cNvSpPr/>
          <p:nvPr/>
        </p:nvSpPr>
        <p:spPr>
          <a:xfrm rot="5400000">
            <a:off x="5845937" y="5087647"/>
            <a:ext cx="968659" cy="20778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6640608" y="4429517"/>
            <a:ext cx="205243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 Systems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</a:p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Commissioning</a:t>
            </a:r>
          </a:p>
          <a:p>
            <a:pPr marL="285750" indent="-285750" algn="just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Day-1 Experiment</a:t>
            </a:r>
            <a:endParaRPr lang="en-US" altLang="ko-K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7" name="직선 화살표 연결선 166"/>
          <p:cNvCxnSpPr/>
          <p:nvPr/>
        </p:nvCxnSpPr>
        <p:spPr>
          <a:xfrm>
            <a:off x="7822993" y="1895563"/>
            <a:ext cx="0" cy="1319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7407142" y="1602318"/>
            <a:ext cx="93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1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 beam from ISOL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9" name="직선 화살표 연결선 168"/>
          <p:cNvCxnSpPr/>
          <p:nvPr/>
        </p:nvCxnSpPr>
        <p:spPr>
          <a:xfrm>
            <a:off x="6550342" y="1896961"/>
            <a:ext cx="0" cy="1319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037186" y="1603716"/>
            <a:ext cx="1004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Day-1 exp. </a:t>
            </a:r>
          </a:p>
          <a:p>
            <a:pPr algn="ctr">
              <a:lnSpc>
                <a:spcPct val="80000"/>
              </a:lnSpc>
            </a:pPr>
            <a:r>
              <a:rPr lang="en-US" altLang="ko-KR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RS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500563" y="6543675"/>
            <a:ext cx="504825" cy="314325"/>
          </a:xfrm>
        </p:spPr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altLang="ko-KR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28 GHz ECR Ion Source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256956" y="873513"/>
            <a:ext cx="6115243" cy="2699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Superconducting sextupole</a:t>
            </a:r>
            <a:r>
              <a:rPr lang="ko-KR" altLang="en-US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and solenoid prototypes were tested and achieved &gt; 30% margin.</a:t>
            </a:r>
            <a:endParaRPr lang="en-US" altLang="ko-KR" sz="22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  <a:p>
            <a:r>
              <a:rPr lang="en-US" altLang="ko-KR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Plasma</a:t>
            </a:r>
            <a:r>
              <a:rPr lang="ko-KR" altLang="en-US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chamber completed.</a:t>
            </a:r>
          </a:p>
          <a:p>
            <a:r>
              <a:rPr lang="en-US" altLang="ko-KR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Sextupole fabrication was completed and intermediate test results are good.</a:t>
            </a:r>
          </a:p>
          <a:p>
            <a:r>
              <a:rPr lang="en-US" altLang="ko-KR" sz="22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Solenoids are being fabricated.</a:t>
            </a:r>
          </a:p>
          <a:p>
            <a:r>
              <a:rPr lang="en-US" altLang="ko-KR" sz="2200" dirty="0" smtClean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Preparing for beam test in late 2014.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/>
          <a:stretch/>
        </p:blipFill>
        <p:spPr bwMode="auto">
          <a:xfrm>
            <a:off x="6560932" y="1004290"/>
            <a:ext cx="2331548" cy="228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5238"/>
            <a:ext cx="5400600" cy="309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13333" r="37709" b="4334"/>
          <a:stretch/>
        </p:blipFill>
        <p:spPr bwMode="auto">
          <a:xfrm>
            <a:off x="467544" y="3701848"/>
            <a:ext cx="2847958" cy="224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4807" y="6021288"/>
            <a:ext cx="245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[Magnet drawing]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594056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 4K </a:t>
            </a:r>
            <a:r>
              <a:rPr lang="en-US" altLang="ko-K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cryocoolers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single stage </a:t>
            </a:r>
            <a:r>
              <a:rPr lang="en-US" altLang="ko-K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cryocooler</a:t>
            </a:r>
            <a:r>
              <a:rPr lang="en-US" altLang="ko-K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6127" y="5949280"/>
            <a:ext cx="286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3.5 T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2.2 T, </a:t>
            </a:r>
          </a:p>
          <a:p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ja-JP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ja-JP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ecr</a:t>
            </a:r>
            <a:r>
              <a:rPr lang="en-US" altLang="ja-JP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ko-KR" sz="1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0.7 T 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500563" y="6543675"/>
            <a:ext cx="504825" cy="314325"/>
          </a:xfrm>
        </p:spPr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ko-KR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373616" cy="692696"/>
          </a:xfrm>
        </p:spPr>
        <p:txBody>
          <a:bodyPr anchor="t">
            <a:normAutofit/>
          </a:bodyPr>
          <a:lstStyle/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Niobium QWR cavity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\Desktop\Cavity 사진\13994524908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57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Cavity 사진\13994524876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12" y="1268760"/>
            <a:ext cx="257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Cavity 사진\139945250567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98" y="1268760"/>
            <a:ext cx="2571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500563" y="6543675"/>
            <a:ext cx="504825" cy="314325"/>
          </a:xfrm>
        </p:spPr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altLang="ko-KR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F4DA16-BF14-4307-8E08-1868CB884F94}" type="slidenum">
              <a:rPr lang="ko-KR" altLang="en-US" smtClean="0">
                <a:solidFill>
                  <a:srgbClr val="C1D1D3">
                    <a:lumMod val="75000"/>
                  </a:srgbClr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srgbClr val="C1D1D3">
                  <a:lumMod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069" y="1061215"/>
            <a:ext cx="2107018" cy="515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345" y="1412776"/>
            <a:ext cx="1859443" cy="471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/>
          <p:nvPr/>
        </p:nvCxnSpPr>
        <p:spPr>
          <a:xfrm flipH="1">
            <a:off x="2228025" y="1639898"/>
            <a:ext cx="290431" cy="382906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2516824" y="1643353"/>
            <a:ext cx="8991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60" y="1422195"/>
            <a:ext cx="1232182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Cryogenic valve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1036451" y="4030197"/>
            <a:ext cx="844336" cy="88196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63319" y="4030196"/>
            <a:ext cx="899196" cy="1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707" y="3809036"/>
            <a:ext cx="1003451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Gate valve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1307807" y="1594082"/>
            <a:ext cx="449598" cy="46305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193375" y="2057139"/>
            <a:ext cx="1127464" cy="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656" y="1822156"/>
            <a:ext cx="1386000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Safety valve(4.5K)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16" name="직선 화살표 연결선 15"/>
          <p:cNvCxnSpPr/>
          <p:nvPr/>
        </p:nvCxnSpPr>
        <p:spPr>
          <a:xfrm flipH="1" flipV="1">
            <a:off x="2800793" y="5234763"/>
            <a:ext cx="659737" cy="31446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458901" y="5552682"/>
            <a:ext cx="677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04" y="5331521"/>
            <a:ext cx="1185477" cy="419457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Dummy Tuner motor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rot="10800000" flipV="1">
            <a:off x="2175057" y="3939793"/>
            <a:ext cx="1020005" cy="71375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193429" y="3943247"/>
            <a:ext cx="677655" cy="1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54336" y="3722087"/>
            <a:ext cx="821005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View port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1046699" y="2761533"/>
            <a:ext cx="912281" cy="14413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45451" y="2764986"/>
            <a:ext cx="899196" cy="1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17" y="2543828"/>
            <a:ext cx="1109807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Feed-through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H="1">
            <a:off x="6630457" y="2270355"/>
            <a:ext cx="803087" cy="83280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7431914" y="2273809"/>
            <a:ext cx="716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2819" y="2052650"/>
            <a:ext cx="854555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Reservoir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rot="10800000" flipV="1">
            <a:off x="6735345" y="2698854"/>
            <a:ext cx="795941" cy="78799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7529653" y="2702308"/>
            <a:ext cx="90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90560" y="2481149"/>
            <a:ext cx="1185896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Module line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rot="10800000">
            <a:off x="6592416" y="4619407"/>
            <a:ext cx="880227" cy="89233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7471010" y="5515197"/>
            <a:ext cx="8991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31914" y="5294037"/>
            <a:ext cx="1244541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Dummy Cavity</a:t>
            </a:r>
          </a:p>
        </p:txBody>
      </p:sp>
      <p:cxnSp>
        <p:nvCxnSpPr>
          <p:cNvPr id="34" name="직선 화살표 연결선 33"/>
          <p:cNvCxnSpPr/>
          <p:nvPr/>
        </p:nvCxnSpPr>
        <p:spPr>
          <a:xfrm flipH="1" flipV="1">
            <a:off x="6584008" y="4432135"/>
            <a:ext cx="979859" cy="58890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7562233" y="5024496"/>
            <a:ext cx="8991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23137" y="4803337"/>
            <a:ext cx="1101190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Support part</a:t>
            </a:r>
          </a:p>
        </p:txBody>
      </p:sp>
      <p:cxnSp>
        <p:nvCxnSpPr>
          <p:cNvPr id="37" name="직선 화살표 연결선 36"/>
          <p:cNvCxnSpPr/>
          <p:nvPr/>
        </p:nvCxnSpPr>
        <p:spPr>
          <a:xfrm flipH="1" flipV="1">
            <a:off x="6609228" y="5930322"/>
            <a:ext cx="466784" cy="426381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7074382" y="6358373"/>
            <a:ext cx="1258411" cy="1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35286" y="6138997"/>
            <a:ext cx="1415215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Dummy Coupler</a:t>
            </a:r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5357122" y="3046313"/>
            <a:ext cx="335674" cy="31568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4683880" y="3047754"/>
            <a:ext cx="699306" cy="2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31755" y="2816234"/>
            <a:ext cx="846648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Chamber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5462217" y="3505578"/>
            <a:ext cx="335674" cy="31568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4347575" y="3504684"/>
            <a:ext cx="1140706" cy="2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39169" y="3275498"/>
            <a:ext cx="1139234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Magnetic shield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46" name="직선 화살표 연결선 45"/>
          <p:cNvCxnSpPr/>
          <p:nvPr/>
        </p:nvCxnSpPr>
        <p:spPr>
          <a:xfrm>
            <a:off x="5626166" y="4214539"/>
            <a:ext cx="335674" cy="315689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4511523" y="4213649"/>
            <a:ext cx="1140706" cy="2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03117" y="3984461"/>
            <a:ext cx="1139234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Thermal shield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V="1">
            <a:off x="5546295" y="4619409"/>
            <a:ext cx="600515" cy="339767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4511523" y="4960614"/>
            <a:ext cx="1060834" cy="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77899" y="4683019"/>
            <a:ext cx="1214903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Dummy Tuner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4301" y="2049558"/>
            <a:ext cx="1129565" cy="362896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(Relief, Solenoid, Rapture, Pressure) </a:t>
            </a:r>
            <a:endParaRPr lang="ko-KR" altLang="en-US" sz="9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15816" y="1625964"/>
            <a:ext cx="1129565" cy="22332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(DN8)</a:t>
            </a:r>
            <a:endParaRPr lang="ko-KR" altLang="en-US" sz="9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94900" y="3922291"/>
            <a:ext cx="1129565" cy="22332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(CF 2.75”)</a:t>
            </a:r>
            <a:endParaRPr lang="ko-KR" altLang="en-US" sz="9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357" y="4007011"/>
            <a:ext cx="1129565" cy="22332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(DN63)</a:t>
            </a:r>
            <a:endParaRPr lang="ko-KR" altLang="en-US" sz="9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56" name="직선 화살표 연결선 55"/>
          <p:cNvCxnSpPr/>
          <p:nvPr/>
        </p:nvCxnSpPr>
        <p:spPr>
          <a:xfrm rot="5400000">
            <a:off x="2388532" y="2083359"/>
            <a:ext cx="503297" cy="30304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2790072" y="1986687"/>
            <a:ext cx="8991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65567" y="1765527"/>
            <a:ext cx="1130369" cy="419457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Level gauge(2ea)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1911" y="2749602"/>
            <a:ext cx="1129565" cy="22332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(32pin connector)</a:t>
            </a:r>
            <a:endParaRPr lang="ko-KR" altLang="en-US" sz="9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cxnSp>
        <p:nvCxnSpPr>
          <p:cNvPr id="60" name="직선 화살표 연결선 59"/>
          <p:cNvCxnSpPr/>
          <p:nvPr/>
        </p:nvCxnSpPr>
        <p:spPr>
          <a:xfrm flipH="1" flipV="1">
            <a:off x="2732483" y="2388432"/>
            <a:ext cx="328317" cy="315243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V="1">
            <a:off x="3064581" y="2703676"/>
            <a:ext cx="1127464" cy="1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39360" y="2468694"/>
            <a:ext cx="1336007" cy="250180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Safety valve</a:t>
            </a:r>
            <a:endParaRPr lang="ko-KR" altLang="en-US" sz="11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57958" y="2696096"/>
            <a:ext cx="1129565" cy="362896"/>
          </a:xfrm>
          <a:prstGeom prst="rect">
            <a:avLst/>
          </a:prstGeom>
          <a:noFill/>
        </p:spPr>
        <p:txBody>
          <a:bodyPr wrap="square" lIns="80119" tIns="40060" rIns="80119" bIns="40060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ea typeface="Rix고딕 L" pitchFamily="18" charset="-127"/>
                <a:cs typeface="Arial" panose="020B0604020202020204" pitchFamily="34" charset="0"/>
              </a:rPr>
              <a:t>(Relief, Solenoid, Rapture, Pressure) </a:t>
            </a:r>
            <a:endParaRPr lang="ko-KR" altLang="en-US" sz="900" dirty="0">
              <a:latin typeface="Arial" panose="020B0604020202020204" pitchFamily="34" charset="0"/>
              <a:ea typeface="Rix고딕 L" pitchFamily="18" charset="-127"/>
              <a:cs typeface="Arial" panose="020B0604020202020204" pitchFamily="34" charset="0"/>
            </a:endParaRPr>
          </a:p>
        </p:txBody>
      </p:sp>
      <p:sp>
        <p:nvSpPr>
          <p:cNvPr id="64" name="제목 1"/>
          <p:cNvSpPr txBox="1">
            <a:spLocks/>
          </p:cNvSpPr>
          <p:nvPr/>
        </p:nvSpPr>
        <p:spPr>
          <a:xfrm>
            <a:off x="251520" y="29968"/>
            <a:ext cx="8373616" cy="6926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QWR </a:t>
            </a:r>
            <a:r>
              <a:rPr lang="en-US" altLang="ko-KR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endParaRPr lang="ko-KR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" y="626472"/>
            <a:ext cx="5864140" cy="568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503147"/>
              </p:ext>
            </p:extLst>
          </p:nvPr>
        </p:nvGraphicFramePr>
        <p:xfrm>
          <a:off x="5940152" y="1149340"/>
          <a:ext cx="3123893" cy="4113592"/>
        </p:xfrm>
        <a:graphic>
          <a:graphicData uri="http://schemas.openxmlformats.org/drawingml/2006/table">
            <a:tbl>
              <a:tblPr/>
              <a:tblGrid>
                <a:gridCol w="1051520"/>
                <a:gridCol w="2072373"/>
              </a:tblGrid>
              <a:tr h="23851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  <a:endParaRPr lang="ko-KR" sz="12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Goal</a:t>
                      </a:r>
                      <a:endParaRPr lang="ko-KR" sz="1200" b="1" kern="1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</a:tr>
              <a:tr h="31295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7800" indent="-177800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① Proton Driver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latinLnBrk="1">
                        <a:lnSpc>
                          <a:spcPts val="1000"/>
                        </a:lnSpc>
                      </a:pPr>
                      <a:r>
                        <a:rPr lang="en-US" altLang="ko-KR" sz="1000" b="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Cyclotron (70 MeV, 1 mA)</a:t>
                      </a:r>
                      <a:endParaRPr lang="ko-KR" altLang="en-US" sz="1000" b="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84738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7800" indent="-177800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②Target- Ion Source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indent="-93663" latinLnBrk="1">
                        <a:lnSpc>
                          <a:spcPts val="1000"/>
                        </a:lnSpc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ission Target (10 kW &amp; 35 kW)</a:t>
                      </a:r>
                    </a:p>
                    <a:p>
                      <a:pPr marL="271463" indent="-93663" latinLnBrk="1">
                        <a:lnSpc>
                          <a:spcPts val="1000"/>
                        </a:lnSpc>
                        <a:buClrTx/>
                        <a:buFont typeface="Arial" pitchFamily="34" charset="0"/>
                        <a:buChar char="•"/>
                      </a:pP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1.6x10</a:t>
                      </a:r>
                      <a:r>
                        <a:rPr lang="en-US" altLang="ja-JP" sz="1000" b="0" kern="1200" baseline="30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~1.2x10</a:t>
                      </a:r>
                      <a:r>
                        <a:rPr lang="en-US" altLang="ja-JP" sz="1000" b="0" kern="1200" baseline="30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f/s</a:t>
                      </a:r>
                    </a:p>
                    <a:p>
                      <a:pPr marL="271463" indent="-93663" latinLnBrk="1">
                        <a:lnSpc>
                          <a:spcPts val="1000"/>
                        </a:lnSpc>
                        <a:buClrTx/>
                        <a:buFont typeface="Arial" pitchFamily="34" charset="0"/>
                        <a:buChar char="•"/>
                      </a:pP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2.2x10</a:t>
                      </a:r>
                      <a:r>
                        <a:rPr lang="en-US" altLang="ja-JP" sz="1000" b="0" kern="1200" baseline="30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~1.6x10</a:t>
                      </a:r>
                      <a:r>
                        <a:rPr lang="en-US" altLang="ja-JP" sz="1000" b="0" kern="1200" baseline="30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10  132</a:t>
                      </a:r>
                      <a:r>
                        <a:rPr lang="en-US" altLang="ja-JP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Sn/s </a:t>
                      </a:r>
                    </a:p>
                    <a:p>
                      <a:pPr marL="93663" indent="-93663" latinLnBrk="1">
                        <a:lnSpc>
                          <a:spcPts val="1000"/>
                        </a:lnSpc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Ion Sources</a:t>
                      </a:r>
                    </a:p>
                    <a:p>
                      <a:pPr marL="271463" indent="-93663" latinLnBrk="1">
                        <a:lnSpc>
                          <a:spcPts val="1000"/>
                        </a:lnSpc>
                        <a:buClrTx/>
                        <a:buFont typeface="Arial" pitchFamily="34" charset="0"/>
                        <a:buChar char="•"/>
                      </a:pPr>
                      <a:r>
                        <a:rPr lang="en-US" altLang="ko-KR" sz="1000" b="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SIS, RILIS, FEBIAD</a:t>
                      </a:r>
                      <a:endParaRPr lang="ko-KR" altLang="en-US" sz="1000" b="0" baseline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69516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7800" indent="-177800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③ RF-cooler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CW</a:t>
                      </a: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and Pulsed</a:t>
                      </a:r>
                    </a:p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Beam current : up to 1 </a:t>
                      </a:r>
                      <a:r>
                        <a:rPr lang="el-GR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93663" marR="0" indent="-93663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000" b="0" kern="1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Emittance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: ~ 3 </a:t>
                      </a:r>
                      <a:r>
                        <a:rPr lang="el-GR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π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l-GR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Δ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E/E &lt; 5x10</a:t>
                      </a:r>
                      <a:r>
                        <a:rPr lang="en-US" altLang="ko-KR" sz="1000" b="0" kern="100" baseline="30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-5</a:t>
                      </a:r>
                    </a:p>
                    <a:p>
                      <a:pPr marL="93663" marR="0" indent="-93663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l-GR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US" altLang="ko-KR" sz="1000" b="0" kern="100" baseline="-25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trans.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&gt; 60 % (CW)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907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just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④ HRMS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ko-KR" sz="1000" b="0" kern="100" baseline="-25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~10,000 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D &gt; 34 cm/%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84738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7800" indent="-177800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⑤ Charge Breeder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EBIS (ECR)</a:t>
                      </a:r>
                    </a:p>
                    <a:p>
                      <a:pPr marL="177800" marR="0" indent="-84138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efficiency : 4~30% (1~18%)</a:t>
                      </a:r>
                    </a:p>
                    <a:p>
                      <a:pPr marL="177800" marR="0" indent="-84138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A/q : 2~4 (4~8)</a:t>
                      </a:r>
                    </a:p>
                    <a:p>
                      <a:pPr marL="177800" marR="0" indent="-84138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 spread (</a:t>
                      </a:r>
                      <a:r>
                        <a:rPr lang="en-US" altLang="ko-KR" sz="1000" b="0" kern="1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eV</a:t>
                      </a: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/q) : ~50 (1~10)  </a:t>
                      </a:r>
                    </a:p>
                    <a:p>
                      <a:pPr marL="93663" marR="0" indent="-93663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93663" algn="l"/>
                        </a:tabLst>
                        <a:defRPr/>
                      </a:pP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E/A : 5 </a:t>
                      </a:r>
                      <a:r>
                        <a:rPr lang="en-US" altLang="ko-KR" sz="1000" b="0" kern="100" baseline="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altLang="ko-KR" sz="1000" b="0" kern="1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/u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907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7800" indent="-177800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⑥ A/q Selector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indent="-93663" algn="l" defTabSz="914400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ko-KR" sz="1000" b="0" kern="100" baseline="-250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A/q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~300</a:t>
                      </a:r>
                      <a:endParaRPr lang="ko-KR" altLang="ko-KR" sz="1000" b="0" kern="1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E+B combination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907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just" latinLnBrk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⑦ 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Re-</a:t>
                      </a:r>
                      <a:r>
                        <a:rPr lang="en-US" altLang="ko-KR" sz="1000" b="0" kern="1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accel</a:t>
                      </a: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.</a:t>
                      </a:r>
                      <a:endParaRPr lang="ko-KR" sz="1000" b="0" kern="1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indent="-93663" algn="l" latinLnBrk="1">
                        <a:lnSpc>
                          <a:spcPts val="1000"/>
                        </a:lnSpc>
                        <a:spcAft>
                          <a:spcPts val="0"/>
                        </a:spcAft>
                        <a:buClrTx/>
                        <a:buFont typeface="Wingdings" pitchFamily="2" charset="2"/>
                        <a:buChar char="§"/>
                      </a:pPr>
                      <a:r>
                        <a:rPr lang="en-US" altLang="ko-KR" sz="1000" b="0" kern="1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Super-conducting LINAC (0.5~18.5A MeV)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0342" y="5188493"/>
            <a:ext cx="26968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3258" y="3789040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8464" y="4210578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5845" y="2554394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2698410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5693" y="2529772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1845" y="2178159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9507" y="1619852"/>
            <a:ext cx="19953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ko-KR" altLang="en-US" sz="1600" b="1" dirty="0">
                <a:solidFill>
                  <a:srgbClr val="F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⑦</a:t>
            </a:r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395288" y="0"/>
            <a:ext cx="4244445" cy="549275"/>
          </a:xfrm>
        </p:spPr>
        <p:txBody>
          <a:bodyPr/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ISOL system</a:t>
            </a:r>
            <a:endParaRPr lang="ko-KR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4427538" y="6534150"/>
            <a:ext cx="504825" cy="314325"/>
          </a:xfrm>
        </p:spPr>
        <p:txBody>
          <a:bodyPr/>
          <a:lstStyle/>
          <a:p>
            <a:pPr>
              <a:defRPr/>
            </a:pPr>
            <a:fld id="{13D67071-A6E9-48E8-A022-BB3BF5CB6160}" type="slidenum">
              <a:rPr lang="ko-KR" altLang="en-US">
                <a:solidFill>
                  <a:srgbClr val="C1D1D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ko-KR" dirty="0">
              <a:solidFill>
                <a:srgbClr val="C1D1D3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16TGp_hangul_diagram_s">
  <a:themeElements>
    <a:clrScheme name="116TGp_hangul_diagram_s 3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1966B3"/>
      </a:accent1>
      <a:accent2>
        <a:srgbClr val="CCCC00"/>
      </a:accent2>
      <a:accent3>
        <a:srgbClr val="FFFFFF"/>
      </a:accent3>
      <a:accent4>
        <a:srgbClr val="0D345F"/>
      </a:accent4>
      <a:accent5>
        <a:srgbClr val="ABB8D6"/>
      </a:accent5>
      <a:accent6>
        <a:srgbClr val="B9B900"/>
      </a:accent6>
      <a:hlink>
        <a:srgbClr val="5AABCC"/>
      </a:hlink>
      <a:folHlink>
        <a:srgbClr val="648B8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tint val="72941"/>
                <a:invGamma/>
                <a:alpha val="39999"/>
              </a:schemeClr>
            </a:gs>
            <a:gs pos="100000">
              <a:schemeClr val="accent1"/>
            </a:gs>
          </a:gsLst>
          <a:lin ang="540000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gamma/>
                <a:tint val="72941"/>
                <a:invGamma/>
                <a:alpha val="39999"/>
              </a:schemeClr>
            </a:gs>
            <a:gs pos="100000">
              <a:schemeClr val="accent1"/>
            </a:gs>
          </a:gsLst>
          <a:lin ang="540000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16TGp_hangul_diagram_s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3366CC"/>
        </a:accent1>
        <a:accent2>
          <a:srgbClr val="FFCC00"/>
        </a:accent2>
        <a:accent3>
          <a:srgbClr val="FFFFFF"/>
        </a:accent3>
        <a:accent4>
          <a:srgbClr val="174578"/>
        </a:accent4>
        <a:accent5>
          <a:srgbClr val="ADB8E2"/>
        </a:accent5>
        <a:accent6>
          <a:srgbClr val="E7B900"/>
        </a:accent6>
        <a:hlink>
          <a:srgbClr val="76DFF4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_s 2">
        <a:dk1>
          <a:srgbClr val="7EA012"/>
        </a:dk1>
        <a:lt1>
          <a:srgbClr val="FFFFFF"/>
        </a:lt1>
        <a:dk2>
          <a:srgbClr val="000000"/>
        </a:dk2>
        <a:lt2>
          <a:srgbClr val="C0C0C0"/>
        </a:lt2>
        <a:accent1>
          <a:srgbClr val="277564"/>
        </a:accent1>
        <a:accent2>
          <a:srgbClr val="B5CD85"/>
        </a:accent2>
        <a:accent3>
          <a:srgbClr val="FFFFFF"/>
        </a:accent3>
        <a:accent4>
          <a:srgbClr val="6B880E"/>
        </a:accent4>
        <a:accent5>
          <a:srgbClr val="ACBDB8"/>
        </a:accent5>
        <a:accent6>
          <a:srgbClr val="A4BA78"/>
        </a:accent6>
        <a:hlink>
          <a:srgbClr val="B29B3A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_s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CC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B9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1856</Words>
  <Application>Microsoft Office PowerPoint</Application>
  <PresentationFormat>화면 슬라이드 쇼(4:3)</PresentationFormat>
  <Paragraphs>542</Paragraphs>
  <Slides>18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1_116TGp_hangul_diagram_s</vt:lpstr>
      <vt:lpstr>Status of  the Rare Isotope Science Project</vt:lpstr>
      <vt:lpstr>Brief History</vt:lpstr>
      <vt:lpstr>PowerPoint 프레젠테이션</vt:lpstr>
      <vt:lpstr>Bird’s eye view of RAON Facility</vt:lpstr>
      <vt:lpstr>PowerPoint 프레젠테이션</vt:lpstr>
      <vt:lpstr>28 GHz ECR Ion Source</vt:lpstr>
      <vt:lpstr>Prototype Niobium QWR cavity</vt:lpstr>
      <vt:lpstr>PowerPoint 프레젠테이션</vt:lpstr>
      <vt:lpstr>ISOL system</vt:lpstr>
      <vt:lpstr>RI Yield estimation</vt:lpstr>
      <vt:lpstr>In-Flight separator</vt:lpstr>
      <vt:lpstr>Experimental Facilities at RAON</vt:lpstr>
      <vt:lpstr>KOBRA (KOrea Broad acceptance Recoil spectrometer and Apparatus)</vt:lpstr>
      <vt:lpstr>Associate equipment at KOBRA</vt:lpstr>
      <vt:lpstr>PowerPoint 프레젠테이션</vt:lpstr>
      <vt:lpstr>Science Program with Beam Schedule</vt:lpstr>
      <vt:lpstr>Summary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가속기부_001</dc:creator>
  <cp:lastModifiedBy>Yong-Kyun KIM</cp:lastModifiedBy>
  <cp:revision>243</cp:revision>
  <cp:lastPrinted>2013-10-28T01:12:57Z</cp:lastPrinted>
  <dcterms:created xsi:type="dcterms:W3CDTF">2013-07-10T02:34:07Z</dcterms:created>
  <dcterms:modified xsi:type="dcterms:W3CDTF">2014-06-05T23:48:27Z</dcterms:modified>
</cp:coreProperties>
</file>