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70" r:id="rId2"/>
    <p:sldId id="264" r:id="rId3"/>
    <p:sldId id="265" r:id="rId4"/>
    <p:sldId id="309" r:id="rId5"/>
    <p:sldId id="298" r:id="rId6"/>
    <p:sldId id="398" r:id="rId7"/>
    <p:sldId id="399" r:id="rId8"/>
    <p:sldId id="400" r:id="rId9"/>
    <p:sldId id="401" r:id="rId10"/>
    <p:sldId id="394" r:id="rId11"/>
    <p:sldId id="395" r:id="rId12"/>
    <p:sldId id="331" r:id="rId13"/>
    <p:sldId id="332" r:id="rId14"/>
    <p:sldId id="343" r:id="rId15"/>
    <p:sldId id="344" r:id="rId16"/>
    <p:sldId id="345" r:id="rId17"/>
    <p:sldId id="346" r:id="rId18"/>
    <p:sldId id="405" r:id="rId19"/>
    <p:sldId id="406" r:id="rId20"/>
    <p:sldId id="407" r:id="rId21"/>
    <p:sldId id="408" r:id="rId22"/>
    <p:sldId id="409" r:id="rId23"/>
    <p:sldId id="410" r:id="rId24"/>
    <p:sldId id="411" r:id="rId25"/>
    <p:sldId id="350" r:id="rId26"/>
    <p:sldId id="337" r:id="rId27"/>
    <p:sldId id="338" r:id="rId28"/>
    <p:sldId id="342" r:id="rId29"/>
    <p:sldId id="397" r:id="rId30"/>
    <p:sldId id="381" r:id="rId31"/>
    <p:sldId id="374" r:id="rId32"/>
    <p:sldId id="371" r:id="rId33"/>
    <p:sldId id="372" r:id="rId34"/>
    <p:sldId id="373" r:id="rId35"/>
    <p:sldId id="422" r:id="rId36"/>
    <p:sldId id="412" r:id="rId37"/>
    <p:sldId id="413" r:id="rId38"/>
    <p:sldId id="414" r:id="rId39"/>
    <p:sldId id="415" r:id="rId40"/>
    <p:sldId id="421" r:id="rId41"/>
    <p:sldId id="416" r:id="rId42"/>
    <p:sldId id="417" r:id="rId43"/>
    <p:sldId id="418" r:id="rId44"/>
    <p:sldId id="419" r:id="rId45"/>
    <p:sldId id="423" r:id="rId46"/>
    <p:sldId id="420" r:id="rId47"/>
    <p:sldId id="404" r:id="rId48"/>
    <p:sldId id="322" r:id="rId49"/>
    <p:sldId id="335" r:id="rId50"/>
    <p:sldId id="336" r:id="rId51"/>
    <p:sldId id="347" r:id="rId52"/>
    <p:sldId id="348" r:id="rId53"/>
    <p:sldId id="349" r:id="rId54"/>
    <p:sldId id="311" r:id="rId55"/>
    <p:sldId id="341" r:id="rId56"/>
    <p:sldId id="402" r:id="rId57"/>
    <p:sldId id="403" r:id="rId5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84"/>
      </p:cViewPr>
      <p:guideLst>
        <p:guide orient="horz" pos="2160"/>
        <p:guide pos="2880"/>
      </p:guideLst>
    </p:cSldViewPr>
  </p:slideViewPr>
  <p:notesTextViewPr>
    <p:cViewPr>
      <p:scale>
        <a:sx n="1" d="1"/>
        <a:sy n="1" d="1"/>
      </p:scale>
      <p:origin x="0" y="0"/>
    </p:cViewPr>
  </p:notesTextViewPr>
  <p:sorterViewPr>
    <p:cViewPr>
      <p:scale>
        <a:sx n="70" d="100"/>
        <a:sy n="70" d="100"/>
      </p:scale>
      <p:origin x="0" y="2724"/>
    </p:cViewPr>
  </p:sorterViewPr>
  <p:notesViewPr>
    <p:cSldViewPr>
      <p:cViewPr varScale="1">
        <p:scale>
          <a:sx n="99" d="100"/>
          <a:sy n="99" d="100"/>
        </p:scale>
        <p:origin x="-25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ED413A-C0CA-4AE0-B488-3B4C3652D82C}" type="datetimeFigureOut">
              <a:rPr kumimoji="1" lang="ja-JP" altLang="en-US" smtClean="0"/>
              <a:pPr/>
              <a:t>2014/6/5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BC046A-4639-492C-B883-84F13BA3DB32}" type="slidenum">
              <a:rPr kumimoji="1" lang="ja-JP" altLang="en-US" smtClean="0"/>
              <a:pPr/>
              <a:t>‹#›</a:t>
            </a:fld>
            <a:endParaRPr kumimoji="1" lang="ja-JP" altLang="en-US"/>
          </a:p>
        </p:txBody>
      </p:sp>
    </p:spTree>
    <p:extLst>
      <p:ext uri="{BB962C8B-B14F-4D97-AF65-F5344CB8AC3E}">
        <p14:creationId xmlns:p14="http://schemas.microsoft.com/office/powerpoint/2010/main" val="20846497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BC046A-4639-492C-B883-84F13BA3DB32}" type="slidenum">
              <a:rPr kumimoji="1" lang="ja-JP" altLang="en-US" smtClean="0"/>
              <a:pPr/>
              <a:t>1</a:t>
            </a:fld>
            <a:endParaRPr kumimoji="1" lang="ja-JP" altLang="en-US"/>
          </a:p>
        </p:txBody>
      </p:sp>
    </p:spTree>
    <p:extLst>
      <p:ext uri="{BB962C8B-B14F-4D97-AF65-F5344CB8AC3E}">
        <p14:creationId xmlns:p14="http://schemas.microsoft.com/office/powerpoint/2010/main" val="1673927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27E605-78FA-4111-B3A5-083794C84883}" type="slidenum">
              <a:rPr lang="en-US" altLang="ja-JP" smtClean="0">
                <a:latin typeface="Arial" pitchFamily="34" charset="0"/>
              </a:rPr>
              <a:pPr fontAlgn="base">
                <a:spcBef>
                  <a:spcPct val="0"/>
                </a:spcBef>
                <a:spcAft>
                  <a:spcPct val="0"/>
                </a:spcAft>
                <a:defRPr/>
              </a:pPr>
              <a:t>18</a:t>
            </a:fld>
            <a:endParaRPr lang="en-US" altLang="ja-JP" smtClean="0">
              <a:latin typeface="Arial" pitchFamily="34" charset="0"/>
            </a:endParaRPr>
          </a:p>
        </p:txBody>
      </p:sp>
      <p:sp>
        <p:nvSpPr>
          <p:cNvPr id="75779" name="Rectangle 2"/>
          <p:cNvSpPr>
            <a:spLocks noGrp="1" noRot="1" noChangeAspect="1" noChangeArrowheads="1" noTextEdit="1"/>
          </p:cNvSpPr>
          <p:nvPr>
            <p:ph type="sldImg"/>
          </p:nvPr>
        </p:nvSpPr>
        <p:spPr bwMode="auto">
          <a:xfrm>
            <a:off x="1146175" y="687388"/>
            <a:ext cx="4570413" cy="3427412"/>
          </a:xfrm>
          <a:noFill/>
          <a:ln>
            <a:solidFill>
              <a:srgbClr val="000000"/>
            </a:solidFill>
            <a:miter lim="800000"/>
            <a:headEnd/>
            <a:tailEnd/>
          </a:ln>
        </p:spPr>
      </p:sp>
      <p:sp>
        <p:nvSpPr>
          <p:cNvPr id="75780" name="Rectangle 3"/>
          <p:cNvSpPr>
            <a:spLocks noGrp="1" noChangeArrowheads="1"/>
          </p:cNvSpPr>
          <p:nvPr>
            <p:ph type="body" idx="1"/>
          </p:nvPr>
        </p:nvSpPr>
        <p:spPr bwMode="auto">
          <a:xfrm>
            <a:off x="682625" y="4343400"/>
            <a:ext cx="5492750" cy="4113213"/>
          </a:xfrm>
          <a:noFill/>
        </p:spPr>
        <p:txBody>
          <a:bodyPr wrap="square" numCol="1" anchor="t" anchorCtr="0" compatLnSpc="1">
            <a:prstTxWarp prst="textNoShape">
              <a:avLst/>
            </a:prstTxWarp>
          </a:bodyPr>
          <a:lstStyle/>
          <a:p>
            <a:pPr eaLnBrk="1" hangingPunct="1">
              <a:spcBef>
                <a:spcPct val="0"/>
              </a:spcBef>
            </a:pPr>
            <a:r>
              <a:rPr lang="en-US" altLang="ja-JP" smtClean="0">
                <a:latin typeface="Arial" pitchFamily="34" charset="0"/>
              </a:rPr>
              <a:t>This is the one end of the nuclear chart.</a:t>
            </a:r>
          </a:p>
          <a:p>
            <a:pPr eaLnBrk="1" hangingPunct="1">
              <a:spcBef>
                <a:spcPct val="0"/>
              </a:spcBef>
            </a:pPr>
            <a:r>
              <a:rPr lang="en-US" altLang="ja-JP" smtClean="0">
                <a:latin typeface="Arial" pitchFamily="34" charset="0"/>
              </a:rPr>
              <a:t>In order to identify the isotopes definitely, RIKEN SHE group decided to select the reaction that decay chain connected to the known nuclei.</a:t>
            </a:r>
          </a:p>
          <a:p>
            <a:pPr eaLnBrk="1" hangingPunct="1">
              <a:spcBef>
                <a:spcPct val="0"/>
              </a:spcBef>
            </a:pPr>
            <a:r>
              <a:rPr lang="en-US" altLang="ja-JP" smtClean="0">
                <a:latin typeface="Arial" pitchFamily="34" charset="0"/>
              </a:rPr>
              <a:t>We succeeded  to observe these decay chains.</a:t>
            </a:r>
          </a:p>
          <a:p>
            <a:pPr eaLnBrk="1" hangingPunct="1">
              <a:spcBef>
                <a:spcPct val="0"/>
              </a:spcBef>
            </a:pPr>
            <a:r>
              <a:rPr lang="en-US" altLang="ja-JP" smtClean="0">
                <a:latin typeface="Arial" pitchFamily="34" charset="0"/>
              </a:rPr>
              <a:t>108, 110, 111, 112</a:t>
            </a:r>
          </a:p>
          <a:p>
            <a:pPr eaLnBrk="1" hangingPunct="1">
              <a:spcBef>
                <a:spcPct val="0"/>
              </a:spcBef>
            </a:pPr>
            <a:endParaRPr lang="en-US" altLang="ja-JP"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49724C-4793-4FD6-8327-F1365CDE62F1}" type="slidenum">
              <a:rPr lang="en-US" altLang="ja-JP" smtClean="0">
                <a:latin typeface="Arial" pitchFamily="34" charset="0"/>
              </a:rPr>
              <a:pPr fontAlgn="base">
                <a:spcBef>
                  <a:spcPct val="0"/>
                </a:spcBef>
                <a:spcAft>
                  <a:spcPct val="0"/>
                </a:spcAft>
                <a:defRPr/>
              </a:pPr>
              <a:t>19</a:t>
            </a:fld>
            <a:endParaRPr lang="en-US" altLang="ja-JP" smtClean="0">
              <a:latin typeface="Arial" pitchFamily="34" charset="0"/>
            </a:endParaRPr>
          </a:p>
        </p:txBody>
      </p:sp>
      <p:sp>
        <p:nvSpPr>
          <p:cNvPr id="76803" name="Rectangle 2"/>
          <p:cNvSpPr>
            <a:spLocks noGrp="1" noRot="1" noChangeAspect="1" noChangeArrowheads="1" noTextEdit="1"/>
          </p:cNvSpPr>
          <p:nvPr>
            <p:ph type="sldImg"/>
          </p:nvPr>
        </p:nvSpPr>
        <p:spPr bwMode="auto">
          <a:xfrm>
            <a:off x="1146175" y="687388"/>
            <a:ext cx="4570413" cy="3427412"/>
          </a:xfrm>
          <a:noFill/>
          <a:ln>
            <a:solidFill>
              <a:srgbClr val="000000"/>
            </a:solidFill>
            <a:miter lim="800000"/>
            <a:headEnd/>
            <a:tailEnd/>
          </a:ln>
        </p:spPr>
      </p:sp>
      <p:sp>
        <p:nvSpPr>
          <p:cNvPr id="76804" name="Rectangle 3"/>
          <p:cNvSpPr>
            <a:spLocks noGrp="1" noChangeArrowheads="1"/>
          </p:cNvSpPr>
          <p:nvPr>
            <p:ph type="body" idx="1"/>
          </p:nvPr>
        </p:nvSpPr>
        <p:spPr bwMode="auto">
          <a:xfrm>
            <a:off x="682625" y="4343400"/>
            <a:ext cx="5492750" cy="4113213"/>
          </a:xfrm>
          <a:noFill/>
        </p:spPr>
        <p:txBody>
          <a:bodyPr wrap="square" numCol="1" anchor="t" anchorCtr="0" compatLnSpc="1">
            <a:prstTxWarp prst="textNoShape">
              <a:avLst/>
            </a:prstTxWarp>
          </a:bodyPr>
          <a:lstStyle/>
          <a:p>
            <a:pPr eaLnBrk="1" hangingPunct="1">
              <a:spcBef>
                <a:spcPct val="0"/>
              </a:spcBef>
            </a:pPr>
            <a:r>
              <a:rPr lang="en-US" altLang="ja-JP" smtClean="0">
                <a:latin typeface="Arial" pitchFamily="34" charset="0"/>
              </a:rPr>
              <a:t>The observed chain is locating here.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685817" indent="-263776" eaLnBrk="0" hangingPunct="0">
              <a:defRPr kumimoji="1">
                <a:solidFill>
                  <a:schemeClr val="tx1"/>
                </a:solidFill>
                <a:latin typeface="Arial" pitchFamily="34" charset="0"/>
                <a:ea typeface="ＭＳ Ｐゴシック" pitchFamily="50" charset="-128"/>
              </a:defRPr>
            </a:lvl2pPr>
            <a:lvl3pPr marL="1055103" indent="-211021" eaLnBrk="0" hangingPunct="0">
              <a:defRPr kumimoji="1">
                <a:solidFill>
                  <a:schemeClr val="tx1"/>
                </a:solidFill>
                <a:latin typeface="Arial" pitchFamily="34" charset="0"/>
                <a:ea typeface="ＭＳ Ｐゴシック" pitchFamily="50" charset="-128"/>
              </a:defRPr>
            </a:lvl3pPr>
            <a:lvl4pPr marL="1477145" indent="-211021" eaLnBrk="0" hangingPunct="0">
              <a:defRPr kumimoji="1">
                <a:solidFill>
                  <a:schemeClr val="tx1"/>
                </a:solidFill>
                <a:latin typeface="Arial" pitchFamily="34" charset="0"/>
                <a:ea typeface="ＭＳ Ｐゴシック" pitchFamily="50" charset="-128"/>
              </a:defRPr>
            </a:lvl4pPr>
            <a:lvl5pPr marL="1899186" indent="-211021" eaLnBrk="0" hangingPunct="0">
              <a:defRPr kumimoji="1">
                <a:solidFill>
                  <a:schemeClr val="tx1"/>
                </a:solidFill>
                <a:latin typeface="Arial" pitchFamily="34" charset="0"/>
                <a:ea typeface="ＭＳ Ｐゴシック" pitchFamily="50" charset="-128"/>
              </a:defRPr>
            </a:lvl5pPr>
            <a:lvl6pPr marL="2321227"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743269"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165310"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587351"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2717426-1AC5-4DD2-AD3D-86321C65F28E}" type="slidenum">
              <a:rPr lang="en-US" altLang="ja-JP" smtClean="0"/>
              <a:pPr eaLnBrk="1" hangingPunct="1"/>
              <a:t>20</a:t>
            </a:fld>
            <a:endParaRPr lang="en-US" altLang="ja-JP"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685817" indent="-263776" eaLnBrk="0" hangingPunct="0">
              <a:defRPr kumimoji="1">
                <a:solidFill>
                  <a:schemeClr val="tx1"/>
                </a:solidFill>
                <a:latin typeface="Arial" pitchFamily="34" charset="0"/>
                <a:ea typeface="ＭＳ Ｐゴシック" pitchFamily="50" charset="-128"/>
              </a:defRPr>
            </a:lvl2pPr>
            <a:lvl3pPr marL="1055103" indent="-211021" eaLnBrk="0" hangingPunct="0">
              <a:defRPr kumimoji="1">
                <a:solidFill>
                  <a:schemeClr val="tx1"/>
                </a:solidFill>
                <a:latin typeface="Arial" pitchFamily="34" charset="0"/>
                <a:ea typeface="ＭＳ Ｐゴシック" pitchFamily="50" charset="-128"/>
              </a:defRPr>
            </a:lvl3pPr>
            <a:lvl4pPr marL="1477145" indent="-211021" eaLnBrk="0" hangingPunct="0">
              <a:defRPr kumimoji="1">
                <a:solidFill>
                  <a:schemeClr val="tx1"/>
                </a:solidFill>
                <a:latin typeface="Arial" pitchFamily="34" charset="0"/>
                <a:ea typeface="ＭＳ Ｐゴシック" pitchFamily="50" charset="-128"/>
              </a:defRPr>
            </a:lvl4pPr>
            <a:lvl5pPr marL="1899186" indent="-211021" eaLnBrk="0" hangingPunct="0">
              <a:defRPr kumimoji="1">
                <a:solidFill>
                  <a:schemeClr val="tx1"/>
                </a:solidFill>
                <a:latin typeface="Arial" pitchFamily="34" charset="0"/>
                <a:ea typeface="ＭＳ Ｐゴシック" pitchFamily="50" charset="-128"/>
              </a:defRPr>
            </a:lvl5pPr>
            <a:lvl6pPr marL="2321227"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743269"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165310"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587351"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23BE08D-9D2D-4404-882F-C3B80C37ABF1}" type="slidenum">
              <a:rPr lang="en-US" altLang="ja-JP" smtClean="0"/>
              <a:pPr eaLnBrk="1" hangingPunct="1"/>
              <a:t>21</a:t>
            </a:fld>
            <a:endParaRPr lang="en-US" altLang="ja-JP"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685817" indent="-263776" eaLnBrk="0" hangingPunct="0">
              <a:defRPr kumimoji="1">
                <a:solidFill>
                  <a:schemeClr val="tx1"/>
                </a:solidFill>
                <a:latin typeface="Arial" pitchFamily="34" charset="0"/>
                <a:ea typeface="ＭＳ Ｐゴシック" pitchFamily="50" charset="-128"/>
              </a:defRPr>
            </a:lvl2pPr>
            <a:lvl3pPr marL="1055103" indent="-211021" eaLnBrk="0" hangingPunct="0">
              <a:defRPr kumimoji="1">
                <a:solidFill>
                  <a:schemeClr val="tx1"/>
                </a:solidFill>
                <a:latin typeface="Arial" pitchFamily="34" charset="0"/>
                <a:ea typeface="ＭＳ Ｐゴシック" pitchFamily="50" charset="-128"/>
              </a:defRPr>
            </a:lvl3pPr>
            <a:lvl4pPr marL="1477145" indent="-211021" eaLnBrk="0" hangingPunct="0">
              <a:defRPr kumimoji="1">
                <a:solidFill>
                  <a:schemeClr val="tx1"/>
                </a:solidFill>
                <a:latin typeface="Arial" pitchFamily="34" charset="0"/>
                <a:ea typeface="ＭＳ Ｐゴシック" pitchFamily="50" charset="-128"/>
              </a:defRPr>
            </a:lvl4pPr>
            <a:lvl5pPr marL="1899186" indent="-211021" eaLnBrk="0" hangingPunct="0">
              <a:defRPr kumimoji="1">
                <a:solidFill>
                  <a:schemeClr val="tx1"/>
                </a:solidFill>
                <a:latin typeface="Arial" pitchFamily="34" charset="0"/>
                <a:ea typeface="ＭＳ Ｐゴシック" pitchFamily="50" charset="-128"/>
              </a:defRPr>
            </a:lvl5pPr>
            <a:lvl6pPr marL="2321227"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743269"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165310"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587351"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E9C9742-1D5B-4CFF-B328-1FB527B345C0}" type="slidenum">
              <a:rPr lang="en-US" altLang="ja-JP" smtClean="0"/>
              <a:pPr eaLnBrk="1" hangingPunct="1"/>
              <a:t>22</a:t>
            </a:fld>
            <a:endParaRPr lang="en-US" altLang="ja-JP" smtClean="0"/>
          </a:p>
        </p:txBody>
      </p:sp>
      <p:sp>
        <p:nvSpPr>
          <p:cNvPr id="89091" name="Rectangle 2"/>
          <p:cNvSpPr>
            <a:spLocks noGrp="1" noRot="1" noChangeAspect="1" noChangeArrowheads="1" noTextEdit="1"/>
          </p:cNvSpPr>
          <p:nvPr>
            <p:ph type="sldImg"/>
          </p:nvPr>
        </p:nvSpPr>
        <p:spPr>
          <a:xfrm>
            <a:off x="1147763" y="687388"/>
            <a:ext cx="4570412" cy="3427412"/>
          </a:xfrm>
          <a:ln/>
        </p:spPr>
      </p:sp>
      <p:sp>
        <p:nvSpPr>
          <p:cNvPr id="89092" name="Rectangle 3"/>
          <p:cNvSpPr>
            <a:spLocks noGrp="1" noChangeArrowheads="1"/>
          </p:cNvSpPr>
          <p:nvPr>
            <p:ph type="body" idx="1"/>
          </p:nvPr>
        </p:nvSpPr>
        <p:spPr>
          <a:xfrm>
            <a:off x="913991" y="4342939"/>
            <a:ext cx="5030018" cy="4113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Arial" pitchFamily="34" charset="0"/>
              </a:rPr>
              <a:t>Let me show the result of the decay time distribution and distribution of alpha energy.</a:t>
            </a:r>
          </a:p>
          <a:p>
            <a:pPr eaLnBrk="1" hangingPunct="1"/>
            <a:r>
              <a:rPr lang="en-US" altLang="ja-JP" smtClean="0">
                <a:latin typeface="Arial" pitchFamily="34" charset="0"/>
              </a:rPr>
              <a:t>The energy distribution is wider than the destribution of Ds, because odd odd particles decay chain.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685817" indent="-263776" eaLnBrk="0" hangingPunct="0">
              <a:defRPr kumimoji="1">
                <a:solidFill>
                  <a:schemeClr val="tx1"/>
                </a:solidFill>
                <a:latin typeface="Arial" pitchFamily="34" charset="0"/>
                <a:ea typeface="ＭＳ Ｐゴシック" pitchFamily="50" charset="-128"/>
              </a:defRPr>
            </a:lvl2pPr>
            <a:lvl3pPr marL="1055103" indent="-211021" eaLnBrk="0" hangingPunct="0">
              <a:defRPr kumimoji="1">
                <a:solidFill>
                  <a:schemeClr val="tx1"/>
                </a:solidFill>
                <a:latin typeface="Arial" pitchFamily="34" charset="0"/>
                <a:ea typeface="ＭＳ Ｐゴシック" pitchFamily="50" charset="-128"/>
              </a:defRPr>
            </a:lvl3pPr>
            <a:lvl4pPr marL="1477145" indent="-211021" eaLnBrk="0" hangingPunct="0">
              <a:defRPr kumimoji="1">
                <a:solidFill>
                  <a:schemeClr val="tx1"/>
                </a:solidFill>
                <a:latin typeface="Arial" pitchFamily="34" charset="0"/>
                <a:ea typeface="ＭＳ Ｐゴシック" pitchFamily="50" charset="-128"/>
              </a:defRPr>
            </a:lvl4pPr>
            <a:lvl5pPr marL="1899186" indent="-211021" eaLnBrk="0" hangingPunct="0">
              <a:defRPr kumimoji="1">
                <a:solidFill>
                  <a:schemeClr val="tx1"/>
                </a:solidFill>
                <a:latin typeface="Arial" pitchFamily="34" charset="0"/>
                <a:ea typeface="ＭＳ Ｐゴシック" pitchFamily="50" charset="-128"/>
              </a:defRPr>
            </a:lvl5pPr>
            <a:lvl6pPr marL="2321227"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743269"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165310"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587351"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1D0A9D49-4B13-461E-ADF0-69F38143DA2F}" type="slidenum">
              <a:rPr lang="en-US" altLang="ja-JP" smtClean="0"/>
              <a:pPr eaLnBrk="1" hangingPunct="1"/>
              <a:t>23</a:t>
            </a:fld>
            <a:endParaRPr lang="en-US" altLang="ja-JP"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685817" indent="-263776" eaLnBrk="0" hangingPunct="0">
              <a:defRPr kumimoji="1">
                <a:solidFill>
                  <a:schemeClr val="tx1"/>
                </a:solidFill>
                <a:latin typeface="Arial" pitchFamily="34" charset="0"/>
                <a:ea typeface="ＭＳ Ｐゴシック" pitchFamily="50" charset="-128"/>
              </a:defRPr>
            </a:lvl2pPr>
            <a:lvl3pPr marL="1055103" indent="-211021" eaLnBrk="0" hangingPunct="0">
              <a:defRPr kumimoji="1">
                <a:solidFill>
                  <a:schemeClr val="tx1"/>
                </a:solidFill>
                <a:latin typeface="Arial" pitchFamily="34" charset="0"/>
                <a:ea typeface="ＭＳ Ｐゴシック" pitchFamily="50" charset="-128"/>
              </a:defRPr>
            </a:lvl3pPr>
            <a:lvl4pPr marL="1477145" indent="-211021" eaLnBrk="0" hangingPunct="0">
              <a:defRPr kumimoji="1">
                <a:solidFill>
                  <a:schemeClr val="tx1"/>
                </a:solidFill>
                <a:latin typeface="Arial" pitchFamily="34" charset="0"/>
                <a:ea typeface="ＭＳ Ｐゴシック" pitchFamily="50" charset="-128"/>
              </a:defRPr>
            </a:lvl4pPr>
            <a:lvl5pPr marL="1899186" indent="-211021" eaLnBrk="0" hangingPunct="0">
              <a:defRPr kumimoji="1">
                <a:solidFill>
                  <a:schemeClr val="tx1"/>
                </a:solidFill>
                <a:latin typeface="Arial" pitchFamily="34" charset="0"/>
                <a:ea typeface="ＭＳ Ｐゴシック" pitchFamily="50" charset="-128"/>
              </a:defRPr>
            </a:lvl5pPr>
            <a:lvl6pPr marL="2321227"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743269"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165310"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587351" indent="-211021"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5DFEB88-546F-4181-BCE9-400D54FC0A72}" type="slidenum">
              <a:rPr lang="en-US" altLang="ja-JP" smtClean="0"/>
              <a:pPr eaLnBrk="1" hangingPunct="1"/>
              <a:t>24</a:t>
            </a:fld>
            <a:endParaRPr lang="en-US" altLang="ja-JP"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B0CC55-64A7-41E5-A183-C37EEC70B42F}" type="slidenum">
              <a:rPr lang="en-US" altLang="ja-JP" smtClean="0">
                <a:latin typeface="Arial" pitchFamily="34" charset="0"/>
              </a:rPr>
              <a:pPr fontAlgn="base">
                <a:spcBef>
                  <a:spcPct val="0"/>
                </a:spcBef>
                <a:spcAft>
                  <a:spcPct val="0"/>
                </a:spcAft>
                <a:defRPr/>
              </a:pPr>
              <a:t>25</a:t>
            </a:fld>
            <a:endParaRPr lang="en-US" altLang="ja-JP" smtClean="0">
              <a:latin typeface="Arial"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A0864A-0EFC-44CC-B89B-8D51C03D8829}" type="slidenum">
              <a:rPr lang="en-US" altLang="ja-JP" smtClean="0">
                <a:latin typeface="Arial" pitchFamily="34" charset="0"/>
              </a:rPr>
              <a:pPr fontAlgn="base">
                <a:spcBef>
                  <a:spcPct val="0"/>
                </a:spcBef>
                <a:spcAft>
                  <a:spcPct val="0"/>
                </a:spcAft>
                <a:defRPr/>
              </a:pPr>
              <a:t>26</a:t>
            </a:fld>
            <a:endParaRPr lang="en-US" altLang="ja-JP" smtClean="0">
              <a:latin typeface="Arial"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BF4E25-388C-4463-91BF-E8776DC081D6}" type="slidenum">
              <a:rPr lang="en-US" altLang="ja-JP" smtClean="0">
                <a:latin typeface="Arial" pitchFamily="34" charset="0"/>
              </a:rPr>
              <a:pPr fontAlgn="base">
                <a:spcBef>
                  <a:spcPct val="0"/>
                </a:spcBef>
                <a:spcAft>
                  <a:spcPct val="0"/>
                </a:spcAft>
                <a:defRPr/>
              </a:pPr>
              <a:t>27</a:t>
            </a:fld>
            <a:endParaRPr lang="en-US" altLang="ja-JP" smtClean="0">
              <a:latin typeface="Arial" pitchFamily="34" charset="0"/>
            </a:endParaRPr>
          </a:p>
        </p:txBody>
      </p:sp>
      <p:sp>
        <p:nvSpPr>
          <p:cNvPr id="78851" name="Rectangle 2"/>
          <p:cNvSpPr>
            <a:spLocks noGrp="1" noRot="1" noChangeAspect="1" noChangeArrowheads="1" noTextEdit="1"/>
          </p:cNvSpPr>
          <p:nvPr>
            <p:ph type="sldImg"/>
          </p:nvPr>
        </p:nvSpPr>
        <p:spPr bwMode="auto">
          <a:xfrm>
            <a:off x="1147763" y="687388"/>
            <a:ext cx="4570412" cy="3427412"/>
          </a:xfrm>
          <a:noFill/>
          <a:ln>
            <a:solidFill>
              <a:srgbClr val="000000"/>
            </a:solidFill>
            <a:miter lim="800000"/>
            <a:headEnd/>
            <a:tailEnd/>
          </a:ln>
        </p:spPr>
      </p:sp>
      <p:sp>
        <p:nvSpPr>
          <p:cNvPr id="78852" name="Rectangle 3"/>
          <p:cNvSpPr>
            <a:spLocks noGrp="1" noChangeArrowheads="1"/>
          </p:cNvSpPr>
          <p:nvPr>
            <p:ph type="body" idx="1"/>
          </p:nvPr>
        </p:nvSpPr>
        <p:spPr bwMode="auto">
          <a:xfrm>
            <a:off x="684213" y="4343400"/>
            <a:ext cx="5489575" cy="4113213"/>
          </a:xfrm>
          <a:noFill/>
        </p:spPr>
        <p:txBody>
          <a:bodyPr wrap="square" numCol="1" anchor="t" anchorCtr="0" compatLnSpc="1">
            <a:prstTxWarp prst="textNoShape">
              <a:avLst/>
            </a:prstTxWarp>
          </a:bodyPr>
          <a:lstStyle/>
          <a:p>
            <a:pPr eaLnBrk="1" hangingPunct="1">
              <a:spcBef>
                <a:spcPct val="0"/>
              </a:spcBef>
            </a:pPr>
            <a:r>
              <a:rPr lang="en-US" altLang="ja-JP" smtClean="0">
                <a:latin typeface="Arial" pitchFamily="34" charset="0"/>
              </a:rPr>
              <a:t>Now, let me summarize my talk.</a:t>
            </a:r>
          </a:p>
          <a:p>
            <a:pPr eaLnBrk="1" hangingPunct="1">
              <a:spcBef>
                <a:spcPct val="0"/>
              </a:spcBef>
            </a:pPr>
            <a:r>
              <a:rPr lang="en-US" altLang="ja-JP" smtClean="0">
                <a:latin typeface="Arial" pitchFamily="34" charset="0"/>
              </a:rPr>
              <a:t>Since the series of experiments started using a combination of RILAC and GARIS, we observed these events.</a:t>
            </a:r>
          </a:p>
          <a:p>
            <a:pPr eaLnBrk="1" hangingPunct="1">
              <a:spcBef>
                <a:spcPct val="0"/>
              </a:spcBef>
            </a:pPr>
            <a:r>
              <a:rPr lang="en-US" altLang="ja-JP" smtClean="0">
                <a:latin typeface="Arial" pitchFamily="34" charset="0"/>
              </a:rPr>
              <a:t>Our results confirmed the GSI results of 110 111 112 .</a:t>
            </a:r>
          </a:p>
          <a:p>
            <a:pPr eaLnBrk="1" hangingPunct="1">
              <a:spcBef>
                <a:spcPct val="0"/>
              </a:spcBef>
            </a:pPr>
            <a:r>
              <a:rPr lang="en-US" altLang="ja-JP" smtClean="0">
                <a:latin typeface="Arial" pitchFamily="34" charset="0"/>
              </a:rPr>
              <a:t>And we newly observed 278113 and its daughter neuclei.</a:t>
            </a:r>
          </a:p>
          <a:p>
            <a:pPr eaLnBrk="1" hangingPunct="1">
              <a:spcBef>
                <a:spcPct val="0"/>
              </a:spcBef>
            </a:pPr>
            <a:endParaRPr lang="en-US" altLang="ja-JP" smtClean="0">
              <a:latin typeface="Arial" pitchFamily="34" charset="0"/>
            </a:endParaRPr>
          </a:p>
          <a:p>
            <a:pPr eaLnBrk="1" hangingPunct="1">
              <a:spcBef>
                <a:spcPct val="0"/>
              </a:spcBef>
            </a:pPr>
            <a:r>
              <a:rPr lang="en-US" altLang="ja-JP" smtClean="0">
                <a:latin typeface="Arial" pitchFamily="34" charset="0"/>
              </a:rPr>
              <a:t>That is all of my talk. </a:t>
            </a:r>
          </a:p>
          <a:p>
            <a:pPr eaLnBrk="1" hangingPunct="1">
              <a:spcBef>
                <a:spcPct val="0"/>
              </a:spcBef>
            </a:pPr>
            <a:r>
              <a:rPr lang="en-US" altLang="ja-JP" smtClean="0">
                <a:latin typeface="Arial" pitchFamily="34" charset="0"/>
              </a:rPr>
              <a:t>Thank you very much for your attention.</a:t>
            </a:r>
          </a:p>
          <a:p>
            <a:pPr eaLnBrk="1" hangingPunct="1">
              <a:spcBef>
                <a:spcPct val="0"/>
              </a:spcBef>
            </a:pPr>
            <a:r>
              <a:rPr lang="en-US" altLang="ja-JP" smtClean="0">
                <a:latin typeface="Arial"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p:spPr>
        <p:txBody>
          <a:bodyPr/>
          <a:lstStyle/>
          <a:p>
            <a:pPr eaLnBrk="1" hangingPunct="1"/>
            <a:endParaRPr lang="ja-JP" altLang="en-US" smtClean="0"/>
          </a:p>
        </p:txBody>
      </p:sp>
      <p:sp>
        <p:nvSpPr>
          <p:cNvPr id="51204" name="スライド番号プレースホルダ 3"/>
          <p:cNvSpPr>
            <a:spLocks noGrp="1"/>
          </p:cNvSpPr>
          <p:nvPr>
            <p:ph type="sldNum" sz="quarter" idx="5"/>
          </p:nvPr>
        </p:nvSpPr>
        <p:spPr>
          <a:noFill/>
        </p:spPr>
        <p:txBody>
          <a:bodyPr/>
          <a:lstStyle/>
          <a:p>
            <a:fld id="{03C1037D-248F-4BA0-91CF-535936849AE2}" type="slidenum">
              <a:rPr lang="ja-JP" altLang="en-US" smtClean="0"/>
              <a:pPr/>
              <a:t>8</a:t>
            </a:fld>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EE1389-261B-4778-B7C4-BE8E5FAF57F0}" type="slidenum">
              <a:rPr lang="en-US" altLang="ja-JP" smtClean="0">
                <a:latin typeface="Arial" pitchFamily="34" charset="0"/>
              </a:rPr>
              <a:pPr fontAlgn="base">
                <a:spcBef>
                  <a:spcPct val="0"/>
                </a:spcBef>
                <a:spcAft>
                  <a:spcPct val="0"/>
                </a:spcAft>
                <a:defRPr/>
              </a:pPr>
              <a:t>28</a:t>
            </a:fld>
            <a:endParaRPr lang="en-US" altLang="ja-JP" smtClean="0">
              <a:latin typeface="Arial"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p:spPr>
        <p:txBody>
          <a:bodyPr/>
          <a:lstStyle/>
          <a:p>
            <a:fld id="{3DCBD873-1F0E-47B9-8DCA-167DC630E1C0}" type="slidenum">
              <a:rPr lang="en-US" altLang="ja-JP" smtClean="0"/>
              <a:pPr/>
              <a:t>35</a:t>
            </a:fld>
            <a:endParaRPr lang="en-US" altLang="ja-JP"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ln/>
        </p:spPr>
      </p:sp>
      <p:sp>
        <p:nvSpPr>
          <p:cNvPr id="52227" name="ノート プレースホルダ 2"/>
          <p:cNvSpPr>
            <a:spLocks noGrp="1"/>
          </p:cNvSpPr>
          <p:nvPr>
            <p:ph type="body" idx="1"/>
          </p:nvPr>
        </p:nvSpPr>
        <p:spPr>
          <a:noFill/>
          <a:ln/>
        </p:spPr>
        <p:txBody>
          <a:bodyPr/>
          <a:lstStyle/>
          <a:p>
            <a:pPr eaLnBrk="1" hangingPunct="1"/>
            <a:endParaRPr lang="ja-JP" altLang="en-US" smtClean="0"/>
          </a:p>
        </p:txBody>
      </p:sp>
      <p:sp>
        <p:nvSpPr>
          <p:cNvPr id="52228" name="スライド番号プレースホルダ 3"/>
          <p:cNvSpPr>
            <a:spLocks noGrp="1"/>
          </p:cNvSpPr>
          <p:nvPr>
            <p:ph type="sldNum" sz="quarter" idx="5"/>
          </p:nvPr>
        </p:nvSpPr>
        <p:spPr>
          <a:noFill/>
        </p:spPr>
        <p:txBody>
          <a:bodyPr/>
          <a:lstStyle/>
          <a:p>
            <a:fld id="{3D67C143-30EF-4122-AB5B-69EFE950DC77}" type="slidenum">
              <a:rPr lang="ja-JP" altLang="en-US" smtClean="0"/>
              <a:pPr/>
              <a:t>41</a:t>
            </a:fld>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7960A79-18E5-4455-8A20-A814E68A5630}" type="slidenum">
              <a:rPr kumimoji="1" lang="ja-JP" altLang="en-US" smtClean="0"/>
              <a:t>47</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27E605-78FA-4111-B3A5-083794C84883}" type="slidenum">
              <a:rPr lang="en-US" altLang="ja-JP" smtClean="0">
                <a:latin typeface="Arial" pitchFamily="34" charset="0"/>
              </a:rPr>
              <a:pPr fontAlgn="base">
                <a:spcBef>
                  <a:spcPct val="0"/>
                </a:spcBef>
                <a:spcAft>
                  <a:spcPct val="0"/>
                </a:spcAft>
                <a:defRPr/>
              </a:pPr>
              <a:t>49</a:t>
            </a:fld>
            <a:endParaRPr lang="en-US" altLang="ja-JP" smtClean="0">
              <a:latin typeface="Arial" pitchFamily="34" charset="0"/>
            </a:endParaRPr>
          </a:p>
        </p:txBody>
      </p:sp>
      <p:sp>
        <p:nvSpPr>
          <p:cNvPr id="75779" name="Rectangle 2"/>
          <p:cNvSpPr>
            <a:spLocks noGrp="1" noRot="1" noChangeAspect="1" noChangeArrowheads="1" noTextEdit="1"/>
          </p:cNvSpPr>
          <p:nvPr>
            <p:ph type="sldImg"/>
          </p:nvPr>
        </p:nvSpPr>
        <p:spPr bwMode="auto">
          <a:xfrm>
            <a:off x="1146175" y="687388"/>
            <a:ext cx="4570413" cy="3427412"/>
          </a:xfrm>
          <a:noFill/>
          <a:ln>
            <a:solidFill>
              <a:srgbClr val="000000"/>
            </a:solidFill>
            <a:miter lim="800000"/>
            <a:headEnd/>
            <a:tailEnd/>
          </a:ln>
        </p:spPr>
      </p:sp>
      <p:sp>
        <p:nvSpPr>
          <p:cNvPr id="75780" name="Rectangle 3"/>
          <p:cNvSpPr>
            <a:spLocks noGrp="1" noChangeArrowheads="1"/>
          </p:cNvSpPr>
          <p:nvPr>
            <p:ph type="body" idx="1"/>
          </p:nvPr>
        </p:nvSpPr>
        <p:spPr bwMode="auto">
          <a:xfrm>
            <a:off x="682625" y="4343400"/>
            <a:ext cx="5492750" cy="4113213"/>
          </a:xfrm>
          <a:noFill/>
        </p:spPr>
        <p:txBody>
          <a:bodyPr wrap="square" numCol="1" anchor="t" anchorCtr="0" compatLnSpc="1">
            <a:prstTxWarp prst="textNoShape">
              <a:avLst/>
            </a:prstTxWarp>
          </a:bodyPr>
          <a:lstStyle/>
          <a:p>
            <a:pPr eaLnBrk="1" hangingPunct="1">
              <a:spcBef>
                <a:spcPct val="0"/>
              </a:spcBef>
            </a:pPr>
            <a:r>
              <a:rPr lang="en-US" altLang="ja-JP" smtClean="0">
                <a:latin typeface="Arial" pitchFamily="34" charset="0"/>
              </a:rPr>
              <a:t>This is the one end of the nuclear chart.</a:t>
            </a:r>
          </a:p>
          <a:p>
            <a:pPr eaLnBrk="1" hangingPunct="1">
              <a:spcBef>
                <a:spcPct val="0"/>
              </a:spcBef>
            </a:pPr>
            <a:r>
              <a:rPr lang="en-US" altLang="ja-JP" smtClean="0">
                <a:latin typeface="Arial" pitchFamily="34" charset="0"/>
              </a:rPr>
              <a:t>In order to identify the isotopes definitely, RIKEN SHE group decided to select the reaction that decay chain connected to the known nuclei.</a:t>
            </a:r>
          </a:p>
          <a:p>
            <a:pPr eaLnBrk="1" hangingPunct="1">
              <a:spcBef>
                <a:spcPct val="0"/>
              </a:spcBef>
            </a:pPr>
            <a:r>
              <a:rPr lang="en-US" altLang="ja-JP" smtClean="0">
                <a:latin typeface="Arial" pitchFamily="34" charset="0"/>
              </a:rPr>
              <a:t>We succeeded  to observe these decay chains.</a:t>
            </a:r>
          </a:p>
          <a:p>
            <a:pPr eaLnBrk="1" hangingPunct="1">
              <a:spcBef>
                <a:spcPct val="0"/>
              </a:spcBef>
            </a:pPr>
            <a:r>
              <a:rPr lang="en-US" altLang="ja-JP" smtClean="0">
                <a:latin typeface="Arial" pitchFamily="34" charset="0"/>
              </a:rPr>
              <a:t>108, 110, 111, 112</a:t>
            </a:r>
          </a:p>
          <a:p>
            <a:pPr eaLnBrk="1" hangingPunct="1">
              <a:spcBef>
                <a:spcPct val="0"/>
              </a:spcBef>
            </a:pPr>
            <a:endParaRPr lang="en-US" altLang="ja-JP"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49724C-4793-4FD6-8327-F1365CDE62F1}" type="slidenum">
              <a:rPr lang="en-US" altLang="ja-JP" smtClean="0">
                <a:latin typeface="Arial" pitchFamily="34" charset="0"/>
              </a:rPr>
              <a:pPr fontAlgn="base">
                <a:spcBef>
                  <a:spcPct val="0"/>
                </a:spcBef>
                <a:spcAft>
                  <a:spcPct val="0"/>
                </a:spcAft>
                <a:defRPr/>
              </a:pPr>
              <a:t>50</a:t>
            </a:fld>
            <a:endParaRPr lang="en-US" altLang="ja-JP" smtClean="0">
              <a:latin typeface="Arial" pitchFamily="34" charset="0"/>
            </a:endParaRPr>
          </a:p>
        </p:txBody>
      </p:sp>
      <p:sp>
        <p:nvSpPr>
          <p:cNvPr id="76803" name="Rectangle 2"/>
          <p:cNvSpPr>
            <a:spLocks noGrp="1" noRot="1" noChangeAspect="1" noChangeArrowheads="1" noTextEdit="1"/>
          </p:cNvSpPr>
          <p:nvPr>
            <p:ph type="sldImg"/>
          </p:nvPr>
        </p:nvSpPr>
        <p:spPr bwMode="auto">
          <a:xfrm>
            <a:off x="1146175" y="687388"/>
            <a:ext cx="4570413" cy="3427412"/>
          </a:xfrm>
          <a:noFill/>
          <a:ln>
            <a:solidFill>
              <a:srgbClr val="000000"/>
            </a:solidFill>
            <a:miter lim="800000"/>
            <a:headEnd/>
            <a:tailEnd/>
          </a:ln>
        </p:spPr>
      </p:sp>
      <p:sp>
        <p:nvSpPr>
          <p:cNvPr id="76804" name="Rectangle 3"/>
          <p:cNvSpPr>
            <a:spLocks noGrp="1" noChangeArrowheads="1"/>
          </p:cNvSpPr>
          <p:nvPr>
            <p:ph type="body" idx="1"/>
          </p:nvPr>
        </p:nvSpPr>
        <p:spPr bwMode="auto">
          <a:xfrm>
            <a:off x="682625" y="4343400"/>
            <a:ext cx="5492750" cy="4113213"/>
          </a:xfrm>
          <a:noFill/>
        </p:spPr>
        <p:txBody>
          <a:bodyPr wrap="square" numCol="1" anchor="t" anchorCtr="0" compatLnSpc="1">
            <a:prstTxWarp prst="textNoShape">
              <a:avLst/>
            </a:prstTxWarp>
          </a:bodyPr>
          <a:lstStyle/>
          <a:p>
            <a:pPr eaLnBrk="1" hangingPunct="1">
              <a:spcBef>
                <a:spcPct val="0"/>
              </a:spcBef>
            </a:pPr>
            <a:r>
              <a:rPr lang="en-US" altLang="ja-JP" smtClean="0">
                <a:latin typeface="Arial" pitchFamily="34" charset="0"/>
              </a:rPr>
              <a:t>The observed chain is locating here.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E898B5-84EA-4FD8-BA83-7F44751D7BD3}" type="slidenum">
              <a:rPr lang="en-US" altLang="ja-JP" smtClean="0">
                <a:latin typeface="Arial" pitchFamily="34" charset="0"/>
              </a:rPr>
              <a:pPr fontAlgn="base">
                <a:spcBef>
                  <a:spcPct val="0"/>
                </a:spcBef>
                <a:spcAft>
                  <a:spcPct val="0"/>
                </a:spcAft>
                <a:defRPr/>
              </a:pPr>
              <a:t>51</a:t>
            </a:fld>
            <a:endParaRPr lang="en-US" altLang="ja-JP" smtClean="0">
              <a:latin typeface="Arial"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B07999-D1AF-4B52-967B-A5A3B78FCE4F}" type="slidenum">
              <a:rPr lang="en-US" altLang="ja-JP" smtClean="0">
                <a:latin typeface="Arial" pitchFamily="34" charset="0"/>
              </a:rPr>
              <a:pPr fontAlgn="base">
                <a:spcBef>
                  <a:spcPct val="0"/>
                </a:spcBef>
                <a:spcAft>
                  <a:spcPct val="0"/>
                </a:spcAft>
                <a:defRPr/>
              </a:pPr>
              <a:t>52</a:t>
            </a:fld>
            <a:endParaRPr lang="en-US" altLang="ja-JP" smtClean="0">
              <a:latin typeface="Arial"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6E0AF5-88EE-4549-9CFF-7A813FF7E85E}" type="slidenum">
              <a:rPr lang="en-US" altLang="ja-JP" smtClean="0">
                <a:latin typeface="Arial" pitchFamily="34" charset="0"/>
              </a:rPr>
              <a:pPr fontAlgn="base">
                <a:spcBef>
                  <a:spcPct val="0"/>
                </a:spcBef>
                <a:spcAft>
                  <a:spcPct val="0"/>
                </a:spcAft>
                <a:defRPr/>
              </a:pPr>
              <a:t>53</a:t>
            </a:fld>
            <a:endParaRPr lang="en-US" altLang="ja-JP" smtClean="0">
              <a:latin typeface="Arial"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A7BAAD-C747-4992-9B94-5CC0F431564C}" type="slidenum">
              <a:rPr lang="en-US" altLang="ja-JP" smtClean="0">
                <a:latin typeface="Arial" pitchFamily="34" charset="0"/>
              </a:rPr>
              <a:pPr fontAlgn="base">
                <a:spcBef>
                  <a:spcPct val="0"/>
                </a:spcBef>
                <a:spcAft>
                  <a:spcPct val="0"/>
                </a:spcAft>
                <a:defRPr/>
              </a:pPr>
              <a:t>55</a:t>
            </a:fld>
            <a:endParaRPr lang="en-US" altLang="ja-JP" smtClean="0">
              <a:latin typeface="Arial"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ln/>
        </p:spPr>
      </p:sp>
      <p:sp>
        <p:nvSpPr>
          <p:cNvPr id="52227" name="ノート プレースホルダ 2"/>
          <p:cNvSpPr>
            <a:spLocks noGrp="1"/>
          </p:cNvSpPr>
          <p:nvPr>
            <p:ph type="body" idx="1"/>
          </p:nvPr>
        </p:nvSpPr>
        <p:spPr>
          <a:noFill/>
          <a:ln/>
        </p:spPr>
        <p:txBody>
          <a:bodyPr/>
          <a:lstStyle/>
          <a:p>
            <a:pPr eaLnBrk="1" hangingPunct="1"/>
            <a:endParaRPr lang="ja-JP" altLang="en-US" smtClean="0"/>
          </a:p>
        </p:txBody>
      </p:sp>
      <p:sp>
        <p:nvSpPr>
          <p:cNvPr id="52228" name="スライド番号プレースホルダ 3"/>
          <p:cNvSpPr>
            <a:spLocks noGrp="1"/>
          </p:cNvSpPr>
          <p:nvPr>
            <p:ph type="sldNum" sz="quarter" idx="5"/>
          </p:nvPr>
        </p:nvSpPr>
        <p:spPr>
          <a:noFill/>
        </p:spPr>
        <p:txBody>
          <a:bodyPr/>
          <a:lstStyle/>
          <a:p>
            <a:fld id="{3D67C143-30EF-4122-AB5B-69EFE950DC77}" type="slidenum">
              <a:rPr lang="ja-JP" altLang="en-US" smtClean="0"/>
              <a:pPr/>
              <a:t>9</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a:ln/>
        </p:spPr>
      </p:sp>
      <p:sp>
        <p:nvSpPr>
          <p:cNvPr id="70659"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ndParaRPr>
          </a:p>
        </p:txBody>
      </p:sp>
      <p:sp>
        <p:nvSpPr>
          <p:cNvPr id="70660" name="スライド番号プレースホルダ 3"/>
          <p:cNvSpPr>
            <a:spLocks noGrp="1"/>
          </p:cNvSpPr>
          <p:nvPr>
            <p:ph type="sldNum" sz="quarter" idx="5"/>
          </p:nvPr>
        </p:nvSpPr>
        <p:spPr>
          <a:noFill/>
        </p:spPr>
        <p:txBody>
          <a:bodyPr/>
          <a:lstStyle/>
          <a:p>
            <a:fld id="{791C22D4-4A02-47DF-B1B3-DCA9852EC418}" type="slidenum">
              <a:rPr lang="ja-JP" altLang="en-US" smtClean="0">
                <a:latin typeface="Arial" pitchFamily="34" charset="0"/>
              </a:rPr>
              <a:pPr/>
              <a:t>10</a:t>
            </a:fld>
            <a:endParaRPr lang="ja-JP"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A8EB51-82B3-4E53-9A07-367EF9074AE5}" type="slidenum">
              <a:rPr lang="en-US" altLang="ja-JP" smtClean="0">
                <a:latin typeface="Arial" pitchFamily="34" charset="0"/>
              </a:rPr>
              <a:pPr fontAlgn="base">
                <a:spcBef>
                  <a:spcPct val="0"/>
                </a:spcBef>
                <a:spcAft>
                  <a:spcPct val="0"/>
                </a:spcAft>
                <a:defRPr/>
              </a:pPr>
              <a:t>12</a:t>
            </a:fld>
            <a:endParaRPr lang="en-US" altLang="ja-JP" smtClean="0">
              <a:latin typeface="Arial"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7CDBFF-02D1-4B78-AFBC-1704A77EE8CF}" type="slidenum">
              <a:rPr lang="en-US" altLang="ja-JP" smtClean="0">
                <a:latin typeface="Arial" pitchFamily="34" charset="0"/>
              </a:rPr>
              <a:pPr fontAlgn="base">
                <a:spcBef>
                  <a:spcPct val="0"/>
                </a:spcBef>
                <a:spcAft>
                  <a:spcPct val="0"/>
                </a:spcAft>
                <a:defRPr/>
              </a:pPr>
              <a:t>14</a:t>
            </a:fld>
            <a:endParaRPr lang="en-US" altLang="ja-JP" smtClean="0">
              <a:latin typeface="Arial" pitchFamily="34" charset="0"/>
            </a:endParaRPr>
          </a:p>
        </p:txBody>
      </p:sp>
      <p:sp>
        <p:nvSpPr>
          <p:cNvPr id="83971" name="Rectangle 2"/>
          <p:cNvSpPr>
            <a:spLocks noGrp="1" noRot="1" noChangeAspect="1" noChangeArrowheads="1" noTextEdit="1"/>
          </p:cNvSpPr>
          <p:nvPr>
            <p:ph type="sldImg"/>
          </p:nvPr>
        </p:nvSpPr>
        <p:spPr bwMode="auto">
          <a:xfrm>
            <a:off x="1147763" y="687388"/>
            <a:ext cx="4570412" cy="3427412"/>
          </a:xfrm>
          <a:noFill/>
          <a:ln>
            <a:solidFill>
              <a:srgbClr val="000000"/>
            </a:solidFill>
            <a:miter lim="800000"/>
            <a:headEnd/>
            <a:tailEnd/>
          </a:ln>
        </p:spPr>
      </p:sp>
      <p:sp>
        <p:nvSpPr>
          <p:cNvPr id="83972" name="Rectangle 3"/>
          <p:cNvSpPr>
            <a:spLocks noGrp="1" noChangeArrowheads="1"/>
          </p:cNvSpPr>
          <p:nvPr>
            <p:ph type="body" idx="1"/>
          </p:nvPr>
        </p:nvSpPr>
        <p:spPr bwMode="auto">
          <a:xfrm>
            <a:off x="684213" y="4343400"/>
            <a:ext cx="5489575" cy="4113213"/>
          </a:xfrm>
          <a:noFill/>
        </p:spPr>
        <p:txBody>
          <a:bodyPr wrap="square" numCol="1" anchor="t" anchorCtr="0" compatLnSpc="1">
            <a:prstTxWarp prst="textNoShape">
              <a:avLst/>
            </a:prstTxWarp>
          </a:bodyPr>
          <a:lstStyle/>
          <a:p>
            <a:pPr eaLnBrk="1" hangingPunct="1">
              <a:spcBef>
                <a:spcPct val="0"/>
              </a:spcBef>
            </a:pPr>
            <a:r>
              <a:rPr lang="en-US" altLang="ja-JP" smtClean="0">
                <a:latin typeface="Arial" pitchFamily="34" charset="0"/>
              </a:rPr>
              <a:t>Three years ago, Linear accelerator was upgraded and maximum energy was Increased up to 6 A MEV.</a:t>
            </a:r>
          </a:p>
          <a:p>
            <a:pPr eaLnBrk="1" hangingPunct="1">
              <a:spcBef>
                <a:spcPct val="0"/>
              </a:spcBef>
            </a:pPr>
            <a:r>
              <a:rPr lang="en-US" altLang="ja-JP" smtClean="0">
                <a:latin typeface="Arial" pitchFamily="34" charset="0"/>
              </a:rPr>
              <a:t>Because this maximum energy is enough for production of super heavy element,</a:t>
            </a:r>
          </a:p>
          <a:p>
            <a:pPr eaLnBrk="1" hangingPunct="1">
              <a:spcBef>
                <a:spcPct val="0"/>
              </a:spcBef>
            </a:pPr>
            <a:r>
              <a:rPr lang="en-US" altLang="ja-JP" smtClean="0">
                <a:latin typeface="Arial" pitchFamily="34" charset="0"/>
              </a:rPr>
              <a:t>The GARIS was re-installed here from Ring Cyclotoron facility.</a:t>
            </a:r>
          </a:p>
          <a:p>
            <a:pPr eaLnBrk="1" hangingPunct="1">
              <a:spcBef>
                <a:spcPct val="0"/>
              </a:spcBef>
            </a:pPr>
            <a:r>
              <a:rPr lang="en-US" altLang="ja-JP" smtClean="0">
                <a:latin typeface="Arial" pitchFamily="34" charset="0"/>
              </a:rPr>
              <a:t>This is our apparatus GARIS.</a:t>
            </a:r>
          </a:p>
          <a:p>
            <a:pPr eaLnBrk="1" hangingPunct="1">
              <a:spcBef>
                <a:spcPct val="0"/>
              </a:spcBef>
            </a:pPr>
            <a:r>
              <a:rPr lang="en-US" altLang="ja-JP" smtClean="0">
                <a:latin typeface="Arial" pitchFamily="34" charset="0"/>
              </a:rPr>
              <a:t>Energy of the beam from the acc. were monitored by two method. </a:t>
            </a:r>
          </a:p>
          <a:p>
            <a:pPr eaLnBrk="1" hangingPunct="1">
              <a:spcBef>
                <a:spcPct val="0"/>
              </a:spcBef>
            </a:pPr>
            <a:r>
              <a:rPr lang="en-US" altLang="ja-JP" smtClean="0">
                <a:latin typeface="Arial" pitchFamily="34" charset="0"/>
              </a:rPr>
              <a:t>One is a B rho of this 90 bending  magnet and  the other is TOF of this section.</a:t>
            </a:r>
          </a:p>
          <a:p>
            <a:pPr eaLnBrk="1" hangingPunct="1">
              <a:spcBef>
                <a:spcPct val="0"/>
              </a:spcBef>
            </a:pPr>
            <a:r>
              <a:rPr lang="en-US" altLang="ja-JP" smtClean="0">
                <a:latin typeface="Arial" pitchFamily="34" charset="0"/>
              </a:rPr>
              <a:t>The accuracy of the energy of the beam was pulse minus 0.2 %.</a:t>
            </a:r>
          </a:p>
          <a:p>
            <a:pPr eaLnBrk="1" hangingPunct="1">
              <a:spcBef>
                <a:spcPct val="0"/>
              </a:spcBef>
            </a:pPr>
            <a:endParaRPr lang="en-US" altLang="ja-JP"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2A7CAD-7DD5-4AD8-9C2B-4FBBCF4EF71B}" type="slidenum">
              <a:rPr lang="en-US" altLang="ja-JP" smtClean="0">
                <a:latin typeface="Arial" pitchFamily="34" charset="0"/>
              </a:rPr>
              <a:pPr fontAlgn="base">
                <a:spcBef>
                  <a:spcPct val="0"/>
                </a:spcBef>
                <a:spcAft>
                  <a:spcPct val="0"/>
                </a:spcAft>
                <a:defRPr/>
              </a:pPr>
              <a:t>15</a:t>
            </a:fld>
            <a:endParaRPr lang="en-US" altLang="ja-JP" smtClean="0">
              <a:latin typeface="Arial"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BCCA04-914A-45DB-A3DD-AE43AB607D85}" type="slidenum">
              <a:rPr lang="en-US" altLang="ja-JP" smtClean="0">
                <a:latin typeface="Arial" pitchFamily="34" charset="0"/>
              </a:rPr>
              <a:pPr fontAlgn="base">
                <a:spcBef>
                  <a:spcPct val="0"/>
                </a:spcBef>
                <a:spcAft>
                  <a:spcPct val="0"/>
                </a:spcAft>
                <a:defRPr/>
              </a:pPr>
              <a:t>16</a:t>
            </a:fld>
            <a:endParaRPr lang="en-US" altLang="ja-JP" smtClean="0">
              <a:latin typeface="Arial"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0C0F1A-201A-4FFC-86C3-4A25CF8C583D}" type="slidenum">
              <a:rPr lang="en-US" altLang="ja-JP" smtClean="0">
                <a:latin typeface="Arial" pitchFamily="34" charset="0"/>
              </a:rPr>
              <a:pPr fontAlgn="base">
                <a:spcBef>
                  <a:spcPct val="0"/>
                </a:spcBef>
                <a:spcAft>
                  <a:spcPct val="0"/>
                </a:spcAft>
                <a:defRPr/>
              </a:pPr>
              <a:t>17</a:t>
            </a:fld>
            <a:endParaRPr lang="en-US" altLang="ja-JP" smtClean="0">
              <a:latin typeface="Arial"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84A2FCF-60E9-4888-9ED0-92F4533C97F0}" type="datetime1">
              <a:rPr kumimoji="1" lang="ja-JP" altLang="en-US" smtClean="0"/>
              <a:t>2014/6/5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zh-CN" smtClean="0"/>
              <a:t>ARIS2014</a:t>
            </a:r>
            <a:endParaRPr kumimoji="1" lang="ja-JP" altLang="en-US"/>
          </a:p>
        </p:txBody>
      </p:sp>
      <p:sp>
        <p:nvSpPr>
          <p:cNvPr id="6" name="スライド番号プレースホルダー 5"/>
          <p:cNvSpPr>
            <a:spLocks noGrp="1"/>
          </p:cNvSpPr>
          <p:nvPr>
            <p:ph type="sldNum" sz="quarter" idx="12"/>
          </p:nvPr>
        </p:nvSpPr>
        <p:spPr/>
        <p:txBody>
          <a:bodyPr/>
          <a:lstStyle/>
          <a:p>
            <a:fld id="{596F3A7F-5E54-4477-88E8-1410831F0F23}" type="slidenum">
              <a:rPr kumimoji="1" lang="ja-JP" altLang="en-US" smtClean="0"/>
              <a:pPr/>
              <a:t>‹#›</a:t>
            </a:fld>
            <a:endParaRPr kumimoji="1" lang="ja-JP" altLang="en-US"/>
          </a:p>
        </p:txBody>
      </p:sp>
    </p:spTree>
    <p:extLst>
      <p:ext uri="{BB962C8B-B14F-4D97-AF65-F5344CB8AC3E}">
        <p14:creationId xmlns:p14="http://schemas.microsoft.com/office/powerpoint/2010/main" val="383695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48AB6FB-BB5A-4839-BA9E-56AFEC5706FF}" type="datetime1">
              <a:rPr kumimoji="1" lang="ja-JP" altLang="en-US" smtClean="0"/>
              <a:t>2014/6/5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zh-CN" smtClean="0"/>
              <a:t>ARIS2014</a:t>
            </a:r>
            <a:endParaRPr kumimoji="1" lang="ja-JP" altLang="en-US"/>
          </a:p>
        </p:txBody>
      </p:sp>
      <p:sp>
        <p:nvSpPr>
          <p:cNvPr id="6" name="スライド番号プレースホルダー 5"/>
          <p:cNvSpPr>
            <a:spLocks noGrp="1"/>
          </p:cNvSpPr>
          <p:nvPr>
            <p:ph type="sldNum" sz="quarter" idx="12"/>
          </p:nvPr>
        </p:nvSpPr>
        <p:spPr/>
        <p:txBody>
          <a:bodyPr/>
          <a:lstStyle/>
          <a:p>
            <a:fld id="{596F3A7F-5E54-4477-88E8-1410831F0F23}" type="slidenum">
              <a:rPr kumimoji="1" lang="ja-JP" altLang="en-US" smtClean="0"/>
              <a:pPr/>
              <a:t>‹#›</a:t>
            </a:fld>
            <a:endParaRPr kumimoji="1" lang="ja-JP" altLang="en-US"/>
          </a:p>
        </p:txBody>
      </p:sp>
    </p:spTree>
    <p:extLst>
      <p:ext uri="{BB962C8B-B14F-4D97-AF65-F5344CB8AC3E}">
        <p14:creationId xmlns:p14="http://schemas.microsoft.com/office/powerpoint/2010/main" val="2740726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D91713C-15A3-4519-86E7-94EC31E1E111}" type="datetime1">
              <a:rPr kumimoji="1" lang="ja-JP" altLang="en-US" smtClean="0"/>
              <a:t>2014/6/5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zh-CN" smtClean="0"/>
              <a:t>ARIS2014</a:t>
            </a:r>
            <a:endParaRPr kumimoji="1" lang="ja-JP" altLang="en-US"/>
          </a:p>
        </p:txBody>
      </p:sp>
      <p:sp>
        <p:nvSpPr>
          <p:cNvPr id="6" name="スライド番号プレースホルダー 5"/>
          <p:cNvSpPr>
            <a:spLocks noGrp="1"/>
          </p:cNvSpPr>
          <p:nvPr>
            <p:ph type="sldNum" sz="quarter" idx="12"/>
          </p:nvPr>
        </p:nvSpPr>
        <p:spPr/>
        <p:txBody>
          <a:bodyPr/>
          <a:lstStyle/>
          <a:p>
            <a:fld id="{596F3A7F-5E54-4477-88E8-1410831F0F23}" type="slidenum">
              <a:rPr kumimoji="1" lang="ja-JP" altLang="en-US" smtClean="0"/>
              <a:pPr/>
              <a:t>‹#›</a:t>
            </a:fld>
            <a:endParaRPr kumimoji="1" lang="ja-JP" altLang="en-US"/>
          </a:p>
        </p:txBody>
      </p:sp>
    </p:spTree>
    <p:extLst>
      <p:ext uri="{BB962C8B-B14F-4D97-AF65-F5344CB8AC3E}">
        <p14:creationId xmlns:p14="http://schemas.microsoft.com/office/powerpoint/2010/main" val="1418188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47800" y="0"/>
            <a:ext cx="7772400" cy="9144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a:lvl1pPr>
          </a:lstStyle>
          <a:p>
            <a:pPr>
              <a:defRPr/>
            </a:pPr>
            <a:fld id="{C92EA253-27AE-40ED-B1D2-E83CB7EA0890}" type="datetime1">
              <a:rPr lang="ja-JP" altLang="en-US" smtClean="0"/>
              <a:t>2014/6/5</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t>ARIS2014</a:t>
            </a:r>
            <a:endParaRPr lang="ja-JP" altLang="en-US"/>
          </a:p>
        </p:txBody>
      </p:sp>
      <p:sp>
        <p:nvSpPr>
          <p:cNvPr id="7" name="Rectangle 6"/>
          <p:cNvSpPr>
            <a:spLocks noGrp="1" noChangeArrowheads="1"/>
          </p:cNvSpPr>
          <p:nvPr>
            <p:ph type="sldNum" sz="quarter" idx="12"/>
          </p:nvPr>
        </p:nvSpPr>
        <p:spPr/>
        <p:txBody>
          <a:bodyPr/>
          <a:lstStyle>
            <a:lvl1pPr>
              <a:defRPr/>
            </a:lvl1pPr>
          </a:lstStyle>
          <a:p>
            <a:pPr>
              <a:defRPr/>
            </a:pPr>
            <a:fld id="{A6A3D2C4-FC48-4760-855C-904AA0C457D0}"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117207-8094-4313-BB9E-337B5C743B13}" type="datetime1">
              <a:rPr kumimoji="1" lang="ja-JP" altLang="en-US" smtClean="0"/>
              <a:t>2014/6/5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zh-CN" smtClean="0"/>
              <a:t>ARIS2014</a:t>
            </a:r>
            <a:endParaRPr kumimoji="1" lang="ja-JP" altLang="en-US"/>
          </a:p>
        </p:txBody>
      </p:sp>
      <p:sp>
        <p:nvSpPr>
          <p:cNvPr id="6" name="スライド番号プレースホルダー 5"/>
          <p:cNvSpPr>
            <a:spLocks noGrp="1"/>
          </p:cNvSpPr>
          <p:nvPr>
            <p:ph type="sldNum" sz="quarter" idx="12"/>
          </p:nvPr>
        </p:nvSpPr>
        <p:spPr/>
        <p:txBody>
          <a:bodyPr/>
          <a:lstStyle/>
          <a:p>
            <a:fld id="{596F3A7F-5E54-4477-88E8-1410831F0F23}" type="slidenum">
              <a:rPr kumimoji="1" lang="ja-JP" altLang="en-US" smtClean="0"/>
              <a:pPr/>
              <a:t>‹#›</a:t>
            </a:fld>
            <a:endParaRPr kumimoji="1" lang="ja-JP" altLang="en-US"/>
          </a:p>
        </p:txBody>
      </p:sp>
    </p:spTree>
    <p:extLst>
      <p:ext uri="{BB962C8B-B14F-4D97-AF65-F5344CB8AC3E}">
        <p14:creationId xmlns:p14="http://schemas.microsoft.com/office/powerpoint/2010/main" val="250983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1C4958C-EE6B-4390-B803-B8041D285A2E}" type="datetime1">
              <a:rPr kumimoji="1" lang="ja-JP" altLang="en-US" smtClean="0"/>
              <a:t>2014/6/5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zh-CN" smtClean="0"/>
              <a:t>ARIS2014</a:t>
            </a:r>
            <a:endParaRPr kumimoji="1" lang="ja-JP" altLang="en-US"/>
          </a:p>
        </p:txBody>
      </p:sp>
      <p:sp>
        <p:nvSpPr>
          <p:cNvPr id="6" name="スライド番号プレースホルダー 5"/>
          <p:cNvSpPr>
            <a:spLocks noGrp="1"/>
          </p:cNvSpPr>
          <p:nvPr>
            <p:ph type="sldNum" sz="quarter" idx="12"/>
          </p:nvPr>
        </p:nvSpPr>
        <p:spPr/>
        <p:txBody>
          <a:bodyPr/>
          <a:lstStyle/>
          <a:p>
            <a:fld id="{596F3A7F-5E54-4477-88E8-1410831F0F23}" type="slidenum">
              <a:rPr kumimoji="1" lang="ja-JP" altLang="en-US" smtClean="0"/>
              <a:pPr/>
              <a:t>‹#›</a:t>
            </a:fld>
            <a:endParaRPr kumimoji="1" lang="ja-JP" altLang="en-US"/>
          </a:p>
        </p:txBody>
      </p:sp>
    </p:spTree>
    <p:extLst>
      <p:ext uri="{BB962C8B-B14F-4D97-AF65-F5344CB8AC3E}">
        <p14:creationId xmlns:p14="http://schemas.microsoft.com/office/powerpoint/2010/main" val="360754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51C2BED-3A3D-447A-A7AE-13A4C64AF69F}" type="datetime1">
              <a:rPr kumimoji="1" lang="ja-JP" altLang="en-US" smtClean="0"/>
              <a:t>2014/6/5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zh-CN" smtClean="0"/>
              <a:t>ARIS2014</a:t>
            </a:r>
            <a:endParaRPr kumimoji="1" lang="ja-JP" altLang="en-US"/>
          </a:p>
        </p:txBody>
      </p:sp>
      <p:sp>
        <p:nvSpPr>
          <p:cNvPr id="7" name="スライド番号プレースホルダー 6"/>
          <p:cNvSpPr>
            <a:spLocks noGrp="1"/>
          </p:cNvSpPr>
          <p:nvPr>
            <p:ph type="sldNum" sz="quarter" idx="12"/>
          </p:nvPr>
        </p:nvSpPr>
        <p:spPr/>
        <p:txBody>
          <a:bodyPr/>
          <a:lstStyle/>
          <a:p>
            <a:fld id="{596F3A7F-5E54-4477-88E8-1410831F0F23}" type="slidenum">
              <a:rPr kumimoji="1" lang="ja-JP" altLang="en-US" smtClean="0"/>
              <a:pPr/>
              <a:t>‹#›</a:t>
            </a:fld>
            <a:endParaRPr kumimoji="1" lang="ja-JP" altLang="en-US"/>
          </a:p>
        </p:txBody>
      </p:sp>
    </p:spTree>
    <p:extLst>
      <p:ext uri="{BB962C8B-B14F-4D97-AF65-F5344CB8AC3E}">
        <p14:creationId xmlns:p14="http://schemas.microsoft.com/office/powerpoint/2010/main" val="160676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74299F3-0F44-46FC-BF14-9A3333320025}" type="datetime1">
              <a:rPr kumimoji="1" lang="ja-JP" altLang="en-US" smtClean="0"/>
              <a:t>2014/6/5</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zh-CN" smtClean="0"/>
              <a:t>ARIS2014</a:t>
            </a:r>
            <a:endParaRPr kumimoji="1" lang="ja-JP" altLang="en-US"/>
          </a:p>
        </p:txBody>
      </p:sp>
      <p:sp>
        <p:nvSpPr>
          <p:cNvPr id="9" name="スライド番号プレースホルダー 8"/>
          <p:cNvSpPr>
            <a:spLocks noGrp="1"/>
          </p:cNvSpPr>
          <p:nvPr>
            <p:ph type="sldNum" sz="quarter" idx="12"/>
          </p:nvPr>
        </p:nvSpPr>
        <p:spPr/>
        <p:txBody>
          <a:bodyPr/>
          <a:lstStyle/>
          <a:p>
            <a:fld id="{596F3A7F-5E54-4477-88E8-1410831F0F23}" type="slidenum">
              <a:rPr kumimoji="1" lang="ja-JP" altLang="en-US" smtClean="0"/>
              <a:pPr/>
              <a:t>‹#›</a:t>
            </a:fld>
            <a:endParaRPr kumimoji="1" lang="ja-JP" altLang="en-US"/>
          </a:p>
        </p:txBody>
      </p:sp>
    </p:spTree>
    <p:extLst>
      <p:ext uri="{BB962C8B-B14F-4D97-AF65-F5344CB8AC3E}">
        <p14:creationId xmlns:p14="http://schemas.microsoft.com/office/powerpoint/2010/main" val="413803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DFE2AD9-DB41-4337-AD58-E6CFD1F272B8}" type="datetime1">
              <a:rPr kumimoji="1" lang="ja-JP" altLang="en-US" smtClean="0"/>
              <a:t>2014/6/5</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zh-CN" smtClean="0"/>
              <a:t>ARIS2014</a:t>
            </a:r>
            <a:endParaRPr kumimoji="1" lang="ja-JP" altLang="en-US"/>
          </a:p>
        </p:txBody>
      </p:sp>
      <p:sp>
        <p:nvSpPr>
          <p:cNvPr id="5" name="スライド番号プレースホルダー 4"/>
          <p:cNvSpPr>
            <a:spLocks noGrp="1"/>
          </p:cNvSpPr>
          <p:nvPr>
            <p:ph type="sldNum" sz="quarter" idx="12"/>
          </p:nvPr>
        </p:nvSpPr>
        <p:spPr/>
        <p:txBody>
          <a:bodyPr/>
          <a:lstStyle/>
          <a:p>
            <a:fld id="{596F3A7F-5E54-4477-88E8-1410831F0F23}" type="slidenum">
              <a:rPr kumimoji="1" lang="ja-JP" altLang="en-US" smtClean="0"/>
              <a:pPr/>
              <a:t>‹#›</a:t>
            </a:fld>
            <a:endParaRPr kumimoji="1" lang="ja-JP" altLang="en-US"/>
          </a:p>
        </p:txBody>
      </p:sp>
    </p:spTree>
    <p:extLst>
      <p:ext uri="{BB962C8B-B14F-4D97-AF65-F5344CB8AC3E}">
        <p14:creationId xmlns:p14="http://schemas.microsoft.com/office/powerpoint/2010/main" val="407435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D32EF88-C83D-47F9-9CAB-0568826B3E63}" type="datetime1">
              <a:rPr kumimoji="1" lang="ja-JP" altLang="en-US" smtClean="0"/>
              <a:t>2014/6/5</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zh-CN" smtClean="0"/>
              <a:t>ARIS2014</a:t>
            </a:r>
            <a:endParaRPr kumimoji="1" lang="ja-JP" altLang="en-US"/>
          </a:p>
        </p:txBody>
      </p:sp>
      <p:sp>
        <p:nvSpPr>
          <p:cNvPr id="4" name="スライド番号プレースホルダー 3"/>
          <p:cNvSpPr>
            <a:spLocks noGrp="1"/>
          </p:cNvSpPr>
          <p:nvPr>
            <p:ph type="sldNum" sz="quarter" idx="12"/>
          </p:nvPr>
        </p:nvSpPr>
        <p:spPr/>
        <p:txBody>
          <a:bodyPr/>
          <a:lstStyle/>
          <a:p>
            <a:fld id="{596F3A7F-5E54-4477-88E8-1410831F0F23}" type="slidenum">
              <a:rPr kumimoji="1" lang="ja-JP" altLang="en-US" smtClean="0"/>
              <a:pPr/>
              <a:t>‹#›</a:t>
            </a:fld>
            <a:endParaRPr kumimoji="1" lang="ja-JP" altLang="en-US"/>
          </a:p>
        </p:txBody>
      </p:sp>
    </p:spTree>
    <p:extLst>
      <p:ext uri="{BB962C8B-B14F-4D97-AF65-F5344CB8AC3E}">
        <p14:creationId xmlns:p14="http://schemas.microsoft.com/office/powerpoint/2010/main" val="274350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DE363EF-8BAA-4311-98E2-611191E13A01}" type="datetime1">
              <a:rPr kumimoji="1" lang="ja-JP" altLang="en-US" smtClean="0"/>
              <a:t>2014/6/5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zh-CN" smtClean="0"/>
              <a:t>ARIS2014</a:t>
            </a:r>
            <a:endParaRPr kumimoji="1" lang="ja-JP" altLang="en-US"/>
          </a:p>
        </p:txBody>
      </p:sp>
      <p:sp>
        <p:nvSpPr>
          <p:cNvPr id="7" name="スライド番号プレースホルダー 6"/>
          <p:cNvSpPr>
            <a:spLocks noGrp="1"/>
          </p:cNvSpPr>
          <p:nvPr>
            <p:ph type="sldNum" sz="quarter" idx="12"/>
          </p:nvPr>
        </p:nvSpPr>
        <p:spPr/>
        <p:txBody>
          <a:bodyPr/>
          <a:lstStyle/>
          <a:p>
            <a:fld id="{596F3A7F-5E54-4477-88E8-1410831F0F23}" type="slidenum">
              <a:rPr kumimoji="1" lang="ja-JP" altLang="en-US" smtClean="0"/>
              <a:pPr/>
              <a:t>‹#›</a:t>
            </a:fld>
            <a:endParaRPr kumimoji="1" lang="ja-JP" altLang="en-US"/>
          </a:p>
        </p:txBody>
      </p:sp>
    </p:spTree>
    <p:extLst>
      <p:ext uri="{BB962C8B-B14F-4D97-AF65-F5344CB8AC3E}">
        <p14:creationId xmlns:p14="http://schemas.microsoft.com/office/powerpoint/2010/main" val="16672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2A8505D-548A-4FA9-8DA4-32A930611530}" type="datetime1">
              <a:rPr kumimoji="1" lang="ja-JP" altLang="en-US" smtClean="0"/>
              <a:t>2014/6/5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zh-CN" smtClean="0"/>
              <a:t>ARIS2014</a:t>
            </a:r>
            <a:endParaRPr kumimoji="1" lang="ja-JP" altLang="en-US"/>
          </a:p>
        </p:txBody>
      </p:sp>
      <p:sp>
        <p:nvSpPr>
          <p:cNvPr id="7" name="スライド番号プレースホルダー 6"/>
          <p:cNvSpPr>
            <a:spLocks noGrp="1"/>
          </p:cNvSpPr>
          <p:nvPr>
            <p:ph type="sldNum" sz="quarter" idx="12"/>
          </p:nvPr>
        </p:nvSpPr>
        <p:spPr/>
        <p:txBody>
          <a:bodyPr/>
          <a:lstStyle/>
          <a:p>
            <a:fld id="{596F3A7F-5E54-4477-88E8-1410831F0F23}" type="slidenum">
              <a:rPr kumimoji="1" lang="ja-JP" altLang="en-US" smtClean="0"/>
              <a:pPr/>
              <a:t>‹#›</a:t>
            </a:fld>
            <a:endParaRPr kumimoji="1" lang="ja-JP" altLang="en-US"/>
          </a:p>
        </p:txBody>
      </p:sp>
    </p:spTree>
    <p:extLst>
      <p:ext uri="{BB962C8B-B14F-4D97-AF65-F5344CB8AC3E}">
        <p14:creationId xmlns:p14="http://schemas.microsoft.com/office/powerpoint/2010/main" val="271578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91662-EC44-4A9C-BFD8-233B558B4FB2}" type="datetime1">
              <a:rPr kumimoji="1" lang="ja-JP" altLang="en-US" smtClean="0"/>
              <a:t>2014/6/5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CN" smtClean="0"/>
              <a:t>ARIS2014</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F3A7F-5E54-4477-88E8-1410831F0F23}" type="slidenum">
              <a:rPr kumimoji="1" lang="ja-JP" altLang="en-US" smtClean="0"/>
              <a:pPr/>
              <a:t>‹#›</a:t>
            </a:fld>
            <a:endParaRPr kumimoji="1" lang="ja-JP" altLang="en-US"/>
          </a:p>
        </p:txBody>
      </p:sp>
    </p:spTree>
    <p:extLst>
      <p:ext uri="{BB962C8B-B14F-4D97-AF65-F5344CB8AC3E}">
        <p14:creationId xmlns:p14="http://schemas.microsoft.com/office/powerpoint/2010/main" val="2117181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4.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4.emf"/><Relationship Id="rId10" Type="http://schemas.openxmlformats.org/officeDocument/2006/relationships/oleObject" Target="../embeddings/oleObject7.bin"/><Relationship Id="rId4" Type="http://schemas.openxmlformats.org/officeDocument/2006/relationships/oleObject" Target="../embeddings/oleObject2.bin"/><Relationship Id="rId9"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6.xml"/><Relationship Id="rId7" Type="http://schemas.openxmlformats.org/officeDocument/2006/relationships/image" Target="../media/image26.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25.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7.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oleObject" Target="../embeddings/Microsoft_Excel_97-2003_Worksheet1.xls"/></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hyperlink" Target="http://upload.wikimedia.org/wikipedia/commons/4/40/Natural_Copper_Ore_Macro_1.JPG" TargetMode="External"/><Relationship Id="rId13" Type="http://schemas.openxmlformats.org/officeDocument/2006/relationships/image" Target="../media/image48.jpeg"/><Relationship Id="rId3" Type="http://schemas.openxmlformats.org/officeDocument/2006/relationships/image" Target="../media/image42.jpeg"/><Relationship Id="rId7" Type="http://schemas.openxmlformats.org/officeDocument/2006/relationships/image" Target="../media/image44.jpeg"/><Relationship Id="rId12" Type="http://schemas.openxmlformats.org/officeDocument/2006/relationships/image" Target="../media/image47.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hyperlink" Target="http://upload.wikimedia.org/wikipedia/commons/7/7c/Native_silver.jpg" TargetMode="External"/><Relationship Id="rId11" Type="http://schemas.openxmlformats.org/officeDocument/2006/relationships/hyperlink" Target="http://upload.wikimedia.org/wikipedia/commons/2/2e/Sulfur.jpg" TargetMode="External"/><Relationship Id="rId5" Type="http://schemas.openxmlformats.org/officeDocument/2006/relationships/image" Target="../media/image43.jpeg"/><Relationship Id="rId10" Type="http://schemas.openxmlformats.org/officeDocument/2006/relationships/image" Target="../media/image46.jpeg"/><Relationship Id="rId4" Type="http://schemas.openxmlformats.org/officeDocument/2006/relationships/hyperlink" Target="http://upload.wikimedia.org/wikipedia/commons/5/5b/GoldNuggetUSGOV.jpg" TargetMode="External"/><Relationship Id="rId9" Type="http://schemas.openxmlformats.org/officeDocument/2006/relationships/image" Target="../media/image45.jpeg"/><Relationship Id="rId14" Type="http://schemas.openxmlformats.org/officeDocument/2006/relationships/image" Target="../media/image49.jpeg"/></Relationships>
</file>

<file path=ppt/slides/_rels/slide57.xml.rels><?xml version="1.0" encoding="UTF-8" standalone="yes"?>
<Relationships xmlns="http://schemas.openxmlformats.org/package/2006/relationships"><Relationship Id="rId8" Type="http://schemas.openxmlformats.org/officeDocument/2006/relationships/hyperlink" Target="http://upload.wikimedia.org/wikipedia/commons/c/cc/Bismuth_crystal_macro.jpg" TargetMode="External"/><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hyperlink" Target="http://ja.wikipedia.org/wiki/%E3%83%95%E3%82%A1%E3%82%A4%E3%83%AB:ZincMetalUSGOV.jpg" TargetMode="External"/><Relationship Id="rId1" Type="http://schemas.openxmlformats.org/officeDocument/2006/relationships/slideLayout" Target="../slideLayouts/slideLayout7.xml"/><Relationship Id="rId6" Type="http://schemas.openxmlformats.org/officeDocument/2006/relationships/hyperlink" Target="http://ja.wikipedia.org/wiki/%E3%83%95%E3%82%A1%E3%82%A4%E3%83%AB:Antimon_Barren_von_16_kg.jpg" TargetMode="External"/><Relationship Id="rId11" Type="http://schemas.openxmlformats.org/officeDocument/2006/relationships/image" Target="../media/image54.jpeg"/><Relationship Id="rId5" Type="http://schemas.openxmlformats.org/officeDocument/2006/relationships/image" Target="../media/image51.jpeg"/><Relationship Id="rId10" Type="http://schemas.openxmlformats.org/officeDocument/2006/relationships/hyperlink" Target="http://upload.wikimedia.org/wikipedia/commons/9/97/JosephWright-Alchemist.jpg" TargetMode="External"/><Relationship Id="rId4" Type="http://schemas.openxmlformats.org/officeDocument/2006/relationships/hyperlink" Target="http://ja.wikipedia.org/wiki/%E3%83%95%E3%82%A1%E3%82%A4%E3%83%AB:Arsen_1.jpg" TargetMode="External"/><Relationship Id="rId9" Type="http://schemas.openxmlformats.org/officeDocument/2006/relationships/image" Target="../media/image53.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418" y="1526927"/>
            <a:ext cx="8784976" cy="1470025"/>
          </a:xfrm>
        </p:spPr>
        <p:txBody>
          <a:bodyPr>
            <a:normAutofit/>
          </a:bodyPr>
          <a:lstStyle/>
          <a:p>
            <a:r>
              <a:rPr lang="en-US" altLang="ja-JP" sz="3600" dirty="0" smtClean="0"/>
              <a:t>Research of </a:t>
            </a:r>
            <a:r>
              <a:rPr lang="en-US" altLang="ja-JP" sz="3600" dirty="0" err="1" smtClean="0"/>
              <a:t>Superheavy</a:t>
            </a:r>
            <a:r>
              <a:rPr lang="en-US" altLang="ja-JP" sz="3600" dirty="0" smtClean="0"/>
              <a:t> Elements at RIKEN</a:t>
            </a:r>
            <a:br>
              <a:rPr lang="en-US" altLang="ja-JP" sz="3600" dirty="0" smtClean="0"/>
            </a:br>
            <a:r>
              <a:rPr lang="en-US" altLang="ja-JP" sz="3600" dirty="0" smtClean="0"/>
              <a:t>- Present Status and Perspective -</a:t>
            </a:r>
            <a:endParaRPr kumimoji="1" lang="ja-JP" altLang="en-US" sz="3600" dirty="0"/>
          </a:p>
        </p:txBody>
      </p:sp>
      <p:sp>
        <p:nvSpPr>
          <p:cNvPr id="3" name="サブタイトル 2"/>
          <p:cNvSpPr>
            <a:spLocks noGrp="1"/>
          </p:cNvSpPr>
          <p:nvPr>
            <p:ph type="subTitle" idx="1"/>
          </p:nvPr>
        </p:nvSpPr>
        <p:spPr>
          <a:xfrm>
            <a:off x="1371600" y="2924944"/>
            <a:ext cx="6400800" cy="2808312"/>
          </a:xfrm>
        </p:spPr>
        <p:txBody>
          <a:bodyPr>
            <a:normAutofit/>
          </a:bodyPr>
          <a:lstStyle/>
          <a:p>
            <a:r>
              <a:rPr lang="en-US" altLang="ja-JP" sz="2800" dirty="0" smtClean="0">
                <a:solidFill>
                  <a:schemeClr val="tx1"/>
                </a:solidFill>
              </a:rPr>
              <a:t>Kosuke Morita</a:t>
            </a:r>
            <a:endParaRPr kumimoji="1" lang="en-US" altLang="ja-JP" sz="2800" dirty="0" smtClean="0">
              <a:solidFill>
                <a:schemeClr val="tx1"/>
              </a:solidFill>
            </a:endParaRPr>
          </a:p>
          <a:p>
            <a:endParaRPr kumimoji="1" lang="en-US" altLang="ja-JP" sz="2800" dirty="0" smtClean="0">
              <a:solidFill>
                <a:schemeClr val="tx1"/>
              </a:solidFill>
            </a:endParaRPr>
          </a:p>
          <a:p>
            <a:r>
              <a:rPr lang="en-US" altLang="ja-JP" sz="2800" dirty="0" smtClean="0">
                <a:solidFill>
                  <a:schemeClr val="tx1"/>
                </a:solidFill>
              </a:rPr>
              <a:t>Department of Physics, Kyushu University /</a:t>
            </a:r>
          </a:p>
          <a:p>
            <a:r>
              <a:rPr kumimoji="1" lang="en-US" altLang="ja-JP" sz="2800" dirty="0" err="1" smtClean="0">
                <a:solidFill>
                  <a:schemeClr val="tx1"/>
                </a:solidFill>
              </a:rPr>
              <a:t>Superheavy</a:t>
            </a:r>
            <a:r>
              <a:rPr kumimoji="1" lang="en-US" altLang="ja-JP" sz="2800" dirty="0" smtClean="0">
                <a:solidFill>
                  <a:schemeClr val="tx1"/>
                </a:solidFill>
              </a:rPr>
              <a:t> Element Research Group, RIKEN </a:t>
            </a:r>
            <a:r>
              <a:rPr kumimoji="1" lang="en-US" altLang="ja-JP" sz="2800" dirty="0" err="1" smtClean="0">
                <a:solidFill>
                  <a:schemeClr val="tx1"/>
                </a:solidFill>
              </a:rPr>
              <a:t>Nishina</a:t>
            </a:r>
            <a:r>
              <a:rPr kumimoji="1" lang="en-US" altLang="ja-JP" sz="2800" dirty="0" smtClean="0">
                <a:solidFill>
                  <a:schemeClr val="tx1"/>
                </a:solidFill>
              </a:rPr>
              <a:t> Center</a:t>
            </a:r>
            <a:endParaRPr kumimoji="1" lang="ja-JP" altLang="en-US" sz="2800" dirty="0">
              <a:solidFill>
                <a:schemeClr val="tx1"/>
              </a:solidFill>
            </a:endParaRPr>
          </a:p>
        </p:txBody>
      </p:sp>
      <p:sp>
        <p:nvSpPr>
          <p:cNvPr id="4" name="日付プレースホルダー 3"/>
          <p:cNvSpPr>
            <a:spLocks noGrp="1"/>
          </p:cNvSpPr>
          <p:nvPr>
            <p:ph type="dt" sz="half" idx="10"/>
          </p:nvPr>
        </p:nvSpPr>
        <p:spPr/>
        <p:txBody>
          <a:bodyPr/>
          <a:lstStyle/>
          <a:p>
            <a:fld id="{B8CDC0BF-74E6-4E61-8371-55B2EFD44B1F}" type="datetime1">
              <a:rPr kumimoji="1" lang="ja-JP" altLang="en-US" smtClean="0"/>
              <a:t>2014/6/5</a:t>
            </a:fld>
            <a:endParaRPr kumimoji="1" lang="ja-JP" altLang="en-US" dirty="0"/>
          </a:p>
        </p:txBody>
      </p:sp>
      <p:sp>
        <p:nvSpPr>
          <p:cNvPr id="6" name="スライド番号プレースホルダー 5"/>
          <p:cNvSpPr>
            <a:spLocks noGrp="1"/>
          </p:cNvSpPr>
          <p:nvPr>
            <p:ph type="sldNum" sz="quarter" idx="12"/>
          </p:nvPr>
        </p:nvSpPr>
        <p:spPr/>
        <p:txBody>
          <a:bodyPr/>
          <a:lstStyle/>
          <a:p>
            <a:fld id="{596F3A7F-5E54-4477-88E8-1410831F0F23}" type="slidenum">
              <a:rPr kumimoji="1" lang="ja-JP" altLang="en-US" smtClean="0"/>
              <a:pPr/>
              <a:t>1</a:t>
            </a:fld>
            <a:endParaRPr kumimoji="1" lang="ja-JP" altLang="en-US" dirty="0"/>
          </a:p>
        </p:txBody>
      </p:sp>
      <p:sp>
        <p:nvSpPr>
          <p:cNvPr id="8" name="フッター プレースホルダ 7"/>
          <p:cNvSpPr>
            <a:spLocks noGrp="1"/>
          </p:cNvSpPr>
          <p:nvPr>
            <p:ph type="ftr" sz="quarter" idx="11"/>
          </p:nvPr>
        </p:nvSpPr>
        <p:spPr/>
        <p:txBody>
          <a:bodyPr/>
          <a:lstStyle/>
          <a:p>
            <a:r>
              <a:rPr lang="en-US" altLang="ja-JP" smtClean="0"/>
              <a:t>ARIS2014</a:t>
            </a:r>
            <a:endParaRPr kumimoji="1" lang="ja-JP" altLang="en-US" dirty="0"/>
          </a:p>
        </p:txBody>
      </p:sp>
      <p:sp>
        <p:nvSpPr>
          <p:cNvPr id="5" name="テキスト ボックス 4"/>
          <p:cNvSpPr txBox="1"/>
          <p:nvPr/>
        </p:nvSpPr>
        <p:spPr>
          <a:xfrm>
            <a:off x="140856" y="5775647"/>
            <a:ext cx="9044720" cy="461665"/>
          </a:xfrm>
          <a:prstGeom prst="rect">
            <a:avLst/>
          </a:prstGeom>
          <a:noFill/>
        </p:spPr>
        <p:txBody>
          <a:bodyPr wrap="none" rtlCol="0">
            <a:spAutoFit/>
          </a:bodyPr>
          <a:lstStyle/>
          <a:p>
            <a:r>
              <a:rPr lang="en-US" altLang="ja-JP" sz="2400" b="1" dirty="0" smtClean="0"/>
              <a:t>2</a:t>
            </a:r>
            <a:r>
              <a:rPr lang="en-US" altLang="ja-JP" sz="2400" b="1" baseline="30000" dirty="0" smtClean="0"/>
              <a:t>nd</a:t>
            </a:r>
            <a:r>
              <a:rPr lang="en-US" altLang="ja-JP" sz="2400" b="1" dirty="0" smtClean="0"/>
              <a:t> Conference on Advances in </a:t>
            </a:r>
            <a:r>
              <a:rPr lang="en-US" altLang="ja-JP" sz="2400" b="1" dirty="0" err="1" smtClean="0"/>
              <a:t>Redioactive</a:t>
            </a:r>
            <a:r>
              <a:rPr lang="en-US" altLang="ja-JP" sz="2400" b="1" dirty="0" smtClean="0"/>
              <a:t> Isotope Science, ARIS2014</a:t>
            </a:r>
            <a:endParaRPr kumimoji="1" lang="ja-JP" altLang="en-US" sz="2400" b="1"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556"/>
            <a:ext cx="1980000" cy="1799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C:\Users\Morita\Desktop\カラー縦セット\カラー縦.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6538" y="5667"/>
            <a:ext cx="1404000" cy="157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212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正方形/長方形 357"/>
          <p:cNvSpPr/>
          <p:nvPr/>
        </p:nvSpPr>
        <p:spPr>
          <a:xfrm>
            <a:off x="0" y="0"/>
            <a:ext cx="9144000" cy="6858000"/>
          </a:xfrm>
          <a:prstGeom prst="rect">
            <a:avLst/>
          </a:prstGeom>
          <a:solidFill>
            <a:srgbClr val="DEF1F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555" name="日付プレースホルダ 1"/>
          <p:cNvSpPr>
            <a:spLocks noGrp="1"/>
          </p:cNvSpPr>
          <p:nvPr>
            <p:ph type="dt" sz="quarter" idx="10"/>
          </p:nvPr>
        </p:nvSpPr>
        <p:spPr>
          <a:noFill/>
        </p:spPr>
        <p:txBody>
          <a:bodyPr/>
          <a:lstStyle/>
          <a:p>
            <a:fld id="{FE3B558F-C390-4BC3-B1BC-E6519CA2B9B1}" type="datetime1">
              <a:rPr lang="ja-JP" altLang="en-US" smtClean="0">
                <a:latin typeface="Arial" pitchFamily="34" charset="0"/>
              </a:rPr>
              <a:t>2014/6/5</a:t>
            </a:fld>
            <a:endParaRPr lang="en-US" altLang="ja-JP" smtClean="0">
              <a:latin typeface="Arial" pitchFamily="34" charset="0"/>
            </a:endParaRPr>
          </a:p>
        </p:txBody>
      </p:sp>
      <p:sp>
        <p:nvSpPr>
          <p:cNvPr id="23557" name="スライド番号プレースホルダ 3"/>
          <p:cNvSpPr>
            <a:spLocks noGrp="1"/>
          </p:cNvSpPr>
          <p:nvPr>
            <p:ph type="sldNum" sz="quarter" idx="12"/>
          </p:nvPr>
        </p:nvSpPr>
        <p:spPr>
          <a:noFill/>
        </p:spPr>
        <p:txBody>
          <a:bodyPr/>
          <a:lstStyle/>
          <a:p>
            <a:fld id="{1A526476-1352-41B1-846A-B86997548597}" type="slidenum">
              <a:rPr lang="en-US" altLang="ja-JP" smtClean="0">
                <a:latin typeface="Arial" pitchFamily="34" charset="0"/>
              </a:rPr>
              <a:pPr/>
              <a:t>10</a:t>
            </a:fld>
            <a:endParaRPr lang="en-US" altLang="ja-JP" smtClean="0">
              <a:latin typeface="Arial" pitchFamily="34" charset="0"/>
            </a:endParaRPr>
          </a:p>
        </p:txBody>
      </p:sp>
      <p:cxnSp>
        <p:nvCxnSpPr>
          <p:cNvPr id="8" name="直線コネクタ 7"/>
          <p:cNvCxnSpPr/>
          <p:nvPr/>
        </p:nvCxnSpPr>
        <p:spPr>
          <a:xfrm>
            <a:off x="-36513" y="4546600"/>
            <a:ext cx="9144001"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6513" y="4808538"/>
            <a:ext cx="9144001" cy="15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6513" y="5092700"/>
            <a:ext cx="9144001"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6513" y="5362575"/>
            <a:ext cx="9144001"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6513" y="5640388"/>
            <a:ext cx="9144001" cy="15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6513" y="5910263"/>
            <a:ext cx="9144001" cy="15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6513" y="6181725"/>
            <a:ext cx="9144001"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6513" y="4268788"/>
            <a:ext cx="9144001" cy="15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6513" y="3998913"/>
            <a:ext cx="9144001" cy="15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6513" y="3729038"/>
            <a:ext cx="9144001" cy="15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6513" y="3451225"/>
            <a:ext cx="9144001" cy="1588"/>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6513" y="3175000"/>
            <a:ext cx="9144001" cy="1588"/>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6513" y="2911475"/>
            <a:ext cx="9144001"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6513" y="2641600"/>
            <a:ext cx="9144001"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6513" y="2355850"/>
            <a:ext cx="9144001"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6513" y="2085975"/>
            <a:ext cx="9144001"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6513" y="1814513"/>
            <a:ext cx="9144001" cy="1587"/>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6513" y="1528763"/>
            <a:ext cx="9144001" cy="1587"/>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1588293"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1313656"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5400000">
            <a:off x="-1032668"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5400000">
            <a:off x="-764381"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486568"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5400000">
            <a:off x="-216694" y="3450432"/>
            <a:ext cx="547211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5400000">
            <a:off x="51594" y="3448844"/>
            <a:ext cx="5472112" cy="0"/>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335757" y="3448844"/>
            <a:ext cx="5472112" cy="0"/>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5400000">
            <a:off x="600869"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5400000">
            <a:off x="875507"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rot="5400000">
            <a:off x="1156494"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1424782"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5400000">
            <a:off x="1702594"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1974056" y="3450432"/>
            <a:ext cx="547211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rot="5400000">
            <a:off x="2243932"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5400000">
            <a:off x="2526507"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2791619"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5400000">
            <a:off x="3067844"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5400000">
            <a:off x="3347244"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rot="5400000">
            <a:off x="3615532"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rot="5400000">
            <a:off x="3894932"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rot="5400000">
            <a:off x="4158456" y="3450432"/>
            <a:ext cx="547211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rot="5400000">
            <a:off x="4426744"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rot="5400000">
            <a:off x="4710907"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rot="5400000">
            <a:off x="4976019"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rot="5400000">
            <a:off x="5252244"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rot="5400000">
            <a:off x="5531644"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5400000">
            <a:off x="5799932" y="3448844"/>
            <a:ext cx="5472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rot="5400000">
            <a:off x="6077744" y="3448844"/>
            <a:ext cx="5472112" cy="0"/>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a:off x="6347619" y="3448844"/>
            <a:ext cx="5472112" cy="0"/>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38" name="直線コネクタ 337"/>
          <p:cNvCxnSpPr/>
          <p:nvPr/>
        </p:nvCxnSpPr>
        <p:spPr>
          <a:xfrm>
            <a:off x="0" y="1262063"/>
            <a:ext cx="9144000" cy="15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9" name="直線コネクタ 338"/>
          <p:cNvCxnSpPr/>
          <p:nvPr/>
        </p:nvCxnSpPr>
        <p:spPr>
          <a:xfrm>
            <a:off x="0" y="990600"/>
            <a:ext cx="9144000" cy="1588"/>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40" name="直線コネクタ 339"/>
          <p:cNvCxnSpPr/>
          <p:nvPr/>
        </p:nvCxnSpPr>
        <p:spPr>
          <a:xfrm>
            <a:off x="0" y="704850"/>
            <a:ext cx="9144000" cy="1588"/>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73" name="直線コネクタ 372"/>
          <p:cNvCxnSpPr/>
          <p:nvPr/>
        </p:nvCxnSpPr>
        <p:spPr>
          <a:xfrm rot="5400000">
            <a:off x="-1218406" y="3856832"/>
            <a:ext cx="47148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374" name="正方形/長方形 373"/>
          <p:cNvSpPr/>
          <p:nvPr/>
        </p:nvSpPr>
        <p:spPr>
          <a:xfrm>
            <a:off x="3065463" y="153828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11" name="テキスト ボックス 71"/>
          <p:cNvSpPr txBox="1">
            <a:spLocks noChangeArrowheads="1"/>
          </p:cNvSpPr>
          <p:nvPr/>
        </p:nvSpPr>
        <p:spPr bwMode="auto">
          <a:xfrm>
            <a:off x="3013075" y="1547813"/>
            <a:ext cx="366713" cy="261937"/>
          </a:xfrm>
          <a:prstGeom prst="rect">
            <a:avLst/>
          </a:prstGeom>
          <a:noFill/>
          <a:ln w="9525">
            <a:noFill/>
            <a:miter lim="800000"/>
            <a:headEnd/>
            <a:tailEnd/>
          </a:ln>
        </p:spPr>
        <p:txBody>
          <a:bodyPr wrap="none">
            <a:spAutoFit/>
          </a:bodyPr>
          <a:lstStyle/>
          <a:p>
            <a:pPr algn="ctr"/>
            <a:r>
              <a:rPr lang="en-US" altLang="ja-JP" sz="1100" b="1"/>
              <a:t>Hs</a:t>
            </a:r>
            <a:endParaRPr lang="ja-JP" altLang="en-US" sz="1100" b="1"/>
          </a:p>
        </p:txBody>
      </p:sp>
      <p:sp>
        <p:nvSpPr>
          <p:cNvPr id="376" name="正方形/長方形 375"/>
          <p:cNvSpPr/>
          <p:nvPr/>
        </p:nvSpPr>
        <p:spPr>
          <a:xfrm>
            <a:off x="1968500" y="1811338"/>
            <a:ext cx="269875" cy="271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13" name="テキスト ボックス 73"/>
          <p:cNvSpPr txBox="1">
            <a:spLocks noChangeArrowheads="1"/>
          </p:cNvSpPr>
          <p:nvPr/>
        </p:nvSpPr>
        <p:spPr bwMode="auto">
          <a:xfrm>
            <a:off x="1911350" y="1822450"/>
            <a:ext cx="373063" cy="261938"/>
          </a:xfrm>
          <a:prstGeom prst="rect">
            <a:avLst/>
          </a:prstGeom>
          <a:noFill/>
          <a:ln w="9525">
            <a:noFill/>
            <a:miter lim="800000"/>
            <a:headEnd/>
            <a:tailEnd/>
          </a:ln>
        </p:spPr>
        <p:txBody>
          <a:bodyPr wrap="none">
            <a:spAutoFit/>
          </a:bodyPr>
          <a:lstStyle/>
          <a:p>
            <a:pPr algn="ctr"/>
            <a:r>
              <a:rPr lang="en-US" altLang="ja-JP" sz="1100" b="1"/>
              <a:t>Bh</a:t>
            </a:r>
            <a:endParaRPr lang="ja-JP" altLang="en-US" sz="1100" b="1"/>
          </a:p>
        </p:txBody>
      </p:sp>
      <p:sp>
        <p:nvSpPr>
          <p:cNvPr id="378" name="正方形/長方形 377"/>
          <p:cNvSpPr/>
          <p:nvPr/>
        </p:nvSpPr>
        <p:spPr>
          <a:xfrm>
            <a:off x="1968500" y="20859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15" name="テキスト ボックス 75"/>
          <p:cNvSpPr txBox="1">
            <a:spLocks noChangeArrowheads="1"/>
          </p:cNvSpPr>
          <p:nvPr/>
        </p:nvSpPr>
        <p:spPr bwMode="auto">
          <a:xfrm>
            <a:off x="1919288" y="2082800"/>
            <a:ext cx="366712" cy="261938"/>
          </a:xfrm>
          <a:prstGeom prst="rect">
            <a:avLst/>
          </a:prstGeom>
          <a:noFill/>
          <a:ln w="9525">
            <a:noFill/>
            <a:miter lim="800000"/>
            <a:headEnd/>
            <a:tailEnd/>
          </a:ln>
        </p:spPr>
        <p:txBody>
          <a:bodyPr wrap="none">
            <a:spAutoFit/>
          </a:bodyPr>
          <a:lstStyle/>
          <a:p>
            <a:pPr algn="ctr"/>
            <a:r>
              <a:rPr lang="en-US" altLang="ja-JP" sz="1100" b="1"/>
              <a:t>Sg</a:t>
            </a:r>
            <a:endParaRPr lang="ja-JP" altLang="en-US" sz="1100" b="1"/>
          </a:p>
        </p:txBody>
      </p:sp>
      <p:sp>
        <p:nvSpPr>
          <p:cNvPr id="380" name="正方形/長方形 379"/>
          <p:cNvSpPr/>
          <p:nvPr/>
        </p:nvSpPr>
        <p:spPr>
          <a:xfrm>
            <a:off x="1425575" y="236378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17" name="テキスト ボックス 77"/>
          <p:cNvSpPr txBox="1">
            <a:spLocks noChangeArrowheads="1"/>
          </p:cNvSpPr>
          <p:nvPr/>
        </p:nvSpPr>
        <p:spPr bwMode="auto">
          <a:xfrm>
            <a:off x="1382713" y="2374900"/>
            <a:ext cx="373062" cy="261938"/>
          </a:xfrm>
          <a:prstGeom prst="rect">
            <a:avLst/>
          </a:prstGeom>
          <a:noFill/>
          <a:ln w="9525">
            <a:noFill/>
            <a:miter lim="800000"/>
            <a:headEnd/>
            <a:tailEnd/>
          </a:ln>
        </p:spPr>
        <p:txBody>
          <a:bodyPr wrap="none">
            <a:spAutoFit/>
          </a:bodyPr>
          <a:lstStyle/>
          <a:p>
            <a:pPr algn="ctr"/>
            <a:r>
              <a:rPr lang="en-US" altLang="ja-JP" sz="1100" b="1"/>
              <a:t>Db</a:t>
            </a:r>
            <a:endParaRPr lang="ja-JP" altLang="en-US" sz="1100" b="1"/>
          </a:p>
        </p:txBody>
      </p:sp>
      <p:sp>
        <p:nvSpPr>
          <p:cNvPr id="382" name="正方形/長方形 381"/>
          <p:cNvSpPr/>
          <p:nvPr/>
        </p:nvSpPr>
        <p:spPr>
          <a:xfrm>
            <a:off x="1425575" y="264160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19" name="テキスト ボックス 79"/>
          <p:cNvSpPr txBox="1">
            <a:spLocks noChangeArrowheads="1"/>
          </p:cNvSpPr>
          <p:nvPr/>
        </p:nvSpPr>
        <p:spPr bwMode="auto">
          <a:xfrm>
            <a:off x="1397000" y="2652713"/>
            <a:ext cx="333375" cy="261937"/>
          </a:xfrm>
          <a:prstGeom prst="rect">
            <a:avLst/>
          </a:prstGeom>
          <a:noFill/>
          <a:ln w="9525">
            <a:noFill/>
            <a:miter lim="800000"/>
            <a:headEnd/>
            <a:tailEnd/>
          </a:ln>
        </p:spPr>
        <p:txBody>
          <a:bodyPr wrap="none">
            <a:spAutoFit/>
          </a:bodyPr>
          <a:lstStyle/>
          <a:p>
            <a:pPr algn="ctr"/>
            <a:r>
              <a:rPr lang="en-US" altLang="ja-JP" sz="1100" b="1"/>
              <a:t>Rf</a:t>
            </a:r>
            <a:endParaRPr lang="ja-JP" altLang="en-US" sz="1100" b="1"/>
          </a:p>
        </p:txBody>
      </p:sp>
      <p:sp>
        <p:nvSpPr>
          <p:cNvPr id="384" name="正方形/長方形 383"/>
          <p:cNvSpPr/>
          <p:nvPr/>
        </p:nvSpPr>
        <p:spPr>
          <a:xfrm>
            <a:off x="1149350" y="29114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21" name="テキスト ボックス 81"/>
          <p:cNvSpPr txBox="1">
            <a:spLocks noChangeArrowheads="1"/>
          </p:cNvSpPr>
          <p:nvPr/>
        </p:nvSpPr>
        <p:spPr bwMode="auto">
          <a:xfrm>
            <a:off x="1103313" y="2922588"/>
            <a:ext cx="325437" cy="261937"/>
          </a:xfrm>
          <a:prstGeom prst="rect">
            <a:avLst/>
          </a:prstGeom>
          <a:noFill/>
          <a:ln w="9525">
            <a:noFill/>
            <a:miter lim="800000"/>
            <a:headEnd/>
            <a:tailEnd/>
          </a:ln>
        </p:spPr>
        <p:txBody>
          <a:bodyPr wrap="none">
            <a:spAutoFit/>
          </a:bodyPr>
          <a:lstStyle/>
          <a:p>
            <a:pPr algn="ctr"/>
            <a:r>
              <a:rPr lang="en-US" altLang="ja-JP" sz="1100" b="1"/>
              <a:t>Lr</a:t>
            </a:r>
            <a:endParaRPr lang="ja-JP" altLang="en-US" sz="1100" b="1"/>
          </a:p>
        </p:txBody>
      </p:sp>
      <p:sp>
        <p:nvSpPr>
          <p:cNvPr id="386" name="正方形/長方形 385"/>
          <p:cNvSpPr/>
          <p:nvPr/>
        </p:nvSpPr>
        <p:spPr>
          <a:xfrm>
            <a:off x="865188" y="318135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23" name="テキスト ボックス 83"/>
          <p:cNvSpPr txBox="1">
            <a:spLocks noChangeArrowheads="1"/>
          </p:cNvSpPr>
          <p:nvPr/>
        </p:nvSpPr>
        <p:spPr bwMode="auto">
          <a:xfrm>
            <a:off x="815975" y="3192463"/>
            <a:ext cx="374650" cy="261937"/>
          </a:xfrm>
          <a:prstGeom prst="rect">
            <a:avLst/>
          </a:prstGeom>
          <a:noFill/>
          <a:ln w="9525">
            <a:noFill/>
            <a:miter lim="800000"/>
            <a:headEnd/>
            <a:tailEnd/>
          </a:ln>
        </p:spPr>
        <p:txBody>
          <a:bodyPr wrap="none">
            <a:spAutoFit/>
          </a:bodyPr>
          <a:lstStyle/>
          <a:p>
            <a:pPr algn="ctr"/>
            <a:r>
              <a:rPr lang="en-US" altLang="ja-JP" sz="1100" b="1"/>
              <a:t>No</a:t>
            </a:r>
            <a:endParaRPr lang="ja-JP" altLang="en-US" sz="1100" b="1"/>
          </a:p>
        </p:txBody>
      </p:sp>
      <p:sp>
        <p:nvSpPr>
          <p:cNvPr id="388" name="正方形/長方形 387"/>
          <p:cNvSpPr/>
          <p:nvPr/>
        </p:nvSpPr>
        <p:spPr>
          <a:xfrm>
            <a:off x="865188" y="345598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25" name="テキスト ボックス 85"/>
          <p:cNvSpPr txBox="1">
            <a:spLocks noChangeArrowheads="1"/>
          </p:cNvSpPr>
          <p:nvPr/>
        </p:nvSpPr>
        <p:spPr bwMode="auto">
          <a:xfrm>
            <a:off x="809625" y="3465513"/>
            <a:ext cx="388938" cy="261937"/>
          </a:xfrm>
          <a:prstGeom prst="rect">
            <a:avLst/>
          </a:prstGeom>
          <a:noFill/>
          <a:ln w="9525">
            <a:noFill/>
            <a:miter lim="800000"/>
            <a:headEnd/>
            <a:tailEnd/>
          </a:ln>
        </p:spPr>
        <p:txBody>
          <a:bodyPr wrap="none">
            <a:spAutoFit/>
          </a:bodyPr>
          <a:lstStyle/>
          <a:p>
            <a:pPr algn="ctr"/>
            <a:r>
              <a:rPr lang="en-US" altLang="ja-JP" sz="1100" b="1"/>
              <a:t>Md</a:t>
            </a:r>
            <a:endParaRPr lang="ja-JP" altLang="en-US" sz="1100" b="1"/>
          </a:p>
        </p:txBody>
      </p:sp>
      <p:sp>
        <p:nvSpPr>
          <p:cNvPr id="390" name="正方形/長方形 389"/>
          <p:cNvSpPr/>
          <p:nvPr/>
        </p:nvSpPr>
        <p:spPr>
          <a:xfrm>
            <a:off x="311150" y="37242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27" name="テキスト ボックス 87"/>
          <p:cNvSpPr txBox="1">
            <a:spLocks noChangeArrowheads="1"/>
          </p:cNvSpPr>
          <p:nvPr/>
        </p:nvSpPr>
        <p:spPr bwMode="auto">
          <a:xfrm>
            <a:off x="255588" y="3735388"/>
            <a:ext cx="396875" cy="261937"/>
          </a:xfrm>
          <a:prstGeom prst="rect">
            <a:avLst/>
          </a:prstGeom>
          <a:noFill/>
          <a:ln w="9525">
            <a:noFill/>
            <a:miter lim="800000"/>
            <a:headEnd/>
            <a:tailEnd/>
          </a:ln>
        </p:spPr>
        <p:txBody>
          <a:bodyPr wrap="none">
            <a:spAutoFit/>
          </a:bodyPr>
          <a:lstStyle/>
          <a:p>
            <a:pPr algn="ctr"/>
            <a:r>
              <a:rPr lang="en-US" altLang="ja-JP" sz="1100" b="1"/>
              <a:t>Fm</a:t>
            </a:r>
            <a:endParaRPr lang="ja-JP" altLang="en-US" sz="1100" b="1"/>
          </a:p>
        </p:txBody>
      </p:sp>
      <p:sp>
        <p:nvSpPr>
          <p:cNvPr id="392" name="正方形/長方形 391"/>
          <p:cNvSpPr/>
          <p:nvPr/>
        </p:nvSpPr>
        <p:spPr>
          <a:xfrm>
            <a:off x="869950" y="3986213"/>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29" name="テキスト ボックス 89"/>
          <p:cNvSpPr txBox="1">
            <a:spLocks noChangeArrowheads="1"/>
          </p:cNvSpPr>
          <p:nvPr/>
        </p:nvSpPr>
        <p:spPr bwMode="auto">
          <a:xfrm>
            <a:off x="825500" y="3994150"/>
            <a:ext cx="357188" cy="261938"/>
          </a:xfrm>
          <a:prstGeom prst="rect">
            <a:avLst/>
          </a:prstGeom>
          <a:noFill/>
          <a:ln w="9525">
            <a:noFill/>
            <a:miter lim="800000"/>
            <a:headEnd/>
            <a:tailEnd/>
          </a:ln>
        </p:spPr>
        <p:txBody>
          <a:bodyPr wrap="none">
            <a:spAutoFit/>
          </a:bodyPr>
          <a:lstStyle/>
          <a:p>
            <a:pPr algn="ctr"/>
            <a:r>
              <a:rPr lang="en-US" altLang="ja-JP" sz="1100" b="1"/>
              <a:t>Es</a:t>
            </a:r>
            <a:endParaRPr lang="ja-JP" altLang="en-US" sz="1100" b="1"/>
          </a:p>
        </p:txBody>
      </p:sp>
      <p:sp>
        <p:nvSpPr>
          <p:cNvPr id="394" name="正方形/長方形 393"/>
          <p:cNvSpPr/>
          <p:nvPr/>
        </p:nvSpPr>
        <p:spPr>
          <a:xfrm>
            <a:off x="869950" y="4265613"/>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31" name="テキスト ボックス 91"/>
          <p:cNvSpPr txBox="1">
            <a:spLocks noChangeArrowheads="1"/>
          </p:cNvSpPr>
          <p:nvPr/>
        </p:nvSpPr>
        <p:spPr bwMode="auto">
          <a:xfrm>
            <a:off x="833438" y="4271963"/>
            <a:ext cx="333375" cy="261937"/>
          </a:xfrm>
          <a:prstGeom prst="rect">
            <a:avLst/>
          </a:prstGeom>
          <a:noFill/>
          <a:ln w="9525">
            <a:noFill/>
            <a:miter lim="800000"/>
            <a:headEnd/>
            <a:tailEnd/>
          </a:ln>
        </p:spPr>
        <p:txBody>
          <a:bodyPr wrap="none">
            <a:spAutoFit/>
          </a:bodyPr>
          <a:lstStyle/>
          <a:p>
            <a:pPr algn="ctr"/>
            <a:r>
              <a:rPr lang="en-US" altLang="ja-JP" sz="1100" b="1"/>
              <a:t>Cf</a:t>
            </a:r>
            <a:endParaRPr lang="ja-JP" altLang="en-US" sz="1100" b="1"/>
          </a:p>
        </p:txBody>
      </p:sp>
      <p:sp>
        <p:nvSpPr>
          <p:cNvPr id="396" name="正方形/長方形 395"/>
          <p:cNvSpPr/>
          <p:nvPr/>
        </p:nvSpPr>
        <p:spPr>
          <a:xfrm>
            <a:off x="865188" y="454183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33" name="テキスト ボックス 93"/>
          <p:cNvSpPr txBox="1">
            <a:spLocks noChangeArrowheads="1"/>
          </p:cNvSpPr>
          <p:nvPr/>
        </p:nvSpPr>
        <p:spPr bwMode="auto">
          <a:xfrm>
            <a:off x="828675" y="4548188"/>
            <a:ext cx="365125" cy="261937"/>
          </a:xfrm>
          <a:prstGeom prst="rect">
            <a:avLst/>
          </a:prstGeom>
          <a:noFill/>
          <a:ln w="9525">
            <a:noFill/>
            <a:miter lim="800000"/>
            <a:headEnd/>
            <a:tailEnd/>
          </a:ln>
        </p:spPr>
        <p:txBody>
          <a:bodyPr wrap="none">
            <a:spAutoFit/>
          </a:bodyPr>
          <a:lstStyle/>
          <a:p>
            <a:pPr algn="ctr"/>
            <a:r>
              <a:rPr lang="en-US" altLang="ja-JP" sz="1100" b="1"/>
              <a:t>Bk</a:t>
            </a:r>
            <a:endParaRPr lang="ja-JP" altLang="en-US" sz="1100" b="1"/>
          </a:p>
        </p:txBody>
      </p:sp>
      <p:sp>
        <p:nvSpPr>
          <p:cNvPr id="398" name="正方形/長方形 397"/>
          <p:cNvSpPr/>
          <p:nvPr/>
        </p:nvSpPr>
        <p:spPr>
          <a:xfrm>
            <a:off x="865188" y="48164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35" name="テキスト ボックス 95"/>
          <p:cNvSpPr txBox="1">
            <a:spLocks noChangeArrowheads="1"/>
          </p:cNvSpPr>
          <p:nvPr/>
        </p:nvSpPr>
        <p:spPr bwMode="auto">
          <a:xfrm>
            <a:off x="801688" y="4826000"/>
            <a:ext cx="412750" cy="261938"/>
          </a:xfrm>
          <a:prstGeom prst="rect">
            <a:avLst/>
          </a:prstGeom>
          <a:noFill/>
          <a:ln w="9525">
            <a:noFill/>
            <a:miter lim="800000"/>
            <a:headEnd/>
            <a:tailEnd/>
          </a:ln>
        </p:spPr>
        <p:txBody>
          <a:bodyPr wrap="none">
            <a:spAutoFit/>
          </a:bodyPr>
          <a:lstStyle/>
          <a:p>
            <a:pPr algn="ctr"/>
            <a:r>
              <a:rPr lang="en-US" altLang="ja-JP" sz="1100" b="1"/>
              <a:t>Cm</a:t>
            </a:r>
            <a:endParaRPr lang="ja-JP" altLang="en-US" sz="1100" b="1"/>
          </a:p>
        </p:txBody>
      </p:sp>
      <p:sp>
        <p:nvSpPr>
          <p:cNvPr id="400" name="正方形/長方形 399"/>
          <p:cNvSpPr/>
          <p:nvPr/>
        </p:nvSpPr>
        <p:spPr>
          <a:xfrm>
            <a:off x="869950" y="508635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37" name="テキスト ボックス 97"/>
          <p:cNvSpPr txBox="1">
            <a:spLocks noChangeArrowheads="1"/>
          </p:cNvSpPr>
          <p:nvPr/>
        </p:nvSpPr>
        <p:spPr bwMode="auto">
          <a:xfrm>
            <a:off x="801688" y="5092700"/>
            <a:ext cx="412750" cy="261938"/>
          </a:xfrm>
          <a:prstGeom prst="rect">
            <a:avLst/>
          </a:prstGeom>
          <a:noFill/>
          <a:ln w="9525">
            <a:noFill/>
            <a:miter lim="800000"/>
            <a:headEnd/>
            <a:tailEnd/>
          </a:ln>
        </p:spPr>
        <p:txBody>
          <a:bodyPr wrap="none">
            <a:spAutoFit/>
          </a:bodyPr>
          <a:lstStyle/>
          <a:p>
            <a:pPr algn="ctr"/>
            <a:r>
              <a:rPr lang="en-US" altLang="ja-JP" sz="1100" b="1"/>
              <a:t>Am</a:t>
            </a:r>
            <a:endParaRPr lang="ja-JP" altLang="en-US" sz="1100" b="1"/>
          </a:p>
        </p:txBody>
      </p:sp>
      <p:sp>
        <p:nvSpPr>
          <p:cNvPr id="402" name="正方形/長方形 401"/>
          <p:cNvSpPr/>
          <p:nvPr/>
        </p:nvSpPr>
        <p:spPr>
          <a:xfrm>
            <a:off x="869950" y="5364163"/>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39" name="テキスト ボックス 99"/>
          <p:cNvSpPr txBox="1">
            <a:spLocks noChangeArrowheads="1"/>
          </p:cNvSpPr>
          <p:nvPr/>
        </p:nvSpPr>
        <p:spPr bwMode="auto">
          <a:xfrm>
            <a:off x="836613" y="5375275"/>
            <a:ext cx="365125" cy="261938"/>
          </a:xfrm>
          <a:prstGeom prst="rect">
            <a:avLst/>
          </a:prstGeom>
          <a:noFill/>
          <a:ln w="9525">
            <a:noFill/>
            <a:miter lim="800000"/>
            <a:headEnd/>
            <a:tailEnd/>
          </a:ln>
        </p:spPr>
        <p:txBody>
          <a:bodyPr wrap="none">
            <a:spAutoFit/>
          </a:bodyPr>
          <a:lstStyle/>
          <a:p>
            <a:pPr algn="ctr"/>
            <a:r>
              <a:rPr lang="en-US" altLang="ja-JP" sz="1100" b="1"/>
              <a:t>Pu</a:t>
            </a:r>
            <a:endParaRPr lang="ja-JP" altLang="en-US" sz="1100" b="1"/>
          </a:p>
        </p:txBody>
      </p:sp>
      <p:sp>
        <p:nvSpPr>
          <p:cNvPr id="404" name="正方形/長方形 403"/>
          <p:cNvSpPr/>
          <p:nvPr/>
        </p:nvSpPr>
        <p:spPr>
          <a:xfrm>
            <a:off x="869950" y="56419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41" name="テキスト ボックス 101"/>
          <p:cNvSpPr txBox="1">
            <a:spLocks noChangeArrowheads="1"/>
          </p:cNvSpPr>
          <p:nvPr/>
        </p:nvSpPr>
        <p:spPr bwMode="auto">
          <a:xfrm>
            <a:off x="836613" y="5653088"/>
            <a:ext cx="373062" cy="261937"/>
          </a:xfrm>
          <a:prstGeom prst="rect">
            <a:avLst/>
          </a:prstGeom>
          <a:noFill/>
          <a:ln w="9525">
            <a:noFill/>
            <a:miter lim="800000"/>
            <a:headEnd/>
            <a:tailEnd/>
          </a:ln>
        </p:spPr>
        <p:txBody>
          <a:bodyPr wrap="none">
            <a:spAutoFit/>
          </a:bodyPr>
          <a:lstStyle/>
          <a:p>
            <a:pPr algn="ctr"/>
            <a:r>
              <a:rPr lang="en-US" altLang="ja-JP" sz="1100" b="1"/>
              <a:t>Np</a:t>
            </a:r>
            <a:endParaRPr lang="ja-JP" altLang="en-US" sz="1100" b="1"/>
          </a:p>
        </p:txBody>
      </p:sp>
      <p:sp>
        <p:nvSpPr>
          <p:cNvPr id="406" name="正方形/長方形 405"/>
          <p:cNvSpPr/>
          <p:nvPr/>
        </p:nvSpPr>
        <p:spPr>
          <a:xfrm>
            <a:off x="869950" y="591185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43" name="テキスト ボックス 103"/>
          <p:cNvSpPr txBox="1">
            <a:spLocks noChangeArrowheads="1"/>
          </p:cNvSpPr>
          <p:nvPr/>
        </p:nvSpPr>
        <p:spPr bwMode="auto">
          <a:xfrm>
            <a:off x="862013" y="5922963"/>
            <a:ext cx="287337" cy="261937"/>
          </a:xfrm>
          <a:prstGeom prst="rect">
            <a:avLst/>
          </a:prstGeom>
          <a:noFill/>
          <a:ln w="9525">
            <a:noFill/>
            <a:miter lim="800000"/>
            <a:headEnd/>
            <a:tailEnd/>
          </a:ln>
        </p:spPr>
        <p:txBody>
          <a:bodyPr wrap="none">
            <a:spAutoFit/>
          </a:bodyPr>
          <a:lstStyle/>
          <a:p>
            <a:pPr algn="ctr"/>
            <a:r>
              <a:rPr lang="en-US" altLang="ja-JP" sz="1100" b="1"/>
              <a:t>U</a:t>
            </a:r>
            <a:endParaRPr lang="ja-JP" altLang="en-US" sz="1100" b="1"/>
          </a:p>
        </p:txBody>
      </p:sp>
      <p:sp>
        <p:nvSpPr>
          <p:cNvPr id="408" name="正方形/長方形 407"/>
          <p:cNvSpPr/>
          <p:nvPr/>
        </p:nvSpPr>
        <p:spPr>
          <a:xfrm>
            <a:off x="4178300" y="709613"/>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45" name="テキスト ボックス 71"/>
          <p:cNvSpPr txBox="1">
            <a:spLocks noChangeArrowheads="1"/>
          </p:cNvSpPr>
          <p:nvPr/>
        </p:nvSpPr>
        <p:spPr bwMode="auto">
          <a:xfrm>
            <a:off x="4125913" y="706438"/>
            <a:ext cx="374650" cy="260350"/>
          </a:xfrm>
          <a:prstGeom prst="rect">
            <a:avLst/>
          </a:prstGeom>
          <a:noFill/>
          <a:ln w="9525">
            <a:noFill/>
            <a:miter lim="800000"/>
            <a:headEnd/>
            <a:tailEnd/>
          </a:ln>
        </p:spPr>
        <p:txBody>
          <a:bodyPr wrap="none">
            <a:spAutoFit/>
          </a:bodyPr>
          <a:lstStyle/>
          <a:p>
            <a:pPr algn="ctr"/>
            <a:r>
              <a:rPr lang="en-US" altLang="ja-JP" sz="1100" b="1"/>
              <a:t>Rg</a:t>
            </a:r>
            <a:endParaRPr lang="ja-JP" altLang="en-US" sz="1100" b="1"/>
          </a:p>
        </p:txBody>
      </p:sp>
      <p:sp>
        <p:nvSpPr>
          <p:cNvPr id="410" name="正方形/長方形 409"/>
          <p:cNvSpPr/>
          <p:nvPr/>
        </p:nvSpPr>
        <p:spPr>
          <a:xfrm>
            <a:off x="4178300" y="982663"/>
            <a:ext cx="269875" cy="271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47" name="テキスト ボックス 73"/>
          <p:cNvSpPr txBox="1">
            <a:spLocks noChangeArrowheads="1"/>
          </p:cNvSpPr>
          <p:nvPr/>
        </p:nvSpPr>
        <p:spPr bwMode="auto">
          <a:xfrm>
            <a:off x="4129088" y="990600"/>
            <a:ext cx="366712" cy="261938"/>
          </a:xfrm>
          <a:prstGeom prst="rect">
            <a:avLst/>
          </a:prstGeom>
          <a:noFill/>
          <a:ln w="9525">
            <a:noFill/>
            <a:miter lim="800000"/>
            <a:headEnd/>
            <a:tailEnd/>
          </a:ln>
        </p:spPr>
        <p:txBody>
          <a:bodyPr wrap="none">
            <a:spAutoFit/>
          </a:bodyPr>
          <a:lstStyle/>
          <a:p>
            <a:pPr algn="ctr"/>
            <a:r>
              <a:rPr lang="en-US" altLang="ja-JP" sz="1100" b="1"/>
              <a:t>Ds</a:t>
            </a:r>
            <a:endParaRPr lang="ja-JP" altLang="en-US" sz="1100" b="1"/>
          </a:p>
        </p:txBody>
      </p:sp>
      <p:sp>
        <p:nvSpPr>
          <p:cNvPr id="412" name="正方形/長方形 411"/>
          <p:cNvSpPr/>
          <p:nvPr/>
        </p:nvSpPr>
        <p:spPr>
          <a:xfrm>
            <a:off x="3065463" y="125730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49" name="テキスト ボックス 75"/>
          <p:cNvSpPr txBox="1">
            <a:spLocks noChangeArrowheads="1"/>
          </p:cNvSpPr>
          <p:nvPr/>
        </p:nvSpPr>
        <p:spPr bwMode="auto">
          <a:xfrm>
            <a:off x="3019425" y="1254125"/>
            <a:ext cx="347663" cy="261938"/>
          </a:xfrm>
          <a:prstGeom prst="rect">
            <a:avLst/>
          </a:prstGeom>
          <a:noFill/>
          <a:ln w="9525">
            <a:noFill/>
            <a:miter lim="800000"/>
            <a:headEnd/>
            <a:tailEnd/>
          </a:ln>
        </p:spPr>
        <p:txBody>
          <a:bodyPr wrap="none">
            <a:spAutoFit/>
          </a:bodyPr>
          <a:lstStyle/>
          <a:p>
            <a:pPr algn="ctr"/>
            <a:r>
              <a:rPr lang="en-US" altLang="ja-JP" sz="1100" b="1"/>
              <a:t>Mt</a:t>
            </a:r>
            <a:endParaRPr lang="ja-JP" altLang="en-US" sz="1100" b="1"/>
          </a:p>
        </p:txBody>
      </p:sp>
      <p:sp>
        <p:nvSpPr>
          <p:cNvPr id="23650" name="テキスト ボックス 415"/>
          <p:cNvSpPr txBox="1">
            <a:spLocks noChangeArrowheads="1"/>
          </p:cNvSpPr>
          <p:nvPr/>
        </p:nvSpPr>
        <p:spPr bwMode="auto">
          <a:xfrm>
            <a:off x="1152525" y="5913438"/>
            <a:ext cx="273050" cy="273050"/>
          </a:xfrm>
          <a:prstGeom prst="rect">
            <a:avLst/>
          </a:prstGeom>
          <a:solidFill>
            <a:schemeClr val="tx1"/>
          </a:solidFill>
          <a:ln w="12700">
            <a:solidFill>
              <a:schemeClr val="tx1"/>
            </a:solidFill>
            <a:miter lim="800000"/>
            <a:headEnd/>
            <a:tailEnd/>
          </a:ln>
        </p:spPr>
        <p:txBody>
          <a:bodyPr wrap="none" lIns="0" tIns="0" rIns="0" bIns="0" anchor="ctr"/>
          <a:lstStyle/>
          <a:p>
            <a:pPr algn="ctr"/>
            <a:r>
              <a:rPr lang="en-US" altLang="ja-JP" sz="1000" b="1">
                <a:solidFill>
                  <a:schemeClr val="bg1"/>
                </a:solidFill>
              </a:rPr>
              <a:t>238</a:t>
            </a:r>
            <a:endParaRPr lang="ja-JP" altLang="en-US" sz="1000" b="1">
              <a:solidFill>
                <a:schemeClr val="bg1"/>
              </a:solidFill>
            </a:endParaRPr>
          </a:p>
        </p:txBody>
      </p:sp>
      <p:grpSp>
        <p:nvGrpSpPr>
          <p:cNvPr id="2" name="グループ化 233"/>
          <p:cNvGrpSpPr>
            <a:grpSpLocks/>
          </p:cNvGrpSpPr>
          <p:nvPr/>
        </p:nvGrpSpPr>
        <p:grpSpPr bwMode="auto">
          <a:xfrm>
            <a:off x="1149350" y="3724275"/>
            <a:ext cx="3289300" cy="2465388"/>
            <a:chOff x="1149350" y="3511550"/>
            <a:chExt cx="3289300" cy="2465388"/>
          </a:xfrm>
        </p:grpSpPr>
        <p:sp>
          <p:nvSpPr>
            <p:cNvPr id="418" name="テキスト ボックス 417"/>
            <p:cNvSpPr txBox="1"/>
            <p:nvPr/>
          </p:nvSpPr>
          <p:spPr>
            <a:xfrm>
              <a:off x="1430338" y="5702300"/>
              <a:ext cx="274637"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239</a:t>
              </a:r>
              <a:endParaRPr lang="ja-JP" altLang="en-US" sz="1000" b="1" dirty="0">
                <a:latin typeface="Arial" charset="0"/>
                <a:ea typeface="ＭＳ Ｐゴシック" pitchFamily="-26" charset="-128"/>
              </a:endParaRPr>
            </a:p>
          </p:txBody>
        </p:sp>
        <p:sp>
          <p:nvSpPr>
            <p:cNvPr id="419" name="テキスト ボックス 418"/>
            <p:cNvSpPr txBox="1"/>
            <p:nvPr/>
          </p:nvSpPr>
          <p:spPr>
            <a:xfrm>
              <a:off x="1149350" y="5429250"/>
              <a:ext cx="274638"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239</a:t>
              </a:r>
              <a:endParaRPr lang="ja-JP" altLang="en-US" sz="1000" b="1" dirty="0">
                <a:latin typeface="Arial" charset="0"/>
                <a:ea typeface="ＭＳ Ｐゴシック" pitchFamily="-26" charset="-128"/>
              </a:endParaRPr>
            </a:p>
          </p:txBody>
        </p:sp>
        <p:sp>
          <p:nvSpPr>
            <p:cNvPr id="426" name="テキスト ボックス 425"/>
            <p:cNvSpPr txBox="1"/>
            <p:nvPr/>
          </p:nvSpPr>
          <p:spPr>
            <a:xfrm>
              <a:off x="1150938" y="5160963"/>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240</a:t>
              </a:r>
              <a:endParaRPr lang="ja-JP" altLang="en-US" sz="1000" b="1" dirty="0">
                <a:latin typeface="Arial" charset="0"/>
                <a:ea typeface="ＭＳ Ｐゴシック" pitchFamily="-26" charset="-128"/>
              </a:endParaRPr>
            </a:p>
          </p:txBody>
        </p:sp>
        <p:sp>
          <p:nvSpPr>
            <p:cNvPr id="427" name="テキスト ボックス 426"/>
            <p:cNvSpPr txBox="1"/>
            <p:nvPr/>
          </p:nvSpPr>
          <p:spPr>
            <a:xfrm>
              <a:off x="1427163" y="5156200"/>
              <a:ext cx="274637" cy="274638"/>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241</a:t>
              </a:r>
              <a:endParaRPr lang="ja-JP" altLang="en-US" sz="1000" b="1" dirty="0">
                <a:latin typeface="Arial" charset="0"/>
                <a:ea typeface="ＭＳ Ｐゴシック" pitchFamily="-26" charset="-128"/>
              </a:endParaRPr>
            </a:p>
          </p:txBody>
        </p:sp>
        <p:sp>
          <p:nvSpPr>
            <p:cNvPr id="428" name="テキスト ボックス 427"/>
            <p:cNvSpPr txBox="1"/>
            <p:nvPr/>
          </p:nvSpPr>
          <p:spPr>
            <a:xfrm>
              <a:off x="1703388" y="5156200"/>
              <a:ext cx="273050" cy="274638"/>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242</a:t>
              </a:r>
              <a:endParaRPr lang="ja-JP" altLang="en-US" sz="1000" b="1" dirty="0">
                <a:latin typeface="Arial" charset="0"/>
                <a:ea typeface="ＭＳ Ｐゴシック" pitchFamily="-26" charset="-128"/>
              </a:endParaRPr>
            </a:p>
          </p:txBody>
        </p:sp>
        <p:sp>
          <p:nvSpPr>
            <p:cNvPr id="429" name="テキスト ボックス 428"/>
            <p:cNvSpPr txBox="1"/>
            <p:nvPr/>
          </p:nvSpPr>
          <p:spPr>
            <a:xfrm>
              <a:off x="1976438" y="5156200"/>
              <a:ext cx="274637" cy="274638"/>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243</a:t>
              </a:r>
              <a:endParaRPr lang="ja-JP" altLang="en-US" sz="1000" b="1" dirty="0">
                <a:latin typeface="Arial" charset="0"/>
                <a:ea typeface="ＭＳ Ｐゴシック" pitchFamily="-26" charset="-128"/>
              </a:endParaRPr>
            </a:p>
          </p:txBody>
        </p:sp>
        <p:sp>
          <p:nvSpPr>
            <p:cNvPr id="430" name="テキスト ボックス 429"/>
            <p:cNvSpPr txBox="1"/>
            <p:nvPr/>
          </p:nvSpPr>
          <p:spPr>
            <a:xfrm>
              <a:off x="2251075" y="5153025"/>
              <a:ext cx="274638" cy="274638"/>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244</a:t>
              </a:r>
              <a:endParaRPr lang="ja-JP" altLang="en-US" sz="1000" b="1" dirty="0">
                <a:latin typeface="Arial" charset="0"/>
                <a:ea typeface="ＭＳ Ｐゴシック" pitchFamily="-26" charset="-128"/>
              </a:endParaRPr>
            </a:p>
          </p:txBody>
        </p:sp>
        <p:sp>
          <p:nvSpPr>
            <p:cNvPr id="432" name="テキスト ボックス 431"/>
            <p:cNvSpPr txBox="1"/>
            <p:nvPr/>
          </p:nvSpPr>
          <p:spPr>
            <a:xfrm>
              <a:off x="1701800" y="5702300"/>
              <a:ext cx="274638" cy="274638"/>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240</a:t>
              </a:r>
              <a:endParaRPr lang="ja-JP" altLang="en-US" sz="1000" b="1" dirty="0">
                <a:latin typeface="Arial" charset="0"/>
                <a:ea typeface="ＭＳ Ｐゴシック" pitchFamily="-26" charset="-128"/>
              </a:endParaRPr>
            </a:p>
          </p:txBody>
        </p:sp>
        <p:sp>
          <p:nvSpPr>
            <p:cNvPr id="433" name="テキスト ボックス 432"/>
            <p:cNvSpPr txBox="1"/>
            <p:nvPr/>
          </p:nvSpPr>
          <p:spPr>
            <a:xfrm>
              <a:off x="2251075" y="5702300"/>
              <a:ext cx="273050" cy="274638"/>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242</a:t>
              </a:r>
              <a:endParaRPr lang="ja-JP" altLang="en-US" sz="1000" b="1" dirty="0">
                <a:latin typeface="Arial" charset="0"/>
                <a:ea typeface="ＭＳ Ｐゴシック" pitchFamily="-26" charset="-128"/>
              </a:endParaRPr>
            </a:p>
          </p:txBody>
        </p:sp>
        <p:sp>
          <p:nvSpPr>
            <p:cNvPr id="434" name="テキスト ボックス 433"/>
            <p:cNvSpPr txBox="1"/>
            <p:nvPr/>
          </p:nvSpPr>
          <p:spPr>
            <a:xfrm>
              <a:off x="1425575" y="5429250"/>
              <a:ext cx="274638"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240</a:t>
              </a:r>
              <a:endParaRPr lang="ja-JP" altLang="en-US" sz="1000" b="1" dirty="0">
                <a:latin typeface="Arial" charset="0"/>
                <a:ea typeface="ＭＳ Ｐゴシック" pitchFamily="-26" charset="-128"/>
              </a:endParaRPr>
            </a:p>
          </p:txBody>
        </p:sp>
        <p:sp>
          <p:nvSpPr>
            <p:cNvPr id="435" name="テキスト ボックス 434"/>
            <p:cNvSpPr txBox="1"/>
            <p:nvPr/>
          </p:nvSpPr>
          <p:spPr>
            <a:xfrm>
              <a:off x="1703388" y="5432425"/>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241</a:t>
              </a:r>
              <a:endParaRPr lang="ja-JP" altLang="en-US" sz="1000" b="1" dirty="0">
                <a:latin typeface="Arial" charset="0"/>
                <a:ea typeface="ＭＳ Ｐゴシック" pitchFamily="-26" charset="-128"/>
              </a:endParaRPr>
            </a:p>
          </p:txBody>
        </p:sp>
        <p:sp>
          <p:nvSpPr>
            <p:cNvPr id="436" name="テキスト ボックス 435"/>
            <p:cNvSpPr txBox="1"/>
            <p:nvPr/>
          </p:nvSpPr>
          <p:spPr>
            <a:xfrm>
              <a:off x="1979613" y="5432425"/>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242</a:t>
              </a:r>
              <a:endParaRPr lang="ja-JP" altLang="en-US" sz="1000" b="1" dirty="0">
                <a:latin typeface="Arial" charset="0"/>
                <a:ea typeface="ＭＳ Ｐゴシック" pitchFamily="-26" charset="-128"/>
              </a:endParaRPr>
            </a:p>
          </p:txBody>
        </p:sp>
        <p:sp>
          <p:nvSpPr>
            <p:cNvPr id="437" name="テキスト ボックス 436"/>
            <p:cNvSpPr txBox="1"/>
            <p:nvPr/>
          </p:nvSpPr>
          <p:spPr>
            <a:xfrm>
              <a:off x="2252663" y="5432425"/>
              <a:ext cx="274637"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243</a:t>
              </a:r>
              <a:endParaRPr lang="ja-JP" altLang="en-US" sz="1000" b="1" dirty="0">
                <a:latin typeface="Arial" charset="0"/>
                <a:ea typeface="ＭＳ Ｐゴシック" pitchFamily="-26" charset="-128"/>
              </a:endParaRPr>
            </a:p>
          </p:txBody>
        </p:sp>
        <p:sp>
          <p:nvSpPr>
            <p:cNvPr id="438" name="テキスト ボックス 437"/>
            <p:cNvSpPr txBox="1"/>
            <p:nvPr/>
          </p:nvSpPr>
          <p:spPr>
            <a:xfrm>
              <a:off x="2527300" y="5429250"/>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244</a:t>
              </a:r>
              <a:endParaRPr lang="ja-JP" altLang="en-US" sz="1000" b="1" dirty="0">
                <a:latin typeface="Arial" charset="0"/>
                <a:ea typeface="ＭＳ Ｐゴシック" pitchFamily="-26" charset="-128"/>
              </a:endParaRPr>
            </a:p>
          </p:txBody>
        </p:sp>
        <p:sp>
          <p:nvSpPr>
            <p:cNvPr id="439" name="テキスト ボックス 438"/>
            <p:cNvSpPr txBox="1"/>
            <p:nvPr/>
          </p:nvSpPr>
          <p:spPr>
            <a:xfrm>
              <a:off x="2257425" y="4337050"/>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247</a:t>
              </a:r>
              <a:endParaRPr lang="ja-JP" altLang="en-US" sz="1000" b="1" dirty="0">
                <a:latin typeface="Arial" charset="0"/>
                <a:ea typeface="ＭＳ Ｐゴシック" pitchFamily="-26" charset="-128"/>
              </a:endParaRPr>
            </a:p>
          </p:txBody>
        </p:sp>
        <p:sp>
          <p:nvSpPr>
            <p:cNvPr id="440" name="テキスト ボックス 439"/>
            <p:cNvSpPr txBox="1"/>
            <p:nvPr/>
          </p:nvSpPr>
          <p:spPr>
            <a:xfrm>
              <a:off x="2255838" y="4886325"/>
              <a:ext cx="274637"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245</a:t>
              </a:r>
              <a:endParaRPr lang="ja-JP" altLang="en-US" sz="1000" b="1" dirty="0">
                <a:latin typeface="Arial" charset="0"/>
                <a:ea typeface="ＭＳ Ｐゴシック" pitchFamily="-26" charset="-128"/>
              </a:endParaRPr>
            </a:p>
          </p:txBody>
        </p:sp>
        <p:sp>
          <p:nvSpPr>
            <p:cNvPr id="441" name="テキスト ボックス 440"/>
            <p:cNvSpPr txBox="1"/>
            <p:nvPr/>
          </p:nvSpPr>
          <p:spPr>
            <a:xfrm>
              <a:off x="2252663" y="4614863"/>
              <a:ext cx="274637" cy="274637"/>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246</a:t>
              </a:r>
              <a:endParaRPr lang="ja-JP" altLang="en-US" sz="1000" b="1" dirty="0">
                <a:latin typeface="Arial" charset="0"/>
                <a:ea typeface="ＭＳ Ｐゴシック" pitchFamily="-26" charset="-128"/>
              </a:endParaRPr>
            </a:p>
          </p:txBody>
        </p:sp>
        <p:sp>
          <p:nvSpPr>
            <p:cNvPr id="442" name="テキスト ボックス 441"/>
            <p:cNvSpPr txBox="1"/>
            <p:nvPr/>
          </p:nvSpPr>
          <p:spPr>
            <a:xfrm>
              <a:off x="2257425" y="4057650"/>
              <a:ext cx="274638" cy="274638"/>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248</a:t>
              </a:r>
              <a:endParaRPr lang="ja-JP" altLang="en-US" sz="1000" b="1" dirty="0">
                <a:latin typeface="Arial" charset="0"/>
                <a:ea typeface="ＭＳ Ｐゴシック" pitchFamily="-26" charset="-128"/>
              </a:endParaRPr>
            </a:p>
          </p:txBody>
        </p:sp>
        <p:sp>
          <p:nvSpPr>
            <p:cNvPr id="443" name="テキスト ボックス 442"/>
            <p:cNvSpPr txBox="1"/>
            <p:nvPr/>
          </p:nvSpPr>
          <p:spPr>
            <a:xfrm>
              <a:off x="2524125" y="5157788"/>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245</a:t>
              </a:r>
              <a:endParaRPr lang="ja-JP" altLang="en-US" sz="1000" b="1" dirty="0">
                <a:latin typeface="Arial" charset="0"/>
                <a:ea typeface="ＭＳ Ｐゴシック" pitchFamily="-26" charset="-128"/>
              </a:endParaRPr>
            </a:p>
          </p:txBody>
        </p:sp>
        <p:sp>
          <p:nvSpPr>
            <p:cNvPr id="444" name="テキスト ボックス 443"/>
            <p:cNvSpPr txBox="1"/>
            <p:nvPr/>
          </p:nvSpPr>
          <p:spPr>
            <a:xfrm>
              <a:off x="2800350" y="5154613"/>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246</a:t>
              </a:r>
              <a:endParaRPr lang="ja-JP" altLang="en-US" sz="1000" b="1" dirty="0">
                <a:latin typeface="Arial" charset="0"/>
                <a:ea typeface="ＭＳ Ｐゴシック" pitchFamily="-26" charset="-128"/>
              </a:endParaRPr>
            </a:p>
          </p:txBody>
        </p:sp>
        <p:sp>
          <p:nvSpPr>
            <p:cNvPr id="445" name="テキスト ボックス 444"/>
            <p:cNvSpPr txBox="1"/>
            <p:nvPr/>
          </p:nvSpPr>
          <p:spPr>
            <a:xfrm>
              <a:off x="3073400" y="5157788"/>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247</a:t>
              </a:r>
              <a:endParaRPr lang="ja-JP" altLang="en-US" sz="1000" b="1" dirty="0">
                <a:latin typeface="Arial" charset="0"/>
                <a:ea typeface="ＭＳ Ｐゴシック" pitchFamily="-26" charset="-128"/>
              </a:endParaRPr>
            </a:p>
          </p:txBody>
        </p:sp>
        <p:sp>
          <p:nvSpPr>
            <p:cNvPr id="446" name="テキスト ボックス 445"/>
            <p:cNvSpPr txBox="1"/>
            <p:nvPr/>
          </p:nvSpPr>
          <p:spPr>
            <a:xfrm>
              <a:off x="2528888" y="4881563"/>
              <a:ext cx="273050" cy="274637"/>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246</a:t>
              </a:r>
              <a:endParaRPr lang="ja-JP" altLang="en-US" sz="1000" b="1" dirty="0">
                <a:latin typeface="Arial" charset="0"/>
                <a:ea typeface="ＭＳ Ｐゴシック" pitchFamily="-26" charset="-128"/>
              </a:endParaRPr>
            </a:p>
          </p:txBody>
        </p:sp>
        <p:sp>
          <p:nvSpPr>
            <p:cNvPr id="447" name="テキスト ボックス 446"/>
            <p:cNvSpPr txBox="1"/>
            <p:nvPr/>
          </p:nvSpPr>
          <p:spPr>
            <a:xfrm>
              <a:off x="2801938" y="4886325"/>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247</a:t>
              </a:r>
              <a:endParaRPr lang="ja-JP" altLang="en-US" sz="1000" b="1" dirty="0">
                <a:latin typeface="Arial" charset="0"/>
                <a:ea typeface="ＭＳ Ｐゴシック" pitchFamily="-26" charset="-128"/>
              </a:endParaRPr>
            </a:p>
          </p:txBody>
        </p:sp>
        <p:sp>
          <p:nvSpPr>
            <p:cNvPr id="448" name="テキスト ボックス 447"/>
            <p:cNvSpPr txBox="1"/>
            <p:nvPr/>
          </p:nvSpPr>
          <p:spPr>
            <a:xfrm>
              <a:off x="1431925" y="4884738"/>
              <a:ext cx="274638" cy="274637"/>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242</a:t>
              </a:r>
              <a:endParaRPr lang="ja-JP" altLang="en-US" sz="1000" b="1" dirty="0">
                <a:latin typeface="Arial" charset="0"/>
                <a:ea typeface="ＭＳ Ｐゴシック" pitchFamily="-26" charset="-128"/>
              </a:endParaRPr>
            </a:p>
          </p:txBody>
        </p:sp>
        <p:sp>
          <p:nvSpPr>
            <p:cNvPr id="449" name="テキスト ボックス 448"/>
            <p:cNvSpPr txBox="1"/>
            <p:nvPr/>
          </p:nvSpPr>
          <p:spPr>
            <a:xfrm>
              <a:off x="1706563" y="4884738"/>
              <a:ext cx="273050" cy="274637"/>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243</a:t>
              </a:r>
              <a:endParaRPr lang="ja-JP" altLang="en-US" sz="1000" b="1" dirty="0">
                <a:latin typeface="Arial" charset="0"/>
                <a:ea typeface="ＭＳ Ｐゴシック" pitchFamily="-26" charset="-128"/>
              </a:endParaRPr>
            </a:p>
          </p:txBody>
        </p:sp>
        <p:sp>
          <p:nvSpPr>
            <p:cNvPr id="450" name="テキスト ボックス 449"/>
            <p:cNvSpPr txBox="1"/>
            <p:nvPr/>
          </p:nvSpPr>
          <p:spPr>
            <a:xfrm>
              <a:off x="1981200" y="4881563"/>
              <a:ext cx="273050" cy="274637"/>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244</a:t>
              </a:r>
              <a:endParaRPr lang="ja-JP" altLang="en-US" sz="1000" b="1" dirty="0">
                <a:latin typeface="Arial" charset="0"/>
                <a:ea typeface="ＭＳ Ｐゴシック" pitchFamily="-26" charset="-128"/>
              </a:endParaRPr>
            </a:p>
          </p:txBody>
        </p:sp>
        <p:sp>
          <p:nvSpPr>
            <p:cNvPr id="451" name="テキスト ボックス 450"/>
            <p:cNvSpPr txBox="1"/>
            <p:nvPr/>
          </p:nvSpPr>
          <p:spPr>
            <a:xfrm>
              <a:off x="2524125" y="4606925"/>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247</a:t>
              </a:r>
              <a:endParaRPr lang="ja-JP" altLang="en-US" sz="1000" b="1" dirty="0">
                <a:latin typeface="Arial" charset="0"/>
                <a:ea typeface="ＭＳ Ｐゴシック" pitchFamily="-26" charset="-128"/>
              </a:endParaRPr>
            </a:p>
          </p:txBody>
        </p:sp>
        <p:sp>
          <p:nvSpPr>
            <p:cNvPr id="452" name="テキスト ボックス 451"/>
            <p:cNvSpPr txBox="1"/>
            <p:nvPr/>
          </p:nvSpPr>
          <p:spPr>
            <a:xfrm>
              <a:off x="2797175" y="4606925"/>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248</a:t>
              </a:r>
              <a:endParaRPr lang="ja-JP" altLang="en-US" sz="1000" b="1" dirty="0">
                <a:latin typeface="Arial" charset="0"/>
                <a:ea typeface="ＭＳ Ｐゴシック" pitchFamily="-26" charset="-128"/>
              </a:endParaRPr>
            </a:p>
          </p:txBody>
        </p:sp>
        <p:sp>
          <p:nvSpPr>
            <p:cNvPr id="453" name="テキスト ボックス 452"/>
            <p:cNvSpPr txBox="1"/>
            <p:nvPr/>
          </p:nvSpPr>
          <p:spPr>
            <a:xfrm>
              <a:off x="3071813" y="4603750"/>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249</a:t>
              </a:r>
              <a:endParaRPr lang="ja-JP" altLang="en-US" sz="1000" b="1" dirty="0">
                <a:latin typeface="Arial" charset="0"/>
                <a:ea typeface="ＭＳ Ｐゴシック" pitchFamily="-26" charset="-128"/>
              </a:endParaRPr>
            </a:p>
          </p:txBody>
        </p:sp>
        <p:sp>
          <p:nvSpPr>
            <p:cNvPr id="454" name="テキスト ボックス 453"/>
            <p:cNvSpPr txBox="1"/>
            <p:nvPr/>
          </p:nvSpPr>
          <p:spPr>
            <a:xfrm>
              <a:off x="3344863" y="4602163"/>
              <a:ext cx="273050" cy="274637"/>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250</a:t>
              </a:r>
              <a:endParaRPr lang="ja-JP" altLang="en-US" sz="1000" b="1" dirty="0">
                <a:latin typeface="Arial" charset="0"/>
                <a:ea typeface="ＭＳ Ｐゴシック" pitchFamily="-26" charset="-128"/>
              </a:endParaRPr>
            </a:p>
          </p:txBody>
        </p:sp>
        <p:sp>
          <p:nvSpPr>
            <p:cNvPr id="455" name="テキスト ボックス 454"/>
            <p:cNvSpPr txBox="1"/>
            <p:nvPr/>
          </p:nvSpPr>
          <p:spPr>
            <a:xfrm>
              <a:off x="3619500" y="4603750"/>
              <a:ext cx="274638" cy="274638"/>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251</a:t>
              </a:r>
              <a:endParaRPr lang="ja-JP" altLang="en-US" sz="1000" b="1" dirty="0">
                <a:latin typeface="Arial" charset="0"/>
                <a:ea typeface="ＭＳ Ｐゴシック" pitchFamily="-26" charset="-128"/>
              </a:endParaRPr>
            </a:p>
          </p:txBody>
        </p:sp>
        <p:sp>
          <p:nvSpPr>
            <p:cNvPr id="459" name="テキスト ボックス 458"/>
            <p:cNvSpPr txBox="1"/>
            <p:nvPr/>
          </p:nvSpPr>
          <p:spPr>
            <a:xfrm>
              <a:off x="2528888" y="4335463"/>
              <a:ext cx="273050" cy="274637"/>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248</a:t>
              </a:r>
              <a:endParaRPr lang="ja-JP" altLang="en-US" sz="1000" b="1" dirty="0">
                <a:latin typeface="Arial" charset="0"/>
                <a:ea typeface="ＭＳ Ｐゴシック" pitchFamily="-26" charset="-128"/>
              </a:endParaRPr>
            </a:p>
          </p:txBody>
        </p:sp>
        <p:sp>
          <p:nvSpPr>
            <p:cNvPr id="460" name="テキスト ボックス 459"/>
            <p:cNvSpPr txBox="1"/>
            <p:nvPr/>
          </p:nvSpPr>
          <p:spPr>
            <a:xfrm>
              <a:off x="2797175" y="4337050"/>
              <a:ext cx="274638" cy="274638"/>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249</a:t>
              </a:r>
              <a:endParaRPr lang="ja-JP" altLang="en-US" sz="1000" b="1" dirty="0">
                <a:latin typeface="Arial" charset="0"/>
                <a:ea typeface="ＭＳ Ｐゴシック" pitchFamily="-26" charset="-128"/>
              </a:endParaRPr>
            </a:p>
          </p:txBody>
        </p:sp>
        <p:sp>
          <p:nvSpPr>
            <p:cNvPr id="461" name="テキスト ボックス 460"/>
            <p:cNvSpPr txBox="1"/>
            <p:nvPr/>
          </p:nvSpPr>
          <p:spPr>
            <a:xfrm>
              <a:off x="3070225" y="4337050"/>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250</a:t>
              </a:r>
              <a:endParaRPr lang="ja-JP" altLang="en-US" sz="1000" b="1" dirty="0">
                <a:latin typeface="Arial" charset="0"/>
                <a:ea typeface="ＭＳ Ｐゴシック" pitchFamily="-26" charset="-128"/>
              </a:endParaRPr>
            </a:p>
          </p:txBody>
        </p:sp>
        <p:sp>
          <p:nvSpPr>
            <p:cNvPr id="462" name="テキスト ボックス 461"/>
            <p:cNvSpPr txBox="1"/>
            <p:nvPr/>
          </p:nvSpPr>
          <p:spPr>
            <a:xfrm>
              <a:off x="3346450" y="4338638"/>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251</a:t>
              </a:r>
              <a:endParaRPr lang="ja-JP" altLang="en-US" sz="1000" b="1" dirty="0">
                <a:latin typeface="Arial" charset="0"/>
                <a:ea typeface="ＭＳ Ｐゴシック" pitchFamily="-26" charset="-128"/>
              </a:endParaRPr>
            </a:p>
          </p:txBody>
        </p:sp>
        <p:sp>
          <p:nvSpPr>
            <p:cNvPr id="466" name="テキスト ボックス 465"/>
            <p:cNvSpPr txBox="1"/>
            <p:nvPr/>
          </p:nvSpPr>
          <p:spPr>
            <a:xfrm>
              <a:off x="2517775" y="4060825"/>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249</a:t>
              </a:r>
              <a:endParaRPr lang="ja-JP" altLang="en-US" sz="1000" b="1" dirty="0">
                <a:latin typeface="Arial" charset="0"/>
                <a:ea typeface="ＭＳ Ｐゴシック" pitchFamily="-26" charset="-128"/>
              </a:endParaRPr>
            </a:p>
          </p:txBody>
        </p:sp>
        <p:sp>
          <p:nvSpPr>
            <p:cNvPr id="467" name="テキスト ボックス 466"/>
            <p:cNvSpPr txBox="1"/>
            <p:nvPr/>
          </p:nvSpPr>
          <p:spPr>
            <a:xfrm>
              <a:off x="2789238" y="4059238"/>
              <a:ext cx="274637"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250</a:t>
              </a:r>
              <a:endParaRPr lang="ja-JP" altLang="en-US" sz="1000" b="1" dirty="0">
                <a:latin typeface="Arial" charset="0"/>
                <a:ea typeface="ＭＳ Ｐゴシック" pitchFamily="-26" charset="-128"/>
              </a:endParaRPr>
            </a:p>
          </p:txBody>
        </p:sp>
        <p:sp>
          <p:nvSpPr>
            <p:cNvPr id="468" name="テキスト ボックス 467"/>
            <p:cNvSpPr txBox="1"/>
            <p:nvPr/>
          </p:nvSpPr>
          <p:spPr>
            <a:xfrm>
              <a:off x="3065463" y="4060825"/>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251</a:t>
              </a:r>
              <a:endParaRPr lang="ja-JP" altLang="en-US" sz="1000" b="1" dirty="0">
                <a:latin typeface="Arial" charset="0"/>
                <a:ea typeface="ＭＳ Ｐゴシック" pitchFamily="-26" charset="-128"/>
              </a:endParaRPr>
            </a:p>
          </p:txBody>
        </p:sp>
        <p:sp>
          <p:nvSpPr>
            <p:cNvPr id="469" name="テキスト ボックス 468"/>
            <p:cNvSpPr txBox="1"/>
            <p:nvPr/>
          </p:nvSpPr>
          <p:spPr>
            <a:xfrm>
              <a:off x="3629025" y="4060825"/>
              <a:ext cx="273050" cy="274638"/>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253</a:t>
              </a:r>
              <a:endParaRPr lang="ja-JP" altLang="en-US" sz="1000" b="1" dirty="0">
                <a:latin typeface="Arial" charset="0"/>
                <a:ea typeface="ＭＳ Ｐゴシック" pitchFamily="-26" charset="-128"/>
              </a:endParaRPr>
            </a:p>
          </p:txBody>
        </p:sp>
        <p:sp>
          <p:nvSpPr>
            <p:cNvPr id="470" name="テキスト ボックス 469"/>
            <p:cNvSpPr txBox="1"/>
            <p:nvPr/>
          </p:nvSpPr>
          <p:spPr>
            <a:xfrm>
              <a:off x="3348038" y="4062413"/>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252</a:t>
              </a:r>
              <a:endParaRPr lang="ja-JP" altLang="en-US" sz="1000" b="1" dirty="0">
                <a:latin typeface="Arial" charset="0"/>
                <a:ea typeface="ＭＳ Ｐゴシック" pitchFamily="-26" charset="-128"/>
              </a:endParaRPr>
            </a:p>
          </p:txBody>
        </p:sp>
        <p:sp>
          <p:nvSpPr>
            <p:cNvPr id="471" name="テキスト ボックス 470"/>
            <p:cNvSpPr txBox="1"/>
            <p:nvPr/>
          </p:nvSpPr>
          <p:spPr>
            <a:xfrm>
              <a:off x="3887788" y="4064000"/>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254</a:t>
              </a:r>
              <a:endParaRPr lang="ja-JP" altLang="en-US" sz="1000" b="1" dirty="0">
                <a:latin typeface="Arial" charset="0"/>
                <a:ea typeface="ＭＳ Ｐゴシック" pitchFamily="-26" charset="-128"/>
              </a:endParaRPr>
            </a:p>
          </p:txBody>
        </p:sp>
        <p:sp>
          <p:nvSpPr>
            <p:cNvPr id="472" name="テキスト ボックス 471"/>
            <p:cNvSpPr txBox="1"/>
            <p:nvPr/>
          </p:nvSpPr>
          <p:spPr>
            <a:xfrm>
              <a:off x="4160838" y="4062413"/>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255</a:t>
              </a:r>
              <a:endParaRPr lang="ja-JP" altLang="en-US" sz="1000" b="1" dirty="0">
                <a:latin typeface="Arial" charset="0"/>
                <a:ea typeface="ＭＳ Ｐゴシック" pitchFamily="-26" charset="-128"/>
              </a:endParaRPr>
            </a:p>
          </p:txBody>
        </p:sp>
        <p:sp>
          <p:nvSpPr>
            <p:cNvPr id="473" name="テキスト ボックス 472"/>
            <p:cNvSpPr txBox="1"/>
            <p:nvPr/>
          </p:nvSpPr>
          <p:spPr>
            <a:xfrm>
              <a:off x="4159250" y="3790950"/>
              <a:ext cx="273050" cy="274638"/>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256</a:t>
              </a:r>
              <a:endParaRPr lang="ja-JP" altLang="en-US" sz="1000" b="1" dirty="0">
                <a:latin typeface="Arial" charset="0"/>
                <a:ea typeface="ＭＳ Ｐゴシック" pitchFamily="-26" charset="-128"/>
              </a:endParaRPr>
            </a:p>
          </p:txBody>
        </p:sp>
        <p:sp>
          <p:nvSpPr>
            <p:cNvPr id="474" name="テキスト ボックス 473"/>
            <p:cNvSpPr txBox="1"/>
            <p:nvPr/>
          </p:nvSpPr>
          <p:spPr>
            <a:xfrm>
              <a:off x="4164013" y="3511550"/>
              <a:ext cx="274637"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257</a:t>
              </a:r>
              <a:endParaRPr lang="ja-JP" altLang="en-US" sz="1000" b="1" dirty="0">
                <a:latin typeface="Arial" charset="0"/>
                <a:ea typeface="ＭＳ Ｐゴシック" pitchFamily="-26" charset="-128"/>
              </a:endParaRPr>
            </a:p>
          </p:txBody>
        </p:sp>
        <p:sp>
          <p:nvSpPr>
            <p:cNvPr id="475" name="テキスト ボックス 474"/>
            <p:cNvSpPr txBox="1"/>
            <p:nvPr/>
          </p:nvSpPr>
          <p:spPr>
            <a:xfrm>
              <a:off x="3892550" y="3786188"/>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255</a:t>
              </a:r>
              <a:endParaRPr lang="ja-JP" altLang="en-US" sz="1000" b="1" dirty="0">
                <a:latin typeface="Arial" charset="0"/>
                <a:ea typeface="ＭＳ Ｐゴシック" pitchFamily="-26" charset="-128"/>
              </a:endParaRPr>
            </a:p>
          </p:txBody>
        </p:sp>
        <p:sp>
          <p:nvSpPr>
            <p:cNvPr id="476" name="テキスト ボックス 475"/>
            <p:cNvSpPr txBox="1"/>
            <p:nvPr/>
          </p:nvSpPr>
          <p:spPr>
            <a:xfrm>
              <a:off x="3614738" y="3783013"/>
              <a:ext cx="273050" cy="274637"/>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254</a:t>
              </a:r>
              <a:endParaRPr lang="ja-JP" altLang="en-US" sz="1000" b="1" dirty="0">
                <a:latin typeface="Arial" charset="0"/>
                <a:ea typeface="ＭＳ Ｐゴシック" pitchFamily="-26" charset="-128"/>
              </a:endParaRPr>
            </a:p>
          </p:txBody>
        </p:sp>
        <p:sp>
          <p:nvSpPr>
            <p:cNvPr id="477" name="テキスト ボックス 476"/>
            <p:cNvSpPr txBox="1"/>
            <p:nvPr/>
          </p:nvSpPr>
          <p:spPr>
            <a:xfrm>
              <a:off x="3341688" y="3783013"/>
              <a:ext cx="273050" cy="274637"/>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253</a:t>
              </a:r>
              <a:endParaRPr lang="ja-JP" altLang="en-US" sz="1000" b="1" dirty="0">
                <a:latin typeface="Arial" charset="0"/>
                <a:ea typeface="ＭＳ Ｐゴシック" pitchFamily="-26" charset="-128"/>
              </a:endParaRPr>
            </a:p>
          </p:txBody>
        </p:sp>
        <p:sp>
          <p:nvSpPr>
            <p:cNvPr id="478" name="テキスト ボックス 477"/>
            <p:cNvSpPr txBox="1"/>
            <p:nvPr/>
          </p:nvSpPr>
          <p:spPr>
            <a:xfrm>
              <a:off x="1979613" y="4608513"/>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245</a:t>
              </a:r>
              <a:endParaRPr lang="ja-JP" altLang="en-US" sz="1000" b="1" dirty="0">
                <a:latin typeface="Arial" charset="0"/>
                <a:ea typeface="ＭＳ Ｐゴシック" pitchFamily="-26" charset="-128"/>
              </a:endParaRPr>
            </a:p>
          </p:txBody>
        </p:sp>
        <p:sp>
          <p:nvSpPr>
            <p:cNvPr id="479" name="テキスト ボックス 478"/>
            <p:cNvSpPr txBox="1"/>
            <p:nvPr/>
          </p:nvSpPr>
          <p:spPr>
            <a:xfrm>
              <a:off x="1428750" y="4606925"/>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243</a:t>
              </a:r>
              <a:endParaRPr lang="ja-JP" altLang="en-US" sz="1000" b="1" dirty="0">
                <a:latin typeface="Arial" charset="0"/>
                <a:ea typeface="ＭＳ Ｐゴシック" pitchFamily="-26" charset="-128"/>
              </a:endParaRPr>
            </a:p>
          </p:txBody>
        </p:sp>
        <p:sp>
          <p:nvSpPr>
            <p:cNvPr id="480" name="テキスト ボックス 479"/>
            <p:cNvSpPr txBox="1"/>
            <p:nvPr/>
          </p:nvSpPr>
          <p:spPr>
            <a:xfrm>
              <a:off x="1703388" y="4603750"/>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244</a:t>
              </a:r>
              <a:endParaRPr lang="ja-JP" altLang="en-US" sz="1000" b="1" dirty="0">
                <a:latin typeface="Arial" charset="0"/>
                <a:ea typeface="ＭＳ Ｐゴシック" pitchFamily="-26" charset="-128"/>
              </a:endParaRPr>
            </a:p>
          </p:txBody>
        </p:sp>
        <p:sp>
          <p:nvSpPr>
            <p:cNvPr id="487" name="テキスト ボックス 486"/>
            <p:cNvSpPr txBox="1"/>
            <p:nvPr/>
          </p:nvSpPr>
          <p:spPr>
            <a:xfrm>
              <a:off x="1154113" y="4876800"/>
              <a:ext cx="273050" cy="273050"/>
            </a:xfrm>
            <a:prstGeom prst="rect">
              <a:avLst/>
            </a:prstGeom>
            <a:solidFill>
              <a:schemeClr val="accent2">
                <a:lumMod val="20000"/>
                <a:lumOff val="80000"/>
              </a:schemeClr>
            </a:solidFill>
            <a:ln w="12700">
              <a:solidFill>
                <a:schemeClr val="tx1"/>
              </a:solidFill>
            </a:ln>
          </p:spPr>
          <p:txBody>
            <a:bodyPr wrap="none" lIns="0" tIns="0" rIns="0" bIns="0" anchor="ctr"/>
            <a:lstStyle/>
            <a:p>
              <a:pPr algn="ctr">
                <a:defRPr/>
              </a:pPr>
              <a:r>
                <a:rPr lang="en-US" altLang="ja-JP" sz="1000" b="1" dirty="0">
                  <a:latin typeface="Arial" charset="0"/>
                  <a:ea typeface="ＭＳ Ｐゴシック" pitchFamily="-26" charset="-128"/>
                </a:rPr>
                <a:t>241</a:t>
              </a:r>
              <a:endParaRPr lang="ja-JP" altLang="en-US" sz="1000" b="1" dirty="0">
                <a:latin typeface="Arial" charset="0"/>
                <a:ea typeface="ＭＳ Ｐゴシック" pitchFamily="-26" charset="-128"/>
              </a:endParaRPr>
            </a:p>
          </p:txBody>
        </p:sp>
      </p:grpSp>
      <p:grpSp>
        <p:nvGrpSpPr>
          <p:cNvPr id="3" name="グループ化 234"/>
          <p:cNvGrpSpPr>
            <a:grpSpLocks/>
          </p:cNvGrpSpPr>
          <p:nvPr/>
        </p:nvGrpSpPr>
        <p:grpSpPr bwMode="auto">
          <a:xfrm>
            <a:off x="595313" y="2360613"/>
            <a:ext cx="3844925" cy="2725737"/>
            <a:chOff x="596072" y="2148282"/>
            <a:chExt cx="3843384" cy="2725878"/>
          </a:xfrm>
        </p:grpSpPr>
        <p:sp>
          <p:nvSpPr>
            <p:cNvPr id="23806" name="テキスト ボックス 160"/>
            <p:cNvSpPr txBox="1">
              <a:spLocks noChangeArrowheads="1"/>
            </p:cNvSpPr>
            <p:nvPr/>
          </p:nvSpPr>
          <p:spPr bwMode="auto">
            <a:xfrm>
              <a:off x="3613420" y="3515652"/>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255</a:t>
              </a:r>
              <a:endParaRPr lang="ja-JP" altLang="en-US" sz="1000" b="1"/>
            </a:p>
          </p:txBody>
        </p:sp>
        <p:sp>
          <p:nvSpPr>
            <p:cNvPr id="23807" name="テキスト ボックス 161"/>
            <p:cNvSpPr txBox="1">
              <a:spLocks noChangeArrowheads="1"/>
            </p:cNvSpPr>
            <p:nvPr/>
          </p:nvSpPr>
          <p:spPr bwMode="auto">
            <a:xfrm>
              <a:off x="3337054" y="3512738"/>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254</a:t>
              </a:r>
              <a:endParaRPr lang="ja-JP" altLang="en-US" sz="1000" b="1"/>
            </a:p>
          </p:txBody>
        </p:sp>
        <p:sp>
          <p:nvSpPr>
            <p:cNvPr id="23808" name="テキスト ボックス 162"/>
            <p:cNvSpPr txBox="1">
              <a:spLocks noChangeArrowheads="1"/>
            </p:cNvSpPr>
            <p:nvPr/>
          </p:nvSpPr>
          <p:spPr bwMode="auto">
            <a:xfrm>
              <a:off x="3062416" y="3511552"/>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253</a:t>
              </a:r>
              <a:endParaRPr lang="ja-JP" altLang="en-US" sz="1000" b="1"/>
            </a:p>
          </p:txBody>
        </p:sp>
        <p:sp>
          <p:nvSpPr>
            <p:cNvPr id="23809" name="テキスト ボックス 163"/>
            <p:cNvSpPr txBox="1">
              <a:spLocks noChangeArrowheads="1"/>
            </p:cNvSpPr>
            <p:nvPr/>
          </p:nvSpPr>
          <p:spPr bwMode="auto">
            <a:xfrm>
              <a:off x="2786050" y="3508638"/>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252</a:t>
              </a:r>
              <a:endParaRPr lang="ja-JP" altLang="en-US" sz="1000" b="1"/>
            </a:p>
          </p:txBody>
        </p:sp>
        <p:sp>
          <p:nvSpPr>
            <p:cNvPr id="23810" name="テキスト ボックス 164"/>
            <p:cNvSpPr txBox="1">
              <a:spLocks noChangeArrowheads="1"/>
            </p:cNvSpPr>
            <p:nvPr/>
          </p:nvSpPr>
          <p:spPr bwMode="auto">
            <a:xfrm>
              <a:off x="2521350" y="3515652"/>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251</a:t>
              </a:r>
              <a:endParaRPr lang="ja-JP" altLang="en-US" sz="1000" b="1"/>
            </a:p>
          </p:txBody>
        </p:sp>
        <p:sp>
          <p:nvSpPr>
            <p:cNvPr id="23811" name="テキスト ボックス 165"/>
            <p:cNvSpPr txBox="1">
              <a:spLocks noChangeArrowheads="1"/>
            </p:cNvSpPr>
            <p:nvPr/>
          </p:nvSpPr>
          <p:spPr bwMode="auto">
            <a:xfrm>
              <a:off x="2244984" y="3512738"/>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250</a:t>
              </a:r>
              <a:endParaRPr lang="ja-JP" altLang="en-US" sz="1000" b="1"/>
            </a:p>
          </p:txBody>
        </p:sp>
        <p:sp>
          <p:nvSpPr>
            <p:cNvPr id="23812" name="テキスト ボックス 166"/>
            <p:cNvSpPr txBox="1">
              <a:spLocks noChangeArrowheads="1"/>
            </p:cNvSpPr>
            <p:nvPr/>
          </p:nvSpPr>
          <p:spPr bwMode="auto">
            <a:xfrm>
              <a:off x="1970346" y="3511552"/>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249</a:t>
              </a:r>
              <a:endParaRPr lang="ja-JP" altLang="en-US" sz="1000" b="1"/>
            </a:p>
          </p:txBody>
        </p:sp>
        <p:sp>
          <p:nvSpPr>
            <p:cNvPr id="23813" name="テキスト ボックス 167"/>
            <p:cNvSpPr txBox="1">
              <a:spLocks noChangeArrowheads="1"/>
            </p:cNvSpPr>
            <p:nvPr/>
          </p:nvSpPr>
          <p:spPr bwMode="auto">
            <a:xfrm>
              <a:off x="1693980" y="3508638"/>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248</a:t>
              </a:r>
              <a:endParaRPr lang="ja-JP" altLang="en-US" sz="1000" b="1"/>
            </a:p>
          </p:txBody>
        </p:sp>
        <p:sp>
          <p:nvSpPr>
            <p:cNvPr id="23814" name="テキスト ボックス 168"/>
            <p:cNvSpPr txBox="1">
              <a:spLocks noChangeArrowheads="1"/>
            </p:cNvSpPr>
            <p:nvPr/>
          </p:nvSpPr>
          <p:spPr bwMode="auto">
            <a:xfrm>
              <a:off x="1423442" y="3515652"/>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247</a:t>
              </a:r>
              <a:endParaRPr lang="ja-JP" altLang="en-US" sz="1000" b="1"/>
            </a:p>
          </p:txBody>
        </p:sp>
        <p:sp>
          <p:nvSpPr>
            <p:cNvPr id="23815" name="テキスト ボックス 169"/>
            <p:cNvSpPr txBox="1">
              <a:spLocks noChangeArrowheads="1"/>
            </p:cNvSpPr>
            <p:nvPr/>
          </p:nvSpPr>
          <p:spPr bwMode="auto">
            <a:xfrm>
              <a:off x="1147076" y="3512738"/>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246</a:t>
              </a:r>
              <a:endParaRPr lang="ja-JP" altLang="en-US" sz="1000" b="1"/>
            </a:p>
          </p:txBody>
        </p:sp>
        <p:sp>
          <p:nvSpPr>
            <p:cNvPr id="23816" name="テキスト ボックス 170"/>
            <p:cNvSpPr txBox="1">
              <a:spLocks noChangeArrowheads="1"/>
            </p:cNvSpPr>
            <p:nvPr/>
          </p:nvSpPr>
          <p:spPr bwMode="auto">
            <a:xfrm>
              <a:off x="868338" y="3511552"/>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245</a:t>
              </a:r>
              <a:endParaRPr lang="ja-JP" altLang="en-US" sz="1000" b="1"/>
            </a:p>
          </p:txBody>
        </p:sp>
        <p:sp>
          <p:nvSpPr>
            <p:cNvPr id="23817" name="テキスト ボックス 171"/>
            <p:cNvSpPr txBox="1">
              <a:spLocks noChangeArrowheads="1"/>
            </p:cNvSpPr>
            <p:nvPr/>
          </p:nvSpPr>
          <p:spPr bwMode="auto">
            <a:xfrm>
              <a:off x="596072" y="3508638"/>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244</a:t>
              </a:r>
              <a:endParaRPr lang="ja-JP" altLang="en-US" sz="1000" b="1"/>
            </a:p>
          </p:txBody>
        </p:sp>
        <p:sp>
          <p:nvSpPr>
            <p:cNvPr id="23818" name="テキスト ボックス 172"/>
            <p:cNvSpPr txBox="1">
              <a:spLocks noChangeArrowheads="1"/>
            </p:cNvSpPr>
            <p:nvPr/>
          </p:nvSpPr>
          <p:spPr bwMode="auto">
            <a:xfrm>
              <a:off x="3062416" y="3786190"/>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252</a:t>
              </a:r>
              <a:endParaRPr lang="ja-JP" altLang="en-US" sz="1000" b="1"/>
            </a:p>
          </p:txBody>
        </p:sp>
        <p:sp>
          <p:nvSpPr>
            <p:cNvPr id="23819" name="テキスト ボックス 173"/>
            <p:cNvSpPr txBox="1">
              <a:spLocks noChangeArrowheads="1"/>
            </p:cNvSpPr>
            <p:nvPr/>
          </p:nvSpPr>
          <p:spPr bwMode="auto">
            <a:xfrm>
              <a:off x="2797716" y="3793204"/>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251</a:t>
              </a:r>
              <a:endParaRPr lang="ja-JP" altLang="en-US" sz="1000" b="1"/>
            </a:p>
          </p:txBody>
        </p:sp>
        <p:sp>
          <p:nvSpPr>
            <p:cNvPr id="23820" name="テキスト ボックス 174"/>
            <p:cNvSpPr txBox="1">
              <a:spLocks noChangeArrowheads="1"/>
            </p:cNvSpPr>
            <p:nvPr/>
          </p:nvSpPr>
          <p:spPr bwMode="auto">
            <a:xfrm>
              <a:off x="2521350" y="3790290"/>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250</a:t>
              </a:r>
              <a:endParaRPr lang="ja-JP" altLang="en-US" sz="1000" b="1"/>
            </a:p>
          </p:txBody>
        </p:sp>
        <p:sp>
          <p:nvSpPr>
            <p:cNvPr id="23821" name="テキスト ボックス 175"/>
            <p:cNvSpPr txBox="1">
              <a:spLocks noChangeArrowheads="1"/>
            </p:cNvSpPr>
            <p:nvPr/>
          </p:nvSpPr>
          <p:spPr bwMode="auto">
            <a:xfrm>
              <a:off x="2246712" y="3789104"/>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249</a:t>
              </a:r>
              <a:endParaRPr lang="ja-JP" altLang="en-US" sz="1000" b="1"/>
            </a:p>
          </p:txBody>
        </p:sp>
        <p:sp>
          <p:nvSpPr>
            <p:cNvPr id="23822" name="テキスト ボックス 176"/>
            <p:cNvSpPr txBox="1">
              <a:spLocks noChangeArrowheads="1"/>
            </p:cNvSpPr>
            <p:nvPr/>
          </p:nvSpPr>
          <p:spPr bwMode="auto">
            <a:xfrm>
              <a:off x="1970346" y="3786190"/>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248</a:t>
              </a:r>
              <a:endParaRPr lang="ja-JP" altLang="en-US" sz="1000" b="1"/>
            </a:p>
          </p:txBody>
        </p:sp>
        <p:sp>
          <p:nvSpPr>
            <p:cNvPr id="23823" name="テキスト ボックス 177"/>
            <p:cNvSpPr txBox="1">
              <a:spLocks noChangeArrowheads="1"/>
            </p:cNvSpPr>
            <p:nvPr/>
          </p:nvSpPr>
          <p:spPr bwMode="auto">
            <a:xfrm>
              <a:off x="1699808" y="3793204"/>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247</a:t>
              </a:r>
              <a:endParaRPr lang="ja-JP" altLang="en-US" sz="1000" b="1"/>
            </a:p>
          </p:txBody>
        </p:sp>
        <p:sp>
          <p:nvSpPr>
            <p:cNvPr id="23824" name="テキスト ボックス 178"/>
            <p:cNvSpPr txBox="1">
              <a:spLocks noChangeArrowheads="1"/>
            </p:cNvSpPr>
            <p:nvPr/>
          </p:nvSpPr>
          <p:spPr bwMode="auto">
            <a:xfrm>
              <a:off x="1417614" y="3786190"/>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246</a:t>
              </a:r>
              <a:endParaRPr lang="ja-JP" altLang="en-US" sz="1000" b="1"/>
            </a:p>
          </p:txBody>
        </p:sp>
        <p:sp>
          <p:nvSpPr>
            <p:cNvPr id="23825" name="テキスト ボックス 179"/>
            <p:cNvSpPr txBox="1">
              <a:spLocks noChangeArrowheads="1"/>
            </p:cNvSpPr>
            <p:nvPr/>
          </p:nvSpPr>
          <p:spPr bwMode="auto">
            <a:xfrm>
              <a:off x="1147076" y="3785004"/>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245</a:t>
              </a:r>
              <a:endParaRPr lang="ja-JP" altLang="en-US" sz="1000" b="1"/>
            </a:p>
          </p:txBody>
        </p:sp>
        <p:sp>
          <p:nvSpPr>
            <p:cNvPr id="23826" name="テキスト ボックス 180"/>
            <p:cNvSpPr txBox="1">
              <a:spLocks noChangeArrowheads="1"/>
            </p:cNvSpPr>
            <p:nvPr/>
          </p:nvSpPr>
          <p:spPr bwMode="auto">
            <a:xfrm>
              <a:off x="1978546" y="4062556"/>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247</a:t>
              </a:r>
              <a:endParaRPr lang="ja-JP" altLang="en-US" sz="1000" b="1"/>
            </a:p>
          </p:txBody>
        </p:sp>
        <p:sp>
          <p:nvSpPr>
            <p:cNvPr id="23827" name="テキスト ボックス 181"/>
            <p:cNvSpPr txBox="1">
              <a:spLocks noChangeArrowheads="1"/>
            </p:cNvSpPr>
            <p:nvPr/>
          </p:nvSpPr>
          <p:spPr bwMode="auto">
            <a:xfrm>
              <a:off x="1696352" y="4063742"/>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246</a:t>
              </a:r>
              <a:endParaRPr lang="ja-JP" altLang="en-US" sz="1000" b="1"/>
            </a:p>
          </p:txBody>
        </p:sp>
        <p:sp>
          <p:nvSpPr>
            <p:cNvPr id="23828" name="テキスト ボックス 182"/>
            <p:cNvSpPr txBox="1">
              <a:spLocks noChangeArrowheads="1"/>
            </p:cNvSpPr>
            <p:nvPr/>
          </p:nvSpPr>
          <p:spPr bwMode="auto">
            <a:xfrm>
              <a:off x="1425814" y="4062556"/>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245</a:t>
              </a:r>
              <a:endParaRPr lang="ja-JP" altLang="en-US" sz="1000" b="1"/>
            </a:p>
          </p:txBody>
        </p:sp>
        <p:sp>
          <p:nvSpPr>
            <p:cNvPr id="23829" name="テキスト ボックス 183"/>
            <p:cNvSpPr txBox="1">
              <a:spLocks noChangeArrowheads="1"/>
            </p:cNvSpPr>
            <p:nvPr/>
          </p:nvSpPr>
          <p:spPr bwMode="auto">
            <a:xfrm>
              <a:off x="1151176" y="4058456"/>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244</a:t>
              </a:r>
              <a:endParaRPr lang="ja-JP" altLang="en-US" sz="1000" b="1"/>
            </a:p>
          </p:txBody>
        </p:sp>
        <p:sp>
          <p:nvSpPr>
            <p:cNvPr id="23830" name="テキスト ボックス 184"/>
            <p:cNvSpPr txBox="1">
              <a:spLocks noChangeArrowheads="1"/>
            </p:cNvSpPr>
            <p:nvPr/>
          </p:nvSpPr>
          <p:spPr bwMode="auto">
            <a:xfrm>
              <a:off x="1978546" y="4336008"/>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246</a:t>
              </a:r>
              <a:endParaRPr lang="ja-JP" altLang="en-US" sz="1000" b="1"/>
            </a:p>
          </p:txBody>
        </p:sp>
        <p:sp>
          <p:nvSpPr>
            <p:cNvPr id="23831" name="テキスト ボックス 185"/>
            <p:cNvSpPr txBox="1">
              <a:spLocks noChangeArrowheads="1"/>
            </p:cNvSpPr>
            <p:nvPr/>
          </p:nvSpPr>
          <p:spPr bwMode="auto">
            <a:xfrm>
              <a:off x="1695708" y="4334822"/>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245</a:t>
              </a:r>
              <a:endParaRPr lang="ja-JP" altLang="en-US" sz="1000" b="1"/>
            </a:p>
          </p:txBody>
        </p:sp>
        <p:sp>
          <p:nvSpPr>
            <p:cNvPr id="23832" name="テキスト ボックス 186"/>
            <p:cNvSpPr txBox="1">
              <a:spLocks noChangeArrowheads="1"/>
            </p:cNvSpPr>
            <p:nvPr/>
          </p:nvSpPr>
          <p:spPr bwMode="auto">
            <a:xfrm>
              <a:off x="1421070" y="4330722"/>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244</a:t>
              </a:r>
              <a:endParaRPr lang="ja-JP" altLang="en-US" sz="1000" b="1"/>
            </a:p>
          </p:txBody>
        </p:sp>
        <p:sp>
          <p:nvSpPr>
            <p:cNvPr id="23833" name="テキスト ボックス 187"/>
            <p:cNvSpPr txBox="1">
              <a:spLocks noChangeArrowheads="1"/>
            </p:cNvSpPr>
            <p:nvPr/>
          </p:nvSpPr>
          <p:spPr bwMode="auto">
            <a:xfrm>
              <a:off x="1149438" y="4336008"/>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243</a:t>
              </a:r>
              <a:endParaRPr lang="ja-JP" altLang="en-US" sz="1000" b="1"/>
            </a:p>
          </p:txBody>
        </p:sp>
        <p:sp>
          <p:nvSpPr>
            <p:cNvPr id="23834" name="テキスト ボックス 188"/>
            <p:cNvSpPr txBox="1">
              <a:spLocks noChangeArrowheads="1"/>
            </p:cNvSpPr>
            <p:nvPr/>
          </p:nvSpPr>
          <p:spPr bwMode="auto">
            <a:xfrm>
              <a:off x="1147076" y="4599522"/>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242</a:t>
              </a:r>
              <a:endParaRPr lang="ja-JP" altLang="en-US" sz="1000" b="1"/>
            </a:p>
          </p:txBody>
        </p:sp>
        <p:sp>
          <p:nvSpPr>
            <p:cNvPr id="23835" name="テキスト ボックス 189"/>
            <p:cNvSpPr txBox="1">
              <a:spLocks noChangeArrowheads="1"/>
            </p:cNvSpPr>
            <p:nvPr/>
          </p:nvSpPr>
          <p:spPr bwMode="auto">
            <a:xfrm>
              <a:off x="3339254" y="3240667"/>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255</a:t>
              </a:r>
              <a:endParaRPr lang="ja-JP" altLang="en-US" sz="1000" b="1"/>
            </a:p>
          </p:txBody>
        </p:sp>
        <p:sp>
          <p:nvSpPr>
            <p:cNvPr id="23836" name="テキスト ボックス 190"/>
            <p:cNvSpPr txBox="1">
              <a:spLocks noChangeArrowheads="1"/>
            </p:cNvSpPr>
            <p:nvPr/>
          </p:nvSpPr>
          <p:spPr bwMode="auto">
            <a:xfrm>
              <a:off x="3062888" y="3237753"/>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254</a:t>
              </a:r>
              <a:endParaRPr lang="ja-JP" altLang="en-US" sz="1000" b="1"/>
            </a:p>
          </p:txBody>
        </p:sp>
        <p:sp>
          <p:nvSpPr>
            <p:cNvPr id="23837" name="テキスト ボックス 191"/>
            <p:cNvSpPr txBox="1">
              <a:spLocks noChangeArrowheads="1"/>
            </p:cNvSpPr>
            <p:nvPr/>
          </p:nvSpPr>
          <p:spPr bwMode="auto">
            <a:xfrm>
              <a:off x="2788250" y="3236567"/>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253</a:t>
              </a:r>
              <a:endParaRPr lang="ja-JP" altLang="en-US" sz="1000" b="1"/>
            </a:p>
          </p:txBody>
        </p:sp>
        <p:sp>
          <p:nvSpPr>
            <p:cNvPr id="23838" name="テキスト ボックス 192"/>
            <p:cNvSpPr txBox="1">
              <a:spLocks noChangeArrowheads="1"/>
            </p:cNvSpPr>
            <p:nvPr/>
          </p:nvSpPr>
          <p:spPr bwMode="auto">
            <a:xfrm>
              <a:off x="2511884" y="3233653"/>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252</a:t>
              </a:r>
              <a:endParaRPr lang="ja-JP" altLang="en-US" sz="1000" b="1"/>
            </a:p>
          </p:txBody>
        </p:sp>
        <p:sp>
          <p:nvSpPr>
            <p:cNvPr id="23839" name="テキスト ボックス 193"/>
            <p:cNvSpPr txBox="1">
              <a:spLocks noChangeArrowheads="1"/>
            </p:cNvSpPr>
            <p:nvPr/>
          </p:nvSpPr>
          <p:spPr bwMode="auto">
            <a:xfrm>
              <a:off x="2247184" y="3240667"/>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251</a:t>
              </a:r>
              <a:endParaRPr lang="ja-JP" altLang="en-US" sz="1000" b="1"/>
            </a:p>
          </p:txBody>
        </p:sp>
        <p:sp>
          <p:nvSpPr>
            <p:cNvPr id="23840" name="テキスト ボックス 194"/>
            <p:cNvSpPr txBox="1">
              <a:spLocks noChangeArrowheads="1"/>
            </p:cNvSpPr>
            <p:nvPr/>
          </p:nvSpPr>
          <p:spPr bwMode="auto">
            <a:xfrm>
              <a:off x="1970818" y="3237753"/>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250</a:t>
              </a:r>
              <a:endParaRPr lang="ja-JP" altLang="en-US" sz="1000" b="1"/>
            </a:p>
          </p:txBody>
        </p:sp>
        <p:sp>
          <p:nvSpPr>
            <p:cNvPr id="23841" name="テキスト ボックス 196"/>
            <p:cNvSpPr txBox="1">
              <a:spLocks noChangeArrowheads="1"/>
            </p:cNvSpPr>
            <p:nvPr/>
          </p:nvSpPr>
          <p:spPr bwMode="auto">
            <a:xfrm>
              <a:off x="3889022" y="3241393"/>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257</a:t>
              </a:r>
              <a:endParaRPr lang="ja-JP" altLang="en-US" sz="1000" b="1"/>
            </a:p>
          </p:txBody>
        </p:sp>
        <p:sp>
          <p:nvSpPr>
            <p:cNvPr id="23842" name="テキスト ボックス 197"/>
            <p:cNvSpPr txBox="1">
              <a:spLocks noChangeArrowheads="1"/>
            </p:cNvSpPr>
            <p:nvPr/>
          </p:nvSpPr>
          <p:spPr bwMode="auto">
            <a:xfrm>
              <a:off x="3612656" y="3238479"/>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256</a:t>
              </a:r>
              <a:endParaRPr lang="ja-JP" altLang="en-US" sz="1000" b="1"/>
            </a:p>
          </p:txBody>
        </p:sp>
        <p:sp>
          <p:nvSpPr>
            <p:cNvPr id="23843" name="テキスト ボックス 198"/>
            <p:cNvSpPr txBox="1">
              <a:spLocks noChangeArrowheads="1"/>
            </p:cNvSpPr>
            <p:nvPr/>
          </p:nvSpPr>
          <p:spPr bwMode="auto">
            <a:xfrm>
              <a:off x="3065862" y="2963174"/>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255</a:t>
              </a:r>
              <a:endParaRPr lang="ja-JP" altLang="en-US" sz="1000" b="1"/>
            </a:p>
          </p:txBody>
        </p:sp>
        <p:sp>
          <p:nvSpPr>
            <p:cNvPr id="23844" name="テキスト ボックス 199"/>
            <p:cNvSpPr txBox="1">
              <a:spLocks noChangeArrowheads="1"/>
            </p:cNvSpPr>
            <p:nvPr/>
          </p:nvSpPr>
          <p:spPr bwMode="auto">
            <a:xfrm>
              <a:off x="2789496" y="2960260"/>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254</a:t>
              </a:r>
              <a:endParaRPr lang="ja-JP" altLang="en-US" sz="1000" b="1"/>
            </a:p>
          </p:txBody>
        </p:sp>
        <p:sp>
          <p:nvSpPr>
            <p:cNvPr id="23845" name="テキスト ボックス 200"/>
            <p:cNvSpPr txBox="1">
              <a:spLocks noChangeArrowheads="1"/>
            </p:cNvSpPr>
            <p:nvPr/>
          </p:nvSpPr>
          <p:spPr bwMode="auto">
            <a:xfrm>
              <a:off x="2514858" y="2959074"/>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253</a:t>
              </a:r>
              <a:endParaRPr lang="ja-JP" altLang="en-US" sz="1000" b="1"/>
            </a:p>
          </p:txBody>
        </p:sp>
        <p:sp>
          <p:nvSpPr>
            <p:cNvPr id="23846" name="テキスト ボックス 201"/>
            <p:cNvSpPr txBox="1">
              <a:spLocks noChangeArrowheads="1"/>
            </p:cNvSpPr>
            <p:nvPr/>
          </p:nvSpPr>
          <p:spPr bwMode="auto">
            <a:xfrm>
              <a:off x="2238492" y="2956160"/>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252</a:t>
              </a:r>
              <a:endParaRPr lang="ja-JP" altLang="en-US" sz="1000" b="1"/>
            </a:p>
          </p:txBody>
        </p:sp>
        <p:sp>
          <p:nvSpPr>
            <p:cNvPr id="23847" name="テキスト ボックス 204"/>
            <p:cNvSpPr txBox="1">
              <a:spLocks noChangeArrowheads="1"/>
            </p:cNvSpPr>
            <p:nvPr/>
          </p:nvSpPr>
          <p:spPr bwMode="auto">
            <a:xfrm>
              <a:off x="3615630" y="2963900"/>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257</a:t>
              </a:r>
              <a:endParaRPr lang="ja-JP" altLang="en-US" sz="1000" b="1"/>
            </a:p>
          </p:txBody>
        </p:sp>
        <p:sp>
          <p:nvSpPr>
            <p:cNvPr id="23848" name="テキスト ボックス 205"/>
            <p:cNvSpPr txBox="1">
              <a:spLocks noChangeArrowheads="1"/>
            </p:cNvSpPr>
            <p:nvPr/>
          </p:nvSpPr>
          <p:spPr bwMode="auto">
            <a:xfrm>
              <a:off x="3339264" y="2960986"/>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256</a:t>
              </a:r>
              <a:endParaRPr lang="ja-JP" altLang="en-US" sz="1000" b="1"/>
            </a:p>
          </p:txBody>
        </p:sp>
        <p:sp>
          <p:nvSpPr>
            <p:cNvPr id="23849" name="テキスト ボックス 215"/>
            <p:cNvSpPr txBox="1">
              <a:spLocks noChangeArrowheads="1"/>
            </p:cNvSpPr>
            <p:nvPr/>
          </p:nvSpPr>
          <p:spPr bwMode="auto">
            <a:xfrm>
              <a:off x="3891716" y="2962924"/>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258</a:t>
              </a:r>
              <a:endParaRPr lang="ja-JP" altLang="en-US" sz="1000" b="1"/>
            </a:p>
          </p:txBody>
        </p:sp>
        <p:sp>
          <p:nvSpPr>
            <p:cNvPr id="23850" name="テキスト ボックス 220"/>
            <p:cNvSpPr txBox="1">
              <a:spLocks noChangeArrowheads="1"/>
            </p:cNvSpPr>
            <p:nvPr/>
          </p:nvSpPr>
          <p:spPr bwMode="auto">
            <a:xfrm>
              <a:off x="3341208" y="2692250"/>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257</a:t>
              </a:r>
              <a:endParaRPr lang="ja-JP" altLang="en-US" sz="1000" b="1"/>
            </a:p>
          </p:txBody>
        </p:sp>
        <p:sp>
          <p:nvSpPr>
            <p:cNvPr id="23851" name="テキスト ボックス 222"/>
            <p:cNvSpPr txBox="1">
              <a:spLocks noChangeArrowheads="1"/>
            </p:cNvSpPr>
            <p:nvPr/>
          </p:nvSpPr>
          <p:spPr bwMode="auto">
            <a:xfrm>
              <a:off x="3893660" y="2694188"/>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259</a:t>
              </a:r>
              <a:endParaRPr lang="ja-JP" altLang="en-US" sz="1000" b="1"/>
            </a:p>
          </p:txBody>
        </p:sp>
        <p:sp>
          <p:nvSpPr>
            <p:cNvPr id="23852" name="テキスト ボックス 223"/>
            <p:cNvSpPr txBox="1">
              <a:spLocks noChangeArrowheads="1"/>
            </p:cNvSpPr>
            <p:nvPr/>
          </p:nvSpPr>
          <p:spPr bwMode="auto">
            <a:xfrm>
              <a:off x="3617294" y="2691274"/>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258</a:t>
              </a:r>
              <a:endParaRPr lang="ja-JP" altLang="en-US" sz="1000" b="1"/>
            </a:p>
          </p:txBody>
        </p:sp>
        <p:sp>
          <p:nvSpPr>
            <p:cNvPr id="23853" name="テキスト ボックス 224"/>
            <p:cNvSpPr txBox="1">
              <a:spLocks noChangeArrowheads="1"/>
            </p:cNvSpPr>
            <p:nvPr/>
          </p:nvSpPr>
          <p:spPr bwMode="auto">
            <a:xfrm>
              <a:off x="4164818" y="2699122"/>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260</a:t>
              </a:r>
              <a:endParaRPr lang="ja-JP" altLang="en-US" sz="1000" b="1"/>
            </a:p>
          </p:txBody>
        </p:sp>
        <p:sp>
          <p:nvSpPr>
            <p:cNvPr id="23854" name="テキスト ボックス 226"/>
            <p:cNvSpPr txBox="1">
              <a:spLocks noChangeArrowheads="1"/>
            </p:cNvSpPr>
            <p:nvPr/>
          </p:nvSpPr>
          <p:spPr bwMode="auto">
            <a:xfrm>
              <a:off x="4164818" y="2424678"/>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261</a:t>
              </a:r>
              <a:endParaRPr lang="ja-JP" altLang="en-US" sz="1000" b="1"/>
            </a:p>
          </p:txBody>
        </p:sp>
        <p:sp>
          <p:nvSpPr>
            <p:cNvPr id="23855" name="テキスト ボックス 227"/>
            <p:cNvSpPr txBox="1">
              <a:spLocks noChangeArrowheads="1"/>
            </p:cNvSpPr>
            <p:nvPr/>
          </p:nvSpPr>
          <p:spPr bwMode="auto">
            <a:xfrm>
              <a:off x="3619088" y="2426616"/>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259</a:t>
              </a:r>
              <a:endParaRPr lang="ja-JP" altLang="en-US" sz="1000" b="1"/>
            </a:p>
          </p:txBody>
        </p:sp>
        <p:sp>
          <p:nvSpPr>
            <p:cNvPr id="23856" name="テキスト ボックス 228"/>
            <p:cNvSpPr txBox="1">
              <a:spLocks noChangeArrowheads="1"/>
            </p:cNvSpPr>
            <p:nvPr/>
          </p:nvSpPr>
          <p:spPr bwMode="auto">
            <a:xfrm>
              <a:off x="3342722" y="2423702"/>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258</a:t>
              </a:r>
              <a:endParaRPr lang="ja-JP" altLang="en-US" sz="1000" b="1"/>
            </a:p>
          </p:txBody>
        </p:sp>
        <p:sp>
          <p:nvSpPr>
            <p:cNvPr id="23857" name="テキスト ボックス 229"/>
            <p:cNvSpPr txBox="1">
              <a:spLocks noChangeArrowheads="1"/>
            </p:cNvSpPr>
            <p:nvPr/>
          </p:nvSpPr>
          <p:spPr bwMode="auto">
            <a:xfrm>
              <a:off x="3890246" y="2431550"/>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260</a:t>
              </a:r>
              <a:endParaRPr lang="ja-JP" altLang="en-US" sz="1000" b="1"/>
            </a:p>
          </p:txBody>
        </p:sp>
        <p:sp>
          <p:nvSpPr>
            <p:cNvPr id="23858" name="テキスト ボックス 230"/>
            <p:cNvSpPr txBox="1">
              <a:spLocks noChangeArrowheads="1"/>
            </p:cNvSpPr>
            <p:nvPr/>
          </p:nvSpPr>
          <p:spPr bwMode="auto">
            <a:xfrm>
              <a:off x="3892048" y="2148282"/>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261</a:t>
              </a:r>
              <a:endParaRPr lang="ja-JP" altLang="en-US" sz="1000" b="1"/>
            </a:p>
          </p:txBody>
        </p:sp>
        <p:sp>
          <p:nvSpPr>
            <p:cNvPr id="23859" name="テキスト ボックス 231"/>
            <p:cNvSpPr txBox="1">
              <a:spLocks noChangeArrowheads="1"/>
            </p:cNvSpPr>
            <p:nvPr/>
          </p:nvSpPr>
          <p:spPr bwMode="auto">
            <a:xfrm>
              <a:off x="3617476" y="2155154"/>
              <a:ext cx="274638" cy="274638"/>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260</a:t>
              </a:r>
              <a:endParaRPr lang="ja-JP" altLang="en-US" sz="1000" b="1"/>
            </a:p>
          </p:txBody>
        </p:sp>
      </p:grpSp>
      <p:grpSp>
        <p:nvGrpSpPr>
          <p:cNvPr id="4" name="グループ化 335"/>
          <p:cNvGrpSpPr>
            <a:grpSpLocks/>
          </p:cNvGrpSpPr>
          <p:nvPr/>
        </p:nvGrpSpPr>
        <p:grpSpPr bwMode="auto">
          <a:xfrm>
            <a:off x="593725" y="3721100"/>
            <a:ext cx="828675" cy="279400"/>
            <a:chOff x="594195" y="3721850"/>
            <a:chExt cx="828105" cy="278125"/>
          </a:xfrm>
        </p:grpSpPr>
        <p:sp>
          <p:nvSpPr>
            <p:cNvPr id="23804" name="テキスト ボックス 235"/>
            <p:cNvSpPr txBox="1">
              <a:spLocks noChangeArrowheads="1"/>
            </p:cNvSpPr>
            <p:nvPr/>
          </p:nvSpPr>
          <p:spPr bwMode="auto">
            <a:xfrm>
              <a:off x="1149250" y="3721850"/>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246</a:t>
              </a:r>
              <a:endParaRPr lang="ja-JP" altLang="en-US" sz="1000" b="1"/>
            </a:p>
          </p:txBody>
        </p:sp>
        <p:sp>
          <p:nvSpPr>
            <p:cNvPr id="23805" name="テキスト ボックス 416"/>
            <p:cNvSpPr txBox="1">
              <a:spLocks noChangeArrowheads="1"/>
            </p:cNvSpPr>
            <p:nvPr/>
          </p:nvSpPr>
          <p:spPr bwMode="auto">
            <a:xfrm>
              <a:off x="594195" y="3726925"/>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244</a:t>
              </a:r>
              <a:endParaRPr lang="ja-JP" altLang="en-US" sz="1000" b="1"/>
            </a:p>
          </p:txBody>
        </p:sp>
      </p:grpSp>
      <p:cxnSp>
        <p:nvCxnSpPr>
          <p:cNvPr id="297" name="直線コネクタ 296"/>
          <p:cNvCxnSpPr/>
          <p:nvPr/>
        </p:nvCxnSpPr>
        <p:spPr>
          <a:xfrm>
            <a:off x="0" y="441325"/>
            <a:ext cx="9144000"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a:off x="0" y="169863"/>
            <a:ext cx="9144000" cy="1587"/>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nvGrpSpPr>
          <p:cNvPr id="5" name="グループ化 333"/>
          <p:cNvGrpSpPr>
            <a:grpSpLocks/>
          </p:cNvGrpSpPr>
          <p:nvPr/>
        </p:nvGrpSpPr>
        <p:grpSpPr bwMode="auto">
          <a:xfrm>
            <a:off x="1149350" y="431800"/>
            <a:ext cx="5481638" cy="3578225"/>
            <a:chOff x="1148579" y="431494"/>
            <a:chExt cx="5481743" cy="3578253"/>
          </a:xfrm>
        </p:grpSpPr>
        <p:sp>
          <p:nvSpPr>
            <p:cNvPr id="23729" name="テキスト ボックス 237"/>
            <p:cNvSpPr txBox="1">
              <a:spLocks noChangeArrowheads="1"/>
            </p:cNvSpPr>
            <p:nvPr/>
          </p:nvSpPr>
          <p:spPr bwMode="auto">
            <a:xfrm>
              <a:off x="1699634" y="3733415"/>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248</a:t>
              </a:r>
              <a:endParaRPr lang="ja-JP" altLang="en-US" sz="1000" b="1"/>
            </a:p>
          </p:txBody>
        </p:sp>
        <p:sp>
          <p:nvSpPr>
            <p:cNvPr id="23730" name="テキスト ボックス 238"/>
            <p:cNvSpPr txBox="1">
              <a:spLocks noChangeArrowheads="1"/>
            </p:cNvSpPr>
            <p:nvPr/>
          </p:nvSpPr>
          <p:spPr bwMode="auto">
            <a:xfrm>
              <a:off x="1421197" y="3727950"/>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247</a:t>
              </a:r>
              <a:endParaRPr lang="ja-JP" altLang="en-US" sz="1000" b="1"/>
            </a:p>
          </p:txBody>
        </p:sp>
        <p:sp>
          <p:nvSpPr>
            <p:cNvPr id="23731" name="テキスト ボックス 239"/>
            <p:cNvSpPr txBox="1">
              <a:spLocks noChangeArrowheads="1"/>
            </p:cNvSpPr>
            <p:nvPr/>
          </p:nvSpPr>
          <p:spPr bwMode="auto">
            <a:xfrm>
              <a:off x="1969931" y="3449375"/>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250</a:t>
              </a:r>
              <a:endParaRPr lang="ja-JP" altLang="en-US" sz="1000" b="1"/>
            </a:p>
          </p:txBody>
        </p:sp>
        <p:sp>
          <p:nvSpPr>
            <p:cNvPr id="23732" name="テキスト ボックス 240"/>
            <p:cNvSpPr txBox="1">
              <a:spLocks noChangeArrowheads="1"/>
            </p:cNvSpPr>
            <p:nvPr/>
          </p:nvSpPr>
          <p:spPr bwMode="auto">
            <a:xfrm>
              <a:off x="2520315" y="3460940"/>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252</a:t>
              </a:r>
              <a:endParaRPr lang="ja-JP" altLang="en-US" sz="1000" b="1"/>
            </a:p>
          </p:txBody>
        </p:sp>
        <p:sp>
          <p:nvSpPr>
            <p:cNvPr id="23733" name="テキスト ボックス 241"/>
            <p:cNvSpPr txBox="1">
              <a:spLocks noChangeArrowheads="1"/>
            </p:cNvSpPr>
            <p:nvPr/>
          </p:nvSpPr>
          <p:spPr bwMode="auto">
            <a:xfrm>
              <a:off x="2241878" y="3455475"/>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251</a:t>
              </a:r>
              <a:endParaRPr lang="ja-JP" altLang="en-US" sz="1000" b="1"/>
            </a:p>
          </p:txBody>
        </p:sp>
        <p:sp>
          <p:nvSpPr>
            <p:cNvPr id="23734" name="テキスト ボックス 242"/>
            <p:cNvSpPr txBox="1">
              <a:spLocks noChangeArrowheads="1"/>
            </p:cNvSpPr>
            <p:nvPr/>
          </p:nvSpPr>
          <p:spPr bwMode="auto">
            <a:xfrm>
              <a:off x="1148579" y="3442060"/>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247</a:t>
              </a:r>
              <a:endParaRPr lang="ja-JP" altLang="en-US" sz="1000" b="1"/>
            </a:p>
          </p:txBody>
        </p:sp>
        <p:sp>
          <p:nvSpPr>
            <p:cNvPr id="23735" name="テキスト ボックス 243"/>
            <p:cNvSpPr txBox="1">
              <a:spLocks noChangeArrowheads="1"/>
            </p:cNvSpPr>
            <p:nvPr/>
          </p:nvSpPr>
          <p:spPr bwMode="auto">
            <a:xfrm>
              <a:off x="1698963" y="3453625"/>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249</a:t>
              </a:r>
              <a:endParaRPr lang="ja-JP" altLang="en-US" sz="1000" b="1"/>
            </a:p>
          </p:txBody>
        </p:sp>
        <p:sp>
          <p:nvSpPr>
            <p:cNvPr id="23736" name="テキスト ボックス 244"/>
            <p:cNvSpPr txBox="1">
              <a:spLocks noChangeArrowheads="1"/>
            </p:cNvSpPr>
            <p:nvPr/>
          </p:nvSpPr>
          <p:spPr bwMode="auto">
            <a:xfrm>
              <a:off x="1420526" y="3448160"/>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248</a:t>
              </a:r>
              <a:endParaRPr lang="ja-JP" altLang="en-US" sz="1000" b="1"/>
            </a:p>
          </p:txBody>
        </p:sp>
        <p:sp>
          <p:nvSpPr>
            <p:cNvPr id="23737" name="テキスト ボックス 245"/>
            <p:cNvSpPr txBox="1">
              <a:spLocks noChangeArrowheads="1"/>
            </p:cNvSpPr>
            <p:nvPr/>
          </p:nvSpPr>
          <p:spPr bwMode="auto">
            <a:xfrm>
              <a:off x="2534120" y="3170363"/>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253</a:t>
              </a:r>
              <a:endParaRPr lang="ja-JP" altLang="en-US" sz="1000" b="1"/>
            </a:p>
          </p:txBody>
        </p:sp>
        <p:sp>
          <p:nvSpPr>
            <p:cNvPr id="23738" name="テキスト ボックス 246"/>
            <p:cNvSpPr txBox="1">
              <a:spLocks noChangeArrowheads="1"/>
            </p:cNvSpPr>
            <p:nvPr/>
          </p:nvSpPr>
          <p:spPr bwMode="auto">
            <a:xfrm>
              <a:off x="3084504" y="3181928"/>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255</a:t>
              </a:r>
              <a:endParaRPr lang="ja-JP" altLang="en-US" sz="1000" b="1"/>
            </a:p>
          </p:txBody>
        </p:sp>
        <p:sp>
          <p:nvSpPr>
            <p:cNvPr id="23739" name="テキスト ボックス 247"/>
            <p:cNvSpPr txBox="1">
              <a:spLocks noChangeArrowheads="1"/>
            </p:cNvSpPr>
            <p:nvPr/>
          </p:nvSpPr>
          <p:spPr bwMode="auto">
            <a:xfrm>
              <a:off x="2806067" y="3176463"/>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254</a:t>
              </a:r>
              <a:endParaRPr lang="ja-JP" altLang="en-US" sz="1000" b="1"/>
            </a:p>
          </p:txBody>
        </p:sp>
        <p:sp>
          <p:nvSpPr>
            <p:cNvPr id="23740" name="テキスト ボックス 248"/>
            <p:cNvSpPr txBox="1">
              <a:spLocks noChangeArrowheads="1"/>
            </p:cNvSpPr>
            <p:nvPr/>
          </p:nvSpPr>
          <p:spPr bwMode="auto">
            <a:xfrm>
              <a:off x="1712768" y="3163048"/>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250</a:t>
              </a:r>
              <a:endParaRPr lang="ja-JP" altLang="en-US" sz="1000" b="1"/>
            </a:p>
          </p:txBody>
        </p:sp>
        <p:sp>
          <p:nvSpPr>
            <p:cNvPr id="23741" name="テキスト ボックス 249"/>
            <p:cNvSpPr txBox="1">
              <a:spLocks noChangeArrowheads="1"/>
            </p:cNvSpPr>
            <p:nvPr/>
          </p:nvSpPr>
          <p:spPr bwMode="auto">
            <a:xfrm>
              <a:off x="2263152" y="3174613"/>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252</a:t>
              </a:r>
              <a:endParaRPr lang="ja-JP" altLang="en-US" sz="1000" b="1"/>
            </a:p>
          </p:txBody>
        </p:sp>
        <p:sp>
          <p:nvSpPr>
            <p:cNvPr id="23742" name="テキスト ボックス 250"/>
            <p:cNvSpPr txBox="1">
              <a:spLocks noChangeArrowheads="1"/>
            </p:cNvSpPr>
            <p:nvPr/>
          </p:nvSpPr>
          <p:spPr bwMode="auto">
            <a:xfrm>
              <a:off x="1984715" y="3169148"/>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251</a:t>
              </a:r>
              <a:endParaRPr lang="ja-JP" altLang="en-US" sz="1000" b="1"/>
            </a:p>
          </p:txBody>
        </p:sp>
        <p:sp>
          <p:nvSpPr>
            <p:cNvPr id="23743" name="テキスト ボックス 256"/>
            <p:cNvSpPr txBox="1">
              <a:spLocks noChangeArrowheads="1"/>
            </p:cNvSpPr>
            <p:nvPr/>
          </p:nvSpPr>
          <p:spPr bwMode="auto">
            <a:xfrm>
              <a:off x="2256570" y="2899319"/>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253</a:t>
              </a:r>
              <a:endParaRPr lang="ja-JP" altLang="en-US" sz="1000" b="1"/>
            </a:p>
          </p:txBody>
        </p:sp>
        <p:sp>
          <p:nvSpPr>
            <p:cNvPr id="23744" name="テキスト ボックス 257"/>
            <p:cNvSpPr txBox="1">
              <a:spLocks noChangeArrowheads="1"/>
            </p:cNvSpPr>
            <p:nvPr/>
          </p:nvSpPr>
          <p:spPr bwMode="auto">
            <a:xfrm>
              <a:off x="2806954" y="2910884"/>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255</a:t>
              </a:r>
              <a:endParaRPr lang="ja-JP" altLang="en-US" sz="1000" b="1"/>
            </a:p>
          </p:txBody>
        </p:sp>
        <p:sp>
          <p:nvSpPr>
            <p:cNvPr id="23745" name="テキスト ボックス 258"/>
            <p:cNvSpPr txBox="1">
              <a:spLocks noChangeArrowheads="1"/>
            </p:cNvSpPr>
            <p:nvPr/>
          </p:nvSpPr>
          <p:spPr bwMode="auto">
            <a:xfrm>
              <a:off x="2528517" y="2905419"/>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254</a:t>
              </a:r>
              <a:endParaRPr lang="ja-JP" altLang="en-US" sz="1000" b="1"/>
            </a:p>
          </p:txBody>
        </p:sp>
        <p:sp>
          <p:nvSpPr>
            <p:cNvPr id="23746" name="テキスト ボックス 259"/>
            <p:cNvSpPr txBox="1">
              <a:spLocks noChangeArrowheads="1"/>
            </p:cNvSpPr>
            <p:nvPr/>
          </p:nvSpPr>
          <p:spPr bwMode="auto">
            <a:xfrm>
              <a:off x="1985602" y="2903569"/>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252</a:t>
              </a:r>
              <a:endParaRPr lang="ja-JP" altLang="en-US" sz="1000" b="1"/>
            </a:p>
          </p:txBody>
        </p:sp>
        <p:sp>
          <p:nvSpPr>
            <p:cNvPr id="23747" name="テキスト ボックス 261"/>
            <p:cNvSpPr txBox="1">
              <a:spLocks noChangeArrowheads="1"/>
            </p:cNvSpPr>
            <p:nvPr/>
          </p:nvSpPr>
          <p:spPr bwMode="auto">
            <a:xfrm>
              <a:off x="3077189" y="2912734"/>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256</a:t>
              </a:r>
              <a:endParaRPr lang="ja-JP" altLang="en-US" sz="1000" b="1"/>
            </a:p>
          </p:txBody>
        </p:sp>
        <p:sp>
          <p:nvSpPr>
            <p:cNvPr id="23748" name="テキスト ボックス 262"/>
            <p:cNvSpPr txBox="1">
              <a:spLocks noChangeArrowheads="1"/>
            </p:cNvSpPr>
            <p:nvPr/>
          </p:nvSpPr>
          <p:spPr bwMode="auto">
            <a:xfrm>
              <a:off x="1985448" y="2634297"/>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253</a:t>
              </a:r>
              <a:endParaRPr lang="ja-JP" altLang="en-US" sz="1000" b="1"/>
            </a:p>
          </p:txBody>
        </p:sp>
        <p:sp>
          <p:nvSpPr>
            <p:cNvPr id="23749" name="テキスト ボックス 263"/>
            <p:cNvSpPr txBox="1">
              <a:spLocks noChangeArrowheads="1"/>
            </p:cNvSpPr>
            <p:nvPr/>
          </p:nvSpPr>
          <p:spPr bwMode="auto">
            <a:xfrm>
              <a:off x="2535832" y="2645862"/>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255</a:t>
              </a:r>
              <a:endParaRPr lang="ja-JP" altLang="en-US" sz="1000" b="1"/>
            </a:p>
          </p:txBody>
        </p:sp>
        <p:sp>
          <p:nvSpPr>
            <p:cNvPr id="23750" name="テキスト ボックス 264"/>
            <p:cNvSpPr txBox="1">
              <a:spLocks noChangeArrowheads="1"/>
            </p:cNvSpPr>
            <p:nvPr/>
          </p:nvSpPr>
          <p:spPr bwMode="auto">
            <a:xfrm>
              <a:off x="2257395" y="2640397"/>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254</a:t>
              </a:r>
              <a:endParaRPr lang="ja-JP" altLang="en-US" sz="1000" b="1"/>
            </a:p>
          </p:txBody>
        </p:sp>
        <p:sp>
          <p:nvSpPr>
            <p:cNvPr id="23751" name="テキスト ボックス 266"/>
            <p:cNvSpPr txBox="1">
              <a:spLocks noChangeArrowheads="1"/>
            </p:cNvSpPr>
            <p:nvPr/>
          </p:nvSpPr>
          <p:spPr bwMode="auto">
            <a:xfrm>
              <a:off x="2806067" y="2647712"/>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256</a:t>
              </a:r>
              <a:endParaRPr lang="ja-JP" altLang="en-US" sz="1000" b="1"/>
            </a:p>
          </p:txBody>
        </p:sp>
        <p:sp>
          <p:nvSpPr>
            <p:cNvPr id="23752" name="テキスト ボックス 267"/>
            <p:cNvSpPr txBox="1">
              <a:spLocks noChangeArrowheads="1"/>
            </p:cNvSpPr>
            <p:nvPr/>
          </p:nvSpPr>
          <p:spPr bwMode="auto">
            <a:xfrm>
              <a:off x="3084504" y="2639900"/>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257</a:t>
              </a:r>
              <a:endParaRPr lang="ja-JP" altLang="en-US" sz="1000" b="1"/>
            </a:p>
          </p:txBody>
        </p:sp>
        <p:sp>
          <p:nvSpPr>
            <p:cNvPr id="23753" name="テキスト ボックス 269"/>
            <p:cNvSpPr txBox="1">
              <a:spLocks noChangeArrowheads="1"/>
            </p:cNvSpPr>
            <p:nvPr/>
          </p:nvSpPr>
          <p:spPr bwMode="auto">
            <a:xfrm>
              <a:off x="2250234" y="2367425"/>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255</a:t>
              </a:r>
              <a:endParaRPr lang="ja-JP" altLang="en-US" sz="1000" b="1"/>
            </a:p>
          </p:txBody>
        </p:sp>
        <p:sp>
          <p:nvSpPr>
            <p:cNvPr id="23754" name="テキスト ボックス 271"/>
            <p:cNvSpPr txBox="1">
              <a:spLocks noChangeArrowheads="1"/>
            </p:cNvSpPr>
            <p:nvPr/>
          </p:nvSpPr>
          <p:spPr bwMode="auto">
            <a:xfrm>
              <a:off x="2527784" y="2369275"/>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256</a:t>
              </a:r>
              <a:endParaRPr lang="ja-JP" altLang="en-US" sz="1000" b="1"/>
            </a:p>
          </p:txBody>
        </p:sp>
        <p:sp>
          <p:nvSpPr>
            <p:cNvPr id="23755" name="テキスト ボックス 272"/>
            <p:cNvSpPr txBox="1">
              <a:spLocks noChangeArrowheads="1"/>
            </p:cNvSpPr>
            <p:nvPr/>
          </p:nvSpPr>
          <p:spPr bwMode="auto">
            <a:xfrm>
              <a:off x="2798906" y="2368778"/>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257</a:t>
              </a:r>
              <a:endParaRPr lang="ja-JP" altLang="en-US" sz="1000" b="1"/>
            </a:p>
          </p:txBody>
        </p:sp>
        <p:sp>
          <p:nvSpPr>
            <p:cNvPr id="23756" name="テキスト ボックス 273"/>
            <p:cNvSpPr txBox="1">
              <a:spLocks noChangeArrowheads="1"/>
            </p:cNvSpPr>
            <p:nvPr/>
          </p:nvSpPr>
          <p:spPr bwMode="auto">
            <a:xfrm>
              <a:off x="3071802" y="2363175"/>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258</a:t>
              </a:r>
              <a:endParaRPr lang="ja-JP" altLang="en-US" sz="1000" b="1"/>
            </a:p>
          </p:txBody>
        </p:sp>
        <p:sp>
          <p:nvSpPr>
            <p:cNvPr id="23757" name="テキスト ボックス 275"/>
            <p:cNvSpPr txBox="1">
              <a:spLocks noChangeArrowheads="1"/>
            </p:cNvSpPr>
            <p:nvPr/>
          </p:nvSpPr>
          <p:spPr bwMode="auto">
            <a:xfrm>
              <a:off x="2792262" y="2088988"/>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258</a:t>
              </a:r>
              <a:endParaRPr lang="ja-JP" altLang="en-US" sz="1000" b="1"/>
            </a:p>
          </p:txBody>
        </p:sp>
        <p:sp>
          <p:nvSpPr>
            <p:cNvPr id="23758" name="テキスト ボックス 276"/>
            <p:cNvSpPr txBox="1">
              <a:spLocks noChangeArrowheads="1"/>
            </p:cNvSpPr>
            <p:nvPr/>
          </p:nvSpPr>
          <p:spPr bwMode="auto">
            <a:xfrm>
              <a:off x="3069812" y="2090838"/>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259</a:t>
              </a:r>
              <a:endParaRPr lang="ja-JP" altLang="en-US" sz="1000" b="1"/>
            </a:p>
          </p:txBody>
        </p:sp>
        <p:sp>
          <p:nvSpPr>
            <p:cNvPr id="23759" name="テキスト ボックス 277"/>
            <p:cNvSpPr txBox="1">
              <a:spLocks noChangeArrowheads="1"/>
            </p:cNvSpPr>
            <p:nvPr/>
          </p:nvSpPr>
          <p:spPr bwMode="auto">
            <a:xfrm>
              <a:off x="3340934" y="2090341"/>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260</a:t>
              </a:r>
              <a:endParaRPr lang="ja-JP" altLang="en-US" sz="1000" b="1"/>
            </a:p>
          </p:txBody>
        </p:sp>
        <p:sp>
          <p:nvSpPr>
            <p:cNvPr id="23760" name="テキスト ボックス 278"/>
            <p:cNvSpPr txBox="1">
              <a:spLocks noChangeArrowheads="1"/>
            </p:cNvSpPr>
            <p:nvPr/>
          </p:nvSpPr>
          <p:spPr bwMode="auto">
            <a:xfrm>
              <a:off x="3613830" y="2084738"/>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261</a:t>
              </a:r>
              <a:endParaRPr lang="ja-JP" altLang="en-US" sz="1000" b="1"/>
            </a:p>
          </p:txBody>
        </p:sp>
        <p:sp>
          <p:nvSpPr>
            <p:cNvPr id="23761" name="テキスト ボックス 281"/>
            <p:cNvSpPr txBox="1">
              <a:spLocks noChangeArrowheads="1"/>
            </p:cNvSpPr>
            <p:nvPr/>
          </p:nvSpPr>
          <p:spPr bwMode="auto">
            <a:xfrm>
              <a:off x="3340996" y="1805086"/>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261</a:t>
              </a:r>
              <a:endParaRPr lang="ja-JP" altLang="en-US" sz="1000" b="1"/>
            </a:p>
          </p:txBody>
        </p:sp>
        <p:sp>
          <p:nvSpPr>
            <p:cNvPr id="23762" name="テキスト ボックス 282"/>
            <p:cNvSpPr txBox="1">
              <a:spLocks noChangeArrowheads="1"/>
            </p:cNvSpPr>
            <p:nvPr/>
          </p:nvSpPr>
          <p:spPr bwMode="auto">
            <a:xfrm>
              <a:off x="3612118" y="1804589"/>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262</a:t>
              </a:r>
              <a:endParaRPr lang="ja-JP" altLang="en-US" sz="1000" b="1"/>
            </a:p>
          </p:txBody>
        </p:sp>
        <p:sp>
          <p:nvSpPr>
            <p:cNvPr id="23763" name="テキスト ボックス 283"/>
            <p:cNvSpPr txBox="1">
              <a:spLocks noChangeArrowheads="1"/>
            </p:cNvSpPr>
            <p:nvPr/>
          </p:nvSpPr>
          <p:spPr bwMode="auto">
            <a:xfrm>
              <a:off x="4163389" y="1811904"/>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264</a:t>
              </a:r>
              <a:endParaRPr lang="ja-JP" altLang="en-US" sz="1000" b="1"/>
            </a:p>
          </p:txBody>
        </p:sp>
        <p:sp>
          <p:nvSpPr>
            <p:cNvPr id="23764" name="テキスト ボックス 284"/>
            <p:cNvSpPr txBox="1">
              <a:spLocks noChangeArrowheads="1"/>
            </p:cNvSpPr>
            <p:nvPr/>
          </p:nvSpPr>
          <p:spPr bwMode="auto">
            <a:xfrm>
              <a:off x="3897870" y="1528361"/>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264</a:t>
              </a:r>
              <a:endParaRPr lang="ja-JP" altLang="en-US" sz="1000" b="1"/>
            </a:p>
          </p:txBody>
        </p:sp>
        <p:sp>
          <p:nvSpPr>
            <p:cNvPr id="23765" name="テキスト ボックス 285"/>
            <p:cNvSpPr txBox="1">
              <a:spLocks noChangeArrowheads="1"/>
            </p:cNvSpPr>
            <p:nvPr/>
          </p:nvSpPr>
          <p:spPr bwMode="auto">
            <a:xfrm>
              <a:off x="4168992" y="1527864"/>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265</a:t>
              </a:r>
              <a:endParaRPr lang="ja-JP" altLang="en-US" sz="1000" b="1"/>
            </a:p>
          </p:txBody>
        </p:sp>
        <p:sp>
          <p:nvSpPr>
            <p:cNvPr id="23766" name="テキスト ボックス 286"/>
            <p:cNvSpPr txBox="1">
              <a:spLocks noChangeArrowheads="1"/>
            </p:cNvSpPr>
            <p:nvPr/>
          </p:nvSpPr>
          <p:spPr bwMode="auto">
            <a:xfrm>
              <a:off x="4720263" y="1535179"/>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267</a:t>
              </a:r>
              <a:endParaRPr lang="ja-JP" altLang="en-US" sz="1000" b="1"/>
            </a:p>
          </p:txBody>
        </p:sp>
        <p:sp>
          <p:nvSpPr>
            <p:cNvPr id="23767" name="テキスト ボックス 287"/>
            <p:cNvSpPr txBox="1">
              <a:spLocks noChangeArrowheads="1"/>
            </p:cNvSpPr>
            <p:nvPr/>
          </p:nvSpPr>
          <p:spPr bwMode="auto">
            <a:xfrm>
              <a:off x="4172632" y="1269660"/>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266</a:t>
              </a:r>
              <a:endParaRPr lang="ja-JP" altLang="en-US" sz="1000" b="1"/>
            </a:p>
          </p:txBody>
        </p:sp>
        <p:sp>
          <p:nvSpPr>
            <p:cNvPr id="23768" name="テキスト ボックス 288"/>
            <p:cNvSpPr txBox="1">
              <a:spLocks noChangeArrowheads="1"/>
            </p:cNvSpPr>
            <p:nvPr/>
          </p:nvSpPr>
          <p:spPr bwMode="auto">
            <a:xfrm>
              <a:off x="4720263" y="983908"/>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269</a:t>
              </a:r>
              <a:endParaRPr lang="ja-JP" altLang="en-US" sz="1000" b="1"/>
            </a:p>
          </p:txBody>
        </p:sp>
        <p:sp>
          <p:nvSpPr>
            <p:cNvPr id="23769" name="テキスト ボックス 289"/>
            <p:cNvSpPr txBox="1">
              <a:spLocks noChangeArrowheads="1"/>
            </p:cNvSpPr>
            <p:nvPr/>
          </p:nvSpPr>
          <p:spPr bwMode="auto">
            <a:xfrm>
              <a:off x="4991385" y="991223"/>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270</a:t>
              </a:r>
              <a:endParaRPr lang="ja-JP" altLang="en-US" sz="1000" b="1"/>
            </a:p>
          </p:txBody>
        </p:sp>
        <p:sp>
          <p:nvSpPr>
            <p:cNvPr id="23770" name="テキスト ボックス 290"/>
            <p:cNvSpPr txBox="1">
              <a:spLocks noChangeArrowheads="1"/>
            </p:cNvSpPr>
            <p:nvPr/>
          </p:nvSpPr>
          <p:spPr bwMode="auto">
            <a:xfrm>
              <a:off x="5277137" y="989295"/>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271</a:t>
              </a:r>
              <a:endParaRPr lang="ja-JP" altLang="en-US" sz="1000" b="1"/>
            </a:p>
          </p:txBody>
        </p:sp>
        <p:sp>
          <p:nvSpPr>
            <p:cNvPr id="23771" name="テキスト ボックス 291"/>
            <p:cNvSpPr txBox="1">
              <a:spLocks noChangeArrowheads="1"/>
            </p:cNvSpPr>
            <p:nvPr/>
          </p:nvSpPr>
          <p:spPr bwMode="auto">
            <a:xfrm>
              <a:off x="4441826" y="1542494"/>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266</a:t>
              </a:r>
              <a:endParaRPr lang="ja-JP" altLang="en-US" sz="1000" b="1"/>
            </a:p>
          </p:txBody>
        </p:sp>
        <p:sp>
          <p:nvSpPr>
            <p:cNvPr id="23772" name="テキスト ボックス 292"/>
            <p:cNvSpPr txBox="1">
              <a:spLocks noChangeArrowheads="1"/>
            </p:cNvSpPr>
            <p:nvPr/>
          </p:nvSpPr>
          <p:spPr bwMode="auto">
            <a:xfrm>
              <a:off x="3892483" y="2082810"/>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262</a:t>
              </a:r>
              <a:endParaRPr lang="ja-JP" altLang="en-US" sz="1000" b="1"/>
            </a:p>
          </p:txBody>
        </p:sp>
        <p:sp>
          <p:nvSpPr>
            <p:cNvPr id="23773" name="テキスト ボックス 293"/>
            <p:cNvSpPr txBox="1">
              <a:spLocks noChangeArrowheads="1"/>
            </p:cNvSpPr>
            <p:nvPr/>
          </p:nvSpPr>
          <p:spPr bwMode="auto">
            <a:xfrm>
              <a:off x="5269534" y="712786"/>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272</a:t>
              </a:r>
              <a:endParaRPr lang="ja-JP" altLang="en-US" sz="1000" b="1"/>
            </a:p>
          </p:txBody>
        </p:sp>
        <p:sp>
          <p:nvSpPr>
            <p:cNvPr id="23774" name="テキスト ボックス 294"/>
            <p:cNvSpPr txBox="1">
              <a:spLocks noChangeArrowheads="1"/>
            </p:cNvSpPr>
            <p:nvPr/>
          </p:nvSpPr>
          <p:spPr bwMode="auto">
            <a:xfrm>
              <a:off x="4718074" y="1256048"/>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268</a:t>
              </a:r>
              <a:endParaRPr lang="ja-JP" altLang="en-US" sz="1000" b="1"/>
            </a:p>
          </p:txBody>
        </p:sp>
        <p:sp>
          <p:nvSpPr>
            <p:cNvPr id="23775" name="テキスト ボックス 303"/>
            <p:cNvSpPr txBox="1">
              <a:spLocks noChangeArrowheads="1"/>
            </p:cNvSpPr>
            <p:nvPr/>
          </p:nvSpPr>
          <p:spPr bwMode="auto">
            <a:xfrm>
              <a:off x="6357272" y="431494"/>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277</a:t>
              </a:r>
              <a:endParaRPr lang="ja-JP" altLang="en-US" sz="1000" b="1"/>
            </a:p>
          </p:txBody>
        </p:sp>
        <p:sp>
          <p:nvSpPr>
            <p:cNvPr id="23776" name="テキスト ボックス 308"/>
            <p:cNvSpPr txBox="1">
              <a:spLocks noChangeArrowheads="1"/>
            </p:cNvSpPr>
            <p:nvPr/>
          </p:nvSpPr>
          <p:spPr bwMode="auto">
            <a:xfrm>
              <a:off x="4165672" y="2360320"/>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262</a:t>
              </a:r>
              <a:endParaRPr lang="ja-JP" altLang="en-US" sz="1000" b="1"/>
            </a:p>
          </p:txBody>
        </p:sp>
        <p:sp>
          <p:nvSpPr>
            <p:cNvPr id="23777" name="テキスト ボックス 310"/>
            <p:cNvSpPr txBox="1">
              <a:spLocks noChangeArrowheads="1"/>
            </p:cNvSpPr>
            <p:nvPr/>
          </p:nvSpPr>
          <p:spPr bwMode="auto">
            <a:xfrm>
              <a:off x="5860858" y="1053788"/>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273</a:t>
              </a:r>
              <a:endParaRPr lang="ja-JP" altLang="en-US" sz="1000" b="1"/>
            </a:p>
          </p:txBody>
        </p:sp>
        <p:sp>
          <p:nvSpPr>
            <p:cNvPr id="23778" name="テキスト ボックス 307"/>
            <p:cNvSpPr txBox="1">
              <a:spLocks noChangeArrowheads="1"/>
            </p:cNvSpPr>
            <p:nvPr/>
          </p:nvSpPr>
          <p:spPr bwMode="auto">
            <a:xfrm>
              <a:off x="4147832" y="2618634"/>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261</a:t>
              </a:r>
              <a:endParaRPr lang="ja-JP" altLang="en-US" sz="1000" b="1"/>
            </a:p>
          </p:txBody>
        </p:sp>
        <p:sp>
          <p:nvSpPr>
            <p:cNvPr id="23779" name="テキスト ボックス 304"/>
            <p:cNvSpPr txBox="1">
              <a:spLocks noChangeArrowheads="1"/>
            </p:cNvSpPr>
            <p:nvPr/>
          </p:nvSpPr>
          <p:spPr bwMode="auto">
            <a:xfrm>
              <a:off x="5808746" y="988940"/>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273</a:t>
              </a:r>
              <a:endParaRPr lang="ja-JP" altLang="en-US" sz="1000" b="1"/>
            </a:p>
          </p:txBody>
        </p:sp>
        <p:sp>
          <p:nvSpPr>
            <p:cNvPr id="23780" name="テキスト ボックス 311"/>
            <p:cNvSpPr txBox="1">
              <a:spLocks noChangeArrowheads="1"/>
            </p:cNvSpPr>
            <p:nvPr/>
          </p:nvSpPr>
          <p:spPr bwMode="auto">
            <a:xfrm>
              <a:off x="5309178" y="1581340"/>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269</a:t>
              </a:r>
              <a:endParaRPr lang="ja-JP" altLang="en-US" sz="1000" b="1"/>
            </a:p>
          </p:txBody>
        </p:sp>
        <p:sp>
          <p:nvSpPr>
            <p:cNvPr id="23781" name="テキスト ボックス 305"/>
            <p:cNvSpPr txBox="1">
              <a:spLocks noChangeArrowheads="1"/>
            </p:cNvSpPr>
            <p:nvPr/>
          </p:nvSpPr>
          <p:spPr bwMode="auto">
            <a:xfrm>
              <a:off x="5259542" y="1538222"/>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269</a:t>
              </a:r>
              <a:endParaRPr lang="ja-JP" altLang="en-US" sz="1000" b="1"/>
            </a:p>
          </p:txBody>
        </p:sp>
        <p:sp>
          <p:nvSpPr>
            <p:cNvPr id="23782" name="テキスト ボックス 312"/>
            <p:cNvSpPr txBox="1">
              <a:spLocks noChangeArrowheads="1"/>
            </p:cNvSpPr>
            <p:nvPr/>
          </p:nvSpPr>
          <p:spPr bwMode="auto">
            <a:xfrm>
              <a:off x="4763516" y="2139774"/>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265</a:t>
              </a:r>
              <a:endParaRPr lang="ja-JP" altLang="en-US" sz="1000" b="1"/>
            </a:p>
          </p:txBody>
        </p:sp>
        <p:sp>
          <p:nvSpPr>
            <p:cNvPr id="23783" name="テキスト ボックス 306"/>
            <p:cNvSpPr txBox="1">
              <a:spLocks noChangeArrowheads="1"/>
            </p:cNvSpPr>
            <p:nvPr/>
          </p:nvSpPr>
          <p:spPr bwMode="auto">
            <a:xfrm>
              <a:off x="4710416" y="2082810"/>
              <a:ext cx="273050" cy="273050"/>
            </a:xfrm>
            <a:prstGeom prst="rect">
              <a:avLst/>
            </a:prstGeom>
            <a:solidFill>
              <a:srgbClr val="00B0F0"/>
            </a:solidFill>
            <a:ln w="12700">
              <a:solidFill>
                <a:schemeClr val="tx1"/>
              </a:solidFill>
              <a:miter lim="800000"/>
              <a:headEnd/>
              <a:tailEnd/>
            </a:ln>
          </p:spPr>
          <p:txBody>
            <a:bodyPr wrap="none" lIns="0" tIns="0" rIns="0" bIns="0" anchor="ctr"/>
            <a:lstStyle/>
            <a:p>
              <a:pPr algn="ctr"/>
              <a:r>
                <a:rPr lang="en-US" altLang="ja-JP" sz="1000" b="1"/>
                <a:t>265</a:t>
              </a:r>
              <a:endParaRPr lang="ja-JP" altLang="en-US" sz="1000" b="1"/>
            </a:p>
          </p:txBody>
        </p:sp>
        <p:sp>
          <p:nvSpPr>
            <p:cNvPr id="23784" name="テキスト ボックス 313"/>
            <p:cNvSpPr txBox="1">
              <a:spLocks noChangeArrowheads="1"/>
            </p:cNvSpPr>
            <p:nvPr/>
          </p:nvSpPr>
          <p:spPr bwMode="auto">
            <a:xfrm>
              <a:off x="5023058" y="2081406"/>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266</a:t>
              </a:r>
              <a:endParaRPr lang="ja-JP" altLang="en-US" sz="1000" b="1"/>
            </a:p>
          </p:txBody>
        </p:sp>
        <p:sp>
          <p:nvSpPr>
            <p:cNvPr id="23785" name="テキスト ボックス 314"/>
            <p:cNvSpPr txBox="1">
              <a:spLocks noChangeArrowheads="1"/>
            </p:cNvSpPr>
            <p:nvPr/>
          </p:nvSpPr>
          <p:spPr bwMode="auto">
            <a:xfrm>
              <a:off x="5542580" y="1542428"/>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270</a:t>
              </a:r>
              <a:endParaRPr lang="ja-JP" altLang="en-US" sz="1000" b="1"/>
            </a:p>
          </p:txBody>
        </p:sp>
        <p:sp>
          <p:nvSpPr>
            <p:cNvPr id="23786" name="テキスト ボックス 315"/>
            <p:cNvSpPr txBox="1">
              <a:spLocks noChangeArrowheads="1"/>
            </p:cNvSpPr>
            <p:nvPr/>
          </p:nvSpPr>
          <p:spPr bwMode="auto">
            <a:xfrm>
              <a:off x="5818604" y="1548814"/>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271</a:t>
              </a:r>
              <a:endParaRPr lang="ja-JP" altLang="en-US" sz="1000" b="1"/>
            </a:p>
          </p:txBody>
        </p:sp>
        <p:sp>
          <p:nvSpPr>
            <p:cNvPr id="23787" name="テキスト ボックス 316"/>
            <p:cNvSpPr txBox="1">
              <a:spLocks noChangeArrowheads="1"/>
            </p:cNvSpPr>
            <p:nvPr/>
          </p:nvSpPr>
          <p:spPr bwMode="auto">
            <a:xfrm>
              <a:off x="4432466" y="2633086"/>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262</a:t>
              </a:r>
              <a:endParaRPr lang="ja-JP" altLang="en-US" sz="1000" b="1"/>
            </a:p>
          </p:txBody>
        </p:sp>
        <p:sp>
          <p:nvSpPr>
            <p:cNvPr id="23788" name="テキスト ボックス 317"/>
            <p:cNvSpPr txBox="1">
              <a:spLocks noChangeArrowheads="1"/>
            </p:cNvSpPr>
            <p:nvPr/>
          </p:nvSpPr>
          <p:spPr bwMode="auto">
            <a:xfrm>
              <a:off x="4162828" y="2091134"/>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263</a:t>
              </a:r>
              <a:endParaRPr lang="ja-JP" altLang="en-US" sz="1000" b="1"/>
            </a:p>
          </p:txBody>
        </p:sp>
        <p:sp>
          <p:nvSpPr>
            <p:cNvPr id="23789" name="テキスト ボックス 318"/>
            <p:cNvSpPr txBox="1">
              <a:spLocks noChangeArrowheads="1"/>
            </p:cNvSpPr>
            <p:nvPr/>
          </p:nvSpPr>
          <p:spPr bwMode="auto">
            <a:xfrm>
              <a:off x="4422370" y="2360404"/>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263</a:t>
              </a:r>
              <a:endParaRPr lang="ja-JP" altLang="en-US" sz="1000" b="1"/>
            </a:p>
          </p:txBody>
        </p:sp>
        <p:sp>
          <p:nvSpPr>
            <p:cNvPr id="23790" name="テキスト ボックス 319"/>
            <p:cNvSpPr txBox="1">
              <a:spLocks noChangeArrowheads="1"/>
            </p:cNvSpPr>
            <p:nvPr/>
          </p:nvSpPr>
          <p:spPr bwMode="auto">
            <a:xfrm>
              <a:off x="4438852" y="2922180"/>
              <a:ext cx="273050" cy="273050"/>
            </a:xfrm>
            <a:prstGeom prst="rect">
              <a:avLst/>
            </a:prstGeom>
            <a:solidFill>
              <a:srgbClr val="92D050"/>
            </a:solidFill>
            <a:ln w="12700">
              <a:solidFill>
                <a:schemeClr val="tx1"/>
              </a:solidFill>
              <a:miter lim="800000"/>
              <a:headEnd/>
              <a:tailEnd/>
            </a:ln>
          </p:spPr>
          <p:txBody>
            <a:bodyPr wrap="none" lIns="0" tIns="0" rIns="0" bIns="0" anchor="ctr"/>
            <a:lstStyle/>
            <a:p>
              <a:pPr algn="ctr"/>
              <a:r>
                <a:rPr lang="en-US" altLang="ja-JP" sz="1000" b="1"/>
                <a:t>261</a:t>
              </a:r>
              <a:endParaRPr lang="ja-JP" altLang="en-US" sz="1000" b="1"/>
            </a:p>
          </p:txBody>
        </p:sp>
        <p:sp>
          <p:nvSpPr>
            <p:cNvPr id="23791" name="テキスト ボックス 320"/>
            <p:cNvSpPr txBox="1">
              <a:spLocks noChangeArrowheads="1"/>
            </p:cNvSpPr>
            <p:nvPr/>
          </p:nvSpPr>
          <p:spPr bwMode="auto">
            <a:xfrm>
              <a:off x="4451069" y="3198128"/>
              <a:ext cx="273050" cy="273050"/>
            </a:xfrm>
            <a:prstGeom prst="rect">
              <a:avLst/>
            </a:prstGeom>
            <a:solidFill>
              <a:srgbClr val="92D050"/>
            </a:solidFill>
            <a:ln w="12700">
              <a:solidFill>
                <a:schemeClr val="tx1"/>
              </a:solidFill>
              <a:miter lim="800000"/>
              <a:headEnd/>
              <a:tailEnd/>
            </a:ln>
          </p:spPr>
          <p:txBody>
            <a:bodyPr wrap="none" lIns="0" tIns="0" rIns="0" bIns="0" anchor="ctr"/>
            <a:lstStyle/>
            <a:p>
              <a:pPr algn="ctr"/>
              <a:r>
                <a:rPr lang="en-US" altLang="ja-JP" sz="1000" b="1"/>
                <a:t>260</a:t>
              </a:r>
              <a:endParaRPr lang="ja-JP" altLang="en-US" sz="1000" b="1"/>
            </a:p>
          </p:txBody>
        </p:sp>
        <p:sp>
          <p:nvSpPr>
            <p:cNvPr id="23792" name="テキスト ボックス 321"/>
            <p:cNvSpPr txBox="1">
              <a:spLocks noChangeArrowheads="1"/>
            </p:cNvSpPr>
            <p:nvPr/>
          </p:nvSpPr>
          <p:spPr bwMode="auto">
            <a:xfrm>
              <a:off x="4449357" y="3456332"/>
              <a:ext cx="273050" cy="273050"/>
            </a:xfrm>
            <a:prstGeom prst="rect">
              <a:avLst/>
            </a:prstGeom>
            <a:solidFill>
              <a:srgbClr val="92D050"/>
            </a:solidFill>
            <a:ln w="12700">
              <a:solidFill>
                <a:schemeClr val="tx1"/>
              </a:solidFill>
              <a:miter lim="800000"/>
              <a:headEnd/>
              <a:tailEnd/>
            </a:ln>
          </p:spPr>
          <p:txBody>
            <a:bodyPr wrap="none" lIns="0" tIns="0" rIns="0" bIns="0" anchor="ctr"/>
            <a:lstStyle/>
            <a:p>
              <a:pPr algn="ctr"/>
              <a:r>
                <a:rPr lang="en-US" altLang="ja-JP" sz="1000" b="1"/>
                <a:t>259</a:t>
              </a:r>
              <a:endParaRPr lang="ja-JP" altLang="en-US" sz="1000" b="1"/>
            </a:p>
          </p:txBody>
        </p:sp>
        <p:sp>
          <p:nvSpPr>
            <p:cNvPr id="23793" name="テキスト ボックス 322"/>
            <p:cNvSpPr txBox="1">
              <a:spLocks noChangeArrowheads="1"/>
            </p:cNvSpPr>
            <p:nvPr/>
          </p:nvSpPr>
          <p:spPr bwMode="auto">
            <a:xfrm>
              <a:off x="4451069" y="3720139"/>
              <a:ext cx="273050" cy="273050"/>
            </a:xfrm>
            <a:prstGeom prst="rect">
              <a:avLst/>
            </a:prstGeom>
            <a:solidFill>
              <a:srgbClr val="92D050"/>
            </a:solidFill>
            <a:ln w="12700">
              <a:solidFill>
                <a:schemeClr val="tx1"/>
              </a:solidFill>
              <a:miter lim="800000"/>
              <a:headEnd/>
              <a:tailEnd/>
            </a:ln>
          </p:spPr>
          <p:txBody>
            <a:bodyPr wrap="none" lIns="0" tIns="0" rIns="0" bIns="0" anchor="ctr"/>
            <a:lstStyle/>
            <a:p>
              <a:pPr algn="ctr"/>
              <a:r>
                <a:rPr lang="en-US" altLang="ja-JP" sz="1000" b="1"/>
                <a:t>258</a:t>
              </a:r>
              <a:endParaRPr lang="ja-JP" altLang="en-US" sz="1000" b="1"/>
            </a:p>
          </p:txBody>
        </p:sp>
        <p:sp>
          <p:nvSpPr>
            <p:cNvPr id="23794" name="テキスト ボックス 323"/>
            <p:cNvSpPr txBox="1">
              <a:spLocks noChangeArrowheads="1"/>
            </p:cNvSpPr>
            <p:nvPr/>
          </p:nvSpPr>
          <p:spPr bwMode="auto">
            <a:xfrm>
              <a:off x="4170920" y="3185210"/>
              <a:ext cx="273050" cy="273050"/>
            </a:xfrm>
            <a:prstGeom prst="rect">
              <a:avLst/>
            </a:prstGeom>
            <a:solidFill>
              <a:srgbClr val="92D050"/>
            </a:solidFill>
            <a:ln w="12700">
              <a:solidFill>
                <a:schemeClr val="tx1"/>
              </a:solidFill>
              <a:miter lim="800000"/>
              <a:headEnd/>
              <a:tailEnd/>
            </a:ln>
          </p:spPr>
          <p:txBody>
            <a:bodyPr wrap="none" lIns="0" tIns="0" rIns="0" bIns="0" anchor="ctr"/>
            <a:lstStyle/>
            <a:p>
              <a:pPr algn="ctr"/>
              <a:r>
                <a:rPr lang="en-US" altLang="ja-JP" sz="1000" b="1"/>
                <a:t>259</a:t>
              </a:r>
              <a:endParaRPr lang="ja-JP" altLang="en-US" sz="1000" b="1"/>
            </a:p>
          </p:txBody>
        </p:sp>
        <p:sp>
          <p:nvSpPr>
            <p:cNvPr id="23795" name="テキスト ボックス 324"/>
            <p:cNvSpPr txBox="1">
              <a:spLocks noChangeArrowheads="1"/>
            </p:cNvSpPr>
            <p:nvPr/>
          </p:nvSpPr>
          <p:spPr bwMode="auto">
            <a:xfrm>
              <a:off x="4712948" y="2914304"/>
              <a:ext cx="273050" cy="273050"/>
            </a:xfrm>
            <a:prstGeom prst="rect">
              <a:avLst/>
            </a:prstGeom>
            <a:solidFill>
              <a:srgbClr val="92D050"/>
            </a:solidFill>
            <a:ln w="12700">
              <a:solidFill>
                <a:schemeClr val="tx1"/>
              </a:solidFill>
              <a:miter lim="800000"/>
              <a:headEnd/>
              <a:tailEnd/>
            </a:ln>
          </p:spPr>
          <p:txBody>
            <a:bodyPr wrap="none" lIns="0" tIns="0" rIns="0" bIns="0" anchor="ctr"/>
            <a:lstStyle/>
            <a:p>
              <a:pPr algn="ctr"/>
              <a:r>
                <a:rPr lang="en-US" altLang="ja-JP" sz="1000" b="1"/>
                <a:t>262</a:t>
              </a:r>
              <a:endParaRPr lang="ja-JP" altLang="en-US" sz="1000" b="1"/>
            </a:p>
          </p:txBody>
        </p:sp>
        <p:sp>
          <p:nvSpPr>
            <p:cNvPr id="23796" name="テキスト ボックス 325"/>
            <p:cNvSpPr txBox="1">
              <a:spLocks noChangeArrowheads="1"/>
            </p:cNvSpPr>
            <p:nvPr/>
          </p:nvSpPr>
          <p:spPr bwMode="auto">
            <a:xfrm>
              <a:off x="4727578" y="3456332"/>
              <a:ext cx="273050" cy="273050"/>
            </a:xfrm>
            <a:prstGeom prst="rect">
              <a:avLst/>
            </a:prstGeom>
            <a:solidFill>
              <a:srgbClr val="92D050"/>
            </a:solidFill>
            <a:ln w="12700">
              <a:solidFill>
                <a:schemeClr val="tx1"/>
              </a:solidFill>
              <a:miter lim="800000"/>
              <a:headEnd/>
              <a:tailEnd/>
            </a:ln>
          </p:spPr>
          <p:txBody>
            <a:bodyPr wrap="none" lIns="0" tIns="0" rIns="0" bIns="0" anchor="ctr"/>
            <a:lstStyle/>
            <a:p>
              <a:pPr algn="ctr"/>
              <a:r>
                <a:rPr lang="en-US" altLang="ja-JP" sz="1000" b="1"/>
                <a:t>260</a:t>
              </a:r>
              <a:endParaRPr lang="ja-JP" altLang="en-US" sz="1000" b="1"/>
            </a:p>
          </p:txBody>
        </p:sp>
        <p:sp>
          <p:nvSpPr>
            <p:cNvPr id="23797" name="テキスト ボックス 326"/>
            <p:cNvSpPr txBox="1">
              <a:spLocks noChangeArrowheads="1"/>
            </p:cNvSpPr>
            <p:nvPr/>
          </p:nvSpPr>
          <p:spPr bwMode="auto">
            <a:xfrm>
              <a:off x="4727578" y="3727454"/>
              <a:ext cx="273050" cy="273050"/>
            </a:xfrm>
            <a:prstGeom prst="rect">
              <a:avLst/>
            </a:prstGeom>
            <a:solidFill>
              <a:srgbClr val="92D050"/>
            </a:solidFill>
            <a:ln w="12700">
              <a:solidFill>
                <a:schemeClr val="tx1"/>
              </a:solidFill>
              <a:miter lim="800000"/>
              <a:headEnd/>
              <a:tailEnd/>
            </a:ln>
          </p:spPr>
          <p:txBody>
            <a:bodyPr wrap="none" lIns="0" tIns="0" rIns="0" bIns="0" anchor="ctr"/>
            <a:lstStyle/>
            <a:p>
              <a:pPr algn="ctr"/>
              <a:r>
                <a:rPr lang="en-US" altLang="ja-JP" sz="1000" b="1"/>
                <a:t>259</a:t>
              </a:r>
              <a:endParaRPr lang="ja-JP" altLang="en-US" sz="1000" b="1"/>
            </a:p>
          </p:txBody>
        </p:sp>
        <p:sp>
          <p:nvSpPr>
            <p:cNvPr id="23798" name="テキスト ボックス 327"/>
            <p:cNvSpPr txBox="1">
              <a:spLocks noChangeArrowheads="1"/>
            </p:cNvSpPr>
            <p:nvPr/>
          </p:nvSpPr>
          <p:spPr bwMode="auto">
            <a:xfrm>
              <a:off x="4985782" y="3177895"/>
              <a:ext cx="273050" cy="273050"/>
            </a:xfrm>
            <a:prstGeom prst="rect">
              <a:avLst/>
            </a:prstGeom>
            <a:solidFill>
              <a:srgbClr val="92D050"/>
            </a:solidFill>
            <a:ln w="12700">
              <a:solidFill>
                <a:schemeClr val="tx1"/>
              </a:solidFill>
              <a:miter lim="800000"/>
              <a:headEnd/>
              <a:tailEnd/>
            </a:ln>
          </p:spPr>
          <p:txBody>
            <a:bodyPr wrap="none" lIns="0" tIns="0" rIns="0" bIns="0" anchor="ctr"/>
            <a:lstStyle/>
            <a:p>
              <a:pPr algn="ctr"/>
              <a:r>
                <a:rPr lang="en-US" altLang="ja-JP" sz="1000" b="1"/>
                <a:t>262</a:t>
              </a:r>
              <a:endParaRPr lang="ja-JP" altLang="en-US" sz="1000" b="1"/>
            </a:p>
          </p:txBody>
        </p:sp>
        <p:sp>
          <p:nvSpPr>
            <p:cNvPr id="23799" name="テキスト ボックス 328"/>
            <p:cNvSpPr txBox="1">
              <a:spLocks noChangeArrowheads="1"/>
            </p:cNvSpPr>
            <p:nvPr/>
          </p:nvSpPr>
          <p:spPr bwMode="auto">
            <a:xfrm>
              <a:off x="4172632" y="3456332"/>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258</a:t>
              </a:r>
              <a:endParaRPr lang="ja-JP" altLang="en-US" sz="1000" b="1"/>
            </a:p>
          </p:txBody>
        </p:sp>
        <p:sp>
          <p:nvSpPr>
            <p:cNvPr id="23800" name="テキスト ボックス 329"/>
            <p:cNvSpPr txBox="1">
              <a:spLocks noChangeArrowheads="1"/>
            </p:cNvSpPr>
            <p:nvPr/>
          </p:nvSpPr>
          <p:spPr bwMode="auto">
            <a:xfrm>
              <a:off x="3350239" y="2362817"/>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259</a:t>
              </a:r>
              <a:endParaRPr lang="ja-JP" altLang="en-US" sz="1000" b="1"/>
            </a:p>
          </p:txBody>
        </p:sp>
        <p:sp>
          <p:nvSpPr>
            <p:cNvPr id="23801" name="テキスト ボックス 330"/>
            <p:cNvSpPr txBox="1">
              <a:spLocks noChangeArrowheads="1"/>
            </p:cNvSpPr>
            <p:nvPr/>
          </p:nvSpPr>
          <p:spPr bwMode="auto">
            <a:xfrm>
              <a:off x="4441826" y="1820789"/>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265</a:t>
              </a:r>
              <a:endParaRPr lang="ja-JP" altLang="en-US" sz="1000" b="1"/>
            </a:p>
          </p:txBody>
        </p:sp>
        <p:sp>
          <p:nvSpPr>
            <p:cNvPr id="23802" name="テキスト ボックス 331"/>
            <p:cNvSpPr txBox="1">
              <a:spLocks noChangeArrowheads="1"/>
            </p:cNvSpPr>
            <p:nvPr/>
          </p:nvSpPr>
          <p:spPr bwMode="auto">
            <a:xfrm>
              <a:off x="3892483" y="3727454"/>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256</a:t>
              </a:r>
              <a:endParaRPr lang="ja-JP" altLang="en-US" sz="1000" b="1"/>
            </a:p>
          </p:txBody>
        </p:sp>
        <p:sp>
          <p:nvSpPr>
            <p:cNvPr id="23803" name="テキスト ボックス 332"/>
            <p:cNvSpPr txBox="1">
              <a:spLocks noChangeArrowheads="1"/>
            </p:cNvSpPr>
            <p:nvPr/>
          </p:nvSpPr>
          <p:spPr bwMode="auto">
            <a:xfrm>
              <a:off x="4170704" y="3736697"/>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257</a:t>
              </a:r>
              <a:endParaRPr lang="ja-JP" altLang="en-US" sz="1000" b="1"/>
            </a:p>
          </p:txBody>
        </p:sp>
      </p:grpSp>
      <p:grpSp>
        <p:nvGrpSpPr>
          <p:cNvPr id="6" name="グループ化 357"/>
          <p:cNvGrpSpPr>
            <a:grpSpLocks/>
          </p:cNvGrpSpPr>
          <p:nvPr/>
        </p:nvGrpSpPr>
        <p:grpSpPr bwMode="auto">
          <a:xfrm>
            <a:off x="2498725" y="157163"/>
            <a:ext cx="4132263" cy="3294062"/>
            <a:chOff x="2498586" y="157482"/>
            <a:chExt cx="4132198" cy="3293463"/>
          </a:xfrm>
        </p:grpSpPr>
        <p:sp>
          <p:nvSpPr>
            <p:cNvPr id="23710" name="テキスト ボックス 334"/>
            <p:cNvSpPr txBox="1">
              <a:spLocks noChangeArrowheads="1"/>
            </p:cNvSpPr>
            <p:nvPr/>
          </p:nvSpPr>
          <p:spPr bwMode="auto">
            <a:xfrm>
              <a:off x="6357734" y="157482"/>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278</a:t>
              </a:r>
              <a:endParaRPr lang="ja-JP" altLang="en-US" sz="1000" b="1"/>
            </a:p>
          </p:txBody>
        </p:sp>
        <p:sp>
          <p:nvSpPr>
            <p:cNvPr id="23711" name="テキスト ボックス 336"/>
            <p:cNvSpPr txBox="1">
              <a:spLocks noChangeArrowheads="1"/>
            </p:cNvSpPr>
            <p:nvPr/>
          </p:nvSpPr>
          <p:spPr bwMode="auto">
            <a:xfrm>
              <a:off x="5806463" y="712428"/>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274</a:t>
              </a:r>
              <a:endParaRPr lang="ja-JP" altLang="en-US" sz="1000" b="1"/>
            </a:p>
          </p:txBody>
        </p:sp>
        <p:sp>
          <p:nvSpPr>
            <p:cNvPr id="23712" name="テキスト ボックス 340"/>
            <p:cNvSpPr txBox="1">
              <a:spLocks noChangeArrowheads="1"/>
            </p:cNvSpPr>
            <p:nvPr/>
          </p:nvSpPr>
          <p:spPr bwMode="auto">
            <a:xfrm>
              <a:off x="5264435" y="1256384"/>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270</a:t>
              </a:r>
              <a:endParaRPr lang="ja-JP" altLang="en-US" sz="1000" b="1"/>
            </a:p>
          </p:txBody>
        </p:sp>
        <p:sp>
          <p:nvSpPr>
            <p:cNvPr id="23713" name="テキスト ボックス 341"/>
            <p:cNvSpPr txBox="1">
              <a:spLocks noChangeArrowheads="1"/>
            </p:cNvSpPr>
            <p:nvPr/>
          </p:nvSpPr>
          <p:spPr bwMode="auto">
            <a:xfrm>
              <a:off x="4722191" y="1813258"/>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266</a:t>
              </a:r>
              <a:endParaRPr lang="ja-JP" altLang="en-US" sz="1000" b="1"/>
            </a:p>
          </p:txBody>
        </p:sp>
        <p:sp>
          <p:nvSpPr>
            <p:cNvPr id="23714" name="テキスト ボックス 342"/>
            <p:cNvSpPr txBox="1">
              <a:spLocks noChangeArrowheads="1"/>
            </p:cNvSpPr>
            <p:nvPr/>
          </p:nvSpPr>
          <p:spPr bwMode="auto">
            <a:xfrm>
              <a:off x="4121427" y="2320639"/>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262</a:t>
              </a:r>
              <a:endParaRPr lang="ja-JP" altLang="en-US" sz="1000" b="1"/>
            </a:p>
          </p:txBody>
        </p:sp>
        <p:sp>
          <p:nvSpPr>
            <p:cNvPr id="23715" name="テキスト ボックス 343"/>
            <p:cNvSpPr txBox="1">
              <a:spLocks noChangeArrowheads="1"/>
            </p:cNvSpPr>
            <p:nvPr/>
          </p:nvSpPr>
          <p:spPr bwMode="auto">
            <a:xfrm>
              <a:off x="5240778" y="692195"/>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272</a:t>
              </a:r>
              <a:endParaRPr lang="ja-JP" altLang="en-US" sz="1000" b="1"/>
            </a:p>
          </p:txBody>
        </p:sp>
        <p:sp>
          <p:nvSpPr>
            <p:cNvPr id="23716" name="テキスト ボックス 344"/>
            <p:cNvSpPr txBox="1">
              <a:spLocks noChangeArrowheads="1"/>
            </p:cNvSpPr>
            <p:nvPr/>
          </p:nvSpPr>
          <p:spPr bwMode="auto">
            <a:xfrm>
              <a:off x="4692931" y="1234439"/>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268</a:t>
              </a:r>
              <a:endParaRPr lang="ja-JP" altLang="en-US" sz="1000" b="1"/>
            </a:p>
          </p:txBody>
        </p:sp>
        <p:sp>
          <p:nvSpPr>
            <p:cNvPr id="23717" name="テキスト ボックス 345"/>
            <p:cNvSpPr txBox="1">
              <a:spLocks noChangeArrowheads="1"/>
            </p:cNvSpPr>
            <p:nvPr/>
          </p:nvSpPr>
          <p:spPr bwMode="auto">
            <a:xfrm>
              <a:off x="4136057" y="1793025"/>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264</a:t>
              </a:r>
              <a:endParaRPr lang="ja-JP" altLang="en-US" sz="1000" b="1"/>
            </a:p>
          </p:txBody>
        </p:sp>
        <p:sp>
          <p:nvSpPr>
            <p:cNvPr id="23718" name="テキスト ボックス 346"/>
            <p:cNvSpPr txBox="1">
              <a:spLocks noChangeArrowheads="1"/>
            </p:cNvSpPr>
            <p:nvPr/>
          </p:nvSpPr>
          <p:spPr bwMode="auto">
            <a:xfrm>
              <a:off x="3592101" y="2342584"/>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260</a:t>
              </a:r>
              <a:endParaRPr lang="ja-JP" altLang="en-US" sz="1000" b="1"/>
            </a:p>
          </p:txBody>
        </p:sp>
        <p:sp>
          <p:nvSpPr>
            <p:cNvPr id="23719" name="テキスト ボックス 347"/>
            <p:cNvSpPr txBox="1">
              <a:spLocks noChangeArrowheads="1"/>
            </p:cNvSpPr>
            <p:nvPr/>
          </p:nvSpPr>
          <p:spPr bwMode="auto">
            <a:xfrm>
              <a:off x="3057172" y="2899458"/>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256</a:t>
              </a:r>
              <a:endParaRPr lang="ja-JP" altLang="en-US" sz="1000" b="1"/>
            </a:p>
          </p:txBody>
        </p:sp>
        <p:sp>
          <p:nvSpPr>
            <p:cNvPr id="23720" name="テキスト ボックス 348"/>
            <p:cNvSpPr txBox="1">
              <a:spLocks noChangeArrowheads="1"/>
            </p:cNvSpPr>
            <p:nvPr/>
          </p:nvSpPr>
          <p:spPr bwMode="auto">
            <a:xfrm>
              <a:off x="5248093" y="970632"/>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271</a:t>
              </a:r>
              <a:endParaRPr lang="ja-JP" altLang="en-US" sz="1000" b="1"/>
            </a:p>
          </p:txBody>
        </p:sp>
        <p:sp>
          <p:nvSpPr>
            <p:cNvPr id="23721" name="テキスト ボックス 349"/>
            <p:cNvSpPr txBox="1">
              <a:spLocks noChangeArrowheads="1"/>
            </p:cNvSpPr>
            <p:nvPr/>
          </p:nvSpPr>
          <p:spPr bwMode="auto">
            <a:xfrm>
              <a:off x="4700246" y="1512876"/>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269</a:t>
              </a:r>
              <a:endParaRPr lang="ja-JP" altLang="en-US" sz="1000" b="1"/>
            </a:p>
          </p:txBody>
        </p:sp>
        <p:sp>
          <p:nvSpPr>
            <p:cNvPr id="23722" name="テキスト ボックス 350"/>
            <p:cNvSpPr txBox="1">
              <a:spLocks noChangeArrowheads="1"/>
            </p:cNvSpPr>
            <p:nvPr/>
          </p:nvSpPr>
          <p:spPr bwMode="auto">
            <a:xfrm>
              <a:off x="4143372" y="2071462"/>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263</a:t>
              </a:r>
              <a:endParaRPr lang="ja-JP" altLang="en-US" sz="1000" b="1"/>
            </a:p>
          </p:txBody>
        </p:sp>
        <p:sp>
          <p:nvSpPr>
            <p:cNvPr id="23723" name="テキスト ボックス 351"/>
            <p:cNvSpPr txBox="1">
              <a:spLocks noChangeArrowheads="1"/>
            </p:cNvSpPr>
            <p:nvPr/>
          </p:nvSpPr>
          <p:spPr bwMode="auto">
            <a:xfrm>
              <a:off x="3599416" y="2621021"/>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259</a:t>
              </a:r>
              <a:endParaRPr lang="ja-JP" altLang="en-US" sz="1000" b="1"/>
            </a:p>
          </p:txBody>
        </p:sp>
        <p:sp>
          <p:nvSpPr>
            <p:cNvPr id="23724" name="テキスト ボックス 352"/>
            <p:cNvSpPr txBox="1">
              <a:spLocks noChangeArrowheads="1"/>
            </p:cNvSpPr>
            <p:nvPr/>
          </p:nvSpPr>
          <p:spPr bwMode="auto">
            <a:xfrm>
              <a:off x="3064487" y="3177895"/>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253</a:t>
              </a:r>
              <a:endParaRPr lang="ja-JP" altLang="en-US" sz="1000" b="1"/>
            </a:p>
          </p:txBody>
        </p:sp>
        <p:sp>
          <p:nvSpPr>
            <p:cNvPr id="23725" name="テキスト ボックス 353"/>
            <p:cNvSpPr txBox="1">
              <a:spLocks noChangeArrowheads="1"/>
            </p:cNvSpPr>
            <p:nvPr/>
          </p:nvSpPr>
          <p:spPr bwMode="auto">
            <a:xfrm>
              <a:off x="4147263" y="1505561"/>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265</a:t>
              </a:r>
              <a:endParaRPr lang="ja-JP" altLang="en-US" sz="1000" b="1"/>
            </a:p>
          </p:txBody>
        </p:sp>
        <p:sp>
          <p:nvSpPr>
            <p:cNvPr id="23726" name="テキスト ボックス 354"/>
            <p:cNvSpPr txBox="1">
              <a:spLocks noChangeArrowheads="1"/>
            </p:cNvSpPr>
            <p:nvPr/>
          </p:nvSpPr>
          <p:spPr bwMode="auto">
            <a:xfrm>
              <a:off x="3599416" y="2047805"/>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261</a:t>
              </a:r>
              <a:endParaRPr lang="ja-JP" altLang="en-US" sz="1000" b="1"/>
            </a:p>
          </p:txBody>
        </p:sp>
        <p:sp>
          <p:nvSpPr>
            <p:cNvPr id="23727" name="テキスト ボックス 355"/>
            <p:cNvSpPr txBox="1">
              <a:spLocks noChangeArrowheads="1"/>
            </p:cNvSpPr>
            <p:nvPr/>
          </p:nvSpPr>
          <p:spPr bwMode="auto">
            <a:xfrm>
              <a:off x="3042542" y="2606391"/>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257</a:t>
              </a:r>
              <a:endParaRPr lang="ja-JP" altLang="en-US" sz="1000" b="1"/>
            </a:p>
          </p:txBody>
        </p:sp>
        <p:sp>
          <p:nvSpPr>
            <p:cNvPr id="23728" name="テキスト ボックス 356"/>
            <p:cNvSpPr txBox="1">
              <a:spLocks noChangeArrowheads="1"/>
            </p:cNvSpPr>
            <p:nvPr/>
          </p:nvSpPr>
          <p:spPr bwMode="auto">
            <a:xfrm>
              <a:off x="2498586" y="3155950"/>
              <a:ext cx="273050" cy="273050"/>
            </a:xfrm>
            <a:prstGeom prst="rect">
              <a:avLst/>
            </a:prstGeom>
            <a:solidFill>
              <a:srgbClr val="0070C0"/>
            </a:solidFill>
            <a:ln w="12700">
              <a:solidFill>
                <a:schemeClr val="tx1"/>
              </a:solidFill>
              <a:miter lim="800000"/>
              <a:headEnd/>
              <a:tailEnd/>
            </a:ln>
          </p:spPr>
          <p:txBody>
            <a:bodyPr wrap="none" lIns="0" tIns="0" rIns="0" bIns="0" anchor="ctr"/>
            <a:lstStyle/>
            <a:p>
              <a:pPr algn="ctr"/>
              <a:r>
                <a:rPr lang="en-US" altLang="ja-JP" sz="1000" b="1"/>
                <a:t>253</a:t>
              </a:r>
              <a:endParaRPr lang="ja-JP" altLang="en-US" sz="1000" b="1"/>
            </a:p>
          </p:txBody>
        </p:sp>
      </p:grpSp>
      <p:sp>
        <p:nvSpPr>
          <p:cNvPr id="359" name="正方形/長方形 358"/>
          <p:cNvSpPr/>
          <p:nvPr/>
        </p:nvSpPr>
        <p:spPr>
          <a:xfrm>
            <a:off x="5535613" y="15398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59" name="テキスト ボックス 71"/>
          <p:cNvSpPr txBox="1">
            <a:spLocks noChangeArrowheads="1"/>
          </p:cNvSpPr>
          <p:nvPr/>
        </p:nvSpPr>
        <p:spPr bwMode="auto">
          <a:xfrm>
            <a:off x="5461000" y="150813"/>
            <a:ext cx="420688" cy="261937"/>
          </a:xfrm>
          <a:prstGeom prst="rect">
            <a:avLst/>
          </a:prstGeom>
          <a:noFill/>
          <a:ln w="9525">
            <a:noFill/>
            <a:miter lim="800000"/>
            <a:headEnd/>
            <a:tailEnd/>
          </a:ln>
        </p:spPr>
        <p:txBody>
          <a:bodyPr wrap="none">
            <a:spAutoFit/>
          </a:bodyPr>
          <a:lstStyle/>
          <a:p>
            <a:pPr algn="ctr"/>
            <a:r>
              <a:rPr lang="en-US" altLang="ja-JP" sz="1100" b="1"/>
              <a:t>113</a:t>
            </a:r>
            <a:endParaRPr lang="ja-JP" altLang="en-US" sz="1100" b="1"/>
          </a:p>
        </p:txBody>
      </p:sp>
      <p:sp>
        <p:nvSpPr>
          <p:cNvPr id="361" name="正方形/長方形 360"/>
          <p:cNvSpPr/>
          <p:nvPr/>
        </p:nvSpPr>
        <p:spPr>
          <a:xfrm>
            <a:off x="5535613" y="427038"/>
            <a:ext cx="269875" cy="271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23661" name="テキスト ボックス 73"/>
          <p:cNvSpPr txBox="1">
            <a:spLocks noChangeArrowheads="1"/>
          </p:cNvSpPr>
          <p:nvPr/>
        </p:nvSpPr>
        <p:spPr bwMode="auto">
          <a:xfrm>
            <a:off x="5461000" y="434975"/>
            <a:ext cx="419100" cy="261938"/>
          </a:xfrm>
          <a:prstGeom prst="rect">
            <a:avLst/>
          </a:prstGeom>
          <a:noFill/>
          <a:ln w="9525">
            <a:noFill/>
            <a:miter lim="800000"/>
            <a:headEnd/>
            <a:tailEnd/>
          </a:ln>
        </p:spPr>
        <p:txBody>
          <a:bodyPr wrap="none">
            <a:spAutoFit/>
          </a:bodyPr>
          <a:lstStyle/>
          <a:p>
            <a:pPr algn="ctr"/>
            <a:r>
              <a:rPr lang="en-US" altLang="ja-JP" sz="1100" b="1"/>
              <a:t>112</a:t>
            </a:r>
            <a:endParaRPr lang="ja-JP" altLang="en-US" sz="1100" b="1"/>
          </a:p>
        </p:txBody>
      </p:sp>
      <p:sp>
        <p:nvSpPr>
          <p:cNvPr id="363" name="正方形/長方形 362"/>
          <p:cNvSpPr/>
          <p:nvPr/>
        </p:nvSpPr>
        <p:spPr>
          <a:xfrm>
            <a:off x="6354763" y="5919788"/>
            <a:ext cx="274637" cy="2730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5" name="正方形/長方形 364"/>
          <p:cNvSpPr/>
          <p:nvPr/>
        </p:nvSpPr>
        <p:spPr>
          <a:xfrm>
            <a:off x="2522538" y="5921375"/>
            <a:ext cx="273050" cy="2746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6" name="正方形/長方形 365"/>
          <p:cNvSpPr/>
          <p:nvPr/>
        </p:nvSpPr>
        <p:spPr>
          <a:xfrm>
            <a:off x="2798763" y="5929313"/>
            <a:ext cx="273050" cy="2730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8" name="正方形/長方形 367"/>
          <p:cNvSpPr/>
          <p:nvPr/>
        </p:nvSpPr>
        <p:spPr>
          <a:xfrm>
            <a:off x="3071813" y="5919788"/>
            <a:ext cx="273050" cy="2730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9" name="正方形/長方形 368"/>
          <p:cNvSpPr/>
          <p:nvPr/>
        </p:nvSpPr>
        <p:spPr>
          <a:xfrm>
            <a:off x="3357563" y="5921375"/>
            <a:ext cx="273050" cy="2746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0" name="正方形/長方形 369"/>
          <p:cNvSpPr/>
          <p:nvPr/>
        </p:nvSpPr>
        <p:spPr>
          <a:xfrm>
            <a:off x="3625850" y="5929313"/>
            <a:ext cx="274638" cy="2730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1" name="正方形/長方形 370"/>
          <p:cNvSpPr/>
          <p:nvPr/>
        </p:nvSpPr>
        <p:spPr>
          <a:xfrm>
            <a:off x="3902075" y="5921375"/>
            <a:ext cx="273050" cy="2746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2" name="正方形/長方形 371"/>
          <p:cNvSpPr/>
          <p:nvPr/>
        </p:nvSpPr>
        <p:spPr>
          <a:xfrm>
            <a:off x="4176713" y="5921375"/>
            <a:ext cx="274637" cy="2746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5" name="正方形/長方形 374"/>
          <p:cNvSpPr/>
          <p:nvPr/>
        </p:nvSpPr>
        <p:spPr>
          <a:xfrm>
            <a:off x="4441825" y="5929313"/>
            <a:ext cx="273050" cy="2730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7" name="正方形/長方形 376"/>
          <p:cNvSpPr/>
          <p:nvPr/>
        </p:nvSpPr>
        <p:spPr>
          <a:xfrm>
            <a:off x="4727575" y="5929313"/>
            <a:ext cx="273050" cy="2730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9" name="正方形/長方形 378"/>
          <p:cNvSpPr/>
          <p:nvPr/>
        </p:nvSpPr>
        <p:spPr>
          <a:xfrm>
            <a:off x="4991100" y="5921375"/>
            <a:ext cx="273050" cy="2746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1" name="正方形/長方形 380"/>
          <p:cNvSpPr/>
          <p:nvPr/>
        </p:nvSpPr>
        <p:spPr>
          <a:xfrm>
            <a:off x="5268913" y="5921375"/>
            <a:ext cx="274637" cy="2746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3" name="正方形/長方形 382"/>
          <p:cNvSpPr/>
          <p:nvPr/>
        </p:nvSpPr>
        <p:spPr>
          <a:xfrm>
            <a:off x="5540375" y="5921375"/>
            <a:ext cx="273050" cy="2746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5" name="正方形/長方形 384"/>
          <p:cNvSpPr/>
          <p:nvPr/>
        </p:nvSpPr>
        <p:spPr>
          <a:xfrm>
            <a:off x="5819775" y="5921375"/>
            <a:ext cx="274638" cy="2746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7" name="正方形/長方形 386"/>
          <p:cNvSpPr/>
          <p:nvPr/>
        </p:nvSpPr>
        <p:spPr>
          <a:xfrm>
            <a:off x="6084888" y="5921375"/>
            <a:ext cx="273050" cy="2746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7" name="グループ化 481"/>
          <p:cNvGrpSpPr>
            <a:grpSpLocks/>
          </p:cNvGrpSpPr>
          <p:nvPr/>
        </p:nvGrpSpPr>
        <p:grpSpPr bwMode="auto">
          <a:xfrm>
            <a:off x="5535613" y="163513"/>
            <a:ext cx="3560762" cy="2760662"/>
            <a:chOff x="5535557" y="163085"/>
            <a:chExt cx="3560910" cy="2760462"/>
          </a:xfrm>
        </p:grpSpPr>
        <p:sp>
          <p:nvSpPr>
            <p:cNvPr id="23687" name="テキスト ボックス 388"/>
            <p:cNvSpPr txBox="1">
              <a:spLocks noChangeArrowheads="1"/>
            </p:cNvSpPr>
            <p:nvPr/>
          </p:nvSpPr>
          <p:spPr bwMode="auto">
            <a:xfrm>
              <a:off x="6092215" y="1820573"/>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271</a:t>
              </a:r>
              <a:endParaRPr lang="ja-JP" altLang="en-US" sz="1000" b="1"/>
            </a:p>
          </p:txBody>
        </p:sp>
        <p:sp>
          <p:nvSpPr>
            <p:cNvPr id="23688" name="テキスト ボックス 390"/>
            <p:cNvSpPr txBox="1">
              <a:spLocks noChangeArrowheads="1"/>
            </p:cNvSpPr>
            <p:nvPr/>
          </p:nvSpPr>
          <p:spPr bwMode="auto">
            <a:xfrm>
              <a:off x="6363337" y="2091695"/>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271</a:t>
              </a:r>
              <a:endParaRPr lang="ja-JP" altLang="en-US" sz="1000" b="1"/>
            </a:p>
          </p:txBody>
        </p:sp>
        <p:sp>
          <p:nvSpPr>
            <p:cNvPr id="23689" name="テキスト ボックス 392"/>
            <p:cNvSpPr txBox="1">
              <a:spLocks noChangeArrowheads="1"/>
            </p:cNvSpPr>
            <p:nvPr/>
          </p:nvSpPr>
          <p:spPr bwMode="auto">
            <a:xfrm>
              <a:off x="6363337" y="1813258"/>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272</a:t>
              </a:r>
              <a:endParaRPr lang="ja-JP" altLang="en-US" sz="1000" b="1"/>
            </a:p>
          </p:txBody>
        </p:sp>
        <p:sp>
          <p:nvSpPr>
            <p:cNvPr id="23690" name="テキスト ボックス 394"/>
            <p:cNvSpPr txBox="1">
              <a:spLocks noChangeArrowheads="1"/>
            </p:cNvSpPr>
            <p:nvPr/>
          </p:nvSpPr>
          <p:spPr bwMode="auto">
            <a:xfrm>
              <a:off x="5535557" y="2377447"/>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267</a:t>
              </a:r>
              <a:endParaRPr lang="ja-JP" altLang="en-US" sz="1000" b="1"/>
            </a:p>
          </p:txBody>
        </p:sp>
        <p:sp>
          <p:nvSpPr>
            <p:cNvPr id="23691" name="テキスト ボックス 396"/>
            <p:cNvSpPr txBox="1">
              <a:spLocks noChangeArrowheads="1"/>
            </p:cNvSpPr>
            <p:nvPr/>
          </p:nvSpPr>
          <p:spPr bwMode="auto">
            <a:xfrm>
              <a:off x="5806679" y="2648569"/>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267</a:t>
              </a:r>
              <a:endParaRPr lang="ja-JP" altLang="en-US" sz="1000" b="1"/>
            </a:p>
          </p:txBody>
        </p:sp>
        <p:sp>
          <p:nvSpPr>
            <p:cNvPr id="23692" name="テキスト ボックス 398"/>
            <p:cNvSpPr txBox="1">
              <a:spLocks noChangeArrowheads="1"/>
            </p:cNvSpPr>
            <p:nvPr/>
          </p:nvSpPr>
          <p:spPr bwMode="auto">
            <a:xfrm>
              <a:off x="5806679" y="2370132"/>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268</a:t>
              </a:r>
              <a:endParaRPr lang="ja-JP" altLang="en-US" sz="1000" b="1"/>
            </a:p>
          </p:txBody>
        </p:sp>
        <p:sp>
          <p:nvSpPr>
            <p:cNvPr id="23693" name="テキスト ボックス 400"/>
            <p:cNvSpPr txBox="1">
              <a:spLocks noChangeArrowheads="1"/>
            </p:cNvSpPr>
            <p:nvPr/>
          </p:nvSpPr>
          <p:spPr bwMode="auto">
            <a:xfrm>
              <a:off x="6086828" y="2650497"/>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268</a:t>
              </a:r>
              <a:endParaRPr lang="ja-JP" altLang="en-US" sz="1000" b="1"/>
            </a:p>
          </p:txBody>
        </p:sp>
        <p:sp>
          <p:nvSpPr>
            <p:cNvPr id="23694" name="テキスト ボックス 402"/>
            <p:cNvSpPr txBox="1">
              <a:spLocks noChangeArrowheads="1"/>
            </p:cNvSpPr>
            <p:nvPr/>
          </p:nvSpPr>
          <p:spPr bwMode="auto">
            <a:xfrm>
              <a:off x="6629072" y="1269302"/>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275</a:t>
              </a:r>
              <a:endParaRPr lang="ja-JP" altLang="en-US" sz="1000" b="1"/>
            </a:p>
          </p:txBody>
        </p:sp>
        <p:sp>
          <p:nvSpPr>
            <p:cNvPr id="23695" name="テキスト ボックス 404"/>
            <p:cNvSpPr txBox="1">
              <a:spLocks noChangeArrowheads="1"/>
            </p:cNvSpPr>
            <p:nvPr/>
          </p:nvSpPr>
          <p:spPr bwMode="auto">
            <a:xfrm>
              <a:off x="6900194" y="1540424"/>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275</a:t>
              </a:r>
              <a:endParaRPr lang="ja-JP" altLang="en-US" sz="1000" b="1"/>
            </a:p>
          </p:txBody>
        </p:sp>
        <p:sp>
          <p:nvSpPr>
            <p:cNvPr id="23696" name="テキスト ボックス 406"/>
            <p:cNvSpPr txBox="1">
              <a:spLocks noChangeArrowheads="1"/>
            </p:cNvSpPr>
            <p:nvPr/>
          </p:nvSpPr>
          <p:spPr bwMode="auto">
            <a:xfrm>
              <a:off x="6900194" y="1261987"/>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276</a:t>
              </a:r>
              <a:endParaRPr lang="ja-JP" altLang="en-US" sz="1000" b="1"/>
            </a:p>
          </p:txBody>
        </p:sp>
        <p:sp>
          <p:nvSpPr>
            <p:cNvPr id="23697" name="テキスト ボックス 408"/>
            <p:cNvSpPr txBox="1">
              <a:spLocks noChangeArrowheads="1"/>
            </p:cNvSpPr>
            <p:nvPr/>
          </p:nvSpPr>
          <p:spPr bwMode="auto">
            <a:xfrm>
              <a:off x="7165713" y="714140"/>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279</a:t>
              </a:r>
              <a:endParaRPr lang="ja-JP" altLang="en-US" sz="1000" b="1"/>
            </a:p>
          </p:txBody>
        </p:sp>
        <p:sp>
          <p:nvSpPr>
            <p:cNvPr id="23698" name="テキスト ボックス 410"/>
            <p:cNvSpPr txBox="1">
              <a:spLocks noChangeArrowheads="1"/>
            </p:cNvSpPr>
            <p:nvPr/>
          </p:nvSpPr>
          <p:spPr bwMode="auto">
            <a:xfrm>
              <a:off x="7436835" y="985262"/>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279</a:t>
              </a:r>
              <a:endParaRPr lang="ja-JP" altLang="en-US" sz="1000" b="1"/>
            </a:p>
          </p:txBody>
        </p:sp>
        <p:sp>
          <p:nvSpPr>
            <p:cNvPr id="23699" name="テキスト ボックス 412"/>
            <p:cNvSpPr txBox="1">
              <a:spLocks noChangeArrowheads="1"/>
            </p:cNvSpPr>
            <p:nvPr/>
          </p:nvSpPr>
          <p:spPr bwMode="auto">
            <a:xfrm>
              <a:off x="7436835" y="706825"/>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280</a:t>
              </a:r>
              <a:endParaRPr lang="ja-JP" altLang="en-US" sz="1000" b="1"/>
            </a:p>
          </p:txBody>
        </p:sp>
        <p:sp>
          <p:nvSpPr>
            <p:cNvPr id="23700" name="テキスト ボックス 413"/>
            <p:cNvSpPr txBox="1">
              <a:spLocks noChangeArrowheads="1"/>
            </p:cNvSpPr>
            <p:nvPr/>
          </p:nvSpPr>
          <p:spPr bwMode="auto">
            <a:xfrm>
              <a:off x="7720659" y="1529218"/>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278</a:t>
              </a:r>
              <a:endParaRPr lang="ja-JP" altLang="en-US" sz="1000" b="1"/>
            </a:p>
          </p:txBody>
        </p:sp>
        <p:sp>
          <p:nvSpPr>
            <p:cNvPr id="23701" name="テキスト ボックス 414"/>
            <p:cNvSpPr txBox="1">
              <a:spLocks noChangeArrowheads="1"/>
            </p:cNvSpPr>
            <p:nvPr/>
          </p:nvSpPr>
          <p:spPr bwMode="auto">
            <a:xfrm>
              <a:off x="7999096" y="992793"/>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281</a:t>
              </a:r>
              <a:endParaRPr lang="ja-JP" altLang="en-US" sz="1000" b="1"/>
            </a:p>
          </p:txBody>
        </p:sp>
        <p:sp>
          <p:nvSpPr>
            <p:cNvPr id="23702" name="テキスト ボックス 415"/>
            <p:cNvSpPr txBox="1">
              <a:spLocks noChangeArrowheads="1"/>
            </p:cNvSpPr>
            <p:nvPr/>
          </p:nvSpPr>
          <p:spPr bwMode="auto">
            <a:xfrm>
              <a:off x="8270218" y="1000108"/>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282</a:t>
              </a:r>
              <a:endParaRPr lang="ja-JP" altLang="en-US" sz="1000" b="1"/>
            </a:p>
          </p:txBody>
        </p:sp>
        <p:sp>
          <p:nvSpPr>
            <p:cNvPr id="23703" name="テキスト ボックス 455"/>
            <p:cNvSpPr txBox="1">
              <a:spLocks noChangeArrowheads="1"/>
            </p:cNvSpPr>
            <p:nvPr/>
          </p:nvSpPr>
          <p:spPr bwMode="auto">
            <a:xfrm>
              <a:off x="7715056" y="170400"/>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283</a:t>
              </a:r>
              <a:endParaRPr lang="ja-JP" altLang="en-US" sz="1000" b="1"/>
            </a:p>
          </p:txBody>
        </p:sp>
        <p:sp>
          <p:nvSpPr>
            <p:cNvPr id="23704" name="テキスト ボックス 456"/>
            <p:cNvSpPr txBox="1">
              <a:spLocks noChangeArrowheads="1"/>
            </p:cNvSpPr>
            <p:nvPr/>
          </p:nvSpPr>
          <p:spPr bwMode="auto">
            <a:xfrm>
              <a:off x="7986178" y="441522"/>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283</a:t>
              </a:r>
              <a:endParaRPr lang="ja-JP" altLang="en-US" sz="1000" b="1"/>
            </a:p>
          </p:txBody>
        </p:sp>
        <p:sp>
          <p:nvSpPr>
            <p:cNvPr id="23705" name="テキスト ボックス 457"/>
            <p:cNvSpPr txBox="1">
              <a:spLocks noChangeArrowheads="1"/>
            </p:cNvSpPr>
            <p:nvPr/>
          </p:nvSpPr>
          <p:spPr bwMode="auto">
            <a:xfrm>
              <a:off x="7986178" y="163085"/>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284</a:t>
              </a:r>
              <a:endParaRPr lang="ja-JP" altLang="en-US" sz="1000" b="1"/>
            </a:p>
          </p:txBody>
        </p:sp>
        <p:sp>
          <p:nvSpPr>
            <p:cNvPr id="23706" name="テキスト ボックス 462"/>
            <p:cNvSpPr txBox="1">
              <a:spLocks noChangeArrowheads="1"/>
            </p:cNvSpPr>
            <p:nvPr/>
          </p:nvSpPr>
          <p:spPr bwMode="auto">
            <a:xfrm>
              <a:off x="7707957" y="443234"/>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282</a:t>
              </a:r>
              <a:endParaRPr lang="ja-JP" altLang="en-US" sz="1000" b="1"/>
            </a:p>
          </p:txBody>
        </p:sp>
        <p:sp>
          <p:nvSpPr>
            <p:cNvPr id="23707" name="テキスト ボックス 463"/>
            <p:cNvSpPr txBox="1">
              <a:spLocks noChangeArrowheads="1"/>
            </p:cNvSpPr>
            <p:nvPr/>
          </p:nvSpPr>
          <p:spPr bwMode="auto">
            <a:xfrm>
              <a:off x="8543052" y="443234"/>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285</a:t>
              </a:r>
              <a:endParaRPr lang="ja-JP" altLang="en-US" sz="1000" b="1"/>
            </a:p>
          </p:txBody>
        </p:sp>
        <p:sp>
          <p:nvSpPr>
            <p:cNvPr id="23708" name="テキスト ボックス 464"/>
            <p:cNvSpPr txBox="1">
              <a:spLocks noChangeArrowheads="1"/>
            </p:cNvSpPr>
            <p:nvPr/>
          </p:nvSpPr>
          <p:spPr bwMode="auto">
            <a:xfrm>
              <a:off x="8264831" y="444946"/>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284</a:t>
              </a:r>
              <a:endParaRPr lang="ja-JP" altLang="en-US" sz="1000" b="1"/>
            </a:p>
          </p:txBody>
        </p:sp>
        <p:sp>
          <p:nvSpPr>
            <p:cNvPr id="23709" name="テキスト ボックス 480"/>
            <p:cNvSpPr txBox="1">
              <a:spLocks noChangeArrowheads="1"/>
            </p:cNvSpPr>
            <p:nvPr/>
          </p:nvSpPr>
          <p:spPr bwMode="auto">
            <a:xfrm>
              <a:off x="8823417" y="435919"/>
              <a:ext cx="273050" cy="273050"/>
            </a:xfrm>
            <a:prstGeom prst="rect">
              <a:avLst/>
            </a:prstGeom>
            <a:solidFill>
              <a:srgbClr val="FFE7B7"/>
            </a:solidFill>
            <a:ln w="12700">
              <a:solidFill>
                <a:schemeClr val="tx1"/>
              </a:solidFill>
              <a:miter lim="800000"/>
              <a:headEnd/>
              <a:tailEnd/>
            </a:ln>
          </p:spPr>
          <p:txBody>
            <a:bodyPr wrap="none" lIns="0" tIns="0" rIns="0" bIns="0" anchor="ctr"/>
            <a:lstStyle/>
            <a:p>
              <a:pPr algn="ctr"/>
              <a:r>
                <a:rPr lang="en-US" altLang="ja-JP" sz="1000" b="1"/>
                <a:t>286</a:t>
              </a:r>
              <a:endParaRPr lang="ja-JP" altLang="en-US" sz="1000" b="1"/>
            </a:p>
          </p:txBody>
        </p:sp>
      </p:grpSp>
      <p:sp>
        <p:nvSpPr>
          <p:cNvPr id="23678" name="テキスト ボックス 482"/>
          <p:cNvSpPr txBox="1">
            <a:spLocks noChangeArrowheads="1"/>
          </p:cNvSpPr>
          <p:nvPr/>
        </p:nvSpPr>
        <p:spPr bwMode="auto">
          <a:xfrm>
            <a:off x="2143125" y="6169025"/>
            <a:ext cx="482600" cy="307975"/>
          </a:xfrm>
          <a:prstGeom prst="rect">
            <a:avLst/>
          </a:prstGeom>
          <a:noFill/>
          <a:ln w="9525">
            <a:noFill/>
            <a:miter lim="800000"/>
            <a:headEnd/>
            <a:tailEnd/>
          </a:ln>
        </p:spPr>
        <p:txBody>
          <a:bodyPr wrap="none">
            <a:spAutoFit/>
          </a:bodyPr>
          <a:lstStyle/>
          <a:p>
            <a:r>
              <a:rPr lang="en-US" altLang="ja-JP" sz="1400"/>
              <a:t>150</a:t>
            </a:r>
            <a:endParaRPr lang="ja-JP" altLang="en-US" sz="1400"/>
          </a:p>
        </p:txBody>
      </p:sp>
      <p:sp>
        <p:nvSpPr>
          <p:cNvPr id="23679" name="テキスト ボックス 483"/>
          <p:cNvSpPr txBox="1">
            <a:spLocks noChangeArrowheads="1"/>
          </p:cNvSpPr>
          <p:nvPr/>
        </p:nvSpPr>
        <p:spPr bwMode="auto">
          <a:xfrm>
            <a:off x="5432425" y="6156325"/>
            <a:ext cx="482600" cy="307975"/>
          </a:xfrm>
          <a:prstGeom prst="rect">
            <a:avLst/>
          </a:prstGeom>
          <a:noFill/>
          <a:ln w="9525">
            <a:noFill/>
            <a:miter lim="800000"/>
            <a:headEnd/>
            <a:tailEnd/>
          </a:ln>
        </p:spPr>
        <p:txBody>
          <a:bodyPr wrap="none">
            <a:spAutoFit/>
          </a:bodyPr>
          <a:lstStyle/>
          <a:p>
            <a:r>
              <a:rPr lang="en-US" altLang="ja-JP" sz="1400"/>
              <a:t>162</a:t>
            </a:r>
            <a:endParaRPr lang="ja-JP" altLang="en-US" sz="1400"/>
          </a:p>
        </p:txBody>
      </p:sp>
      <p:cxnSp>
        <p:nvCxnSpPr>
          <p:cNvPr id="490" name="直線矢印コネクタ 489"/>
          <p:cNvCxnSpPr/>
          <p:nvPr/>
        </p:nvCxnSpPr>
        <p:spPr>
          <a:xfrm rot="16200000" flipV="1">
            <a:off x="6072188" y="5643563"/>
            <a:ext cx="285750" cy="285750"/>
          </a:xfrm>
          <a:prstGeom prst="straightConnector1">
            <a:avLst/>
          </a:prstGeom>
          <a:ln w="28575">
            <a:solidFill>
              <a:srgbClr val="EE5044"/>
            </a:solidFill>
            <a:tailEnd type="arrow"/>
          </a:ln>
        </p:spPr>
        <p:style>
          <a:lnRef idx="1">
            <a:schemeClr val="accent1"/>
          </a:lnRef>
          <a:fillRef idx="0">
            <a:schemeClr val="accent1"/>
          </a:fillRef>
          <a:effectRef idx="0">
            <a:schemeClr val="accent1"/>
          </a:effectRef>
          <a:fontRef idx="minor">
            <a:schemeClr val="tx1"/>
          </a:fontRef>
        </p:style>
      </p:cxnSp>
      <p:cxnSp>
        <p:nvCxnSpPr>
          <p:cNvPr id="491" name="直線矢印コネクタ 490"/>
          <p:cNvCxnSpPr/>
          <p:nvPr/>
        </p:nvCxnSpPr>
        <p:spPr>
          <a:xfrm rot="16200000" flipV="1">
            <a:off x="5786438" y="5357813"/>
            <a:ext cx="285750" cy="285750"/>
          </a:xfrm>
          <a:prstGeom prst="straightConnector1">
            <a:avLst/>
          </a:prstGeom>
          <a:ln w="28575">
            <a:solidFill>
              <a:srgbClr val="EE5044"/>
            </a:solidFill>
            <a:tailEnd type="arrow"/>
          </a:ln>
        </p:spPr>
        <p:style>
          <a:lnRef idx="1">
            <a:schemeClr val="accent1"/>
          </a:lnRef>
          <a:fillRef idx="0">
            <a:schemeClr val="accent1"/>
          </a:fillRef>
          <a:effectRef idx="0">
            <a:schemeClr val="accent1"/>
          </a:effectRef>
          <a:fontRef idx="minor">
            <a:schemeClr val="tx1"/>
          </a:fontRef>
        </p:style>
      </p:cxnSp>
      <p:cxnSp>
        <p:nvCxnSpPr>
          <p:cNvPr id="492" name="直線矢印コネクタ 491"/>
          <p:cNvCxnSpPr/>
          <p:nvPr/>
        </p:nvCxnSpPr>
        <p:spPr>
          <a:xfrm rot="16200000" flipV="1">
            <a:off x="5500688" y="5072063"/>
            <a:ext cx="285750" cy="285750"/>
          </a:xfrm>
          <a:prstGeom prst="straightConnector1">
            <a:avLst/>
          </a:prstGeom>
          <a:ln w="28575">
            <a:solidFill>
              <a:srgbClr val="EE5044"/>
            </a:solidFill>
            <a:tailEnd type="arrow"/>
          </a:ln>
        </p:spPr>
        <p:style>
          <a:lnRef idx="1">
            <a:schemeClr val="accent1"/>
          </a:lnRef>
          <a:fillRef idx="0">
            <a:schemeClr val="accent1"/>
          </a:fillRef>
          <a:effectRef idx="0">
            <a:schemeClr val="accent1"/>
          </a:effectRef>
          <a:fontRef idx="minor">
            <a:schemeClr val="tx1"/>
          </a:fontRef>
        </p:style>
      </p:cxnSp>
      <p:sp>
        <p:nvSpPr>
          <p:cNvPr id="493" name="テキスト ボックス 492"/>
          <p:cNvSpPr txBox="1"/>
          <p:nvPr/>
        </p:nvSpPr>
        <p:spPr>
          <a:xfrm>
            <a:off x="3509963" y="5549900"/>
            <a:ext cx="2276475" cy="307975"/>
          </a:xfrm>
          <a:prstGeom prst="rect">
            <a:avLst/>
          </a:prstGeom>
          <a:solidFill>
            <a:schemeClr val="accent6">
              <a:lumMod val="20000"/>
              <a:lumOff val="80000"/>
            </a:schemeClr>
          </a:solidFill>
          <a:ln w="12700">
            <a:solidFill>
              <a:schemeClr val="tx1"/>
            </a:solidFill>
          </a:ln>
        </p:spPr>
        <p:txBody>
          <a:bodyPr wrap="none">
            <a:spAutoFit/>
          </a:bodyPr>
          <a:lstStyle/>
          <a:p>
            <a:pPr>
              <a:defRPr/>
            </a:pPr>
            <a:r>
              <a:rPr lang="en-US" altLang="ja-JP" sz="1400" dirty="0">
                <a:latin typeface="Arial" charset="0"/>
              </a:rPr>
              <a:t>neutron capture + </a:t>
            </a:r>
            <a:r>
              <a:rPr lang="en-US" altLang="ja-JP" sz="1400" dirty="0">
                <a:latin typeface="Symbol" pitchFamily="18" charset="2"/>
              </a:rPr>
              <a:t>b</a:t>
            </a:r>
            <a:r>
              <a:rPr lang="en-US" altLang="ja-JP" sz="1400" dirty="0">
                <a:latin typeface="Arial" charset="0"/>
              </a:rPr>
              <a:t>-decay</a:t>
            </a:r>
            <a:endParaRPr lang="ja-JP" altLang="en-US" sz="1400" dirty="0">
              <a:latin typeface="Arial" charset="0"/>
            </a:endParaRPr>
          </a:p>
        </p:txBody>
      </p:sp>
      <p:sp>
        <p:nvSpPr>
          <p:cNvPr id="23684" name="テキスト ボックス 493"/>
          <p:cNvSpPr txBox="1">
            <a:spLocks noChangeArrowheads="1"/>
          </p:cNvSpPr>
          <p:nvPr/>
        </p:nvSpPr>
        <p:spPr bwMode="auto">
          <a:xfrm>
            <a:off x="915988" y="1428750"/>
            <a:ext cx="1727200" cy="307975"/>
          </a:xfrm>
          <a:prstGeom prst="rect">
            <a:avLst/>
          </a:prstGeom>
          <a:solidFill>
            <a:srgbClr val="00B0F0"/>
          </a:solidFill>
          <a:ln w="12700">
            <a:solidFill>
              <a:schemeClr val="tx1"/>
            </a:solidFill>
            <a:miter lim="800000"/>
            <a:headEnd/>
            <a:tailEnd/>
          </a:ln>
        </p:spPr>
        <p:txBody>
          <a:bodyPr wrap="none">
            <a:spAutoFit/>
          </a:bodyPr>
          <a:lstStyle/>
          <a:p>
            <a:r>
              <a:rPr lang="en-US" altLang="ja-JP" sz="1400"/>
              <a:t>cold fusion reaction</a:t>
            </a:r>
            <a:endParaRPr lang="ja-JP" altLang="en-US" sz="1400"/>
          </a:p>
        </p:txBody>
      </p:sp>
      <p:sp>
        <p:nvSpPr>
          <p:cNvPr id="23685" name="テキスト ボックス 494"/>
          <p:cNvSpPr txBox="1">
            <a:spLocks noChangeArrowheads="1"/>
          </p:cNvSpPr>
          <p:nvPr/>
        </p:nvSpPr>
        <p:spPr bwMode="auto">
          <a:xfrm>
            <a:off x="4773613" y="4406900"/>
            <a:ext cx="1647825" cy="307975"/>
          </a:xfrm>
          <a:prstGeom prst="rect">
            <a:avLst/>
          </a:prstGeom>
          <a:solidFill>
            <a:srgbClr val="FFE7B7"/>
          </a:solidFill>
          <a:ln w="12700">
            <a:solidFill>
              <a:schemeClr val="tx1"/>
            </a:solidFill>
            <a:miter lim="800000"/>
            <a:headEnd/>
            <a:tailEnd/>
          </a:ln>
        </p:spPr>
        <p:txBody>
          <a:bodyPr wrap="none">
            <a:spAutoFit/>
          </a:bodyPr>
          <a:lstStyle/>
          <a:p>
            <a:r>
              <a:rPr lang="en-US" altLang="ja-JP" sz="1400"/>
              <a:t>hot fusion reaction</a:t>
            </a:r>
            <a:endParaRPr lang="ja-JP" altLang="en-US" sz="1400"/>
          </a:p>
        </p:txBody>
      </p:sp>
      <p:sp>
        <p:nvSpPr>
          <p:cNvPr id="496" name="テキスト ボックス 495"/>
          <p:cNvSpPr txBox="1">
            <a:spLocks noChangeArrowheads="1"/>
          </p:cNvSpPr>
          <p:nvPr/>
        </p:nvSpPr>
        <p:spPr bwMode="auto">
          <a:xfrm>
            <a:off x="6735763" y="2428875"/>
            <a:ext cx="2336800" cy="338138"/>
          </a:xfrm>
          <a:prstGeom prst="rect">
            <a:avLst/>
          </a:prstGeom>
          <a:solidFill>
            <a:schemeClr val="accent3">
              <a:lumMod val="85000"/>
            </a:schemeClr>
          </a:solidFill>
          <a:ln w="9525">
            <a:noFill/>
            <a:miter lim="800000"/>
            <a:headEnd/>
            <a:tailEnd/>
          </a:ln>
        </p:spPr>
        <p:txBody>
          <a:bodyPr wrap="none">
            <a:spAutoFit/>
          </a:bodyPr>
          <a:lstStyle/>
          <a:p>
            <a:pPr>
              <a:defRPr/>
            </a:pPr>
            <a:r>
              <a:rPr lang="en-US" altLang="ja-JP" sz="1600" baseline="30000" dirty="0">
                <a:latin typeface="Arial" charset="0"/>
              </a:rPr>
              <a:t>48</a:t>
            </a:r>
            <a:r>
              <a:rPr lang="en-US" altLang="ja-JP" sz="1600" dirty="0">
                <a:latin typeface="Arial" charset="0"/>
              </a:rPr>
              <a:t>Ca induced reactions</a:t>
            </a:r>
            <a:endParaRPr lang="ja-JP" altLang="en-US" sz="1600" dirty="0">
              <a:latin typeface="Arial" charset="0"/>
            </a:endParaRPr>
          </a:p>
        </p:txBody>
      </p:sp>
      <p:sp>
        <p:nvSpPr>
          <p:cNvPr id="360" name="フッター プレースホルダ 359"/>
          <p:cNvSpPr>
            <a:spLocks noGrp="1"/>
          </p:cNvSpPr>
          <p:nvPr>
            <p:ph type="ftr" sz="quarter" idx="11"/>
          </p:nvPr>
        </p:nvSpPr>
        <p:spPr/>
        <p:txBody>
          <a:bodyPr/>
          <a:lstStyle/>
          <a:p>
            <a:r>
              <a:rPr kumimoji="1" lang="en-US" altLang="zh-CN" smtClean="0"/>
              <a:t>ARIS2014</a:t>
            </a:r>
            <a:endParaRPr kumimoji="1" lang="ja-JP" altLang="en-US"/>
          </a:p>
        </p:txBody>
      </p:sp>
    </p:spTree>
    <p:extLst>
      <p:ext uri="{BB962C8B-B14F-4D97-AF65-F5344CB8AC3E}">
        <p14:creationId xmlns:p14="http://schemas.microsoft.com/office/powerpoint/2010/main" val="102113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6"/>
                                        </p:tgtEl>
                                        <p:attrNameLst>
                                          <p:attrName>style.visibility</p:attrName>
                                        </p:attrNameLst>
                                      </p:cBhvr>
                                      <p:to>
                                        <p:strVal val="visible"/>
                                      </p:to>
                                    </p:set>
                                    <p:anim calcmode="lin" valueType="num">
                                      <p:cBhvr additive="base">
                                        <p:cTn id="19" dur="500" fill="hold"/>
                                        <p:tgtEl>
                                          <p:spTgt spid="496"/>
                                        </p:tgtEl>
                                        <p:attrNameLst>
                                          <p:attrName>ppt_x</p:attrName>
                                        </p:attrNameLst>
                                      </p:cBhvr>
                                      <p:tavLst>
                                        <p:tav tm="0">
                                          <p:val>
                                            <p:strVal val="#ppt_x"/>
                                          </p:val>
                                        </p:tav>
                                        <p:tav tm="100000">
                                          <p:val>
                                            <p:strVal val="#ppt_x"/>
                                          </p:val>
                                        </p:tav>
                                      </p:tavLst>
                                    </p:anim>
                                    <p:anim calcmode="lin" valueType="num">
                                      <p:cBhvr additive="base">
                                        <p:cTn id="20" dur="500" fill="hold"/>
                                        <p:tgtEl>
                                          <p:spTgt spid="4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2"/>
          <p:cNvSpPr txBox="1">
            <a:spLocks noChangeArrowheads="1"/>
          </p:cNvSpPr>
          <p:nvPr/>
        </p:nvSpPr>
        <p:spPr bwMode="auto">
          <a:xfrm>
            <a:off x="1270000" y="357188"/>
            <a:ext cx="6699250" cy="457200"/>
          </a:xfrm>
          <a:prstGeom prst="rect">
            <a:avLst/>
          </a:prstGeom>
          <a:solidFill>
            <a:srgbClr val="FFC000"/>
          </a:solidFill>
          <a:ln w="9525" algn="ctr">
            <a:noFill/>
            <a:miter lim="800000"/>
            <a:headEnd/>
            <a:tailEnd/>
          </a:ln>
        </p:spPr>
        <p:txBody>
          <a:bodyPr>
            <a:spAutoFit/>
          </a:bodyPr>
          <a:lstStyle/>
          <a:p>
            <a:r>
              <a:rPr lang="en-US" altLang="ja-JP" sz="2400">
                <a:latin typeface="Times New Roman" pitchFamily="18" charset="0"/>
              </a:rPr>
              <a:t>Main Limitations of Various Approaches to SHE</a:t>
            </a:r>
          </a:p>
        </p:txBody>
      </p:sp>
      <p:graphicFrame>
        <p:nvGraphicFramePr>
          <p:cNvPr id="6" name="Group 3"/>
          <p:cNvGraphicFramePr>
            <a:graphicFrameLocks noGrp="1"/>
          </p:cNvGraphicFramePr>
          <p:nvPr>
            <p:extLst>
              <p:ext uri="{D42A27DB-BD31-4B8C-83A1-F6EECF244321}">
                <p14:modId xmlns:p14="http://schemas.microsoft.com/office/powerpoint/2010/main" val="1708267864"/>
              </p:ext>
            </p:extLst>
          </p:nvPr>
        </p:nvGraphicFramePr>
        <p:xfrm>
          <a:off x="0" y="1203325"/>
          <a:ext cx="9144000" cy="4011168"/>
        </p:xfrm>
        <a:graphic>
          <a:graphicData uri="http://schemas.openxmlformats.org/drawingml/2006/table">
            <a:tbl>
              <a:tblPr/>
              <a:tblGrid>
                <a:gridCol w="1674448"/>
                <a:gridCol w="1033610"/>
                <a:gridCol w="2677049"/>
                <a:gridCol w="609829"/>
                <a:gridCol w="620166"/>
                <a:gridCol w="2528898"/>
              </a:tblGrid>
              <a:tr h="2159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Reaction Mode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Proj. (Aproj)</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Limitation</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Heaviest Nuclide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comment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(Z)</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(N)</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214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multiple</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n-capture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n</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SF* of Fm isotopes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100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157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maybe possible in nature (r-process)</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hot fusion</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a:t>
                      </a:r>
                      <a:r>
                        <a:rPr kumimoji="1" lang="en-US" altLang="ja-JP" sz="1600" b="0" i="0" u="none" strike="noStrike" cap="none" normalizeH="0" baseline="0" dirty="0" err="1" smtClean="0">
                          <a:ln>
                            <a:noFill/>
                          </a:ln>
                          <a:solidFill>
                            <a:schemeClr val="tx1"/>
                          </a:solidFill>
                          <a:effectLst/>
                          <a:latin typeface="Arial" pitchFamily="34" charset="0"/>
                          <a:ea typeface="ＭＳ Ｐゴシック" pitchFamily="50" charset="-128"/>
                        </a:rPr>
                        <a:t>HI,xn</a:t>
                      </a: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);x=3-6</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Ucn</a:t>
                      </a: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Times New Roman" pitchFamily="18" charset="0"/>
                        </a:rPr>
                        <a:t>≥40 </a:t>
                      </a:r>
                      <a:r>
                        <a:rPr kumimoji="1" lang="en-US" altLang="ja-JP" sz="1600" b="0" i="0" u="none" strike="noStrike" cap="none" normalizeH="0" baseline="0" dirty="0" err="1" smtClean="0">
                          <a:ln>
                            <a:noFill/>
                          </a:ln>
                          <a:solidFill>
                            <a:schemeClr val="tx1"/>
                          </a:solidFill>
                          <a:effectLst/>
                          <a:latin typeface="Arial" pitchFamily="34" charset="0"/>
                          <a:ea typeface="ＭＳ Ｐゴシック" pitchFamily="50" charset="-128"/>
                          <a:cs typeface="Times New Roman" pitchFamily="18" charset="0"/>
                        </a:rPr>
                        <a:t>MeV</a:t>
                      </a:r>
                      <a:endPar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Times New Roman" pitchFamily="18"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Times New Roman" pitchFamily="18" charset="0"/>
                        </a:rPr>
                        <a:t>≤</a:t>
                      </a: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34</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&amp;48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small survival prob.</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a:t>
                      </a:r>
                      <a:r>
                        <a:rPr kumimoji="1" lang="en-US" altLang="ja-JP" sz="1600" b="0" i="0" u="none" strike="noStrike" cap="none" normalizeH="0" baseline="0" dirty="0" err="1" smtClean="0">
                          <a:ln>
                            <a:noFill/>
                          </a:ln>
                          <a:solidFill>
                            <a:schemeClr val="tx1"/>
                          </a:solidFill>
                          <a:effectLst/>
                          <a:latin typeface="Symbol" pitchFamily="18" charset="2"/>
                          <a:ea typeface="ＭＳ Ｐゴシック" pitchFamily="50" charset="-128"/>
                        </a:rPr>
                        <a:t>G</a:t>
                      </a:r>
                      <a:r>
                        <a:rPr kumimoji="1" lang="en-US" altLang="ja-JP" sz="1600" b="0" i="0" u="none" strike="noStrike" cap="none" normalizeH="0" baseline="-25000" dirty="0" err="1" smtClean="0">
                          <a:ln>
                            <a:noFill/>
                          </a:ln>
                          <a:solidFill>
                            <a:schemeClr val="tx1"/>
                          </a:solidFill>
                          <a:effectLst/>
                          <a:latin typeface="Arial" pitchFamily="34" charset="0"/>
                          <a:ea typeface="ＭＳ Ｐゴシック" pitchFamily="50" charset="-128"/>
                        </a:rPr>
                        <a:t>n</a:t>
                      </a: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a:t>
                      </a:r>
                      <a:r>
                        <a:rPr kumimoji="1" lang="en-US" altLang="ja-JP" sz="1600" b="0" i="0" u="none" strike="noStrike" cap="none" normalizeH="0" baseline="0" dirty="0" err="1" smtClean="0">
                          <a:ln>
                            <a:noFill/>
                          </a:ln>
                          <a:solidFill>
                            <a:schemeClr val="tx1"/>
                          </a:solidFill>
                          <a:effectLst/>
                          <a:latin typeface="Symbol" pitchFamily="18" charset="2"/>
                          <a:ea typeface="ＭＳ Ｐゴシック" pitchFamily="50" charset="-128"/>
                        </a:rPr>
                        <a:t>G</a:t>
                      </a:r>
                      <a:r>
                        <a:rPr kumimoji="1" lang="en-US" altLang="ja-JP" sz="1600" b="0" i="0" u="none" strike="noStrike" cap="none" normalizeH="0" baseline="-25000" dirty="0" err="1" smtClean="0">
                          <a:ln>
                            <a:noFill/>
                          </a:ln>
                          <a:solidFill>
                            <a:schemeClr val="tx1"/>
                          </a:solidFill>
                          <a:effectLst/>
                          <a:latin typeface="Arial" pitchFamily="34" charset="0"/>
                          <a:ea typeface="ＭＳ Ｐゴシック" pitchFamily="50" charset="-128"/>
                        </a:rPr>
                        <a:t>f</a:t>
                      </a: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 very small)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118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177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N-rich beam often improves.</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(cf. </a:t>
                      </a:r>
                      <a:r>
                        <a:rPr kumimoji="1" lang="en-US" altLang="ja-JP" sz="1600" b="0" i="0" u="none" strike="noStrike" cap="none" normalizeH="0" baseline="30000" smtClean="0">
                          <a:ln>
                            <a:noFill/>
                          </a:ln>
                          <a:solidFill>
                            <a:schemeClr val="tx1"/>
                          </a:solidFill>
                          <a:effectLst/>
                          <a:latin typeface="Arial" pitchFamily="34" charset="0"/>
                          <a:ea typeface="ＭＳ Ｐゴシック" pitchFamily="50" charset="-128"/>
                        </a:rPr>
                        <a:t>48</a:t>
                      </a: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Ca;warm fusion)</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cold fusion</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(HI,xn);x=1,2</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Ucn </a:t>
                      </a: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≤20 MeV</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50-70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small fusion prob.</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(dynamical hindrance of fusion?)</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113</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165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smtClean="0">
                        <a:ln>
                          <a:noFill/>
                        </a:ln>
                        <a:solidFill>
                          <a:schemeClr val="tx1"/>
                        </a:solidFill>
                        <a:effectLst/>
                        <a:latin typeface="Arial" pitchFamily="34" charset="0"/>
                        <a:ea typeface="ＭＳ Ｐゴシック" pitchFamily="50" charset="-128"/>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transfer</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reaction</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22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lack of target heavier than </a:t>
                      </a:r>
                      <a:r>
                        <a:rPr kumimoji="1" lang="en-US" altLang="ja-JP" sz="1600" b="0" i="0" u="none" strike="noStrike" cap="none" normalizeH="0" baseline="30000" smtClean="0">
                          <a:ln>
                            <a:noFill/>
                          </a:ln>
                          <a:solidFill>
                            <a:schemeClr val="tx1"/>
                          </a:solidFill>
                          <a:effectLst/>
                          <a:latin typeface="Arial" pitchFamily="34" charset="0"/>
                          <a:ea typeface="ＭＳ Ｐゴシック" pitchFamily="50" charset="-128"/>
                        </a:rPr>
                        <a:t>254</a:t>
                      </a: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Es**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103</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159</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smtClean="0">
                        <a:ln>
                          <a:noFill/>
                        </a:ln>
                        <a:solidFill>
                          <a:schemeClr val="tx1"/>
                        </a:solidFill>
                        <a:effectLst/>
                        <a:latin typeface="Arial" pitchFamily="34" charset="0"/>
                        <a:ea typeface="ＭＳ Ｐゴシック" pitchFamily="50" charset="-128"/>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20" name="Text Box 51"/>
          <p:cNvSpPr txBox="1">
            <a:spLocks noChangeArrowheads="1"/>
          </p:cNvSpPr>
          <p:nvPr/>
        </p:nvSpPr>
        <p:spPr bwMode="auto">
          <a:xfrm>
            <a:off x="285750" y="5419725"/>
            <a:ext cx="5672138" cy="366713"/>
          </a:xfrm>
          <a:prstGeom prst="rect">
            <a:avLst/>
          </a:prstGeom>
          <a:noFill/>
          <a:ln w="9525" algn="ctr">
            <a:noFill/>
            <a:miter lim="800000"/>
            <a:headEnd/>
            <a:tailEnd/>
          </a:ln>
        </p:spPr>
        <p:txBody>
          <a:bodyPr>
            <a:spAutoFit/>
          </a:bodyPr>
          <a:lstStyle/>
          <a:p>
            <a:r>
              <a:rPr lang="en-US" altLang="ja-JP">
                <a:latin typeface="Times New Roman" pitchFamily="18" charset="0"/>
              </a:rPr>
              <a:t>*SF: spontaneous fission. cf. T</a:t>
            </a:r>
            <a:r>
              <a:rPr lang="en-US" altLang="ja-JP" baseline="-25000">
                <a:latin typeface="Times New Roman" pitchFamily="18" charset="0"/>
              </a:rPr>
              <a:t>1/2</a:t>
            </a:r>
            <a:r>
              <a:rPr lang="en-US" altLang="ja-JP">
                <a:latin typeface="Times New Roman" pitchFamily="18" charset="0"/>
              </a:rPr>
              <a:t> of </a:t>
            </a:r>
            <a:r>
              <a:rPr lang="en-US" altLang="ja-JP" baseline="30000">
                <a:latin typeface="Times New Roman" pitchFamily="18" charset="0"/>
              </a:rPr>
              <a:t>258</a:t>
            </a:r>
            <a:r>
              <a:rPr lang="en-US" altLang="ja-JP">
                <a:latin typeface="Times New Roman" pitchFamily="18" charset="0"/>
              </a:rPr>
              <a:t>Fm</a:t>
            </a:r>
            <a:r>
              <a:rPr lang="en-US" altLang="ja-JP" baseline="-25000">
                <a:latin typeface="Times New Roman" pitchFamily="18" charset="0"/>
              </a:rPr>
              <a:t>158</a:t>
            </a:r>
            <a:r>
              <a:rPr lang="en-US" altLang="ja-JP">
                <a:latin typeface="Times New Roman" pitchFamily="18" charset="0"/>
              </a:rPr>
              <a:t>  </a:t>
            </a:r>
            <a:r>
              <a:rPr lang="en-US" altLang="ja-JP">
                <a:cs typeface="Arial" pitchFamily="34" charset="0"/>
              </a:rPr>
              <a:t>≈ </a:t>
            </a:r>
            <a:r>
              <a:rPr lang="en-US" altLang="ja-JP">
                <a:latin typeface="Times New Roman" pitchFamily="18" charset="0"/>
              </a:rPr>
              <a:t>400 </a:t>
            </a:r>
            <a:r>
              <a:rPr lang="en-US" altLang="ja-JP">
                <a:latin typeface="Symbol" pitchFamily="18" charset="2"/>
              </a:rPr>
              <a:t>m</a:t>
            </a:r>
            <a:r>
              <a:rPr lang="en-US" altLang="ja-JP">
                <a:latin typeface="Times New Roman" pitchFamily="18" charset="0"/>
              </a:rPr>
              <a:t>s.</a:t>
            </a:r>
          </a:p>
        </p:txBody>
      </p:sp>
      <p:sp>
        <p:nvSpPr>
          <p:cNvPr id="24621" name="Text Box 52"/>
          <p:cNvSpPr txBox="1">
            <a:spLocks noChangeArrowheads="1"/>
          </p:cNvSpPr>
          <p:nvPr/>
        </p:nvSpPr>
        <p:spPr bwMode="auto">
          <a:xfrm>
            <a:off x="284163" y="5780088"/>
            <a:ext cx="3168650" cy="366712"/>
          </a:xfrm>
          <a:prstGeom prst="rect">
            <a:avLst/>
          </a:prstGeom>
          <a:noFill/>
          <a:ln w="9525" algn="ctr">
            <a:noFill/>
            <a:miter lim="800000"/>
            <a:headEnd/>
            <a:tailEnd/>
          </a:ln>
        </p:spPr>
        <p:txBody>
          <a:bodyPr>
            <a:spAutoFit/>
          </a:bodyPr>
          <a:lstStyle/>
          <a:p>
            <a:r>
              <a:rPr lang="en-US" altLang="ja-JP">
                <a:latin typeface="Times New Roman" pitchFamily="18" charset="0"/>
              </a:rPr>
              <a:t>**</a:t>
            </a:r>
            <a:r>
              <a:rPr lang="en-US" altLang="ja-JP" baseline="30000">
                <a:latin typeface="Times New Roman" pitchFamily="18" charset="0"/>
              </a:rPr>
              <a:t>254</a:t>
            </a:r>
            <a:r>
              <a:rPr lang="en-US" altLang="ja-JP">
                <a:latin typeface="Times New Roman" pitchFamily="18" charset="0"/>
              </a:rPr>
              <a:t>Es(Z=99): T</a:t>
            </a:r>
            <a:r>
              <a:rPr lang="en-US" altLang="ja-JP" baseline="-25000">
                <a:latin typeface="Times New Roman" pitchFamily="18" charset="0"/>
              </a:rPr>
              <a:t>1/2</a:t>
            </a:r>
            <a:r>
              <a:rPr lang="en-US" altLang="ja-JP">
                <a:latin typeface="Times New Roman" pitchFamily="18" charset="0"/>
              </a:rPr>
              <a:t> </a:t>
            </a:r>
            <a:r>
              <a:rPr lang="en-US" altLang="ja-JP">
                <a:cs typeface="Arial" pitchFamily="34" charset="0"/>
              </a:rPr>
              <a:t>≈ </a:t>
            </a:r>
            <a:r>
              <a:rPr lang="en-US" altLang="ja-JP">
                <a:latin typeface="Times New Roman" pitchFamily="18" charset="0"/>
              </a:rPr>
              <a:t>276 day</a:t>
            </a:r>
          </a:p>
        </p:txBody>
      </p:sp>
      <p:sp>
        <p:nvSpPr>
          <p:cNvPr id="7" name="スライド番号プレースホルダ 6"/>
          <p:cNvSpPr>
            <a:spLocks noGrp="1"/>
          </p:cNvSpPr>
          <p:nvPr>
            <p:ph type="sldNum" sz="quarter" idx="12"/>
          </p:nvPr>
        </p:nvSpPr>
        <p:spPr/>
        <p:txBody>
          <a:bodyPr/>
          <a:lstStyle/>
          <a:p>
            <a:fld id="{8152426B-D146-4845-B4EA-5544AFDE7064}" type="slidenum">
              <a:rPr kumimoji="1" lang="ja-JP" altLang="en-US" smtClean="0"/>
              <a:pPr/>
              <a:t>11</a:t>
            </a:fld>
            <a:endParaRPr kumimoji="1" lang="ja-JP" altLang="en-US"/>
          </a:p>
        </p:txBody>
      </p:sp>
      <p:sp>
        <p:nvSpPr>
          <p:cNvPr id="8" name="日付プレースホルダ 7"/>
          <p:cNvSpPr>
            <a:spLocks noGrp="1"/>
          </p:cNvSpPr>
          <p:nvPr>
            <p:ph type="dt" sz="half" idx="10"/>
          </p:nvPr>
        </p:nvSpPr>
        <p:spPr/>
        <p:txBody>
          <a:bodyPr/>
          <a:lstStyle/>
          <a:p>
            <a:fld id="{810CD680-3D17-47F5-B055-4AAA6664E52E}" type="datetime1">
              <a:rPr kumimoji="1" lang="ja-JP" altLang="en-US" smtClean="0"/>
              <a:t>2014/6/5</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zh-CN" smtClean="0"/>
              <a:t>ARIS2014</a:t>
            </a:r>
            <a:endParaRPr kumimoji="1" lang="ja-JP" altLang="en-US"/>
          </a:p>
        </p:txBody>
      </p:sp>
    </p:spTree>
    <p:extLst>
      <p:ext uri="{BB962C8B-B14F-4D97-AF65-F5344CB8AC3E}">
        <p14:creationId xmlns:p14="http://schemas.microsoft.com/office/powerpoint/2010/main" val="3529718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6"/>
          <p:cNvSpPr>
            <a:spLocks noChangeArrowheads="1"/>
          </p:cNvSpPr>
          <p:nvPr/>
        </p:nvSpPr>
        <p:spPr bwMode="auto">
          <a:xfrm>
            <a:off x="69850" y="115888"/>
            <a:ext cx="9036050" cy="6626225"/>
          </a:xfrm>
          <a:prstGeom prst="rect">
            <a:avLst/>
          </a:prstGeom>
          <a:noFill/>
          <a:ln w="9525">
            <a:noFill/>
            <a:miter lim="800000"/>
            <a:headEnd/>
            <a:tailEnd/>
          </a:ln>
        </p:spPr>
        <p:txBody>
          <a:bodyPr wrap="none" anchor="ctr"/>
          <a:lstStyle/>
          <a:p>
            <a:endParaRPr lang="ja-JP" altLang="en-US">
              <a:latin typeface="Calibri" pitchFamily="34" charset="0"/>
            </a:endParaRPr>
          </a:p>
        </p:txBody>
      </p:sp>
      <p:sp>
        <p:nvSpPr>
          <p:cNvPr id="35843" name="Text Box 2"/>
          <p:cNvSpPr txBox="1">
            <a:spLocks noChangeArrowheads="1"/>
          </p:cNvSpPr>
          <p:nvPr/>
        </p:nvSpPr>
        <p:spPr bwMode="auto">
          <a:xfrm>
            <a:off x="6083300" y="411163"/>
            <a:ext cx="2592388" cy="1069975"/>
          </a:xfrm>
          <a:prstGeom prst="rect">
            <a:avLst/>
          </a:prstGeom>
          <a:solidFill>
            <a:srgbClr val="FFFFCC"/>
          </a:solidFill>
          <a:ln w="9525">
            <a:noFill/>
            <a:miter lim="800000"/>
            <a:headEnd/>
            <a:tailEnd/>
          </a:ln>
        </p:spPr>
        <p:txBody>
          <a:bodyPr wrap="none">
            <a:spAutoFit/>
          </a:bodyPr>
          <a:lstStyle/>
          <a:p>
            <a:pPr algn="r"/>
            <a:r>
              <a:rPr lang="en-US" altLang="ja-JP" sz="1600">
                <a:latin typeface="Calibri" pitchFamily="34" charset="0"/>
              </a:rPr>
              <a:t>select the nuclei of our</a:t>
            </a:r>
          </a:p>
          <a:p>
            <a:pPr algn="r"/>
            <a:r>
              <a:rPr lang="en-US" altLang="ja-JP" sz="1600">
                <a:latin typeface="Calibri" pitchFamily="34" charset="0"/>
              </a:rPr>
              <a:t>interest from the unwanted</a:t>
            </a:r>
          </a:p>
          <a:p>
            <a:pPr algn="r"/>
            <a:r>
              <a:rPr lang="en-US" altLang="ja-JP" sz="1600">
                <a:latin typeface="Calibri" pitchFamily="34" charset="0"/>
              </a:rPr>
              <a:t>then transport to the</a:t>
            </a:r>
          </a:p>
          <a:p>
            <a:pPr algn="r"/>
            <a:r>
              <a:rPr lang="en-US" altLang="ja-JP" sz="1600">
                <a:latin typeface="Calibri" pitchFamily="34" charset="0"/>
              </a:rPr>
              <a:t>detector chamber</a:t>
            </a:r>
          </a:p>
        </p:txBody>
      </p:sp>
      <p:sp>
        <p:nvSpPr>
          <p:cNvPr id="35844" name="Rectangle 3"/>
          <p:cNvSpPr>
            <a:spLocks noChangeArrowheads="1"/>
          </p:cNvSpPr>
          <p:nvPr/>
        </p:nvSpPr>
        <p:spPr bwMode="auto">
          <a:xfrm rot="-3377238">
            <a:off x="7524750" y="2563813"/>
            <a:ext cx="863600" cy="1441450"/>
          </a:xfrm>
          <a:prstGeom prst="rect">
            <a:avLst/>
          </a:prstGeom>
          <a:solidFill>
            <a:srgbClr val="FFFF99"/>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35845" name="Oval 4"/>
          <p:cNvSpPr>
            <a:spLocks noChangeArrowheads="1"/>
          </p:cNvSpPr>
          <p:nvPr/>
        </p:nvSpPr>
        <p:spPr bwMode="auto">
          <a:xfrm rot="1466734">
            <a:off x="6588125" y="1555750"/>
            <a:ext cx="503238" cy="1728788"/>
          </a:xfrm>
          <a:prstGeom prst="ellipse">
            <a:avLst/>
          </a:prstGeom>
          <a:solidFill>
            <a:srgbClr val="CCFFCC"/>
          </a:solidFill>
          <a:ln w="9525">
            <a:solidFill>
              <a:schemeClr val="tx1"/>
            </a:solidFill>
            <a:round/>
            <a:headEnd/>
            <a:tailEnd/>
          </a:ln>
        </p:spPr>
        <p:txBody>
          <a:bodyPr wrap="none" anchor="ctr"/>
          <a:lstStyle/>
          <a:p>
            <a:endParaRPr lang="ja-JP" altLang="en-US">
              <a:latin typeface="Calibri" pitchFamily="34" charset="0"/>
            </a:endParaRPr>
          </a:p>
        </p:txBody>
      </p:sp>
      <p:sp>
        <p:nvSpPr>
          <p:cNvPr id="35846" name="Text Box 5"/>
          <p:cNvSpPr txBox="1">
            <a:spLocks noChangeArrowheads="1"/>
          </p:cNvSpPr>
          <p:nvPr/>
        </p:nvSpPr>
        <p:spPr bwMode="auto">
          <a:xfrm>
            <a:off x="519113" y="188913"/>
            <a:ext cx="1403350" cy="457200"/>
          </a:xfrm>
          <a:prstGeom prst="rect">
            <a:avLst/>
          </a:prstGeom>
          <a:noFill/>
          <a:ln w="9525">
            <a:noFill/>
            <a:miter lim="800000"/>
            <a:headEnd/>
            <a:tailEnd/>
          </a:ln>
        </p:spPr>
        <p:txBody>
          <a:bodyPr wrap="none">
            <a:spAutoFit/>
          </a:bodyPr>
          <a:lstStyle/>
          <a:p>
            <a:r>
              <a:rPr lang="ja-JP" altLang="en-US">
                <a:latin typeface="Calibri" pitchFamily="34" charset="0"/>
              </a:rPr>
              <a:t>実験方法</a:t>
            </a:r>
          </a:p>
        </p:txBody>
      </p:sp>
      <p:sp>
        <p:nvSpPr>
          <p:cNvPr id="35847" name="Line 6"/>
          <p:cNvSpPr>
            <a:spLocks noChangeShapeType="1"/>
          </p:cNvSpPr>
          <p:nvPr/>
        </p:nvSpPr>
        <p:spPr bwMode="auto">
          <a:xfrm>
            <a:off x="3419475" y="908050"/>
            <a:ext cx="0" cy="1441450"/>
          </a:xfrm>
          <a:prstGeom prst="line">
            <a:avLst/>
          </a:prstGeom>
          <a:noFill/>
          <a:ln w="28575">
            <a:solidFill>
              <a:schemeClr val="tx1"/>
            </a:solidFill>
            <a:round/>
            <a:headEnd/>
            <a:tailEnd/>
          </a:ln>
        </p:spPr>
        <p:txBody>
          <a:bodyPr/>
          <a:lstStyle/>
          <a:p>
            <a:endParaRPr lang="ja-JP" altLang="en-US"/>
          </a:p>
        </p:txBody>
      </p:sp>
      <p:sp>
        <p:nvSpPr>
          <p:cNvPr id="35848" name="Text Box 7"/>
          <p:cNvSpPr txBox="1">
            <a:spLocks noChangeArrowheads="1"/>
          </p:cNvSpPr>
          <p:nvPr/>
        </p:nvSpPr>
        <p:spPr bwMode="auto">
          <a:xfrm>
            <a:off x="2527300" y="2498725"/>
            <a:ext cx="1784350" cy="366713"/>
          </a:xfrm>
          <a:prstGeom prst="rect">
            <a:avLst/>
          </a:prstGeom>
          <a:noFill/>
          <a:ln w="9525">
            <a:noFill/>
            <a:miter lim="800000"/>
            <a:headEnd/>
            <a:tailEnd/>
          </a:ln>
        </p:spPr>
        <p:txBody>
          <a:bodyPr wrap="none">
            <a:spAutoFit/>
          </a:bodyPr>
          <a:lstStyle/>
          <a:p>
            <a:r>
              <a:rPr lang="ja-JP" altLang="en-US">
                <a:latin typeface="Calibri" pitchFamily="34" charset="0"/>
              </a:rPr>
              <a:t>標的（金属薄膜）</a:t>
            </a:r>
          </a:p>
        </p:txBody>
      </p:sp>
      <p:sp>
        <p:nvSpPr>
          <p:cNvPr id="35849" name="Line 8"/>
          <p:cNvSpPr>
            <a:spLocks noChangeShapeType="1"/>
          </p:cNvSpPr>
          <p:nvPr/>
        </p:nvSpPr>
        <p:spPr bwMode="auto">
          <a:xfrm>
            <a:off x="1122363" y="1628775"/>
            <a:ext cx="3665537" cy="0"/>
          </a:xfrm>
          <a:prstGeom prst="line">
            <a:avLst/>
          </a:prstGeom>
          <a:noFill/>
          <a:ln w="28575">
            <a:solidFill>
              <a:srgbClr val="FF0000"/>
            </a:solidFill>
            <a:round/>
            <a:headEnd/>
            <a:tailEnd type="triangle" w="med" len="med"/>
          </a:ln>
        </p:spPr>
        <p:txBody>
          <a:bodyPr/>
          <a:lstStyle/>
          <a:p>
            <a:endParaRPr lang="ja-JP" altLang="en-US"/>
          </a:p>
        </p:txBody>
      </p:sp>
      <p:sp>
        <p:nvSpPr>
          <p:cNvPr id="35850" name="Text Box 9"/>
          <p:cNvSpPr txBox="1">
            <a:spLocks noChangeArrowheads="1"/>
          </p:cNvSpPr>
          <p:nvPr/>
        </p:nvSpPr>
        <p:spPr bwMode="auto">
          <a:xfrm>
            <a:off x="852488" y="922338"/>
            <a:ext cx="1974850" cy="641350"/>
          </a:xfrm>
          <a:prstGeom prst="rect">
            <a:avLst/>
          </a:prstGeom>
          <a:noFill/>
          <a:ln w="9525">
            <a:noFill/>
            <a:miter lim="800000"/>
            <a:headEnd/>
            <a:tailEnd/>
          </a:ln>
        </p:spPr>
        <p:txBody>
          <a:bodyPr wrap="none">
            <a:spAutoFit/>
          </a:bodyPr>
          <a:lstStyle/>
          <a:p>
            <a:pPr algn="ctr"/>
            <a:r>
              <a:rPr lang="en-US" altLang="ja-JP">
                <a:latin typeface="Calibri" pitchFamily="34" charset="0"/>
              </a:rPr>
              <a:t>incident ion beam</a:t>
            </a:r>
          </a:p>
          <a:p>
            <a:pPr algn="ctr"/>
            <a:r>
              <a:rPr lang="ja-JP" altLang="en-US">
                <a:latin typeface="Calibri" pitchFamily="34" charset="0"/>
              </a:rPr>
              <a:t>（粒子の流れ）</a:t>
            </a:r>
          </a:p>
        </p:txBody>
      </p:sp>
      <p:sp>
        <p:nvSpPr>
          <p:cNvPr id="35851" name="Rectangle 10"/>
          <p:cNvSpPr>
            <a:spLocks noChangeArrowheads="1"/>
          </p:cNvSpPr>
          <p:nvPr/>
        </p:nvSpPr>
        <p:spPr bwMode="auto">
          <a:xfrm>
            <a:off x="395288" y="5805488"/>
            <a:ext cx="647700" cy="719137"/>
          </a:xfrm>
          <a:prstGeom prst="rect">
            <a:avLst/>
          </a:prstGeom>
          <a:solidFill>
            <a:srgbClr val="FF99CC"/>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35852" name="Text Box 11"/>
          <p:cNvSpPr txBox="1">
            <a:spLocks noChangeArrowheads="1"/>
          </p:cNvSpPr>
          <p:nvPr/>
        </p:nvSpPr>
        <p:spPr bwMode="auto">
          <a:xfrm>
            <a:off x="1119188" y="5983288"/>
            <a:ext cx="1011237" cy="366712"/>
          </a:xfrm>
          <a:prstGeom prst="rect">
            <a:avLst/>
          </a:prstGeom>
          <a:noFill/>
          <a:ln w="9525">
            <a:noFill/>
            <a:miter lim="800000"/>
            <a:headEnd/>
            <a:tailEnd/>
          </a:ln>
        </p:spPr>
        <p:txBody>
          <a:bodyPr wrap="none">
            <a:spAutoFit/>
          </a:bodyPr>
          <a:lstStyle/>
          <a:p>
            <a:r>
              <a:rPr lang="ja-JP" altLang="en-US">
                <a:latin typeface="Calibri" pitchFamily="34" charset="0"/>
              </a:rPr>
              <a:t>イオン源</a:t>
            </a:r>
          </a:p>
        </p:txBody>
      </p:sp>
      <p:sp>
        <p:nvSpPr>
          <p:cNvPr id="35853" name="Rectangle 12"/>
          <p:cNvSpPr>
            <a:spLocks noChangeArrowheads="1"/>
          </p:cNvSpPr>
          <p:nvPr/>
        </p:nvSpPr>
        <p:spPr bwMode="auto">
          <a:xfrm>
            <a:off x="250825" y="2493963"/>
            <a:ext cx="1008063" cy="2879725"/>
          </a:xfrm>
          <a:prstGeom prst="rect">
            <a:avLst/>
          </a:prstGeom>
          <a:solidFill>
            <a:srgbClr val="CCFFFF"/>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35854" name="Line 13"/>
          <p:cNvSpPr>
            <a:spLocks noChangeShapeType="1"/>
          </p:cNvSpPr>
          <p:nvPr/>
        </p:nvSpPr>
        <p:spPr bwMode="auto">
          <a:xfrm>
            <a:off x="755650" y="1970088"/>
            <a:ext cx="0" cy="4249737"/>
          </a:xfrm>
          <a:prstGeom prst="line">
            <a:avLst/>
          </a:prstGeom>
          <a:noFill/>
          <a:ln w="28575">
            <a:solidFill>
              <a:srgbClr val="FF0000"/>
            </a:solidFill>
            <a:round/>
            <a:headEnd/>
            <a:tailEnd/>
          </a:ln>
        </p:spPr>
        <p:txBody>
          <a:bodyPr/>
          <a:lstStyle/>
          <a:p>
            <a:endParaRPr lang="ja-JP" altLang="en-US"/>
          </a:p>
        </p:txBody>
      </p:sp>
      <p:sp>
        <p:nvSpPr>
          <p:cNvPr id="35855" name="Arc 14"/>
          <p:cNvSpPr>
            <a:spLocks/>
          </p:cNvSpPr>
          <p:nvPr/>
        </p:nvSpPr>
        <p:spPr bwMode="auto">
          <a:xfrm rot="-5400000">
            <a:off x="755650" y="1628775"/>
            <a:ext cx="360363" cy="3603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round/>
            <a:headEnd/>
            <a:tailEnd/>
          </a:ln>
        </p:spPr>
        <p:txBody>
          <a:bodyPr wrap="none" anchor="ctr"/>
          <a:lstStyle/>
          <a:p>
            <a:endParaRPr lang="ja-JP" altLang="en-US"/>
          </a:p>
        </p:txBody>
      </p:sp>
      <p:sp>
        <p:nvSpPr>
          <p:cNvPr id="35856" name="Text Box 15"/>
          <p:cNvSpPr txBox="1">
            <a:spLocks noChangeArrowheads="1"/>
          </p:cNvSpPr>
          <p:nvPr/>
        </p:nvSpPr>
        <p:spPr bwMode="auto">
          <a:xfrm>
            <a:off x="1311275" y="3867150"/>
            <a:ext cx="869950" cy="366713"/>
          </a:xfrm>
          <a:prstGeom prst="rect">
            <a:avLst/>
          </a:prstGeom>
          <a:noFill/>
          <a:ln w="9525">
            <a:noFill/>
            <a:miter lim="800000"/>
            <a:headEnd/>
            <a:tailEnd/>
          </a:ln>
        </p:spPr>
        <p:txBody>
          <a:bodyPr wrap="none">
            <a:spAutoFit/>
          </a:bodyPr>
          <a:lstStyle/>
          <a:p>
            <a:r>
              <a:rPr lang="ja-JP" altLang="en-US">
                <a:latin typeface="Calibri" pitchFamily="34" charset="0"/>
              </a:rPr>
              <a:t>加速器</a:t>
            </a:r>
          </a:p>
        </p:txBody>
      </p:sp>
      <p:sp>
        <p:nvSpPr>
          <p:cNvPr id="35857" name="AutoShape 16"/>
          <p:cNvSpPr>
            <a:spLocks noChangeArrowheads="1"/>
          </p:cNvSpPr>
          <p:nvPr/>
        </p:nvSpPr>
        <p:spPr bwMode="auto">
          <a:xfrm>
            <a:off x="611188" y="6064250"/>
            <a:ext cx="287337" cy="288925"/>
          </a:xfrm>
          <a:prstGeom prst="irregularSeal1">
            <a:avLst/>
          </a:prstGeom>
          <a:solidFill>
            <a:srgbClr val="FF0000"/>
          </a:solidFill>
          <a:ln w="9525">
            <a:noFill/>
            <a:miter lim="800000"/>
            <a:headEnd/>
            <a:tailEnd/>
          </a:ln>
        </p:spPr>
        <p:txBody>
          <a:bodyPr wrap="none" anchor="ctr"/>
          <a:lstStyle/>
          <a:p>
            <a:endParaRPr lang="ja-JP" altLang="en-US">
              <a:latin typeface="Calibri" pitchFamily="34" charset="0"/>
            </a:endParaRPr>
          </a:p>
        </p:txBody>
      </p:sp>
      <p:sp>
        <p:nvSpPr>
          <p:cNvPr id="35858" name="Rectangle 17"/>
          <p:cNvSpPr>
            <a:spLocks noChangeArrowheads="1"/>
          </p:cNvSpPr>
          <p:nvPr/>
        </p:nvSpPr>
        <p:spPr bwMode="auto">
          <a:xfrm rot="1361230">
            <a:off x="4643438" y="765175"/>
            <a:ext cx="1655762" cy="2736850"/>
          </a:xfrm>
          <a:prstGeom prst="rect">
            <a:avLst/>
          </a:prstGeom>
          <a:solidFill>
            <a:srgbClr val="CCFFCC"/>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35859" name="Arc 18"/>
          <p:cNvSpPr>
            <a:spLocks/>
          </p:cNvSpPr>
          <p:nvPr/>
        </p:nvSpPr>
        <p:spPr bwMode="auto">
          <a:xfrm>
            <a:off x="4787900" y="1628775"/>
            <a:ext cx="1341438" cy="1368425"/>
          </a:xfrm>
          <a:custGeom>
            <a:avLst/>
            <a:gdLst>
              <a:gd name="T0" fmla="*/ 0 w 21173"/>
              <a:gd name="T1" fmla="*/ 0 h 21600"/>
              <a:gd name="T2" fmla="*/ 2147483647 w 21173"/>
              <a:gd name="T3" fmla="*/ 2147483647 h 21600"/>
              <a:gd name="T4" fmla="*/ 0 w 21173"/>
              <a:gd name="T5" fmla="*/ 2147483647 h 21600"/>
              <a:gd name="T6" fmla="*/ 0 60000 65536"/>
              <a:gd name="T7" fmla="*/ 0 60000 65536"/>
              <a:gd name="T8" fmla="*/ 0 60000 65536"/>
              <a:gd name="T9" fmla="*/ 0 w 21173"/>
              <a:gd name="T10" fmla="*/ 0 h 21600"/>
              <a:gd name="T11" fmla="*/ 21173 w 21173"/>
              <a:gd name="T12" fmla="*/ 21600 h 21600"/>
            </a:gdLst>
            <a:ahLst/>
            <a:cxnLst>
              <a:cxn ang="T6">
                <a:pos x="T0" y="T1"/>
              </a:cxn>
              <a:cxn ang="T7">
                <a:pos x="T2" y="T3"/>
              </a:cxn>
              <a:cxn ang="T8">
                <a:pos x="T4" y="T5"/>
              </a:cxn>
            </a:cxnLst>
            <a:rect l="T9" t="T10" r="T11" b="T12"/>
            <a:pathLst>
              <a:path w="21173" h="21600" fill="none" extrusionOk="0">
                <a:moveTo>
                  <a:pt x="-1" y="0"/>
                </a:moveTo>
                <a:cubicBezTo>
                  <a:pt x="10281" y="0"/>
                  <a:pt x="19137" y="7246"/>
                  <a:pt x="21172" y="17324"/>
                </a:cubicBezTo>
              </a:path>
              <a:path w="21173" h="21600" stroke="0" extrusionOk="0">
                <a:moveTo>
                  <a:pt x="-1" y="0"/>
                </a:moveTo>
                <a:cubicBezTo>
                  <a:pt x="10281" y="0"/>
                  <a:pt x="19137" y="7246"/>
                  <a:pt x="21172" y="17324"/>
                </a:cubicBezTo>
                <a:lnTo>
                  <a:pt x="0" y="21600"/>
                </a:lnTo>
                <a:close/>
              </a:path>
            </a:pathLst>
          </a:custGeom>
          <a:noFill/>
          <a:ln w="28575">
            <a:solidFill>
              <a:srgbClr val="FF0000"/>
            </a:solidFill>
            <a:round/>
            <a:headEnd/>
            <a:tailEnd type="triangle" w="med" len="med"/>
          </a:ln>
        </p:spPr>
        <p:txBody>
          <a:bodyPr wrap="none" anchor="ctr"/>
          <a:lstStyle/>
          <a:p>
            <a:endParaRPr lang="ja-JP" altLang="en-US"/>
          </a:p>
        </p:txBody>
      </p:sp>
      <p:sp>
        <p:nvSpPr>
          <p:cNvPr id="35860" name="Line 19"/>
          <p:cNvSpPr>
            <a:spLocks noChangeShapeType="1"/>
          </p:cNvSpPr>
          <p:nvPr/>
        </p:nvSpPr>
        <p:spPr bwMode="auto">
          <a:xfrm flipV="1">
            <a:off x="3419475" y="1484313"/>
            <a:ext cx="1439863" cy="144462"/>
          </a:xfrm>
          <a:prstGeom prst="line">
            <a:avLst/>
          </a:prstGeom>
          <a:noFill/>
          <a:ln w="9525">
            <a:solidFill>
              <a:srgbClr val="0066FF"/>
            </a:solidFill>
            <a:round/>
            <a:headEnd/>
            <a:tailEnd type="triangle" w="med" len="med"/>
          </a:ln>
        </p:spPr>
        <p:txBody>
          <a:bodyPr/>
          <a:lstStyle/>
          <a:p>
            <a:endParaRPr lang="ja-JP" altLang="en-US"/>
          </a:p>
        </p:txBody>
      </p:sp>
      <p:sp>
        <p:nvSpPr>
          <p:cNvPr id="35861" name="Arc 20"/>
          <p:cNvSpPr>
            <a:spLocks/>
          </p:cNvSpPr>
          <p:nvPr/>
        </p:nvSpPr>
        <p:spPr bwMode="auto">
          <a:xfrm rot="-384578">
            <a:off x="5008563" y="1390650"/>
            <a:ext cx="1600200" cy="2808288"/>
          </a:xfrm>
          <a:custGeom>
            <a:avLst/>
            <a:gdLst>
              <a:gd name="T0" fmla="*/ 0 w 12310"/>
              <a:gd name="T1" fmla="*/ 0 h 21600"/>
              <a:gd name="T2" fmla="*/ 2147483647 w 12310"/>
              <a:gd name="T3" fmla="*/ 2147483647 h 21600"/>
              <a:gd name="T4" fmla="*/ 0 w 12310"/>
              <a:gd name="T5" fmla="*/ 2147483647 h 21600"/>
              <a:gd name="T6" fmla="*/ 0 60000 65536"/>
              <a:gd name="T7" fmla="*/ 0 60000 65536"/>
              <a:gd name="T8" fmla="*/ 0 60000 65536"/>
              <a:gd name="T9" fmla="*/ 0 w 12310"/>
              <a:gd name="T10" fmla="*/ 0 h 21600"/>
              <a:gd name="T11" fmla="*/ 12310 w 12310"/>
              <a:gd name="T12" fmla="*/ 21600 h 21600"/>
            </a:gdLst>
            <a:ahLst/>
            <a:cxnLst>
              <a:cxn ang="T6">
                <a:pos x="T0" y="T1"/>
              </a:cxn>
              <a:cxn ang="T7">
                <a:pos x="T2" y="T3"/>
              </a:cxn>
              <a:cxn ang="T8">
                <a:pos x="T4" y="T5"/>
              </a:cxn>
            </a:cxnLst>
            <a:rect l="T9" t="T10" r="T11" b="T12"/>
            <a:pathLst>
              <a:path w="12310" h="21600" fill="none" extrusionOk="0">
                <a:moveTo>
                  <a:pt x="-1" y="0"/>
                </a:moveTo>
                <a:cubicBezTo>
                  <a:pt x="4399" y="0"/>
                  <a:pt x="8694" y="1343"/>
                  <a:pt x="12309" y="3851"/>
                </a:cubicBezTo>
              </a:path>
              <a:path w="12310" h="21600" stroke="0" extrusionOk="0">
                <a:moveTo>
                  <a:pt x="-1" y="0"/>
                </a:moveTo>
                <a:cubicBezTo>
                  <a:pt x="4399" y="0"/>
                  <a:pt x="8694" y="1343"/>
                  <a:pt x="12309" y="3851"/>
                </a:cubicBezTo>
                <a:lnTo>
                  <a:pt x="0" y="21600"/>
                </a:lnTo>
                <a:close/>
              </a:path>
            </a:pathLst>
          </a:custGeom>
          <a:noFill/>
          <a:ln w="9525">
            <a:solidFill>
              <a:srgbClr val="0066FF"/>
            </a:solidFill>
            <a:round/>
            <a:headEnd/>
            <a:tailEnd/>
          </a:ln>
        </p:spPr>
        <p:txBody>
          <a:bodyPr wrap="none" anchor="ctr"/>
          <a:lstStyle/>
          <a:p>
            <a:endParaRPr lang="ja-JP" altLang="en-US"/>
          </a:p>
        </p:txBody>
      </p:sp>
      <p:sp>
        <p:nvSpPr>
          <p:cNvPr id="35862" name="Line 21"/>
          <p:cNvSpPr>
            <a:spLocks noChangeShapeType="1"/>
          </p:cNvSpPr>
          <p:nvPr/>
        </p:nvSpPr>
        <p:spPr bwMode="auto">
          <a:xfrm>
            <a:off x="6507163" y="1811338"/>
            <a:ext cx="441325" cy="249237"/>
          </a:xfrm>
          <a:prstGeom prst="line">
            <a:avLst/>
          </a:prstGeom>
          <a:noFill/>
          <a:ln w="9525">
            <a:solidFill>
              <a:srgbClr val="0066FF"/>
            </a:solidFill>
            <a:round/>
            <a:headEnd/>
            <a:tailEnd/>
          </a:ln>
        </p:spPr>
        <p:txBody>
          <a:bodyPr/>
          <a:lstStyle/>
          <a:p>
            <a:endParaRPr lang="ja-JP" altLang="en-US"/>
          </a:p>
        </p:txBody>
      </p:sp>
      <p:sp>
        <p:nvSpPr>
          <p:cNvPr id="35863" name="Line 22"/>
          <p:cNvSpPr>
            <a:spLocks noChangeShapeType="1"/>
          </p:cNvSpPr>
          <p:nvPr/>
        </p:nvSpPr>
        <p:spPr bwMode="auto">
          <a:xfrm>
            <a:off x="3419475" y="1628775"/>
            <a:ext cx="1368425" cy="71438"/>
          </a:xfrm>
          <a:prstGeom prst="line">
            <a:avLst/>
          </a:prstGeom>
          <a:noFill/>
          <a:ln w="9525">
            <a:solidFill>
              <a:srgbClr val="0066FF"/>
            </a:solidFill>
            <a:round/>
            <a:headEnd/>
            <a:tailEnd type="triangle" w="med" len="med"/>
          </a:ln>
        </p:spPr>
        <p:txBody>
          <a:bodyPr/>
          <a:lstStyle/>
          <a:p>
            <a:endParaRPr lang="ja-JP" altLang="en-US"/>
          </a:p>
        </p:txBody>
      </p:sp>
      <p:sp>
        <p:nvSpPr>
          <p:cNvPr id="35864" name="Arc 23"/>
          <p:cNvSpPr>
            <a:spLocks/>
          </p:cNvSpPr>
          <p:nvPr/>
        </p:nvSpPr>
        <p:spPr bwMode="auto">
          <a:xfrm rot="190789">
            <a:off x="4708525" y="1738313"/>
            <a:ext cx="1524000" cy="2232025"/>
          </a:xfrm>
          <a:custGeom>
            <a:avLst/>
            <a:gdLst>
              <a:gd name="T0" fmla="*/ 0 w 14754"/>
              <a:gd name="T1" fmla="*/ 0 h 21600"/>
              <a:gd name="T2" fmla="*/ 2147483647 w 14754"/>
              <a:gd name="T3" fmla="*/ 2147483647 h 21600"/>
              <a:gd name="T4" fmla="*/ 0 w 14754"/>
              <a:gd name="T5" fmla="*/ 2147483647 h 21600"/>
              <a:gd name="T6" fmla="*/ 0 60000 65536"/>
              <a:gd name="T7" fmla="*/ 0 60000 65536"/>
              <a:gd name="T8" fmla="*/ 0 60000 65536"/>
              <a:gd name="T9" fmla="*/ 0 w 14754"/>
              <a:gd name="T10" fmla="*/ 0 h 21600"/>
              <a:gd name="T11" fmla="*/ 14754 w 14754"/>
              <a:gd name="T12" fmla="*/ 21600 h 21600"/>
            </a:gdLst>
            <a:ahLst/>
            <a:cxnLst>
              <a:cxn ang="T6">
                <a:pos x="T0" y="T1"/>
              </a:cxn>
              <a:cxn ang="T7">
                <a:pos x="T2" y="T3"/>
              </a:cxn>
              <a:cxn ang="T8">
                <a:pos x="T4" y="T5"/>
              </a:cxn>
            </a:cxnLst>
            <a:rect l="T9" t="T10" r="T11" b="T12"/>
            <a:pathLst>
              <a:path w="14754" h="21600" fill="none" extrusionOk="0">
                <a:moveTo>
                  <a:pt x="-1" y="0"/>
                </a:moveTo>
                <a:cubicBezTo>
                  <a:pt x="5478" y="0"/>
                  <a:pt x="10752" y="2081"/>
                  <a:pt x="14753" y="5824"/>
                </a:cubicBezTo>
              </a:path>
              <a:path w="14754" h="21600" stroke="0" extrusionOk="0">
                <a:moveTo>
                  <a:pt x="-1" y="0"/>
                </a:moveTo>
                <a:cubicBezTo>
                  <a:pt x="5478" y="0"/>
                  <a:pt x="10752" y="2081"/>
                  <a:pt x="14753" y="5824"/>
                </a:cubicBezTo>
                <a:lnTo>
                  <a:pt x="0" y="21600"/>
                </a:lnTo>
                <a:close/>
              </a:path>
            </a:pathLst>
          </a:custGeom>
          <a:noFill/>
          <a:ln w="9525">
            <a:solidFill>
              <a:srgbClr val="0066FF"/>
            </a:solidFill>
            <a:round/>
            <a:headEnd/>
            <a:tailEnd/>
          </a:ln>
        </p:spPr>
        <p:txBody>
          <a:bodyPr wrap="none" anchor="ctr"/>
          <a:lstStyle/>
          <a:p>
            <a:endParaRPr lang="ja-JP" altLang="en-US"/>
          </a:p>
        </p:txBody>
      </p:sp>
      <p:sp>
        <p:nvSpPr>
          <p:cNvPr id="35865" name="Line 24"/>
          <p:cNvSpPr>
            <a:spLocks noChangeShapeType="1"/>
          </p:cNvSpPr>
          <p:nvPr/>
        </p:nvSpPr>
        <p:spPr bwMode="auto">
          <a:xfrm>
            <a:off x="6262688" y="2387600"/>
            <a:ext cx="396875" cy="465138"/>
          </a:xfrm>
          <a:prstGeom prst="line">
            <a:avLst/>
          </a:prstGeom>
          <a:noFill/>
          <a:ln w="9525">
            <a:solidFill>
              <a:srgbClr val="0066FF"/>
            </a:solidFill>
            <a:round/>
            <a:headEnd/>
            <a:tailEnd/>
          </a:ln>
        </p:spPr>
        <p:txBody>
          <a:bodyPr/>
          <a:lstStyle/>
          <a:p>
            <a:endParaRPr lang="ja-JP" altLang="en-US"/>
          </a:p>
        </p:txBody>
      </p:sp>
      <p:sp>
        <p:nvSpPr>
          <p:cNvPr id="35866" name="Line 25"/>
          <p:cNvSpPr>
            <a:spLocks noChangeShapeType="1"/>
          </p:cNvSpPr>
          <p:nvPr/>
        </p:nvSpPr>
        <p:spPr bwMode="auto">
          <a:xfrm>
            <a:off x="6948488" y="2060575"/>
            <a:ext cx="1223962" cy="1368425"/>
          </a:xfrm>
          <a:prstGeom prst="line">
            <a:avLst/>
          </a:prstGeom>
          <a:noFill/>
          <a:ln w="9525">
            <a:solidFill>
              <a:srgbClr val="0066FF"/>
            </a:solidFill>
            <a:round/>
            <a:headEnd/>
            <a:tailEnd type="triangle" w="med" len="med"/>
          </a:ln>
        </p:spPr>
        <p:txBody>
          <a:bodyPr/>
          <a:lstStyle/>
          <a:p>
            <a:endParaRPr lang="ja-JP" altLang="en-US"/>
          </a:p>
        </p:txBody>
      </p:sp>
      <p:sp>
        <p:nvSpPr>
          <p:cNvPr id="35867" name="Line 26"/>
          <p:cNvSpPr>
            <a:spLocks noChangeShapeType="1"/>
          </p:cNvSpPr>
          <p:nvPr/>
        </p:nvSpPr>
        <p:spPr bwMode="auto">
          <a:xfrm>
            <a:off x="6659563" y="2852738"/>
            <a:ext cx="1512887" cy="576262"/>
          </a:xfrm>
          <a:prstGeom prst="line">
            <a:avLst/>
          </a:prstGeom>
          <a:noFill/>
          <a:ln w="9525">
            <a:solidFill>
              <a:srgbClr val="0066FF"/>
            </a:solidFill>
            <a:round/>
            <a:headEnd/>
            <a:tailEnd type="triangle" w="med" len="med"/>
          </a:ln>
        </p:spPr>
        <p:txBody>
          <a:bodyPr/>
          <a:lstStyle/>
          <a:p>
            <a:endParaRPr lang="ja-JP" altLang="en-US"/>
          </a:p>
        </p:txBody>
      </p:sp>
      <p:sp>
        <p:nvSpPr>
          <p:cNvPr id="35868" name="Line 27"/>
          <p:cNvSpPr>
            <a:spLocks noChangeShapeType="1"/>
          </p:cNvSpPr>
          <p:nvPr/>
        </p:nvSpPr>
        <p:spPr bwMode="auto">
          <a:xfrm flipH="1">
            <a:off x="7997825" y="3195638"/>
            <a:ext cx="358775" cy="504825"/>
          </a:xfrm>
          <a:prstGeom prst="line">
            <a:avLst/>
          </a:prstGeom>
          <a:noFill/>
          <a:ln w="76200">
            <a:solidFill>
              <a:srgbClr val="FF0000"/>
            </a:solidFill>
            <a:round/>
            <a:headEnd/>
            <a:tailEnd/>
          </a:ln>
        </p:spPr>
        <p:txBody>
          <a:bodyPr/>
          <a:lstStyle/>
          <a:p>
            <a:endParaRPr lang="ja-JP" altLang="en-US"/>
          </a:p>
        </p:txBody>
      </p:sp>
      <p:sp>
        <p:nvSpPr>
          <p:cNvPr id="35869" name="Text Box 28"/>
          <p:cNvSpPr txBox="1">
            <a:spLocks noChangeArrowheads="1"/>
          </p:cNvSpPr>
          <p:nvPr/>
        </p:nvSpPr>
        <p:spPr bwMode="auto">
          <a:xfrm>
            <a:off x="6156325" y="58738"/>
            <a:ext cx="2216150" cy="366712"/>
          </a:xfrm>
          <a:prstGeom prst="rect">
            <a:avLst/>
          </a:prstGeom>
          <a:noFill/>
          <a:ln w="9525">
            <a:noFill/>
            <a:miter lim="800000"/>
            <a:headEnd/>
            <a:tailEnd/>
          </a:ln>
        </p:spPr>
        <p:txBody>
          <a:bodyPr wrap="none">
            <a:spAutoFit/>
          </a:bodyPr>
          <a:lstStyle/>
          <a:p>
            <a:r>
              <a:rPr lang="ja-JP" altLang="en-US">
                <a:latin typeface="Calibri" pitchFamily="34" charset="0"/>
              </a:rPr>
              <a:t>分離装置</a:t>
            </a:r>
            <a:r>
              <a:rPr lang="en-US" altLang="ja-JP">
                <a:latin typeface="Calibri" pitchFamily="34" charset="0"/>
              </a:rPr>
              <a:t>(separator)</a:t>
            </a:r>
          </a:p>
        </p:txBody>
      </p:sp>
      <p:sp>
        <p:nvSpPr>
          <p:cNvPr id="35870" name="Text Box 29"/>
          <p:cNvSpPr txBox="1">
            <a:spLocks noChangeArrowheads="1"/>
          </p:cNvSpPr>
          <p:nvPr/>
        </p:nvSpPr>
        <p:spPr bwMode="auto">
          <a:xfrm>
            <a:off x="6804025" y="4024313"/>
            <a:ext cx="1962150" cy="366712"/>
          </a:xfrm>
          <a:prstGeom prst="rect">
            <a:avLst/>
          </a:prstGeom>
          <a:noFill/>
          <a:ln w="9525">
            <a:noFill/>
            <a:miter lim="800000"/>
            <a:headEnd/>
            <a:tailEnd/>
          </a:ln>
        </p:spPr>
        <p:txBody>
          <a:bodyPr wrap="none">
            <a:spAutoFit/>
          </a:bodyPr>
          <a:lstStyle/>
          <a:p>
            <a:r>
              <a:rPr lang="ja-JP" altLang="en-US">
                <a:latin typeface="Calibri" pitchFamily="34" charset="0"/>
              </a:rPr>
              <a:t>検出器</a:t>
            </a:r>
            <a:r>
              <a:rPr lang="en-US" altLang="ja-JP">
                <a:latin typeface="Calibri" pitchFamily="34" charset="0"/>
              </a:rPr>
              <a:t>(detectors)</a:t>
            </a:r>
          </a:p>
        </p:txBody>
      </p:sp>
      <p:sp>
        <p:nvSpPr>
          <p:cNvPr id="35871" name="AutoShape 30"/>
          <p:cNvSpPr>
            <a:spLocks noChangeArrowheads="1"/>
          </p:cNvSpPr>
          <p:nvPr/>
        </p:nvSpPr>
        <p:spPr bwMode="auto">
          <a:xfrm>
            <a:off x="3276600" y="1485900"/>
            <a:ext cx="287338" cy="287338"/>
          </a:xfrm>
          <a:prstGeom prst="irregularSeal1">
            <a:avLst/>
          </a:prstGeom>
          <a:solidFill>
            <a:srgbClr val="FF0000"/>
          </a:solidFill>
          <a:ln w="9525">
            <a:noFill/>
            <a:miter lim="800000"/>
            <a:headEnd/>
            <a:tailEnd/>
          </a:ln>
        </p:spPr>
        <p:txBody>
          <a:bodyPr wrap="none" anchor="ctr"/>
          <a:lstStyle/>
          <a:p>
            <a:endParaRPr lang="ja-JP" altLang="en-US">
              <a:latin typeface="Calibri" pitchFamily="34" charset="0"/>
            </a:endParaRPr>
          </a:p>
        </p:txBody>
      </p:sp>
      <p:sp>
        <p:nvSpPr>
          <p:cNvPr id="35872" name="Text Box 31"/>
          <p:cNvSpPr txBox="1">
            <a:spLocks noChangeArrowheads="1"/>
          </p:cNvSpPr>
          <p:nvPr/>
        </p:nvSpPr>
        <p:spPr bwMode="auto">
          <a:xfrm>
            <a:off x="3903663" y="193675"/>
            <a:ext cx="869950" cy="366713"/>
          </a:xfrm>
          <a:prstGeom prst="rect">
            <a:avLst/>
          </a:prstGeom>
          <a:noFill/>
          <a:ln w="9525">
            <a:noFill/>
            <a:miter lim="800000"/>
            <a:headEnd/>
            <a:tailEnd/>
          </a:ln>
        </p:spPr>
        <p:txBody>
          <a:bodyPr wrap="none">
            <a:spAutoFit/>
          </a:bodyPr>
          <a:lstStyle/>
          <a:p>
            <a:r>
              <a:rPr lang="ja-JP" altLang="en-US">
                <a:solidFill>
                  <a:srgbClr val="FF0000"/>
                </a:solidFill>
                <a:latin typeface="Calibri" pitchFamily="34" charset="0"/>
              </a:rPr>
              <a:t>核反応</a:t>
            </a:r>
          </a:p>
        </p:txBody>
      </p:sp>
      <p:sp>
        <p:nvSpPr>
          <p:cNvPr id="35873" name="Oval 32"/>
          <p:cNvSpPr>
            <a:spLocks noChangeArrowheads="1"/>
          </p:cNvSpPr>
          <p:nvPr/>
        </p:nvSpPr>
        <p:spPr bwMode="auto">
          <a:xfrm>
            <a:off x="3092450" y="1301750"/>
            <a:ext cx="647700" cy="647700"/>
          </a:xfrm>
          <a:prstGeom prst="ellipse">
            <a:avLst/>
          </a:prstGeom>
          <a:noFill/>
          <a:ln w="3175">
            <a:solidFill>
              <a:schemeClr val="tx1"/>
            </a:solidFill>
            <a:prstDash val="dash"/>
            <a:round/>
            <a:headEnd/>
            <a:tailEnd/>
          </a:ln>
        </p:spPr>
        <p:txBody>
          <a:bodyPr wrap="none" anchor="ctr"/>
          <a:lstStyle/>
          <a:p>
            <a:endParaRPr lang="ja-JP" altLang="en-US">
              <a:latin typeface="Calibri" pitchFamily="34" charset="0"/>
            </a:endParaRPr>
          </a:p>
        </p:txBody>
      </p:sp>
      <p:sp>
        <p:nvSpPr>
          <p:cNvPr id="35874" name="Line 33"/>
          <p:cNvSpPr>
            <a:spLocks noChangeShapeType="1"/>
          </p:cNvSpPr>
          <p:nvPr/>
        </p:nvSpPr>
        <p:spPr bwMode="auto">
          <a:xfrm>
            <a:off x="3995738" y="549275"/>
            <a:ext cx="720725" cy="0"/>
          </a:xfrm>
          <a:prstGeom prst="line">
            <a:avLst/>
          </a:prstGeom>
          <a:noFill/>
          <a:ln w="9525">
            <a:solidFill>
              <a:schemeClr val="tx1"/>
            </a:solidFill>
            <a:round/>
            <a:headEnd/>
            <a:tailEnd/>
          </a:ln>
        </p:spPr>
        <p:txBody>
          <a:bodyPr/>
          <a:lstStyle/>
          <a:p>
            <a:endParaRPr lang="ja-JP" altLang="en-US"/>
          </a:p>
        </p:txBody>
      </p:sp>
      <p:sp>
        <p:nvSpPr>
          <p:cNvPr id="35875" name="Line 34"/>
          <p:cNvSpPr>
            <a:spLocks noChangeShapeType="1"/>
          </p:cNvSpPr>
          <p:nvPr/>
        </p:nvSpPr>
        <p:spPr bwMode="auto">
          <a:xfrm flipH="1">
            <a:off x="3563938" y="549275"/>
            <a:ext cx="431800" cy="792163"/>
          </a:xfrm>
          <a:prstGeom prst="line">
            <a:avLst/>
          </a:prstGeom>
          <a:noFill/>
          <a:ln w="9525">
            <a:solidFill>
              <a:schemeClr val="tx1"/>
            </a:solidFill>
            <a:round/>
            <a:headEnd/>
            <a:tailEnd type="triangle" w="med" len="med"/>
          </a:ln>
        </p:spPr>
        <p:txBody>
          <a:bodyPr/>
          <a:lstStyle/>
          <a:p>
            <a:endParaRPr lang="ja-JP" altLang="en-US"/>
          </a:p>
        </p:txBody>
      </p:sp>
      <p:sp>
        <p:nvSpPr>
          <p:cNvPr id="35876" name="Text Box 35"/>
          <p:cNvSpPr txBox="1">
            <a:spLocks noChangeArrowheads="1"/>
          </p:cNvSpPr>
          <p:nvPr/>
        </p:nvSpPr>
        <p:spPr bwMode="auto">
          <a:xfrm>
            <a:off x="2124075" y="6032500"/>
            <a:ext cx="3497263" cy="336550"/>
          </a:xfrm>
          <a:prstGeom prst="rect">
            <a:avLst/>
          </a:prstGeom>
          <a:solidFill>
            <a:srgbClr val="FFFFCC"/>
          </a:solidFill>
          <a:ln w="9525">
            <a:noFill/>
            <a:miter lim="800000"/>
            <a:headEnd/>
            <a:tailEnd/>
          </a:ln>
        </p:spPr>
        <p:txBody>
          <a:bodyPr wrap="none">
            <a:spAutoFit/>
          </a:bodyPr>
          <a:lstStyle/>
          <a:p>
            <a:r>
              <a:rPr lang="en-US" altLang="ja-JP" sz="1600">
                <a:latin typeface="Calibri" pitchFamily="34" charset="0"/>
              </a:rPr>
              <a:t>remove electrons from neutral atoms</a:t>
            </a:r>
          </a:p>
        </p:txBody>
      </p:sp>
      <p:sp>
        <p:nvSpPr>
          <p:cNvPr id="35877" name="Text Box 36"/>
          <p:cNvSpPr txBox="1">
            <a:spLocks noChangeArrowheads="1"/>
          </p:cNvSpPr>
          <p:nvPr/>
        </p:nvSpPr>
        <p:spPr bwMode="auto">
          <a:xfrm>
            <a:off x="1403350" y="4303713"/>
            <a:ext cx="3219450" cy="336550"/>
          </a:xfrm>
          <a:prstGeom prst="rect">
            <a:avLst/>
          </a:prstGeom>
          <a:solidFill>
            <a:srgbClr val="FFFFCC"/>
          </a:solidFill>
          <a:ln w="9525">
            <a:noFill/>
            <a:miter lim="800000"/>
            <a:headEnd/>
            <a:tailEnd/>
          </a:ln>
        </p:spPr>
        <p:txBody>
          <a:bodyPr wrap="none">
            <a:spAutoFit/>
          </a:bodyPr>
          <a:lstStyle/>
          <a:p>
            <a:r>
              <a:rPr lang="en-US" altLang="ja-JP" sz="1600">
                <a:latin typeface="Calibri" pitchFamily="34" charset="0"/>
              </a:rPr>
              <a:t>accelerate ions using electric field</a:t>
            </a:r>
          </a:p>
        </p:txBody>
      </p:sp>
      <p:sp>
        <p:nvSpPr>
          <p:cNvPr id="35878" name="Text Box 37"/>
          <p:cNvSpPr txBox="1">
            <a:spLocks noChangeArrowheads="1"/>
          </p:cNvSpPr>
          <p:nvPr/>
        </p:nvSpPr>
        <p:spPr bwMode="auto">
          <a:xfrm>
            <a:off x="5795963" y="4376738"/>
            <a:ext cx="3346450" cy="1069975"/>
          </a:xfrm>
          <a:prstGeom prst="rect">
            <a:avLst/>
          </a:prstGeom>
          <a:solidFill>
            <a:srgbClr val="FFFFCC"/>
          </a:solidFill>
          <a:ln w="9525">
            <a:noFill/>
            <a:miter lim="800000"/>
            <a:headEnd/>
            <a:tailEnd/>
          </a:ln>
        </p:spPr>
        <p:txBody>
          <a:bodyPr wrap="none">
            <a:spAutoFit/>
          </a:bodyPr>
          <a:lstStyle/>
          <a:p>
            <a:r>
              <a:rPr lang="en-US" altLang="ja-JP" sz="1600">
                <a:latin typeface="Calibri" pitchFamily="34" charset="0"/>
              </a:rPr>
              <a:t>information of energies or positions</a:t>
            </a:r>
          </a:p>
          <a:p>
            <a:r>
              <a:rPr lang="en-US" altLang="ja-JP" sz="1600">
                <a:latin typeface="Calibri" pitchFamily="34" charset="0"/>
              </a:rPr>
              <a:t>of incoming ions and their decay</a:t>
            </a:r>
          </a:p>
          <a:p>
            <a:r>
              <a:rPr lang="en-US" altLang="ja-JP" sz="1600">
                <a:latin typeface="Calibri" pitchFamily="34" charset="0"/>
              </a:rPr>
              <a:t>particles are transform to electric </a:t>
            </a:r>
          </a:p>
          <a:p>
            <a:r>
              <a:rPr lang="en-US" altLang="ja-JP" sz="1600">
                <a:latin typeface="Calibri" pitchFamily="34" charset="0"/>
              </a:rPr>
              <a:t>signal</a:t>
            </a:r>
          </a:p>
        </p:txBody>
      </p:sp>
      <p:sp>
        <p:nvSpPr>
          <p:cNvPr id="35879" name="Line 38"/>
          <p:cNvSpPr>
            <a:spLocks noChangeShapeType="1"/>
          </p:cNvSpPr>
          <p:nvPr/>
        </p:nvSpPr>
        <p:spPr bwMode="auto">
          <a:xfrm flipV="1">
            <a:off x="5988050" y="2565400"/>
            <a:ext cx="239713" cy="527050"/>
          </a:xfrm>
          <a:prstGeom prst="line">
            <a:avLst/>
          </a:prstGeom>
          <a:noFill/>
          <a:ln w="76200">
            <a:solidFill>
              <a:schemeClr val="tx1"/>
            </a:solidFill>
            <a:round/>
            <a:headEnd/>
            <a:tailEnd/>
          </a:ln>
        </p:spPr>
        <p:txBody>
          <a:bodyPr/>
          <a:lstStyle/>
          <a:p>
            <a:endParaRPr lang="ja-JP" altLang="en-US"/>
          </a:p>
        </p:txBody>
      </p:sp>
      <p:sp>
        <p:nvSpPr>
          <p:cNvPr id="50215" name="Text Box 39"/>
          <p:cNvSpPr txBox="1">
            <a:spLocks noChangeArrowheads="1"/>
          </p:cNvSpPr>
          <p:nvPr/>
        </p:nvSpPr>
        <p:spPr bwMode="auto">
          <a:xfrm>
            <a:off x="2124075" y="6446838"/>
            <a:ext cx="2571750" cy="366712"/>
          </a:xfrm>
          <a:prstGeom prst="rect">
            <a:avLst/>
          </a:prstGeom>
          <a:solidFill>
            <a:srgbClr val="FFA16D"/>
          </a:solidFill>
          <a:ln w="9525">
            <a:noFill/>
            <a:miter lim="800000"/>
            <a:headEnd/>
            <a:tailEnd/>
          </a:ln>
        </p:spPr>
        <p:txBody>
          <a:bodyPr wrap="none">
            <a:spAutoFit/>
          </a:bodyPr>
          <a:lstStyle/>
          <a:p>
            <a:r>
              <a:rPr lang="en-US" altLang="ja-JP">
                <a:latin typeface="Calibri" pitchFamily="34" charset="0"/>
              </a:rPr>
              <a:t>18GHz ECR ion-source</a:t>
            </a:r>
          </a:p>
        </p:txBody>
      </p:sp>
      <p:sp>
        <p:nvSpPr>
          <p:cNvPr id="50216" name="Text Box 40"/>
          <p:cNvSpPr txBox="1">
            <a:spLocks noChangeArrowheads="1"/>
          </p:cNvSpPr>
          <p:nvPr/>
        </p:nvSpPr>
        <p:spPr bwMode="auto">
          <a:xfrm>
            <a:off x="7092950" y="6107113"/>
            <a:ext cx="1377950" cy="366712"/>
          </a:xfrm>
          <a:prstGeom prst="rect">
            <a:avLst/>
          </a:prstGeom>
          <a:solidFill>
            <a:srgbClr val="FFA16D"/>
          </a:solidFill>
          <a:ln w="9525">
            <a:noFill/>
            <a:miter lim="800000"/>
            <a:headEnd/>
            <a:tailEnd/>
          </a:ln>
        </p:spPr>
        <p:txBody>
          <a:bodyPr wrap="none">
            <a:spAutoFit/>
          </a:bodyPr>
          <a:lstStyle/>
          <a:p>
            <a:r>
              <a:rPr lang="ja-JP" altLang="en-US">
                <a:latin typeface="Calibri" pitchFamily="34" charset="0"/>
              </a:rPr>
              <a:t>理研</a:t>
            </a:r>
            <a:r>
              <a:rPr lang="en-US" altLang="ja-JP">
                <a:latin typeface="Calibri" pitchFamily="34" charset="0"/>
              </a:rPr>
              <a:t>original</a:t>
            </a:r>
          </a:p>
        </p:txBody>
      </p:sp>
      <p:sp>
        <p:nvSpPr>
          <p:cNvPr id="50217" name="Text Box 41"/>
          <p:cNvSpPr txBox="1">
            <a:spLocks noChangeArrowheads="1"/>
          </p:cNvSpPr>
          <p:nvPr/>
        </p:nvSpPr>
        <p:spPr bwMode="auto">
          <a:xfrm>
            <a:off x="1384300" y="4646613"/>
            <a:ext cx="1289050" cy="366712"/>
          </a:xfrm>
          <a:prstGeom prst="rect">
            <a:avLst/>
          </a:prstGeom>
          <a:solidFill>
            <a:srgbClr val="FFA16D"/>
          </a:solidFill>
          <a:ln w="9525">
            <a:noFill/>
            <a:miter lim="800000"/>
            <a:headEnd/>
            <a:tailEnd/>
          </a:ln>
        </p:spPr>
        <p:txBody>
          <a:bodyPr wrap="none">
            <a:spAutoFit/>
          </a:bodyPr>
          <a:lstStyle/>
          <a:p>
            <a:r>
              <a:rPr lang="en-US" altLang="ja-JP">
                <a:latin typeface="Calibri" pitchFamily="34" charset="0"/>
              </a:rPr>
              <a:t>RFQ-Linac</a:t>
            </a:r>
          </a:p>
        </p:txBody>
      </p:sp>
      <p:sp>
        <p:nvSpPr>
          <p:cNvPr id="50218" name="Text Box 42"/>
          <p:cNvSpPr txBox="1">
            <a:spLocks noChangeArrowheads="1"/>
          </p:cNvSpPr>
          <p:nvPr/>
        </p:nvSpPr>
        <p:spPr bwMode="auto">
          <a:xfrm>
            <a:off x="7637463" y="1549400"/>
            <a:ext cx="895350" cy="366713"/>
          </a:xfrm>
          <a:prstGeom prst="rect">
            <a:avLst/>
          </a:prstGeom>
          <a:solidFill>
            <a:srgbClr val="FFA16D"/>
          </a:solidFill>
          <a:ln w="9525">
            <a:noFill/>
            <a:miter lim="800000"/>
            <a:headEnd/>
            <a:tailEnd/>
          </a:ln>
        </p:spPr>
        <p:txBody>
          <a:bodyPr wrap="none">
            <a:spAutoFit/>
          </a:bodyPr>
          <a:lstStyle/>
          <a:p>
            <a:r>
              <a:rPr lang="en-US" altLang="ja-JP">
                <a:latin typeface="Calibri" pitchFamily="34" charset="0"/>
              </a:rPr>
              <a:t>GARIS</a:t>
            </a:r>
          </a:p>
        </p:txBody>
      </p:sp>
      <p:pic>
        <p:nvPicPr>
          <p:cNvPr id="50219" name="Picture 43" descr="周波数可変型RFQ－Linac"/>
          <p:cNvPicPr>
            <a:picLocks noChangeAspect="1" noChangeArrowheads="1"/>
          </p:cNvPicPr>
          <p:nvPr/>
        </p:nvPicPr>
        <p:blipFill>
          <a:blip r:embed="rId3" cstate="print"/>
          <a:srcRect/>
          <a:stretch>
            <a:fillRect/>
          </a:stretch>
        </p:blipFill>
        <p:spPr bwMode="auto">
          <a:xfrm>
            <a:off x="179388" y="333375"/>
            <a:ext cx="4679950" cy="3248025"/>
          </a:xfrm>
          <a:prstGeom prst="rect">
            <a:avLst/>
          </a:prstGeom>
          <a:noFill/>
          <a:ln w="9525">
            <a:noFill/>
            <a:miter lim="800000"/>
            <a:headEnd/>
            <a:tailEnd/>
          </a:ln>
        </p:spPr>
      </p:pic>
      <p:pic>
        <p:nvPicPr>
          <p:cNvPr id="50220" name="Picture 44" descr="18gecr_p1"/>
          <p:cNvPicPr>
            <a:picLocks noChangeAspect="1" noChangeArrowheads="1"/>
          </p:cNvPicPr>
          <p:nvPr/>
        </p:nvPicPr>
        <p:blipFill>
          <a:blip r:embed="rId4" cstate="print"/>
          <a:srcRect/>
          <a:stretch>
            <a:fillRect/>
          </a:stretch>
        </p:blipFill>
        <p:spPr bwMode="auto">
          <a:xfrm>
            <a:off x="179388" y="2492375"/>
            <a:ext cx="4519612" cy="3392488"/>
          </a:xfrm>
          <a:prstGeom prst="rect">
            <a:avLst/>
          </a:prstGeom>
          <a:noFill/>
          <a:ln w="9525">
            <a:noFill/>
            <a:miter lim="800000"/>
            <a:headEnd/>
            <a:tailEnd/>
          </a:ln>
        </p:spPr>
      </p:pic>
      <p:pic>
        <p:nvPicPr>
          <p:cNvPr id="50221" name="Picture 45" descr="linac010426_2"/>
          <p:cNvPicPr>
            <a:picLocks noChangeAspect="1" noChangeArrowheads="1"/>
          </p:cNvPicPr>
          <p:nvPr/>
        </p:nvPicPr>
        <p:blipFill>
          <a:blip r:embed="rId5" cstate="print"/>
          <a:srcRect/>
          <a:stretch>
            <a:fillRect/>
          </a:stretch>
        </p:blipFill>
        <p:spPr bwMode="auto">
          <a:xfrm>
            <a:off x="1476375" y="333375"/>
            <a:ext cx="4714875" cy="6286500"/>
          </a:xfrm>
          <a:prstGeom prst="rect">
            <a:avLst/>
          </a:prstGeom>
          <a:noFill/>
          <a:ln w="9525">
            <a:noFill/>
            <a:miter lim="800000"/>
            <a:headEnd/>
            <a:tailEnd/>
          </a:ln>
        </p:spPr>
      </p:pic>
      <p:sp>
        <p:nvSpPr>
          <p:cNvPr id="47" name="日付プレースホルダ 46"/>
          <p:cNvSpPr>
            <a:spLocks noGrp="1"/>
          </p:cNvSpPr>
          <p:nvPr>
            <p:ph type="dt" sz="quarter" idx="10"/>
          </p:nvPr>
        </p:nvSpPr>
        <p:spPr/>
        <p:txBody>
          <a:bodyPr/>
          <a:lstStyle/>
          <a:p>
            <a:pPr>
              <a:defRPr/>
            </a:pPr>
            <a:fld id="{913B25B1-71A9-486A-A074-69833009BAEF}" type="datetime1">
              <a:rPr lang="ja-JP" altLang="en-US" smtClean="0"/>
              <a:t>2014/6/5</a:t>
            </a:fld>
            <a:endParaRPr lang="ja-JP" altLang="en-US"/>
          </a:p>
        </p:txBody>
      </p:sp>
      <p:sp>
        <p:nvSpPr>
          <p:cNvPr id="48" name="スライド番号プレースホルダ 47"/>
          <p:cNvSpPr>
            <a:spLocks noGrp="1"/>
          </p:cNvSpPr>
          <p:nvPr>
            <p:ph type="sldNum" sz="quarter" idx="12"/>
          </p:nvPr>
        </p:nvSpPr>
        <p:spPr/>
        <p:txBody>
          <a:bodyPr/>
          <a:lstStyle/>
          <a:p>
            <a:pPr>
              <a:defRPr/>
            </a:pPr>
            <a:fld id="{F33CF9B6-F17A-4950-8C5C-55B4342D3B43}" type="slidenum">
              <a:rPr lang="ja-JP" altLang="en-US"/>
              <a:pPr>
                <a:defRPr/>
              </a:pPr>
              <a:t>12</a:t>
            </a:fld>
            <a:endParaRPr lang="ja-JP" altLang="en-US"/>
          </a:p>
        </p:txBody>
      </p:sp>
      <p:sp>
        <p:nvSpPr>
          <p:cNvPr id="49" name="フッター プレースホルダ 48"/>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215"/>
                                        </p:tgtEl>
                                        <p:attrNameLst>
                                          <p:attrName>style.visibility</p:attrName>
                                        </p:attrNameLst>
                                      </p:cBhvr>
                                      <p:to>
                                        <p:strVal val="visible"/>
                                      </p:to>
                                    </p:set>
                                    <p:anim calcmode="lin" valueType="num">
                                      <p:cBhvr additive="base">
                                        <p:cTn id="7" dur="500" fill="hold"/>
                                        <p:tgtEl>
                                          <p:spTgt spid="50215"/>
                                        </p:tgtEl>
                                        <p:attrNameLst>
                                          <p:attrName>ppt_x</p:attrName>
                                        </p:attrNameLst>
                                      </p:cBhvr>
                                      <p:tavLst>
                                        <p:tav tm="0">
                                          <p:val>
                                            <p:strVal val="#ppt_x"/>
                                          </p:val>
                                        </p:tav>
                                        <p:tav tm="100000">
                                          <p:val>
                                            <p:strVal val="#ppt_x"/>
                                          </p:val>
                                        </p:tav>
                                      </p:tavLst>
                                    </p:anim>
                                    <p:anim calcmode="lin" valueType="num">
                                      <p:cBhvr additive="base">
                                        <p:cTn id="8" dur="500" fill="hold"/>
                                        <p:tgtEl>
                                          <p:spTgt spid="502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216"/>
                                        </p:tgtEl>
                                        <p:attrNameLst>
                                          <p:attrName>style.visibility</p:attrName>
                                        </p:attrNameLst>
                                      </p:cBhvr>
                                      <p:to>
                                        <p:strVal val="visible"/>
                                      </p:to>
                                    </p:set>
                                    <p:anim calcmode="lin" valueType="num">
                                      <p:cBhvr additive="base">
                                        <p:cTn id="11" dur="500" fill="hold"/>
                                        <p:tgtEl>
                                          <p:spTgt spid="50216"/>
                                        </p:tgtEl>
                                        <p:attrNameLst>
                                          <p:attrName>ppt_x</p:attrName>
                                        </p:attrNameLst>
                                      </p:cBhvr>
                                      <p:tavLst>
                                        <p:tav tm="0">
                                          <p:val>
                                            <p:strVal val="#ppt_x"/>
                                          </p:val>
                                        </p:tav>
                                        <p:tav tm="100000">
                                          <p:val>
                                            <p:strVal val="#ppt_x"/>
                                          </p:val>
                                        </p:tav>
                                      </p:tavLst>
                                    </p:anim>
                                    <p:anim calcmode="lin" valueType="num">
                                      <p:cBhvr additive="base">
                                        <p:cTn id="12" dur="500" fill="hold"/>
                                        <p:tgtEl>
                                          <p:spTgt spid="502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217"/>
                                        </p:tgtEl>
                                        <p:attrNameLst>
                                          <p:attrName>style.visibility</p:attrName>
                                        </p:attrNameLst>
                                      </p:cBhvr>
                                      <p:to>
                                        <p:strVal val="visible"/>
                                      </p:to>
                                    </p:set>
                                    <p:anim calcmode="lin" valueType="num">
                                      <p:cBhvr additive="base">
                                        <p:cTn id="17" dur="500" fill="hold"/>
                                        <p:tgtEl>
                                          <p:spTgt spid="50217"/>
                                        </p:tgtEl>
                                        <p:attrNameLst>
                                          <p:attrName>ppt_x</p:attrName>
                                        </p:attrNameLst>
                                      </p:cBhvr>
                                      <p:tavLst>
                                        <p:tav tm="0">
                                          <p:val>
                                            <p:strVal val="#ppt_x"/>
                                          </p:val>
                                        </p:tav>
                                        <p:tav tm="100000">
                                          <p:val>
                                            <p:strVal val="#ppt_x"/>
                                          </p:val>
                                        </p:tav>
                                      </p:tavLst>
                                    </p:anim>
                                    <p:anim calcmode="lin" valueType="num">
                                      <p:cBhvr additive="base">
                                        <p:cTn id="18" dur="500" fill="hold"/>
                                        <p:tgtEl>
                                          <p:spTgt spid="502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0218"/>
                                        </p:tgtEl>
                                        <p:attrNameLst>
                                          <p:attrName>style.visibility</p:attrName>
                                        </p:attrNameLst>
                                      </p:cBhvr>
                                      <p:to>
                                        <p:strVal val="visible"/>
                                      </p:to>
                                    </p:set>
                                    <p:anim calcmode="lin" valueType="num">
                                      <p:cBhvr additive="base">
                                        <p:cTn id="23" dur="500" fill="hold"/>
                                        <p:tgtEl>
                                          <p:spTgt spid="50218"/>
                                        </p:tgtEl>
                                        <p:attrNameLst>
                                          <p:attrName>ppt_x</p:attrName>
                                        </p:attrNameLst>
                                      </p:cBhvr>
                                      <p:tavLst>
                                        <p:tav tm="0">
                                          <p:val>
                                            <p:strVal val="#ppt_x"/>
                                          </p:val>
                                        </p:tav>
                                        <p:tav tm="100000">
                                          <p:val>
                                            <p:strVal val="#ppt_x"/>
                                          </p:val>
                                        </p:tav>
                                      </p:tavLst>
                                    </p:anim>
                                    <p:anim calcmode="lin" valueType="num">
                                      <p:cBhvr additive="base">
                                        <p:cTn id="24" dur="500" fill="hold"/>
                                        <p:tgtEl>
                                          <p:spTgt spid="502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0220"/>
                                        </p:tgtEl>
                                        <p:attrNameLst>
                                          <p:attrName>style.visibility</p:attrName>
                                        </p:attrNameLst>
                                      </p:cBhvr>
                                      <p:to>
                                        <p:strVal val="visible"/>
                                      </p:to>
                                    </p:set>
                                    <p:anim calcmode="lin" valueType="num">
                                      <p:cBhvr additive="base">
                                        <p:cTn id="29" dur="500" fill="hold"/>
                                        <p:tgtEl>
                                          <p:spTgt spid="50220"/>
                                        </p:tgtEl>
                                        <p:attrNameLst>
                                          <p:attrName>ppt_x</p:attrName>
                                        </p:attrNameLst>
                                      </p:cBhvr>
                                      <p:tavLst>
                                        <p:tav tm="0">
                                          <p:val>
                                            <p:strVal val="#ppt_x"/>
                                          </p:val>
                                        </p:tav>
                                        <p:tav tm="100000">
                                          <p:val>
                                            <p:strVal val="#ppt_x"/>
                                          </p:val>
                                        </p:tav>
                                      </p:tavLst>
                                    </p:anim>
                                    <p:anim calcmode="lin" valueType="num">
                                      <p:cBhvr additive="base">
                                        <p:cTn id="30" dur="500" fill="hold"/>
                                        <p:tgtEl>
                                          <p:spTgt spid="502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50220"/>
                                        </p:tgtEl>
                                        <p:attrNameLst>
                                          <p:attrName>ppt_x</p:attrName>
                                        </p:attrNameLst>
                                      </p:cBhvr>
                                      <p:tavLst>
                                        <p:tav tm="0">
                                          <p:val>
                                            <p:strVal val="ppt_x"/>
                                          </p:val>
                                        </p:tav>
                                        <p:tav tm="100000">
                                          <p:val>
                                            <p:strVal val="ppt_x"/>
                                          </p:val>
                                        </p:tav>
                                      </p:tavLst>
                                    </p:anim>
                                    <p:anim calcmode="lin" valueType="num">
                                      <p:cBhvr additive="base">
                                        <p:cTn id="35" dur="500"/>
                                        <p:tgtEl>
                                          <p:spTgt spid="50220"/>
                                        </p:tgtEl>
                                        <p:attrNameLst>
                                          <p:attrName>ppt_y</p:attrName>
                                        </p:attrNameLst>
                                      </p:cBhvr>
                                      <p:tavLst>
                                        <p:tav tm="0">
                                          <p:val>
                                            <p:strVal val="ppt_y"/>
                                          </p:val>
                                        </p:tav>
                                        <p:tav tm="100000">
                                          <p:val>
                                            <p:strVal val="1+ppt_h/2"/>
                                          </p:val>
                                        </p:tav>
                                      </p:tavLst>
                                    </p:anim>
                                    <p:set>
                                      <p:cBhvr>
                                        <p:cTn id="36" dur="1" fill="hold">
                                          <p:stCondLst>
                                            <p:cond delay="499"/>
                                          </p:stCondLst>
                                        </p:cTn>
                                        <p:tgtEl>
                                          <p:spTgt spid="502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0219"/>
                                        </p:tgtEl>
                                        <p:attrNameLst>
                                          <p:attrName>style.visibility</p:attrName>
                                        </p:attrNameLst>
                                      </p:cBhvr>
                                      <p:to>
                                        <p:strVal val="visible"/>
                                      </p:to>
                                    </p:set>
                                    <p:anim calcmode="lin" valueType="num">
                                      <p:cBhvr additive="base">
                                        <p:cTn id="41" dur="500" fill="hold"/>
                                        <p:tgtEl>
                                          <p:spTgt spid="50219"/>
                                        </p:tgtEl>
                                        <p:attrNameLst>
                                          <p:attrName>ppt_x</p:attrName>
                                        </p:attrNameLst>
                                      </p:cBhvr>
                                      <p:tavLst>
                                        <p:tav tm="0">
                                          <p:val>
                                            <p:strVal val="#ppt_x"/>
                                          </p:val>
                                        </p:tav>
                                        <p:tav tm="100000">
                                          <p:val>
                                            <p:strVal val="#ppt_x"/>
                                          </p:val>
                                        </p:tav>
                                      </p:tavLst>
                                    </p:anim>
                                    <p:anim calcmode="lin" valueType="num">
                                      <p:cBhvr additive="base">
                                        <p:cTn id="42" dur="500" fill="hold"/>
                                        <p:tgtEl>
                                          <p:spTgt spid="502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50219"/>
                                        </p:tgtEl>
                                        <p:attrNameLst>
                                          <p:attrName>ppt_x</p:attrName>
                                        </p:attrNameLst>
                                      </p:cBhvr>
                                      <p:tavLst>
                                        <p:tav tm="0">
                                          <p:val>
                                            <p:strVal val="ppt_x"/>
                                          </p:val>
                                        </p:tav>
                                        <p:tav tm="100000">
                                          <p:val>
                                            <p:strVal val="ppt_x"/>
                                          </p:val>
                                        </p:tav>
                                      </p:tavLst>
                                    </p:anim>
                                    <p:anim calcmode="lin" valueType="num">
                                      <p:cBhvr additive="base">
                                        <p:cTn id="47" dur="500"/>
                                        <p:tgtEl>
                                          <p:spTgt spid="50219"/>
                                        </p:tgtEl>
                                        <p:attrNameLst>
                                          <p:attrName>ppt_y</p:attrName>
                                        </p:attrNameLst>
                                      </p:cBhvr>
                                      <p:tavLst>
                                        <p:tav tm="0">
                                          <p:val>
                                            <p:strVal val="ppt_y"/>
                                          </p:val>
                                        </p:tav>
                                        <p:tav tm="100000">
                                          <p:val>
                                            <p:strVal val="1+ppt_h/2"/>
                                          </p:val>
                                        </p:tav>
                                      </p:tavLst>
                                    </p:anim>
                                    <p:set>
                                      <p:cBhvr>
                                        <p:cTn id="48" dur="1" fill="hold">
                                          <p:stCondLst>
                                            <p:cond delay="499"/>
                                          </p:stCondLst>
                                        </p:cTn>
                                        <p:tgtEl>
                                          <p:spTgt spid="5021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0221"/>
                                        </p:tgtEl>
                                        <p:attrNameLst>
                                          <p:attrName>style.visibility</p:attrName>
                                        </p:attrNameLst>
                                      </p:cBhvr>
                                      <p:to>
                                        <p:strVal val="visible"/>
                                      </p:to>
                                    </p:set>
                                    <p:anim calcmode="lin" valueType="num">
                                      <p:cBhvr additive="base">
                                        <p:cTn id="53" dur="500" fill="hold"/>
                                        <p:tgtEl>
                                          <p:spTgt spid="50221"/>
                                        </p:tgtEl>
                                        <p:attrNameLst>
                                          <p:attrName>ppt_x</p:attrName>
                                        </p:attrNameLst>
                                      </p:cBhvr>
                                      <p:tavLst>
                                        <p:tav tm="0">
                                          <p:val>
                                            <p:strVal val="#ppt_x"/>
                                          </p:val>
                                        </p:tav>
                                        <p:tav tm="100000">
                                          <p:val>
                                            <p:strVal val="#ppt_x"/>
                                          </p:val>
                                        </p:tav>
                                      </p:tavLst>
                                    </p:anim>
                                    <p:anim calcmode="lin" valueType="num">
                                      <p:cBhvr additive="base">
                                        <p:cTn id="54" dur="500" fill="hold"/>
                                        <p:tgtEl>
                                          <p:spTgt spid="5022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50221"/>
                                        </p:tgtEl>
                                        <p:attrNameLst>
                                          <p:attrName>ppt_x</p:attrName>
                                        </p:attrNameLst>
                                      </p:cBhvr>
                                      <p:tavLst>
                                        <p:tav tm="0">
                                          <p:val>
                                            <p:strVal val="ppt_x"/>
                                          </p:val>
                                        </p:tav>
                                        <p:tav tm="100000">
                                          <p:val>
                                            <p:strVal val="ppt_x"/>
                                          </p:val>
                                        </p:tav>
                                      </p:tavLst>
                                    </p:anim>
                                    <p:anim calcmode="lin" valueType="num">
                                      <p:cBhvr additive="base">
                                        <p:cTn id="59" dur="500"/>
                                        <p:tgtEl>
                                          <p:spTgt spid="50221"/>
                                        </p:tgtEl>
                                        <p:attrNameLst>
                                          <p:attrName>ppt_y</p:attrName>
                                        </p:attrNameLst>
                                      </p:cBhvr>
                                      <p:tavLst>
                                        <p:tav tm="0">
                                          <p:val>
                                            <p:strVal val="ppt_y"/>
                                          </p:val>
                                        </p:tav>
                                        <p:tav tm="100000">
                                          <p:val>
                                            <p:strVal val="1+ppt_h/2"/>
                                          </p:val>
                                        </p:tav>
                                      </p:tavLst>
                                    </p:anim>
                                    <p:set>
                                      <p:cBhvr>
                                        <p:cTn id="60" dur="1" fill="hold">
                                          <p:stCondLst>
                                            <p:cond delay="499"/>
                                          </p:stCondLst>
                                        </p:cTn>
                                        <p:tgtEl>
                                          <p:spTgt spid="502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5" grpId="0" animBg="1"/>
      <p:bldP spid="50216" grpId="0" animBg="1"/>
      <p:bldP spid="50217" grpId="0" animBg="1"/>
      <p:bldP spid="502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http://www.rarf.riken.jp/new/archive/images/souti/RILAC.jpg"/>
          <p:cNvPicPr>
            <a:picLocks noChangeAspect="1" noChangeArrowheads="1"/>
          </p:cNvPicPr>
          <p:nvPr/>
        </p:nvPicPr>
        <p:blipFill>
          <a:blip r:embed="rId2" cstate="print"/>
          <a:srcRect/>
          <a:stretch>
            <a:fillRect/>
          </a:stretch>
        </p:blipFill>
        <p:spPr bwMode="auto">
          <a:xfrm>
            <a:off x="0" y="0"/>
            <a:ext cx="5157788" cy="6875463"/>
          </a:xfrm>
          <a:prstGeom prst="rect">
            <a:avLst/>
          </a:prstGeom>
          <a:noFill/>
          <a:ln w="9525">
            <a:noFill/>
            <a:miter lim="800000"/>
            <a:headEnd/>
            <a:tailEnd/>
          </a:ln>
        </p:spPr>
      </p:pic>
      <p:sp>
        <p:nvSpPr>
          <p:cNvPr id="36867" name="テキスト ボックス 3"/>
          <p:cNvSpPr txBox="1">
            <a:spLocks noChangeArrowheads="1"/>
          </p:cNvSpPr>
          <p:nvPr/>
        </p:nvSpPr>
        <p:spPr bwMode="auto">
          <a:xfrm>
            <a:off x="5357813" y="241300"/>
            <a:ext cx="3790012" cy="954107"/>
          </a:xfrm>
          <a:prstGeom prst="rect">
            <a:avLst/>
          </a:prstGeom>
          <a:noFill/>
          <a:ln w="9525">
            <a:noFill/>
            <a:miter lim="800000"/>
            <a:headEnd/>
            <a:tailEnd/>
          </a:ln>
        </p:spPr>
        <p:txBody>
          <a:bodyPr wrap="none">
            <a:spAutoFit/>
          </a:bodyPr>
          <a:lstStyle/>
          <a:p>
            <a:r>
              <a:rPr lang="en-US" altLang="ja-JP" sz="2800" dirty="0" smtClean="0">
                <a:latin typeface="Calibri" pitchFamily="34" charset="0"/>
              </a:rPr>
              <a:t>RIKEN Linear Accelerator</a:t>
            </a:r>
            <a:endParaRPr lang="en-US" altLang="ja-JP" sz="2800" dirty="0">
              <a:latin typeface="Calibri" pitchFamily="34" charset="0"/>
            </a:endParaRPr>
          </a:p>
          <a:p>
            <a:r>
              <a:rPr lang="en-US" altLang="ja-JP" sz="2800" dirty="0" smtClean="0">
                <a:latin typeface="Calibri" pitchFamily="34" charset="0"/>
              </a:rPr>
              <a:t>RILAC</a:t>
            </a:r>
            <a:endParaRPr lang="ja-JP" altLang="en-US" sz="2800" dirty="0">
              <a:latin typeface="Calibri" pitchFamily="34" charset="0"/>
            </a:endParaRPr>
          </a:p>
        </p:txBody>
      </p:sp>
      <p:sp>
        <p:nvSpPr>
          <p:cNvPr id="36868" name="テキスト ボックス 4"/>
          <p:cNvSpPr txBox="1">
            <a:spLocks noChangeArrowheads="1"/>
          </p:cNvSpPr>
          <p:nvPr/>
        </p:nvSpPr>
        <p:spPr bwMode="auto">
          <a:xfrm>
            <a:off x="5778879" y="1571624"/>
            <a:ext cx="2172390" cy="1200329"/>
          </a:xfrm>
          <a:prstGeom prst="rect">
            <a:avLst/>
          </a:prstGeom>
          <a:noFill/>
          <a:ln w="9525">
            <a:noFill/>
            <a:miter lim="800000"/>
            <a:headEnd/>
            <a:tailEnd/>
          </a:ln>
        </p:spPr>
        <p:txBody>
          <a:bodyPr wrap="none">
            <a:spAutoFit/>
          </a:bodyPr>
          <a:lstStyle/>
          <a:p>
            <a:r>
              <a:rPr lang="en-US" altLang="ja-JP" sz="2400" dirty="0" smtClean="0">
                <a:latin typeface="Calibri" pitchFamily="34" charset="0"/>
              </a:rPr>
              <a:t>From </a:t>
            </a:r>
            <a:r>
              <a:rPr lang="en-US" altLang="ja-JP" sz="2400" baseline="-25000" dirty="0" smtClean="0">
                <a:latin typeface="Calibri" pitchFamily="34" charset="0"/>
              </a:rPr>
              <a:t>1</a:t>
            </a:r>
            <a:r>
              <a:rPr lang="en-US" altLang="ja-JP" sz="2400" dirty="0" smtClean="0">
                <a:latin typeface="Calibri" pitchFamily="34" charset="0"/>
              </a:rPr>
              <a:t>H to </a:t>
            </a:r>
            <a:r>
              <a:rPr lang="en-US" altLang="ja-JP" sz="2400" baseline="-25000" dirty="0" smtClean="0">
                <a:latin typeface="Calibri" pitchFamily="34" charset="0"/>
              </a:rPr>
              <a:t>92</a:t>
            </a:r>
            <a:r>
              <a:rPr lang="en-US" altLang="ja-JP" sz="2400" dirty="0" smtClean="0">
                <a:latin typeface="Calibri" pitchFamily="34" charset="0"/>
              </a:rPr>
              <a:t>U</a:t>
            </a:r>
          </a:p>
          <a:p>
            <a:endParaRPr lang="en-US" altLang="ja-JP" sz="2400" dirty="0">
              <a:latin typeface="Calibri" pitchFamily="34" charset="0"/>
            </a:endParaRPr>
          </a:p>
          <a:p>
            <a:r>
              <a:rPr lang="en-US" altLang="ja-JP" sz="2400" dirty="0" smtClean="0">
                <a:latin typeface="Calibri" pitchFamily="34" charset="0"/>
              </a:rPr>
              <a:t>Up </a:t>
            </a:r>
            <a:r>
              <a:rPr lang="en-US" altLang="ja-JP" sz="2400" dirty="0" err="1" smtClean="0">
                <a:latin typeface="Calibri" pitchFamily="34" charset="0"/>
              </a:rPr>
              <a:t>tp</a:t>
            </a:r>
            <a:r>
              <a:rPr lang="en-US" altLang="ja-JP" sz="2400" dirty="0" smtClean="0">
                <a:latin typeface="Calibri" pitchFamily="34" charset="0"/>
              </a:rPr>
              <a:t> 5.8 </a:t>
            </a:r>
            <a:r>
              <a:rPr lang="en-US" altLang="ja-JP" sz="2400" dirty="0" err="1" smtClean="0">
                <a:latin typeface="Calibri" pitchFamily="34" charset="0"/>
              </a:rPr>
              <a:t>AMeV</a:t>
            </a:r>
            <a:endParaRPr lang="en-US" altLang="ja-JP" sz="2400" dirty="0">
              <a:latin typeface="Calibri" pitchFamily="34" charset="0"/>
            </a:endParaRPr>
          </a:p>
        </p:txBody>
      </p:sp>
      <p:sp>
        <p:nvSpPr>
          <p:cNvPr id="5" name="日付プレースホルダ 4"/>
          <p:cNvSpPr>
            <a:spLocks noGrp="1"/>
          </p:cNvSpPr>
          <p:nvPr>
            <p:ph type="dt" sz="quarter" idx="10"/>
          </p:nvPr>
        </p:nvSpPr>
        <p:spPr/>
        <p:txBody>
          <a:bodyPr/>
          <a:lstStyle/>
          <a:p>
            <a:pPr>
              <a:defRPr/>
            </a:pPr>
            <a:fld id="{435227E1-5F5E-4EE3-85B4-AFB874CDA49D}" type="datetime1">
              <a:rPr lang="ja-JP" altLang="en-US" smtClean="0"/>
              <a:t>2014/6/5</a:t>
            </a:fld>
            <a:endParaRPr lang="ja-JP" altLang="en-US"/>
          </a:p>
        </p:txBody>
      </p:sp>
      <p:sp>
        <p:nvSpPr>
          <p:cNvPr id="6" name="スライド番号プレースホルダ 5"/>
          <p:cNvSpPr>
            <a:spLocks noGrp="1"/>
          </p:cNvSpPr>
          <p:nvPr>
            <p:ph type="sldNum" sz="quarter" idx="12"/>
          </p:nvPr>
        </p:nvSpPr>
        <p:spPr/>
        <p:txBody>
          <a:bodyPr/>
          <a:lstStyle/>
          <a:p>
            <a:pPr>
              <a:defRPr/>
            </a:pPr>
            <a:fld id="{35C1DB21-6682-4563-8B5D-A1D7A3B17239}" type="slidenum">
              <a:rPr lang="ja-JP" altLang="en-US"/>
              <a:pPr>
                <a:defRPr/>
              </a:pPr>
              <a:t>13</a:t>
            </a:fld>
            <a:endParaRPr lang="ja-JP" altLang="en-US"/>
          </a:p>
        </p:txBody>
      </p:sp>
      <p:sp>
        <p:nvSpPr>
          <p:cNvPr id="7" name="フッター プレースホルダ 6"/>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日付プレースホルダ 1"/>
          <p:cNvSpPr>
            <a:spLocks noGrp="1"/>
          </p:cNvSpPr>
          <p:nvPr>
            <p:ph type="dt" sz="quarter" idx="10"/>
          </p:nvPr>
        </p:nvSpPr>
        <p:spPr/>
        <p:txBody>
          <a:bodyPr/>
          <a:lstStyle/>
          <a:p>
            <a:pPr>
              <a:defRPr/>
            </a:pPr>
            <a:fld id="{695771A1-F918-49B1-B03F-42E67DA9BBD6}" type="datetime1">
              <a:rPr lang="ja-JP" altLang="en-US" smtClean="0">
                <a:latin typeface="Arial" pitchFamily="34" charset="0"/>
              </a:rPr>
              <a:t>2014/6/5</a:t>
            </a:fld>
            <a:endParaRPr lang="en-US" altLang="ja-JP">
              <a:latin typeface="Arial" pitchFamily="34" charset="0"/>
            </a:endParaRPr>
          </a:p>
        </p:txBody>
      </p:sp>
      <p:sp>
        <p:nvSpPr>
          <p:cNvPr id="53252" name="スライド番号プレースホルダ 3"/>
          <p:cNvSpPr>
            <a:spLocks noGrp="1"/>
          </p:cNvSpPr>
          <p:nvPr>
            <p:ph type="sldNum" sz="quarter" idx="12"/>
          </p:nvPr>
        </p:nvSpPr>
        <p:spPr/>
        <p:txBody>
          <a:bodyPr/>
          <a:lstStyle/>
          <a:p>
            <a:pPr>
              <a:defRPr/>
            </a:pPr>
            <a:fld id="{18024C09-5567-4A78-B457-0F798A2230E0}" type="slidenum">
              <a:rPr lang="en-US" altLang="ja-JP">
                <a:latin typeface="Arial" pitchFamily="34" charset="0"/>
              </a:rPr>
              <a:pPr>
                <a:defRPr/>
              </a:pPr>
              <a:t>14</a:t>
            </a:fld>
            <a:endParaRPr lang="en-US" altLang="ja-JP">
              <a:latin typeface="Arial" pitchFamily="34" charset="0"/>
            </a:endParaRPr>
          </a:p>
        </p:txBody>
      </p:sp>
      <p:sp>
        <p:nvSpPr>
          <p:cNvPr id="47109" name="Rectangle 40"/>
          <p:cNvSpPr>
            <a:spLocks noChangeArrowheads="1"/>
          </p:cNvSpPr>
          <p:nvPr/>
        </p:nvSpPr>
        <p:spPr bwMode="auto">
          <a:xfrm>
            <a:off x="250825" y="1196975"/>
            <a:ext cx="8569325" cy="5084763"/>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grpSp>
        <p:nvGrpSpPr>
          <p:cNvPr id="2" name="Group 2"/>
          <p:cNvGrpSpPr>
            <a:grpSpLocks/>
          </p:cNvGrpSpPr>
          <p:nvPr/>
        </p:nvGrpSpPr>
        <p:grpSpPr bwMode="auto">
          <a:xfrm>
            <a:off x="434975" y="1816100"/>
            <a:ext cx="8080375" cy="3368675"/>
            <a:chOff x="488" y="237"/>
            <a:chExt cx="5090" cy="2122"/>
          </a:xfrm>
        </p:grpSpPr>
        <p:pic>
          <p:nvPicPr>
            <p:cNvPr id="47134" name="Picture 3"/>
            <p:cNvPicPr>
              <a:picLocks noChangeAspect="1" noChangeArrowheads="1"/>
            </p:cNvPicPr>
            <p:nvPr/>
          </p:nvPicPr>
          <p:blipFill>
            <a:blip r:embed="rId3" cstate="print"/>
            <a:srcRect/>
            <a:stretch>
              <a:fillRect/>
            </a:stretch>
          </p:blipFill>
          <p:spPr bwMode="auto">
            <a:xfrm>
              <a:off x="488" y="300"/>
              <a:ext cx="4924" cy="1892"/>
            </a:xfrm>
            <a:prstGeom prst="rect">
              <a:avLst/>
            </a:prstGeom>
            <a:noFill/>
            <a:ln w="9525">
              <a:noFill/>
              <a:miter lim="800000"/>
              <a:headEnd/>
              <a:tailEnd/>
            </a:ln>
          </p:spPr>
        </p:pic>
        <p:sp>
          <p:nvSpPr>
            <p:cNvPr id="47135" name="Rectangle 4"/>
            <p:cNvSpPr>
              <a:spLocks noChangeArrowheads="1"/>
            </p:cNvSpPr>
            <p:nvPr/>
          </p:nvSpPr>
          <p:spPr bwMode="auto">
            <a:xfrm>
              <a:off x="1858" y="1452"/>
              <a:ext cx="3720" cy="907"/>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sp>
          <p:nvSpPr>
            <p:cNvPr id="47136" name="Rectangle 5"/>
            <p:cNvSpPr>
              <a:spLocks noChangeArrowheads="1"/>
            </p:cNvSpPr>
            <p:nvPr/>
          </p:nvSpPr>
          <p:spPr bwMode="auto">
            <a:xfrm>
              <a:off x="896" y="2121"/>
              <a:ext cx="499" cy="181"/>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sp>
          <p:nvSpPr>
            <p:cNvPr id="47137" name="Rectangle 6"/>
            <p:cNvSpPr>
              <a:spLocks noChangeArrowheads="1"/>
            </p:cNvSpPr>
            <p:nvPr/>
          </p:nvSpPr>
          <p:spPr bwMode="auto">
            <a:xfrm>
              <a:off x="1427" y="1776"/>
              <a:ext cx="45" cy="136"/>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sp>
          <p:nvSpPr>
            <p:cNvPr id="47138" name="Rectangle 7"/>
            <p:cNvSpPr>
              <a:spLocks noChangeArrowheads="1"/>
            </p:cNvSpPr>
            <p:nvPr/>
          </p:nvSpPr>
          <p:spPr bwMode="auto">
            <a:xfrm>
              <a:off x="970" y="1947"/>
              <a:ext cx="181" cy="113"/>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sp>
          <p:nvSpPr>
            <p:cNvPr id="47139" name="Rectangle 8"/>
            <p:cNvSpPr>
              <a:spLocks noChangeArrowheads="1"/>
            </p:cNvSpPr>
            <p:nvPr/>
          </p:nvSpPr>
          <p:spPr bwMode="auto">
            <a:xfrm>
              <a:off x="1393" y="1975"/>
              <a:ext cx="46" cy="90"/>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sp>
          <p:nvSpPr>
            <p:cNvPr id="47140" name="Rectangle 9"/>
            <p:cNvSpPr>
              <a:spLocks noChangeArrowheads="1"/>
            </p:cNvSpPr>
            <p:nvPr/>
          </p:nvSpPr>
          <p:spPr bwMode="auto">
            <a:xfrm>
              <a:off x="3391" y="237"/>
              <a:ext cx="816" cy="272"/>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sp>
          <p:nvSpPr>
            <p:cNvPr id="47141" name="Rectangle 10"/>
            <p:cNvSpPr>
              <a:spLocks noChangeArrowheads="1"/>
            </p:cNvSpPr>
            <p:nvPr/>
          </p:nvSpPr>
          <p:spPr bwMode="auto">
            <a:xfrm>
              <a:off x="1419" y="375"/>
              <a:ext cx="182" cy="136"/>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sp>
          <p:nvSpPr>
            <p:cNvPr id="47142" name="Rectangle 11"/>
            <p:cNvSpPr>
              <a:spLocks noChangeArrowheads="1"/>
            </p:cNvSpPr>
            <p:nvPr/>
          </p:nvSpPr>
          <p:spPr bwMode="auto">
            <a:xfrm>
              <a:off x="1766" y="622"/>
              <a:ext cx="272" cy="136"/>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sp>
          <p:nvSpPr>
            <p:cNvPr id="47143" name="Rectangle 12"/>
            <p:cNvSpPr>
              <a:spLocks noChangeArrowheads="1"/>
            </p:cNvSpPr>
            <p:nvPr/>
          </p:nvSpPr>
          <p:spPr bwMode="auto">
            <a:xfrm>
              <a:off x="3884" y="618"/>
              <a:ext cx="907" cy="136"/>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sp>
          <p:nvSpPr>
            <p:cNvPr id="47144" name="Rectangle 13"/>
            <p:cNvSpPr>
              <a:spLocks noChangeArrowheads="1"/>
            </p:cNvSpPr>
            <p:nvPr/>
          </p:nvSpPr>
          <p:spPr bwMode="auto">
            <a:xfrm>
              <a:off x="4740" y="1071"/>
              <a:ext cx="136" cy="182"/>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sp>
          <p:nvSpPr>
            <p:cNvPr id="47145" name="Rectangle 14"/>
            <p:cNvSpPr>
              <a:spLocks noChangeArrowheads="1"/>
            </p:cNvSpPr>
            <p:nvPr/>
          </p:nvSpPr>
          <p:spPr bwMode="auto">
            <a:xfrm>
              <a:off x="4868" y="1105"/>
              <a:ext cx="136" cy="182"/>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sp>
          <p:nvSpPr>
            <p:cNvPr id="47146" name="Rectangle 15"/>
            <p:cNvSpPr>
              <a:spLocks noChangeArrowheads="1"/>
            </p:cNvSpPr>
            <p:nvPr/>
          </p:nvSpPr>
          <p:spPr bwMode="auto">
            <a:xfrm>
              <a:off x="2381" y="618"/>
              <a:ext cx="1225" cy="181"/>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grpSp>
      <p:sp>
        <p:nvSpPr>
          <p:cNvPr id="47111" name="Text Box 16"/>
          <p:cNvSpPr txBox="1">
            <a:spLocks noChangeArrowheads="1"/>
          </p:cNvSpPr>
          <p:nvPr/>
        </p:nvSpPr>
        <p:spPr bwMode="auto">
          <a:xfrm>
            <a:off x="2015626" y="6350"/>
            <a:ext cx="5106398" cy="1200329"/>
          </a:xfrm>
          <a:prstGeom prst="rect">
            <a:avLst/>
          </a:prstGeom>
          <a:noFill/>
          <a:ln w="9525">
            <a:noFill/>
            <a:miter lim="800000"/>
            <a:headEnd/>
            <a:tailEnd/>
          </a:ln>
        </p:spPr>
        <p:txBody>
          <a:bodyPr wrap="none">
            <a:spAutoFit/>
          </a:bodyPr>
          <a:lstStyle/>
          <a:p>
            <a:pPr algn="ctr"/>
            <a:endParaRPr lang="ja-JP" altLang="en-US" sz="3600" b="1" u="sng" dirty="0">
              <a:solidFill>
                <a:schemeClr val="accent2"/>
              </a:solidFill>
              <a:latin typeface="Calibri" pitchFamily="34" charset="0"/>
            </a:endParaRPr>
          </a:p>
          <a:p>
            <a:pPr algn="ctr"/>
            <a:r>
              <a:rPr lang="en-US" altLang="ja-JP" sz="3600" b="1" u="sng" dirty="0">
                <a:solidFill>
                  <a:schemeClr val="accent2"/>
                </a:solidFill>
                <a:latin typeface="Calibri" pitchFamily="34" charset="0"/>
              </a:rPr>
              <a:t>Linear Accelerator Facility</a:t>
            </a:r>
          </a:p>
        </p:txBody>
      </p:sp>
      <p:sp>
        <p:nvSpPr>
          <p:cNvPr id="47112" name="Text Box 17"/>
          <p:cNvSpPr txBox="1">
            <a:spLocks noChangeArrowheads="1"/>
          </p:cNvSpPr>
          <p:nvPr/>
        </p:nvSpPr>
        <p:spPr bwMode="auto">
          <a:xfrm>
            <a:off x="5764213" y="4586288"/>
            <a:ext cx="2879725" cy="396875"/>
          </a:xfrm>
          <a:prstGeom prst="rect">
            <a:avLst/>
          </a:prstGeom>
          <a:noFill/>
          <a:ln w="9525">
            <a:noFill/>
            <a:miter lim="800000"/>
            <a:headEnd/>
            <a:tailEnd/>
          </a:ln>
        </p:spPr>
        <p:txBody>
          <a:bodyPr wrap="none">
            <a:spAutoFit/>
          </a:bodyPr>
          <a:lstStyle/>
          <a:p>
            <a:r>
              <a:rPr lang="en-US" altLang="ja-JP" sz="2000">
                <a:latin typeface="Calibri" pitchFamily="34" charset="0"/>
              </a:rPr>
              <a:t>18GHz ECR Ion Source</a:t>
            </a:r>
          </a:p>
        </p:txBody>
      </p:sp>
      <p:sp>
        <p:nvSpPr>
          <p:cNvPr id="47113" name="Text Box 18"/>
          <p:cNvSpPr txBox="1">
            <a:spLocks noChangeArrowheads="1"/>
          </p:cNvSpPr>
          <p:nvPr/>
        </p:nvSpPr>
        <p:spPr bwMode="auto">
          <a:xfrm>
            <a:off x="6400800" y="3925888"/>
            <a:ext cx="1412875" cy="396875"/>
          </a:xfrm>
          <a:prstGeom prst="rect">
            <a:avLst/>
          </a:prstGeom>
          <a:noFill/>
          <a:ln w="9525">
            <a:noFill/>
            <a:miter lim="800000"/>
            <a:headEnd/>
            <a:tailEnd/>
          </a:ln>
        </p:spPr>
        <p:txBody>
          <a:bodyPr wrap="none">
            <a:spAutoFit/>
          </a:bodyPr>
          <a:lstStyle/>
          <a:p>
            <a:r>
              <a:rPr lang="en-US" altLang="ja-JP" sz="2000">
                <a:latin typeface="Calibri" pitchFamily="34" charset="0"/>
              </a:rPr>
              <a:t>RFQ-Linac</a:t>
            </a:r>
          </a:p>
        </p:txBody>
      </p:sp>
      <p:sp>
        <p:nvSpPr>
          <p:cNvPr id="47114" name="Text Box 19"/>
          <p:cNvSpPr txBox="1">
            <a:spLocks noChangeArrowheads="1"/>
          </p:cNvSpPr>
          <p:nvPr/>
        </p:nvSpPr>
        <p:spPr bwMode="auto">
          <a:xfrm>
            <a:off x="1803400" y="1333500"/>
            <a:ext cx="2173288" cy="396875"/>
          </a:xfrm>
          <a:prstGeom prst="rect">
            <a:avLst/>
          </a:prstGeom>
          <a:noFill/>
          <a:ln w="9525">
            <a:noFill/>
            <a:miter lim="800000"/>
            <a:headEnd/>
            <a:tailEnd/>
          </a:ln>
        </p:spPr>
        <p:txBody>
          <a:bodyPr wrap="none">
            <a:spAutoFit/>
          </a:bodyPr>
          <a:lstStyle/>
          <a:p>
            <a:r>
              <a:rPr lang="en-US" altLang="ja-JP" sz="2000">
                <a:latin typeface="Calibri" pitchFamily="34" charset="0"/>
              </a:rPr>
              <a:t>CSM</a:t>
            </a:r>
            <a:r>
              <a:rPr lang="ja-JP" altLang="en-US" sz="2000">
                <a:latin typeface="Calibri" pitchFamily="34" charset="0"/>
              </a:rPr>
              <a:t>　</a:t>
            </a:r>
            <a:r>
              <a:rPr lang="en-US" altLang="ja-JP" sz="2000">
                <a:latin typeface="Calibri" pitchFamily="34" charset="0"/>
              </a:rPr>
              <a:t>Acc. Tanks</a:t>
            </a:r>
          </a:p>
        </p:txBody>
      </p:sp>
      <p:sp>
        <p:nvSpPr>
          <p:cNvPr id="47115" name="AutoShape 20"/>
          <p:cNvSpPr>
            <a:spLocks/>
          </p:cNvSpPr>
          <p:nvPr/>
        </p:nvSpPr>
        <p:spPr bwMode="auto">
          <a:xfrm rot="5400000">
            <a:off x="2343944" y="1346994"/>
            <a:ext cx="358775" cy="1296987"/>
          </a:xfrm>
          <a:prstGeom prst="leftBrace">
            <a:avLst>
              <a:gd name="adj1" fmla="val 21272"/>
              <a:gd name="adj2" fmla="val 50000"/>
            </a:avLst>
          </a:prstGeom>
          <a:noFill/>
          <a:ln w="9525">
            <a:solidFill>
              <a:schemeClr val="tx1"/>
            </a:solidFill>
            <a:round/>
            <a:headEnd/>
            <a:tailEnd/>
          </a:ln>
        </p:spPr>
        <p:txBody>
          <a:bodyPr wrap="none" anchor="ctr"/>
          <a:lstStyle/>
          <a:p>
            <a:endParaRPr lang="ja-JP" altLang="en-US">
              <a:latin typeface="Calibri" pitchFamily="34" charset="0"/>
            </a:endParaRPr>
          </a:p>
        </p:txBody>
      </p:sp>
      <p:sp>
        <p:nvSpPr>
          <p:cNvPr id="47116" name="Line 21"/>
          <p:cNvSpPr>
            <a:spLocks noChangeShapeType="1"/>
          </p:cNvSpPr>
          <p:nvPr/>
        </p:nvSpPr>
        <p:spPr bwMode="auto">
          <a:xfrm flipV="1">
            <a:off x="7132638" y="3182938"/>
            <a:ext cx="287337" cy="792162"/>
          </a:xfrm>
          <a:prstGeom prst="line">
            <a:avLst/>
          </a:prstGeom>
          <a:noFill/>
          <a:ln w="9525">
            <a:solidFill>
              <a:schemeClr val="tx1"/>
            </a:solidFill>
            <a:round/>
            <a:headEnd/>
            <a:tailEnd type="triangle" w="med" len="med"/>
          </a:ln>
        </p:spPr>
        <p:txBody>
          <a:bodyPr/>
          <a:lstStyle/>
          <a:p>
            <a:endParaRPr lang="ja-JP" altLang="en-US"/>
          </a:p>
        </p:txBody>
      </p:sp>
      <p:sp>
        <p:nvSpPr>
          <p:cNvPr id="47117" name="Line 22"/>
          <p:cNvSpPr>
            <a:spLocks noChangeShapeType="1"/>
          </p:cNvSpPr>
          <p:nvPr/>
        </p:nvSpPr>
        <p:spPr bwMode="auto">
          <a:xfrm flipV="1">
            <a:off x="7708900" y="3471863"/>
            <a:ext cx="287338" cy="1008062"/>
          </a:xfrm>
          <a:prstGeom prst="line">
            <a:avLst/>
          </a:prstGeom>
          <a:noFill/>
          <a:ln w="9525">
            <a:solidFill>
              <a:schemeClr val="tx1"/>
            </a:solidFill>
            <a:round/>
            <a:headEnd/>
            <a:tailEnd type="triangle" w="med" len="med"/>
          </a:ln>
        </p:spPr>
        <p:txBody>
          <a:bodyPr/>
          <a:lstStyle/>
          <a:p>
            <a:endParaRPr lang="ja-JP" altLang="en-US"/>
          </a:p>
        </p:txBody>
      </p:sp>
      <p:sp>
        <p:nvSpPr>
          <p:cNvPr id="47118" name="AutoShape 23"/>
          <p:cNvSpPr>
            <a:spLocks/>
          </p:cNvSpPr>
          <p:nvPr/>
        </p:nvSpPr>
        <p:spPr bwMode="auto">
          <a:xfrm rot="5400000">
            <a:off x="5116513" y="374650"/>
            <a:ext cx="358775" cy="3241675"/>
          </a:xfrm>
          <a:prstGeom prst="leftBrace">
            <a:avLst>
              <a:gd name="adj1" fmla="val 16356"/>
              <a:gd name="adj2" fmla="val 50000"/>
            </a:avLst>
          </a:prstGeom>
          <a:noFill/>
          <a:ln w="9525">
            <a:solidFill>
              <a:schemeClr val="tx1"/>
            </a:solidFill>
            <a:round/>
            <a:headEnd/>
            <a:tailEnd/>
          </a:ln>
        </p:spPr>
        <p:txBody>
          <a:bodyPr wrap="none" anchor="ctr"/>
          <a:lstStyle/>
          <a:p>
            <a:endParaRPr lang="ja-JP" altLang="en-US">
              <a:latin typeface="Calibri" pitchFamily="34" charset="0"/>
            </a:endParaRPr>
          </a:p>
        </p:txBody>
      </p:sp>
      <p:sp>
        <p:nvSpPr>
          <p:cNvPr id="47119" name="Text Box 24"/>
          <p:cNvSpPr txBox="1">
            <a:spLocks noChangeArrowheads="1"/>
          </p:cNvSpPr>
          <p:nvPr/>
        </p:nvSpPr>
        <p:spPr bwMode="auto">
          <a:xfrm>
            <a:off x="4659313" y="1357313"/>
            <a:ext cx="2259012" cy="396875"/>
          </a:xfrm>
          <a:prstGeom prst="rect">
            <a:avLst/>
          </a:prstGeom>
          <a:noFill/>
          <a:ln w="9525">
            <a:noFill/>
            <a:miter lim="800000"/>
            <a:headEnd/>
            <a:tailEnd/>
          </a:ln>
        </p:spPr>
        <p:txBody>
          <a:bodyPr wrap="none">
            <a:spAutoFit/>
          </a:bodyPr>
          <a:lstStyle/>
          <a:p>
            <a:r>
              <a:rPr kumimoji="0" lang="en-US" altLang="ja-JP" sz="2000">
                <a:latin typeface="Calibri" pitchFamily="34" charset="0"/>
              </a:rPr>
              <a:t>RILAC Acc. Tanks</a:t>
            </a:r>
            <a:endParaRPr lang="en-US" altLang="ja-JP" sz="2000">
              <a:latin typeface="Calibri" pitchFamily="34" charset="0"/>
            </a:endParaRPr>
          </a:p>
        </p:txBody>
      </p:sp>
      <p:grpSp>
        <p:nvGrpSpPr>
          <p:cNvPr id="3" name="Group 25"/>
          <p:cNvGrpSpPr>
            <a:grpSpLocks/>
          </p:cNvGrpSpPr>
          <p:nvPr/>
        </p:nvGrpSpPr>
        <p:grpSpPr bwMode="auto">
          <a:xfrm>
            <a:off x="1200150" y="4149725"/>
            <a:ext cx="1335088" cy="2070100"/>
            <a:chOff x="756" y="2863"/>
            <a:chExt cx="841" cy="1304"/>
          </a:xfrm>
        </p:grpSpPr>
        <p:sp>
          <p:nvSpPr>
            <p:cNvPr id="47130" name="Oval 26"/>
            <p:cNvSpPr>
              <a:spLocks noChangeArrowheads="1"/>
            </p:cNvSpPr>
            <p:nvPr/>
          </p:nvSpPr>
          <p:spPr bwMode="auto">
            <a:xfrm>
              <a:off x="756" y="2863"/>
              <a:ext cx="502" cy="437"/>
            </a:xfrm>
            <a:prstGeom prst="ellipse">
              <a:avLst/>
            </a:prstGeom>
            <a:noFill/>
            <a:ln w="25400" algn="ctr">
              <a:solidFill>
                <a:srgbClr val="FF0000"/>
              </a:solidFill>
              <a:round/>
              <a:headEnd/>
              <a:tailEnd/>
            </a:ln>
          </p:spPr>
          <p:txBody>
            <a:bodyPr wrap="none" anchor="ctr"/>
            <a:lstStyle/>
            <a:p>
              <a:endParaRPr lang="ja-JP" altLang="en-US">
                <a:latin typeface="Calibri" pitchFamily="34" charset="0"/>
              </a:endParaRPr>
            </a:p>
          </p:txBody>
        </p:sp>
        <p:grpSp>
          <p:nvGrpSpPr>
            <p:cNvPr id="4" name="Group 27"/>
            <p:cNvGrpSpPr>
              <a:grpSpLocks/>
            </p:cNvGrpSpPr>
            <p:nvPr/>
          </p:nvGrpSpPr>
          <p:grpSpPr bwMode="auto">
            <a:xfrm>
              <a:off x="756" y="3300"/>
              <a:ext cx="841" cy="867"/>
              <a:chOff x="756" y="3300"/>
              <a:chExt cx="841" cy="867"/>
            </a:xfrm>
          </p:grpSpPr>
          <p:sp>
            <p:nvSpPr>
              <p:cNvPr id="47132" name="Text Box 28"/>
              <p:cNvSpPr txBox="1">
                <a:spLocks noChangeArrowheads="1"/>
              </p:cNvSpPr>
              <p:nvPr/>
            </p:nvSpPr>
            <p:spPr bwMode="auto">
              <a:xfrm>
                <a:off x="756" y="3824"/>
                <a:ext cx="841" cy="343"/>
              </a:xfrm>
              <a:prstGeom prst="rect">
                <a:avLst/>
              </a:prstGeom>
              <a:solidFill>
                <a:srgbClr val="FFFF99">
                  <a:alpha val="50980"/>
                </a:srgbClr>
              </a:solidFill>
              <a:ln w="25400">
                <a:solidFill>
                  <a:srgbClr val="339966"/>
                </a:solidFill>
                <a:miter lim="800000"/>
                <a:headEnd/>
                <a:tailEnd/>
              </a:ln>
            </p:spPr>
            <p:txBody>
              <a:bodyPr wrap="none">
                <a:spAutoFit/>
              </a:bodyPr>
              <a:lstStyle/>
              <a:p>
                <a:r>
                  <a:rPr lang="en-US" altLang="ja-JP" sz="2800" b="1">
                    <a:solidFill>
                      <a:schemeClr val="accent2"/>
                    </a:solidFill>
                    <a:latin typeface="Calibri" pitchFamily="34" charset="0"/>
                  </a:rPr>
                  <a:t>GARIS</a:t>
                </a:r>
              </a:p>
            </p:txBody>
          </p:sp>
          <p:sp>
            <p:nvSpPr>
              <p:cNvPr id="47133" name="Line 29"/>
              <p:cNvSpPr>
                <a:spLocks noChangeShapeType="1"/>
              </p:cNvSpPr>
              <p:nvPr/>
            </p:nvSpPr>
            <p:spPr bwMode="auto">
              <a:xfrm flipH="1" flipV="1">
                <a:off x="1110" y="3300"/>
                <a:ext cx="277" cy="524"/>
              </a:xfrm>
              <a:prstGeom prst="line">
                <a:avLst/>
              </a:prstGeom>
              <a:noFill/>
              <a:ln w="38100">
                <a:solidFill>
                  <a:srgbClr val="3366FF"/>
                </a:solidFill>
                <a:round/>
                <a:headEnd/>
                <a:tailEnd type="triangle" w="lg" len="lg"/>
              </a:ln>
            </p:spPr>
            <p:txBody>
              <a:bodyPr wrap="none" anchor="ctr"/>
              <a:lstStyle/>
              <a:p>
                <a:endParaRPr lang="ja-JP" altLang="en-US"/>
              </a:p>
            </p:txBody>
          </p:sp>
        </p:grpSp>
      </p:grpSp>
      <p:grpSp>
        <p:nvGrpSpPr>
          <p:cNvPr id="5" name="Group 30"/>
          <p:cNvGrpSpPr>
            <a:grpSpLocks/>
          </p:cNvGrpSpPr>
          <p:nvPr/>
        </p:nvGrpSpPr>
        <p:grpSpPr bwMode="auto">
          <a:xfrm>
            <a:off x="744538" y="2854325"/>
            <a:ext cx="4794250" cy="2036763"/>
            <a:chOff x="469" y="2070"/>
            <a:chExt cx="3020" cy="1283"/>
          </a:xfrm>
        </p:grpSpPr>
        <p:sp>
          <p:nvSpPr>
            <p:cNvPr id="47122" name="Line 31"/>
            <p:cNvSpPr>
              <a:spLocks noChangeShapeType="1"/>
            </p:cNvSpPr>
            <p:nvPr/>
          </p:nvSpPr>
          <p:spPr bwMode="auto">
            <a:xfrm>
              <a:off x="501" y="2640"/>
              <a:ext cx="163" cy="284"/>
            </a:xfrm>
            <a:prstGeom prst="line">
              <a:avLst/>
            </a:prstGeom>
            <a:noFill/>
            <a:ln w="25400">
              <a:solidFill>
                <a:srgbClr val="FF0000"/>
              </a:solidFill>
              <a:round/>
              <a:headEnd type="triangle" w="lg" len="med"/>
              <a:tailEnd type="triangle" w="lg" len="med"/>
            </a:ln>
          </p:spPr>
          <p:txBody>
            <a:bodyPr wrap="none" anchor="ctr"/>
            <a:lstStyle/>
            <a:p>
              <a:endParaRPr lang="ja-JP" altLang="en-US"/>
            </a:p>
          </p:txBody>
        </p:sp>
        <p:sp>
          <p:nvSpPr>
            <p:cNvPr id="47123" name="Line 32"/>
            <p:cNvSpPr>
              <a:spLocks noChangeShapeType="1"/>
            </p:cNvSpPr>
            <p:nvPr/>
          </p:nvSpPr>
          <p:spPr bwMode="auto">
            <a:xfrm flipH="1">
              <a:off x="469" y="2577"/>
              <a:ext cx="154" cy="98"/>
            </a:xfrm>
            <a:prstGeom prst="line">
              <a:avLst/>
            </a:prstGeom>
            <a:noFill/>
            <a:ln w="9525">
              <a:solidFill>
                <a:srgbClr val="FF0000"/>
              </a:solidFill>
              <a:round/>
              <a:headEnd/>
              <a:tailEnd/>
            </a:ln>
          </p:spPr>
          <p:txBody>
            <a:bodyPr wrap="none" anchor="ctr"/>
            <a:lstStyle/>
            <a:p>
              <a:endParaRPr lang="ja-JP" altLang="en-US"/>
            </a:p>
          </p:txBody>
        </p:sp>
        <p:sp>
          <p:nvSpPr>
            <p:cNvPr id="47124" name="Line 33"/>
            <p:cNvSpPr>
              <a:spLocks noChangeShapeType="1"/>
            </p:cNvSpPr>
            <p:nvPr/>
          </p:nvSpPr>
          <p:spPr bwMode="auto">
            <a:xfrm flipH="1">
              <a:off x="623" y="2857"/>
              <a:ext cx="154" cy="98"/>
            </a:xfrm>
            <a:prstGeom prst="line">
              <a:avLst/>
            </a:prstGeom>
            <a:noFill/>
            <a:ln w="9525">
              <a:solidFill>
                <a:srgbClr val="FF0000"/>
              </a:solidFill>
              <a:round/>
              <a:headEnd/>
              <a:tailEnd/>
            </a:ln>
          </p:spPr>
          <p:txBody>
            <a:bodyPr wrap="none" anchor="ctr"/>
            <a:lstStyle/>
            <a:p>
              <a:endParaRPr lang="ja-JP" altLang="en-US"/>
            </a:p>
          </p:txBody>
        </p:sp>
        <p:sp>
          <p:nvSpPr>
            <p:cNvPr id="47125" name="Oval 34"/>
            <p:cNvSpPr>
              <a:spLocks noChangeArrowheads="1"/>
            </p:cNvSpPr>
            <p:nvPr/>
          </p:nvSpPr>
          <p:spPr bwMode="auto">
            <a:xfrm>
              <a:off x="485" y="2070"/>
              <a:ext cx="276" cy="293"/>
            </a:xfrm>
            <a:prstGeom prst="ellipse">
              <a:avLst/>
            </a:prstGeom>
            <a:noFill/>
            <a:ln w="25400" algn="ctr">
              <a:solidFill>
                <a:srgbClr val="FF0000"/>
              </a:solidFill>
              <a:round/>
              <a:headEnd/>
              <a:tailEnd/>
            </a:ln>
          </p:spPr>
          <p:txBody>
            <a:bodyPr wrap="none" anchor="ctr"/>
            <a:lstStyle/>
            <a:p>
              <a:endParaRPr lang="ja-JP" altLang="en-US">
                <a:latin typeface="Calibri" pitchFamily="34" charset="0"/>
              </a:endParaRPr>
            </a:p>
          </p:txBody>
        </p:sp>
        <p:grpSp>
          <p:nvGrpSpPr>
            <p:cNvPr id="6" name="Group 35"/>
            <p:cNvGrpSpPr>
              <a:grpSpLocks/>
            </p:cNvGrpSpPr>
            <p:nvPr/>
          </p:nvGrpSpPr>
          <p:grpSpPr bwMode="auto">
            <a:xfrm>
              <a:off x="623" y="2277"/>
              <a:ext cx="2866" cy="1076"/>
              <a:chOff x="623" y="2277"/>
              <a:chExt cx="2866" cy="1076"/>
            </a:xfrm>
          </p:grpSpPr>
          <p:sp>
            <p:nvSpPr>
              <p:cNvPr id="47127" name="Line 36"/>
              <p:cNvSpPr>
                <a:spLocks noChangeShapeType="1"/>
              </p:cNvSpPr>
              <p:nvPr/>
            </p:nvSpPr>
            <p:spPr bwMode="auto">
              <a:xfrm flipH="1" flipV="1">
                <a:off x="623" y="2745"/>
                <a:ext cx="1801" cy="346"/>
              </a:xfrm>
              <a:prstGeom prst="line">
                <a:avLst/>
              </a:prstGeom>
              <a:noFill/>
              <a:ln w="38100">
                <a:solidFill>
                  <a:srgbClr val="3366FF"/>
                </a:solidFill>
                <a:round/>
                <a:headEnd/>
                <a:tailEnd type="triangle" w="lg" len="lg"/>
              </a:ln>
            </p:spPr>
            <p:txBody>
              <a:bodyPr wrap="none" anchor="ctr"/>
              <a:lstStyle/>
              <a:p>
                <a:endParaRPr lang="ja-JP" altLang="en-US"/>
              </a:p>
            </p:txBody>
          </p:sp>
          <p:sp>
            <p:nvSpPr>
              <p:cNvPr id="47128" name="Line 37"/>
              <p:cNvSpPr>
                <a:spLocks noChangeShapeType="1"/>
              </p:cNvSpPr>
              <p:nvPr/>
            </p:nvSpPr>
            <p:spPr bwMode="auto">
              <a:xfrm flipH="1" flipV="1">
                <a:off x="756" y="2277"/>
                <a:ext cx="1668" cy="814"/>
              </a:xfrm>
              <a:prstGeom prst="line">
                <a:avLst/>
              </a:prstGeom>
              <a:noFill/>
              <a:ln w="38100">
                <a:solidFill>
                  <a:srgbClr val="3366FF"/>
                </a:solidFill>
                <a:round/>
                <a:headEnd/>
                <a:tailEnd type="triangle" w="lg" len="lg"/>
              </a:ln>
            </p:spPr>
            <p:txBody>
              <a:bodyPr wrap="none" anchor="ctr"/>
              <a:lstStyle/>
              <a:p>
                <a:endParaRPr lang="ja-JP" altLang="en-US"/>
              </a:p>
            </p:txBody>
          </p:sp>
          <p:sp>
            <p:nvSpPr>
              <p:cNvPr id="47129" name="Text Box 38"/>
              <p:cNvSpPr txBox="1">
                <a:spLocks noChangeArrowheads="1"/>
              </p:cNvSpPr>
              <p:nvPr/>
            </p:nvSpPr>
            <p:spPr bwMode="auto">
              <a:xfrm>
                <a:off x="1824" y="3091"/>
                <a:ext cx="1665" cy="262"/>
              </a:xfrm>
              <a:prstGeom prst="rect">
                <a:avLst/>
              </a:prstGeom>
              <a:solidFill>
                <a:srgbClr val="FFFF99">
                  <a:alpha val="52940"/>
                </a:srgbClr>
              </a:solidFill>
              <a:ln w="19050" algn="ctr">
                <a:solidFill>
                  <a:srgbClr val="339966"/>
                </a:solidFill>
                <a:miter lim="800000"/>
                <a:headEnd/>
                <a:tailEnd/>
              </a:ln>
            </p:spPr>
            <p:txBody>
              <a:bodyPr wrap="none">
                <a:spAutoFit/>
              </a:bodyPr>
              <a:lstStyle/>
              <a:p>
                <a:pPr algn="ctr"/>
                <a:r>
                  <a:rPr lang="en-US" altLang="ja-JP" sz="2000" b="1">
                    <a:solidFill>
                      <a:schemeClr val="accent2"/>
                    </a:solidFill>
                    <a:latin typeface="Times New Roman" pitchFamily="18" charset="0"/>
                  </a:rPr>
                  <a:t>Beam Energy Monitor</a:t>
                </a:r>
              </a:p>
            </p:txBody>
          </p:sp>
        </p:grpSp>
      </p:grpSp>
      <p:sp>
        <p:nvSpPr>
          <p:cNvPr id="42" name="フッター プレースホルダ 41"/>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日付プレースホルダ 1"/>
          <p:cNvSpPr>
            <a:spLocks noGrp="1"/>
          </p:cNvSpPr>
          <p:nvPr>
            <p:ph type="dt" sz="quarter" idx="10"/>
          </p:nvPr>
        </p:nvSpPr>
        <p:spPr/>
        <p:txBody>
          <a:bodyPr/>
          <a:lstStyle/>
          <a:p>
            <a:pPr>
              <a:defRPr/>
            </a:pPr>
            <a:fld id="{4D436230-4562-4EB3-8F1D-70687AC7C4E3}" type="datetime1">
              <a:rPr lang="ja-JP" altLang="en-US" smtClean="0">
                <a:latin typeface="Arial" pitchFamily="34" charset="0"/>
              </a:rPr>
              <a:t>2014/6/5</a:t>
            </a:fld>
            <a:endParaRPr lang="en-US" altLang="ja-JP">
              <a:latin typeface="Arial" pitchFamily="34" charset="0"/>
            </a:endParaRPr>
          </a:p>
        </p:txBody>
      </p:sp>
      <p:sp>
        <p:nvSpPr>
          <p:cNvPr id="16389" name="スライド番号プレースホルダ 3"/>
          <p:cNvSpPr>
            <a:spLocks noGrp="1"/>
          </p:cNvSpPr>
          <p:nvPr>
            <p:ph type="sldNum" sz="quarter" idx="12"/>
          </p:nvPr>
        </p:nvSpPr>
        <p:spPr/>
        <p:txBody>
          <a:bodyPr/>
          <a:lstStyle/>
          <a:p>
            <a:pPr>
              <a:defRPr/>
            </a:pPr>
            <a:fld id="{DE9509C7-D084-4B25-A2FA-3A88634368E0}" type="slidenum">
              <a:rPr lang="en-US" altLang="ja-JP">
                <a:latin typeface="Arial" pitchFamily="34" charset="0"/>
              </a:rPr>
              <a:pPr>
                <a:defRPr/>
              </a:pPr>
              <a:t>15</a:t>
            </a:fld>
            <a:endParaRPr lang="en-US" altLang="ja-JP">
              <a:latin typeface="Arial" pitchFamily="34" charset="0"/>
            </a:endParaRPr>
          </a:p>
        </p:txBody>
      </p:sp>
      <p:sp>
        <p:nvSpPr>
          <p:cNvPr id="4102" name="Freeform 2" descr="右上がり対角線"/>
          <p:cNvSpPr>
            <a:spLocks/>
          </p:cNvSpPr>
          <p:nvPr/>
        </p:nvSpPr>
        <p:spPr bwMode="auto">
          <a:xfrm>
            <a:off x="1381125" y="4989513"/>
            <a:ext cx="360363" cy="393700"/>
          </a:xfrm>
          <a:custGeom>
            <a:avLst/>
            <a:gdLst>
              <a:gd name="T0" fmla="*/ 0 w 1067"/>
              <a:gd name="T1" fmla="*/ 2147483647 h 1098"/>
              <a:gd name="T2" fmla="*/ 2147483647 w 1067"/>
              <a:gd name="T3" fmla="*/ 0 h 1098"/>
              <a:gd name="T4" fmla="*/ 2147483647 w 1067"/>
              <a:gd name="T5" fmla="*/ 0 h 1098"/>
              <a:gd name="T6" fmla="*/ 2147483647 w 1067"/>
              <a:gd name="T7" fmla="*/ 2147483647 h 1098"/>
              <a:gd name="T8" fmla="*/ 2147483647 w 1067"/>
              <a:gd name="T9" fmla="*/ 2147483647 h 1098"/>
              <a:gd name="T10" fmla="*/ 2147483647 w 1067"/>
              <a:gd name="T11" fmla="*/ 2147483647 h 1098"/>
              <a:gd name="T12" fmla="*/ 2147483647 w 1067"/>
              <a:gd name="T13" fmla="*/ 2147483647 h 1098"/>
              <a:gd name="T14" fmla="*/ 2147483647 w 1067"/>
              <a:gd name="T15" fmla="*/ 2147483647 h 1098"/>
              <a:gd name="T16" fmla="*/ 0 w 1067"/>
              <a:gd name="T17" fmla="*/ 2147483647 h 1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7"/>
              <a:gd name="T28" fmla="*/ 0 h 1098"/>
              <a:gd name="T29" fmla="*/ 1067 w 1067"/>
              <a:gd name="T30" fmla="*/ 1098 h 10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7" h="1098">
                <a:moveTo>
                  <a:pt x="0" y="728"/>
                </a:moveTo>
                <a:lnTo>
                  <a:pt x="515" y="0"/>
                </a:lnTo>
                <a:lnTo>
                  <a:pt x="840" y="0"/>
                </a:lnTo>
                <a:lnTo>
                  <a:pt x="965" y="179"/>
                </a:lnTo>
                <a:lnTo>
                  <a:pt x="1067" y="179"/>
                </a:lnTo>
                <a:lnTo>
                  <a:pt x="1067" y="1098"/>
                </a:lnTo>
                <a:lnTo>
                  <a:pt x="120" y="1098"/>
                </a:lnTo>
                <a:lnTo>
                  <a:pt x="120" y="909"/>
                </a:lnTo>
                <a:lnTo>
                  <a:pt x="0" y="728"/>
                </a:lnTo>
                <a:close/>
              </a:path>
            </a:pathLst>
          </a:custGeom>
          <a:pattFill prst="ltUpDiag">
            <a:fgClr>
              <a:schemeClr val="accent1"/>
            </a:fgClr>
            <a:bgClr>
              <a:srgbClr val="FFFFFF"/>
            </a:bgClr>
          </a:pattFill>
          <a:ln w="9525">
            <a:noFill/>
            <a:round/>
            <a:headEnd/>
            <a:tailEnd/>
          </a:ln>
        </p:spPr>
        <p:txBody>
          <a:bodyPr/>
          <a:lstStyle/>
          <a:p>
            <a:endParaRPr lang="ja-JP" altLang="en-US"/>
          </a:p>
        </p:txBody>
      </p:sp>
      <p:sp>
        <p:nvSpPr>
          <p:cNvPr id="4103" name="Rectangle 3"/>
          <p:cNvSpPr>
            <a:spLocks noChangeArrowheads="1"/>
          </p:cNvSpPr>
          <p:nvPr/>
        </p:nvSpPr>
        <p:spPr bwMode="auto">
          <a:xfrm>
            <a:off x="1633538" y="2408238"/>
            <a:ext cx="15875" cy="815975"/>
          </a:xfrm>
          <a:prstGeom prst="rect">
            <a:avLst/>
          </a:prstGeom>
          <a:pattFill prst="ltDnDiag">
            <a:fgClr>
              <a:schemeClr val="accent1"/>
            </a:fgClr>
            <a:bgClr>
              <a:schemeClr val="bg1"/>
            </a:bgClr>
          </a:pattFill>
          <a:ln w="9525">
            <a:noFill/>
            <a:miter lim="800000"/>
            <a:headEnd/>
            <a:tailEnd/>
          </a:ln>
        </p:spPr>
        <p:txBody>
          <a:bodyPr wrap="none" anchor="ctr"/>
          <a:lstStyle/>
          <a:p>
            <a:endParaRPr lang="ja-JP" altLang="en-US">
              <a:latin typeface="Calibri" pitchFamily="34" charset="0"/>
            </a:endParaRPr>
          </a:p>
        </p:txBody>
      </p:sp>
      <p:sp>
        <p:nvSpPr>
          <p:cNvPr id="4104" name="Rectangle 4"/>
          <p:cNvSpPr>
            <a:spLocks noChangeArrowheads="1"/>
          </p:cNvSpPr>
          <p:nvPr/>
        </p:nvSpPr>
        <p:spPr bwMode="auto">
          <a:xfrm rot="2700000">
            <a:off x="1392238" y="2006600"/>
            <a:ext cx="122238" cy="77787"/>
          </a:xfrm>
          <a:prstGeom prst="rect">
            <a:avLst/>
          </a:prstGeom>
          <a:pattFill prst="ltDnDiag">
            <a:fgClr>
              <a:schemeClr val="accent1"/>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105" name="Rectangle 5"/>
          <p:cNvSpPr>
            <a:spLocks noChangeArrowheads="1"/>
          </p:cNvSpPr>
          <p:nvPr/>
        </p:nvSpPr>
        <p:spPr bwMode="auto">
          <a:xfrm rot="2700000">
            <a:off x="1482726" y="2079625"/>
            <a:ext cx="69850" cy="66675"/>
          </a:xfrm>
          <a:prstGeom prst="rect">
            <a:avLst/>
          </a:prstGeom>
          <a:pattFill prst="ltDnDiag">
            <a:fgClr>
              <a:schemeClr val="accent1"/>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106" name="Rectangle 6" descr="右下がり対角線"/>
          <p:cNvSpPr>
            <a:spLocks noChangeArrowheads="1"/>
          </p:cNvSpPr>
          <p:nvPr/>
        </p:nvSpPr>
        <p:spPr bwMode="auto">
          <a:xfrm rot="2700000">
            <a:off x="1537494" y="2124869"/>
            <a:ext cx="163512" cy="400050"/>
          </a:xfrm>
          <a:prstGeom prst="rect">
            <a:avLst/>
          </a:prstGeom>
          <a:pattFill prst="ltDnDiag">
            <a:fgClr>
              <a:schemeClr val="accent1"/>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107" name="Rectangle 7"/>
          <p:cNvSpPr>
            <a:spLocks noChangeArrowheads="1"/>
          </p:cNvSpPr>
          <p:nvPr/>
        </p:nvSpPr>
        <p:spPr bwMode="auto">
          <a:xfrm>
            <a:off x="4689475" y="2346325"/>
            <a:ext cx="460375" cy="1173163"/>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08" name="AutoShape 8"/>
          <p:cNvSpPr>
            <a:spLocks noChangeArrowheads="1"/>
          </p:cNvSpPr>
          <p:nvPr/>
        </p:nvSpPr>
        <p:spPr bwMode="auto">
          <a:xfrm>
            <a:off x="4648200" y="2562225"/>
            <a:ext cx="539750" cy="741363"/>
          </a:xfrm>
          <a:prstGeom prst="roundRect">
            <a:avLst>
              <a:gd name="adj" fmla="val 16667"/>
            </a:avLst>
          </a:prstGeom>
          <a:pattFill prst="pct60">
            <a:fgClr>
              <a:srgbClr val="FF6600"/>
            </a:fgClr>
            <a:bgClr>
              <a:srgbClr val="FFFFFF"/>
            </a:bgClr>
          </a:pattFill>
          <a:ln w="9525">
            <a:solidFill>
              <a:schemeClr val="tx1"/>
            </a:solidFill>
            <a:round/>
            <a:headEnd/>
            <a:tailEnd/>
          </a:ln>
        </p:spPr>
        <p:txBody>
          <a:bodyPr wrap="none" anchor="ctr"/>
          <a:lstStyle/>
          <a:p>
            <a:endParaRPr lang="ja-JP" altLang="en-US">
              <a:latin typeface="Calibri" pitchFamily="34" charset="0"/>
            </a:endParaRPr>
          </a:p>
        </p:txBody>
      </p:sp>
      <p:sp>
        <p:nvSpPr>
          <p:cNvPr id="4109" name="Rectangle 9"/>
          <p:cNvSpPr>
            <a:spLocks noChangeArrowheads="1"/>
          </p:cNvSpPr>
          <p:nvPr/>
        </p:nvSpPr>
        <p:spPr bwMode="auto">
          <a:xfrm>
            <a:off x="4689475" y="2346325"/>
            <a:ext cx="460375" cy="211138"/>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110" name="Rectangle 10"/>
          <p:cNvSpPr>
            <a:spLocks noChangeArrowheads="1"/>
          </p:cNvSpPr>
          <p:nvPr/>
        </p:nvSpPr>
        <p:spPr bwMode="auto">
          <a:xfrm>
            <a:off x="4689475" y="3308350"/>
            <a:ext cx="460375" cy="211138"/>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111" name="AutoShape 11"/>
          <p:cNvSpPr>
            <a:spLocks noChangeArrowheads="1"/>
          </p:cNvSpPr>
          <p:nvPr/>
        </p:nvSpPr>
        <p:spPr bwMode="auto">
          <a:xfrm>
            <a:off x="4762500" y="2684463"/>
            <a:ext cx="314325" cy="496887"/>
          </a:xfrm>
          <a:prstGeom prst="roundRect">
            <a:avLst>
              <a:gd name="adj" fmla="val 11519"/>
            </a:avLst>
          </a:prstGeom>
          <a:pattFill prst="pct30">
            <a:fgClr>
              <a:srgbClr val="00CCFF"/>
            </a:fgClr>
            <a:bgClr>
              <a:srgbClr val="FFFFFF"/>
            </a:bgClr>
          </a:pattFill>
          <a:ln w="9525">
            <a:solidFill>
              <a:schemeClr val="tx1"/>
            </a:solidFill>
            <a:round/>
            <a:headEnd/>
            <a:tailEnd/>
          </a:ln>
        </p:spPr>
        <p:txBody>
          <a:bodyPr wrap="none" anchor="ctr"/>
          <a:lstStyle/>
          <a:p>
            <a:endParaRPr lang="ja-JP" altLang="en-US">
              <a:latin typeface="Calibri" pitchFamily="34" charset="0"/>
            </a:endParaRPr>
          </a:p>
        </p:txBody>
      </p:sp>
      <p:sp>
        <p:nvSpPr>
          <p:cNvPr id="4112" name="AutoShape 12"/>
          <p:cNvSpPr>
            <a:spLocks noChangeArrowheads="1"/>
          </p:cNvSpPr>
          <p:nvPr/>
        </p:nvSpPr>
        <p:spPr bwMode="auto">
          <a:xfrm>
            <a:off x="4765675" y="2689225"/>
            <a:ext cx="307975" cy="488950"/>
          </a:xfrm>
          <a:prstGeom prst="octagon">
            <a:avLst>
              <a:gd name="adj" fmla="val 7940"/>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13" name="Rectangle 13"/>
          <p:cNvSpPr>
            <a:spLocks noChangeArrowheads="1"/>
          </p:cNvSpPr>
          <p:nvPr/>
        </p:nvSpPr>
        <p:spPr bwMode="auto">
          <a:xfrm>
            <a:off x="4600575" y="2749550"/>
            <a:ext cx="15875" cy="366713"/>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14" name="Rectangle 14"/>
          <p:cNvSpPr>
            <a:spLocks noChangeArrowheads="1"/>
          </p:cNvSpPr>
          <p:nvPr/>
        </p:nvSpPr>
        <p:spPr bwMode="auto">
          <a:xfrm>
            <a:off x="5218113" y="2725738"/>
            <a:ext cx="7937" cy="414337"/>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15" name="Line 15"/>
          <p:cNvSpPr>
            <a:spLocks noChangeShapeType="1"/>
          </p:cNvSpPr>
          <p:nvPr/>
        </p:nvSpPr>
        <p:spPr bwMode="auto">
          <a:xfrm>
            <a:off x="4600575" y="2792413"/>
            <a:ext cx="319088" cy="30162"/>
          </a:xfrm>
          <a:prstGeom prst="line">
            <a:avLst/>
          </a:prstGeom>
          <a:noFill/>
          <a:ln w="9525">
            <a:solidFill>
              <a:schemeClr val="tx1"/>
            </a:solidFill>
            <a:round/>
            <a:headEnd/>
            <a:tailEnd/>
          </a:ln>
        </p:spPr>
        <p:txBody>
          <a:bodyPr/>
          <a:lstStyle/>
          <a:p>
            <a:endParaRPr lang="ja-JP" altLang="en-US"/>
          </a:p>
        </p:txBody>
      </p:sp>
      <p:sp>
        <p:nvSpPr>
          <p:cNvPr id="4116" name="Line 16"/>
          <p:cNvSpPr>
            <a:spLocks noChangeShapeType="1"/>
          </p:cNvSpPr>
          <p:nvPr/>
        </p:nvSpPr>
        <p:spPr bwMode="auto">
          <a:xfrm flipV="1">
            <a:off x="4919663" y="2794000"/>
            <a:ext cx="304800" cy="28575"/>
          </a:xfrm>
          <a:prstGeom prst="line">
            <a:avLst/>
          </a:prstGeom>
          <a:noFill/>
          <a:ln w="9525">
            <a:solidFill>
              <a:schemeClr val="tx1"/>
            </a:solidFill>
            <a:round/>
            <a:headEnd/>
            <a:tailEnd/>
          </a:ln>
        </p:spPr>
        <p:txBody>
          <a:bodyPr/>
          <a:lstStyle/>
          <a:p>
            <a:endParaRPr lang="ja-JP" altLang="en-US"/>
          </a:p>
        </p:txBody>
      </p:sp>
      <p:sp>
        <p:nvSpPr>
          <p:cNvPr id="4117" name="Line 17"/>
          <p:cNvSpPr>
            <a:spLocks noChangeShapeType="1"/>
          </p:cNvSpPr>
          <p:nvPr/>
        </p:nvSpPr>
        <p:spPr bwMode="auto">
          <a:xfrm flipV="1">
            <a:off x="4600575" y="3043238"/>
            <a:ext cx="319088" cy="30162"/>
          </a:xfrm>
          <a:prstGeom prst="line">
            <a:avLst/>
          </a:prstGeom>
          <a:noFill/>
          <a:ln w="9525">
            <a:solidFill>
              <a:schemeClr val="tx1"/>
            </a:solidFill>
            <a:round/>
            <a:headEnd/>
            <a:tailEnd/>
          </a:ln>
        </p:spPr>
        <p:txBody>
          <a:bodyPr/>
          <a:lstStyle/>
          <a:p>
            <a:endParaRPr lang="ja-JP" altLang="en-US"/>
          </a:p>
        </p:txBody>
      </p:sp>
      <p:sp>
        <p:nvSpPr>
          <p:cNvPr id="4118" name="Line 18"/>
          <p:cNvSpPr>
            <a:spLocks noChangeShapeType="1"/>
          </p:cNvSpPr>
          <p:nvPr/>
        </p:nvSpPr>
        <p:spPr bwMode="auto">
          <a:xfrm>
            <a:off x="4919663" y="3043238"/>
            <a:ext cx="304800" cy="30162"/>
          </a:xfrm>
          <a:prstGeom prst="line">
            <a:avLst/>
          </a:prstGeom>
          <a:noFill/>
          <a:ln w="9525">
            <a:solidFill>
              <a:schemeClr val="tx1"/>
            </a:solidFill>
            <a:round/>
            <a:headEnd/>
            <a:tailEnd/>
          </a:ln>
        </p:spPr>
        <p:txBody>
          <a:bodyPr/>
          <a:lstStyle/>
          <a:p>
            <a:endParaRPr lang="ja-JP" altLang="en-US"/>
          </a:p>
        </p:txBody>
      </p:sp>
      <p:sp>
        <p:nvSpPr>
          <p:cNvPr id="4119" name="Line 19"/>
          <p:cNvSpPr>
            <a:spLocks noChangeShapeType="1"/>
          </p:cNvSpPr>
          <p:nvPr/>
        </p:nvSpPr>
        <p:spPr bwMode="auto">
          <a:xfrm>
            <a:off x="5226050" y="2773363"/>
            <a:ext cx="19050" cy="0"/>
          </a:xfrm>
          <a:prstGeom prst="line">
            <a:avLst/>
          </a:prstGeom>
          <a:noFill/>
          <a:ln w="9525">
            <a:solidFill>
              <a:schemeClr val="tx1"/>
            </a:solidFill>
            <a:round/>
            <a:headEnd/>
            <a:tailEnd/>
          </a:ln>
        </p:spPr>
        <p:txBody>
          <a:bodyPr/>
          <a:lstStyle/>
          <a:p>
            <a:endParaRPr lang="ja-JP" altLang="en-US"/>
          </a:p>
        </p:txBody>
      </p:sp>
      <p:sp>
        <p:nvSpPr>
          <p:cNvPr id="4120" name="Line 20"/>
          <p:cNvSpPr>
            <a:spLocks noChangeShapeType="1"/>
          </p:cNvSpPr>
          <p:nvPr/>
        </p:nvSpPr>
        <p:spPr bwMode="auto">
          <a:xfrm>
            <a:off x="5226050" y="2952750"/>
            <a:ext cx="19050" cy="0"/>
          </a:xfrm>
          <a:prstGeom prst="line">
            <a:avLst/>
          </a:prstGeom>
          <a:noFill/>
          <a:ln w="9525">
            <a:solidFill>
              <a:schemeClr val="tx1"/>
            </a:solidFill>
            <a:round/>
            <a:headEnd/>
            <a:tailEnd/>
          </a:ln>
        </p:spPr>
        <p:txBody>
          <a:bodyPr/>
          <a:lstStyle/>
          <a:p>
            <a:endParaRPr lang="ja-JP" altLang="en-US"/>
          </a:p>
        </p:txBody>
      </p:sp>
      <p:sp>
        <p:nvSpPr>
          <p:cNvPr id="4121" name="Rectangle 21" descr="右上がり対角線"/>
          <p:cNvSpPr>
            <a:spLocks noChangeArrowheads="1"/>
          </p:cNvSpPr>
          <p:nvPr/>
        </p:nvSpPr>
        <p:spPr bwMode="auto">
          <a:xfrm>
            <a:off x="5227638" y="2774950"/>
            <a:ext cx="19050" cy="177800"/>
          </a:xfrm>
          <a:prstGeom prst="rect">
            <a:avLst/>
          </a:prstGeom>
          <a:pattFill prst="ltUpDiag">
            <a:fgClr>
              <a:schemeClr val="accent1"/>
            </a:fgClr>
            <a:bgClr>
              <a:schemeClr val="bg1"/>
            </a:bgClr>
          </a:pattFill>
          <a:ln w="9525">
            <a:noFill/>
            <a:miter lim="800000"/>
            <a:headEnd/>
            <a:tailEnd/>
          </a:ln>
        </p:spPr>
        <p:txBody>
          <a:bodyPr wrap="none" anchor="ctr"/>
          <a:lstStyle/>
          <a:p>
            <a:endParaRPr lang="ja-JP" altLang="en-US">
              <a:latin typeface="Calibri" pitchFamily="34" charset="0"/>
            </a:endParaRPr>
          </a:p>
        </p:txBody>
      </p:sp>
      <p:sp>
        <p:nvSpPr>
          <p:cNvPr id="4122" name="Freeform 22"/>
          <p:cNvSpPr>
            <a:spLocks/>
          </p:cNvSpPr>
          <p:nvPr/>
        </p:nvSpPr>
        <p:spPr bwMode="auto">
          <a:xfrm>
            <a:off x="4600575" y="2792413"/>
            <a:ext cx="627063" cy="279400"/>
          </a:xfrm>
          <a:custGeom>
            <a:avLst/>
            <a:gdLst>
              <a:gd name="T0" fmla="*/ 2147483647 w 1848"/>
              <a:gd name="T1" fmla="*/ 0 h 776"/>
              <a:gd name="T2" fmla="*/ 2147483647 w 1848"/>
              <a:gd name="T3" fmla="*/ 2147483647 h 776"/>
              <a:gd name="T4" fmla="*/ 2147483647 w 1848"/>
              <a:gd name="T5" fmla="*/ 2147483647 h 776"/>
              <a:gd name="T6" fmla="*/ 2147483647 w 1848"/>
              <a:gd name="T7" fmla="*/ 2147483647 h 776"/>
              <a:gd name="T8" fmla="*/ 2147483647 w 1848"/>
              <a:gd name="T9" fmla="*/ 2147483647 h 776"/>
              <a:gd name="T10" fmla="*/ 0 w 1848"/>
              <a:gd name="T11" fmla="*/ 2147483647 h 776"/>
              <a:gd name="T12" fmla="*/ 2147483647 w 1848"/>
              <a:gd name="T13" fmla="*/ 0 h 776"/>
              <a:gd name="T14" fmla="*/ 0 60000 65536"/>
              <a:gd name="T15" fmla="*/ 0 60000 65536"/>
              <a:gd name="T16" fmla="*/ 0 60000 65536"/>
              <a:gd name="T17" fmla="*/ 0 60000 65536"/>
              <a:gd name="T18" fmla="*/ 0 60000 65536"/>
              <a:gd name="T19" fmla="*/ 0 60000 65536"/>
              <a:gd name="T20" fmla="*/ 0 60000 65536"/>
              <a:gd name="T21" fmla="*/ 0 w 1848"/>
              <a:gd name="T22" fmla="*/ 0 h 776"/>
              <a:gd name="T23" fmla="*/ 1848 w 1848"/>
              <a:gd name="T24" fmla="*/ 776 h 7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8" h="776">
                <a:moveTo>
                  <a:pt x="4" y="0"/>
                </a:moveTo>
                <a:lnTo>
                  <a:pt x="944" y="88"/>
                </a:lnTo>
                <a:lnTo>
                  <a:pt x="1848" y="2"/>
                </a:lnTo>
                <a:lnTo>
                  <a:pt x="1844" y="776"/>
                </a:lnTo>
                <a:lnTo>
                  <a:pt x="942" y="692"/>
                </a:lnTo>
                <a:lnTo>
                  <a:pt x="0" y="776"/>
                </a:lnTo>
                <a:lnTo>
                  <a:pt x="4" y="0"/>
                </a:lnTo>
                <a:close/>
              </a:path>
            </a:pathLst>
          </a:custGeom>
          <a:pattFill prst="ltUpDiag">
            <a:fgClr>
              <a:schemeClr val="accent1"/>
            </a:fgClr>
            <a:bgClr>
              <a:srgbClr val="FFFFFF"/>
            </a:bgClr>
          </a:pattFill>
          <a:ln w="9525">
            <a:noFill/>
            <a:round/>
            <a:headEnd/>
            <a:tailEnd/>
          </a:ln>
        </p:spPr>
        <p:txBody>
          <a:bodyPr/>
          <a:lstStyle/>
          <a:p>
            <a:endParaRPr lang="ja-JP" altLang="en-US"/>
          </a:p>
        </p:txBody>
      </p:sp>
      <p:sp>
        <p:nvSpPr>
          <p:cNvPr id="4123" name="AutoShape 23"/>
          <p:cNvSpPr>
            <a:spLocks noChangeArrowheads="1"/>
          </p:cNvSpPr>
          <p:nvPr/>
        </p:nvSpPr>
        <p:spPr bwMode="auto">
          <a:xfrm>
            <a:off x="4765675" y="2689225"/>
            <a:ext cx="307975" cy="488950"/>
          </a:xfrm>
          <a:prstGeom prst="octagon">
            <a:avLst>
              <a:gd name="adj" fmla="val 7940"/>
            </a:avLst>
          </a:prstGeom>
          <a:noFill/>
          <a:ln w="635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124" name="Rectangle 24"/>
          <p:cNvSpPr>
            <a:spLocks noChangeArrowheads="1"/>
          </p:cNvSpPr>
          <p:nvPr/>
        </p:nvSpPr>
        <p:spPr bwMode="auto">
          <a:xfrm>
            <a:off x="5226050" y="2595563"/>
            <a:ext cx="20638" cy="546100"/>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25" name="Freeform 25" descr="右上がり対角線"/>
          <p:cNvSpPr>
            <a:spLocks/>
          </p:cNvSpPr>
          <p:nvPr/>
        </p:nvSpPr>
        <p:spPr bwMode="auto">
          <a:xfrm>
            <a:off x="5245100" y="2763838"/>
            <a:ext cx="95250" cy="190500"/>
          </a:xfrm>
          <a:custGeom>
            <a:avLst/>
            <a:gdLst>
              <a:gd name="T0" fmla="*/ 0 w 282"/>
              <a:gd name="T1" fmla="*/ 2147483647 h 532"/>
              <a:gd name="T2" fmla="*/ 2147483647 w 282"/>
              <a:gd name="T3" fmla="*/ 2147483647 h 532"/>
              <a:gd name="T4" fmla="*/ 2147483647 w 282"/>
              <a:gd name="T5" fmla="*/ 0 h 532"/>
              <a:gd name="T6" fmla="*/ 2147483647 w 282"/>
              <a:gd name="T7" fmla="*/ 2147483647 h 532"/>
              <a:gd name="T8" fmla="*/ 2147483647 w 282"/>
              <a:gd name="T9" fmla="*/ 2147483647 h 532"/>
              <a:gd name="T10" fmla="*/ 0 w 282"/>
              <a:gd name="T11" fmla="*/ 2147483647 h 532"/>
              <a:gd name="T12" fmla="*/ 0 w 282"/>
              <a:gd name="T13" fmla="*/ 2147483647 h 532"/>
              <a:gd name="T14" fmla="*/ 0 60000 65536"/>
              <a:gd name="T15" fmla="*/ 0 60000 65536"/>
              <a:gd name="T16" fmla="*/ 0 60000 65536"/>
              <a:gd name="T17" fmla="*/ 0 60000 65536"/>
              <a:gd name="T18" fmla="*/ 0 60000 65536"/>
              <a:gd name="T19" fmla="*/ 0 60000 65536"/>
              <a:gd name="T20" fmla="*/ 0 60000 65536"/>
              <a:gd name="T21" fmla="*/ 0 w 282"/>
              <a:gd name="T22" fmla="*/ 0 h 532"/>
              <a:gd name="T23" fmla="*/ 282 w 282"/>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532">
                <a:moveTo>
                  <a:pt x="0" y="12"/>
                </a:moveTo>
                <a:lnTo>
                  <a:pt x="128" y="12"/>
                </a:lnTo>
                <a:lnTo>
                  <a:pt x="192" y="0"/>
                </a:lnTo>
                <a:lnTo>
                  <a:pt x="282" y="516"/>
                </a:lnTo>
                <a:lnTo>
                  <a:pt x="215" y="532"/>
                </a:lnTo>
                <a:lnTo>
                  <a:pt x="0" y="532"/>
                </a:lnTo>
                <a:lnTo>
                  <a:pt x="0" y="12"/>
                </a:lnTo>
                <a:close/>
              </a:path>
            </a:pathLst>
          </a:custGeom>
          <a:pattFill prst="ltUpDiag">
            <a:fgClr>
              <a:schemeClr val="accent1"/>
            </a:fgClr>
            <a:bgClr>
              <a:srgbClr val="FFFFFF"/>
            </a:bgClr>
          </a:pattFill>
          <a:ln w="9525">
            <a:noFill/>
            <a:round/>
            <a:headEnd/>
            <a:tailEnd/>
          </a:ln>
        </p:spPr>
        <p:txBody>
          <a:bodyPr/>
          <a:lstStyle/>
          <a:p>
            <a:endParaRPr lang="ja-JP" altLang="en-US"/>
          </a:p>
        </p:txBody>
      </p:sp>
      <p:sp>
        <p:nvSpPr>
          <p:cNvPr id="4126" name="Rectangle 26"/>
          <p:cNvSpPr>
            <a:spLocks noChangeArrowheads="1"/>
          </p:cNvSpPr>
          <p:nvPr/>
        </p:nvSpPr>
        <p:spPr bwMode="auto">
          <a:xfrm>
            <a:off x="5226050" y="2595563"/>
            <a:ext cx="20638" cy="546100"/>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27" name="Line 27"/>
          <p:cNvSpPr>
            <a:spLocks noChangeShapeType="1"/>
          </p:cNvSpPr>
          <p:nvPr/>
        </p:nvSpPr>
        <p:spPr bwMode="auto">
          <a:xfrm>
            <a:off x="5226050" y="2773363"/>
            <a:ext cx="19050" cy="0"/>
          </a:xfrm>
          <a:prstGeom prst="line">
            <a:avLst/>
          </a:prstGeom>
          <a:noFill/>
          <a:ln w="9525">
            <a:solidFill>
              <a:schemeClr val="tx1"/>
            </a:solidFill>
            <a:round/>
            <a:headEnd/>
            <a:tailEnd/>
          </a:ln>
        </p:spPr>
        <p:txBody>
          <a:bodyPr/>
          <a:lstStyle/>
          <a:p>
            <a:endParaRPr lang="ja-JP" altLang="en-US"/>
          </a:p>
        </p:txBody>
      </p:sp>
      <p:sp>
        <p:nvSpPr>
          <p:cNvPr id="4128" name="Line 28"/>
          <p:cNvSpPr>
            <a:spLocks noChangeShapeType="1"/>
          </p:cNvSpPr>
          <p:nvPr/>
        </p:nvSpPr>
        <p:spPr bwMode="auto">
          <a:xfrm>
            <a:off x="5226050" y="2952750"/>
            <a:ext cx="19050" cy="0"/>
          </a:xfrm>
          <a:prstGeom prst="line">
            <a:avLst/>
          </a:prstGeom>
          <a:noFill/>
          <a:ln w="9525">
            <a:solidFill>
              <a:schemeClr val="tx1"/>
            </a:solidFill>
            <a:round/>
            <a:headEnd/>
            <a:tailEnd/>
          </a:ln>
        </p:spPr>
        <p:txBody>
          <a:bodyPr/>
          <a:lstStyle/>
          <a:p>
            <a:endParaRPr lang="ja-JP" altLang="en-US"/>
          </a:p>
        </p:txBody>
      </p:sp>
      <p:sp>
        <p:nvSpPr>
          <p:cNvPr id="4129" name="Rectangle 29"/>
          <p:cNvSpPr>
            <a:spLocks noChangeArrowheads="1"/>
          </p:cNvSpPr>
          <p:nvPr/>
        </p:nvSpPr>
        <p:spPr bwMode="auto">
          <a:xfrm rot="-600000">
            <a:off x="5424488" y="2741613"/>
            <a:ext cx="9525" cy="192087"/>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30" name="Rectangle 30"/>
          <p:cNvSpPr>
            <a:spLocks noChangeArrowheads="1"/>
          </p:cNvSpPr>
          <p:nvPr/>
        </p:nvSpPr>
        <p:spPr bwMode="auto">
          <a:xfrm rot="-600000">
            <a:off x="5384800" y="2706688"/>
            <a:ext cx="11113" cy="277812"/>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31" name="Rectangle 31"/>
          <p:cNvSpPr>
            <a:spLocks noChangeArrowheads="1"/>
          </p:cNvSpPr>
          <p:nvPr/>
        </p:nvSpPr>
        <p:spPr bwMode="auto">
          <a:xfrm rot="-600000">
            <a:off x="5324475" y="2771775"/>
            <a:ext cx="9525" cy="169863"/>
          </a:xfrm>
          <a:prstGeom prst="rect">
            <a:avLst/>
          </a:prstGeom>
          <a:pattFill prst="ltUpDiag">
            <a:fgClr>
              <a:schemeClr val="accent1"/>
            </a:fgClr>
            <a:bgClr>
              <a:srgbClr val="FFFFFF"/>
            </a:bgClr>
          </a:pattFill>
          <a:ln w="9525">
            <a:noFill/>
            <a:miter lim="800000"/>
            <a:headEnd/>
            <a:tailEnd/>
          </a:ln>
        </p:spPr>
        <p:txBody>
          <a:bodyPr wrap="none" anchor="ctr"/>
          <a:lstStyle/>
          <a:p>
            <a:endParaRPr lang="ja-JP" altLang="en-US">
              <a:latin typeface="Calibri" pitchFamily="34" charset="0"/>
            </a:endParaRPr>
          </a:p>
        </p:txBody>
      </p:sp>
      <p:sp>
        <p:nvSpPr>
          <p:cNvPr id="4132" name="Rectangle 32"/>
          <p:cNvSpPr>
            <a:spLocks noChangeArrowheads="1"/>
          </p:cNvSpPr>
          <p:nvPr/>
        </p:nvSpPr>
        <p:spPr bwMode="auto">
          <a:xfrm rot="-600000">
            <a:off x="5324475" y="2735263"/>
            <a:ext cx="9525" cy="244475"/>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33" name="Line 33"/>
          <p:cNvSpPr>
            <a:spLocks noChangeShapeType="1"/>
          </p:cNvSpPr>
          <p:nvPr/>
        </p:nvSpPr>
        <p:spPr bwMode="auto">
          <a:xfrm rot="-600000">
            <a:off x="5310188" y="2771775"/>
            <a:ext cx="11112" cy="0"/>
          </a:xfrm>
          <a:prstGeom prst="line">
            <a:avLst/>
          </a:prstGeom>
          <a:noFill/>
          <a:ln w="9525">
            <a:solidFill>
              <a:schemeClr val="tx1"/>
            </a:solidFill>
            <a:round/>
            <a:headEnd/>
            <a:tailEnd/>
          </a:ln>
        </p:spPr>
        <p:txBody>
          <a:bodyPr/>
          <a:lstStyle/>
          <a:p>
            <a:endParaRPr lang="ja-JP" altLang="en-US"/>
          </a:p>
        </p:txBody>
      </p:sp>
      <p:sp>
        <p:nvSpPr>
          <p:cNvPr id="4134" name="Line 34"/>
          <p:cNvSpPr>
            <a:spLocks noChangeShapeType="1"/>
          </p:cNvSpPr>
          <p:nvPr/>
        </p:nvSpPr>
        <p:spPr bwMode="auto">
          <a:xfrm rot="-600000">
            <a:off x="5338763" y="2940050"/>
            <a:ext cx="9525" cy="0"/>
          </a:xfrm>
          <a:prstGeom prst="line">
            <a:avLst/>
          </a:prstGeom>
          <a:noFill/>
          <a:ln w="9525">
            <a:solidFill>
              <a:schemeClr val="tx1"/>
            </a:solidFill>
            <a:round/>
            <a:headEnd/>
            <a:tailEnd/>
          </a:ln>
        </p:spPr>
        <p:txBody>
          <a:bodyPr/>
          <a:lstStyle/>
          <a:p>
            <a:endParaRPr lang="ja-JP" altLang="en-US"/>
          </a:p>
        </p:txBody>
      </p:sp>
      <p:sp>
        <p:nvSpPr>
          <p:cNvPr id="4135" name="Rectangle 35"/>
          <p:cNvSpPr>
            <a:spLocks noChangeArrowheads="1"/>
          </p:cNvSpPr>
          <p:nvPr/>
        </p:nvSpPr>
        <p:spPr bwMode="auto">
          <a:xfrm rot="-600000">
            <a:off x="5375275" y="2760663"/>
            <a:ext cx="7938" cy="171450"/>
          </a:xfrm>
          <a:prstGeom prst="rect">
            <a:avLst/>
          </a:prstGeom>
          <a:pattFill prst="ltUpDiag">
            <a:fgClr>
              <a:schemeClr val="accent1"/>
            </a:fgClr>
            <a:bgClr>
              <a:srgbClr val="FFFFFF"/>
            </a:bgClr>
          </a:pattFill>
          <a:ln w="9525">
            <a:noFill/>
            <a:miter lim="800000"/>
            <a:headEnd/>
            <a:tailEnd/>
          </a:ln>
        </p:spPr>
        <p:txBody>
          <a:bodyPr wrap="none" anchor="ctr"/>
          <a:lstStyle/>
          <a:p>
            <a:endParaRPr lang="ja-JP" altLang="en-US">
              <a:latin typeface="Calibri" pitchFamily="34" charset="0"/>
            </a:endParaRPr>
          </a:p>
        </p:txBody>
      </p:sp>
      <p:sp>
        <p:nvSpPr>
          <p:cNvPr id="4136" name="Rectangle 36"/>
          <p:cNvSpPr>
            <a:spLocks noChangeArrowheads="1"/>
          </p:cNvSpPr>
          <p:nvPr/>
        </p:nvSpPr>
        <p:spPr bwMode="auto">
          <a:xfrm rot="-600000">
            <a:off x="5375275" y="2724150"/>
            <a:ext cx="9525" cy="244475"/>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37" name="Line 37"/>
          <p:cNvSpPr>
            <a:spLocks noChangeShapeType="1"/>
          </p:cNvSpPr>
          <p:nvPr/>
        </p:nvSpPr>
        <p:spPr bwMode="auto">
          <a:xfrm rot="-600000">
            <a:off x="5362575" y="2762250"/>
            <a:ext cx="7938" cy="0"/>
          </a:xfrm>
          <a:prstGeom prst="line">
            <a:avLst/>
          </a:prstGeom>
          <a:noFill/>
          <a:ln w="9525">
            <a:solidFill>
              <a:schemeClr val="tx1"/>
            </a:solidFill>
            <a:round/>
            <a:headEnd/>
            <a:tailEnd/>
          </a:ln>
        </p:spPr>
        <p:txBody>
          <a:bodyPr/>
          <a:lstStyle/>
          <a:p>
            <a:endParaRPr lang="ja-JP" altLang="en-US"/>
          </a:p>
        </p:txBody>
      </p:sp>
      <p:sp>
        <p:nvSpPr>
          <p:cNvPr id="4138" name="Line 38"/>
          <p:cNvSpPr>
            <a:spLocks noChangeShapeType="1"/>
          </p:cNvSpPr>
          <p:nvPr/>
        </p:nvSpPr>
        <p:spPr bwMode="auto">
          <a:xfrm rot="-600000">
            <a:off x="5389563" y="2930525"/>
            <a:ext cx="9525" cy="0"/>
          </a:xfrm>
          <a:prstGeom prst="line">
            <a:avLst/>
          </a:prstGeom>
          <a:noFill/>
          <a:ln w="9525">
            <a:solidFill>
              <a:schemeClr val="tx1"/>
            </a:solidFill>
            <a:round/>
            <a:headEnd/>
            <a:tailEnd/>
          </a:ln>
        </p:spPr>
        <p:txBody>
          <a:bodyPr/>
          <a:lstStyle/>
          <a:p>
            <a:endParaRPr lang="ja-JP" altLang="en-US"/>
          </a:p>
        </p:txBody>
      </p:sp>
      <p:sp>
        <p:nvSpPr>
          <p:cNvPr id="4139" name="Rectangle 39"/>
          <p:cNvSpPr>
            <a:spLocks noChangeArrowheads="1"/>
          </p:cNvSpPr>
          <p:nvPr/>
        </p:nvSpPr>
        <p:spPr bwMode="auto">
          <a:xfrm rot="-600000">
            <a:off x="5334000" y="2760663"/>
            <a:ext cx="42863" cy="184150"/>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40" name="Rectangle 40"/>
          <p:cNvSpPr>
            <a:spLocks noChangeArrowheads="1"/>
          </p:cNvSpPr>
          <p:nvPr/>
        </p:nvSpPr>
        <p:spPr bwMode="auto">
          <a:xfrm rot="-600000">
            <a:off x="5384800" y="2768600"/>
            <a:ext cx="49213" cy="147638"/>
          </a:xfrm>
          <a:prstGeom prst="rect">
            <a:avLst/>
          </a:prstGeom>
          <a:pattFill prst="ltUpDiag">
            <a:fgClr>
              <a:schemeClr val="accent1"/>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141" name="Rectangle 41"/>
          <p:cNvSpPr>
            <a:spLocks noChangeArrowheads="1"/>
          </p:cNvSpPr>
          <p:nvPr/>
        </p:nvSpPr>
        <p:spPr bwMode="auto">
          <a:xfrm rot="-600000">
            <a:off x="5434013" y="2740025"/>
            <a:ext cx="7937" cy="192088"/>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42" name="Rectangle 42"/>
          <p:cNvSpPr>
            <a:spLocks noChangeArrowheads="1"/>
          </p:cNvSpPr>
          <p:nvPr/>
        </p:nvSpPr>
        <p:spPr bwMode="auto">
          <a:xfrm rot="-600000">
            <a:off x="5438775" y="2635250"/>
            <a:ext cx="576263" cy="293688"/>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43" name="Rectangle 43"/>
          <p:cNvSpPr>
            <a:spLocks noChangeArrowheads="1"/>
          </p:cNvSpPr>
          <p:nvPr/>
        </p:nvSpPr>
        <p:spPr bwMode="auto">
          <a:xfrm rot="-600000">
            <a:off x="5734050" y="2741613"/>
            <a:ext cx="61913" cy="65087"/>
          </a:xfrm>
          <a:prstGeom prst="rect">
            <a:avLst/>
          </a:prstGeom>
          <a:solidFill>
            <a:srgbClr val="FFCC00"/>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4144" name="Freeform 44"/>
          <p:cNvSpPr>
            <a:spLocks/>
          </p:cNvSpPr>
          <p:nvPr/>
        </p:nvSpPr>
        <p:spPr bwMode="auto">
          <a:xfrm>
            <a:off x="5246688" y="2763838"/>
            <a:ext cx="63500" cy="4762"/>
          </a:xfrm>
          <a:custGeom>
            <a:avLst/>
            <a:gdLst>
              <a:gd name="T0" fmla="*/ 0 w 190"/>
              <a:gd name="T1" fmla="*/ 2147483647 h 13"/>
              <a:gd name="T2" fmla="*/ 2147483647 w 190"/>
              <a:gd name="T3" fmla="*/ 2147483647 h 13"/>
              <a:gd name="T4" fmla="*/ 2147483647 w 190"/>
              <a:gd name="T5" fmla="*/ 0 h 13"/>
              <a:gd name="T6" fmla="*/ 0 60000 65536"/>
              <a:gd name="T7" fmla="*/ 0 60000 65536"/>
              <a:gd name="T8" fmla="*/ 0 60000 65536"/>
              <a:gd name="T9" fmla="*/ 0 w 190"/>
              <a:gd name="T10" fmla="*/ 0 h 13"/>
              <a:gd name="T11" fmla="*/ 190 w 190"/>
              <a:gd name="T12" fmla="*/ 13 h 13"/>
            </a:gdLst>
            <a:ahLst/>
            <a:cxnLst>
              <a:cxn ang="T6">
                <a:pos x="T0" y="T1"/>
              </a:cxn>
              <a:cxn ang="T7">
                <a:pos x="T2" y="T3"/>
              </a:cxn>
              <a:cxn ang="T8">
                <a:pos x="T4" y="T5"/>
              </a:cxn>
            </a:cxnLst>
            <a:rect l="T9" t="T10" r="T11" b="T12"/>
            <a:pathLst>
              <a:path w="190" h="13">
                <a:moveTo>
                  <a:pt x="0" y="13"/>
                </a:moveTo>
                <a:lnTo>
                  <a:pt x="139" y="13"/>
                </a:lnTo>
                <a:lnTo>
                  <a:pt x="190" y="0"/>
                </a:lnTo>
              </a:path>
            </a:pathLst>
          </a:custGeom>
          <a:noFill/>
          <a:ln w="9525">
            <a:solidFill>
              <a:schemeClr val="tx1"/>
            </a:solidFill>
            <a:prstDash val="dash"/>
            <a:round/>
            <a:headEnd/>
            <a:tailEnd/>
          </a:ln>
        </p:spPr>
        <p:txBody>
          <a:bodyPr/>
          <a:lstStyle/>
          <a:p>
            <a:endParaRPr lang="ja-JP" altLang="en-US"/>
          </a:p>
        </p:txBody>
      </p:sp>
      <p:sp>
        <p:nvSpPr>
          <p:cNvPr id="4145" name="Freeform 45"/>
          <p:cNvSpPr>
            <a:spLocks/>
          </p:cNvSpPr>
          <p:nvPr/>
        </p:nvSpPr>
        <p:spPr bwMode="auto">
          <a:xfrm>
            <a:off x="5246688" y="2949575"/>
            <a:ext cx="93662" cy="4763"/>
          </a:xfrm>
          <a:custGeom>
            <a:avLst/>
            <a:gdLst>
              <a:gd name="T0" fmla="*/ 0 w 280"/>
              <a:gd name="T1" fmla="*/ 2147483647 h 16"/>
              <a:gd name="T2" fmla="*/ 2147483647 w 280"/>
              <a:gd name="T3" fmla="*/ 2147483647 h 16"/>
              <a:gd name="T4" fmla="*/ 2147483647 w 280"/>
              <a:gd name="T5" fmla="*/ 0 h 16"/>
              <a:gd name="T6" fmla="*/ 0 60000 65536"/>
              <a:gd name="T7" fmla="*/ 0 60000 65536"/>
              <a:gd name="T8" fmla="*/ 0 60000 65536"/>
              <a:gd name="T9" fmla="*/ 0 w 280"/>
              <a:gd name="T10" fmla="*/ 0 h 16"/>
              <a:gd name="T11" fmla="*/ 280 w 280"/>
              <a:gd name="T12" fmla="*/ 16 h 16"/>
            </a:gdLst>
            <a:ahLst/>
            <a:cxnLst>
              <a:cxn ang="T6">
                <a:pos x="T0" y="T1"/>
              </a:cxn>
              <a:cxn ang="T7">
                <a:pos x="T2" y="T3"/>
              </a:cxn>
              <a:cxn ang="T8">
                <a:pos x="T4" y="T5"/>
              </a:cxn>
            </a:cxnLst>
            <a:rect l="T9" t="T10" r="T11" b="T12"/>
            <a:pathLst>
              <a:path w="280" h="16">
                <a:moveTo>
                  <a:pt x="0" y="16"/>
                </a:moveTo>
                <a:lnTo>
                  <a:pt x="208" y="16"/>
                </a:lnTo>
                <a:lnTo>
                  <a:pt x="280" y="0"/>
                </a:lnTo>
              </a:path>
            </a:pathLst>
          </a:custGeom>
          <a:noFill/>
          <a:ln w="9525">
            <a:solidFill>
              <a:schemeClr val="tx1"/>
            </a:solidFill>
            <a:prstDash val="dash"/>
            <a:round/>
            <a:headEnd/>
            <a:tailEnd/>
          </a:ln>
        </p:spPr>
        <p:txBody>
          <a:bodyPr/>
          <a:lstStyle/>
          <a:p>
            <a:endParaRPr lang="ja-JP" altLang="en-US"/>
          </a:p>
        </p:txBody>
      </p:sp>
      <p:sp>
        <p:nvSpPr>
          <p:cNvPr id="4146" name="Rectangle 46"/>
          <p:cNvSpPr>
            <a:spLocks noChangeArrowheads="1"/>
          </p:cNvSpPr>
          <p:nvPr/>
        </p:nvSpPr>
        <p:spPr bwMode="auto">
          <a:xfrm rot="-600000">
            <a:off x="5334000" y="2778125"/>
            <a:ext cx="42863" cy="146050"/>
          </a:xfrm>
          <a:prstGeom prst="rect">
            <a:avLst/>
          </a:prstGeom>
          <a:pattFill prst="ltUpDiag">
            <a:fgClr>
              <a:schemeClr val="accent1"/>
            </a:fgClr>
            <a:bgClr>
              <a:srgbClr val="FFFFFF"/>
            </a:bgClr>
          </a:pattFill>
          <a:ln w="9525">
            <a:noFill/>
            <a:miter lim="800000"/>
            <a:headEnd/>
            <a:tailEnd/>
          </a:ln>
        </p:spPr>
        <p:txBody>
          <a:bodyPr wrap="none" anchor="ctr"/>
          <a:lstStyle/>
          <a:p>
            <a:endParaRPr lang="ja-JP" altLang="en-US">
              <a:latin typeface="Calibri" pitchFamily="34" charset="0"/>
            </a:endParaRPr>
          </a:p>
        </p:txBody>
      </p:sp>
      <p:sp>
        <p:nvSpPr>
          <p:cNvPr id="4147" name="Rectangle 47"/>
          <p:cNvSpPr>
            <a:spLocks noChangeArrowheads="1"/>
          </p:cNvSpPr>
          <p:nvPr/>
        </p:nvSpPr>
        <p:spPr bwMode="auto">
          <a:xfrm rot="-600000">
            <a:off x="5314950" y="2773363"/>
            <a:ext cx="9525" cy="169862"/>
          </a:xfrm>
          <a:prstGeom prst="rect">
            <a:avLst/>
          </a:prstGeom>
          <a:pattFill prst="ltUpDiag">
            <a:fgClr>
              <a:schemeClr val="accent1"/>
            </a:fgClr>
            <a:bgClr>
              <a:srgbClr val="FFFFFF"/>
            </a:bgClr>
          </a:pattFill>
          <a:ln w="9525">
            <a:noFill/>
            <a:miter lim="800000"/>
            <a:headEnd/>
            <a:tailEnd/>
          </a:ln>
        </p:spPr>
        <p:txBody>
          <a:bodyPr wrap="none" anchor="ctr"/>
          <a:lstStyle/>
          <a:p>
            <a:endParaRPr lang="ja-JP" altLang="en-US">
              <a:latin typeface="Calibri" pitchFamily="34" charset="0"/>
            </a:endParaRPr>
          </a:p>
        </p:txBody>
      </p:sp>
      <p:sp>
        <p:nvSpPr>
          <p:cNvPr id="4148" name="Rectangle 48"/>
          <p:cNvSpPr>
            <a:spLocks noChangeArrowheads="1"/>
          </p:cNvSpPr>
          <p:nvPr/>
        </p:nvSpPr>
        <p:spPr bwMode="auto">
          <a:xfrm rot="-600000">
            <a:off x="5314950" y="2736850"/>
            <a:ext cx="9525" cy="244475"/>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49" name="Line 49"/>
          <p:cNvSpPr>
            <a:spLocks noChangeShapeType="1"/>
          </p:cNvSpPr>
          <p:nvPr/>
        </p:nvSpPr>
        <p:spPr bwMode="auto">
          <a:xfrm rot="-600000">
            <a:off x="5302250" y="2773363"/>
            <a:ext cx="7938" cy="0"/>
          </a:xfrm>
          <a:prstGeom prst="line">
            <a:avLst/>
          </a:prstGeom>
          <a:noFill/>
          <a:ln w="9525">
            <a:solidFill>
              <a:schemeClr val="tx1"/>
            </a:solidFill>
            <a:round/>
            <a:headEnd/>
            <a:tailEnd/>
          </a:ln>
        </p:spPr>
        <p:txBody>
          <a:bodyPr/>
          <a:lstStyle/>
          <a:p>
            <a:endParaRPr lang="ja-JP" altLang="en-US"/>
          </a:p>
        </p:txBody>
      </p:sp>
      <p:sp>
        <p:nvSpPr>
          <p:cNvPr id="4150" name="Line 50"/>
          <p:cNvSpPr>
            <a:spLocks noChangeShapeType="1"/>
          </p:cNvSpPr>
          <p:nvPr/>
        </p:nvSpPr>
        <p:spPr bwMode="auto">
          <a:xfrm rot="-600000">
            <a:off x="5329238" y="2943225"/>
            <a:ext cx="9525" cy="0"/>
          </a:xfrm>
          <a:prstGeom prst="line">
            <a:avLst/>
          </a:prstGeom>
          <a:noFill/>
          <a:ln w="9525">
            <a:solidFill>
              <a:schemeClr val="tx1"/>
            </a:solidFill>
            <a:round/>
            <a:headEnd/>
            <a:tailEnd/>
          </a:ln>
        </p:spPr>
        <p:txBody>
          <a:bodyPr/>
          <a:lstStyle/>
          <a:p>
            <a:endParaRPr lang="ja-JP" altLang="en-US"/>
          </a:p>
        </p:txBody>
      </p:sp>
      <p:sp>
        <p:nvSpPr>
          <p:cNvPr id="4151" name="Line 51"/>
          <p:cNvSpPr>
            <a:spLocks noChangeShapeType="1"/>
          </p:cNvSpPr>
          <p:nvPr/>
        </p:nvSpPr>
        <p:spPr bwMode="auto">
          <a:xfrm>
            <a:off x="5245100" y="2757488"/>
            <a:ext cx="57150" cy="0"/>
          </a:xfrm>
          <a:prstGeom prst="line">
            <a:avLst/>
          </a:prstGeom>
          <a:noFill/>
          <a:ln w="9525">
            <a:solidFill>
              <a:schemeClr val="tx1"/>
            </a:solidFill>
            <a:prstDash val="dash"/>
            <a:round/>
            <a:headEnd/>
            <a:tailEnd/>
          </a:ln>
        </p:spPr>
        <p:txBody>
          <a:bodyPr/>
          <a:lstStyle/>
          <a:p>
            <a:endParaRPr lang="ja-JP" altLang="en-US"/>
          </a:p>
        </p:txBody>
      </p:sp>
      <p:sp>
        <p:nvSpPr>
          <p:cNvPr id="4152" name="Line 52"/>
          <p:cNvSpPr>
            <a:spLocks noChangeShapeType="1"/>
          </p:cNvSpPr>
          <p:nvPr/>
        </p:nvSpPr>
        <p:spPr bwMode="auto">
          <a:xfrm>
            <a:off x="5245100" y="2968625"/>
            <a:ext cx="76200" cy="0"/>
          </a:xfrm>
          <a:prstGeom prst="line">
            <a:avLst/>
          </a:prstGeom>
          <a:noFill/>
          <a:ln w="9525">
            <a:solidFill>
              <a:schemeClr val="tx1"/>
            </a:solidFill>
            <a:prstDash val="dash"/>
            <a:round/>
            <a:headEnd/>
            <a:tailEnd/>
          </a:ln>
        </p:spPr>
        <p:txBody>
          <a:bodyPr/>
          <a:lstStyle/>
          <a:p>
            <a:endParaRPr lang="ja-JP" altLang="en-US"/>
          </a:p>
        </p:txBody>
      </p:sp>
      <p:sp>
        <p:nvSpPr>
          <p:cNvPr id="4153" name="Line 53"/>
          <p:cNvSpPr>
            <a:spLocks noChangeShapeType="1"/>
          </p:cNvSpPr>
          <p:nvPr/>
        </p:nvSpPr>
        <p:spPr bwMode="auto">
          <a:xfrm flipV="1">
            <a:off x="5318125" y="2965450"/>
            <a:ext cx="14288" cy="3175"/>
          </a:xfrm>
          <a:prstGeom prst="line">
            <a:avLst/>
          </a:prstGeom>
          <a:noFill/>
          <a:ln w="9525">
            <a:solidFill>
              <a:schemeClr val="tx1"/>
            </a:solidFill>
            <a:prstDash val="dash"/>
            <a:round/>
            <a:headEnd/>
            <a:tailEnd/>
          </a:ln>
        </p:spPr>
        <p:txBody>
          <a:bodyPr/>
          <a:lstStyle/>
          <a:p>
            <a:endParaRPr lang="ja-JP" altLang="en-US"/>
          </a:p>
        </p:txBody>
      </p:sp>
      <p:sp>
        <p:nvSpPr>
          <p:cNvPr id="4154" name="Rectangle 54"/>
          <p:cNvSpPr>
            <a:spLocks noChangeArrowheads="1"/>
          </p:cNvSpPr>
          <p:nvPr/>
        </p:nvSpPr>
        <p:spPr bwMode="auto">
          <a:xfrm rot="-600000">
            <a:off x="5487988" y="2778125"/>
            <a:ext cx="76200" cy="82550"/>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55" name="Rectangle 55"/>
          <p:cNvSpPr>
            <a:spLocks noChangeArrowheads="1"/>
          </p:cNvSpPr>
          <p:nvPr/>
        </p:nvSpPr>
        <p:spPr bwMode="auto">
          <a:xfrm rot="-600000">
            <a:off x="5634038" y="2749550"/>
            <a:ext cx="77787" cy="82550"/>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56" name="Line 56"/>
          <p:cNvSpPr>
            <a:spLocks noChangeShapeType="1"/>
          </p:cNvSpPr>
          <p:nvPr/>
        </p:nvSpPr>
        <p:spPr bwMode="auto">
          <a:xfrm rot="21000000" flipH="1">
            <a:off x="5334000" y="2760663"/>
            <a:ext cx="42863" cy="184150"/>
          </a:xfrm>
          <a:prstGeom prst="line">
            <a:avLst/>
          </a:prstGeom>
          <a:noFill/>
          <a:ln w="9525">
            <a:solidFill>
              <a:schemeClr val="tx1"/>
            </a:solidFill>
            <a:round/>
            <a:headEnd/>
            <a:tailEnd/>
          </a:ln>
        </p:spPr>
        <p:txBody>
          <a:bodyPr/>
          <a:lstStyle/>
          <a:p>
            <a:endParaRPr lang="ja-JP" altLang="en-US"/>
          </a:p>
        </p:txBody>
      </p:sp>
      <p:sp>
        <p:nvSpPr>
          <p:cNvPr id="4157" name="Line 57"/>
          <p:cNvSpPr>
            <a:spLocks noChangeShapeType="1"/>
          </p:cNvSpPr>
          <p:nvPr/>
        </p:nvSpPr>
        <p:spPr bwMode="auto">
          <a:xfrm rot="-600000">
            <a:off x="5334000" y="2760663"/>
            <a:ext cx="42863" cy="184150"/>
          </a:xfrm>
          <a:prstGeom prst="line">
            <a:avLst/>
          </a:prstGeom>
          <a:noFill/>
          <a:ln w="9525">
            <a:solidFill>
              <a:schemeClr val="tx1"/>
            </a:solidFill>
            <a:round/>
            <a:headEnd/>
            <a:tailEnd/>
          </a:ln>
        </p:spPr>
        <p:txBody>
          <a:bodyPr/>
          <a:lstStyle/>
          <a:p>
            <a:endParaRPr lang="ja-JP" altLang="en-US"/>
          </a:p>
        </p:txBody>
      </p:sp>
      <p:sp>
        <p:nvSpPr>
          <p:cNvPr id="4158" name="Line 58"/>
          <p:cNvSpPr>
            <a:spLocks noChangeShapeType="1"/>
          </p:cNvSpPr>
          <p:nvPr/>
        </p:nvSpPr>
        <p:spPr bwMode="auto">
          <a:xfrm rot="-600000">
            <a:off x="4873625" y="2809875"/>
            <a:ext cx="1409700" cy="0"/>
          </a:xfrm>
          <a:prstGeom prst="line">
            <a:avLst/>
          </a:prstGeom>
          <a:noFill/>
          <a:ln w="3175">
            <a:solidFill>
              <a:schemeClr val="tx1"/>
            </a:solidFill>
            <a:prstDash val="lgDashDot"/>
            <a:round/>
            <a:headEnd/>
            <a:tailEnd/>
          </a:ln>
        </p:spPr>
        <p:txBody>
          <a:bodyPr/>
          <a:lstStyle/>
          <a:p>
            <a:endParaRPr lang="ja-JP" altLang="en-US"/>
          </a:p>
        </p:txBody>
      </p:sp>
      <p:sp>
        <p:nvSpPr>
          <p:cNvPr id="4159" name="Line 59"/>
          <p:cNvSpPr>
            <a:spLocks noChangeShapeType="1"/>
          </p:cNvSpPr>
          <p:nvPr/>
        </p:nvSpPr>
        <p:spPr bwMode="auto">
          <a:xfrm>
            <a:off x="4584700" y="2933700"/>
            <a:ext cx="334963" cy="0"/>
          </a:xfrm>
          <a:prstGeom prst="line">
            <a:avLst/>
          </a:prstGeom>
          <a:noFill/>
          <a:ln w="3175">
            <a:solidFill>
              <a:schemeClr val="tx1"/>
            </a:solidFill>
            <a:prstDash val="lgDashDot"/>
            <a:round/>
            <a:headEnd/>
            <a:tailEnd/>
          </a:ln>
        </p:spPr>
        <p:txBody>
          <a:bodyPr/>
          <a:lstStyle/>
          <a:p>
            <a:endParaRPr lang="ja-JP" altLang="en-US"/>
          </a:p>
        </p:txBody>
      </p:sp>
      <p:sp>
        <p:nvSpPr>
          <p:cNvPr id="4160" name="Line 60"/>
          <p:cNvSpPr>
            <a:spLocks noChangeShapeType="1"/>
          </p:cNvSpPr>
          <p:nvPr/>
        </p:nvSpPr>
        <p:spPr bwMode="auto">
          <a:xfrm>
            <a:off x="695325" y="1243013"/>
            <a:ext cx="285750" cy="303212"/>
          </a:xfrm>
          <a:prstGeom prst="line">
            <a:avLst/>
          </a:prstGeom>
          <a:noFill/>
          <a:ln w="57150">
            <a:solidFill>
              <a:srgbClr val="FF3300"/>
            </a:solidFill>
            <a:round/>
            <a:headEnd/>
            <a:tailEnd type="triangle" w="med" len="med"/>
          </a:ln>
        </p:spPr>
        <p:txBody>
          <a:bodyPr/>
          <a:lstStyle/>
          <a:p>
            <a:endParaRPr lang="ja-JP" altLang="en-US"/>
          </a:p>
        </p:txBody>
      </p:sp>
      <p:sp>
        <p:nvSpPr>
          <p:cNvPr id="4161" name="Line 61"/>
          <p:cNvSpPr>
            <a:spLocks noChangeAspect="1" noChangeShapeType="1"/>
          </p:cNvSpPr>
          <p:nvPr/>
        </p:nvSpPr>
        <p:spPr bwMode="auto">
          <a:xfrm rot="2700000">
            <a:off x="1431925" y="2544763"/>
            <a:ext cx="619125" cy="584200"/>
          </a:xfrm>
          <a:prstGeom prst="line">
            <a:avLst/>
          </a:prstGeom>
          <a:noFill/>
          <a:ln w="9525">
            <a:solidFill>
              <a:schemeClr val="tx1"/>
            </a:solidFill>
            <a:round/>
            <a:headEnd/>
            <a:tailEnd/>
          </a:ln>
        </p:spPr>
        <p:txBody>
          <a:bodyPr/>
          <a:lstStyle/>
          <a:p>
            <a:endParaRPr lang="ja-JP" altLang="en-US"/>
          </a:p>
        </p:txBody>
      </p:sp>
      <p:sp>
        <p:nvSpPr>
          <p:cNvPr id="4162" name="Line 62"/>
          <p:cNvSpPr>
            <a:spLocks noChangeAspect="1" noChangeShapeType="1"/>
          </p:cNvSpPr>
          <p:nvPr/>
        </p:nvSpPr>
        <p:spPr bwMode="auto">
          <a:xfrm rot="2700000">
            <a:off x="1940719" y="1907381"/>
            <a:ext cx="0" cy="560388"/>
          </a:xfrm>
          <a:prstGeom prst="line">
            <a:avLst/>
          </a:prstGeom>
          <a:noFill/>
          <a:ln w="9525">
            <a:solidFill>
              <a:schemeClr val="tx1"/>
            </a:solidFill>
            <a:round/>
            <a:headEnd/>
            <a:tailEnd/>
          </a:ln>
        </p:spPr>
        <p:txBody>
          <a:bodyPr/>
          <a:lstStyle/>
          <a:p>
            <a:endParaRPr lang="ja-JP" altLang="en-US"/>
          </a:p>
        </p:txBody>
      </p:sp>
      <p:sp>
        <p:nvSpPr>
          <p:cNvPr id="4163" name="Line 63"/>
          <p:cNvSpPr>
            <a:spLocks noChangeAspect="1" noChangeShapeType="1"/>
          </p:cNvSpPr>
          <p:nvPr/>
        </p:nvSpPr>
        <p:spPr bwMode="auto">
          <a:xfrm rot="2700000" flipV="1">
            <a:off x="2122488" y="2022475"/>
            <a:ext cx="566737" cy="196850"/>
          </a:xfrm>
          <a:prstGeom prst="line">
            <a:avLst/>
          </a:prstGeom>
          <a:noFill/>
          <a:ln w="9525">
            <a:solidFill>
              <a:schemeClr val="tx1"/>
            </a:solidFill>
            <a:round/>
            <a:headEnd/>
            <a:tailEnd/>
          </a:ln>
        </p:spPr>
        <p:txBody>
          <a:bodyPr/>
          <a:lstStyle/>
          <a:p>
            <a:endParaRPr lang="ja-JP" altLang="en-US"/>
          </a:p>
        </p:txBody>
      </p:sp>
      <p:sp>
        <p:nvSpPr>
          <p:cNvPr id="4164" name="Line 64"/>
          <p:cNvSpPr>
            <a:spLocks noChangeAspect="1" noChangeShapeType="1"/>
          </p:cNvSpPr>
          <p:nvPr/>
        </p:nvSpPr>
        <p:spPr bwMode="auto">
          <a:xfrm rot="2700000">
            <a:off x="2578100" y="2462213"/>
            <a:ext cx="558800" cy="0"/>
          </a:xfrm>
          <a:prstGeom prst="line">
            <a:avLst/>
          </a:prstGeom>
          <a:noFill/>
          <a:ln w="9525">
            <a:solidFill>
              <a:schemeClr val="tx1"/>
            </a:solidFill>
            <a:round/>
            <a:headEnd/>
            <a:tailEnd/>
          </a:ln>
        </p:spPr>
        <p:txBody>
          <a:bodyPr/>
          <a:lstStyle/>
          <a:p>
            <a:endParaRPr lang="ja-JP" altLang="en-US"/>
          </a:p>
        </p:txBody>
      </p:sp>
      <p:sp>
        <p:nvSpPr>
          <p:cNvPr id="4165" name="Line 65"/>
          <p:cNvSpPr>
            <a:spLocks noChangeAspect="1" noChangeShapeType="1"/>
          </p:cNvSpPr>
          <p:nvPr/>
        </p:nvSpPr>
        <p:spPr bwMode="auto">
          <a:xfrm rot="2700000" flipH="1">
            <a:off x="2487613" y="3416300"/>
            <a:ext cx="460375" cy="487363"/>
          </a:xfrm>
          <a:prstGeom prst="line">
            <a:avLst/>
          </a:prstGeom>
          <a:noFill/>
          <a:ln w="9525">
            <a:solidFill>
              <a:schemeClr val="tx1"/>
            </a:solidFill>
            <a:round/>
            <a:headEnd/>
            <a:tailEnd/>
          </a:ln>
        </p:spPr>
        <p:txBody>
          <a:bodyPr/>
          <a:lstStyle/>
          <a:p>
            <a:endParaRPr lang="ja-JP" altLang="en-US"/>
          </a:p>
        </p:txBody>
      </p:sp>
      <p:sp>
        <p:nvSpPr>
          <p:cNvPr id="4166" name="Line 66"/>
          <p:cNvSpPr>
            <a:spLocks noChangeAspect="1" noChangeShapeType="1"/>
          </p:cNvSpPr>
          <p:nvPr/>
        </p:nvSpPr>
        <p:spPr bwMode="auto">
          <a:xfrm rot="2700000">
            <a:off x="1714500" y="3333751"/>
            <a:ext cx="168275" cy="0"/>
          </a:xfrm>
          <a:prstGeom prst="line">
            <a:avLst/>
          </a:prstGeom>
          <a:noFill/>
          <a:ln w="9525">
            <a:solidFill>
              <a:schemeClr val="tx1"/>
            </a:solidFill>
            <a:round/>
            <a:headEnd/>
            <a:tailEnd/>
          </a:ln>
        </p:spPr>
        <p:txBody>
          <a:bodyPr/>
          <a:lstStyle/>
          <a:p>
            <a:endParaRPr lang="ja-JP" altLang="en-US"/>
          </a:p>
        </p:txBody>
      </p:sp>
      <p:sp>
        <p:nvSpPr>
          <p:cNvPr id="4167" name="Freeform 67"/>
          <p:cNvSpPr>
            <a:spLocks/>
          </p:cNvSpPr>
          <p:nvPr/>
        </p:nvSpPr>
        <p:spPr bwMode="auto">
          <a:xfrm rot="2700000">
            <a:off x="1739107" y="3107531"/>
            <a:ext cx="234950" cy="230187"/>
          </a:xfrm>
          <a:custGeom>
            <a:avLst/>
            <a:gdLst>
              <a:gd name="T0" fmla="*/ 2147483647 w 652"/>
              <a:gd name="T1" fmla="*/ 0 h 675"/>
              <a:gd name="T2" fmla="*/ 2147483647 w 652"/>
              <a:gd name="T3" fmla="*/ 0 h 675"/>
              <a:gd name="T4" fmla="*/ 2147483647 w 652"/>
              <a:gd name="T5" fmla="*/ 2147483647 h 675"/>
              <a:gd name="T6" fmla="*/ 2147483647 w 652"/>
              <a:gd name="T7" fmla="*/ 2147483647 h 675"/>
              <a:gd name="T8" fmla="*/ 0 w 652"/>
              <a:gd name="T9" fmla="*/ 2147483647 h 675"/>
              <a:gd name="T10" fmla="*/ 2147483647 w 652"/>
              <a:gd name="T11" fmla="*/ 0 h 675"/>
              <a:gd name="T12" fmla="*/ 0 60000 65536"/>
              <a:gd name="T13" fmla="*/ 0 60000 65536"/>
              <a:gd name="T14" fmla="*/ 0 60000 65536"/>
              <a:gd name="T15" fmla="*/ 0 60000 65536"/>
              <a:gd name="T16" fmla="*/ 0 60000 65536"/>
              <a:gd name="T17" fmla="*/ 0 60000 65536"/>
              <a:gd name="T18" fmla="*/ 0 w 652"/>
              <a:gd name="T19" fmla="*/ 0 h 675"/>
              <a:gd name="T20" fmla="*/ 652 w 652"/>
              <a:gd name="T21" fmla="*/ 675 h 675"/>
            </a:gdLst>
            <a:ahLst/>
            <a:cxnLst>
              <a:cxn ang="T12">
                <a:pos x="T0" y="T1"/>
              </a:cxn>
              <a:cxn ang="T13">
                <a:pos x="T2" y="T3"/>
              </a:cxn>
              <a:cxn ang="T14">
                <a:pos x="T4" y="T5"/>
              </a:cxn>
              <a:cxn ang="T15">
                <a:pos x="T6" y="T7"/>
              </a:cxn>
              <a:cxn ang="T16">
                <a:pos x="T8" y="T9"/>
              </a:cxn>
              <a:cxn ang="T17">
                <a:pos x="T10" y="T11"/>
              </a:cxn>
            </a:cxnLst>
            <a:rect l="T18" t="T19" r="T20" b="T21"/>
            <a:pathLst>
              <a:path w="652" h="675">
                <a:moveTo>
                  <a:pt x="1" y="0"/>
                </a:moveTo>
                <a:lnTo>
                  <a:pt x="547" y="0"/>
                </a:lnTo>
                <a:lnTo>
                  <a:pt x="652" y="675"/>
                </a:lnTo>
                <a:lnTo>
                  <a:pt x="193" y="675"/>
                </a:lnTo>
                <a:lnTo>
                  <a:pt x="0" y="482"/>
                </a:lnTo>
                <a:lnTo>
                  <a:pt x="1" y="0"/>
                </a:lnTo>
                <a:close/>
              </a:path>
            </a:pathLst>
          </a:custGeom>
          <a:pattFill prst="dkUpDiag">
            <a:fgClr>
              <a:srgbClr val="FFCC00"/>
            </a:fgClr>
            <a:bgClr>
              <a:srgbClr val="FFFFFF"/>
            </a:bgClr>
          </a:pattFill>
          <a:ln w="9525">
            <a:noFill/>
            <a:round/>
            <a:headEnd/>
            <a:tailEnd/>
          </a:ln>
        </p:spPr>
        <p:txBody>
          <a:bodyPr/>
          <a:lstStyle/>
          <a:p>
            <a:endParaRPr lang="ja-JP" altLang="en-US"/>
          </a:p>
        </p:txBody>
      </p:sp>
      <p:sp>
        <p:nvSpPr>
          <p:cNvPr id="4168" name="Freeform 68"/>
          <p:cNvSpPr>
            <a:spLocks/>
          </p:cNvSpPr>
          <p:nvPr/>
        </p:nvSpPr>
        <p:spPr bwMode="auto">
          <a:xfrm rot="2700000">
            <a:off x="1896269" y="3194844"/>
            <a:ext cx="150813" cy="257175"/>
          </a:xfrm>
          <a:custGeom>
            <a:avLst/>
            <a:gdLst>
              <a:gd name="T0" fmla="*/ 0 w 421"/>
              <a:gd name="T1" fmla="*/ 2147483647 h 758"/>
              <a:gd name="T2" fmla="*/ 2147483647 w 421"/>
              <a:gd name="T3" fmla="*/ 0 h 758"/>
              <a:gd name="T4" fmla="*/ 2147483647 w 421"/>
              <a:gd name="T5" fmla="*/ 2147483647 h 758"/>
              <a:gd name="T6" fmla="*/ 2147483647 w 421"/>
              <a:gd name="T7" fmla="*/ 2147483647 h 758"/>
              <a:gd name="T8" fmla="*/ 0 w 421"/>
              <a:gd name="T9" fmla="*/ 2147483647 h 758"/>
              <a:gd name="T10" fmla="*/ 0 60000 65536"/>
              <a:gd name="T11" fmla="*/ 0 60000 65536"/>
              <a:gd name="T12" fmla="*/ 0 60000 65536"/>
              <a:gd name="T13" fmla="*/ 0 60000 65536"/>
              <a:gd name="T14" fmla="*/ 0 60000 65536"/>
              <a:gd name="T15" fmla="*/ 0 w 421"/>
              <a:gd name="T16" fmla="*/ 0 h 758"/>
              <a:gd name="T17" fmla="*/ 421 w 421"/>
              <a:gd name="T18" fmla="*/ 758 h 758"/>
            </a:gdLst>
            <a:ahLst/>
            <a:cxnLst>
              <a:cxn ang="T10">
                <a:pos x="T0" y="T1"/>
              </a:cxn>
              <a:cxn ang="T11">
                <a:pos x="T2" y="T3"/>
              </a:cxn>
              <a:cxn ang="T12">
                <a:pos x="T4" y="T5"/>
              </a:cxn>
              <a:cxn ang="T13">
                <a:pos x="T6" y="T7"/>
              </a:cxn>
              <a:cxn ang="T14">
                <a:pos x="T8" y="T9"/>
              </a:cxn>
            </a:cxnLst>
            <a:rect l="T15" t="T16" r="T17" b="T18"/>
            <a:pathLst>
              <a:path w="421" h="758">
                <a:moveTo>
                  <a:pt x="0" y="75"/>
                </a:moveTo>
                <a:lnTo>
                  <a:pt x="187" y="0"/>
                </a:lnTo>
                <a:lnTo>
                  <a:pt x="421" y="644"/>
                </a:lnTo>
                <a:lnTo>
                  <a:pt x="106" y="758"/>
                </a:lnTo>
                <a:lnTo>
                  <a:pt x="0" y="75"/>
                </a:lnTo>
                <a:close/>
              </a:path>
            </a:pathLst>
          </a:custGeom>
          <a:pattFill prst="dkUpDiag">
            <a:fgClr>
              <a:srgbClr val="FFCC00"/>
            </a:fgClr>
            <a:bgClr>
              <a:srgbClr val="FFFFFF"/>
            </a:bgClr>
          </a:pattFill>
          <a:ln w="9525">
            <a:noFill/>
            <a:round/>
            <a:headEnd/>
            <a:tailEnd/>
          </a:ln>
        </p:spPr>
        <p:txBody>
          <a:bodyPr/>
          <a:lstStyle/>
          <a:p>
            <a:endParaRPr lang="ja-JP" altLang="en-US"/>
          </a:p>
        </p:txBody>
      </p:sp>
      <p:sp>
        <p:nvSpPr>
          <p:cNvPr id="4169" name="Freeform 69"/>
          <p:cNvSpPr>
            <a:spLocks/>
          </p:cNvSpPr>
          <p:nvPr/>
        </p:nvSpPr>
        <p:spPr bwMode="auto">
          <a:xfrm rot="2700000">
            <a:off x="2423319" y="3240882"/>
            <a:ext cx="617537" cy="622300"/>
          </a:xfrm>
          <a:custGeom>
            <a:avLst/>
            <a:gdLst>
              <a:gd name="T0" fmla="*/ 0 w 1716"/>
              <a:gd name="T1" fmla="*/ 2147483647 h 1836"/>
              <a:gd name="T2" fmla="*/ 2147483647 w 1716"/>
              <a:gd name="T3" fmla="*/ 0 h 1836"/>
              <a:gd name="T4" fmla="*/ 2147483647 w 1716"/>
              <a:gd name="T5" fmla="*/ 2147483647 h 1836"/>
              <a:gd name="T6" fmla="*/ 2147483647 w 1716"/>
              <a:gd name="T7" fmla="*/ 2147483647 h 1836"/>
              <a:gd name="T8" fmla="*/ 0 w 1716"/>
              <a:gd name="T9" fmla="*/ 2147483647 h 1836"/>
              <a:gd name="T10" fmla="*/ 0 60000 65536"/>
              <a:gd name="T11" fmla="*/ 0 60000 65536"/>
              <a:gd name="T12" fmla="*/ 0 60000 65536"/>
              <a:gd name="T13" fmla="*/ 0 60000 65536"/>
              <a:gd name="T14" fmla="*/ 0 60000 65536"/>
              <a:gd name="T15" fmla="*/ 0 w 1716"/>
              <a:gd name="T16" fmla="*/ 0 h 1836"/>
              <a:gd name="T17" fmla="*/ 1716 w 1716"/>
              <a:gd name="T18" fmla="*/ 1836 h 1836"/>
            </a:gdLst>
            <a:ahLst/>
            <a:cxnLst>
              <a:cxn ang="T10">
                <a:pos x="T0" y="T1"/>
              </a:cxn>
              <a:cxn ang="T11">
                <a:pos x="T2" y="T3"/>
              </a:cxn>
              <a:cxn ang="T12">
                <a:pos x="T4" y="T5"/>
              </a:cxn>
              <a:cxn ang="T13">
                <a:pos x="T6" y="T7"/>
              </a:cxn>
              <a:cxn ang="T14">
                <a:pos x="T8" y="T9"/>
              </a:cxn>
            </a:cxnLst>
            <a:rect l="T15" t="T16" r="T17" b="T18"/>
            <a:pathLst>
              <a:path w="1716" h="1836">
                <a:moveTo>
                  <a:pt x="0" y="1248"/>
                </a:moveTo>
                <a:lnTo>
                  <a:pt x="1243" y="0"/>
                </a:lnTo>
                <a:lnTo>
                  <a:pt x="1716" y="473"/>
                </a:lnTo>
                <a:lnTo>
                  <a:pt x="362" y="1836"/>
                </a:lnTo>
                <a:lnTo>
                  <a:pt x="0" y="1248"/>
                </a:lnTo>
                <a:close/>
              </a:path>
            </a:pathLst>
          </a:custGeom>
          <a:pattFill prst="dkUpDiag">
            <a:fgClr>
              <a:srgbClr val="FFCC00"/>
            </a:fgClr>
            <a:bgClr>
              <a:srgbClr val="FFFFFF"/>
            </a:bgClr>
          </a:pattFill>
          <a:ln w="9525">
            <a:noFill/>
            <a:round/>
            <a:headEnd/>
            <a:tailEnd/>
          </a:ln>
        </p:spPr>
        <p:txBody>
          <a:bodyPr/>
          <a:lstStyle/>
          <a:p>
            <a:endParaRPr lang="ja-JP" altLang="en-US"/>
          </a:p>
        </p:txBody>
      </p:sp>
      <p:sp>
        <p:nvSpPr>
          <p:cNvPr id="4170" name="Freeform 70"/>
          <p:cNvSpPr>
            <a:spLocks/>
          </p:cNvSpPr>
          <p:nvPr/>
        </p:nvSpPr>
        <p:spPr bwMode="auto">
          <a:xfrm rot="2700000">
            <a:off x="2497138" y="2435225"/>
            <a:ext cx="557212" cy="230188"/>
          </a:xfrm>
          <a:custGeom>
            <a:avLst/>
            <a:gdLst>
              <a:gd name="T0" fmla="*/ 0 w 1550"/>
              <a:gd name="T1" fmla="*/ 0 h 677"/>
              <a:gd name="T2" fmla="*/ 2147483647 w 1550"/>
              <a:gd name="T3" fmla="*/ 0 h 677"/>
              <a:gd name="T4" fmla="*/ 2147483647 w 1550"/>
              <a:gd name="T5" fmla="*/ 2147483647 h 677"/>
              <a:gd name="T6" fmla="*/ 2147483647 w 1550"/>
              <a:gd name="T7" fmla="*/ 2147483647 h 677"/>
              <a:gd name="T8" fmla="*/ 2147483647 w 1550"/>
              <a:gd name="T9" fmla="*/ 2147483647 h 677"/>
              <a:gd name="T10" fmla="*/ 0 w 1550"/>
              <a:gd name="T11" fmla="*/ 0 h 677"/>
              <a:gd name="T12" fmla="*/ 0 60000 65536"/>
              <a:gd name="T13" fmla="*/ 0 60000 65536"/>
              <a:gd name="T14" fmla="*/ 0 60000 65536"/>
              <a:gd name="T15" fmla="*/ 0 60000 65536"/>
              <a:gd name="T16" fmla="*/ 0 60000 65536"/>
              <a:gd name="T17" fmla="*/ 0 60000 65536"/>
              <a:gd name="T18" fmla="*/ 0 w 1550"/>
              <a:gd name="T19" fmla="*/ 0 h 677"/>
              <a:gd name="T20" fmla="*/ 1550 w 1550"/>
              <a:gd name="T21" fmla="*/ 677 h 677"/>
            </a:gdLst>
            <a:ahLst/>
            <a:cxnLst>
              <a:cxn ang="T12">
                <a:pos x="T0" y="T1"/>
              </a:cxn>
              <a:cxn ang="T13">
                <a:pos x="T2" y="T3"/>
              </a:cxn>
              <a:cxn ang="T14">
                <a:pos x="T4" y="T5"/>
              </a:cxn>
              <a:cxn ang="T15">
                <a:pos x="T6" y="T7"/>
              </a:cxn>
              <a:cxn ang="T16">
                <a:pos x="T8" y="T9"/>
              </a:cxn>
              <a:cxn ang="T17">
                <a:pos x="T10" y="T11"/>
              </a:cxn>
            </a:cxnLst>
            <a:rect l="T18" t="T19" r="T20" b="T21"/>
            <a:pathLst>
              <a:path w="1550" h="677">
                <a:moveTo>
                  <a:pt x="0" y="0"/>
                </a:moveTo>
                <a:lnTo>
                  <a:pt x="1550" y="0"/>
                </a:lnTo>
                <a:lnTo>
                  <a:pt x="1550" y="369"/>
                </a:lnTo>
                <a:lnTo>
                  <a:pt x="1242" y="677"/>
                </a:lnTo>
                <a:lnTo>
                  <a:pt x="110" y="677"/>
                </a:lnTo>
                <a:lnTo>
                  <a:pt x="0" y="0"/>
                </a:lnTo>
                <a:close/>
              </a:path>
            </a:pathLst>
          </a:custGeom>
          <a:pattFill prst="dkUpDiag">
            <a:fgClr>
              <a:srgbClr val="FFCC00"/>
            </a:fgClr>
            <a:bgClr>
              <a:srgbClr val="FFFFFF"/>
            </a:bgClr>
          </a:pattFill>
          <a:ln w="9525">
            <a:noFill/>
            <a:round/>
            <a:headEnd/>
            <a:tailEnd/>
          </a:ln>
        </p:spPr>
        <p:txBody>
          <a:bodyPr/>
          <a:lstStyle/>
          <a:p>
            <a:endParaRPr lang="ja-JP" altLang="en-US"/>
          </a:p>
        </p:txBody>
      </p:sp>
      <p:sp>
        <p:nvSpPr>
          <p:cNvPr id="4171" name="Freeform 71"/>
          <p:cNvSpPr>
            <a:spLocks/>
          </p:cNvSpPr>
          <p:nvPr/>
        </p:nvSpPr>
        <p:spPr bwMode="auto">
          <a:xfrm rot="2700000">
            <a:off x="2378075" y="2163763"/>
            <a:ext cx="261937" cy="287338"/>
          </a:xfrm>
          <a:custGeom>
            <a:avLst/>
            <a:gdLst>
              <a:gd name="T0" fmla="*/ 0 w 726"/>
              <a:gd name="T1" fmla="*/ 2147483647 h 846"/>
              <a:gd name="T2" fmla="*/ 2147483647 w 726"/>
              <a:gd name="T3" fmla="*/ 0 h 846"/>
              <a:gd name="T4" fmla="*/ 2147483647 w 726"/>
              <a:gd name="T5" fmla="*/ 2147483647 h 846"/>
              <a:gd name="T6" fmla="*/ 2147483647 w 726"/>
              <a:gd name="T7" fmla="*/ 2147483647 h 846"/>
              <a:gd name="T8" fmla="*/ 0 w 726"/>
              <a:gd name="T9" fmla="*/ 2147483647 h 846"/>
              <a:gd name="T10" fmla="*/ 0 60000 65536"/>
              <a:gd name="T11" fmla="*/ 0 60000 65536"/>
              <a:gd name="T12" fmla="*/ 0 60000 65536"/>
              <a:gd name="T13" fmla="*/ 0 60000 65536"/>
              <a:gd name="T14" fmla="*/ 0 60000 65536"/>
              <a:gd name="T15" fmla="*/ 0 w 726"/>
              <a:gd name="T16" fmla="*/ 0 h 846"/>
              <a:gd name="T17" fmla="*/ 726 w 726"/>
              <a:gd name="T18" fmla="*/ 846 h 846"/>
            </a:gdLst>
            <a:ahLst/>
            <a:cxnLst>
              <a:cxn ang="T10">
                <a:pos x="T0" y="T1"/>
              </a:cxn>
              <a:cxn ang="T11">
                <a:pos x="T2" y="T3"/>
              </a:cxn>
              <a:cxn ang="T12">
                <a:pos x="T4" y="T5"/>
              </a:cxn>
              <a:cxn ang="T13">
                <a:pos x="T6" y="T7"/>
              </a:cxn>
              <a:cxn ang="T14">
                <a:pos x="T8" y="T9"/>
              </a:cxn>
            </a:cxnLst>
            <a:rect l="T15" t="T16" r="T17" b="T18"/>
            <a:pathLst>
              <a:path w="726" h="846">
                <a:moveTo>
                  <a:pt x="0" y="204"/>
                </a:moveTo>
                <a:lnTo>
                  <a:pt x="620" y="0"/>
                </a:lnTo>
                <a:lnTo>
                  <a:pt x="726" y="679"/>
                </a:lnTo>
                <a:lnTo>
                  <a:pt x="207" y="846"/>
                </a:lnTo>
                <a:lnTo>
                  <a:pt x="0" y="204"/>
                </a:lnTo>
                <a:close/>
              </a:path>
            </a:pathLst>
          </a:custGeom>
          <a:pattFill prst="dkUpDiag">
            <a:fgClr>
              <a:srgbClr val="FFCC00"/>
            </a:fgClr>
            <a:bgClr>
              <a:srgbClr val="FFFFFF"/>
            </a:bgClr>
          </a:pattFill>
          <a:ln w="9525">
            <a:noFill/>
            <a:round/>
            <a:headEnd/>
            <a:tailEnd/>
          </a:ln>
        </p:spPr>
        <p:txBody>
          <a:bodyPr/>
          <a:lstStyle/>
          <a:p>
            <a:endParaRPr lang="ja-JP" altLang="en-US"/>
          </a:p>
        </p:txBody>
      </p:sp>
      <p:sp>
        <p:nvSpPr>
          <p:cNvPr id="4172" name="Freeform 72"/>
          <p:cNvSpPr>
            <a:spLocks/>
          </p:cNvSpPr>
          <p:nvPr/>
        </p:nvSpPr>
        <p:spPr bwMode="auto">
          <a:xfrm rot="2700000">
            <a:off x="2030412" y="2008188"/>
            <a:ext cx="403225" cy="317500"/>
          </a:xfrm>
          <a:custGeom>
            <a:avLst/>
            <a:gdLst>
              <a:gd name="T0" fmla="*/ 0 w 1122"/>
              <a:gd name="T1" fmla="*/ 2147483647 h 939"/>
              <a:gd name="T2" fmla="*/ 2147483647 w 1122"/>
              <a:gd name="T3" fmla="*/ 0 h 939"/>
              <a:gd name="T4" fmla="*/ 2147483647 w 1122"/>
              <a:gd name="T5" fmla="*/ 2147483647 h 939"/>
              <a:gd name="T6" fmla="*/ 2147483647 w 1122"/>
              <a:gd name="T7" fmla="*/ 2147483647 h 939"/>
              <a:gd name="T8" fmla="*/ 0 w 1122"/>
              <a:gd name="T9" fmla="*/ 2147483647 h 939"/>
              <a:gd name="T10" fmla="*/ 0 60000 65536"/>
              <a:gd name="T11" fmla="*/ 0 60000 65536"/>
              <a:gd name="T12" fmla="*/ 0 60000 65536"/>
              <a:gd name="T13" fmla="*/ 0 60000 65536"/>
              <a:gd name="T14" fmla="*/ 0 60000 65536"/>
              <a:gd name="T15" fmla="*/ 0 w 1122"/>
              <a:gd name="T16" fmla="*/ 0 h 939"/>
              <a:gd name="T17" fmla="*/ 1122 w 1122"/>
              <a:gd name="T18" fmla="*/ 939 h 939"/>
            </a:gdLst>
            <a:ahLst/>
            <a:cxnLst>
              <a:cxn ang="T10">
                <a:pos x="T0" y="T1"/>
              </a:cxn>
              <a:cxn ang="T11">
                <a:pos x="T2" y="T3"/>
              </a:cxn>
              <a:cxn ang="T12">
                <a:pos x="T4" y="T5"/>
              </a:cxn>
              <a:cxn ang="T13">
                <a:pos x="T6" y="T7"/>
              </a:cxn>
              <a:cxn ang="T14">
                <a:pos x="T8" y="T9"/>
              </a:cxn>
            </a:cxnLst>
            <a:rect l="T15" t="T16" r="T17" b="T18"/>
            <a:pathLst>
              <a:path w="1122" h="939">
                <a:moveTo>
                  <a:pt x="0" y="295"/>
                </a:moveTo>
                <a:lnTo>
                  <a:pt x="912" y="0"/>
                </a:lnTo>
                <a:lnTo>
                  <a:pt x="1122" y="645"/>
                </a:lnTo>
                <a:lnTo>
                  <a:pt x="206" y="939"/>
                </a:lnTo>
                <a:lnTo>
                  <a:pt x="0" y="295"/>
                </a:lnTo>
                <a:close/>
              </a:path>
            </a:pathLst>
          </a:custGeom>
          <a:pattFill prst="dkUpDiag">
            <a:fgClr>
              <a:srgbClr val="FFCC00"/>
            </a:fgClr>
            <a:bgClr>
              <a:srgbClr val="FFFFFF"/>
            </a:bgClr>
          </a:pattFill>
          <a:ln w="9525">
            <a:noFill/>
            <a:round/>
            <a:headEnd/>
            <a:tailEnd/>
          </a:ln>
        </p:spPr>
        <p:txBody>
          <a:bodyPr/>
          <a:lstStyle/>
          <a:p>
            <a:endParaRPr lang="ja-JP" altLang="en-US"/>
          </a:p>
        </p:txBody>
      </p:sp>
      <p:sp>
        <p:nvSpPr>
          <p:cNvPr id="4173" name="Line 73"/>
          <p:cNvSpPr>
            <a:spLocks noChangeShapeType="1"/>
          </p:cNvSpPr>
          <p:nvPr/>
        </p:nvSpPr>
        <p:spPr bwMode="auto">
          <a:xfrm rot="2700000" flipV="1">
            <a:off x="3000375" y="2640013"/>
            <a:ext cx="0" cy="136525"/>
          </a:xfrm>
          <a:prstGeom prst="line">
            <a:avLst/>
          </a:prstGeom>
          <a:noFill/>
          <a:ln w="9525">
            <a:solidFill>
              <a:schemeClr val="tx1"/>
            </a:solidFill>
            <a:round/>
            <a:headEnd/>
            <a:tailEnd/>
          </a:ln>
        </p:spPr>
        <p:txBody>
          <a:bodyPr/>
          <a:lstStyle/>
          <a:p>
            <a:endParaRPr lang="ja-JP" altLang="en-US"/>
          </a:p>
        </p:txBody>
      </p:sp>
      <p:sp>
        <p:nvSpPr>
          <p:cNvPr id="4174" name="Line 74"/>
          <p:cNvSpPr>
            <a:spLocks noChangeShapeType="1"/>
          </p:cNvSpPr>
          <p:nvPr/>
        </p:nvSpPr>
        <p:spPr bwMode="auto">
          <a:xfrm rot="2700000" flipV="1">
            <a:off x="2828925" y="2698750"/>
            <a:ext cx="106363" cy="112713"/>
          </a:xfrm>
          <a:prstGeom prst="line">
            <a:avLst/>
          </a:prstGeom>
          <a:noFill/>
          <a:ln w="9525">
            <a:solidFill>
              <a:schemeClr val="tx1"/>
            </a:solidFill>
            <a:round/>
            <a:headEnd/>
            <a:tailEnd/>
          </a:ln>
        </p:spPr>
        <p:txBody>
          <a:bodyPr/>
          <a:lstStyle/>
          <a:p>
            <a:endParaRPr lang="ja-JP" altLang="en-US"/>
          </a:p>
        </p:txBody>
      </p:sp>
      <p:sp>
        <p:nvSpPr>
          <p:cNvPr id="4175" name="Line 75"/>
          <p:cNvSpPr>
            <a:spLocks noChangeShapeType="1"/>
          </p:cNvSpPr>
          <p:nvPr/>
        </p:nvSpPr>
        <p:spPr bwMode="auto">
          <a:xfrm rot="1620000">
            <a:off x="2006600" y="2332038"/>
            <a:ext cx="557213" cy="0"/>
          </a:xfrm>
          <a:prstGeom prst="line">
            <a:avLst/>
          </a:prstGeom>
          <a:noFill/>
          <a:ln w="9525">
            <a:solidFill>
              <a:schemeClr val="tx1"/>
            </a:solidFill>
            <a:round/>
            <a:headEnd/>
            <a:tailEnd/>
          </a:ln>
        </p:spPr>
        <p:txBody>
          <a:bodyPr/>
          <a:lstStyle/>
          <a:p>
            <a:endParaRPr lang="ja-JP" altLang="en-US"/>
          </a:p>
        </p:txBody>
      </p:sp>
      <p:sp>
        <p:nvSpPr>
          <p:cNvPr id="4176" name="Line 76"/>
          <p:cNvSpPr>
            <a:spLocks noChangeShapeType="1"/>
          </p:cNvSpPr>
          <p:nvPr/>
        </p:nvSpPr>
        <p:spPr bwMode="auto">
          <a:xfrm rot="2160000">
            <a:off x="2601913" y="2243138"/>
            <a:ext cx="0" cy="249237"/>
          </a:xfrm>
          <a:prstGeom prst="line">
            <a:avLst/>
          </a:prstGeom>
          <a:noFill/>
          <a:ln w="9525">
            <a:solidFill>
              <a:schemeClr val="tx1"/>
            </a:solidFill>
            <a:round/>
            <a:headEnd/>
            <a:tailEnd/>
          </a:ln>
        </p:spPr>
        <p:txBody>
          <a:bodyPr/>
          <a:lstStyle/>
          <a:p>
            <a:endParaRPr lang="ja-JP" altLang="en-US"/>
          </a:p>
        </p:txBody>
      </p:sp>
      <p:sp>
        <p:nvSpPr>
          <p:cNvPr id="4177" name="Line 77"/>
          <p:cNvSpPr>
            <a:spLocks noChangeShapeType="1"/>
          </p:cNvSpPr>
          <p:nvPr/>
        </p:nvSpPr>
        <p:spPr bwMode="auto">
          <a:xfrm rot="1620000">
            <a:off x="2087563" y="1965325"/>
            <a:ext cx="0" cy="244475"/>
          </a:xfrm>
          <a:prstGeom prst="line">
            <a:avLst/>
          </a:prstGeom>
          <a:noFill/>
          <a:ln w="9525">
            <a:solidFill>
              <a:schemeClr val="tx1"/>
            </a:solidFill>
            <a:round/>
            <a:headEnd/>
            <a:tailEnd/>
          </a:ln>
        </p:spPr>
        <p:txBody>
          <a:bodyPr/>
          <a:lstStyle/>
          <a:p>
            <a:endParaRPr lang="ja-JP" altLang="en-US"/>
          </a:p>
        </p:txBody>
      </p:sp>
      <p:sp>
        <p:nvSpPr>
          <p:cNvPr id="4178" name="Line 78"/>
          <p:cNvSpPr>
            <a:spLocks noChangeShapeType="1"/>
          </p:cNvSpPr>
          <p:nvPr/>
        </p:nvSpPr>
        <p:spPr bwMode="auto">
          <a:xfrm rot="7020000">
            <a:off x="2298700" y="2268538"/>
            <a:ext cx="244475" cy="0"/>
          </a:xfrm>
          <a:prstGeom prst="line">
            <a:avLst/>
          </a:prstGeom>
          <a:noFill/>
          <a:ln w="9525">
            <a:solidFill>
              <a:schemeClr val="tx1"/>
            </a:solidFill>
            <a:round/>
            <a:headEnd/>
            <a:tailEnd/>
          </a:ln>
        </p:spPr>
        <p:txBody>
          <a:bodyPr/>
          <a:lstStyle/>
          <a:p>
            <a:endParaRPr lang="ja-JP" altLang="en-US"/>
          </a:p>
        </p:txBody>
      </p:sp>
      <p:sp>
        <p:nvSpPr>
          <p:cNvPr id="4179" name="Line 79"/>
          <p:cNvSpPr>
            <a:spLocks noChangeShapeType="1"/>
          </p:cNvSpPr>
          <p:nvPr/>
        </p:nvSpPr>
        <p:spPr bwMode="auto">
          <a:xfrm rot="7020000">
            <a:off x="2257425" y="2246313"/>
            <a:ext cx="244475" cy="0"/>
          </a:xfrm>
          <a:prstGeom prst="line">
            <a:avLst/>
          </a:prstGeom>
          <a:noFill/>
          <a:ln w="9525">
            <a:solidFill>
              <a:schemeClr val="tx1"/>
            </a:solidFill>
            <a:round/>
            <a:headEnd/>
            <a:tailEnd/>
          </a:ln>
        </p:spPr>
        <p:txBody>
          <a:bodyPr/>
          <a:lstStyle/>
          <a:p>
            <a:endParaRPr lang="ja-JP" altLang="en-US"/>
          </a:p>
        </p:txBody>
      </p:sp>
      <p:sp>
        <p:nvSpPr>
          <p:cNvPr id="4180" name="Line 80"/>
          <p:cNvSpPr>
            <a:spLocks noChangeShapeType="1"/>
          </p:cNvSpPr>
          <p:nvPr/>
        </p:nvSpPr>
        <p:spPr bwMode="auto">
          <a:xfrm rot="2700000" flipV="1">
            <a:off x="1800225" y="3025775"/>
            <a:ext cx="0" cy="176213"/>
          </a:xfrm>
          <a:prstGeom prst="line">
            <a:avLst/>
          </a:prstGeom>
          <a:noFill/>
          <a:ln w="9525">
            <a:solidFill>
              <a:schemeClr val="tx1"/>
            </a:solidFill>
            <a:round/>
            <a:headEnd/>
            <a:tailEnd/>
          </a:ln>
        </p:spPr>
        <p:txBody>
          <a:bodyPr/>
          <a:lstStyle/>
          <a:p>
            <a:endParaRPr lang="ja-JP" altLang="en-US"/>
          </a:p>
        </p:txBody>
      </p:sp>
      <p:sp>
        <p:nvSpPr>
          <p:cNvPr id="4181" name="Line 81"/>
          <p:cNvSpPr>
            <a:spLocks noChangeShapeType="1"/>
          </p:cNvSpPr>
          <p:nvPr/>
        </p:nvSpPr>
        <p:spPr bwMode="auto">
          <a:xfrm rot="2700000">
            <a:off x="1905001" y="3175000"/>
            <a:ext cx="38100" cy="231775"/>
          </a:xfrm>
          <a:prstGeom prst="line">
            <a:avLst/>
          </a:prstGeom>
          <a:noFill/>
          <a:ln w="9525">
            <a:solidFill>
              <a:schemeClr val="tx1"/>
            </a:solidFill>
            <a:round/>
            <a:headEnd/>
            <a:tailEnd/>
          </a:ln>
        </p:spPr>
        <p:txBody>
          <a:bodyPr/>
          <a:lstStyle/>
          <a:p>
            <a:endParaRPr lang="ja-JP" altLang="en-US"/>
          </a:p>
        </p:txBody>
      </p:sp>
      <p:sp>
        <p:nvSpPr>
          <p:cNvPr id="4182" name="Line 82"/>
          <p:cNvSpPr>
            <a:spLocks noChangeShapeType="1"/>
          </p:cNvSpPr>
          <p:nvPr/>
        </p:nvSpPr>
        <p:spPr bwMode="auto">
          <a:xfrm rot="2700000" flipH="1">
            <a:off x="2533650" y="3190875"/>
            <a:ext cx="422275" cy="447675"/>
          </a:xfrm>
          <a:prstGeom prst="line">
            <a:avLst/>
          </a:prstGeom>
          <a:noFill/>
          <a:ln w="9525">
            <a:solidFill>
              <a:schemeClr val="tx1"/>
            </a:solidFill>
            <a:round/>
            <a:headEnd/>
            <a:tailEnd/>
          </a:ln>
        </p:spPr>
        <p:txBody>
          <a:bodyPr/>
          <a:lstStyle/>
          <a:p>
            <a:endParaRPr lang="ja-JP" altLang="en-US"/>
          </a:p>
        </p:txBody>
      </p:sp>
      <p:sp>
        <p:nvSpPr>
          <p:cNvPr id="4183" name="Freeform 83"/>
          <p:cNvSpPr>
            <a:spLocks/>
          </p:cNvSpPr>
          <p:nvPr/>
        </p:nvSpPr>
        <p:spPr bwMode="auto">
          <a:xfrm rot="2700000">
            <a:off x="1546225" y="2466976"/>
            <a:ext cx="1563687" cy="849312"/>
          </a:xfrm>
          <a:custGeom>
            <a:avLst/>
            <a:gdLst>
              <a:gd name="T0" fmla="*/ 2147483647 w 4350"/>
              <a:gd name="T1" fmla="*/ 2147483647 h 2508"/>
              <a:gd name="T2" fmla="*/ 2147483647 w 4350"/>
              <a:gd name="T3" fmla="*/ 2147483647 h 2508"/>
              <a:gd name="T4" fmla="*/ 2147483647 w 4350"/>
              <a:gd name="T5" fmla="*/ 0 h 2508"/>
              <a:gd name="T6" fmla="*/ 2147483647 w 4350"/>
              <a:gd name="T7" fmla="*/ 0 h 2508"/>
              <a:gd name="T8" fmla="*/ 2147483647 w 4350"/>
              <a:gd name="T9" fmla="*/ 0 h 2508"/>
              <a:gd name="T10" fmla="*/ 2147483647 w 4350"/>
              <a:gd name="T11" fmla="*/ 2147483647 h 2508"/>
              <a:gd name="T12" fmla="*/ 2147483647 w 4350"/>
              <a:gd name="T13" fmla="*/ 2147483647 h 2508"/>
              <a:gd name="T14" fmla="*/ 2147483647 w 4350"/>
              <a:gd name="T15" fmla="*/ 2147483647 h 2508"/>
              <a:gd name="T16" fmla="*/ 2147483647 w 4350"/>
              <a:gd name="T17" fmla="*/ 2147483647 h 2508"/>
              <a:gd name="T18" fmla="*/ 2147483647 w 4350"/>
              <a:gd name="T19" fmla="*/ 2147483647 h 2508"/>
              <a:gd name="T20" fmla="*/ 2147483647 w 4350"/>
              <a:gd name="T21" fmla="*/ 2147483647 h 2508"/>
              <a:gd name="T22" fmla="*/ 2147483647 w 4350"/>
              <a:gd name="T23" fmla="*/ 2147483647 h 2508"/>
              <a:gd name="T24" fmla="*/ 2147483647 w 4350"/>
              <a:gd name="T25" fmla="*/ 2147483647 h 2508"/>
              <a:gd name="T26" fmla="*/ 2147483647 w 4350"/>
              <a:gd name="T27" fmla="*/ 2147483647 h 2508"/>
              <a:gd name="T28" fmla="*/ 2147483647 w 4350"/>
              <a:gd name="T29" fmla="*/ 2147483647 h 2508"/>
              <a:gd name="T30" fmla="*/ 2147483647 w 4350"/>
              <a:gd name="T31" fmla="*/ 2147483647 h 2508"/>
              <a:gd name="T32" fmla="*/ 2147483647 w 4350"/>
              <a:gd name="T33" fmla="*/ 2147483647 h 2508"/>
              <a:gd name="T34" fmla="*/ 2147483647 w 4350"/>
              <a:gd name="T35" fmla="*/ 2147483647 h 2508"/>
              <a:gd name="T36" fmla="*/ 2147483647 w 4350"/>
              <a:gd name="T37" fmla="*/ 2147483647 h 2508"/>
              <a:gd name="T38" fmla="*/ 2147483647 w 4350"/>
              <a:gd name="T39" fmla="*/ 2147483647 h 2508"/>
              <a:gd name="T40" fmla="*/ 2147483647 w 4350"/>
              <a:gd name="T41" fmla="*/ 2147483647 h 2508"/>
              <a:gd name="T42" fmla="*/ 2147483647 w 4350"/>
              <a:gd name="T43" fmla="*/ 2147483647 h 2508"/>
              <a:gd name="T44" fmla="*/ 2147483647 w 4350"/>
              <a:gd name="T45" fmla="*/ 2147483647 h 2508"/>
              <a:gd name="T46" fmla="*/ 2147483647 w 4350"/>
              <a:gd name="T47" fmla="*/ 2147483647 h 2508"/>
              <a:gd name="T48" fmla="*/ 2147483647 w 4350"/>
              <a:gd name="T49" fmla="*/ 2147483647 h 2508"/>
              <a:gd name="T50" fmla="*/ 2147483647 w 4350"/>
              <a:gd name="T51" fmla="*/ 2147483647 h 2508"/>
              <a:gd name="T52" fmla="*/ 2147483647 w 4350"/>
              <a:gd name="T53" fmla="*/ 2147483647 h 2508"/>
              <a:gd name="T54" fmla="*/ 2147483647 w 4350"/>
              <a:gd name="T55" fmla="*/ 2147483647 h 2508"/>
              <a:gd name="T56" fmla="*/ 2147483647 w 4350"/>
              <a:gd name="T57" fmla="*/ 2147483647 h 2508"/>
              <a:gd name="T58" fmla="*/ 2147483647 w 4350"/>
              <a:gd name="T59" fmla="*/ 2147483647 h 2508"/>
              <a:gd name="T60" fmla="*/ 2147483647 w 4350"/>
              <a:gd name="T61" fmla="*/ 2147483647 h 2508"/>
              <a:gd name="T62" fmla="*/ 2147483647 w 4350"/>
              <a:gd name="T63" fmla="*/ 2147483647 h 2508"/>
              <a:gd name="T64" fmla="*/ 2147483647 w 4350"/>
              <a:gd name="T65" fmla="*/ 2147483647 h 2508"/>
              <a:gd name="T66" fmla="*/ 2147483647 w 4350"/>
              <a:gd name="T67" fmla="*/ 2147483647 h 2508"/>
              <a:gd name="T68" fmla="*/ 2147483647 w 4350"/>
              <a:gd name="T69" fmla="*/ 2147483647 h 2508"/>
              <a:gd name="T70" fmla="*/ 2147483647 w 4350"/>
              <a:gd name="T71" fmla="*/ 2147483647 h 2508"/>
              <a:gd name="T72" fmla="*/ 0 w 4350"/>
              <a:gd name="T73" fmla="*/ 2147483647 h 2508"/>
              <a:gd name="T74" fmla="*/ 0 w 4350"/>
              <a:gd name="T75" fmla="*/ 2147483647 h 2508"/>
              <a:gd name="T76" fmla="*/ 2147483647 w 4350"/>
              <a:gd name="T77" fmla="*/ 2147483647 h 2508"/>
              <a:gd name="T78" fmla="*/ 2147483647 w 4350"/>
              <a:gd name="T79" fmla="*/ 2147483647 h 2508"/>
              <a:gd name="T80" fmla="*/ 2147483647 w 4350"/>
              <a:gd name="T81" fmla="*/ 2147483647 h 2508"/>
              <a:gd name="T82" fmla="*/ 2147483647 w 4350"/>
              <a:gd name="T83" fmla="*/ 2147483647 h 2508"/>
              <a:gd name="T84" fmla="*/ 2147483647 w 4350"/>
              <a:gd name="T85" fmla="*/ 2147483647 h 25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50"/>
              <a:gd name="T130" fmla="*/ 0 h 2508"/>
              <a:gd name="T131" fmla="*/ 4350 w 4350"/>
              <a:gd name="T132" fmla="*/ 2508 h 25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50" h="2508">
                <a:moveTo>
                  <a:pt x="1452" y="96"/>
                </a:moveTo>
                <a:lnTo>
                  <a:pt x="1716" y="36"/>
                </a:lnTo>
                <a:lnTo>
                  <a:pt x="1956" y="0"/>
                </a:lnTo>
                <a:lnTo>
                  <a:pt x="2400" y="0"/>
                </a:lnTo>
                <a:lnTo>
                  <a:pt x="2880" y="0"/>
                </a:lnTo>
                <a:lnTo>
                  <a:pt x="3036" y="12"/>
                </a:lnTo>
                <a:lnTo>
                  <a:pt x="3342" y="36"/>
                </a:lnTo>
                <a:lnTo>
                  <a:pt x="3588" y="60"/>
                </a:lnTo>
                <a:lnTo>
                  <a:pt x="3876" y="120"/>
                </a:lnTo>
                <a:lnTo>
                  <a:pt x="4110" y="228"/>
                </a:lnTo>
                <a:lnTo>
                  <a:pt x="4230" y="360"/>
                </a:lnTo>
                <a:lnTo>
                  <a:pt x="4314" y="492"/>
                </a:lnTo>
                <a:lnTo>
                  <a:pt x="4350" y="672"/>
                </a:lnTo>
                <a:lnTo>
                  <a:pt x="4326" y="894"/>
                </a:lnTo>
                <a:lnTo>
                  <a:pt x="4290" y="1062"/>
                </a:lnTo>
                <a:lnTo>
                  <a:pt x="4224" y="1224"/>
                </a:lnTo>
                <a:lnTo>
                  <a:pt x="4116" y="1338"/>
                </a:lnTo>
                <a:lnTo>
                  <a:pt x="3876" y="1566"/>
                </a:lnTo>
                <a:lnTo>
                  <a:pt x="3708" y="1728"/>
                </a:lnTo>
                <a:lnTo>
                  <a:pt x="3570" y="1854"/>
                </a:lnTo>
                <a:lnTo>
                  <a:pt x="3414" y="1968"/>
                </a:lnTo>
                <a:lnTo>
                  <a:pt x="3216" y="2082"/>
                </a:lnTo>
                <a:lnTo>
                  <a:pt x="3018" y="2166"/>
                </a:lnTo>
                <a:lnTo>
                  <a:pt x="2796" y="2244"/>
                </a:lnTo>
                <a:lnTo>
                  <a:pt x="2568" y="2310"/>
                </a:lnTo>
                <a:lnTo>
                  <a:pt x="2214" y="2430"/>
                </a:lnTo>
                <a:lnTo>
                  <a:pt x="1890" y="2490"/>
                </a:lnTo>
                <a:lnTo>
                  <a:pt x="1506" y="2508"/>
                </a:lnTo>
                <a:lnTo>
                  <a:pt x="1362" y="2502"/>
                </a:lnTo>
                <a:lnTo>
                  <a:pt x="1170" y="2472"/>
                </a:lnTo>
                <a:lnTo>
                  <a:pt x="960" y="2412"/>
                </a:lnTo>
                <a:lnTo>
                  <a:pt x="804" y="2298"/>
                </a:lnTo>
                <a:lnTo>
                  <a:pt x="630" y="2106"/>
                </a:lnTo>
                <a:lnTo>
                  <a:pt x="396" y="1848"/>
                </a:lnTo>
                <a:lnTo>
                  <a:pt x="156" y="1536"/>
                </a:lnTo>
                <a:lnTo>
                  <a:pt x="30" y="1332"/>
                </a:lnTo>
                <a:lnTo>
                  <a:pt x="0" y="1158"/>
                </a:lnTo>
                <a:lnTo>
                  <a:pt x="0" y="960"/>
                </a:lnTo>
                <a:lnTo>
                  <a:pt x="42" y="768"/>
                </a:lnTo>
                <a:lnTo>
                  <a:pt x="144" y="630"/>
                </a:lnTo>
                <a:lnTo>
                  <a:pt x="306" y="492"/>
                </a:lnTo>
                <a:lnTo>
                  <a:pt x="558" y="396"/>
                </a:lnTo>
                <a:lnTo>
                  <a:pt x="1452" y="96"/>
                </a:lnTo>
                <a:close/>
              </a:path>
            </a:pathLst>
          </a:custGeom>
          <a:pattFill prst="pct60">
            <a:fgClr>
              <a:srgbClr val="FF6600"/>
            </a:fgClr>
            <a:bgClr>
              <a:srgbClr val="FFFFFF"/>
            </a:bgClr>
          </a:pattFill>
          <a:ln w="9525">
            <a:solidFill>
              <a:schemeClr val="tx1"/>
            </a:solidFill>
            <a:round/>
            <a:headEnd/>
            <a:tailEnd/>
          </a:ln>
        </p:spPr>
        <p:txBody>
          <a:bodyPr/>
          <a:lstStyle/>
          <a:p>
            <a:endParaRPr lang="ja-JP" altLang="en-US"/>
          </a:p>
        </p:txBody>
      </p:sp>
      <p:sp>
        <p:nvSpPr>
          <p:cNvPr id="4184" name="Line 84"/>
          <p:cNvSpPr>
            <a:spLocks noChangeAspect="1" noChangeShapeType="1"/>
          </p:cNvSpPr>
          <p:nvPr/>
        </p:nvSpPr>
        <p:spPr bwMode="auto">
          <a:xfrm rot="2700000">
            <a:off x="1225550" y="2316163"/>
            <a:ext cx="965200" cy="0"/>
          </a:xfrm>
          <a:prstGeom prst="line">
            <a:avLst/>
          </a:prstGeom>
          <a:noFill/>
          <a:ln w="9525">
            <a:solidFill>
              <a:schemeClr val="tx1"/>
            </a:solidFill>
            <a:prstDash val="lgDashDot"/>
            <a:round/>
            <a:headEnd/>
            <a:tailEnd/>
          </a:ln>
        </p:spPr>
        <p:txBody>
          <a:bodyPr/>
          <a:lstStyle/>
          <a:p>
            <a:endParaRPr lang="ja-JP" altLang="en-US"/>
          </a:p>
        </p:txBody>
      </p:sp>
      <p:sp>
        <p:nvSpPr>
          <p:cNvPr id="4185" name="Rectangle 85"/>
          <p:cNvSpPr>
            <a:spLocks noChangeArrowheads="1"/>
          </p:cNvSpPr>
          <p:nvPr/>
        </p:nvSpPr>
        <p:spPr bwMode="auto">
          <a:xfrm rot="2700000">
            <a:off x="1558925" y="2200275"/>
            <a:ext cx="1588" cy="261938"/>
          </a:xfrm>
          <a:prstGeom prst="rect">
            <a:avLst/>
          </a:prstGeom>
          <a:solidFill>
            <a:schemeClr val="accent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4186" name="Line 86"/>
          <p:cNvSpPr>
            <a:spLocks noChangeShapeType="1"/>
          </p:cNvSpPr>
          <p:nvPr/>
        </p:nvSpPr>
        <p:spPr bwMode="auto">
          <a:xfrm rot="2700000">
            <a:off x="1477962" y="2330451"/>
            <a:ext cx="161925" cy="0"/>
          </a:xfrm>
          <a:prstGeom prst="line">
            <a:avLst/>
          </a:prstGeom>
          <a:noFill/>
          <a:ln w="3175">
            <a:solidFill>
              <a:schemeClr val="tx1"/>
            </a:solidFill>
            <a:prstDash val="lgDashDot"/>
            <a:round/>
            <a:headEnd/>
            <a:tailEnd/>
          </a:ln>
        </p:spPr>
        <p:txBody>
          <a:bodyPr/>
          <a:lstStyle/>
          <a:p>
            <a:endParaRPr lang="ja-JP" altLang="en-US"/>
          </a:p>
        </p:txBody>
      </p:sp>
      <p:sp>
        <p:nvSpPr>
          <p:cNvPr id="4187" name="Line 87"/>
          <p:cNvSpPr>
            <a:spLocks noChangeShapeType="1"/>
          </p:cNvSpPr>
          <p:nvPr/>
        </p:nvSpPr>
        <p:spPr bwMode="auto">
          <a:xfrm rot="5400000">
            <a:off x="1239837" y="2816226"/>
            <a:ext cx="815975" cy="0"/>
          </a:xfrm>
          <a:prstGeom prst="line">
            <a:avLst/>
          </a:prstGeom>
          <a:noFill/>
          <a:ln w="9525">
            <a:solidFill>
              <a:schemeClr val="tx1"/>
            </a:solidFill>
            <a:round/>
            <a:headEnd/>
            <a:tailEnd/>
          </a:ln>
        </p:spPr>
        <p:txBody>
          <a:bodyPr/>
          <a:lstStyle/>
          <a:p>
            <a:endParaRPr lang="ja-JP" altLang="en-US"/>
          </a:p>
        </p:txBody>
      </p:sp>
      <p:sp>
        <p:nvSpPr>
          <p:cNvPr id="4188" name="Line 88"/>
          <p:cNvSpPr>
            <a:spLocks noChangeShapeType="1"/>
          </p:cNvSpPr>
          <p:nvPr/>
        </p:nvSpPr>
        <p:spPr bwMode="auto">
          <a:xfrm rot="5400000">
            <a:off x="1231900" y="2822575"/>
            <a:ext cx="800100" cy="0"/>
          </a:xfrm>
          <a:prstGeom prst="line">
            <a:avLst/>
          </a:prstGeom>
          <a:noFill/>
          <a:ln w="9525">
            <a:solidFill>
              <a:schemeClr val="tx1"/>
            </a:solidFill>
            <a:round/>
            <a:headEnd/>
            <a:tailEnd/>
          </a:ln>
        </p:spPr>
        <p:txBody>
          <a:bodyPr/>
          <a:lstStyle/>
          <a:p>
            <a:endParaRPr lang="ja-JP" altLang="en-US"/>
          </a:p>
        </p:txBody>
      </p:sp>
      <p:sp>
        <p:nvSpPr>
          <p:cNvPr id="4189" name="Rectangle 89"/>
          <p:cNvSpPr>
            <a:spLocks noChangeArrowheads="1"/>
          </p:cNvSpPr>
          <p:nvPr/>
        </p:nvSpPr>
        <p:spPr bwMode="auto">
          <a:xfrm rot="5400000">
            <a:off x="1620838" y="3205163"/>
            <a:ext cx="39687" cy="77787"/>
          </a:xfrm>
          <a:prstGeom prst="rect">
            <a:avLst/>
          </a:prstGeom>
          <a:pattFill prst="ltUpDiag">
            <a:fgClr>
              <a:schemeClr val="accent1"/>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190" name="Rectangle 90"/>
          <p:cNvSpPr>
            <a:spLocks noChangeArrowheads="1"/>
          </p:cNvSpPr>
          <p:nvPr/>
        </p:nvSpPr>
        <p:spPr bwMode="auto">
          <a:xfrm rot="2700000">
            <a:off x="1577181" y="2191544"/>
            <a:ext cx="42863" cy="15875"/>
          </a:xfrm>
          <a:prstGeom prst="rect">
            <a:avLst/>
          </a:prstGeom>
          <a:pattFill prst="ltDnDiag">
            <a:fgClr>
              <a:schemeClr val="accent1"/>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191" name="Rectangle 91"/>
          <p:cNvSpPr>
            <a:spLocks noChangeArrowheads="1"/>
          </p:cNvSpPr>
          <p:nvPr/>
        </p:nvSpPr>
        <p:spPr bwMode="auto">
          <a:xfrm rot="2700000">
            <a:off x="1581150" y="2168525"/>
            <a:ext cx="4763" cy="30163"/>
          </a:xfrm>
          <a:prstGeom prst="rect">
            <a:avLst/>
          </a:prstGeom>
          <a:solidFill>
            <a:schemeClr val="accent1">
              <a:alpha val="50195"/>
            </a:schemeClr>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4192" name="Rectangle 92"/>
          <p:cNvSpPr>
            <a:spLocks noChangeArrowheads="1"/>
          </p:cNvSpPr>
          <p:nvPr/>
        </p:nvSpPr>
        <p:spPr bwMode="auto">
          <a:xfrm rot="2700000">
            <a:off x="1485900" y="2012950"/>
            <a:ext cx="9525" cy="142875"/>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93" name="Rectangle 93"/>
          <p:cNvSpPr>
            <a:spLocks noChangeArrowheads="1"/>
          </p:cNvSpPr>
          <p:nvPr/>
        </p:nvSpPr>
        <p:spPr bwMode="auto">
          <a:xfrm rot="2700000">
            <a:off x="1410494" y="1932781"/>
            <a:ext cx="9525" cy="144463"/>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94" name="Rectangle 94"/>
          <p:cNvSpPr>
            <a:spLocks noChangeArrowheads="1"/>
          </p:cNvSpPr>
          <p:nvPr/>
        </p:nvSpPr>
        <p:spPr bwMode="auto">
          <a:xfrm rot="2700000">
            <a:off x="1403350" y="1925638"/>
            <a:ext cx="9525" cy="142875"/>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95" name="Rectangle 95"/>
          <p:cNvSpPr>
            <a:spLocks noChangeArrowheads="1"/>
          </p:cNvSpPr>
          <p:nvPr/>
        </p:nvSpPr>
        <p:spPr bwMode="auto">
          <a:xfrm rot="2700000">
            <a:off x="1328738" y="1846263"/>
            <a:ext cx="9525" cy="142875"/>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96" name="Rectangle 96"/>
          <p:cNvSpPr>
            <a:spLocks noChangeArrowheads="1"/>
          </p:cNvSpPr>
          <p:nvPr/>
        </p:nvSpPr>
        <p:spPr bwMode="auto">
          <a:xfrm rot="2700000">
            <a:off x="1309688" y="1919288"/>
            <a:ext cx="122237" cy="77787"/>
          </a:xfrm>
          <a:prstGeom prst="rect">
            <a:avLst/>
          </a:prstGeom>
          <a:pattFill prst="pct25">
            <a:fgClr>
              <a:schemeClr val="accent1"/>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grpSp>
        <p:nvGrpSpPr>
          <p:cNvPr id="2" name="Group 97"/>
          <p:cNvGrpSpPr>
            <a:grpSpLocks/>
          </p:cNvGrpSpPr>
          <p:nvPr/>
        </p:nvGrpSpPr>
        <p:grpSpPr bwMode="auto">
          <a:xfrm rot="2700000">
            <a:off x="1228725" y="1800226"/>
            <a:ext cx="122237" cy="144462"/>
            <a:chOff x="9702" y="11127"/>
            <a:chExt cx="340" cy="422"/>
          </a:xfrm>
        </p:grpSpPr>
        <p:sp>
          <p:nvSpPr>
            <p:cNvPr id="4636" name="Rectangle 98"/>
            <p:cNvSpPr>
              <a:spLocks noChangeArrowheads="1"/>
            </p:cNvSpPr>
            <p:nvPr/>
          </p:nvSpPr>
          <p:spPr bwMode="auto">
            <a:xfrm>
              <a:off x="10013" y="11127"/>
              <a:ext cx="27" cy="422"/>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637" name="Rectangle 99"/>
            <p:cNvSpPr>
              <a:spLocks noChangeArrowheads="1"/>
            </p:cNvSpPr>
            <p:nvPr/>
          </p:nvSpPr>
          <p:spPr bwMode="auto">
            <a:xfrm>
              <a:off x="9702" y="11127"/>
              <a:ext cx="27" cy="422"/>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638" name="Rectangle 100"/>
            <p:cNvSpPr>
              <a:spLocks noChangeArrowheads="1"/>
            </p:cNvSpPr>
            <p:nvPr/>
          </p:nvSpPr>
          <p:spPr bwMode="auto">
            <a:xfrm>
              <a:off x="9702" y="11224"/>
              <a:ext cx="340" cy="227"/>
            </a:xfrm>
            <a:prstGeom prst="rect">
              <a:avLst/>
            </a:prstGeom>
            <a:solidFill>
              <a:schemeClr val="accent1">
                <a:alpha val="20000"/>
              </a:schemeClr>
            </a:solidFill>
            <a:ln w="9525">
              <a:solidFill>
                <a:schemeClr val="tx1"/>
              </a:solidFill>
              <a:miter lim="800000"/>
              <a:headEnd/>
              <a:tailEnd/>
            </a:ln>
          </p:spPr>
          <p:txBody>
            <a:bodyPr wrap="none" anchor="ctr"/>
            <a:lstStyle/>
            <a:p>
              <a:endParaRPr lang="ja-JP" altLang="en-US">
                <a:latin typeface="Calibri" pitchFamily="34" charset="0"/>
              </a:endParaRPr>
            </a:p>
          </p:txBody>
        </p:sp>
      </p:grpSp>
      <p:sp>
        <p:nvSpPr>
          <p:cNvPr id="4198" name="Rectangle 101"/>
          <p:cNvSpPr>
            <a:spLocks noChangeArrowheads="1"/>
          </p:cNvSpPr>
          <p:nvPr/>
        </p:nvSpPr>
        <p:spPr bwMode="auto">
          <a:xfrm rot="2700000">
            <a:off x="1239837" y="1752601"/>
            <a:ext cx="11113" cy="144462"/>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199" name="Rectangle 102"/>
          <p:cNvSpPr>
            <a:spLocks noChangeArrowheads="1"/>
          </p:cNvSpPr>
          <p:nvPr/>
        </p:nvSpPr>
        <p:spPr bwMode="auto">
          <a:xfrm rot="2700000">
            <a:off x="1166019" y="1674019"/>
            <a:ext cx="9525" cy="144463"/>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200" name="Rectangle 103"/>
          <p:cNvSpPr>
            <a:spLocks noChangeArrowheads="1"/>
          </p:cNvSpPr>
          <p:nvPr/>
        </p:nvSpPr>
        <p:spPr bwMode="auto">
          <a:xfrm rot="2700000">
            <a:off x="1147763" y="1746250"/>
            <a:ext cx="122238" cy="77787"/>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201" name="Line 104"/>
          <p:cNvSpPr>
            <a:spLocks noChangeShapeType="1"/>
          </p:cNvSpPr>
          <p:nvPr/>
        </p:nvSpPr>
        <p:spPr bwMode="auto">
          <a:xfrm rot="2700000">
            <a:off x="1219200" y="1822450"/>
            <a:ext cx="69850" cy="0"/>
          </a:xfrm>
          <a:prstGeom prst="line">
            <a:avLst/>
          </a:prstGeom>
          <a:noFill/>
          <a:ln w="9525">
            <a:solidFill>
              <a:schemeClr val="tx1"/>
            </a:solidFill>
            <a:round/>
            <a:headEnd/>
            <a:tailEnd/>
          </a:ln>
        </p:spPr>
        <p:txBody>
          <a:bodyPr/>
          <a:lstStyle/>
          <a:p>
            <a:endParaRPr lang="ja-JP" altLang="en-US"/>
          </a:p>
        </p:txBody>
      </p:sp>
      <p:sp>
        <p:nvSpPr>
          <p:cNvPr id="4202" name="Line 105"/>
          <p:cNvSpPr>
            <a:spLocks noChangeShapeType="1"/>
          </p:cNvSpPr>
          <p:nvPr/>
        </p:nvSpPr>
        <p:spPr bwMode="auto">
          <a:xfrm rot="2700000">
            <a:off x="1209675" y="1835150"/>
            <a:ext cx="69850" cy="0"/>
          </a:xfrm>
          <a:prstGeom prst="line">
            <a:avLst/>
          </a:prstGeom>
          <a:noFill/>
          <a:ln w="9525">
            <a:solidFill>
              <a:schemeClr val="tx1"/>
            </a:solidFill>
            <a:round/>
            <a:headEnd/>
            <a:tailEnd/>
          </a:ln>
        </p:spPr>
        <p:txBody>
          <a:bodyPr/>
          <a:lstStyle/>
          <a:p>
            <a:endParaRPr lang="ja-JP" altLang="en-US"/>
          </a:p>
        </p:txBody>
      </p:sp>
      <p:sp>
        <p:nvSpPr>
          <p:cNvPr id="4203" name="Line 106"/>
          <p:cNvSpPr>
            <a:spLocks noChangeShapeType="1"/>
          </p:cNvSpPr>
          <p:nvPr/>
        </p:nvSpPr>
        <p:spPr bwMode="auto">
          <a:xfrm rot="2700000">
            <a:off x="1301750" y="1909763"/>
            <a:ext cx="69850" cy="0"/>
          </a:xfrm>
          <a:prstGeom prst="line">
            <a:avLst/>
          </a:prstGeom>
          <a:noFill/>
          <a:ln w="9525">
            <a:solidFill>
              <a:schemeClr val="tx1"/>
            </a:solidFill>
            <a:round/>
            <a:headEnd/>
            <a:tailEnd/>
          </a:ln>
        </p:spPr>
        <p:txBody>
          <a:bodyPr/>
          <a:lstStyle/>
          <a:p>
            <a:endParaRPr lang="ja-JP" altLang="en-US"/>
          </a:p>
        </p:txBody>
      </p:sp>
      <p:sp>
        <p:nvSpPr>
          <p:cNvPr id="4204" name="Line 107"/>
          <p:cNvSpPr>
            <a:spLocks noChangeShapeType="1"/>
          </p:cNvSpPr>
          <p:nvPr/>
        </p:nvSpPr>
        <p:spPr bwMode="auto">
          <a:xfrm rot="2700000">
            <a:off x="1289050" y="1920875"/>
            <a:ext cx="69850" cy="0"/>
          </a:xfrm>
          <a:prstGeom prst="line">
            <a:avLst/>
          </a:prstGeom>
          <a:noFill/>
          <a:ln w="9525">
            <a:solidFill>
              <a:schemeClr val="tx1"/>
            </a:solidFill>
            <a:round/>
            <a:headEnd/>
            <a:tailEnd/>
          </a:ln>
        </p:spPr>
        <p:txBody>
          <a:bodyPr/>
          <a:lstStyle/>
          <a:p>
            <a:endParaRPr lang="ja-JP" altLang="en-US"/>
          </a:p>
        </p:txBody>
      </p:sp>
      <p:sp>
        <p:nvSpPr>
          <p:cNvPr id="4205" name="Line 108"/>
          <p:cNvSpPr>
            <a:spLocks noChangeShapeType="1"/>
          </p:cNvSpPr>
          <p:nvPr/>
        </p:nvSpPr>
        <p:spPr bwMode="auto">
          <a:xfrm rot="2700000">
            <a:off x="1381919" y="1996282"/>
            <a:ext cx="71437" cy="0"/>
          </a:xfrm>
          <a:prstGeom prst="line">
            <a:avLst/>
          </a:prstGeom>
          <a:noFill/>
          <a:ln w="9525">
            <a:solidFill>
              <a:schemeClr val="tx1"/>
            </a:solidFill>
            <a:round/>
            <a:headEnd/>
            <a:tailEnd/>
          </a:ln>
        </p:spPr>
        <p:txBody>
          <a:bodyPr/>
          <a:lstStyle/>
          <a:p>
            <a:endParaRPr lang="ja-JP" altLang="en-US"/>
          </a:p>
        </p:txBody>
      </p:sp>
      <p:sp>
        <p:nvSpPr>
          <p:cNvPr id="4206" name="Line 109"/>
          <p:cNvSpPr>
            <a:spLocks noChangeShapeType="1"/>
          </p:cNvSpPr>
          <p:nvPr/>
        </p:nvSpPr>
        <p:spPr bwMode="auto">
          <a:xfrm rot="2700000">
            <a:off x="1371600" y="2008188"/>
            <a:ext cx="69850" cy="0"/>
          </a:xfrm>
          <a:prstGeom prst="line">
            <a:avLst/>
          </a:prstGeom>
          <a:noFill/>
          <a:ln w="9525">
            <a:solidFill>
              <a:schemeClr val="tx1"/>
            </a:solidFill>
            <a:round/>
            <a:headEnd/>
            <a:tailEnd/>
          </a:ln>
        </p:spPr>
        <p:txBody>
          <a:bodyPr/>
          <a:lstStyle/>
          <a:p>
            <a:endParaRPr lang="ja-JP" altLang="en-US"/>
          </a:p>
        </p:txBody>
      </p:sp>
      <p:sp>
        <p:nvSpPr>
          <p:cNvPr id="4207" name="Line 110"/>
          <p:cNvSpPr>
            <a:spLocks noChangeShapeType="1"/>
          </p:cNvSpPr>
          <p:nvPr/>
        </p:nvSpPr>
        <p:spPr bwMode="auto">
          <a:xfrm rot="2700000">
            <a:off x="1463675" y="2082800"/>
            <a:ext cx="69850" cy="0"/>
          </a:xfrm>
          <a:prstGeom prst="line">
            <a:avLst/>
          </a:prstGeom>
          <a:noFill/>
          <a:ln w="9525">
            <a:solidFill>
              <a:schemeClr val="tx1"/>
            </a:solidFill>
            <a:round/>
            <a:headEnd/>
            <a:tailEnd/>
          </a:ln>
        </p:spPr>
        <p:txBody>
          <a:bodyPr/>
          <a:lstStyle/>
          <a:p>
            <a:endParaRPr lang="ja-JP" altLang="en-US"/>
          </a:p>
        </p:txBody>
      </p:sp>
      <p:sp>
        <p:nvSpPr>
          <p:cNvPr id="4208" name="Line 111"/>
          <p:cNvSpPr>
            <a:spLocks noChangeShapeType="1"/>
          </p:cNvSpPr>
          <p:nvPr/>
        </p:nvSpPr>
        <p:spPr bwMode="auto">
          <a:xfrm rot="2700000">
            <a:off x="1452563" y="2093913"/>
            <a:ext cx="69850" cy="0"/>
          </a:xfrm>
          <a:prstGeom prst="line">
            <a:avLst/>
          </a:prstGeom>
          <a:noFill/>
          <a:ln w="9525">
            <a:solidFill>
              <a:schemeClr val="tx1"/>
            </a:solidFill>
            <a:round/>
            <a:headEnd/>
            <a:tailEnd/>
          </a:ln>
        </p:spPr>
        <p:txBody>
          <a:bodyPr/>
          <a:lstStyle/>
          <a:p>
            <a:endParaRPr lang="ja-JP" altLang="en-US"/>
          </a:p>
        </p:txBody>
      </p:sp>
      <p:sp>
        <p:nvSpPr>
          <p:cNvPr id="4209" name="Rectangle 112"/>
          <p:cNvSpPr>
            <a:spLocks noChangeArrowheads="1"/>
          </p:cNvSpPr>
          <p:nvPr/>
        </p:nvSpPr>
        <p:spPr bwMode="auto">
          <a:xfrm rot="2700000">
            <a:off x="1560513" y="2147888"/>
            <a:ext cx="4762" cy="30162"/>
          </a:xfrm>
          <a:prstGeom prst="rect">
            <a:avLst/>
          </a:prstGeom>
          <a:solidFill>
            <a:schemeClr val="accent1">
              <a:alpha val="50195"/>
            </a:schemeClr>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4210" name="Rectangle 113"/>
          <p:cNvSpPr>
            <a:spLocks noChangeArrowheads="1"/>
          </p:cNvSpPr>
          <p:nvPr/>
        </p:nvSpPr>
        <p:spPr bwMode="auto">
          <a:xfrm rot="2700000">
            <a:off x="1538288" y="2079625"/>
            <a:ext cx="9525" cy="123825"/>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211" name="Rectangle 114"/>
          <p:cNvSpPr>
            <a:spLocks noChangeArrowheads="1"/>
          </p:cNvSpPr>
          <p:nvPr/>
        </p:nvSpPr>
        <p:spPr bwMode="auto">
          <a:xfrm rot="2700000">
            <a:off x="1531938" y="2073275"/>
            <a:ext cx="11112" cy="122238"/>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212" name="Rectangle 115"/>
          <p:cNvSpPr>
            <a:spLocks noChangeArrowheads="1"/>
          </p:cNvSpPr>
          <p:nvPr/>
        </p:nvSpPr>
        <p:spPr bwMode="auto">
          <a:xfrm rot="2700000">
            <a:off x="1535113" y="2143125"/>
            <a:ext cx="33338" cy="14287"/>
          </a:xfrm>
          <a:prstGeom prst="rect">
            <a:avLst/>
          </a:prstGeom>
          <a:pattFill prst="ltDnDiag">
            <a:fgClr>
              <a:schemeClr val="accent1"/>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213" name="Rectangle 116"/>
          <p:cNvSpPr>
            <a:spLocks noChangeArrowheads="1"/>
          </p:cNvSpPr>
          <p:nvPr/>
        </p:nvSpPr>
        <p:spPr bwMode="auto">
          <a:xfrm rot="2700000">
            <a:off x="1561307" y="2145506"/>
            <a:ext cx="25400" cy="55563"/>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214" name="Line 117"/>
          <p:cNvSpPr>
            <a:spLocks noChangeShapeType="1"/>
          </p:cNvSpPr>
          <p:nvPr/>
        </p:nvSpPr>
        <p:spPr bwMode="auto">
          <a:xfrm rot="2700000" flipH="1">
            <a:off x="1562100" y="2144713"/>
            <a:ext cx="23813" cy="58737"/>
          </a:xfrm>
          <a:prstGeom prst="line">
            <a:avLst/>
          </a:prstGeom>
          <a:noFill/>
          <a:ln w="9525">
            <a:solidFill>
              <a:schemeClr val="tx1"/>
            </a:solidFill>
            <a:round/>
            <a:headEnd/>
            <a:tailEnd/>
          </a:ln>
        </p:spPr>
        <p:txBody>
          <a:bodyPr/>
          <a:lstStyle/>
          <a:p>
            <a:endParaRPr lang="ja-JP" altLang="en-US"/>
          </a:p>
        </p:txBody>
      </p:sp>
      <p:sp>
        <p:nvSpPr>
          <p:cNvPr id="4215" name="Line 118"/>
          <p:cNvSpPr>
            <a:spLocks noChangeShapeType="1"/>
          </p:cNvSpPr>
          <p:nvPr/>
        </p:nvSpPr>
        <p:spPr bwMode="auto">
          <a:xfrm rot="2700000">
            <a:off x="1561307" y="2145506"/>
            <a:ext cx="25400" cy="55563"/>
          </a:xfrm>
          <a:prstGeom prst="line">
            <a:avLst/>
          </a:prstGeom>
          <a:noFill/>
          <a:ln w="9525">
            <a:solidFill>
              <a:schemeClr val="tx1"/>
            </a:solidFill>
            <a:round/>
            <a:headEnd/>
            <a:tailEnd/>
          </a:ln>
        </p:spPr>
        <p:txBody>
          <a:bodyPr/>
          <a:lstStyle/>
          <a:p>
            <a:endParaRPr lang="ja-JP" altLang="en-US"/>
          </a:p>
        </p:txBody>
      </p:sp>
      <p:sp>
        <p:nvSpPr>
          <p:cNvPr id="4216" name="Rectangle 119"/>
          <p:cNvSpPr>
            <a:spLocks noChangeArrowheads="1"/>
          </p:cNvSpPr>
          <p:nvPr/>
        </p:nvSpPr>
        <p:spPr bwMode="auto">
          <a:xfrm rot="2700000">
            <a:off x="1492250" y="2020888"/>
            <a:ext cx="9525" cy="142875"/>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grpSp>
        <p:nvGrpSpPr>
          <p:cNvPr id="3" name="Group 120"/>
          <p:cNvGrpSpPr>
            <a:grpSpLocks/>
          </p:cNvGrpSpPr>
          <p:nvPr/>
        </p:nvGrpSpPr>
        <p:grpSpPr bwMode="auto">
          <a:xfrm rot="2700000">
            <a:off x="917575" y="1552575"/>
            <a:ext cx="298450" cy="171450"/>
            <a:chOff x="8530" y="11090"/>
            <a:chExt cx="831" cy="500"/>
          </a:xfrm>
        </p:grpSpPr>
        <p:sp>
          <p:nvSpPr>
            <p:cNvPr id="4632" name="Rectangle 121"/>
            <p:cNvSpPr>
              <a:spLocks noChangeArrowheads="1"/>
            </p:cNvSpPr>
            <p:nvPr/>
          </p:nvSpPr>
          <p:spPr bwMode="auto">
            <a:xfrm>
              <a:off x="9334" y="11124"/>
              <a:ext cx="27" cy="422"/>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633" name="Line 122"/>
            <p:cNvSpPr>
              <a:spLocks noChangeShapeType="1"/>
            </p:cNvSpPr>
            <p:nvPr/>
          </p:nvSpPr>
          <p:spPr bwMode="auto">
            <a:xfrm>
              <a:off x="8586" y="11299"/>
              <a:ext cx="775" cy="0"/>
            </a:xfrm>
            <a:prstGeom prst="line">
              <a:avLst/>
            </a:prstGeom>
            <a:noFill/>
            <a:ln w="9525">
              <a:solidFill>
                <a:schemeClr val="tx1"/>
              </a:solidFill>
              <a:round/>
              <a:headEnd/>
              <a:tailEnd/>
            </a:ln>
          </p:spPr>
          <p:txBody>
            <a:bodyPr/>
            <a:lstStyle/>
            <a:p>
              <a:endParaRPr lang="ja-JP" altLang="en-US"/>
            </a:p>
          </p:txBody>
        </p:sp>
        <p:sp>
          <p:nvSpPr>
            <p:cNvPr id="4634" name="Line 123"/>
            <p:cNvSpPr>
              <a:spLocks noChangeShapeType="1"/>
            </p:cNvSpPr>
            <p:nvPr/>
          </p:nvSpPr>
          <p:spPr bwMode="auto">
            <a:xfrm>
              <a:off x="8642" y="11367"/>
              <a:ext cx="719" cy="0"/>
            </a:xfrm>
            <a:prstGeom prst="line">
              <a:avLst/>
            </a:prstGeom>
            <a:noFill/>
            <a:ln w="9525">
              <a:solidFill>
                <a:schemeClr val="tx1"/>
              </a:solidFill>
              <a:round/>
              <a:headEnd/>
              <a:tailEnd/>
            </a:ln>
          </p:spPr>
          <p:txBody>
            <a:bodyPr/>
            <a:lstStyle/>
            <a:p>
              <a:endParaRPr lang="ja-JP" altLang="en-US"/>
            </a:p>
          </p:txBody>
        </p:sp>
        <p:sp>
          <p:nvSpPr>
            <p:cNvPr id="4635" name="Freeform 124"/>
            <p:cNvSpPr>
              <a:spLocks/>
            </p:cNvSpPr>
            <p:nvPr/>
          </p:nvSpPr>
          <p:spPr bwMode="auto">
            <a:xfrm>
              <a:off x="8530" y="11090"/>
              <a:ext cx="149" cy="500"/>
            </a:xfrm>
            <a:custGeom>
              <a:avLst/>
              <a:gdLst>
                <a:gd name="T0" fmla="*/ 146 w 149"/>
                <a:gd name="T1" fmla="*/ 0 h 500"/>
                <a:gd name="T2" fmla="*/ 0 w 149"/>
                <a:gd name="T3" fmla="*/ 116 h 500"/>
                <a:gd name="T4" fmla="*/ 148 w 149"/>
                <a:gd name="T5" fmla="*/ 348 h 500"/>
                <a:gd name="T6" fmla="*/ 4 w 149"/>
                <a:gd name="T7" fmla="*/ 500 h 500"/>
                <a:gd name="T8" fmla="*/ 0 60000 65536"/>
                <a:gd name="T9" fmla="*/ 0 60000 65536"/>
                <a:gd name="T10" fmla="*/ 0 60000 65536"/>
                <a:gd name="T11" fmla="*/ 0 60000 65536"/>
                <a:gd name="T12" fmla="*/ 0 w 149"/>
                <a:gd name="T13" fmla="*/ 0 h 500"/>
                <a:gd name="T14" fmla="*/ 149 w 149"/>
                <a:gd name="T15" fmla="*/ 500 h 500"/>
              </a:gdLst>
              <a:ahLst/>
              <a:cxnLst>
                <a:cxn ang="T8">
                  <a:pos x="T0" y="T1"/>
                </a:cxn>
                <a:cxn ang="T9">
                  <a:pos x="T2" y="T3"/>
                </a:cxn>
                <a:cxn ang="T10">
                  <a:pos x="T4" y="T5"/>
                </a:cxn>
                <a:cxn ang="T11">
                  <a:pos x="T6" y="T7"/>
                </a:cxn>
              </a:cxnLst>
              <a:rect l="T12" t="T13" r="T14" b="T15"/>
              <a:pathLst>
                <a:path w="149" h="500">
                  <a:moveTo>
                    <a:pt x="146" y="0"/>
                  </a:moveTo>
                  <a:cubicBezTo>
                    <a:pt x="73" y="29"/>
                    <a:pt x="0" y="58"/>
                    <a:pt x="0" y="116"/>
                  </a:cubicBezTo>
                  <a:cubicBezTo>
                    <a:pt x="0" y="174"/>
                    <a:pt x="147" y="284"/>
                    <a:pt x="148" y="348"/>
                  </a:cubicBezTo>
                  <a:cubicBezTo>
                    <a:pt x="149" y="412"/>
                    <a:pt x="76" y="456"/>
                    <a:pt x="4" y="500"/>
                  </a:cubicBezTo>
                </a:path>
              </a:pathLst>
            </a:custGeom>
            <a:noFill/>
            <a:ln w="9525">
              <a:solidFill>
                <a:schemeClr val="tx1"/>
              </a:solidFill>
              <a:round/>
              <a:headEnd/>
              <a:tailEnd/>
            </a:ln>
          </p:spPr>
          <p:txBody>
            <a:bodyPr/>
            <a:lstStyle/>
            <a:p>
              <a:endParaRPr lang="ja-JP" altLang="en-US"/>
            </a:p>
          </p:txBody>
        </p:sp>
      </p:grpSp>
      <p:sp>
        <p:nvSpPr>
          <p:cNvPr id="4218" name="Text Box 125"/>
          <p:cNvSpPr txBox="1">
            <a:spLocks noChangeArrowheads="1"/>
          </p:cNvSpPr>
          <p:nvPr/>
        </p:nvSpPr>
        <p:spPr bwMode="auto">
          <a:xfrm rot="2700000">
            <a:off x="681038" y="1208088"/>
            <a:ext cx="390525" cy="174625"/>
          </a:xfrm>
          <a:prstGeom prst="rect">
            <a:avLst/>
          </a:prstGeom>
          <a:noFill/>
          <a:ln w="9525">
            <a:noFill/>
            <a:miter lim="800000"/>
            <a:headEnd/>
            <a:tailEnd/>
          </a:ln>
        </p:spPr>
        <p:txBody>
          <a:bodyPr wrap="none" lIns="20967" tIns="10484" rIns="20967" bIns="10484">
            <a:spAutoFit/>
          </a:bodyPr>
          <a:lstStyle/>
          <a:p>
            <a:pPr defTabSz="957263"/>
            <a:r>
              <a:rPr lang="en-US" altLang="ja-JP" sz="1100">
                <a:latin typeface="Calibri" pitchFamily="34" charset="0"/>
              </a:rPr>
              <a:t>beam</a:t>
            </a:r>
          </a:p>
        </p:txBody>
      </p:sp>
      <p:sp>
        <p:nvSpPr>
          <p:cNvPr id="4219" name="Text Box 126"/>
          <p:cNvSpPr txBox="1">
            <a:spLocks noChangeArrowheads="1"/>
          </p:cNvSpPr>
          <p:nvPr/>
        </p:nvSpPr>
        <p:spPr bwMode="auto">
          <a:xfrm>
            <a:off x="1317625" y="1343025"/>
            <a:ext cx="1628775" cy="190500"/>
          </a:xfrm>
          <a:prstGeom prst="rect">
            <a:avLst/>
          </a:prstGeom>
          <a:noFill/>
          <a:ln w="9525">
            <a:noFill/>
            <a:miter lim="800000"/>
            <a:headEnd/>
            <a:tailEnd/>
          </a:ln>
        </p:spPr>
        <p:txBody>
          <a:bodyPr wrap="none" lIns="20967" tIns="10484" rIns="20967" bIns="10484">
            <a:spAutoFit/>
          </a:bodyPr>
          <a:lstStyle/>
          <a:p>
            <a:pPr defTabSz="957263"/>
            <a:r>
              <a:rPr lang="en-US" altLang="ja-JP" sz="1100">
                <a:latin typeface="Calibri" pitchFamily="34" charset="0"/>
              </a:rPr>
              <a:t>Differential pumping section</a:t>
            </a:r>
          </a:p>
        </p:txBody>
      </p:sp>
      <p:sp>
        <p:nvSpPr>
          <p:cNvPr id="4220" name="AutoShape 127"/>
          <p:cNvSpPr>
            <a:spLocks/>
          </p:cNvSpPr>
          <p:nvPr/>
        </p:nvSpPr>
        <p:spPr bwMode="auto">
          <a:xfrm rot="8100000">
            <a:off x="1414463" y="1552575"/>
            <a:ext cx="76200" cy="530225"/>
          </a:xfrm>
          <a:prstGeom prst="leftBrace">
            <a:avLst>
              <a:gd name="adj1" fmla="val 57986"/>
              <a:gd name="adj2" fmla="val 50000"/>
            </a:avLst>
          </a:prstGeom>
          <a:noFill/>
          <a:ln w="38100">
            <a:solidFill>
              <a:schemeClr val="tx1"/>
            </a:solidFill>
            <a:round/>
            <a:headEnd/>
            <a:tailEnd/>
          </a:ln>
        </p:spPr>
        <p:txBody>
          <a:bodyPr wrap="none" anchor="ctr"/>
          <a:lstStyle/>
          <a:p>
            <a:endParaRPr lang="ja-JP" altLang="en-US">
              <a:latin typeface="Calibri" pitchFamily="34" charset="0"/>
            </a:endParaRPr>
          </a:p>
        </p:txBody>
      </p:sp>
      <p:sp>
        <p:nvSpPr>
          <p:cNvPr id="4221" name="Line 128"/>
          <p:cNvSpPr>
            <a:spLocks noChangeShapeType="1"/>
          </p:cNvSpPr>
          <p:nvPr/>
        </p:nvSpPr>
        <p:spPr bwMode="auto">
          <a:xfrm flipH="1">
            <a:off x="1479550" y="1539875"/>
            <a:ext cx="233363" cy="247650"/>
          </a:xfrm>
          <a:prstGeom prst="line">
            <a:avLst/>
          </a:prstGeom>
          <a:noFill/>
          <a:ln w="38100">
            <a:solidFill>
              <a:schemeClr val="tx1"/>
            </a:solidFill>
            <a:round/>
            <a:headEnd/>
            <a:tailEnd type="triangle" w="med" len="med"/>
          </a:ln>
        </p:spPr>
        <p:txBody>
          <a:bodyPr/>
          <a:lstStyle/>
          <a:p>
            <a:endParaRPr lang="ja-JP" altLang="en-US"/>
          </a:p>
        </p:txBody>
      </p:sp>
      <p:sp>
        <p:nvSpPr>
          <p:cNvPr id="4222" name="Line 129"/>
          <p:cNvSpPr>
            <a:spLocks noChangeShapeType="1"/>
          </p:cNvSpPr>
          <p:nvPr/>
        </p:nvSpPr>
        <p:spPr bwMode="auto">
          <a:xfrm>
            <a:off x="1343025" y="1524000"/>
            <a:ext cx="1604963" cy="0"/>
          </a:xfrm>
          <a:prstGeom prst="line">
            <a:avLst/>
          </a:prstGeom>
          <a:noFill/>
          <a:ln w="12700">
            <a:solidFill>
              <a:schemeClr val="tx1"/>
            </a:solidFill>
            <a:round/>
            <a:headEnd/>
            <a:tailEnd/>
          </a:ln>
        </p:spPr>
        <p:txBody>
          <a:bodyPr/>
          <a:lstStyle/>
          <a:p>
            <a:endParaRPr lang="ja-JP" altLang="en-US"/>
          </a:p>
        </p:txBody>
      </p:sp>
      <p:sp>
        <p:nvSpPr>
          <p:cNvPr id="4223" name="Freeform 130"/>
          <p:cNvSpPr>
            <a:spLocks/>
          </p:cNvSpPr>
          <p:nvPr/>
        </p:nvSpPr>
        <p:spPr bwMode="auto">
          <a:xfrm rot="2700000">
            <a:off x="1896269" y="3194844"/>
            <a:ext cx="150813" cy="257175"/>
          </a:xfrm>
          <a:custGeom>
            <a:avLst/>
            <a:gdLst>
              <a:gd name="T0" fmla="*/ 0 w 421"/>
              <a:gd name="T1" fmla="*/ 2147483647 h 758"/>
              <a:gd name="T2" fmla="*/ 2147483647 w 421"/>
              <a:gd name="T3" fmla="*/ 0 h 758"/>
              <a:gd name="T4" fmla="*/ 2147483647 w 421"/>
              <a:gd name="T5" fmla="*/ 2147483647 h 758"/>
              <a:gd name="T6" fmla="*/ 2147483647 w 421"/>
              <a:gd name="T7" fmla="*/ 2147483647 h 758"/>
              <a:gd name="T8" fmla="*/ 0 w 421"/>
              <a:gd name="T9" fmla="*/ 2147483647 h 758"/>
              <a:gd name="T10" fmla="*/ 0 60000 65536"/>
              <a:gd name="T11" fmla="*/ 0 60000 65536"/>
              <a:gd name="T12" fmla="*/ 0 60000 65536"/>
              <a:gd name="T13" fmla="*/ 0 60000 65536"/>
              <a:gd name="T14" fmla="*/ 0 60000 65536"/>
              <a:gd name="T15" fmla="*/ 0 w 421"/>
              <a:gd name="T16" fmla="*/ 0 h 758"/>
              <a:gd name="T17" fmla="*/ 421 w 421"/>
              <a:gd name="T18" fmla="*/ 758 h 758"/>
            </a:gdLst>
            <a:ahLst/>
            <a:cxnLst>
              <a:cxn ang="T10">
                <a:pos x="T0" y="T1"/>
              </a:cxn>
              <a:cxn ang="T11">
                <a:pos x="T2" y="T3"/>
              </a:cxn>
              <a:cxn ang="T12">
                <a:pos x="T4" y="T5"/>
              </a:cxn>
              <a:cxn ang="T13">
                <a:pos x="T6" y="T7"/>
              </a:cxn>
              <a:cxn ang="T14">
                <a:pos x="T8" y="T9"/>
              </a:cxn>
            </a:cxnLst>
            <a:rect l="T15" t="T16" r="T17" b="T18"/>
            <a:pathLst>
              <a:path w="421" h="758">
                <a:moveTo>
                  <a:pt x="0" y="75"/>
                </a:moveTo>
                <a:lnTo>
                  <a:pt x="187" y="0"/>
                </a:lnTo>
                <a:lnTo>
                  <a:pt x="421" y="644"/>
                </a:lnTo>
                <a:lnTo>
                  <a:pt x="106" y="758"/>
                </a:lnTo>
                <a:lnTo>
                  <a:pt x="0" y="75"/>
                </a:lnTo>
                <a:close/>
              </a:path>
            </a:pathLst>
          </a:custGeom>
          <a:pattFill prst="dkUpDiag">
            <a:fgClr>
              <a:srgbClr val="FFCC00"/>
            </a:fgClr>
            <a:bgClr>
              <a:srgbClr val="FFFFFF"/>
            </a:bgClr>
          </a:pattFill>
          <a:ln w="9525">
            <a:noFill/>
            <a:round/>
            <a:headEnd/>
            <a:tailEnd/>
          </a:ln>
        </p:spPr>
        <p:txBody>
          <a:bodyPr/>
          <a:lstStyle/>
          <a:p>
            <a:endParaRPr lang="ja-JP" altLang="en-US"/>
          </a:p>
        </p:txBody>
      </p:sp>
      <p:sp>
        <p:nvSpPr>
          <p:cNvPr id="4224" name="Freeform 131"/>
          <p:cNvSpPr>
            <a:spLocks/>
          </p:cNvSpPr>
          <p:nvPr/>
        </p:nvSpPr>
        <p:spPr bwMode="auto">
          <a:xfrm rot="2700000">
            <a:off x="2042319" y="3309144"/>
            <a:ext cx="450850" cy="325438"/>
          </a:xfrm>
          <a:custGeom>
            <a:avLst/>
            <a:gdLst>
              <a:gd name="T0" fmla="*/ 0 w 1254"/>
              <a:gd name="T1" fmla="*/ 2147483647 h 959"/>
              <a:gd name="T2" fmla="*/ 2147483647 w 1254"/>
              <a:gd name="T3" fmla="*/ 0 h 959"/>
              <a:gd name="T4" fmla="*/ 2147483647 w 1254"/>
              <a:gd name="T5" fmla="*/ 2147483647 h 959"/>
              <a:gd name="T6" fmla="*/ 2147483647 w 1254"/>
              <a:gd name="T7" fmla="*/ 2147483647 h 959"/>
              <a:gd name="T8" fmla="*/ 0 w 1254"/>
              <a:gd name="T9" fmla="*/ 2147483647 h 959"/>
              <a:gd name="T10" fmla="*/ 0 60000 65536"/>
              <a:gd name="T11" fmla="*/ 0 60000 65536"/>
              <a:gd name="T12" fmla="*/ 0 60000 65536"/>
              <a:gd name="T13" fmla="*/ 0 60000 65536"/>
              <a:gd name="T14" fmla="*/ 0 60000 65536"/>
              <a:gd name="T15" fmla="*/ 0 w 1254"/>
              <a:gd name="T16" fmla="*/ 0 h 959"/>
              <a:gd name="T17" fmla="*/ 1254 w 1254"/>
              <a:gd name="T18" fmla="*/ 959 h 959"/>
            </a:gdLst>
            <a:ahLst/>
            <a:cxnLst>
              <a:cxn ang="T10">
                <a:pos x="T0" y="T1"/>
              </a:cxn>
              <a:cxn ang="T11">
                <a:pos x="T2" y="T3"/>
              </a:cxn>
              <a:cxn ang="T12">
                <a:pos x="T4" y="T5"/>
              </a:cxn>
              <a:cxn ang="T13">
                <a:pos x="T6" y="T7"/>
              </a:cxn>
              <a:cxn ang="T14">
                <a:pos x="T8" y="T9"/>
              </a:cxn>
            </a:cxnLst>
            <a:rect l="T15" t="T16" r="T17" b="T18"/>
            <a:pathLst>
              <a:path w="1254" h="959">
                <a:moveTo>
                  <a:pt x="0" y="323"/>
                </a:moveTo>
                <a:lnTo>
                  <a:pt x="885" y="0"/>
                </a:lnTo>
                <a:lnTo>
                  <a:pt x="1254" y="593"/>
                </a:lnTo>
                <a:lnTo>
                  <a:pt x="231" y="959"/>
                </a:lnTo>
                <a:lnTo>
                  <a:pt x="0" y="323"/>
                </a:lnTo>
                <a:close/>
              </a:path>
            </a:pathLst>
          </a:custGeom>
          <a:pattFill prst="dkUpDiag">
            <a:fgClr>
              <a:srgbClr val="FFCC00"/>
            </a:fgClr>
            <a:bgClr>
              <a:srgbClr val="FFFFFF"/>
            </a:bgClr>
          </a:pattFill>
          <a:ln w="9525">
            <a:noFill/>
            <a:round/>
            <a:headEnd/>
            <a:tailEnd/>
          </a:ln>
        </p:spPr>
        <p:txBody>
          <a:bodyPr/>
          <a:lstStyle/>
          <a:p>
            <a:endParaRPr lang="ja-JP" altLang="en-US"/>
          </a:p>
        </p:txBody>
      </p:sp>
      <p:sp>
        <p:nvSpPr>
          <p:cNvPr id="4225" name="Line 132"/>
          <p:cNvSpPr>
            <a:spLocks noChangeShapeType="1"/>
          </p:cNvSpPr>
          <p:nvPr/>
        </p:nvSpPr>
        <p:spPr bwMode="auto">
          <a:xfrm rot="6900000">
            <a:off x="1984375" y="3384551"/>
            <a:ext cx="244475" cy="0"/>
          </a:xfrm>
          <a:prstGeom prst="line">
            <a:avLst/>
          </a:prstGeom>
          <a:noFill/>
          <a:ln w="9525">
            <a:solidFill>
              <a:schemeClr val="tx1"/>
            </a:solidFill>
            <a:round/>
            <a:headEnd/>
            <a:tailEnd/>
          </a:ln>
        </p:spPr>
        <p:txBody>
          <a:bodyPr/>
          <a:lstStyle/>
          <a:p>
            <a:endParaRPr lang="ja-JP" altLang="en-US"/>
          </a:p>
        </p:txBody>
      </p:sp>
      <p:sp>
        <p:nvSpPr>
          <p:cNvPr id="4226" name="Line 133"/>
          <p:cNvSpPr>
            <a:spLocks noChangeShapeType="1"/>
          </p:cNvSpPr>
          <p:nvPr/>
        </p:nvSpPr>
        <p:spPr bwMode="auto">
          <a:xfrm rot="1500000">
            <a:off x="1970088" y="3303588"/>
            <a:ext cx="498475" cy="0"/>
          </a:xfrm>
          <a:prstGeom prst="line">
            <a:avLst/>
          </a:prstGeom>
          <a:noFill/>
          <a:ln w="9525">
            <a:solidFill>
              <a:schemeClr val="tx1"/>
            </a:solidFill>
            <a:round/>
            <a:headEnd/>
            <a:tailEnd/>
          </a:ln>
        </p:spPr>
        <p:txBody>
          <a:bodyPr/>
          <a:lstStyle/>
          <a:p>
            <a:endParaRPr lang="ja-JP" altLang="en-US"/>
          </a:p>
        </p:txBody>
      </p:sp>
      <p:sp>
        <p:nvSpPr>
          <p:cNvPr id="4227" name="Line 134"/>
          <p:cNvSpPr>
            <a:spLocks noChangeShapeType="1"/>
          </p:cNvSpPr>
          <p:nvPr/>
        </p:nvSpPr>
        <p:spPr bwMode="auto">
          <a:xfrm rot="6900000">
            <a:off x="1887537" y="3335338"/>
            <a:ext cx="244475" cy="0"/>
          </a:xfrm>
          <a:prstGeom prst="line">
            <a:avLst/>
          </a:prstGeom>
          <a:noFill/>
          <a:ln w="9525">
            <a:solidFill>
              <a:schemeClr val="tx1"/>
            </a:solidFill>
            <a:round/>
            <a:headEnd/>
            <a:tailEnd/>
          </a:ln>
        </p:spPr>
        <p:txBody>
          <a:bodyPr/>
          <a:lstStyle/>
          <a:p>
            <a:endParaRPr lang="ja-JP" altLang="en-US"/>
          </a:p>
        </p:txBody>
      </p:sp>
      <p:sp>
        <p:nvSpPr>
          <p:cNvPr id="4228" name="Line 135"/>
          <p:cNvSpPr>
            <a:spLocks noChangeShapeType="1"/>
          </p:cNvSpPr>
          <p:nvPr/>
        </p:nvSpPr>
        <p:spPr bwMode="auto">
          <a:xfrm rot="2700000">
            <a:off x="1827212" y="3124201"/>
            <a:ext cx="200025" cy="0"/>
          </a:xfrm>
          <a:prstGeom prst="line">
            <a:avLst/>
          </a:prstGeom>
          <a:noFill/>
          <a:ln w="9525">
            <a:solidFill>
              <a:schemeClr val="tx1"/>
            </a:solidFill>
            <a:round/>
            <a:headEnd/>
            <a:tailEnd/>
          </a:ln>
        </p:spPr>
        <p:txBody>
          <a:bodyPr/>
          <a:lstStyle/>
          <a:p>
            <a:endParaRPr lang="ja-JP" altLang="en-US"/>
          </a:p>
        </p:txBody>
      </p:sp>
      <p:sp>
        <p:nvSpPr>
          <p:cNvPr id="4229" name="Line 136"/>
          <p:cNvSpPr>
            <a:spLocks noChangeShapeType="1"/>
          </p:cNvSpPr>
          <p:nvPr/>
        </p:nvSpPr>
        <p:spPr bwMode="auto">
          <a:xfrm rot="2760000">
            <a:off x="2352675" y="3438525"/>
            <a:ext cx="134938" cy="198438"/>
          </a:xfrm>
          <a:prstGeom prst="line">
            <a:avLst/>
          </a:prstGeom>
          <a:noFill/>
          <a:ln w="9525">
            <a:solidFill>
              <a:schemeClr val="tx1"/>
            </a:solidFill>
            <a:round/>
            <a:headEnd/>
            <a:tailEnd/>
          </a:ln>
        </p:spPr>
        <p:txBody>
          <a:bodyPr/>
          <a:lstStyle/>
          <a:p>
            <a:endParaRPr lang="ja-JP" altLang="en-US"/>
          </a:p>
        </p:txBody>
      </p:sp>
      <p:sp>
        <p:nvSpPr>
          <p:cNvPr id="4230" name="Line 137"/>
          <p:cNvSpPr>
            <a:spLocks noChangeAspect="1" noChangeShapeType="1"/>
          </p:cNvSpPr>
          <p:nvPr/>
        </p:nvSpPr>
        <p:spPr bwMode="auto">
          <a:xfrm rot="1500000">
            <a:off x="1827213" y="3527425"/>
            <a:ext cx="595312" cy="0"/>
          </a:xfrm>
          <a:prstGeom prst="line">
            <a:avLst/>
          </a:prstGeom>
          <a:noFill/>
          <a:ln w="9525">
            <a:solidFill>
              <a:schemeClr val="tx1"/>
            </a:solidFill>
            <a:round/>
            <a:headEnd/>
            <a:tailEnd/>
          </a:ln>
        </p:spPr>
        <p:txBody>
          <a:bodyPr/>
          <a:lstStyle/>
          <a:p>
            <a:endParaRPr lang="ja-JP" altLang="en-US"/>
          </a:p>
        </p:txBody>
      </p:sp>
      <p:sp>
        <p:nvSpPr>
          <p:cNvPr id="4231" name="Line 138"/>
          <p:cNvSpPr>
            <a:spLocks noChangeShapeType="1"/>
          </p:cNvSpPr>
          <p:nvPr/>
        </p:nvSpPr>
        <p:spPr bwMode="auto">
          <a:xfrm rot="2700000">
            <a:off x="2466975" y="2609850"/>
            <a:ext cx="406400" cy="0"/>
          </a:xfrm>
          <a:prstGeom prst="line">
            <a:avLst/>
          </a:prstGeom>
          <a:noFill/>
          <a:ln w="9525">
            <a:solidFill>
              <a:schemeClr val="tx1"/>
            </a:solidFill>
            <a:round/>
            <a:headEnd/>
            <a:tailEnd/>
          </a:ln>
        </p:spPr>
        <p:txBody>
          <a:bodyPr/>
          <a:lstStyle/>
          <a:p>
            <a:endParaRPr lang="ja-JP" altLang="en-US"/>
          </a:p>
        </p:txBody>
      </p:sp>
      <p:sp>
        <p:nvSpPr>
          <p:cNvPr id="4232" name="Line 139"/>
          <p:cNvSpPr>
            <a:spLocks noChangeAspect="1" noChangeShapeType="1"/>
          </p:cNvSpPr>
          <p:nvPr/>
        </p:nvSpPr>
        <p:spPr bwMode="auto">
          <a:xfrm rot="2700000">
            <a:off x="2690812" y="2827338"/>
            <a:ext cx="708025" cy="666750"/>
          </a:xfrm>
          <a:prstGeom prst="line">
            <a:avLst/>
          </a:prstGeom>
          <a:noFill/>
          <a:ln w="9525">
            <a:solidFill>
              <a:schemeClr val="tx1"/>
            </a:solidFill>
            <a:round/>
            <a:headEnd/>
            <a:tailEnd/>
          </a:ln>
        </p:spPr>
        <p:txBody>
          <a:bodyPr/>
          <a:lstStyle/>
          <a:p>
            <a:endParaRPr lang="ja-JP" altLang="en-US"/>
          </a:p>
        </p:txBody>
      </p:sp>
      <p:sp>
        <p:nvSpPr>
          <p:cNvPr id="4233" name="Freeform 140"/>
          <p:cNvSpPr>
            <a:spLocks/>
          </p:cNvSpPr>
          <p:nvPr/>
        </p:nvSpPr>
        <p:spPr bwMode="auto">
          <a:xfrm>
            <a:off x="1714500" y="2343150"/>
            <a:ext cx="1381125" cy="1182688"/>
          </a:xfrm>
          <a:custGeom>
            <a:avLst/>
            <a:gdLst>
              <a:gd name="T0" fmla="*/ 0 w 4075"/>
              <a:gd name="T1" fmla="*/ 2147483647 h 3288"/>
              <a:gd name="T2" fmla="*/ 2147483647 w 4075"/>
              <a:gd name="T3" fmla="*/ 2147483647 h 3288"/>
              <a:gd name="T4" fmla="*/ 2147483647 w 4075"/>
              <a:gd name="T5" fmla="*/ 2147483647 h 3288"/>
              <a:gd name="T6" fmla="*/ 2147483647 w 4075"/>
              <a:gd name="T7" fmla="*/ 2147483647 h 3288"/>
              <a:gd name="T8" fmla="*/ 2147483647 w 4075"/>
              <a:gd name="T9" fmla="*/ 2147483647 h 3288"/>
              <a:gd name="T10" fmla="*/ 2147483647 w 4075"/>
              <a:gd name="T11" fmla="*/ 2147483647 h 3288"/>
              <a:gd name="T12" fmla="*/ 2147483647 w 4075"/>
              <a:gd name="T13" fmla="*/ 2147483647 h 3288"/>
              <a:gd name="T14" fmla="*/ 2147483647 w 4075"/>
              <a:gd name="T15" fmla="*/ 0 h 3288"/>
              <a:gd name="T16" fmla="*/ 2147483647 w 4075"/>
              <a:gd name="T17" fmla="*/ 2147483647 h 3288"/>
              <a:gd name="T18" fmla="*/ 2147483647 w 4075"/>
              <a:gd name="T19" fmla="*/ 2147483647 h 3288"/>
              <a:gd name="T20" fmla="*/ 2147483647 w 4075"/>
              <a:gd name="T21" fmla="*/ 2147483647 h 3288"/>
              <a:gd name="T22" fmla="*/ 2147483647 w 4075"/>
              <a:gd name="T23" fmla="*/ 2147483647 h 3288"/>
              <a:gd name="T24" fmla="*/ 2147483647 w 4075"/>
              <a:gd name="T25" fmla="*/ 2147483647 h 3288"/>
              <a:gd name="T26" fmla="*/ 2147483647 w 4075"/>
              <a:gd name="T27" fmla="*/ 2147483647 h 3288"/>
              <a:gd name="T28" fmla="*/ 2147483647 w 4075"/>
              <a:gd name="T29" fmla="*/ 2147483647 h 3288"/>
              <a:gd name="T30" fmla="*/ 2147483647 w 4075"/>
              <a:gd name="T31" fmla="*/ 2147483647 h 3288"/>
              <a:gd name="T32" fmla="*/ 2147483647 w 4075"/>
              <a:gd name="T33" fmla="*/ 2147483647 h 3288"/>
              <a:gd name="T34" fmla="*/ 2147483647 w 4075"/>
              <a:gd name="T35" fmla="*/ 2147483647 h 3288"/>
              <a:gd name="T36" fmla="*/ 2147483647 w 4075"/>
              <a:gd name="T37" fmla="*/ 2147483647 h 3288"/>
              <a:gd name="T38" fmla="*/ 2147483647 w 4075"/>
              <a:gd name="T39" fmla="*/ 2147483647 h 3288"/>
              <a:gd name="T40" fmla="*/ 2147483647 w 4075"/>
              <a:gd name="T41" fmla="*/ 2147483647 h 3288"/>
              <a:gd name="T42" fmla="*/ 0 w 4075"/>
              <a:gd name="T43" fmla="*/ 2147483647 h 3288"/>
              <a:gd name="T44" fmla="*/ 0 w 4075"/>
              <a:gd name="T45" fmla="*/ 2147483647 h 3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75"/>
              <a:gd name="T70" fmla="*/ 0 h 3288"/>
              <a:gd name="T71" fmla="*/ 4075 w 4075"/>
              <a:gd name="T72" fmla="*/ 3288 h 32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75" h="3288">
                <a:moveTo>
                  <a:pt x="0" y="722"/>
                </a:moveTo>
                <a:lnTo>
                  <a:pt x="206" y="722"/>
                </a:lnTo>
                <a:lnTo>
                  <a:pt x="206" y="666"/>
                </a:lnTo>
                <a:lnTo>
                  <a:pt x="335" y="537"/>
                </a:lnTo>
                <a:lnTo>
                  <a:pt x="213" y="408"/>
                </a:lnTo>
                <a:lnTo>
                  <a:pt x="481" y="148"/>
                </a:lnTo>
                <a:lnTo>
                  <a:pt x="606" y="273"/>
                </a:lnTo>
                <a:lnTo>
                  <a:pt x="868" y="0"/>
                </a:lnTo>
                <a:lnTo>
                  <a:pt x="2179" y="679"/>
                </a:lnTo>
                <a:lnTo>
                  <a:pt x="2678" y="1169"/>
                </a:lnTo>
                <a:lnTo>
                  <a:pt x="4075" y="1169"/>
                </a:lnTo>
                <a:lnTo>
                  <a:pt x="4075" y="2110"/>
                </a:lnTo>
                <a:lnTo>
                  <a:pt x="3795" y="2115"/>
                </a:lnTo>
                <a:lnTo>
                  <a:pt x="3378" y="2536"/>
                </a:lnTo>
                <a:lnTo>
                  <a:pt x="1629" y="2545"/>
                </a:lnTo>
                <a:lnTo>
                  <a:pt x="1384" y="2291"/>
                </a:lnTo>
                <a:lnTo>
                  <a:pt x="928" y="3288"/>
                </a:lnTo>
                <a:lnTo>
                  <a:pt x="709" y="3176"/>
                </a:lnTo>
                <a:lnTo>
                  <a:pt x="1208" y="2106"/>
                </a:lnTo>
                <a:lnTo>
                  <a:pt x="202" y="1105"/>
                </a:lnTo>
                <a:lnTo>
                  <a:pt x="202" y="963"/>
                </a:lnTo>
                <a:lnTo>
                  <a:pt x="0" y="958"/>
                </a:lnTo>
                <a:lnTo>
                  <a:pt x="0" y="722"/>
                </a:lnTo>
                <a:close/>
              </a:path>
            </a:pathLst>
          </a:custGeom>
          <a:pattFill prst="ltUpDiag">
            <a:fgClr>
              <a:schemeClr val="accent1"/>
            </a:fgClr>
            <a:bgClr>
              <a:srgbClr val="FFFFFF"/>
            </a:bgClr>
          </a:pattFill>
          <a:ln w="9525">
            <a:noFill/>
            <a:round/>
            <a:headEnd/>
            <a:tailEnd/>
          </a:ln>
        </p:spPr>
        <p:txBody>
          <a:bodyPr/>
          <a:lstStyle/>
          <a:p>
            <a:endParaRPr lang="ja-JP" altLang="en-US"/>
          </a:p>
        </p:txBody>
      </p:sp>
      <p:sp>
        <p:nvSpPr>
          <p:cNvPr id="4234" name="Freeform 141"/>
          <p:cNvSpPr>
            <a:spLocks/>
          </p:cNvSpPr>
          <p:nvPr/>
        </p:nvSpPr>
        <p:spPr bwMode="auto">
          <a:xfrm rot="2700000">
            <a:off x="1738313" y="2644775"/>
            <a:ext cx="1184275" cy="498475"/>
          </a:xfrm>
          <a:custGeom>
            <a:avLst/>
            <a:gdLst>
              <a:gd name="T0" fmla="*/ 2147483647 w 3294"/>
              <a:gd name="T1" fmla="*/ 0 h 1470"/>
              <a:gd name="T2" fmla="*/ 2147483647 w 3294"/>
              <a:gd name="T3" fmla="*/ 0 h 1470"/>
              <a:gd name="T4" fmla="*/ 2147483647 w 3294"/>
              <a:gd name="T5" fmla="*/ 2147483647 h 1470"/>
              <a:gd name="T6" fmla="*/ 2147483647 w 3294"/>
              <a:gd name="T7" fmla="*/ 2147483647 h 1470"/>
              <a:gd name="T8" fmla="*/ 2147483647 w 3294"/>
              <a:gd name="T9" fmla="*/ 2147483647 h 1470"/>
              <a:gd name="T10" fmla="*/ 2147483647 w 3294"/>
              <a:gd name="T11" fmla="*/ 2147483647 h 1470"/>
              <a:gd name="T12" fmla="*/ 2147483647 w 3294"/>
              <a:gd name="T13" fmla="*/ 2147483647 h 1470"/>
              <a:gd name="T14" fmla="*/ 2147483647 w 3294"/>
              <a:gd name="T15" fmla="*/ 2147483647 h 1470"/>
              <a:gd name="T16" fmla="*/ 2147483647 w 3294"/>
              <a:gd name="T17" fmla="*/ 2147483647 h 1470"/>
              <a:gd name="T18" fmla="*/ 2147483647 w 3294"/>
              <a:gd name="T19" fmla="*/ 2147483647 h 1470"/>
              <a:gd name="T20" fmla="*/ 2147483647 w 3294"/>
              <a:gd name="T21" fmla="*/ 2147483647 h 1470"/>
              <a:gd name="T22" fmla="*/ 2147483647 w 3294"/>
              <a:gd name="T23" fmla="*/ 2147483647 h 1470"/>
              <a:gd name="T24" fmla="*/ 2147483647 w 3294"/>
              <a:gd name="T25" fmla="*/ 2147483647 h 1470"/>
              <a:gd name="T26" fmla="*/ 2147483647 w 3294"/>
              <a:gd name="T27" fmla="*/ 2147483647 h 1470"/>
              <a:gd name="T28" fmla="*/ 2147483647 w 3294"/>
              <a:gd name="T29" fmla="*/ 2147483647 h 1470"/>
              <a:gd name="T30" fmla="*/ 2147483647 w 3294"/>
              <a:gd name="T31" fmla="*/ 2147483647 h 1470"/>
              <a:gd name="T32" fmla="*/ 2147483647 w 3294"/>
              <a:gd name="T33" fmla="*/ 2147483647 h 1470"/>
              <a:gd name="T34" fmla="*/ 2147483647 w 3294"/>
              <a:gd name="T35" fmla="*/ 2147483647 h 1470"/>
              <a:gd name="T36" fmla="*/ 2147483647 w 3294"/>
              <a:gd name="T37" fmla="*/ 2147483647 h 1470"/>
              <a:gd name="T38" fmla="*/ 2147483647 w 3294"/>
              <a:gd name="T39" fmla="*/ 2147483647 h 1470"/>
              <a:gd name="T40" fmla="*/ 2147483647 w 3294"/>
              <a:gd name="T41" fmla="*/ 2147483647 h 1470"/>
              <a:gd name="T42" fmla="*/ 2147483647 w 3294"/>
              <a:gd name="T43" fmla="*/ 2147483647 h 1470"/>
              <a:gd name="T44" fmla="*/ 2147483647 w 3294"/>
              <a:gd name="T45" fmla="*/ 2147483647 h 1470"/>
              <a:gd name="T46" fmla="*/ 2147483647 w 3294"/>
              <a:gd name="T47" fmla="*/ 2147483647 h 1470"/>
              <a:gd name="T48" fmla="*/ 2147483647 w 3294"/>
              <a:gd name="T49" fmla="*/ 2147483647 h 1470"/>
              <a:gd name="T50" fmla="*/ 2147483647 w 3294"/>
              <a:gd name="T51" fmla="*/ 2147483647 h 1470"/>
              <a:gd name="T52" fmla="*/ 2147483647 w 3294"/>
              <a:gd name="T53" fmla="*/ 2147483647 h 1470"/>
              <a:gd name="T54" fmla="*/ 2147483647 w 3294"/>
              <a:gd name="T55" fmla="*/ 2147483647 h 1470"/>
              <a:gd name="T56" fmla="*/ 0 w 3294"/>
              <a:gd name="T57" fmla="*/ 2147483647 h 1470"/>
              <a:gd name="T58" fmla="*/ 0 w 3294"/>
              <a:gd name="T59" fmla="*/ 2147483647 h 1470"/>
              <a:gd name="T60" fmla="*/ 2147483647 w 3294"/>
              <a:gd name="T61" fmla="*/ 2147483647 h 1470"/>
              <a:gd name="T62" fmla="*/ 2147483647 w 3294"/>
              <a:gd name="T63" fmla="*/ 2147483647 h 1470"/>
              <a:gd name="T64" fmla="*/ 2147483647 w 3294"/>
              <a:gd name="T65" fmla="*/ 0 h 14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4"/>
              <a:gd name="T100" fmla="*/ 0 h 1470"/>
              <a:gd name="T101" fmla="*/ 3294 w 3294"/>
              <a:gd name="T102" fmla="*/ 1470 h 14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4" h="1470">
                <a:moveTo>
                  <a:pt x="1344" y="0"/>
                </a:moveTo>
                <a:lnTo>
                  <a:pt x="2460" y="0"/>
                </a:lnTo>
                <a:lnTo>
                  <a:pt x="2706" y="12"/>
                </a:lnTo>
                <a:lnTo>
                  <a:pt x="2898" y="36"/>
                </a:lnTo>
                <a:lnTo>
                  <a:pt x="3018" y="60"/>
                </a:lnTo>
                <a:lnTo>
                  <a:pt x="3126" y="84"/>
                </a:lnTo>
                <a:lnTo>
                  <a:pt x="3222" y="126"/>
                </a:lnTo>
                <a:lnTo>
                  <a:pt x="3276" y="186"/>
                </a:lnTo>
                <a:lnTo>
                  <a:pt x="3294" y="252"/>
                </a:lnTo>
                <a:lnTo>
                  <a:pt x="3294" y="300"/>
                </a:lnTo>
                <a:lnTo>
                  <a:pt x="3264" y="378"/>
                </a:lnTo>
                <a:lnTo>
                  <a:pt x="3168" y="480"/>
                </a:lnTo>
                <a:lnTo>
                  <a:pt x="3096" y="558"/>
                </a:lnTo>
                <a:lnTo>
                  <a:pt x="3000" y="648"/>
                </a:lnTo>
                <a:lnTo>
                  <a:pt x="2856" y="774"/>
                </a:lnTo>
                <a:lnTo>
                  <a:pt x="2724" y="870"/>
                </a:lnTo>
                <a:lnTo>
                  <a:pt x="2592" y="960"/>
                </a:lnTo>
                <a:lnTo>
                  <a:pt x="2454" y="1044"/>
                </a:lnTo>
                <a:lnTo>
                  <a:pt x="2274" y="1140"/>
                </a:lnTo>
                <a:lnTo>
                  <a:pt x="2118" y="1212"/>
                </a:lnTo>
                <a:lnTo>
                  <a:pt x="1926" y="1290"/>
                </a:lnTo>
                <a:lnTo>
                  <a:pt x="1614" y="1380"/>
                </a:lnTo>
                <a:lnTo>
                  <a:pt x="1302" y="1440"/>
                </a:lnTo>
                <a:lnTo>
                  <a:pt x="1110" y="1470"/>
                </a:lnTo>
                <a:lnTo>
                  <a:pt x="888" y="1470"/>
                </a:lnTo>
                <a:lnTo>
                  <a:pt x="798" y="1464"/>
                </a:lnTo>
                <a:lnTo>
                  <a:pt x="744" y="1410"/>
                </a:lnTo>
                <a:lnTo>
                  <a:pt x="36" y="702"/>
                </a:lnTo>
                <a:lnTo>
                  <a:pt x="0" y="636"/>
                </a:lnTo>
                <a:lnTo>
                  <a:pt x="0" y="570"/>
                </a:lnTo>
                <a:lnTo>
                  <a:pt x="18" y="504"/>
                </a:lnTo>
                <a:lnTo>
                  <a:pt x="78" y="420"/>
                </a:lnTo>
                <a:lnTo>
                  <a:pt x="1344" y="0"/>
                </a:lnTo>
                <a:close/>
              </a:path>
            </a:pathLst>
          </a:custGeom>
          <a:pattFill prst="pct30">
            <a:fgClr>
              <a:srgbClr val="00CCFF">
                <a:alpha val="89803"/>
              </a:srgbClr>
            </a:fgClr>
            <a:bgClr>
              <a:srgbClr val="FFFFFF">
                <a:alpha val="89803"/>
              </a:srgbClr>
            </a:bgClr>
          </a:pattFill>
          <a:ln w="9525">
            <a:solidFill>
              <a:schemeClr val="tx1"/>
            </a:solidFill>
            <a:prstDash val="dash"/>
            <a:round/>
            <a:headEnd/>
            <a:tailEnd/>
          </a:ln>
        </p:spPr>
        <p:txBody>
          <a:bodyPr/>
          <a:lstStyle/>
          <a:p>
            <a:endParaRPr lang="ja-JP" altLang="en-US"/>
          </a:p>
        </p:txBody>
      </p:sp>
      <p:grpSp>
        <p:nvGrpSpPr>
          <p:cNvPr id="4" name="Group 142"/>
          <p:cNvGrpSpPr>
            <a:grpSpLocks/>
          </p:cNvGrpSpPr>
          <p:nvPr/>
        </p:nvGrpSpPr>
        <p:grpSpPr bwMode="auto">
          <a:xfrm>
            <a:off x="1779588" y="2217738"/>
            <a:ext cx="1257300" cy="1295400"/>
            <a:chOff x="5248" y="6166"/>
            <a:chExt cx="3706" cy="3606"/>
          </a:xfrm>
        </p:grpSpPr>
        <p:sp>
          <p:nvSpPr>
            <p:cNvPr id="4615" name="Line 143" descr="60%"/>
            <p:cNvSpPr>
              <a:spLocks noChangeShapeType="1"/>
            </p:cNvSpPr>
            <p:nvPr/>
          </p:nvSpPr>
          <p:spPr bwMode="auto">
            <a:xfrm rot="2700000" flipH="1" flipV="1">
              <a:off x="5434" y="7075"/>
              <a:ext cx="680" cy="680"/>
            </a:xfrm>
            <a:prstGeom prst="line">
              <a:avLst/>
            </a:prstGeom>
            <a:noFill/>
            <a:ln w="9525">
              <a:solidFill>
                <a:schemeClr val="tx1"/>
              </a:solidFill>
              <a:round/>
              <a:headEnd/>
              <a:tailEnd/>
            </a:ln>
          </p:spPr>
          <p:txBody>
            <a:bodyPr/>
            <a:lstStyle/>
            <a:p>
              <a:endParaRPr lang="ja-JP" altLang="en-US"/>
            </a:p>
          </p:txBody>
        </p:sp>
        <p:sp>
          <p:nvSpPr>
            <p:cNvPr id="4616" name="Line 144" descr="60%"/>
            <p:cNvSpPr>
              <a:spLocks noChangeShapeType="1"/>
            </p:cNvSpPr>
            <p:nvPr/>
          </p:nvSpPr>
          <p:spPr bwMode="auto">
            <a:xfrm rot="1620000">
              <a:off x="5962" y="7119"/>
              <a:ext cx="1235" cy="0"/>
            </a:xfrm>
            <a:prstGeom prst="line">
              <a:avLst/>
            </a:prstGeom>
            <a:noFill/>
            <a:ln w="9525">
              <a:solidFill>
                <a:schemeClr val="tx1"/>
              </a:solidFill>
              <a:round/>
              <a:headEnd/>
              <a:tailEnd/>
            </a:ln>
          </p:spPr>
          <p:txBody>
            <a:bodyPr/>
            <a:lstStyle/>
            <a:p>
              <a:endParaRPr lang="ja-JP" altLang="en-US"/>
            </a:p>
          </p:txBody>
        </p:sp>
        <p:sp>
          <p:nvSpPr>
            <p:cNvPr id="4617" name="Line 145" descr="60%"/>
            <p:cNvSpPr>
              <a:spLocks noChangeShapeType="1"/>
            </p:cNvSpPr>
            <p:nvPr/>
          </p:nvSpPr>
          <p:spPr bwMode="auto">
            <a:xfrm rot="2700000">
              <a:off x="7084" y="7507"/>
              <a:ext cx="306" cy="0"/>
            </a:xfrm>
            <a:prstGeom prst="line">
              <a:avLst/>
            </a:prstGeom>
            <a:noFill/>
            <a:ln w="9525">
              <a:solidFill>
                <a:schemeClr val="tx1"/>
              </a:solidFill>
              <a:round/>
              <a:headEnd/>
              <a:tailEnd/>
            </a:ln>
          </p:spPr>
          <p:txBody>
            <a:bodyPr/>
            <a:lstStyle/>
            <a:p>
              <a:endParaRPr lang="ja-JP" altLang="en-US"/>
            </a:p>
          </p:txBody>
        </p:sp>
        <p:sp>
          <p:nvSpPr>
            <p:cNvPr id="4618" name="Arc 146"/>
            <p:cNvSpPr>
              <a:spLocks/>
            </p:cNvSpPr>
            <p:nvPr/>
          </p:nvSpPr>
          <p:spPr bwMode="auto">
            <a:xfrm rot="1620000" flipH="1">
              <a:off x="5895" y="6812"/>
              <a:ext cx="113" cy="197"/>
            </a:xfrm>
            <a:custGeom>
              <a:avLst/>
              <a:gdLst>
                <a:gd name="T0" fmla="*/ 0 w 21600"/>
                <a:gd name="T1" fmla="*/ 0 h 37681"/>
                <a:gd name="T2" fmla="*/ 0 w 21600"/>
                <a:gd name="T3" fmla="*/ 0 h 37681"/>
                <a:gd name="T4" fmla="*/ 0 w 21600"/>
                <a:gd name="T5" fmla="*/ 0 h 37681"/>
                <a:gd name="T6" fmla="*/ 0 60000 65536"/>
                <a:gd name="T7" fmla="*/ 0 60000 65536"/>
                <a:gd name="T8" fmla="*/ 0 60000 65536"/>
                <a:gd name="T9" fmla="*/ 0 w 21600"/>
                <a:gd name="T10" fmla="*/ 0 h 37681"/>
                <a:gd name="T11" fmla="*/ 21600 w 21600"/>
                <a:gd name="T12" fmla="*/ 37681 h 37681"/>
              </a:gdLst>
              <a:ahLst/>
              <a:cxnLst>
                <a:cxn ang="T6">
                  <a:pos x="T0" y="T1"/>
                </a:cxn>
                <a:cxn ang="T7">
                  <a:pos x="T2" y="T3"/>
                </a:cxn>
                <a:cxn ang="T8">
                  <a:pos x="T4" y="T5"/>
                </a:cxn>
              </a:cxnLst>
              <a:rect l="T9" t="T10" r="T11" b="T12"/>
              <a:pathLst>
                <a:path w="21600" h="37681" fill="none" extrusionOk="0">
                  <a:moveTo>
                    <a:pt x="-1" y="0"/>
                  </a:moveTo>
                  <a:cubicBezTo>
                    <a:pt x="11929" y="0"/>
                    <a:pt x="21600" y="9670"/>
                    <a:pt x="21600" y="21600"/>
                  </a:cubicBezTo>
                  <a:cubicBezTo>
                    <a:pt x="21600" y="27736"/>
                    <a:pt x="18989" y="33583"/>
                    <a:pt x="14420" y="37680"/>
                  </a:cubicBezTo>
                </a:path>
                <a:path w="21600" h="37681" stroke="0" extrusionOk="0">
                  <a:moveTo>
                    <a:pt x="-1" y="0"/>
                  </a:moveTo>
                  <a:cubicBezTo>
                    <a:pt x="11929" y="0"/>
                    <a:pt x="21600" y="9670"/>
                    <a:pt x="21600" y="21600"/>
                  </a:cubicBezTo>
                  <a:cubicBezTo>
                    <a:pt x="21600" y="27736"/>
                    <a:pt x="18989" y="33583"/>
                    <a:pt x="14420" y="37680"/>
                  </a:cubicBezTo>
                  <a:lnTo>
                    <a:pt x="0" y="21600"/>
                  </a:lnTo>
                  <a:close/>
                </a:path>
              </a:pathLst>
            </a:custGeom>
            <a:noFill/>
            <a:ln w="9525">
              <a:solidFill>
                <a:schemeClr val="tx1"/>
              </a:solidFill>
              <a:round/>
              <a:headEnd/>
              <a:tailEnd/>
            </a:ln>
          </p:spPr>
          <p:txBody>
            <a:bodyPr wrap="none" anchor="ctr"/>
            <a:lstStyle/>
            <a:p>
              <a:endParaRPr lang="ja-JP" altLang="en-US"/>
            </a:p>
          </p:txBody>
        </p:sp>
        <p:sp>
          <p:nvSpPr>
            <p:cNvPr id="4619" name="Arc 147"/>
            <p:cNvSpPr>
              <a:spLocks/>
            </p:cNvSpPr>
            <p:nvPr/>
          </p:nvSpPr>
          <p:spPr bwMode="auto">
            <a:xfrm rot="2700000">
              <a:off x="5233" y="6951"/>
              <a:ext cx="877" cy="848"/>
            </a:xfrm>
            <a:custGeom>
              <a:avLst/>
              <a:gdLst>
                <a:gd name="T0" fmla="*/ 0 w 20880"/>
                <a:gd name="T1" fmla="*/ 0 h 20194"/>
                <a:gd name="T2" fmla="*/ 0 w 20880"/>
                <a:gd name="T3" fmla="*/ 0 h 20194"/>
                <a:gd name="T4" fmla="*/ 0 w 20880"/>
                <a:gd name="T5" fmla="*/ 0 h 20194"/>
                <a:gd name="T6" fmla="*/ 0 60000 65536"/>
                <a:gd name="T7" fmla="*/ 0 60000 65536"/>
                <a:gd name="T8" fmla="*/ 0 60000 65536"/>
                <a:gd name="T9" fmla="*/ 0 w 20880"/>
                <a:gd name="T10" fmla="*/ 0 h 20194"/>
                <a:gd name="T11" fmla="*/ 20880 w 20880"/>
                <a:gd name="T12" fmla="*/ 20194 h 20194"/>
              </a:gdLst>
              <a:ahLst/>
              <a:cxnLst>
                <a:cxn ang="T6">
                  <a:pos x="T0" y="T1"/>
                </a:cxn>
                <a:cxn ang="T7">
                  <a:pos x="T2" y="T3"/>
                </a:cxn>
                <a:cxn ang="T8">
                  <a:pos x="T4" y="T5"/>
                </a:cxn>
              </a:cxnLst>
              <a:rect l="T9" t="T10" r="T11" b="T12"/>
              <a:pathLst>
                <a:path w="20880" h="20194" fill="none" extrusionOk="0">
                  <a:moveTo>
                    <a:pt x="7665" y="-1"/>
                  </a:moveTo>
                  <a:cubicBezTo>
                    <a:pt x="14176" y="2471"/>
                    <a:pt x="19096" y="7931"/>
                    <a:pt x="20880" y="14663"/>
                  </a:cubicBezTo>
                </a:path>
                <a:path w="20880" h="20194" stroke="0" extrusionOk="0">
                  <a:moveTo>
                    <a:pt x="7665" y="-1"/>
                  </a:moveTo>
                  <a:cubicBezTo>
                    <a:pt x="14176" y="2471"/>
                    <a:pt x="19096" y="7931"/>
                    <a:pt x="20880" y="14663"/>
                  </a:cubicBezTo>
                  <a:lnTo>
                    <a:pt x="0" y="20194"/>
                  </a:lnTo>
                  <a:close/>
                </a:path>
              </a:pathLst>
            </a:custGeom>
            <a:noFill/>
            <a:ln w="9525">
              <a:solidFill>
                <a:schemeClr val="tx1"/>
              </a:solidFill>
              <a:round/>
              <a:headEnd/>
              <a:tailEnd/>
            </a:ln>
          </p:spPr>
          <p:txBody>
            <a:bodyPr wrap="none" anchor="ctr"/>
            <a:lstStyle/>
            <a:p>
              <a:endParaRPr lang="ja-JP" altLang="en-US"/>
            </a:p>
          </p:txBody>
        </p:sp>
        <p:sp>
          <p:nvSpPr>
            <p:cNvPr id="4620" name="Arc 148"/>
            <p:cNvSpPr>
              <a:spLocks/>
            </p:cNvSpPr>
            <p:nvPr/>
          </p:nvSpPr>
          <p:spPr bwMode="auto">
            <a:xfrm rot="2700000" flipV="1">
              <a:off x="6609" y="6166"/>
              <a:ext cx="2298" cy="3060"/>
            </a:xfrm>
            <a:custGeom>
              <a:avLst/>
              <a:gdLst>
                <a:gd name="T0" fmla="*/ 0 w 16226"/>
                <a:gd name="T1" fmla="*/ 0 h 21600"/>
                <a:gd name="T2" fmla="*/ 0 w 16226"/>
                <a:gd name="T3" fmla="*/ 0 h 21600"/>
                <a:gd name="T4" fmla="*/ 0 w 16226"/>
                <a:gd name="T5" fmla="*/ 0 h 21600"/>
                <a:gd name="T6" fmla="*/ 0 60000 65536"/>
                <a:gd name="T7" fmla="*/ 0 60000 65536"/>
                <a:gd name="T8" fmla="*/ 0 60000 65536"/>
                <a:gd name="T9" fmla="*/ 0 w 16226"/>
                <a:gd name="T10" fmla="*/ 0 h 21600"/>
                <a:gd name="T11" fmla="*/ 16226 w 16226"/>
                <a:gd name="T12" fmla="*/ 21600 h 21600"/>
              </a:gdLst>
              <a:ahLst/>
              <a:cxnLst>
                <a:cxn ang="T6">
                  <a:pos x="T0" y="T1"/>
                </a:cxn>
                <a:cxn ang="T7">
                  <a:pos x="T2" y="T3"/>
                </a:cxn>
                <a:cxn ang="T8">
                  <a:pos x="T4" y="T5"/>
                </a:cxn>
              </a:cxnLst>
              <a:rect l="T9" t="T10" r="T11" b="T12"/>
              <a:pathLst>
                <a:path w="16226" h="21600" fill="none" extrusionOk="0">
                  <a:moveTo>
                    <a:pt x="0" y="0"/>
                  </a:moveTo>
                  <a:cubicBezTo>
                    <a:pt x="23" y="0"/>
                    <a:pt x="47" y="-1"/>
                    <a:pt x="71" y="0"/>
                  </a:cubicBezTo>
                  <a:cubicBezTo>
                    <a:pt x="6246" y="0"/>
                    <a:pt x="12126" y="2643"/>
                    <a:pt x="16225" y="7262"/>
                  </a:cubicBezTo>
                </a:path>
                <a:path w="16226" h="21600" stroke="0" extrusionOk="0">
                  <a:moveTo>
                    <a:pt x="0" y="0"/>
                  </a:moveTo>
                  <a:cubicBezTo>
                    <a:pt x="23" y="0"/>
                    <a:pt x="47" y="-1"/>
                    <a:pt x="71" y="0"/>
                  </a:cubicBezTo>
                  <a:cubicBezTo>
                    <a:pt x="6246" y="0"/>
                    <a:pt x="12126" y="2643"/>
                    <a:pt x="16225" y="7262"/>
                  </a:cubicBezTo>
                  <a:lnTo>
                    <a:pt x="71" y="21600"/>
                  </a:lnTo>
                  <a:close/>
                </a:path>
              </a:pathLst>
            </a:custGeom>
            <a:noFill/>
            <a:ln w="9525">
              <a:solidFill>
                <a:schemeClr val="tx1"/>
              </a:solidFill>
              <a:round/>
              <a:headEnd/>
              <a:tailEnd/>
            </a:ln>
          </p:spPr>
          <p:txBody>
            <a:bodyPr wrap="none" anchor="ctr"/>
            <a:lstStyle/>
            <a:p>
              <a:endParaRPr lang="ja-JP" altLang="en-US"/>
            </a:p>
          </p:txBody>
        </p:sp>
        <p:sp>
          <p:nvSpPr>
            <p:cNvPr id="4621" name="Arc 149"/>
            <p:cNvSpPr>
              <a:spLocks noChangeAspect="1"/>
            </p:cNvSpPr>
            <p:nvPr/>
          </p:nvSpPr>
          <p:spPr bwMode="auto">
            <a:xfrm rot="2700000" flipH="1" flipV="1">
              <a:off x="5807" y="7828"/>
              <a:ext cx="110" cy="113"/>
            </a:xfrm>
            <a:custGeom>
              <a:avLst/>
              <a:gdLst>
                <a:gd name="T0" fmla="*/ 0 w 20966"/>
                <a:gd name="T1" fmla="*/ 0 h 21600"/>
                <a:gd name="T2" fmla="*/ 0 w 20966"/>
                <a:gd name="T3" fmla="*/ 0 h 21600"/>
                <a:gd name="T4" fmla="*/ 0 w 20966"/>
                <a:gd name="T5" fmla="*/ 0 h 21600"/>
                <a:gd name="T6" fmla="*/ 0 60000 65536"/>
                <a:gd name="T7" fmla="*/ 0 60000 65536"/>
                <a:gd name="T8" fmla="*/ 0 60000 65536"/>
                <a:gd name="T9" fmla="*/ 0 w 20966"/>
                <a:gd name="T10" fmla="*/ 0 h 21600"/>
                <a:gd name="T11" fmla="*/ 20966 w 20966"/>
                <a:gd name="T12" fmla="*/ 21600 h 21600"/>
              </a:gdLst>
              <a:ahLst/>
              <a:cxnLst>
                <a:cxn ang="T6">
                  <a:pos x="T0" y="T1"/>
                </a:cxn>
                <a:cxn ang="T7">
                  <a:pos x="T2" y="T3"/>
                </a:cxn>
                <a:cxn ang="T8">
                  <a:pos x="T4" y="T5"/>
                </a:cxn>
              </a:cxnLst>
              <a:rect l="T9" t="T10" r="T11" b="T12"/>
              <a:pathLst>
                <a:path w="20966" h="21600" fill="none" extrusionOk="0">
                  <a:moveTo>
                    <a:pt x="-1" y="0"/>
                  </a:moveTo>
                  <a:cubicBezTo>
                    <a:pt x="9928" y="0"/>
                    <a:pt x="18578" y="6768"/>
                    <a:pt x="20966" y="16405"/>
                  </a:cubicBezTo>
                </a:path>
                <a:path w="20966" h="21600" stroke="0" extrusionOk="0">
                  <a:moveTo>
                    <a:pt x="-1" y="0"/>
                  </a:moveTo>
                  <a:cubicBezTo>
                    <a:pt x="9928" y="0"/>
                    <a:pt x="18578" y="6768"/>
                    <a:pt x="20966" y="16405"/>
                  </a:cubicBezTo>
                  <a:lnTo>
                    <a:pt x="0" y="21600"/>
                  </a:lnTo>
                  <a:close/>
                </a:path>
              </a:pathLst>
            </a:custGeom>
            <a:noFill/>
            <a:ln w="9525">
              <a:solidFill>
                <a:schemeClr val="tx1"/>
              </a:solidFill>
              <a:round/>
              <a:headEnd/>
              <a:tailEnd/>
            </a:ln>
          </p:spPr>
          <p:txBody>
            <a:bodyPr wrap="none" anchor="ctr"/>
            <a:lstStyle/>
            <a:p>
              <a:endParaRPr lang="ja-JP" altLang="en-US"/>
            </a:p>
          </p:txBody>
        </p:sp>
        <p:sp>
          <p:nvSpPr>
            <p:cNvPr id="4622" name="Arc 150"/>
            <p:cNvSpPr>
              <a:spLocks noChangeAspect="1"/>
            </p:cNvSpPr>
            <p:nvPr/>
          </p:nvSpPr>
          <p:spPr bwMode="auto">
            <a:xfrm rot="2700000">
              <a:off x="8201" y="8686"/>
              <a:ext cx="113" cy="181"/>
            </a:xfrm>
            <a:custGeom>
              <a:avLst/>
              <a:gdLst>
                <a:gd name="T0" fmla="*/ 0 w 21600"/>
                <a:gd name="T1" fmla="*/ 0 h 34666"/>
                <a:gd name="T2" fmla="*/ 0 w 21600"/>
                <a:gd name="T3" fmla="*/ 0 h 34666"/>
                <a:gd name="T4" fmla="*/ 0 w 21600"/>
                <a:gd name="T5" fmla="*/ 0 h 34666"/>
                <a:gd name="T6" fmla="*/ 0 60000 65536"/>
                <a:gd name="T7" fmla="*/ 0 60000 65536"/>
                <a:gd name="T8" fmla="*/ 0 60000 65536"/>
                <a:gd name="T9" fmla="*/ 0 w 21600"/>
                <a:gd name="T10" fmla="*/ 0 h 34666"/>
                <a:gd name="T11" fmla="*/ 21600 w 21600"/>
                <a:gd name="T12" fmla="*/ 34666 h 34666"/>
              </a:gdLst>
              <a:ahLst/>
              <a:cxnLst>
                <a:cxn ang="T6">
                  <a:pos x="T0" y="T1"/>
                </a:cxn>
                <a:cxn ang="T7">
                  <a:pos x="T2" y="T3"/>
                </a:cxn>
                <a:cxn ang="T8">
                  <a:pos x="T4" y="T5"/>
                </a:cxn>
              </a:cxnLst>
              <a:rect l="T9" t="T10" r="T11" b="T12"/>
              <a:pathLst>
                <a:path w="21600" h="34666" fill="none" extrusionOk="0">
                  <a:moveTo>
                    <a:pt x="4605" y="-1"/>
                  </a:moveTo>
                  <a:cubicBezTo>
                    <a:pt x="14526" y="2164"/>
                    <a:pt x="21600" y="10948"/>
                    <a:pt x="21600" y="21103"/>
                  </a:cubicBezTo>
                  <a:cubicBezTo>
                    <a:pt x="21600" y="26038"/>
                    <a:pt x="19909" y="30825"/>
                    <a:pt x="16810" y="34666"/>
                  </a:cubicBezTo>
                </a:path>
                <a:path w="21600" h="34666" stroke="0" extrusionOk="0">
                  <a:moveTo>
                    <a:pt x="4605" y="-1"/>
                  </a:moveTo>
                  <a:cubicBezTo>
                    <a:pt x="14526" y="2164"/>
                    <a:pt x="21600" y="10948"/>
                    <a:pt x="21600" y="21103"/>
                  </a:cubicBezTo>
                  <a:cubicBezTo>
                    <a:pt x="21600" y="26038"/>
                    <a:pt x="19909" y="30825"/>
                    <a:pt x="16810" y="34666"/>
                  </a:cubicBezTo>
                  <a:lnTo>
                    <a:pt x="0" y="21103"/>
                  </a:lnTo>
                  <a:close/>
                </a:path>
              </a:pathLst>
            </a:custGeom>
            <a:noFill/>
            <a:ln w="9525">
              <a:solidFill>
                <a:schemeClr val="tx1"/>
              </a:solidFill>
              <a:round/>
              <a:headEnd/>
              <a:tailEnd/>
            </a:ln>
          </p:spPr>
          <p:txBody>
            <a:bodyPr wrap="none" anchor="ctr"/>
            <a:lstStyle/>
            <a:p>
              <a:endParaRPr lang="ja-JP" altLang="en-US"/>
            </a:p>
          </p:txBody>
        </p:sp>
        <p:sp>
          <p:nvSpPr>
            <p:cNvPr id="4623" name="Arc 151"/>
            <p:cNvSpPr>
              <a:spLocks noChangeAspect="1"/>
            </p:cNvSpPr>
            <p:nvPr/>
          </p:nvSpPr>
          <p:spPr bwMode="auto">
            <a:xfrm rot="2700000">
              <a:off x="6327" y="7789"/>
              <a:ext cx="1246" cy="2720"/>
            </a:xfrm>
            <a:custGeom>
              <a:avLst/>
              <a:gdLst>
                <a:gd name="T0" fmla="*/ 0 w 9891"/>
                <a:gd name="T1" fmla="*/ 0 h 21600"/>
                <a:gd name="T2" fmla="*/ 0 w 9891"/>
                <a:gd name="T3" fmla="*/ 0 h 21600"/>
                <a:gd name="T4" fmla="*/ 0 w 9891"/>
                <a:gd name="T5" fmla="*/ 0 h 21600"/>
                <a:gd name="T6" fmla="*/ 0 60000 65536"/>
                <a:gd name="T7" fmla="*/ 0 60000 65536"/>
                <a:gd name="T8" fmla="*/ 0 60000 65536"/>
                <a:gd name="T9" fmla="*/ 0 w 9891"/>
                <a:gd name="T10" fmla="*/ 0 h 21600"/>
                <a:gd name="T11" fmla="*/ 9891 w 9891"/>
                <a:gd name="T12" fmla="*/ 21600 h 21600"/>
              </a:gdLst>
              <a:ahLst/>
              <a:cxnLst>
                <a:cxn ang="T6">
                  <a:pos x="T0" y="T1"/>
                </a:cxn>
                <a:cxn ang="T7">
                  <a:pos x="T2" y="T3"/>
                </a:cxn>
                <a:cxn ang="T8">
                  <a:pos x="T4" y="T5"/>
                </a:cxn>
              </a:cxnLst>
              <a:rect l="T9" t="T10" r="T11" b="T12"/>
              <a:pathLst>
                <a:path w="9891" h="21600" fill="none" extrusionOk="0">
                  <a:moveTo>
                    <a:pt x="-1" y="520"/>
                  </a:moveTo>
                  <a:cubicBezTo>
                    <a:pt x="1547" y="174"/>
                    <a:pt x="3128" y="-1"/>
                    <a:pt x="4715" y="0"/>
                  </a:cubicBezTo>
                  <a:cubicBezTo>
                    <a:pt x="6459" y="0"/>
                    <a:pt x="8197" y="211"/>
                    <a:pt x="9890" y="629"/>
                  </a:cubicBezTo>
                </a:path>
                <a:path w="9891" h="21600" stroke="0" extrusionOk="0">
                  <a:moveTo>
                    <a:pt x="-1" y="520"/>
                  </a:moveTo>
                  <a:cubicBezTo>
                    <a:pt x="1547" y="174"/>
                    <a:pt x="3128" y="-1"/>
                    <a:pt x="4715" y="0"/>
                  </a:cubicBezTo>
                  <a:cubicBezTo>
                    <a:pt x="6459" y="0"/>
                    <a:pt x="8197" y="211"/>
                    <a:pt x="9890" y="629"/>
                  </a:cubicBezTo>
                  <a:lnTo>
                    <a:pt x="4715" y="21600"/>
                  </a:lnTo>
                  <a:close/>
                </a:path>
              </a:pathLst>
            </a:custGeom>
            <a:noFill/>
            <a:ln w="9525">
              <a:solidFill>
                <a:schemeClr val="tx1"/>
              </a:solidFill>
              <a:round/>
              <a:headEnd/>
              <a:tailEnd/>
            </a:ln>
          </p:spPr>
          <p:txBody>
            <a:bodyPr wrap="none" anchor="ctr"/>
            <a:lstStyle/>
            <a:p>
              <a:endParaRPr lang="ja-JP" altLang="en-US"/>
            </a:p>
          </p:txBody>
        </p:sp>
        <p:sp>
          <p:nvSpPr>
            <p:cNvPr id="4624" name="Arc 152"/>
            <p:cNvSpPr>
              <a:spLocks/>
            </p:cNvSpPr>
            <p:nvPr/>
          </p:nvSpPr>
          <p:spPr bwMode="auto">
            <a:xfrm rot="2700000" flipV="1">
              <a:off x="7322" y="7573"/>
              <a:ext cx="192" cy="181"/>
            </a:xfrm>
            <a:custGeom>
              <a:avLst/>
              <a:gdLst>
                <a:gd name="T0" fmla="*/ 0 w 22863"/>
                <a:gd name="T1" fmla="*/ 0 h 21600"/>
                <a:gd name="T2" fmla="*/ 0 w 22863"/>
                <a:gd name="T3" fmla="*/ 0 h 21600"/>
                <a:gd name="T4" fmla="*/ 0 w 22863"/>
                <a:gd name="T5" fmla="*/ 0 h 21600"/>
                <a:gd name="T6" fmla="*/ 0 60000 65536"/>
                <a:gd name="T7" fmla="*/ 0 60000 65536"/>
                <a:gd name="T8" fmla="*/ 0 60000 65536"/>
                <a:gd name="T9" fmla="*/ 0 w 22863"/>
                <a:gd name="T10" fmla="*/ 0 h 21600"/>
                <a:gd name="T11" fmla="*/ 22863 w 22863"/>
                <a:gd name="T12" fmla="*/ 21600 h 21600"/>
              </a:gdLst>
              <a:ahLst/>
              <a:cxnLst>
                <a:cxn ang="T6">
                  <a:pos x="T0" y="T1"/>
                </a:cxn>
                <a:cxn ang="T7">
                  <a:pos x="T2" y="T3"/>
                </a:cxn>
                <a:cxn ang="T8">
                  <a:pos x="T4" y="T5"/>
                </a:cxn>
              </a:cxnLst>
              <a:rect l="T9" t="T10" r="T11" b="T12"/>
              <a:pathLst>
                <a:path w="22863" h="21600" fill="none" extrusionOk="0">
                  <a:moveTo>
                    <a:pt x="0" y="8988"/>
                  </a:moveTo>
                  <a:cubicBezTo>
                    <a:pt x="4058" y="3345"/>
                    <a:pt x="10585" y="-1"/>
                    <a:pt x="17536" y="0"/>
                  </a:cubicBezTo>
                  <a:cubicBezTo>
                    <a:pt x="19332" y="0"/>
                    <a:pt x="21121" y="224"/>
                    <a:pt x="22862" y="667"/>
                  </a:cubicBezTo>
                </a:path>
                <a:path w="22863" h="21600" stroke="0" extrusionOk="0">
                  <a:moveTo>
                    <a:pt x="0" y="8988"/>
                  </a:moveTo>
                  <a:cubicBezTo>
                    <a:pt x="4058" y="3345"/>
                    <a:pt x="10585" y="-1"/>
                    <a:pt x="17536" y="0"/>
                  </a:cubicBezTo>
                  <a:cubicBezTo>
                    <a:pt x="19332" y="0"/>
                    <a:pt x="21121" y="224"/>
                    <a:pt x="22862" y="667"/>
                  </a:cubicBezTo>
                  <a:lnTo>
                    <a:pt x="17536" y="21600"/>
                  </a:lnTo>
                  <a:close/>
                </a:path>
              </a:pathLst>
            </a:custGeom>
            <a:noFill/>
            <a:ln w="9525">
              <a:solidFill>
                <a:schemeClr val="tx1"/>
              </a:solidFill>
              <a:round/>
              <a:headEnd/>
              <a:tailEnd/>
            </a:ln>
          </p:spPr>
          <p:txBody>
            <a:bodyPr wrap="none" anchor="ctr"/>
            <a:lstStyle/>
            <a:p>
              <a:endParaRPr lang="ja-JP" altLang="en-US"/>
            </a:p>
          </p:txBody>
        </p:sp>
        <p:sp>
          <p:nvSpPr>
            <p:cNvPr id="4625" name="Arc 153"/>
            <p:cNvSpPr>
              <a:spLocks noChangeAspect="1"/>
            </p:cNvSpPr>
            <p:nvPr/>
          </p:nvSpPr>
          <p:spPr bwMode="auto">
            <a:xfrm rot="2700000">
              <a:off x="6846" y="7962"/>
              <a:ext cx="724" cy="2788"/>
            </a:xfrm>
            <a:custGeom>
              <a:avLst/>
              <a:gdLst>
                <a:gd name="T0" fmla="*/ 0 w 5610"/>
                <a:gd name="T1" fmla="*/ 0 h 21600"/>
                <a:gd name="T2" fmla="*/ 0 w 5610"/>
                <a:gd name="T3" fmla="*/ 0 h 21600"/>
                <a:gd name="T4" fmla="*/ 0 w 5610"/>
                <a:gd name="T5" fmla="*/ 0 h 21600"/>
                <a:gd name="T6" fmla="*/ 0 60000 65536"/>
                <a:gd name="T7" fmla="*/ 0 60000 65536"/>
                <a:gd name="T8" fmla="*/ 0 60000 65536"/>
                <a:gd name="T9" fmla="*/ 0 w 5610"/>
                <a:gd name="T10" fmla="*/ 0 h 21600"/>
                <a:gd name="T11" fmla="*/ 5610 w 5610"/>
                <a:gd name="T12" fmla="*/ 21600 h 21600"/>
              </a:gdLst>
              <a:ahLst/>
              <a:cxnLst>
                <a:cxn ang="T6">
                  <a:pos x="T0" y="T1"/>
                </a:cxn>
                <a:cxn ang="T7">
                  <a:pos x="T2" y="T3"/>
                </a:cxn>
                <a:cxn ang="T8">
                  <a:pos x="T4" y="T5"/>
                </a:cxn>
              </a:cxnLst>
              <a:rect l="T9" t="T10" r="T11" b="T12"/>
              <a:pathLst>
                <a:path w="5610" h="21600" fill="none" extrusionOk="0">
                  <a:moveTo>
                    <a:pt x="-1" y="0"/>
                  </a:moveTo>
                  <a:cubicBezTo>
                    <a:pt x="1894" y="0"/>
                    <a:pt x="3780" y="249"/>
                    <a:pt x="5609" y="741"/>
                  </a:cubicBezTo>
                </a:path>
                <a:path w="5610" h="21600" stroke="0" extrusionOk="0">
                  <a:moveTo>
                    <a:pt x="-1" y="0"/>
                  </a:moveTo>
                  <a:cubicBezTo>
                    <a:pt x="1894" y="0"/>
                    <a:pt x="3780" y="249"/>
                    <a:pt x="5609" y="741"/>
                  </a:cubicBezTo>
                  <a:lnTo>
                    <a:pt x="0" y="21600"/>
                  </a:lnTo>
                  <a:close/>
                </a:path>
              </a:pathLst>
            </a:custGeom>
            <a:noFill/>
            <a:ln w="9525">
              <a:solidFill>
                <a:schemeClr val="tx1"/>
              </a:solidFill>
              <a:round/>
              <a:headEnd/>
              <a:tailEnd/>
            </a:ln>
          </p:spPr>
          <p:txBody>
            <a:bodyPr wrap="none" anchor="ctr"/>
            <a:lstStyle/>
            <a:p>
              <a:endParaRPr lang="ja-JP" altLang="en-US"/>
            </a:p>
          </p:txBody>
        </p:sp>
        <p:sp>
          <p:nvSpPr>
            <p:cNvPr id="4626" name="Line 154" descr="60%"/>
            <p:cNvSpPr>
              <a:spLocks noChangeShapeType="1"/>
            </p:cNvSpPr>
            <p:nvPr/>
          </p:nvSpPr>
          <p:spPr bwMode="auto">
            <a:xfrm rot="2700000">
              <a:off x="7006" y="7728"/>
              <a:ext cx="1093" cy="0"/>
            </a:xfrm>
            <a:prstGeom prst="line">
              <a:avLst/>
            </a:prstGeom>
            <a:noFill/>
            <a:ln w="9525">
              <a:solidFill>
                <a:schemeClr val="tx1"/>
              </a:solidFill>
              <a:round/>
              <a:headEnd/>
              <a:tailEnd/>
            </a:ln>
          </p:spPr>
          <p:txBody>
            <a:bodyPr/>
            <a:lstStyle/>
            <a:p>
              <a:endParaRPr lang="ja-JP" altLang="en-US"/>
            </a:p>
          </p:txBody>
        </p:sp>
        <p:sp>
          <p:nvSpPr>
            <p:cNvPr id="4627" name="Arc 155"/>
            <p:cNvSpPr>
              <a:spLocks noChangeAspect="1"/>
            </p:cNvSpPr>
            <p:nvPr/>
          </p:nvSpPr>
          <p:spPr bwMode="auto">
            <a:xfrm rot="2700000" flipV="1">
              <a:off x="6582" y="6190"/>
              <a:ext cx="2372" cy="3128"/>
            </a:xfrm>
            <a:custGeom>
              <a:avLst/>
              <a:gdLst>
                <a:gd name="T0" fmla="*/ 0 w 16378"/>
                <a:gd name="T1" fmla="*/ 0 h 21600"/>
                <a:gd name="T2" fmla="*/ 0 w 16378"/>
                <a:gd name="T3" fmla="*/ 0 h 21600"/>
                <a:gd name="T4" fmla="*/ 0 w 16378"/>
                <a:gd name="T5" fmla="*/ 0 h 21600"/>
                <a:gd name="T6" fmla="*/ 0 60000 65536"/>
                <a:gd name="T7" fmla="*/ 0 60000 65536"/>
                <a:gd name="T8" fmla="*/ 0 60000 65536"/>
                <a:gd name="T9" fmla="*/ 0 w 16378"/>
                <a:gd name="T10" fmla="*/ 0 h 21600"/>
                <a:gd name="T11" fmla="*/ 16378 w 16378"/>
                <a:gd name="T12" fmla="*/ 21600 h 21600"/>
              </a:gdLst>
              <a:ahLst/>
              <a:cxnLst>
                <a:cxn ang="T6">
                  <a:pos x="T0" y="T1"/>
                </a:cxn>
                <a:cxn ang="T7">
                  <a:pos x="T2" y="T3"/>
                </a:cxn>
                <a:cxn ang="T8">
                  <a:pos x="T4" y="T5"/>
                </a:cxn>
              </a:cxnLst>
              <a:rect l="T9" t="T10" r="T11" b="T12"/>
              <a:pathLst>
                <a:path w="16378" h="21600" fill="none" extrusionOk="0">
                  <a:moveTo>
                    <a:pt x="-1" y="0"/>
                  </a:moveTo>
                  <a:cubicBezTo>
                    <a:pt x="6293" y="0"/>
                    <a:pt x="12274" y="2745"/>
                    <a:pt x="16377" y="7517"/>
                  </a:cubicBezTo>
                </a:path>
                <a:path w="16378" h="21600" stroke="0" extrusionOk="0">
                  <a:moveTo>
                    <a:pt x="-1" y="0"/>
                  </a:moveTo>
                  <a:cubicBezTo>
                    <a:pt x="6293" y="0"/>
                    <a:pt x="12274" y="2745"/>
                    <a:pt x="16377" y="7517"/>
                  </a:cubicBezTo>
                  <a:lnTo>
                    <a:pt x="0" y="21600"/>
                  </a:lnTo>
                  <a:close/>
                </a:path>
              </a:pathLst>
            </a:custGeom>
            <a:noFill/>
            <a:ln w="9525">
              <a:solidFill>
                <a:schemeClr val="tx1"/>
              </a:solidFill>
              <a:round/>
              <a:headEnd/>
              <a:tailEnd/>
            </a:ln>
          </p:spPr>
          <p:txBody>
            <a:bodyPr wrap="none" anchor="ctr"/>
            <a:lstStyle/>
            <a:p>
              <a:endParaRPr lang="ja-JP" altLang="en-US"/>
            </a:p>
          </p:txBody>
        </p:sp>
        <p:sp>
          <p:nvSpPr>
            <p:cNvPr id="4628" name="Line 156" descr="60%"/>
            <p:cNvSpPr>
              <a:spLocks noChangeShapeType="1"/>
            </p:cNvSpPr>
            <p:nvPr/>
          </p:nvSpPr>
          <p:spPr bwMode="auto">
            <a:xfrm rot="1620000">
              <a:off x="5975" y="7053"/>
              <a:ext cx="1254" cy="0"/>
            </a:xfrm>
            <a:prstGeom prst="line">
              <a:avLst/>
            </a:prstGeom>
            <a:noFill/>
            <a:ln w="9525">
              <a:solidFill>
                <a:schemeClr val="tx1"/>
              </a:solidFill>
              <a:round/>
              <a:headEnd/>
              <a:tailEnd/>
            </a:ln>
          </p:spPr>
          <p:txBody>
            <a:bodyPr/>
            <a:lstStyle/>
            <a:p>
              <a:endParaRPr lang="ja-JP" altLang="en-US"/>
            </a:p>
          </p:txBody>
        </p:sp>
        <p:sp>
          <p:nvSpPr>
            <p:cNvPr id="4629" name="Arc 157"/>
            <p:cNvSpPr>
              <a:spLocks noChangeAspect="1"/>
            </p:cNvSpPr>
            <p:nvPr/>
          </p:nvSpPr>
          <p:spPr bwMode="auto">
            <a:xfrm rot="2700000" flipH="1">
              <a:off x="5816" y="6699"/>
              <a:ext cx="181" cy="300"/>
            </a:xfrm>
            <a:custGeom>
              <a:avLst/>
              <a:gdLst>
                <a:gd name="T0" fmla="*/ 0 w 21600"/>
                <a:gd name="T1" fmla="*/ 0 h 35870"/>
                <a:gd name="T2" fmla="*/ 0 w 21600"/>
                <a:gd name="T3" fmla="*/ 0 h 35870"/>
                <a:gd name="T4" fmla="*/ 0 w 21600"/>
                <a:gd name="T5" fmla="*/ 0 h 35870"/>
                <a:gd name="T6" fmla="*/ 0 60000 65536"/>
                <a:gd name="T7" fmla="*/ 0 60000 65536"/>
                <a:gd name="T8" fmla="*/ 0 60000 65536"/>
                <a:gd name="T9" fmla="*/ 0 w 21600"/>
                <a:gd name="T10" fmla="*/ 0 h 35870"/>
                <a:gd name="T11" fmla="*/ 21600 w 21600"/>
                <a:gd name="T12" fmla="*/ 35870 h 35870"/>
              </a:gdLst>
              <a:ahLst/>
              <a:cxnLst>
                <a:cxn ang="T6">
                  <a:pos x="T0" y="T1"/>
                </a:cxn>
                <a:cxn ang="T7">
                  <a:pos x="T2" y="T3"/>
                </a:cxn>
                <a:cxn ang="T8">
                  <a:pos x="T4" y="T5"/>
                </a:cxn>
              </a:cxnLst>
              <a:rect l="T9" t="T10" r="T11" b="T12"/>
              <a:pathLst>
                <a:path w="21600" h="35870" fill="none" extrusionOk="0">
                  <a:moveTo>
                    <a:pt x="6686" y="0"/>
                  </a:moveTo>
                  <a:cubicBezTo>
                    <a:pt x="15580" y="2895"/>
                    <a:pt x="21600" y="11186"/>
                    <a:pt x="21600" y="20539"/>
                  </a:cubicBezTo>
                  <a:cubicBezTo>
                    <a:pt x="21600" y="26296"/>
                    <a:pt x="19301" y="31814"/>
                    <a:pt x="15215" y="35870"/>
                  </a:cubicBezTo>
                </a:path>
                <a:path w="21600" h="35870" stroke="0" extrusionOk="0">
                  <a:moveTo>
                    <a:pt x="6686" y="0"/>
                  </a:moveTo>
                  <a:cubicBezTo>
                    <a:pt x="15580" y="2895"/>
                    <a:pt x="21600" y="11186"/>
                    <a:pt x="21600" y="20539"/>
                  </a:cubicBezTo>
                  <a:cubicBezTo>
                    <a:pt x="21600" y="26296"/>
                    <a:pt x="19301" y="31814"/>
                    <a:pt x="15215" y="35870"/>
                  </a:cubicBezTo>
                  <a:lnTo>
                    <a:pt x="0" y="20539"/>
                  </a:lnTo>
                  <a:close/>
                </a:path>
              </a:pathLst>
            </a:custGeom>
            <a:noFill/>
            <a:ln w="9525">
              <a:solidFill>
                <a:schemeClr val="tx1"/>
              </a:solidFill>
              <a:round/>
              <a:headEnd/>
              <a:tailEnd/>
            </a:ln>
          </p:spPr>
          <p:txBody>
            <a:bodyPr wrap="none" anchor="ctr"/>
            <a:lstStyle/>
            <a:p>
              <a:endParaRPr lang="ja-JP" altLang="en-US"/>
            </a:p>
          </p:txBody>
        </p:sp>
        <p:sp>
          <p:nvSpPr>
            <p:cNvPr id="4630" name="Arc 158"/>
            <p:cNvSpPr>
              <a:spLocks noChangeAspect="1"/>
            </p:cNvSpPr>
            <p:nvPr/>
          </p:nvSpPr>
          <p:spPr bwMode="auto">
            <a:xfrm rot="2700000" flipH="1" flipV="1">
              <a:off x="5781" y="7821"/>
              <a:ext cx="128" cy="181"/>
            </a:xfrm>
            <a:custGeom>
              <a:avLst/>
              <a:gdLst>
                <a:gd name="T0" fmla="*/ 0 w 15273"/>
                <a:gd name="T1" fmla="*/ 0 h 21600"/>
                <a:gd name="T2" fmla="*/ 0 w 15273"/>
                <a:gd name="T3" fmla="*/ 0 h 21600"/>
                <a:gd name="T4" fmla="*/ 0 w 15273"/>
                <a:gd name="T5" fmla="*/ 0 h 21600"/>
                <a:gd name="T6" fmla="*/ 0 60000 65536"/>
                <a:gd name="T7" fmla="*/ 0 60000 65536"/>
                <a:gd name="T8" fmla="*/ 0 60000 65536"/>
                <a:gd name="T9" fmla="*/ 0 w 15273"/>
                <a:gd name="T10" fmla="*/ 0 h 21600"/>
                <a:gd name="T11" fmla="*/ 15273 w 15273"/>
                <a:gd name="T12" fmla="*/ 21600 h 21600"/>
              </a:gdLst>
              <a:ahLst/>
              <a:cxnLst>
                <a:cxn ang="T6">
                  <a:pos x="T0" y="T1"/>
                </a:cxn>
                <a:cxn ang="T7">
                  <a:pos x="T2" y="T3"/>
                </a:cxn>
                <a:cxn ang="T8">
                  <a:pos x="T4" y="T5"/>
                </a:cxn>
              </a:cxnLst>
              <a:rect l="T9" t="T10" r="T11" b="T12"/>
              <a:pathLst>
                <a:path w="15273" h="21600" fill="none" extrusionOk="0">
                  <a:moveTo>
                    <a:pt x="-1" y="0"/>
                  </a:moveTo>
                  <a:cubicBezTo>
                    <a:pt x="5728" y="0"/>
                    <a:pt x="11222" y="2275"/>
                    <a:pt x="15273" y="6325"/>
                  </a:cubicBezTo>
                </a:path>
                <a:path w="15273" h="21600" stroke="0" extrusionOk="0">
                  <a:moveTo>
                    <a:pt x="-1" y="0"/>
                  </a:moveTo>
                  <a:cubicBezTo>
                    <a:pt x="5728" y="0"/>
                    <a:pt x="11222" y="2275"/>
                    <a:pt x="15273" y="6325"/>
                  </a:cubicBezTo>
                  <a:lnTo>
                    <a:pt x="0" y="21600"/>
                  </a:lnTo>
                  <a:close/>
                </a:path>
              </a:pathLst>
            </a:custGeom>
            <a:noFill/>
            <a:ln w="9525">
              <a:solidFill>
                <a:schemeClr val="tx1"/>
              </a:solidFill>
              <a:round/>
              <a:headEnd/>
              <a:tailEnd/>
            </a:ln>
          </p:spPr>
          <p:txBody>
            <a:bodyPr wrap="none" anchor="ctr"/>
            <a:lstStyle/>
            <a:p>
              <a:endParaRPr lang="ja-JP" altLang="en-US"/>
            </a:p>
          </p:txBody>
        </p:sp>
        <p:sp>
          <p:nvSpPr>
            <p:cNvPr id="4631" name="Arc 159"/>
            <p:cNvSpPr>
              <a:spLocks noChangeAspect="1"/>
            </p:cNvSpPr>
            <p:nvPr/>
          </p:nvSpPr>
          <p:spPr bwMode="auto">
            <a:xfrm rot="2700000">
              <a:off x="8238" y="8684"/>
              <a:ext cx="159" cy="245"/>
            </a:xfrm>
            <a:custGeom>
              <a:avLst/>
              <a:gdLst>
                <a:gd name="T0" fmla="*/ 0 w 21600"/>
                <a:gd name="T1" fmla="*/ 0 h 33331"/>
                <a:gd name="T2" fmla="*/ 0 w 21600"/>
                <a:gd name="T3" fmla="*/ 0 h 33331"/>
                <a:gd name="T4" fmla="*/ 0 w 21600"/>
                <a:gd name="T5" fmla="*/ 0 h 33331"/>
                <a:gd name="T6" fmla="*/ 0 60000 65536"/>
                <a:gd name="T7" fmla="*/ 0 60000 65536"/>
                <a:gd name="T8" fmla="*/ 0 60000 65536"/>
                <a:gd name="T9" fmla="*/ 0 w 21600"/>
                <a:gd name="T10" fmla="*/ 0 h 33331"/>
                <a:gd name="T11" fmla="*/ 21600 w 21600"/>
                <a:gd name="T12" fmla="*/ 33331 h 33331"/>
              </a:gdLst>
              <a:ahLst/>
              <a:cxnLst>
                <a:cxn ang="T6">
                  <a:pos x="T0" y="T1"/>
                </a:cxn>
                <a:cxn ang="T7">
                  <a:pos x="T2" y="T3"/>
                </a:cxn>
                <a:cxn ang="T8">
                  <a:pos x="T4" y="T5"/>
                </a:cxn>
              </a:cxnLst>
              <a:rect l="T9" t="T10" r="T11" b="T12"/>
              <a:pathLst>
                <a:path w="21600" h="33331" fill="none" extrusionOk="0">
                  <a:moveTo>
                    <a:pt x="6305" y="-1"/>
                  </a:moveTo>
                  <a:cubicBezTo>
                    <a:pt x="15392" y="2773"/>
                    <a:pt x="21600" y="11158"/>
                    <a:pt x="21600" y="20659"/>
                  </a:cubicBezTo>
                  <a:cubicBezTo>
                    <a:pt x="21600" y="25210"/>
                    <a:pt x="20162" y="29644"/>
                    <a:pt x="17492" y="33330"/>
                  </a:cubicBezTo>
                </a:path>
                <a:path w="21600" h="33331" stroke="0" extrusionOk="0">
                  <a:moveTo>
                    <a:pt x="6305" y="-1"/>
                  </a:moveTo>
                  <a:cubicBezTo>
                    <a:pt x="15392" y="2773"/>
                    <a:pt x="21600" y="11158"/>
                    <a:pt x="21600" y="20659"/>
                  </a:cubicBezTo>
                  <a:cubicBezTo>
                    <a:pt x="21600" y="25210"/>
                    <a:pt x="20162" y="29644"/>
                    <a:pt x="17492" y="33330"/>
                  </a:cubicBezTo>
                  <a:lnTo>
                    <a:pt x="0" y="20659"/>
                  </a:lnTo>
                  <a:close/>
                </a:path>
              </a:pathLst>
            </a:custGeom>
            <a:noFill/>
            <a:ln w="9525">
              <a:solidFill>
                <a:schemeClr val="tx1"/>
              </a:solidFill>
              <a:round/>
              <a:headEnd/>
              <a:tailEnd/>
            </a:ln>
          </p:spPr>
          <p:txBody>
            <a:bodyPr wrap="none" anchor="ctr"/>
            <a:lstStyle/>
            <a:p>
              <a:endParaRPr lang="ja-JP" altLang="en-US"/>
            </a:p>
          </p:txBody>
        </p:sp>
      </p:grpSp>
      <p:sp>
        <p:nvSpPr>
          <p:cNvPr id="4236" name="Line 160"/>
          <p:cNvSpPr>
            <a:spLocks noChangeShapeType="1"/>
          </p:cNvSpPr>
          <p:nvPr/>
        </p:nvSpPr>
        <p:spPr bwMode="auto">
          <a:xfrm rot="2700000">
            <a:off x="1728788" y="2609850"/>
            <a:ext cx="114300" cy="107950"/>
          </a:xfrm>
          <a:prstGeom prst="line">
            <a:avLst/>
          </a:prstGeom>
          <a:noFill/>
          <a:ln w="9525">
            <a:solidFill>
              <a:schemeClr val="tx1"/>
            </a:solidFill>
            <a:round/>
            <a:headEnd/>
            <a:tailEnd/>
          </a:ln>
        </p:spPr>
        <p:txBody>
          <a:bodyPr/>
          <a:lstStyle/>
          <a:p>
            <a:endParaRPr lang="ja-JP" altLang="en-US"/>
          </a:p>
        </p:txBody>
      </p:sp>
      <p:sp>
        <p:nvSpPr>
          <p:cNvPr id="4237" name="Line 161"/>
          <p:cNvSpPr>
            <a:spLocks noChangeShapeType="1"/>
          </p:cNvSpPr>
          <p:nvPr/>
        </p:nvSpPr>
        <p:spPr bwMode="auto">
          <a:xfrm rot="2700000">
            <a:off x="1897857" y="2304256"/>
            <a:ext cx="0" cy="319087"/>
          </a:xfrm>
          <a:prstGeom prst="line">
            <a:avLst/>
          </a:prstGeom>
          <a:noFill/>
          <a:ln w="9525">
            <a:solidFill>
              <a:schemeClr val="tx1"/>
            </a:solidFill>
            <a:round/>
            <a:headEnd/>
            <a:tailEnd/>
          </a:ln>
        </p:spPr>
        <p:txBody>
          <a:bodyPr/>
          <a:lstStyle/>
          <a:p>
            <a:endParaRPr lang="ja-JP" altLang="en-US"/>
          </a:p>
        </p:txBody>
      </p:sp>
      <p:sp>
        <p:nvSpPr>
          <p:cNvPr id="4238" name="Line 162"/>
          <p:cNvSpPr>
            <a:spLocks noChangeShapeType="1"/>
          </p:cNvSpPr>
          <p:nvPr/>
        </p:nvSpPr>
        <p:spPr bwMode="auto">
          <a:xfrm rot="2700000" flipV="1">
            <a:off x="1993900" y="2382838"/>
            <a:ext cx="476250" cy="163512"/>
          </a:xfrm>
          <a:prstGeom prst="line">
            <a:avLst/>
          </a:prstGeom>
          <a:noFill/>
          <a:ln w="9525">
            <a:solidFill>
              <a:schemeClr val="tx1"/>
            </a:solidFill>
            <a:round/>
            <a:headEnd/>
            <a:tailEnd/>
          </a:ln>
        </p:spPr>
        <p:txBody>
          <a:bodyPr/>
          <a:lstStyle/>
          <a:p>
            <a:endParaRPr lang="ja-JP" altLang="en-US"/>
          </a:p>
        </p:txBody>
      </p:sp>
      <p:sp>
        <p:nvSpPr>
          <p:cNvPr id="4239" name="Line 163"/>
          <p:cNvSpPr>
            <a:spLocks noChangeShapeType="1"/>
          </p:cNvSpPr>
          <p:nvPr/>
        </p:nvSpPr>
        <p:spPr bwMode="auto">
          <a:xfrm rot="2700000" flipV="1">
            <a:off x="2355850" y="3038475"/>
            <a:ext cx="415925" cy="442913"/>
          </a:xfrm>
          <a:prstGeom prst="line">
            <a:avLst/>
          </a:prstGeom>
          <a:noFill/>
          <a:ln w="9525">
            <a:solidFill>
              <a:schemeClr val="tx1"/>
            </a:solidFill>
            <a:round/>
            <a:headEnd/>
            <a:tailEnd/>
          </a:ln>
        </p:spPr>
        <p:txBody>
          <a:bodyPr/>
          <a:lstStyle/>
          <a:p>
            <a:endParaRPr lang="ja-JP" altLang="en-US"/>
          </a:p>
        </p:txBody>
      </p:sp>
      <p:sp>
        <p:nvSpPr>
          <p:cNvPr id="4240" name="Line 164"/>
          <p:cNvSpPr>
            <a:spLocks noChangeShapeType="1"/>
          </p:cNvSpPr>
          <p:nvPr/>
        </p:nvSpPr>
        <p:spPr bwMode="auto">
          <a:xfrm rot="2700000">
            <a:off x="1664493" y="3002757"/>
            <a:ext cx="728663" cy="0"/>
          </a:xfrm>
          <a:prstGeom prst="line">
            <a:avLst/>
          </a:prstGeom>
          <a:noFill/>
          <a:ln w="9525">
            <a:solidFill>
              <a:schemeClr val="tx1"/>
            </a:solidFill>
            <a:round/>
            <a:headEnd/>
            <a:tailEnd/>
          </a:ln>
        </p:spPr>
        <p:txBody>
          <a:bodyPr/>
          <a:lstStyle/>
          <a:p>
            <a:endParaRPr lang="ja-JP" altLang="en-US"/>
          </a:p>
        </p:txBody>
      </p:sp>
      <p:grpSp>
        <p:nvGrpSpPr>
          <p:cNvPr id="5" name="Group 165"/>
          <p:cNvGrpSpPr>
            <a:grpSpLocks/>
          </p:cNvGrpSpPr>
          <p:nvPr/>
        </p:nvGrpSpPr>
        <p:grpSpPr bwMode="auto">
          <a:xfrm>
            <a:off x="3084513" y="2200275"/>
            <a:ext cx="1516062" cy="1468438"/>
            <a:chOff x="9095" y="6120"/>
            <a:chExt cx="4473" cy="4084"/>
          </a:xfrm>
        </p:grpSpPr>
        <p:sp>
          <p:nvSpPr>
            <p:cNvPr id="4561" name="Rectangle 166"/>
            <p:cNvSpPr>
              <a:spLocks noChangeArrowheads="1"/>
            </p:cNvSpPr>
            <p:nvPr/>
          </p:nvSpPr>
          <p:spPr bwMode="auto">
            <a:xfrm>
              <a:off x="13148" y="6653"/>
              <a:ext cx="41" cy="3015"/>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62" name="Rectangle 167"/>
            <p:cNvSpPr>
              <a:spLocks noChangeArrowheads="1"/>
            </p:cNvSpPr>
            <p:nvPr/>
          </p:nvSpPr>
          <p:spPr bwMode="auto">
            <a:xfrm>
              <a:off x="11974" y="6653"/>
              <a:ext cx="41" cy="3015"/>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63" name="Rectangle 168"/>
            <p:cNvSpPr>
              <a:spLocks noChangeAspect="1" noChangeArrowheads="1"/>
            </p:cNvSpPr>
            <p:nvPr/>
          </p:nvSpPr>
          <p:spPr bwMode="auto">
            <a:xfrm>
              <a:off x="12015" y="6120"/>
              <a:ext cx="1134" cy="4080"/>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564" name="Rectangle 169"/>
            <p:cNvSpPr>
              <a:spLocks noChangeArrowheads="1"/>
            </p:cNvSpPr>
            <p:nvPr/>
          </p:nvSpPr>
          <p:spPr bwMode="auto">
            <a:xfrm>
              <a:off x="11674" y="6654"/>
              <a:ext cx="41" cy="3015"/>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65" name="Rectangle 170"/>
            <p:cNvSpPr>
              <a:spLocks noChangeArrowheads="1"/>
            </p:cNvSpPr>
            <p:nvPr/>
          </p:nvSpPr>
          <p:spPr bwMode="auto">
            <a:xfrm>
              <a:off x="13448" y="6652"/>
              <a:ext cx="41" cy="3015"/>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66" name="AutoShape 171"/>
            <p:cNvSpPr>
              <a:spLocks noChangeArrowheads="1"/>
            </p:cNvSpPr>
            <p:nvPr/>
          </p:nvSpPr>
          <p:spPr bwMode="auto">
            <a:xfrm>
              <a:off x="11717" y="6992"/>
              <a:ext cx="1735" cy="1169"/>
            </a:xfrm>
            <a:prstGeom prst="roundRect">
              <a:avLst>
                <a:gd name="adj" fmla="val 23694"/>
              </a:avLst>
            </a:prstGeom>
            <a:pattFill prst="pct60">
              <a:fgClr>
                <a:srgbClr val="FF6600"/>
              </a:fgClr>
              <a:bgClr>
                <a:srgbClr val="FFFFFF"/>
              </a:bgClr>
            </a:pattFill>
            <a:ln w="3175">
              <a:solidFill>
                <a:schemeClr val="tx1"/>
              </a:solidFill>
              <a:round/>
              <a:headEnd/>
              <a:tailEnd/>
            </a:ln>
          </p:spPr>
          <p:txBody>
            <a:bodyPr wrap="none" anchor="ctr"/>
            <a:lstStyle/>
            <a:p>
              <a:endParaRPr lang="ja-JP" altLang="en-US">
                <a:latin typeface="Calibri" pitchFamily="34" charset="0"/>
              </a:endParaRPr>
            </a:p>
          </p:txBody>
        </p:sp>
        <p:sp>
          <p:nvSpPr>
            <p:cNvPr id="4567" name="Rectangle 172"/>
            <p:cNvSpPr>
              <a:spLocks noChangeArrowheads="1"/>
            </p:cNvSpPr>
            <p:nvPr/>
          </p:nvSpPr>
          <p:spPr bwMode="auto">
            <a:xfrm>
              <a:off x="12015" y="6120"/>
              <a:ext cx="1134" cy="613"/>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68" name="Rectangle 173"/>
            <p:cNvSpPr>
              <a:spLocks noChangeArrowheads="1"/>
            </p:cNvSpPr>
            <p:nvPr/>
          </p:nvSpPr>
          <p:spPr bwMode="auto">
            <a:xfrm>
              <a:off x="12015" y="6733"/>
              <a:ext cx="1133" cy="259"/>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69" name="Rectangle 174" descr="30%"/>
            <p:cNvSpPr>
              <a:spLocks noChangeArrowheads="1"/>
            </p:cNvSpPr>
            <p:nvPr/>
          </p:nvSpPr>
          <p:spPr bwMode="auto">
            <a:xfrm>
              <a:off x="12014" y="7536"/>
              <a:ext cx="1133" cy="521"/>
            </a:xfrm>
            <a:prstGeom prst="rect">
              <a:avLst/>
            </a:prstGeom>
            <a:pattFill prst="pct30">
              <a:fgClr>
                <a:srgbClr val="00CCFF"/>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70" name="AutoShape 175"/>
            <p:cNvSpPr>
              <a:spLocks noChangeArrowheads="1"/>
            </p:cNvSpPr>
            <p:nvPr/>
          </p:nvSpPr>
          <p:spPr bwMode="auto">
            <a:xfrm flipV="1">
              <a:off x="11717" y="8161"/>
              <a:ext cx="1735" cy="1169"/>
            </a:xfrm>
            <a:prstGeom prst="roundRect">
              <a:avLst>
                <a:gd name="adj" fmla="val 23694"/>
              </a:avLst>
            </a:prstGeom>
            <a:pattFill prst="pct60">
              <a:fgClr>
                <a:srgbClr val="FF6600"/>
              </a:fgClr>
              <a:bgClr>
                <a:srgbClr val="FFFFFF"/>
              </a:bgClr>
            </a:pattFill>
            <a:ln w="3175">
              <a:solidFill>
                <a:schemeClr val="tx1"/>
              </a:solidFill>
              <a:round/>
              <a:headEnd/>
              <a:tailEnd/>
            </a:ln>
          </p:spPr>
          <p:txBody>
            <a:bodyPr wrap="none" anchor="ctr"/>
            <a:lstStyle/>
            <a:p>
              <a:endParaRPr lang="ja-JP" altLang="en-US">
                <a:latin typeface="Calibri" pitchFamily="34" charset="0"/>
              </a:endParaRPr>
            </a:p>
          </p:txBody>
        </p:sp>
        <p:sp>
          <p:nvSpPr>
            <p:cNvPr id="4571" name="Rectangle 176"/>
            <p:cNvSpPr>
              <a:spLocks noChangeArrowheads="1"/>
            </p:cNvSpPr>
            <p:nvPr/>
          </p:nvSpPr>
          <p:spPr bwMode="auto">
            <a:xfrm flipV="1">
              <a:off x="12015" y="9589"/>
              <a:ext cx="1134" cy="613"/>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72" name="Rectangle 177"/>
            <p:cNvSpPr>
              <a:spLocks noChangeArrowheads="1"/>
            </p:cNvSpPr>
            <p:nvPr/>
          </p:nvSpPr>
          <p:spPr bwMode="auto">
            <a:xfrm flipV="1">
              <a:off x="12015" y="9330"/>
              <a:ext cx="1133" cy="259"/>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73" name="Rectangle 178" descr="30%"/>
            <p:cNvSpPr>
              <a:spLocks noChangeArrowheads="1"/>
            </p:cNvSpPr>
            <p:nvPr/>
          </p:nvSpPr>
          <p:spPr bwMode="auto">
            <a:xfrm flipV="1">
              <a:off x="12014" y="8265"/>
              <a:ext cx="1133" cy="521"/>
            </a:xfrm>
            <a:prstGeom prst="rect">
              <a:avLst/>
            </a:prstGeom>
            <a:pattFill prst="pct30">
              <a:fgClr>
                <a:srgbClr val="00CCFF"/>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74" name="Rectangle 179"/>
            <p:cNvSpPr>
              <a:spLocks noChangeArrowheads="1"/>
            </p:cNvSpPr>
            <p:nvPr/>
          </p:nvSpPr>
          <p:spPr bwMode="auto">
            <a:xfrm>
              <a:off x="10837" y="6655"/>
              <a:ext cx="41" cy="3015"/>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75" name="Rectangle 180"/>
            <p:cNvSpPr>
              <a:spLocks noChangeArrowheads="1"/>
            </p:cNvSpPr>
            <p:nvPr/>
          </p:nvSpPr>
          <p:spPr bwMode="auto">
            <a:xfrm>
              <a:off x="9663" y="6655"/>
              <a:ext cx="41" cy="3015"/>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76" name="Rectangle 181"/>
            <p:cNvSpPr>
              <a:spLocks noChangeAspect="1" noChangeArrowheads="1"/>
            </p:cNvSpPr>
            <p:nvPr/>
          </p:nvSpPr>
          <p:spPr bwMode="auto">
            <a:xfrm>
              <a:off x="9704" y="6122"/>
              <a:ext cx="1134" cy="4080"/>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577" name="Rectangle 182"/>
            <p:cNvSpPr>
              <a:spLocks noChangeArrowheads="1"/>
            </p:cNvSpPr>
            <p:nvPr/>
          </p:nvSpPr>
          <p:spPr bwMode="auto">
            <a:xfrm>
              <a:off x="9363" y="6656"/>
              <a:ext cx="41" cy="3015"/>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78" name="Rectangle 183"/>
            <p:cNvSpPr>
              <a:spLocks noChangeArrowheads="1"/>
            </p:cNvSpPr>
            <p:nvPr/>
          </p:nvSpPr>
          <p:spPr bwMode="auto">
            <a:xfrm>
              <a:off x="11137" y="6654"/>
              <a:ext cx="41" cy="3015"/>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79" name="AutoShape 184"/>
            <p:cNvSpPr>
              <a:spLocks noChangeArrowheads="1"/>
            </p:cNvSpPr>
            <p:nvPr/>
          </p:nvSpPr>
          <p:spPr bwMode="auto">
            <a:xfrm>
              <a:off x="9406" y="6994"/>
              <a:ext cx="1735" cy="1169"/>
            </a:xfrm>
            <a:prstGeom prst="roundRect">
              <a:avLst>
                <a:gd name="adj" fmla="val 23694"/>
              </a:avLst>
            </a:prstGeom>
            <a:pattFill prst="pct60">
              <a:fgClr>
                <a:srgbClr val="FF6600"/>
              </a:fgClr>
              <a:bgClr>
                <a:srgbClr val="FFFFFF"/>
              </a:bgClr>
            </a:pattFill>
            <a:ln w="3175">
              <a:solidFill>
                <a:schemeClr val="tx1"/>
              </a:solidFill>
              <a:round/>
              <a:headEnd/>
              <a:tailEnd/>
            </a:ln>
          </p:spPr>
          <p:txBody>
            <a:bodyPr wrap="none" anchor="ctr"/>
            <a:lstStyle/>
            <a:p>
              <a:endParaRPr lang="ja-JP" altLang="en-US">
                <a:latin typeface="Calibri" pitchFamily="34" charset="0"/>
              </a:endParaRPr>
            </a:p>
          </p:txBody>
        </p:sp>
        <p:sp>
          <p:nvSpPr>
            <p:cNvPr id="4580" name="Rectangle 185"/>
            <p:cNvSpPr>
              <a:spLocks noChangeArrowheads="1"/>
            </p:cNvSpPr>
            <p:nvPr/>
          </p:nvSpPr>
          <p:spPr bwMode="auto">
            <a:xfrm>
              <a:off x="9704" y="6122"/>
              <a:ext cx="1134" cy="613"/>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81" name="Rectangle 186"/>
            <p:cNvSpPr>
              <a:spLocks noChangeArrowheads="1"/>
            </p:cNvSpPr>
            <p:nvPr/>
          </p:nvSpPr>
          <p:spPr bwMode="auto">
            <a:xfrm>
              <a:off x="9704" y="6735"/>
              <a:ext cx="1133" cy="259"/>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82" name="Rectangle 187" descr="30%"/>
            <p:cNvSpPr>
              <a:spLocks noChangeArrowheads="1"/>
            </p:cNvSpPr>
            <p:nvPr/>
          </p:nvSpPr>
          <p:spPr bwMode="auto">
            <a:xfrm>
              <a:off x="9703" y="7538"/>
              <a:ext cx="1133" cy="521"/>
            </a:xfrm>
            <a:prstGeom prst="rect">
              <a:avLst/>
            </a:prstGeom>
            <a:pattFill prst="pct30">
              <a:fgClr>
                <a:srgbClr val="00CCFF"/>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83" name="AutoShape 188"/>
            <p:cNvSpPr>
              <a:spLocks noChangeArrowheads="1"/>
            </p:cNvSpPr>
            <p:nvPr/>
          </p:nvSpPr>
          <p:spPr bwMode="auto">
            <a:xfrm flipV="1">
              <a:off x="9406" y="8163"/>
              <a:ext cx="1735" cy="1169"/>
            </a:xfrm>
            <a:prstGeom prst="roundRect">
              <a:avLst>
                <a:gd name="adj" fmla="val 23694"/>
              </a:avLst>
            </a:prstGeom>
            <a:pattFill prst="pct60">
              <a:fgClr>
                <a:srgbClr val="FF6600"/>
              </a:fgClr>
              <a:bgClr>
                <a:srgbClr val="FFFFFF"/>
              </a:bgClr>
            </a:pattFill>
            <a:ln w="3175">
              <a:solidFill>
                <a:schemeClr val="tx1"/>
              </a:solidFill>
              <a:round/>
              <a:headEnd/>
              <a:tailEnd/>
            </a:ln>
          </p:spPr>
          <p:txBody>
            <a:bodyPr wrap="none" anchor="ctr"/>
            <a:lstStyle/>
            <a:p>
              <a:endParaRPr lang="ja-JP" altLang="en-US">
                <a:latin typeface="Calibri" pitchFamily="34" charset="0"/>
              </a:endParaRPr>
            </a:p>
          </p:txBody>
        </p:sp>
        <p:sp>
          <p:nvSpPr>
            <p:cNvPr id="4584" name="Rectangle 189"/>
            <p:cNvSpPr>
              <a:spLocks noChangeArrowheads="1"/>
            </p:cNvSpPr>
            <p:nvPr/>
          </p:nvSpPr>
          <p:spPr bwMode="auto">
            <a:xfrm flipV="1">
              <a:off x="9704" y="9591"/>
              <a:ext cx="1134" cy="613"/>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85" name="Rectangle 190"/>
            <p:cNvSpPr>
              <a:spLocks noChangeArrowheads="1"/>
            </p:cNvSpPr>
            <p:nvPr/>
          </p:nvSpPr>
          <p:spPr bwMode="auto">
            <a:xfrm flipV="1">
              <a:off x="9704" y="9332"/>
              <a:ext cx="1133" cy="259"/>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86" name="Rectangle 191" descr="30%"/>
            <p:cNvSpPr>
              <a:spLocks noChangeArrowheads="1"/>
            </p:cNvSpPr>
            <p:nvPr/>
          </p:nvSpPr>
          <p:spPr bwMode="auto">
            <a:xfrm flipV="1">
              <a:off x="9703" y="8267"/>
              <a:ext cx="1133" cy="521"/>
            </a:xfrm>
            <a:prstGeom prst="rect">
              <a:avLst/>
            </a:prstGeom>
            <a:pattFill prst="pct30">
              <a:fgClr>
                <a:srgbClr val="00CCFF"/>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grpSp>
          <p:nvGrpSpPr>
            <p:cNvPr id="6" name="Group 192"/>
            <p:cNvGrpSpPr>
              <a:grpSpLocks/>
            </p:cNvGrpSpPr>
            <p:nvPr/>
          </p:nvGrpSpPr>
          <p:grpSpPr bwMode="auto">
            <a:xfrm>
              <a:off x="9485" y="7249"/>
              <a:ext cx="3863" cy="914"/>
              <a:chOff x="9485" y="7249"/>
              <a:chExt cx="3863" cy="914"/>
            </a:xfrm>
          </p:grpSpPr>
          <p:grpSp>
            <p:nvGrpSpPr>
              <p:cNvPr id="7" name="Group 193"/>
              <p:cNvGrpSpPr>
                <a:grpSpLocks/>
              </p:cNvGrpSpPr>
              <p:nvPr/>
            </p:nvGrpSpPr>
            <p:grpSpPr bwMode="auto">
              <a:xfrm>
                <a:off x="11800" y="7249"/>
                <a:ext cx="1548" cy="913"/>
                <a:chOff x="11800" y="7249"/>
                <a:chExt cx="1548" cy="913"/>
              </a:xfrm>
            </p:grpSpPr>
            <p:sp>
              <p:nvSpPr>
                <p:cNvPr id="4613" name="AutoShape 194"/>
                <p:cNvSpPr>
                  <a:spLocks noChangeArrowheads="1"/>
                </p:cNvSpPr>
                <p:nvPr/>
              </p:nvSpPr>
              <p:spPr bwMode="auto">
                <a:xfrm>
                  <a:off x="11891" y="7426"/>
                  <a:ext cx="1381" cy="735"/>
                </a:xfrm>
                <a:prstGeom prst="roundRect">
                  <a:avLst>
                    <a:gd name="adj" fmla="val 16667"/>
                  </a:avLst>
                </a:prstGeom>
                <a:noFill/>
                <a:ln w="9525">
                  <a:solidFill>
                    <a:schemeClr val="tx1"/>
                  </a:solidFill>
                  <a:round/>
                  <a:headEnd/>
                  <a:tailEnd/>
                </a:ln>
              </p:spPr>
              <p:txBody>
                <a:bodyPr wrap="none" anchor="ctr"/>
                <a:lstStyle/>
                <a:p>
                  <a:endParaRPr lang="ja-JP" altLang="en-US">
                    <a:latin typeface="Calibri" pitchFamily="34" charset="0"/>
                  </a:endParaRPr>
                </a:p>
              </p:txBody>
            </p:sp>
            <p:sp>
              <p:nvSpPr>
                <p:cNvPr id="4614" name="AutoShape 195"/>
                <p:cNvSpPr>
                  <a:spLocks noChangeArrowheads="1"/>
                </p:cNvSpPr>
                <p:nvPr/>
              </p:nvSpPr>
              <p:spPr bwMode="auto">
                <a:xfrm>
                  <a:off x="11800" y="7249"/>
                  <a:ext cx="1548" cy="913"/>
                </a:xfrm>
                <a:prstGeom prst="roundRect">
                  <a:avLst>
                    <a:gd name="adj" fmla="val 22866"/>
                  </a:avLst>
                </a:prstGeom>
                <a:noFill/>
                <a:ln w="9525">
                  <a:solidFill>
                    <a:schemeClr val="tx1"/>
                  </a:solidFill>
                  <a:round/>
                  <a:headEnd/>
                  <a:tailEnd/>
                </a:ln>
              </p:spPr>
              <p:txBody>
                <a:bodyPr wrap="none" anchor="ctr"/>
                <a:lstStyle/>
                <a:p>
                  <a:endParaRPr lang="ja-JP" altLang="en-US">
                    <a:latin typeface="Calibri" pitchFamily="34" charset="0"/>
                  </a:endParaRPr>
                </a:p>
              </p:txBody>
            </p:sp>
          </p:grpSp>
          <p:grpSp>
            <p:nvGrpSpPr>
              <p:cNvPr id="8" name="Group 196"/>
              <p:cNvGrpSpPr>
                <a:grpSpLocks/>
              </p:cNvGrpSpPr>
              <p:nvPr/>
            </p:nvGrpSpPr>
            <p:grpSpPr bwMode="auto">
              <a:xfrm>
                <a:off x="9485" y="7250"/>
                <a:ext cx="1548" cy="913"/>
                <a:chOff x="11800" y="7249"/>
                <a:chExt cx="1548" cy="913"/>
              </a:xfrm>
            </p:grpSpPr>
            <p:sp>
              <p:nvSpPr>
                <p:cNvPr id="4611" name="AutoShape 197"/>
                <p:cNvSpPr>
                  <a:spLocks noChangeArrowheads="1"/>
                </p:cNvSpPr>
                <p:nvPr/>
              </p:nvSpPr>
              <p:spPr bwMode="auto">
                <a:xfrm>
                  <a:off x="11891" y="7426"/>
                  <a:ext cx="1381" cy="735"/>
                </a:xfrm>
                <a:prstGeom prst="roundRect">
                  <a:avLst>
                    <a:gd name="adj" fmla="val 16667"/>
                  </a:avLst>
                </a:prstGeom>
                <a:noFill/>
                <a:ln w="9525">
                  <a:solidFill>
                    <a:schemeClr val="tx1"/>
                  </a:solidFill>
                  <a:round/>
                  <a:headEnd/>
                  <a:tailEnd/>
                </a:ln>
              </p:spPr>
              <p:txBody>
                <a:bodyPr wrap="none" anchor="ctr"/>
                <a:lstStyle/>
                <a:p>
                  <a:endParaRPr lang="ja-JP" altLang="en-US">
                    <a:latin typeface="Calibri" pitchFamily="34" charset="0"/>
                  </a:endParaRPr>
                </a:p>
              </p:txBody>
            </p:sp>
            <p:sp>
              <p:nvSpPr>
                <p:cNvPr id="4612" name="AutoShape 198"/>
                <p:cNvSpPr>
                  <a:spLocks noChangeArrowheads="1"/>
                </p:cNvSpPr>
                <p:nvPr/>
              </p:nvSpPr>
              <p:spPr bwMode="auto">
                <a:xfrm>
                  <a:off x="11800" y="7249"/>
                  <a:ext cx="1548" cy="913"/>
                </a:xfrm>
                <a:prstGeom prst="roundRect">
                  <a:avLst>
                    <a:gd name="adj" fmla="val 22866"/>
                  </a:avLst>
                </a:prstGeom>
                <a:noFill/>
                <a:ln w="9525">
                  <a:solidFill>
                    <a:schemeClr val="tx1"/>
                  </a:solidFill>
                  <a:round/>
                  <a:headEnd/>
                  <a:tailEnd/>
                </a:ln>
              </p:spPr>
              <p:txBody>
                <a:bodyPr wrap="none" anchor="ctr"/>
                <a:lstStyle/>
                <a:p>
                  <a:endParaRPr lang="ja-JP" altLang="en-US">
                    <a:latin typeface="Calibri" pitchFamily="34" charset="0"/>
                  </a:endParaRPr>
                </a:p>
              </p:txBody>
            </p:sp>
          </p:grpSp>
        </p:grpSp>
        <p:grpSp>
          <p:nvGrpSpPr>
            <p:cNvPr id="9" name="Group 199"/>
            <p:cNvGrpSpPr>
              <a:grpSpLocks/>
            </p:cNvGrpSpPr>
            <p:nvPr/>
          </p:nvGrpSpPr>
          <p:grpSpPr bwMode="auto">
            <a:xfrm flipV="1">
              <a:off x="9490" y="8162"/>
              <a:ext cx="3863" cy="914"/>
              <a:chOff x="9485" y="7249"/>
              <a:chExt cx="3863" cy="914"/>
            </a:xfrm>
          </p:grpSpPr>
          <p:grpSp>
            <p:nvGrpSpPr>
              <p:cNvPr id="10" name="Group 200"/>
              <p:cNvGrpSpPr>
                <a:grpSpLocks/>
              </p:cNvGrpSpPr>
              <p:nvPr/>
            </p:nvGrpSpPr>
            <p:grpSpPr bwMode="auto">
              <a:xfrm>
                <a:off x="11800" y="7249"/>
                <a:ext cx="1548" cy="913"/>
                <a:chOff x="11800" y="7249"/>
                <a:chExt cx="1548" cy="913"/>
              </a:xfrm>
            </p:grpSpPr>
            <p:sp>
              <p:nvSpPr>
                <p:cNvPr id="4607" name="AutoShape 201"/>
                <p:cNvSpPr>
                  <a:spLocks noChangeArrowheads="1"/>
                </p:cNvSpPr>
                <p:nvPr/>
              </p:nvSpPr>
              <p:spPr bwMode="auto">
                <a:xfrm>
                  <a:off x="11891" y="7426"/>
                  <a:ext cx="1381" cy="735"/>
                </a:xfrm>
                <a:prstGeom prst="roundRect">
                  <a:avLst>
                    <a:gd name="adj" fmla="val 16667"/>
                  </a:avLst>
                </a:prstGeom>
                <a:noFill/>
                <a:ln w="9525">
                  <a:solidFill>
                    <a:schemeClr val="tx1"/>
                  </a:solidFill>
                  <a:round/>
                  <a:headEnd/>
                  <a:tailEnd/>
                </a:ln>
              </p:spPr>
              <p:txBody>
                <a:bodyPr wrap="none" anchor="ctr"/>
                <a:lstStyle/>
                <a:p>
                  <a:endParaRPr lang="ja-JP" altLang="en-US">
                    <a:latin typeface="Calibri" pitchFamily="34" charset="0"/>
                  </a:endParaRPr>
                </a:p>
              </p:txBody>
            </p:sp>
            <p:sp>
              <p:nvSpPr>
                <p:cNvPr id="4608" name="AutoShape 202"/>
                <p:cNvSpPr>
                  <a:spLocks noChangeArrowheads="1"/>
                </p:cNvSpPr>
                <p:nvPr/>
              </p:nvSpPr>
              <p:spPr bwMode="auto">
                <a:xfrm>
                  <a:off x="11800" y="7249"/>
                  <a:ext cx="1548" cy="913"/>
                </a:xfrm>
                <a:prstGeom prst="roundRect">
                  <a:avLst>
                    <a:gd name="adj" fmla="val 22866"/>
                  </a:avLst>
                </a:prstGeom>
                <a:noFill/>
                <a:ln w="9525">
                  <a:solidFill>
                    <a:schemeClr val="tx1"/>
                  </a:solidFill>
                  <a:round/>
                  <a:headEnd/>
                  <a:tailEnd/>
                </a:ln>
              </p:spPr>
              <p:txBody>
                <a:bodyPr wrap="none" anchor="ctr"/>
                <a:lstStyle/>
                <a:p>
                  <a:endParaRPr lang="ja-JP" altLang="en-US">
                    <a:latin typeface="Calibri" pitchFamily="34" charset="0"/>
                  </a:endParaRPr>
                </a:p>
              </p:txBody>
            </p:sp>
          </p:grpSp>
          <p:grpSp>
            <p:nvGrpSpPr>
              <p:cNvPr id="11" name="Group 203"/>
              <p:cNvGrpSpPr>
                <a:grpSpLocks/>
              </p:cNvGrpSpPr>
              <p:nvPr/>
            </p:nvGrpSpPr>
            <p:grpSpPr bwMode="auto">
              <a:xfrm>
                <a:off x="9485" y="7250"/>
                <a:ext cx="1548" cy="913"/>
                <a:chOff x="11800" y="7249"/>
                <a:chExt cx="1548" cy="913"/>
              </a:xfrm>
            </p:grpSpPr>
            <p:sp>
              <p:nvSpPr>
                <p:cNvPr id="4605" name="AutoShape 204"/>
                <p:cNvSpPr>
                  <a:spLocks noChangeArrowheads="1"/>
                </p:cNvSpPr>
                <p:nvPr/>
              </p:nvSpPr>
              <p:spPr bwMode="auto">
                <a:xfrm>
                  <a:off x="11891" y="7426"/>
                  <a:ext cx="1381" cy="735"/>
                </a:xfrm>
                <a:prstGeom prst="roundRect">
                  <a:avLst>
                    <a:gd name="adj" fmla="val 16667"/>
                  </a:avLst>
                </a:prstGeom>
                <a:noFill/>
                <a:ln w="9525">
                  <a:solidFill>
                    <a:schemeClr val="tx1"/>
                  </a:solidFill>
                  <a:round/>
                  <a:headEnd/>
                  <a:tailEnd/>
                </a:ln>
              </p:spPr>
              <p:txBody>
                <a:bodyPr wrap="none" anchor="ctr"/>
                <a:lstStyle/>
                <a:p>
                  <a:endParaRPr lang="ja-JP" altLang="en-US">
                    <a:latin typeface="Calibri" pitchFamily="34" charset="0"/>
                  </a:endParaRPr>
                </a:p>
              </p:txBody>
            </p:sp>
            <p:sp>
              <p:nvSpPr>
                <p:cNvPr id="4606" name="AutoShape 205"/>
                <p:cNvSpPr>
                  <a:spLocks noChangeArrowheads="1"/>
                </p:cNvSpPr>
                <p:nvPr/>
              </p:nvSpPr>
              <p:spPr bwMode="auto">
                <a:xfrm>
                  <a:off x="11800" y="7249"/>
                  <a:ext cx="1548" cy="913"/>
                </a:xfrm>
                <a:prstGeom prst="roundRect">
                  <a:avLst>
                    <a:gd name="adj" fmla="val 22866"/>
                  </a:avLst>
                </a:prstGeom>
                <a:noFill/>
                <a:ln w="9525">
                  <a:solidFill>
                    <a:schemeClr val="tx1"/>
                  </a:solidFill>
                  <a:round/>
                  <a:headEnd/>
                  <a:tailEnd/>
                </a:ln>
              </p:spPr>
              <p:txBody>
                <a:bodyPr wrap="none" anchor="ctr"/>
                <a:lstStyle/>
                <a:p>
                  <a:endParaRPr lang="ja-JP" altLang="en-US">
                    <a:latin typeface="Calibri" pitchFamily="34" charset="0"/>
                  </a:endParaRPr>
                </a:p>
              </p:txBody>
            </p:sp>
          </p:grpSp>
        </p:grpSp>
        <p:sp>
          <p:nvSpPr>
            <p:cNvPr id="4589" name="Rectangle 206"/>
            <p:cNvSpPr>
              <a:spLocks noChangeArrowheads="1"/>
            </p:cNvSpPr>
            <p:nvPr/>
          </p:nvSpPr>
          <p:spPr bwMode="auto">
            <a:xfrm>
              <a:off x="9136" y="7681"/>
              <a:ext cx="4432" cy="952"/>
            </a:xfrm>
            <a:prstGeom prst="rect">
              <a:avLst/>
            </a:prstGeom>
            <a:pattFill prst="ltUpDiag">
              <a:fgClr>
                <a:schemeClr val="accent1"/>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90" name="Line 207"/>
            <p:cNvSpPr>
              <a:spLocks noChangeShapeType="1"/>
            </p:cNvSpPr>
            <p:nvPr/>
          </p:nvSpPr>
          <p:spPr bwMode="auto">
            <a:xfrm rot="5400000">
              <a:off x="8502" y="8159"/>
              <a:ext cx="1270" cy="0"/>
            </a:xfrm>
            <a:prstGeom prst="line">
              <a:avLst/>
            </a:prstGeom>
            <a:noFill/>
            <a:ln w="9525">
              <a:solidFill>
                <a:schemeClr val="tx1"/>
              </a:solidFill>
              <a:round/>
              <a:headEnd/>
              <a:tailEnd/>
            </a:ln>
          </p:spPr>
          <p:txBody>
            <a:bodyPr/>
            <a:lstStyle/>
            <a:p>
              <a:endParaRPr lang="ja-JP" altLang="en-US"/>
            </a:p>
          </p:txBody>
        </p:sp>
        <p:sp>
          <p:nvSpPr>
            <p:cNvPr id="4591" name="Rectangle 208"/>
            <p:cNvSpPr>
              <a:spLocks noChangeArrowheads="1"/>
            </p:cNvSpPr>
            <p:nvPr/>
          </p:nvSpPr>
          <p:spPr bwMode="auto">
            <a:xfrm>
              <a:off x="9136" y="7524"/>
              <a:ext cx="45" cy="1270"/>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592" name="Rectangle 209"/>
            <p:cNvSpPr>
              <a:spLocks noChangeArrowheads="1"/>
            </p:cNvSpPr>
            <p:nvPr/>
          </p:nvSpPr>
          <p:spPr bwMode="auto">
            <a:xfrm>
              <a:off x="12013" y="7535"/>
              <a:ext cx="1133" cy="521"/>
            </a:xfrm>
            <a:prstGeom prst="rect">
              <a:avLst/>
            </a:prstGeom>
            <a:noFill/>
            <a:ln w="635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593" name="Rectangle 210"/>
            <p:cNvSpPr>
              <a:spLocks noChangeArrowheads="1"/>
            </p:cNvSpPr>
            <p:nvPr/>
          </p:nvSpPr>
          <p:spPr bwMode="auto">
            <a:xfrm>
              <a:off x="12012" y="8266"/>
              <a:ext cx="1133" cy="521"/>
            </a:xfrm>
            <a:prstGeom prst="rect">
              <a:avLst/>
            </a:prstGeom>
            <a:noFill/>
            <a:ln w="635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594" name="Rectangle 211"/>
            <p:cNvSpPr>
              <a:spLocks noChangeArrowheads="1"/>
            </p:cNvSpPr>
            <p:nvPr/>
          </p:nvSpPr>
          <p:spPr bwMode="auto">
            <a:xfrm>
              <a:off x="9702" y="7537"/>
              <a:ext cx="1133" cy="521"/>
            </a:xfrm>
            <a:prstGeom prst="rect">
              <a:avLst/>
            </a:prstGeom>
            <a:noFill/>
            <a:ln w="635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595" name="Rectangle 212"/>
            <p:cNvSpPr>
              <a:spLocks noChangeArrowheads="1"/>
            </p:cNvSpPr>
            <p:nvPr/>
          </p:nvSpPr>
          <p:spPr bwMode="auto">
            <a:xfrm>
              <a:off x="9702" y="8265"/>
              <a:ext cx="1133" cy="521"/>
            </a:xfrm>
            <a:prstGeom prst="rect">
              <a:avLst/>
            </a:prstGeom>
            <a:noFill/>
            <a:ln w="635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596" name="Rectangle 213"/>
            <p:cNvSpPr>
              <a:spLocks noChangeArrowheads="1"/>
            </p:cNvSpPr>
            <p:nvPr/>
          </p:nvSpPr>
          <p:spPr bwMode="auto">
            <a:xfrm>
              <a:off x="13523" y="7647"/>
              <a:ext cx="45" cy="1020"/>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597" name="Line 214"/>
            <p:cNvSpPr>
              <a:spLocks noChangeShapeType="1"/>
            </p:cNvSpPr>
            <p:nvPr/>
          </p:nvSpPr>
          <p:spPr bwMode="auto">
            <a:xfrm>
              <a:off x="9136" y="8161"/>
              <a:ext cx="4387" cy="0"/>
            </a:xfrm>
            <a:prstGeom prst="line">
              <a:avLst/>
            </a:prstGeom>
            <a:noFill/>
            <a:ln w="9525">
              <a:solidFill>
                <a:schemeClr val="tx1"/>
              </a:solidFill>
              <a:round/>
              <a:headEnd/>
              <a:tailEnd/>
            </a:ln>
          </p:spPr>
          <p:txBody>
            <a:bodyPr/>
            <a:lstStyle/>
            <a:p>
              <a:endParaRPr lang="ja-JP" altLang="en-US"/>
            </a:p>
          </p:txBody>
        </p:sp>
        <p:sp>
          <p:nvSpPr>
            <p:cNvPr id="4598" name="Line 215"/>
            <p:cNvSpPr>
              <a:spLocks noChangeShapeType="1"/>
            </p:cNvSpPr>
            <p:nvPr/>
          </p:nvSpPr>
          <p:spPr bwMode="auto">
            <a:xfrm rot="5400000">
              <a:off x="8502" y="8159"/>
              <a:ext cx="1270" cy="0"/>
            </a:xfrm>
            <a:prstGeom prst="line">
              <a:avLst/>
            </a:prstGeom>
            <a:noFill/>
            <a:ln w="9525">
              <a:solidFill>
                <a:schemeClr val="tx1"/>
              </a:solidFill>
              <a:round/>
              <a:headEnd/>
              <a:tailEnd/>
            </a:ln>
          </p:spPr>
          <p:txBody>
            <a:bodyPr/>
            <a:lstStyle/>
            <a:p>
              <a:endParaRPr lang="ja-JP" altLang="en-US"/>
            </a:p>
          </p:txBody>
        </p:sp>
        <p:sp>
          <p:nvSpPr>
            <p:cNvPr id="4599" name="Line 216"/>
            <p:cNvSpPr>
              <a:spLocks noChangeShapeType="1"/>
            </p:cNvSpPr>
            <p:nvPr/>
          </p:nvSpPr>
          <p:spPr bwMode="auto">
            <a:xfrm rot="5400000">
              <a:off x="8506" y="8160"/>
              <a:ext cx="1270" cy="0"/>
            </a:xfrm>
            <a:prstGeom prst="line">
              <a:avLst/>
            </a:prstGeom>
            <a:noFill/>
            <a:ln w="9525">
              <a:solidFill>
                <a:schemeClr val="tx1"/>
              </a:solidFill>
              <a:round/>
              <a:headEnd/>
              <a:tailEnd/>
            </a:ln>
          </p:spPr>
          <p:txBody>
            <a:bodyPr/>
            <a:lstStyle/>
            <a:p>
              <a:endParaRPr lang="ja-JP" altLang="en-US"/>
            </a:p>
          </p:txBody>
        </p:sp>
        <p:sp>
          <p:nvSpPr>
            <p:cNvPr id="4600" name="Line 217"/>
            <p:cNvSpPr>
              <a:spLocks noChangeShapeType="1"/>
            </p:cNvSpPr>
            <p:nvPr/>
          </p:nvSpPr>
          <p:spPr bwMode="auto">
            <a:xfrm rot="5400000">
              <a:off x="8462" y="8159"/>
              <a:ext cx="1270" cy="0"/>
            </a:xfrm>
            <a:prstGeom prst="line">
              <a:avLst/>
            </a:prstGeom>
            <a:noFill/>
            <a:ln w="9525">
              <a:solidFill>
                <a:schemeClr val="tx1"/>
              </a:solidFill>
              <a:round/>
              <a:headEnd/>
              <a:tailEnd/>
            </a:ln>
          </p:spPr>
          <p:txBody>
            <a:bodyPr/>
            <a:lstStyle/>
            <a:p>
              <a:endParaRPr lang="ja-JP" altLang="en-US"/>
            </a:p>
          </p:txBody>
        </p:sp>
        <p:sp>
          <p:nvSpPr>
            <p:cNvPr id="4601" name="Line 218"/>
            <p:cNvSpPr>
              <a:spLocks noChangeShapeType="1"/>
            </p:cNvSpPr>
            <p:nvPr/>
          </p:nvSpPr>
          <p:spPr bwMode="auto">
            <a:xfrm rot="5400000">
              <a:off x="9118" y="7501"/>
              <a:ext cx="0" cy="45"/>
            </a:xfrm>
            <a:prstGeom prst="line">
              <a:avLst/>
            </a:prstGeom>
            <a:noFill/>
            <a:ln w="9525">
              <a:solidFill>
                <a:schemeClr val="tx1"/>
              </a:solidFill>
              <a:round/>
              <a:headEnd/>
              <a:tailEnd/>
            </a:ln>
          </p:spPr>
          <p:txBody>
            <a:bodyPr/>
            <a:lstStyle/>
            <a:p>
              <a:endParaRPr lang="ja-JP" altLang="en-US"/>
            </a:p>
          </p:txBody>
        </p:sp>
        <p:sp>
          <p:nvSpPr>
            <p:cNvPr id="4602" name="Line 219"/>
            <p:cNvSpPr>
              <a:spLocks noChangeShapeType="1"/>
            </p:cNvSpPr>
            <p:nvPr/>
          </p:nvSpPr>
          <p:spPr bwMode="auto">
            <a:xfrm rot="5400000">
              <a:off x="9119" y="8771"/>
              <a:ext cx="0" cy="45"/>
            </a:xfrm>
            <a:prstGeom prst="line">
              <a:avLst/>
            </a:prstGeom>
            <a:noFill/>
            <a:ln w="9525">
              <a:solidFill>
                <a:schemeClr val="tx1"/>
              </a:solidFill>
              <a:round/>
              <a:headEnd/>
              <a:tailEnd/>
            </a:ln>
          </p:spPr>
          <p:txBody>
            <a:bodyPr/>
            <a:lstStyle/>
            <a:p>
              <a:endParaRPr lang="ja-JP" altLang="en-US"/>
            </a:p>
          </p:txBody>
        </p:sp>
      </p:grpSp>
      <p:sp>
        <p:nvSpPr>
          <p:cNvPr id="4242" name="Line 220"/>
          <p:cNvSpPr>
            <a:spLocks noChangeShapeType="1"/>
          </p:cNvSpPr>
          <p:nvPr/>
        </p:nvSpPr>
        <p:spPr bwMode="auto">
          <a:xfrm rot="2700000" flipV="1">
            <a:off x="2932113" y="3071813"/>
            <a:ext cx="0" cy="220662"/>
          </a:xfrm>
          <a:prstGeom prst="line">
            <a:avLst/>
          </a:prstGeom>
          <a:noFill/>
          <a:ln w="9525">
            <a:solidFill>
              <a:schemeClr val="tx1"/>
            </a:solidFill>
            <a:round/>
            <a:headEnd/>
            <a:tailEnd/>
          </a:ln>
        </p:spPr>
        <p:txBody>
          <a:bodyPr/>
          <a:lstStyle/>
          <a:p>
            <a:endParaRPr lang="ja-JP" altLang="en-US"/>
          </a:p>
        </p:txBody>
      </p:sp>
      <p:sp>
        <p:nvSpPr>
          <p:cNvPr id="4243" name="Line 221"/>
          <p:cNvSpPr>
            <a:spLocks noChangeShapeType="1"/>
          </p:cNvSpPr>
          <p:nvPr/>
        </p:nvSpPr>
        <p:spPr bwMode="auto">
          <a:xfrm rot="2700000" flipV="1">
            <a:off x="3019425" y="3068638"/>
            <a:ext cx="66675" cy="69850"/>
          </a:xfrm>
          <a:prstGeom prst="line">
            <a:avLst/>
          </a:prstGeom>
          <a:noFill/>
          <a:ln w="9525">
            <a:solidFill>
              <a:schemeClr val="tx1"/>
            </a:solidFill>
            <a:round/>
            <a:headEnd/>
            <a:tailEnd/>
          </a:ln>
        </p:spPr>
        <p:txBody>
          <a:bodyPr/>
          <a:lstStyle/>
          <a:p>
            <a:endParaRPr lang="ja-JP" altLang="en-US"/>
          </a:p>
        </p:txBody>
      </p:sp>
      <p:sp>
        <p:nvSpPr>
          <p:cNvPr id="4244" name="Line 222"/>
          <p:cNvSpPr>
            <a:spLocks noChangeShapeType="1"/>
          </p:cNvSpPr>
          <p:nvPr/>
        </p:nvSpPr>
        <p:spPr bwMode="auto">
          <a:xfrm rot="2700000" flipH="1">
            <a:off x="2692400" y="2582863"/>
            <a:ext cx="336550" cy="358775"/>
          </a:xfrm>
          <a:prstGeom prst="line">
            <a:avLst/>
          </a:prstGeom>
          <a:noFill/>
          <a:ln w="9525">
            <a:solidFill>
              <a:schemeClr val="tx1"/>
            </a:solidFill>
            <a:round/>
            <a:headEnd/>
            <a:tailEnd/>
          </a:ln>
        </p:spPr>
        <p:txBody>
          <a:bodyPr/>
          <a:lstStyle/>
          <a:p>
            <a:endParaRPr lang="ja-JP" altLang="en-US"/>
          </a:p>
        </p:txBody>
      </p:sp>
      <p:sp>
        <p:nvSpPr>
          <p:cNvPr id="4245" name="Line 223"/>
          <p:cNvSpPr>
            <a:spLocks noChangeShapeType="1"/>
          </p:cNvSpPr>
          <p:nvPr/>
        </p:nvSpPr>
        <p:spPr bwMode="auto">
          <a:xfrm rot="2700000">
            <a:off x="2414587" y="2673351"/>
            <a:ext cx="250825" cy="0"/>
          </a:xfrm>
          <a:prstGeom prst="line">
            <a:avLst/>
          </a:prstGeom>
          <a:noFill/>
          <a:ln w="9525">
            <a:solidFill>
              <a:schemeClr val="tx1"/>
            </a:solidFill>
            <a:round/>
            <a:headEnd/>
            <a:tailEnd/>
          </a:ln>
        </p:spPr>
        <p:txBody>
          <a:bodyPr/>
          <a:lstStyle/>
          <a:p>
            <a:endParaRPr lang="ja-JP" altLang="en-US"/>
          </a:p>
        </p:txBody>
      </p:sp>
      <p:sp>
        <p:nvSpPr>
          <p:cNvPr id="4246" name="Line 224"/>
          <p:cNvSpPr>
            <a:spLocks noChangeShapeType="1"/>
          </p:cNvSpPr>
          <p:nvPr/>
        </p:nvSpPr>
        <p:spPr bwMode="auto">
          <a:xfrm rot="6900000">
            <a:off x="1994694" y="3434557"/>
            <a:ext cx="0" cy="144462"/>
          </a:xfrm>
          <a:prstGeom prst="line">
            <a:avLst/>
          </a:prstGeom>
          <a:noFill/>
          <a:ln w="9525">
            <a:solidFill>
              <a:schemeClr val="tx1"/>
            </a:solidFill>
            <a:round/>
            <a:headEnd/>
            <a:tailEnd/>
          </a:ln>
        </p:spPr>
        <p:txBody>
          <a:bodyPr/>
          <a:lstStyle/>
          <a:p>
            <a:endParaRPr lang="ja-JP" altLang="en-US"/>
          </a:p>
        </p:txBody>
      </p:sp>
      <p:sp>
        <p:nvSpPr>
          <p:cNvPr id="4247" name="Line 225"/>
          <p:cNvSpPr>
            <a:spLocks noChangeShapeType="1"/>
          </p:cNvSpPr>
          <p:nvPr/>
        </p:nvSpPr>
        <p:spPr bwMode="auto">
          <a:xfrm rot="6900000">
            <a:off x="1999457" y="3425031"/>
            <a:ext cx="0" cy="141287"/>
          </a:xfrm>
          <a:prstGeom prst="line">
            <a:avLst/>
          </a:prstGeom>
          <a:noFill/>
          <a:ln w="9525">
            <a:solidFill>
              <a:schemeClr val="tx1"/>
            </a:solidFill>
            <a:round/>
            <a:headEnd/>
            <a:tailEnd/>
          </a:ln>
        </p:spPr>
        <p:txBody>
          <a:bodyPr/>
          <a:lstStyle/>
          <a:p>
            <a:endParaRPr lang="ja-JP" altLang="en-US"/>
          </a:p>
        </p:txBody>
      </p:sp>
      <p:sp>
        <p:nvSpPr>
          <p:cNvPr id="4248" name="Line 226"/>
          <p:cNvSpPr>
            <a:spLocks noChangeShapeType="1"/>
          </p:cNvSpPr>
          <p:nvPr/>
        </p:nvSpPr>
        <p:spPr bwMode="auto">
          <a:xfrm rot="6900000">
            <a:off x="2055019" y="3532982"/>
            <a:ext cx="14287" cy="0"/>
          </a:xfrm>
          <a:prstGeom prst="line">
            <a:avLst/>
          </a:prstGeom>
          <a:noFill/>
          <a:ln w="9525">
            <a:solidFill>
              <a:schemeClr val="tx1"/>
            </a:solidFill>
            <a:round/>
            <a:headEnd/>
            <a:tailEnd/>
          </a:ln>
        </p:spPr>
        <p:txBody>
          <a:bodyPr/>
          <a:lstStyle/>
          <a:p>
            <a:endParaRPr lang="ja-JP" altLang="en-US"/>
          </a:p>
        </p:txBody>
      </p:sp>
      <p:sp>
        <p:nvSpPr>
          <p:cNvPr id="4249" name="Line 227"/>
          <p:cNvSpPr>
            <a:spLocks noChangeShapeType="1"/>
          </p:cNvSpPr>
          <p:nvPr/>
        </p:nvSpPr>
        <p:spPr bwMode="auto">
          <a:xfrm rot="6900000">
            <a:off x="1925638" y="3468688"/>
            <a:ext cx="12700" cy="0"/>
          </a:xfrm>
          <a:prstGeom prst="line">
            <a:avLst/>
          </a:prstGeom>
          <a:noFill/>
          <a:ln w="9525">
            <a:solidFill>
              <a:schemeClr val="tx1"/>
            </a:solidFill>
            <a:round/>
            <a:headEnd/>
            <a:tailEnd/>
          </a:ln>
        </p:spPr>
        <p:txBody>
          <a:bodyPr/>
          <a:lstStyle/>
          <a:p>
            <a:endParaRPr lang="ja-JP" altLang="en-US"/>
          </a:p>
        </p:txBody>
      </p:sp>
      <p:sp>
        <p:nvSpPr>
          <p:cNvPr id="4250" name="Line 228"/>
          <p:cNvSpPr>
            <a:spLocks noChangeShapeType="1"/>
          </p:cNvSpPr>
          <p:nvPr/>
        </p:nvSpPr>
        <p:spPr bwMode="auto">
          <a:xfrm rot="6900000" flipV="1">
            <a:off x="1915319" y="3348832"/>
            <a:ext cx="388937" cy="0"/>
          </a:xfrm>
          <a:prstGeom prst="line">
            <a:avLst/>
          </a:prstGeom>
          <a:noFill/>
          <a:ln w="9525">
            <a:solidFill>
              <a:schemeClr val="tx1"/>
            </a:solidFill>
            <a:round/>
            <a:headEnd/>
            <a:tailEnd/>
          </a:ln>
        </p:spPr>
        <p:txBody>
          <a:bodyPr/>
          <a:lstStyle/>
          <a:p>
            <a:endParaRPr lang="ja-JP" altLang="en-US"/>
          </a:p>
        </p:txBody>
      </p:sp>
      <p:sp>
        <p:nvSpPr>
          <p:cNvPr id="4251" name="Line 229"/>
          <p:cNvSpPr>
            <a:spLocks noChangeShapeType="1"/>
          </p:cNvSpPr>
          <p:nvPr/>
        </p:nvSpPr>
        <p:spPr bwMode="auto">
          <a:xfrm rot="6900000" flipV="1">
            <a:off x="1828800" y="3295651"/>
            <a:ext cx="422275" cy="0"/>
          </a:xfrm>
          <a:prstGeom prst="line">
            <a:avLst/>
          </a:prstGeom>
          <a:noFill/>
          <a:ln w="9525">
            <a:solidFill>
              <a:schemeClr val="tx1"/>
            </a:solidFill>
            <a:round/>
            <a:headEnd/>
            <a:tailEnd/>
          </a:ln>
        </p:spPr>
        <p:txBody>
          <a:bodyPr/>
          <a:lstStyle/>
          <a:p>
            <a:endParaRPr lang="ja-JP" altLang="en-US"/>
          </a:p>
        </p:txBody>
      </p:sp>
      <p:sp>
        <p:nvSpPr>
          <p:cNvPr id="4252" name="Line 230"/>
          <p:cNvSpPr>
            <a:spLocks noChangeShapeType="1"/>
          </p:cNvSpPr>
          <p:nvPr/>
        </p:nvSpPr>
        <p:spPr bwMode="auto">
          <a:xfrm rot="7020000">
            <a:off x="2166144" y="2594769"/>
            <a:ext cx="198438" cy="0"/>
          </a:xfrm>
          <a:prstGeom prst="line">
            <a:avLst/>
          </a:prstGeom>
          <a:noFill/>
          <a:ln w="9525">
            <a:solidFill>
              <a:schemeClr val="tx1"/>
            </a:solidFill>
            <a:round/>
            <a:headEnd/>
            <a:tailEnd/>
          </a:ln>
        </p:spPr>
        <p:txBody>
          <a:bodyPr/>
          <a:lstStyle/>
          <a:p>
            <a:endParaRPr lang="ja-JP" altLang="en-US"/>
          </a:p>
        </p:txBody>
      </p:sp>
      <p:sp>
        <p:nvSpPr>
          <p:cNvPr id="4253" name="Line 231"/>
          <p:cNvSpPr>
            <a:spLocks noChangeShapeType="1"/>
          </p:cNvSpPr>
          <p:nvPr/>
        </p:nvSpPr>
        <p:spPr bwMode="auto">
          <a:xfrm rot="7020000">
            <a:off x="2124869" y="2572544"/>
            <a:ext cx="198438" cy="0"/>
          </a:xfrm>
          <a:prstGeom prst="line">
            <a:avLst/>
          </a:prstGeom>
          <a:noFill/>
          <a:ln w="9525">
            <a:solidFill>
              <a:schemeClr val="tx1"/>
            </a:solidFill>
            <a:round/>
            <a:headEnd/>
            <a:tailEnd/>
          </a:ln>
        </p:spPr>
        <p:txBody>
          <a:bodyPr/>
          <a:lstStyle/>
          <a:p>
            <a:endParaRPr lang="ja-JP" altLang="en-US"/>
          </a:p>
        </p:txBody>
      </p:sp>
      <p:sp>
        <p:nvSpPr>
          <p:cNvPr id="4254" name="Line 232"/>
          <p:cNvSpPr>
            <a:spLocks noChangeShapeType="1"/>
          </p:cNvSpPr>
          <p:nvPr/>
        </p:nvSpPr>
        <p:spPr bwMode="auto">
          <a:xfrm rot="7020000">
            <a:off x="2202657" y="2648744"/>
            <a:ext cx="0" cy="46037"/>
          </a:xfrm>
          <a:prstGeom prst="line">
            <a:avLst/>
          </a:prstGeom>
          <a:noFill/>
          <a:ln w="9525">
            <a:solidFill>
              <a:schemeClr val="tx1"/>
            </a:solidFill>
            <a:round/>
            <a:headEnd/>
            <a:tailEnd/>
          </a:ln>
        </p:spPr>
        <p:txBody>
          <a:bodyPr/>
          <a:lstStyle/>
          <a:p>
            <a:endParaRPr lang="ja-JP" altLang="en-US"/>
          </a:p>
        </p:txBody>
      </p:sp>
      <p:sp>
        <p:nvSpPr>
          <p:cNvPr id="4255" name="Line 233"/>
          <p:cNvSpPr>
            <a:spLocks noChangeShapeType="1"/>
          </p:cNvSpPr>
          <p:nvPr/>
        </p:nvSpPr>
        <p:spPr bwMode="auto">
          <a:xfrm>
            <a:off x="1716088" y="2570163"/>
            <a:ext cx="0" cy="152400"/>
          </a:xfrm>
          <a:prstGeom prst="line">
            <a:avLst/>
          </a:prstGeom>
          <a:noFill/>
          <a:ln w="9525">
            <a:solidFill>
              <a:schemeClr val="tx1"/>
            </a:solidFill>
            <a:round/>
            <a:headEnd/>
            <a:tailEnd/>
          </a:ln>
        </p:spPr>
        <p:txBody>
          <a:bodyPr/>
          <a:lstStyle/>
          <a:p>
            <a:endParaRPr lang="ja-JP" altLang="en-US"/>
          </a:p>
        </p:txBody>
      </p:sp>
      <p:sp>
        <p:nvSpPr>
          <p:cNvPr id="4256" name="Line 234"/>
          <p:cNvSpPr>
            <a:spLocks noChangeShapeType="1"/>
          </p:cNvSpPr>
          <p:nvPr/>
        </p:nvSpPr>
        <p:spPr bwMode="auto">
          <a:xfrm>
            <a:off x="1728788" y="2570163"/>
            <a:ext cx="0" cy="152400"/>
          </a:xfrm>
          <a:prstGeom prst="line">
            <a:avLst/>
          </a:prstGeom>
          <a:noFill/>
          <a:ln w="9525">
            <a:solidFill>
              <a:schemeClr val="tx1"/>
            </a:solidFill>
            <a:round/>
            <a:headEnd/>
            <a:tailEnd/>
          </a:ln>
        </p:spPr>
        <p:txBody>
          <a:bodyPr/>
          <a:lstStyle/>
          <a:p>
            <a:endParaRPr lang="ja-JP" altLang="en-US"/>
          </a:p>
        </p:txBody>
      </p:sp>
      <p:sp>
        <p:nvSpPr>
          <p:cNvPr id="4257" name="Line 235"/>
          <p:cNvSpPr>
            <a:spLocks noChangeShapeType="1"/>
          </p:cNvSpPr>
          <p:nvPr/>
        </p:nvSpPr>
        <p:spPr bwMode="auto">
          <a:xfrm>
            <a:off x="1716088" y="2570163"/>
            <a:ext cx="12700" cy="0"/>
          </a:xfrm>
          <a:prstGeom prst="line">
            <a:avLst/>
          </a:prstGeom>
          <a:noFill/>
          <a:ln w="9525">
            <a:solidFill>
              <a:schemeClr val="tx1"/>
            </a:solidFill>
            <a:round/>
            <a:headEnd/>
            <a:tailEnd/>
          </a:ln>
        </p:spPr>
        <p:txBody>
          <a:bodyPr/>
          <a:lstStyle/>
          <a:p>
            <a:endParaRPr lang="ja-JP" altLang="en-US"/>
          </a:p>
        </p:txBody>
      </p:sp>
      <p:sp>
        <p:nvSpPr>
          <p:cNvPr id="4258" name="Line 236"/>
          <p:cNvSpPr>
            <a:spLocks noChangeShapeType="1"/>
          </p:cNvSpPr>
          <p:nvPr/>
        </p:nvSpPr>
        <p:spPr bwMode="auto">
          <a:xfrm>
            <a:off x="1716088" y="2722563"/>
            <a:ext cx="12700" cy="0"/>
          </a:xfrm>
          <a:prstGeom prst="line">
            <a:avLst/>
          </a:prstGeom>
          <a:noFill/>
          <a:ln w="9525">
            <a:solidFill>
              <a:schemeClr val="tx1"/>
            </a:solidFill>
            <a:round/>
            <a:headEnd/>
            <a:tailEnd/>
          </a:ln>
        </p:spPr>
        <p:txBody>
          <a:bodyPr/>
          <a:lstStyle/>
          <a:p>
            <a:endParaRPr lang="ja-JP" altLang="en-US"/>
          </a:p>
        </p:txBody>
      </p:sp>
      <p:sp>
        <p:nvSpPr>
          <p:cNvPr id="4259" name="Line 237"/>
          <p:cNvSpPr>
            <a:spLocks noChangeShapeType="1"/>
          </p:cNvSpPr>
          <p:nvPr/>
        </p:nvSpPr>
        <p:spPr bwMode="auto">
          <a:xfrm>
            <a:off x="1717675" y="2601913"/>
            <a:ext cx="66675" cy="0"/>
          </a:xfrm>
          <a:prstGeom prst="line">
            <a:avLst/>
          </a:prstGeom>
          <a:noFill/>
          <a:ln w="9525">
            <a:solidFill>
              <a:schemeClr val="tx1"/>
            </a:solidFill>
            <a:round/>
            <a:headEnd/>
            <a:tailEnd/>
          </a:ln>
        </p:spPr>
        <p:txBody>
          <a:bodyPr/>
          <a:lstStyle/>
          <a:p>
            <a:endParaRPr lang="ja-JP" altLang="en-US"/>
          </a:p>
        </p:txBody>
      </p:sp>
      <p:sp>
        <p:nvSpPr>
          <p:cNvPr id="4260" name="Line 238"/>
          <p:cNvSpPr>
            <a:spLocks noChangeShapeType="1"/>
          </p:cNvSpPr>
          <p:nvPr/>
        </p:nvSpPr>
        <p:spPr bwMode="auto">
          <a:xfrm>
            <a:off x="1716088" y="2690813"/>
            <a:ext cx="69850" cy="0"/>
          </a:xfrm>
          <a:prstGeom prst="line">
            <a:avLst/>
          </a:prstGeom>
          <a:noFill/>
          <a:ln w="9525">
            <a:solidFill>
              <a:schemeClr val="tx1"/>
            </a:solidFill>
            <a:round/>
            <a:headEnd/>
            <a:tailEnd/>
          </a:ln>
        </p:spPr>
        <p:txBody>
          <a:bodyPr/>
          <a:lstStyle/>
          <a:p>
            <a:endParaRPr lang="ja-JP" altLang="en-US"/>
          </a:p>
        </p:txBody>
      </p:sp>
      <p:sp>
        <p:nvSpPr>
          <p:cNvPr id="4261" name="Line 239"/>
          <p:cNvSpPr>
            <a:spLocks noChangeShapeType="1"/>
          </p:cNvSpPr>
          <p:nvPr/>
        </p:nvSpPr>
        <p:spPr bwMode="auto">
          <a:xfrm>
            <a:off x="1704975" y="2570163"/>
            <a:ext cx="0" cy="152400"/>
          </a:xfrm>
          <a:prstGeom prst="line">
            <a:avLst/>
          </a:prstGeom>
          <a:noFill/>
          <a:ln w="9525">
            <a:solidFill>
              <a:schemeClr val="tx1"/>
            </a:solidFill>
            <a:round/>
            <a:headEnd/>
            <a:tailEnd/>
          </a:ln>
        </p:spPr>
        <p:txBody>
          <a:bodyPr/>
          <a:lstStyle/>
          <a:p>
            <a:endParaRPr lang="ja-JP" altLang="en-US"/>
          </a:p>
        </p:txBody>
      </p:sp>
      <p:sp>
        <p:nvSpPr>
          <p:cNvPr id="4262" name="Line 240"/>
          <p:cNvSpPr>
            <a:spLocks noChangeShapeType="1"/>
          </p:cNvSpPr>
          <p:nvPr/>
        </p:nvSpPr>
        <p:spPr bwMode="auto">
          <a:xfrm>
            <a:off x="1716088" y="2570163"/>
            <a:ext cx="0" cy="152400"/>
          </a:xfrm>
          <a:prstGeom prst="line">
            <a:avLst/>
          </a:prstGeom>
          <a:noFill/>
          <a:ln w="9525">
            <a:solidFill>
              <a:schemeClr val="tx1"/>
            </a:solidFill>
            <a:round/>
            <a:headEnd/>
            <a:tailEnd/>
          </a:ln>
        </p:spPr>
        <p:txBody>
          <a:bodyPr/>
          <a:lstStyle/>
          <a:p>
            <a:endParaRPr lang="ja-JP" altLang="en-US"/>
          </a:p>
        </p:txBody>
      </p:sp>
      <p:sp>
        <p:nvSpPr>
          <p:cNvPr id="4263" name="Line 241"/>
          <p:cNvSpPr>
            <a:spLocks noChangeShapeType="1"/>
          </p:cNvSpPr>
          <p:nvPr/>
        </p:nvSpPr>
        <p:spPr bwMode="auto">
          <a:xfrm>
            <a:off x="1704975" y="2570163"/>
            <a:ext cx="11113" cy="0"/>
          </a:xfrm>
          <a:prstGeom prst="line">
            <a:avLst/>
          </a:prstGeom>
          <a:noFill/>
          <a:ln w="9525">
            <a:solidFill>
              <a:schemeClr val="tx1"/>
            </a:solidFill>
            <a:round/>
            <a:headEnd/>
            <a:tailEnd/>
          </a:ln>
        </p:spPr>
        <p:txBody>
          <a:bodyPr/>
          <a:lstStyle/>
          <a:p>
            <a:endParaRPr lang="ja-JP" altLang="en-US"/>
          </a:p>
        </p:txBody>
      </p:sp>
      <p:sp>
        <p:nvSpPr>
          <p:cNvPr id="4264" name="Line 242"/>
          <p:cNvSpPr>
            <a:spLocks noChangeShapeType="1"/>
          </p:cNvSpPr>
          <p:nvPr/>
        </p:nvSpPr>
        <p:spPr bwMode="auto">
          <a:xfrm>
            <a:off x="1704975" y="2722563"/>
            <a:ext cx="11113" cy="0"/>
          </a:xfrm>
          <a:prstGeom prst="line">
            <a:avLst/>
          </a:prstGeom>
          <a:noFill/>
          <a:ln w="9525">
            <a:solidFill>
              <a:schemeClr val="tx1"/>
            </a:solidFill>
            <a:round/>
            <a:headEnd/>
            <a:tailEnd/>
          </a:ln>
        </p:spPr>
        <p:txBody>
          <a:bodyPr/>
          <a:lstStyle/>
          <a:p>
            <a:endParaRPr lang="ja-JP" altLang="en-US"/>
          </a:p>
        </p:txBody>
      </p:sp>
      <p:sp>
        <p:nvSpPr>
          <p:cNvPr id="4265" name="Line 243"/>
          <p:cNvSpPr>
            <a:spLocks noChangeShapeType="1"/>
          </p:cNvSpPr>
          <p:nvPr/>
        </p:nvSpPr>
        <p:spPr bwMode="auto">
          <a:xfrm rot="6900000">
            <a:off x="1994694" y="3436144"/>
            <a:ext cx="0" cy="144462"/>
          </a:xfrm>
          <a:prstGeom prst="line">
            <a:avLst/>
          </a:prstGeom>
          <a:noFill/>
          <a:ln w="9525">
            <a:solidFill>
              <a:schemeClr val="tx1"/>
            </a:solidFill>
            <a:round/>
            <a:headEnd/>
            <a:tailEnd/>
          </a:ln>
        </p:spPr>
        <p:txBody>
          <a:bodyPr/>
          <a:lstStyle/>
          <a:p>
            <a:endParaRPr lang="ja-JP" altLang="en-US"/>
          </a:p>
        </p:txBody>
      </p:sp>
      <p:sp>
        <p:nvSpPr>
          <p:cNvPr id="4266" name="Line 244"/>
          <p:cNvSpPr>
            <a:spLocks noChangeShapeType="1"/>
          </p:cNvSpPr>
          <p:nvPr/>
        </p:nvSpPr>
        <p:spPr bwMode="auto">
          <a:xfrm rot="6900000">
            <a:off x="1989138" y="3448050"/>
            <a:ext cx="0" cy="142875"/>
          </a:xfrm>
          <a:prstGeom prst="line">
            <a:avLst/>
          </a:prstGeom>
          <a:noFill/>
          <a:ln w="9525">
            <a:solidFill>
              <a:schemeClr val="tx1"/>
            </a:solidFill>
            <a:round/>
            <a:headEnd/>
            <a:tailEnd/>
          </a:ln>
        </p:spPr>
        <p:txBody>
          <a:bodyPr/>
          <a:lstStyle/>
          <a:p>
            <a:endParaRPr lang="ja-JP" altLang="en-US"/>
          </a:p>
        </p:txBody>
      </p:sp>
      <p:sp>
        <p:nvSpPr>
          <p:cNvPr id="4267" name="Line 245"/>
          <p:cNvSpPr>
            <a:spLocks noChangeShapeType="1"/>
          </p:cNvSpPr>
          <p:nvPr/>
        </p:nvSpPr>
        <p:spPr bwMode="auto">
          <a:xfrm rot="6900000">
            <a:off x="2048669" y="3545682"/>
            <a:ext cx="14287" cy="0"/>
          </a:xfrm>
          <a:prstGeom prst="line">
            <a:avLst/>
          </a:prstGeom>
          <a:noFill/>
          <a:ln w="9525">
            <a:solidFill>
              <a:schemeClr val="tx1"/>
            </a:solidFill>
            <a:round/>
            <a:headEnd/>
            <a:tailEnd/>
          </a:ln>
        </p:spPr>
        <p:txBody>
          <a:bodyPr/>
          <a:lstStyle/>
          <a:p>
            <a:endParaRPr lang="ja-JP" altLang="en-US"/>
          </a:p>
        </p:txBody>
      </p:sp>
      <p:sp>
        <p:nvSpPr>
          <p:cNvPr id="4268" name="Line 246"/>
          <p:cNvSpPr>
            <a:spLocks noChangeShapeType="1"/>
          </p:cNvSpPr>
          <p:nvPr/>
        </p:nvSpPr>
        <p:spPr bwMode="auto">
          <a:xfrm rot="6900000">
            <a:off x="1920875" y="3481388"/>
            <a:ext cx="12700" cy="0"/>
          </a:xfrm>
          <a:prstGeom prst="line">
            <a:avLst/>
          </a:prstGeom>
          <a:noFill/>
          <a:ln w="9525">
            <a:solidFill>
              <a:schemeClr val="tx1"/>
            </a:solidFill>
            <a:round/>
            <a:headEnd/>
            <a:tailEnd/>
          </a:ln>
        </p:spPr>
        <p:txBody>
          <a:bodyPr/>
          <a:lstStyle/>
          <a:p>
            <a:endParaRPr lang="ja-JP" altLang="en-US"/>
          </a:p>
        </p:txBody>
      </p:sp>
      <p:sp>
        <p:nvSpPr>
          <p:cNvPr id="4269" name="Line 247"/>
          <p:cNvSpPr>
            <a:spLocks noChangeShapeType="1"/>
          </p:cNvSpPr>
          <p:nvPr/>
        </p:nvSpPr>
        <p:spPr bwMode="auto">
          <a:xfrm rot="2700000">
            <a:off x="1867694" y="2416969"/>
            <a:ext cx="61912" cy="0"/>
          </a:xfrm>
          <a:prstGeom prst="line">
            <a:avLst/>
          </a:prstGeom>
          <a:noFill/>
          <a:ln w="9525">
            <a:solidFill>
              <a:schemeClr val="tx1"/>
            </a:solidFill>
            <a:round/>
            <a:headEnd/>
            <a:tailEnd/>
          </a:ln>
        </p:spPr>
        <p:txBody>
          <a:bodyPr/>
          <a:lstStyle/>
          <a:p>
            <a:endParaRPr lang="ja-JP" altLang="en-US"/>
          </a:p>
        </p:txBody>
      </p:sp>
      <p:sp>
        <p:nvSpPr>
          <p:cNvPr id="4270" name="Line 248"/>
          <p:cNvSpPr>
            <a:spLocks noChangeShapeType="1"/>
          </p:cNvSpPr>
          <p:nvPr/>
        </p:nvSpPr>
        <p:spPr bwMode="auto">
          <a:xfrm rot="2700000">
            <a:off x="1779587" y="2514601"/>
            <a:ext cx="60325" cy="0"/>
          </a:xfrm>
          <a:prstGeom prst="line">
            <a:avLst/>
          </a:prstGeom>
          <a:noFill/>
          <a:ln w="9525">
            <a:solidFill>
              <a:schemeClr val="tx1"/>
            </a:solidFill>
            <a:round/>
            <a:headEnd/>
            <a:tailEnd/>
          </a:ln>
        </p:spPr>
        <p:txBody>
          <a:bodyPr/>
          <a:lstStyle/>
          <a:p>
            <a:endParaRPr lang="ja-JP" altLang="en-US"/>
          </a:p>
        </p:txBody>
      </p:sp>
      <p:sp>
        <p:nvSpPr>
          <p:cNvPr id="4271" name="Line 249"/>
          <p:cNvSpPr>
            <a:spLocks noChangeShapeType="1"/>
          </p:cNvSpPr>
          <p:nvPr/>
        </p:nvSpPr>
        <p:spPr bwMode="auto">
          <a:xfrm rot="-2700000">
            <a:off x="1851025" y="2757488"/>
            <a:ext cx="0" cy="152400"/>
          </a:xfrm>
          <a:prstGeom prst="line">
            <a:avLst/>
          </a:prstGeom>
          <a:noFill/>
          <a:ln w="9525">
            <a:solidFill>
              <a:schemeClr val="tx1"/>
            </a:solidFill>
            <a:round/>
            <a:headEnd/>
            <a:tailEnd/>
          </a:ln>
        </p:spPr>
        <p:txBody>
          <a:bodyPr/>
          <a:lstStyle/>
          <a:p>
            <a:endParaRPr lang="ja-JP" altLang="en-US"/>
          </a:p>
        </p:txBody>
      </p:sp>
      <p:sp>
        <p:nvSpPr>
          <p:cNvPr id="4272" name="Line 250"/>
          <p:cNvSpPr>
            <a:spLocks noChangeShapeType="1"/>
          </p:cNvSpPr>
          <p:nvPr/>
        </p:nvSpPr>
        <p:spPr bwMode="auto">
          <a:xfrm rot="-2700000">
            <a:off x="1858963" y="2747963"/>
            <a:ext cx="0" cy="152400"/>
          </a:xfrm>
          <a:prstGeom prst="line">
            <a:avLst/>
          </a:prstGeom>
          <a:noFill/>
          <a:ln w="9525">
            <a:solidFill>
              <a:schemeClr val="tx1"/>
            </a:solidFill>
            <a:round/>
            <a:headEnd/>
            <a:tailEnd/>
          </a:ln>
        </p:spPr>
        <p:txBody>
          <a:bodyPr/>
          <a:lstStyle/>
          <a:p>
            <a:endParaRPr lang="ja-JP" altLang="en-US"/>
          </a:p>
        </p:txBody>
      </p:sp>
      <p:sp>
        <p:nvSpPr>
          <p:cNvPr id="4273" name="Line 251"/>
          <p:cNvSpPr>
            <a:spLocks noChangeShapeType="1"/>
          </p:cNvSpPr>
          <p:nvPr/>
        </p:nvSpPr>
        <p:spPr bwMode="auto">
          <a:xfrm rot="-2700000">
            <a:off x="1798638" y="2774950"/>
            <a:ext cx="11112" cy="0"/>
          </a:xfrm>
          <a:prstGeom prst="line">
            <a:avLst/>
          </a:prstGeom>
          <a:noFill/>
          <a:ln w="9525">
            <a:solidFill>
              <a:schemeClr val="tx1"/>
            </a:solidFill>
            <a:round/>
            <a:headEnd/>
            <a:tailEnd/>
          </a:ln>
        </p:spPr>
        <p:txBody>
          <a:bodyPr/>
          <a:lstStyle/>
          <a:p>
            <a:endParaRPr lang="ja-JP" altLang="en-US"/>
          </a:p>
        </p:txBody>
      </p:sp>
      <p:sp>
        <p:nvSpPr>
          <p:cNvPr id="4274" name="Line 252"/>
          <p:cNvSpPr>
            <a:spLocks noChangeShapeType="1"/>
          </p:cNvSpPr>
          <p:nvPr/>
        </p:nvSpPr>
        <p:spPr bwMode="auto">
          <a:xfrm rot="-2700000">
            <a:off x="1898650" y="2882900"/>
            <a:ext cx="12700" cy="0"/>
          </a:xfrm>
          <a:prstGeom prst="line">
            <a:avLst/>
          </a:prstGeom>
          <a:noFill/>
          <a:ln w="9525">
            <a:solidFill>
              <a:schemeClr val="tx1"/>
            </a:solidFill>
            <a:round/>
            <a:headEnd/>
            <a:tailEnd/>
          </a:ln>
        </p:spPr>
        <p:txBody>
          <a:bodyPr/>
          <a:lstStyle/>
          <a:p>
            <a:endParaRPr lang="ja-JP" altLang="en-US"/>
          </a:p>
        </p:txBody>
      </p:sp>
      <p:sp>
        <p:nvSpPr>
          <p:cNvPr id="4275" name="Arc 253"/>
          <p:cNvSpPr>
            <a:spLocks noChangeAspect="1"/>
          </p:cNvSpPr>
          <p:nvPr/>
        </p:nvSpPr>
        <p:spPr bwMode="auto">
          <a:xfrm rot="2700000" flipV="1">
            <a:off x="2255838" y="2055813"/>
            <a:ext cx="649287" cy="979487"/>
          </a:xfrm>
          <a:custGeom>
            <a:avLst/>
            <a:gdLst>
              <a:gd name="T0" fmla="*/ 0 w 15245"/>
              <a:gd name="T1" fmla="*/ 0 h 21600"/>
              <a:gd name="T2" fmla="*/ 2147483647 w 15245"/>
              <a:gd name="T3" fmla="*/ 2147483647 h 21600"/>
              <a:gd name="T4" fmla="*/ 0 w 15245"/>
              <a:gd name="T5" fmla="*/ 2147483647 h 21600"/>
              <a:gd name="T6" fmla="*/ 0 60000 65536"/>
              <a:gd name="T7" fmla="*/ 0 60000 65536"/>
              <a:gd name="T8" fmla="*/ 0 60000 65536"/>
              <a:gd name="T9" fmla="*/ 0 w 15245"/>
              <a:gd name="T10" fmla="*/ 0 h 21600"/>
              <a:gd name="T11" fmla="*/ 15245 w 15245"/>
              <a:gd name="T12" fmla="*/ 21600 h 21600"/>
            </a:gdLst>
            <a:ahLst/>
            <a:cxnLst>
              <a:cxn ang="T6">
                <a:pos x="T0" y="T1"/>
              </a:cxn>
              <a:cxn ang="T7">
                <a:pos x="T2" y="T3"/>
              </a:cxn>
              <a:cxn ang="T8">
                <a:pos x="T4" y="T5"/>
              </a:cxn>
            </a:cxnLst>
            <a:rect l="T9" t="T10" r="T11" b="T12"/>
            <a:pathLst>
              <a:path w="15245" h="21600" fill="none" extrusionOk="0">
                <a:moveTo>
                  <a:pt x="-1" y="0"/>
                </a:moveTo>
                <a:cubicBezTo>
                  <a:pt x="5714" y="0"/>
                  <a:pt x="11196" y="2264"/>
                  <a:pt x="15244" y="6298"/>
                </a:cubicBezTo>
              </a:path>
              <a:path w="15245" h="21600" stroke="0" extrusionOk="0">
                <a:moveTo>
                  <a:pt x="-1" y="0"/>
                </a:moveTo>
                <a:cubicBezTo>
                  <a:pt x="5714" y="0"/>
                  <a:pt x="11196" y="2264"/>
                  <a:pt x="15244" y="6298"/>
                </a:cubicBezTo>
                <a:lnTo>
                  <a:pt x="0" y="21600"/>
                </a:lnTo>
                <a:close/>
              </a:path>
            </a:pathLst>
          </a:custGeom>
          <a:noFill/>
          <a:ln w="9525">
            <a:solidFill>
              <a:schemeClr val="tx1"/>
            </a:solidFill>
            <a:prstDash val="lgDashDot"/>
            <a:round/>
            <a:headEnd/>
            <a:tailEnd/>
          </a:ln>
        </p:spPr>
        <p:txBody>
          <a:bodyPr wrap="none" anchor="ctr"/>
          <a:lstStyle/>
          <a:p>
            <a:endParaRPr lang="ja-JP" altLang="en-US"/>
          </a:p>
        </p:txBody>
      </p:sp>
      <p:sp>
        <p:nvSpPr>
          <p:cNvPr id="4276" name="Rectangle 254"/>
          <p:cNvSpPr>
            <a:spLocks noChangeArrowheads="1"/>
          </p:cNvSpPr>
          <p:nvPr/>
        </p:nvSpPr>
        <p:spPr bwMode="auto">
          <a:xfrm rot="-2700000">
            <a:off x="1744663" y="2443163"/>
            <a:ext cx="182562" cy="17462"/>
          </a:xfrm>
          <a:prstGeom prst="rect">
            <a:avLst/>
          </a:prstGeom>
          <a:solidFill>
            <a:schemeClr val="bg1"/>
          </a:solidFill>
          <a:ln w="9525">
            <a:solidFill>
              <a:schemeClr val="tx1"/>
            </a:solidFill>
            <a:miter lim="800000"/>
            <a:headEnd/>
            <a:tailEnd/>
          </a:ln>
        </p:spPr>
        <p:txBody>
          <a:bodyPr wrap="none" anchor="ctr"/>
          <a:lstStyle/>
          <a:p>
            <a:endParaRPr lang="ja-JP" altLang="en-US">
              <a:latin typeface="Calibri" pitchFamily="34" charset="0"/>
            </a:endParaRPr>
          </a:p>
        </p:txBody>
      </p:sp>
      <p:grpSp>
        <p:nvGrpSpPr>
          <p:cNvPr id="12" name="Group 255"/>
          <p:cNvGrpSpPr>
            <a:grpSpLocks/>
          </p:cNvGrpSpPr>
          <p:nvPr/>
        </p:nvGrpSpPr>
        <p:grpSpPr bwMode="auto">
          <a:xfrm>
            <a:off x="1684338" y="2295525"/>
            <a:ext cx="233362" cy="163513"/>
            <a:chOff x="4967" y="6385"/>
            <a:chExt cx="689" cy="456"/>
          </a:xfrm>
        </p:grpSpPr>
        <p:sp>
          <p:nvSpPr>
            <p:cNvPr id="4551" name="Rectangle 256"/>
            <p:cNvSpPr>
              <a:spLocks noChangeArrowheads="1"/>
            </p:cNvSpPr>
            <p:nvPr/>
          </p:nvSpPr>
          <p:spPr bwMode="auto">
            <a:xfrm rot="2700000">
              <a:off x="5205" y="6440"/>
              <a:ext cx="27" cy="363"/>
            </a:xfrm>
            <a:prstGeom prst="rect">
              <a:avLst/>
            </a:prstGeom>
            <a:solidFill>
              <a:schemeClr val="bg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4552" name="Rectangle 257"/>
            <p:cNvSpPr>
              <a:spLocks noChangeArrowheads="1"/>
            </p:cNvSpPr>
            <p:nvPr/>
          </p:nvSpPr>
          <p:spPr bwMode="auto">
            <a:xfrm rot="2700000">
              <a:off x="5135" y="6370"/>
              <a:ext cx="27" cy="363"/>
            </a:xfrm>
            <a:prstGeom prst="rect">
              <a:avLst/>
            </a:prstGeom>
            <a:solidFill>
              <a:schemeClr val="bg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4553" name="Rectangle 258"/>
            <p:cNvSpPr>
              <a:spLocks noChangeArrowheads="1"/>
            </p:cNvSpPr>
            <p:nvPr/>
          </p:nvSpPr>
          <p:spPr bwMode="auto">
            <a:xfrm rot="2700000">
              <a:off x="5353" y="6590"/>
              <a:ext cx="32" cy="363"/>
            </a:xfrm>
            <a:prstGeom prst="rect">
              <a:avLst/>
            </a:prstGeom>
            <a:solidFill>
              <a:schemeClr val="bg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4554" name="Rectangle 259"/>
            <p:cNvSpPr>
              <a:spLocks noChangeArrowheads="1"/>
            </p:cNvSpPr>
            <p:nvPr/>
          </p:nvSpPr>
          <p:spPr bwMode="auto">
            <a:xfrm rot="2700000">
              <a:off x="5377" y="6527"/>
              <a:ext cx="27" cy="530"/>
            </a:xfrm>
            <a:prstGeom prst="rect">
              <a:avLst/>
            </a:prstGeom>
            <a:solidFill>
              <a:schemeClr val="bg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4555" name="Rectangle 260" descr="右下がり対角線"/>
            <p:cNvSpPr>
              <a:spLocks noChangeArrowheads="1"/>
            </p:cNvSpPr>
            <p:nvPr/>
          </p:nvSpPr>
          <p:spPr bwMode="auto">
            <a:xfrm rot="2700000">
              <a:off x="5169" y="6626"/>
              <a:ext cx="268" cy="162"/>
            </a:xfrm>
            <a:prstGeom prst="rect">
              <a:avLst/>
            </a:prstGeom>
            <a:pattFill prst="ltDnDiag">
              <a:fgClr>
                <a:schemeClr val="accent1"/>
              </a:fgClr>
              <a:bgClr>
                <a:srgbClr val="FFFFFF"/>
              </a:bgClr>
            </a:pattFill>
            <a:ln w="9525">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556" name="Rectangle 261" descr="右下がり対角線"/>
            <p:cNvSpPr>
              <a:spLocks noChangeArrowheads="1"/>
            </p:cNvSpPr>
            <p:nvPr/>
          </p:nvSpPr>
          <p:spPr bwMode="auto">
            <a:xfrm rot="2700000">
              <a:off x="5062" y="6435"/>
              <a:ext cx="113" cy="172"/>
            </a:xfrm>
            <a:prstGeom prst="rect">
              <a:avLst/>
            </a:prstGeom>
            <a:pattFill prst="ltDnDiag">
              <a:fgClr>
                <a:schemeClr val="accent1"/>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557" name="Rectangle 262"/>
            <p:cNvSpPr>
              <a:spLocks noChangeArrowheads="1"/>
            </p:cNvSpPr>
            <p:nvPr/>
          </p:nvSpPr>
          <p:spPr bwMode="auto">
            <a:xfrm rot="2700000">
              <a:off x="5171" y="6611"/>
              <a:ext cx="268" cy="192"/>
            </a:xfrm>
            <a:prstGeom prst="rect">
              <a:avLst/>
            </a:prstGeom>
            <a:noFill/>
            <a:ln w="9525">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558" name="Rectangle 263"/>
            <p:cNvSpPr>
              <a:spLocks noChangeArrowheads="1"/>
            </p:cNvSpPr>
            <p:nvPr/>
          </p:nvSpPr>
          <p:spPr bwMode="auto">
            <a:xfrm rot="2700000">
              <a:off x="5147" y="6385"/>
              <a:ext cx="71" cy="405"/>
            </a:xfrm>
            <a:prstGeom prst="rect">
              <a:avLst/>
            </a:prstGeom>
            <a:solidFill>
              <a:schemeClr val="bg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4559" name="Line 264"/>
            <p:cNvSpPr>
              <a:spLocks noChangeShapeType="1"/>
            </p:cNvSpPr>
            <p:nvPr/>
          </p:nvSpPr>
          <p:spPr bwMode="auto">
            <a:xfrm rot="2700000" flipH="1">
              <a:off x="5147" y="6385"/>
              <a:ext cx="71" cy="405"/>
            </a:xfrm>
            <a:prstGeom prst="line">
              <a:avLst/>
            </a:prstGeom>
            <a:noFill/>
            <a:ln w="9525">
              <a:solidFill>
                <a:schemeClr val="tx1"/>
              </a:solidFill>
              <a:round/>
              <a:headEnd/>
              <a:tailEnd/>
            </a:ln>
          </p:spPr>
          <p:txBody>
            <a:bodyPr/>
            <a:lstStyle/>
            <a:p>
              <a:endParaRPr lang="ja-JP" altLang="en-US"/>
            </a:p>
          </p:txBody>
        </p:sp>
        <p:sp>
          <p:nvSpPr>
            <p:cNvPr id="4560" name="Line 265"/>
            <p:cNvSpPr>
              <a:spLocks noChangeShapeType="1"/>
            </p:cNvSpPr>
            <p:nvPr/>
          </p:nvSpPr>
          <p:spPr bwMode="auto">
            <a:xfrm rot="2700000">
              <a:off x="5147" y="6385"/>
              <a:ext cx="71" cy="405"/>
            </a:xfrm>
            <a:prstGeom prst="line">
              <a:avLst/>
            </a:prstGeom>
            <a:noFill/>
            <a:ln w="9525">
              <a:solidFill>
                <a:schemeClr val="tx1"/>
              </a:solidFill>
              <a:round/>
              <a:headEnd/>
              <a:tailEnd/>
            </a:ln>
          </p:spPr>
          <p:txBody>
            <a:bodyPr/>
            <a:lstStyle/>
            <a:p>
              <a:endParaRPr lang="ja-JP" altLang="en-US"/>
            </a:p>
          </p:txBody>
        </p:sp>
      </p:grpSp>
      <p:sp>
        <p:nvSpPr>
          <p:cNvPr id="4278" name="Line 266"/>
          <p:cNvSpPr>
            <a:spLocks noChangeShapeType="1"/>
          </p:cNvSpPr>
          <p:nvPr/>
        </p:nvSpPr>
        <p:spPr bwMode="auto">
          <a:xfrm rot="2700000">
            <a:off x="572294" y="2039144"/>
            <a:ext cx="1747838" cy="0"/>
          </a:xfrm>
          <a:prstGeom prst="line">
            <a:avLst/>
          </a:prstGeom>
          <a:noFill/>
          <a:ln w="3175">
            <a:solidFill>
              <a:schemeClr val="tx1"/>
            </a:solidFill>
            <a:prstDash val="lgDashDot"/>
            <a:round/>
            <a:headEnd/>
            <a:tailEnd/>
          </a:ln>
        </p:spPr>
        <p:txBody>
          <a:bodyPr/>
          <a:lstStyle/>
          <a:p>
            <a:endParaRPr lang="ja-JP" altLang="en-US"/>
          </a:p>
        </p:txBody>
      </p:sp>
      <p:sp>
        <p:nvSpPr>
          <p:cNvPr id="4279" name="Freeform 267"/>
          <p:cNvSpPr>
            <a:spLocks/>
          </p:cNvSpPr>
          <p:nvPr/>
        </p:nvSpPr>
        <p:spPr bwMode="auto">
          <a:xfrm rot="2700000">
            <a:off x="1546225" y="2465388"/>
            <a:ext cx="1565275" cy="850900"/>
          </a:xfrm>
          <a:custGeom>
            <a:avLst/>
            <a:gdLst>
              <a:gd name="T0" fmla="*/ 2147483647 w 4350"/>
              <a:gd name="T1" fmla="*/ 2147483647 h 2508"/>
              <a:gd name="T2" fmla="*/ 2147483647 w 4350"/>
              <a:gd name="T3" fmla="*/ 2147483647 h 2508"/>
              <a:gd name="T4" fmla="*/ 2147483647 w 4350"/>
              <a:gd name="T5" fmla="*/ 0 h 2508"/>
              <a:gd name="T6" fmla="*/ 2147483647 w 4350"/>
              <a:gd name="T7" fmla="*/ 0 h 2508"/>
              <a:gd name="T8" fmla="*/ 2147483647 w 4350"/>
              <a:gd name="T9" fmla="*/ 0 h 2508"/>
              <a:gd name="T10" fmla="*/ 2147483647 w 4350"/>
              <a:gd name="T11" fmla="*/ 2147483647 h 2508"/>
              <a:gd name="T12" fmla="*/ 2147483647 w 4350"/>
              <a:gd name="T13" fmla="*/ 2147483647 h 2508"/>
              <a:gd name="T14" fmla="*/ 2147483647 w 4350"/>
              <a:gd name="T15" fmla="*/ 2147483647 h 2508"/>
              <a:gd name="T16" fmla="*/ 2147483647 w 4350"/>
              <a:gd name="T17" fmla="*/ 2147483647 h 2508"/>
              <a:gd name="T18" fmla="*/ 2147483647 w 4350"/>
              <a:gd name="T19" fmla="*/ 2147483647 h 2508"/>
              <a:gd name="T20" fmla="*/ 2147483647 w 4350"/>
              <a:gd name="T21" fmla="*/ 2147483647 h 2508"/>
              <a:gd name="T22" fmla="*/ 2147483647 w 4350"/>
              <a:gd name="T23" fmla="*/ 2147483647 h 2508"/>
              <a:gd name="T24" fmla="*/ 2147483647 w 4350"/>
              <a:gd name="T25" fmla="*/ 2147483647 h 2508"/>
              <a:gd name="T26" fmla="*/ 2147483647 w 4350"/>
              <a:gd name="T27" fmla="*/ 2147483647 h 2508"/>
              <a:gd name="T28" fmla="*/ 2147483647 w 4350"/>
              <a:gd name="T29" fmla="*/ 2147483647 h 2508"/>
              <a:gd name="T30" fmla="*/ 2147483647 w 4350"/>
              <a:gd name="T31" fmla="*/ 2147483647 h 2508"/>
              <a:gd name="T32" fmla="*/ 2147483647 w 4350"/>
              <a:gd name="T33" fmla="*/ 2147483647 h 2508"/>
              <a:gd name="T34" fmla="*/ 2147483647 w 4350"/>
              <a:gd name="T35" fmla="*/ 2147483647 h 2508"/>
              <a:gd name="T36" fmla="*/ 2147483647 w 4350"/>
              <a:gd name="T37" fmla="*/ 2147483647 h 2508"/>
              <a:gd name="T38" fmla="*/ 2147483647 w 4350"/>
              <a:gd name="T39" fmla="*/ 2147483647 h 2508"/>
              <a:gd name="T40" fmla="*/ 2147483647 w 4350"/>
              <a:gd name="T41" fmla="*/ 2147483647 h 2508"/>
              <a:gd name="T42" fmla="*/ 2147483647 w 4350"/>
              <a:gd name="T43" fmla="*/ 2147483647 h 2508"/>
              <a:gd name="T44" fmla="*/ 2147483647 w 4350"/>
              <a:gd name="T45" fmla="*/ 2147483647 h 2508"/>
              <a:gd name="T46" fmla="*/ 2147483647 w 4350"/>
              <a:gd name="T47" fmla="*/ 2147483647 h 2508"/>
              <a:gd name="T48" fmla="*/ 2147483647 w 4350"/>
              <a:gd name="T49" fmla="*/ 2147483647 h 2508"/>
              <a:gd name="T50" fmla="*/ 2147483647 w 4350"/>
              <a:gd name="T51" fmla="*/ 2147483647 h 2508"/>
              <a:gd name="T52" fmla="*/ 2147483647 w 4350"/>
              <a:gd name="T53" fmla="*/ 2147483647 h 2508"/>
              <a:gd name="T54" fmla="*/ 2147483647 w 4350"/>
              <a:gd name="T55" fmla="*/ 2147483647 h 2508"/>
              <a:gd name="T56" fmla="*/ 2147483647 w 4350"/>
              <a:gd name="T57" fmla="*/ 2147483647 h 2508"/>
              <a:gd name="T58" fmla="*/ 2147483647 w 4350"/>
              <a:gd name="T59" fmla="*/ 2147483647 h 2508"/>
              <a:gd name="T60" fmla="*/ 2147483647 w 4350"/>
              <a:gd name="T61" fmla="*/ 2147483647 h 2508"/>
              <a:gd name="T62" fmla="*/ 2147483647 w 4350"/>
              <a:gd name="T63" fmla="*/ 2147483647 h 2508"/>
              <a:gd name="T64" fmla="*/ 2147483647 w 4350"/>
              <a:gd name="T65" fmla="*/ 2147483647 h 2508"/>
              <a:gd name="T66" fmla="*/ 2147483647 w 4350"/>
              <a:gd name="T67" fmla="*/ 2147483647 h 2508"/>
              <a:gd name="T68" fmla="*/ 2147483647 w 4350"/>
              <a:gd name="T69" fmla="*/ 2147483647 h 2508"/>
              <a:gd name="T70" fmla="*/ 2147483647 w 4350"/>
              <a:gd name="T71" fmla="*/ 2147483647 h 2508"/>
              <a:gd name="T72" fmla="*/ 0 w 4350"/>
              <a:gd name="T73" fmla="*/ 2147483647 h 2508"/>
              <a:gd name="T74" fmla="*/ 0 w 4350"/>
              <a:gd name="T75" fmla="*/ 2147483647 h 2508"/>
              <a:gd name="T76" fmla="*/ 2147483647 w 4350"/>
              <a:gd name="T77" fmla="*/ 2147483647 h 2508"/>
              <a:gd name="T78" fmla="*/ 2147483647 w 4350"/>
              <a:gd name="T79" fmla="*/ 2147483647 h 2508"/>
              <a:gd name="T80" fmla="*/ 2147483647 w 4350"/>
              <a:gd name="T81" fmla="*/ 2147483647 h 2508"/>
              <a:gd name="T82" fmla="*/ 2147483647 w 4350"/>
              <a:gd name="T83" fmla="*/ 2147483647 h 2508"/>
              <a:gd name="T84" fmla="*/ 2147483647 w 4350"/>
              <a:gd name="T85" fmla="*/ 2147483647 h 25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50"/>
              <a:gd name="T130" fmla="*/ 0 h 2508"/>
              <a:gd name="T131" fmla="*/ 4350 w 4350"/>
              <a:gd name="T132" fmla="*/ 2508 h 25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50" h="2508">
                <a:moveTo>
                  <a:pt x="1452" y="96"/>
                </a:moveTo>
                <a:lnTo>
                  <a:pt x="1716" y="36"/>
                </a:lnTo>
                <a:lnTo>
                  <a:pt x="1956" y="0"/>
                </a:lnTo>
                <a:lnTo>
                  <a:pt x="2400" y="0"/>
                </a:lnTo>
                <a:lnTo>
                  <a:pt x="2880" y="0"/>
                </a:lnTo>
                <a:lnTo>
                  <a:pt x="3036" y="12"/>
                </a:lnTo>
                <a:lnTo>
                  <a:pt x="3342" y="36"/>
                </a:lnTo>
                <a:lnTo>
                  <a:pt x="3588" y="60"/>
                </a:lnTo>
                <a:lnTo>
                  <a:pt x="3876" y="120"/>
                </a:lnTo>
                <a:lnTo>
                  <a:pt x="4110" y="228"/>
                </a:lnTo>
                <a:lnTo>
                  <a:pt x="4230" y="360"/>
                </a:lnTo>
                <a:lnTo>
                  <a:pt x="4314" y="492"/>
                </a:lnTo>
                <a:lnTo>
                  <a:pt x="4350" y="672"/>
                </a:lnTo>
                <a:lnTo>
                  <a:pt x="4326" y="894"/>
                </a:lnTo>
                <a:lnTo>
                  <a:pt x="4290" y="1062"/>
                </a:lnTo>
                <a:lnTo>
                  <a:pt x="4224" y="1224"/>
                </a:lnTo>
                <a:lnTo>
                  <a:pt x="4116" y="1338"/>
                </a:lnTo>
                <a:lnTo>
                  <a:pt x="3876" y="1566"/>
                </a:lnTo>
                <a:lnTo>
                  <a:pt x="3708" y="1728"/>
                </a:lnTo>
                <a:lnTo>
                  <a:pt x="3570" y="1854"/>
                </a:lnTo>
                <a:lnTo>
                  <a:pt x="3414" y="1968"/>
                </a:lnTo>
                <a:lnTo>
                  <a:pt x="3216" y="2082"/>
                </a:lnTo>
                <a:lnTo>
                  <a:pt x="3018" y="2166"/>
                </a:lnTo>
                <a:lnTo>
                  <a:pt x="2796" y="2244"/>
                </a:lnTo>
                <a:lnTo>
                  <a:pt x="2568" y="2310"/>
                </a:lnTo>
                <a:lnTo>
                  <a:pt x="2214" y="2430"/>
                </a:lnTo>
                <a:lnTo>
                  <a:pt x="1890" y="2490"/>
                </a:lnTo>
                <a:lnTo>
                  <a:pt x="1506" y="2508"/>
                </a:lnTo>
                <a:lnTo>
                  <a:pt x="1362" y="2502"/>
                </a:lnTo>
                <a:lnTo>
                  <a:pt x="1170" y="2472"/>
                </a:lnTo>
                <a:lnTo>
                  <a:pt x="960" y="2412"/>
                </a:lnTo>
                <a:lnTo>
                  <a:pt x="804" y="2298"/>
                </a:lnTo>
                <a:lnTo>
                  <a:pt x="630" y="2106"/>
                </a:lnTo>
                <a:lnTo>
                  <a:pt x="396" y="1848"/>
                </a:lnTo>
                <a:lnTo>
                  <a:pt x="156" y="1536"/>
                </a:lnTo>
                <a:lnTo>
                  <a:pt x="30" y="1332"/>
                </a:lnTo>
                <a:lnTo>
                  <a:pt x="0" y="1158"/>
                </a:lnTo>
                <a:lnTo>
                  <a:pt x="0" y="960"/>
                </a:lnTo>
                <a:lnTo>
                  <a:pt x="42" y="768"/>
                </a:lnTo>
                <a:lnTo>
                  <a:pt x="144" y="630"/>
                </a:lnTo>
                <a:lnTo>
                  <a:pt x="306" y="492"/>
                </a:lnTo>
                <a:lnTo>
                  <a:pt x="558" y="396"/>
                </a:lnTo>
                <a:lnTo>
                  <a:pt x="1452" y="96"/>
                </a:lnTo>
                <a:close/>
              </a:path>
            </a:pathLst>
          </a:custGeom>
          <a:noFill/>
          <a:ln w="6350">
            <a:solidFill>
              <a:schemeClr val="tx1"/>
            </a:solidFill>
            <a:prstDash val="dash"/>
            <a:round/>
            <a:headEnd/>
            <a:tailEnd/>
          </a:ln>
        </p:spPr>
        <p:txBody>
          <a:bodyPr/>
          <a:lstStyle/>
          <a:p>
            <a:endParaRPr lang="ja-JP" altLang="en-US"/>
          </a:p>
        </p:txBody>
      </p:sp>
      <p:sp>
        <p:nvSpPr>
          <p:cNvPr id="4280" name="Line 268"/>
          <p:cNvSpPr>
            <a:spLocks noChangeAspect="1" noChangeShapeType="1"/>
          </p:cNvSpPr>
          <p:nvPr/>
        </p:nvSpPr>
        <p:spPr bwMode="auto">
          <a:xfrm rot="2700000">
            <a:off x="2249488" y="1806575"/>
            <a:ext cx="0" cy="1203325"/>
          </a:xfrm>
          <a:prstGeom prst="line">
            <a:avLst/>
          </a:prstGeom>
          <a:noFill/>
          <a:ln w="3175">
            <a:solidFill>
              <a:schemeClr val="tx1"/>
            </a:solidFill>
            <a:prstDash val="lgDashDot"/>
            <a:round/>
            <a:headEnd/>
            <a:tailEnd/>
          </a:ln>
        </p:spPr>
        <p:txBody>
          <a:bodyPr/>
          <a:lstStyle/>
          <a:p>
            <a:endParaRPr lang="ja-JP" altLang="en-US"/>
          </a:p>
        </p:txBody>
      </p:sp>
      <p:sp>
        <p:nvSpPr>
          <p:cNvPr id="4281" name="Line 269"/>
          <p:cNvSpPr>
            <a:spLocks noChangeAspect="1" noChangeShapeType="1"/>
          </p:cNvSpPr>
          <p:nvPr/>
        </p:nvSpPr>
        <p:spPr bwMode="auto">
          <a:xfrm rot="2700000">
            <a:off x="2315369" y="2126457"/>
            <a:ext cx="717550" cy="677862"/>
          </a:xfrm>
          <a:prstGeom prst="line">
            <a:avLst/>
          </a:prstGeom>
          <a:noFill/>
          <a:ln w="3175">
            <a:solidFill>
              <a:schemeClr val="tx1"/>
            </a:solidFill>
            <a:prstDash val="lgDashDot"/>
            <a:round/>
            <a:headEnd/>
            <a:tailEnd/>
          </a:ln>
        </p:spPr>
        <p:txBody>
          <a:bodyPr/>
          <a:lstStyle/>
          <a:p>
            <a:endParaRPr lang="ja-JP" altLang="en-US"/>
          </a:p>
        </p:txBody>
      </p:sp>
      <p:sp>
        <p:nvSpPr>
          <p:cNvPr id="4282" name="Line 270"/>
          <p:cNvSpPr>
            <a:spLocks noChangeShapeType="1"/>
          </p:cNvSpPr>
          <p:nvPr/>
        </p:nvSpPr>
        <p:spPr bwMode="auto">
          <a:xfrm>
            <a:off x="2670175" y="2933700"/>
            <a:ext cx="444500" cy="0"/>
          </a:xfrm>
          <a:prstGeom prst="line">
            <a:avLst/>
          </a:prstGeom>
          <a:noFill/>
          <a:ln w="3175">
            <a:solidFill>
              <a:schemeClr val="tx1"/>
            </a:solidFill>
            <a:prstDash val="lgDashDot"/>
            <a:round/>
            <a:headEnd/>
            <a:tailEnd/>
          </a:ln>
        </p:spPr>
        <p:txBody>
          <a:bodyPr/>
          <a:lstStyle/>
          <a:p>
            <a:endParaRPr lang="ja-JP" altLang="en-US"/>
          </a:p>
        </p:txBody>
      </p:sp>
      <p:sp>
        <p:nvSpPr>
          <p:cNvPr id="4283" name="Rectangle 271"/>
          <p:cNvSpPr>
            <a:spLocks noChangeArrowheads="1"/>
          </p:cNvSpPr>
          <p:nvPr/>
        </p:nvSpPr>
        <p:spPr bwMode="auto">
          <a:xfrm>
            <a:off x="4459288" y="4673600"/>
            <a:ext cx="12700" cy="1084263"/>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284" name="Rectangle 272"/>
          <p:cNvSpPr>
            <a:spLocks noChangeArrowheads="1"/>
          </p:cNvSpPr>
          <p:nvPr/>
        </p:nvSpPr>
        <p:spPr bwMode="auto">
          <a:xfrm>
            <a:off x="4060825" y="4673600"/>
            <a:ext cx="14288" cy="1084263"/>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285" name="Rectangle 273"/>
          <p:cNvSpPr>
            <a:spLocks noChangeAspect="1" noChangeArrowheads="1"/>
          </p:cNvSpPr>
          <p:nvPr/>
        </p:nvSpPr>
        <p:spPr bwMode="auto">
          <a:xfrm>
            <a:off x="4075113" y="4483100"/>
            <a:ext cx="384175" cy="1466850"/>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286" name="Rectangle 274"/>
          <p:cNvSpPr>
            <a:spLocks noChangeArrowheads="1"/>
          </p:cNvSpPr>
          <p:nvPr/>
        </p:nvSpPr>
        <p:spPr bwMode="auto">
          <a:xfrm>
            <a:off x="3959225" y="4675188"/>
            <a:ext cx="12700" cy="1082675"/>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287" name="Rectangle 275"/>
          <p:cNvSpPr>
            <a:spLocks noChangeArrowheads="1"/>
          </p:cNvSpPr>
          <p:nvPr/>
        </p:nvSpPr>
        <p:spPr bwMode="auto">
          <a:xfrm>
            <a:off x="4560888" y="4673600"/>
            <a:ext cx="14287" cy="1084263"/>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288" name="AutoShape 276"/>
          <p:cNvSpPr>
            <a:spLocks noChangeArrowheads="1"/>
          </p:cNvSpPr>
          <p:nvPr/>
        </p:nvSpPr>
        <p:spPr bwMode="auto">
          <a:xfrm>
            <a:off x="3973513" y="4795838"/>
            <a:ext cx="588962" cy="420687"/>
          </a:xfrm>
          <a:prstGeom prst="roundRect">
            <a:avLst>
              <a:gd name="adj" fmla="val 23694"/>
            </a:avLst>
          </a:prstGeom>
          <a:pattFill prst="pct60">
            <a:fgClr>
              <a:srgbClr val="FF6600"/>
            </a:fgClr>
            <a:bgClr>
              <a:srgbClr val="FFFFFF"/>
            </a:bgClr>
          </a:pattFill>
          <a:ln w="3175">
            <a:solidFill>
              <a:schemeClr val="tx1"/>
            </a:solidFill>
            <a:round/>
            <a:headEnd/>
            <a:tailEnd/>
          </a:ln>
        </p:spPr>
        <p:txBody>
          <a:bodyPr wrap="none" anchor="ctr"/>
          <a:lstStyle/>
          <a:p>
            <a:endParaRPr lang="ja-JP" altLang="en-US">
              <a:latin typeface="Calibri" pitchFamily="34" charset="0"/>
            </a:endParaRPr>
          </a:p>
        </p:txBody>
      </p:sp>
      <p:sp>
        <p:nvSpPr>
          <p:cNvPr id="4289" name="Rectangle 277"/>
          <p:cNvSpPr>
            <a:spLocks noChangeArrowheads="1"/>
          </p:cNvSpPr>
          <p:nvPr/>
        </p:nvSpPr>
        <p:spPr bwMode="auto">
          <a:xfrm>
            <a:off x="4075113" y="4483100"/>
            <a:ext cx="384175" cy="219075"/>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290" name="Rectangle 278"/>
          <p:cNvSpPr>
            <a:spLocks noChangeArrowheads="1"/>
          </p:cNvSpPr>
          <p:nvPr/>
        </p:nvSpPr>
        <p:spPr bwMode="auto">
          <a:xfrm>
            <a:off x="4075113" y="4702175"/>
            <a:ext cx="384175" cy="93663"/>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291" name="Rectangle 279" descr="30%"/>
          <p:cNvSpPr>
            <a:spLocks noChangeArrowheads="1"/>
          </p:cNvSpPr>
          <p:nvPr/>
        </p:nvSpPr>
        <p:spPr bwMode="auto">
          <a:xfrm>
            <a:off x="4073525" y="4991100"/>
            <a:ext cx="384175" cy="187325"/>
          </a:xfrm>
          <a:prstGeom prst="rect">
            <a:avLst/>
          </a:prstGeom>
          <a:pattFill prst="pct30">
            <a:fgClr>
              <a:srgbClr val="00CCFF"/>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292" name="AutoShape 280"/>
          <p:cNvSpPr>
            <a:spLocks noChangeArrowheads="1"/>
          </p:cNvSpPr>
          <p:nvPr/>
        </p:nvSpPr>
        <p:spPr bwMode="auto">
          <a:xfrm flipV="1">
            <a:off x="3973513" y="5216525"/>
            <a:ext cx="588962" cy="420688"/>
          </a:xfrm>
          <a:prstGeom prst="roundRect">
            <a:avLst>
              <a:gd name="adj" fmla="val 23694"/>
            </a:avLst>
          </a:prstGeom>
          <a:pattFill prst="pct60">
            <a:fgClr>
              <a:srgbClr val="FF6600"/>
            </a:fgClr>
            <a:bgClr>
              <a:srgbClr val="FFFFFF"/>
            </a:bgClr>
          </a:pattFill>
          <a:ln w="3175">
            <a:solidFill>
              <a:schemeClr val="tx1"/>
            </a:solidFill>
            <a:round/>
            <a:headEnd/>
            <a:tailEnd/>
          </a:ln>
        </p:spPr>
        <p:txBody>
          <a:bodyPr wrap="none" anchor="ctr"/>
          <a:lstStyle/>
          <a:p>
            <a:endParaRPr lang="ja-JP" altLang="en-US">
              <a:latin typeface="Calibri" pitchFamily="34" charset="0"/>
            </a:endParaRPr>
          </a:p>
        </p:txBody>
      </p:sp>
      <p:sp>
        <p:nvSpPr>
          <p:cNvPr id="4293" name="Rectangle 281"/>
          <p:cNvSpPr>
            <a:spLocks noChangeArrowheads="1"/>
          </p:cNvSpPr>
          <p:nvPr/>
        </p:nvSpPr>
        <p:spPr bwMode="auto">
          <a:xfrm flipV="1">
            <a:off x="4075113" y="5729288"/>
            <a:ext cx="384175" cy="220662"/>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294" name="Rectangle 282"/>
          <p:cNvSpPr>
            <a:spLocks noChangeArrowheads="1"/>
          </p:cNvSpPr>
          <p:nvPr/>
        </p:nvSpPr>
        <p:spPr bwMode="auto">
          <a:xfrm flipV="1">
            <a:off x="4075113" y="5637213"/>
            <a:ext cx="384175" cy="92075"/>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295" name="Rectangle 283" descr="30%"/>
          <p:cNvSpPr>
            <a:spLocks noChangeArrowheads="1"/>
          </p:cNvSpPr>
          <p:nvPr/>
        </p:nvSpPr>
        <p:spPr bwMode="auto">
          <a:xfrm flipV="1">
            <a:off x="4073525" y="5253038"/>
            <a:ext cx="384175" cy="187325"/>
          </a:xfrm>
          <a:prstGeom prst="rect">
            <a:avLst/>
          </a:prstGeom>
          <a:pattFill prst="pct30">
            <a:fgClr>
              <a:srgbClr val="00CCFF"/>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296" name="Rectangle 284"/>
          <p:cNvSpPr>
            <a:spLocks noChangeArrowheads="1"/>
          </p:cNvSpPr>
          <p:nvPr/>
        </p:nvSpPr>
        <p:spPr bwMode="auto">
          <a:xfrm>
            <a:off x="3675063" y="4675188"/>
            <a:ext cx="12700" cy="1084262"/>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297" name="Rectangle 285"/>
          <p:cNvSpPr>
            <a:spLocks noChangeArrowheads="1"/>
          </p:cNvSpPr>
          <p:nvPr/>
        </p:nvSpPr>
        <p:spPr bwMode="auto">
          <a:xfrm>
            <a:off x="3276600" y="4675188"/>
            <a:ext cx="14288" cy="1084262"/>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298" name="Rectangle 286"/>
          <p:cNvSpPr>
            <a:spLocks noChangeAspect="1" noChangeArrowheads="1"/>
          </p:cNvSpPr>
          <p:nvPr/>
        </p:nvSpPr>
        <p:spPr bwMode="auto">
          <a:xfrm>
            <a:off x="3290888" y="4483100"/>
            <a:ext cx="384175" cy="1466850"/>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299" name="Rectangle 287"/>
          <p:cNvSpPr>
            <a:spLocks noChangeArrowheads="1"/>
          </p:cNvSpPr>
          <p:nvPr/>
        </p:nvSpPr>
        <p:spPr bwMode="auto">
          <a:xfrm>
            <a:off x="3175000" y="4675188"/>
            <a:ext cx="14288" cy="1084262"/>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300" name="Rectangle 288"/>
          <p:cNvSpPr>
            <a:spLocks noChangeArrowheads="1"/>
          </p:cNvSpPr>
          <p:nvPr/>
        </p:nvSpPr>
        <p:spPr bwMode="auto">
          <a:xfrm>
            <a:off x="3776663" y="4675188"/>
            <a:ext cx="14287" cy="1082675"/>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301" name="AutoShape 289"/>
          <p:cNvSpPr>
            <a:spLocks noChangeArrowheads="1"/>
          </p:cNvSpPr>
          <p:nvPr/>
        </p:nvSpPr>
        <p:spPr bwMode="auto">
          <a:xfrm>
            <a:off x="3190875" y="4797425"/>
            <a:ext cx="587375" cy="419100"/>
          </a:xfrm>
          <a:prstGeom prst="roundRect">
            <a:avLst>
              <a:gd name="adj" fmla="val 23694"/>
            </a:avLst>
          </a:prstGeom>
          <a:pattFill prst="pct60">
            <a:fgClr>
              <a:srgbClr val="FF6600"/>
            </a:fgClr>
            <a:bgClr>
              <a:srgbClr val="FFFFFF"/>
            </a:bgClr>
          </a:pattFill>
          <a:ln w="3175">
            <a:solidFill>
              <a:schemeClr val="tx1"/>
            </a:solidFill>
            <a:round/>
            <a:headEnd/>
            <a:tailEnd/>
          </a:ln>
        </p:spPr>
        <p:txBody>
          <a:bodyPr wrap="none" anchor="ctr"/>
          <a:lstStyle/>
          <a:p>
            <a:endParaRPr lang="ja-JP" altLang="en-US">
              <a:latin typeface="Calibri" pitchFamily="34" charset="0"/>
            </a:endParaRPr>
          </a:p>
        </p:txBody>
      </p:sp>
      <p:sp>
        <p:nvSpPr>
          <p:cNvPr id="4302" name="Rectangle 290"/>
          <p:cNvSpPr>
            <a:spLocks noChangeArrowheads="1"/>
          </p:cNvSpPr>
          <p:nvPr/>
        </p:nvSpPr>
        <p:spPr bwMode="auto">
          <a:xfrm>
            <a:off x="3290888" y="4483100"/>
            <a:ext cx="384175" cy="220663"/>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303" name="Rectangle 291"/>
          <p:cNvSpPr>
            <a:spLocks noChangeArrowheads="1"/>
          </p:cNvSpPr>
          <p:nvPr/>
        </p:nvSpPr>
        <p:spPr bwMode="auto">
          <a:xfrm>
            <a:off x="3290888" y="4703763"/>
            <a:ext cx="384175" cy="93662"/>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304" name="Rectangle 292" descr="30%"/>
          <p:cNvSpPr>
            <a:spLocks noChangeArrowheads="1"/>
          </p:cNvSpPr>
          <p:nvPr/>
        </p:nvSpPr>
        <p:spPr bwMode="auto">
          <a:xfrm>
            <a:off x="3290888" y="4992688"/>
            <a:ext cx="384175" cy="187325"/>
          </a:xfrm>
          <a:prstGeom prst="rect">
            <a:avLst/>
          </a:prstGeom>
          <a:pattFill prst="pct30">
            <a:fgClr>
              <a:srgbClr val="00CCFF"/>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305" name="AutoShape 293"/>
          <p:cNvSpPr>
            <a:spLocks noChangeArrowheads="1"/>
          </p:cNvSpPr>
          <p:nvPr/>
        </p:nvSpPr>
        <p:spPr bwMode="auto">
          <a:xfrm flipV="1">
            <a:off x="3190875" y="5216525"/>
            <a:ext cx="587375" cy="420688"/>
          </a:xfrm>
          <a:prstGeom prst="roundRect">
            <a:avLst>
              <a:gd name="adj" fmla="val 23694"/>
            </a:avLst>
          </a:prstGeom>
          <a:pattFill prst="pct60">
            <a:fgClr>
              <a:srgbClr val="FF6600"/>
            </a:fgClr>
            <a:bgClr>
              <a:srgbClr val="FFFFFF"/>
            </a:bgClr>
          </a:pattFill>
          <a:ln w="3175">
            <a:solidFill>
              <a:schemeClr val="tx1"/>
            </a:solidFill>
            <a:round/>
            <a:headEnd/>
            <a:tailEnd/>
          </a:ln>
        </p:spPr>
        <p:txBody>
          <a:bodyPr wrap="none" anchor="ctr"/>
          <a:lstStyle/>
          <a:p>
            <a:endParaRPr lang="ja-JP" altLang="en-US">
              <a:latin typeface="Calibri" pitchFamily="34" charset="0"/>
            </a:endParaRPr>
          </a:p>
        </p:txBody>
      </p:sp>
      <p:sp>
        <p:nvSpPr>
          <p:cNvPr id="4306" name="Rectangle 294"/>
          <p:cNvSpPr>
            <a:spLocks noChangeArrowheads="1"/>
          </p:cNvSpPr>
          <p:nvPr/>
        </p:nvSpPr>
        <p:spPr bwMode="auto">
          <a:xfrm flipV="1">
            <a:off x="3290888" y="5730875"/>
            <a:ext cx="384175" cy="220663"/>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307" name="Rectangle 295"/>
          <p:cNvSpPr>
            <a:spLocks noChangeArrowheads="1"/>
          </p:cNvSpPr>
          <p:nvPr/>
        </p:nvSpPr>
        <p:spPr bwMode="auto">
          <a:xfrm flipV="1">
            <a:off x="3290888" y="5637213"/>
            <a:ext cx="384175" cy="93662"/>
          </a:xfrm>
          <a:prstGeom prst="rect">
            <a:avLst/>
          </a:prstGeom>
          <a:pattFill prst="dkDnDiag">
            <a:fgClr>
              <a:srgbClr val="FFCC00"/>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308" name="Rectangle 296" descr="30%"/>
          <p:cNvSpPr>
            <a:spLocks noChangeArrowheads="1"/>
          </p:cNvSpPr>
          <p:nvPr/>
        </p:nvSpPr>
        <p:spPr bwMode="auto">
          <a:xfrm flipV="1">
            <a:off x="3290888" y="5254625"/>
            <a:ext cx="384175" cy="187325"/>
          </a:xfrm>
          <a:prstGeom prst="rect">
            <a:avLst/>
          </a:prstGeom>
          <a:pattFill prst="pct30">
            <a:fgClr>
              <a:srgbClr val="00CCFF"/>
            </a:fgClr>
            <a:bgClr>
              <a:schemeClr val="bg1"/>
            </a:bgClr>
          </a:pattFill>
          <a:ln w="9525">
            <a:solidFill>
              <a:schemeClr val="tx1"/>
            </a:solidFill>
            <a:miter lim="800000"/>
            <a:headEnd/>
            <a:tailEnd/>
          </a:ln>
        </p:spPr>
        <p:txBody>
          <a:bodyPr wrap="none" anchor="ctr"/>
          <a:lstStyle/>
          <a:p>
            <a:endParaRPr lang="ja-JP" altLang="en-US">
              <a:latin typeface="Calibri" pitchFamily="34" charset="0"/>
            </a:endParaRPr>
          </a:p>
        </p:txBody>
      </p:sp>
      <p:grpSp>
        <p:nvGrpSpPr>
          <p:cNvPr id="13" name="Group 297"/>
          <p:cNvGrpSpPr>
            <a:grpSpLocks/>
          </p:cNvGrpSpPr>
          <p:nvPr/>
        </p:nvGrpSpPr>
        <p:grpSpPr bwMode="auto">
          <a:xfrm>
            <a:off x="3216275" y="4887913"/>
            <a:ext cx="1309688" cy="328612"/>
            <a:chOff x="9485" y="7249"/>
            <a:chExt cx="3863" cy="914"/>
          </a:xfrm>
        </p:grpSpPr>
        <p:grpSp>
          <p:nvGrpSpPr>
            <p:cNvPr id="14" name="Group 298"/>
            <p:cNvGrpSpPr>
              <a:grpSpLocks/>
            </p:cNvGrpSpPr>
            <p:nvPr/>
          </p:nvGrpSpPr>
          <p:grpSpPr bwMode="auto">
            <a:xfrm>
              <a:off x="11800" y="7249"/>
              <a:ext cx="1548" cy="913"/>
              <a:chOff x="11800" y="7249"/>
              <a:chExt cx="1548" cy="913"/>
            </a:xfrm>
          </p:grpSpPr>
          <p:sp>
            <p:nvSpPr>
              <p:cNvPr id="4549" name="AutoShape 299"/>
              <p:cNvSpPr>
                <a:spLocks noChangeArrowheads="1"/>
              </p:cNvSpPr>
              <p:nvPr/>
            </p:nvSpPr>
            <p:spPr bwMode="auto">
              <a:xfrm>
                <a:off x="11891" y="7426"/>
                <a:ext cx="1381" cy="735"/>
              </a:xfrm>
              <a:prstGeom prst="roundRect">
                <a:avLst>
                  <a:gd name="adj" fmla="val 16667"/>
                </a:avLst>
              </a:prstGeom>
              <a:noFill/>
              <a:ln w="9525">
                <a:solidFill>
                  <a:schemeClr val="tx1"/>
                </a:solidFill>
                <a:round/>
                <a:headEnd/>
                <a:tailEnd/>
              </a:ln>
            </p:spPr>
            <p:txBody>
              <a:bodyPr wrap="none" anchor="ctr"/>
              <a:lstStyle/>
              <a:p>
                <a:endParaRPr lang="ja-JP" altLang="en-US">
                  <a:latin typeface="Calibri" pitchFamily="34" charset="0"/>
                </a:endParaRPr>
              </a:p>
            </p:txBody>
          </p:sp>
          <p:sp>
            <p:nvSpPr>
              <p:cNvPr id="4550" name="AutoShape 300"/>
              <p:cNvSpPr>
                <a:spLocks noChangeArrowheads="1"/>
              </p:cNvSpPr>
              <p:nvPr/>
            </p:nvSpPr>
            <p:spPr bwMode="auto">
              <a:xfrm>
                <a:off x="11800" y="7249"/>
                <a:ext cx="1548" cy="913"/>
              </a:xfrm>
              <a:prstGeom prst="roundRect">
                <a:avLst>
                  <a:gd name="adj" fmla="val 22866"/>
                </a:avLst>
              </a:prstGeom>
              <a:noFill/>
              <a:ln w="9525">
                <a:solidFill>
                  <a:schemeClr val="tx1"/>
                </a:solidFill>
                <a:round/>
                <a:headEnd/>
                <a:tailEnd/>
              </a:ln>
            </p:spPr>
            <p:txBody>
              <a:bodyPr wrap="none" anchor="ctr"/>
              <a:lstStyle/>
              <a:p>
                <a:endParaRPr lang="ja-JP" altLang="en-US">
                  <a:latin typeface="Calibri" pitchFamily="34" charset="0"/>
                </a:endParaRPr>
              </a:p>
            </p:txBody>
          </p:sp>
        </p:grpSp>
        <p:grpSp>
          <p:nvGrpSpPr>
            <p:cNvPr id="15" name="Group 301"/>
            <p:cNvGrpSpPr>
              <a:grpSpLocks/>
            </p:cNvGrpSpPr>
            <p:nvPr/>
          </p:nvGrpSpPr>
          <p:grpSpPr bwMode="auto">
            <a:xfrm>
              <a:off x="9485" y="7250"/>
              <a:ext cx="1548" cy="913"/>
              <a:chOff x="11800" y="7249"/>
              <a:chExt cx="1548" cy="913"/>
            </a:xfrm>
          </p:grpSpPr>
          <p:sp>
            <p:nvSpPr>
              <p:cNvPr id="4547" name="AutoShape 302"/>
              <p:cNvSpPr>
                <a:spLocks noChangeArrowheads="1"/>
              </p:cNvSpPr>
              <p:nvPr/>
            </p:nvSpPr>
            <p:spPr bwMode="auto">
              <a:xfrm>
                <a:off x="11891" y="7426"/>
                <a:ext cx="1381" cy="735"/>
              </a:xfrm>
              <a:prstGeom prst="roundRect">
                <a:avLst>
                  <a:gd name="adj" fmla="val 16667"/>
                </a:avLst>
              </a:prstGeom>
              <a:noFill/>
              <a:ln w="9525">
                <a:solidFill>
                  <a:schemeClr val="tx1"/>
                </a:solidFill>
                <a:round/>
                <a:headEnd/>
                <a:tailEnd/>
              </a:ln>
            </p:spPr>
            <p:txBody>
              <a:bodyPr wrap="none" anchor="ctr"/>
              <a:lstStyle/>
              <a:p>
                <a:endParaRPr lang="ja-JP" altLang="en-US">
                  <a:latin typeface="Calibri" pitchFamily="34" charset="0"/>
                </a:endParaRPr>
              </a:p>
            </p:txBody>
          </p:sp>
          <p:sp>
            <p:nvSpPr>
              <p:cNvPr id="4548" name="AutoShape 303"/>
              <p:cNvSpPr>
                <a:spLocks noChangeArrowheads="1"/>
              </p:cNvSpPr>
              <p:nvPr/>
            </p:nvSpPr>
            <p:spPr bwMode="auto">
              <a:xfrm>
                <a:off x="11800" y="7249"/>
                <a:ext cx="1548" cy="913"/>
              </a:xfrm>
              <a:prstGeom prst="roundRect">
                <a:avLst>
                  <a:gd name="adj" fmla="val 22866"/>
                </a:avLst>
              </a:prstGeom>
              <a:noFill/>
              <a:ln w="9525">
                <a:solidFill>
                  <a:schemeClr val="tx1"/>
                </a:solidFill>
                <a:round/>
                <a:headEnd/>
                <a:tailEnd/>
              </a:ln>
            </p:spPr>
            <p:txBody>
              <a:bodyPr wrap="none" anchor="ctr"/>
              <a:lstStyle/>
              <a:p>
                <a:endParaRPr lang="ja-JP" altLang="en-US">
                  <a:latin typeface="Calibri" pitchFamily="34" charset="0"/>
                </a:endParaRPr>
              </a:p>
            </p:txBody>
          </p:sp>
        </p:grpSp>
      </p:grpSp>
      <p:grpSp>
        <p:nvGrpSpPr>
          <p:cNvPr id="16" name="Group 304"/>
          <p:cNvGrpSpPr>
            <a:grpSpLocks/>
          </p:cNvGrpSpPr>
          <p:nvPr/>
        </p:nvGrpSpPr>
        <p:grpSpPr bwMode="auto">
          <a:xfrm flipV="1">
            <a:off x="3217863" y="5216525"/>
            <a:ext cx="1309687" cy="328613"/>
            <a:chOff x="9485" y="7249"/>
            <a:chExt cx="3863" cy="914"/>
          </a:xfrm>
        </p:grpSpPr>
        <p:grpSp>
          <p:nvGrpSpPr>
            <p:cNvPr id="17" name="Group 305"/>
            <p:cNvGrpSpPr>
              <a:grpSpLocks/>
            </p:cNvGrpSpPr>
            <p:nvPr/>
          </p:nvGrpSpPr>
          <p:grpSpPr bwMode="auto">
            <a:xfrm>
              <a:off x="11800" y="7249"/>
              <a:ext cx="1548" cy="913"/>
              <a:chOff x="11800" y="7249"/>
              <a:chExt cx="1548" cy="913"/>
            </a:xfrm>
          </p:grpSpPr>
          <p:sp>
            <p:nvSpPr>
              <p:cNvPr id="4543" name="AutoShape 306"/>
              <p:cNvSpPr>
                <a:spLocks noChangeArrowheads="1"/>
              </p:cNvSpPr>
              <p:nvPr/>
            </p:nvSpPr>
            <p:spPr bwMode="auto">
              <a:xfrm>
                <a:off x="11891" y="7426"/>
                <a:ext cx="1381" cy="735"/>
              </a:xfrm>
              <a:prstGeom prst="roundRect">
                <a:avLst>
                  <a:gd name="adj" fmla="val 16667"/>
                </a:avLst>
              </a:prstGeom>
              <a:noFill/>
              <a:ln w="9525">
                <a:solidFill>
                  <a:schemeClr val="tx1"/>
                </a:solidFill>
                <a:round/>
                <a:headEnd/>
                <a:tailEnd/>
              </a:ln>
            </p:spPr>
            <p:txBody>
              <a:bodyPr wrap="none" anchor="ctr"/>
              <a:lstStyle/>
              <a:p>
                <a:endParaRPr lang="ja-JP" altLang="en-US">
                  <a:latin typeface="Calibri" pitchFamily="34" charset="0"/>
                </a:endParaRPr>
              </a:p>
            </p:txBody>
          </p:sp>
          <p:sp>
            <p:nvSpPr>
              <p:cNvPr id="4544" name="AutoShape 307"/>
              <p:cNvSpPr>
                <a:spLocks noChangeArrowheads="1"/>
              </p:cNvSpPr>
              <p:nvPr/>
            </p:nvSpPr>
            <p:spPr bwMode="auto">
              <a:xfrm>
                <a:off x="11800" y="7249"/>
                <a:ext cx="1548" cy="913"/>
              </a:xfrm>
              <a:prstGeom prst="roundRect">
                <a:avLst>
                  <a:gd name="adj" fmla="val 22866"/>
                </a:avLst>
              </a:prstGeom>
              <a:noFill/>
              <a:ln w="9525">
                <a:solidFill>
                  <a:schemeClr val="tx1"/>
                </a:solidFill>
                <a:round/>
                <a:headEnd/>
                <a:tailEnd/>
              </a:ln>
            </p:spPr>
            <p:txBody>
              <a:bodyPr wrap="none" anchor="ctr"/>
              <a:lstStyle/>
              <a:p>
                <a:endParaRPr lang="ja-JP" altLang="en-US">
                  <a:latin typeface="Calibri" pitchFamily="34" charset="0"/>
                </a:endParaRPr>
              </a:p>
            </p:txBody>
          </p:sp>
        </p:grpSp>
        <p:grpSp>
          <p:nvGrpSpPr>
            <p:cNvPr id="18" name="Group 308"/>
            <p:cNvGrpSpPr>
              <a:grpSpLocks/>
            </p:cNvGrpSpPr>
            <p:nvPr/>
          </p:nvGrpSpPr>
          <p:grpSpPr bwMode="auto">
            <a:xfrm>
              <a:off x="9485" y="7250"/>
              <a:ext cx="1548" cy="913"/>
              <a:chOff x="11800" y="7249"/>
              <a:chExt cx="1548" cy="913"/>
            </a:xfrm>
          </p:grpSpPr>
          <p:sp>
            <p:nvSpPr>
              <p:cNvPr id="4541" name="AutoShape 309"/>
              <p:cNvSpPr>
                <a:spLocks noChangeArrowheads="1"/>
              </p:cNvSpPr>
              <p:nvPr/>
            </p:nvSpPr>
            <p:spPr bwMode="auto">
              <a:xfrm>
                <a:off x="11891" y="7426"/>
                <a:ext cx="1381" cy="735"/>
              </a:xfrm>
              <a:prstGeom prst="roundRect">
                <a:avLst>
                  <a:gd name="adj" fmla="val 16667"/>
                </a:avLst>
              </a:prstGeom>
              <a:noFill/>
              <a:ln w="9525">
                <a:solidFill>
                  <a:schemeClr val="tx1"/>
                </a:solidFill>
                <a:round/>
                <a:headEnd/>
                <a:tailEnd/>
              </a:ln>
            </p:spPr>
            <p:txBody>
              <a:bodyPr wrap="none" anchor="ctr"/>
              <a:lstStyle/>
              <a:p>
                <a:endParaRPr lang="ja-JP" altLang="en-US">
                  <a:latin typeface="Calibri" pitchFamily="34" charset="0"/>
                </a:endParaRPr>
              </a:p>
            </p:txBody>
          </p:sp>
          <p:sp>
            <p:nvSpPr>
              <p:cNvPr id="4542" name="AutoShape 310"/>
              <p:cNvSpPr>
                <a:spLocks noChangeArrowheads="1"/>
              </p:cNvSpPr>
              <p:nvPr/>
            </p:nvSpPr>
            <p:spPr bwMode="auto">
              <a:xfrm>
                <a:off x="11800" y="7249"/>
                <a:ext cx="1548" cy="913"/>
              </a:xfrm>
              <a:prstGeom prst="roundRect">
                <a:avLst>
                  <a:gd name="adj" fmla="val 22866"/>
                </a:avLst>
              </a:prstGeom>
              <a:noFill/>
              <a:ln w="9525">
                <a:solidFill>
                  <a:schemeClr val="tx1"/>
                </a:solidFill>
                <a:round/>
                <a:headEnd/>
                <a:tailEnd/>
              </a:ln>
            </p:spPr>
            <p:txBody>
              <a:bodyPr wrap="none" anchor="ctr"/>
              <a:lstStyle/>
              <a:p>
                <a:endParaRPr lang="ja-JP" altLang="en-US">
                  <a:latin typeface="Calibri" pitchFamily="34" charset="0"/>
                </a:endParaRPr>
              </a:p>
            </p:txBody>
          </p:sp>
        </p:grpSp>
      </p:grpSp>
      <p:sp>
        <p:nvSpPr>
          <p:cNvPr id="4311" name="Rectangle 311"/>
          <p:cNvSpPr>
            <a:spLocks noChangeArrowheads="1"/>
          </p:cNvSpPr>
          <p:nvPr/>
        </p:nvSpPr>
        <p:spPr bwMode="auto">
          <a:xfrm>
            <a:off x="3097213" y="5043488"/>
            <a:ext cx="1503362" cy="342900"/>
          </a:xfrm>
          <a:prstGeom prst="rect">
            <a:avLst/>
          </a:prstGeom>
          <a:pattFill prst="ltUpDiag">
            <a:fgClr>
              <a:schemeClr val="accent1"/>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312" name="Line 312"/>
          <p:cNvSpPr>
            <a:spLocks noChangeShapeType="1"/>
          </p:cNvSpPr>
          <p:nvPr/>
        </p:nvSpPr>
        <p:spPr bwMode="auto">
          <a:xfrm rot="5400000">
            <a:off x="2870993" y="5215732"/>
            <a:ext cx="455613" cy="0"/>
          </a:xfrm>
          <a:prstGeom prst="line">
            <a:avLst/>
          </a:prstGeom>
          <a:noFill/>
          <a:ln w="9525">
            <a:solidFill>
              <a:schemeClr val="tx1"/>
            </a:solidFill>
            <a:round/>
            <a:headEnd/>
            <a:tailEnd/>
          </a:ln>
        </p:spPr>
        <p:txBody>
          <a:bodyPr/>
          <a:lstStyle/>
          <a:p>
            <a:endParaRPr lang="ja-JP" altLang="en-US"/>
          </a:p>
        </p:txBody>
      </p:sp>
      <p:sp>
        <p:nvSpPr>
          <p:cNvPr id="4313" name="Rectangle 313"/>
          <p:cNvSpPr>
            <a:spLocks noChangeArrowheads="1"/>
          </p:cNvSpPr>
          <p:nvPr/>
        </p:nvSpPr>
        <p:spPr bwMode="auto">
          <a:xfrm>
            <a:off x="3097213" y="4987925"/>
            <a:ext cx="17462" cy="455613"/>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314" name="Rectangle 314"/>
          <p:cNvSpPr>
            <a:spLocks noChangeArrowheads="1"/>
          </p:cNvSpPr>
          <p:nvPr/>
        </p:nvSpPr>
        <p:spPr bwMode="auto">
          <a:xfrm>
            <a:off x="4073525" y="4991100"/>
            <a:ext cx="384175" cy="187325"/>
          </a:xfrm>
          <a:prstGeom prst="rect">
            <a:avLst/>
          </a:prstGeom>
          <a:noFill/>
          <a:ln w="635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315" name="Rectangle 315"/>
          <p:cNvSpPr>
            <a:spLocks noChangeArrowheads="1"/>
          </p:cNvSpPr>
          <p:nvPr/>
        </p:nvSpPr>
        <p:spPr bwMode="auto">
          <a:xfrm>
            <a:off x="4073525" y="5254625"/>
            <a:ext cx="384175" cy="187325"/>
          </a:xfrm>
          <a:prstGeom prst="rect">
            <a:avLst/>
          </a:prstGeom>
          <a:noFill/>
          <a:ln w="635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316" name="Rectangle 316"/>
          <p:cNvSpPr>
            <a:spLocks noChangeArrowheads="1"/>
          </p:cNvSpPr>
          <p:nvPr/>
        </p:nvSpPr>
        <p:spPr bwMode="auto">
          <a:xfrm>
            <a:off x="3289300" y="4992688"/>
            <a:ext cx="384175" cy="187325"/>
          </a:xfrm>
          <a:prstGeom prst="rect">
            <a:avLst/>
          </a:prstGeom>
          <a:noFill/>
          <a:ln w="635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317" name="Rectangle 317"/>
          <p:cNvSpPr>
            <a:spLocks noChangeArrowheads="1"/>
          </p:cNvSpPr>
          <p:nvPr/>
        </p:nvSpPr>
        <p:spPr bwMode="auto">
          <a:xfrm>
            <a:off x="3289300" y="5253038"/>
            <a:ext cx="384175" cy="187325"/>
          </a:xfrm>
          <a:prstGeom prst="rect">
            <a:avLst/>
          </a:prstGeom>
          <a:noFill/>
          <a:ln w="635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318" name="Rectangle 318"/>
          <p:cNvSpPr>
            <a:spLocks noChangeArrowheads="1"/>
          </p:cNvSpPr>
          <p:nvPr/>
        </p:nvSpPr>
        <p:spPr bwMode="auto">
          <a:xfrm>
            <a:off x="4584700" y="5030788"/>
            <a:ext cx="15875" cy="366712"/>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319" name="Line 319"/>
          <p:cNvSpPr>
            <a:spLocks noChangeShapeType="1"/>
          </p:cNvSpPr>
          <p:nvPr/>
        </p:nvSpPr>
        <p:spPr bwMode="auto">
          <a:xfrm>
            <a:off x="3097213" y="5216525"/>
            <a:ext cx="1487487" cy="0"/>
          </a:xfrm>
          <a:prstGeom prst="line">
            <a:avLst/>
          </a:prstGeom>
          <a:noFill/>
          <a:ln w="9525">
            <a:solidFill>
              <a:schemeClr val="tx1"/>
            </a:solidFill>
            <a:round/>
            <a:headEnd/>
            <a:tailEnd/>
          </a:ln>
        </p:spPr>
        <p:txBody>
          <a:bodyPr/>
          <a:lstStyle/>
          <a:p>
            <a:endParaRPr lang="ja-JP" altLang="en-US"/>
          </a:p>
        </p:txBody>
      </p:sp>
      <p:sp>
        <p:nvSpPr>
          <p:cNvPr id="4320" name="AutoShape 320" descr="60%"/>
          <p:cNvSpPr>
            <a:spLocks noChangeArrowheads="1"/>
          </p:cNvSpPr>
          <p:nvPr/>
        </p:nvSpPr>
        <p:spPr bwMode="auto">
          <a:xfrm>
            <a:off x="4648200" y="4911725"/>
            <a:ext cx="539750" cy="225425"/>
          </a:xfrm>
          <a:prstGeom prst="roundRect">
            <a:avLst>
              <a:gd name="adj" fmla="val 5264"/>
            </a:avLst>
          </a:prstGeom>
          <a:pattFill prst="pct60">
            <a:fgClr>
              <a:srgbClr val="FF6600"/>
            </a:fgClr>
            <a:bgClr>
              <a:srgbClr val="FFFFFF"/>
            </a:bgClr>
          </a:pattFill>
          <a:ln w="9525">
            <a:solidFill>
              <a:schemeClr val="tx1"/>
            </a:solidFill>
            <a:round/>
            <a:headEnd/>
            <a:tailEnd/>
          </a:ln>
        </p:spPr>
        <p:txBody>
          <a:bodyPr wrap="none" anchor="ctr"/>
          <a:lstStyle/>
          <a:p>
            <a:endParaRPr lang="ja-JP" altLang="en-US">
              <a:latin typeface="Calibri" pitchFamily="34" charset="0"/>
            </a:endParaRPr>
          </a:p>
        </p:txBody>
      </p:sp>
      <p:sp>
        <p:nvSpPr>
          <p:cNvPr id="4321" name="Rectangle 321"/>
          <p:cNvSpPr>
            <a:spLocks noChangeArrowheads="1"/>
          </p:cNvSpPr>
          <p:nvPr/>
        </p:nvSpPr>
        <p:spPr bwMode="auto">
          <a:xfrm>
            <a:off x="4689475" y="4699000"/>
            <a:ext cx="460375" cy="1033463"/>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322" name="Freeform 322" descr="右上がり対角線 (反転)"/>
          <p:cNvSpPr>
            <a:spLocks/>
          </p:cNvSpPr>
          <p:nvPr/>
        </p:nvSpPr>
        <p:spPr bwMode="auto">
          <a:xfrm>
            <a:off x="4689475" y="4699000"/>
            <a:ext cx="460375" cy="225425"/>
          </a:xfrm>
          <a:custGeom>
            <a:avLst/>
            <a:gdLst>
              <a:gd name="T0" fmla="*/ 2147483647 w 1362"/>
              <a:gd name="T1" fmla="*/ 0 h 633"/>
              <a:gd name="T2" fmla="*/ 2147483647 w 1362"/>
              <a:gd name="T3" fmla="*/ 0 h 633"/>
              <a:gd name="T4" fmla="*/ 2147483647 w 1362"/>
              <a:gd name="T5" fmla="*/ 2147483647 h 633"/>
              <a:gd name="T6" fmla="*/ 2147483647 w 1362"/>
              <a:gd name="T7" fmla="*/ 2147483647 h 633"/>
              <a:gd name="T8" fmla="*/ 2147483647 w 1362"/>
              <a:gd name="T9" fmla="*/ 2147483647 h 633"/>
              <a:gd name="T10" fmla="*/ 2147483647 w 1362"/>
              <a:gd name="T11" fmla="*/ 2147483647 h 633"/>
              <a:gd name="T12" fmla="*/ 2147483647 w 1362"/>
              <a:gd name="T13" fmla="*/ 2147483647 h 633"/>
              <a:gd name="T14" fmla="*/ 0 w 1362"/>
              <a:gd name="T15" fmla="*/ 2147483647 h 633"/>
              <a:gd name="T16" fmla="*/ 2147483647 w 1362"/>
              <a:gd name="T17" fmla="*/ 0 h 6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2"/>
              <a:gd name="T28" fmla="*/ 0 h 633"/>
              <a:gd name="T29" fmla="*/ 1362 w 1362"/>
              <a:gd name="T30" fmla="*/ 633 h 6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2" h="633">
                <a:moveTo>
                  <a:pt x="3" y="0"/>
                </a:moveTo>
                <a:lnTo>
                  <a:pt x="1362" y="0"/>
                </a:lnTo>
                <a:lnTo>
                  <a:pt x="1362" y="589"/>
                </a:lnTo>
                <a:lnTo>
                  <a:pt x="1134" y="589"/>
                </a:lnTo>
                <a:lnTo>
                  <a:pt x="1134" y="633"/>
                </a:lnTo>
                <a:lnTo>
                  <a:pt x="230" y="633"/>
                </a:lnTo>
                <a:lnTo>
                  <a:pt x="230" y="589"/>
                </a:lnTo>
                <a:lnTo>
                  <a:pt x="0" y="589"/>
                </a:lnTo>
                <a:lnTo>
                  <a:pt x="3" y="0"/>
                </a:lnTo>
                <a:close/>
              </a:path>
            </a:pathLst>
          </a:custGeom>
          <a:pattFill prst="dkUpDiag">
            <a:fgClr>
              <a:srgbClr val="FFCC00"/>
            </a:fgClr>
            <a:bgClr>
              <a:srgbClr val="FFFFFF"/>
            </a:bgClr>
          </a:pattFill>
          <a:ln w="9525">
            <a:solidFill>
              <a:schemeClr val="tx1"/>
            </a:solidFill>
            <a:round/>
            <a:headEnd/>
            <a:tailEnd/>
          </a:ln>
        </p:spPr>
        <p:txBody>
          <a:bodyPr/>
          <a:lstStyle/>
          <a:p>
            <a:endParaRPr lang="ja-JP" altLang="en-US"/>
          </a:p>
        </p:txBody>
      </p:sp>
      <p:sp>
        <p:nvSpPr>
          <p:cNvPr id="4323" name="Freeform 323" descr="30%"/>
          <p:cNvSpPr>
            <a:spLocks/>
          </p:cNvSpPr>
          <p:nvPr/>
        </p:nvSpPr>
        <p:spPr bwMode="auto">
          <a:xfrm>
            <a:off x="4765675" y="4924425"/>
            <a:ext cx="307975" cy="225425"/>
          </a:xfrm>
          <a:custGeom>
            <a:avLst/>
            <a:gdLst>
              <a:gd name="T0" fmla="*/ 0 w 903"/>
              <a:gd name="T1" fmla="*/ 0 h 627"/>
              <a:gd name="T2" fmla="*/ 2147483647 w 903"/>
              <a:gd name="T3" fmla="*/ 0 h 627"/>
              <a:gd name="T4" fmla="*/ 2147483647 w 903"/>
              <a:gd name="T5" fmla="*/ 2147483647 h 627"/>
              <a:gd name="T6" fmla="*/ 2147483647 w 903"/>
              <a:gd name="T7" fmla="*/ 2147483647 h 627"/>
              <a:gd name="T8" fmla="*/ 2147483647 w 903"/>
              <a:gd name="T9" fmla="*/ 2147483647 h 627"/>
              <a:gd name="T10" fmla="*/ 0 w 903"/>
              <a:gd name="T11" fmla="*/ 2147483647 h 627"/>
              <a:gd name="T12" fmla="*/ 0 w 903"/>
              <a:gd name="T13" fmla="*/ 0 h 627"/>
              <a:gd name="T14" fmla="*/ 0 60000 65536"/>
              <a:gd name="T15" fmla="*/ 0 60000 65536"/>
              <a:gd name="T16" fmla="*/ 0 60000 65536"/>
              <a:gd name="T17" fmla="*/ 0 60000 65536"/>
              <a:gd name="T18" fmla="*/ 0 60000 65536"/>
              <a:gd name="T19" fmla="*/ 0 60000 65536"/>
              <a:gd name="T20" fmla="*/ 0 60000 65536"/>
              <a:gd name="T21" fmla="*/ 0 w 903"/>
              <a:gd name="T22" fmla="*/ 0 h 627"/>
              <a:gd name="T23" fmla="*/ 903 w 903"/>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3" h="627">
                <a:moveTo>
                  <a:pt x="0" y="0"/>
                </a:moveTo>
                <a:lnTo>
                  <a:pt x="903" y="0"/>
                </a:lnTo>
                <a:lnTo>
                  <a:pt x="903" y="600"/>
                </a:lnTo>
                <a:lnTo>
                  <a:pt x="876" y="627"/>
                </a:lnTo>
                <a:lnTo>
                  <a:pt x="21" y="627"/>
                </a:lnTo>
                <a:lnTo>
                  <a:pt x="0" y="606"/>
                </a:lnTo>
                <a:lnTo>
                  <a:pt x="0" y="0"/>
                </a:lnTo>
                <a:close/>
              </a:path>
            </a:pathLst>
          </a:custGeom>
          <a:pattFill prst="pct30">
            <a:fgClr>
              <a:srgbClr val="00CCFF"/>
            </a:fgClr>
            <a:bgClr>
              <a:srgbClr val="FFFFFF"/>
            </a:bgClr>
          </a:pattFill>
          <a:ln w="9525">
            <a:solidFill>
              <a:schemeClr val="tx1"/>
            </a:solidFill>
            <a:round/>
            <a:headEnd/>
            <a:tailEnd/>
          </a:ln>
        </p:spPr>
        <p:txBody>
          <a:bodyPr/>
          <a:lstStyle/>
          <a:p>
            <a:endParaRPr lang="ja-JP" altLang="en-US"/>
          </a:p>
        </p:txBody>
      </p:sp>
      <p:sp>
        <p:nvSpPr>
          <p:cNvPr id="4324" name="Line 324"/>
          <p:cNvSpPr>
            <a:spLocks noChangeShapeType="1"/>
          </p:cNvSpPr>
          <p:nvPr/>
        </p:nvSpPr>
        <p:spPr bwMode="auto">
          <a:xfrm>
            <a:off x="4765675" y="5141913"/>
            <a:ext cx="307975" cy="0"/>
          </a:xfrm>
          <a:prstGeom prst="line">
            <a:avLst/>
          </a:prstGeom>
          <a:noFill/>
          <a:ln w="9525">
            <a:solidFill>
              <a:schemeClr val="tx1"/>
            </a:solidFill>
            <a:round/>
            <a:headEnd/>
            <a:tailEnd/>
          </a:ln>
        </p:spPr>
        <p:txBody>
          <a:bodyPr/>
          <a:lstStyle/>
          <a:p>
            <a:endParaRPr lang="ja-JP" altLang="en-US"/>
          </a:p>
        </p:txBody>
      </p:sp>
      <p:sp>
        <p:nvSpPr>
          <p:cNvPr id="4325" name="AutoShape 325" descr="60%"/>
          <p:cNvSpPr>
            <a:spLocks noChangeArrowheads="1"/>
          </p:cNvSpPr>
          <p:nvPr/>
        </p:nvSpPr>
        <p:spPr bwMode="auto">
          <a:xfrm flipV="1">
            <a:off x="4648200" y="5294313"/>
            <a:ext cx="539750" cy="225425"/>
          </a:xfrm>
          <a:prstGeom prst="roundRect">
            <a:avLst>
              <a:gd name="adj" fmla="val 5264"/>
            </a:avLst>
          </a:prstGeom>
          <a:pattFill prst="pct60">
            <a:fgClr>
              <a:srgbClr val="FF6600"/>
            </a:fgClr>
            <a:bgClr>
              <a:srgbClr val="FFFFFF"/>
            </a:bgClr>
          </a:pattFill>
          <a:ln w="9525">
            <a:solidFill>
              <a:schemeClr val="tx1"/>
            </a:solidFill>
            <a:round/>
            <a:headEnd/>
            <a:tailEnd/>
          </a:ln>
        </p:spPr>
        <p:txBody>
          <a:bodyPr wrap="none" anchor="ctr"/>
          <a:lstStyle/>
          <a:p>
            <a:endParaRPr lang="ja-JP" altLang="en-US">
              <a:latin typeface="Calibri" pitchFamily="34" charset="0"/>
            </a:endParaRPr>
          </a:p>
        </p:txBody>
      </p:sp>
      <p:sp>
        <p:nvSpPr>
          <p:cNvPr id="4326" name="Freeform 326" descr="右上がり対角線 (反転)"/>
          <p:cNvSpPr>
            <a:spLocks/>
          </p:cNvSpPr>
          <p:nvPr/>
        </p:nvSpPr>
        <p:spPr bwMode="auto">
          <a:xfrm flipV="1">
            <a:off x="4689475" y="5507038"/>
            <a:ext cx="460375" cy="225425"/>
          </a:xfrm>
          <a:custGeom>
            <a:avLst/>
            <a:gdLst>
              <a:gd name="T0" fmla="*/ 2147483647 w 1362"/>
              <a:gd name="T1" fmla="*/ 0 h 633"/>
              <a:gd name="T2" fmla="*/ 2147483647 w 1362"/>
              <a:gd name="T3" fmla="*/ 0 h 633"/>
              <a:gd name="T4" fmla="*/ 2147483647 w 1362"/>
              <a:gd name="T5" fmla="*/ 2147483647 h 633"/>
              <a:gd name="T6" fmla="*/ 2147483647 w 1362"/>
              <a:gd name="T7" fmla="*/ 2147483647 h 633"/>
              <a:gd name="T8" fmla="*/ 2147483647 w 1362"/>
              <a:gd name="T9" fmla="*/ 2147483647 h 633"/>
              <a:gd name="T10" fmla="*/ 2147483647 w 1362"/>
              <a:gd name="T11" fmla="*/ 2147483647 h 633"/>
              <a:gd name="T12" fmla="*/ 2147483647 w 1362"/>
              <a:gd name="T13" fmla="*/ 2147483647 h 633"/>
              <a:gd name="T14" fmla="*/ 0 w 1362"/>
              <a:gd name="T15" fmla="*/ 2147483647 h 633"/>
              <a:gd name="T16" fmla="*/ 2147483647 w 1362"/>
              <a:gd name="T17" fmla="*/ 0 h 6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2"/>
              <a:gd name="T28" fmla="*/ 0 h 633"/>
              <a:gd name="T29" fmla="*/ 1362 w 1362"/>
              <a:gd name="T30" fmla="*/ 633 h 6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2" h="633">
                <a:moveTo>
                  <a:pt x="3" y="0"/>
                </a:moveTo>
                <a:lnTo>
                  <a:pt x="1362" y="0"/>
                </a:lnTo>
                <a:lnTo>
                  <a:pt x="1362" y="589"/>
                </a:lnTo>
                <a:lnTo>
                  <a:pt x="1134" y="589"/>
                </a:lnTo>
                <a:lnTo>
                  <a:pt x="1134" y="633"/>
                </a:lnTo>
                <a:lnTo>
                  <a:pt x="230" y="633"/>
                </a:lnTo>
                <a:lnTo>
                  <a:pt x="230" y="589"/>
                </a:lnTo>
                <a:lnTo>
                  <a:pt x="0" y="589"/>
                </a:lnTo>
                <a:lnTo>
                  <a:pt x="3" y="0"/>
                </a:lnTo>
                <a:close/>
              </a:path>
            </a:pathLst>
          </a:custGeom>
          <a:pattFill prst="dkUpDiag">
            <a:fgClr>
              <a:srgbClr val="FFCC00"/>
            </a:fgClr>
            <a:bgClr>
              <a:srgbClr val="FFFFFF"/>
            </a:bgClr>
          </a:pattFill>
          <a:ln w="9525">
            <a:solidFill>
              <a:schemeClr val="tx1"/>
            </a:solidFill>
            <a:round/>
            <a:headEnd/>
            <a:tailEnd/>
          </a:ln>
        </p:spPr>
        <p:txBody>
          <a:bodyPr/>
          <a:lstStyle/>
          <a:p>
            <a:endParaRPr lang="ja-JP" altLang="en-US"/>
          </a:p>
        </p:txBody>
      </p:sp>
      <p:sp>
        <p:nvSpPr>
          <p:cNvPr id="4327" name="Freeform 327" descr="30%"/>
          <p:cNvSpPr>
            <a:spLocks/>
          </p:cNvSpPr>
          <p:nvPr/>
        </p:nvSpPr>
        <p:spPr bwMode="auto">
          <a:xfrm flipV="1">
            <a:off x="4765675" y="5281613"/>
            <a:ext cx="307975" cy="225425"/>
          </a:xfrm>
          <a:custGeom>
            <a:avLst/>
            <a:gdLst>
              <a:gd name="T0" fmla="*/ 0 w 903"/>
              <a:gd name="T1" fmla="*/ 0 h 627"/>
              <a:gd name="T2" fmla="*/ 2147483647 w 903"/>
              <a:gd name="T3" fmla="*/ 0 h 627"/>
              <a:gd name="T4" fmla="*/ 2147483647 w 903"/>
              <a:gd name="T5" fmla="*/ 2147483647 h 627"/>
              <a:gd name="T6" fmla="*/ 2147483647 w 903"/>
              <a:gd name="T7" fmla="*/ 2147483647 h 627"/>
              <a:gd name="T8" fmla="*/ 2147483647 w 903"/>
              <a:gd name="T9" fmla="*/ 2147483647 h 627"/>
              <a:gd name="T10" fmla="*/ 0 w 903"/>
              <a:gd name="T11" fmla="*/ 2147483647 h 627"/>
              <a:gd name="T12" fmla="*/ 0 w 903"/>
              <a:gd name="T13" fmla="*/ 0 h 627"/>
              <a:gd name="T14" fmla="*/ 0 60000 65536"/>
              <a:gd name="T15" fmla="*/ 0 60000 65536"/>
              <a:gd name="T16" fmla="*/ 0 60000 65536"/>
              <a:gd name="T17" fmla="*/ 0 60000 65536"/>
              <a:gd name="T18" fmla="*/ 0 60000 65536"/>
              <a:gd name="T19" fmla="*/ 0 60000 65536"/>
              <a:gd name="T20" fmla="*/ 0 60000 65536"/>
              <a:gd name="T21" fmla="*/ 0 w 903"/>
              <a:gd name="T22" fmla="*/ 0 h 627"/>
              <a:gd name="T23" fmla="*/ 903 w 903"/>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3" h="627">
                <a:moveTo>
                  <a:pt x="0" y="0"/>
                </a:moveTo>
                <a:lnTo>
                  <a:pt x="903" y="0"/>
                </a:lnTo>
                <a:lnTo>
                  <a:pt x="903" y="600"/>
                </a:lnTo>
                <a:lnTo>
                  <a:pt x="876" y="627"/>
                </a:lnTo>
                <a:lnTo>
                  <a:pt x="21" y="627"/>
                </a:lnTo>
                <a:lnTo>
                  <a:pt x="0" y="606"/>
                </a:lnTo>
                <a:lnTo>
                  <a:pt x="0" y="0"/>
                </a:lnTo>
                <a:close/>
              </a:path>
            </a:pathLst>
          </a:custGeom>
          <a:pattFill prst="pct30">
            <a:fgClr>
              <a:srgbClr val="00CCFF"/>
            </a:fgClr>
            <a:bgClr>
              <a:srgbClr val="FFFFFF"/>
            </a:bgClr>
          </a:pattFill>
          <a:ln w="9525">
            <a:solidFill>
              <a:schemeClr val="tx1"/>
            </a:solidFill>
            <a:round/>
            <a:headEnd/>
            <a:tailEnd/>
          </a:ln>
        </p:spPr>
        <p:txBody>
          <a:bodyPr/>
          <a:lstStyle/>
          <a:p>
            <a:endParaRPr lang="ja-JP" altLang="en-US"/>
          </a:p>
        </p:txBody>
      </p:sp>
      <p:sp>
        <p:nvSpPr>
          <p:cNvPr id="4328" name="Line 328"/>
          <p:cNvSpPr>
            <a:spLocks noChangeShapeType="1"/>
          </p:cNvSpPr>
          <p:nvPr/>
        </p:nvSpPr>
        <p:spPr bwMode="auto">
          <a:xfrm flipV="1">
            <a:off x="4765675" y="5289550"/>
            <a:ext cx="307975" cy="0"/>
          </a:xfrm>
          <a:prstGeom prst="line">
            <a:avLst/>
          </a:prstGeom>
          <a:noFill/>
          <a:ln w="9525">
            <a:solidFill>
              <a:schemeClr val="tx1"/>
            </a:solidFill>
            <a:round/>
            <a:headEnd/>
            <a:tailEnd/>
          </a:ln>
        </p:spPr>
        <p:txBody>
          <a:bodyPr/>
          <a:lstStyle/>
          <a:p>
            <a:endParaRPr lang="ja-JP" altLang="en-US"/>
          </a:p>
        </p:txBody>
      </p:sp>
      <p:sp>
        <p:nvSpPr>
          <p:cNvPr id="4329" name="Rectangle 329"/>
          <p:cNvSpPr>
            <a:spLocks noChangeArrowheads="1"/>
          </p:cNvSpPr>
          <p:nvPr/>
        </p:nvSpPr>
        <p:spPr bwMode="auto">
          <a:xfrm>
            <a:off x="5219700" y="5081588"/>
            <a:ext cx="9525" cy="269875"/>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330" name="Rectangle 330" descr="右上がり対角線"/>
          <p:cNvSpPr>
            <a:spLocks noChangeArrowheads="1"/>
          </p:cNvSpPr>
          <p:nvPr/>
        </p:nvSpPr>
        <p:spPr bwMode="auto">
          <a:xfrm>
            <a:off x="4600575" y="5151438"/>
            <a:ext cx="628650" cy="130175"/>
          </a:xfrm>
          <a:prstGeom prst="rect">
            <a:avLst/>
          </a:prstGeom>
          <a:pattFill prst="ltUpDiag">
            <a:fgClr>
              <a:schemeClr val="accent1"/>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331" name="Rectangle 331"/>
          <p:cNvSpPr>
            <a:spLocks noChangeArrowheads="1"/>
          </p:cNvSpPr>
          <p:nvPr/>
        </p:nvSpPr>
        <p:spPr bwMode="auto">
          <a:xfrm>
            <a:off x="4600575" y="5033963"/>
            <a:ext cx="15875" cy="366712"/>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332" name="Line 332"/>
          <p:cNvSpPr>
            <a:spLocks noChangeShapeType="1"/>
          </p:cNvSpPr>
          <p:nvPr/>
        </p:nvSpPr>
        <p:spPr bwMode="auto">
          <a:xfrm>
            <a:off x="1554163" y="4987925"/>
            <a:ext cx="44450" cy="65088"/>
          </a:xfrm>
          <a:prstGeom prst="line">
            <a:avLst/>
          </a:prstGeom>
          <a:noFill/>
          <a:ln w="9525">
            <a:solidFill>
              <a:schemeClr val="tx1"/>
            </a:solidFill>
            <a:round/>
            <a:headEnd/>
            <a:tailEnd/>
          </a:ln>
        </p:spPr>
        <p:txBody>
          <a:bodyPr/>
          <a:lstStyle/>
          <a:p>
            <a:endParaRPr lang="ja-JP" altLang="en-US"/>
          </a:p>
        </p:txBody>
      </p:sp>
      <p:sp>
        <p:nvSpPr>
          <p:cNvPr id="4333" name="Rectangle 333" descr="右下がり対角線 (反転)"/>
          <p:cNvSpPr>
            <a:spLocks noChangeArrowheads="1"/>
          </p:cNvSpPr>
          <p:nvPr/>
        </p:nvSpPr>
        <p:spPr bwMode="auto">
          <a:xfrm>
            <a:off x="1741488" y="4618038"/>
            <a:ext cx="1300162" cy="1196975"/>
          </a:xfrm>
          <a:prstGeom prst="rect">
            <a:avLst/>
          </a:prstGeom>
          <a:pattFill prst="dkDnDiag">
            <a:fgClr>
              <a:srgbClr val="FFCC00"/>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334" name="AutoShape 334" descr="60%"/>
          <p:cNvSpPr>
            <a:spLocks noChangeArrowheads="1"/>
          </p:cNvSpPr>
          <p:nvPr/>
        </p:nvSpPr>
        <p:spPr bwMode="auto">
          <a:xfrm>
            <a:off x="1747838" y="4862513"/>
            <a:ext cx="1290637" cy="171450"/>
          </a:xfrm>
          <a:prstGeom prst="roundRect">
            <a:avLst>
              <a:gd name="adj" fmla="val 16667"/>
            </a:avLst>
          </a:prstGeom>
          <a:pattFill prst="pct60">
            <a:fgClr>
              <a:srgbClr val="FF6600"/>
            </a:fgClr>
            <a:bgClr>
              <a:srgbClr val="FFFFFF"/>
            </a:bgClr>
          </a:pattFill>
          <a:ln w="9525">
            <a:solidFill>
              <a:schemeClr val="tx1"/>
            </a:solidFill>
            <a:round/>
            <a:headEnd/>
            <a:tailEnd/>
          </a:ln>
        </p:spPr>
        <p:txBody>
          <a:bodyPr wrap="none" anchor="ctr"/>
          <a:lstStyle/>
          <a:p>
            <a:endParaRPr lang="ja-JP" altLang="en-US">
              <a:latin typeface="Calibri" pitchFamily="34" charset="0"/>
            </a:endParaRPr>
          </a:p>
        </p:txBody>
      </p:sp>
      <p:sp>
        <p:nvSpPr>
          <p:cNvPr id="4335" name="AutoShape 335" descr="60%"/>
          <p:cNvSpPr>
            <a:spLocks noChangeArrowheads="1"/>
          </p:cNvSpPr>
          <p:nvPr/>
        </p:nvSpPr>
        <p:spPr bwMode="auto">
          <a:xfrm>
            <a:off x="1749425" y="5400675"/>
            <a:ext cx="1290638" cy="171450"/>
          </a:xfrm>
          <a:prstGeom prst="roundRect">
            <a:avLst>
              <a:gd name="adj" fmla="val 16667"/>
            </a:avLst>
          </a:prstGeom>
          <a:pattFill prst="pct60">
            <a:fgClr>
              <a:srgbClr val="FF6600"/>
            </a:fgClr>
            <a:bgClr>
              <a:srgbClr val="FFFFFF"/>
            </a:bgClr>
          </a:pattFill>
          <a:ln w="9525">
            <a:solidFill>
              <a:schemeClr val="tx1"/>
            </a:solidFill>
            <a:round/>
            <a:headEnd/>
            <a:tailEnd/>
          </a:ln>
        </p:spPr>
        <p:txBody>
          <a:bodyPr wrap="none" anchor="ctr"/>
          <a:lstStyle/>
          <a:p>
            <a:endParaRPr lang="ja-JP" altLang="en-US">
              <a:latin typeface="Calibri" pitchFamily="34" charset="0"/>
            </a:endParaRPr>
          </a:p>
        </p:txBody>
      </p:sp>
      <p:sp>
        <p:nvSpPr>
          <p:cNvPr id="4336" name="Line 336"/>
          <p:cNvSpPr>
            <a:spLocks noChangeShapeType="1"/>
          </p:cNvSpPr>
          <p:nvPr/>
        </p:nvSpPr>
        <p:spPr bwMode="auto">
          <a:xfrm flipH="1">
            <a:off x="1422400" y="5053013"/>
            <a:ext cx="176213" cy="263525"/>
          </a:xfrm>
          <a:prstGeom prst="line">
            <a:avLst/>
          </a:prstGeom>
          <a:noFill/>
          <a:ln w="9525">
            <a:solidFill>
              <a:schemeClr val="tx1"/>
            </a:solidFill>
            <a:round/>
            <a:headEnd/>
            <a:tailEnd/>
          </a:ln>
        </p:spPr>
        <p:txBody>
          <a:bodyPr/>
          <a:lstStyle/>
          <a:p>
            <a:endParaRPr lang="ja-JP" altLang="en-US"/>
          </a:p>
        </p:txBody>
      </p:sp>
      <p:sp>
        <p:nvSpPr>
          <p:cNvPr id="4337" name="Line 337"/>
          <p:cNvSpPr>
            <a:spLocks noChangeShapeType="1"/>
          </p:cNvSpPr>
          <p:nvPr/>
        </p:nvSpPr>
        <p:spPr bwMode="auto">
          <a:xfrm>
            <a:off x="2392363" y="4618038"/>
            <a:ext cx="0" cy="244475"/>
          </a:xfrm>
          <a:prstGeom prst="line">
            <a:avLst/>
          </a:prstGeom>
          <a:noFill/>
          <a:ln w="9525">
            <a:solidFill>
              <a:schemeClr val="tx1"/>
            </a:solidFill>
            <a:round/>
            <a:headEnd/>
            <a:tailEnd/>
          </a:ln>
        </p:spPr>
        <p:txBody>
          <a:bodyPr/>
          <a:lstStyle/>
          <a:p>
            <a:endParaRPr lang="ja-JP" altLang="en-US"/>
          </a:p>
        </p:txBody>
      </p:sp>
      <p:sp>
        <p:nvSpPr>
          <p:cNvPr id="4338" name="Line 338"/>
          <p:cNvSpPr>
            <a:spLocks noChangeShapeType="1"/>
          </p:cNvSpPr>
          <p:nvPr/>
        </p:nvSpPr>
        <p:spPr bwMode="auto">
          <a:xfrm>
            <a:off x="1854200" y="4618038"/>
            <a:ext cx="0" cy="244475"/>
          </a:xfrm>
          <a:prstGeom prst="line">
            <a:avLst/>
          </a:prstGeom>
          <a:noFill/>
          <a:ln w="9525">
            <a:solidFill>
              <a:schemeClr val="tx1"/>
            </a:solidFill>
            <a:round/>
            <a:headEnd/>
            <a:tailEnd/>
          </a:ln>
        </p:spPr>
        <p:txBody>
          <a:bodyPr/>
          <a:lstStyle/>
          <a:p>
            <a:endParaRPr lang="ja-JP" altLang="en-US"/>
          </a:p>
        </p:txBody>
      </p:sp>
      <p:sp>
        <p:nvSpPr>
          <p:cNvPr id="4339" name="Line 339"/>
          <p:cNvSpPr>
            <a:spLocks noChangeShapeType="1"/>
          </p:cNvSpPr>
          <p:nvPr/>
        </p:nvSpPr>
        <p:spPr bwMode="auto">
          <a:xfrm>
            <a:off x="1741488" y="4862513"/>
            <a:ext cx="1300162" cy="0"/>
          </a:xfrm>
          <a:prstGeom prst="line">
            <a:avLst/>
          </a:prstGeom>
          <a:noFill/>
          <a:ln w="9525">
            <a:solidFill>
              <a:schemeClr val="tx1"/>
            </a:solidFill>
            <a:round/>
            <a:headEnd/>
            <a:tailEnd/>
          </a:ln>
        </p:spPr>
        <p:txBody>
          <a:bodyPr/>
          <a:lstStyle/>
          <a:p>
            <a:endParaRPr lang="ja-JP" altLang="en-US"/>
          </a:p>
        </p:txBody>
      </p:sp>
      <p:sp>
        <p:nvSpPr>
          <p:cNvPr id="4340" name="Line 340"/>
          <p:cNvSpPr>
            <a:spLocks noChangeShapeType="1"/>
          </p:cNvSpPr>
          <p:nvPr/>
        </p:nvSpPr>
        <p:spPr bwMode="auto">
          <a:xfrm>
            <a:off x="1741488" y="5570538"/>
            <a:ext cx="1300162" cy="0"/>
          </a:xfrm>
          <a:prstGeom prst="line">
            <a:avLst/>
          </a:prstGeom>
          <a:noFill/>
          <a:ln w="9525">
            <a:solidFill>
              <a:schemeClr val="tx1"/>
            </a:solidFill>
            <a:round/>
            <a:headEnd/>
            <a:tailEnd/>
          </a:ln>
        </p:spPr>
        <p:txBody>
          <a:bodyPr/>
          <a:lstStyle/>
          <a:p>
            <a:endParaRPr lang="ja-JP" altLang="en-US"/>
          </a:p>
        </p:txBody>
      </p:sp>
      <p:sp>
        <p:nvSpPr>
          <p:cNvPr id="4341" name="Line 341"/>
          <p:cNvSpPr>
            <a:spLocks noChangeShapeType="1"/>
          </p:cNvSpPr>
          <p:nvPr/>
        </p:nvSpPr>
        <p:spPr bwMode="auto">
          <a:xfrm>
            <a:off x="2392363" y="5570538"/>
            <a:ext cx="0" cy="244475"/>
          </a:xfrm>
          <a:prstGeom prst="line">
            <a:avLst/>
          </a:prstGeom>
          <a:noFill/>
          <a:ln w="9525">
            <a:solidFill>
              <a:schemeClr val="tx1"/>
            </a:solidFill>
            <a:round/>
            <a:headEnd/>
            <a:tailEnd/>
          </a:ln>
        </p:spPr>
        <p:txBody>
          <a:bodyPr/>
          <a:lstStyle/>
          <a:p>
            <a:endParaRPr lang="ja-JP" altLang="en-US"/>
          </a:p>
        </p:txBody>
      </p:sp>
      <p:sp>
        <p:nvSpPr>
          <p:cNvPr id="4342" name="Rectangle 342"/>
          <p:cNvSpPr>
            <a:spLocks noChangeArrowheads="1"/>
          </p:cNvSpPr>
          <p:nvPr/>
        </p:nvSpPr>
        <p:spPr bwMode="auto">
          <a:xfrm>
            <a:off x="3081338" y="5037138"/>
            <a:ext cx="15875" cy="358775"/>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343" name="Line 343"/>
          <p:cNvSpPr>
            <a:spLocks noChangeShapeType="1"/>
          </p:cNvSpPr>
          <p:nvPr/>
        </p:nvSpPr>
        <p:spPr bwMode="auto">
          <a:xfrm>
            <a:off x="1854200" y="5570538"/>
            <a:ext cx="0" cy="244475"/>
          </a:xfrm>
          <a:prstGeom prst="line">
            <a:avLst/>
          </a:prstGeom>
          <a:noFill/>
          <a:ln w="9525">
            <a:solidFill>
              <a:schemeClr val="tx1"/>
            </a:solidFill>
            <a:round/>
            <a:headEnd/>
            <a:tailEnd/>
          </a:ln>
        </p:spPr>
        <p:txBody>
          <a:bodyPr/>
          <a:lstStyle/>
          <a:p>
            <a:endParaRPr lang="ja-JP" altLang="en-US"/>
          </a:p>
        </p:txBody>
      </p:sp>
      <p:grpSp>
        <p:nvGrpSpPr>
          <p:cNvPr id="19" name="Group 344"/>
          <p:cNvGrpSpPr>
            <a:grpSpLocks/>
          </p:cNvGrpSpPr>
          <p:nvPr/>
        </p:nvGrpSpPr>
        <p:grpSpPr bwMode="auto">
          <a:xfrm>
            <a:off x="1454150" y="5078413"/>
            <a:ext cx="209550" cy="277812"/>
            <a:chOff x="4494" y="13216"/>
            <a:chExt cx="619" cy="771"/>
          </a:xfrm>
        </p:grpSpPr>
        <p:sp>
          <p:nvSpPr>
            <p:cNvPr id="4528" name="Oval 345"/>
            <p:cNvSpPr>
              <a:spLocks noChangeArrowheads="1"/>
            </p:cNvSpPr>
            <p:nvPr/>
          </p:nvSpPr>
          <p:spPr bwMode="auto">
            <a:xfrm>
              <a:off x="4534" y="13216"/>
              <a:ext cx="543" cy="771"/>
            </a:xfrm>
            <a:prstGeom prst="ellipse">
              <a:avLst/>
            </a:prstGeom>
            <a:solidFill>
              <a:srgbClr val="00FFFF"/>
            </a:solidFill>
            <a:ln w="9525">
              <a:solidFill>
                <a:schemeClr val="tx1"/>
              </a:solidFill>
              <a:round/>
              <a:headEnd/>
              <a:tailEnd/>
            </a:ln>
          </p:spPr>
          <p:txBody>
            <a:bodyPr wrap="none" anchor="ctr"/>
            <a:lstStyle/>
            <a:p>
              <a:endParaRPr lang="ja-JP" altLang="en-US">
                <a:latin typeface="Calibri" pitchFamily="34" charset="0"/>
              </a:endParaRPr>
            </a:p>
          </p:txBody>
        </p:sp>
        <p:sp>
          <p:nvSpPr>
            <p:cNvPr id="4529" name="Line 346"/>
            <p:cNvSpPr>
              <a:spLocks noChangeShapeType="1"/>
            </p:cNvSpPr>
            <p:nvPr/>
          </p:nvSpPr>
          <p:spPr bwMode="auto">
            <a:xfrm flipH="1">
              <a:off x="4805" y="13216"/>
              <a:ext cx="0" cy="771"/>
            </a:xfrm>
            <a:prstGeom prst="line">
              <a:avLst/>
            </a:prstGeom>
            <a:noFill/>
            <a:ln w="9525">
              <a:solidFill>
                <a:schemeClr val="tx1"/>
              </a:solidFill>
              <a:round/>
              <a:headEnd/>
              <a:tailEnd/>
            </a:ln>
          </p:spPr>
          <p:txBody>
            <a:bodyPr/>
            <a:lstStyle/>
            <a:p>
              <a:endParaRPr lang="ja-JP" altLang="en-US"/>
            </a:p>
          </p:txBody>
        </p:sp>
        <p:sp>
          <p:nvSpPr>
            <p:cNvPr id="4530" name="Line 347"/>
            <p:cNvSpPr>
              <a:spLocks noChangeShapeType="1"/>
            </p:cNvSpPr>
            <p:nvPr/>
          </p:nvSpPr>
          <p:spPr bwMode="auto">
            <a:xfrm rot="1320000" flipH="1">
              <a:off x="4802" y="13237"/>
              <a:ext cx="0" cy="725"/>
            </a:xfrm>
            <a:prstGeom prst="line">
              <a:avLst/>
            </a:prstGeom>
            <a:noFill/>
            <a:ln w="9525">
              <a:solidFill>
                <a:schemeClr val="tx1"/>
              </a:solidFill>
              <a:round/>
              <a:headEnd/>
              <a:tailEnd/>
            </a:ln>
          </p:spPr>
          <p:txBody>
            <a:bodyPr/>
            <a:lstStyle/>
            <a:p>
              <a:endParaRPr lang="ja-JP" altLang="en-US"/>
            </a:p>
          </p:txBody>
        </p:sp>
        <p:sp>
          <p:nvSpPr>
            <p:cNvPr id="4531" name="Line 348"/>
            <p:cNvSpPr>
              <a:spLocks noChangeShapeType="1"/>
            </p:cNvSpPr>
            <p:nvPr/>
          </p:nvSpPr>
          <p:spPr bwMode="auto">
            <a:xfrm rot="2700000" flipH="1">
              <a:off x="4805" y="13288"/>
              <a:ext cx="0" cy="623"/>
            </a:xfrm>
            <a:prstGeom prst="line">
              <a:avLst/>
            </a:prstGeom>
            <a:noFill/>
            <a:ln w="9525">
              <a:solidFill>
                <a:schemeClr val="tx1"/>
              </a:solidFill>
              <a:round/>
              <a:headEnd/>
              <a:tailEnd/>
            </a:ln>
          </p:spPr>
          <p:txBody>
            <a:bodyPr/>
            <a:lstStyle/>
            <a:p>
              <a:endParaRPr lang="ja-JP" altLang="en-US"/>
            </a:p>
          </p:txBody>
        </p:sp>
        <p:sp>
          <p:nvSpPr>
            <p:cNvPr id="4532" name="Line 349"/>
            <p:cNvSpPr>
              <a:spLocks noChangeShapeType="1"/>
            </p:cNvSpPr>
            <p:nvPr/>
          </p:nvSpPr>
          <p:spPr bwMode="auto">
            <a:xfrm rot="4020000" flipH="1">
              <a:off x="4804" y="13321"/>
              <a:ext cx="0" cy="562"/>
            </a:xfrm>
            <a:prstGeom prst="line">
              <a:avLst/>
            </a:prstGeom>
            <a:noFill/>
            <a:ln w="9525">
              <a:solidFill>
                <a:schemeClr val="tx1"/>
              </a:solidFill>
              <a:round/>
              <a:headEnd/>
              <a:tailEnd/>
            </a:ln>
          </p:spPr>
          <p:txBody>
            <a:bodyPr/>
            <a:lstStyle/>
            <a:p>
              <a:endParaRPr lang="ja-JP" altLang="en-US"/>
            </a:p>
          </p:txBody>
        </p:sp>
        <p:sp>
          <p:nvSpPr>
            <p:cNvPr id="4533" name="Line 350"/>
            <p:cNvSpPr>
              <a:spLocks noChangeShapeType="1"/>
            </p:cNvSpPr>
            <p:nvPr/>
          </p:nvSpPr>
          <p:spPr bwMode="auto">
            <a:xfrm rot="5400000" flipH="1">
              <a:off x="4805" y="13330"/>
              <a:ext cx="0" cy="543"/>
            </a:xfrm>
            <a:prstGeom prst="line">
              <a:avLst/>
            </a:prstGeom>
            <a:noFill/>
            <a:ln w="9525">
              <a:solidFill>
                <a:schemeClr val="tx1"/>
              </a:solidFill>
              <a:round/>
              <a:headEnd/>
              <a:tailEnd/>
            </a:ln>
          </p:spPr>
          <p:txBody>
            <a:bodyPr/>
            <a:lstStyle/>
            <a:p>
              <a:endParaRPr lang="ja-JP" altLang="en-US"/>
            </a:p>
          </p:txBody>
        </p:sp>
        <p:sp>
          <p:nvSpPr>
            <p:cNvPr id="4534" name="Line 351"/>
            <p:cNvSpPr>
              <a:spLocks noChangeShapeType="1"/>
            </p:cNvSpPr>
            <p:nvPr/>
          </p:nvSpPr>
          <p:spPr bwMode="auto">
            <a:xfrm rot="6720000" flipH="1">
              <a:off x="4807" y="13323"/>
              <a:ext cx="0" cy="562"/>
            </a:xfrm>
            <a:prstGeom prst="line">
              <a:avLst/>
            </a:prstGeom>
            <a:noFill/>
            <a:ln w="9525">
              <a:solidFill>
                <a:schemeClr val="tx1"/>
              </a:solidFill>
              <a:round/>
              <a:headEnd/>
              <a:tailEnd/>
            </a:ln>
          </p:spPr>
          <p:txBody>
            <a:bodyPr/>
            <a:lstStyle/>
            <a:p>
              <a:endParaRPr lang="ja-JP" altLang="en-US"/>
            </a:p>
          </p:txBody>
        </p:sp>
        <p:sp>
          <p:nvSpPr>
            <p:cNvPr id="4535" name="Line 352"/>
            <p:cNvSpPr>
              <a:spLocks noChangeShapeType="1"/>
            </p:cNvSpPr>
            <p:nvPr/>
          </p:nvSpPr>
          <p:spPr bwMode="auto">
            <a:xfrm rot="8100000" flipH="1">
              <a:off x="4804" y="13293"/>
              <a:ext cx="0" cy="619"/>
            </a:xfrm>
            <a:prstGeom prst="line">
              <a:avLst/>
            </a:prstGeom>
            <a:noFill/>
            <a:ln w="9525">
              <a:solidFill>
                <a:schemeClr val="tx1"/>
              </a:solidFill>
              <a:round/>
              <a:headEnd/>
              <a:tailEnd/>
            </a:ln>
          </p:spPr>
          <p:txBody>
            <a:bodyPr/>
            <a:lstStyle/>
            <a:p>
              <a:endParaRPr lang="ja-JP" altLang="en-US"/>
            </a:p>
          </p:txBody>
        </p:sp>
        <p:sp>
          <p:nvSpPr>
            <p:cNvPr id="4536" name="Line 353"/>
            <p:cNvSpPr>
              <a:spLocks noChangeShapeType="1"/>
            </p:cNvSpPr>
            <p:nvPr/>
          </p:nvSpPr>
          <p:spPr bwMode="auto">
            <a:xfrm rot="9420000" flipH="1">
              <a:off x="4804" y="13245"/>
              <a:ext cx="0" cy="716"/>
            </a:xfrm>
            <a:prstGeom prst="line">
              <a:avLst/>
            </a:prstGeom>
            <a:noFill/>
            <a:ln w="9525">
              <a:solidFill>
                <a:schemeClr val="tx1"/>
              </a:solidFill>
              <a:round/>
              <a:headEnd/>
              <a:tailEnd/>
            </a:ln>
          </p:spPr>
          <p:txBody>
            <a:bodyPr/>
            <a:lstStyle/>
            <a:p>
              <a:endParaRPr lang="ja-JP" altLang="en-US"/>
            </a:p>
          </p:txBody>
        </p:sp>
        <p:sp>
          <p:nvSpPr>
            <p:cNvPr id="4537" name="Oval 354"/>
            <p:cNvSpPr>
              <a:spLocks noChangeArrowheads="1"/>
            </p:cNvSpPr>
            <p:nvPr/>
          </p:nvSpPr>
          <p:spPr bwMode="auto">
            <a:xfrm>
              <a:off x="4565" y="13261"/>
              <a:ext cx="480" cy="680"/>
            </a:xfrm>
            <a:prstGeom prst="ellipse">
              <a:avLst/>
            </a:prstGeom>
            <a:noFill/>
            <a:ln w="3175">
              <a:solidFill>
                <a:schemeClr val="tx1"/>
              </a:solidFill>
              <a:prstDash val="lgDashDot"/>
              <a:round/>
              <a:headEnd/>
              <a:tailEnd/>
            </a:ln>
          </p:spPr>
          <p:txBody>
            <a:bodyPr wrap="none" anchor="ctr"/>
            <a:lstStyle/>
            <a:p>
              <a:endParaRPr lang="ja-JP" altLang="en-US">
                <a:latin typeface="Calibri" pitchFamily="34" charset="0"/>
              </a:endParaRPr>
            </a:p>
          </p:txBody>
        </p:sp>
        <p:sp>
          <p:nvSpPr>
            <p:cNvPr id="4538" name="Oval 355"/>
            <p:cNvSpPr>
              <a:spLocks noChangeArrowheads="1"/>
            </p:cNvSpPr>
            <p:nvPr/>
          </p:nvSpPr>
          <p:spPr bwMode="auto">
            <a:xfrm>
              <a:off x="4597" y="13307"/>
              <a:ext cx="415" cy="589"/>
            </a:xfrm>
            <a:prstGeom prst="ellipse">
              <a:avLst/>
            </a:prstGeom>
            <a:solidFill>
              <a:schemeClr val="accent1">
                <a:alpha val="89803"/>
              </a:schemeClr>
            </a:solidFill>
            <a:ln w="9525">
              <a:solidFill>
                <a:schemeClr val="tx1"/>
              </a:solidFill>
              <a:round/>
              <a:headEnd/>
              <a:tailEnd/>
            </a:ln>
          </p:spPr>
          <p:txBody>
            <a:bodyPr wrap="none" anchor="ctr"/>
            <a:lstStyle/>
            <a:p>
              <a:endParaRPr lang="ja-JP" altLang="en-US">
                <a:latin typeface="Calibri" pitchFamily="34" charset="0"/>
              </a:endParaRPr>
            </a:p>
          </p:txBody>
        </p:sp>
      </p:grpSp>
      <p:sp>
        <p:nvSpPr>
          <p:cNvPr id="4345" name="Oval 356"/>
          <p:cNvSpPr>
            <a:spLocks noChangeArrowheads="1"/>
          </p:cNvSpPr>
          <p:nvPr/>
        </p:nvSpPr>
        <p:spPr bwMode="auto">
          <a:xfrm>
            <a:off x="1546225" y="5195888"/>
            <a:ext cx="25400" cy="41275"/>
          </a:xfrm>
          <a:prstGeom prst="ellipse">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sp>
        <p:nvSpPr>
          <p:cNvPr id="4346" name="Line 357"/>
          <p:cNvSpPr>
            <a:spLocks noChangeShapeType="1"/>
          </p:cNvSpPr>
          <p:nvPr/>
        </p:nvSpPr>
        <p:spPr bwMode="auto">
          <a:xfrm>
            <a:off x="1598613" y="5053013"/>
            <a:ext cx="142875" cy="0"/>
          </a:xfrm>
          <a:prstGeom prst="line">
            <a:avLst/>
          </a:prstGeom>
          <a:noFill/>
          <a:ln w="9525">
            <a:solidFill>
              <a:schemeClr val="tx1"/>
            </a:solidFill>
            <a:round/>
            <a:headEnd/>
            <a:tailEnd/>
          </a:ln>
        </p:spPr>
        <p:txBody>
          <a:bodyPr/>
          <a:lstStyle/>
          <a:p>
            <a:endParaRPr lang="ja-JP" altLang="en-US"/>
          </a:p>
        </p:txBody>
      </p:sp>
      <p:sp>
        <p:nvSpPr>
          <p:cNvPr id="4347" name="Line 358"/>
          <p:cNvSpPr>
            <a:spLocks noChangeShapeType="1"/>
          </p:cNvSpPr>
          <p:nvPr/>
        </p:nvSpPr>
        <p:spPr bwMode="auto">
          <a:xfrm>
            <a:off x="1379538" y="5251450"/>
            <a:ext cx="42862" cy="65088"/>
          </a:xfrm>
          <a:prstGeom prst="line">
            <a:avLst/>
          </a:prstGeom>
          <a:noFill/>
          <a:ln w="9525">
            <a:solidFill>
              <a:schemeClr val="tx1"/>
            </a:solidFill>
            <a:round/>
            <a:headEnd/>
            <a:tailEnd/>
          </a:ln>
        </p:spPr>
        <p:txBody>
          <a:bodyPr/>
          <a:lstStyle/>
          <a:p>
            <a:endParaRPr lang="ja-JP" altLang="en-US"/>
          </a:p>
        </p:txBody>
      </p:sp>
      <p:sp>
        <p:nvSpPr>
          <p:cNvPr id="4348" name="Line 359"/>
          <p:cNvSpPr>
            <a:spLocks noChangeShapeType="1"/>
          </p:cNvSpPr>
          <p:nvPr/>
        </p:nvSpPr>
        <p:spPr bwMode="auto">
          <a:xfrm>
            <a:off x="1487488" y="5251450"/>
            <a:ext cx="44450" cy="65088"/>
          </a:xfrm>
          <a:prstGeom prst="line">
            <a:avLst/>
          </a:prstGeom>
          <a:noFill/>
          <a:ln w="9525">
            <a:solidFill>
              <a:schemeClr val="tx1"/>
            </a:solidFill>
            <a:round/>
            <a:headEnd/>
            <a:tailEnd/>
          </a:ln>
        </p:spPr>
        <p:txBody>
          <a:bodyPr/>
          <a:lstStyle/>
          <a:p>
            <a:endParaRPr lang="ja-JP" altLang="en-US"/>
          </a:p>
        </p:txBody>
      </p:sp>
      <p:sp>
        <p:nvSpPr>
          <p:cNvPr id="4349" name="Rectangle 360"/>
          <p:cNvSpPr>
            <a:spLocks noChangeArrowheads="1"/>
          </p:cNvSpPr>
          <p:nvPr/>
        </p:nvSpPr>
        <p:spPr bwMode="auto">
          <a:xfrm>
            <a:off x="1704975" y="5140325"/>
            <a:ext cx="9525" cy="152400"/>
          </a:xfrm>
          <a:prstGeom prst="rect">
            <a:avLst/>
          </a:prstGeom>
          <a:solidFill>
            <a:schemeClr val="bg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4350" name="Rectangle 361"/>
          <p:cNvSpPr>
            <a:spLocks noChangeArrowheads="1"/>
          </p:cNvSpPr>
          <p:nvPr/>
        </p:nvSpPr>
        <p:spPr bwMode="auto">
          <a:xfrm>
            <a:off x="1714500" y="5140325"/>
            <a:ext cx="9525" cy="150813"/>
          </a:xfrm>
          <a:prstGeom prst="rect">
            <a:avLst/>
          </a:prstGeom>
          <a:solidFill>
            <a:schemeClr val="bg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4351" name="Line 362"/>
          <p:cNvSpPr>
            <a:spLocks noChangeShapeType="1"/>
          </p:cNvSpPr>
          <p:nvPr/>
        </p:nvSpPr>
        <p:spPr bwMode="auto">
          <a:xfrm flipV="1">
            <a:off x="1704975" y="5291138"/>
            <a:ext cx="0" cy="92075"/>
          </a:xfrm>
          <a:prstGeom prst="line">
            <a:avLst/>
          </a:prstGeom>
          <a:noFill/>
          <a:ln w="9525">
            <a:solidFill>
              <a:schemeClr val="tx1"/>
            </a:solidFill>
            <a:round/>
            <a:headEnd/>
            <a:tailEnd/>
          </a:ln>
        </p:spPr>
        <p:txBody>
          <a:bodyPr/>
          <a:lstStyle/>
          <a:p>
            <a:endParaRPr lang="ja-JP" altLang="en-US"/>
          </a:p>
        </p:txBody>
      </p:sp>
      <p:sp>
        <p:nvSpPr>
          <p:cNvPr id="4352" name="Rectangle 363" descr="右上がり対角線"/>
          <p:cNvSpPr>
            <a:spLocks noChangeArrowheads="1"/>
          </p:cNvSpPr>
          <p:nvPr/>
        </p:nvSpPr>
        <p:spPr bwMode="auto">
          <a:xfrm>
            <a:off x="1714500" y="5172075"/>
            <a:ext cx="69850" cy="88900"/>
          </a:xfrm>
          <a:prstGeom prst="rect">
            <a:avLst/>
          </a:prstGeom>
          <a:pattFill prst="ltUpDiag">
            <a:fgClr>
              <a:schemeClr val="accent1"/>
            </a:fgClr>
            <a:bgClr>
              <a:schemeClr val="bg1"/>
            </a:bgClr>
          </a:pattFill>
          <a:ln w="9525">
            <a:noFill/>
            <a:miter lim="800000"/>
            <a:headEnd/>
            <a:tailEnd/>
          </a:ln>
        </p:spPr>
        <p:txBody>
          <a:bodyPr wrap="none" anchor="ctr"/>
          <a:lstStyle/>
          <a:p>
            <a:endParaRPr lang="ja-JP" altLang="en-US">
              <a:latin typeface="Calibri" pitchFamily="34" charset="0"/>
            </a:endParaRPr>
          </a:p>
        </p:txBody>
      </p:sp>
      <p:sp>
        <p:nvSpPr>
          <p:cNvPr id="4353" name="Line 364"/>
          <p:cNvSpPr>
            <a:spLocks noChangeShapeType="1"/>
          </p:cNvSpPr>
          <p:nvPr/>
        </p:nvSpPr>
        <p:spPr bwMode="auto">
          <a:xfrm>
            <a:off x="1716088" y="5172075"/>
            <a:ext cx="66675" cy="0"/>
          </a:xfrm>
          <a:prstGeom prst="line">
            <a:avLst/>
          </a:prstGeom>
          <a:noFill/>
          <a:ln w="9525">
            <a:solidFill>
              <a:schemeClr val="tx1"/>
            </a:solidFill>
            <a:round/>
            <a:headEnd/>
            <a:tailEnd/>
          </a:ln>
        </p:spPr>
        <p:txBody>
          <a:bodyPr/>
          <a:lstStyle/>
          <a:p>
            <a:endParaRPr lang="ja-JP" altLang="en-US"/>
          </a:p>
        </p:txBody>
      </p:sp>
      <p:sp>
        <p:nvSpPr>
          <p:cNvPr id="4354" name="Line 365"/>
          <p:cNvSpPr>
            <a:spLocks noChangeShapeType="1"/>
          </p:cNvSpPr>
          <p:nvPr/>
        </p:nvSpPr>
        <p:spPr bwMode="auto">
          <a:xfrm>
            <a:off x="1714500" y="5260975"/>
            <a:ext cx="68263" cy="0"/>
          </a:xfrm>
          <a:prstGeom prst="line">
            <a:avLst/>
          </a:prstGeom>
          <a:noFill/>
          <a:ln w="9525">
            <a:solidFill>
              <a:schemeClr val="tx1"/>
            </a:solidFill>
            <a:round/>
            <a:headEnd/>
            <a:tailEnd/>
          </a:ln>
        </p:spPr>
        <p:txBody>
          <a:bodyPr/>
          <a:lstStyle/>
          <a:p>
            <a:endParaRPr lang="ja-JP" altLang="en-US"/>
          </a:p>
        </p:txBody>
      </p:sp>
      <p:sp>
        <p:nvSpPr>
          <p:cNvPr id="4355" name="Line 366"/>
          <p:cNvSpPr>
            <a:spLocks noChangeShapeType="1"/>
          </p:cNvSpPr>
          <p:nvPr/>
        </p:nvSpPr>
        <p:spPr bwMode="auto">
          <a:xfrm>
            <a:off x="1422400" y="5316538"/>
            <a:ext cx="109538" cy="0"/>
          </a:xfrm>
          <a:prstGeom prst="line">
            <a:avLst/>
          </a:prstGeom>
          <a:noFill/>
          <a:ln w="9525">
            <a:solidFill>
              <a:schemeClr val="tx1"/>
            </a:solidFill>
            <a:round/>
            <a:headEnd/>
            <a:tailEnd/>
          </a:ln>
        </p:spPr>
        <p:txBody>
          <a:bodyPr/>
          <a:lstStyle/>
          <a:p>
            <a:endParaRPr lang="ja-JP" altLang="en-US"/>
          </a:p>
        </p:txBody>
      </p:sp>
      <p:sp>
        <p:nvSpPr>
          <p:cNvPr id="4356" name="Line 367"/>
          <p:cNvSpPr>
            <a:spLocks noChangeShapeType="1"/>
          </p:cNvSpPr>
          <p:nvPr/>
        </p:nvSpPr>
        <p:spPr bwMode="auto">
          <a:xfrm flipV="1">
            <a:off x="1531938" y="5316538"/>
            <a:ext cx="0" cy="66675"/>
          </a:xfrm>
          <a:prstGeom prst="line">
            <a:avLst/>
          </a:prstGeom>
          <a:noFill/>
          <a:ln w="9525">
            <a:solidFill>
              <a:schemeClr val="tx1"/>
            </a:solidFill>
            <a:round/>
            <a:headEnd/>
            <a:tailEnd/>
          </a:ln>
        </p:spPr>
        <p:txBody>
          <a:bodyPr/>
          <a:lstStyle/>
          <a:p>
            <a:endParaRPr lang="ja-JP" altLang="en-US"/>
          </a:p>
        </p:txBody>
      </p:sp>
      <p:sp>
        <p:nvSpPr>
          <p:cNvPr id="4357" name="Line 368"/>
          <p:cNvSpPr>
            <a:spLocks noChangeShapeType="1"/>
          </p:cNvSpPr>
          <p:nvPr/>
        </p:nvSpPr>
        <p:spPr bwMode="auto">
          <a:xfrm flipV="1">
            <a:off x="1422400" y="5316538"/>
            <a:ext cx="0" cy="66675"/>
          </a:xfrm>
          <a:prstGeom prst="line">
            <a:avLst/>
          </a:prstGeom>
          <a:noFill/>
          <a:ln w="9525">
            <a:solidFill>
              <a:schemeClr val="tx1"/>
            </a:solidFill>
            <a:round/>
            <a:headEnd/>
            <a:tailEnd/>
          </a:ln>
        </p:spPr>
        <p:txBody>
          <a:bodyPr/>
          <a:lstStyle/>
          <a:p>
            <a:endParaRPr lang="ja-JP" altLang="en-US"/>
          </a:p>
        </p:txBody>
      </p:sp>
      <p:sp>
        <p:nvSpPr>
          <p:cNvPr id="4358" name="Line 369"/>
          <p:cNvSpPr>
            <a:spLocks noChangeShapeType="1"/>
          </p:cNvSpPr>
          <p:nvPr/>
        </p:nvSpPr>
        <p:spPr bwMode="auto">
          <a:xfrm>
            <a:off x="1422400" y="5383213"/>
            <a:ext cx="319088" cy="0"/>
          </a:xfrm>
          <a:prstGeom prst="line">
            <a:avLst/>
          </a:prstGeom>
          <a:noFill/>
          <a:ln w="9525">
            <a:solidFill>
              <a:schemeClr val="tx1"/>
            </a:solidFill>
            <a:round/>
            <a:headEnd/>
            <a:tailEnd/>
          </a:ln>
        </p:spPr>
        <p:txBody>
          <a:bodyPr/>
          <a:lstStyle/>
          <a:p>
            <a:endParaRPr lang="ja-JP" altLang="en-US"/>
          </a:p>
        </p:txBody>
      </p:sp>
      <p:sp>
        <p:nvSpPr>
          <p:cNvPr id="4359" name="Rectangle 370" descr="右上がり対角線 (反転)"/>
          <p:cNvSpPr>
            <a:spLocks noChangeArrowheads="1"/>
          </p:cNvSpPr>
          <p:nvPr/>
        </p:nvSpPr>
        <p:spPr bwMode="auto">
          <a:xfrm>
            <a:off x="1782763" y="5073650"/>
            <a:ext cx="1314450" cy="285750"/>
          </a:xfrm>
          <a:prstGeom prst="rect">
            <a:avLst/>
          </a:prstGeom>
          <a:pattFill prst="dkUpDiag">
            <a:fgClr>
              <a:schemeClr val="accent1"/>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360" name="Line 371"/>
          <p:cNvSpPr>
            <a:spLocks noChangeShapeType="1"/>
          </p:cNvSpPr>
          <p:nvPr/>
        </p:nvSpPr>
        <p:spPr bwMode="auto">
          <a:xfrm flipH="1">
            <a:off x="1531938" y="5053013"/>
            <a:ext cx="174625" cy="263525"/>
          </a:xfrm>
          <a:prstGeom prst="line">
            <a:avLst/>
          </a:prstGeom>
          <a:noFill/>
          <a:ln w="9525">
            <a:solidFill>
              <a:schemeClr val="tx1"/>
            </a:solidFill>
            <a:round/>
            <a:headEnd/>
            <a:tailEnd/>
          </a:ln>
        </p:spPr>
        <p:txBody>
          <a:bodyPr/>
          <a:lstStyle/>
          <a:p>
            <a:endParaRPr lang="ja-JP" altLang="en-US"/>
          </a:p>
        </p:txBody>
      </p:sp>
      <p:sp>
        <p:nvSpPr>
          <p:cNvPr id="4361" name="Line 372"/>
          <p:cNvSpPr>
            <a:spLocks noChangeShapeType="1"/>
          </p:cNvSpPr>
          <p:nvPr/>
        </p:nvSpPr>
        <p:spPr bwMode="auto">
          <a:xfrm flipV="1">
            <a:off x="1704975" y="5053013"/>
            <a:ext cx="0" cy="87312"/>
          </a:xfrm>
          <a:prstGeom prst="line">
            <a:avLst/>
          </a:prstGeom>
          <a:noFill/>
          <a:ln w="9525">
            <a:solidFill>
              <a:schemeClr val="tx1"/>
            </a:solidFill>
            <a:round/>
            <a:headEnd/>
            <a:tailEnd/>
          </a:ln>
        </p:spPr>
        <p:txBody>
          <a:bodyPr/>
          <a:lstStyle/>
          <a:p>
            <a:endParaRPr lang="ja-JP" altLang="en-US"/>
          </a:p>
        </p:txBody>
      </p:sp>
      <p:sp>
        <p:nvSpPr>
          <p:cNvPr id="4362" name="Line 373"/>
          <p:cNvSpPr>
            <a:spLocks noChangeShapeType="1"/>
          </p:cNvSpPr>
          <p:nvPr/>
        </p:nvSpPr>
        <p:spPr bwMode="auto">
          <a:xfrm>
            <a:off x="1663700" y="4987925"/>
            <a:ext cx="42863" cy="65088"/>
          </a:xfrm>
          <a:prstGeom prst="line">
            <a:avLst/>
          </a:prstGeom>
          <a:noFill/>
          <a:ln w="9525">
            <a:solidFill>
              <a:schemeClr val="tx1"/>
            </a:solidFill>
            <a:round/>
            <a:headEnd/>
            <a:tailEnd/>
          </a:ln>
        </p:spPr>
        <p:txBody>
          <a:bodyPr/>
          <a:lstStyle/>
          <a:p>
            <a:endParaRPr lang="ja-JP" altLang="en-US"/>
          </a:p>
        </p:txBody>
      </p:sp>
      <p:grpSp>
        <p:nvGrpSpPr>
          <p:cNvPr id="20" name="Group 374"/>
          <p:cNvGrpSpPr>
            <a:grpSpLocks/>
          </p:cNvGrpSpPr>
          <p:nvPr/>
        </p:nvGrpSpPr>
        <p:grpSpPr bwMode="auto">
          <a:xfrm>
            <a:off x="1377950" y="4987925"/>
            <a:ext cx="285750" cy="263525"/>
            <a:chOff x="4965" y="13148"/>
            <a:chExt cx="841" cy="732"/>
          </a:xfrm>
        </p:grpSpPr>
        <p:sp>
          <p:nvSpPr>
            <p:cNvPr id="4524" name="Line 375"/>
            <p:cNvSpPr>
              <a:spLocks noChangeShapeType="1"/>
            </p:cNvSpPr>
            <p:nvPr/>
          </p:nvSpPr>
          <p:spPr bwMode="auto">
            <a:xfrm>
              <a:off x="4965" y="13880"/>
              <a:ext cx="323" cy="0"/>
            </a:xfrm>
            <a:prstGeom prst="line">
              <a:avLst/>
            </a:prstGeom>
            <a:noFill/>
            <a:ln w="9525">
              <a:solidFill>
                <a:schemeClr val="tx1"/>
              </a:solidFill>
              <a:round/>
              <a:headEnd/>
              <a:tailEnd/>
            </a:ln>
          </p:spPr>
          <p:txBody>
            <a:bodyPr/>
            <a:lstStyle/>
            <a:p>
              <a:endParaRPr lang="ja-JP" altLang="en-US"/>
            </a:p>
          </p:txBody>
        </p:sp>
        <p:sp>
          <p:nvSpPr>
            <p:cNvPr id="4525" name="Line 376"/>
            <p:cNvSpPr>
              <a:spLocks noChangeShapeType="1"/>
            </p:cNvSpPr>
            <p:nvPr/>
          </p:nvSpPr>
          <p:spPr bwMode="auto">
            <a:xfrm flipH="1">
              <a:off x="4965" y="13148"/>
              <a:ext cx="520" cy="732"/>
            </a:xfrm>
            <a:prstGeom prst="line">
              <a:avLst/>
            </a:prstGeom>
            <a:noFill/>
            <a:ln w="9525">
              <a:solidFill>
                <a:schemeClr val="tx1"/>
              </a:solidFill>
              <a:round/>
              <a:headEnd/>
              <a:tailEnd/>
            </a:ln>
          </p:spPr>
          <p:txBody>
            <a:bodyPr/>
            <a:lstStyle/>
            <a:p>
              <a:endParaRPr lang="ja-JP" altLang="en-US"/>
            </a:p>
          </p:txBody>
        </p:sp>
        <p:sp>
          <p:nvSpPr>
            <p:cNvPr id="4526" name="Line 377"/>
            <p:cNvSpPr>
              <a:spLocks noChangeShapeType="1"/>
            </p:cNvSpPr>
            <p:nvPr/>
          </p:nvSpPr>
          <p:spPr bwMode="auto">
            <a:xfrm flipH="1">
              <a:off x="5286" y="13148"/>
              <a:ext cx="520" cy="732"/>
            </a:xfrm>
            <a:prstGeom prst="line">
              <a:avLst/>
            </a:prstGeom>
            <a:noFill/>
            <a:ln w="9525">
              <a:solidFill>
                <a:schemeClr val="tx1"/>
              </a:solidFill>
              <a:round/>
              <a:headEnd/>
              <a:tailEnd/>
            </a:ln>
          </p:spPr>
          <p:txBody>
            <a:bodyPr/>
            <a:lstStyle/>
            <a:p>
              <a:endParaRPr lang="ja-JP" altLang="en-US"/>
            </a:p>
          </p:txBody>
        </p:sp>
        <p:sp>
          <p:nvSpPr>
            <p:cNvPr id="4527" name="Line 378"/>
            <p:cNvSpPr>
              <a:spLocks noChangeShapeType="1"/>
            </p:cNvSpPr>
            <p:nvPr/>
          </p:nvSpPr>
          <p:spPr bwMode="auto">
            <a:xfrm>
              <a:off x="5485" y="13148"/>
              <a:ext cx="321" cy="0"/>
            </a:xfrm>
            <a:prstGeom prst="line">
              <a:avLst/>
            </a:prstGeom>
            <a:noFill/>
            <a:ln w="9525">
              <a:solidFill>
                <a:schemeClr val="tx1"/>
              </a:solidFill>
              <a:round/>
              <a:headEnd/>
              <a:tailEnd/>
            </a:ln>
          </p:spPr>
          <p:txBody>
            <a:bodyPr/>
            <a:lstStyle/>
            <a:p>
              <a:endParaRPr lang="ja-JP" altLang="en-US"/>
            </a:p>
          </p:txBody>
        </p:sp>
      </p:grpSp>
      <p:sp>
        <p:nvSpPr>
          <p:cNvPr id="4364" name="Freeform 379" descr="30%"/>
          <p:cNvSpPr>
            <a:spLocks/>
          </p:cNvSpPr>
          <p:nvPr/>
        </p:nvSpPr>
        <p:spPr bwMode="auto">
          <a:xfrm flipV="1">
            <a:off x="1960563" y="5275263"/>
            <a:ext cx="887412" cy="296862"/>
          </a:xfrm>
          <a:custGeom>
            <a:avLst/>
            <a:gdLst>
              <a:gd name="T0" fmla="*/ 0 w 2616"/>
              <a:gd name="T1" fmla="*/ 0 h 828"/>
              <a:gd name="T2" fmla="*/ 0 w 2616"/>
              <a:gd name="T3" fmla="*/ 2147483647 h 828"/>
              <a:gd name="T4" fmla="*/ 2147483647 w 2616"/>
              <a:gd name="T5" fmla="*/ 2147483647 h 828"/>
              <a:gd name="T6" fmla="*/ 2147483647 w 2616"/>
              <a:gd name="T7" fmla="*/ 2147483647 h 828"/>
              <a:gd name="T8" fmla="*/ 2147483647 w 2616"/>
              <a:gd name="T9" fmla="*/ 2147483647 h 828"/>
              <a:gd name="T10" fmla="*/ 2147483647 w 2616"/>
              <a:gd name="T11" fmla="*/ 2147483647 h 828"/>
              <a:gd name="T12" fmla="*/ 2147483647 w 2616"/>
              <a:gd name="T13" fmla="*/ 2147483647 h 828"/>
              <a:gd name="T14" fmla="*/ 2147483647 w 2616"/>
              <a:gd name="T15" fmla="*/ 2147483647 h 828"/>
              <a:gd name="T16" fmla="*/ 2147483647 w 2616"/>
              <a:gd name="T17" fmla="*/ 2147483647 h 828"/>
              <a:gd name="T18" fmla="*/ 2147483647 w 2616"/>
              <a:gd name="T19" fmla="*/ 0 h 828"/>
              <a:gd name="T20" fmla="*/ 0 w 2616"/>
              <a:gd name="T21" fmla="*/ 0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16"/>
              <a:gd name="T34" fmla="*/ 0 h 828"/>
              <a:gd name="T35" fmla="*/ 2616 w 261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16" h="828">
                <a:moveTo>
                  <a:pt x="0" y="0"/>
                </a:moveTo>
                <a:lnTo>
                  <a:pt x="0" y="603"/>
                </a:lnTo>
                <a:lnTo>
                  <a:pt x="39" y="603"/>
                </a:lnTo>
                <a:lnTo>
                  <a:pt x="39" y="768"/>
                </a:lnTo>
                <a:lnTo>
                  <a:pt x="99" y="828"/>
                </a:lnTo>
                <a:lnTo>
                  <a:pt x="2481" y="828"/>
                </a:lnTo>
                <a:lnTo>
                  <a:pt x="2541" y="768"/>
                </a:lnTo>
                <a:lnTo>
                  <a:pt x="2541" y="597"/>
                </a:lnTo>
                <a:lnTo>
                  <a:pt x="2616" y="597"/>
                </a:lnTo>
                <a:lnTo>
                  <a:pt x="2616" y="0"/>
                </a:lnTo>
                <a:lnTo>
                  <a:pt x="0" y="0"/>
                </a:lnTo>
                <a:close/>
              </a:path>
            </a:pathLst>
          </a:custGeom>
          <a:pattFill prst="pct30">
            <a:fgClr>
              <a:srgbClr val="00CCFF"/>
            </a:fgClr>
            <a:bgClr>
              <a:schemeClr val="bg1"/>
            </a:bgClr>
          </a:pattFill>
          <a:ln w="9525">
            <a:solidFill>
              <a:schemeClr val="tx1"/>
            </a:solidFill>
            <a:round/>
            <a:headEnd/>
            <a:tailEnd/>
          </a:ln>
        </p:spPr>
        <p:txBody>
          <a:bodyPr/>
          <a:lstStyle/>
          <a:p>
            <a:endParaRPr lang="ja-JP" altLang="en-US"/>
          </a:p>
        </p:txBody>
      </p:sp>
      <p:sp>
        <p:nvSpPr>
          <p:cNvPr id="4365" name="Freeform 380" descr="30%"/>
          <p:cNvSpPr>
            <a:spLocks/>
          </p:cNvSpPr>
          <p:nvPr/>
        </p:nvSpPr>
        <p:spPr bwMode="auto">
          <a:xfrm>
            <a:off x="1960563" y="4862513"/>
            <a:ext cx="887412" cy="296862"/>
          </a:xfrm>
          <a:custGeom>
            <a:avLst/>
            <a:gdLst>
              <a:gd name="T0" fmla="*/ 0 w 2616"/>
              <a:gd name="T1" fmla="*/ 0 h 828"/>
              <a:gd name="T2" fmla="*/ 0 w 2616"/>
              <a:gd name="T3" fmla="*/ 2147483647 h 828"/>
              <a:gd name="T4" fmla="*/ 2147483647 w 2616"/>
              <a:gd name="T5" fmla="*/ 2147483647 h 828"/>
              <a:gd name="T6" fmla="*/ 2147483647 w 2616"/>
              <a:gd name="T7" fmla="*/ 2147483647 h 828"/>
              <a:gd name="T8" fmla="*/ 2147483647 w 2616"/>
              <a:gd name="T9" fmla="*/ 2147483647 h 828"/>
              <a:gd name="T10" fmla="*/ 2147483647 w 2616"/>
              <a:gd name="T11" fmla="*/ 2147483647 h 828"/>
              <a:gd name="T12" fmla="*/ 2147483647 w 2616"/>
              <a:gd name="T13" fmla="*/ 2147483647 h 828"/>
              <a:gd name="T14" fmla="*/ 2147483647 w 2616"/>
              <a:gd name="T15" fmla="*/ 2147483647 h 828"/>
              <a:gd name="T16" fmla="*/ 2147483647 w 2616"/>
              <a:gd name="T17" fmla="*/ 2147483647 h 828"/>
              <a:gd name="T18" fmla="*/ 2147483647 w 2616"/>
              <a:gd name="T19" fmla="*/ 0 h 828"/>
              <a:gd name="T20" fmla="*/ 0 w 2616"/>
              <a:gd name="T21" fmla="*/ 0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16"/>
              <a:gd name="T34" fmla="*/ 0 h 828"/>
              <a:gd name="T35" fmla="*/ 2616 w 261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16" h="828">
                <a:moveTo>
                  <a:pt x="0" y="0"/>
                </a:moveTo>
                <a:lnTo>
                  <a:pt x="0" y="603"/>
                </a:lnTo>
                <a:lnTo>
                  <a:pt x="39" y="603"/>
                </a:lnTo>
                <a:lnTo>
                  <a:pt x="39" y="768"/>
                </a:lnTo>
                <a:lnTo>
                  <a:pt x="99" y="828"/>
                </a:lnTo>
                <a:lnTo>
                  <a:pt x="2481" y="828"/>
                </a:lnTo>
                <a:lnTo>
                  <a:pt x="2541" y="768"/>
                </a:lnTo>
                <a:lnTo>
                  <a:pt x="2541" y="597"/>
                </a:lnTo>
                <a:lnTo>
                  <a:pt x="2616" y="597"/>
                </a:lnTo>
                <a:lnTo>
                  <a:pt x="2616" y="0"/>
                </a:lnTo>
                <a:lnTo>
                  <a:pt x="0" y="0"/>
                </a:lnTo>
                <a:close/>
              </a:path>
            </a:pathLst>
          </a:custGeom>
          <a:pattFill prst="pct30">
            <a:fgClr>
              <a:srgbClr val="00CCFF"/>
            </a:fgClr>
            <a:bgClr>
              <a:schemeClr val="bg1"/>
            </a:bgClr>
          </a:pattFill>
          <a:ln w="9525">
            <a:solidFill>
              <a:schemeClr val="tx1"/>
            </a:solidFill>
            <a:round/>
            <a:headEnd/>
            <a:tailEnd/>
          </a:ln>
        </p:spPr>
        <p:txBody>
          <a:bodyPr/>
          <a:lstStyle/>
          <a:p>
            <a:endParaRPr lang="ja-JP" altLang="en-US"/>
          </a:p>
        </p:txBody>
      </p:sp>
      <p:sp>
        <p:nvSpPr>
          <p:cNvPr id="4366" name="Line 381"/>
          <p:cNvSpPr>
            <a:spLocks noChangeShapeType="1"/>
          </p:cNvSpPr>
          <p:nvPr/>
        </p:nvSpPr>
        <p:spPr bwMode="auto">
          <a:xfrm>
            <a:off x="1973263" y="5356225"/>
            <a:ext cx="846137" cy="0"/>
          </a:xfrm>
          <a:prstGeom prst="line">
            <a:avLst/>
          </a:prstGeom>
          <a:noFill/>
          <a:ln w="9525">
            <a:solidFill>
              <a:schemeClr val="tx1"/>
            </a:solidFill>
            <a:round/>
            <a:headEnd/>
            <a:tailEnd/>
          </a:ln>
        </p:spPr>
        <p:txBody>
          <a:bodyPr/>
          <a:lstStyle/>
          <a:p>
            <a:endParaRPr lang="ja-JP" altLang="en-US"/>
          </a:p>
        </p:txBody>
      </p:sp>
      <p:sp>
        <p:nvSpPr>
          <p:cNvPr id="4367" name="Line 382"/>
          <p:cNvSpPr>
            <a:spLocks noChangeShapeType="1"/>
          </p:cNvSpPr>
          <p:nvPr/>
        </p:nvSpPr>
        <p:spPr bwMode="auto">
          <a:xfrm>
            <a:off x="1974850" y="5295900"/>
            <a:ext cx="846138" cy="0"/>
          </a:xfrm>
          <a:prstGeom prst="line">
            <a:avLst/>
          </a:prstGeom>
          <a:noFill/>
          <a:ln w="9525">
            <a:solidFill>
              <a:schemeClr val="tx1"/>
            </a:solidFill>
            <a:round/>
            <a:headEnd/>
            <a:tailEnd/>
          </a:ln>
        </p:spPr>
        <p:txBody>
          <a:bodyPr/>
          <a:lstStyle/>
          <a:p>
            <a:endParaRPr lang="ja-JP" altLang="en-US"/>
          </a:p>
        </p:txBody>
      </p:sp>
      <p:sp>
        <p:nvSpPr>
          <p:cNvPr id="4368" name="Line 383"/>
          <p:cNvSpPr>
            <a:spLocks noChangeShapeType="1"/>
          </p:cNvSpPr>
          <p:nvPr/>
        </p:nvSpPr>
        <p:spPr bwMode="auto">
          <a:xfrm>
            <a:off x="1973263" y="5137150"/>
            <a:ext cx="846137" cy="0"/>
          </a:xfrm>
          <a:prstGeom prst="line">
            <a:avLst/>
          </a:prstGeom>
          <a:noFill/>
          <a:ln w="9525">
            <a:solidFill>
              <a:schemeClr val="tx1"/>
            </a:solidFill>
            <a:round/>
            <a:headEnd/>
            <a:tailEnd/>
          </a:ln>
        </p:spPr>
        <p:txBody>
          <a:bodyPr/>
          <a:lstStyle/>
          <a:p>
            <a:endParaRPr lang="ja-JP" altLang="en-US"/>
          </a:p>
        </p:txBody>
      </p:sp>
      <p:sp>
        <p:nvSpPr>
          <p:cNvPr id="4369" name="Line 384"/>
          <p:cNvSpPr>
            <a:spLocks noChangeShapeType="1"/>
          </p:cNvSpPr>
          <p:nvPr/>
        </p:nvSpPr>
        <p:spPr bwMode="auto">
          <a:xfrm>
            <a:off x="1973263" y="5078413"/>
            <a:ext cx="846137" cy="0"/>
          </a:xfrm>
          <a:prstGeom prst="line">
            <a:avLst/>
          </a:prstGeom>
          <a:noFill/>
          <a:ln w="9525">
            <a:solidFill>
              <a:schemeClr val="tx1"/>
            </a:solidFill>
            <a:round/>
            <a:headEnd/>
            <a:tailEnd/>
          </a:ln>
        </p:spPr>
        <p:txBody>
          <a:bodyPr/>
          <a:lstStyle/>
          <a:p>
            <a:endParaRPr lang="ja-JP" altLang="en-US"/>
          </a:p>
        </p:txBody>
      </p:sp>
      <p:grpSp>
        <p:nvGrpSpPr>
          <p:cNvPr id="21" name="Group 385"/>
          <p:cNvGrpSpPr>
            <a:grpSpLocks/>
          </p:cNvGrpSpPr>
          <p:nvPr/>
        </p:nvGrpSpPr>
        <p:grpSpPr bwMode="auto">
          <a:xfrm>
            <a:off x="1747838" y="4862513"/>
            <a:ext cx="1290637" cy="711200"/>
            <a:chOff x="5270" y="13635"/>
            <a:chExt cx="3808" cy="1976"/>
          </a:xfrm>
        </p:grpSpPr>
        <p:sp>
          <p:nvSpPr>
            <p:cNvPr id="4522" name="AutoShape 386"/>
            <p:cNvSpPr>
              <a:spLocks noChangeArrowheads="1"/>
            </p:cNvSpPr>
            <p:nvPr/>
          </p:nvSpPr>
          <p:spPr bwMode="auto">
            <a:xfrm>
              <a:off x="5270" y="13635"/>
              <a:ext cx="3803" cy="477"/>
            </a:xfrm>
            <a:prstGeom prst="roundRect">
              <a:avLst>
                <a:gd name="adj" fmla="val 16667"/>
              </a:avLst>
            </a:prstGeom>
            <a:noFill/>
            <a:ln w="6350">
              <a:solidFill>
                <a:schemeClr val="tx1"/>
              </a:solidFill>
              <a:prstDash val="dash"/>
              <a:round/>
              <a:headEnd/>
              <a:tailEnd/>
            </a:ln>
          </p:spPr>
          <p:txBody>
            <a:bodyPr wrap="none" anchor="ctr"/>
            <a:lstStyle/>
            <a:p>
              <a:endParaRPr lang="ja-JP" altLang="en-US">
                <a:latin typeface="Calibri" pitchFamily="34" charset="0"/>
              </a:endParaRPr>
            </a:p>
          </p:txBody>
        </p:sp>
        <p:sp>
          <p:nvSpPr>
            <p:cNvPr id="4523" name="AutoShape 387"/>
            <p:cNvSpPr>
              <a:spLocks noChangeArrowheads="1"/>
            </p:cNvSpPr>
            <p:nvPr/>
          </p:nvSpPr>
          <p:spPr bwMode="auto">
            <a:xfrm>
              <a:off x="5275" y="15134"/>
              <a:ext cx="3803" cy="477"/>
            </a:xfrm>
            <a:prstGeom prst="roundRect">
              <a:avLst>
                <a:gd name="adj" fmla="val 16667"/>
              </a:avLst>
            </a:prstGeom>
            <a:noFill/>
            <a:ln w="6350">
              <a:solidFill>
                <a:schemeClr val="tx1"/>
              </a:solidFill>
              <a:prstDash val="dash"/>
              <a:round/>
              <a:headEnd/>
              <a:tailEnd/>
            </a:ln>
          </p:spPr>
          <p:txBody>
            <a:bodyPr wrap="none" anchor="ctr"/>
            <a:lstStyle/>
            <a:p>
              <a:endParaRPr lang="ja-JP" altLang="en-US">
                <a:latin typeface="Calibri" pitchFamily="34" charset="0"/>
              </a:endParaRPr>
            </a:p>
          </p:txBody>
        </p:sp>
      </p:grpSp>
      <p:grpSp>
        <p:nvGrpSpPr>
          <p:cNvPr id="22" name="Group 388"/>
          <p:cNvGrpSpPr>
            <a:grpSpLocks/>
          </p:cNvGrpSpPr>
          <p:nvPr/>
        </p:nvGrpSpPr>
        <p:grpSpPr bwMode="auto">
          <a:xfrm>
            <a:off x="503238" y="4878388"/>
            <a:ext cx="5781675" cy="1419225"/>
            <a:chOff x="1484" y="13568"/>
            <a:chExt cx="17052" cy="3949"/>
          </a:xfrm>
        </p:grpSpPr>
        <p:sp>
          <p:nvSpPr>
            <p:cNvPr id="4455" name="Rectangle 389"/>
            <p:cNvSpPr>
              <a:spLocks noChangeArrowheads="1"/>
            </p:cNvSpPr>
            <p:nvPr/>
          </p:nvSpPr>
          <p:spPr bwMode="auto">
            <a:xfrm>
              <a:off x="15984" y="14100"/>
              <a:ext cx="1815" cy="816"/>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456" name="Rectangle 390"/>
            <p:cNvSpPr>
              <a:spLocks noChangeArrowheads="1"/>
            </p:cNvSpPr>
            <p:nvPr/>
          </p:nvSpPr>
          <p:spPr bwMode="auto">
            <a:xfrm>
              <a:off x="15941" y="14305"/>
              <a:ext cx="50" cy="409"/>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grpSp>
          <p:nvGrpSpPr>
            <p:cNvPr id="23" name="Group 391"/>
            <p:cNvGrpSpPr>
              <a:grpSpLocks/>
            </p:cNvGrpSpPr>
            <p:nvPr/>
          </p:nvGrpSpPr>
          <p:grpSpPr bwMode="auto">
            <a:xfrm>
              <a:off x="15948" y="14240"/>
              <a:ext cx="151" cy="536"/>
              <a:chOff x="17787" y="13333"/>
              <a:chExt cx="151" cy="536"/>
            </a:xfrm>
          </p:grpSpPr>
          <p:sp>
            <p:nvSpPr>
              <p:cNvPr id="4515" name="Oval 392"/>
              <p:cNvSpPr>
                <a:spLocks noChangeArrowheads="1"/>
              </p:cNvSpPr>
              <p:nvPr/>
            </p:nvSpPr>
            <p:spPr bwMode="auto">
              <a:xfrm>
                <a:off x="17845" y="13334"/>
                <a:ext cx="93" cy="535"/>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4516" name="Line 393"/>
              <p:cNvSpPr>
                <a:spLocks noChangeShapeType="1"/>
              </p:cNvSpPr>
              <p:nvPr/>
            </p:nvSpPr>
            <p:spPr bwMode="auto">
              <a:xfrm>
                <a:off x="17865" y="13868"/>
                <a:ext cx="27" cy="0"/>
              </a:xfrm>
              <a:prstGeom prst="line">
                <a:avLst/>
              </a:prstGeom>
              <a:noFill/>
              <a:ln w="9525">
                <a:solidFill>
                  <a:schemeClr val="tx1"/>
                </a:solidFill>
                <a:round/>
                <a:headEnd/>
                <a:tailEnd/>
              </a:ln>
            </p:spPr>
            <p:txBody>
              <a:bodyPr/>
              <a:lstStyle/>
              <a:p>
                <a:endParaRPr lang="ja-JP" altLang="en-US"/>
              </a:p>
            </p:txBody>
          </p:sp>
          <p:sp>
            <p:nvSpPr>
              <p:cNvPr id="4517" name="Line 394"/>
              <p:cNvSpPr>
                <a:spLocks noChangeShapeType="1"/>
              </p:cNvSpPr>
              <p:nvPr/>
            </p:nvSpPr>
            <p:spPr bwMode="auto">
              <a:xfrm>
                <a:off x="17836" y="13868"/>
                <a:ext cx="27" cy="0"/>
              </a:xfrm>
              <a:prstGeom prst="line">
                <a:avLst/>
              </a:prstGeom>
              <a:noFill/>
              <a:ln w="9525">
                <a:solidFill>
                  <a:schemeClr val="tx1"/>
                </a:solidFill>
                <a:round/>
                <a:headEnd/>
                <a:tailEnd/>
              </a:ln>
            </p:spPr>
            <p:txBody>
              <a:bodyPr/>
              <a:lstStyle/>
              <a:p>
                <a:endParaRPr lang="ja-JP" altLang="en-US"/>
              </a:p>
            </p:txBody>
          </p:sp>
          <p:sp>
            <p:nvSpPr>
              <p:cNvPr id="4518" name="Line 395"/>
              <p:cNvSpPr>
                <a:spLocks noChangeShapeType="1"/>
              </p:cNvSpPr>
              <p:nvPr/>
            </p:nvSpPr>
            <p:spPr bwMode="auto">
              <a:xfrm>
                <a:off x="17862" y="13334"/>
                <a:ext cx="27" cy="0"/>
              </a:xfrm>
              <a:prstGeom prst="line">
                <a:avLst/>
              </a:prstGeom>
              <a:noFill/>
              <a:ln w="9525">
                <a:solidFill>
                  <a:schemeClr val="tx1"/>
                </a:solidFill>
                <a:round/>
                <a:headEnd/>
                <a:tailEnd/>
              </a:ln>
            </p:spPr>
            <p:txBody>
              <a:bodyPr/>
              <a:lstStyle/>
              <a:p>
                <a:endParaRPr lang="ja-JP" altLang="en-US"/>
              </a:p>
            </p:txBody>
          </p:sp>
          <p:sp>
            <p:nvSpPr>
              <p:cNvPr id="4519" name="Line 396"/>
              <p:cNvSpPr>
                <a:spLocks noChangeShapeType="1"/>
              </p:cNvSpPr>
              <p:nvPr/>
            </p:nvSpPr>
            <p:spPr bwMode="auto">
              <a:xfrm>
                <a:off x="17833" y="13334"/>
                <a:ext cx="27" cy="0"/>
              </a:xfrm>
              <a:prstGeom prst="line">
                <a:avLst/>
              </a:prstGeom>
              <a:noFill/>
              <a:ln w="9525">
                <a:solidFill>
                  <a:schemeClr val="tx1"/>
                </a:solidFill>
                <a:round/>
                <a:headEnd/>
                <a:tailEnd/>
              </a:ln>
            </p:spPr>
            <p:txBody>
              <a:bodyPr/>
              <a:lstStyle/>
              <a:p>
                <a:endParaRPr lang="ja-JP" altLang="en-US"/>
              </a:p>
            </p:txBody>
          </p:sp>
          <p:sp>
            <p:nvSpPr>
              <p:cNvPr id="4520" name="Oval 397"/>
              <p:cNvSpPr>
                <a:spLocks noChangeArrowheads="1"/>
              </p:cNvSpPr>
              <p:nvPr/>
            </p:nvSpPr>
            <p:spPr bwMode="auto">
              <a:xfrm>
                <a:off x="17816" y="13333"/>
                <a:ext cx="93" cy="535"/>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4521" name="Oval 398"/>
              <p:cNvSpPr>
                <a:spLocks noChangeArrowheads="1"/>
              </p:cNvSpPr>
              <p:nvPr/>
            </p:nvSpPr>
            <p:spPr bwMode="auto">
              <a:xfrm>
                <a:off x="17787" y="13334"/>
                <a:ext cx="93" cy="535"/>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grpSp>
        <p:sp>
          <p:nvSpPr>
            <p:cNvPr id="4458" name="Rectangle 399"/>
            <p:cNvSpPr>
              <a:spLocks noChangeArrowheads="1"/>
            </p:cNvSpPr>
            <p:nvPr/>
          </p:nvSpPr>
          <p:spPr bwMode="auto">
            <a:xfrm>
              <a:off x="15690" y="13568"/>
              <a:ext cx="120" cy="1270"/>
            </a:xfrm>
            <a:prstGeom prst="rect">
              <a:avLst/>
            </a:prstGeom>
            <a:solidFill>
              <a:schemeClr val="bg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4459" name="Oval 400"/>
            <p:cNvSpPr>
              <a:spLocks noChangeArrowheads="1"/>
            </p:cNvSpPr>
            <p:nvPr/>
          </p:nvSpPr>
          <p:spPr bwMode="auto">
            <a:xfrm>
              <a:off x="15836" y="14121"/>
              <a:ext cx="140" cy="775"/>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4460" name="Line 401"/>
            <p:cNvSpPr>
              <a:spLocks noChangeAspect="1" noChangeShapeType="1"/>
            </p:cNvSpPr>
            <p:nvPr/>
          </p:nvSpPr>
          <p:spPr bwMode="auto">
            <a:xfrm>
              <a:off x="4324" y="16776"/>
              <a:ext cx="12766" cy="0"/>
            </a:xfrm>
            <a:prstGeom prst="line">
              <a:avLst/>
            </a:prstGeom>
            <a:noFill/>
            <a:ln w="3175">
              <a:solidFill>
                <a:schemeClr val="tx1"/>
              </a:solidFill>
              <a:round/>
              <a:headEnd/>
              <a:tailEnd/>
            </a:ln>
          </p:spPr>
          <p:txBody>
            <a:bodyPr/>
            <a:lstStyle/>
            <a:p>
              <a:endParaRPr lang="ja-JP" altLang="en-US"/>
            </a:p>
          </p:txBody>
        </p:sp>
        <p:sp>
          <p:nvSpPr>
            <p:cNvPr id="4461" name="Line 402"/>
            <p:cNvSpPr>
              <a:spLocks noChangeShapeType="1"/>
            </p:cNvSpPr>
            <p:nvPr/>
          </p:nvSpPr>
          <p:spPr bwMode="auto">
            <a:xfrm>
              <a:off x="4327" y="16776"/>
              <a:ext cx="0" cy="680"/>
            </a:xfrm>
            <a:prstGeom prst="line">
              <a:avLst/>
            </a:prstGeom>
            <a:noFill/>
            <a:ln w="9525">
              <a:solidFill>
                <a:schemeClr val="tx1"/>
              </a:solidFill>
              <a:round/>
              <a:headEnd/>
              <a:tailEnd/>
            </a:ln>
          </p:spPr>
          <p:txBody>
            <a:bodyPr/>
            <a:lstStyle/>
            <a:p>
              <a:endParaRPr lang="ja-JP" altLang="en-US"/>
            </a:p>
          </p:txBody>
        </p:sp>
        <p:sp>
          <p:nvSpPr>
            <p:cNvPr id="4462" name="Line 403"/>
            <p:cNvSpPr>
              <a:spLocks noChangeShapeType="1"/>
            </p:cNvSpPr>
            <p:nvPr/>
          </p:nvSpPr>
          <p:spPr bwMode="auto">
            <a:xfrm>
              <a:off x="17092" y="16776"/>
              <a:ext cx="0" cy="680"/>
            </a:xfrm>
            <a:prstGeom prst="line">
              <a:avLst/>
            </a:prstGeom>
            <a:noFill/>
            <a:ln w="9525">
              <a:solidFill>
                <a:schemeClr val="tx1"/>
              </a:solidFill>
              <a:round/>
              <a:headEnd/>
              <a:tailEnd/>
            </a:ln>
          </p:spPr>
          <p:txBody>
            <a:bodyPr/>
            <a:lstStyle/>
            <a:p>
              <a:endParaRPr lang="ja-JP" altLang="en-US"/>
            </a:p>
          </p:txBody>
        </p:sp>
        <p:sp>
          <p:nvSpPr>
            <p:cNvPr id="4463" name="Rectangle 404"/>
            <p:cNvSpPr>
              <a:spLocks noChangeArrowheads="1"/>
            </p:cNvSpPr>
            <p:nvPr/>
          </p:nvSpPr>
          <p:spPr bwMode="auto">
            <a:xfrm>
              <a:off x="15394" y="14134"/>
              <a:ext cx="27" cy="748"/>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sp>
          <p:nvSpPr>
            <p:cNvPr id="4464" name="Oval 405"/>
            <p:cNvSpPr>
              <a:spLocks noChangeArrowheads="1"/>
            </p:cNvSpPr>
            <p:nvPr/>
          </p:nvSpPr>
          <p:spPr bwMode="auto">
            <a:xfrm>
              <a:off x="15811" y="14120"/>
              <a:ext cx="140" cy="775"/>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4465" name="Line 406"/>
            <p:cNvSpPr>
              <a:spLocks noChangeShapeType="1"/>
            </p:cNvSpPr>
            <p:nvPr/>
          </p:nvSpPr>
          <p:spPr bwMode="auto">
            <a:xfrm>
              <a:off x="15882" y="14896"/>
              <a:ext cx="28" cy="0"/>
            </a:xfrm>
            <a:prstGeom prst="line">
              <a:avLst/>
            </a:prstGeom>
            <a:noFill/>
            <a:ln w="9525">
              <a:solidFill>
                <a:schemeClr val="tx1"/>
              </a:solidFill>
              <a:round/>
              <a:headEnd/>
              <a:tailEnd/>
            </a:ln>
          </p:spPr>
          <p:txBody>
            <a:bodyPr/>
            <a:lstStyle/>
            <a:p>
              <a:endParaRPr lang="ja-JP" altLang="en-US"/>
            </a:p>
          </p:txBody>
        </p:sp>
        <p:sp>
          <p:nvSpPr>
            <p:cNvPr id="4466" name="Line 407"/>
            <p:cNvSpPr>
              <a:spLocks noChangeShapeType="1"/>
            </p:cNvSpPr>
            <p:nvPr/>
          </p:nvSpPr>
          <p:spPr bwMode="auto">
            <a:xfrm>
              <a:off x="15880" y="14120"/>
              <a:ext cx="28" cy="0"/>
            </a:xfrm>
            <a:prstGeom prst="line">
              <a:avLst/>
            </a:prstGeom>
            <a:noFill/>
            <a:ln w="9525">
              <a:solidFill>
                <a:schemeClr val="tx1"/>
              </a:solidFill>
              <a:round/>
              <a:headEnd/>
              <a:tailEnd/>
            </a:ln>
          </p:spPr>
          <p:txBody>
            <a:bodyPr/>
            <a:lstStyle/>
            <a:p>
              <a:endParaRPr lang="ja-JP" altLang="en-US"/>
            </a:p>
          </p:txBody>
        </p:sp>
        <p:grpSp>
          <p:nvGrpSpPr>
            <p:cNvPr id="24" name="Group 408"/>
            <p:cNvGrpSpPr>
              <a:grpSpLocks/>
            </p:cNvGrpSpPr>
            <p:nvPr/>
          </p:nvGrpSpPr>
          <p:grpSpPr bwMode="auto">
            <a:xfrm>
              <a:off x="15795" y="14168"/>
              <a:ext cx="144" cy="680"/>
              <a:chOff x="17794" y="13261"/>
              <a:chExt cx="144" cy="680"/>
            </a:xfrm>
          </p:grpSpPr>
          <p:sp>
            <p:nvSpPr>
              <p:cNvPr id="4511" name="Oval 409"/>
              <p:cNvSpPr>
                <a:spLocks noChangeArrowheads="1"/>
              </p:cNvSpPr>
              <p:nvPr/>
            </p:nvSpPr>
            <p:spPr bwMode="auto">
              <a:xfrm>
                <a:off x="17817" y="13262"/>
                <a:ext cx="121" cy="679"/>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4512" name="Oval 410"/>
              <p:cNvSpPr>
                <a:spLocks noChangeArrowheads="1"/>
              </p:cNvSpPr>
              <p:nvPr/>
            </p:nvSpPr>
            <p:spPr bwMode="auto">
              <a:xfrm>
                <a:off x="17794" y="13261"/>
                <a:ext cx="121" cy="679"/>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4513" name="Line 411"/>
              <p:cNvSpPr>
                <a:spLocks noChangeShapeType="1"/>
              </p:cNvSpPr>
              <p:nvPr/>
            </p:nvSpPr>
            <p:spPr bwMode="auto">
              <a:xfrm>
                <a:off x="17853" y="13940"/>
                <a:ext cx="27" cy="0"/>
              </a:xfrm>
              <a:prstGeom prst="line">
                <a:avLst/>
              </a:prstGeom>
              <a:noFill/>
              <a:ln w="9525">
                <a:solidFill>
                  <a:schemeClr val="tx1"/>
                </a:solidFill>
                <a:round/>
                <a:headEnd/>
                <a:tailEnd/>
              </a:ln>
            </p:spPr>
            <p:txBody>
              <a:bodyPr/>
              <a:lstStyle/>
              <a:p>
                <a:endParaRPr lang="ja-JP" altLang="en-US"/>
              </a:p>
            </p:txBody>
          </p:sp>
          <p:sp>
            <p:nvSpPr>
              <p:cNvPr id="4514" name="Line 412"/>
              <p:cNvSpPr>
                <a:spLocks noChangeShapeType="1"/>
              </p:cNvSpPr>
              <p:nvPr/>
            </p:nvSpPr>
            <p:spPr bwMode="auto">
              <a:xfrm>
                <a:off x="17851" y="13262"/>
                <a:ext cx="27" cy="0"/>
              </a:xfrm>
              <a:prstGeom prst="line">
                <a:avLst/>
              </a:prstGeom>
              <a:noFill/>
              <a:ln w="9525">
                <a:solidFill>
                  <a:schemeClr val="tx1"/>
                </a:solidFill>
                <a:round/>
                <a:headEnd/>
                <a:tailEnd/>
              </a:ln>
            </p:spPr>
            <p:txBody>
              <a:bodyPr/>
              <a:lstStyle/>
              <a:p>
                <a:endParaRPr lang="ja-JP" altLang="en-US"/>
              </a:p>
            </p:txBody>
          </p:sp>
        </p:grpSp>
        <p:sp>
          <p:nvSpPr>
            <p:cNvPr id="4468" name="Rectangle 413"/>
            <p:cNvSpPr>
              <a:spLocks noChangeArrowheads="1"/>
            </p:cNvSpPr>
            <p:nvPr/>
          </p:nvSpPr>
          <p:spPr bwMode="auto">
            <a:xfrm>
              <a:off x="15777" y="13569"/>
              <a:ext cx="120" cy="1270"/>
            </a:xfrm>
            <a:prstGeom prst="rect">
              <a:avLst/>
            </a:prstGeom>
            <a:solidFill>
              <a:schemeClr val="bg1"/>
            </a:solidFill>
            <a:ln w="9525">
              <a:solidFill>
                <a:schemeClr val="tx1"/>
              </a:solidFill>
              <a:miter lim="800000"/>
              <a:headEnd/>
              <a:tailEnd/>
            </a:ln>
          </p:spPr>
          <p:txBody>
            <a:bodyPr wrap="none" anchor="ctr"/>
            <a:lstStyle/>
            <a:p>
              <a:endParaRPr lang="ja-JP" altLang="en-US">
                <a:latin typeface="Calibri" pitchFamily="34" charset="0"/>
              </a:endParaRPr>
            </a:p>
          </p:txBody>
        </p:sp>
        <p:grpSp>
          <p:nvGrpSpPr>
            <p:cNvPr id="25" name="Group 414"/>
            <p:cNvGrpSpPr>
              <a:grpSpLocks/>
            </p:cNvGrpSpPr>
            <p:nvPr/>
          </p:nvGrpSpPr>
          <p:grpSpPr bwMode="auto">
            <a:xfrm>
              <a:off x="15646" y="14169"/>
              <a:ext cx="144" cy="680"/>
              <a:chOff x="17794" y="13261"/>
              <a:chExt cx="144" cy="680"/>
            </a:xfrm>
          </p:grpSpPr>
          <p:sp>
            <p:nvSpPr>
              <p:cNvPr id="4507" name="Oval 415"/>
              <p:cNvSpPr>
                <a:spLocks noChangeArrowheads="1"/>
              </p:cNvSpPr>
              <p:nvPr/>
            </p:nvSpPr>
            <p:spPr bwMode="auto">
              <a:xfrm>
                <a:off x="17817" y="13262"/>
                <a:ext cx="121" cy="679"/>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4508" name="Oval 416"/>
              <p:cNvSpPr>
                <a:spLocks noChangeArrowheads="1"/>
              </p:cNvSpPr>
              <p:nvPr/>
            </p:nvSpPr>
            <p:spPr bwMode="auto">
              <a:xfrm>
                <a:off x="17794" y="13261"/>
                <a:ext cx="121" cy="679"/>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4509" name="Line 417"/>
              <p:cNvSpPr>
                <a:spLocks noChangeShapeType="1"/>
              </p:cNvSpPr>
              <p:nvPr/>
            </p:nvSpPr>
            <p:spPr bwMode="auto">
              <a:xfrm>
                <a:off x="17853" y="13940"/>
                <a:ext cx="27" cy="0"/>
              </a:xfrm>
              <a:prstGeom prst="line">
                <a:avLst/>
              </a:prstGeom>
              <a:noFill/>
              <a:ln w="9525">
                <a:solidFill>
                  <a:schemeClr val="tx1"/>
                </a:solidFill>
                <a:round/>
                <a:headEnd/>
                <a:tailEnd/>
              </a:ln>
            </p:spPr>
            <p:txBody>
              <a:bodyPr/>
              <a:lstStyle/>
              <a:p>
                <a:endParaRPr lang="ja-JP" altLang="en-US"/>
              </a:p>
            </p:txBody>
          </p:sp>
          <p:sp>
            <p:nvSpPr>
              <p:cNvPr id="4510" name="Line 418"/>
              <p:cNvSpPr>
                <a:spLocks noChangeShapeType="1"/>
              </p:cNvSpPr>
              <p:nvPr/>
            </p:nvSpPr>
            <p:spPr bwMode="auto">
              <a:xfrm>
                <a:off x="17851" y="13262"/>
                <a:ext cx="27" cy="0"/>
              </a:xfrm>
              <a:prstGeom prst="line">
                <a:avLst/>
              </a:prstGeom>
              <a:noFill/>
              <a:ln w="9525">
                <a:solidFill>
                  <a:schemeClr val="tx1"/>
                </a:solidFill>
                <a:round/>
                <a:headEnd/>
                <a:tailEnd/>
              </a:ln>
            </p:spPr>
            <p:txBody>
              <a:bodyPr/>
              <a:lstStyle/>
              <a:p>
                <a:endParaRPr lang="ja-JP" altLang="en-US"/>
              </a:p>
            </p:txBody>
          </p:sp>
        </p:grpSp>
        <p:grpSp>
          <p:nvGrpSpPr>
            <p:cNvPr id="26" name="Group 419"/>
            <p:cNvGrpSpPr>
              <a:grpSpLocks/>
            </p:cNvGrpSpPr>
            <p:nvPr/>
          </p:nvGrpSpPr>
          <p:grpSpPr bwMode="auto">
            <a:xfrm>
              <a:off x="15625" y="14170"/>
              <a:ext cx="144" cy="680"/>
              <a:chOff x="17794" y="13261"/>
              <a:chExt cx="144" cy="680"/>
            </a:xfrm>
          </p:grpSpPr>
          <p:sp>
            <p:nvSpPr>
              <p:cNvPr id="4503" name="Oval 420"/>
              <p:cNvSpPr>
                <a:spLocks noChangeArrowheads="1"/>
              </p:cNvSpPr>
              <p:nvPr/>
            </p:nvSpPr>
            <p:spPr bwMode="auto">
              <a:xfrm>
                <a:off x="17817" y="13262"/>
                <a:ext cx="121" cy="679"/>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4504" name="Oval 421"/>
              <p:cNvSpPr>
                <a:spLocks noChangeArrowheads="1"/>
              </p:cNvSpPr>
              <p:nvPr/>
            </p:nvSpPr>
            <p:spPr bwMode="auto">
              <a:xfrm>
                <a:off x="17794" y="13261"/>
                <a:ext cx="121" cy="679"/>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4505" name="Line 422"/>
              <p:cNvSpPr>
                <a:spLocks noChangeShapeType="1"/>
              </p:cNvSpPr>
              <p:nvPr/>
            </p:nvSpPr>
            <p:spPr bwMode="auto">
              <a:xfrm>
                <a:off x="17853" y="13940"/>
                <a:ext cx="27" cy="0"/>
              </a:xfrm>
              <a:prstGeom prst="line">
                <a:avLst/>
              </a:prstGeom>
              <a:noFill/>
              <a:ln w="9525">
                <a:solidFill>
                  <a:schemeClr val="tx1"/>
                </a:solidFill>
                <a:round/>
                <a:headEnd/>
                <a:tailEnd/>
              </a:ln>
            </p:spPr>
            <p:txBody>
              <a:bodyPr/>
              <a:lstStyle/>
              <a:p>
                <a:endParaRPr lang="ja-JP" altLang="en-US"/>
              </a:p>
            </p:txBody>
          </p:sp>
          <p:sp>
            <p:nvSpPr>
              <p:cNvPr id="4506" name="Line 423"/>
              <p:cNvSpPr>
                <a:spLocks noChangeShapeType="1"/>
              </p:cNvSpPr>
              <p:nvPr/>
            </p:nvSpPr>
            <p:spPr bwMode="auto">
              <a:xfrm>
                <a:off x="17851" y="13262"/>
                <a:ext cx="27" cy="0"/>
              </a:xfrm>
              <a:prstGeom prst="line">
                <a:avLst/>
              </a:prstGeom>
              <a:noFill/>
              <a:ln w="9525">
                <a:solidFill>
                  <a:schemeClr val="tx1"/>
                </a:solidFill>
                <a:round/>
                <a:headEnd/>
                <a:tailEnd/>
              </a:ln>
            </p:spPr>
            <p:txBody>
              <a:bodyPr/>
              <a:lstStyle/>
              <a:p>
                <a:endParaRPr lang="ja-JP" altLang="en-US"/>
              </a:p>
            </p:txBody>
          </p:sp>
        </p:grpSp>
        <p:sp>
          <p:nvSpPr>
            <p:cNvPr id="4471" name="Arc 424"/>
            <p:cNvSpPr>
              <a:spLocks/>
            </p:cNvSpPr>
            <p:nvPr/>
          </p:nvSpPr>
          <p:spPr bwMode="auto">
            <a:xfrm>
              <a:off x="15675" y="14288"/>
              <a:ext cx="34" cy="2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ja-JP" altLang="en-US"/>
            </a:p>
          </p:txBody>
        </p:sp>
        <p:sp>
          <p:nvSpPr>
            <p:cNvPr id="4472" name="Arc 425"/>
            <p:cNvSpPr>
              <a:spLocks/>
            </p:cNvSpPr>
            <p:nvPr/>
          </p:nvSpPr>
          <p:spPr bwMode="auto">
            <a:xfrm flipV="1">
              <a:off x="15676" y="14507"/>
              <a:ext cx="34" cy="2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ja-JP" altLang="en-US"/>
            </a:p>
          </p:txBody>
        </p:sp>
        <p:sp>
          <p:nvSpPr>
            <p:cNvPr id="4473" name="Rectangle 426"/>
            <p:cNvSpPr>
              <a:spLocks noChangeArrowheads="1"/>
            </p:cNvSpPr>
            <p:nvPr/>
          </p:nvSpPr>
          <p:spPr bwMode="white">
            <a:xfrm>
              <a:off x="15479" y="14288"/>
              <a:ext cx="190" cy="437"/>
            </a:xfrm>
            <a:prstGeom prst="rect">
              <a:avLst/>
            </a:prstGeom>
            <a:solidFill>
              <a:schemeClr val="bg1"/>
            </a:solidFill>
            <a:ln w="9525">
              <a:noFill/>
              <a:miter lim="800000"/>
              <a:headEnd/>
              <a:tailEnd/>
            </a:ln>
          </p:spPr>
          <p:txBody>
            <a:bodyPr wrap="none" anchor="ctr"/>
            <a:lstStyle/>
            <a:p>
              <a:endParaRPr lang="ja-JP" altLang="en-US">
                <a:latin typeface="Calibri" pitchFamily="34" charset="0"/>
              </a:endParaRPr>
            </a:p>
          </p:txBody>
        </p:sp>
        <p:sp>
          <p:nvSpPr>
            <p:cNvPr id="4474" name="Line 427"/>
            <p:cNvSpPr>
              <a:spLocks noChangeShapeType="1"/>
            </p:cNvSpPr>
            <p:nvPr/>
          </p:nvSpPr>
          <p:spPr bwMode="auto">
            <a:xfrm>
              <a:off x="15478" y="14288"/>
              <a:ext cx="191" cy="0"/>
            </a:xfrm>
            <a:prstGeom prst="line">
              <a:avLst/>
            </a:prstGeom>
            <a:noFill/>
            <a:ln w="9525">
              <a:solidFill>
                <a:schemeClr val="tx1"/>
              </a:solidFill>
              <a:round/>
              <a:headEnd/>
              <a:tailEnd/>
            </a:ln>
          </p:spPr>
          <p:txBody>
            <a:bodyPr/>
            <a:lstStyle/>
            <a:p>
              <a:endParaRPr lang="ja-JP" altLang="en-US"/>
            </a:p>
          </p:txBody>
        </p:sp>
        <p:sp>
          <p:nvSpPr>
            <p:cNvPr id="4475" name="Line 428"/>
            <p:cNvSpPr>
              <a:spLocks noChangeShapeType="1"/>
            </p:cNvSpPr>
            <p:nvPr/>
          </p:nvSpPr>
          <p:spPr bwMode="auto">
            <a:xfrm>
              <a:off x="15477" y="14725"/>
              <a:ext cx="196" cy="0"/>
            </a:xfrm>
            <a:prstGeom prst="line">
              <a:avLst/>
            </a:prstGeom>
            <a:noFill/>
            <a:ln w="9525">
              <a:solidFill>
                <a:schemeClr val="tx1"/>
              </a:solidFill>
              <a:round/>
              <a:headEnd/>
              <a:tailEnd/>
            </a:ln>
          </p:spPr>
          <p:txBody>
            <a:bodyPr/>
            <a:lstStyle/>
            <a:p>
              <a:endParaRPr lang="ja-JP" altLang="en-US"/>
            </a:p>
          </p:txBody>
        </p:sp>
        <p:grpSp>
          <p:nvGrpSpPr>
            <p:cNvPr id="27" name="Group 429"/>
            <p:cNvGrpSpPr>
              <a:grpSpLocks/>
            </p:cNvGrpSpPr>
            <p:nvPr/>
          </p:nvGrpSpPr>
          <p:grpSpPr bwMode="auto">
            <a:xfrm>
              <a:off x="15995" y="14305"/>
              <a:ext cx="35" cy="407"/>
              <a:chOff x="17732" y="13398"/>
              <a:chExt cx="35" cy="407"/>
            </a:xfrm>
          </p:grpSpPr>
          <p:sp>
            <p:nvSpPr>
              <p:cNvPr id="4501" name="Arc 430"/>
              <p:cNvSpPr>
                <a:spLocks/>
              </p:cNvSpPr>
              <p:nvPr/>
            </p:nvSpPr>
            <p:spPr bwMode="auto">
              <a:xfrm>
                <a:off x="17733" y="13398"/>
                <a:ext cx="3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ja-JP" altLang="en-US"/>
              </a:p>
            </p:txBody>
          </p:sp>
          <p:sp>
            <p:nvSpPr>
              <p:cNvPr id="4502" name="Arc 431"/>
              <p:cNvSpPr>
                <a:spLocks/>
              </p:cNvSpPr>
              <p:nvPr/>
            </p:nvSpPr>
            <p:spPr bwMode="auto">
              <a:xfrm flipV="1">
                <a:off x="17732" y="13601"/>
                <a:ext cx="34" cy="2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ja-JP" altLang="en-US"/>
              </a:p>
            </p:txBody>
          </p:sp>
        </p:grpSp>
        <p:sp>
          <p:nvSpPr>
            <p:cNvPr id="4477" name="Line 432"/>
            <p:cNvSpPr>
              <a:spLocks noChangeShapeType="1"/>
            </p:cNvSpPr>
            <p:nvPr/>
          </p:nvSpPr>
          <p:spPr bwMode="auto">
            <a:xfrm>
              <a:off x="15966" y="14304"/>
              <a:ext cx="27" cy="0"/>
            </a:xfrm>
            <a:prstGeom prst="line">
              <a:avLst/>
            </a:prstGeom>
            <a:noFill/>
            <a:ln w="9525">
              <a:solidFill>
                <a:schemeClr val="tx1"/>
              </a:solidFill>
              <a:round/>
              <a:headEnd/>
              <a:tailEnd/>
            </a:ln>
          </p:spPr>
          <p:txBody>
            <a:bodyPr/>
            <a:lstStyle/>
            <a:p>
              <a:endParaRPr lang="ja-JP" altLang="en-US"/>
            </a:p>
          </p:txBody>
        </p:sp>
        <p:sp>
          <p:nvSpPr>
            <p:cNvPr id="4478" name="Line 433"/>
            <p:cNvSpPr>
              <a:spLocks noChangeShapeType="1"/>
            </p:cNvSpPr>
            <p:nvPr/>
          </p:nvSpPr>
          <p:spPr bwMode="auto">
            <a:xfrm>
              <a:off x="15967" y="14713"/>
              <a:ext cx="27" cy="0"/>
            </a:xfrm>
            <a:prstGeom prst="line">
              <a:avLst/>
            </a:prstGeom>
            <a:noFill/>
            <a:ln w="9525">
              <a:solidFill>
                <a:schemeClr val="tx1"/>
              </a:solidFill>
              <a:round/>
              <a:headEnd/>
              <a:tailEnd/>
            </a:ln>
          </p:spPr>
          <p:txBody>
            <a:bodyPr/>
            <a:lstStyle/>
            <a:p>
              <a:endParaRPr lang="ja-JP" altLang="en-US"/>
            </a:p>
          </p:txBody>
        </p:sp>
        <p:sp>
          <p:nvSpPr>
            <p:cNvPr id="4479" name="Line 434"/>
            <p:cNvSpPr>
              <a:spLocks noChangeShapeType="1"/>
            </p:cNvSpPr>
            <p:nvPr/>
          </p:nvSpPr>
          <p:spPr bwMode="auto">
            <a:xfrm>
              <a:off x="16126" y="14100"/>
              <a:ext cx="0" cy="816"/>
            </a:xfrm>
            <a:prstGeom prst="line">
              <a:avLst/>
            </a:prstGeom>
            <a:noFill/>
            <a:ln w="9525">
              <a:solidFill>
                <a:schemeClr val="tx1"/>
              </a:solidFill>
              <a:round/>
              <a:headEnd/>
              <a:tailEnd/>
            </a:ln>
          </p:spPr>
          <p:txBody>
            <a:bodyPr/>
            <a:lstStyle/>
            <a:p>
              <a:endParaRPr lang="ja-JP" altLang="en-US"/>
            </a:p>
          </p:txBody>
        </p:sp>
        <p:sp>
          <p:nvSpPr>
            <p:cNvPr id="4480" name="Rectangle 435"/>
            <p:cNvSpPr>
              <a:spLocks noChangeArrowheads="1"/>
            </p:cNvSpPr>
            <p:nvPr/>
          </p:nvSpPr>
          <p:spPr bwMode="auto">
            <a:xfrm>
              <a:off x="15421" y="14112"/>
              <a:ext cx="57" cy="850"/>
            </a:xfrm>
            <a:prstGeom prst="rect">
              <a:avLst/>
            </a:prstGeom>
            <a:noFill/>
            <a:ln w="9525">
              <a:solidFill>
                <a:schemeClr val="tx1"/>
              </a:solidFill>
              <a:miter lim="800000"/>
              <a:headEnd/>
              <a:tailEnd/>
            </a:ln>
          </p:spPr>
          <p:txBody>
            <a:bodyPr wrap="none" anchor="ctr"/>
            <a:lstStyle/>
            <a:p>
              <a:endParaRPr lang="ja-JP" altLang="en-US">
                <a:latin typeface="Calibri" pitchFamily="34" charset="0"/>
              </a:endParaRPr>
            </a:p>
          </p:txBody>
        </p:sp>
        <p:grpSp>
          <p:nvGrpSpPr>
            <p:cNvPr id="28" name="Group 436"/>
            <p:cNvGrpSpPr>
              <a:grpSpLocks/>
            </p:cNvGrpSpPr>
            <p:nvPr/>
          </p:nvGrpSpPr>
          <p:grpSpPr bwMode="auto">
            <a:xfrm>
              <a:off x="16159" y="14395"/>
              <a:ext cx="269" cy="252"/>
              <a:chOff x="17520" y="13488"/>
              <a:chExt cx="269" cy="252"/>
            </a:xfrm>
          </p:grpSpPr>
          <p:sp>
            <p:nvSpPr>
              <p:cNvPr id="4495" name="Rectangle 437"/>
              <p:cNvSpPr>
                <a:spLocks noChangeArrowheads="1"/>
              </p:cNvSpPr>
              <p:nvPr/>
            </p:nvSpPr>
            <p:spPr bwMode="auto">
              <a:xfrm>
                <a:off x="17521" y="13488"/>
                <a:ext cx="41" cy="227"/>
              </a:xfrm>
              <a:prstGeom prst="rect">
                <a:avLst/>
              </a:prstGeom>
              <a:noFill/>
              <a:ln w="6350">
                <a:solidFill>
                  <a:schemeClr val="tx1"/>
                </a:solidFill>
                <a:miter lim="800000"/>
                <a:headEnd/>
                <a:tailEnd/>
              </a:ln>
            </p:spPr>
            <p:txBody>
              <a:bodyPr wrap="none" anchor="ctr"/>
              <a:lstStyle/>
              <a:p>
                <a:endParaRPr lang="ja-JP" altLang="en-US">
                  <a:latin typeface="Calibri" pitchFamily="34" charset="0"/>
                </a:endParaRPr>
              </a:p>
            </p:txBody>
          </p:sp>
          <p:sp>
            <p:nvSpPr>
              <p:cNvPr id="4496" name="AutoShape 438"/>
              <p:cNvSpPr>
                <a:spLocks noChangeArrowheads="1"/>
              </p:cNvSpPr>
              <p:nvPr/>
            </p:nvSpPr>
            <p:spPr bwMode="auto">
              <a:xfrm>
                <a:off x="17562" y="13488"/>
                <a:ext cx="227" cy="227"/>
              </a:xfrm>
              <a:prstGeom prst="rtTriangle">
                <a:avLst/>
              </a:prstGeom>
              <a:noFill/>
              <a:ln w="6350">
                <a:solidFill>
                  <a:schemeClr val="tx1"/>
                </a:solidFill>
                <a:miter lim="800000"/>
                <a:headEnd/>
                <a:tailEnd/>
              </a:ln>
            </p:spPr>
            <p:txBody>
              <a:bodyPr wrap="none" anchor="ctr"/>
              <a:lstStyle/>
              <a:p>
                <a:endParaRPr lang="ja-JP" altLang="en-US">
                  <a:latin typeface="Calibri" pitchFamily="34" charset="0"/>
                </a:endParaRPr>
              </a:p>
            </p:txBody>
          </p:sp>
          <p:sp>
            <p:nvSpPr>
              <p:cNvPr id="4497" name="Line 439"/>
              <p:cNvSpPr>
                <a:spLocks noChangeShapeType="1"/>
              </p:cNvSpPr>
              <p:nvPr/>
            </p:nvSpPr>
            <p:spPr bwMode="auto">
              <a:xfrm>
                <a:off x="17562" y="13529"/>
                <a:ext cx="186" cy="186"/>
              </a:xfrm>
              <a:prstGeom prst="line">
                <a:avLst/>
              </a:prstGeom>
              <a:noFill/>
              <a:ln w="6350">
                <a:solidFill>
                  <a:schemeClr val="tx1"/>
                </a:solidFill>
                <a:round/>
                <a:headEnd/>
                <a:tailEnd/>
              </a:ln>
            </p:spPr>
            <p:txBody>
              <a:bodyPr/>
              <a:lstStyle/>
              <a:p>
                <a:endParaRPr lang="ja-JP" altLang="en-US"/>
              </a:p>
            </p:txBody>
          </p:sp>
          <p:sp>
            <p:nvSpPr>
              <p:cNvPr id="4498" name="Line 440"/>
              <p:cNvSpPr>
                <a:spLocks noChangeShapeType="1"/>
              </p:cNvSpPr>
              <p:nvPr/>
            </p:nvSpPr>
            <p:spPr bwMode="auto">
              <a:xfrm>
                <a:off x="17521" y="13727"/>
                <a:ext cx="268" cy="0"/>
              </a:xfrm>
              <a:prstGeom prst="line">
                <a:avLst/>
              </a:prstGeom>
              <a:noFill/>
              <a:ln w="6350">
                <a:solidFill>
                  <a:schemeClr val="tx1"/>
                </a:solidFill>
                <a:round/>
                <a:headEnd/>
                <a:tailEnd/>
              </a:ln>
            </p:spPr>
            <p:txBody>
              <a:bodyPr/>
              <a:lstStyle/>
              <a:p>
                <a:endParaRPr lang="ja-JP" altLang="en-US"/>
              </a:p>
            </p:txBody>
          </p:sp>
          <p:sp>
            <p:nvSpPr>
              <p:cNvPr id="4499" name="Line 441"/>
              <p:cNvSpPr>
                <a:spLocks noChangeShapeType="1"/>
              </p:cNvSpPr>
              <p:nvPr/>
            </p:nvSpPr>
            <p:spPr bwMode="auto">
              <a:xfrm>
                <a:off x="17520" y="13740"/>
                <a:ext cx="268" cy="0"/>
              </a:xfrm>
              <a:prstGeom prst="line">
                <a:avLst/>
              </a:prstGeom>
              <a:noFill/>
              <a:ln w="6350">
                <a:solidFill>
                  <a:schemeClr val="tx1"/>
                </a:solidFill>
                <a:round/>
                <a:headEnd/>
                <a:tailEnd/>
              </a:ln>
            </p:spPr>
            <p:txBody>
              <a:bodyPr/>
              <a:lstStyle/>
              <a:p>
                <a:endParaRPr lang="ja-JP" altLang="en-US"/>
              </a:p>
            </p:txBody>
          </p:sp>
          <p:sp>
            <p:nvSpPr>
              <p:cNvPr id="4500" name="Oval 442"/>
              <p:cNvSpPr>
                <a:spLocks noChangeArrowheads="1"/>
              </p:cNvSpPr>
              <p:nvPr/>
            </p:nvSpPr>
            <p:spPr bwMode="auto">
              <a:xfrm>
                <a:off x="17528" y="13513"/>
                <a:ext cx="27" cy="177"/>
              </a:xfrm>
              <a:prstGeom prst="ellipse">
                <a:avLst/>
              </a:prstGeom>
              <a:noFill/>
              <a:ln w="6350">
                <a:solidFill>
                  <a:schemeClr val="tx1"/>
                </a:solidFill>
                <a:round/>
                <a:headEnd/>
                <a:tailEnd/>
              </a:ln>
            </p:spPr>
            <p:txBody>
              <a:bodyPr wrap="none" anchor="ctr"/>
              <a:lstStyle/>
              <a:p>
                <a:endParaRPr lang="ja-JP" altLang="en-US">
                  <a:latin typeface="Calibri" pitchFamily="34" charset="0"/>
                </a:endParaRPr>
              </a:p>
            </p:txBody>
          </p:sp>
        </p:grpSp>
        <p:grpSp>
          <p:nvGrpSpPr>
            <p:cNvPr id="29" name="Group 443"/>
            <p:cNvGrpSpPr>
              <a:grpSpLocks/>
            </p:cNvGrpSpPr>
            <p:nvPr/>
          </p:nvGrpSpPr>
          <p:grpSpPr bwMode="auto">
            <a:xfrm>
              <a:off x="16594" y="14396"/>
              <a:ext cx="269" cy="252"/>
              <a:chOff x="17955" y="13477"/>
              <a:chExt cx="269" cy="252"/>
            </a:xfrm>
          </p:grpSpPr>
          <p:sp>
            <p:nvSpPr>
              <p:cNvPr id="4489" name="Rectangle 444"/>
              <p:cNvSpPr>
                <a:spLocks noChangeArrowheads="1"/>
              </p:cNvSpPr>
              <p:nvPr/>
            </p:nvSpPr>
            <p:spPr bwMode="auto">
              <a:xfrm flipH="1">
                <a:off x="18182" y="13477"/>
                <a:ext cx="41" cy="227"/>
              </a:xfrm>
              <a:prstGeom prst="rect">
                <a:avLst/>
              </a:prstGeom>
              <a:noFill/>
              <a:ln w="6350">
                <a:solidFill>
                  <a:schemeClr val="tx1"/>
                </a:solidFill>
                <a:miter lim="800000"/>
                <a:headEnd/>
                <a:tailEnd/>
              </a:ln>
            </p:spPr>
            <p:txBody>
              <a:bodyPr wrap="none" anchor="ctr"/>
              <a:lstStyle/>
              <a:p>
                <a:endParaRPr lang="ja-JP" altLang="en-US">
                  <a:latin typeface="Calibri" pitchFamily="34" charset="0"/>
                </a:endParaRPr>
              </a:p>
            </p:txBody>
          </p:sp>
          <p:sp>
            <p:nvSpPr>
              <p:cNvPr id="4490" name="AutoShape 445"/>
              <p:cNvSpPr>
                <a:spLocks noChangeArrowheads="1"/>
              </p:cNvSpPr>
              <p:nvPr/>
            </p:nvSpPr>
            <p:spPr bwMode="auto">
              <a:xfrm flipH="1">
                <a:off x="17955" y="13477"/>
                <a:ext cx="227" cy="227"/>
              </a:xfrm>
              <a:prstGeom prst="rtTriangle">
                <a:avLst/>
              </a:prstGeom>
              <a:noFill/>
              <a:ln w="6350">
                <a:solidFill>
                  <a:schemeClr val="tx1"/>
                </a:solidFill>
                <a:miter lim="800000"/>
                <a:headEnd/>
                <a:tailEnd/>
              </a:ln>
            </p:spPr>
            <p:txBody>
              <a:bodyPr wrap="none" anchor="ctr"/>
              <a:lstStyle/>
              <a:p>
                <a:endParaRPr lang="ja-JP" altLang="en-US">
                  <a:latin typeface="Calibri" pitchFamily="34" charset="0"/>
                </a:endParaRPr>
              </a:p>
            </p:txBody>
          </p:sp>
          <p:sp>
            <p:nvSpPr>
              <p:cNvPr id="4491" name="Line 446"/>
              <p:cNvSpPr>
                <a:spLocks noChangeShapeType="1"/>
              </p:cNvSpPr>
              <p:nvPr/>
            </p:nvSpPr>
            <p:spPr bwMode="auto">
              <a:xfrm flipH="1">
                <a:off x="17996" y="13477"/>
                <a:ext cx="227" cy="227"/>
              </a:xfrm>
              <a:prstGeom prst="line">
                <a:avLst/>
              </a:prstGeom>
              <a:noFill/>
              <a:ln w="6350">
                <a:solidFill>
                  <a:schemeClr val="tx1"/>
                </a:solidFill>
                <a:round/>
                <a:headEnd/>
                <a:tailEnd/>
              </a:ln>
            </p:spPr>
            <p:txBody>
              <a:bodyPr/>
              <a:lstStyle/>
              <a:p>
                <a:endParaRPr lang="ja-JP" altLang="en-US"/>
              </a:p>
            </p:txBody>
          </p:sp>
          <p:sp>
            <p:nvSpPr>
              <p:cNvPr id="4492" name="Line 447"/>
              <p:cNvSpPr>
                <a:spLocks noChangeShapeType="1"/>
              </p:cNvSpPr>
              <p:nvPr/>
            </p:nvSpPr>
            <p:spPr bwMode="auto">
              <a:xfrm flipH="1">
                <a:off x="17955" y="13716"/>
                <a:ext cx="268" cy="0"/>
              </a:xfrm>
              <a:prstGeom prst="line">
                <a:avLst/>
              </a:prstGeom>
              <a:noFill/>
              <a:ln w="6350">
                <a:solidFill>
                  <a:schemeClr val="tx1"/>
                </a:solidFill>
                <a:round/>
                <a:headEnd/>
                <a:tailEnd/>
              </a:ln>
            </p:spPr>
            <p:txBody>
              <a:bodyPr/>
              <a:lstStyle/>
              <a:p>
                <a:endParaRPr lang="ja-JP" altLang="en-US"/>
              </a:p>
            </p:txBody>
          </p:sp>
          <p:sp>
            <p:nvSpPr>
              <p:cNvPr id="4493" name="Line 448"/>
              <p:cNvSpPr>
                <a:spLocks noChangeShapeType="1"/>
              </p:cNvSpPr>
              <p:nvPr/>
            </p:nvSpPr>
            <p:spPr bwMode="auto">
              <a:xfrm flipH="1">
                <a:off x="17956" y="13729"/>
                <a:ext cx="268" cy="0"/>
              </a:xfrm>
              <a:prstGeom prst="line">
                <a:avLst/>
              </a:prstGeom>
              <a:noFill/>
              <a:ln w="6350">
                <a:solidFill>
                  <a:schemeClr val="tx1"/>
                </a:solidFill>
                <a:round/>
                <a:headEnd/>
                <a:tailEnd/>
              </a:ln>
            </p:spPr>
            <p:txBody>
              <a:bodyPr/>
              <a:lstStyle/>
              <a:p>
                <a:endParaRPr lang="ja-JP" altLang="en-US"/>
              </a:p>
            </p:txBody>
          </p:sp>
          <p:sp>
            <p:nvSpPr>
              <p:cNvPr id="4494" name="Oval 449"/>
              <p:cNvSpPr>
                <a:spLocks noChangeArrowheads="1"/>
              </p:cNvSpPr>
              <p:nvPr/>
            </p:nvSpPr>
            <p:spPr bwMode="auto">
              <a:xfrm flipH="1">
                <a:off x="18189" y="13502"/>
                <a:ext cx="27" cy="177"/>
              </a:xfrm>
              <a:prstGeom prst="ellipse">
                <a:avLst/>
              </a:prstGeom>
              <a:noFill/>
              <a:ln w="6350">
                <a:solidFill>
                  <a:schemeClr val="tx1"/>
                </a:solidFill>
                <a:round/>
                <a:headEnd/>
                <a:tailEnd/>
              </a:ln>
            </p:spPr>
            <p:txBody>
              <a:bodyPr wrap="none" anchor="ctr"/>
              <a:lstStyle/>
              <a:p>
                <a:endParaRPr lang="ja-JP" altLang="en-US">
                  <a:latin typeface="Calibri" pitchFamily="34" charset="0"/>
                </a:endParaRPr>
              </a:p>
            </p:txBody>
          </p:sp>
        </p:grpSp>
        <p:sp>
          <p:nvSpPr>
            <p:cNvPr id="4483" name="Rectangle 450"/>
            <p:cNvSpPr>
              <a:spLocks noChangeArrowheads="1"/>
            </p:cNvSpPr>
            <p:nvPr/>
          </p:nvSpPr>
          <p:spPr bwMode="auto">
            <a:xfrm>
              <a:off x="16925" y="14418"/>
              <a:ext cx="181" cy="181"/>
            </a:xfrm>
            <a:prstGeom prst="rect">
              <a:avLst/>
            </a:prstGeom>
            <a:solidFill>
              <a:srgbClr val="FFCC00"/>
            </a:solidFill>
            <a:ln w="6350">
              <a:solidFill>
                <a:schemeClr val="tx1"/>
              </a:solidFill>
              <a:miter lim="800000"/>
              <a:headEnd/>
              <a:tailEnd/>
            </a:ln>
          </p:spPr>
          <p:txBody>
            <a:bodyPr wrap="none" anchor="ctr"/>
            <a:lstStyle/>
            <a:p>
              <a:endParaRPr lang="ja-JP" altLang="en-US">
                <a:latin typeface="Calibri" pitchFamily="34" charset="0"/>
              </a:endParaRPr>
            </a:p>
          </p:txBody>
        </p:sp>
        <p:sp>
          <p:nvSpPr>
            <p:cNvPr id="4484" name="Rectangle 451"/>
            <p:cNvSpPr>
              <a:spLocks noChangeArrowheads="1"/>
            </p:cNvSpPr>
            <p:nvPr/>
          </p:nvSpPr>
          <p:spPr bwMode="auto">
            <a:xfrm>
              <a:off x="16894" y="14418"/>
              <a:ext cx="32" cy="181"/>
            </a:xfrm>
            <a:prstGeom prst="rect">
              <a:avLst/>
            </a:prstGeom>
            <a:solidFill>
              <a:srgbClr val="FFCC00"/>
            </a:solidFill>
            <a:ln w="6350">
              <a:solidFill>
                <a:schemeClr val="tx1"/>
              </a:solidFill>
              <a:miter lim="800000"/>
              <a:headEnd/>
              <a:tailEnd/>
            </a:ln>
          </p:spPr>
          <p:txBody>
            <a:bodyPr wrap="none" anchor="ctr"/>
            <a:lstStyle/>
            <a:p>
              <a:endParaRPr lang="ja-JP" altLang="en-US">
                <a:latin typeface="Calibri" pitchFamily="34" charset="0"/>
              </a:endParaRPr>
            </a:p>
          </p:txBody>
        </p:sp>
        <p:sp>
          <p:nvSpPr>
            <p:cNvPr id="4485" name="Rectangle 452"/>
            <p:cNvSpPr>
              <a:spLocks noChangeArrowheads="1"/>
            </p:cNvSpPr>
            <p:nvPr/>
          </p:nvSpPr>
          <p:spPr bwMode="auto">
            <a:xfrm>
              <a:off x="16901" y="14442"/>
              <a:ext cx="18" cy="136"/>
            </a:xfrm>
            <a:prstGeom prst="rect">
              <a:avLst/>
            </a:prstGeom>
            <a:solidFill>
              <a:srgbClr val="FFCC00"/>
            </a:solidFill>
            <a:ln w="6350">
              <a:solidFill>
                <a:schemeClr val="tx1"/>
              </a:solidFill>
              <a:miter lim="800000"/>
              <a:headEnd/>
              <a:tailEnd/>
            </a:ln>
          </p:spPr>
          <p:txBody>
            <a:bodyPr wrap="none" anchor="ctr"/>
            <a:lstStyle/>
            <a:p>
              <a:endParaRPr lang="ja-JP" altLang="en-US">
                <a:latin typeface="Calibri" pitchFamily="34" charset="0"/>
              </a:endParaRPr>
            </a:p>
          </p:txBody>
        </p:sp>
        <p:sp>
          <p:nvSpPr>
            <p:cNvPr id="4486" name="Line 453"/>
            <p:cNvSpPr>
              <a:spLocks noChangeAspect="1" noChangeShapeType="1"/>
            </p:cNvSpPr>
            <p:nvPr/>
          </p:nvSpPr>
          <p:spPr bwMode="auto">
            <a:xfrm>
              <a:off x="1484" y="14509"/>
              <a:ext cx="17052" cy="0"/>
            </a:xfrm>
            <a:prstGeom prst="line">
              <a:avLst/>
            </a:prstGeom>
            <a:noFill/>
            <a:ln w="3175">
              <a:solidFill>
                <a:schemeClr val="tx1"/>
              </a:solidFill>
              <a:prstDash val="lgDashDot"/>
              <a:round/>
              <a:headEnd/>
              <a:tailEnd/>
            </a:ln>
          </p:spPr>
          <p:txBody>
            <a:bodyPr/>
            <a:lstStyle/>
            <a:p>
              <a:endParaRPr lang="ja-JP" altLang="en-US"/>
            </a:p>
          </p:txBody>
        </p:sp>
        <p:sp>
          <p:nvSpPr>
            <p:cNvPr id="4487" name="Line 454"/>
            <p:cNvSpPr>
              <a:spLocks noChangeShapeType="1"/>
            </p:cNvSpPr>
            <p:nvPr/>
          </p:nvSpPr>
          <p:spPr bwMode="auto">
            <a:xfrm>
              <a:off x="17657" y="14100"/>
              <a:ext cx="0" cy="816"/>
            </a:xfrm>
            <a:prstGeom prst="line">
              <a:avLst/>
            </a:prstGeom>
            <a:noFill/>
            <a:ln w="6350">
              <a:solidFill>
                <a:schemeClr val="tx1"/>
              </a:solidFill>
              <a:round/>
              <a:headEnd/>
              <a:tailEnd/>
            </a:ln>
          </p:spPr>
          <p:txBody>
            <a:bodyPr/>
            <a:lstStyle/>
            <a:p>
              <a:endParaRPr lang="ja-JP" altLang="en-US"/>
            </a:p>
          </p:txBody>
        </p:sp>
        <p:sp>
          <p:nvSpPr>
            <p:cNvPr id="4488" name="Rectangle 455"/>
            <p:cNvSpPr>
              <a:spLocks noChangeArrowheads="1"/>
            </p:cNvSpPr>
            <p:nvPr/>
          </p:nvSpPr>
          <p:spPr bwMode="auto">
            <a:xfrm>
              <a:off x="16132" y="14106"/>
              <a:ext cx="1666" cy="807"/>
            </a:xfrm>
            <a:prstGeom prst="rect">
              <a:avLst/>
            </a:prstGeom>
            <a:solidFill>
              <a:schemeClr val="bg1">
                <a:alpha val="39999"/>
              </a:schemeClr>
            </a:solidFill>
            <a:ln w="9525">
              <a:noFill/>
              <a:miter lim="800000"/>
              <a:headEnd/>
              <a:tailEnd/>
            </a:ln>
          </p:spPr>
          <p:txBody>
            <a:bodyPr wrap="none" anchor="ctr"/>
            <a:lstStyle/>
            <a:p>
              <a:endParaRPr lang="ja-JP" altLang="en-US">
                <a:latin typeface="Calibri" pitchFamily="34" charset="0"/>
              </a:endParaRPr>
            </a:p>
          </p:txBody>
        </p:sp>
        <p:graphicFrame>
          <p:nvGraphicFramePr>
            <p:cNvPr id="4098" name="Object 456"/>
            <p:cNvGraphicFramePr>
              <a:graphicFrameLocks noChangeAspect="1"/>
            </p:cNvGraphicFramePr>
            <p:nvPr/>
          </p:nvGraphicFramePr>
          <p:xfrm>
            <a:off x="2626" y="13666"/>
            <a:ext cx="1242" cy="3851"/>
          </p:xfrm>
          <a:graphic>
            <a:graphicData uri="http://schemas.openxmlformats.org/presentationml/2006/ole">
              <mc:AlternateContent xmlns:mc="http://schemas.openxmlformats.org/markup-compatibility/2006">
                <mc:Choice xmlns:v="urn:schemas-microsoft-com:vml" Requires="v">
                  <p:oleObj spid="_x0000_s7202" name="ビットマップ イメージ" r:id="rId4" imgW="2333333" imgH="7238095" progId="PBrush">
                    <p:embed/>
                  </p:oleObj>
                </mc:Choice>
                <mc:Fallback>
                  <p:oleObj name="ビットマップ イメージ" r:id="rId4" imgW="2333333" imgH="7238095" progId="PBrush">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6" y="13666"/>
                          <a:ext cx="1242" cy="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372" name="Rectangle 457" descr="30%"/>
          <p:cNvSpPr>
            <a:spLocks noChangeArrowheads="1"/>
          </p:cNvSpPr>
          <p:nvPr/>
        </p:nvSpPr>
        <p:spPr bwMode="auto">
          <a:xfrm>
            <a:off x="2540000" y="5175250"/>
            <a:ext cx="415925" cy="82550"/>
          </a:xfrm>
          <a:prstGeom prst="rect">
            <a:avLst/>
          </a:prstGeom>
          <a:pattFill prst="pct30">
            <a:fgClr>
              <a:schemeClr val="tx2"/>
            </a:fgClr>
            <a:bgClr>
              <a:srgbClr val="FFFFFF"/>
            </a:bgClr>
          </a:pattFill>
          <a:ln w="9525">
            <a:solidFill>
              <a:schemeClr val="tx1"/>
            </a:solidFill>
            <a:miter lim="800000"/>
            <a:headEnd/>
            <a:tailEnd/>
          </a:ln>
        </p:spPr>
        <p:txBody>
          <a:bodyPr wrap="none" anchor="ctr"/>
          <a:lstStyle/>
          <a:p>
            <a:endParaRPr lang="ja-JP" altLang="en-US">
              <a:latin typeface="Calibri" pitchFamily="34" charset="0"/>
            </a:endParaRPr>
          </a:p>
        </p:txBody>
      </p:sp>
      <p:sp>
        <p:nvSpPr>
          <p:cNvPr id="4373" name="Line 458"/>
          <p:cNvSpPr>
            <a:spLocks noChangeShapeType="1"/>
          </p:cNvSpPr>
          <p:nvPr/>
        </p:nvSpPr>
        <p:spPr bwMode="auto">
          <a:xfrm>
            <a:off x="1641475" y="5216525"/>
            <a:ext cx="958850" cy="0"/>
          </a:xfrm>
          <a:prstGeom prst="line">
            <a:avLst/>
          </a:prstGeom>
          <a:noFill/>
          <a:ln w="38100">
            <a:solidFill>
              <a:srgbClr val="FF3300"/>
            </a:solidFill>
            <a:round/>
            <a:headEnd/>
            <a:tailEnd type="triangle" w="med" len="med"/>
          </a:ln>
        </p:spPr>
        <p:txBody>
          <a:bodyPr/>
          <a:lstStyle/>
          <a:p>
            <a:endParaRPr lang="ja-JP" altLang="en-US"/>
          </a:p>
        </p:txBody>
      </p:sp>
      <p:graphicFrame>
        <p:nvGraphicFramePr>
          <p:cNvPr id="120267" name="Group 459"/>
          <p:cNvGraphicFramePr>
            <a:graphicFrameLocks noGrp="1"/>
          </p:cNvGraphicFramePr>
          <p:nvPr/>
        </p:nvGraphicFramePr>
        <p:xfrm>
          <a:off x="6392863" y="796925"/>
          <a:ext cx="2506662" cy="2820685"/>
        </p:xfrm>
        <a:graphic>
          <a:graphicData uri="http://schemas.openxmlformats.org/drawingml/2006/table">
            <a:tbl>
              <a:tblPr/>
              <a:tblGrid>
                <a:gridCol w="1668462"/>
                <a:gridCol w="838200"/>
              </a:tblGrid>
              <a:tr h="203200">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D1</a:t>
                      </a:r>
                    </a:p>
                  </a:txBody>
                  <a:tcPr marL="20967" marR="20967" marT="10484" marB="10484"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85738">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Bending angle</a:t>
                      </a:r>
                    </a:p>
                  </a:txBody>
                  <a:tcPr marL="20967" marR="20967" marT="10484" marB="1048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45 degree</a:t>
                      </a:r>
                    </a:p>
                  </a:txBody>
                  <a:tcPr marL="20967" marR="20967" marT="10484" marB="1048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2032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Pole gap</a:t>
                      </a:r>
                    </a:p>
                  </a:txBody>
                  <a:tcPr marL="20967" marR="20967" marT="10484" marB="1048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150 mm</a:t>
                      </a:r>
                    </a:p>
                  </a:txBody>
                  <a:tcPr marL="20967" marR="20967" marT="10484" marB="1048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4788">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Radius of central ray</a:t>
                      </a:r>
                    </a:p>
                  </a:txBody>
                  <a:tcPr marL="20967" marR="20967" marT="10484" marB="1048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1200 mm</a:t>
                      </a:r>
                    </a:p>
                  </a:txBody>
                  <a:tcPr marL="20967" marR="20967" marT="10484" marB="1048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Maximum field</a:t>
                      </a:r>
                    </a:p>
                  </a:txBody>
                  <a:tcPr marL="20967" marR="20967" marT="10484" marB="10484"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1.54 T</a:t>
                      </a:r>
                    </a:p>
                  </a:txBody>
                  <a:tcPr marL="20967" marR="20967" marT="10484" marB="10484"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203200">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Q1, Q2</a:t>
                      </a:r>
                    </a:p>
                  </a:txBody>
                  <a:tcPr marL="20967" marR="20967" marT="10484" marB="1048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032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Pole length</a:t>
                      </a:r>
                    </a:p>
                  </a:txBody>
                  <a:tcPr marL="20967" marR="20967" marT="10484" marB="1048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500 mm</a:t>
                      </a:r>
                    </a:p>
                  </a:txBody>
                  <a:tcPr marL="20967" marR="20967" marT="10484" marB="1048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2032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Bore radius</a:t>
                      </a:r>
                    </a:p>
                  </a:txBody>
                  <a:tcPr marL="20967" marR="20967" marT="10484" marB="1048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150 mm</a:t>
                      </a:r>
                    </a:p>
                  </a:txBody>
                  <a:tcPr marL="20967" marR="20967" marT="10484" marB="1048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32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Maximum field gradient</a:t>
                      </a:r>
                    </a:p>
                  </a:txBody>
                  <a:tcPr marL="20967" marR="20967" marT="10484" marB="10484"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5.2 T/m</a:t>
                      </a:r>
                    </a:p>
                  </a:txBody>
                  <a:tcPr marL="20967" marR="20967" marT="10484" marB="10484"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203200">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D2</a:t>
                      </a:r>
                    </a:p>
                  </a:txBody>
                  <a:tcPr marL="20967" marR="20967" marT="10484" marB="1048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01613">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Bending angle</a:t>
                      </a:r>
                    </a:p>
                  </a:txBody>
                  <a:tcPr marL="20967" marR="20967" marT="10484" marB="1048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10 degree</a:t>
                      </a:r>
                    </a:p>
                  </a:txBody>
                  <a:tcPr marL="20967" marR="20967" marT="10484" marB="1048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2032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Pole gap</a:t>
                      </a:r>
                    </a:p>
                  </a:txBody>
                  <a:tcPr marL="20967" marR="20967" marT="10484" marB="1048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160 mm</a:t>
                      </a:r>
                    </a:p>
                  </a:txBody>
                  <a:tcPr marL="20967" marR="20967" marT="10484" marB="1048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5263">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Pole length</a:t>
                      </a:r>
                    </a:p>
                  </a:txBody>
                  <a:tcPr marL="20967" marR="20967" marT="10484" marB="1048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400 mm</a:t>
                      </a:r>
                    </a:p>
                  </a:txBody>
                  <a:tcPr marL="20967" marR="20967" marT="10484" marB="1048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32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Maximum Field</a:t>
                      </a:r>
                    </a:p>
                  </a:txBody>
                  <a:tcPr marL="20967" marR="20967" marT="10484" marB="10484"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1.04 T</a:t>
                      </a:r>
                    </a:p>
                  </a:txBody>
                  <a:tcPr marL="20967" marR="20967" marT="10484" marB="10484"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312" name="Group 504"/>
          <p:cNvGraphicFramePr>
            <a:graphicFrameLocks noGrp="1"/>
          </p:cNvGraphicFramePr>
          <p:nvPr/>
        </p:nvGraphicFramePr>
        <p:xfrm>
          <a:off x="6403975" y="4349750"/>
          <a:ext cx="2487613" cy="1320256"/>
        </p:xfrm>
        <a:graphic>
          <a:graphicData uri="http://schemas.openxmlformats.org/drawingml/2006/table">
            <a:tbl>
              <a:tblPr/>
              <a:tblGrid>
                <a:gridCol w="1212850"/>
                <a:gridCol w="447675"/>
                <a:gridCol w="827088"/>
              </a:tblGrid>
              <a:tr h="187325">
                <a:tc row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Magnification</a:t>
                      </a:r>
                    </a:p>
                  </a:txBody>
                  <a:tcPr marL="20967" marR="20967" marT="10484" marB="1048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X</a:t>
                      </a:r>
                    </a:p>
                  </a:txBody>
                  <a:tcPr marL="20967" marR="20967" marT="10484" marB="1048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-0.76</a:t>
                      </a:r>
                    </a:p>
                  </a:txBody>
                  <a:tcPr marL="20967" marR="20967" marT="10484" marB="1048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187325">
                <a:tc vMerge="1">
                  <a:txBody>
                    <a:bodyPr/>
                    <a:lstStyle/>
                    <a:p>
                      <a:endParaRPr kumimoji="1" lang="ja-JP" altLang="en-US"/>
                    </a:p>
                  </a:txBody>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Y</a:t>
                      </a:r>
                    </a:p>
                  </a:txBody>
                  <a:tcPr marL="20967" marR="20967" marT="10484" marB="10484" horzOverflow="overflow">
                    <a:lnL>
                      <a:noFill/>
                    </a:lnL>
                    <a:lnR>
                      <a:noFill/>
                    </a:lnR>
                    <a:lnT>
                      <a:noFill/>
                    </a:lnT>
                    <a:lnB>
                      <a:noFill/>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-1.99</a:t>
                      </a:r>
                    </a:p>
                  </a:txBody>
                  <a:tcPr marL="20967" marR="20967" marT="10484" marB="1048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85738">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Dispersion</a:t>
                      </a:r>
                    </a:p>
                  </a:txBody>
                  <a:tcPr marL="20967" marR="20967" marT="10484" marB="1048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kumimoji="1" lang="ja-JP" altLang="en-US"/>
                    </a:p>
                  </a:txBody>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0.97 cm/%</a:t>
                      </a:r>
                    </a:p>
                  </a:txBody>
                  <a:tcPr marL="20967" marR="20967" marT="10484" marB="1048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85738">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Total length</a:t>
                      </a:r>
                    </a:p>
                  </a:txBody>
                  <a:tcPr marL="20967" marR="20967" marT="10484" marB="1048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kumimoji="1" lang="ja-JP" altLang="en-US"/>
                    </a:p>
                  </a:txBody>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5760 mm</a:t>
                      </a:r>
                    </a:p>
                  </a:txBody>
                  <a:tcPr marL="20967" marR="20967" marT="10484" marB="1048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87325">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Acceptance</a:t>
                      </a:r>
                    </a:p>
                  </a:txBody>
                  <a:tcPr marL="20967" marR="20967" marT="10484" marB="1048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Symbol" pitchFamily="18" charset="2"/>
                          <a:ea typeface="ＭＳ Ｐゴシック" pitchFamily="50" charset="-128"/>
                        </a:rPr>
                        <a:t>Dq</a:t>
                      </a:r>
                    </a:p>
                  </a:txBody>
                  <a:tcPr marL="20967" marR="20967" marT="10484" marB="10484" horzOverflow="overflow">
                    <a:lnL>
                      <a:noFill/>
                    </a:lnL>
                    <a:lnR>
                      <a:noFill/>
                    </a:lnR>
                    <a:lnT>
                      <a:noFill/>
                    </a:lnT>
                    <a:lnB>
                      <a:noFill/>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cs typeface="Arial" charset="0"/>
                        </a:rPr>
                        <a:t>±68 mrad</a:t>
                      </a:r>
                    </a:p>
                  </a:txBody>
                  <a:tcPr marL="20967" marR="20967" marT="10484" marB="1048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85738">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smtClean="0">
                        <a:ln>
                          <a:noFill/>
                        </a:ln>
                        <a:solidFill>
                          <a:schemeClr val="tx1"/>
                        </a:solidFill>
                        <a:effectLst/>
                        <a:latin typeface="Arial" charset="0"/>
                        <a:ea typeface="ＭＳ Ｐゴシック" pitchFamily="50" charset="-128"/>
                      </a:endParaRPr>
                    </a:p>
                  </a:txBody>
                  <a:tcPr marL="20967" marR="20967" marT="10484" marB="1048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Symbol" pitchFamily="18" charset="2"/>
                          <a:ea typeface="ＭＳ Ｐゴシック" pitchFamily="50" charset="-128"/>
                        </a:rPr>
                        <a:t>Df</a:t>
                      </a:r>
                    </a:p>
                  </a:txBody>
                  <a:tcPr marL="20967" marR="20967" marT="10484" marB="10484" horzOverflow="overflow">
                    <a:lnL>
                      <a:noFill/>
                    </a:lnL>
                    <a:lnR>
                      <a:noFill/>
                    </a:lnR>
                    <a:lnT>
                      <a:noFill/>
                    </a:lnT>
                    <a:lnB>
                      <a:noFill/>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cs typeface="Arial" charset="0"/>
                        </a:rPr>
                        <a:t>±57 mrad</a:t>
                      </a:r>
                    </a:p>
                  </a:txBody>
                  <a:tcPr marL="20967" marR="20967" marT="10484" marB="1048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85738">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smtClean="0">
                        <a:ln>
                          <a:noFill/>
                        </a:ln>
                        <a:solidFill>
                          <a:schemeClr val="tx1"/>
                        </a:solidFill>
                        <a:effectLst/>
                        <a:latin typeface="Arial" charset="0"/>
                        <a:ea typeface="ＭＳ Ｐゴシック" pitchFamily="50" charset="-128"/>
                      </a:endParaRPr>
                    </a:p>
                  </a:txBody>
                  <a:tcPr marL="20967" marR="20967" marT="10484" marB="10484"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Symbol" pitchFamily="18" charset="2"/>
                          <a:ea typeface="ＭＳ Ｐゴシック" pitchFamily="50" charset="-128"/>
                        </a:rPr>
                        <a:t>DW</a:t>
                      </a:r>
                    </a:p>
                  </a:txBody>
                  <a:tcPr marL="20967" marR="20967" marT="10484" marB="1048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12.2 msr</a:t>
                      </a:r>
                    </a:p>
                  </a:txBody>
                  <a:tcPr marL="20967" marR="20967" marT="10484" marB="10484"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335" name="Group 527"/>
          <p:cNvGraphicFramePr>
            <a:graphicFrameLocks noGrp="1"/>
          </p:cNvGraphicFramePr>
          <p:nvPr/>
        </p:nvGraphicFramePr>
        <p:xfrm>
          <a:off x="307975" y="2449513"/>
          <a:ext cx="1027113" cy="578829"/>
        </p:xfrm>
        <a:graphic>
          <a:graphicData uri="http://schemas.openxmlformats.org/drawingml/2006/table">
            <a:tbl>
              <a:tblPr/>
              <a:tblGrid>
                <a:gridCol w="358775"/>
                <a:gridCol w="668338"/>
              </a:tblGrid>
              <a:tr h="185738">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Rotating Target</a:t>
                      </a:r>
                    </a:p>
                  </a:txBody>
                  <a:tcPr marL="20967" marR="20967" marT="10484" marB="10484"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85738">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r</a:t>
                      </a:r>
                    </a:p>
                  </a:txBody>
                  <a:tcPr marL="20967" marR="20967" marT="10484" marB="1048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150 mm</a:t>
                      </a:r>
                    </a:p>
                  </a:txBody>
                  <a:tcPr marL="20967" marR="20967" marT="10484" marB="1048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Symbol" pitchFamily="18" charset="2"/>
                          <a:ea typeface="ＭＳ Ｐゴシック" pitchFamily="50" charset="-128"/>
                        </a:rPr>
                        <a:t>w</a:t>
                      </a:r>
                    </a:p>
                  </a:txBody>
                  <a:tcPr marL="20967" marR="20967" marT="10484" marB="1048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2000 rpm</a:t>
                      </a:r>
                    </a:p>
                  </a:txBody>
                  <a:tcPr marL="20967" marR="20967" marT="10484" marB="1048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46" name="Text Box 541"/>
          <p:cNvSpPr txBox="1">
            <a:spLocks noChangeArrowheads="1"/>
          </p:cNvSpPr>
          <p:nvPr/>
        </p:nvSpPr>
        <p:spPr bwMode="auto">
          <a:xfrm>
            <a:off x="1835150" y="300038"/>
            <a:ext cx="5438775" cy="327025"/>
          </a:xfrm>
          <a:prstGeom prst="rect">
            <a:avLst/>
          </a:prstGeom>
          <a:noFill/>
          <a:ln w="9525">
            <a:noFill/>
            <a:miter lim="800000"/>
            <a:headEnd/>
            <a:tailEnd/>
          </a:ln>
        </p:spPr>
        <p:txBody>
          <a:bodyPr lIns="20967" tIns="10484" rIns="20967" bIns="10484">
            <a:spAutoFit/>
          </a:bodyPr>
          <a:lstStyle/>
          <a:p>
            <a:pPr defTabSz="957263"/>
            <a:r>
              <a:rPr lang="en-US" altLang="ja-JP" sz="2000">
                <a:solidFill>
                  <a:schemeClr val="bg1"/>
                </a:solidFill>
                <a:latin typeface="Calibri" pitchFamily="34" charset="0"/>
              </a:rPr>
              <a:t>RIKEN Gas-filled Recoil Separator GARIS</a:t>
            </a:r>
          </a:p>
        </p:txBody>
      </p:sp>
      <p:sp>
        <p:nvSpPr>
          <p:cNvPr id="4447" name="Line 542"/>
          <p:cNvSpPr>
            <a:spLocks noChangeAspect="1" noChangeShapeType="1"/>
          </p:cNvSpPr>
          <p:nvPr/>
        </p:nvSpPr>
        <p:spPr bwMode="auto">
          <a:xfrm>
            <a:off x="695325" y="6276975"/>
            <a:ext cx="6578600" cy="0"/>
          </a:xfrm>
          <a:prstGeom prst="line">
            <a:avLst/>
          </a:prstGeom>
          <a:noFill/>
          <a:ln w="3175">
            <a:solidFill>
              <a:schemeClr val="tx1"/>
            </a:solidFill>
            <a:round/>
            <a:headEnd/>
            <a:tailEnd/>
          </a:ln>
        </p:spPr>
        <p:txBody>
          <a:bodyPr/>
          <a:lstStyle/>
          <a:p>
            <a:endParaRPr lang="ja-JP" altLang="en-US"/>
          </a:p>
        </p:txBody>
      </p:sp>
      <p:sp>
        <p:nvSpPr>
          <p:cNvPr id="4448" name="Text Box 543"/>
          <p:cNvSpPr txBox="1">
            <a:spLocks noChangeArrowheads="1"/>
          </p:cNvSpPr>
          <p:nvPr/>
        </p:nvSpPr>
        <p:spPr bwMode="auto">
          <a:xfrm>
            <a:off x="2300288" y="3921125"/>
            <a:ext cx="2757487" cy="234950"/>
          </a:xfrm>
          <a:prstGeom prst="rect">
            <a:avLst/>
          </a:prstGeom>
          <a:noFill/>
          <a:ln w="9525">
            <a:noFill/>
            <a:miter lim="800000"/>
            <a:headEnd/>
            <a:tailEnd/>
          </a:ln>
        </p:spPr>
        <p:txBody>
          <a:bodyPr wrap="none" lIns="20967" tIns="10484" rIns="20967" bIns="10484">
            <a:spAutoFit/>
          </a:bodyPr>
          <a:lstStyle/>
          <a:p>
            <a:pPr defTabSz="957263"/>
            <a:r>
              <a:rPr lang="en-US" altLang="ja-JP" sz="1400">
                <a:latin typeface="Calibri" pitchFamily="34" charset="0"/>
              </a:rPr>
              <a:t>D1                   Q1            Q2          D2</a:t>
            </a:r>
          </a:p>
        </p:txBody>
      </p:sp>
      <p:sp>
        <p:nvSpPr>
          <p:cNvPr id="4449" name="Oval 544"/>
          <p:cNvSpPr>
            <a:spLocks noChangeArrowheads="1"/>
          </p:cNvSpPr>
          <p:nvPr/>
        </p:nvSpPr>
        <p:spPr bwMode="auto">
          <a:xfrm>
            <a:off x="1827213" y="5148263"/>
            <a:ext cx="90487" cy="136525"/>
          </a:xfrm>
          <a:prstGeom prst="ellipse">
            <a:avLst/>
          </a:prstGeom>
          <a:noFill/>
          <a:ln w="9525">
            <a:solidFill>
              <a:schemeClr val="tx1"/>
            </a:solidFill>
            <a:round/>
            <a:headEnd/>
            <a:tailEnd/>
          </a:ln>
        </p:spPr>
        <p:txBody>
          <a:bodyPr wrap="none" anchor="ctr"/>
          <a:lstStyle/>
          <a:p>
            <a:endParaRPr lang="ja-JP" altLang="en-US">
              <a:latin typeface="Calibri" pitchFamily="34" charset="0"/>
            </a:endParaRPr>
          </a:p>
        </p:txBody>
      </p:sp>
      <p:sp>
        <p:nvSpPr>
          <p:cNvPr id="4450" name="Line 545"/>
          <p:cNvSpPr>
            <a:spLocks noChangeShapeType="1"/>
          </p:cNvSpPr>
          <p:nvPr/>
        </p:nvSpPr>
        <p:spPr bwMode="auto">
          <a:xfrm>
            <a:off x="2540000" y="2690813"/>
            <a:ext cx="79375" cy="84137"/>
          </a:xfrm>
          <a:prstGeom prst="line">
            <a:avLst/>
          </a:prstGeom>
          <a:noFill/>
          <a:ln w="38100">
            <a:solidFill>
              <a:schemeClr val="tx1"/>
            </a:solidFill>
            <a:round/>
            <a:headEnd/>
            <a:tailEnd/>
          </a:ln>
        </p:spPr>
        <p:txBody>
          <a:bodyPr/>
          <a:lstStyle/>
          <a:p>
            <a:endParaRPr lang="ja-JP" altLang="en-US"/>
          </a:p>
        </p:txBody>
      </p:sp>
      <p:sp>
        <p:nvSpPr>
          <p:cNvPr id="4451" name="Line 546"/>
          <p:cNvSpPr>
            <a:spLocks noChangeShapeType="1"/>
          </p:cNvSpPr>
          <p:nvPr/>
        </p:nvSpPr>
        <p:spPr bwMode="auto">
          <a:xfrm>
            <a:off x="2619375" y="2771775"/>
            <a:ext cx="336550" cy="0"/>
          </a:xfrm>
          <a:prstGeom prst="line">
            <a:avLst/>
          </a:prstGeom>
          <a:noFill/>
          <a:ln w="38100">
            <a:solidFill>
              <a:schemeClr val="tx1"/>
            </a:solidFill>
            <a:round/>
            <a:headEnd/>
            <a:tailEnd/>
          </a:ln>
        </p:spPr>
        <p:txBody>
          <a:bodyPr/>
          <a:lstStyle/>
          <a:p>
            <a:endParaRPr lang="ja-JP" altLang="en-US"/>
          </a:p>
        </p:txBody>
      </p:sp>
      <p:grpSp>
        <p:nvGrpSpPr>
          <p:cNvPr id="30" name="Group 547"/>
          <p:cNvGrpSpPr>
            <a:grpSpLocks/>
          </p:cNvGrpSpPr>
          <p:nvPr/>
        </p:nvGrpSpPr>
        <p:grpSpPr bwMode="auto">
          <a:xfrm>
            <a:off x="1641475" y="2244725"/>
            <a:ext cx="942975" cy="649288"/>
            <a:chOff x="4842" y="6242"/>
            <a:chExt cx="2783" cy="1808"/>
          </a:xfrm>
        </p:grpSpPr>
        <p:sp>
          <p:nvSpPr>
            <p:cNvPr id="4453" name="Line 548"/>
            <p:cNvSpPr>
              <a:spLocks noChangeShapeType="1"/>
            </p:cNvSpPr>
            <p:nvPr/>
          </p:nvSpPr>
          <p:spPr bwMode="auto">
            <a:xfrm>
              <a:off x="4842" y="6242"/>
              <a:ext cx="1123" cy="1123"/>
            </a:xfrm>
            <a:prstGeom prst="line">
              <a:avLst/>
            </a:prstGeom>
            <a:noFill/>
            <a:ln w="38100">
              <a:solidFill>
                <a:srgbClr val="FF3300"/>
              </a:solidFill>
              <a:round/>
              <a:headEnd/>
              <a:tailEnd/>
            </a:ln>
          </p:spPr>
          <p:txBody>
            <a:bodyPr/>
            <a:lstStyle/>
            <a:p>
              <a:endParaRPr lang="ja-JP" altLang="en-US"/>
            </a:p>
          </p:txBody>
        </p:sp>
        <p:sp>
          <p:nvSpPr>
            <p:cNvPr id="4454" name="Arc 549"/>
            <p:cNvSpPr>
              <a:spLocks noChangeAspect="1"/>
            </p:cNvSpPr>
            <p:nvPr/>
          </p:nvSpPr>
          <p:spPr bwMode="auto">
            <a:xfrm rot="2700000" flipV="1">
              <a:off x="6272" y="6623"/>
              <a:ext cx="1353" cy="1427"/>
            </a:xfrm>
            <a:custGeom>
              <a:avLst/>
              <a:gdLst>
                <a:gd name="T0" fmla="*/ 0 w 20472"/>
                <a:gd name="T1" fmla="*/ 0 h 21600"/>
                <a:gd name="T2" fmla="*/ 0 w 20472"/>
                <a:gd name="T3" fmla="*/ 0 h 21600"/>
                <a:gd name="T4" fmla="*/ 0 w 20472"/>
                <a:gd name="T5" fmla="*/ 0 h 21600"/>
                <a:gd name="T6" fmla="*/ 0 60000 65536"/>
                <a:gd name="T7" fmla="*/ 0 60000 65536"/>
                <a:gd name="T8" fmla="*/ 0 60000 65536"/>
                <a:gd name="T9" fmla="*/ 0 w 20472"/>
                <a:gd name="T10" fmla="*/ 0 h 21600"/>
                <a:gd name="T11" fmla="*/ 20472 w 20472"/>
                <a:gd name="T12" fmla="*/ 21600 h 21600"/>
              </a:gdLst>
              <a:ahLst/>
              <a:cxnLst>
                <a:cxn ang="T6">
                  <a:pos x="T0" y="T1"/>
                </a:cxn>
                <a:cxn ang="T7">
                  <a:pos x="T2" y="T3"/>
                </a:cxn>
                <a:cxn ang="T8">
                  <a:pos x="T4" y="T5"/>
                </a:cxn>
              </a:cxnLst>
              <a:rect l="T9" t="T10" r="T11" b="T12"/>
              <a:pathLst>
                <a:path w="20472" h="21600" fill="none" extrusionOk="0">
                  <a:moveTo>
                    <a:pt x="-1" y="0"/>
                  </a:moveTo>
                  <a:cubicBezTo>
                    <a:pt x="9274" y="0"/>
                    <a:pt x="17513" y="5920"/>
                    <a:pt x="20471" y="14710"/>
                  </a:cubicBezTo>
                </a:path>
                <a:path w="20472" h="21600" stroke="0" extrusionOk="0">
                  <a:moveTo>
                    <a:pt x="-1" y="0"/>
                  </a:moveTo>
                  <a:cubicBezTo>
                    <a:pt x="9274" y="0"/>
                    <a:pt x="17513" y="5920"/>
                    <a:pt x="20471" y="14710"/>
                  </a:cubicBezTo>
                  <a:lnTo>
                    <a:pt x="0" y="21600"/>
                  </a:lnTo>
                  <a:close/>
                </a:path>
              </a:pathLst>
            </a:custGeom>
            <a:noFill/>
            <a:ln w="38100">
              <a:solidFill>
                <a:srgbClr val="FF3300"/>
              </a:solidFill>
              <a:round/>
              <a:headEnd/>
              <a:tailEnd type="arrow" w="med" len="med"/>
            </a:ln>
          </p:spPr>
          <p:txBody>
            <a:bodyPr wrap="none" anchor="ctr"/>
            <a:lstStyle/>
            <a:p>
              <a:endParaRPr lang="ja-JP" altLang="en-US"/>
            </a:p>
          </p:txBody>
        </p:sp>
      </p:grpSp>
      <p:sp>
        <p:nvSpPr>
          <p:cNvPr id="473" name="フッター プレースホルダ 472"/>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日付プレースホルダ 1"/>
          <p:cNvSpPr>
            <a:spLocks noGrp="1"/>
          </p:cNvSpPr>
          <p:nvPr>
            <p:ph type="dt" sz="quarter" idx="10"/>
          </p:nvPr>
        </p:nvSpPr>
        <p:spPr/>
        <p:txBody>
          <a:bodyPr/>
          <a:lstStyle/>
          <a:p>
            <a:pPr>
              <a:defRPr/>
            </a:pPr>
            <a:fld id="{7E878F73-6123-4A7C-B7B7-CC4F575A0684}" type="datetime1">
              <a:rPr lang="ja-JP" altLang="en-US" smtClean="0">
                <a:latin typeface="Arial" pitchFamily="34" charset="0"/>
              </a:rPr>
              <a:t>2014/6/5</a:t>
            </a:fld>
            <a:endParaRPr lang="en-US" altLang="ja-JP">
              <a:latin typeface="Arial" pitchFamily="34" charset="0"/>
            </a:endParaRPr>
          </a:p>
        </p:txBody>
      </p:sp>
      <p:sp>
        <p:nvSpPr>
          <p:cNvPr id="54276" name="スライド番号プレースホルダ 3"/>
          <p:cNvSpPr>
            <a:spLocks noGrp="1"/>
          </p:cNvSpPr>
          <p:nvPr>
            <p:ph type="sldNum" sz="quarter" idx="12"/>
          </p:nvPr>
        </p:nvSpPr>
        <p:spPr/>
        <p:txBody>
          <a:bodyPr/>
          <a:lstStyle/>
          <a:p>
            <a:pPr>
              <a:defRPr/>
            </a:pPr>
            <a:fld id="{54243FFF-3E2D-4F9B-BF5B-CD9F8EE686CE}" type="slidenum">
              <a:rPr lang="en-US" altLang="ja-JP">
                <a:latin typeface="Arial" pitchFamily="34" charset="0"/>
              </a:rPr>
              <a:pPr>
                <a:defRPr/>
              </a:pPr>
              <a:t>16</a:t>
            </a:fld>
            <a:endParaRPr lang="en-US" altLang="ja-JP">
              <a:latin typeface="Arial" pitchFamily="34" charset="0"/>
            </a:endParaRPr>
          </a:p>
        </p:txBody>
      </p:sp>
      <p:pic>
        <p:nvPicPr>
          <p:cNvPr id="48133" name="Picture 2" descr="DSCF0015"/>
          <p:cNvPicPr>
            <a:picLocks noChangeAspect="1" noChangeArrowheads="1"/>
          </p:cNvPicPr>
          <p:nvPr/>
        </p:nvPicPr>
        <p:blipFill>
          <a:blip r:embed="rId3" cstate="print"/>
          <a:srcRect/>
          <a:stretch>
            <a:fillRect/>
          </a:stretch>
        </p:blipFill>
        <p:spPr bwMode="auto">
          <a:xfrm>
            <a:off x="1728788" y="1412875"/>
            <a:ext cx="5686425" cy="4267200"/>
          </a:xfrm>
          <a:prstGeom prst="rect">
            <a:avLst/>
          </a:prstGeom>
          <a:noFill/>
          <a:ln w="9525">
            <a:noFill/>
            <a:miter lim="800000"/>
            <a:headEnd/>
            <a:tailEnd/>
          </a:ln>
        </p:spPr>
      </p:pic>
      <p:sp>
        <p:nvSpPr>
          <p:cNvPr id="48134" name="Text Box 3"/>
          <p:cNvSpPr txBox="1">
            <a:spLocks noChangeArrowheads="1"/>
          </p:cNvSpPr>
          <p:nvPr/>
        </p:nvSpPr>
        <p:spPr bwMode="auto">
          <a:xfrm>
            <a:off x="1790700" y="5967413"/>
            <a:ext cx="5661025" cy="701675"/>
          </a:xfrm>
          <a:prstGeom prst="rect">
            <a:avLst/>
          </a:prstGeom>
          <a:noFill/>
          <a:ln w="9525">
            <a:noFill/>
            <a:miter lim="800000"/>
            <a:headEnd/>
            <a:tailEnd/>
          </a:ln>
        </p:spPr>
        <p:txBody>
          <a:bodyPr wrap="none">
            <a:spAutoFit/>
          </a:bodyPr>
          <a:lstStyle/>
          <a:p>
            <a:r>
              <a:rPr lang="en-US" altLang="ja-JP" sz="2000">
                <a:latin typeface="Calibri" pitchFamily="34" charset="0"/>
              </a:rPr>
              <a:t>New Rotating Target  </a:t>
            </a:r>
            <a:r>
              <a:rPr lang="en-US" altLang="ja-JP" sz="2000">
                <a:latin typeface="Symbol" pitchFamily="18" charset="2"/>
              </a:rPr>
              <a:t>f</a:t>
            </a:r>
            <a:r>
              <a:rPr lang="en-US" altLang="ja-JP" sz="2000">
                <a:latin typeface="Calibri" pitchFamily="34" charset="0"/>
              </a:rPr>
              <a:t> = 300 mm, </a:t>
            </a:r>
            <a:r>
              <a:rPr lang="en-US" altLang="ja-JP" sz="2000">
                <a:latin typeface="Symbol" pitchFamily="18" charset="2"/>
              </a:rPr>
              <a:t>w</a:t>
            </a:r>
            <a:r>
              <a:rPr lang="en-US" altLang="ja-JP" sz="2000">
                <a:latin typeface="Calibri" pitchFamily="34" charset="0"/>
              </a:rPr>
              <a:t> = 3000 rpm</a:t>
            </a:r>
          </a:p>
          <a:p>
            <a:r>
              <a:rPr lang="en-US" altLang="ja-JP" sz="2000">
                <a:latin typeface="Calibri" pitchFamily="34" charset="0"/>
              </a:rPr>
              <a:t>cf. old one                  </a:t>
            </a:r>
            <a:r>
              <a:rPr lang="en-US" altLang="ja-JP" sz="2000">
                <a:latin typeface="Symbol" pitchFamily="18" charset="2"/>
              </a:rPr>
              <a:t>f</a:t>
            </a:r>
            <a:r>
              <a:rPr lang="en-US" altLang="ja-JP" sz="2000">
                <a:latin typeface="Calibri" pitchFamily="34" charset="0"/>
              </a:rPr>
              <a:t> = 125 mm, </a:t>
            </a:r>
            <a:r>
              <a:rPr lang="en-US" altLang="ja-JP" sz="2000">
                <a:latin typeface="Symbol" pitchFamily="18" charset="2"/>
              </a:rPr>
              <a:t>w</a:t>
            </a:r>
            <a:r>
              <a:rPr lang="en-US" altLang="ja-JP" sz="2000">
                <a:latin typeface="Calibri" pitchFamily="34" charset="0"/>
              </a:rPr>
              <a:t> = 1000 rpm</a:t>
            </a:r>
            <a:endParaRPr kumimoji="0" lang="en-US" altLang="ja-JP" sz="2000">
              <a:solidFill>
                <a:srgbClr val="FF0000"/>
              </a:solidFill>
              <a:latin typeface="Calibri" pitchFamily="34" charset="0"/>
            </a:endParaRPr>
          </a:p>
        </p:txBody>
      </p:sp>
      <p:sp>
        <p:nvSpPr>
          <p:cNvPr id="48135" name="Text Box 4"/>
          <p:cNvSpPr txBox="1">
            <a:spLocks noChangeArrowheads="1"/>
          </p:cNvSpPr>
          <p:nvPr/>
        </p:nvSpPr>
        <p:spPr bwMode="auto">
          <a:xfrm>
            <a:off x="1763713" y="423863"/>
            <a:ext cx="1762662" cy="400110"/>
          </a:xfrm>
          <a:prstGeom prst="rect">
            <a:avLst/>
          </a:prstGeom>
          <a:noFill/>
          <a:ln w="9525">
            <a:noFill/>
            <a:miter lim="800000"/>
            <a:headEnd/>
            <a:tailEnd/>
          </a:ln>
        </p:spPr>
        <p:txBody>
          <a:bodyPr wrap="none">
            <a:spAutoFit/>
          </a:bodyPr>
          <a:lstStyle/>
          <a:p>
            <a:r>
              <a:rPr lang="en-US" altLang="ja-JP" sz="2000" dirty="0" smtClean="0">
                <a:latin typeface="Calibri" pitchFamily="34" charset="0"/>
              </a:rPr>
              <a:t>Rotating Target</a:t>
            </a:r>
            <a:endParaRPr lang="ja-JP" altLang="en-US" sz="2000" dirty="0">
              <a:latin typeface="Calibri" pitchFamily="34" charset="0"/>
            </a:endParaRPr>
          </a:p>
        </p:txBody>
      </p:sp>
      <p:sp>
        <p:nvSpPr>
          <p:cNvPr id="7" name="フッター プレースホルダ 6"/>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日付プレースホルダ 4"/>
          <p:cNvSpPr>
            <a:spLocks noGrp="1"/>
          </p:cNvSpPr>
          <p:nvPr>
            <p:ph type="dt" sz="quarter" idx="10"/>
          </p:nvPr>
        </p:nvSpPr>
        <p:spPr/>
        <p:txBody>
          <a:bodyPr/>
          <a:lstStyle/>
          <a:p>
            <a:pPr>
              <a:defRPr/>
            </a:pPr>
            <a:fld id="{0AF4E5D1-98AC-4B6F-B3C3-204D0DB4324D}" type="datetime1">
              <a:rPr lang="ja-JP" altLang="en-US" smtClean="0">
                <a:latin typeface="Arial" pitchFamily="34" charset="0"/>
              </a:rPr>
              <a:t>2014/6/5</a:t>
            </a:fld>
            <a:endParaRPr lang="en-US" altLang="ja-JP">
              <a:latin typeface="Arial" pitchFamily="34" charset="0"/>
            </a:endParaRPr>
          </a:p>
        </p:txBody>
      </p:sp>
      <p:sp>
        <p:nvSpPr>
          <p:cNvPr id="55300" name="スライド番号プレースホルダ 6"/>
          <p:cNvSpPr>
            <a:spLocks noGrp="1"/>
          </p:cNvSpPr>
          <p:nvPr>
            <p:ph type="sldNum" sz="quarter" idx="12"/>
          </p:nvPr>
        </p:nvSpPr>
        <p:spPr/>
        <p:txBody>
          <a:bodyPr/>
          <a:lstStyle/>
          <a:p>
            <a:pPr>
              <a:defRPr/>
            </a:pPr>
            <a:fld id="{52F3A8EC-3418-4EB9-A944-D33333646699}" type="slidenum">
              <a:rPr lang="en-US" altLang="ja-JP">
                <a:latin typeface="Arial" pitchFamily="34" charset="0"/>
              </a:rPr>
              <a:pPr>
                <a:defRPr/>
              </a:pPr>
              <a:t>17</a:t>
            </a:fld>
            <a:endParaRPr lang="en-US" altLang="ja-JP">
              <a:latin typeface="Arial" pitchFamily="34" charset="0"/>
            </a:endParaRPr>
          </a:p>
        </p:txBody>
      </p:sp>
      <p:sp>
        <p:nvSpPr>
          <p:cNvPr id="49157" name="Line 4"/>
          <p:cNvSpPr>
            <a:spLocks noChangeShapeType="1"/>
          </p:cNvSpPr>
          <p:nvPr/>
        </p:nvSpPr>
        <p:spPr bwMode="auto">
          <a:xfrm flipV="1">
            <a:off x="5600700" y="955675"/>
            <a:ext cx="717550" cy="268288"/>
          </a:xfrm>
          <a:prstGeom prst="line">
            <a:avLst/>
          </a:prstGeom>
          <a:noFill/>
          <a:ln w="9525">
            <a:solidFill>
              <a:schemeClr val="tx1"/>
            </a:solidFill>
            <a:round/>
            <a:headEnd/>
            <a:tailEnd/>
          </a:ln>
        </p:spPr>
        <p:txBody>
          <a:bodyPr/>
          <a:lstStyle/>
          <a:p>
            <a:endParaRPr lang="ja-JP" altLang="en-US"/>
          </a:p>
        </p:txBody>
      </p:sp>
      <p:sp>
        <p:nvSpPr>
          <p:cNvPr id="49158" name="Line 5"/>
          <p:cNvSpPr>
            <a:spLocks noChangeShapeType="1"/>
          </p:cNvSpPr>
          <p:nvPr/>
        </p:nvSpPr>
        <p:spPr bwMode="auto">
          <a:xfrm flipV="1">
            <a:off x="5600700" y="1852613"/>
            <a:ext cx="717550" cy="266700"/>
          </a:xfrm>
          <a:prstGeom prst="line">
            <a:avLst/>
          </a:prstGeom>
          <a:noFill/>
          <a:ln w="9525">
            <a:solidFill>
              <a:schemeClr val="tx1"/>
            </a:solidFill>
            <a:round/>
            <a:headEnd/>
            <a:tailEnd/>
          </a:ln>
        </p:spPr>
        <p:txBody>
          <a:bodyPr/>
          <a:lstStyle/>
          <a:p>
            <a:endParaRPr lang="ja-JP" altLang="en-US"/>
          </a:p>
        </p:txBody>
      </p:sp>
      <p:sp>
        <p:nvSpPr>
          <p:cNvPr id="49159" name="Line 6"/>
          <p:cNvSpPr>
            <a:spLocks noChangeShapeType="1"/>
          </p:cNvSpPr>
          <p:nvPr/>
        </p:nvSpPr>
        <p:spPr bwMode="auto">
          <a:xfrm flipV="1">
            <a:off x="4743450" y="798513"/>
            <a:ext cx="719138" cy="266700"/>
          </a:xfrm>
          <a:prstGeom prst="line">
            <a:avLst/>
          </a:prstGeom>
          <a:noFill/>
          <a:ln w="9525">
            <a:solidFill>
              <a:schemeClr val="tx1"/>
            </a:solidFill>
            <a:round/>
            <a:headEnd/>
            <a:tailEnd/>
          </a:ln>
        </p:spPr>
        <p:txBody>
          <a:bodyPr/>
          <a:lstStyle/>
          <a:p>
            <a:endParaRPr lang="ja-JP" altLang="en-US"/>
          </a:p>
        </p:txBody>
      </p:sp>
      <p:sp>
        <p:nvSpPr>
          <p:cNvPr id="49160" name="Line 7"/>
          <p:cNvSpPr>
            <a:spLocks noChangeShapeType="1"/>
          </p:cNvSpPr>
          <p:nvPr/>
        </p:nvSpPr>
        <p:spPr bwMode="auto">
          <a:xfrm flipV="1">
            <a:off x="4743450" y="1692275"/>
            <a:ext cx="719138" cy="268288"/>
          </a:xfrm>
          <a:prstGeom prst="line">
            <a:avLst/>
          </a:prstGeom>
          <a:noFill/>
          <a:ln w="9525">
            <a:solidFill>
              <a:schemeClr val="tx1"/>
            </a:solidFill>
            <a:round/>
            <a:headEnd/>
            <a:tailEnd/>
          </a:ln>
        </p:spPr>
        <p:txBody>
          <a:bodyPr/>
          <a:lstStyle/>
          <a:p>
            <a:endParaRPr lang="ja-JP" altLang="en-US"/>
          </a:p>
        </p:txBody>
      </p:sp>
      <p:sp>
        <p:nvSpPr>
          <p:cNvPr id="49161" name="Line 8"/>
          <p:cNvSpPr>
            <a:spLocks noChangeAspect="1" noChangeShapeType="1"/>
          </p:cNvSpPr>
          <p:nvPr/>
        </p:nvSpPr>
        <p:spPr bwMode="auto">
          <a:xfrm>
            <a:off x="4743450" y="1065213"/>
            <a:ext cx="855663" cy="158750"/>
          </a:xfrm>
          <a:prstGeom prst="line">
            <a:avLst/>
          </a:prstGeom>
          <a:noFill/>
          <a:ln w="9525">
            <a:solidFill>
              <a:schemeClr val="tx1"/>
            </a:solidFill>
            <a:round/>
            <a:headEnd/>
            <a:tailEnd/>
          </a:ln>
        </p:spPr>
        <p:txBody>
          <a:bodyPr/>
          <a:lstStyle/>
          <a:p>
            <a:endParaRPr lang="ja-JP" altLang="en-US"/>
          </a:p>
        </p:txBody>
      </p:sp>
      <p:sp>
        <p:nvSpPr>
          <p:cNvPr id="49162" name="Line 9"/>
          <p:cNvSpPr>
            <a:spLocks noChangeAspect="1" noChangeShapeType="1"/>
          </p:cNvSpPr>
          <p:nvPr/>
        </p:nvSpPr>
        <p:spPr bwMode="auto">
          <a:xfrm>
            <a:off x="5461000" y="796925"/>
            <a:ext cx="855663" cy="158750"/>
          </a:xfrm>
          <a:prstGeom prst="line">
            <a:avLst/>
          </a:prstGeom>
          <a:noFill/>
          <a:ln w="9525">
            <a:solidFill>
              <a:schemeClr val="tx1"/>
            </a:solidFill>
            <a:round/>
            <a:headEnd/>
            <a:tailEnd/>
          </a:ln>
        </p:spPr>
        <p:txBody>
          <a:bodyPr/>
          <a:lstStyle/>
          <a:p>
            <a:endParaRPr lang="ja-JP" altLang="en-US"/>
          </a:p>
        </p:txBody>
      </p:sp>
      <p:sp>
        <p:nvSpPr>
          <p:cNvPr id="49163" name="Line 10"/>
          <p:cNvSpPr>
            <a:spLocks noChangeShapeType="1"/>
          </p:cNvSpPr>
          <p:nvPr/>
        </p:nvSpPr>
        <p:spPr bwMode="auto">
          <a:xfrm>
            <a:off x="6318250" y="960438"/>
            <a:ext cx="0" cy="892175"/>
          </a:xfrm>
          <a:prstGeom prst="line">
            <a:avLst/>
          </a:prstGeom>
          <a:noFill/>
          <a:ln w="9525">
            <a:solidFill>
              <a:schemeClr val="tx1"/>
            </a:solidFill>
            <a:round/>
            <a:headEnd/>
            <a:tailEnd/>
          </a:ln>
        </p:spPr>
        <p:txBody>
          <a:bodyPr/>
          <a:lstStyle/>
          <a:p>
            <a:endParaRPr lang="ja-JP" altLang="en-US"/>
          </a:p>
        </p:txBody>
      </p:sp>
      <p:sp>
        <p:nvSpPr>
          <p:cNvPr id="49164" name="Line 11"/>
          <p:cNvSpPr>
            <a:spLocks noChangeShapeType="1"/>
          </p:cNvSpPr>
          <p:nvPr/>
        </p:nvSpPr>
        <p:spPr bwMode="auto">
          <a:xfrm flipV="1">
            <a:off x="5600700" y="955675"/>
            <a:ext cx="717550" cy="268288"/>
          </a:xfrm>
          <a:prstGeom prst="line">
            <a:avLst/>
          </a:prstGeom>
          <a:noFill/>
          <a:ln w="9525">
            <a:solidFill>
              <a:schemeClr val="tx1"/>
            </a:solidFill>
            <a:round/>
            <a:headEnd/>
            <a:tailEnd/>
          </a:ln>
        </p:spPr>
        <p:txBody>
          <a:bodyPr/>
          <a:lstStyle/>
          <a:p>
            <a:endParaRPr lang="ja-JP" altLang="en-US"/>
          </a:p>
        </p:txBody>
      </p:sp>
      <p:sp>
        <p:nvSpPr>
          <p:cNvPr id="49165" name="Line 12"/>
          <p:cNvSpPr>
            <a:spLocks noChangeShapeType="1"/>
          </p:cNvSpPr>
          <p:nvPr/>
        </p:nvSpPr>
        <p:spPr bwMode="auto">
          <a:xfrm>
            <a:off x="4743450" y="1066800"/>
            <a:ext cx="0" cy="893763"/>
          </a:xfrm>
          <a:prstGeom prst="line">
            <a:avLst/>
          </a:prstGeom>
          <a:noFill/>
          <a:ln w="9525">
            <a:solidFill>
              <a:schemeClr val="tx1"/>
            </a:solidFill>
            <a:round/>
            <a:headEnd/>
            <a:tailEnd/>
          </a:ln>
        </p:spPr>
        <p:txBody>
          <a:bodyPr/>
          <a:lstStyle/>
          <a:p>
            <a:endParaRPr lang="ja-JP" altLang="en-US"/>
          </a:p>
        </p:txBody>
      </p:sp>
      <p:sp>
        <p:nvSpPr>
          <p:cNvPr id="49166" name="Line 13"/>
          <p:cNvSpPr>
            <a:spLocks noChangeShapeType="1"/>
          </p:cNvSpPr>
          <p:nvPr/>
        </p:nvSpPr>
        <p:spPr bwMode="auto">
          <a:xfrm>
            <a:off x="5461000" y="798513"/>
            <a:ext cx="0" cy="893762"/>
          </a:xfrm>
          <a:prstGeom prst="line">
            <a:avLst/>
          </a:prstGeom>
          <a:noFill/>
          <a:ln w="9525">
            <a:solidFill>
              <a:schemeClr val="tx1"/>
            </a:solidFill>
            <a:round/>
            <a:headEnd/>
            <a:tailEnd/>
          </a:ln>
        </p:spPr>
        <p:txBody>
          <a:bodyPr/>
          <a:lstStyle/>
          <a:p>
            <a:endParaRPr lang="ja-JP" altLang="en-US"/>
          </a:p>
        </p:txBody>
      </p:sp>
      <p:sp>
        <p:nvSpPr>
          <p:cNvPr id="49167" name="Line 14"/>
          <p:cNvSpPr>
            <a:spLocks noChangeShapeType="1"/>
          </p:cNvSpPr>
          <p:nvPr/>
        </p:nvSpPr>
        <p:spPr bwMode="auto">
          <a:xfrm flipV="1">
            <a:off x="4743450" y="798513"/>
            <a:ext cx="719138" cy="266700"/>
          </a:xfrm>
          <a:prstGeom prst="line">
            <a:avLst/>
          </a:prstGeom>
          <a:noFill/>
          <a:ln w="9525">
            <a:solidFill>
              <a:schemeClr val="tx1"/>
            </a:solidFill>
            <a:round/>
            <a:headEnd/>
            <a:tailEnd/>
          </a:ln>
        </p:spPr>
        <p:txBody>
          <a:bodyPr/>
          <a:lstStyle/>
          <a:p>
            <a:endParaRPr lang="ja-JP" altLang="en-US"/>
          </a:p>
        </p:txBody>
      </p:sp>
      <p:grpSp>
        <p:nvGrpSpPr>
          <p:cNvPr id="2" name="Group 15"/>
          <p:cNvGrpSpPr>
            <a:grpSpLocks/>
          </p:cNvGrpSpPr>
          <p:nvPr/>
        </p:nvGrpSpPr>
        <p:grpSpPr bwMode="auto">
          <a:xfrm>
            <a:off x="4743450" y="1692275"/>
            <a:ext cx="1574800" cy="427038"/>
            <a:chOff x="2119" y="2307"/>
            <a:chExt cx="1730" cy="507"/>
          </a:xfrm>
        </p:grpSpPr>
        <p:sp>
          <p:nvSpPr>
            <p:cNvPr id="49403" name="Line 16"/>
            <p:cNvSpPr>
              <a:spLocks noChangeAspect="1" noChangeShapeType="1"/>
            </p:cNvSpPr>
            <p:nvPr/>
          </p:nvSpPr>
          <p:spPr bwMode="auto">
            <a:xfrm>
              <a:off x="2119" y="2626"/>
              <a:ext cx="940" cy="188"/>
            </a:xfrm>
            <a:prstGeom prst="line">
              <a:avLst/>
            </a:prstGeom>
            <a:noFill/>
            <a:ln w="9525">
              <a:solidFill>
                <a:schemeClr val="tx1"/>
              </a:solidFill>
              <a:round/>
              <a:headEnd/>
              <a:tailEnd/>
            </a:ln>
          </p:spPr>
          <p:txBody>
            <a:bodyPr/>
            <a:lstStyle/>
            <a:p>
              <a:endParaRPr lang="ja-JP" altLang="en-US"/>
            </a:p>
          </p:txBody>
        </p:sp>
        <p:sp>
          <p:nvSpPr>
            <p:cNvPr id="49404" name="Line 17"/>
            <p:cNvSpPr>
              <a:spLocks noChangeAspect="1" noChangeShapeType="1"/>
            </p:cNvSpPr>
            <p:nvPr/>
          </p:nvSpPr>
          <p:spPr bwMode="auto">
            <a:xfrm>
              <a:off x="2908" y="2307"/>
              <a:ext cx="940" cy="188"/>
            </a:xfrm>
            <a:prstGeom prst="line">
              <a:avLst/>
            </a:prstGeom>
            <a:noFill/>
            <a:ln w="9525">
              <a:solidFill>
                <a:schemeClr val="tx1"/>
              </a:solidFill>
              <a:round/>
              <a:headEnd/>
              <a:tailEnd/>
            </a:ln>
          </p:spPr>
          <p:txBody>
            <a:bodyPr/>
            <a:lstStyle/>
            <a:p>
              <a:endParaRPr lang="ja-JP" altLang="en-US"/>
            </a:p>
          </p:txBody>
        </p:sp>
        <p:sp>
          <p:nvSpPr>
            <p:cNvPr id="49405" name="Line 18"/>
            <p:cNvSpPr>
              <a:spLocks noChangeShapeType="1"/>
            </p:cNvSpPr>
            <p:nvPr/>
          </p:nvSpPr>
          <p:spPr bwMode="auto">
            <a:xfrm flipV="1">
              <a:off x="3060" y="2497"/>
              <a:ext cx="789" cy="317"/>
            </a:xfrm>
            <a:prstGeom prst="line">
              <a:avLst/>
            </a:prstGeom>
            <a:noFill/>
            <a:ln w="9525">
              <a:solidFill>
                <a:schemeClr val="tx1"/>
              </a:solidFill>
              <a:round/>
              <a:headEnd/>
              <a:tailEnd/>
            </a:ln>
          </p:spPr>
          <p:txBody>
            <a:bodyPr/>
            <a:lstStyle/>
            <a:p>
              <a:endParaRPr lang="ja-JP" altLang="en-US"/>
            </a:p>
          </p:txBody>
        </p:sp>
        <p:sp>
          <p:nvSpPr>
            <p:cNvPr id="49406" name="Line 19"/>
            <p:cNvSpPr>
              <a:spLocks noChangeShapeType="1"/>
            </p:cNvSpPr>
            <p:nvPr/>
          </p:nvSpPr>
          <p:spPr bwMode="auto">
            <a:xfrm flipV="1">
              <a:off x="2119" y="2307"/>
              <a:ext cx="790" cy="319"/>
            </a:xfrm>
            <a:prstGeom prst="line">
              <a:avLst/>
            </a:prstGeom>
            <a:noFill/>
            <a:ln w="9525">
              <a:solidFill>
                <a:schemeClr val="tx1"/>
              </a:solidFill>
              <a:round/>
              <a:headEnd/>
              <a:tailEnd/>
            </a:ln>
          </p:spPr>
          <p:txBody>
            <a:bodyPr/>
            <a:lstStyle/>
            <a:p>
              <a:endParaRPr lang="ja-JP" altLang="en-US"/>
            </a:p>
          </p:txBody>
        </p:sp>
      </p:grpSp>
      <p:grpSp>
        <p:nvGrpSpPr>
          <p:cNvPr id="3" name="Group 20"/>
          <p:cNvGrpSpPr>
            <a:grpSpLocks/>
          </p:cNvGrpSpPr>
          <p:nvPr/>
        </p:nvGrpSpPr>
        <p:grpSpPr bwMode="auto">
          <a:xfrm>
            <a:off x="5462588" y="803275"/>
            <a:ext cx="857250" cy="1057275"/>
            <a:chOff x="3910" y="1369"/>
            <a:chExt cx="941" cy="1257"/>
          </a:xfrm>
        </p:grpSpPr>
        <p:grpSp>
          <p:nvGrpSpPr>
            <p:cNvPr id="4" name="Group 21"/>
            <p:cNvGrpSpPr>
              <a:grpSpLocks/>
            </p:cNvGrpSpPr>
            <p:nvPr/>
          </p:nvGrpSpPr>
          <p:grpSpPr bwMode="auto">
            <a:xfrm>
              <a:off x="3910" y="1369"/>
              <a:ext cx="941" cy="1257"/>
              <a:chOff x="453" y="2264"/>
              <a:chExt cx="941" cy="1255"/>
            </a:xfrm>
          </p:grpSpPr>
          <p:sp>
            <p:nvSpPr>
              <p:cNvPr id="49399" name="Line 22"/>
              <p:cNvSpPr>
                <a:spLocks noChangeAspect="1" noChangeShapeType="1"/>
              </p:cNvSpPr>
              <p:nvPr/>
            </p:nvSpPr>
            <p:spPr bwMode="auto">
              <a:xfrm>
                <a:off x="453" y="2264"/>
                <a:ext cx="940" cy="188"/>
              </a:xfrm>
              <a:prstGeom prst="line">
                <a:avLst/>
              </a:prstGeom>
              <a:noFill/>
              <a:ln w="9525">
                <a:solidFill>
                  <a:schemeClr val="tx1"/>
                </a:solidFill>
                <a:round/>
                <a:headEnd/>
                <a:tailEnd/>
              </a:ln>
            </p:spPr>
            <p:txBody>
              <a:bodyPr/>
              <a:lstStyle/>
              <a:p>
                <a:endParaRPr lang="ja-JP" altLang="en-US"/>
              </a:p>
            </p:txBody>
          </p:sp>
          <p:sp>
            <p:nvSpPr>
              <p:cNvPr id="49400" name="Line 23"/>
              <p:cNvSpPr>
                <a:spLocks noChangeAspect="1" noChangeShapeType="1"/>
              </p:cNvSpPr>
              <p:nvPr/>
            </p:nvSpPr>
            <p:spPr bwMode="auto">
              <a:xfrm>
                <a:off x="453" y="3329"/>
                <a:ext cx="940" cy="188"/>
              </a:xfrm>
              <a:prstGeom prst="line">
                <a:avLst/>
              </a:prstGeom>
              <a:noFill/>
              <a:ln w="9525">
                <a:solidFill>
                  <a:schemeClr val="tx1"/>
                </a:solidFill>
                <a:round/>
                <a:headEnd/>
                <a:tailEnd/>
              </a:ln>
            </p:spPr>
            <p:txBody>
              <a:bodyPr/>
              <a:lstStyle/>
              <a:p>
                <a:endParaRPr lang="ja-JP" altLang="en-US"/>
              </a:p>
            </p:txBody>
          </p:sp>
          <p:sp>
            <p:nvSpPr>
              <p:cNvPr id="49401" name="Line 24"/>
              <p:cNvSpPr>
                <a:spLocks noChangeShapeType="1"/>
              </p:cNvSpPr>
              <p:nvPr/>
            </p:nvSpPr>
            <p:spPr bwMode="auto">
              <a:xfrm>
                <a:off x="453" y="2266"/>
                <a:ext cx="0" cy="1063"/>
              </a:xfrm>
              <a:prstGeom prst="line">
                <a:avLst/>
              </a:prstGeom>
              <a:noFill/>
              <a:ln w="9525">
                <a:solidFill>
                  <a:schemeClr val="tx1"/>
                </a:solidFill>
                <a:round/>
                <a:headEnd/>
                <a:tailEnd/>
              </a:ln>
            </p:spPr>
            <p:txBody>
              <a:bodyPr/>
              <a:lstStyle/>
              <a:p>
                <a:endParaRPr lang="ja-JP" altLang="en-US"/>
              </a:p>
            </p:txBody>
          </p:sp>
          <p:sp>
            <p:nvSpPr>
              <p:cNvPr id="49402" name="Line 25"/>
              <p:cNvSpPr>
                <a:spLocks noChangeShapeType="1"/>
              </p:cNvSpPr>
              <p:nvPr/>
            </p:nvSpPr>
            <p:spPr bwMode="auto">
              <a:xfrm>
                <a:off x="1394" y="2458"/>
                <a:ext cx="0" cy="1061"/>
              </a:xfrm>
              <a:prstGeom prst="line">
                <a:avLst/>
              </a:prstGeom>
              <a:noFill/>
              <a:ln w="9525">
                <a:solidFill>
                  <a:schemeClr val="tx1"/>
                </a:solidFill>
                <a:round/>
                <a:headEnd/>
                <a:tailEnd/>
              </a:ln>
            </p:spPr>
            <p:txBody>
              <a:bodyPr/>
              <a:lstStyle/>
              <a:p>
                <a:endParaRPr lang="ja-JP" altLang="en-US"/>
              </a:p>
            </p:txBody>
          </p:sp>
        </p:grpSp>
        <p:sp>
          <p:nvSpPr>
            <p:cNvPr id="49384" name="Line 26"/>
            <p:cNvSpPr>
              <a:spLocks noChangeShapeType="1"/>
            </p:cNvSpPr>
            <p:nvPr/>
          </p:nvSpPr>
          <p:spPr bwMode="auto">
            <a:xfrm flipH="1">
              <a:off x="4382" y="1464"/>
              <a:ext cx="0" cy="1065"/>
            </a:xfrm>
            <a:prstGeom prst="line">
              <a:avLst/>
            </a:prstGeom>
            <a:noFill/>
            <a:ln w="9525">
              <a:solidFill>
                <a:schemeClr val="tx1"/>
              </a:solidFill>
              <a:round/>
              <a:headEnd/>
              <a:tailEnd/>
            </a:ln>
          </p:spPr>
          <p:txBody>
            <a:bodyPr/>
            <a:lstStyle/>
            <a:p>
              <a:endParaRPr lang="ja-JP" altLang="en-US"/>
            </a:p>
          </p:txBody>
        </p:sp>
        <p:sp>
          <p:nvSpPr>
            <p:cNvPr id="49385" name="Line 27"/>
            <p:cNvSpPr>
              <a:spLocks noChangeShapeType="1"/>
            </p:cNvSpPr>
            <p:nvPr/>
          </p:nvSpPr>
          <p:spPr bwMode="auto">
            <a:xfrm flipH="1">
              <a:off x="4147" y="1417"/>
              <a:ext cx="0" cy="1065"/>
            </a:xfrm>
            <a:prstGeom prst="line">
              <a:avLst/>
            </a:prstGeom>
            <a:noFill/>
            <a:ln w="9525">
              <a:solidFill>
                <a:schemeClr val="tx1"/>
              </a:solidFill>
              <a:round/>
              <a:headEnd/>
              <a:tailEnd/>
            </a:ln>
          </p:spPr>
          <p:txBody>
            <a:bodyPr/>
            <a:lstStyle/>
            <a:p>
              <a:endParaRPr lang="ja-JP" altLang="en-US"/>
            </a:p>
          </p:txBody>
        </p:sp>
        <p:sp>
          <p:nvSpPr>
            <p:cNvPr id="49386" name="Line 28"/>
            <p:cNvSpPr>
              <a:spLocks noChangeShapeType="1"/>
            </p:cNvSpPr>
            <p:nvPr/>
          </p:nvSpPr>
          <p:spPr bwMode="auto">
            <a:xfrm flipH="1">
              <a:off x="4613" y="1510"/>
              <a:ext cx="0" cy="1065"/>
            </a:xfrm>
            <a:prstGeom prst="line">
              <a:avLst/>
            </a:prstGeom>
            <a:noFill/>
            <a:ln w="9525">
              <a:solidFill>
                <a:schemeClr val="tx1"/>
              </a:solidFill>
              <a:round/>
              <a:headEnd/>
              <a:tailEnd/>
            </a:ln>
          </p:spPr>
          <p:txBody>
            <a:bodyPr/>
            <a:lstStyle/>
            <a:p>
              <a:endParaRPr lang="ja-JP" altLang="en-US"/>
            </a:p>
          </p:txBody>
        </p:sp>
        <p:sp>
          <p:nvSpPr>
            <p:cNvPr id="49387" name="Line 29"/>
            <p:cNvSpPr>
              <a:spLocks noChangeShapeType="1"/>
            </p:cNvSpPr>
            <p:nvPr/>
          </p:nvSpPr>
          <p:spPr bwMode="auto">
            <a:xfrm flipH="1">
              <a:off x="4262" y="1438"/>
              <a:ext cx="0" cy="1065"/>
            </a:xfrm>
            <a:prstGeom prst="line">
              <a:avLst/>
            </a:prstGeom>
            <a:noFill/>
            <a:ln w="9525">
              <a:solidFill>
                <a:schemeClr val="tx1"/>
              </a:solidFill>
              <a:round/>
              <a:headEnd/>
              <a:tailEnd/>
            </a:ln>
          </p:spPr>
          <p:txBody>
            <a:bodyPr/>
            <a:lstStyle/>
            <a:p>
              <a:endParaRPr lang="ja-JP" altLang="en-US"/>
            </a:p>
          </p:txBody>
        </p:sp>
        <p:sp>
          <p:nvSpPr>
            <p:cNvPr id="49388" name="Line 30"/>
            <p:cNvSpPr>
              <a:spLocks noChangeShapeType="1"/>
            </p:cNvSpPr>
            <p:nvPr/>
          </p:nvSpPr>
          <p:spPr bwMode="auto">
            <a:xfrm flipH="1">
              <a:off x="4025" y="1393"/>
              <a:ext cx="0" cy="1065"/>
            </a:xfrm>
            <a:prstGeom prst="line">
              <a:avLst/>
            </a:prstGeom>
            <a:noFill/>
            <a:ln w="9525">
              <a:solidFill>
                <a:schemeClr val="tx1"/>
              </a:solidFill>
              <a:round/>
              <a:headEnd/>
              <a:tailEnd/>
            </a:ln>
          </p:spPr>
          <p:txBody>
            <a:bodyPr/>
            <a:lstStyle/>
            <a:p>
              <a:endParaRPr lang="ja-JP" altLang="en-US"/>
            </a:p>
          </p:txBody>
        </p:sp>
        <p:sp>
          <p:nvSpPr>
            <p:cNvPr id="49389" name="Line 31"/>
            <p:cNvSpPr>
              <a:spLocks noChangeShapeType="1"/>
            </p:cNvSpPr>
            <p:nvPr/>
          </p:nvSpPr>
          <p:spPr bwMode="auto">
            <a:xfrm flipH="1">
              <a:off x="4494" y="1486"/>
              <a:ext cx="0" cy="1065"/>
            </a:xfrm>
            <a:prstGeom prst="line">
              <a:avLst/>
            </a:prstGeom>
            <a:noFill/>
            <a:ln w="9525">
              <a:solidFill>
                <a:schemeClr val="tx1"/>
              </a:solidFill>
              <a:round/>
              <a:headEnd/>
              <a:tailEnd/>
            </a:ln>
          </p:spPr>
          <p:txBody>
            <a:bodyPr/>
            <a:lstStyle/>
            <a:p>
              <a:endParaRPr lang="ja-JP" altLang="en-US"/>
            </a:p>
          </p:txBody>
        </p:sp>
        <p:sp>
          <p:nvSpPr>
            <p:cNvPr id="49390" name="Line 32"/>
            <p:cNvSpPr>
              <a:spLocks noChangeShapeType="1"/>
            </p:cNvSpPr>
            <p:nvPr/>
          </p:nvSpPr>
          <p:spPr bwMode="auto">
            <a:xfrm flipH="1">
              <a:off x="4731" y="1533"/>
              <a:ext cx="0" cy="1065"/>
            </a:xfrm>
            <a:prstGeom prst="line">
              <a:avLst/>
            </a:prstGeom>
            <a:noFill/>
            <a:ln w="9525">
              <a:solidFill>
                <a:schemeClr val="tx1"/>
              </a:solidFill>
              <a:round/>
              <a:headEnd/>
              <a:tailEnd/>
            </a:ln>
          </p:spPr>
          <p:txBody>
            <a:bodyPr/>
            <a:lstStyle/>
            <a:p>
              <a:endParaRPr lang="ja-JP" altLang="en-US"/>
            </a:p>
          </p:txBody>
        </p:sp>
        <p:sp>
          <p:nvSpPr>
            <p:cNvPr id="49391" name="Line 33"/>
            <p:cNvSpPr>
              <a:spLocks noChangeShapeType="1"/>
            </p:cNvSpPr>
            <p:nvPr/>
          </p:nvSpPr>
          <p:spPr bwMode="auto">
            <a:xfrm flipH="1">
              <a:off x="4441" y="1477"/>
              <a:ext cx="0" cy="1065"/>
            </a:xfrm>
            <a:prstGeom prst="line">
              <a:avLst/>
            </a:prstGeom>
            <a:noFill/>
            <a:ln w="9525">
              <a:solidFill>
                <a:schemeClr val="tx1"/>
              </a:solidFill>
              <a:round/>
              <a:headEnd/>
              <a:tailEnd/>
            </a:ln>
          </p:spPr>
          <p:txBody>
            <a:bodyPr/>
            <a:lstStyle/>
            <a:p>
              <a:endParaRPr lang="ja-JP" altLang="en-US"/>
            </a:p>
          </p:txBody>
        </p:sp>
        <p:sp>
          <p:nvSpPr>
            <p:cNvPr id="49392" name="Line 34"/>
            <p:cNvSpPr>
              <a:spLocks noChangeShapeType="1"/>
            </p:cNvSpPr>
            <p:nvPr/>
          </p:nvSpPr>
          <p:spPr bwMode="auto">
            <a:xfrm flipH="1">
              <a:off x="4206" y="1430"/>
              <a:ext cx="0" cy="1065"/>
            </a:xfrm>
            <a:prstGeom prst="line">
              <a:avLst/>
            </a:prstGeom>
            <a:noFill/>
            <a:ln w="9525">
              <a:solidFill>
                <a:schemeClr val="tx1"/>
              </a:solidFill>
              <a:round/>
              <a:headEnd/>
              <a:tailEnd/>
            </a:ln>
          </p:spPr>
          <p:txBody>
            <a:bodyPr/>
            <a:lstStyle/>
            <a:p>
              <a:endParaRPr lang="ja-JP" altLang="en-US"/>
            </a:p>
          </p:txBody>
        </p:sp>
        <p:sp>
          <p:nvSpPr>
            <p:cNvPr id="49393" name="Line 35"/>
            <p:cNvSpPr>
              <a:spLocks noChangeShapeType="1"/>
            </p:cNvSpPr>
            <p:nvPr/>
          </p:nvSpPr>
          <p:spPr bwMode="auto">
            <a:xfrm flipH="1">
              <a:off x="4672" y="1523"/>
              <a:ext cx="0" cy="1065"/>
            </a:xfrm>
            <a:prstGeom prst="line">
              <a:avLst/>
            </a:prstGeom>
            <a:noFill/>
            <a:ln w="9525">
              <a:solidFill>
                <a:schemeClr val="tx1"/>
              </a:solidFill>
              <a:round/>
              <a:headEnd/>
              <a:tailEnd/>
            </a:ln>
          </p:spPr>
          <p:txBody>
            <a:bodyPr/>
            <a:lstStyle/>
            <a:p>
              <a:endParaRPr lang="ja-JP" altLang="en-US"/>
            </a:p>
          </p:txBody>
        </p:sp>
        <p:sp>
          <p:nvSpPr>
            <p:cNvPr id="49394" name="Line 36"/>
            <p:cNvSpPr>
              <a:spLocks noChangeShapeType="1"/>
            </p:cNvSpPr>
            <p:nvPr/>
          </p:nvSpPr>
          <p:spPr bwMode="auto">
            <a:xfrm flipH="1">
              <a:off x="4321" y="1451"/>
              <a:ext cx="0" cy="1065"/>
            </a:xfrm>
            <a:prstGeom prst="line">
              <a:avLst/>
            </a:prstGeom>
            <a:noFill/>
            <a:ln w="9525">
              <a:solidFill>
                <a:schemeClr val="tx1"/>
              </a:solidFill>
              <a:round/>
              <a:headEnd/>
              <a:tailEnd/>
            </a:ln>
          </p:spPr>
          <p:txBody>
            <a:bodyPr/>
            <a:lstStyle/>
            <a:p>
              <a:endParaRPr lang="ja-JP" altLang="en-US"/>
            </a:p>
          </p:txBody>
        </p:sp>
        <p:sp>
          <p:nvSpPr>
            <p:cNvPr id="49395" name="Line 37"/>
            <p:cNvSpPr>
              <a:spLocks noChangeShapeType="1"/>
            </p:cNvSpPr>
            <p:nvPr/>
          </p:nvSpPr>
          <p:spPr bwMode="auto">
            <a:xfrm flipH="1">
              <a:off x="4084" y="1406"/>
              <a:ext cx="0" cy="1065"/>
            </a:xfrm>
            <a:prstGeom prst="line">
              <a:avLst/>
            </a:prstGeom>
            <a:noFill/>
            <a:ln w="9525">
              <a:solidFill>
                <a:schemeClr val="tx1"/>
              </a:solidFill>
              <a:round/>
              <a:headEnd/>
              <a:tailEnd/>
            </a:ln>
          </p:spPr>
          <p:txBody>
            <a:bodyPr/>
            <a:lstStyle/>
            <a:p>
              <a:endParaRPr lang="ja-JP" altLang="en-US"/>
            </a:p>
          </p:txBody>
        </p:sp>
        <p:sp>
          <p:nvSpPr>
            <p:cNvPr id="49396" name="Line 38"/>
            <p:cNvSpPr>
              <a:spLocks noChangeShapeType="1"/>
            </p:cNvSpPr>
            <p:nvPr/>
          </p:nvSpPr>
          <p:spPr bwMode="auto">
            <a:xfrm flipH="1">
              <a:off x="4553" y="1499"/>
              <a:ext cx="0" cy="1065"/>
            </a:xfrm>
            <a:prstGeom prst="line">
              <a:avLst/>
            </a:prstGeom>
            <a:noFill/>
            <a:ln w="9525">
              <a:solidFill>
                <a:schemeClr val="tx1"/>
              </a:solidFill>
              <a:round/>
              <a:headEnd/>
              <a:tailEnd/>
            </a:ln>
          </p:spPr>
          <p:txBody>
            <a:bodyPr/>
            <a:lstStyle/>
            <a:p>
              <a:endParaRPr lang="ja-JP" altLang="en-US"/>
            </a:p>
          </p:txBody>
        </p:sp>
        <p:sp>
          <p:nvSpPr>
            <p:cNvPr id="49397" name="Line 39"/>
            <p:cNvSpPr>
              <a:spLocks noChangeShapeType="1"/>
            </p:cNvSpPr>
            <p:nvPr/>
          </p:nvSpPr>
          <p:spPr bwMode="auto">
            <a:xfrm flipH="1">
              <a:off x="4790" y="1546"/>
              <a:ext cx="0" cy="1065"/>
            </a:xfrm>
            <a:prstGeom prst="line">
              <a:avLst/>
            </a:prstGeom>
            <a:noFill/>
            <a:ln w="9525">
              <a:solidFill>
                <a:schemeClr val="tx1"/>
              </a:solidFill>
              <a:round/>
              <a:headEnd/>
              <a:tailEnd/>
            </a:ln>
          </p:spPr>
          <p:txBody>
            <a:bodyPr/>
            <a:lstStyle/>
            <a:p>
              <a:endParaRPr lang="ja-JP" altLang="en-US"/>
            </a:p>
          </p:txBody>
        </p:sp>
        <p:sp>
          <p:nvSpPr>
            <p:cNvPr id="49398" name="Line 40"/>
            <p:cNvSpPr>
              <a:spLocks noChangeShapeType="1"/>
            </p:cNvSpPr>
            <p:nvPr/>
          </p:nvSpPr>
          <p:spPr bwMode="auto">
            <a:xfrm flipH="1">
              <a:off x="3967" y="1381"/>
              <a:ext cx="0" cy="1065"/>
            </a:xfrm>
            <a:prstGeom prst="line">
              <a:avLst/>
            </a:prstGeom>
            <a:noFill/>
            <a:ln w="9525">
              <a:solidFill>
                <a:schemeClr val="tx1"/>
              </a:solidFill>
              <a:round/>
              <a:headEnd/>
              <a:tailEnd/>
            </a:ln>
          </p:spPr>
          <p:txBody>
            <a:bodyPr/>
            <a:lstStyle/>
            <a:p>
              <a:endParaRPr lang="ja-JP" altLang="en-US"/>
            </a:p>
          </p:txBody>
        </p:sp>
      </p:grpSp>
      <p:sp>
        <p:nvSpPr>
          <p:cNvPr id="49170" name="Line 41"/>
          <p:cNvSpPr>
            <a:spLocks noChangeShapeType="1"/>
          </p:cNvSpPr>
          <p:nvPr/>
        </p:nvSpPr>
        <p:spPr bwMode="auto">
          <a:xfrm>
            <a:off x="6461125" y="1377950"/>
            <a:ext cx="0" cy="893763"/>
          </a:xfrm>
          <a:prstGeom prst="line">
            <a:avLst/>
          </a:prstGeom>
          <a:noFill/>
          <a:ln w="9525">
            <a:solidFill>
              <a:schemeClr val="tx1"/>
            </a:solidFill>
            <a:round/>
            <a:headEnd/>
            <a:tailEnd/>
          </a:ln>
        </p:spPr>
        <p:txBody>
          <a:bodyPr/>
          <a:lstStyle/>
          <a:p>
            <a:endParaRPr lang="ja-JP" altLang="en-US"/>
          </a:p>
        </p:txBody>
      </p:sp>
      <p:sp>
        <p:nvSpPr>
          <p:cNvPr id="49171" name="Line 42"/>
          <p:cNvSpPr>
            <a:spLocks noChangeShapeType="1"/>
          </p:cNvSpPr>
          <p:nvPr/>
        </p:nvSpPr>
        <p:spPr bwMode="auto">
          <a:xfrm>
            <a:off x="7178675" y="1109663"/>
            <a:ext cx="0" cy="893762"/>
          </a:xfrm>
          <a:prstGeom prst="line">
            <a:avLst/>
          </a:prstGeom>
          <a:noFill/>
          <a:ln w="9525">
            <a:solidFill>
              <a:schemeClr val="tx1"/>
            </a:solidFill>
            <a:round/>
            <a:headEnd/>
            <a:tailEnd/>
          </a:ln>
        </p:spPr>
        <p:txBody>
          <a:bodyPr/>
          <a:lstStyle/>
          <a:p>
            <a:endParaRPr lang="ja-JP" altLang="en-US"/>
          </a:p>
        </p:txBody>
      </p:sp>
      <p:sp>
        <p:nvSpPr>
          <p:cNvPr id="49172" name="Line 43"/>
          <p:cNvSpPr>
            <a:spLocks noChangeShapeType="1"/>
          </p:cNvSpPr>
          <p:nvPr/>
        </p:nvSpPr>
        <p:spPr bwMode="auto">
          <a:xfrm flipV="1">
            <a:off x="6461125" y="1109663"/>
            <a:ext cx="719138" cy="266700"/>
          </a:xfrm>
          <a:prstGeom prst="line">
            <a:avLst/>
          </a:prstGeom>
          <a:noFill/>
          <a:ln w="9525">
            <a:solidFill>
              <a:schemeClr val="tx1"/>
            </a:solidFill>
            <a:round/>
            <a:headEnd/>
            <a:tailEnd/>
          </a:ln>
        </p:spPr>
        <p:txBody>
          <a:bodyPr/>
          <a:lstStyle/>
          <a:p>
            <a:endParaRPr lang="ja-JP" altLang="en-US"/>
          </a:p>
        </p:txBody>
      </p:sp>
      <p:sp>
        <p:nvSpPr>
          <p:cNvPr id="49173" name="Line 44"/>
          <p:cNvSpPr>
            <a:spLocks noChangeShapeType="1"/>
          </p:cNvSpPr>
          <p:nvPr/>
        </p:nvSpPr>
        <p:spPr bwMode="auto">
          <a:xfrm flipV="1">
            <a:off x="6461125" y="2003425"/>
            <a:ext cx="719138" cy="268288"/>
          </a:xfrm>
          <a:prstGeom prst="line">
            <a:avLst/>
          </a:prstGeom>
          <a:noFill/>
          <a:ln w="9525">
            <a:solidFill>
              <a:schemeClr val="tx1"/>
            </a:solidFill>
            <a:round/>
            <a:headEnd/>
            <a:tailEnd/>
          </a:ln>
        </p:spPr>
        <p:txBody>
          <a:bodyPr/>
          <a:lstStyle/>
          <a:p>
            <a:endParaRPr lang="ja-JP" altLang="en-US"/>
          </a:p>
        </p:txBody>
      </p:sp>
      <p:grpSp>
        <p:nvGrpSpPr>
          <p:cNvPr id="5" name="Group 45"/>
          <p:cNvGrpSpPr>
            <a:grpSpLocks/>
          </p:cNvGrpSpPr>
          <p:nvPr/>
        </p:nvGrpSpPr>
        <p:grpSpPr bwMode="auto">
          <a:xfrm>
            <a:off x="4743450" y="1695450"/>
            <a:ext cx="1574800" cy="425450"/>
            <a:chOff x="2043" y="3021"/>
            <a:chExt cx="1730" cy="507"/>
          </a:xfrm>
        </p:grpSpPr>
        <p:sp>
          <p:nvSpPr>
            <p:cNvPr id="49364" name="Line 46"/>
            <p:cNvSpPr>
              <a:spLocks noChangeAspect="1" noChangeShapeType="1"/>
            </p:cNvSpPr>
            <p:nvPr/>
          </p:nvSpPr>
          <p:spPr bwMode="auto">
            <a:xfrm>
              <a:off x="2043" y="3340"/>
              <a:ext cx="940" cy="188"/>
            </a:xfrm>
            <a:prstGeom prst="line">
              <a:avLst/>
            </a:prstGeom>
            <a:noFill/>
            <a:ln w="9525">
              <a:solidFill>
                <a:schemeClr val="tx1"/>
              </a:solidFill>
              <a:round/>
              <a:headEnd/>
              <a:tailEnd/>
            </a:ln>
          </p:spPr>
          <p:txBody>
            <a:bodyPr/>
            <a:lstStyle/>
            <a:p>
              <a:endParaRPr lang="ja-JP" altLang="en-US"/>
            </a:p>
          </p:txBody>
        </p:sp>
        <p:sp>
          <p:nvSpPr>
            <p:cNvPr id="49365" name="Line 47"/>
            <p:cNvSpPr>
              <a:spLocks noChangeAspect="1" noChangeShapeType="1"/>
            </p:cNvSpPr>
            <p:nvPr/>
          </p:nvSpPr>
          <p:spPr bwMode="auto">
            <a:xfrm>
              <a:off x="2832" y="3021"/>
              <a:ext cx="940" cy="188"/>
            </a:xfrm>
            <a:prstGeom prst="line">
              <a:avLst/>
            </a:prstGeom>
            <a:noFill/>
            <a:ln w="9525">
              <a:solidFill>
                <a:schemeClr val="tx1"/>
              </a:solidFill>
              <a:round/>
              <a:headEnd/>
              <a:tailEnd/>
            </a:ln>
          </p:spPr>
          <p:txBody>
            <a:bodyPr/>
            <a:lstStyle/>
            <a:p>
              <a:endParaRPr lang="ja-JP" altLang="en-US"/>
            </a:p>
          </p:txBody>
        </p:sp>
        <p:sp>
          <p:nvSpPr>
            <p:cNvPr id="49366" name="Line 48"/>
            <p:cNvSpPr>
              <a:spLocks noChangeShapeType="1"/>
            </p:cNvSpPr>
            <p:nvPr/>
          </p:nvSpPr>
          <p:spPr bwMode="auto">
            <a:xfrm flipV="1">
              <a:off x="2984" y="3211"/>
              <a:ext cx="789" cy="317"/>
            </a:xfrm>
            <a:prstGeom prst="line">
              <a:avLst/>
            </a:prstGeom>
            <a:noFill/>
            <a:ln w="9525">
              <a:solidFill>
                <a:schemeClr val="tx1"/>
              </a:solidFill>
              <a:round/>
              <a:headEnd/>
              <a:tailEnd/>
            </a:ln>
          </p:spPr>
          <p:txBody>
            <a:bodyPr/>
            <a:lstStyle/>
            <a:p>
              <a:endParaRPr lang="ja-JP" altLang="en-US"/>
            </a:p>
          </p:txBody>
        </p:sp>
        <p:sp>
          <p:nvSpPr>
            <p:cNvPr id="49367" name="Line 49"/>
            <p:cNvSpPr>
              <a:spLocks noChangeShapeType="1"/>
            </p:cNvSpPr>
            <p:nvPr/>
          </p:nvSpPr>
          <p:spPr bwMode="auto">
            <a:xfrm flipV="1">
              <a:off x="2043" y="3021"/>
              <a:ext cx="790" cy="319"/>
            </a:xfrm>
            <a:prstGeom prst="line">
              <a:avLst/>
            </a:prstGeom>
            <a:noFill/>
            <a:ln w="9525">
              <a:solidFill>
                <a:schemeClr val="tx1"/>
              </a:solidFill>
              <a:round/>
              <a:headEnd/>
              <a:tailEnd/>
            </a:ln>
          </p:spPr>
          <p:txBody>
            <a:bodyPr/>
            <a:lstStyle/>
            <a:p>
              <a:endParaRPr lang="ja-JP" altLang="en-US"/>
            </a:p>
          </p:txBody>
        </p:sp>
        <p:sp>
          <p:nvSpPr>
            <p:cNvPr id="49368" name="Line 50"/>
            <p:cNvSpPr>
              <a:spLocks noChangeShapeType="1"/>
            </p:cNvSpPr>
            <p:nvPr/>
          </p:nvSpPr>
          <p:spPr bwMode="auto">
            <a:xfrm flipV="1">
              <a:off x="2511" y="3116"/>
              <a:ext cx="789" cy="317"/>
            </a:xfrm>
            <a:prstGeom prst="line">
              <a:avLst/>
            </a:prstGeom>
            <a:noFill/>
            <a:ln w="9525">
              <a:solidFill>
                <a:schemeClr val="tx1"/>
              </a:solidFill>
              <a:round/>
              <a:headEnd/>
              <a:tailEnd/>
            </a:ln>
          </p:spPr>
          <p:txBody>
            <a:bodyPr/>
            <a:lstStyle/>
            <a:p>
              <a:endParaRPr lang="ja-JP" altLang="en-US"/>
            </a:p>
          </p:txBody>
        </p:sp>
        <p:sp>
          <p:nvSpPr>
            <p:cNvPr id="49369" name="Line 51"/>
            <p:cNvSpPr>
              <a:spLocks noChangeShapeType="1"/>
            </p:cNvSpPr>
            <p:nvPr/>
          </p:nvSpPr>
          <p:spPr bwMode="auto">
            <a:xfrm flipV="1">
              <a:off x="2283" y="3066"/>
              <a:ext cx="789" cy="317"/>
            </a:xfrm>
            <a:prstGeom prst="line">
              <a:avLst/>
            </a:prstGeom>
            <a:noFill/>
            <a:ln w="9525">
              <a:solidFill>
                <a:schemeClr val="tx1"/>
              </a:solidFill>
              <a:round/>
              <a:headEnd/>
              <a:tailEnd/>
            </a:ln>
          </p:spPr>
          <p:txBody>
            <a:bodyPr/>
            <a:lstStyle/>
            <a:p>
              <a:endParaRPr lang="ja-JP" altLang="en-US"/>
            </a:p>
          </p:txBody>
        </p:sp>
        <p:sp>
          <p:nvSpPr>
            <p:cNvPr id="49370" name="Line 52"/>
            <p:cNvSpPr>
              <a:spLocks noChangeShapeType="1"/>
            </p:cNvSpPr>
            <p:nvPr/>
          </p:nvSpPr>
          <p:spPr bwMode="auto">
            <a:xfrm flipV="1">
              <a:off x="2749" y="3162"/>
              <a:ext cx="789" cy="317"/>
            </a:xfrm>
            <a:prstGeom prst="line">
              <a:avLst/>
            </a:prstGeom>
            <a:noFill/>
            <a:ln w="9525">
              <a:solidFill>
                <a:schemeClr val="tx1"/>
              </a:solidFill>
              <a:round/>
              <a:headEnd/>
              <a:tailEnd/>
            </a:ln>
          </p:spPr>
          <p:txBody>
            <a:bodyPr/>
            <a:lstStyle/>
            <a:p>
              <a:endParaRPr lang="ja-JP" altLang="en-US"/>
            </a:p>
          </p:txBody>
        </p:sp>
        <p:sp>
          <p:nvSpPr>
            <p:cNvPr id="49371" name="Line 53"/>
            <p:cNvSpPr>
              <a:spLocks noChangeShapeType="1"/>
            </p:cNvSpPr>
            <p:nvPr/>
          </p:nvSpPr>
          <p:spPr bwMode="auto">
            <a:xfrm flipV="1">
              <a:off x="2863" y="3186"/>
              <a:ext cx="789" cy="317"/>
            </a:xfrm>
            <a:prstGeom prst="line">
              <a:avLst/>
            </a:prstGeom>
            <a:noFill/>
            <a:ln w="9525">
              <a:solidFill>
                <a:schemeClr val="tx1"/>
              </a:solidFill>
              <a:round/>
              <a:headEnd/>
              <a:tailEnd/>
            </a:ln>
          </p:spPr>
          <p:txBody>
            <a:bodyPr/>
            <a:lstStyle/>
            <a:p>
              <a:endParaRPr lang="ja-JP" altLang="en-US"/>
            </a:p>
          </p:txBody>
        </p:sp>
        <p:sp>
          <p:nvSpPr>
            <p:cNvPr id="49372" name="Line 54"/>
            <p:cNvSpPr>
              <a:spLocks noChangeShapeType="1"/>
            </p:cNvSpPr>
            <p:nvPr/>
          </p:nvSpPr>
          <p:spPr bwMode="auto">
            <a:xfrm flipV="1">
              <a:off x="2630" y="3138"/>
              <a:ext cx="789" cy="317"/>
            </a:xfrm>
            <a:prstGeom prst="line">
              <a:avLst/>
            </a:prstGeom>
            <a:noFill/>
            <a:ln w="9525">
              <a:solidFill>
                <a:schemeClr val="tx1"/>
              </a:solidFill>
              <a:round/>
              <a:headEnd/>
              <a:tailEnd/>
            </a:ln>
          </p:spPr>
          <p:txBody>
            <a:bodyPr/>
            <a:lstStyle/>
            <a:p>
              <a:endParaRPr lang="ja-JP" altLang="en-US"/>
            </a:p>
          </p:txBody>
        </p:sp>
        <p:sp>
          <p:nvSpPr>
            <p:cNvPr id="49373" name="Line 55"/>
            <p:cNvSpPr>
              <a:spLocks noChangeShapeType="1"/>
            </p:cNvSpPr>
            <p:nvPr/>
          </p:nvSpPr>
          <p:spPr bwMode="auto">
            <a:xfrm flipV="1">
              <a:off x="2393" y="3092"/>
              <a:ext cx="789" cy="317"/>
            </a:xfrm>
            <a:prstGeom prst="line">
              <a:avLst/>
            </a:prstGeom>
            <a:noFill/>
            <a:ln w="9525">
              <a:solidFill>
                <a:schemeClr val="tx1"/>
              </a:solidFill>
              <a:round/>
              <a:headEnd/>
              <a:tailEnd/>
            </a:ln>
          </p:spPr>
          <p:txBody>
            <a:bodyPr/>
            <a:lstStyle/>
            <a:p>
              <a:endParaRPr lang="ja-JP" altLang="en-US"/>
            </a:p>
          </p:txBody>
        </p:sp>
        <p:sp>
          <p:nvSpPr>
            <p:cNvPr id="49374" name="Line 56"/>
            <p:cNvSpPr>
              <a:spLocks noChangeShapeType="1"/>
            </p:cNvSpPr>
            <p:nvPr/>
          </p:nvSpPr>
          <p:spPr bwMode="auto">
            <a:xfrm flipV="1">
              <a:off x="2160" y="3044"/>
              <a:ext cx="789" cy="317"/>
            </a:xfrm>
            <a:prstGeom prst="line">
              <a:avLst/>
            </a:prstGeom>
            <a:noFill/>
            <a:ln w="9525">
              <a:solidFill>
                <a:schemeClr val="tx1"/>
              </a:solidFill>
              <a:round/>
              <a:headEnd/>
              <a:tailEnd/>
            </a:ln>
          </p:spPr>
          <p:txBody>
            <a:bodyPr/>
            <a:lstStyle/>
            <a:p>
              <a:endParaRPr lang="ja-JP" altLang="en-US"/>
            </a:p>
          </p:txBody>
        </p:sp>
        <p:sp>
          <p:nvSpPr>
            <p:cNvPr id="49375" name="Line 57"/>
            <p:cNvSpPr>
              <a:spLocks noChangeShapeType="1"/>
            </p:cNvSpPr>
            <p:nvPr/>
          </p:nvSpPr>
          <p:spPr bwMode="auto">
            <a:xfrm flipV="1">
              <a:off x="2926" y="3198"/>
              <a:ext cx="789" cy="317"/>
            </a:xfrm>
            <a:prstGeom prst="line">
              <a:avLst/>
            </a:prstGeom>
            <a:noFill/>
            <a:ln w="9525">
              <a:solidFill>
                <a:schemeClr val="tx1"/>
              </a:solidFill>
              <a:round/>
              <a:headEnd/>
              <a:tailEnd/>
            </a:ln>
          </p:spPr>
          <p:txBody>
            <a:bodyPr/>
            <a:lstStyle/>
            <a:p>
              <a:endParaRPr lang="ja-JP" altLang="en-US"/>
            </a:p>
          </p:txBody>
        </p:sp>
        <p:sp>
          <p:nvSpPr>
            <p:cNvPr id="49376" name="Line 58"/>
            <p:cNvSpPr>
              <a:spLocks noChangeShapeType="1"/>
            </p:cNvSpPr>
            <p:nvPr/>
          </p:nvSpPr>
          <p:spPr bwMode="auto">
            <a:xfrm flipV="1">
              <a:off x="2453" y="3103"/>
              <a:ext cx="789" cy="317"/>
            </a:xfrm>
            <a:prstGeom prst="line">
              <a:avLst/>
            </a:prstGeom>
            <a:noFill/>
            <a:ln w="9525">
              <a:solidFill>
                <a:schemeClr val="tx1"/>
              </a:solidFill>
              <a:round/>
              <a:headEnd/>
              <a:tailEnd/>
            </a:ln>
          </p:spPr>
          <p:txBody>
            <a:bodyPr/>
            <a:lstStyle/>
            <a:p>
              <a:endParaRPr lang="ja-JP" altLang="en-US"/>
            </a:p>
          </p:txBody>
        </p:sp>
        <p:sp>
          <p:nvSpPr>
            <p:cNvPr id="49377" name="Line 59"/>
            <p:cNvSpPr>
              <a:spLocks noChangeShapeType="1"/>
            </p:cNvSpPr>
            <p:nvPr/>
          </p:nvSpPr>
          <p:spPr bwMode="auto">
            <a:xfrm flipV="1">
              <a:off x="2225" y="3053"/>
              <a:ext cx="789" cy="317"/>
            </a:xfrm>
            <a:prstGeom prst="line">
              <a:avLst/>
            </a:prstGeom>
            <a:noFill/>
            <a:ln w="9525">
              <a:solidFill>
                <a:schemeClr val="tx1"/>
              </a:solidFill>
              <a:round/>
              <a:headEnd/>
              <a:tailEnd/>
            </a:ln>
          </p:spPr>
          <p:txBody>
            <a:bodyPr/>
            <a:lstStyle/>
            <a:p>
              <a:endParaRPr lang="ja-JP" altLang="en-US"/>
            </a:p>
          </p:txBody>
        </p:sp>
        <p:sp>
          <p:nvSpPr>
            <p:cNvPr id="49378" name="Line 60"/>
            <p:cNvSpPr>
              <a:spLocks noChangeShapeType="1"/>
            </p:cNvSpPr>
            <p:nvPr/>
          </p:nvSpPr>
          <p:spPr bwMode="auto">
            <a:xfrm flipV="1">
              <a:off x="2691" y="3149"/>
              <a:ext cx="789" cy="317"/>
            </a:xfrm>
            <a:prstGeom prst="line">
              <a:avLst/>
            </a:prstGeom>
            <a:noFill/>
            <a:ln w="9525">
              <a:solidFill>
                <a:schemeClr val="tx1"/>
              </a:solidFill>
              <a:round/>
              <a:headEnd/>
              <a:tailEnd/>
            </a:ln>
          </p:spPr>
          <p:txBody>
            <a:bodyPr/>
            <a:lstStyle/>
            <a:p>
              <a:endParaRPr lang="ja-JP" altLang="en-US"/>
            </a:p>
          </p:txBody>
        </p:sp>
        <p:sp>
          <p:nvSpPr>
            <p:cNvPr id="49379" name="Line 61"/>
            <p:cNvSpPr>
              <a:spLocks noChangeShapeType="1"/>
            </p:cNvSpPr>
            <p:nvPr/>
          </p:nvSpPr>
          <p:spPr bwMode="auto">
            <a:xfrm flipV="1">
              <a:off x="2805" y="3173"/>
              <a:ext cx="789" cy="317"/>
            </a:xfrm>
            <a:prstGeom prst="line">
              <a:avLst/>
            </a:prstGeom>
            <a:noFill/>
            <a:ln w="9525">
              <a:solidFill>
                <a:schemeClr val="tx1"/>
              </a:solidFill>
              <a:round/>
              <a:headEnd/>
              <a:tailEnd/>
            </a:ln>
          </p:spPr>
          <p:txBody>
            <a:bodyPr/>
            <a:lstStyle/>
            <a:p>
              <a:endParaRPr lang="ja-JP" altLang="en-US"/>
            </a:p>
          </p:txBody>
        </p:sp>
        <p:sp>
          <p:nvSpPr>
            <p:cNvPr id="49380" name="Line 62"/>
            <p:cNvSpPr>
              <a:spLocks noChangeShapeType="1"/>
            </p:cNvSpPr>
            <p:nvPr/>
          </p:nvSpPr>
          <p:spPr bwMode="auto">
            <a:xfrm flipV="1">
              <a:off x="2572" y="3125"/>
              <a:ext cx="789" cy="317"/>
            </a:xfrm>
            <a:prstGeom prst="line">
              <a:avLst/>
            </a:prstGeom>
            <a:noFill/>
            <a:ln w="9525">
              <a:solidFill>
                <a:schemeClr val="tx1"/>
              </a:solidFill>
              <a:round/>
              <a:headEnd/>
              <a:tailEnd/>
            </a:ln>
          </p:spPr>
          <p:txBody>
            <a:bodyPr/>
            <a:lstStyle/>
            <a:p>
              <a:endParaRPr lang="ja-JP" altLang="en-US"/>
            </a:p>
          </p:txBody>
        </p:sp>
        <p:sp>
          <p:nvSpPr>
            <p:cNvPr id="49381" name="Line 63"/>
            <p:cNvSpPr>
              <a:spLocks noChangeShapeType="1"/>
            </p:cNvSpPr>
            <p:nvPr/>
          </p:nvSpPr>
          <p:spPr bwMode="auto">
            <a:xfrm flipV="1">
              <a:off x="2335" y="3079"/>
              <a:ext cx="789" cy="317"/>
            </a:xfrm>
            <a:prstGeom prst="line">
              <a:avLst/>
            </a:prstGeom>
            <a:noFill/>
            <a:ln w="9525">
              <a:solidFill>
                <a:schemeClr val="tx1"/>
              </a:solidFill>
              <a:round/>
              <a:headEnd/>
              <a:tailEnd/>
            </a:ln>
          </p:spPr>
          <p:txBody>
            <a:bodyPr/>
            <a:lstStyle/>
            <a:p>
              <a:endParaRPr lang="ja-JP" altLang="en-US"/>
            </a:p>
          </p:txBody>
        </p:sp>
        <p:sp>
          <p:nvSpPr>
            <p:cNvPr id="49382" name="Line 64"/>
            <p:cNvSpPr>
              <a:spLocks noChangeShapeType="1"/>
            </p:cNvSpPr>
            <p:nvPr/>
          </p:nvSpPr>
          <p:spPr bwMode="auto">
            <a:xfrm flipV="1">
              <a:off x="2102" y="3031"/>
              <a:ext cx="789" cy="317"/>
            </a:xfrm>
            <a:prstGeom prst="line">
              <a:avLst/>
            </a:prstGeom>
            <a:noFill/>
            <a:ln w="9525">
              <a:solidFill>
                <a:schemeClr val="tx1"/>
              </a:solidFill>
              <a:round/>
              <a:headEnd/>
              <a:tailEnd/>
            </a:ln>
          </p:spPr>
          <p:txBody>
            <a:bodyPr/>
            <a:lstStyle/>
            <a:p>
              <a:endParaRPr lang="ja-JP" altLang="en-US"/>
            </a:p>
          </p:txBody>
        </p:sp>
      </p:grpSp>
      <p:grpSp>
        <p:nvGrpSpPr>
          <p:cNvPr id="6" name="Group 65"/>
          <p:cNvGrpSpPr>
            <a:grpSpLocks/>
          </p:cNvGrpSpPr>
          <p:nvPr/>
        </p:nvGrpSpPr>
        <p:grpSpPr bwMode="auto">
          <a:xfrm>
            <a:off x="4743450" y="800100"/>
            <a:ext cx="725488" cy="1162050"/>
            <a:chOff x="1083" y="2216"/>
            <a:chExt cx="796" cy="1382"/>
          </a:xfrm>
        </p:grpSpPr>
        <p:sp>
          <p:nvSpPr>
            <p:cNvPr id="49345" name="Line 66"/>
            <p:cNvSpPr>
              <a:spLocks noChangeShapeType="1"/>
            </p:cNvSpPr>
            <p:nvPr/>
          </p:nvSpPr>
          <p:spPr bwMode="auto">
            <a:xfrm>
              <a:off x="1086" y="2535"/>
              <a:ext cx="0" cy="1063"/>
            </a:xfrm>
            <a:prstGeom prst="line">
              <a:avLst/>
            </a:prstGeom>
            <a:noFill/>
            <a:ln w="9525">
              <a:solidFill>
                <a:schemeClr val="tx1"/>
              </a:solidFill>
              <a:round/>
              <a:headEnd/>
              <a:tailEnd/>
            </a:ln>
          </p:spPr>
          <p:txBody>
            <a:bodyPr/>
            <a:lstStyle/>
            <a:p>
              <a:endParaRPr lang="ja-JP" altLang="en-US"/>
            </a:p>
          </p:txBody>
        </p:sp>
        <p:sp>
          <p:nvSpPr>
            <p:cNvPr id="49346" name="Line 67"/>
            <p:cNvSpPr>
              <a:spLocks noChangeShapeType="1"/>
            </p:cNvSpPr>
            <p:nvPr/>
          </p:nvSpPr>
          <p:spPr bwMode="auto">
            <a:xfrm>
              <a:off x="1875" y="2216"/>
              <a:ext cx="0" cy="1063"/>
            </a:xfrm>
            <a:prstGeom prst="line">
              <a:avLst/>
            </a:prstGeom>
            <a:noFill/>
            <a:ln w="9525">
              <a:solidFill>
                <a:schemeClr val="tx1"/>
              </a:solidFill>
              <a:round/>
              <a:headEnd/>
              <a:tailEnd/>
            </a:ln>
          </p:spPr>
          <p:txBody>
            <a:bodyPr/>
            <a:lstStyle/>
            <a:p>
              <a:endParaRPr lang="ja-JP" altLang="en-US"/>
            </a:p>
          </p:txBody>
        </p:sp>
        <p:sp>
          <p:nvSpPr>
            <p:cNvPr id="49347" name="Line 68"/>
            <p:cNvSpPr>
              <a:spLocks noChangeShapeType="1"/>
            </p:cNvSpPr>
            <p:nvPr/>
          </p:nvSpPr>
          <p:spPr bwMode="auto">
            <a:xfrm flipV="1">
              <a:off x="1086" y="2216"/>
              <a:ext cx="790" cy="317"/>
            </a:xfrm>
            <a:prstGeom prst="line">
              <a:avLst/>
            </a:prstGeom>
            <a:noFill/>
            <a:ln w="9525">
              <a:solidFill>
                <a:schemeClr val="tx1"/>
              </a:solidFill>
              <a:round/>
              <a:headEnd/>
              <a:tailEnd/>
            </a:ln>
          </p:spPr>
          <p:txBody>
            <a:bodyPr/>
            <a:lstStyle/>
            <a:p>
              <a:endParaRPr lang="ja-JP" altLang="en-US"/>
            </a:p>
          </p:txBody>
        </p:sp>
        <p:sp>
          <p:nvSpPr>
            <p:cNvPr id="49348" name="Line 69"/>
            <p:cNvSpPr>
              <a:spLocks noChangeShapeType="1"/>
            </p:cNvSpPr>
            <p:nvPr/>
          </p:nvSpPr>
          <p:spPr bwMode="auto">
            <a:xfrm flipV="1">
              <a:off x="1086" y="3279"/>
              <a:ext cx="790" cy="319"/>
            </a:xfrm>
            <a:prstGeom prst="line">
              <a:avLst/>
            </a:prstGeom>
            <a:noFill/>
            <a:ln w="9525">
              <a:solidFill>
                <a:schemeClr val="tx1"/>
              </a:solidFill>
              <a:round/>
              <a:headEnd/>
              <a:tailEnd/>
            </a:ln>
          </p:spPr>
          <p:txBody>
            <a:bodyPr/>
            <a:lstStyle/>
            <a:p>
              <a:endParaRPr lang="ja-JP" altLang="en-US"/>
            </a:p>
          </p:txBody>
        </p:sp>
        <p:sp>
          <p:nvSpPr>
            <p:cNvPr id="49349" name="Line 70"/>
            <p:cNvSpPr>
              <a:spLocks noChangeShapeType="1"/>
            </p:cNvSpPr>
            <p:nvPr/>
          </p:nvSpPr>
          <p:spPr bwMode="auto">
            <a:xfrm flipV="1">
              <a:off x="1086" y="2747"/>
              <a:ext cx="790" cy="319"/>
            </a:xfrm>
            <a:prstGeom prst="line">
              <a:avLst/>
            </a:prstGeom>
            <a:noFill/>
            <a:ln w="9525">
              <a:solidFill>
                <a:schemeClr val="tx1"/>
              </a:solidFill>
              <a:round/>
              <a:headEnd/>
              <a:tailEnd/>
            </a:ln>
          </p:spPr>
          <p:txBody>
            <a:bodyPr/>
            <a:lstStyle/>
            <a:p>
              <a:endParaRPr lang="ja-JP" altLang="en-US"/>
            </a:p>
          </p:txBody>
        </p:sp>
        <p:sp>
          <p:nvSpPr>
            <p:cNvPr id="49350" name="Line 71"/>
            <p:cNvSpPr>
              <a:spLocks noChangeShapeType="1"/>
            </p:cNvSpPr>
            <p:nvPr/>
          </p:nvSpPr>
          <p:spPr bwMode="auto">
            <a:xfrm flipV="1">
              <a:off x="1087" y="3014"/>
              <a:ext cx="790" cy="319"/>
            </a:xfrm>
            <a:prstGeom prst="line">
              <a:avLst/>
            </a:prstGeom>
            <a:noFill/>
            <a:ln w="9525">
              <a:solidFill>
                <a:schemeClr val="tx1"/>
              </a:solidFill>
              <a:round/>
              <a:headEnd/>
              <a:tailEnd/>
            </a:ln>
          </p:spPr>
          <p:txBody>
            <a:bodyPr/>
            <a:lstStyle/>
            <a:p>
              <a:endParaRPr lang="ja-JP" altLang="en-US"/>
            </a:p>
          </p:txBody>
        </p:sp>
        <p:sp>
          <p:nvSpPr>
            <p:cNvPr id="49351" name="Line 72"/>
            <p:cNvSpPr>
              <a:spLocks noChangeShapeType="1"/>
            </p:cNvSpPr>
            <p:nvPr/>
          </p:nvSpPr>
          <p:spPr bwMode="auto">
            <a:xfrm flipV="1">
              <a:off x="1085" y="3147"/>
              <a:ext cx="790" cy="319"/>
            </a:xfrm>
            <a:prstGeom prst="line">
              <a:avLst/>
            </a:prstGeom>
            <a:noFill/>
            <a:ln w="9525">
              <a:solidFill>
                <a:schemeClr val="tx1"/>
              </a:solidFill>
              <a:round/>
              <a:headEnd/>
              <a:tailEnd/>
            </a:ln>
          </p:spPr>
          <p:txBody>
            <a:bodyPr/>
            <a:lstStyle/>
            <a:p>
              <a:endParaRPr lang="ja-JP" altLang="en-US"/>
            </a:p>
          </p:txBody>
        </p:sp>
        <p:sp>
          <p:nvSpPr>
            <p:cNvPr id="49352" name="Line 73"/>
            <p:cNvSpPr>
              <a:spLocks noChangeShapeType="1"/>
            </p:cNvSpPr>
            <p:nvPr/>
          </p:nvSpPr>
          <p:spPr bwMode="auto">
            <a:xfrm flipV="1">
              <a:off x="1085" y="2881"/>
              <a:ext cx="790" cy="319"/>
            </a:xfrm>
            <a:prstGeom prst="line">
              <a:avLst/>
            </a:prstGeom>
            <a:noFill/>
            <a:ln w="9525">
              <a:solidFill>
                <a:schemeClr val="tx1"/>
              </a:solidFill>
              <a:round/>
              <a:headEnd/>
              <a:tailEnd/>
            </a:ln>
          </p:spPr>
          <p:txBody>
            <a:bodyPr/>
            <a:lstStyle/>
            <a:p>
              <a:endParaRPr lang="ja-JP" altLang="en-US"/>
            </a:p>
          </p:txBody>
        </p:sp>
        <p:sp>
          <p:nvSpPr>
            <p:cNvPr id="49353" name="Line 74"/>
            <p:cNvSpPr>
              <a:spLocks noChangeShapeType="1"/>
            </p:cNvSpPr>
            <p:nvPr/>
          </p:nvSpPr>
          <p:spPr bwMode="auto">
            <a:xfrm flipV="1">
              <a:off x="1085" y="2482"/>
              <a:ext cx="790" cy="319"/>
            </a:xfrm>
            <a:prstGeom prst="line">
              <a:avLst/>
            </a:prstGeom>
            <a:noFill/>
            <a:ln w="9525">
              <a:solidFill>
                <a:schemeClr val="tx1"/>
              </a:solidFill>
              <a:round/>
              <a:headEnd/>
              <a:tailEnd/>
            </a:ln>
          </p:spPr>
          <p:txBody>
            <a:bodyPr/>
            <a:lstStyle/>
            <a:p>
              <a:endParaRPr lang="ja-JP" altLang="en-US"/>
            </a:p>
          </p:txBody>
        </p:sp>
        <p:sp>
          <p:nvSpPr>
            <p:cNvPr id="49354" name="Line 75"/>
            <p:cNvSpPr>
              <a:spLocks noChangeShapeType="1"/>
            </p:cNvSpPr>
            <p:nvPr/>
          </p:nvSpPr>
          <p:spPr bwMode="auto">
            <a:xfrm flipV="1">
              <a:off x="1083" y="2615"/>
              <a:ext cx="790" cy="319"/>
            </a:xfrm>
            <a:prstGeom prst="line">
              <a:avLst/>
            </a:prstGeom>
            <a:noFill/>
            <a:ln w="9525">
              <a:solidFill>
                <a:schemeClr val="tx1"/>
              </a:solidFill>
              <a:round/>
              <a:headEnd/>
              <a:tailEnd/>
            </a:ln>
          </p:spPr>
          <p:txBody>
            <a:bodyPr/>
            <a:lstStyle/>
            <a:p>
              <a:endParaRPr lang="ja-JP" altLang="en-US"/>
            </a:p>
          </p:txBody>
        </p:sp>
        <p:sp>
          <p:nvSpPr>
            <p:cNvPr id="49355" name="Line 76"/>
            <p:cNvSpPr>
              <a:spLocks noChangeShapeType="1"/>
            </p:cNvSpPr>
            <p:nvPr/>
          </p:nvSpPr>
          <p:spPr bwMode="auto">
            <a:xfrm flipV="1">
              <a:off x="1083" y="2349"/>
              <a:ext cx="790" cy="319"/>
            </a:xfrm>
            <a:prstGeom prst="line">
              <a:avLst/>
            </a:prstGeom>
            <a:noFill/>
            <a:ln w="9525">
              <a:solidFill>
                <a:schemeClr val="tx1"/>
              </a:solidFill>
              <a:round/>
              <a:headEnd/>
              <a:tailEnd/>
            </a:ln>
          </p:spPr>
          <p:txBody>
            <a:bodyPr/>
            <a:lstStyle/>
            <a:p>
              <a:endParaRPr lang="ja-JP" altLang="en-US"/>
            </a:p>
          </p:txBody>
        </p:sp>
        <p:sp>
          <p:nvSpPr>
            <p:cNvPr id="49356" name="Line 77"/>
            <p:cNvSpPr>
              <a:spLocks noChangeShapeType="1"/>
            </p:cNvSpPr>
            <p:nvPr/>
          </p:nvSpPr>
          <p:spPr bwMode="auto">
            <a:xfrm flipV="1">
              <a:off x="1088" y="3209"/>
              <a:ext cx="790" cy="319"/>
            </a:xfrm>
            <a:prstGeom prst="line">
              <a:avLst/>
            </a:prstGeom>
            <a:noFill/>
            <a:ln w="9525">
              <a:solidFill>
                <a:schemeClr val="tx1"/>
              </a:solidFill>
              <a:round/>
              <a:headEnd/>
              <a:tailEnd/>
            </a:ln>
          </p:spPr>
          <p:txBody>
            <a:bodyPr/>
            <a:lstStyle/>
            <a:p>
              <a:endParaRPr lang="ja-JP" altLang="en-US"/>
            </a:p>
          </p:txBody>
        </p:sp>
        <p:sp>
          <p:nvSpPr>
            <p:cNvPr id="49357" name="Line 78"/>
            <p:cNvSpPr>
              <a:spLocks noChangeShapeType="1"/>
            </p:cNvSpPr>
            <p:nvPr/>
          </p:nvSpPr>
          <p:spPr bwMode="auto">
            <a:xfrm flipV="1">
              <a:off x="1088" y="2677"/>
              <a:ext cx="790" cy="319"/>
            </a:xfrm>
            <a:prstGeom prst="line">
              <a:avLst/>
            </a:prstGeom>
            <a:noFill/>
            <a:ln w="9525">
              <a:solidFill>
                <a:schemeClr val="tx1"/>
              </a:solidFill>
              <a:round/>
              <a:headEnd/>
              <a:tailEnd/>
            </a:ln>
          </p:spPr>
          <p:txBody>
            <a:bodyPr/>
            <a:lstStyle/>
            <a:p>
              <a:endParaRPr lang="ja-JP" altLang="en-US"/>
            </a:p>
          </p:txBody>
        </p:sp>
        <p:sp>
          <p:nvSpPr>
            <p:cNvPr id="49358" name="Line 79"/>
            <p:cNvSpPr>
              <a:spLocks noChangeShapeType="1"/>
            </p:cNvSpPr>
            <p:nvPr/>
          </p:nvSpPr>
          <p:spPr bwMode="auto">
            <a:xfrm flipV="1">
              <a:off x="1089" y="2944"/>
              <a:ext cx="790" cy="319"/>
            </a:xfrm>
            <a:prstGeom prst="line">
              <a:avLst/>
            </a:prstGeom>
            <a:noFill/>
            <a:ln w="9525">
              <a:solidFill>
                <a:schemeClr val="tx1"/>
              </a:solidFill>
              <a:round/>
              <a:headEnd/>
              <a:tailEnd/>
            </a:ln>
          </p:spPr>
          <p:txBody>
            <a:bodyPr/>
            <a:lstStyle/>
            <a:p>
              <a:endParaRPr lang="ja-JP" altLang="en-US"/>
            </a:p>
          </p:txBody>
        </p:sp>
        <p:sp>
          <p:nvSpPr>
            <p:cNvPr id="49359" name="Line 80"/>
            <p:cNvSpPr>
              <a:spLocks noChangeShapeType="1"/>
            </p:cNvSpPr>
            <p:nvPr/>
          </p:nvSpPr>
          <p:spPr bwMode="auto">
            <a:xfrm flipV="1">
              <a:off x="1087" y="3077"/>
              <a:ext cx="790" cy="319"/>
            </a:xfrm>
            <a:prstGeom prst="line">
              <a:avLst/>
            </a:prstGeom>
            <a:noFill/>
            <a:ln w="9525">
              <a:solidFill>
                <a:schemeClr val="tx1"/>
              </a:solidFill>
              <a:round/>
              <a:headEnd/>
              <a:tailEnd/>
            </a:ln>
          </p:spPr>
          <p:txBody>
            <a:bodyPr/>
            <a:lstStyle/>
            <a:p>
              <a:endParaRPr lang="ja-JP" altLang="en-US"/>
            </a:p>
          </p:txBody>
        </p:sp>
        <p:sp>
          <p:nvSpPr>
            <p:cNvPr id="49360" name="Line 81"/>
            <p:cNvSpPr>
              <a:spLocks noChangeShapeType="1"/>
            </p:cNvSpPr>
            <p:nvPr/>
          </p:nvSpPr>
          <p:spPr bwMode="auto">
            <a:xfrm flipV="1">
              <a:off x="1087" y="2811"/>
              <a:ext cx="790" cy="319"/>
            </a:xfrm>
            <a:prstGeom prst="line">
              <a:avLst/>
            </a:prstGeom>
            <a:noFill/>
            <a:ln w="9525">
              <a:solidFill>
                <a:schemeClr val="tx1"/>
              </a:solidFill>
              <a:round/>
              <a:headEnd/>
              <a:tailEnd/>
            </a:ln>
          </p:spPr>
          <p:txBody>
            <a:bodyPr/>
            <a:lstStyle/>
            <a:p>
              <a:endParaRPr lang="ja-JP" altLang="en-US"/>
            </a:p>
          </p:txBody>
        </p:sp>
        <p:sp>
          <p:nvSpPr>
            <p:cNvPr id="49361" name="Line 82"/>
            <p:cNvSpPr>
              <a:spLocks noChangeShapeType="1"/>
            </p:cNvSpPr>
            <p:nvPr/>
          </p:nvSpPr>
          <p:spPr bwMode="auto">
            <a:xfrm flipV="1">
              <a:off x="1087" y="2412"/>
              <a:ext cx="790" cy="319"/>
            </a:xfrm>
            <a:prstGeom prst="line">
              <a:avLst/>
            </a:prstGeom>
            <a:noFill/>
            <a:ln w="9525">
              <a:solidFill>
                <a:schemeClr val="tx1"/>
              </a:solidFill>
              <a:round/>
              <a:headEnd/>
              <a:tailEnd/>
            </a:ln>
          </p:spPr>
          <p:txBody>
            <a:bodyPr/>
            <a:lstStyle/>
            <a:p>
              <a:endParaRPr lang="ja-JP" altLang="en-US"/>
            </a:p>
          </p:txBody>
        </p:sp>
        <p:sp>
          <p:nvSpPr>
            <p:cNvPr id="49362" name="Line 83"/>
            <p:cNvSpPr>
              <a:spLocks noChangeShapeType="1"/>
            </p:cNvSpPr>
            <p:nvPr/>
          </p:nvSpPr>
          <p:spPr bwMode="auto">
            <a:xfrm flipV="1">
              <a:off x="1085" y="2545"/>
              <a:ext cx="790" cy="319"/>
            </a:xfrm>
            <a:prstGeom prst="line">
              <a:avLst/>
            </a:prstGeom>
            <a:noFill/>
            <a:ln w="9525">
              <a:solidFill>
                <a:schemeClr val="tx1"/>
              </a:solidFill>
              <a:round/>
              <a:headEnd/>
              <a:tailEnd/>
            </a:ln>
          </p:spPr>
          <p:txBody>
            <a:bodyPr/>
            <a:lstStyle/>
            <a:p>
              <a:endParaRPr lang="ja-JP" altLang="en-US"/>
            </a:p>
          </p:txBody>
        </p:sp>
        <p:sp>
          <p:nvSpPr>
            <p:cNvPr id="49363" name="Line 84"/>
            <p:cNvSpPr>
              <a:spLocks noChangeShapeType="1"/>
            </p:cNvSpPr>
            <p:nvPr/>
          </p:nvSpPr>
          <p:spPr bwMode="auto">
            <a:xfrm flipV="1">
              <a:off x="1085" y="2279"/>
              <a:ext cx="790" cy="319"/>
            </a:xfrm>
            <a:prstGeom prst="line">
              <a:avLst/>
            </a:prstGeom>
            <a:noFill/>
            <a:ln w="9525">
              <a:solidFill>
                <a:schemeClr val="tx1"/>
              </a:solidFill>
              <a:round/>
              <a:headEnd/>
              <a:tailEnd/>
            </a:ln>
          </p:spPr>
          <p:txBody>
            <a:bodyPr/>
            <a:lstStyle/>
            <a:p>
              <a:endParaRPr lang="ja-JP" altLang="en-US"/>
            </a:p>
          </p:txBody>
        </p:sp>
      </p:grpSp>
      <p:sp>
        <p:nvSpPr>
          <p:cNvPr id="49176" name="Line 85"/>
          <p:cNvSpPr>
            <a:spLocks noChangeAspect="1" noChangeShapeType="1"/>
          </p:cNvSpPr>
          <p:nvPr/>
        </p:nvSpPr>
        <p:spPr bwMode="auto">
          <a:xfrm>
            <a:off x="5600700" y="1223963"/>
            <a:ext cx="855663" cy="157162"/>
          </a:xfrm>
          <a:prstGeom prst="line">
            <a:avLst/>
          </a:prstGeom>
          <a:noFill/>
          <a:ln w="3175" cap="rnd">
            <a:solidFill>
              <a:schemeClr val="tx1"/>
            </a:solidFill>
            <a:prstDash val="sysDot"/>
            <a:round/>
            <a:headEnd/>
            <a:tailEnd/>
          </a:ln>
        </p:spPr>
        <p:txBody>
          <a:bodyPr/>
          <a:lstStyle/>
          <a:p>
            <a:endParaRPr lang="ja-JP" altLang="en-US"/>
          </a:p>
        </p:txBody>
      </p:sp>
      <p:sp>
        <p:nvSpPr>
          <p:cNvPr id="49177" name="Freeform 86"/>
          <p:cNvSpPr>
            <a:spLocks/>
          </p:cNvSpPr>
          <p:nvPr/>
        </p:nvSpPr>
        <p:spPr bwMode="auto">
          <a:xfrm>
            <a:off x="4745038" y="793750"/>
            <a:ext cx="1574800" cy="427038"/>
          </a:xfrm>
          <a:custGeom>
            <a:avLst/>
            <a:gdLst>
              <a:gd name="T0" fmla="*/ 0 w 1728"/>
              <a:gd name="T1" fmla="*/ 2147483647 h 507"/>
              <a:gd name="T2" fmla="*/ 2147483647 w 1728"/>
              <a:gd name="T3" fmla="*/ 0 h 507"/>
              <a:gd name="T4" fmla="*/ 2147483647 w 1728"/>
              <a:gd name="T5" fmla="*/ 2147483647 h 507"/>
              <a:gd name="T6" fmla="*/ 2147483647 w 1728"/>
              <a:gd name="T7" fmla="*/ 2147483647 h 507"/>
              <a:gd name="T8" fmla="*/ 0 w 1728"/>
              <a:gd name="T9" fmla="*/ 2147483647 h 507"/>
              <a:gd name="T10" fmla="*/ 0 60000 65536"/>
              <a:gd name="T11" fmla="*/ 0 60000 65536"/>
              <a:gd name="T12" fmla="*/ 0 60000 65536"/>
              <a:gd name="T13" fmla="*/ 0 60000 65536"/>
              <a:gd name="T14" fmla="*/ 0 60000 65536"/>
              <a:gd name="T15" fmla="*/ 0 w 1728"/>
              <a:gd name="T16" fmla="*/ 0 h 507"/>
              <a:gd name="T17" fmla="*/ 1728 w 1728"/>
              <a:gd name="T18" fmla="*/ 507 h 507"/>
            </a:gdLst>
            <a:ahLst/>
            <a:cxnLst>
              <a:cxn ang="T10">
                <a:pos x="T0" y="T1"/>
              </a:cxn>
              <a:cxn ang="T11">
                <a:pos x="T2" y="T3"/>
              </a:cxn>
              <a:cxn ang="T12">
                <a:pos x="T4" y="T5"/>
              </a:cxn>
              <a:cxn ang="T13">
                <a:pos x="T6" y="T7"/>
              </a:cxn>
              <a:cxn ang="T14">
                <a:pos x="T8" y="T9"/>
              </a:cxn>
            </a:cxnLst>
            <a:rect l="T15" t="T16" r="T17" b="T18"/>
            <a:pathLst>
              <a:path w="1728" h="507">
                <a:moveTo>
                  <a:pt x="0" y="315"/>
                </a:moveTo>
                <a:lnTo>
                  <a:pt x="792" y="0"/>
                </a:lnTo>
                <a:lnTo>
                  <a:pt x="1728" y="189"/>
                </a:lnTo>
                <a:lnTo>
                  <a:pt x="933" y="507"/>
                </a:lnTo>
                <a:lnTo>
                  <a:pt x="0" y="315"/>
                </a:lnTo>
                <a:close/>
              </a:path>
            </a:pathLst>
          </a:custGeom>
          <a:solidFill>
            <a:schemeClr val="bg1"/>
          </a:solidFill>
          <a:ln w="9525">
            <a:solidFill>
              <a:schemeClr val="tx1"/>
            </a:solidFill>
            <a:round/>
            <a:headEnd/>
            <a:tailEnd/>
          </a:ln>
        </p:spPr>
        <p:txBody>
          <a:bodyPr/>
          <a:lstStyle/>
          <a:p>
            <a:endParaRPr lang="ja-JP" altLang="en-US"/>
          </a:p>
        </p:txBody>
      </p:sp>
      <p:sp>
        <p:nvSpPr>
          <p:cNvPr id="49178" name="Line 87"/>
          <p:cNvSpPr>
            <a:spLocks noChangeAspect="1" noChangeShapeType="1"/>
          </p:cNvSpPr>
          <p:nvPr/>
        </p:nvSpPr>
        <p:spPr bwMode="auto">
          <a:xfrm>
            <a:off x="6319838" y="957263"/>
            <a:ext cx="855662" cy="158750"/>
          </a:xfrm>
          <a:prstGeom prst="line">
            <a:avLst/>
          </a:prstGeom>
          <a:noFill/>
          <a:ln w="3175" cap="rnd">
            <a:solidFill>
              <a:schemeClr val="tx1"/>
            </a:solidFill>
            <a:prstDash val="sysDot"/>
            <a:round/>
            <a:headEnd/>
            <a:tailEnd/>
          </a:ln>
        </p:spPr>
        <p:txBody>
          <a:bodyPr/>
          <a:lstStyle/>
          <a:p>
            <a:endParaRPr lang="ja-JP" altLang="en-US"/>
          </a:p>
        </p:txBody>
      </p:sp>
      <p:sp>
        <p:nvSpPr>
          <p:cNvPr id="49179" name="Line 88"/>
          <p:cNvSpPr>
            <a:spLocks noChangeAspect="1" noChangeShapeType="1"/>
          </p:cNvSpPr>
          <p:nvPr/>
        </p:nvSpPr>
        <p:spPr bwMode="auto">
          <a:xfrm>
            <a:off x="5603875" y="2120900"/>
            <a:ext cx="855663" cy="158750"/>
          </a:xfrm>
          <a:prstGeom prst="line">
            <a:avLst/>
          </a:prstGeom>
          <a:noFill/>
          <a:ln w="3175" cap="rnd">
            <a:solidFill>
              <a:schemeClr val="tx1"/>
            </a:solidFill>
            <a:prstDash val="sysDot"/>
            <a:round/>
            <a:headEnd/>
            <a:tailEnd/>
          </a:ln>
        </p:spPr>
        <p:txBody>
          <a:bodyPr/>
          <a:lstStyle/>
          <a:p>
            <a:endParaRPr lang="ja-JP" altLang="en-US"/>
          </a:p>
        </p:txBody>
      </p:sp>
      <p:sp>
        <p:nvSpPr>
          <p:cNvPr id="49180" name="Line 89"/>
          <p:cNvSpPr>
            <a:spLocks noChangeAspect="1" noChangeShapeType="1"/>
          </p:cNvSpPr>
          <p:nvPr/>
        </p:nvSpPr>
        <p:spPr bwMode="auto">
          <a:xfrm>
            <a:off x="6315075" y="1854200"/>
            <a:ext cx="133350" cy="25400"/>
          </a:xfrm>
          <a:prstGeom prst="line">
            <a:avLst/>
          </a:prstGeom>
          <a:noFill/>
          <a:ln w="3175" cap="rnd">
            <a:solidFill>
              <a:schemeClr val="tx1"/>
            </a:solidFill>
            <a:prstDash val="sysDot"/>
            <a:round/>
            <a:headEnd/>
            <a:tailEnd/>
          </a:ln>
        </p:spPr>
        <p:txBody>
          <a:bodyPr/>
          <a:lstStyle/>
          <a:p>
            <a:endParaRPr lang="ja-JP" altLang="en-US"/>
          </a:p>
        </p:txBody>
      </p:sp>
      <p:grpSp>
        <p:nvGrpSpPr>
          <p:cNvPr id="7" name="Group 90"/>
          <p:cNvGrpSpPr>
            <a:grpSpLocks/>
          </p:cNvGrpSpPr>
          <p:nvPr/>
        </p:nvGrpSpPr>
        <p:grpSpPr bwMode="auto">
          <a:xfrm>
            <a:off x="3343275" y="1290638"/>
            <a:ext cx="1647825" cy="1346200"/>
            <a:chOff x="2543" y="1207"/>
            <a:chExt cx="1810" cy="1600"/>
          </a:xfrm>
        </p:grpSpPr>
        <p:sp>
          <p:nvSpPr>
            <p:cNvPr id="49269" name="Freeform 91"/>
            <p:cNvSpPr>
              <a:spLocks/>
            </p:cNvSpPr>
            <p:nvPr/>
          </p:nvSpPr>
          <p:spPr bwMode="auto">
            <a:xfrm>
              <a:off x="3411" y="1207"/>
              <a:ext cx="942" cy="1162"/>
            </a:xfrm>
            <a:custGeom>
              <a:avLst/>
              <a:gdLst>
                <a:gd name="T0" fmla="*/ 454 w 942"/>
                <a:gd name="T1" fmla="*/ 1002 h 1162"/>
                <a:gd name="T2" fmla="*/ 454 w 942"/>
                <a:gd name="T3" fmla="*/ 1068 h 1162"/>
                <a:gd name="T4" fmla="*/ 2 w 942"/>
                <a:gd name="T5" fmla="*/ 976 h 1162"/>
                <a:gd name="T6" fmla="*/ 0 w 942"/>
                <a:gd name="T7" fmla="*/ 0 h 1162"/>
                <a:gd name="T8" fmla="*/ 938 w 942"/>
                <a:gd name="T9" fmla="*/ 190 h 1162"/>
                <a:gd name="T10" fmla="*/ 942 w 942"/>
                <a:gd name="T11" fmla="*/ 1162 h 1162"/>
                <a:gd name="T12" fmla="*/ 474 w 942"/>
                <a:gd name="T13" fmla="*/ 1070 h 1162"/>
                <a:gd name="T14" fmla="*/ 476 w 942"/>
                <a:gd name="T15" fmla="*/ 1008 h 1162"/>
                <a:gd name="T16" fmla="*/ 874 w 942"/>
                <a:gd name="T17" fmla="*/ 1084 h 1162"/>
                <a:gd name="T18" fmla="*/ 872 w 942"/>
                <a:gd name="T19" fmla="*/ 242 h 1162"/>
                <a:gd name="T20" fmla="*/ 56 w 942"/>
                <a:gd name="T21" fmla="*/ 84 h 1162"/>
                <a:gd name="T22" fmla="*/ 60 w 942"/>
                <a:gd name="T23" fmla="*/ 924 h 1162"/>
                <a:gd name="T24" fmla="*/ 454 w 942"/>
                <a:gd name="T25" fmla="*/ 1002 h 1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2"/>
                <a:gd name="T40" fmla="*/ 0 h 1162"/>
                <a:gd name="T41" fmla="*/ 942 w 942"/>
                <a:gd name="T42" fmla="*/ 1162 h 1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2" h="1162">
                  <a:moveTo>
                    <a:pt x="454" y="1002"/>
                  </a:moveTo>
                  <a:lnTo>
                    <a:pt x="454" y="1068"/>
                  </a:lnTo>
                  <a:lnTo>
                    <a:pt x="2" y="976"/>
                  </a:lnTo>
                  <a:lnTo>
                    <a:pt x="0" y="0"/>
                  </a:lnTo>
                  <a:lnTo>
                    <a:pt x="938" y="190"/>
                  </a:lnTo>
                  <a:lnTo>
                    <a:pt x="942" y="1162"/>
                  </a:lnTo>
                  <a:lnTo>
                    <a:pt x="474" y="1070"/>
                  </a:lnTo>
                  <a:lnTo>
                    <a:pt x="476" y="1008"/>
                  </a:lnTo>
                  <a:lnTo>
                    <a:pt x="874" y="1084"/>
                  </a:lnTo>
                  <a:lnTo>
                    <a:pt x="872" y="242"/>
                  </a:lnTo>
                  <a:lnTo>
                    <a:pt x="56" y="84"/>
                  </a:lnTo>
                  <a:lnTo>
                    <a:pt x="60" y="924"/>
                  </a:lnTo>
                  <a:lnTo>
                    <a:pt x="454" y="1002"/>
                  </a:lnTo>
                  <a:close/>
                </a:path>
              </a:pathLst>
            </a:custGeom>
            <a:solidFill>
              <a:schemeClr val="bg1"/>
            </a:solidFill>
            <a:ln w="9525">
              <a:solidFill>
                <a:schemeClr val="tx1"/>
              </a:solidFill>
              <a:round/>
              <a:headEnd/>
              <a:tailEnd/>
            </a:ln>
          </p:spPr>
          <p:txBody>
            <a:bodyPr/>
            <a:lstStyle/>
            <a:p>
              <a:endParaRPr lang="ja-JP" altLang="en-US"/>
            </a:p>
          </p:txBody>
        </p:sp>
        <p:grpSp>
          <p:nvGrpSpPr>
            <p:cNvPr id="8" name="Group 92"/>
            <p:cNvGrpSpPr>
              <a:grpSpLocks/>
            </p:cNvGrpSpPr>
            <p:nvPr/>
          </p:nvGrpSpPr>
          <p:grpSpPr bwMode="auto">
            <a:xfrm>
              <a:off x="3335" y="1238"/>
              <a:ext cx="942" cy="1162"/>
              <a:chOff x="1983" y="1587"/>
              <a:chExt cx="942" cy="1162"/>
            </a:xfrm>
          </p:grpSpPr>
          <p:sp>
            <p:nvSpPr>
              <p:cNvPr id="49326" name="Freeform 93"/>
              <p:cNvSpPr>
                <a:spLocks/>
              </p:cNvSpPr>
              <p:nvPr/>
            </p:nvSpPr>
            <p:spPr bwMode="auto">
              <a:xfrm>
                <a:off x="1983" y="1587"/>
                <a:ext cx="942" cy="1162"/>
              </a:xfrm>
              <a:custGeom>
                <a:avLst/>
                <a:gdLst>
                  <a:gd name="T0" fmla="*/ 454 w 942"/>
                  <a:gd name="T1" fmla="*/ 1002 h 1162"/>
                  <a:gd name="T2" fmla="*/ 454 w 942"/>
                  <a:gd name="T3" fmla="*/ 1068 h 1162"/>
                  <a:gd name="T4" fmla="*/ 2 w 942"/>
                  <a:gd name="T5" fmla="*/ 976 h 1162"/>
                  <a:gd name="T6" fmla="*/ 0 w 942"/>
                  <a:gd name="T7" fmla="*/ 0 h 1162"/>
                  <a:gd name="T8" fmla="*/ 938 w 942"/>
                  <a:gd name="T9" fmla="*/ 190 h 1162"/>
                  <a:gd name="T10" fmla="*/ 942 w 942"/>
                  <a:gd name="T11" fmla="*/ 1162 h 1162"/>
                  <a:gd name="T12" fmla="*/ 474 w 942"/>
                  <a:gd name="T13" fmla="*/ 1070 h 1162"/>
                  <a:gd name="T14" fmla="*/ 476 w 942"/>
                  <a:gd name="T15" fmla="*/ 1008 h 1162"/>
                  <a:gd name="T16" fmla="*/ 874 w 942"/>
                  <a:gd name="T17" fmla="*/ 1084 h 1162"/>
                  <a:gd name="T18" fmla="*/ 872 w 942"/>
                  <a:gd name="T19" fmla="*/ 242 h 1162"/>
                  <a:gd name="T20" fmla="*/ 56 w 942"/>
                  <a:gd name="T21" fmla="*/ 84 h 1162"/>
                  <a:gd name="T22" fmla="*/ 60 w 942"/>
                  <a:gd name="T23" fmla="*/ 924 h 1162"/>
                  <a:gd name="T24" fmla="*/ 454 w 942"/>
                  <a:gd name="T25" fmla="*/ 1002 h 1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2"/>
                  <a:gd name="T40" fmla="*/ 0 h 1162"/>
                  <a:gd name="T41" fmla="*/ 942 w 942"/>
                  <a:gd name="T42" fmla="*/ 1162 h 1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2" h="1162">
                    <a:moveTo>
                      <a:pt x="454" y="1002"/>
                    </a:moveTo>
                    <a:lnTo>
                      <a:pt x="454" y="1068"/>
                    </a:lnTo>
                    <a:lnTo>
                      <a:pt x="2" y="976"/>
                    </a:lnTo>
                    <a:lnTo>
                      <a:pt x="0" y="0"/>
                    </a:lnTo>
                    <a:lnTo>
                      <a:pt x="938" y="190"/>
                    </a:lnTo>
                    <a:lnTo>
                      <a:pt x="942" y="1162"/>
                    </a:lnTo>
                    <a:lnTo>
                      <a:pt x="474" y="1070"/>
                    </a:lnTo>
                    <a:lnTo>
                      <a:pt x="476" y="1008"/>
                    </a:lnTo>
                    <a:lnTo>
                      <a:pt x="874" y="1084"/>
                    </a:lnTo>
                    <a:lnTo>
                      <a:pt x="872" y="242"/>
                    </a:lnTo>
                    <a:lnTo>
                      <a:pt x="56" y="84"/>
                    </a:lnTo>
                    <a:lnTo>
                      <a:pt x="60" y="924"/>
                    </a:lnTo>
                    <a:lnTo>
                      <a:pt x="454" y="1002"/>
                    </a:lnTo>
                    <a:close/>
                  </a:path>
                </a:pathLst>
              </a:custGeom>
              <a:solidFill>
                <a:schemeClr val="bg1"/>
              </a:solidFill>
              <a:ln w="9525">
                <a:solidFill>
                  <a:schemeClr val="tx1"/>
                </a:solidFill>
                <a:round/>
                <a:headEnd/>
                <a:tailEnd/>
              </a:ln>
            </p:spPr>
            <p:txBody>
              <a:bodyPr/>
              <a:lstStyle/>
              <a:p>
                <a:endParaRPr lang="ja-JP" altLang="en-US"/>
              </a:p>
            </p:txBody>
          </p:sp>
          <p:sp>
            <p:nvSpPr>
              <p:cNvPr id="49327" name="Freeform 94"/>
              <p:cNvSpPr>
                <a:spLocks/>
              </p:cNvSpPr>
              <p:nvPr/>
            </p:nvSpPr>
            <p:spPr bwMode="auto">
              <a:xfrm>
                <a:off x="2040" y="1707"/>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28" name="Freeform 95"/>
              <p:cNvSpPr>
                <a:spLocks/>
              </p:cNvSpPr>
              <p:nvPr/>
            </p:nvSpPr>
            <p:spPr bwMode="auto">
              <a:xfrm>
                <a:off x="2040" y="1752"/>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29" name="Freeform 96"/>
              <p:cNvSpPr>
                <a:spLocks/>
              </p:cNvSpPr>
              <p:nvPr/>
            </p:nvSpPr>
            <p:spPr bwMode="auto">
              <a:xfrm>
                <a:off x="2040" y="1797"/>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30" name="Freeform 97"/>
              <p:cNvSpPr>
                <a:spLocks/>
              </p:cNvSpPr>
              <p:nvPr/>
            </p:nvSpPr>
            <p:spPr bwMode="auto">
              <a:xfrm>
                <a:off x="2040" y="1843"/>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31" name="Freeform 98"/>
              <p:cNvSpPr>
                <a:spLocks/>
              </p:cNvSpPr>
              <p:nvPr/>
            </p:nvSpPr>
            <p:spPr bwMode="auto">
              <a:xfrm>
                <a:off x="2040" y="1889"/>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32" name="Freeform 99"/>
              <p:cNvSpPr>
                <a:spLocks/>
              </p:cNvSpPr>
              <p:nvPr/>
            </p:nvSpPr>
            <p:spPr bwMode="auto">
              <a:xfrm>
                <a:off x="2040" y="1935"/>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33" name="Freeform 100"/>
              <p:cNvSpPr>
                <a:spLocks/>
              </p:cNvSpPr>
              <p:nvPr/>
            </p:nvSpPr>
            <p:spPr bwMode="auto">
              <a:xfrm>
                <a:off x="2040" y="1981"/>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34" name="Freeform 101"/>
              <p:cNvSpPr>
                <a:spLocks/>
              </p:cNvSpPr>
              <p:nvPr/>
            </p:nvSpPr>
            <p:spPr bwMode="auto">
              <a:xfrm>
                <a:off x="2040" y="2027"/>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35" name="Freeform 102"/>
              <p:cNvSpPr>
                <a:spLocks/>
              </p:cNvSpPr>
              <p:nvPr/>
            </p:nvSpPr>
            <p:spPr bwMode="auto">
              <a:xfrm>
                <a:off x="2040" y="2073"/>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36" name="Freeform 103"/>
              <p:cNvSpPr>
                <a:spLocks/>
              </p:cNvSpPr>
              <p:nvPr/>
            </p:nvSpPr>
            <p:spPr bwMode="auto">
              <a:xfrm>
                <a:off x="2040" y="2119"/>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37" name="Freeform 104"/>
              <p:cNvSpPr>
                <a:spLocks/>
              </p:cNvSpPr>
              <p:nvPr/>
            </p:nvSpPr>
            <p:spPr bwMode="auto">
              <a:xfrm>
                <a:off x="2040" y="2165"/>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38" name="Freeform 105"/>
              <p:cNvSpPr>
                <a:spLocks/>
              </p:cNvSpPr>
              <p:nvPr/>
            </p:nvSpPr>
            <p:spPr bwMode="auto">
              <a:xfrm>
                <a:off x="2040" y="2211"/>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39" name="Freeform 106"/>
              <p:cNvSpPr>
                <a:spLocks/>
              </p:cNvSpPr>
              <p:nvPr/>
            </p:nvSpPr>
            <p:spPr bwMode="auto">
              <a:xfrm>
                <a:off x="2040" y="2257"/>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40" name="Freeform 107"/>
              <p:cNvSpPr>
                <a:spLocks/>
              </p:cNvSpPr>
              <p:nvPr/>
            </p:nvSpPr>
            <p:spPr bwMode="auto">
              <a:xfrm>
                <a:off x="2040" y="2303"/>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41" name="Freeform 108"/>
              <p:cNvSpPr>
                <a:spLocks/>
              </p:cNvSpPr>
              <p:nvPr/>
            </p:nvSpPr>
            <p:spPr bwMode="auto">
              <a:xfrm>
                <a:off x="2040" y="2349"/>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42" name="Freeform 109"/>
              <p:cNvSpPr>
                <a:spLocks/>
              </p:cNvSpPr>
              <p:nvPr/>
            </p:nvSpPr>
            <p:spPr bwMode="auto">
              <a:xfrm>
                <a:off x="2040" y="2395"/>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43" name="Freeform 110"/>
              <p:cNvSpPr>
                <a:spLocks/>
              </p:cNvSpPr>
              <p:nvPr/>
            </p:nvSpPr>
            <p:spPr bwMode="auto">
              <a:xfrm>
                <a:off x="2040" y="2441"/>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344" name="Freeform 111"/>
              <p:cNvSpPr>
                <a:spLocks/>
              </p:cNvSpPr>
              <p:nvPr/>
            </p:nvSpPr>
            <p:spPr bwMode="auto">
              <a:xfrm>
                <a:off x="2040" y="2487"/>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grpSp>
        <p:sp>
          <p:nvSpPr>
            <p:cNvPr id="49271" name="Line 112"/>
            <p:cNvSpPr>
              <a:spLocks noChangeAspect="1" noChangeShapeType="1"/>
            </p:cNvSpPr>
            <p:nvPr/>
          </p:nvSpPr>
          <p:spPr bwMode="auto">
            <a:xfrm>
              <a:off x="2547" y="2619"/>
              <a:ext cx="940" cy="188"/>
            </a:xfrm>
            <a:prstGeom prst="line">
              <a:avLst/>
            </a:prstGeom>
            <a:noFill/>
            <a:ln w="9525">
              <a:solidFill>
                <a:schemeClr val="tx1"/>
              </a:solidFill>
              <a:round/>
              <a:headEnd/>
              <a:tailEnd/>
            </a:ln>
          </p:spPr>
          <p:txBody>
            <a:bodyPr/>
            <a:lstStyle/>
            <a:p>
              <a:endParaRPr lang="ja-JP" altLang="en-US"/>
            </a:p>
          </p:txBody>
        </p:sp>
        <p:sp>
          <p:nvSpPr>
            <p:cNvPr id="49272" name="Line 113"/>
            <p:cNvSpPr>
              <a:spLocks noChangeShapeType="1"/>
            </p:cNvSpPr>
            <p:nvPr/>
          </p:nvSpPr>
          <p:spPr bwMode="auto">
            <a:xfrm>
              <a:off x="2547" y="2506"/>
              <a:ext cx="0" cy="113"/>
            </a:xfrm>
            <a:prstGeom prst="line">
              <a:avLst/>
            </a:prstGeom>
            <a:noFill/>
            <a:ln w="9525">
              <a:solidFill>
                <a:schemeClr val="tx1"/>
              </a:solidFill>
              <a:round/>
              <a:headEnd/>
              <a:tailEnd/>
            </a:ln>
          </p:spPr>
          <p:txBody>
            <a:bodyPr/>
            <a:lstStyle/>
            <a:p>
              <a:endParaRPr lang="ja-JP" altLang="en-US"/>
            </a:p>
          </p:txBody>
        </p:sp>
        <p:sp>
          <p:nvSpPr>
            <p:cNvPr id="49273" name="Line 114"/>
            <p:cNvSpPr>
              <a:spLocks noChangeAspect="1" noChangeShapeType="1"/>
            </p:cNvSpPr>
            <p:nvPr/>
          </p:nvSpPr>
          <p:spPr bwMode="auto">
            <a:xfrm flipV="1">
              <a:off x="3266" y="1238"/>
              <a:ext cx="68" cy="27"/>
            </a:xfrm>
            <a:prstGeom prst="line">
              <a:avLst/>
            </a:prstGeom>
            <a:noFill/>
            <a:ln w="9525">
              <a:solidFill>
                <a:schemeClr val="tx1"/>
              </a:solidFill>
              <a:round/>
              <a:headEnd/>
              <a:tailEnd/>
            </a:ln>
          </p:spPr>
          <p:txBody>
            <a:bodyPr/>
            <a:lstStyle/>
            <a:p>
              <a:endParaRPr lang="ja-JP" altLang="en-US"/>
            </a:p>
          </p:txBody>
        </p:sp>
        <p:sp>
          <p:nvSpPr>
            <p:cNvPr id="49274" name="Line 115"/>
            <p:cNvSpPr>
              <a:spLocks noChangeAspect="1" noChangeShapeType="1"/>
            </p:cNvSpPr>
            <p:nvPr/>
          </p:nvSpPr>
          <p:spPr bwMode="auto">
            <a:xfrm flipV="1">
              <a:off x="3343" y="1207"/>
              <a:ext cx="68" cy="27"/>
            </a:xfrm>
            <a:prstGeom prst="line">
              <a:avLst/>
            </a:prstGeom>
            <a:noFill/>
            <a:ln w="9525">
              <a:solidFill>
                <a:schemeClr val="tx1"/>
              </a:solidFill>
              <a:round/>
              <a:headEnd/>
              <a:tailEnd/>
            </a:ln>
          </p:spPr>
          <p:txBody>
            <a:bodyPr/>
            <a:lstStyle/>
            <a:p>
              <a:endParaRPr lang="ja-JP" altLang="en-US"/>
            </a:p>
          </p:txBody>
        </p:sp>
        <p:sp>
          <p:nvSpPr>
            <p:cNvPr id="49275" name="Line 116"/>
            <p:cNvSpPr>
              <a:spLocks noChangeAspect="1" noChangeShapeType="1"/>
            </p:cNvSpPr>
            <p:nvPr/>
          </p:nvSpPr>
          <p:spPr bwMode="auto">
            <a:xfrm flipV="1">
              <a:off x="4202" y="1425"/>
              <a:ext cx="68" cy="27"/>
            </a:xfrm>
            <a:prstGeom prst="line">
              <a:avLst/>
            </a:prstGeom>
            <a:noFill/>
            <a:ln w="9525">
              <a:solidFill>
                <a:schemeClr val="tx1"/>
              </a:solidFill>
              <a:round/>
              <a:headEnd/>
              <a:tailEnd/>
            </a:ln>
          </p:spPr>
          <p:txBody>
            <a:bodyPr/>
            <a:lstStyle/>
            <a:p>
              <a:endParaRPr lang="ja-JP" altLang="en-US"/>
            </a:p>
          </p:txBody>
        </p:sp>
        <p:sp>
          <p:nvSpPr>
            <p:cNvPr id="49276" name="Line 117"/>
            <p:cNvSpPr>
              <a:spLocks noChangeAspect="1" noChangeShapeType="1"/>
            </p:cNvSpPr>
            <p:nvPr/>
          </p:nvSpPr>
          <p:spPr bwMode="auto">
            <a:xfrm flipV="1">
              <a:off x="4276" y="1394"/>
              <a:ext cx="68" cy="27"/>
            </a:xfrm>
            <a:prstGeom prst="line">
              <a:avLst/>
            </a:prstGeom>
            <a:noFill/>
            <a:ln w="9525">
              <a:solidFill>
                <a:schemeClr val="tx1"/>
              </a:solidFill>
              <a:round/>
              <a:headEnd/>
              <a:tailEnd/>
            </a:ln>
          </p:spPr>
          <p:txBody>
            <a:bodyPr/>
            <a:lstStyle/>
            <a:p>
              <a:endParaRPr lang="ja-JP" altLang="en-US"/>
            </a:p>
          </p:txBody>
        </p:sp>
        <p:sp>
          <p:nvSpPr>
            <p:cNvPr id="49277" name="Line 118"/>
            <p:cNvSpPr>
              <a:spLocks noChangeShapeType="1"/>
            </p:cNvSpPr>
            <p:nvPr/>
          </p:nvSpPr>
          <p:spPr bwMode="auto">
            <a:xfrm flipH="1">
              <a:off x="3487" y="2488"/>
              <a:ext cx="791" cy="319"/>
            </a:xfrm>
            <a:prstGeom prst="line">
              <a:avLst/>
            </a:prstGeom>
            <a:noFill/>
            <a:ln w="9525">
              <a:solidFill>
                <a:schemeClr val="tx1"/>
              </a:solidFill>
              <a:round/>
              <a:headEnd/>
              <a:tailEnd/>
            </a:ln>
          </p:spPr>
          <p:txBody>
            <a:bodyPr/>
            <a:lstStyle/>
            <a:p>
              <a:endParaRPr lang="ja-JP" altLang="en-US"/>
            </a:p>
          </p:txBody>
        </p:sp>
        <p:sp>
          <p:nvSpPr>
            <p:cNvPr id="49278" name="Line 119"/>
            <p:cNvSpPr>
              <a:spLocks noChangeAspect="1" noChangeShapeType="1"/>
            </p:cNvSpPr>
            <p:nvPr/>
          </p:nvSpPr>
          <p:spPr bwMode="auto">
            <a:xfrm>
              <a:off x="2615" y="2499"/>
              <a:ext cx="940" cy="188"/>
            </a:xfrm>
            <a:prstGeom prst="line">
              <a:avLst/>
            </a:prstGeom>
            <a:noFill/>
            <a:ln w="9525">
              <a:solidFill>
                <a:schemeClr val="tx1"/>
              </a:solidFill>
              <a:round/>
              <a:headEnd/>
              <a:tailEnd/>
            </a:ln>
          </p:spPr>
          <p:txBody>
            <a:bodyPr/>
            <a:lstStyle/>
            <a:p>
              <a:endParaRPr lang="ja-JP" altLang="en-US"/>
            </a:p>
          </p:txBody>
        </p:sp>
        <p:sp>
          <p:nvSpPr>
            <p:cNvPr id="49279" name="Line 120"/>
            <p:cNvSpPr>
              <a:spLocks noChangeAspect="1" noChangeShapeType="1"/>
            </p:cNvSpPr>
            <p:nvPr/>
          </p:nvSpPr>
          <p:spPr bwMode="auto">
            <a:xfrm flipH="1">
              <a:off x="3488" y="2370"/>
              <a:ext cx="856" cy="345"/>
            </a:xfrm>
            <a:prstGeom prst="line">
              <a:avLst/>
            </a:prstGeom>
            <a:noFill/>
            <a:ln w="9525">
              <a:solidFill>
                <a:schemeClr val="tx1"/>
              </a:solidFill>
              <a:round/>
              <a:headEnd/>
              <a:tailEnd/>
            </a:ln>
          </p:spPr>
          <p:txBody>
            <a:bodyPr/>
            <a:lstStyle/>
            <a:p>
              <a:endParaRPr lang="ja-JP" altLang="en-US"/>
            </a:p>
          </p:txBody>
        </p:sp>
        <p:grpSp>
          <p:nvGrpSpPr>
            <p:cNvPr id="9" name="Group 121"/>
            <p:cNvGrpSpPr>
              <a:grpSpLocks/>
            </p:cNvGrpSpPr>
            <p:nvPr/>
          </p:nvGrpSpPr>
          <p:grpSpPr bwMode="auto">
            <a:xfrm>
              <a:off x="2617" y="2208"/>
              <a:ext cx="1653" cy="479"/>
              <a:chOff x="2079" y="3076"/>
              <a:chExt cx="1653" cy="479"/>
            </a:xfrm>
          </p:grpSpPr>
          <p:sp>
            <p:nvSpPr>
              <p:cNvPr id="49320" name="Freeform 122"/>
              <p:cNvSpPr>
                <a:spLocks/>
              </p:cNvSpPr>
              <p:nvPr/>
            </p:nvSpPr>
            <p:spPr bwMode="auto">
              <a:xfrm>
                <a:off x="3019" y="3270"/>
                <a:ext cx="711" cy="284"/>
              </a:xfrm>
              <a:custGeom>
                <a:avLst/>
                <a:gdLst>
                  <a:gd name="T0" fmla="*/ 0 w 711"/>
                  <a:gd name="T1" fmla="*/ 284 h 284"/>
                  <a:gd name="T2" fmla="*/ 711 w 711"/>
                  <a:gd name="T3" fmla="*/ 0 h 284"/>
                  <a:gd name="T4" fmla="*/ 0 60000 65536"/>
                  <a:gd name="T5" fmla="*/ 0 60000 65536"/>
                  <a:gd name="T6" fmla="*/ 0 w 711"/>
                  <a:gd name="T7" fmla="*/ 0 h 284"/>
                  <a:gd name="T8" fmla="*/ 711 w 711"/>
                  <a:gd name="T9" fmla="*/ 284 h 284"/>
                </a:gdLst>
                <a:ahLst/>
                <a:cxnLst>
                  <a:cxn ang="T4">
                    <a:pos x="T0" y="T1"/>
                  </a:cxn>
                  <a:cxn ang="T5">
                    <a:pos x="T2" y="T3"/>
                  </a:cxn>
                </a:cxnLst>
                <a:rect l="T6" t="T7" r="T8" b="T9"/>
                <a:pathLst>
                  <a:path w="711" h="284">
                    <a:moveTo>
                      <a:pt x="0" y="284"/>
                    </a:moveTo>
                    <a:lnTo>
                      <a:pt x="711" y="0"/>
                    </a:lnTo>
                  </a:path>
                </a:pathLst>
              </a:custGeom>
              <a:noFill/>
              <a:ln w="9525">
                <a:solidFill>
                  <a:schemeClr val="tx1"/>
                </a:solidFill>
                <a:round/>
                <a:headEnd/>
                <a:tailEnd/>
              </a:ln>
            </p:spPr>
            <p:txBody>
              <a:bodyPr/>
              <a:lstStyle/>
              <a:p>
                <a:endParaRPr lang="ja-JP" altLang="en-US"/>
              </a:p>
            </p:txBody>
          </p:sp>
          <p:sp>
            <p:nvSpPr>
              <p:cNvPr id="49321" name="Freeform 123"/>
              <p:cNvSpPr>
                <a:spLocks/>
              </p:cNvSpPr>
              <p:nvPr/>
            </p:nvSpPr>
            <p:spPr bwMode="auto">
              <a:xfrm>
                <a:off x="2084" y="3076"/>
                <a:ext cx="718" cy="290"/>
              </a:xfrm>
              <a:custGeom>
                <a:avLst/>
                <a:gdLst>
                  <a:gd name="T0" fmla="*/ 0 w 718"/>
                  <a:gd name="T1" fmla="*/ 290 h 290"/>
                  <a:gd name="T2" fmla="*/ 718 w 718"/>
                  <a:gd name="T3" fmla="*/ 0 h 290"/>
                  <a:gd name="T4" fmla="*/ 0 60000 65536"/>
                  <a:gd name="T5" fmla="*/ 0 60000 65536"/>
                  <a:gd name="T6" fmla="*/ 0 w 718"/>
                  <a:gd name="T7" fmla="*/ 0 h 290"/>
                  <a:gd name="T8" fmla="*/ 718 w 718"/>
                  <a:gd name="T9" fmla="*/ 290 h 290"/>
                </a:gdLst>
                <a:ahLst/>
                <a:cxnLst>
                  <a:cxn ang="T4">
                    <a:pos x="T0" y="T1"/>
                  </a:cxn>
                  <a:cxn ang="T5">
                    <a:pos x="T2" y="T3"/>
                  </a:cxn>
                </a:cxnLst>
                <a:rect l="T6" t="T7" r="T8" b="T9"/>
                <a:pathLst>
                  <a:path w="718" h="290">
                    <a:moveTo>
                      <a:pt x="0" y="290"/>
                    </a:moveTo>
                    <a:lnTo>
                      <a:pt x="718" y="0"/>
                    </a:lnTo>
                  </a:path>
                </a:pathLst>
              </a:custGeom>
              <a:noFill/>
              <a:ln w="9525">
                <a:solidFill>
                  <a:schemeClr val="tx1"/>
                </a:solidFill>
                <a:round/>
                <a:headEnd/>
                <a:tailEnd/>
              </a:ln>
            </p:spPr>
            <p:txBody>
              <a:bodyPr/>
              <a:lstStyle/>
              <a:p>
                <a:endParaRPr lang="ja-JP" altLang="en-US"/>
              </a:p>
            </p:txBody>
          </p:sp>
          <p:sp>
            <p:nvSpPr>
              <p:cNvPr id="49322" name="Line 124"/>
              <p:cNvSpPr>
                <a:spLocks noChangeAspect="1" noChangeShapeType="1"/>
              </p:cNvSpPr>
              <p:nvPr/>
            </p:nvSpPr>
            <p:spPr bwMode="auto">
              <a:xfrm>
                <a:off x="2079" y="3367"/>
                <a:ext cx="940" cy="188"/>
              </a:xfrm>
              <a:prstGeom prst="line">
                <a:avLst/>
              </a:prstGeom>
              <a:noFill/>
              <a:ln w="9525">
                <a:solidFill>
                  <a:schemeClr val="tx1"/>
                </a:solidFill>
                <a:round/>
                <a:headEnd/>
                <a:tailEnd/>
              </a:ln>
            </p:spPr>
            <p:txBody>
              <a:bodyPr/>
              <a:lstStyle/>
              <a:p>
                <a:endParaRPr lang="ja-JP" altLang="en-US"/>
              </a:p>
            </p:txBody>
          </p:sp>
          <p:sp>
            <p:nvSpPr>
              <p:cNvPr id="49323" name="Freeform 125"/>
              <p:cNvSpPr>
                <a:spLocks/>
              </p:cNvSpPr>
              <p:nvPr/>
            </p:nvSpPr>
            <p:spPr bwMode="auto">
              <a:xfrm>
                <a:off x="2798" y="3078"/>
                <a:ext cx="934" cy="190"/>
              </a:xfrm>
              <a:custGeom>
                <a:avLst/>
                <a:gdLst>
                  <a:gd name="T0" fmla="*/ 0 w 934"/>
                  <a:gd name="T1" fmla="*/ 0 h 190"/>
                  <a:gd name="T2" fmla="*/ 934 w 934"/>
                  <a:gd name="T3" fmla="*/ 190 h 190"/>
                  <a:gd name="T4" fmla="*/ 0 60000 65536"/>
                  <a:gd name="T5" fmla="*/ 0 60000 65536"/>
                  <a:gd name="T6" fmla="*/ 0 w 934"/>
                  <a:gd name="T7" fmla="*/ 0 h 190"/>
                  <a:gd name="T8" fmla="*/ 934 w 934"/>
                  <a:gd name="T9" fmla="*/ 190 h 190"/>
                </a:gdLst>
                <a:ahLst/>
                <a:cxnLst>
                  <a:cxn ang="T4">
                    <a:pos x="T0" y="T1"/>
                  </a:cxn>
                  <a:cxn ang="T5">
                    <a:pos x="T2" y="T3"/>
                  </a:cxn>
                </a:cxnLst>
                <a:rect l="T6" t="T7" r="T8" b="T9"/>
                <a:pathLst>
                  <a:path w="934" h="190">
                    <a:moveTo>
                      <a:pt x="0" y="0"/>
                    </a:moveTo>
                    <a:lnTo>
                      <a:pt x="934" y="190"/>
                    </a:lnTo>
                  </a:path>
                </a:pathLst>
              </a:custGeom>
              <a:noFill/>
              <a:ln w="9525">
                <a:solidFill>
                  <a:schemeClr val="tx1"/>
                </a:solidFill>
                <a:round/>
                <a:headEnd/>
                <a:tailEnd/>
              </a:ln>
            </p:spPr>
            <p:txBody>
              <a:bodyPr/>
              <a:lstStyle/>
              <a:p>
                <a:endParaRPr lang="ja-JP" altLang="en-US"/>
              </a:p>
            </p:txBody>
          </p:sp>
          <p:sp>
            <p:nvSpPr>
              <p:cNvPr id="49324" name="Oval 126"/>
              <p:cNvSpPr>
                <a:spLocks noChangeArrowheads="1"/>
              </p:cNvSpPr>
              <p:nvPr/>
            </p:nvSpPr>
            <p:spPr bwMode="auto">
              <a:xfrm>
                <a:off x="2398" y="3128"/>
                <a:ext cx="1009" cy="381"/>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49325" name="Oval 127"/>
              <p:cNvSpPr>
                <a:spLocks noChangeArrowheads="1"/>
              </p:cNvSpPr>
              <p:nvPr/>
            </p:nvSpPr>
            <p:spPr bwMode="auto">
              <a:xfrm>
                <a:off x="2477" y="3155"/>
                <a:ext cx="857" cy="324"/>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10" name="Group 128"/>
            <p:cNvGrpSpPr>
              <a:grpSpLocks/>
            </p:cNvGrpSpPr>
            <p:nvPr/>
          </p:nvGrpSpPr>
          <p:grpSpPr bwMode="auto">
            <a:xfrm>
              <a:off x="2613" y="1240"/>
              <a:ext cx="1653" cy="1452"/>
              <a:chOff x="1173" y="658"/>
              <a:chExt cx="1653" cy="1452"/>
            </a:xfrm>
          </p:grpSpPr>
          <p:sp>
            <p:nvSpPr>
              <p:cNvPr id="49303" name="Freeform 129"/>
              <p:cNvSpPr>
                <a:spLocks/>
              </p:cNvSpPr>
              <p:nvPr/>
            </p:nvSpPr>
            <p:spPr bwMode="auto">
              <a:xfrm>
                <a:off x="1173" y="658"/>
                <a:ext cx="1653" cy="1452"/>
              </a:xfrm>
              <a:custGeom>
                <a:avLst/>
                <a:gdLst>
                  <a:gd name="T0" fmla="*/ 132 w 1653"/>
                  <a:gd name="T1" fmla="*/ 1167 h 1452"/>
                  <a:gd name="T2" fmla="*/ 0 w 1653"/>
                  <a:gd name="T3" fmla="*/ 1254 h 1452"/>
                  <a:gd name="T4" fmla="*/ 723 w 1653"/>
                  <a:gd name="T5" fmla="*/ 0 h 1452"/>
                  <a:gd name="T6" fmla="*/ 1653 w 1653"/>
                  <a:gd name="T7" fmla="*/ 192 h 1452"/>
                  <a:gd name="T8" fmla="*/ 939 w 1653"/>
                  <a:gd name="T9" fmla="*/ 1452 h 1452"/>
                  <a:gd name="T10" fmla="*/ 6 w 1653"/>
                  <a:gd name="T11" fmla="*/ 1263 h 1452"/>
                  <a:gd name="T12" fmla="*/ 138 w 1653"/>
                  <a:gd name="T13" fmla="*/ 1185 h 1452"/>
                  <a:gd name="T14" fmla="*/ 918 w 1653"/>
                  <a:gd name="T15" fmla="*/ 1338 h 1452"/>
                  <a:gd name="T16" fmla="*/ 1530 w 1653"/>
                  <a:gd name="T17" fmla="*/ 270 h 1452"/>
                  <a:gd name="T18" fmla="*/ 735 w 1653"/>
                  <a:gd name="T19" fmla="*/ 111 h 1452"/>
                  <a:gd name="T20" fmla="*/ 132 w 1653"/>
                  <a:gd name="T21" fmla="*/ 1167 h 14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3"/>
                  <a:gd name="T34" fmla="*/ 0 h 1452"/>
                  <a:gd name="T35" fmla="*/ 1653 w 1653"/>
                  <a:gd name="T36" fmla="*/ 1452 h 14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3" h="1452">
                    <a:moveTo>
                      <a:pt x="132" y="1167"/>
                    </a:moveTo>
                    <a:lnTo>
                      <a:pt x="0" y="1254"/>
                    </a:lnTo>
                    <a:lnTo>
                      <a:pt x="723" y="0"/>
                    </a:lnTo>
                    <a:lnTo>
                      <a:pt x="1653" y="192"/>
                    </a:lnTo>
                    <a:lnTo>
                      <a:pt x="939" y="1452"/>
                    </a:lnTo>
                    <a:lnTo>
                      <a:pt x="6" y="1263"/>
                    </a:lnTo>
                    <a:lnTo>
                      <a:pt x="138" y="1185"/>
                    </a:lnTo>
                    <a:lnTo>
                      <a:pt x="918" y="1338"/>
                    </a:lnTo>
                    <a:lnTo>
                      <a:pt x="1530" y="270"/>
                    </a:lnTo>
                    <a:lnTo>
                      <a:pt x="735" y="111"/>
                    </a:lnTo>
                    <a:lnTo>
                      <a:pt x="132" y="1167"/>
                    </a:lnTo>
                    <a:close/>
                  </a:path>
                </a:pathLst>
              </a:custGeom>
              <a:solidFill>
                <a:schemeClr val="bg1"/>
              </a:solidFill>
              <a:ln w="9525">
                <a:solidFill>
                  <a:schemeClr val="tx1"/>
                </a:solidFill>
                <a:round/>
                <a:headEnd/>
                <a:tailEnd/>
              </a:ln>
            </p:spPr>
            <p:txBody>
              <a:bodyPr/>
              <a:lstStyle/>
              <a:p>
                <a:endParaRPr lang="ja-JP" altLang="en-US"/>
              </a:p>
            </p:txBody>
          </p:sp>
          <p:grpSp>
            <p:nvGrpSpPr>
              <p:cNvPr id="11" name="Group 130"/>
              <p:cNvGrpSpPr>
                <a:grpSpLocks/>
              </p:cNvGrpSpPr>
              <p:nvPr/>
            </p:nvGrpSpPr>
            <p:grpSpPr bwMode="auto">
              <a:xfrm>
                <a:off x="1308" y="785"/>
                <a:ext cx="1389" cy="1190"/>
                <a:chOff x="992" y="720"/>
                <a:chExt cx="1389" cy="1190"/>
              </a:xfrm>
            </p:grpSpPr>
            <p:sp>
              <p:nvSpPr>
                <p:cNvPr id="49305" name="Line 131"/>
                <p:cNvSpPr>
                  <a:spLocks noChangeShapeType="1"/>
                </p:cNvSpPr>
                <p:nvPr/>
              </p:nvSpPr>
              <p:spPr bwMode="auto">
                <a:xfrm>
                  <a:off x="1585" y="720"/>
                  <a:ext cx="796" cy="159"/>
                </a:xfrm>
                <a:prstGeom prst="line">
                  <a:avLst/>
                </a:prstGeom>
                <a:noFill/>
                <a:ln w="0">
                  <a:solidFill>
                    <a:schemeClr val="tx1"/>
                  </a:solidFill>
                  <a:round/>
                  <a:headEnd/>
                  <a:tailEnd/>
                </a:ln>
              </p:spPr>
              <p:txBody>
                <a:bodyPr/>
                <a:lstStyle/>
                <a:p>
                  <a:endParaRPr lang="ja-JP" altLang="en-US"/>
                </a:p>
              </p:txBody>
            </p:sp>
            <p:sp>
              <p:nvSpPr>
                <p:cNvPr id="49306" name="Line 132"/>
                <p:cNvSpPr>
                  <a:spLocks noChangeShapeType="1"/>
                </p:cNvSpPr>
                <p:nvPr/>
              </p:nvSpPr>
              <p:spPr bwMode="auto">
                <a:xfrm>
                  <a:off x="1542" y="793"/>
                  <a:ext cx="796" cy="159"/>
                </a:xfrm>
                <a:prstGeom prst="line">
                  <a:avLst/>
                </a:prstGeom>
                <a:noFill/>
                <a:ln w="0">
                  <a:solidFill>
                    <a:schemeClr val="tx1"/>
                  </a:solidFill>
                  <a:round/>
                  <a:headEnd/>
                  <a:tailEnd/>
                </a:ln>
              </p:spPr>
              <p:txBody>
                <a:bodyPr/>
                <a:lstStyle/>
                <a:p>
                  <a:endParaRPr lang="ja-JP" altLang="en-US"/>
                </a:p>
              </p:txBody>
            </p:sp>
            <p:sp>
              <p:nvSpPr>
                <p:cNvPr id="49307" name="Line 133"/>
                <p:cNvSpPr>
                  <a:spLocks noChangeShapeType="1"/>
                </p:cNvSpPr>
                <p:nvPr/>
              </p:nvSpPr>
              <p:spPr bwMode="auto">
                <a:xfrm>
                  <a:off x="1499" y="866"/>
                  <a:ext cx="796" cy="159"/>
                </a:xfrm>
                <a:prstGeom prst="line">
                  <a:avLst/>
                </a:prstGeom>
                <a:noFill/>
                <a:ln w="0">
                  <a:solidFill>
                    <a:schemeClr val="tx1"/>
                  </a:solidFill>
                  <a:round/>
                  <a:headEnd/>
                  <a:tailEnd/>
                </a:ln>
              </p:spPr>
              <p:txBody>
                <a:bodyPr/>
                <a:lstStyle/>
                <a:p>
                  <a:endParaRPr lang="ja-JP" altLang="en-US"/>
                </a:p>
              </p:txBody>
            </p:sp>
            <p:sp>
              <p:nvSpPr>
                <p:cNvPr id="49308" name="Line 134"/>
                <p:cNvSpPr>
                  <a:spLocks noChangeShapeType="1"/>
                </p:cNvSpPr>
                <p:nvPr/>
              </p:nvSpPr>
              <p:spPr bwMode="auto">
                <a:xfrm>
                  <a:off x="1456" y="939"/>
                  <a:ext cx="796" cy="159"/>
                </a:xfrm>
                <a:prstGeom prst="line">
                  <a:avLst/>
                </a:prstGeom>
                <a:noFill/>
                <a:ln w="0">
                  <a:solidFill>
                    <a:schemeClr val="tx1"/>
                  </a:solidFill>
                  <a:round/>
                  <a:headEnd/>
                  <a:tailEnd/>
                </a:ln>
              </p:spPr>
              <p:txBody>
                <a:bodyPr/>
                <a:lstStyle/>
                <a:p>
                  <a:endParaRPr lang="ja-JP" altLang="en-US"/>
                </a:p>
              </p:txBody>
            </p:sp>
            <p:sp>
              <p:nvSpPr>
                <p:cNvPr id="49309" name="Line 135"/>
                <p:cNvSpPr>
                  <a:spLocks noChangeShapeType="1"/>
                </p:cNvSpPr>
                <p:nvPr/>
              </p:nvSpPr>
              <p:spPr bwMode="auto">
                <a:xfrm>
                  <a:off x="1413" y="1012"/>
                  <a:ext cx="796" cy="159"/>
                </a:xfrm>
                <a:prstGeom prst="line">
                  <a:avLst/>
                </a:prstGeom>
                <a:noFill/>
                <a:ln w="0">
                  <a:solidFill>
                    <a:schemeClr val="tx1"/>
                  </a:solidFill>
                  <a:round/>
                  <a:headEnd/>
                  <a:tailEnd/>
                </a:ln>
              </p:spPr>
              <p:txBody>
                <a:bodyPr/>
                <a:lstStyle/>
                <a:p>
                  <a:endParaRPr lang="ja-JP" altLang="en-US"/>
                </a:p>
              </p:txBody>
            </p:sp>
            <p:sp>
              <p:nvSpPr>
                <p:cNvPr id="49310" name="Line 136"/>
                <p:cNvSpPr>
                  <a:spLocks noChangeShapeType="1"/>
                </p:cNvSpPr>
                <p:nvPr/>
              </p:nvSpPr>
              <p:spPr bwMode="auto">
                <a:xfrm>
                  <a:off x="1370" y="1085"/>
                  <a:ext cx="796" cy="159"/>
                </a:xfrm>
                <a:prstGeom prst="line">
                  <a:avLst/>
                </a:prstGeom>
                <a:noFill/>
                <a:ln w="0">
                  <a:solidFill>
                    <a:schemeClr val="tx1"/>
                  </a:solidFill>
                  <a:round/>
                  <a:headEnd/>
                  <a:tailEnd/>
                </a:ln>
              </p:spPr>
              <p:txBody>
                <a:bodyPr/>
                <a:lstStyle/>
                <a:p>
                  <a:endParaRPr lang="ja-JP" altLang="en-US"/>
                </a:p>
              </p:txBody>
            </p:sp>
            <p:sp>
              <p:nvSpPr>
                <p:cNvPr id="49311" name="Line 137"/>
                <p:cNvSpPr>
                  <a:spLocks noChangeShapeType="1"/>
                </p:cNvSpPr>
                <p:nvPr/>
              </p:nvSpPr>
              <p:spPr bwMode="auto">
                <a:xfrm>
                  <a:off x="1330" y="1158"/>
                  <a:ext cx="796" cy="159"/>
                </a:xfrm>
                <a:prstGeom prst="line">
                  <a:avLst/>
                </a:prstGeom>
                <a:noFill/>
                <a:ln w="0">
                  <a:solidFill>
                    <a:schemeClr val="tx1"/>
                  </a:solidFill>
                  <a:round/>
                  <a:headEnd/>
                  <a:tailEnd/>
                </a:ln>
              </p:spPr>
              <p:txBody>
                <a:bodyPr/>
                <a:lstStyle/>
                <a:p>
                  <a:endParaRPr lang="ja-JP" altLang="en-US"/>
                </a:p>
              </p:txBody>
            </p:sp>
            <p:sp>
              <p:nvSpPr>
                <p:cNvPr id="49312" name="Line 138"/>
                <p:cNvSpPr>
                  <a:spLocks noChangeShapeType="1"/>
                </p:cNvSpPr>
                <p:nvPr/>
              </p:nvSpPr>
              <p:spPr bwMode="auto">
                <a:xfrm>
                  <a:off x="1287" y="1231"/>
                  <a:ext cx="796" cy="159"/>
                </a:xfrm>
                <a:prstGeom prst="line">
                  <a:avLst/>
                </a:prstGeom>
                <a:noFill/>
                <a:ln w="0">
                  <a:solidFill>
                    <a:schemeClr val="tx1"/>
                  </a:solidFill>
                  <a:round/>
                  <a:headEnd/>
                  <a:tailEnd/>
                </a:ln>
              </p:spPr>
              <p:txBody>
                <a:bodyPr/>
                <a:lstStyle/>
                <a:p>
                  <a:endParaRPr lang="ja-JP" altLang="en-US"/>
                </a:p>
              </p:txBody>
            </p:sp>
            <p:sp>
              <p:nvSpPr>
                <p:cNvPr id="49313" name="Line 139"/>
                <p:cNvSpPr>
                  <a:spLocks noChangeShapeType="1"/>
                </p:cNvSpPr>
                <p:nvPr/>
              </p:nvSpPr>
              <p:spPr bwMode="auto">
                <a:xfrm>
                  <a:off x="1244" y="1304"/>
                  <a:ext cx="796" cy="159"/>
                </a:xfrm>
                <a:prstGeom prst="line">
                  <a:avLst/>
                </a:prstGeom>
                <a:noFill/>
                <a:ln w="0">
                  <a:solidFill>
                    <a:schemeClr val="tx1"/>
                  </a:solidFill>
                  <a:round/>
                  <a:headEnd/>
                  <a:tailEnd/>
                </a:ln>
              </p:spPr>
              <p:txBody>
                <a:bodyPr/>
                <a:lstStyle/>
                <a:p>
                  <a:endParaRPr lang="ja-JP" altLang="en-US"/>
                </a:p>
              </p:txBody>
            </p:sp>
            <p:sp>
              <p:nvSpPr>
                <p:cNvPr id="49314" name="Line 140"/>
                <p:cNvSpPr>
                  <a:spLocks noChangeShapeType="1"/>
                </p:cNvSpPr>
                <p:nvPr/>
              </p:nvSpPr>
              <p:spPr bwMode="auto">
                <a:xfrm>
                  <a:off x="1204" y="1377"/>
                  <a:ext cx="796" cy="159"/>
                </a:xfrm>
                <a:prstGeom prst="line">
                  <a:avLst/>
                </a:prstGeom>
                <a:noFill/>
                <a:ln w="0">
                  <a:solidFill>
                    <a:schemeClr val="tx1"/>
                  </a:solidFill>
                  <a:round/>
                  <a:headEnd/>
                  <a:tailEnd/>
                </a:ln>
              </p:spPr>
              <p:txBody>
                <a:bodyPr/>
                <a:lstStyle/>
                <a:p>
                  <a:endParaRPr lang="ja-JP" altLang="en-US"/>
                </a:p>
              </p:txBody>
            </p:sp>
            <p:sp>
              <p:nvSpPr>
                <p:cNvPr id="49315" name="Line 141"/>
                <p:cNvSpPr>
                  <a:spLocks noChangeShapeType="1"/>
                </p:cNvSpPr>
                <p:nvPr/>
              </p:nvSpPr>
              <p:spPr bwMode="auto">
                <a:xfrm>
                  <a:off x="1161" y="1450"/>
                  <a:ext cx="796" cy="159"/>
                </a:xfrm>
                <a:prstGeom prst="line">
                  <a:avLst/>
                </a:prstGeom>
                <a:noFill/>
                <a:ln w="0">
                  <a:solidFill>
                    <a:schemeClr val="tx1"/>
                  </a:solidFill>
                  <a:round/>
                  <a:headEnd/>
                  <a:tailEnd/>
                </a:ln>
              </p:spPr>
              <p:txBody>
                <a:bodyPr/>
                <a:lstStyle/>
                <a:p>
                  <a:endParaRPr lang="ja-JP" altLang="en-US"/>
                </a:p>
              </p:txBody>
            </p:sp>
            <p:sp>
              <p:nvSpPr>
                <p:cNvPr id="49316" name="Line 142"/>
                <p:cNvSpPr>
                  <a:spLocks noChangeShapeType="1"/>
                </p:cNvSpPr>
                <p:nvPr/>
              </p:nvSpPr>
              <p:spPr bwMode="auto">
                <a:xfrm>
                  <a:off x="1118" y="1529"/>
                  <a:ext cx="796" cy="159"/>
                </a:xfrm>
                <a:prstGeom prst="line">
                  <a:avLst/>
                </a:prstGeom>
                <a:noFill/>
                <a:ln w="0">
                  <a:solidFill>
                    <a:schemeClr val="tx1"/>
                  </a:solidFill>
                  <a:round/>
                  <a:headEnd/>
                  <a:tailEnd/>
                </a:ln>
              </p:spPr>
              <p:txBody>
                <a:bodyPr/>
                <a:lstStyle/>
                <a:p>
                  <a:endParaRPr lang="ja-JP" altLang="en-US"/>
                </a:p>
              </p:txBody>
            </p:sp>
            <p:sp>
              <p:nvSpPr>
                <p:cNvPr id="49317" name="Line 143"/>
                <p:cNvSpPr>
                  <a:spLocks noChangeShapeType="1"/>
                </p:cNvSpPr>
                <p:nvPr/>
              </p:nvSpPr>
              <p:spPr bwMode="auto">
                <a:xfrm>
                  <a:off x="1075" y="1602"/>
                  <a:ext cx="796" cy="159"/>
                </a:xfrm>
                <a:prstGeom prst="line">
                  <a:avLst/>
                </a:prstGeom>
                <a:noFill/>
                <a:ln w="0">
                  <a:solidFill>
                    <a:schemeClr val="tx1"/>
                  </a:solidFill>
                  <a:round/>
                  <a:headEnd/>
                  <a:tailEnd/>
                </a:ln>
              </p:spPr>
              <p:txBody>
                <a:bodyPr/>
                <a:lstStyle/>
                <a:p>
                  <a:endParaRPr lang="ja-JP" altLang="en-US"/>
                </a:p>
              </p:txBody>
            </p:sp>
            <p:sp>
              <p:nvSpPr>
                <p:cNvPr id="49318" name="Line 144"/>
                <p:cNvSpPr>
                  <a:spLocks noChangeShapeType="1"/>
                </p:cNvSpPr>
                <p:nvPr/>
              </p:nvSpPr>
              <p:spPr bwMode="auto">
                <a:xfrm>
                  <a:off x="1032" y="1675"/>
                  <a:ext cx="796" cy="159"/>
                </a:xfrm>
                <a:prstGeom prst="line">
                  <a:avLst/>
                </a:prstGeom>
                <a:noFill/>
                <a:ln w="0">
                  <a:solidFill>
                    <a:schemeClr val="tx1"/>
                  </a:solidFill>
                  <a:round/>
                  <a:headEnd/>
                  <a:tailEnd/>
                </a:ln>
              </p:spPr>
              <p:txBody>
                <a:bodyPr/>
                <a:lstStyle/>
                <a:p>
                  <a:endParaRPr lang="ja-JP" altLang="en-US"/>
                </a:p>
              </p:txBody>
            </p:sp>
            <p:sp>
              <p:nvSpPr>
                <p:cNvPr id="49319" name="Line 145"/>
                <p:cNvSpPr>
                  <a:spLocks noChangeShapeType="1"/>
                </p:cNvSpPr>
                <p:nvPr/>
              </p:nvSpPr>
              <p:spPr bwMode="auto">
                <a:xfrm>
                  <a:off x="992" y="1751"/>
                  <a:ext cx="796" cy="159"/>
                </a:xfrm>
                <a:prstGeom prst="line">
                  <a:avLst/>
                </a:prstGeom>
                <a:noFill/>
                <a:ln w="0">
                  <a:solidFill>
                    <a:schemeClr val="tx1"/>
                  </a:solidFill>
                  <a:round/>
                  <a:headEnd/>
                  <a:tailEnd/>
                </a:ln>
              </p:spPr>
              <p:txBody>
                <a:bodyPr/>
                <a:lstStyle/>
                <a:p>
                  <a:endParaRPr lang="ja-JP" altLang="en-US"/>
                </a:p>
              </p:txBody>
            </p:sp>
          </p:grpSp>
        </p:grpSp>
        <p:grpSp>
          <p:nvGrpSpPr>
            <p:cNvPr id="12" name="Group 146"/>
            <p:cNvGrpSpPr>
              <a:grpSpLocks/>
            </p:cNvGrpSpPr>
            <p:nvPr/>
          </p:nvGrpSpPr>
          <p:grpSpPr bwMode="auto">
            <a:xfrm>
              <a:off x="2543" y="1265"/>
              <a:ext cx="1653" cy="1452"/>
              <a:chOff x="1173" y="658"/>
              <a:chExt cx="1653" cy="1452"/>
            </a:xfrm>
          </p:grpSpPr>
          <p:sp>
            <p:nvSpPr>
              <p:cNvPr id="49286" name="Freeform 147"/>
              <p:cNvSpPr>
                <a:spLocks/>
              </p:cNvSpPr>
              <p:nvPr/>
            </p:nvSpPr>
            <p:spPr bwMode="auto">
              <a:xfrm>
                <a:off x="1173" y="658"/>
                <a:ext cx="1653" cy="1452"/>
              </a:xfrm>
              <a:custGeom>
                <a:avLst/>
                <a:gdLst>
                  <a:gd name="T0" fmla="*/ 132 w 1653"/>
                  <a:gd name="T1" fmla="*/ 1167 h 1452"/>
                  <a:gd name="T2" fmla="*/ 0 w 1653"/>
                  <a:gd name="T3" fmla="*/ 1254 h 1452"/>
                  <a:gd name="T4" fmla="*/ 723 w 1653"/>
                  <a:gd name="T5" fmla="*/ 0 h 1452"/>
                  <a:gd name="T6" fmla="*/ 1653 w 1653"/>
                  <a:gd name="T7" fmla="*/ 192 h 1452"/>
                  <a:gd name="T8" fmla="*/ 939 w 1653"/>
                  <a:gd name="T9" fmla="*/ 1452 h 1452"/>
                  <a:gd name="T10" fmla="*/ 6 w 1653"/>
                  <a:gd name="T11" fmla="*/ 1263 h 1452"/>
                  <a:gd name="T12" fmla="*/ 138 w 1653"/>
                  <a:gd name="T13" fmla="*/ 1185 h 1452"/>
                  <a:gd name="T14" fmla="*/ 918 w 1653"/>
                  <a:gd name="T15" fmla="*/ 1338 h 1452"/>
                  <a:gd name="T16" fmla="*/ 1530 w 1653"/>
                  <a:gd name="T17" fmla="*/ 270 h 1452"/>
                  <a:gd name="T18" fmla="*/ 735 w 1653"/>
                  <a:gd name="T19" fmla="*/ 111 h 1452"/>
                  <a:gd name="T20" fmla="*/ 132 w 1653"/>
                  <a:gd name="T21" fmla="*/ 1167 h 14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3"/>
                  <a:gd name="T34" fmla="*/ 0 h 1452"/>
                  <a:gd name="T35" fmla="*/ 1653 w 1653"/>
                  <a:gd name="T36" fmla="*/ 1452 h 14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3" h="1452">
                    <a:moveTo>
                      <a:pt x="132" y="1167"/>
                    </a:moveTo>
                    <a:lnTo>
                      <a:pt x="0" y="1254"/>
                    </a:lnTo>
                    <a:lnTo>
                      <a:pt x="723" y="0"/>
                    </a:lnTo>
                    <a:lnTo>
                      <a:pt x="1653" y="192"/>
                    </a:lnTo>
                    <a:lnTo>
                      <a:pt x="939" y="1452"/>
                    </a:lnTo>
                    <a:lnTo>
                      <a:pt x="6" y="1263"/>
                    </a:lnTo>
                    <a:lnTo>
                      <a:pt x="138" y="1185"/>
                    </a:lnTo>
                    <a:lnTo>
                      <a:pt x="918" y="1338"/>
                    </a:lnTo>
                    <a:lnTo>
                      <a:pt x="1530" y="270"/>
                    </a:lnTo>
                    <a:lnTo>
                      <a:pt x="735" y="111"/>
                    </a:lnTo>
                    <a:lnTo>
                      <a:pt x="132" y="1167"/>
                    </a:lnTo>
                    <a:close/>
                  </a:path>
                </a:pathLst>
              </a:custGeom>
              <a:solidFill>
                <a:schemeClr val="bg1"/>
              </a:solidFill>
              <a:ln w="9525">
                <a:solidFill>
                  <a:schemeClr val="tx1"/>
                </a:solidFill>
                <a:round/>
                <a:headEnd/>
                <a:tailEnd/>
              </a:ln>
            </p:spPr>
            <p:txBody>
              <a:bodyPr/>
              <a:lstStyle/>
              <a:p>
                <a:endParaRPr lang="ja-JP" altLang="en-US"/>
              </a:p>
            </p:txBody>
          </p:sp>
          <p:grpSp>
            <p:nvGrpSpPr>
              <p:cNvPr id="13" name="Group 148"/>
              <p:cNvGrpSpPr>
                <a:grpSpLocks/>
              </p:cNvGrpSpPr>
              <p:nvPr/>
            </p:nvGrpSpPr>
            <p:grpSpPr bwMode="auto">
              <a:xfrm>
                <a:off x="1308" y="785"/>
                <a:ext cx="1389" cy="1190"/>
                <a:chOff x="992" y="720"/>
                <a:chExt cx="1389" cy="1190"/>
              </a:xfrm>
            </p:grpSpPr>
            <p:sp>
              <p:nvSpPr>
                <p:cNvPr id="49288" name="Line 149"/>
                <p:cNvSpPr>
                  <a:spLocks noChangeShapeType="1"/>
                </p:cNvSpPr>
                <p:nvPr/>
              </p:nvSpPr>
              <p:spPr bwMode="auto">
                <a:xfrm>
                  <a:off x="1585" y="720"/>
                  <a:ext cx="796" cy="159"/>
                </a:xfrm>
                <a:prstGeom prst="line">
                  <a:avLst/>
                </a:prstGeom>
                <a:noFill/>
                <a:ln w="0">
                  <a:solidFill>
                    <a:schemeClr val="tx1"/>
                  </a:solidFill>
                  <a:round/>
                  <a:headEnd/>
                  <a:tailEnd/>
                </a:ln>
              </p:spPr>
              <p:txBody>
                <a:bodyPr/>
                <a:lstStyle/>
                <a:p>
                  <a:endParaRPr lang="ja-JP" altLang="en-US"/>
                </a:p>
              </p:txBody>
            </p:sp>
            <p:sp>
              <p:nvSpPr>
                <p:cNvPr id="49289" name="Line 150"/>
                <p:cNvSpPr>
                  <a:spLocks noChangeShapeType="1"/>
                </p:cNvSpPr>
                <p:nvPr/>
              </p:nvSpPr>
              <p:spPr bwMode="auto">
                <a:xfrm>
                  <a:off x="1542" y="793"/>
                  <a:ext cx="796" cy="159"/>
                </a:xfrm>
                <a:prstGeom prst="line">
                  <a:avLst/>
                </a:prstGeom>
                <a:noFill/>
                <a:ln w="0">
                  <a:solidFill>
                    <a:schemeClr val="tx1"/>
                  </a:solidFill>
                  <a:round/>
                  <a:headEnd/>
                  <a:tailEnd/>
                </a:ln>
              </p:spPr>
              <p:txBody>
                <a:bodyPr/>
                <a:lstStyle/>
                <a:p>
                  <a:endParaRPr lang="ja-JP" altLang="en-US"/>
                </a:p>
              </p:txBody>
            </p:sp>
            <p:sp>
              <p:nvSpPr>
                <p:cNvPr id="49290" name="Line 151"/>
                <p:cNvSpPr>
                  <a:spLocks noChangeShapeType="1"/>
                </p:cNvSpPr>
                <p:nvPr/>
              </p:nvSpPr>
              <p:spPr bwMode="auto">
                <a:xfrm>
                  <a:off x="1499" y="866"/>
                  <a:ext cx="796" cy="159"/>
                </a:xfrm>
                <a:prstGeom prst="line">
                  <a:avLst/>
                </a:prstGeom>
                <a:noFill/>
                <a:ln w="0">
                  <a:solidFill>
                    <a:schemeClr val="tx1"/>
                  </a:solidFill>
                  <a:round/>
                  <a:headEnd/>
                  <a:tailEnd/>
                </a:ln>
              </p:spPr>
              <p:txBody>
                <a:bodyPr/>
                <a:lstStyle/>
                <a:p>
                  <a:endParaRPr lang="ja-JP" altLang="en-US"/>
                </a:p>
              </p:txBody>
            </p:sp>
            <p:sp>
              <p:nvSpPr>
                <p:cNvPr id="49291" name="Line 152"/>
                <p:cNvSpPr>
                  <a:spLocks noChangeShapeType="1"/>
                </p:cNvSpPr>
                <p:nvPr/>
              </p:nvSpPr>
              <p:spPr bwMode="auto">
                <a:xfrm>
                  <a:off x="1456" y="939"/>
                  <a:ext cx="796" cy="159"/>
                </a:xfrm>
                <a:prstGeom prst="line">
                  <a:avLst/>
                </a:prstGeom>
                <a:noFill/>
                <a:ln w="0">
                  <a:solidFill>
                    <a:schemeClr val="tx1"/>
                  </a:solidFill>
                  <a:round/>
                  <a:headEnd/>
                  <a:tailEnd/>
                </a:ln>
              </p:spPr>
              <p:txBody>
                <a:bodyPr/>
                <a:lstStyle/>
                <a:p>
                  <a:endParaRPr lang="ja-JP" altLang="en-US"/>
                </a:p>
              </p:txBody>
            </p:sp>
            <p:sp>
              <p:nvSpPr>
                <p:cNvPr id="49292" name="Line 153"/>
                <p:cNvSpPr>
                  <a:spLocks noChangeShapeType="1"/>
                </p:cNvSpPr>
                <p:nvPr/>
              </p:nvSpPr>
              <p:spPr bwMode="auto">
                <a:xfrm>
                  <a:off x="1413" y="1012"/>
                  <a:ext cx="796" cy="159"/>
                </a:xfrm>
                <a:prstGeom prst="line">
                  <a:avLst/>
                </a:prstGeom>
                <a:noFill/>
                <a:ln w="0">
                  <a:solidFill>
                    <a:schemeClr val="tx1"/>
                  </a:solidFill>
                  <a:round/>
                  <a:headEnd/>
                  <a:tailEnd/>
                </a:ln>
              </p:spPr>
              <p:txBody>
                <a:bodyPr/>
                <a:lstStyle/>
                <a:p>
                  <a:endParaRPr lang="ja-JP" altLang="en-US"/>
                </a:p>
              </p:txBody>
            </p:sp>
            <p:sp>
              <p:nvSpPr>
                <p:cNvPr id="49293" name="Line 154"/>
                <p:cNvSpPr>
                  <a:spLocks noChangeShapeType="1"/>
                </p:cNvSpPr>
                <p:nvPr/>
              </p:nvSpPr>
              <p:spPr bwMode="auto">
                <a:xfrm>
                  <a:off x="1370" y="1085"/>
                  <a:ext cx="796" cy="159"/>
                </a:xfrm>
                <a:prstGeom prst="line">
                  <a:avLst/>
                </a:prstGeom>
                <a:noFill/>
                <a:ln w="0">
                  <a:solidFill>
                    <a:schemeClr val="tx1"/>
                  </a:solidFill>
                  <a:round/>
                  <a:headEnd/>
                  <a:tailEnd/>
                </a:ln>
              </p:spPr>
              <p:txBody>
                <a:bodyPr/>
                <a:lstStyle/>
                <a:p>
                  <a:endParaRPr lang="ja-JP" altLang="en-US"/>
                </a:p>
              </p:txBody>
            </p:sp>
            <p:sp>
              <p:nvSpPr>
                <p:cNvPr id="49294" name="Line 155"/>
                <p:cNvSpPr>
                  <a:spLocks noChangeShapeType="1"/>
                </p:cNvSpPr>
                <p:nvPr/>
              </p:nvSpPr>
              <p:spPr bwMode="auto">
                <a:xfrm>
                  <a:off x="1330" y="1158"/>
                  <a:ext cx="796" cy="159"/>
                </a:xfrm>
                <a:prstGeom prst="line">
                  <a:avLst/>
                </a:prstGeom>
                <a:noFill/>
                <a:ln w="0">
                  <a:solidFill>
                    <a:schemeClr val="tx1"/>
                  </a:solidFill>
                  <a:round/>
                  <a:headEnd/>
                  <a:tailEnd/>
                </a:ln>
              </p:spPr>
              <p:txBody>
                <a:bodyPr/>
                <a:lstStyle/>
                <a:p>
                  <a:endParaRPr lang="ja-JP" altLang="en-US"/>
                </a:p>
              </p:txBody>
            </p:sp>
            <p:sp>
              <p:nvSpPr>
                <p:cNvPr id="49295" name="Line 156"/>
                <p:cNvSpPr>
                  <a:spLocks noChangeShapeType="1"/>
                </p:cNvSpPr>
                <p:nvPr/>
              </p:nvSpPr>
              <p:spPr bwMode="auto">
                <a:xfrm>
                  <a:off x="1287" y="1231"/>
                  <a:ext cx="796" cy="159"/>
                </a:xfrm>
                <a:prstGeom prst="line">
                  <a:avLst/>
                </a:prstGeom>
                <a:noFill/>
                <a:ln w="0">
                  <a:solidFill>
                    <a:schemeClr val="tx1"/>
                  </a:solidFill>
                  <a:round/>
                  <a:headEnd/>
                  <a:tailEnd/>
                </a:ln>
              </p:spPr>
              <p:txBody>
                <a:bodyPr/>
                <a:lstStyle/>
                <a:p>
                  <a:endParaRPr lang="ja-JP" altLang="en-US"/>
                </a:p>
              </p:txBody>
            </p:sp>
            <p:sp>
              <p:nvSpPr>
                <p:cNvPr id="49296" name="Line 157"/>
                <p:cNvSpPr>
                  <a:spLocks noChangeShapeType="1"/>
                </p:cNvSpPr>
                <p:nvPr/>
              </p:nvSpPr>
              <p:spPr bwMode="auto">
                <a:xfrm>
                  <a:off x="1244" y="1304"/>
                  <a:ext cx="796" cy="159"/>
                </a:xfrm>
                <a:prstGeom prst="line">
                  <a:avLst/>
                </a:prstGeom>
                <a:noFill/>
                <a:ln w="0">
                  <a:solidFill>
                    <a:schemeClr val="tx1"/>
                  </a:solidFill>
                  <a:round/>
                  <a:headEnd/>
                  <a:tailEnd/>
                </a:ln>
              </p:spPr>
              <p:txBody>
                <a:bodyPr/>
                <a:lstStyle/>
                <a:p>
                  <a:endParaRPr lang="ja-JP" altLang="en-US"/>
                </a:p>
              </p:txBody>
            </p:sp>
            <p:sp>
              <p:nvSpPr>
                <p:cNvPr id="49297" name="Line 158"/>
                <p:cNvSpPr>
                  <a:spLocks noChangeShapeType="1"/>
                </p:cNvSpPr>
                <p:nvPr/>
              </p:nvSpPr>
              <p:spPr bwMode="auto">
                <a:xfrm>
                  <a:off x="1204" y="1377"/>
                  <a:ext cx="796" cy="159"/>
                </a:xfrm>
                <a:prstGeom prst="line">
                  <a:avLst/>
                </a:prstGeom>
                <a:noFill/>
                <a:ln w="0">
                  <a:solidFill>
                    <a:schemeClr val="tx1"/>
                  </a:solidFill>
                  <a:round/>
                  <a:headEnd/>
                  <a:tailEnd/>
                </a:ln>
              </p:spPr>
              <p:txBody>
                <a:bodyPr/>
                <a:lstStyle/>
                <a:p>
                  <a:endParaRPr lang="ja-JP" altLang="en-US"/>
                </a:p>
              </p:txBody>
            </p:sp>
            <p:sp>
              <p:nvSpPr>
                <p:cNvPr id="49298" name="Line 159"/>
                <p:cNvSpPr>
                  <a:spLocks noChangeShapeType="1"/>
                </p:cNvSpPr>
                <p:nvPr/>
              </p:nvSpPr>
              <p:spPr bwMode="auto">
                <a:xfrm>
                  <a:off x="1161" y="1450"/>
                  <a:ext cx="796" cy="159"/>
                </a:xfrm>
                <a:prstGeom prst="line">
                  <a:avLst/>
                </a:prstGeom>
                <a:noFill/>
                <a:ln w="0">
                  <a:solidFill>
                    <a:schemeClr val="tx1"/>
                  </a:solidFill>
                  <a:round/>
                  <a:headEnd/>
                  <a:tailEnd/>
                </a:ln>
              </p:spPr>
              <p:txBody>
                <a:bodyPr/>
                <a:lstStyle/>
                <a:p>
                  <a:endParaRPr lang="ja-JP" altLang="en-US"/>
                </a:p>
              </p:txBody>
            </p:sp>
            <p:sp>
              <p:nvSpPr>
                <p:cNvPr id="49299" name="Line 160"/>
                <p:cNvSpPr>
                  <a:spLocks noChangeShapeType="1"/>
                </p:cNvSpPr>
                <p:nvPr/>
              </p:nvSpPr>
              <p:spPr bwMode="auto">
                <a:xfrm>
                  <a:off x="1118" y="1529"/>
                  <a:ext cx="796" cy="159"/>
                </a:xfrm>
                <a:prstGeom prst="line">
                  <a:avLst/>
                </a:prstGeom>
                <a:noFill/>
                <a:ln w="0">
                  <a:solidFill>
                    <a:schemeClr val="tx1"/>
                  </a:solidFill>
                  <a:round/>
                  <a:headEnd/>
                  <a:tailEnd/>
                </a:ln>
              </p:spPr>
              <p:txBody>
                <a:bodyPr/>
                <a:lstStyle/>
                <a:p>
                  <a:endParaRPr lang="ja-JP" altLang="en-US"/>
                </a:p>
              </p:txBody>
            </p:sp>
            <p:sp>
              <p:nvSpPr>
                <p:cNvPr id="49300" name="Line 161"/>
                <p:cNvSpPr>
                  <a:spLocks noChangeShapeType="1"/>
                </p:cNvSpPr>
                <p:nvPr/>
              </p:nvSpPr>
              <p:spPr bwMode="auto">
                <a:xfrm>
                  <a:off x="1075" y="1602"/>
                  <a:ext cx="796" cy="159"/>
                </a:xfrm>
                <a:prstGeom prst="line">
                  <a:avLst/>
                </a:prstGeom>
                <a:noFill/>
                <a:ln w="0">
                  <a:solidFill>
                    <a:schemeClr val="tx1"/>
                  </a:solidFill>
                  <a:round/>
                  <a:headEnd/>
                  <a:tailEnd/>
                </a:ln>
              </p:spPr>
              <p:txBody>
                <a:bodyPr/>
                <a:lstStyle/>
                <a:p>
                  <a:endParaRPr lang="ja-JP" altLang="en-US"/>
                </a:p>
              </p:txBody>
            </p:sp>
            <p:sp>
              <p:nvSpPr>
                <p:cNvPr id="49301" name="Line 162"/>
                <p:cNvSpPr>
                  <a:spLocks noChangeShapeType="1"/>
                </p:cNvSpPr>
                <p:nvPr/>
              </p:nvSpPr>
              <p:spPr bwMode="auto">
                <a:xfrm>
                  <a:off x="1032" y="1675"/>
                  <a:ext cx="796" cy="159"/>
                </a:xfrm>
                <a:prstGeom prst="line">
                  <a:avLst/>
                </a:prstGeom>
                <a:noFill/>
                <a:ln w="0">
                  <a:solidFill>
                    <a:schemeClr val="tx1"/>
                  </a:solidFill>
                  <a:round/>
                  <a:headEnd/>
                  <a:tailEnd/>
                </a:ln>
              </p:spPr>
              <p:txBody>
                <a:bodyPr/>
                <a:lstStyle/>
                <a:p>
                  <a:endParaRPr lang="ja-JP" altLang="en-US"/>
                </a:p>
              </p:txBody>
            </p:sp>
            <p:sp>
              <p:nvSpPr>
                <p:cNvPr id="49302" name="Line 163"/>
                <p:cNvSpPr>
                  <a:spLocks noChangeShapeType="1"/>
                </p:cNvSpPr>
                <p:nvPr/>
              </p:nvSpPr>
              <p:spPr bwMode="auto">
                <a:xfrm>
                  <a:off x="992" y="1751"/>
                  <a:ext cx="796" cy="159"/>
                </a:xfrm>
                <a:prstGeom prst="line">
                  <a:avLst/>
                </a:prstGeom>
                <a:noFill/>
                <a:ln w="0">
                  <a:solidFill>
                    <a:schemeClr val="tx1"/>
                  </a:solidFill>
                  <a:round/>
                  <a:headEnd/>
                  <a:tailEnd/>
                </a:ln>
              </p:spPr>
              <p:txBody>
                <a:bodyPr/>
                <a:lstStyle/>
                <a:p>
                  <a:endParaRPr lang="ja-JP" altLang="en-US"/>
                </a:p>
              </p:txBody>
            </p:sp>
          </p:grpSp>
        </p:grpSp>
        <p:sp>
          <p:nvSpPr>
            <p:cNvPr id="49283" name="Line 164"/>
            <p:cNvSpPr>
              <a:spLocks noChangeShapeType="1"/>
            </p:cNvSpPr>
            <p:nvPr/>
          </p:nvSpPr>
          <p:spPr bwMode="auto">
            <a:xfrm>
              <a:off x="4276" y="2335"/>
              <a:ext cx="0" cy="152"/>
            </a:xfrm>
            <a:prstGeom prst="line">
              <a:avLst/>
            </a:prstGeom>
            <a:noFill/>
            <a:ln w="9525">
              <a:solidFill>
                <a:schemeClr val="tx1"/>
              </a:solidFill>
              <a:round/>
              <a:headEnd/>
              <a:tailEnd/>
            </a:ln>
          </p:spPr>
          <p:txBody>
            <a:bodyPr/>
            <a:lstStyle/>
            <a:p>
              <a:endParaRPr lang="ja-JP" altLang="en-US"/>
            </a:p>
          </p:txBody>
        </p:sp>
        <p:sp>
          <p:nvSpPr>
            <p:cNvPr id="49284" name="Line 165"/>
            <p:cNvSpPr>
              <a:spLocks noChangeAspect="1" noChangeShapeType="1"/>
            </p:cNvSpPr>
            <p:nvPr/>
          </p:nvSpPr>
          <p:spPr bwMode="auto">
            <a:xfrm flipV="1">
              <a:off x="4196" y="1428"/>
              <a:ext cx="68" cy="27"/>
            </a:xfrm>
            <a:prstGeom prst="line">
              <a:avLst/>
            </a:prstGeom>
            <a:noFill/>
            <a:ln w="9525">
              <a:solidFill>
                <a:schemeClr val="tx1"/>
              </a:solidFill>
              <a:round/>
              <a:headEnd/>
              <a:tailEnd/>
            </a:ln>
          </p:spPr>
          <p:txBody>
            <a:bodyPr/>
            <a:lstStyle/>
            <a:p>
              <a:endParaRPr lang="ja-JP" altLang="en-US"/>
            </a:p>
          </p:txBody>
        </p:sp>
        <p:sp>
          <p:nvSpPr>
            <p:cNvPr id="49285" name="Line 166"/>
            <p:cNvSpPr>
              <a:spLocks noChangeShapeType="1"/>
            </p:cNvSpPr>
            <p:nvPr/>
          </p:nvSpPr>
          <p:spPr bwMode="auto">
            <a:xfrm>
              <a:off x="3483" y="2715"/>
              <a:ext cx="0" cy="92"/>
            </a:xfrm>
            <a:prstGeom prst="line">
              <a:avLst/>
            </a:prstGeom>
            <a:noFill/>
            <a:ln w="9525">
              <a:solidFill>
                <a:schemeClr val="tx1"/>
              </a:solidFill>
              <a:round/>
              <a:headEnd/>
              <a:tailEnd/>
            </a:ln>
          </p:spPr>
          <p:txBody>
            <a:bodyPr/>
            <a:lstStyle/>
            <a:p>
              <a:endParaRPr lang="ja-JP" altLang="en-US"/>
            </a:p>
          </p:txBody>
        </p:sp>
      </p:grpSp>
      <p:grpSp>
        <p:nvGrpSpPr>
          <p:cNvPr id="14" name="Group 167"/>
          <p:cNvGrpSpPr>
            <a:grpSpLocks/>
          </p:cNvGrpSpPr>
          <p:nvPr/>
        </p:nvGrpSpPr>
        <p:grpSpPr bwMode="auto">
          <a:xfrm>
            <a:off x="2309813" y="1908175"/>
            <a:ext cx="1643062" cy="1084263"/>
            <a:chOff x="1912" y="1556"/>
            <a:chExt cx="1804" cy="1289"/>
          </a:xfrm>
        </p:grpSpPr>
        <p:grpSp>
          <p:nvGrpSpPr>
            <p:cNvPr id="15" name="Group 168"/>
            <p:cNvGrpSpPr>
              <a:grpSpLocks/>
            </p:cNvGrpSpPr>
            <p:nvPr/>
          </p:nvGrpSpPr>
          <p:grpSpPr bwMode="auto">
            <a:xfrm>
              <a:off x="2056" y="1556"/>
              <a:ext cx="1660" cy="882"/>
              <a:chOff x="3554" y="1262"/>
              <a:chExt cx="1660" cy="882"/>
            </a:xfrm>
          </p:grpSpPr>
          <p:sp>
            <p:nvSpPr>
              <p:cNvPr id="49255" name="Freeform 169"/>
              <p:cNvSpPr>
                <a:spLocks/>
              </p:cNvSpPr>
              <p:nvPr/>
            </p:nvSpPr>
            <p:spPr bwMode="auto">
              <a:xfrm>
                <a:off x="3554" y="1262"/>
                <a:ext cx="1660" cy="882"/>
              </a:xfrm>
              <a:custGeom>
                <a:avLst/>
                <a:gdLst>
                  <a:gd name="T0" fmla="*/ 722 w 1660"/>
                  <a:gd name="T1" fmla="*/ 644 h 882"/>
                  <a:gd name="T2" fmla="*/ 706 w 1660"/>
                  <a:gd name="T3" fmla="*/ 678 h 882"/>
                  <a:gd name="T4" fmla="*/ 0 w 1660"/>
                  <a:gd name="T5" fmla="*/ 0 h 882"/>
                  <a:gd name="T6" fmla="*/ 934 w 1660"/>
                  <a:gd name="T7" fmla="*/ 190 h 882"/>
                  <a:gd name="T8" fmla="*/ 1660 w 1660"/>
                  <a:gd name="T9" fmla="*/ 882 h 882"/>
                  <a:gd name="T10" fmla="*/ 718 w 1660"/>
                  <a:gd name="T11" fmla="*/ 686 h 882"/>
                  <a:gd name="T12" fmla="*/ 734 w 1660"/>
                  <a:gd name="T13" fmla="*/ 652 h 882"/>
                  <a:gd name="T14" fmla="*/ 1536 w 1660"/>
                  <a:gd name="T15" fmla="*/ 814 h 882"/>
                  <a:gd name="T16" fmla="*/ 916 w 1660"/>
                  <a:gd name="T17" fmla="*/ 220 h 882"/>
                  <a:gd name="T18" fmla="*/ 112 w 1660"/>
                  <a:gd name="T19" fmla="*/ 60 h 882"/>
                  <a:gd name="T20" fmla="*/ 722 w 1660"/>
                  <a:gd name="T21" fmla="*/ 644 h 8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60"/>
                  <a:gd name="T34" fmla="*/ 0 h 882"/>
                  <a:gd name="T35" fmla="*/ 1660 w 1660"/>
                  <a:gd name="T36" fmla="*/ 882 h 8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60" h="882">
                    <a:moveTo>
                      <a:pt x="722" y="644"/>
                    </a:moveTo>
                    <a:lnTo>
                      <a:pt x="706" y="678"/>
                    </a:lnTo>
                    <a:lnTo>
                      <a:pt x="0" y="0"/>
                    </a:lnTo>
                    <a:lnTo>
                      <a:pt x="934" y="190"/>
                    </a:lnTo>
                    <a:lnTo>
                      <a:pt x="1660" y="882"/>
                    </a:lnTo>
                    <a:lnTo>
                      <a:pt x="718" y="686"/>
                    </a:lnTo>
                    <a:lnTo>
                      <a:pt x="734" y="652"/>
                    </a:lnTo>
                    <a:lnTo>
                      <a:pt x="1536" y="814"/>
                    </a:lnTo>
                    <a:lnTo>
                      <a:pt x="916" y="220"/>
                    </a:lnTo>
                    <a:lnTo>
                      <a:pt x="112" y="60"/>
                    </a:lnTo>
                    <a:lnTo>
                      <a:pt x="722" y="644"/>
                    </a:lnTo>
                    <a:close/>
                  </a:path>
                </a:pathLst>
              </a:custGeom>
              <a:solidFill>
                <a:schemeClr val="bg1"/>
              </a:solidFill>
              <a:ln w="9525">
                <a:solidFill>
                  <a:schemeClr val="tx1"/>
                </a:solidFill>
                <a:round/>
                <a:headEnd/>
                <a:tailEnd/>
              </a:ln>
            </p:spPr>
            <p:txBody>
              <a:bodyPr/>
              <a:lstStyle/>
              <a:p>
                <a:endParaRPr lang="ja-JP" altLang="en-US"/>
              </a:p>
            </p:txBody>
          </p:sp>
          <p:grpSp>
            <p:nvGrpSpPr>
              <p:cNvPr id="16" name="Group 170"/>
              <p:cNvGrpSpPr>
                <a:grpSpLocks/>
              </p:cNvGrpSpPr>
              <p:nvPr/>
            </p:nvGrpSpPr>
            <p:grpSpPr bwMode="auto">
              <a:xfrm>
                <a:off x="3708" y="1360"/>
                <a:ext cx="998" cy="346"/>
                <a:chOff x="3708" y="1360"/>
                <a:chExt cx="998" cy="346"/>
              </a:xfrm>
            </p:grpSpPr>
            <p:sp>
              <p:nvSpPr>
                <p:cNvPr id="49264" name="Freeform 171"/>
                <p:cNvSpPr>
                  <a:spLocks noChangeAspect="1"/>
                </p:cNvSpPr>
                <p:nvPr/>
              </p:nvSpPr>
              <p:spPr bwMode="auto">
                <a:xfrm>
                  <a:off x="3708" y="1360"/>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65" name="Freeform 172"/>
                <p:cNvSpPr>
                  <a:spLocks noChangeAspect="1"/>
                </p:cNvSpPr>
                <p:nvPr/>
              </p:nvSpPr>
              <p:spPr bwMode="auto">
                <a:xfrm>
                  <a:off x="3753" y="1403"/>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66" name="Freeform 173"/>
                <p:cNvSpPr>
                  <a:spLocks noChangeAspect="1"/>
                </p:cNvSpPr>
                <p:nvPr/>
              </p:nvSpPr>
              <p:spPr bwMode="auto">
                <a:xfrm>
                  <a:off x="3800" y="1448"/>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67" name="Freeform 174"/>
                <p:cNvSpPr>
                  <a:spLocks noChangeAspect="1"/>
                </p:cNvSpPr>
                <p:nvPr/>
              </p:nvSpPr>
              <p:spPr bwMode="auto">
                <a:xfrm>
                  <a:off x="3845" y="1493"/>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68" name="Freeform 175"/>
                <p:cNvSpPr>
                  <a:spLocks noChangeAspect="1"/>
                </p:cNvSpPr>
                <p:nvPr/>
              </p:nvSpPr>
              <p:spPr bwMode="auto">
                <a:xfrm>
                  <a:off x="3898" y="1544"/>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grpSp>
          <p:sp>
            <p:nvSpPr>
              <p:cNvPr id="49257" name="Freeform 176"/>
              <p:cNvSpPr>
                <a:spLocks noChangeAspect="1"/>
              </p:cNvSpPr>
              <p:nvPr/>
            </p:nvSpPr>
            <p:spPr bwMode="auto">
              <a:xfrm>
                <a:off x="3949" y="1589"/>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58" name="Freeform 177"/>
              <p:cNvSpPr>
                <a:spLocks noChangeAspect="1"/>
              </p:cNvSpPr>
              <p:nvPr/>
            </p:nvSpPr>
            <p:spPr bwMode="auto">
              <a:xfrm>
                <a:off x="3994" y="1632"/>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59" name="Freeform 178"/>
              <p:cNvSpPr>
                <a:spLocks noChangeAspect="1"/>
              </p:cNvSpPr>
              <p:nvPr/>
            </p:nvSpPr>
            <p:spPr bwMode="auto">
              <a:xfrm>
                <a:off x="4041" y="1677"/>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60" name="Freeform 179"/>
              <p:cNvSpPr>
                <a:spLocks noChangeAspect="1"/>
              </p:cNvSpPr>
              <p:nvPr/>
            </p:nvSpPr>
            <p:spPr bwMode="auto">
              <a:xfrm>
                <a:off x="4086" y="1722"/>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61" name="Freeform 180"/>
              <p:cNvSpPr>
                <a:spLocks noChangeAspect="1"/>
              </p:cNvSpPr>
              <p:nvPr/>
            </p:nvSpPr>
            <p:spPr bwMode="auto">
              <a:xfrm>
                <a:off x="4139" y="1773"/>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62" name="Freeform 181"/>
              <p:cNvSpPr>
                <a:spLocks noChangeAspect="1"/>
              </p:cNvSpPr>
              <p:nvPr/>
            </p:nvSpPr>
            <p:spPr bwMode="auto">
              <a:xfrm>
                <a:off x="4192" y="1824"/>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63" name="Freeform 182"/>
              <p:cNvSpPr>
                <a:spLocks noChangeAspect="1"/>
              </p:cNvSpPr>
              <p:nvPr/>
            </p:nvSpPr>
            <p:spPr bwMode="auto">
              <a:xfrm>
                <a:off x="4245" y="1875"/>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grpSp>
        <p:grpSp>
          <p:nvGrpSpPr>
            <p:cNvPr id="17" name="Group 183"/>
            <p:cNvGrpSpPr>
              <a:grpSpLocks/>
            </p:cNvGrpSpPr>
            <p:nvPr/>
          </p:nvGrpSpPr>
          <p:grpSpPr bwMode="auto">
            <a:xfrm>
              <a:off x="1982" y="1586"/>
              <a:ext cx="1660" cy="882"/>
              <a:chOff x="3554" y="1262"/>
              <a:chExt cx="1660" cy="882"/>
            </a:xfrm>
          </p:grpSpPr>
          <p:sp>
            <p:nvSpPr>
              <p:cNvPr id="49241" name="Freeform 184"/>
              <p:cNvSpPr>
                <a:spLocks/>
              </p:cNvSpPr>
              <p:nvPr/>
            </p:nvSpPr>
            <p:spPr bwMode="auto">
              <a:xfrm>
                <a:off x="3554" y="1262"/>
                <a:ext cx="1660" cy="882"/>
              </a:xfrm>
              <a:custGeom>
                <a:avLst/>
                <a:gdLst>
                  <a:gd name="T0" fmla="*/ 722 w 1660"/>
                  <a:gd name="T1" fmla="*/ 644 h 882"/>
                  <a:gd name="T2" fmla="*/ 706 w 1660"/>
                  <a:gd name="T3" fmla="*/ 678 h 882"/>
                  <a:gd name="T4" fmla="*/ 0 w 1660"/>
                  <a:gd name="T5" fmla="*/ 0 h 882"/>
                  <a:gd name="T6" fmla="*/ 934 w 1660"/>
                  <a:gd name="T7" fmla="*/ 190 h 882"/>
                  <a:gd name="T8" fmla="*/ 1660 w 1660"/>
                  <a:gd name="T9" fmla="*/ 882 h 882"/>
                  <a:gd name="T10" fmla="*/ 718 w 1660"/>
                  <a:gd name="T11" fmla="*/ 686 h 882"/>
                  <a:gd name="T12" fmla="*/ 734 w 1660"/>
                  <a:gd name="T13" fmla="*/ 652 h 882"/>
                  <a:gd name="T14" fmla="*/ 1536 w 1660"/>
                  <a:gd name="T15" fmla="*/ 814 h 882"/>
                  <a:gd name="T16" fmla="*/ 916 w 1660"/>
                  <a:gd name="T17" fmla="*/ 220 h 882"/>
                  <a:gd name="T18" fmla="*/ 112 w 1660"/>
                  <a:gd name="T19" fmla="*/ 60 h 882"/>
                  <a:gd name="T20" fmla="*/ 722 w 1660"/>
                  <a:gd name="T21" fmla="*/ 644 h 8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60"/>
                  <a:gd name="T34" fmla="*/ 0 h 882"/>
                  <a:gd name="T35" fmla="*/ 1660 w 1660"/>
                  <a:gd name="T36" fmla="*/ 882 h 8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60" h="882">
                    <a:moveTo>
                      <a:pt x="722" y="644"/>
                    </a:moveTo>
                    <a:lnTo>
                      <a:pt x="706" y="678"/>
                    </a:lnTo>
                    <a:lnTo>
                      <a:pt x="0" y="0"/>
                    </a:lnTo>
                    <a:lnTo>
                      <a:pt x="934" y="190"/>
                    </a:lnTo>
                    <a:lnTo>
                      <a:pt x="1660" y="882"/>
                    </a:lnTo>
                    <a:lnTo>
                      <a:pt x="718" y="686"/>
                    </a:lnTo>
                    <a:lnTo>
                      <a:pt x="734" y="652"/>
                    </a:lnTo>
                    <a:lnTo>
                      <a:pt x="1536" y="814"/>
                    </a:lnTo>
                    <a:lnTo>
                      <a:pt x="916" y="220"/>
                    </a:lnTo>
                    <a:lnTo>
                      <a:pt x="112" y="60"/>
                    </a:lnTo>
                    <a:lnTo>
                      <a:pt x="722" y="644"/>
                    </a:lnTo>
                    <a:close/>
                  </a:path>
                </a:pathLst>
              </a:custGeom>
              <a:solidFill>
                <a:schemeClr val="bg1"/>
              </a:solidFill>
              <a:ln w="9525">
                <a:solidFill>
                  <a:schemeClr val="tx1"/>
                </a:solidFill>
                <a:round/>
                <a:headEnd/>
                <a:tailEnd/>
              </a:ln>
            </p:spPr>
            <p:txBody>
              <a:bodyPr/>
              <a:lstStyle/>
              <a:p>
                <a:endParaRPr lang="ja-JP" altLang="en-US"/>
              </a:p>
            </p:txBody>
          </p:sp>
          <p:grpSp>
            <p:nvGrpSpPr>
              <p:cNvPr id="18" name="Group 185"/>
              <p:cNvGrpSpPr>
                <a:grpSpLocks/>
              </p:cNvGrpSpPr>
              <p:nvPr/>
            </p:nvGrpSpPr>
            <p:grpSpPr bwMode="auto">
              <a:xfrm>
                <a:off x="3708" y="1360"/>
                <a:ext cx="998" cy="346"/>
                <a:chOff x="3708" y="1360"/>
                <a:chExt cx="998" cy="346"/>
              </a:xfrm>
            </p:grpSpPr>
            <p:sp>
              <p:nvSpPr>
                <p:cNvPr id="49250" name="Freeform 186"/>
                <p:cNvSpPr>
                  <a:spLocks noChangeAspect="1"/>
                </p:cNvSpPr>
                <p:nvPr/>
              </p:nvSpPr>
              <p:spPr bwMode="auto">
                <a:xfrm>
                  <a:off x="3708" y="1360"/>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51" name="Freeform 187"/>
                <p:cNvSpPr>
                  <a:spLocks noChangeAspect="1"/>
                </p:cNvSpPr>
                <p:nvPr/>
              </p:nvSpPr>
              <p:spPr bwMode="auto">
                <a:xfrm>
                  <a:off x="3753" y="1403"/>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52" name="Freeform 188"/>
                <p:cNvSpPr>
                  <a:spLocks noChangeAspect="1"/>
                </p:cNvSpPr>
                <p:nvPr/>
              </p:nvSpPr>
              <p:spPr bwMode="auto">
                <a:xfrm>
                  <a:off x="3800" y="1448"/>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53" name="Freeform 189"/>
                <p:cNvSpPr>
                  <a:spLocks noChangeAspect="1"/>
                </p:cNvSpPr>
                <p:nvPr/>
              </p:nvSpPr>
              <p:spPr bwMode="auto">
                <a:xfrm>
                  <a:off x="3845" y="1493"/>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54" name="Freeform 190"/>
                <p:cNvSpPr>
                  <a:spLocks noChangeAspect="1"/>
                </p:cNvSpPr>
                <p:nvPr/>
              </p:nvSpPr>
              <p:spPr bwMode="auto">
                <a:xfrm>
                  <a:off x="3898" y="1544"/>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grpSp>
          <p:sp>
            <p:nvSpPr>
              <p:cNvPr id="49243" name="Freeform 191"/>
              <p:cNvSpPr>
                <a:spLocks noChangeAspect="1"/>
              </p:cNvSpPr>
              <p:nvPr/>
            </p:nvSpPr>
            <p:spPr bwMode="auto">
              <a:xfrm>
                <a:off x="3949" y="1589"/>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44" name="Freeform 192"/>
              <p:cNvSpPr>
                <a:spLocks noChangeAspect="1"/>
              </p:cNvSpPr>
              <p:nvPr/>
            </p:nvSpPr>
            <p:spPr bwMode="auto">
              <a:xfrm>
                <a:off x="3994" y="1632"/>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45" name="Freeform 193"/>
              <p:cNvSpPr>
                <a:spLocks noChangeAspect="1"/>
              </p:cNvSpPr>
              <p:nvPr/>
            </p:nvSpPr>
            <p:spPr bwMode="auto">
              <a:xfrm>
                <a:off x="4041" y="1677"/>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46" name="Freeform 194"/>
              <p:cNvSpPr>
                <a:spLocks noChangeAspect="1"/>
              </p:cNvSpPr>
              <p:nvPr/>
            </p:nvSpPr>
            <p:spPr bwMode="auto">
              <a:xfrm>
                <a:off x="4086" y="1722"/>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47" name="Freeform 195"/>
              <p:cNvSpPr>
                <a:spLocks noChangeAspect="1"/>
              </p:cNvSpPr>
              <p:nvPr/>
            </p:nvSpPr>
            <p:spPr bwMode="auto">
              <a:xfrm>
                <a:off x="4139" y="1773"/>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48" name="Freeform 196"/>
              <p:cNvSpPr>
                <a:spLocks noChangeAspect="1"/>
              </p:cNvSpPr>
              <p:nvPr/>
            </p:nvSpPr>
            <p:spPr bwMode="auto">
              <a:xfrm>
                <a:off x="4192" y="1824"/>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sp>
            <p:nvSpPr>
              <p:cNvPr id="49249" name="Freeform 197"/>
              <p:cNvSpPr>
                <a:spLocks noChangeAspect="1"/>
              </p:cNvSpPr>
              <p:nvPr/>
            </p:nvSpPr>
            <p:spPr bwMode="auto">
              <a:xfrm>
                <a:off x="4245" y="1875"/>
                <a:ext cx="808" cy="162"/>
              </a:xfrm>
              <a:custGeom>
                <a:avLst/>
                <a:gdLst>
                  <a:gd name="T0" fmla="*/ 0 w 939"/>
                  <a:gd name="T1" fmla="*/ 0 h 188"/>
                  <a:gd name="T2" fmla="*/ 114 w 939"/>
                  <a:gd name="T3" fmla="*/ 24 h 188"/>
                  <a:gd name="T4" fmla="*/ 0 60000 65536"/>
                  <a:gd name="T5" fmla="*/ 0 60000 65536"/>
                  <a:gd name="T6" fmla="*/ 0 w 939"/>
                  <a:gd name="T7" fmla="*/ 0 h 188"/>
                  <a:gd name="T8" fmla="*/ 939 w 939"/>
                  <a:gd name="T9" fmla="*/ 188 h 188"/>
                </a:gdLst>
                <a:ahLst/>
                <a:cxnLst>
                  <a:cxn ang="T4">
                    <a:pos x="T0" y="T1"/>
                  </a:cxn>
                  <a:cxn ang="T5">
                    <a:pos x="T2" y="T3"/>
                  </a:cxn>
                </a:cxnLst>
                <a:rect l="T6" t="T7" r="T8" b="T9"/>
                <a:pathLst>
                  <a:path w="939" h="188">
                    <a:moveTo>
                      <a:pt x="0" y="0"/>
                    </a:moveTo>
                    <a:lnTo>
                      <a:pt x="939" y="188"/>
                    </a:lnTo>
                  </a:path>
                </a:pathLst>
              </a:custGeom>
              <a:solidFill>
                <a:schemeClr val="bg1"/>
              </a:solidFill>
              <a:ln w="0">
                <a:solidFill>
                  <a:schemeClr val="tx1"/>
                </a:solidFill>
                <a:round/>
                <a:headEnd/>
                <a:tailEnd/>
              </a:ln>
            </p:spPr>
            <p:txBody>
              <a:bodyPr/>
              <a:lstStyle/>
              <a:p>
                <a:endParaRPr lang="ja-JP" altLang="en-US"/>
              </a:p>
            </p:txBody>
          </p:sp>
        </p:grpSp>
        <p:sp>
          <p:nvSpPr>
            <p:cNvPr id="49196" name="Line 198"/>
            <p:cNvSpPr>
              <a:spLocks noChangeShapeType="1"/>
            </p:cNvSpPr>
            <p:nvPr/>
          </p:nvSpPr>
          <p:spPr bwMode="auto">
            <a:xfrm>
              <a:off x="2775" y="2245"/>
              <a:ext cx="0" cy="91"/>
            </a:xfrm>
            <a:prstGeom prst="line">
              <a:avLst/>
            </a:prstGeom>
            <a:noFill/>
            <a:ln w="9525">
              <a:solidFill>
                <a:schemeClr val="tx1"/>
              </a:solidFill>
              <a:round/>
              <a:headEnd/>
              <a:tailEnd/>
            </a:ln>
          </p:spPr>
          <p:txBody>
            <a:bodyPr/>
            <a:lstStyle/>
            <a:p>
              <a:endParaRPr lang="ja-JP" altLang="en-US"/>
            </a:p>
          </p:txBody>
        </p:sp>
        <p:sp>
          <p:nvSpPr>
            <p:cNvPr id="49197" name="Line 199"/>
            <p:cNvSpPr>
              <a:spLocks noChangeShapeType="1"/>
            </p:cNvSpPr>
            <p:nvPr/>
          </p:nvSpPr>
          <p:spPr bwMode="auto">
            <a:xfrm>
              <a:off x="3715" y="2433"/>
              <a:ext cx="1" cy="93"/>
            </a:xfrm>
            <a:prstGeom prst="line">
              <a:avLst/>
            </a:prstGeom>
            <a:noFill/>
            <a:ln w="9525">
              <a:solidFill>
                <a:schemeClr val="tx1"/>
              </a:solidFill>
              <a:round/>
              <a:headEnd/>
              <a:tailEnd/>
            </a:ln>
          </p:spPr>
          <p:txBody>
            <a:bodyPr/>
            <a:lstStyle/>
            <a:p>
              <a:endParaRPr lang="ja-JP" altLang="en-US"/>
            </a:p>
          </p:txBody>
        </p:sp>
        <p:sp>
          <p:nvSpPr>
            <p:cNvPr id="49198" name="Line 200"/>
            <p:cNvSpPr>
              <a:spLocks noChangeAspect="1" noChangeShapeType="1"/>
            </p:cNvSpPr>
            <p:nvPr/>
          </p:nvSpPr>
          <p:spPr bwMode="auto">
            <a:xfrm flipV="1">
              <a:off x="2925" y="1750"/>
              <a:ext cx="65" cy="26"/>
            </a:xfrm>
            <a:prstGeom prst="line">
              <a:avLst/>
            </a:prstGeom>
            <a:noFill/>
            <a:ln w="9525">
              <a:solidFill>
                <a:schemeClr val="tx1"/>
              </a:solidFill>
              <a:round/>
              <a:headEnd/>
              <a:tailEnd/>
            </a:ln>
          </p:spPr>
          <p:txBody>
            <a:bodyPr/>
            <a:lstStyle/>
            <a:p>
              <a:endParaRPr lang="ja-JP" altLang="en-US"/>
            </a:p>
          </p:txBody>
        </p:sp>
        <p:sp>
          <p:nvSpPr>
            <p:cNvPr id="49199" name="Line 201"/>
            <p:cNvSpPr>
              <a:spLocks noChangeShapeType="1"/>
            </p:cNvSpPr>
            <p:nvPr/>
          </p:nvSpPr>
          <p:spPr bwMode="auto">
            <a:xfrm flipV="1">
              <a:off x="2925" y="2524"/>
              <a:ext cx="790" cy="319"/>
            </a:xfrm>
            <a:prstGeom prst="line">
              <a:avLst/>
            </a:prstGeom>
            <a:noFill/>
            <a:ln w="9525">
              <a:solidFill>
                <a:schemeClr val="tx1"/>
              </a:solidFill>
              <a:round/>
              <a:headEnd/>
              <a:tailEnd/>
            </a:ln>
          </p:spPr>
          <p:txBody>
            <a:bodyPr/>
            <a:lstStyle/>
            <a:p>
              <a:endParaRPr lang="ja-JP" altLang="en-US"/>
            </a:p>
          </p:txBody>
        </p:sp>
        <p:sp>
          <p:nvSpPr>
            <p:cNvPr id="49200" name="Line 202"/>
            <p:cNvSpPr>
              <a:spLocks noChangeAspect="1" noChangeShapeType="1"/>
            </p:cNvSpPr>
            <p:nvPr/>
          </p:nvSpPr>
          <p:spPr bwMode="auto">
            <a:xfrm flipV="1">
              <a:off x="1985" y="1563"/>
              <a:ext cx="68" cy="27"/>
            </a:xfrm>
            <a:prstGeom prst="line">
              <a:avLst/>
            </a:prstGeom>
            <a:noFill/>
            <a:ln w="9525">
              <a:solidFill>
                <a:schemeClr val="tx1"/>
              </a:solidFill>
              <a:round/>
              <a:headEnd/>
              <a:tailEnd/>
            </a:ln>
          </p:spPr>
          <p:txBody>
            <a:bodyPr/>
            <a:lstStyle/>
            <a:p>
              <a:endParaRPr lang="ja-JP" altLang="en-US"/>
            </a:p>
          </p:txBody>
        </p:sp>
        <p:sp>
          <p:nvSpPr>
            <p:cNvPr id="49201" name="Line 203"/>
            <p:cNvSpPr>
              <a:spLocks noChangeShapeType="1"/>
            </p:cNvSpPr>
            <p:nvPr/>
          </p:nvSpPr>
          <p:spPr bwMode="auto">
            <a:xfrm flipV="1">
              <a:off x="1985" y="2336"/>
              <a:ext cx="790" cy="319"/>
            </a:xfrm>
            <a:prstGeom prst="line">
              <a:avLst/>
            </a:prstGeom>
            <a:noFill/>
            <a:ln w="9525">
              <a:solidFill>
                <a:schemeClr val="tx1"/>
              </a:solidFill>
              <a:round/>
              <a:headEnd/>
              <a:tailEnd/>
            </a:ln>
          </p:spPr>
          <p:txBody>
            <a:bodyPr/>
            <a:lstStyle/>
            <a:p>
              <a:endParaRPr lang="ja-JP" altLang="en-US"/>
            </a:p>
          </p:txBody>
        </p:sp>
        <p:sp>
          <p:nvSpPr>
            <p:cNvPr id="49202" name="Line 204"/>
            <p:cNvSpPr>
              <a:spLocks noChangeAspect="1" noChangeShapeType="1"/>
            </p:cNvSpPr>
            <p:nvPr/>
          </p:nvSpPr>
          <p:spPr bwMode="auto">
            <a:xfrm>
              <a:off x="1985" y="2655"/>
              <a:ext cx="940" cy="188"/>
            </a:xfrm>
            <a:prstGeom prst="line">
              <a:avLst/>
            </a:prstGeom>
            <a:noFill/>
            <a:ln w="9525">
              <a:solidFill>
                <a:schemeClr val="tx1"/>
              </a:solidFill>
              <a:round/>
              <a:headEnd/>
              <a:tailEnd/>
            </a:ln>
          </p:spPr>
          <p:txBody>
            <a:bodyPr/>
            <a:lstStyle/>
            <a:p>
              <a:endParaRPr lang="ja-JP" altLang="en-US"/>
            </a:p>
          </p:txBody>
        </p:sp>
        <p:sp>
          <p:nvSpPr>
            <p:cNvPr id="49203" name="Line 205"/>
            <p:cNvSpPr>
              <a:spLocks noChangeShapeType="1"/>
            </p:cNvSpPr>
            <p:nvPr/>
          </p:nvSpPr>
          <p:spPr bwMode="auto">
            <a:xfrm>
              <a:off x="1985" y="1592"/>
              <a:ext cx="0" cy="1063"/>
            </a:xfrm>
            <a:prstGeom prst="line">
              <a:avLst/>
            </a:prstGeom>
            <a:noFill/>
            <a:ln w="9525">
              <a:solidFill>
                <a:schemeClr val="tx1"/>
              </a:solidFill>
              <a:round/>
              <a:headEnd/>
              <a:tailEnd/>
            </a:ln>
          </p:spPr>
          <p:txBody>
            <a:bodyPr/>
            <a:lstStyle/>
            <a:p>
              <a:endParaRPr lang="ja-JP" altLang="en-US"/>
            </a:p>
          </p:txBody>
        </p:sp>
        <p:sp>
          <p:nvSpPr>
            <p:cNvPr id="49204" name="Line 206"/>
            <p:cNvSpPr>
              <a:spLocks noChangeShapeType="1"/>
            </p:cNvSpPr>
            <p:nvPr/>
          </p:nvSpPr>
          <p:spPr bwMode="auto">
            <a:xfrm>
              <a:off x="2926" y="1784"/>
              <a:ext cx="0" cy="1061"/>
            </a:xfrm>
            <a:prstGeom prst="line">
              <a:avLst/>
            </a:prstGeom>
            <a:noFill/>
            <a:ln w="9525">
              <a:solidFill>
                <a:schemeClr val="tx1"/>
              </a:solidFill>
              <a:round/>
              <a:headEnd/>
              <a:tailEnd/>
            </a:ln>
          </p:spPr>
          <p:txBody>
            <a:bodyPr/>
            <a:lstStyle/>
            <a:p>
              <a:endParaRPr lang="ja-JP" altLang="en-US"/>
            </a:p>
          </p:txBody>
        </p:sp>
        <p:sp>
          <p:nvSpPr>
            <p:cNvPr id="49205" name="Freeform 207"/>
            <p:cNvSpPr>
              <a:spLocks/>
            </p:cNvSpPr>
            <p:nvPr/>
          </p:nvSpPr>
          <p:spPr bwMode="auto">
            <a:xfrm>
              <a:off x="2367" y="2622"/>
              <a:ext cx="1" cy="63"/>
            </a:xfrm>
            <a:custGeom>
              <a:avLst/>
              <a:gdLst>
                <a:gd name="T0" fmla="*/ 0 w 3"/>
                <a:gd name="T1" fmla="*/ 0 h 63"/>
                <a:gd name="T2" fmla="*/ 0 w 3"/>
                <a:gd name="T3" fmla="*/ 63 h 63"/>
                <a:gd name="T4" fmla="*/ 0 60000 65536"/>
                <a:gd name="T5" fmla="*/ 0 60000 65536"/>
                <a:gd name="T6" fmla="*/ 0 w 3"/>
                <a:gd name="T7" fmla="*/ 0 h 63"/>
                <a:gd name="T8" fmla="*/ 3 w 3"/>
                <a:gd name="T9" fmla="*/ 63 h 63"/>
              </a:gdLst>
              <a:ahLst/>
              <a:cxnLst>
                <a:cxn ang="T4">
                  <a:pos x="T0" y="T1"/>
                </a:cxn>
                <a:cxn ang="T5">
                  <a:pos x="T2" y="T3"/>
                </a:cxn>
              </a:cxnLst>
              <a:rect l="T6" t="T7" r="T8" b="T9"/>
              <a:pathLst>
                <a:path w="3" h="63">
                  <a:moveTo>
                    <a:pt x="3" y="0"/>
                  </a:moveTo>
                  <a:lnTo>
                    <a:pt x="0" y="63"/>
                  </a:lnTo>
                </a:path>
              </a:pathLst>
            </a:custGeom>
            <a:noFill/>
            <a:ln w="9525">
              <a:solidFill>
                <a:schemeClr val="tx1"/>
              </a:solidFill>
              <a:round/>
              <a:headEnd/>
              <a:tailEnd/>
            </a:ln>
          </p:spPr>
          <p:txBody>
            <a:bodyPr/>
            <a:lstStyle/>
            <a:p>
              <a:endParaRPr lang="ja-JP" altLang="en-US"/>
            </a:p>
          </p:txBody>
        </p:sp>
        <p:sp>
          <p:nvSpPr>
            <p:cNvPr id="49206" name="Freeform 208"/>
            <p:cNvSpPr>
              <a:spLocks/>
            </p:cNvSpPr>
            <p:nvPr/>
          </p:nvSpPr>
          <p:spPr bwMode="auto">
            <a:xfrm>
              <a:off x="2387" y="2628"/>
              <a:ext cx="1" cy="57"/>
            </a:xfrm>
            <a:custGeom>
              <a:avLst/>
              <a:gdLst>
                <a:gd name="T0" fmla="*/ 1 w 1"/>
                <a:gd name="T1" fmla="*/ 0 h 57"/>
                <a:gd name="T2" fmla="*/ 0 w 1"/>
                <a:gd name="T3" fmla="*/ 57 h 57"/>
                <a:gd name="T4" fmla="*/ 0 60000 65536"/>
                <a:gd name="T5" fmla="*/ 0 60000 65536"/>
                <a:gd name="T6" fmla="*/ 0 w 1"/>
                <a:gd name="T7" fmla="*/ 0 h 57"/>
                <a:gd name="T8" fmla="*/ 1 w 1"/>
                <a:gd name="T9" fmla="*/ 57 h 57"/>
              </a:gdLst>
              <a:ahLst/>
              <a:cxnLst>
                <a:cxn ang="T4">
                  <a:pos x="T0" y="T1"/>
                </a:cxn>
                <a:cxn ang="T5">
                  <a:pos x="T2" y="T3"/>
                </a:cxn>
              </a:cxnLst>
              <a:rect l="T6" t="T7" r="T8" b="T9"/>
              <a:pathLst>
                <a:path w="1" h="57">
                  <a:moveTo>
                    <a:pt x="1" y="0"/>
                  </a:moveTo>
                  <a:lnTo>
                    <a:pt x="0" y="57"/>
                  </a:lnTo>
                </a:path>
              </a:pathLst>
            </a:custGeom>
            <a:noFill/>
            <a:ln w="9525">
              <a:solidFill>
                <a:schemeClr val="tx1"/>
              </a:solidFill>
              <a:round/>
              <a:headEnd/>
              <a:tailEnd/>
            </a:ln>
          </p:spPr>
          <p:txBody>
            <a:bodyPr/>
            <a:lstStyle/>
            <a:p>
              <a:endParaRPr lang="ja-JP" altLang="en-US"/>
            </a:p>
          </p:txBody>
        </p:sp>
        <p:sp>
          <p:nvSpPr>
            <p:cNvPr id="49207" name="Freeform 209"/>
            <p:cNvSpPr>
              <a:spLocks/>
            </p:cNvSpPr>
            <p:nvPr/>
          </p:nvSpPr>
          <p:spPr bwMode="auto">
            <a:xfrm>
              <a:off x="2040" y="1674"/>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noFill/>
            <a:ln w="9525">
              <a:solidFill>
                <a:schemeClr val="tx1"/>
              </a:solidFill>
              <a:round/>
              <a:headEnd/>
              <a:tailEnd/>
            </a:ln>
          </p:spPr>
          <p:txBody>
            <a:bodyPr/>
            <a:lstStyle/>
            <a:p>
              <a:endParaRPr lang="ja-JP" altLang="en-US"/>
            </a:p>
          </p:txBody>
        </p:sp>
        <p:grpSp>
          <p:nvGrpSpPr>
            <p:cNvPr id="19" name="Group 210"/>
            <p:cNvGrpSpPr>
              <a:grpSpLocks/>
            </p:cNvGrpSpPr>
            <p:nvPr/>
          </p:nvGrpSpPr>
          <p:grpSpPr bwMode="auto">
            <a:xfrm>
              <a:off x="1982" y="2245"/>
              <a:ext cx="1730" cy="507"/>
              <a:chOff x="1982" y="2245"/>
              <a:chExt cx="1730" cy="507"/>
            </a:xfrm>
          </p:grpSpPr>
          <p:sp>
            <p:nvSpPr>
              <p:cNvPr id="49237" name="Line 211"/>
              <p:cNvSpPr>
                <a:spLocks noChangeShapeType="1"/>
              </p:cNvSpPr>
              <p:nvPr/>
            </p:nvSpPr>
            <p:spPr bwMode="auto">
              <a:xfrm flipV="1">
                <a:off x="2922" y="2433"/>
                <a:ext cx="790" cy="317"/>
              </a:xfrm>
              <a:prstGeom prst="line">
                <a:avLst/>
              </a:prstGeom>
              <a:noFill/>
              <a:ln w="9525">
                <a:solidFill>
                  <a:schemeClr val="tx1"/>
                </a:solidFill>
                <a:round/>
                <a:headEnd/>
                <a:tailEnd/>
              </a:ln>
            </p:spPr>
            <p:txBody>
              <a:bodyPr/>
              <a:lstStyle/>
              <a:p>
                <a:endParaRPr lang="ja-JP" altLang="en-US"/>
              </a:p>
            </p:txBody>
          </p:sp>
          <p:sp>
            <p:nvSpPr>
              <p:cNvPr id="49238" name="Line 212"/>
              <p:cNvSpPr>
                <a:spLocks noChangeShapeType="1"/>
              </p:cNvSpPr>
              <p:nvPr/>
            </p:nvSpPr>
            <p:spPr bwMode="auto">
              <a:xfrm flipV="1">
                <a:off x="1989" y="2245"/>
                <a:ext cx="790" cy="319"/>
              </a:xfrm>
              <a:prstGeom prst="line">
                <a:avLst/>
              </a:prstGeom>
              <a:noFill/>
              <a:ln w="9525">
                <a:solidFill>
                  <a:schemeClr val="tx1"/>
                </a:solidFill>
                <a:round/>
                <a:headEnd/>
                <a:tailEnd/>
              </a:ln>
            </p:spPr>
            <p:txBody>
              <a:bodyPr/>
              <a:lstStyle/>
              <a:p>
                <a:endParaRPr lang="ja-JP" altLang="en-US"/>
              </a:p>
            </p:txBody>
          </p:sp>
          <p:sp>
            <p:nvSpPr>
              <p:cNvPr id="49239" name="Line 213"/>
              <p:cNvSpPr>
                <a:spLocks noChangeAspect="1" noChangeShapeType="1"/>
              </p:cNvSpPr>
              <p:nvPr/>
            </p:nvSpPr>
            <p:spPr bwMode="auto">
              <a:xfrm>
                <a:off x="1982" y="2564"/>
                <a:ext cx="940" cy="188"/>
              </a:xfrm>
              <a:prstGeom prst="line">
                <a:avLst/>
              </a:prstGeom>
              <a:noFill/>
              <a:ln w="9525">
                <a:solidFill>
                  <a:schemeClr val="tx1"/>
                </a:solidFill>
                <a:round/>
                <a:headEnd/>
                <a:tailEnd/>
              </a:ln>
            </p:spPr>
            <p:txBody>
              <a:bodyPr/>
              <a:lstStyle/>
              <a:p>
                <a:endParaRPr lang="ja-JP" altLang="en-US"/>
              </a:p>
            </p:txBody>
          </p:sp>
          <p:sp>
            <p:nvSpPr>
              <p:cNvPr id="49240" name="Line 214"/>
              <p:cNvSpPr>
                <a:spLocks noChangeShapeType="1"/>
              </p:cNvSpPr>
              <p:nvPr/>
            </p:nvSpPr>
            <p:spPr bwMode="auto">
              <a:xfrm>
                <a:off x="2694" y="2275"/>
                <a:ext cx="948" cy="193"/>
              </a:xfrm>
              <a:prstGeom prst="line">
                <a:avLst/>
              </a:prstGeom>
              <a:noFill/>
              <a:ln w="9525">
                <a:solidFill>
                  <a:schemeClr val="tx1"/>
                </a:solidFill>
                <a:round/>
                <a:headEnd/>
                <a:tailEnd/>
              </a:ln>
            </p:spPr>
            <p:txBody>
              <a:bodyPr/>
              <a:lstStyle/>
              <a:p>
                <a:endParaRPr lang="ja-JP" altLang="en-US"/>
              </a:p>
            </p:txBody>
          </p:sp>
        </p:grpSp>
        <p:grpSp>
          <p:nvGrpSpPr>
            <p:cNvPr id="20" name="Group 215"/>
            <p:cNvGrpSpPr>
              <a:grpSpLocks/>
            </p:cNvGrpSpPr>
            <p:nvPr/>
          </p:nvGrpSpPr>
          <p:grpSpPr bwMode="auto">
            <a:xfrm>
              <a:off x="1985" y="2272"/>
              <a:ext cx="1653" cy="479"/>
              <a:chOff x="2079" y="3076"/>
              <a:chExt cx="1653" cy="479"/>
            </a:xfrm>
          </p:grpSpPr>
          <p:sp>
            <p:nvSpPr>
              <p:cNvPr id="49231" name="Freeform 216"/>
              <p:cNvSpPr>
                <a:spLocks/>
              </p:cNvSpPr>
              <p:nvPr/>
            </p:nvSpPr>
            <p:spPr bwMode="auto">
              <a:xfrm>
                <a:off x="3019" y="3270"/>
                <a:ext cx="711" cy="284"/>
              </a:xfrm>
              <a:custGeom>
                <a:avLst/>
                <a:gdLst>
                  <a:gd name="T0" fmla="*/ 0 w 711"/>
                  <a:gd name="T1" fmla="*/ 284 h 284"/>
                  <a:gd name="T2" fmla="*/ 711 w 711"/>
                  <a:gd name="T3" fmla="*/ 0 h 284"/>
                  <a:gd name="T4" fmla="*/ 0 60000 65536"/>
                  <a:gd name="T5" fmla="*/ 0 60000 65536"/>
                  <a:gd name="T6" fmla="*/ 0 w 711"/>
                  <a:gd name="T7" fmla="*/ 0 h 284"/>
                  <a:gd name="T8" fmla="*/ 711 w 711"/>
                  <a:gd name="T9" fmla="*/ 284 h 284"/>
                </a:gdLst>
                <a:ahLst/>
                <a:cxnLst>
                  <a:cxn ang="T4">
                    <a:pos x="T0" y="T1"/>
                  </a:cxn>
                  <a:cxn ang="T5">
                    <a:pos x="T2" y="T3"/>
                  </a:cxn>
                </a:cxnLst>
                <a:rect l="T6" t="T7" r="T8" b="T9"/>
                <a:pathLst>
                  <a:path w="711" h="284">
                    <a:moveTo>
                      <a:pt x="0" y="284"/>
                    </a:moveTo>
                    <a:lnTo>
                      <a:pt x="711" y="0"/>
                    </a:lnTo>
                  </a:path>
                </a:pathLst>
              </a:custGeom>
              <a:noFill/>
              <a:ln w="9525">
                <a:solidFill>
                  <a:schemeClr val="tx1"/>
                </a:solidFill>
                <a:round/>
                <a:headEnd/>
                <a:tailEnd/>
              </a:ln>
            </p:spPr>
            <p:txBody>
              <a:bodyPr/>
              <a:lstStyle/>
              <a:p>
                <a:endParaRPr lang="ja-JP" altLang="en-US"/>
              </a:p>
            </p:txBody>
          </p:sp>
          <p:sp>
            <p:nvSpPr>
              <p:cNvPr id="49232" name="Freeform 217"/>
              <p:cNvSpPr>
                <a:spLocks/>
              </p:cNvSpPr>
              <p:nvPr/>
            </p:nvSpPr>
            <p:spPr bwMode="auto">
              <a:xfrm>
                <a:off x="2084" y="3076"/>
                <a:ext cx="718" cy="290"/>
              </a:xfrm>
              <a:custGeom>
                <a:avLst/>
                <a:gdLst>
                  <a:gd name="T0" fmla="*/ 0 w 718"/>
                  <a:gd name="T1" fmla="*/ 290 h 290"/>
                  <a:gd name="T2" fmla="*/ 718 w 718"/>
                  <a:gd name="T3" fmla="*/ 0 h 290"/>
                  <a:gd name="T4" fmla="*/ 0 60000 65536"/>
                  <a:gd name="T5" fmla="*/ 0 60000 65536"/>
                  <a:gd name="T6" fmla="*/ 0 w 718"/>
                  <a:gd name="T7" fmla="*/ 0 h 290"/>
                  <a:gd name="T8" fmla="*/ 718 w 718"/>
                  <a:gd name="T9" fmla="*/ 290 h 290"/>
                </a:gdLst>
                <a:ahLst/>
                <a:cxnLst>
                  <a:cxn ang="T4">
                    <a:pos x="T0" y="T1"/>
                  </a:cxn>
                  <a:cxn ang="T5">
                    <a:pos x="T2" y="T3"/>
                  </a:cxn>
                </a:cxnLst>
                <a:rect l="T6" t="T7" r="T8" b="T9"/>
                <a:pathLst>
                  <a:path w="718" h="290">
                    <a:moveTo>
                      <a:pt x="0" y="290"/>
                    </a:moveTo>
                    <a:lnTo>
                      <a:pt x="718" y="0"/>
                    </a:lnTo>
                  </a:path>
                </a:pathLst>
              </a:custGeom>
              <a:noFill/>
              <a:ln w="9525">
                <a:solidFill>
                  <a:schemeClr val="tx1"/>
                </a:solidFill>
                <a:round/>
                <a:headEnd/>
                <a:tailEnd/>
              </a:ln>
            </p:spPr>
            <p:txBody>
              <a:bodyPr/>
              <a:lstStyle/>
              <a:p>
                <a:endParaRPr lang="ja-JP" altLang="en-US"/>
              </a:p>
            </p:txBody>
          </p:sp>
          <p:sp>
            <p:nvSpPr>
              <p:cNvPr id="49233" name="Line 218"/>
              <p:cNvSpPr>
                <a:spLocks noChangeAspect="1" noChangeShapeType="1"/>
              </p:cNvSpPr>
              <p:nvPr/>
            </p:nvSpPr>
            <p:spPr bwMode="auto">
              <a:xfrm>
                <a:off x="2079" y="3367"/>
                <a:ext cx="940" cy="188"/>
              </a:xfrm>
              <a:prstGeom prst="line">
                <a:avLst/>
              </a:prstGeom>
              <a:noFill/>
              <a:ln w="9525">
                <a:solidFill>
                  <a:schemeClr val="tx1"/>
                </a:solidFill>
                <a:round/>
                <a:headEnd/>
                <a:tailEnd/>
              </a:ln>
            </p:spPr>
            <p:txBody>
              <a:bodyPr/>
              <a:lstStyle/>
              <a:p>
                <a:endParaRPr lang="ja-JP" altLang="en-US"/>
              </a:p>
            </p:txBody>
          </p:sp>
          <p:sp>
            <p:nvSpPr>
              <p:cNvPr id="49234" name="Freeform 219"/>
              <p:cNvSpPr>
                <a:spLocks/>
              </p:cNvSpPr>
              <p:nvPr/>
            </p:nvSpPr>
            <p:spPr bwMode="auto">
              <a:xfrm>
                <a:off x="2798" y="3078"/>
                <a:ext cx="934" cy="190"/>
              </a:xfrm>
              <a:custGeom>
                <a:avLst/>
                <a:gdLst>
                  <a:gd name="T0" fmla="*/ 0 w 934"/>
                  <a:gd name="T1" fmla="*/ 0 h 190"/>
                  <a:gd name="T2" fmla="*/ 934 w 934"/>
                  <a:gd name="T3" fmla="*/ 190 h 190"/>
                  <a:gd name="T4" fmla="*/ 0 60000 65536"/>
                  <a:gd name="T5" fmla="*/ 0 60000 65536"/>
                  <a:gd name="T6" fmla="*/ 0 w 934"/>
                  <a:gd name="T7" fmla="*/ 0 h 190"/>
                  <a:gd name="T8" fmla="*/ 934 w 934"/>
                  <a:gd name="T9" fmla="*/ 190 h 190"/>
                </a:gdLst>
                <a:ahLst/>
                <a:cxnLst>
                  <a:cxn ang="T4">
                    <a:pos x="T0" y="T1"/>
                  </a:cxn>
                  <a:cxn ang="T5">
                    <a:pos x="T2" y="T3"/>
                  </a:cxn>
                </a:cxnLst>
                <a:rect l="T6" t="T7" r="T8" b="T9"/>
                <a:pathLst>
                  <a:path w="934" h="190">
                    <a:moveTo>
                      <a:pt x="0" y="0"/>
                    </a:moveTo>
                    <a:lnTo>
                      <a:pt x="934" y="190"/>
                    </a:lnTo>
                  </a:path>
                </a:pathLst>
              </a:custGeom>
              <a:noFill/>
              <a:ln w="9525">
                <a:solidFill>
                  <a:schemeClr val="tx1"/>
                </a:solidFill>
                <a:round/>
                <a:headEnd/>
                <a:tailEnd/>
              </a:ln>
            </p:spPr>
            <p:txBody>
              <a:bodyPr/>
              <a:lstStyle/>
              <a:p>
                <a:endParaRPr lang="ja-JP" altLang="en-US"/>
              </a:p>
            </p:txBody>
          </p:sp>
          <p:sp>
            <p:nvSpPr>
              <p:cNvPr id="49235" name="Oval 220"/>
              <p:cNvSpPr>
                <a:spLocks noChangeArrowheads="1"/>
              </p:cNvSpPr>
              <p:nvPr/>
            </p:nvSpPr>
            <p:spPr bwMode="auto">
              <a:xfrm>
                <a:off x="2398" y="3128"/>
                <a:ext cx="1009" cy="381"/>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49236" name="Oval 221"/>
              <p:cNvSpPr>
                <a:spLocks noChangeArrowheads="1"/>
              </p:cNvSpPr>
              <p:nvPr/>
            </p:nvSpPr>
            <p:spPr bwMode="auto">
              <a:xfrm>
                <a:off x="2477" y="3155"/>
                <a:ext cx="857" cy="324"/>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21" name="Group 222"/>
            <p:cNvGrpSpPr>
              <a:grpSpLocks/>
            </p:cNvGrpSpPr>
            <p:nvPr/>
          </p:nvGrpSpPr>
          <p:grpSpPr bwMode="auto">
            <a:xfrm>
              <a:off x="1983" y="1587"/>
              <a:ext cx="942" cy="1162"/>
              <a:chOff x="1983" y="1587"/>
              <a:chExt cx="942" cy="1162"/>
            </a:xfrm>
          </p:grpSpPr>
          <p:sp>
            <p:nvSpPr>
              <p:cNvPr id="49212" name="Freeform 223"/>
              <p:cNvSpPr>
                <a:spLocks/>
              </p:cNvSpPr>
              <p:nvPr/>
            </p:nvSpPr>
            <p:spPr bwMode="auto">
              <a:xfrm>
                <a:off x="1983" y="1587"/>
                <a:ext cx="942" cy="1162"/>
              </a:xfrm>
              <a:custGeom>
                <a:avLst/>
                <a:gdLst>
                  <a:gd name="T0" fmla="*/ 454 w 942"/>
                  <a:gd name="T1" fmla="*/ 1002 h 1162"/>
                  <a:gd name="T2" fmla="*/ 454 w 942"/>
                  <a:gd name="T3" fmla="*/ 1068 h 1162"/>
                  <a:gd name="T4" fmla="*/ 2 w 942"/>
                  <a:gd name="T5" fmla="*/ 976 h 1162"/>
                  <a:gd name="T6" fmla="*/ 0 w 942"/>
                  <a:gd name="T7" fmla="*/ 0 h 1162"/>
                  <a:gd name="T8" fmla="*/ 938 w 942"/>
                  <a:gd name="T9" fmla="*/ 190 h 1162"/>
                  <a:gd name="T10" fmla="*/ 942 w 942"/>
                  <a:gd name="T11" fmla="*/ 1162 h 1162"/>
                  <a:gd name="T12" fmla="*/ 474 w 942"/>
                  <a:gd name="T13" fmla="*/ 1070 h 1162"/>
                  <a:gd name="T14" fmla="*/ 476 w 942"/>
                  <a:gd name="T15" fmla="*/ 1008 h 1162"/>
                  <a:gd name="T16" fmla="*/ 874 w 942"/>
                  <a:gd name="T17" fmla="*/ 1084 h 1162"/>
                  <a:gd name="T18" fmla="*/ 872 w 942"/>
                  <a:gd name="T19" fmla="*/ 242 h 1162"/>
                  <a:gd name="T20" fmla="*/ 56 w 942"/>
                  <a:gd name="T21" fmla="*/ 84 h 1162"/>
                  <a:gd name="T22" fmla="*/ 60 w 942"/>
                  <a:gd name="T23" fmla="*/ 924 h 1162"/>
                  <a:gd name="T24" fmla="*/ 454 w 942"/>
                  <a:gd name="T25" fmla="*/ 1002 h 1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2"/>
                  <a:gd name="T40" fmla="*/ 0 h 1162"/>
                  <a:gd name="T41" fmla="*/ 942 w 942"/>
                  <a:gd name="T42" fmla="*/ 1162 h 1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2" h="1162">
                    <a:moveTo>
                      <a:pt x="454" y="1002"/>
                    </a:moveTo>
                    <a:lnTo>
                      <a:pt x="454" y="1068"/>
                    </a:lnTo>
                    <a:lnTo>
                      <a:pt x="2" y="976"/>
                    </a:lnTo>
                    <a:lnTo>
                      <a:pt x="0" y="0"/>
                    </a:lnTo>
                    <a:lnTo>
                      <a:pt x="938" y="190"/>
                    </a:lnTo>
                    <a:lnTo>
                      <a:pt x="942" y="1162"/>
                    </a:lnTo>
                    <a:lnTo>
                      <a:pt x="474" y="1070"/>
                    </a:lnTo>
                    <a:lnTo>
                      <a:pt x="476" y="1008"/>
                    </a:lnTo>
                    <a:lnTo>
                      <a:pt x="874" y="1084"/>
                    </a:lnTo>
                    <a:lnTo>
                      <a:pt x="872" y="242"/>
                    </a:lnTo>
                    <a:lnTo>
                      <a:pt x="56" y="84"/>
                    </a:lnTo>
                    <a:lnTo>
                      <a:pt x="60" y="924"/>
                    </a:lnTo>
                    <a:lnTo>
                      <a:pt x="454" y="1002"/>
                    </a:lnTo>
                    <a:close/>
                  </a:path>
                </a:pathLst>
              </a:custGeom>
              <a:solidFill>
                <a:schemeClr val="bg1"/>
              </a:solidFill>
              <a:ln w="9525">
                <a:solidFill>
                  <a:schemeClr val="tx1"/>
                </a:solidFill>
                <a:round/>
                <a:headEnd/>
                <a:tailEnd/>
              </a:ln>
            </p:spPr>
            <p:txBody>
              <a:bodyPr/>
              <a:lstStyle/>
              <a:p>
                <a:endParaRPr lang="ja-JP" altLang="en-US"/>
              </a:p>
            </p:txBody>
          </p:sp>
          <p:sp>
            <p:nvSpPr>
              <p:cNvPr id="49213" name="Freeform 224"/>
              <p:cNvSpPr>
                <a:spLocks/>
              </p:cNvSpPr>
              <p:nvPr/>
            </p:nvSpPr>
            <p:spPr bwMode="auto">
              <a:xfrm>
                <a:off x="2040" y="1707"/>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14" name="Freeform 225"/>
              <p:cNvSpPr>
                <a:spLocks/>
              </p:cNvSpPr>
              <p:nvPr/>
            </p:nvSpPr>
            <p:spPr bwMode="auto">
              <a:xfrm>
                <a:off x="2040" y="1752"/>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15" name="Freeform 226"/>
              <p:cNvSpPr>
                <a:spLocks/>
              </p:cNvSpPr>
              <p:nvPr/>
            </p:nvSpPr>
            <p:spPr bwMode="auto">
              <a:xfrm>
                <a:off x="2040" y="1797"/>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16" name="Freeform 227"/>
              <p:cNvSpPr>
                <a:spLocks/>
              </p:cNvSpPr>
              <p:nvPr/>
            </p:nvSpPr>
            <p:spPr bwMode="auto">
              <a:xfrm>
                <a:off x="2040" y="1843"/>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17" name="Freeform 228"/>
              <p:cNvSpPr>
                <a:spLocks/>
              </p:cNvSpPr>
              <p:nvPr/>
            </p:nvSpPr>
            <p:spPr bwMode="auto">
              <a:xfrm>
                <a:off x="2040" y="1889"/>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18" name="Freeform 229"/>
              <p:cNvSpPr>
                <a:spLocks/>
              </p:cNvSpPr>
              <p:nvPr/>
            </p:nvSpPr>
            <p:spPr bwMode="auto">
              <a:xfrm>
                <a:off x="2040" y="1935"/>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19" name="Freeform 230"/>
              <p:cNvSpPr>
                <a:spLocks/>
              </p:cNvSpPr>
              <p:nvPr/>
            </p:nvSpPr>
            <p:spPr bwMode="auto">
              <a:xfrm>
                <a:off x="2040" y="1981"/>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20" name="Freeform 231"/>
              <p:cNvSpPr>
                <a:spLocks/>
              </p:cNvSpPr>
              <p:nvPr/>
            </p:nvSpPr>
            <p:spPr bwMode="auto">
              <a:xfrm>
                <a:off x="2040" y="2027"/>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21" name="Freeform 232"/>
              <p:cNvSpPr>
                <a:spLocks/>
              </p:cNvSpPr>
              <p:nvPr/>
            </p:nvSpPr>
            <p:spPr bwMode="auto">
              <a:xfrm>
                <a:off x="2040" y="2073"/>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22" name="Freeform 233"/>
              <p:cNvSpPr>
                <a:spLocks/>
              </p:cNvSpPr>
              <p:nvPr/>
            </p:nvSpPr>
            <p:spPr bwMode="auto">
              <a:xfrm>
                <a:off x="2040" y="2119"/>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23" name="Freeform 234"/>
              <p:cNvSpPr>
                <a:spLocks/>
              </p:cNvSpPr>
              <p:nvPr/>
            </p:nvSpPr>
            <p:spPr bwMode="auto">
              <a:xfrm>
                <a:off x="2040" y="2165"/>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24" name="Freeform 235"/>
              <p:cNvSpPr>
                <a:spLocks/>
              </p:cNvSpPr>
              <p:nvPr/>
            </p:nvSpPr>
            <p:spPr bwMode="auto">
              <a:xfrm>
                <a:off x="2040" y="2211"/>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25" name="Freeform 236"/>
              <p:cNvSpPr>
                <a:spLocks/>
              </p:cNvSpPr>
              <p:nvPr/>
            </p:nvSpPr>
            <p:spPr bwMode="auto">
              <a:xfrm>
                <a:off x="2040" y="2257"/>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26" name="Freeform 237"/>
              <p:cNvSpPr>
                <a:spLocks/>
              </p:cNvSpPr>
              <p:nvPr/>
            </p:nvSpPr>
            <p:spPr bwMode="auto">
              <a:xfrm>
                <a:off x="2040" y="2303"/>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27" name="Freeform 238"/>
              <p:cNvSpPr>
                <a:spLocks/>
              </p:cNvSpPr>
              <p:nvPr/>
            </p:nvSpPr>
            <p:spPr bwMode="auto">
              <a:xfrm>
                <a:off x="2040" y="2349"/>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28" name="Freeform 239"/>
              <p:cNvSpPr>
                <a:spLocks/>
              </p:cNvSpPr>
              <p:nvPr/>
            </p:nvSpPr>
            <p:spPr bwMode="auto">
              <a:xfrm>
                <a:off x="2040" y="2395"/>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29" name="Freeform 240"/>
              <p:cNvSpPr>
                <a:spLocks/>
              </p:cNvSpPr>
              <p:nvPr/>
            </p:nvSpPr>
            <p:spPr bwMode="auto">
              <a:xfrm>
                <a:off x="2040" y="2441"/>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sp>
            <p:nvSpPr>
              <p:cNvPr id="49230" name="Freeform 241"/>
              <p:cNvSpPr>
                <a:spLocks/>
              </p:cNvSpPr>
              <p:nvPr/>
            </p:nvSpPr>
            <p:spPr bwMode="auto">
              <a:xfrm>
                <a:off x="2040" y="2487"/>
                <a:ext cx="814" cy="156"/>
              </a:xfrm>
              <a:custGeom>
                <a:avLst/>
                <a:gdLst>
                  <a:gd name="T0" fmla="*/ 0 w 814"/>
                  <a:gd name="T1" fmla="*/ 0 h 156"/>
                  <a:gd name="T2" fmla="*/ 814 w 814"/>
                  <a:gd name="T3" fmla="*/ 156 h 156"/>
                  <a:gd name="T4" fmla="*/ 0 60000 65536"/>
                  <a:gd name="T5" fmla="*/ 0 60000 65536"/>
                  <a:gd name="T6" fmla="*/ 0 w 814"/>
                  <a:gd name="T7" fmla="*/ 0 h 156"/>
                  <a:gd name="T8" fmla="*/ 814 w 814"/>
                  <a:gd name="T9" fmla="*/ 156 h 156"/>
                </a:gdLst>
                <a:ahLst/>
                <a:cxnLst>
                  <a:cxn ang="T4">
                    <a:pos x="T0" y="T1"/>
                  </a:cxn>
                  <a:cxn ang="T5">
                    <a:pos x="T2" y="T3"/>
                  </a:cxn>
                </a:cxnLst>
                <a:rect l="T6" t="T7" r="T8" b="T9"/>
                <a:pathLst>
                  <a:path w="814" h="156">
                    <a:moveTo>
                      <a:pt x="0" y="0"/>
                    </a:moveTo>
                    <a:lnTo>
                      <a:pt x="814" y="156"/>
                    </a:lnTo>
                  </a:path>
                </a:pathLst>
              </a:custGeom>
              <a:solidFill>
                <a:schemeClr val="bg1"/>
              </a:solidFill>
              <a:ln w="3175">
                <a:solidFill>
                  <a:schemeClr val="tx1"/>
                </a:solidFill>
                <a:round/>
                <a:headEnd/>
                <a:tailEnd/>
              </a:ln>
            </p:spPr>
            <p:txBody>
              <a:bodyPr/>
              <a:lstStyle/>
              <a:p>
                <a:endParaRPr lang="ja-JP" altLang="en-US"/>
              </a:p>
            </p:txBody>
          </p:sp>
        </p:grpSp>
        <p:sp>
          <p:nvSpPr>
            <p:cNvPr id="49211" name="Freeform 242"/>
            <p:cNvSpPr>
              <a:spLocks/>
            </p:cNvSpPr>
            <p:nvPr/>
          </p:nvSpPr>
          <p:spPr bwMode="auto">
            <a:xfrm>
              <a:off x="1912" y="1618"/>
              <a:ext cx="942" cy="1162"/>
            </a:xfrm>
            <a:custGeom>
              <a:avLst/>
              <a:gdLst>
                <a:gd name="T0" fmla="*/ 454 w 942"/>
                <a:gd name="T1" fmla="*/ 1002 h 1162"/>
                <a:gd name="T2" fmla="*/ 454 w 942"/>
                <a:gd name="T3" fmla="*/ 1068 h 1162"/>
                <a:gd name="T4" fmla="*/ 2 w 942"/>
                <a:gd name="T5" fmla="*/ 976 h 1162"/>
                <a:gd name="T6" fmla="*/ 0 w 942"/>
                <a:gd name="T7" fmla="*/ 0 h 1162"/>
                <a:gd name="T8" fmla="*/ 938 w 942"/>
                <a:gd name="T9" fmla="*/ 190 h 1162"/>
                <a:gd name="T10" fmla="*/ 942 w 942"/>
                <a:gd name="T11" fmla="*/ 1162 h 1162"/>
                <a:gd name="T12" fmla="*/ 474 w 942"/>
                <a:gd name="T13" fmla="*/ 1070 h 1162"/>
                <a:gd name="T14" fmla="*/ 476 w 942"/>
                <a:gd name="T15" fmla="*/ 1008 h 1162"/>
                <a:gd name="T16" fmla="*/ 874 w 942"/>
                <a:gd name="T17" fmla="*/ 1084 h 1162"/>
                <a:gd name="T18" fmla="*/ 872 w 942"/>
                <a:gd name="T19" fmla="*/ 242 h 1162"/>
                <a:gd name="T20" fmla="*/ 56 w 942"/>
                <a:gd name="T21" fmla="*/ 84 h 1162"/>
                <a:gd name="T22" fmla="*/ 60 w 942"/>
                <a:gd name="T23" fmla="*/ 924 h 1162"/>
                <a:gd name="T24" fmla="*/ 454 w 942"/>
                <a:gd name="T25" fmla="*/ 1002 h 1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2"/>
                <a:gd name="T40" fmla="*/ 0 h 1162"/>
                <a:gd name="T41" fmla="*/ 942 w 942"/>
                <a:gd name="T42" fmla="*/ 1162 h 1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2" h="1162">
                  <a:moveTo>
                    <a:pt x="454" y="1002"/>
                  </a:moveTo>
                  <a:lnTo>
                    <a:pt x="454" y="1068"/>
                  </a:lnTo>
                  <a:lnTo>
                    <a:pt x="2" y="976"/>
                  </a:lnTo>
                  <a:lnTo>
                    <a:pt x="0" y="0"/>
                  </a:lnTo>
                  <a:lnTo>
                    <a:pt x="938" y="190"/>
                  </a:lnTo>
                  <a:lnTo>
                    <a:pt x="942" y="1162"/>
                  </a:lnTo>
                  <a:lnTo>
                    <a:pt x="474" y="1070"/>
                  </a:lnTo>
                  <a:lnTo>
                    <a:pt x="476" y="1008"/>
                  </a:lnTo>
                  <a:lnTo>
                    <a:pt x="874" y="1084"/>
                  </a:lnTo>
                  <a:lnTo>
                    <a:pt x="872" y="242"/>
                  </a:lnTo>
                  <a:lnTo>
                    <a:pt x="56" y="84"/>
                  </a:lnTo>
                  <a:lnTo>
                    <a:pt x="60" y="924"/>
                  </a:lnTo>
                  <a:lnTo>
                    <a:pt x="454" y="1002"/>
                  </a:lnTo>
                  <a:close/>
                </a:path>
              </a:pathLst>
            </a:custGeom>
            <a:solidFill>
              <a:schemeClr val="bg1"/>
            </a:solidFill>
            <a:ln w="9525">
              <a:solidFill>
                <a:schemeClr val="tx1"/>
              </a:solidFill>
              <a:round/>
              <a:headEnd/>
              <a:tailEnd/>
            </a:ln>
          </p:spPr>
          <p:txBody>
            <a:bodyPr/>
            <a:lstStyle/>
            <a:p>
              <a:endParaRPr lang="ja-JP" altLang="en-US"/>
            </a:p>
          </p:txBody>
        </p:sp>
      </p:grpSp>
      <p:sp>
        <p:nvSpPr>
          <p:cNvPr id="49183" name="Text Box 244"/>
          <p:cNvSpPr txBox="1">
            <a:spLocks noChangeArrowheads="1"/>
          </p:cNvSpPr>
          <p:nvPr/>
        </p:nvSpPr>
        <p:spPr bwMode="auto">
          <a:xfrm>
            <a:off x="4233863" y="2681288"/>
            <a:ext cx="1315425" cy="369332"/>
          </a:xfrm>
          <a:prstGeom prst="rect">
            <a:avLst/>
          </a:prstGeom>
          <a:noFill/>
          <a:ln w="9525">
            <a:noFill/>
            <a:miter lim="800000"/>
            <a:headEnd/>
            <a:tailEnd/>
          </a:ln>
        </p:spPr>
        <p:txBody>
          <a:bodyPr wrap="none">
            <a:spAutoFit/>
          </a:bodyPr>
          <a:lstStyle/>
          <a:p>
            <a:r>
              <a:rPr lang="en-US" altLang="ja-JP" dirty="0" smtClean="0">
                <a:latin typeface="Times New Roman" pitchFamily="18" charset="0"/>
              </a:rPr>
              <a:t>TOF (MCP)</a:t>
            </a:r>
            <a:endParaRPr lang="ja-JP" altLang="en-US" dirty="0">
              <a:latin typeface="Times New Roman" pitchFamily="18" charset="0"/>
            </a:endParaRPr>
          </a:p>
        </p:txBody>
      </p:sp>
      <p:sp>
        <p:nvSpPr>
          <p:cNvPr id="49184" name="Line 245"/>
          <p:cNvSpPr>
            <a:spLocks noChangeShapeType="1"/>
          </p:cNvSpPr>
          <p:nvPr/>
        </p:nvSpPr>
        <p:spPr bwMode="auto">
          <a:xfrm flipH="1">
            <a:off x="6340475" y="901700"/>
            <a:ext cx="434975" cy="209550"/>
          </a:xfrm>
          <a:prstGeom prst="line">
            <a:avLst/>
          </a:prstGeom>
          <a:noFill/>
          <a:ln w="19050">
            <a:solidFill>
              <a:schemeClr val="tx1"/>
            </a:solidFill>
            <a:round/>
            <a:headEnd/>
            <a:tailEnd type="triangle" w="med" len="med"/>
          </a:ln>
        </p:spPr>
        <p:txBody>
          <a:bodyPr/>
          <a:lstStyle/>
          <a:p>
            <a:endParaRPr lang="ja-JP" altLang="en-US"/>
          </a:p>
        </p:txBody>
      </p:sp>
      <p:sp>
        <p:nvSpPr>
          <p:cNvPr id="49185" name="Text Box 247"/>
          <p:cNvSpPr txBox="1">
            <a:spLocks noChangeArrowheads="1"/>
          </p:cNvSpPr>
          <p:nvPr/>
        </p:nvSpPr>
        <p:spPr bwMode="auto">
          <a:xfrm>
            <a:off x="7043757" y="266700"/>
            <a:ext cx="1276311" cy="369332"/>
          </a:xfrm>
          <a:prstGeom prst="rect">
            <a:avLst/>
          </a:prstGeom>
          <a:noFill/>
          <a:ln w="9525">
            <a:noFill/>
            <a:miter lim="800000"/>
            <a:headEnd/>
            <a:tailEnd/>
          </a:ln>
        </p:spPr>
        <p:txBody>
          <a:bodyPr wrap="none">
            <a:spAutoFit/>
          </a:bodyPr>
          <a:lstStyle/>
          <a:p>
            <a:pPr algn="ctr"/>
            <a:r>
              <a:rPr lang="en-US" altLang="ja-JP" dirty="0" smtClean="0">
                <a:latin typeface="Times New Roman" pitchFamily="18" charset="0"/>
              </a:rPr>
              <a:t>PSD + SSD</a:t>
            </a:r>
            <a:endParaRPr lang="ja-JP" altLang="en-US" dirty="0">
              <a:latin typeface="Times New Roman" pitchFamily="18" charset="0"/>
            </a:endParaRPr>
          </a:p>
        </p:txBody>
      </p:sp>
      <p:sp>
        <p:nvSpPr>
          <p:cNvPr id="49186" name="Line 248"/>
          <p:cNvSpPr>
            <a:spLocks noChangeShapeType="1"/>
          </p:cNvSpPr>
          <p:nvPr/>
        </p:nvSpPr>
        <p:spPr bwMode="auto">
          <a:xfrm flipH="1" flipV="1">
            <a:off x="5892800" y="2176463"/>
            <a:ext cx="257175" cy="42862"/>
          </a:xfrm>
          <a:prstGeom prst="line">
            <a:avLst/>
          </a:prstGeom>
          <a:noFill/>
          <a:ln w="9525">
            <a:solidFill>
              <a:schemeClr val="tx1"/>
            </a:solidFill>
            <a:round/>
            <a:headEnd/>
            <a:tailEnd type="triangle" w="med" len="med"/>
          </a:ln>
        </p:spPr>
        <p:txBody>
          <a:bodyPr/>
          <a:lstStyle/>
          <a:p>
            <a:endParaRPr lang="ja-JP" altLang="en-US"/>
          </a:p>
        </p:txBody>
      </p:sp>
      <p:sp>
        <p:nvSpPr>
          <p:cNvPr id="49187" name="Line 249"/>
          <p:cNvSpPr>
            <a:spLocks noChangeShapeType="1"/>
          </p:cNvSpPr>
          <p:nvPr/>
        </p:nvSpPr>
        <p:spPr bwMode="auto">
          <a:xfrm flipH="1" flipV="1">
            <a:off x="5918200" y="1292225"/>
            <a:ext cx="257175" cy="42863"/>
          </a:xfrm>
          <a:prstGeom prst="line">
            <a:avLst/>
          </a:prstGeom>
          <a:noFill/>
          <a:ln w="9525">
            <a:solidFill>
              <a:schemeClr val="tx1"/>
            </a:solidFill>
            <a:round/>
            <a:headEnd/>
            <a:tailEnd type="triangle" w="med" len="med"/>
          </a:ln>
        </p:spPr>
        <p:txBody>
          <a:bodyPr/>
          <a:lstStyle/>
          <a:p>
            <a:endParaRPr lang="ja-JP" altLang="en-US"/>
          </a:p>
        </p:txBody>
      </p:sp>
      <p:sp>
        <p:nvSpPr>
          <p:cNvPr id="49188" name="Line 250"/>
          <p:cNvSpPr>
            <a:spLocks noChangeShapeType="1"/>
          </p:cNvSpPr>
          <p:nvPr/>
        </p:nvSpPr>
        <p:spPr bwMode="auto">
          <a:xfrm flipH="1" flipV="1">
            <a:off x="6635750" y="1023938"/>
            <a:ext cx="257175" cy="42862"/>
          </a:xfrm>
          <a:prstGeom prst="line">
            <a:avLst/>
          </a:prstGeom>
          <a:noFill/>
          <a:ln w="9525">
            <a:solidFill>
              <a:schemeClr val="tx1"/>
            </a:solidFill>
            <a:round/>
            <a:headEnd/>
            <a:tailEnd type="triangle" w="med" len="med"/>
          </a:ln>
        </p:spPr>
        <p:txBody>
          <a:bodyPr/>
          <a:lstStyle/>
          <a:p>
            <a:endParaRPr lang="ja-JP" altLang="en-US"/>
          </a:p>
        </p:txBody>
      </p:sp>
      <p:sp>
        <p:nvSpPr>
          <p:cNvPr id="49189" name="Line 251"/>
          <p:cNvSpPr>
            <a:spLocks noChangeShapeType="1"/>
          </p:cNvSpPr>
          <p:nvPr/>
        </p:nvSpPr>
        <p:spPr bwMode="auto">
          <a:xfrm flipV="1">
            <a:off x="1793875" y="2513013"/>
            <a:ext cx="720725" cy="268287"/>
          </a:xfrm>
          <a:prstGeom prst="line">
            <a:avLst/>
          </a:prstGeom>
          <a:noFill/>
          <a:ln w="38100">
            <a:solidFill>
              <a:schemeClr val="tx1"/>
            </a:solidFill>
            <a:round/>
            <a:headEnd/>
            <a:tailEnd type="stealth" w="med" len="med"/>
          </a:ln>
        </p:spPr>
        <p:txBody>
          <a:bodyPr/>
          <a:lstStyle/>
          <a:p>
            <a:endParaRPr lang="ja-JP" altLang="en-US"/>
          </a:p>
        </p:txBody>
      </p:sp>
      <p:sp>
        <p:nvSpPr>
          <p:cNvPr id="49190" name="Text Box 252"/>
          <p:cNvSpPr txBox="1">
            <a:spLocks noChangeArrowheads="1"/>
          </p:cNvSpPr>
          <p:nvPr/>
        </p:nvSpPr>
        <p:spPr bwMode="auto">
          <a:xfrm>
            <a:off x="1476375" y="2852738"/>
            <a:ext cx="692150" cy="457200"/>
          </a:xfrm>
          <a:prstGeom prst="rect">
            <a:avLst/>
          </a:prstGeom>
          <a:noFill/>
          <a:ln w="9525">
            <a:noFill/>
            <a:miter lim="800000"/>
            <a:headEnd/>
            <a:tailEnd/>
          </a:ln>
        </p:spPr>
        <p:txBody>
          <a:bodyPr wrap="none">
            <a:spAutoFit/>
          </a:bodyPr>
          <a:lstStyle/>
          <a:p>
            <a:r>
              <a:rPr lang="en-US" altLang="ja-JP">
                <a:latin typeface="Times New Roman" pitchFamily="18" charset="0"/>
              </a:rPr>
              <a:t>ions</a:t>
            </a:r>
          </a:p>
        </p:txBody>
      </p:sp>
      <p:pic>
        <p:nvPicPr>
          <p:cNvPr id="49191" name="Picture 2" descr="DSCF0006"/>
          <p:cNvPicPr>
            <a:picLocks noGrp="1" noChangeAspect="1" noChangeArrowheads="1"/>
          </p:cNvPicPr>
          <p:nvPr>
            <p:ph sz="half" idx="2"/>
          </p:nvPr>
        </p:nvPicPr>
        <p:blipFill>
          <a:blip r:embed="rId3" cstate="print"/>
          <a:srcRect/>
          <a:stretch>
            <a:fillRect/>
          </a:stretch>
        </p:blipFill>
        <p:spPr>
          <a:xfrm>
            <a:off x="4500563" y="3495675"/>
            <a:ext cx="4038600" cy="3028950"/>
          </a:xfrm>
          <a:noFill/>
        </p:spPr>
      </p:pic>
      <p:pic>
        <p:nvPicPr>
          <p:cNvPr id="49192" name="Picture 253" descr="DSCF0008"/>
          <p:cNvPicPr>
            <a:picLocks noGrp="1" noChangeAspect="1" noChangeArrowheads="1"/>
          </p:cNvPicPr>
          <p:nvPr>
            <p:ph sz="half" idx="1"/>
          </p:nvPr>
        </p:nvPicPr>
        <p:blipFill>
          <a:blip r:embed="rId4" cstate="print"/>
          <a:srcRect/>
          <a:stretch>
            <a:fillRect/>
          </a:stretch>
        </p:blipFill>
        <p:spPr>
          <a:xfrm>
            <a:off x="893763" y="3495675"/>
            <a:ext cx="4038600" cy="3028950"/>
          </a:xfrm>
          <a:noFill/>
        </p:spPr>
      </p:pic>
      <p:sp>
        <p:nvSpPr>
          <p:cNvPr id="49193" name="Text Box 255"/>
          <p:cNvSpPr txBox="1">
            <a:spLocks noChangeArrowheads="1"/>
          </p:cNvSpPr>
          <p:nvPr/>
        </p:nvSpPr>
        <p:spPr bwMode="auto">
          <a:xfrm>
            <a:off x="2241550" y="333375"/>
            <a:ext cx="2234330" cy="369332"/>
          </a:xfrm>
          <a:prstGeom prst="rect">
            <a:avLst/>
          </a:prstGeom>
          <a:noFill/>
          <a:ln w="9525">
            <a:noFill/>
            <a:miter lim="800000"/>
            <a:headEnd/>
            <a:tailEnd/>
          </a:ln>
        </p:spPr>
        <p:txBody>
          <a:bodyPr wrap="none">
            <a:spAutoFit/>
          </a:bodyPr>
          <a:lstStyle/>
          <a:p>
            <a:r>
              <a:rPr lang="en-US" altLang="ja-JP" dirty="0" err="1" smtClean="0">
                <a:latin typeface="Calibri" pitchFamily="34" charset="0"/>
              </a:rPr>
              <a:t>Focak</a:t>
            </a:r>
            <a:r>
              <a:rPr lang="en-US" altLang="ja-JP" dirty="0" smtClean="0">
                <a:latin typeface="Calibri" pitchFamily="34" charset="0"/>
              </a:rPr>
              <a:t> plane detectors</a:t>
            </a:r>
            <a:endParaRPr lang="ja-JP" altLang="en-US" dirty="0">
              <a:latin typeface="Calibri" pitchFamily="34" charset="0"/>
            </a:endParaRPr>
          </a:p>
        </p:txBody>
      </p:sp>
      <p:sp>
        <p:nvSpPr>
          <p:cNvPr id="254" name="フッター プレースホルダ 253"/>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836738"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39" name="Rectangle 3"/>
          <p:cNvSpPr>
            <a:spLocks noChangeArrowheads="1"/>
          </p:cNvSpPr>
          <p:nvPr/>
        </p:nvSpPr>
        <p:spPr bwMode="auto">
          <a:xfrm>
            <a:off x="6729413" y="969963"/>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116</a:t>
            </a:r>
          </a:p>
        </p:txBody>
      </p:sp>
      <p:sp>
        <p:nvSpPr>
          <p:cNvPr id="39940" name="Rectangle 4"/>
          <p:cNvSpPr>
            <a:spLocks noChangeArrowheads="1"/>
          </p:cNvSpPr>
          <p:nvPr/>
        </p:nvSpPr>
        <p:spPr bwMode="auto">
          <a:xfrm>
            <a:off x="7016750" y="9699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41" name="Rectangle 5"/>
          <p:cNvSpPr>
            <a:spLocks noChangeArrowheads="1"/>
          </p:cNvSpPr>
          <p:nvPr/>
        </p:nvSpPr>
        <p:spPr bwMode="auto">
          <a:xfrm>
            <a:off x="7304088" y="969963"/>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39942" name="Rectangle 6"/>
          <p:cNvSpPr>
            <a:spLocks noChangeArrowheads="1"/>
          </p:cNvSpPr>
          <p:nvPr/>
        </p:nvSpPr>
        <p:spPr bwMode="auto">
          <a:xfrm>
            <a:off x="7593013" y="9699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43" name="Rectangle 7"/>
          <p:cNvSpPr>
            <a:spLocks noChangeArrowheads="1"/>
          </p:cNvSpPr>
          <p:nvPr/>
        </p:nvSpPr>
        <p:spPr bwMode="auto">
          <a:xfrm>
            <a:off x="7881938" y="9699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44" name="Rectangle 8"/>
          <p:cNvSpPr>
            <a:spLocks noChangeArrowheads="1"/>
          </p:cNvSpPr>
          <p:nvPr/>
        </p:nvSpPr>
        <p:spPr bwMode="auto">
          <a:xfrm>
            <a:off x="8170863" y="96996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45" name="Rectangle 9"/>
          <p:cNvSpPr>
            <a:spLocks noChangeArrowheads="1"/>
          </p:cNvSpPr>
          <p:nvPr/>
        </p:nvSpPr>
        <p:spPr bwMode="auto">
          <a:xfrm>
            <a:off x="6154738" y="1258888"/>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115</a:t>
            </a:r>
          </a:p>
        </p:txBody>
      </p:sp>
      <p:sp>
        <p:nvSpPr>
          <p:cNvPr id="39946" name="Rectangle 10"/>
          <p:cNvSpPr>
            <a:spLocks noChangeArrowheads="1"/>
          </p:cNvSpPr>
          <p:nvPr/>
        </p:nvSpPr>
        <p:spPr bwMode="auto">
          <a:xfrm>
            <a:off x="6443663" y="12588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47" name="Rectangle 11"/>
          <p:cNvSpPr>
            <a:spLocks noChangeArrowheads="1"/>
          </p:cNvSpPr>
          <p:nvPr/>
        </p:nvSpPr>
        <p:spPr bwMode="auto">
          <a:xfrm>
            <a:off x="6729413" y="12588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48" name="Rectangle 12"/>
          <p:cNvSpPr>
            <a:spLocks noChangeArrowheads="1"/>
          </p:cNvSpPr>
          <p:nvPr/>
        </p:nvSpPr>
        <p:spPr bwMode="auto">
          <a:xfrm>
            <a:off x="7016750" y="1258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49" name="Rectangle 13"/>
          <p:cNvSpPr>
            <a:spLocks noChangeArrowheads="1"/>
          </p:cNvSpPr>
          <p:nvPr/>
        </p:nvSpPr>
        <p:spPr bwMode="auto">
          <a:xfrm>
            <a:off x="7304088" y="1258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50" name="Rectangle 14"/>
          <p:cNvSpPr>
            <a:spLocks noChangeArrowheads="1"/>
          </p:cNvSpPr>
          <p:nvPr/>
        </p:nvSpPr>
        <p:spPr bwMode="auto">
          <a:xfrm>
            <a:off x="6154738" y="1547813"/>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114</a:t>
            </a:r>
          </a:p>
        </p:txBody>
      </p:sp>
      <p:sp>
        <p:nvSpPr>
          <p:cNvPr id="39951" name="Rectangle 15"/>
          <p:cNvSpPr>
            <a:spLocks noChangeArrowheads="1"/>
          </p:cNvSpPr>
          <p:nvPr/>
        </p:nvSpPr>
        <p:spPr bwMode="auto">
          <a:xfrm>
            <a:off x="6443663" y="154781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52" name="Rectangle 16"/>
          <p:cNvSpPr>
            <a:spLocks noChangeArrowheads="1"/>
          </p:cNvSpPr>
          <p:nvPr/>
        </p:nvSpPr>
        <p:spPr bwMode="auto">
          <a:xfrm>
            <a:off x="6729413" y="1547813"/>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39953" name="Rectangle 17"/>
          <p:cNvSpPr>
            <a:spLocks noChangeArrowheads="1"/>
          </p:cNvSpPr>
          <p:nvPr/>
        </p:nvSpPr>
        <p:spPr bwMode="auto">
          <a:xfrm>
            <a:off x="7016750" y="154781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54" name="Rectangle 18"/>
          <p:cNvSpPr>
            <a:spLocks noChangeArrowheads="1"/>
          </p:cNvSpPr>
          <p:nvPr/>
        </p:nvSpPr>
        <p:spPr bwMode="auto">
          <a:xfrm>
            <a:off x="7304088" y="1547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55" name="Rectangle 19"/>
          <p:cNvSpPr>
            <a:spLocks noChangeArrowheads="1"/>
          </p:cNvSpPr>
          <p:nvPr/>
        </p:nvSpPr>
        <p:spPr bwMode="auto">
          <a:xfrm>
            <a:off x="7593013" y="1547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56" name="Rectangle 20"/>
          <p:cNvSpPr>
            <a:spLocks noChangeArrowheads="1"/>
          </p:cNvSpPr>
          <p:nvPr/>
        </p:nvSpPr>
        <p:spPr bwMode="auto">
          <a:xfrm>
            <a:off x="7881938" y="1547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57" name="Rectangle 21"/>
          <p:cNvSpPr>
            <a:spLocks noChangeArrowheads="1"/>
          </p:cNvSpPr>
          <p:nvPr/>
        </p:nvSpPr>
        <p:spPr bwMode="auto">
          <a:xfrm>
            <a:off x="4425950" y="1836738"/>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113</a:t>
            </a:r>
          </a:p>
        </p:txBody>
      </p:sp>
      <p:sp>
        <p:nvSpPr>
          <p:cNvPr id="39958" name="Rectangle 22"/>
          <p:cNvSpPr>
            <a:spLocks noChangeArrowheads="1"/>
          </p:cNvSpPr>
          <p:nvPr/>
        </p:nvSpPr>
        <p:spPr bwMode="auto">
          <a:xfrm>
            <a:off x="4714875"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59" name="Rectangle 23"/>
          <p:cNvSpPr>
            <a:spLocks noChangeArrowheads="1"/>
          </p:cNvSpPr>
          <p:nvPr/>
        </p:nvSpPr>
        <p:spPr bwMode="auto">
          <a:xfrm>
            <a:off x="5289550"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60" name="Rectangle 24"/>
          <p:cNvSpPr>
            <a:spLocks noChangeArrowheads="1"/>
          </p:cNvSpPr>
          <p:nvPr/>
        </p:nvSpPr>
        <p:spPr bwMode="auto">
          <a:xfrm>
            <a:off x="5576888"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61" name="Rectangle 25"/>
          <p:cNvSpPr>
            <a:spLocks noChangeArrowheads="1"/>
          </p:cNvSpPr>
          <p:nvPr/>
        </p:nvSpPr>
        <p:spPr bwMode="auto">
          <a:xfrm>
            <a:off x="5865813"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62" name="Rectangle 26"/>
          <p:cNvSpPr>
            <a:spLocks noChangeArrowheads="1"/>
          </p:cNvSpPr>
          <p:nvPr/>
        </p:nvSpPr>
        <p:spPr bwMode="auto">
          <a:xfrm>
            <a:off x="6154738"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63" name="Rectangle 27"/>
          <p:cNvSpPr>
            <a:spLocks noChangeArrowheads="1"/>
          </p:cNvSpPr>
          <p:nvPr/>
        </p:nvSpPr>
        <p:spPr bwMode="auto">
          <a:xfrm>
            <a:off x="6443663" y="1836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64" name="Rectangle 28"/>
          <p:cNvSpPr>
            <a:spLocks noChangeArrowheads="1"/>
          </p:cNvSpPr>
          <p:nvPr/>
        </p:nvSpPr>
        <p:spPr bwMode="auto">
          <a:xfrm>
            <a:off x="6729413" y="1836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65" name="Rectangle 29"/>
          <p:cNvSpPr>
            <a:spLocks noChangeArrowheads="1"/>
          </p:cNvSpPr>
          <p:nvPr/>
        </p:nvSpPr>
        <p:spPr bwMode="auto">
          <a:xfrm>
            <a:off x="3276600" y="2122488"/>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112</a:t>
            </a:r>
          </a:p>
        </p:txBody>
      </p:sp>
      <p:sp>
        <p:nvSpPr>
          <p:cNvPr id="39966" name="Rectangle 30"/>
          <p:cNvSpPr>
            <a:spLocks noChangeArrowheads="1"/>
          </p:cNvSpPr>
          <p:nvPr/>
        </p:nvSpPr>
        <p:spPr bwMode="auto">
          <a:xfrm>
            <a:off x="3562350"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67" name="Rectangle 31"/>
          <p:cNvSpPr>
            <a:spLocks noChangeArrowheads="1"/>
          </p:cNvSpPr>
          <p:nvPr/>
        </p:nvSpPr>
        <p:spPr bwMode="auto">
          <a:xfrm>
            <a:off x="3849688"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68" name="Rectangle 32"/>
          <p:cNvSpPr>
            <a:spLocks noChangeArrowheads="1"/>
          </p:cNvSpPr>
          <p:nvPr/>
        </p:nvSpPr>
        <p:spPr bwMode="auto">
          <a:xfrm>
            <a:off x="4137025"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69" name="Rectangle 33"/>
          <p:cNvSpPr>
            <a:spLocks noChangeArrowheads="1"/>
          </p:cNvSpPr>
          <p:nvPr/>
        </p:nvSpPr>
        <p:spPr bwMode="auto">
          <a:xfrm>
            <a:off x="4425950"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70" name="Rectangle 34"/>
          <p:cNvSpPr>
            <a:spLocks noChangeArrowheads="1"/>
          </p:cNvSpPr>
          <p:nvPr/>
        </p:nvSpPr>
        <p:spPr bwMode="auto">
          <a:xfrm>
            <a:off x="4714875"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71" name="Rectangle 35"/>
          <p:cNvSpPr>
            <a:spLocks noChangeArrowheads="1"/>
          </p:cNvSpPr>
          <p:nvPr/>
        </p:nvSpPr>
        <p:spPr bwMode="auto">
          <a:xfrm>
            <a:off x="5003800" y="21224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72" name="Rectangle 36"/>
          <p:cNvSpPr>
            <a:spLocks noChangeArrowheads="1"/>
          </p:cNvSpPr>
          <p:nvPr/>
        </p:nvSpPr>
        <p:spPr bwMode="auto">
          <a:xfrm>
            <a:off x="5289550"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73" name="Rectangle 37"/>
          <p:cNvSpPr>
            <a:spLocks noChangeArrowheads="1"/>
          </p:cNvSpPr>
          <p:nvPr/>
        </p:nvSpPr>
        <p:spPr bwMode="auto">
          <a:xfrm>
            <a:off x="5576888"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74" name="Rectangle 38"/>
          <p:cNvSpPr>
            <a:spLocks noChangeArrowheads="1"/>
          </p:cNvSpPr>
          <p:nvPr/>
        </p:nvSpPr>
        <p:spPr bwMode="auto">
          <a:xfrm>
            <a:off x="5865813"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75" name="Rectangle 39"/>
          <p:cNvSpPr>
            <a:spLocks noChangeArrowheads="1"/>
          </p:cNvSpPr>
          <p:nvPr/>
        </p:nvSpPr>
        <p:spPr bwMode="auto">
          <a:xfrm>
            <a:off x="6154738" y="2122488"/>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39976" name="Rectangle 40"/>
          <p:cNvSpPr>
            <a:spLocks noChangeArrowheads="1"/>
          </p:cNvSpPr>
          <p:nvPr/>
        </p:nvSpPr>
        <p:spPr bwMode="auto">
          <a:xfrm>
            <a:off x="6443663"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77" name="Rectangle 41"/>
          <p:cNvSpPr>
            <a:spLocks noChangeArrowheads="1"/>
          </p:cNvSpPr>
          <p:nvPr/>
        </p:nvSpPr>
        <p:spPr bwMode="auto">
          <a:xfrm>
            <a:off x="6729413" y="21224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78" name="Rectangle 42"/>
          <p:cNvSpPr>
            <a:spLocks noChangeArrowheads="1"/>
          </p:cNvSpPr>
          <p:nvPr/>
        </p:nvSpPr>
        <p:spPr bwMode="auto">
          <a:xfrm>
            <a:off x="7016750" y="21224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79" name="Rectangle 43"/>
          <p:cNvSpPr>
            <a:spLocks noChangeArrowheads="1"/>
          </p:cNvSpPr>
          <p:nvPr/>
        </p:nvSpPr>
        <p:spPr bwMode="auto">
          <a:xfrm>
            <a:off x="7304088" y="21224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80" name="Rectangle 44"/>
          <p:cNvSpPr>
            <a:spLocks noChangeArrowheads="1"/>
          </p:cNvSpPr>
          <p:nvPr/>
        </p:nvSpPr>
        <p:spPr bwMode="auto">
          <a:xfrm>
            <a:off x="2122488" y="2409825"/>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111</a:t>
            </a:r>
          </a:p>
        </p:txBody>
      </p:sp>
      <p:sp>
        <p:nvSpPr>
          <p:cNvPr id="39981" name="Rectangle 45"/>
          <p:cNvSpPr>
            <a:spLocks noChangeArrowheads="1"/>
          </p:cNvSpPr>
          <p:nvPr/>
        </p:nvSpPr>
        <p:spPr bwMode="auto">
          <a:xfrm>
            <a:off x="240982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82" name="Rectangle 46"/>
          <p:cNvSpPr>
            <a:spLocks noChangeArrowheads="1"/>
          </p:cNvSpPr>
          <p:nvPr/>
        </p:nvSpPr>
        <p:spPr bwMode="auto">
          <a:xfrm>
            <a:off x="269875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83" name="Rectangle 47"/>
          <p:cNvSpPr>
            <a:spLocks noChangeArrowheads="1"/>
          </p:cNvSpPr>
          <p:nvPr/>
        </p:nvSpPr>
        <p:spPr bwMode="auto">
          <a:xfrm>
            <a:off x="298767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84" name="Rectangle 48"/>
          <p:cNvSpPr>
            <a:spLocks noChangeArrowheads="1"/>
          </p:cNvSpPr>
          <p:nvPr/>
        </p:nvSpPr>
        <p:spPr bwMode="auto">
          <a:xfrm>
            <a:off x="327660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85" name="Rectangle 49"/>
          <p:cNvSpPr>
            <a:spLocks noChangeArrowheads="1"/>
          </p:cNvSpPr>
          <p:nvPr/>
        </p:nvSpPr>
        <p:spPr bwMode="auto">
          <a:xfrm>
            <a:off x="356235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86" name="Rectangle 50"/>
          <p:cNvSpPr>
            <a:spLocks noChangeArrowheads="1"/>
          </p:cNvSpPr>
          <p:nvPr/>
        </p:nvSpPr>
        <p:spPr bwMode="auto">
          <a:xfrm>
            <a:off x="3849688" y="24098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87" name="Rectangle 51"/>
          <p:cNvSpPr>
            <a:spLocks noChangeArrowheads="1"/>
          </p:cNvSpPr>
          <p:nvPr/>
        </p:nvSpPr>
        <p:spPr bwMode="auto">
          <a:xfrm>
            <a:off x="413702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88" name="Rectangle 52"/>
          <p:cNvSpPr>
            <a:spLocks noChangeArrowheads="1"/>
          </p:cNvSpPr>
          <p:nvPr/>
        </p:nvSpPr>
        <p:spPr bwMode="auto">
          <a:xfrm>
            <a:off x="471487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89" name="Rectangle 53"/>
          <p:cNvSpPr>
            <a:spLocks noChangeArrowheads="1"/>
          </p:cNvSpPr>
          <p:nvPr/>
        </p:nvSpPr>
        <p:spPr bwMode="auto">
          <a:xfrm>
            <a:off x="500380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90" name="Rectangle 54"/>
          <p:cNvSpPr>
            <a:spLocks noChangeArrowheads="1"/>
          </p:cNvSpPr>
          <p:nvPr/>
        </p:nvSpPr>
        <p:spPr bwMode="auto">
          <a:xfrm>
            <a:off x="528955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91" name="Rectangle 55"/>
          <p:cNvSpPr>
            <a:spLocks noChangeArrowheads="1"/>
          </p:cNvSpPr>
          <p:nvPr/>
        </p:nvSpPr>
        <p:spPr bwMode="auto">
          <a:xfrm>
            <a:off x="5576888"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92" name="Rectangle 56"/>
          <p:cNvSpPr>
            <a:spLocks noChangeArrowheads="1"/>
          </p:cNvSpPr>
          <p:nvPr/>
        </p:nvSpPr>
        <p:spPr bwMode="auto">
          <a:xfrm>
            <a:off x="5865813" y="24098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93" name="Rectangle 57"/>
          <p:cNvSpPr>
            <a:spLocks noChangeArrowheads="1"/>
          </p:cNvSpPr>
          <p:nvPr/>
        </p:nvSpPr>
        <p:spPr bwMode="auto">
          <a:xfrm>
            <a:off x="6154738" y="24098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94" name="Rectangle 58"/>
          <p:cNvSpPr>
            <a:spLocks noChangeArrowheads="1"/>
          </p:cNvSpPr>
          <p:nvPr/>
        </p:nvSpPr>
        <p:spPr bwMode="auto">
          <a:xfrm>
            <a:off x="6443663"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95" name="Rectangle 59"/>
          <p:cNvSpPr>
            <a:spLocks noChangeArrowheads="1"/>
          </p:cNvSpPr>
          <p:nvPr/>
        </p:nvSpPr>
        <p:spPr bwMode="auto">
          <a:xfrm>
            <a:off x="6729413"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96" name="Rectangle 60"/>
          <p:cNvSpPr>
            <a:spLocks noChangeArrowheads="1"/>
          </p:cNvSpPr>
          <p:nvPr/>
        </p:nvSpPr>
        <p:spPr bwMode="auto">
          <a:xfrm>
            <a:off x="2122488" y="26987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Ds</a:t>
            </a:r>
          </a:p>
        </p:txBody>
      </p:sp>
      <p:sp>
        <p:nvSpPr>
          <p:cNvPr id="39997" name="Rectangle 61"/>
          <p:cNvSpPr>
            <a:spLocks noChangeArrowheads="1"/>
          </p:cNvSpPr>
          <p:nvPr/>
        </p:nvSpPr>
        <p:spPr bwMode="auto">
          <a:xfrm>
            <a:off x="240982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98" name="Rectangle 62"/>
          <p:cNvSpPr>
            <a:spLocks noChangeArrowheads="1"/>
          </p:cNvSpPr>
          <p:nvPr/>
        </p:nvSpPr>
        <p:spPr bwMode="auto">
          <a:xfrm>
            <a:off x="2698750"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99" name="Rectangle 63"/>
          <p:cNvSpPr>
            <a:spLocks noChangeArrowheads="1"/>
          </p:cNvSpPr>
          <p:nvPr/>
        </p:nvSpPr>
        <p:spPr bwMode="auto">
          <a:xfrm>
            <a:off x="298767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00" name="Rectangle 64"/>
          <p:cNvSpPr>
            <a:spLocks noChangeArrowheads="1"/>
          </p:cNvSpPr>
          <p:nvPr/>
        </p:nvSpPr>
        <p:spPr bwMode="auto">
          <a:xfrm>
            <a:off x="3276600"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01" name="Rectangle 65"/>
          <p:cNvSpPr>
            <a:spLocks noChangeArrowheads="1"/>
          </p:cNvSpPr>
          <p:nvPr/>
        </p:nvSpPr>
        <p:spPr bwMode="auto">
          <a:xfrm>
            <a:off x="3562350"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02" name="Rectangle 66"/>
          <p:cNvSpPr>
            <a:spLocks noChangeArrowheads="1"/>
          </p:cNvSpPr>
          <p:nvPr/>
        </p:nvSpPr>
        <p:spPr bwMode="auto">
          <a:xfrm>
            <a:off x="3849688"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03" name="Rectangle 67"/>
          <p:cNvSpPr>
            <a:spLocks noChangeArrowheads="1"/>
          </p:cNvSpPr>
          <p:nvPr/>
        </p:nvSpPr>
        <p:spPr bwMode="auto">
          <a:xfrm>
            <a:off x="413702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04" name="Rectangle 68"/>
          <p:cNvSpPr>
            <a:spLocks noChangeArrowheads="1"/>
          </p:cNvSpPr>
          <p:nvPr/>
        </p:nvSpPr>
        <p:spPr bwMode="auto">
          <a:xfrm>
            <a:off x="4425950"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05" name="Rectangle 69"/>
          <p:cNvSpPr>
            <a:spLocks noChangeArrowheads="1"/>
          </p:cNvSpPr>
          <p:nvPr/>
        </p:nvSpPr>
        <p:spPr bwMode="auto">
          <a:xfrm>
            <a:off x="471487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06" name="Rectangle 70"/>
          <p:cNvSpPr>
            <a:spLocks noChangeArrowheads="1"/>
          </p:cNvSpPr>
          <p:nvPr/>
        </p:nvSpPr>
        <p:spPr bwMode="auto">
          <a:xfrm>
            <a:off x="5003800"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07" name="Rectangle 71"/>
          <p:cNvSpPr>
            <a:spLocks noChangeArrowheads="1"/>
          </p:cNvSpPr>
          <p:nvPr/>
        </p:nvSpPr>
        <p:spPr bwMode="auto">
          <a:xfrm>
            <a:off x="5289550"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08" name="Rectangle 72"/>
          <p:cNvSpPr>
            <a:spLocks noChangeArrowheads="1"/>
          </p:cNvSpPr>
          <p:nvPr/>
        </p:nvSpPr>
        <p:spPr bwMode="auto">
          <a:xfrm>
            <a:off x="5576888" y="2698750"/>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0009" name="Rectangle 73"/>
          <p:cNvSpPr>
            <a:spLocks noChangeArrowheads="1"/>
          </p:cNvSpPr>
          <p:nvPr/>
        </p:nvSpPr>
        <p:spPr bwMode="auto">
          <a:xfrm>
            <a:off x="5865813"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10" name="Rectangle 74"/>
          <p:cNvSpPr>
            <a:spLocks noChangeArrowheads="1"/>
          </p:cNvSpPr>
          <p:nvPr/>
        </p:nvSpPr>
        <p:spPr bwMode="auto">
          <a:xfrm>
            <a:off x="6154738"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11" name="Rectangle 75"/>
          <p:cNvSpPr>
            <a:spLocks noChangeArrowheads="1"/>
          </p:cNvSpPr>
          <p:nvPr/>
        </p:nvSpPr>
        <p:spPr bwMode="auto">
          <a:xfrm>
            <a:off x="6443663" y="26987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12" name="Rectangle 76"/>
          <p:cNvSpPr>
            <a:spLocks noChangeArrowheads="1"/>
          </p:cNvSpPr>
          <p:nvPr/>
        </p:nvSpPr>
        <p:spPr bwMode="auto">
          <a:xfrm>
            <a:off x="6729413"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13" name="Rectangle 77"/>
          <p:cNvSpPr>
            <a:spLocks noChangeArrowheads="1"/>
          </p:cNvSpPr>
          <p:nvPr/>
        </p:nvSpPr>
        <p:spPr bwMode="auto">
          <a:xfrm>
            <a:off x="1547813" y="2987675"/>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Mt</a:t>
            </a:r>
          </a:p>
        </p:txBody>
      </p:sp>
      <p:sp>
        <p:nvSpPr>
          <p:cNvPr id="40014" name="Rectangle 78"/>
          <p:cNvSpPr>
            <a:spLocks noChangeArrowheads="1"/>
          </p:cNvSpPr>
          <p:nvPr/>
        </p:nvSpPr>
        <p:spPr bwMode="auto">
          <a:xfrm>
            <a:off x="1836738"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15" name="Rectangle 79"/>
          <p:cNvSpPr>
            <a:spLocks noChangeArrowheads="1"/>
          </p:cNvSpPr>
          <p:nvPr/>
        </p:nvSpPr>
        <p:spPr bwMode="auto">
          <a:xfrm>
            <a:off x="2122488"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16" name="Rectangle 80"/>
          <p:cNvSpPr>
            <a:spLocks noChangeArrowheads="1"/>
          </p:cNvSpPr>
          <p:nvPr/>
        </p:nvSpPr>
        <p:spPr bwMode="auto">
          <a:xfrm>
            <a:off x="240982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17" name="Rectangle 81"/>
          <p:cNvSpPr>
            <a:spLocks noChangeArrowheads="1"/>
          </p:cNvSpPr>
          <p:nvPr/>
        </p:nvSpPr>
        <p:spPr bwMode="auto">
          <a:xfrm>
            <a:off x="2698750"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18" name="Rectangle 82"/>
          <p:cNvSpPr>
            <a:spLocks noChangeArrowheads="1"/>
          </p:cNvSpPr>
          <p:nvPr/>
        </p:nvSpPr>
        <p:spPr bwMode="auto">
          <a:xfrm>
            <a:off x="298767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19" name="Rectangle 83"/>
          <p:cNvSpPr>
            <a:spLocks noChangeArrowheads="1"/>
          </p:cNvSpPr>
          <p:nvPr/>
        </p:nvSpPr>
        <p:spPr bwMode="auto">
          <a:xfrm>
            <a:off x="3276600"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20" name="Rectangle 84"/>
          <p:cNvSpPr>
            <a:spLocks noChangeArrowheads="1"/>
          </p:cNvSpPr>
          <p:nvPr/>
        </p:nvSpPr>
        <p:spPr bwMode="auto">
          <a:xfrm>
            <a:off x="413702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21" name="Rectangle 85"/>
          <p:cNvSpPr>
            <a:spLocks noChangeArrowheads="1"/>
          </p:cNvSpPr>
          <p:nvPr/>
        </p:nvSpPr>
        <p:spPr bwMode="auto">
          <a:xfrm>
            <a:off x="4425950"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22" name="Rectangle 86"/>
          <p:cNvSpPr>
            <a:spLocks noChangeArrowheads="1"/>
          </p:cNvSpPr>
          <p:nvPr/>
        </p:nvSpPr>
        <p:spPr bwMode="auto">
          <a:xfrm>
            <a:off x="471487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23" name="Rectangle 87"/>
          <p:cNvSpPr>
            <a:spLocks noChangeArrowheads="1"/>
          </p:cNvSpPr>
          <p:nvPr/>
        </p:nvSpPr>
        <p:spPr bwMode="auto">
          <a:xfrm>
            <a:off x="5003800"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24" name="Rectangle 88"/>
          <p:cNvSpPr>
            <a:spLocks noChangeArrowheads="1"/>
          </p:cNvSpPr>
          <p:nvPr/>
        </p:nvSpPr>
        <p:spPr bwMode="auto">
          <a:xfrm>
            <a:off x="5289550"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25" name="Rectangle 89"/>
          <p:cNvSpPr>
            <a:spLocks noChangeArrowheads="1"/>
          </p:cNvSpPr>
          <p:nvPr/>
        </p:nvSpPr>
        <p:spPr bwMode="auto">
          <a:xfrm>
            <a:off x="5576888"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26" name="Rectangle 90"/>
          <p:cNvSpPr>
            <a:spLocks noChangeArrowheads="1"/>
          </p:cNvSpPr>
          <p:nvPr/>
        </p:nvSpPr>
        <p:spPr bwMode="auto">
          <a:xfrm>
            <a:off x="969963" y="327660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Hs</a:t>
            </a:r>
          </a:p>
        </p:txBody>
      </p:sp>
      <p:sp>
        <p:nvSpPr>
          <p:cNvPr id="40027" name="Rectangle 91"/>
          <p:cNvSpPr>
            <a:spLocks noChangeArrowheads="1"/>
          </p:cNvSpPr>
          <p:nvPr/>
        </p:nvSpPr>
        <p:spPr bwMode="auto">
          <a:xfrm>
            <a:off x="125888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28" name="Rectangle 92"/>
          <p:cNvSpPr>
            <a:spLocks noChangeArrowheads="1"/>
          </p:cNvSpPr>
          <p:nvPr/>
        </p:nvSpPr>
        <p:spPr bwMode="auto">
          <a:xfrm>
            <a:off x="1547813"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29" name="Rectangle 93"/>
          <p:cNvSpPr>
            <a:spLocks noChangeArrowheads="1"/>
          </p:cNvSpPr>
          <p:nvPr/>
        </p:nvSpPr>
        <p:spPr bwMode="auto">
          <a:xfrm>
            <a:off x="183673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30" name="Rectangle 94"/>
          <p:cNvSpPr>
            <a:spLocks noChangeArrowheads="1"/>
          </p:cNvSpPr>
          <p:nvPr/>
        </p:nvSpPr>
        <p:spPr bwMode="auto">
          <a:xfrm>
            <a:off x="212248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31" name="Rectangle 95"/>
          <p:cNvSpPr>
            <a:spLocks noChangeArrowheads="1"/>
          </p:cNvSpPr>
          <p:nvPr/>
        </p:nvSpPr>
        <p:spPr bwMode="auto">
          <a:xfrm>
            <a:off x="2409825"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32" name="Rectangle 96"/>
          <p:cNvSpPr>
            <a:spLocks noChangeArrowheads="1"/>
          </p:cNvSpPr>
          <p:nvPr/>
        </p:nvSpPr>
        <p:spPr bwMode="auto">
          <a:xfrm>
            <a:off x="2698750"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33" name="Rectangle 97"/>
          <p:cNvSpPr>
            <a:spLocks noChangeArrowheads="1"/>
          </p:cNvSpPr>
          <p:nvPr/>
        </p:nvSpPr>
        <p:spPr bwMode="auto">
          <a:xfrm>
            <a:off x="2987675"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34" name="Rectangle 98"/>
          <p:cNvSpPr>
            <a:spLocks noChangeArrowheads="1"/>
          </p:cNvSpPr>
          <p:nvPr/>
        </p:nvSpPr>
        <p:spPr bwMode="auto">
          <a:xfrm>
            <a:off x="3276600"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35" name="Rectangle 99"/>
          <p:cNvSpPr>
            <a:spLocks noChangeArrowheads="1"/>
          </p:cNvSpPr>
          <p:nvPr/>
        </p:nvSpPr>
        <p:spPr bwMode="auto">
          <a:xfrm>
            <a:off x="3562350"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36" name="Rectangle 100"/>
          <p:cNvSpPr>
            <a:spLocks noChangeArrowheads="1"/>
          </p:cNvSpPr>
          <p:nvPr/>
        </p:nvSpPr>
        <p:spPr bwMode="auto">
          <a:xfrm>
            <a:off x="3849688"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37" name="Rectangle 101"/>
          <p:cNvSpPr>
            <a:spLocks noChangeArrowheads="1"/>
          </p:cNvSpPr>
          <p:nvPr/>
        </p:nvSpPr>
        <p:spPr bwMode="auto">
          <a:xfrm>
            <a:off x="4137025"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38" name="Rectangle 102"/>
          <p:cNvSpPr>
            <a:spLocks noChangeArrowheads="1"/>
          </p:cNvSpPr>
          <p:nvPr/>
        </p:nvSpPr>
        <p:spPr bwMode="auto">
          <a:xfrm>
            <a:off x="4425950"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39" name="Rectangle 103"/>
          <p:cNvSpPr>
            <a:spLocks noChangeArrowheads="1"/>
          </p:cNvSpPr>
          <p:nvPr/>
        </p:nvSpPr>
        <p:spPr bwMode="auto">
          <a:xfrm>
            <a:off x="4714875"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40" name="Rectangle 104"/>
          <p:cNvSpPr>
            <a:spLocks noChangeArrowheads="1"/>
          </p:cNvSpPr>
          <p:nvPr/>
        </p:nvSpPr>
        <p:spPr bwMode="auto">
          <a:xfrm>
            <a:off x="5003800" y="3276600"/>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0041" name="Rectangle 105"/>
          <p:cNvSpPr>
            <a:spLocks noChangeArrowheads="1"/>
          </p:cNvSpPr>
          <p:nvPr/>
        </p:nvSpPr>
        <p:spPr bwMode="auto">
          <a:xfrm>
            <a:off x="5289550"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42" name="Rectangle 106"/>
          <p:cNvSpPr>
            <a:spLocks noChangeArrowheads="1"/>
          </p:cNvSpPr>
          <p:nvPr/>
        </p:nvSpPr>
        <p:spPr bwMode="auto">
          <a:xfrm>
            <a:off x="557688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43" name="Rectangle 107"/>
          <p:cNvSpPr>
            <a:spLocks noChangeArrowheads="1"/>
          </p:cNvSpPr>
          <p:nvPr/>
        </p:nvSpPr>
        <p:spPr bwMode="auto">
          <a:xfrm>
            <a:off x="5865813"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44" name="Rectangle 108"/>
          <p:cNvSpPr>
            <a:spLocks noChangeArrowheads="1"/>
          </p:cNvSpPr>
          <p:nvPr/>
        </p:nvSpPr>
        <p:spPr bwMode="auto">
          <a:xfrm>
            <a:off x="6154738" y="32766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45" name="Rectangle 109"/>
          <p:cNvSpPr>
            <a:spLocks noChangeArrowheads="1"/>
          </p:cNvSpPr>
          <p:nvPr/>
        </p:nvSpPr>
        <p:spPr bwMode="auto">
          <a:xfrm>
            <a:off x="682625" y="35623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Bh</a:t>
            </a:r>
          </a:p>
        </p:txBody>
      </p:sp>
      <p:sp>
        <p:nvSpPr>
          <p:cNvPr id="40046" name="Rectangle 110"/>
          <p:cNvSpPr>
            <a:spLocks noChangeArrowheads="1"/>
          </p:cNvSpPr>
          <p:nvPr/>
        </p:nvSpPr>
        <p:spPr bwMode="auto">
          <a:xfrm>
            <a:off x="969963"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47" name="Rectangle 111"/>
          <p:cNvSpPr>
            <a:spLocks noChangeArrowheads="1"/>
          </p:cNvSpPr>
          <p:nvPr/>
        </p:nvSpPr>
        <p:spPr bwMode="auto">
          <a:xfrm>
            <a:off x="1258888"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48" name="Rectangle 112"/>
          <p:cNvSpPr>
            <a:spLocks noChangeArrowheads="1"/>
          </p:cNvSpPr>
          <p:nvPr/>
        </p:nvSpPr>
        <p:spPr bwMode="auto">
          <a:xfrm>
            <a:off x="1547813"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49" name="Rectangle 113"/>
          <p:cNvSpPr>
            <a:spLocks noChangeArrowheads="1"/>
          </p:cNvSpPr>
          <p:nvPr/>
        </p:nvSpPr>
        <p:spPr bwMode="auto">
          <a:xfrm>
            <a:off x="1836738"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50" name="Rectangle 114"/>
          <p:cNvSpPr>
            <a:spLocks noChangeArrowheads="1"/>
          </p:cNvSpPr>
          <p:nvPr/>
        </p:nvSpPr>
        <p:spPr bwMode="auto">
          <a:xfrm>
            <a:off x="2122488"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51" name="Rectangle 115"/>
          <p:cNvSpPr>
            <a:spLocks noChangeArrowheads="1"/>
          </p:cNvSpPr>
          <p:nvPr/>
        </p:nvSpPr>
        <p:spPr bwMode="auto">
          <a:xfrm>
            <a:off x="2409825"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52" name="Rectangle 116"/>
          <p:cNvSpPr>
            <a:spLocks noChangeArrowheads="1"/>
          </p:cNvSpPr>
          <p:nvPr/>
        </p:nvSpPr>
        <p:spPr bwMode="auto">
          <a:xfrm>
            <a:off x="2698750"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53" name="Rectangle 117"/>
          <p:cNvSpPr>
            <a:spLocks noChangeArrowheads="1"/>
          </p:cNvSpPr>
          <p:nvPr/>
        </p:nvSpPr>
        <p:spPr bwMode="auto">
          <a:xfrm>
            <a:off x="2987675"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54" name="Rectangle 118"/>
          <p:cNvSpPr>
            <a:spLocks noChangeArrowheads="1"/>
          </p:cNvSpPr>
          <p:nvPr/>
        </p:nvSpPr>
        <p:spPr bwMode="auto">
          <a:xfrm>
            <a:off x="3562350"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55" name="Rectangle 119"/>
          <p:cNvSpPr>
            <a:spLocks noChangeArrowheads="1"/>
          </p:cNvSpPr>
          <p:nvPr/>
        </p:nvSpPr>
        <p:spPr bwMode="auto">
          <a:xfrm>
            <a:off x="3849688"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56" name="Rectangle 120"/>
          <p:cNvSpPr>
            <a:spLocks noChangeArrowheads="1"/>
          </p:cNvSpPr>
          <p:nvPr/>
        </p:nvSpPr>
        <p:spPr bwMode="auto">
          <a:xfrm>
            <a:off x="4137025"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57" name="Rectangle 121"/>
          <p:cNvSpPr>
            <a:spLocks noChangeArrowheads="1"/>
          </p:cNvSpPr>
          <p:nvPr/>
        </p:nvSpPr>
        <p:spPr bwMode="auto">
          <a:xfrm>
            <a:off x="4425950"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58" name="Rectangle 122"/>
          <p:cNvSpPr>
            <a:spLocks noChangeArrowheads="1"/>
          </p:cNvSpPr>
          <p:nvPr/>
        </p:nvSpPr>
        <p:spPr bwMode="auto">
          <a:xfrm>
            <a:off x="4714875"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59" name="Rectangle 123"/>
          <p:cNvSpPr>
            <a:spLocks noChangeArrowheads="1"/>
          </p:cNvSpPr>
          <p:nvPr/>
        </p:nvSpPr>
        <p:spPr bwMode="auto">
          <a:xfrm>
            <a:off x="5003800"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60" name="Rectangle 124"/>
          <p:cNvSpPr>
            <a:spLocks noChangeArrowheads="1"/>
          </p:cNvSpPr>
          <p:nvPr/>
        </p:nvSpPr>
        <p:spPr bwMode="auto">
          <a:xfrm>
            <a:off x="395288" y="3849688"/>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Sg</a:t>
            </a:r>
          </a:p>
        </p:txBody>
      </p:sp>
      <p:sp>
        <p:nvSpPr>
          <p:cNvPr id="40061" name="Rectangle 125"/>
          <p:cNvSpPr>
            <a:spLocks noChangeArrowheads="1"/>
          </p:cNvSpPr>
          <p:nvPr/>
        </p:nvSpPr>
        <p:spPr bwMode="auto">
          <a:xfrm>
            <a:off x="682625"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62" name="Rectangle 126"/>
          <p:cNvSpPr>
            <a:spLocks noChangeArrowheads="1"/>
          </p:cNvSpPr>
          <p:nvPr/>
        </p:nvSpPr>
        <p:spPr bwMode="auto">
          <a:xfrm>
            <a:off x="969963"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63" name="Rectangle 127"/>
          <p:cNvSpPr>
            <a:spLocks noChangeArrowheads="1"/>
          </p:cNvSpPr>
          <p:nvPr/>
        </p:nvSpPr>
        <p:spPr bwMode="auto">
          <a:xfrm>
            <a:off x="1258888" y="38496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64" name="Rectangle 128"/>
          <p:cNvSpPr>
            <a:spLocks noChangeArrowheads="1"/>
          </p:cNvSpPr>
          <p:nvPr/>
        </p:nvSpPr>
        <p:spPr bwMode="auto">
          <a:xfrm>
            <a:off x="1547813"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65" name="Rectangle 129"/>
          <p:cNvSpPr>
            <a:spLocks noChangeArrowheads="1"/>
          </p:cNvSpPr>
          <p:nvPr/>
        </p:nvSpPr>
        <p:spPr bwMode="auto">
          <a:xfrm>
            <a:off x="1836738"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66" name="Rectangle 130"/>
          <p:cNvSpPr>
            <a:spLocks noChangeArrowheads="1"/>
          </p:cNvSpPr>
          <p:nvPr/>
        </p:nvSpPr>
        <p:spPr bwMode="auto">
          <a:xfrm>
            <a:off x="2122488"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67" name="Rectangle 131"/>
          <p:cNvSpPr>
            <a:spLocks noChangeArrowheads="1"/>
          </p:cNvSpPr>
          <p:nvPr/>
        </p:nvSpPr>
        <p:spPr bwMode="auto">
          <a:xfrm>
            <a:off x="2409825" y="38496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68" name="Rectangle 132"/>
          <p:cNvSpPr>
            <a:spLocks noChangeArrowheads="1"/>
          </p:cNvSpPr>
          <p:nvPr/>
        </p:nvSpPr>
        <p:spPr bwMode="auto">
          <a:xfrm>
            <a:off x="2698750"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69" name="Rectangle 133"/>
          <p:cNvSpPr>
            <a:spLocks noChangeArrowheads="1"/>
          </p:cNvSpPr>
          <p:nvPr/>
        </p:nvSpPr>
        <p:spPr bwMode="auto">
          <a:xfrm>
            <a:off x="2987675"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70" name="Rectangle 134"/>
          <p:cNvSpPr>
            <a:spLocks noChangeArrowheads="1"/>
          </p:cNvSpPr>
          <p:nvPr/>
        </p:nvSpPr>
        <p:spPr bwMode="auto">
          <a:xfrm>
            <a:off x="3276600"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71" name="Rectangle 135"/>
          <p:cNvSpPr>
            <a:spLocks noChangeArrowheads="1"/>
          </p:cNvSpPr>
          <p:nvPr/>
        </p:nvSpPr>
        <p:spPr bwMode="auto">
          <a:xfrm>
            <a:off x="3562350"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72" name="Rectangle 136"/>
          <p:cNvSpPr>
            <a:spLocks noChangeArrowheads="1"/>
          </p:cNvSpPr>
          <p:nvPr/>
        </p:nvSpPr>
        <p:spPr bwMode="auto">
          <a:xfrm>
            <a:off x="3849688"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73" name="Rectangle 137"/>
          <p:cNvSpPr>
            <a:spLocks noChangeArrowheads="1"/>
          </p:cNvSpPr>
          <p:nvPr/>
        </p:nvSpPr>
        <p:spPr bwMode="auto">
          <a:xfrm>
            <a:off x="4137025"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74" name="Rectangle 138"/>
          <p:cNvSpPr>
            <a:spLocks noChangeArrowheads="1"/>
          </p:cNvSpPr>
          <p:nvPr/>
        </p:nvSpPr>
        <p:spPr bwMode="auto">
          <a:xfrm>
            <a:off x="4425950" y="3849688"/>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0075" name="Rectangle 139"/>
          <p:cNvSpPr>
            <a:spLocks noChangeArrowheads="1"/>
          </p:cNvSpPr>
          <p:nvPr/>
        </p:nvSpPr>
        <p:spPr bwMode="auto">
          <a:xfrm>
            <a:off x="107950" y="4137025"/>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Db</a:t>
            </a:r>
          </a:p>
        </p:txBody>
      </p:sp>
      <p:sp>
        <p:nvSpPr>
          <p:cNvPr id="40076" name="Rectangle 140"/>
          <p:cNvSpPr>
            <a:spLocks noChangeArrowheads="1"/>
          </p:cNvSpPr>
          <p:nvPr/>
        </p:nvSpPr>
        <p:spPr bwMode="auto">
          <a:xfrm>
            <a:off x="395288"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77" name="Rectangle 141"/>
          <p:cNvSpPr>
            <a:spLocks noChangeArrowheads="1"/>
          </p:cNvSpPr>
          <p:nvPr/>
        </p:nvSpPr>
        <p:spPr bwMode="auto">
          <a:xfrm>
            <a:off x="682625" y="413702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78" name="Rectangle 142"/>
          <p:cNvSpPr>
            <a:spLocks noChangeArrowheads="1"/>
          </p:cNvSpPr>
          <p:nvPr/>
        </p:nvSpPr>
        <p:spPr bwMode="auto">
          <a:xfrm>
            <a:off x="969963"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79" name="Rectangle 143"/>
          <p:cNvSpPr>
            <a:spLocks noChangeArrowheads="1"/>
          </p:cNvSpPr>
          <p:nvPr/>
        </p:nvSpPr>
        <p:spPr bwMode="auto">
          <a:xfrm>
            <a:off x="1258888"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80" name="Rectangle 144"/>
          <p:cNvSpPr>
            <a:spLocks noChangeArrowheads="1"/>
          </p:cNvSpPr>
          <p:nvPr/>
        </p:nvSpPr>
        <p:spPr bwMode="auto">
          <a:xfrm>
            <a:off x="1547813"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81" name="Rectangle 145"/>
          <p:cNvSpPr>
            <a:spLocks noChangeArrowheads="1"/>
          </p:cNvSpPr>
          <p:nvPr/>
        </p:nvSpPr>
        <p:spPr bwMode="auto">
          <a:xfrm>
            <a:off x="2122488"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82" name="Rectangle 146"/>
          <p:cNvSpPr>
            <a:spLocks noChangeArrowheads="1"/>
          </p:cNvSpPr>
          <p:nvPr/>
        </p:nvSpPr>
        <p:spPr bwMode="auto">
          <a:xfrm>
            <a:off x="2409825"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83" name="Rectangle 147"/>
          <p:cNvSpPr>
            <a:spLocks noChangeArrowheads="1"/>
          </p:cNvSpPr>
          <p:nvPr/>
        </p:nvSpPr>
        <p:spPr bwMode="auto">
          <a:xfrm>
            <a:off x="2698750"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84" name="Rectangle 148"/>
          <p:cNvSpPr>
            <a:spLocks noChangeArrowheads="1"/>
          </p:cNvSpPr>
          <p:nvPr/>
        </p:nvSpPr>
        <p:spPr bwMode="auto">
          <a:xfrm>
            <a:off x="2987675"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85" name="Rectangle 149"/>
          <p:cNvSpPr>
            <a:spLocks noChangeArrowheads="1"/>
          </p:cNvSpPr>
          <p:nvPr/>
        </p:nvSpPr>
        <p:spPr bwMode="auto">
          <a:xfrm>
            <a:off x="3276600"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86" name="Rectangle 150"/>
          <p:cNvSpPr>
            <a:spLocks noChangeArrowheads="1"/>
          </p:cNvSpPr>
          <p:nvPr/>
        </p:nvSpPr>
        <p:spPr bwMode="auto">
          <a:xfrm>
            <a:off x="3562350"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87" name="Rectangle 151"/>
          <p:cNvSpPr>
            <a:spLocks noChangeArrowheads="1"/>
          </p:cNvSpPr>
          <p:nvPr/>
        </p:nvSpPr>
        <p:spPr bwMode="auto">
          <a:xfrm>
            <a:off x="3849688"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88" name="Rectangle 152"/>
          <p:cNvSpPr>
            <a:spLocks noChangeArrowheads="1"/>
          </p:cNvSpPr>
          <p:nvPr/>
        </p:nvSpPr>
        <p:spPr bwMode="auto">
          <a:xfrm>
            <a:off x="4137025" y="413702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89" name="Rectangle 153"/>
          <p:cNvSpPr>
            <a:spLocks noChangeArrowheads="1"/>
          </p:cNvSpPr>
          <p:nvPr/>
        </p:nvSpPr>
        <p:spPr bwMode="auto">
          <a:xfrm>
            <a:off x="4425950" y="413702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0" name="Rectangle 154"/>
          <p:cNvSpPr>
            <a:spLocks noChangeArrowheads="1"/>
          </p:cNvSpPr>
          <p:nvPr/>
        </p:nvSpPr>
        <p:spPr bwMode="auto">
          <a:xfrm>
            <a:off x="107950" y="44259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Rf</a:t>
            </a:r>
          </a:p>
        </p:txBody>
      </p:sp>
      <p:sp>
        <p:nvSpPr>
          <p:cNvPr id="40091" name="Rectangle 155"/>
          <p:cNvSpPr>
            <a:spLocks noChangeArrowheads="1"/>
          </p:cNvSpPr>
          <p:nvPr/>
        </p:nvSpPr>
        <p:spPr bwMode="auto">
          <a:xfrm>
            <a:off x="395288"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2" name="Rectangle 156"/>
          <p:cNvSpPr>
            <a:spLocks noChangeArrowheads="1"/>
          </p:cNvSpPr>
          <p:nvPr/>
        </p:nvSpPr>
        <p:spPr bwMode="auto">
          <a:xfrm>
            <a:off x="682625"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3" name="Rectangle 157"/>
          <p:cNvSpPr>
            <a:spLocks noChangeArrowheads="1"/>
          </p:cNvSpPr>
          <p:nvPr/>
        </p:nvSpPr>
        <p:spPr bwMode="auto">
          <a:xfrm>
            <a:off x="969963"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4" name="Rectangle 158"/>
          <p:cNvSpPr>
            <a:spLocks noChangeArrowheads="1"/>
          </p:cNvSpPr>
          <p:nvPr/>
        </p:nvSpPr>
        <p:spPr bwMode="auto">
          <a:xfrm>
            <a:off x="1258888"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5" name="Rectangle 159"/>
          <p:cNvSpPr>
            <a:spLocks noChangeArrowheads="1"/>
          </p:cNvSpPr>
          <p:nvPr/>
        </p:nvSpPr>
        <p:spPr bwMode="auto">
          <a:xfrm>
            <a:off x="1547813"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6" name="Rectangle 160"/>
          <p:cNvSpPr>
            <a:spLocks noChangeArrowheads="1"/>
          </p:cNvSpPr>
          <p:nvPr/>
        </p:nvSpPr>
        <p:spPr bwMode="auto">
          <a:xfrm>
            <a:off x="1836738"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7" name="Rectangle 161"/>
          <p:cNvSpPr>
            <a:spLocks noChangeArrowheads="1"/>
          </p:cNvSpPr>
          <p:nvPr/>
        </p:nvSpPr>
        <p:spPr bwMode="auto">
          <a:xfrm>
            <a:off x="2122488"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8" name="Rectangle 162"/>
          <p:cNvSpPr>
            <a:spLocks noChangeArrowheads="1"/>
          </p:cNvSpPr>
          <p:nvPr/>
        </p:nvSpPr>
        <p:spPr bwMode="auto">
          <a:xfrm>
            <a:off x="2409825"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9" name="Rectangle 163"/>
          <p:cNvSpPr>
            <a:spLocks noChangeArrowheads="1"/>
          </p:cNvSpPr>
          <p:nvPr/>
        </p:nvSpPr>
        <p:spPr bwMode="auto">
          <a:xfrm>
            <a:off x="2698750"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00" name="Rectangle 164"/>
          <p:cNvSpPr>
            <a:spLocks noChangeArrowheads="1"/>
          </p:cNvSpPr>
          <p:nvPr/>
        </p:nvSpPr>
        <p:spPr bwMode="auto">
          <a:xfrm>
            <a:off x="2987675"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01" name="Rectangle 165"/>
          <p:cNvSpPr>
            <a:spLocks noChangeArrowheads="1"/>
          </p:cNvSpPr>
          <p:nvPr/>
        </p:nvSpPr>
        <p:spPr bwMode="auto">
          <a:xfrm>
            <a:off x="3276600" y="44259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102" name="Rectangle 166"/>
          <p:cNvSpPr>
            <a:spLocks noChangeArrowheads="1"/>
          </p:cNvSpPr>
          <p:nvPr/>
        </p:nvSpPr>
        <p:spPr bwMode="auto">
          <a:xfrm>
            <a:off x="3562350" y="44259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103" name="Rectangle 167"/>
          <p:cNvSpPr>
            <a:spLocks noChangeArrowheads="1"/>
          </p:cNvSpPr>
          <p:nvPr/>
        </p:nvSpPr>
        <p:spPr bwMode="auto">
          <a:xfrm>
            <a:off x="107950" y="4714875"/>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Lr</a:t>
            </a:r>
          </a:p>
        </p:txBody>
      </p:sp>
      <p:sp>
        <p:nvSpPr>
          <p:cNvPr id="40104" name="Rectangle 168"/>
          <p:cNvSpPr>
            <a:spLocks noChangeArrowheads="1"/>
          </p:cNvSpPr>
          <p:nvPr/>
        </p:nvSpPr>
        <p:spPr bwMode="auto">
          <a:xfrm>
            <a:off x="39528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05" name="Rectangle 169"/>
          <p:cNvSpPr>
            <a:spLocks noChangeArrowheads="1"/>
          </p:cNvSpPr>
          <p:nvPr/>
        </p:nvSpPr>
        <p:spPr bwMode="auto">
          <a:xfrm>
            <a:off x="682625"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06" name="Rectangle 170"/>
          <p:cNvSpPr>
            <a:spLocks noChangeArrowheads="1"/>
          </p:cNvSpPr>
          <p:nvPr/>
        </p:nvSpPr>
        <p:spPr bwMode="auto">
          <a:xfrm>
            <a:off x="969963"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07" name="Rectangle 171"/>
          <p:cNvSpPr>
            <a:spLocks noChangeArrowheads="1"/>
          </p:cNvSpPr>
          <p:nvPr/>
        </p:nvSpPr>
        <p:spPr bwMode="auto">
          <a:xfrm>
            <a:off x="125888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08" name="Rectangle 172"/>
          <p:cNvSpPr>
            <a:spLocks noChangeArrowheads="1"/>
          </p:cNvSpPr>
          <p:nvPr/>
        </p:nvSpPr>
        <p:spPr bwMode="auto">
          <a:xfrm>
            <a:off x="1547813"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09" name="Rectangle 173"/>
          <p:cNvSpPr>
            <a:spLocks noChangeArrowheads="1"/>
          </p:cNvSpPr>
          <p:nvPr/>
        </p:nvSpPr>
        <p:spPr bwMode="auto">
          <a:xfrm>
            <a:off x="183673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0" name="Rectangle 174"/>
          <p:cNvSpPr>
            <a:spLocks noChangeArrowheads="1"/>
          </p:cNvSpPr>
          <p:nvPr/>
        </p:nvSpPr>
        <p:spPr bwMode="auto">
          <a:xfrm>
            <a:off x="212248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1" name="Rectangle 175"/>
          <p:cNvSpPr>
            <a:spLocks noChangeArrowheads="1"/>
          </p:cNvSpPr>
          <p:nvPr/>
        </p:nvSpPr>
        <p:spPr bwMode="auto">
          <a:xfrm>
            <a:off x="2409825"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2" name="Rectangle 176"/>
          <p:cNvSpPr>
            <a:spLocks noChangeArrowheads="1"/>
          </p:cNvSpPr>
          <p:nvPr/>
        </p:nvSpPr>
        <p:spPr bwMode="auto">
          <a:xfrm>
            <a:off x="2698750"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3" name="Rectangle 177"/>
          <p:cNvSpPr>
            <a:spLocks noChangeArrowheads="1"/>
          </p:cNvSpPr>
          <p:nvPr/>
        </p:nvSpPr>
        <p:spPr bwMode="auto">
          <a:xfrm>
            <a:off x="2987675" y="471487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4" name="Rectangle 178"/>
          <p:cNvSpPr>
            <a:spLocks noChangeArrowheads="1"/>
          </p:cNvSpPr>
          <p:nvPr/>
        </p:nvSpPr>
        <p:spPr bwMode="auto">
          <a:xfrm>
            <a:off x="3276600" y="4714875"/>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5" name="Rectangle 179"/>
          <p:cNvSpPr>
            <a:spLocks noChangeArrowheads="1"/>
          </p:cNvSpPr>
          <p:nvPr/>
        </p:nvSpPr>
        <p:spPr bwMode="auto">
          <a:xfrm>
            <a:off x="3562350" y="47148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116" name="Rectangle 180"/>
          <p:cNvSpPr>
            <a:spLocks noChangeArrowheads="1"/>
          </p:cNvSpPr>
          <p:nvPr/>
        </p:nvSpPr>
        <p:spPr bwMode="auto">
          <a:xfrm>
            <a:off x="107950" y="500380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No</a:t>
            </a:r>
          </a:p>
        </p:txBody>
      </p:sp>
      <p:sp>
        <p:nvSpPr>
          <p:cNvPr id="40117" name="Rectangle 181"/>
          <p:cNvSpPr>
            <a:spLocks noChangeArrowheads="1"/>
          </p:cNvSpPr>
          <p:nvPr/>
        </p:nvSpPr>
        <p:spPr bwMode="auto">
          <a:xfrm>
            <a:off x="39528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8" name="Rectangle 182"/>
          <p:cNvSpPr>
            <a:spLocks noChangeArrowheads="1"/>
          </p:cNvSpPr>
          <p:nvPr/>
        </p:nvSpPr>
        <p:spPr bwMode="auto">
          <a:xfrm>
            <a:off x="682625"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9" name="Rectangle 183"/>
          <p:cNvSpPr>
            <a:spLocks noChangeArrowheads="1"/>
          </p:cNvSpPr>
          <p:nvPr/>
        </p:nvSpPr>
        <p:spPr bwMode="auto">
          <a:xfrm>
            <a:off x="969963"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0" name="Rectangle 184"/>
          <p:cNvSpPr>
            <a:spLocks noChangeArrowheads="1"/>
          </p:cNvSpPr>
          <p:nvPr/>
        </p:nvSpPr>
        <p:spPr bwMode="auto">
          <a:xfrm>
            <a:off x="125888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1" name="Rectangle 185"/>
          <p:cNvSpPr>
            <a:spLocks noChangeArrowheads="1"/>
          </p:cNvSpPr>
          <p:nvPr/>
        </p:nvSpPr>
        <p:spPr bwMode="auto">
          <a:xfrm>
            <a:off x="1547813"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2" name="Rectangle 186"/>
          <p:cNvSpPr>
            <a:spLocks noChangeArrowheads="1"/>
          </p:cNvSpPr>
          <p:nvPr/>
        </p:nvSpPr>
        <p:spPr bwMode="auto">
          <a:xfrm>
            <a:off x="183673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3" name="Rectangle 187"/>
          <p:cNvSpPr>
            <a:spLocks noChangeArrowheads="1"/>
          </p:cNvSpPr>
          <p:nvPr/>
        </p:nvSpPr>
        <p:spPr bwMode="auto">
          <a:xfrm>
            <a:off x="212248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4" name="Rectangle 188"/>
          <p:cNvSpPr>
            <a:spLocks noChangeArrowheads="1"/>
          </p:cNvSpPr>
          <p:nvPr/>
        </p:nvSpPr>
        <p:spPr bwMode="auto">
          <a:xfrm>
            <a:off x="2409825" y="50038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5" name="Rectangle 189"/>
          <p:cNvSpPr>
            <a:spLocks noChangeArrowheads="1"/>
          </p:cNvSpPr>
          <p:nvPr/>
        </p:nvSpPr>
        <p:spPr bwMode="auto">
          <a:xfrm>
            <a:off x="2698750"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6" name="Rectangle 190"/>
          <p:cNvSpPr>
            <a:spLocks noChangeArrowheads="1"/>
          </p:cNvSpPr>
          <p:nvPr/>
        </p:nvSpPr>
        <p:spPr bwMode="auto">
          <a:xfrm>
            <a:off x="2987675" y="50038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7" name="Rectangle 191"/>
          <p:cNvSpPr>
            <a:spLocks noChangeArrowheads="1"/>
          </p:cNvSpPr>
          <p:nvPr/>
        </p:nvSpPr>
        <p:spPr bwMode="auto">
          <a:xfrm>
            <a:off x="3276600" y="50038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128" name="Rectangle 192"/>
          <p:cNvSpPr>
            <a:spLocks noChangeArrowheads="1"/>
          </p:cNvSpPr>
          <p:nvPr/>
        </p:nvSpPr>
        <p:spPr bwMode="auto">
          <a:xfrm>
            <a:off x="3562350" y="50038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9" name="Rectangle 193"/>
          <p:cNvSpPr>
            <a:spLocks noChangeArrowheads="1"/>
          </p:cNvSpPr>
          <p:nvPr/>
        </p:nvSpPr>
        <p:spPr bwMode="auto">
          <a:xfrm>
            <a:off x="107950" y="52895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Md</a:t>
            </a:r>
          </a:p>
        </p:txBody>
      </p:sp>
      <p:sp>
        <p:nvSpPr>
          <p:cNvPr id="40130" name="Rectangle 194"/>
          <p:cNvSpPr>
            <a:spLocks noChangeArrowheads="1"/>
          </p:cNvSpPr>
          <p:nvPr/>
        </p:nvSpPr>
        <p:spPr bwMode="auto">
          <a:xfrm>
            <a:off x="395288"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1" name="Rectangle 195"/>
          <p:cNvSpPr>
            <a:spLocks noChangeArrowheads="1"/>
          </p:cNvSpPr>
          <p:nvPr/>
        </p:nvSpPr>
        <p:spPr bwMode="auto">
          <a:xfrm>
            <a:off x="682625"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2" name="Rectangle 196"/>
          <p:cNvSpPr>
            <a:spLocks noChangeArrowheads="1"/>
          </p:cNvSpPr>
          <p:nvPr/>
        </p:nvSpPr>
        <p:spPr bwMode="auto">
          <a:xfrm>
            <a:off x="969963" y="52895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3" name="Rectangle 197"/>
          <p:cNvSpPr>
            <a:spLocks noChangeArrowheads="1"/>
          </p:cNvSpPr>
          <p:nvPr/>
        </p:nvSpPr>
        <p:spPr bwMode="auto">
          <a:xfrm>
            <a:off x="1258888" y="52895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4" name="Rectangle 198"/>
          <p:cNvSpPr>
            <a:spLocks noChangeArrowheads="1"/>
          </p:cNvSpPr>
          <p:nvPr/>
        </p:nvSpPr>
        <p:spPr bwMode="auto">
          <a:xfrm>
            <a:off x="1547813"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5" name="Rectangle 199"/>
          <p:cNvSpPr>
            <a:spLocks noChangeArrowheads="1"/>
          </p:cNvSpPr>
          <p:nvPr/>
        </p:nvSpPr>
        <p:spPr bwMode="auto">
          <a:xfrm>
            <a:off x="1836738"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6" name="Rectangle 200"/>
          <p:cNvSpPr>
            <a:spLocks noChangeArrowheads="1"/>
          </p:cNvSpPr>
          <p:nvPr/>
        </p:nvSpPr>
        <p:spPr bwMode="auto">
          <a:xfrm>
            <a:off x="2122488"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7" name="Rectangle 201"/>
          <p:cNvSpPr>
            <a:spLocks noChangeArrowheads="1"/>
          </p:cNvSpPr>
          <p:nvPr/>
        </p:nvSpPr>
        <p:spPr bwMode="auto">
          <a:xfrm>
            <a:off x="2409825"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8" name="Rectangle 202"/>
          <p:cNvSpPr>
            <a:spLocks noChangeArrowheads="1"/>
          </p:cNvSpPr>
          <p:nvPr/>
        </p:nvSpPr>
        <p:spPr bwMode="auto">
          <a:xfrm>
            <a:off x="2698750" y="52895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9" name="Rectangle 203"/>
          <p:cNvSpPr>
            <a:spLocks noChangeArrowheads="1"/>
          </p:cNvSpPr>
          <p:nvPr/>
        </p:nvSpPr>
        <p:spPr bwMode="auto">
          <a:xfrm>
            <a:off x="2987675" y="52895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0" name="Rectangle 204"/>
          <p:cNvSpPr>
            <a:spLocks noChangeArrowheads="1"/>
          </p:cNvSpPr>
          <p:nvPr/>
        </p:nvSpPr>
        <p:spPr bwMode="auto">
          <a:xfrm>
            <a:off x="3276600" y="52895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1" name="Rectangle 205"/>
          <p:cNvSpPr>
            <a:spLocks noChangeArrowheads="1"/>
          </p:cNvSpPr>
          <p:nvPr/>
        </p:nvSpPr>
        <p:spPr bwMode="auto">
          <a:xfrm>
            <a:off x="395288" y="557688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2" name="Rectangle 206"/>
          <p:cNvSpPr>
            <a:spLocks noChangeArrowheads="1"/>
          </p:cNvSpPr>
          <p:nvPr/>
        </p:nvSpPr>
        <p:spPr bwMode="auto">
          <a:xfrm>
            <a:off x="682625"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3" name="Rectangle 207"/>
          <p:cNvSpPr>
            <a:spLocks noChangeArrowheads="1"/>
          </p:cNvSpPr>
          <p:nvPr/>
        </p:nvSpPr>
        <p:spPr bwMode="auto">
          <a:xfrm>
            <a:off x="969963" y="557688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4" name="Rectangle 208"/>
          <p:cNvSpPr>
            <a:spLocks noChangeArrowheads="1"/>
          </p:cNvSpPr>
          <p:nvPr/>
        </p:nvSpPr>
        <p:spPr bwMode="auto">
          <a:xfrm>
            <a:off x="1258888"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5" name="Rectangle 209"/>
          <p:cNvSpPr>
            <a:spLocks noChangeArrowheads="1"/>
          </p:cNvSpPr>
          <p:nvPr/>
        </p:nvSpPr>
        <p:spPr bwMode="auto">
          <a:xfrm>
            <a:off x="1547813" y="557688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6" name="Rectangle 210"/>
          <p:cNvSpPr>
            <a:spLocks noChangeArrowheads="1"/>
          </p:cNvSpPr>
          <p:nvPr/>
        </p:nvSpPr>
        <p:spPr bwMode="auto">
          <a:xfrm>
            <a:off x="1836738"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7" name="Rectangle 211"/>
          <p:cNvSpPr>
            <a:spLocks noChangeArrowheads="1"/>
          </p:cNvSpPr>
          <p:nvPr/>
        </p:nvSpPr>
        <p:spPr bwMode="auto">
          <a:xfrm>
            <a:off x="2122488"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8" name="Rectangle 212"/>
          <p:cNvSpPr>
            <a:spLocks noChangeArrowheads="1"/>
          </p:cNvSpPr>
          <p:nvPr/>
        </p:nvSpPr>
        <p:spPr bwMode="auto">
          <a:xfrm>
            <a:off x="2409825"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9" name="Rectangle 213"/>
          <p:cNvSpPr>
            <a:spLocks noChangeArrowheads="1"/>
          </p:cNvSpPr>
          <p:nvPr/>
        </p:nvSpPr>
        <p:spPr bwMode="auto">
          <a:xfrm>
            <a:off x="2698750"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0" name="Rectangle 214"/>
          <p:cNvSpPr>
            <a:spLocks noChangeArrowheads="1"/>
          </p:cNvSpPr>
          <p:nvPr/>
        </p:nvSpPr>
        <p:spPr bwMode="auto">
          <a:xfrm>
            <a:off x="2987675" y="55768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1" name="Rectangle 215"/>
          <p:cNvSpPr>
            <a:spLocks noChangeArrowheads="1"/>
          </p:cNvSpPr>
          <p:nvPr/>
        </p:nvSpPr>
        <p:spPr bwMode="auto">
          <a:xfrm>
            <a:off x="3276600" y="55768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2" name="Rectangle 216"/>
          <p:cNvSpPr>
            <a:spLocks noChangeArrowheads="1"/>
          </p:cNvSpPr>
          <p:nvPr/>
        </p:nvSpPr>
        <p:spPr bwMode="auto">
          <a:xfrm>
            <a:off x="107950" y="5865813"/>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Es</a:t>
            </a:r>
          </a:p>
        </p:txBody>
      </p:sp>
      <p:sp>
        <p:nvSpPr>
          <p:cNvPr id="40153" name="Rectangle 217"/>
          <p:cNvSpPr>
            <a:spLocks noChangeArrowheads="1"/>
          </p:cNvSpPr>
          <p:nvPr/>
        </p:nvSpPr>
        <p:spPr bwMode="auto">
          <a:xfrm>
            <a:off x="395288"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4" name="Rectangle 218"/>
          <p:cNvSpPr>
            <a:spLocks noChangeArrowheads="1"/>
          </p:cNvSpPr>
          <p:nvPr/>
        </p:nvSpPr>
        <p:spPr bwMode="auto">
          <a:xfrm>
            <a:off x="682625"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5" name="Rectangle 219"/>
          <p:cNvSpPr>
            <a:spLocks noChangeArrowheads="1"/>
          </p:cNvSpPr>
          <p:nvPr/>
        </p:nvSpPr>
        <p:spPr bwMode="auto">
          <a:xfrm>
            <a:off x="969963"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6" name="Rectangle 220"/>
          <p:cNvSpPr>
            <a:spLocks noChangeArrowheads="1"/>
          </p:cNvSpPr>
          <p:nvPr/>
        </p:nvSpPr>
        <p:spPr bwMode="auto">
          <a:xfrm>
            <a:off x="1258888"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7" name="Rectangle 221"/>
          <p:cNvSpPr>
            <a:spLocks noChangeArrowheads="1"/>
          </p:cNvSpPr>
          <p:nvPr/>
        </p:nvSpPr>
        <p:spPr bwMode="auto">
          <a:xfrm>
            <a:off x="1547813"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8" name="Rectangle 222"/>
          <p:cNvSpPr>
            <a:spLocks noChangeArrowheads="1"/>
          </p:cNvSpPr>
          <p:nvPr/>
        </p:nvSpPr>
        <p:spPr bwMode="auto">
          <a:xfrm>
            <a:off x="1836738"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9" name="Rectangle 223"/>
          <p:cNvSpPr>
            <a:spLocks noChangeArrowheads="1"/>
          </p:cNvSpPr>
          <p:nvPr/>
        </p:nvSpPr>
        <p:spPr bwMode="auto">
          <a:xfrm>
            <a:off x="2122488"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0" name="Rectangle 224"/>
          <p:cNvSpPr>
            <a:spLocks noChangeArrowheads="1"/>
          </p:cNvSpPr>
          <p:nvPr/>
        </p:nvSpPr>
        <p:spPr bwMode="auto">
          <a:xfrm>
            <a:off x="2409825"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1" name="Rectangle 225"/>
          <p:cNvSpPr>
            <a:spLocks noChangeArrowheads="1"/>
          </p:cNvSpPr>
          <p:nvPr/>
        </p:nvSpPr>
        <p:spPr bwMode="auto">
          <a:xfrm>
            <a:off x="2698750" y="5865813"/>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2" name="Rectangle 226"/>
          <p:cNvSpPr>
            <a:spLocks noChangeArrowheads="1"/>
          </p:cNvSpPr>
          <p:nvPr/>
        </p:nvSpPr>
        <p:spPr bwMode="auto">
          <a:xfrm>
            <a:off x="2987675" y="586581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163" name="Rectangle 227"/>
          <p:cNvSpPr>
            <a:spLocks noChangeArrowheads="1"/>
          </p:cNvSpPr>
          <p:nvPr/>
        </p:nvSpPr>
        <p:spPr bwMode="auto">
          <a:xfrm>
            <a:off x="107950" y="6154738"/>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Cf</a:t>
            </a:r>
          </a:p>
        </p:txBody>
      </p:sp>
      <p:sp>
        <p:nvSpPr>
          <p:cNvPr id="40164" name="Rectangle 228"/>
          <p:cNvSpPr>
            <a:spLocks noChangeArrowheads="1"/>
          </p:cNvSpPr>
          <p:nvPr/>
        </p:nvSpPr>
        <p:spPr bwMode="auto">
          <a:xfrm>
            <a:off x="395288" y="615473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5" name="Rectangle 229"/>
          <p:cNvSpPr>
            <a:spLocks noChangeArrowheads="1"/>
          </p:cNvSpPr>
          <p:nvPr/>
        </p:nvSpPr>
        <p:spPr bwMode="auto">
          <a:xfrm>
            <a:off x="682625"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6" name="Rectangle 230"/>
          <p:cNvSpPr>
            <a:spLocks noChangeArrowheads="1"/>
          </p:cNvSpPr>
          <p:nvPr/>
        </p:nvSpPr>
        <p:spPr bwMode="auto">
          <a:xfrm>
            <a:off x="969963"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7" name="Rectangle 231"/>
          <p:cNvSpPr>
            <a:spLocks noChangeArrowheads="1"/>
          </p:cNvSpPr>
          <p:nvPr/>
        </p:nvSpPr>
        <p:spPr bwMode="auto">
          <a:xfrm>
            <a:off x="1258888"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8" name="Rectangle 232"/>
          <p:cNvSpPr>
            <a:spLocks noChangeArrowheads="1"/>
          </p:cNvSpPr>
          <p:nvPr/>
        </p:nvSpPr>
        <p:spPr bwMode="auto">
          <a:xfrm>
            <a:off x="1547813"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9" name="Rectangle 233"/>
          <p:cNvSpPr>
            <a:spLocks noChangeArrowheads="1"/>
          </p:cNvSpPr>
          <p:nvPr/>
        </p:nvSpPr>
        <p:spPr bwMode="auto">
          <a:xfrm>
            <a:off x="1836738"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70" name="Rectangle 234"/>
          <p:cNvSpPr>
            <a:spLocks noChangeArrowheads="1"/>
          </p:cNvSpPr>
          <p:nvPr/>
        </p:nvSpPr>
        <p:spPr bwMode="auto">
          <a:xfrm>
            <a:off x="2122488" y="6154738"/>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71" name="Rectangle 235"/>
          <p:cNvSpPr>
            <a:spLocks noChangeArrowheads="1"/>
          </p:cNvSpPr>
          <p:nvPr/>
        </p:nvSpPr>
        <p:spPr bwMode="auto">
          <a:xfrm>
            <a:off x="2409825" y="615473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72" name="Rectangle 236"/>
          <p:cNvSpPr>
            <a:spLocks noChangeArrowheads="1"/>
          </p:cNvSpPr>
          <p:nvPr/>
        </p:nvSpPr>
        <p:spPr bwMode="auto">
          <a:xfrm>
            <a:off x="2698750" y="6154738"/>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73" name="Rectangle 237"/>
          <p:cNvSpPr>
            <a:spLocks noChangeArrowheads="1"/>
          </p:cNvSpPr>
          <p:nvPr/>
        </p:nvSpPr>
        <p:spPr bwMode="auto">
          <a:xfrm>
            <a:off x="2987675" y="615473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74" name="Rectangle 238"/>
          <p:cNvSpPr>
            <a:spLocks noChangeArrowheads="1"/>
          </p:cNvSpPr>
          <p:nvPr/>
        </p:nvSpPr>
        <p:spPr bwMode="auto">
          <a:xfrm>
            <a:off x="107950" y="5580063"/>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Fm</a:t>
            </a:r>
          </a:p>
        </p:txBody>
      </p:sp>
      <p:sp>
        <p:nvSpPr>
          <p:cNvPr id="40175" name="AutoShape 239"/>
          <p:cNvSpPr>
            <a:spLocks noChangeArrowheads="1"/>
          </p:cNvSpPr>
          <p:nvPr/>
        </p:nvSpPr>
        <p:spPr bwMode="auto">
          <a:xfrm flipH="1">
            <a:off x="2413000" y="3276600"/>
            <a:ext cx="287338"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76" name="AutoShape 240"/>
          <p:cNvSpPr>
            <a:spLocks noChangeArrowheads="1"/>
          </p:cNvSpPr>
          <p:nvPr/>
        </p:nvSpPr>
        <p:spPr bwMode="auto">
          <a:xfrm flipH="1">
            <a:off x="1836738" y="3851275"/>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77" name="AutoShape 241"/>
          <p:cNvSpPr>
            <a:spLocks noChangeArrowheads="1"/>
          </p:cNvSpPr>
          <p:nvPr/>
        </p:nvSpPr>
        <p:spPr bwMode="auto">
          <a:xfrm flipH="1">
            <a:off x="971550" y="4137025"/>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78" name="AutoShape 242"/>
          <p:cNvSpPr>
            <a:spLocks noChangeArrowheads="1"/>
          </p:cNvSpPr>
          <p:nvPr/>
        </p:nvSpPr>
        <p:spPr bwMode="auto">
          <a:xfrm flipH="1">
            <a:off x="1549400" y="4138613"/>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79" name="AutoShape 243"/>
          <p:cNvSpPr>
            <a:spLocks noChangeArrowheads="1"/>
          </p:cNvSpPr>
          <p:nvPr/>
        </p:nvSpPr>
        <p:spPr bwMode="auto">
          <a:xfrm flipH="1">
            <a:off x="971550" y="4427538"/>
            <a:ext cx="287338"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80" name="AutoShape 244"/>
          <p:cNvSpPr>
            <a:spLocks noChangeArrowheads="1"/>
          </p:cNvSpPr>
          <p:nvPr/>
        </p:nvSpPr>
        <p:spPr bwMode="auto">
          <a:xfrm flipH="1">
            <a:off x="1617663" y="4497388"/>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81" name="AutoShape 245"/>
          <p:cNvSpPr>
            <a:spLocks noChangeArrowheads="1"/>
          </p:cNvSpPr>
          <p:nvPr/>
        </p:nvSpPr>
        <p:spPr bwMode="auto">
          <a:xfrm flipH="1">
            <a:off x="1550988" y="5002213"/>
            <a:ext cx="287337"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82" name="AutoShape 246"/>
          <p:cNvSpPr>
            <a:spLocks noChangeArrowheads="1"/>
          </p:cNvSpPr>
          <p:nvPr/>
        </p:nvSpPr>
        <p:spPr bwMode="auto">
          <a:xfrm flipH="1">
            <a:off x="746125" y="5062538"/>
            <a:ext cx="222250" cy="223837"/>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83" name="AutoShape 247"/>
          <p:cNvSpPr>
            <a:spLocks noChangeArrowheads="1"/>
          </p:cNvSpPr>
          <p:nvPr/>
        </p:nvSpPr>
        <p:spPr bwMode="auto">
          <a:xfrm flipH="1">
            <a:off x="804863" y="4835525"/>
            <a:ext cx="165100" cy="166688"/>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84" name="AutoShape 248"/>
          <p:cNvSpPr>
            <a:spLocks noChangeArrowheads="1"/>
          </p:cNvSpPr>
          <p:nvPr/>
        </p:nvSpPr>
        <p:spPr bwMode="auto">
          <a:xfrm flipH="1">
            <a:off x="1620838" y="5932488"/>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85" name="AutoShape 249"/>
          <p:cNvSpPr>
            <a:spLocks noChangeArrowheads="1"/>
          </p:cNvSpPr>
          <p:nvPr/>
        </p:nvSpPr>
        <p:spPr bwMode="auto">
          <a:xfrm flipH="1">
            <a:off x="2406650" y="5861050"/>
            <a:ext cx="287338" cy="288925"/>
          </a:xfrm>
          <a:prstGeom prst="rtTriangle">
            <a:avLst/>
          </a:prstGeom>
          <a:solidFill>
            <a:srgbClr val="00FFFF"/>
          </a:solidFill>
          <a:ln w="9525">
            <a:noFill/>
            <a:miter lim="800000"/>
            <a:headEnd/>
            <a:tailEnd/>
          </a:ln>
        </p:spPr>
        <p:txBody>
          <a:bodyPr wrap="none" anchor="ctr"/>
          <a:lstStyle/>
          <a:p>
            <a:endParaRPr lang="ja-JP" altLang="en-US">
              <a:latin typeface="Calibri" pitchFamily="34" charset="0"/>
            </a:endParaRPr>
          </a:p>
        </p:txBody>
      </p:sp>
      <p:sp>
        <p:nvSpPr>
          <p:cNvPr id="40186" name="AutoShape 250"/>
          <p:cNvSpPr>
            <a:spLocks noChangeArrowheads="1"/>
          </p:cNvSpPr>
          <p:nvPr/>
        </p:nvSpPr>
        <p:spPr bwMode="auto">
          <a:xfrm flipH="1">
            <a:off x="2122488" y="5864225"/>
            <a:ext cx="287337" cy="288925"/>
          </a:xfrm>
          <a:prstGeom prst="rtTriangle">
            <a:avLst/>
          </a:prstGeom>
          <a:solidFill>
            <a:srgbClr val="00FFFF"/>
          </a:solidFill>
          <a:ln w="9525">
            <a:noFill/>
            <a:miter lim="800000"/>
            <a:headEnd/>
            <a:tailEnd/>
          </a:ln>
        </p:spPr>
        <p:txBody>
          <a:bodyPr wrap="none" anchor="ctr"/>
          <a:lstStyle/>
          <a:p>
            <a:endParaRPr lang="ja-JP" altLang="en-US">
              <a:latin typeface="Calibri" pitchFamily="34" charset="0"/>
            </a:endParaRPr>
          </a:p>
        </p:txBody>
      </p:sp>
      <p:sp>
        <p:nvSpPr>
          <p:cNvPr id="40187" name="AutoShape 251"/>
          <p:cNvSpPr>
            <a:spLocks noChangeArrowheads="1"/>
          </p:cNvSpPr>
          <p:nvPr/>
        </p:nvSpPr>
        <p:spPr bwMode="auto">
          <a:xfrm flipH="1">
            <a:off x="2770188" y="5357813"/>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88" name="AutoShape 252"/>
          <p:cNvSpPr>
            <a:spLocks noChangeArrowheads="1"/>
          </p:cNvSpPr>
          <p:nvPr/>
        </p:nvSpPr>
        <p:spPr bwMode="auto">
          <a:xfrm flipH="1">
            <a:off x="2700338" y="4999038"/>
            <a:ext cx="287337"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89" name="AutoShape 253"/>
          <p:cNvSpPr>
            <a:spLocks noChangeArrowheads="1"/>
          </p:cNvSpPr>
          <p:nvPr/>
        </p:nvSpPr>
        <p:spPr bwMode="auto">
          <a:xfrm flipH="1">
            <a:off x="2760663" y="4767263"/>
            <a:ext cx="228600" cy="2301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90" name="AutoShape 254"/>
          <p:cNvSpPr>
            <a:spLocks noChangeArrowheads="1"/>
          </p:cNvSpPr>
          <p:nvPr/>
        </p:nvSpPr>
        <p:spPr bwMode="auto">
          <a:xfrm flipH="1">
            <a:off x="2408238" y="4133850"/>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91" name="AutoShape 255"/>
          <p:cNvSpPr>
            <a:spLocks noChangeArrowheads="1"/>
          </p:cNvSpPr>
          <p:nvPr/>
        </p:nvSpPr>
        <p:spPr bwMode="auto">
          <a:xfrm flipH="1">
            <a:off x="2992438" y="4135438"/>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92" name="AutoShape 256"/>
          <p:cNvSpPr>
            <a:spLocks noChangeArrowheads="1"/>
          </p:cNvSpPr>
          <p:nvPr/>
        </p:nvSpPr>
        <p:spPr bwMode="auto">
          <a:xfrm flipH="1">
            <a:off x="2757488" y="4484688"/>
            <a:ext cx="228600" cy="230187"/>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93" name="AutoShape 257"/>
          <p:cNvSpPr>
            <a:spLocks noChangeArrowheads="1"/>
          </p:cNvSpPr>
          <p:nvPr/>
        </p:nvSpPr>
        <p:spPr bwMode="auto">
          <a:xfrm flipH="1">
            <a:off x="1039813" y="5072063"/>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94" name="AutoShape 258"/>
          <p:cNvSpPr>
            <a:spLocks noChangeArrowheads="1"/>
          </p:cNvSpPr>
          <p:nvPr/>
        </p:nvSpPr>
        <p:spPr bwMode="auto">
          <a:xfrm flipH="1">
            <a:off x="1042988" y="4781550"/>
            <a:ext cx="215900" cy="217488"/>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95" name="AutoShape 259"/>
          <p:cNvSpPr>
            <a:spLocks noChangeArrowheads="1"/>
          </p:cNvSpPr>
          <p:nvPr/>
        </p:nvSpPr>
        <p:spPr bwMode="auto">
          <a:xfrm flipH="1">
            <a:off x="971550" y="5286375"/>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96" name="AutoShape 260"/>
          <p:cNvSpPr>
            <a:spLocks noChangeArrowheads="1"/>
          </p:cNvSpPr>
          <p:nvPr/>
        </p:nvSpPr>
        <p:spPr bwMode="auto">
          <a:xfrm flipH="1">
            <a:off x="1260475" y="5295900"/>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97" name="AutoShape 261"/>
          <p:cNvSpPr>
            <a:spLocks noChangeArrowheads="1"/>
          </p:cNvSpPr>
          <p:nvPr/>
        </p:nvSpPr>
        <p:spPr bwMode="auto">
          <a:xfrm flipH="1">
            <a:off x="2408238" y="5573713"/>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98" name="Text Box 262"/>
          <p:cNvSpPr txBox="1">
            <a:spLocks noChangeArrowheads="1"/>
          </p:cNvSpPr>
          <p:nvPr/>
        </p:nvSpPr>
        <p:spPr bwMode="auto">
          <a:xfrm>
            <a:off x="4048125" y="4506913"/>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162</a:t>
            </a:r>
          </a:p>
        </p:txBody>
      </p:sp>
      <p:sp>
        <p:nvSpPr>
          <p:cNvPr id="40199" name="Text Box 263"/>
          <p:cNvSpPr txBox="1">
            <a:spLocks noChangeArrowheads="1"/>
          </p:cNvSpPr>
          <p:nvPr/>
        </p:nvSpPr>
        <p:spPr bwMode="auto">
          <a:xfrm>
            <a:off x="1166813" y="6451600"/>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152</a:t>
            </a:r>
          </a:p>
        </p:txBody>
      </p:sp>
      <p:sp>
        <p:nvSpPr>
          <p:cNvPr id="40200" name="Rectangle 264"/>
          <p:cNvSpPr>
            <a:spLocks noChangeArrowheads="1"/>
          </p:cNvSpPr>
          <p:nvPr/>
        </p:nvSpPr>
        <p:spPr bwMode="auto">
          <a:xfrm>
            <a:off x="6357938" y="504507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201" name="Rectangle 265"/>
          <p:cNvSpPr>
            <a:spLocks noChangeArrowheads="1"/>
          </p:cNvSpPr>
          <p:nvPr/>
        </p:nvSpPr>
        <p:spPr bwMode="auto">
          <a:xfrm>
            <a:off x="6351588" y="47132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202" name="Rectangle 266"/>
          <p:cNvSpPr>
            <a:spLocks noChangeArrowheads="1"/>
          </p:cNvSpPr>
          <p:nvPr/>
        </p:nvSpPr>
        <p:spPr bwMode="auto">
          <a:xfrm>
            <a:off x="6361113" y="536733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203" name="Rectangle 267"/>
          <p:cNvSpPr>
            <a:spLocks noChangeArrowheads="1"/>
          </p:cNvSpPr>
          <p:nvPr/>
        </p:nvSpPr>
        <p:spPr bwMode="auto">
          <a:xfrm>
            <a:off x="6361113" y="5692775"/>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204" name="Text Box 268"/>
          <p:cNvSpPr txBox="1">
            <a:spLocks noChangeArrowheads="1"/>
          </p:cNvSpPr>
          <p:nvPr/>
        </p:nvSpPr>
        <p:spPr bwMode="auto">
          <a:xfrm>
            <a:off x="6773863" y="4630738"/>
            <a:ext cx="328612" cy="366712"/>
          </a:xfrm>
          <a:prstGeom prst="rect">
            <a:avLst/>
          </a:prstGeom>
          <a:noFill/>
          <a:ln w="9525">
            <a:noFill/>
            <a:miter lim="800000"/>
            <a:headEnd/>
            <a:tailEnd/>
          </a:ln>
        </p:spPr>
        <p:txBody>
          <a:bodyPr wrap="none">
            <a:spAutoFit/>
          </a:bodyPr>
          <a:lstStyle/>
          <a:p>
            <a:r>
              <a:rPr lang="en-US" altLang="ja-JP">
                <a:latin typeface="Symbol" pitchFamily="18" charset="2"/>
              </a:rPr>
              <a:t>a</a:t>
            </a:r>
          </a:p>
        </p:txBody>
      </p:sp>
      <p:sp>
        <p:nvSpPr>
          <p:cNvPr id="40205" name="Text Box 269"/>
          <p:cNvSpPr txBox="1">
            <a:spLocks noChangeArrowheads="1"/>
          </p:cNvSpPr>
          <p:nvPr/>
        </p:nvSpPr>
        <p:spPr bwMode="auto">
          <a:xfrm>
            <a:off x="6757988" y="4987925"/>
            <a:ext cx="476250" cy="366713"/>
          </a:xfrm>
          <a:prstGeom prst="rect">
            <a:avLst/>
          </a:prstGeom>
          <a:noFill/>
          <a:ln w="9525">
            <a:noFill/>
            <a:miter lim="800000"/>
            <a:headEnd/>
            <a:tailEnd/>
          </a:ln>
        </p:spPr>
        <p:txBody>
          <a:bodyPr wrap="none">
            <a:spAutoFit/>
          </a:bodyPr>
          <a:lstStyle/>
          <a:p>
            <a:r>
              <a:rPr lang="en-US" altLang="ja-JP">
                <a:latin typeface="Calibri" pitchFamily="34" charset="0"/>
              </a:rPr>
              <a:t>SF</a:t>
            </a:r>
          </a:p>
        </p:txBody>
      </p:sp>
      <p:sp>
        <p:nvSpPr>
          <p:cNvPr id="40206" name="Text Box 270"/>
          <p:cNvSpPr txBox="1">
            <a:spLocks noChangeArrowheads="1"/>
          </p:cNvSpPr>
          <p:nvPr/>
        </p:nvSpPr>
        <p:spPr bwMode="auto">
          <a:xfrm>
            <a:off x="6773863" y="5278438"/>
            <a:ext cx="1090612" cy="366712"/>
          </a:xfrm>
          <a:prstGeom prst="rect">
            <a:avLst/>
          </a:prstGeom>
          <a:noFill/>
          <a:ln w="9525">
            <a:noFill/>
            <a:miter lim="800000"/>
            <a:headEnd/>
            <a:tailEnd/>
          </a:ln>
        </p:spPr>
        <p:txBody>
          <a:bodyPr wrap="none">
            <a:spAutoFit/>
          </a:bodyPr>
          <a:lstStyle/>
          <a:p>
            <a:r>
              <a:rPr lang="en-US" altLang="ja-JP">
                <a:latin typeface="Symbol" pitchFamily="18" charset="2"/>
              </a:rPr>
              <a:t>b</a:t>
            </a:r>
            <a:r>
              <a:rPr lang="en-US" altLang="ja-JP">
                <a:latin typeface="Calibri" pitchFamily="34" charset="0"/>
              </a:rPr>
              <a:t>+ or EC</a:t>
            </a:r>
          </a:p>
        </p:txBody>
      </p:sp>
      <p:sp>
        <p:nvSpPr>
          <p:cNvPr id="40207" name="Text Box 271"/>
          <p:cNvSpPr txBox="1">
            <a:spLocks noChangeArrowheads="1"/>
          </p:cNvSpPr>
          <p:nvPr/>
        </p:nvSpPr>
        <p:spPr bwMode="auto">
          <a:xfrm>
            <a:off x="6773863" y="5638800"/>
            <a:ext cx="385762" cy="366713"/>
          </a:xfrm>
          <a:prstGeom prst="rect">
            <a:avLst/>
          </a:prstGeom>
          <a:noFill/>
          <a:ln w="9525">
            <a:noFill/>
            <a:miter lim="800000"/>
            <a:headEnd/>
            <a:tailEnd/>
          </a:ln>
        </p:spPr>
        <p:txBody>
          <a:bodyPr wrap="none">
            <a:spAutoFit/>
          </a:bodyPr>
          <a:lstStyle/>
          <a:p>
            <a:r>
              <a:rPr lang="en-US" altLang="ja-JP">
                <a:latin typeface="Symbol" pitchFamily="18" charset="2"/>
              </a:rPr>
              <a:t>b</a:t>
            </a:r>
            <a:r>
              <a:rPr lang="en-US" altLang="ja-JP">
                <a:latin typeface="Calibri" pitchFamily="34" charset="0"/>
              </a:rPr>
              <a:t>-</a:t>
            </a:r>
          </a:p>
        </p:txBody>
      </p:sp>
      <p:sp>
        <p:nvSpPr>
          <p:cNvPr id="40208" name="Text Box 272"/>
          <p:cNvSpPr txBox="1">
            <a:spLocks noChangeArrowheads="1"/>
          </p:cNvSpPr>
          <p:nvPr/>
        </p:nvSpPr>
        <p:spPr bwMode="auto">
          <a:xfrm>
            <a:off x="6351588" y="2995613"/>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170</a:t>
            </a:r>
          </a:p>
        </p:txBody>
      </p:sp>
      <p:sp>
        <p:nvSpPr>
          <p:cNvPr id="40209" name="Text Box 273"/>
          <p:cNvSpPr txBox="1">
            <a:spLocks noChangeArrowheads="1"/>
          </p:cNvSpPr>
          <p:nvPr/>
        </p:nvSpPr>
        <p:spPr bwMode="auto">
          <a:xfrm>
            <a:off x="8080375" y="1252538"/>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176</a:t>
            </a:r>
          </a:p>
        </p:txBody>
      </p:sp>
      <p:sp>
        <p:nvSpPr>
          <p:cNvPr id="40210" name="Rectangle 274"/>
          <p:cNvSpPr>
            <a:spLocks noChangeArrowheads="1"/>
          </p:cNvSpPr>
          <p:nvPr/>
        </p:nvSpPr>
        <p:spPr bwMode="auto">
          <a:xfrm>
            <a:off x="7881938" y="388938"/>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0211" name="AutoShape 275"/>
          <p:cNvSpPr>
            <a:spLocks noChangeArrowheads="1"/>
          </p:cNvSpPr>
          <p:nvPr/>
        </p:nvSpPr>
        <p:spPr bwMode="auto">
          <a:xfrm flipH="1">
            <a:off x="2819400" y="3679825"/>
            <a:ext cx="165100" cy="166688"/>
          </a:xfrm>
          <a:prstGeom prst="rtTriangle">
            <a:avLst/>
          </a:prstGeom>
          <a:solidFill>
            <a:srgbClr val="00FF00"/>
          </a:solidFill>
          <a:ln w="9525">
            <a:solidFill>
              <a:srgbClr val="FF0000"/>
            </a:solidFill>
            <a:miter lim="800000"/>
            <a:headEnd/>
            <a:tailEnd/>
          </a:ln>
        </p:spPr>
        <p:txBody>
          <a:bodyPr wrap="none" anchor="ctr"/>
          <a:lstStyle/>
          <a:p>
            <a:endParaRPr lang="ja-JP" altLang="en-US">
              <a:latin typeface="Calibri" pitchFamily="34" charset="0"/>
            </a:endParaRPr>
          </a:p>
        </p:txBody>
      </p:sp>
      <p:sp>
        <p:nvSpPr>
          <p:cNvPr id="40212" name="AutoShape 276"/>
          <p:cNvSpPr>
            <a:spLocks noChangeArrowheads="1"/>
          </p:cNvSpPr>
          <p:nvPr/>
        </p:nvSpPr>
        <p:spPr bwMode="auto">
          <a:xfrm flipH="1">
            <a:off x="2238375" y="4251325"/>
            <a:ext cx="165100" cy="166688"/>
          </a:xfrm>
          <a:prstGeom prst="rtTriangle">
            <a:avLst/>
          </a:prstGeom>
          <a:solidFill>
            <a:srgbClr val="00FF00"/>
          </a:solidFill>
          <a:ln w="9525">
            <a:solidFill>
              <a:srgbClr val="FF0000"/>
            </a:solidFill>
            <a:miter lim="800000"/>
            <a:headEnd/>
            <a:tailEnd/>
          </a:ln>
        </p:spPr>
        <p:txBody>
          <a:bodyPr wrap="none" anchor="ctr"/>
          <a:lstStyle/>
          <a:p>
            <a:endParaRPr lang="ja-JP" altLang="en-US">
              <a:latin typeface="Calibri" pitchFamily="34" charset="0"/>
            </a:endParaRPr>
          </a:p>
        </p:txBody>
      </p:sp>
      <p:sp>
        <p:nvSpPr>
          <p:cNvPr id="40213" name="Text Box 277"/>
          <p:cNvSpPr txBox="1">
            <a:spLocks noChangeArrowheads="1"/>
          </p:cNvSpPr>
          <p:nvPr/>
        </p:nvSpPr>
        <p:spPr bwMode="auto">
          <a:xfrm>
            <a:off x="307975" y="68263"/>
            <a:ext cx="5683250" cy="641350"/>
          </a:xfrm>
          <a:prstGeom prst="rect">
            <a:avLst/>
          </a:prstGeom>
          <a:noFill/>
          <a:ln w="9525" algn="ctr">
            <a:noFill/>
            <a:miter lim="800000"/>
            <a:headEnd/>
            <a:tailEnd/>
          </a:ln>
        </p:spPr>
        <p:txBody>
          <a:bodyPr wrap="none">
            <a:spAutoFit/>
          </a:bodyPr>
          <a:lstStyle/>
          <a:p>
            <a:pPr algn="ctr"/>
            <a:r>
              <a:rPr lang="en-US" altLang="ja-JP" sz="3600" b="1" u="sng">
                <a:solidFill>
                  <a:schemeClr val="bg1"/>
                </a:solidFill>
                <a:latin typeface="Times New Roman" pitchFamily="18" charset="0"/>
              </a:rPr>
              <a:t>Reactions studied at GARIS</a:t>
            </a:r>
          </a:p>
        </p:txBody>
      </p:sp>
      <p:sp>
        <p:nvSpPr>
          <p:cNvPr id="40214" name="Rectangle 278"/>
          <p:cNvSpPr>
            <a:spLocks noChangeArrowheads="1"/>
          </p:cNvSpPr>
          <p:nvPr/>
        </p:nvSpPr>
        <p:spPr bwMode="auto">
          <a:xfrm>
            <a:off x="4997450" y="18335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grpSp>
        <p:nvGrpSpPr>
          <p:cNvPr id="2" name="Group 279"/>
          <p:cNvGrpSpPr>
            <a:grpSpLocks/>
          </p:cNvGrpSpPr>
          <p:nvPr/>
        </p:nvGrpSpPr>
        <p:grpSpPr bwMode="auto">
          <a:xfrm>
            <a:off x="393700" y="2138363"/>
            <a:ext cx="2581275" cy="3133725"/>
            <a:chOff x="248" y="1347"/>
            <a:chExt cx="1626" cy="1974"/>
          </a:xfrm>
        </p:grpSpPr>
        <p:sp>
          <p:nvSpPr>
            <p:cNvPr id="40257" name="Line 280"/>
            <p:cNvSpPr>
              <a:spLocks noChangeShapeType="1"/>
            </p:cNvSpPr>
            <p:nvPr/>
          </p:nvSpPr>
          <p:spPr bwMode="auto">
            <a:xfrm flipH="1">
              <a:off x="1146" y="2606"/>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58" name="Rectangle 281"/>
            <p:cNvSpPr>
              <a:spLocks noChangeArrowheads="1"/>
            </p:cNvSpPr>
            <p:nvPr/>
          </p:nvSpPr>
          <p:spPr bwMode="auto">
            <a:xfrm>
              <a:off x="1692" y="2058"/>
              <a:ext cx="182" cy="182"/>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0259" name="Line 282"/>
            <p:cNvSpPr>
              <a:spLocks noChangeShapeType="1"/>
            </p:cNvSpPr>
            <p:nvPr/>
          </p:nvSpPr>
          <p:spPr bwMode="auto">
            <a:xfrm flipH="1">
              <a:off x="1520" y="2235"/>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60" name="Line 283"/>
            <p:cNvSpPr>
              <a:spLocks noChangeShapeType="1"/>
            </p:cNvSpPr>
            <p:nvPr/>
          </p:nvSpPr>
          <p:spPr bwMode="auto">
            <a:xfrm flipH="1">
              <a:off x="782" y="2958"/>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61" name="Rectangle 284"/>
            <p:cNvSpPr>
              <a:spLocks noChangeArrowheads="1"/>
            </p:cNvSpPr>
            <p:nvPr/>
          </p:nvSpPr>
          <p:spPr bwMode="auto">
            <a:xfrm>
              <a:off x="607" y="3139"/>
              <a:ext cx="182" cy="182"/>
            </a:xfrm>
            <a:prstGeom prst="rect">
              <a:avLst/>
            </a:prstGeom>
            <a:solidFill>
              <a:schemeClr val="accent2"/>
            </a:solidFill>
            <a:ln w="25400">
              <a:solidFill>
                <a:schemeClr val="accent2"/>
              </a:solidFill>
              <a:miter lim="800000"/>
              <a:headEnd/>
              <a:tailEnd/>
            </a:ln>
          </p:spPr>
          <p:txBody>
            <a:bodyPr wrap="none" anchor="ctr"/>
            <a:lstStyle/>
            <a:p>
              <a:pPr algn="ctr"/>
              <a:endParaRPr lang="ja-JP" altLang="ja-JP">
                <a:solidFill>
                  <a:schemeClr val="hlink"/>
                </a:solidFill>
                <a:latin typeface="Times New Roman" pitchFamily="18" charset="0"/>
              </a:endParaRPr>
            </a:p>
          </p:txBody>
        </p:sp>
        <p:sp>
          <p:nvSpPr>
            <p:cNvPr id="40262" name="Rectangle 285"/>
            <p:cNvSpPr>
              <a:spLocks noChangeArrowheads="1"/>
            </p:cNvSpPr>
            <p:nvPr/>
          </p:nvSpPr>
          <p:spPr bwMode="auto">
            <a:xfrm>
              <a:off x="962" y="277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63" name="Rectangle 286"/>
            <p:cNvSpPr>
              <a:spLocks noChangeArrowheads="1"/>
            </p:cNvSpPr>
            <p:nvPr/>
          </p:nvSpPr>
          <p:spPr bwMode="auto">
            <a:xfrm>
              <a:off x="1334" y="241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64" name="AutoShape 287"/>
            <p:cNvSpPr>
              <a:spLocks noChangeArrowheads="1"/>
            </p:cNvSpPr>
            <p:nvPr/>
          </p:nvSpPr>
          <p:spPr bwMode="auto">
            <a:xfrm>
              <a:off x="248" y="1347"/>
              <a:ext cx="989" cy="384"/>
            </a:xfrm>
            <a:prstGeom prst="wedgeRoundRectCallout">
              <a:avLst>
                <a:gd name="adj1" fmla="val 97319"/>
                <a:gd name="adj2" fmla="val 142449"/>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1600" b="1" baseline="30000">
                  <a:latin typeface="Times New Roman" pitchFamily="18" charset="0"/>
                </a:rPr>
                <a:t>265</a:t>
              </a:r>
              <a:r>
                <a:rPr lang="en-US" altLang="ja-JP" sz="1600" b="1">
                  <a:latin typeface="Times New Roman" pitchFamily="18" charset="0"/>
                </a:rPr>
                <a:t>Hs </a:t>
              </a:r>
            </a:p>
            <a:p>
              <a:pPr algn="ctr"/>
              <a:r>
                <a:rPr lang="en-US" altLang="ja-JP" sz="1600" b="1">
                  <a:latin typeface="Times New Roman" pitchFamily="18" charset="0"/>
                </a:rPr>
                <a:t>10 chains</a:t>
              </a:r>
            </a:p>
          </p:txBody>
        </p:sp>
      </p:grpSp>
      <p:grpSp>
        <p:nvGrpSpPr>
          <p:cNvPr id="3" name="Group 288"/>
          <p:cNvGrpSpPr>
            <a:grpSpLocks/>
          </p:cNvGrpSpPr>
          <p:nvPr/>
        </p:nvGrpSpPr>
        <p:grpSpPr bwMode="auto">
          <a:xfrm>
            <a:off x="2700338" y="782638"/>
            <a:ext cx="3171825" cy="3913187"/>
            <a:chOff x="1697" y="494"/>
            <a:chExt cx="1998" cy="2465"/>
          </a:xfrm>
        </p:grpSpPr>
        <p:sp>
          <p:nvSpPr>
            <p:cNvPr id="40247" name="Rectangle 289"/>
            <p:cNvSpPr>
              <a:spLocks noChangeArrowheads="1"/>
            </p:cNvSpPr>
            <p:nvPr/>
          </p:nvSpPr>
          <p:spPr bwMode="auto">
            <a:xfrm>
              <a:off x="3148" y="1339"/>
              <a:ext cx="182" cy="182"/>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0248" name="Line 290"/>
            <p:cNvSpPr>
              <a:spLocks noChangeShapeType="1"/>
            </p:cNvSpPr>
            <p:nvPr/>
          </p:nvSpPr>
          <p:spPr bwMode="auto">
            <a:xfrm flipH="1">
              <a:off x="2976" y="1516"/>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49" name="Line 291"/>
            <p:cNvSpPr>
              <a:spLocks noChangeShapeType="1"/>
            </p:cNvSpPr>
            <p:nvPr/>
          </p:nvSpPr>
          <p:spPr bwMode="auto">
            <a:xfrm flipH="1">
              <a:off x="2600" y="1886"/>
              <a:ext cx="184" cy="182"/>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50" name="Line 292"/>
            <p:cNvSpPr>
              <a:spLocks noChangeShapeType="1"/>
            </p:cNvSpPr>
            <p:nvPr/>
          </p:nvSpPr>
          <p:spPr bwMode="auto">
            <a:xfrm flipH="1">
              <a:off x="2238" y="2239"/>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51" name="Line 293"/>
            <p:cNvSpPr>
              <a:spLocks noChangeShapeType="1"/>
            </p:cNvSpPr>
            <p:nvPr/>
          </p:nvSpPr>
          <p:spPr bwMode="auto">
            <a:xfrm flipH="1">
              <a:off x="1879" y="2605"/>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52" name="Rectangle 294"/>
            <p:cNvSpPr>
              <a:spLocks noChangeArrowheads="1"/>
            </p:cNvSpPr>
            <p:nvPr/>
          </p:nvSpPr>
          <p:spPr bwMode="auto">
            <a:xfrm>
              <a:off x="1697" y="2777"/>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53" name="Rectangle 295"/>
            <p:cNvSpPr>
              <a:spLocks noChangeArrowheads="1"/>
            </p:cNvSpPr>
            <p:nvPr/>
          </p:nvSpPr>
          <p:spPr bwMode="auto">
            <a:xfrm>
              <a:off x="2063" y="2420"/>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54" name="Rectangle 296"/>
            <p:cNvSpPr>
              <a:spLocks noChangeArrowheads="1"/>
            </p:cNvSpPr>
            <p:nvPr/>
          </p:nvSpPr>
          <p:spPr bwMode="auto">
            <a:xfrm>
              <a:off x="2418" y="2056"/>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55" name="Rectangle 297"/>
            <p:cNvSpPr>
              <a:spLocks noChangeArrowheads="1"/>
            </p:cNvSpPr>
            <p:nvPr/>
          </p:nvSpPr>
          <p:spPr bwMode="auto">
            <a:xfrm>
              <a:off x="2790" y="1696"/>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56" name="AutoShape 298"/>
            <p:cNvSpPr>
              <a:spLocks noChangeArrowheads="1"/>
            </p:cNvSpPr>
            <p:nvPr/>
          </p:nvSpPr>
          <p:spPr bwMode="auto">
            <a:xfrm>
              <a:off x="2706" y="494"/>
              <a:ext cx="989" cy="384"/>
            </a:xfrm>
            <a:prstGeom prst="wedgeRoundRectCallout">
              <a:avLst>
                <a:gd name="adj1" fmla="val 5713"/>
                <a:gd name="adj2" fmla="val 184375"/>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1600" b="1" baseline="30000">
                  <a:latin typeface="Times New Roman" pitchFamily="18" charset="0"/>
                </a:rPr>
                <a:t>277</a:t>
              </a:r>
              <a:r>
                <a:rPr lang="en-US" altLang="ja-JP" sz="1600" b="1">
                  <a:latin typeface="Times New Roman" pitchFamily="18" charset="0"/>
                </a:rPr>
                <a:t>112</a:t>
              </a:r>
            </a:p>
            <a:p>
              <a:pPr algn="ctr"/>
              <a:r>
                <a:rPr lang="en-US" altLang="ja-JP" sz="1600" b="1">
                  <a:latin typeface="Times New Roman" pitchFamily="18" charset="0"/>
                </a:rPr>
                <a:t> 2 chains</a:t>
              </a:r>
            </a:p>
          </p:txBody>
        </p:sp>
      </p:grpSp>
      <p:sp>
        <p:nvSpPr>
          <p:cNvPr id="40217" name="Rectangle 299"/>
          <p:cNvSpPr>
            <a:spLocks noChangeArrowheads="1"/>
          </p:cNvSpPr>
          <p:nvPr/>
        </p:nvSpPr>
        <p:spPr bwMode="auto">
          <a:xfrm>
            <a:off x="3568700" y="29860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grpSp>
        <p:nvGrpSpPr>
          <p:cNvPr id="4" name="Group 300"/>
          <p:cNvGrpSpPr>
            <a:grpSpLocks/>
          </p:cNvGrpSpPr>
          <p:nvPr/>
        </p:nvGrpSpPr>
        <p:grpSpPr bwMode="auto">
          <a:xfrm>
            <a:off x="969963" y="1392238"/>
            <a:ext cx="3173412" cy="4443412"/>
            <a:chOff x="611" y="877"/>
            <a:chExt cx="1999" cy="2799"/>
          </a:xfrm>
        </p:grpSpPr>
        <p:sp>
          <p:nvSpPr>
            <p:cNvPr id="40235" name="Line 301"/>
            <p:cNvSpPr>
              <a:spLocks noChangeShapeType="1"/>
            </p:cNvSpPr>
            <p:nvPr/>
          </p:nvSpPr>
          <p:spPr bwMode="auto">
            <a:xfrm flipH="1">
              <a:off x="2252" y="1882"/>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36" name="Rectangle 302"/>
            <p:cNvSpPr>
              <a:spLocks noChangeArrowheads="1"/>
            </p:cNvSpPr>
            <p:nvPr/>
          </p:nvSpPr>
          <p:spPr bwMode="auto">
            <a:xfrm>
              <a:off x="2428" y="1704"/>
              <a:ext cx="182" cy="182"/>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0237" name="Line 303"/>
            <p:cNvSpPr>
              <a:spLocks noChangeShapeType="1"/>
            </p:cNvSpPr>
            <p:nvPr/>
          </p:nvSpPr>
          <p:spPr bwMode="auto">
            <a:xfrm flipH="1">
              <a:off x="1882" y="2252"/>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38" name="Line 304"/>
            <p:cNvSpPr>
              <a:spLocks noChangeShapeType="1"/>
            </p:cNvSpPr>
            <p:nvPr/>
          </p:nvSpPr>
          <p:spPr bwMode="auto">
            <a:xfrm flipH="1">
              <a:off x="1518" y="2604"/>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39" name="Line 305"/>
            <p:cNvSpPr>
              <a:spLocks noChangeShapeType="1"/>
            </p:cNvSpPr>
            <p:nvPr/>
          </p:nvSpPr>
          <p:spPr bwMode="auto">
            <a:xfrm flipH="1">
              <a:off x="1159" y="2970"/>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40" name="Rectangle 306"/>
            <p:cNvSpPr>
              <a:spLocks noChangeArrowheads="1"/>
            </p:cNvSpPr>
            <p:nvPr/>
          </p:nvSpPr>
          <p:spPr bwMode="auto">
            <a:xfrm>
              <a:off x="977" y="3142"/>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41" name="Rectangle 307"/>
            <p:cNvSpPr>
              <a:spLocks noChangeArrowheads="1"/>
            </p:cNvSpPr>
            <p:nvPr/>
          </p:nvSpPr>
          <p:spPr bwMode="auto">
            <a:xfrm>
              <a:off x="1343" y="278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42" name="Rectangle 308"/>
            <p:cNvSpPr>
              <a:spLocks noChangeArrowheads="1"/>
            </p:cNvSpPr>
            <p:nvPr/>
          </p:nvSpPr>
          <p:spPr bwMode="auto">
            <a:xfrm>
              <a:off x="1698" y="2421"/>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43" name="Rectangle 309"/>
            <p:cNvSpPr>
              <a:spLocks noChangeArrowheads="1"/>
            </p:cNvSpPr>
            <p:nvPr/>
          </p:nvSpPr>
          <p:spPr bwMode="auto">
            <a:xfrm>
              <a:off x="2070" y="2061"/>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44" name="Rectangle 310"/>
            <p:cNvSpPr>
              <a:spLocks noChangeArrowheads="1"/>
            </p:cNvSpPr>
            <p:nvPr/>
          </p:nvSpPr>
          <p:spPr bwMode="auto">
            <a:xfrm>
              <a:off x="611" y="3494"/>
              <a:ext cx="182" cy="182"/>
            </a:xfrm>
            <a:prstGeom prst="rect">
              <a:avLst/>
            </a:prstGeom>
            <a:solidFill>
              <a:schemeClr val="accent2"/>
            </a:solidFill>
            <a:ln w="25400">
              <a:solidFill>
                <a:schemeClr val="accent2"/>
              </a:solidFill>
              <a:miter lim="800000"/>
              <a:headEnd/>
              <a:tailEnd/>
            </a:ln>
          </p:spPr>
          <p:txBody>
            <a:bodyPr wrap="none" anchor="ctr"/>
            <a:lstStyle/>
            <a:p>
              <a:pPr algn="ctr"/>
              <a:endParaRPr lang="ja-JP" altLang="ja-JP">
                <a:solidFill>
                  <a:schemeClr val="accent2"/>
                </a:solidFill>
                <a:latin typeface="Times New Roman" pitchFamily="18" charset="0"/>
              </a:endParaRPr>
            </a:p>
          </p:txBody>
        </p:sp>
        <p:sp>
          <p:nvSpPr>
            <p:cNvPr id="40245" name="AutoShape 311"/>
            <p:cNvSpPr>
              <a:spLocks noChangeArrowheads="1"/>
            </p:cNvSpPr>
            <p:nvPr/>
          </p:nvSpPr>
          <p:spPr bwMode="auto">
            <a:xfrm>
              <a:off x="760" y="877"/>
              <a:ext cx="989" cy="384"/>
            </a:xfrm>
            <a:prstGeom prst="wedgeRoundRectCallout">
              <a:avLst>
                <a:gd name="adj1" fmla="val 117949"/>
                <a:gd name="adj2" fmla="val 171875"/>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1600" b="1" baseline="30000">
                  <a:latin typeface="Times New Roman" pitchFamily="18" charset="0"/>
                </a:rPr>
                <a:t>271</a:t>
              </a:r>
              <a:r>
                <a:rPr lang="en-US" altLang="ja-JP" sz="1600" b="1">
                  <a:latin typeface="Times New Roman" pitchFamily="18" charset="0"/>
                </a:rPr>
                <a:t>Ds </a:t>
              </a:r>
            </a:p>
            <a:p>
              <a:pPr algn="ctr"/>
              <a:r>
                <a:rPr lang="en-US" altLang="ja-JP" sz="1600" b="1">
                  <a:latin typeface="Times New Roman" pitchFamily="18" charset="0"/>
                </a:rPr>
                <a:t>14 chains</a:t>
              </a:r>
            </a:p>
          </p:txBody>
        </p:sp>
        <p:sp>
          <p:nvSpPr>
            <p:cNvPr id="40246" name="Line 312"/>
            <p:cNvSpPr>
              <a:spLocks noChangeShapeType="1"/>
            </p:cNvSpPr>
            <p:nvPr/>
          </p:nvSpPr>
          <p:spPr bwMode="auto">
            <a:xfrm flipH="1">
              <a:off x="793" y="3335"/>
              <a:ext cx="180" cy="181"/>
            </a:xfrm>
            <a:prstGeom prst="line">
              <a:avLst/>
            </a:prstGeom>
            <a:noFill/>
            <a:ln w="28575">
              <a:solidFill>
                <a:srgbClr val="FF0000"/>
              </a:solidFill>
              <a:round/>
              <a:headEnd/>
              <a:tailEnd type="triangle" w="med" len="med"/>
            </a:ln>
          </p:spPr>
          <p:txBody>
            <a:bodyPr wrap="none" anchor="ctr"/>
            <a:lstStyle/>
            <a:p>
              <a:endParaRPr lang="ja-JP" altLang="en-US"/>
            </a:p>
          </p:txBody>
        </p:sp>
      </p:grpSp>
      <p:grpSp>
        <p:nvGrpSpPr>
          <p:cNvPr id="5" name="Group 313"/>
          <p:cNvGrpSpPr>
            <a:grpSpLocks/>
          </p:cNvGrpSpPr>
          <p:nvPr/>
        </p:nvGrpSpPr>
        <p:grpSpPr bwMode="auto">
          <a:xfrm>
            <a:off x="966788" y="709613"/>
            <a:ext cx="3171825" cy="4838700"/>
            <a:chOff x="609" y="447"/>
            <a:chExt cx="1998" cy="3048"/>
          </a:xfrm>
        </p:grpSpPr>
        <p:sp>
          <p:nvSpPr>
            <p:cNvPr id="40223" name="Rectangle 314"/>
            <p:cNvSpPr>
              <a:spLocks noChangeArrowheads="1"/>
            </p:cNvSpPr>
            <p:nvPr/>
          </p:nvSpPr>
          <p:spPr bwMode="auto">
            <a:xfrm>
              <a:off x="2422" y="1508"/>
              <a:ext cx="182" cy="182"/>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0224" name="Line 315"/>
            <p:cNvSpPr>
              <a:spLocks noChangeShapeType="1"/>
            </p:cNvSpPr>
            <p:nvPr/>
          </p:nvSpPr>
          <p:spPr bwMode="auto">
            <a:xfrm flipH="1">
              <a:off x="2250" y="1685"/>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25" name="Line 316"/>
            <p:cNvSpPr>
              <a:spLocks noChangeShapeType="1"/>
            </p:cNvSpPr>
            <p:nvPr/>
          </p:nvSpPr>
          <p:spPr bwMode="auto">
            <a:xfrm flipH="1">
              <a:off x="1876" y="2056"/>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26" name="Line 317"/>
            <p:cNvSpPr>
              <a:spLocks noChangeShapeType="1"/>
            </p:cNvSpPr>
            <p:nvPr/>
          </p:nvSpPr>
          <p:spPr bwMode="auto">
            <a:xfrm flipH="1">
              <a:off x="1512" y="2408"/>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27" name="Line 318"/>
            <p:cNvSpPr>
              <a:spLocks noChangeShapeType="1"/>
            </p:cNvSpPr>
            <p:nvPr/>
          </p:nvSpPr>
          <p:spPr bwMode="auto">
            <a:xfrm flipH="1">
              <a:off x="1153" y="2774"/>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28" name="Rectangle 319"/>
            <p:cNvSpPr>
              <a:spLocks noChangeArrowheads="1"/>
            </p:cNvSpPr>
            <p:nvPr/>
          </p:nvSpPr>
          <p:spPr bwMode="auto">
            <a:xfrm>
              <a:off x="971" y="2946"/>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29" name="Rectangle 320"/>
            <p:cNvSpPr>
              <a:spLocks noChangeArrowheads="1"/>
            </p:cNvSpPr>
            <p:nvPr/>
          </p:nvSpPr>
          <p:spPr bwMode="auto">
            <a:xfrm>
              <a:off x="1692" y="222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30" name="Rectangle 321"/>
            <p:cNvSpPr>
              <a:spLocks noChangeArrowheads="1"/>
            </p:cNvSpPr>
            <p:nvPr/>
          </p:nvSpPr>
          <p:spPr bwMode="auto">
            <a:xfrm>
              <a:off x="2064" y="186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31" name="AutoShape 322"/>
            <p:cNvSpPr>
              <a:spLocks noChangeArrowheads="1"/>
            </p:cNvSpPr>
            <p:nvPr/>
          </p:nvSpPr>
          <p:spPr bwMode="auto">
            <a:xfrm>
              <a:off x="1618" y="447"/>
              <a:ext cx="989" cy="384"/>
            </a:xfrm>
            <a:prstGeom prst="wedgeRoundRectCallout">
              <a:avLst>
                <a:gd name="adj1" fmla="val 38880"/>
                <a:gd name="adj2" fmla="val 233074"/>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1600" b="1" baseline="30000">
                  <a:latin typeface="Times New Roman" pitchFamily="18" charset="0"/>
                </a:rPr>
                <a:t>272</a:t>
              </a:r>
              <a:r>
                <a:rPr lang="en-US" altLang="ja-JP" sz="1600" b="1">
                  <a:latin typeface="Times New Roman" pitchFamily="18" charset="0"/>
                </a:rPr>
                <a:t>111 </a:t>
              </a:r>
            </a:p>
            <a:p>
              <a:pPr algn="ctr"/>
              <a:r>
                <a:rPr lang="en-US" altLang="ja-JP" sz="1600" b="1">
                  <a:latin typeface="Times New Roman" pitchFamily="18" charset="0"/>
                </a:rPr>
                <a:t>14 chains</a:t>
              </a:r>
            </a:p>
          </p:txBody>
        </p:sp>
        <p:sp>
          <p:nvSpPr>
            <p:cNvPr id="40232" name="Rectangle 323"/>
            <p:cNvSpPr>
              <a:spLocks noChangeArrowheads="1"/>
            </p:cNvSpPr>
            <p:nvPr/>
          </p:nvSpPr>
          <p:spPr bwMode="auto">
            <a:xfrm>
              <a:off x="609" y="3313"/>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33" name="Line 324"/>
            <p:cNvSpPr>
              <a:spLocks noChangeShapeType="1"/>
            </p:cNvSpPr>
            <p:nvPr/>
          </p:nvSpPr>
          <p:spPr bwMode="auto">
            <a:xfrm flipH="1">
              <a:off x="782" y="3150"/>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34" name="Rectangle 325"/>
            <p:cNvSpPr>
              <a:spLocks noChangeArrowheads="1"/>
            </p:cNvSpPr>
            <p:nvPr/>
          </p:nvSpPr>
          <p:spPr bwMode="auto">
            <a:xfrm>
              <a:off x="1333" y="2587"/>
              <a:ext cx="188"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grpSp>
      <p:sp>
        <p:nvSpPr>
          <p:cNvPr id="326" name="日付プレースホルダ 325"/>
          <p:cNvSpPr>
            <a:spLocks noGrp="1"/>
          </p:cNvSpPr>
          <p:nvPr>
            <p:ph type="dt" sz="quarter" idx="10"/>
          </p:nvPr>
        </p:nvSpPr>
        <p:spPr/>
        <p:txBody>
          <a:bodyPr/>
          <a:lstStyle/>
          <a:p>
            <a:pPr>
              <a:defRPr/>
            </a:pPr>
            <a:fld id="{888B6099-63B4-422E-867D-0B733B4A70AC}" type="datetime1">
              <a:rPr lang="ja-JP" altLang="en-US" smtClean="0"/>
              <a:t>2014/6/5</a:t>
            </a:fld>
            <a:endParaRPr lang="ja-JP" altLang="en-US"/>
          </a:p>
        </p:txBody>
      </p:sp>
      <p:sp>
        <p:nvSpPr>
          <p:cNvPr id="327" name="スライド番号プレースホルダ 326"/>
          <p:cNvSpPr>
            <a:spLocks noGrp="1"/>
          </p:cNvSpPr>
          <p:nvPr>
            <p:ph type="sldNum" sz="quarter" idx="12"/>
          </p:nvPr>
        </p:nvSpPr>
        <p:spPr/>
        <p:txBody>
          <a:bodyPr/>
          <a:lstStyle/>
          <a:p>
            <a:pPr>
              <a:defRPr/>
            </a:pPr>
            <a:fld id="{B682610D-3BEF-4FCD-8EAC-34B53B660C3B}" type="slidenum">
              <a:rPr lang="ja-JP" altLang="en-US"/>
              <a:pPr>
                <a:defRPr/>
              </a:pPr>
              <a:t>18</a:t>
            </a:fld>
            <a:endParaRPr lang="ja-JP" altLang="en-US"/>
          </a:p>
        </p:txBody>
      </p:sp>
      <p:sp>
        <p:nvSpPr>
          <p:cNvPr id="6" name="フッター プレースホルダー 5"/>
          <p:cNvSpPr>
            <a:spLocks noGrp="1"/>
          </p:cNvSpPr>
          <p:nvPr>
            <p:ph type="ftr" sz="quarter" idx="11"/>
          </p:nvPr>
        </p:nvSpPr>
        <p:spPr/>
        <p:txBody>
          <a:bodyPr/>
          <a:lstStyle/>
          <a:p>
            <a:r>
              <a:rPr kumimoji="1" lang="en-US" altLang="zh-CN" smtClean="0"/>
              <a:t>ARIS2014</a:t>
            </a:r>
            <a:endParaRPr kumimoji="1" lang="ja-JP" altLang="en-US"/>
          </a:p>
        </p:txBody>
      </p:sp>
    </p:spTree>
    <p:extLst>
      <p:ext uri="{BB962C8B-B14F-4D97-AF65-F5344CB8AC3E}">
        <p14:creationId xmlns:p14="http://schemas.microsoft.com/office/powerpoint/2010/main" val="30793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836738"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63" name="Rectangle 3"/>
          <p:cNvSpPr>
            <a:spLocks noChangeArrowheads="1"/>
          </p:cNvSpPr>
          <p:nvPr/>
        </p:nvSpPr>
        <p:spPr bwMode="auto">
          <a:xfrm>
            <a:off x="6729413" y="969963"/>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116</a:t>
            </a:r>
          </a:p>
        </p:txBody>
      </p:sp>
      <p:sp>
        <p:nvSpPr>
          <p:cNvPr id="40964" name="Rectangle 4"/>
          <p:cNvSpPr>
            <a:spLocks noChangeArrowheads="1"/>
          </p:cNvSpPr>
          <p:nvPr/>
        </p:nvSpPr>
        <p:spPr bwMode="auto">
          <a:xfrm>
            <a:off x="7016750" y="9699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65" name="Rectangle 5"/>
          <p:cNvSpPr>
            <a:spLocks noChangeArrowheads="1"/>
          </p:cNvSpPr>
          <p:nvPr/>
        </p:nvSpPr>
        <p:spPr bwMode="auto">
          <a:xfrm>
            <a:off x="7304088" y="969963"/>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0966" name="Rectangle 6"/>
          <p:cNvSpPr>
            <a:spLocks noChangeArrowheads="1"/>
          </p:cNvSpPr>
          <p:nvPr/>
        </p:nvSpPr>
        <p:spPr bwMode="auto">
          <a:xfrm>
            <a:off x="7593013" y="9699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67" name="Rectangle 7"/>
          <p:cNvSpPr>
            <a:spLocks noChangeArrowheads="1"/>
          </p:cNvSpPr>
          <p:nvPr/>
        </p:nvSpPr>
        <p:spPr bwMode="auto">
          <a:xfrm>
            <a:off x="7881938" y="9699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68" name="Rectangle 8"/>
          <p:cNvSpPr>
            <a:spLocks noChangeArrowheads="1"/>
          </p:cNvSpPr>
          <p:nvPr/>
        </p:nvSpPr>
        <p:spPr bwMode="auto">
          <a:xfrm>
            <a:off x="8170863" y="96996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69" name="Rectangle 9"/>
          <p:cNvSpPr>
            <a:spLocks noChangeArrowheads="1"/>
          </p:cNvSpPr>
          <p:nvPr/>
        </p:nvSpPr>
        <p:spPr bwMode="auto">
          <a:xfrm>
            <a:off x="6154738" y="1258888"/>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115</a:t>
            </a:r>
          </a:p>
        </p:txBody>
      </p:sp>
      <p:sp>
        <p:nvSpPr>
          <p:cNvPr id="40970" name="Rectangle 10"/>
          <p:cNvSpPr>
            <a:spLocks noChangeArrowheads="1"/>
          </p:cNvSpPr>
          <p:nvPr/>
        </p:nvSpPr>
        <p:spPr bwMode="auto">
          <a:xfrm>
            <a:off x="6443663" y="12588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71" name="Rectangle 11"/>
          <p:cNvSpPr>
            <a:spLocks noChangeArrowheads="1"/>
          </p:cNvSpPr>
          <p:nvPr/>
        </p:nvSpPr>
        <p:spPr bwMode="auto">
          <a:xfrm>
            <a:off x="6729413" y="12588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72" name="Rectangle 12"/>
          <p:cNvSpPr>
            <a:spLocks noChangeArrowheads="1"/>
          </p:cNvSpPr>
          <p:nvPr/>
        </p:nvSpPr>
        <p:spPr bwMode="auto">
          <a:xfrm>
            <a:off x="7016750" y="1258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73" name="Rectangle 13"/>
          <p:cNvSpPr>
            <a:spLocks noChangeArrowheads="1"/>
          </p:cNvSpPr>
          <p:nvPr/>
        </p:nvSpPr>
        <p:spPr bwMode="auto">
          <a:xfrm>
            <a:off x="7304088" y="1258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74" name="Rectangle 14"/>
          <p:cNvSpPr>
            <a:spLocks noChangeArrowheads="1"/>
          </p:cNvSpPr>
          <p:nvPr/>
        </p:nvSpPr>
        <p:spPr bwMode="auto">
          <a:xfrm>
            <a:off x="6154738" y="1547813"/>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114</a:t>
            </a:r>
          </a:p>
        </p:txBody>
      </p:sp>
      <p:sp>
        <p:nvSpPr>
          <p:cNvPr id="40975" name="Rectangle 15"/>
          <p:cNvSpPr>
            <a:spLocks noChangeArrowheads="1"/>
          </p:cNvSpPr>
          <p:nvPr/>
        </p:nvSpPr>
        <p:spPr bwMode="auto">
          <a:xfrm>
            <a:off x="6443663" y="154781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76" name="Rectangle 16"/>
          <p:cNvSpPr>
            <a:spLocks noChangeArrowheads="1"/>
          </p:cNvSpPr>
          <p:nvPr/>
        </p:nvSpPr>
        <p:spPr bwMode="auto">
          <a:xfrm>
            <a:off x="6729413" y="1547813"/>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0977" name="Rectangle 17"/>
          <p:cNvSpPr>
            <a:spLocks noChangeArrowheads="1"/>
          </p:cNvSpPr>
          <p:nvPr/>
        </p:nvSpPr>
        <p:spPr bwMode="auto">
          <a:xfrm>
            <a:off x="7016750" y="154781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78" name="Rectangle 18"/>
          <p:cNvSpPr>
            <a:spLocks noChangeArrowheads="1"/>
          </p:cNvSpPr>
          <p:nvPr/>
        </p:nvSpPr>
        <p:spPr bwMode="auto">
          <a:xfrm>
            <a:off x="7304088" y="1547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79" name="Rectangle 19"/>
          <p:cNvSpPr>
            <a:spLocks noChangeArrowheads="1"/>
          </p:cNvSpPr>
          <p:nvPr/>
        </p:nvSpPr>
        <p:spPr bwMode="auto">
          <a:xfrm>
            <a:off x="7593013" y="1547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80" name="Rectangle 20"/>
          <p:cNvSpPr>
            <a:spLocks noChangeArrowheads="1"/>
          </p:cNvSpPr>
          <p:nvPr/>
        </p:nvSpPr>
        <p:spPr bwMode="auto">
          <a:xfrm>
            <a:off x="7881938" y="1547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81" name="Rectangle 21"/>
          <p:cNvSpPr>
            <a:spLocks noChangeArrowheads="1"/>
          </p:cNvSpPr>
          <p:nvPr/>
        </p:nvSpPr>
        <p:spPr bwMode="auto">
          <a:xfrm>
            <a:off x="4425950" y="1836738"/>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113</a:t>
            </a:r>
          </a:p>
        </p:txBody>
      </p:sp>
      <p:sp>
        <p:nvSpPr>
          <p:cNvPr id="40982" name="Rectangle 22"/>
          <p:cNvSpPr>
            <a:spLocks noChangeArrowheads="1"/>
          </p:cNvSpPr>
          <p:nvPr/>
        </p:nvSpPr>
        <p:spPr bwMode="auto">
          <a:xfrm>
            <a:off x="4714875"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83" name="Rectangle 23"/>
          <p:cNvSpPr>
            <a:spLocks noChangeArrowheads="1"/>
          </p:cNvSpPr>
          <p:nvPr/>
        </p:nvSpPr>
        <p:spPr bwMode="auto">
          <a:xfrm>
            <a:off x="5289550"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84" name="Rectangle 24"/>
          <p:cNvSpPr>
            <a:spLocks noChangeArrowheads="1"/>
          </p:cNvSpPr>
          <p:nvPr/>
        </p:nvSpPr>
        <p:spPr bwMode="auto">
          <a:xfrm>
            <a:off x="5576888"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85" name="Rectangle 25"/>
          <p:cNvSpPr>
            <a:spLocks noChangeArrowheads="1"/>
          </p:cNvSpPr>
          <p:nvPr/>
        </p:nvSpPr>
        <p:spPr bwMode="auto">
          <a:xfrm>
            <a:off x="5865813"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86" name="Rectangle 26"/>
          <p:cNvSpPr>
            <a:spLocks noChangeArrowheads="1"/>
          </p:cNvSpPr>
          <p:nvPr/>
        </p:nvSpPr>
        <p:spPr bwMode="auto">
          <a:xfrm>
            <a:off x="6154738"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87" name="Rectangle 27"/>
          <p:cNvSpPr>
            <a:spLocks noChangeArrowheads="1"/>
          </p:cNvSpPr>
          <p:nvPr/>
        </p:nvSpPr>
        <p:spPr bwMode="auto">
          <a:xfrm>
            <a:off x="6443663" y="1836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88" name="Rectangle 28"/>
          <p:cNvSpPr>
            <a:spLocks noChangeArrowheads="1"/>
          </p:cNvSpPr>
          <p:nvPr/>
        </p:nvSpPr>
        <p:spPr bwMode="auto">
          <a:xfrm>
            <a:off x="6729413" y="1836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89" name="Rectangle 29"/>
          <p:cNvSpPr>
            <a:spLocks noChangeArrowheads="1"/>
          </p:cNvSpPr>
          <p:nvPr/>
        </p:nvSpPr>
        <p:spPr bwMode="auto">
          <a:xfrm>
            <a:off x="3276600" y="2122488"/>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112</a:t>
            </a:r>
          </a:p>
        </p:txBody>
      </p:sp>
      <p:sp>
        <p:nvSpPr>
          <p:cNvPr id="40990" name="Rectangle 30"/>
          <p:cNvSpPr>
            <a:spLocks noChangeArrowheads="1"/>
          </p:cNvSpPr>
          <p:nvPr/>
        </p:nvSpPr>
        <p:spPr bwMode="auto">
          <a:xfrm>
            <a:off x="3562350"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1" name="Rectangle 31"/>
          <p:cNvSpPr>
            <a:spLocks noChangeArrowheads="1"/>
          </p:cNvSpPr>
          <p:nvPr/>
        </p:nvSpPr>
        <p:spPr bwMode="auto">
          <a:xfrm>
            <a:off x="3849688"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2" name="Rectangle 32"/>
          <p:cNvSpPr>
            <a:spLocks noChangeArrowheads="1"/>
          </p:cNvSpPr>
          <p:nvPr/>
        </p:nvSpPr>
        <p:spPr bwMode="auto">
          <a:xfrm>
            <a:off x="4137025"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3" name="Rectangle 33"/>
          <p:cNvSpPr>
            <a:spLocks noChangeArrowheads="1"/>
          </p:cNvSpPr>
          <p:nvPr/>
        </p:nvSpPr>
        <p:spPr bwMode="auto">
          <a:xfrm>
            <a:off x="4425950"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4" name="Rectangle 34"/>
          <p:cNvSpPr>
            <a:spLocks noChangeArrowheads="1"/>
          </p:cNvSpPr>
          <p:nvPr/>
        </p:nvSpPr>
        <p:spPr bwMode="auto">
          <a:xfrm>
            <a:off x="4714875"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5" name="Rectangle 35"/>
          <p:cNvSpPr>
            <a:spLocks noChangeArrowheads="1"/>
          </p:cNvSpPr>
          <p:nvPr/>
        </p:nvSpPr>
        <p:spPr bwMode="auto">
          <a:xfrm>
            <a:off x="5003800" y="21224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96" name="Rectangle 36"/>
          <p:cNvSpPr>
            <a:spLocks noChangeArrowheads="1"/>
          </p:cNvSpPr>
          <p:nvPr/>
        </p:nvSpPr>
        <p:spPr bwMode="auto">
          <a:xfrm>
            <a:off x="5289550"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7" name="Rectangle 37"/>
          <p:cNvSpPr>
            <a:spLocks noChangeArrowheads="1"/>
          </p:cNvSpPr>
          <p:nvPr/>
        </p:nvSpPr>
        <p:spPr bwMode="auto">
          <a:xfrm>
            <a:off x="5576888"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8" name="Rectangle 38"/>
          <p:cNvSpPr>
            <a:spLocks noChangeArrowheads="1"/>
          </p:cNvSpPr>
          <p:nvPr/>
        </p:nvSpPr>
        <p:spPr bwMode="auto">
          <a:xfrm>
            <a:off x="5865813"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9" name="Rectangle 39"/>
          <p:cNvSpPr>
            <a:spLocks noChangeArrowheads="1"/>
          </p:cNvSpPr>
          <p:nvPr/>
        </p:nvSpPr>
        <p:spPr bwMode="auto">
          <a:xfrm>
            <a:off x="6154738" y="2122488"/>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1000" name="Rectangle 40"/>
          <p:cNvSpPr>
            <a:spLocks noChangeArrowheads="1"/>
          </p:cNvSpPr>
          <p:nvPr/>
        </p:nvSpPr>
        <p:spPr bwMode="auto">
          <a:xfrm>
            <a:off x="6443663"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01" name="Rectangle 41"/>
          <p:cNvSpPr>
            <a:spLocks noChangeArrowheads="1"/>
          </p:cNvSpPr>
          <p:nvPr/>
        </p:nvSpPr>
        <p:spPr bwMode="auto">
          <a:xfrm>
            <a:off x="6729413" y="21224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02" name="Rectangle 42"/>
          <p:cNvSpPr>
            <a:spLocks noChangeArrowheads="1"/>
          </p:cNvSpPr>
          <p:nvPr/>
        </p:nvSpPr>
        <p:spPr bwMode="auto">
          <a:xfrm>
            <a:off x="7016750" y="21224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03" name="Rectangle 43"/>
          <p:cNvSpPr>
            <a:spLocks noChangeArrowheads="1"/>
          </p:cNvSpPr>
          <p:nvPr/>
        </p:nvSpPr>
        <p:spPr bwMode="auto">
          <a:xfrm>
            <a:off x="7304088" y="21224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04" name="Rectangle 44"/>
          <p:cNvSpPr>
            <a:spLocks noChangeArrowheads="1"/>
          </p:cNvSpPr>
          <p:nvPr/>
        </p:nvSpPr>
        <p:spPr bwMode="auto">
          <a:xfrm>
            <a:off x="2122488" y="2409825"/>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111</a:t>
            </a:r>
          </a:p>
        </p:txBody>
      </p:sp>
      <p:sp>
        <p:nvSpPr>
          <p:cNvPr id="41005" name="Rectangle 45"/>
          <p:cNvSpPr>
            <a:spLocks noChangeArrowheads="1"/>
          </p:cNvSpPr>
          <p:nvPr/>
        </p:nvSpPr>
        <p:spPr bwMode="auto">
          <a:xfrm>
            <a:off x="240982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06" name="Rectangle 46"/>
          <p:cNvSpPr>
            <a:spLocks noChangeArrowheads="1"/>
          </p:cNvSpPr>
          <p:nvPr/>
        </p:nvSpPr>
        <p:spPr bwMode="auto">
          <a:xfrm>
            <a:off x="269875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07" name="Rectangle 47"/>
          <p:cNvSpPr>
            <a:spLocks noChangeArrowheads="1"/>
          </p:cNvSpPr>
          <p:nvPr/>
        </p:nvSpPr>
        <p:spPr bwMode="auto">
          <a:xfrm>
            <a:off x="298767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08" name="Rectangle 48"/>
          <p:cNvSpPr>
            <a:spLocks noChangeArrowheads="1"/>
          </p:cNvSpPr>
          <p:nvPr/>
        </p:nvSpPr>
        <p:spPr bwMode="auto">
          <a:xfrm>
            <a:off x="327660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09" name="Rectangle 49"/>
          <p:cNvSpPr>
            <a:spLocks noChangeArrowheads="1"/>
          </p:cNvSpPr>
          <p:nvPr/>
        </p:nvSpPr>
        <p:spPr bwMode="auto">
          <a:xfrm>
            <a:off x="356235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10" name="Rectangle 50"/>
          <p:cNvSpPr>
            <a:spLocks noChangeArrowheads="1"/>
          </p:cNvSpPr>
          <p:nvPr/>
        </p:nvSpPr>
        <p:spPr bwMode="auto">
          <a:xfrm>
            <a:off x="3849688" y="24098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11" name="Rectangle 51"/>
          <p:cNvSpPr>
            <a:spLocks noChangeArrowheads="1"/>
          </p:cNvSpPr>
          <p:nvPr/>
        </p:nvSpPr>
        <p:spPr bwMode="auto">
          <a:xfrm>
            <a:off x="413702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12" name="Rectangle 52"/>
          <p:cNvSpPr>
            <a:spLocks noChangeArrowheads="1"/>
          </p:cNvSpPr>
          <p:nvPr/>
        </p:nvSpPr>
        <p:spPr bwMode="auto">
          <a:xfrm>
            <a:off x="471487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13" name="Rectangle 53"/>
          <p:cNvSpPr>
            <a:spLocks noChangeArrowheads="1"/>
          </p:cNvSpPr>
          <p:nvPr/>
        </p:nvSpPr>
        <p:spPr bwMode="auto">
          <a:xfrm>
            <a:off x="500380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14" name="Rectangle 54"/>
          <p:cNvSpPr>
            <a:spLocks noChangeArrowheads="1"/>
          </p:cNvSpPr>
          <p:nvPr/>
        </p:nvSpPr>
        <p:spPr bwMode="auto">
          <a:xfrm>
            <a:off x="528955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15" name="Rectangle 55"/>
          <p:cNvSpPr>
            <a:spLocks noChangeArrowheads="1"/>
          </p:cNvSpPr>
          <p:nvPr/>
        </p:nvSpPr>
        <p:spPr bwMode="auto">
          <a:xfrm>
            <a:off x="5576888"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16" name="Rectangle 56"/>
          <p:cNvSpPr>
            <a:spLocks noChangeArrowheads="1"/>
          </p:cNvSpPr>
          <p:nvPr/>
        </p:nvSpPr>
        <p:spPr bwMode="auto">
          <a:xfrm>
            <a:off x="5865813" y="24098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17" name="Rectangle 57"/>
          <p:cNvSpPr>
            <a:spLocks noChangeArrowheads="1"/>
          </p:cNvSpPr>
          <p:nvPr/>
        </p:nvSpPr>
        <p:spPr bwMode="auto">
          <a:xfrm>
            <a:off x="6154738" y="24098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18" name="Rectangle 58"/>
          <p:cNvSpPr>
            <a:spLocks noChangeArrowheads="1"/>
          </p:cNvSpPr>
          <p:nvPr/>
        </p:nvSpPr>
        <p:spPr bwMode="auto">
          <a:xfrm>
            <a:off x="6443663"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19" name="Rectangle 59"/>
          <p:cNvSpPr>
            <a:spLocks noChangeArrowheads="1"/>
          </p:cNvSpPr>
          <p:nvPr/>
        </p:nvSpPr>
        <p:spPr bwMode="auto">
          <a:xfrm>
            <a:off x="6729413"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20" name="Rectangle 60"/>
          <p:cNvSpPr>
            <a:spLocks noChangeArrowheads="1"/>
          </p:cNvSpPr>
          <p:nvPr/>
        </p:nvSpPr>
        <p:spPr bwMode="auto">
          <a:xfrm>
            <a:off x="2122488" y="26987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Ds</a:t>
            </a:r>
          </a:p>
        </p:txBody>
      </p:sp>
      <p:sp>
        <p:nvSpPr>
          <p:cNvPr id="41021" name="Rectangle 61"/>
          <p:cNvSpPr>
            <a:spLocks noChangeArrowheads="1"/>
          </p:cNvSpPr>
          <p:nvPr/>
        </p:nvSpPr>
        <p:spPr bwMode="auto">
          <a:xfrm>
            <a:off x="240982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22" name="Rectangle 62"/>
          <p:cNvSpPr>
            <a:spLocks noChangeArrowheads="1"/>
          </p:cNvSpPr>
          <p:nvPr/>
        </p:nvSpPr>
        <p:spPr bwMode="auto">
          <a:xfrm>
            <a:off x="2698750"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23" name="Rectangle 63"/>
          <p:cNvSpPr>
            <a:spLocks noChangeArrowheads="1"/>
          </p:cNvSpPr>
          <p:nvPr/>
        </p:nvSpPr>
        <p:spPr bwMode="auto">
          <a:xfrm>
            <a:off x="298767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24" name="Rectangle 64"/>
          <p:cNvSpPr>
            <a:spLocks noChangeArrowheads="1"/>
          </p:cNvSpPr>
          <p:nvPr/>
        </p:nvSpPr>
        <p:spPr bwMode="auto">
          <a:xfrm>
            <a:off x="3276600"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25" name="Rectangle 65"/>
          <p:cNvSpPr>
            <a:spLocks noChangeArrowheads="1"/>
          </p:cNvSpPr>
          <p:nvPr/>
        </p:nvSpPr>
        <p:spPr bwMode="auto">
          <a:xfrm>
            <a:off x="3562350"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26" name="Rectangle 66"/>
          <p:cNvSpPr>
            <a:spLocks noChangeArrowheads="1"/>
          </p:cNvSpPr>
          <p:nvPr/>
        </p:nvSpPr>
        <p:spPr bwMode="auto">
          <a:xfrm>
            <a:off x="3849688"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27" name="Rectangle 67"/>
          <p:cNvSpPr>
            <a:spLocks noChangeArrowheads="1"/>
          </p:cNvSpPr>
          <p:nvPr/>
        </p:nvSpPr>
        <p:spPr bwMode="auto">
          <a:xfrm>
            <a:off x="413702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28" name="Rectangle 68"/>
          <p:cNvSpPr>
            <a:spLocks noChangeArrowheads="1"/>
          </p:cNvSpPr>
          <p:nvPr/>
        </p:nvSpPr>
        <p:spPr bwMode="auto">
          <a:xfrm>
            <a:off x="4425950"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29" name="Rectangle 69"/>
          <p:cNvSpPr>
            <a:spLocks noChangeArrowheads="1"/>
          </p:cNvSpPr>
          <p:nvPr/>
        </p:nvSpPr>
        <p:spPr bwMode="auto">
          <a:xfrm>
            <a:off x="471487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30" name="Rectangle 70"/>
          <p:cNvSpPr>
            <a:spLocks noChangeArrowheads="1"/>
          </p:cNvSpPr>
          <p:nvPr/>
        </p:nvSpPr>
        <p:spPr bwMode="auto">
          <a:xfrm>
            <a:off x="5003800"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31" name="Rectangle 71"/>
          <p:cNvSpPr>
            <a:spLocks noChangeArrowheads="1"/>
          </p:cNvSpPr>
          <p:nvPr/>
        </p:nvSpPr>
        <p:spPr bwMode="auto">
          <a:xfrm>
            <a:off x="5289550"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32" name="Rectangle 72"/>
          <p:cNvSpPr>
            <a:spLocks noChangeArrowheads="1"/>
          </p:cNvSpPr>
          <p:nvPr/>
        </p:nvSpPr>
        <p:spPr bwMode="auto">
          <a:xfrm>
            <a:off x="5576888" y="2698750"/>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1033" name="Rectangle 73"/>
          <p:cNvSpPr>
            <a:spLocks noChangeArrowheads="1"/>
          </p:cNvSpPr>
          <p:nvPr/>
        </p:nvSpPr>
        <p:spPr bwMode="auto">
          <a:xfrm>
            <a:off x="5865813"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34" name="Rectangle 74"/>
          <p:cNvSpPr>
            <a:spLocks noChangeArrowheads="1"/>
          </p:cNvSpPr>
          <p:nvPr/>
        </p:nvSpPr>
        <p:spPr bwMode="auto">
          <a:xfrm>
            <a:off x="6154738"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35" name="Rectangle 75"/>
          <p:cNvSpPr>
            <a:spLocks noChangeArrowheads="1"/>
          </p:cNvSpPr>
          <p:nvPr/>
        </p:nvSpPr>
        <p:spPr bwMode="auto">
          <a:xfrm>
            <a:off x="6443663" y="26987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36" name="Rectangle 76"/>
          <p:cNvSpPr>
            <a:spLocks noChangeArrowheads="1"/>
          </p:cNvSpPr>
          <p:nvPr/>
        </p:nvSpPr>
        <p:spPr bwMode="auto">
          <a:xfrm>
            <a:off x="6729413"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37" name="Rectangle 77"/>
          <p:cNvSpPr>
            <a:spLocks noChangeArrowheads="1"/>
          </p:cNvSpPr>
          <p:nvPr/>
        </p:nvSpPr>
        <p:spPr bwMode="auto">
          <a:xfrm>
            <a:off x="1547813" y="2987675"/>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Mt</a:t>
            </a:r>
          </a:p>
        </p:txBody>
      </p:sp>
      <p:sp>
        <p:nvSpPr>
          <p:cNvPr id="41038" name="Rectangle 78"/>
          <p:cNvSpPr>
            <a:spLocks noChangeArrowheads="1"/>
          </p:cNvSpPr>
          <p:nvPr/>
        </p:nvSpPr>
        <p:spPr bwMode="auto">
          <a:xfrm>
            <a:off x="1836738"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39" name="Rectangle 79"/>
          <p:cNvSpPr>
            <a:spLocks noChangeArrowheads="1"/>
          </p:cNvSpPr>
          <p:nvPr/>
        </p:nvSpPr>
        <p:spPr bwMode="auto">
          <a:xfrm>
            <a:off x="2122488"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40" name="Rectangle 80"/>
          <p:cNvSpPr>
            <a:spLocks noChangeArrowheads="1"/>
          </p:cNvSpPr>
          <p:nvPr/>
        </p:nvSpPr>
        <p:spPr bwMode="auto">
          <a:xfrm>
            <a:off x="240982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41" name="Rectangle 81"/>
          <p:cNvSpPr>
            <a:spLocks noChangeArrowheads="1"/>
          </p:cNvSpPr>
          <p:nvPr/>
        </p:nvSpPr>
        <p:spPr bwMode="auto">
          <a:xfrm>
            <a:off x="2698750"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42" name="Rectangle 82"/>
          <p:cNvSpPr>
            <a:spLocks noChangeArrowheads="1"/>
          </p:cNvSpPr>
          <p:nvPr/>
        </p:nvSpPr>
        <p:spPr bwMode="auto">
          <a:xfrm>
            <a:off x="298767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43" name="Rectangle 83"/>
          <p:cNvSpPr>
            <a:spLocks noChangeArrowheads="1"/>
          </p:cNvSpPr>
          <p:nvPr/>
        </p:nvSpPr>
        <p:spPr bwMode="auto">
          <a:xfrm>
            <a:off x="3276600"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44" name="Rectangle 84"/>
          <p:cNvSpPr>
            <a:spLocks noChangeArrowheads="1"/>
          </p:cNvSpPr>
          <p:nvPr/>
        </p:nvSpPr>
        <p:spPr bwMode="auto">
          <a:xfrm>
            <a:off x="413702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45" name="Rectangle 85"/>
          <p:cNvSpPr>
            <a:spLocks noChangeArrowheads="1"/>
          </p:cNvSpPr>
          <p:nvPr/>
        </p:nvSpPr>
        <p:spPr bwMode="auto">
          <a:xfrm>
            <a:off x="4425950"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46" name="Rectangle 86"/>
          <p:cNvSpPr>
            <a:spLocks noChangeArrowheads="1"/>
          </p:cNvSpPr>
          <p:nvPr/>
        </p:nvSpPr>
        <p:spPr bwMode="auto">
          <a:xfrm>
            <a:off x="471487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47" name="Rectangle 87"/>
          <p:cNvSpPr>
            <a:spLocks noChangeArrowheads="1"/>
          </p:cNvSpPr>
          <p:nvPr/>
        </p:nvSpPr>
        <p:spPr bwMode="auto">
          <a:xfrm>
            <a:off x="5003800"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48" name="Rectangle 88"/>
          <p:cNvSpPr>
            <a:spLocks noChangeArrowheads="1"/>
          </p:cNvSpPr>
          <p:nvPr/>
        </p:nvSpPr>
        <p:spPr bwMode="auto">
          <a:xfrm>
            <a:off x="5289550"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49" name="Rectangle 89"/>
          <p:cNvSpPr>
            <a:spLocks noChangeArrowheads="1"/>
          </p:cNvSpPr>
          <p:nvPr/>
        </p:nvSpPr>
        <p:spPr bwMode="auto">
          <a:xfrm>
            <a:off x="5576888"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50" name="Rectangle 90"/>
          <p:cNvSpPr>
            <a:spLocks noChangeArrowheads="1"/>
          </p:cNvSpPr>
          <p:nvPr/>
        </p:nvSpPr>
        <p:spPr bwMode="auto">
          <a:xfrm>
            <a:off x="969963" y="327660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Hs</a:t>
            </a:r>
          </a:p>
        </p:txBody>
      </p:sp>
      <p:sp>
        <p:nvSpPr>
          <p:cNvPr id="41051" name="Rectangle 91"/>
          <p:cNvSpPr>
            <a:spLocks noChangeArrowheads="1"/>
          </p:cNvSpPr>
          <p:nvPr/>
        </p:nvSpPr>
        <p:spPr bwMode="auto">
          <a:xfrm>
            <a:off x="125888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52" name="Rectangle 92"/>
          <p:cNvSpPr>
            <a:spLocks noChangeArrowheads="1"/>
          </p:cNvSpPr>
          <p:nvPr/>
        </p:nvSpPr>
        <p:spPr bwMode="auto">
          <a:xfrm>
            <a:off x="1547813"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53" name="Rectangle 93"/>
          <p:cNvSpPr>
            <a:spLocks noChangeArrowheads="1"/>
          </p:cNvSpPr>
          <p:nvPr/>
        </p:nvSpPr>
        <p:spPr bwMode="auto">
          <a:xfrm>
            <a:off x="183673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54" name="Rectangle 94"/>
          <p:cNvSpPr>
            <a:spLocks noChangeArrowheads="1"/>
          </p:cNvSpPr>
          <p:nvPr/>
        </p:nvSpPr>
        <p:spPr bwMode="auto">
          <a:xfrm>
            <a:off x="212248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55" name="Rectangle 95"/>
          <p:cNvSpPr>
            <a:spLocks noChangeArrowheads="1"/>
          </p:cNvSpPr>
          <p:nvPr/>
        </p:nvSpPr>
        <p:spPr bwMode="auto">
          <a:xfrm>
            <a:off x="2409825"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56" name="Rectangle 96"/>
          <p:cNvSpPr>
            <a:spLocks noChangeArrowheads="1"/>
          </p:cNvSpPr>
          <p:nvPr/>
        </p:nvSpPr>
        <p:spPr bwMode="auto">
          <a:xfrm>
            <a:off x="2698750"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57" name="Rectangle 97"/>
          <p:cNvSpPr>
            <a:spLocks noChangeArrowheads="1"/>
          </p:cNvSpPr>
          <p:nvPr/>
        </p:nvSpPr>
        <p:spPr bwMode="auto">
          <a:xfrm>
            <a:off x="2987675"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58" name="Rectangle 98"/>
          <p:cNvSpPr>
            <a:spLocks noChangeArrowheads="1"/>
          </p:cNvSpPr>
          <p:nvPr/>
        </p:nvSpPr>
        <p:spPr bwMode="auto">
          <a:xfrm>
            <a:off x="3276600"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59" name="Rectangle 99"/>
          <p:cNvSpPr>
            <a:spLocks noChangeArrowheads="1"/>
          </p:cNvSpPr>
          <p:nvPr/>
        </p:nvSpPr>
        <p:spPr bwMode="auto">
          <a:xfrm>
            <a:off x="3562350"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60" name="Rectangle 100"/>
          <p:cNvSpPr>
            <a:spLocks noChangeArrowheads="1"/>
          </p:cNvSpPr>
          <p:nvPr/>
        </p:nvSpPr>
        <p:spPr bwMode="auto">
          <a:xfrm>
            <a:off x="3849688"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61" name="Rectangle 101"/>
          <p:cNvSpPr>
            <a:spLocks noChangeArrowheads="1"/>
          </p:cNvSpPr>
          <p:nvPr/>
        </p:nvSpPr>
        <p:spPr bwMode="auto">
          <a:xfrm>
            <a:off x="4137025"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62" name="Rectangle 102"/>
          <p:cNvSpPr>
            <a:spLocks noChangeArrowheads="1"/>
          </p:cNvSpPr>
          <p:nvPr/>
        </p:nvSpPr>
        <p:spPr bwMode="auto">
          <a:xfrm>
            <a:off x="4425950"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63" name="Rectangle 103"/>
          <p:cNvSpPr>
            <a:spLocks noChangeArrowheads="1"/>
          </p:cNvSpPr>
          <p:nvPr/>
        </p:nvSpPr>
        <p:spPr bwMode="auto">
          <a:xfrm>
            <a:off x="4714875"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64" name="Rectangle 104"/>
          <p:cNvSpPr>
            <a:spLocks noChangeArrowheads="1"/>
          </p:cNvSpPr>
          <p:nvPr/>
        </p:nvSpPr>
        <p:spPr bwMode="auto">
          <a:xfrm>
            <a:off x="5003800" y="3276600"/>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1065" name="Rectangle 105"/>
          <p:cNvSpPr>
            <a:spLocks noChangeArrowheads="1"/>
          </p:cNvSpPr>
          <p:nvPr/>
        </p:nvSpPr>
        <p:spPr bwMode="auto">
          <a:xfrm>
            <a:off x="5289550"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66" name="Rectangle 106"/>
          <p:cNvSpPr>
            <a:spLocks noChangeArrowheads="1"/>
          </p:cNvSpPr>
          <p:nvPr/>
        </p:nvSpPr>
        <p:spPr bwMode="auto">
          <a:xfrm>
            <a:off x="557688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67" name="Rectangle 107"/>
          <p:cNvSpPr>
            <a:spLocks noChangeArrowheads="1"/>
          </p:cNvSpPr>
          <p:nvPr/>
        </p:nvSpPr>
        <p:spPr bwMode="auto">
          <a:xfrm>
            <a:off x="5865813"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68" name="Rectangle 108"/>
          <p:cNvSpPr>
            <a:spLocks noChangeArrowheads="1"/>
          </p:cNvSpPr>
          <p:nvPr/>
        </p:nvSpPr>
        <p:spPr bwMode="auto">
          <a:xfrm>
            <a:off x="6154738" y="32766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69" name="Rectangle 109"/>
          <p:cNvSpPr>
            <a:spLocks noChangeArrowheads="1"/>
          </p:cNvSpPr>
          <p:nvPr/>
        </p:nvSpPr>
        <p:spPr bwMode="auto">
          <a:xfrm>
            <a:off x="682625" y="35623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Bh</a:t>
            </a:r>
          </a:p>
        </p:txBody>
      </p:sp>
      <p:sp>
        <p:nvSpPr>
          <p:cNvPr id="41070" name="Rectangle 110"/>
          <p:cNvSpPr>
            <a:spLocks noChangeArrowheads="1"/>
          </p:cNvSpPr>
          <p:nvPr/>
        </p:nvSpPr>
        <p:spPr bwMode="auto">
          <a:xfrm>
            <a:off x="969963"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71" name="Rectangle 111"/>
          <p:cNvSpPr>
            <a:spLocks noChangeArrowheads="1"/>
          </p:cNvSpPr>
          <p:nvPr/>
        </p:nvSpPr>
        <p:spPr bwMode="auto">
          <a:xfrm>
            <a:off x="1258888"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72" name="Rectangle 112"/>
          <p:cNvSpPr>
            <a:spLocks noChangeArrowheads="1"/>
          </p:cNvSpPr>
          <p:nvPr/>
        </p:nvSpPr>
        <p:spPr bwMode="auto">
          <a:xfrm>
            <a:off x="1547813"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73" name="Rectangle 113"/>
          <p:cNvSpPr>
            <a:spLocks noChangeArrowheads="1"/>
          </p:cNvSpPr>
          <p:nvPr/>
        </p:nvSpPr>
        <p:spPr bwMode="auto">
          <a:xfrm>
            <a:off x="1836738"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74" name="Rectangle 114"/>
          <p:cNvSpPr>
            <a:spLocks noChangeArrowheads="1"/>
          </p:cNvSpPr>
          <p:nvPr/>
        </p:nvSpPr>
        <p:spPr bwMode="auto">
          <a:xfrm>
            <a:off x="2122488"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75" name="Rectangle 115"/>
          <p:cNvSpPr>
            <a:spLocks noChangeArrowheads="1"/>
          </p:cNvSpPr>
          <p:nvPr/>
        </p:nvSpPr>
        <p:spPr bwMode="auto">
          <a:xfrm>
            <a:off x="2409825"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76" name="Rectangle 116"/>
          <p:cNvSpPr>
            <a:spLocks noChangeArrowheads="1"/>
          </p:cNvSpPr>
          <p:nvPr/>
        </p:nvSpPr>
        <p:spPr bwMode="auto">
          <a:xfrm>
            <a:off x="2698750"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77" name="Rectangle 117"/>
          <p:cNvSpPr>
            <a:spLocks noChangeArrowheads="1"/>
          </p:cNvSpPr>
          <p:nvPr/>
        </p:nvSpPr>
        <p:spPr bwMode="auto">
          <a:xfrm>
            <a:off x="2987675"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78" name="Rectangle 118"/>
          <p:cNvSpPr>
            <a:spLocks noChangeArrowheads="1"/>
          </p:cNvSpPr>
          <p:nvPr/>
        </p:nvSpPr>
        <p:spPr bwMode="auto">
          <a:xfrm>
            <a:off x="3562350"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79" name="Rectangle 119"/>
          <p:cNvSpPr>
            <a:spLocks noChangeArrowheads="1"/>
          </p:cNvSpPr>
          <p:nvPr/>
        </p:nvSpPr>
        <p:spPr bwMode="auto">
          <a:xfrm>
            <a:off x="3849688"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80" name="Rectangle 120"/>
          <p:cNvSpPr>
            <a:spLocks noChangeArrowheads="1"/>
          </p:cNvSpPr>
          <p:nvPr/>
        </p:nvSpPr>
        <p:spPr bwMode="auto">
          <a:xfrm>
            <a:off x="4137025"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81" name="Rectangle 121"/>
          <p:cNvSpPr>
            <a:spLocks noChangeArrowheads="1"/>
          </p:cNvSpPr>
          <p:nvPr/>
        </p:nvSpPr>
        <p:spPr bwMode="auto">
          <a:xfrm>
            <a:off x="4425950"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82" name="Rectangle 122"/>
          <p:cNvSpPr>
            <a:spLocks noChangeArrowheads="1"/>
          </p:cNvSpPr>
          <p:nvPr/>
        </p:nvSpPr>
        <p:spPr bwMode="auto">
          <a:xfrm>
            <a:off x="4714875"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83" name="Rectangle 123"/>
          <p:cNvSpPr>
            <a:spLocks noChangeArrowheads="1"/>
          </p:cNvSpPr>
          <p:nvPr/>
        </p:nvSpPr>
        <p:spPr bwMode="auto">
          <a:xfrm>
            <a:off x="5003800"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84" name="Rectangle 124"/>
          <p:cNvSpPr>
            <a:spLocks noChangeArrowheads="1"/>
          </p:cNvSpPr>
          <p:nvPr/>
        </p:nvSpPr>
        <p:spPr bwMode="auto">
          <a:xfrm>
            <a:off x="395288" y="3849688"/>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Sg</a:t>
            </a:r>
          </a:p>
        </p:txBody>
      </p:sp>
      <p:sp>
        <p:nvSpPr>
          <p:cNvPr id="41085" name="Rectangle 125"/>
          <p:cNvSpPr>
            <a:spLocks noChangeArrowheads="1"/>
          </p:cNvSpPr>
          <p:nvPr/>
        </p:nvSpPr>
        <p:spPr bwMode="auto">
          <a:xfrm>
            <a:off x="682625"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86" name="Rectangle 126"/>
          <p:cNvSpPr>
            <a:spLocks noChangeArrowheads="1"/>
          </p:cNvSpPr>
          <p:nvPr/>
        </p:nvSpPr>
        <p:spPr bwMode="auto">
          <a:xfrm>
            <a:off x="969963"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87" name="Rectangle 127"/>
          <p:cNvSpPr>
            <a:spLocks noChangeArrowheads="1"/>
          </p:cNvSpPr>
          <p:nvPr/>
        </p:nvSpPr>
        <p:spPr bwMode="auto">
          <a:xfrm>
            <a:off x="1258888" y="38496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88" name="Rectangle 128"/>
          <p:cNvSpPr>
            <a:spLocks noChangeArrowheads="1"/>
          </p:cNvSpPr>
          <p:nvPr/>
        </p:nvSpPr>
        <p:spPr bwMode="auto">
          <a:xfrm>
            <a:off x="1547813"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89" name="Rectangle 129"/>
          <p:cNvSpPr>
            <a:spLocks noChangeArrowheads="1"/>
          </p:cNvSpPr>
          <p:nvPr/>
        </p:nvSpPr>
        <p:spPr bwMode="auto">
          <a:xfrm>
            <a:off x="1836738"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90" name="Rectangle 130"/>
          <p:cNvSpPr>
            <a:spLocks noChangeArrowheads="1"/>
          </p:cNvSpPr>
          <p:nvPr/>
        </p:nvSpPr>
        <p:spPr bwMode="auto">
          <a:xfrm>
            <a:off x="2122488"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91" name="Rectangle 131"/>
          <p:cNvSpPr>
            <a:spLocks noChangeArrowheads="1"/>
          </p:cNvSpPr>
          <p:nvPr/>
        </p:nvSpPr>
        <p:spPr bwMode="auto">
          <a:xfrm>
            <a:off x="2409825" y="38496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92" name="Rectangle 132"/>
          <p:cNvSpPr>
            <a:spLocks noChangeArrowheads="1"/>
          </p:cNvSpPr>
          <p:nvPr/>
        </p:nvSpPr>
        <p:spPr bwMode="auto">
          <a:xfrm>
            <a:off x="2698750"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93" name="Rectangle 133"/>
          <p:cNvSpPr>
            <a:spLocks noChangeArrowheads="1"/>
          </p:cNvSpPr>
          <p:nvPr/>
        </p:nvSpPr>
        <p:spPr bwMode="auto">
          <a:xfrm>
            <a:off x="2987675"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94" name="Rectangle 134"/>
          <p:cNvSpPr>
            <a:spLocks noChangeArrowheads="1"/>
          </p:cNvSpPr>
          <p:nvPr/>
        </p:nvSpPr>
        <p:spPr bwMode="auto">
          <a:xfrm>
            <a:off x="3276600"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95" name="Rectangle 135"/>
          <p:cNvSpPr>
            <a:spLocks noChangeArrowheads="1"/>
          </p:cNvSpPr>
          <p:nvPr/>
        </p:nvSpPr>
        <p:spPr bwMode="auto">
          <a:xfrm>
            <a:off x="3562350"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96" name="Rectangle 136"/>
          <p:cNvSpPr>
            <a:spLocks noChangeArrowheads="1"/>
          </p:cNvSpPr>
          <p:nvPr/>
        </p:nvSpPr>
        <p:spPr bwMode="auto">
          <a:xfrm>
            <a:off x="3849688"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97" name="Rectangle 137"/>
          <p:cNvSpPr>
            <a:spLocks noChangeArrowheads="1"/>
          </p:cNvSpPr>
          <p:nvPr/>
        </p:nvSpPr>
        <p:spPr bwMode="auto">
          <a:xfrm>
            <a:off x="4137025"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98" name="Rectangle 138"/>
          <p:cNvSpPr>
            <a:spLocks noChangeArrowheads="1"/>
          </p:cNvSpPr>
          <p:nvPr/>
        </p:nvSpPr>
        <p:spPr bwMode="auto">
          <a:xfrm>
            <a:off x="4425950" y="3849688"/>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1099" name="Rectangle 139"/>
          <p:cNvSpPr>
            <a:spLocks noChangeArrowheads="1"/>
          </p:cNvSpPr>
          <p:nvPr/>
        </p:nvSpPr>
        <p:spPr bwMode="auto">
          <a:xfrm>
            <a:off x="107950" y="4137025"/>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Db</a:t>
            </a:r>
          </a:p>
        </p:txBody>
      </p:sp>
      <p:sp>
        <p:nvSpPr>
          <p:cNvPr id="41100" name="Rectangle 140"/>
          <p:cNvSpPr>
            <a:spLocks noChangeArrowheads="1"/>
          </p:cNvSpPr>
          <p:nvPr/>
        </p:nvSpPr>
        <p:spPr bwMode="auto">
          <a:xfrm>
            <a:off x="395288"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01" name="Rectangle 141"/>
          <p:cNvSpPr>
            <a:spLocks noChangeArrowheads="1"/>
          </p:cNvSpPr>
          <p:nvPr/>
        </p:nvSpPr>
        <p:spPr bwMode="auto">
          <a:xfrm>
            <a:off x="682625" y="413702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2" name="Rectangle 142"/>
          <p:cNvSpPr>
            <a:spLocks noChangeArrowheads="1"/>
          </p:cNvSpPr>
          <p:nvPr/>
        </p:nvSpPr>
        <p:spPr bwMode="auto">
          <a:xfrm>
            <a:off x="969963"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3" name="Rectangle 143"/>
          <p:cNvSpPr>
            <a:spLocks noChangeArrowheads="1"/>
          </p:cNvSpPr>
          <p:nvPr/>
        </p:nvSpPr>
        <p:spPr bwMode="auto">
          <a:xfrm>
            <a:off x="1258888"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4" name="Rectangle 144"/>
          <p:cNvSpPr>
            <a:spLocks noChangeArrowheads="1"/>
          </p:cNvSpPr>
          <p:nvPr/>
        </p:nvSpPr>
        <p:spPr bwMode="auto">
          <a:xfrm>
            <a:off x="1547813"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5" name="Rectangle 145"/>
          <p:cNvSpPr>
            <a:spLocks noChangeArrowheads="1"/>
          </p:cNvSpPr>
          <p:nvPr/>
        </p:nvSpPr>
        <p:spPr bwMode="auto">
          <a:xfrm>
            <a:off x="2122488"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6" name="Rectangle 146"/>
          <p:cNvSpPr>
            <a:spLocks noChangeArrowheads="1"/>
          </p:cNvSpPr>
          <p:nvPr/>
        </p:nvSpPr>
        <p:spPr bwMode="auto">
          <a:xfrm>
            <a:off x="2409825"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7" name="Rectangle 147"/>
          <p:cNvSpPr>
            <a:spLocks noChangeArrowheads="1"/>
          </p:cNvSpPr>
          <p:nvPr/>
        </p:nvSpPr>
        <p:spPr bwMode="auto">
          <a:xfrm>
            <a:off x="2698750"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8" name="Rectangle 148"/>
          <p:cNvSpPr>
            <a:spLocks noChangeArrowheads="1"/>
          </p:cNvSpPr>
          <p:nvPr/>
        </p:nvSpPr>
        <p:spPr bwMode="auto">
          <a:xfrm>
            <a:off x="2987675"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9" name="Rectangle 149"/>
          <p:cNvSpPr>
            <a:spLocks noChangeArrowheads="1"/>
          </p:cNvSpPr>
          <p:nvPr/>
        </p:nvSpPr>
        <p:spPr bwMode="auto">
          <a:xfrm>
            <a:off x="3276600"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10" name="Rectangle 150"/>
          <p:cNvSpPr>
            <a:spLocks noChangeArrowheads="1"/>
          </p:cNvSpPr>
          <p:nvPr/>
        </p:nvSpPr>
        <p:spPr bwMode="auto">
          <a:xfrm>
            <a:off x="3562350"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11" name="Rectangle 151"/>
          <p:cNvSpPr>
            <a:spLocks noChangeArrowheads="1"/>
          </p:cNvSpPr>
          <p:nvPr/>
        </p:nvSpPr>
        <p:spPr bwMode="auto">
          <a:xfrm>
            <a:off x="3849688"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12" name="Rectangle 152"/>
          <p:cNvSpPr>
            <a:spLocks noChangeArrowheads="1"/>
          </p:cNvSpPr>
          <p:nvPr/>
        </p:nvSpPr>
        <p:spPr bwMode="auto">
          <a:xfrm>
            <a:off x="4137025" y="413702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13" name="Rectangle 153"/>
          <p:cNvSpPr>
            <a:spLocks noChangeArrowheads="1"/>
          </p:cNvSpPr>
          <p:nvPr/>
        </p:nvSpPr>
        <p:spPr bwMode="auto">
          <a:xfrm>
            <a:off x="4425950" y="413702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14" name="Rectangle 154"/>
          <p:cNvSpPr>
            <a:spLocks noChangeArrowheads="1"/>
          </p:cNvSpPr>
          <p:nvPr/>
        </p:nvSpPr>
        <p:spPr bwMode="auto">
          <a:xfrm>
            <a:off x="107950" y="44259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Rf</a:t>
            </a:r>
          </a:p>
        </p:txBody>
      </p:sp>
      <p:sp>
        <p:nvSpPr>
          <p:cNvPr id="41115" name="Rectangle 155"/>
          <p:cNvSpPr>
            <a:spLocks noChangeArrowheads="1"/>
          </p:cNvSpPr>
          <p:nvPr/>
        </p:nvSpPr>
        <p:spPr bwMode="auto">
          <a:xfrm>
            <a:off x="395288"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16" name="Rectangle 156"/>
          <p:cNvSpPr>
            <a:spLocks noChangeArrowheads="1"/>
          </p:cNvSpPr>
          <p:nvPr/>
        </p:nvSpPr>
        <p:spPr bwMode="auto">
          <a:xfrm>
            <a:off x="682625"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17" name="Rectangle 157"/>
          <p:cNvSpPr>
            <a:spLocks noChangeArrowheads="1"/>
          </p:cNvSpPr>
          <p:nvPr/>
        </p:nvSpPr>
        <p:spPr bwMode="auto">
          <a:xfrm>
            <a:off x="969963"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18" name="Rectangle 158"/>
          <p:cNvSpPr>
            <a:spLocks noChangeArrowheads="1"/>
          </p:cNvSpPr>
          <p:nvPr/>
        </p:nvSpPr>
        <p:spPr bwMode="auto">
          <a:xfrm>
            <a:off x="1258888"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19" name="Rectangle 159"/>
          <p:cNvSpPr>
            <a:spLocks noChangeArrowheads="1"/>
          </p:cNvSpPr>
          <p:nvPr/>
        </p:nvSpPr>
        <p:spPr bwMode="auto">
          <a:xfrm>
            <a:off x="1547813"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20" name="Rectangle 160"/>
          <p:cNvSpPr>
            <a:spLocks noChangeArrowheads="1"/>
          </p:cNvSpPr>
          <p:nvPr/>
        </p:nvSpPr>
        <p:spPr bwMode="auto">
          <a:xfrm>
            <a:off x="1836738"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21" name="Rectangle 161"/>
          <p:cNvSpPr>
            <a:spLocks noChangeArrowheads="1"/>
          </p:cNvSpPr>
          <p:nvPr/>
        </p:nvSpPr>
        <p:spPr bwMode="auto">
          <a:xfrm>
            <a:off x="2122488"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22" name="Rectangle 162"/>
          <p:cNvSpPr>
            <a:spLocks noChangeArrowheads="1"/>
          </p:cNvSpPr>
          <p:nvPr/>
        </p:nvSpPr>
        <p:spPr bwMode="auto">
          <a:xfrm>
            <a:off x="2409825"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23" name="Rectangle 163"/>
          <p:cNvSpPr>
            <a:spLocks noChangeArrowheads="1"/>
          </p:cNvSpPr>
          <p:nvPr/>
        </p:nvSpPr>
        <p:spPr bwMode="auto">
          <a:xfrm>
            <a:off x="2698750"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24" name="Rectangle 164"/>
          <p:cNvSpPr>
            <a:spLocks noChangeArrowheads="1"/>
          </p:cNvSpPr>
          <p:nvPr/>
        </p:nvSpPr>
        <p:spPr bwMode="auto">
          <a:xfrm>
            <a:off x="2987675"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25" name="Rectangle 165"/>
          <p:cNvSpPr>
            <a:spLocks noChangeArrowheads="1"/>
          </p:cNvSpPr>
          <p:nvPr/>
        </p:nvSpPr>
        <p:spPr bwMode="auto">
          <a:xfrm>
            <a:off x="3276600" y="44259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26" name="Rectangle 166"/>
          <p:cNvSpPr>
            <a:spLocks noChangeArrowheads="1"/>
          </p:cNvSpPr>
          <p:nvPr/>
        </p:nvSpPr>
        <p:spPr bwMode="auto">
          <a:xfrm>
            <a:off x="3562350" y="44259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27" name="Rectangle 167"/>
          <p:cNvSpPr>
            <a:spLocks noChangeArrowheads="1"/>
          </p:cNvSpPr>
          <p:nvPr/>
        </p:nvSpPr>
        <p:spPr bwMode="auto">
          <a:xfrm>
            <a:off x="107950" y="4714875"/>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Lr</a:t>
            </a:r>
          </a:p>
        </p:txBody>
      </p:sp>
      <p:sp>
        <p:nvSpPr>
          <p:cNvPr id="41128" name="Rectangle 168"/>
          <p:cNvSpPr>
            <a:spLocks noChangeArrowheads="1"/>
          </p:cNvSpPr>
          <p:nvPr/>
        </p:nvSpPr>
        <p:spPr bwMode="auto">
          <a:xfrm>
            <a:off x="39528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29" name="Rectangle 169"/>
          <p:cNvSpPr>
            <a:spLocks noChangeArrowheads="1"/>
          </p:cNvSpPr>
          <p:nvPr/>
        </p:nvSpPr>
        <p:spPr bwMode="auto">
          <a:xfrm>
            <a:off x="682625"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0" name="Rectangle 170"/>
          <p:cNvSpPr>
            <a:spLocks noChangeArrowheads="1"/>
          </p:cNvSpPr>
          <p:nvPr/>
        </p:nvSpPr>
        <p:spPr bwMode="auto">
          <a:xfrm>
            <a:off x="969963"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1" name="Rectangle 171"/>
          <p:cNvSpPr>
            <a:spLocks noChangeArrowheads="1"/>
          </p:cNvSpPr>
          <p:nvPr/>
        </p:nvSpPr>
        <p:spPr bwMode="auto">
          <a:xfrm>
            <a:off x="125888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2" name="Rectangle 172"/>
          <p:cNvSpPr>
            <a:spLocks noChangeArrowheads="1"/>
          </p:cNvSpPr>
          <p:nvPr/>
        </p:nvSpPr>
        <p:spPr bwMode="auto">
          <a:xfrm>
            <a:off x="1547813"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3" name="Rectangle 173"/>
          <p:cNvSpPr>
            <a:spLocks noChangeArrowheads="1"/>
          </p:cNvSpPr>
          <p:nvPr/>
        </p:nvSpPr>
        <p:spPr bwMode="auto">
          <a:xfrm>
            <a:off x="183673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4" name="Rectangle 174"/>
          <p:cNvSpPr>
            <a:spLocks noChangeArrowheads="1"/>
          </p:cNvSpPr>
          <p:nvPr/>
        </p:nvSpPr>
        <p:spPr bwMode="auto">
          <a:xfrm>
            <a:off x="212248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5" name="Rectangle 175"/>
          <p:cNvSpPr>
            <a:spLocks noChangeArrowheads="1"/>
          </p:cNvSpPr>
          <p:nvPr/>
        </p:nvSpPr>
        <p:spPr bwMode="auto">
          <a:xfrm>
            <a:off x="2409825"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6" name="Rectangle 176"/>
          <p:cNvSpPr>
            <a:spLocks noChangeArrowheads="1"/>
          </p:cNvSpPr>
          <p:nvPr/>
        </p:nvSpPr>
        <p:spPr bwMode="auto">
          <a:xfrm>
            <a:off x="2698750"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7" name="Rectangle 177"/>
          <p:cNvSpPr>
            <a:spLocks noChangeArrowheads="1"/>
          </p:cNvSpPr>
          <p:nvPr/>
        </p:nvSpPr>
        <p:spPr bwMode="auto">
          <a:xfrm>
            <a:off x="2987675" y="471487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8" name="Rectangle 178"/>
          <p:cNvSpPr>
            <a:spLocks noChangeArrowheads="1"/>
          </p:cNvSpPr>
          <p:nvPr/>
        </p:nvSpPr>
        <p:spPr bwMode="auto">
          <a:xfrm>
            <a:off x="3276600" y="4714875"/>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9" name="Rectangle 179"/>
          <p:cNvSpPr>
            <a:spLocks noChangeArrowheads="1"/>
          </p:cNvSpPr>
          <p:nvPr/>
        </p:nvSpPr>
        <p:spPr bwMode="auto">
          <a:xfrm>
            <a:off x="3562350" y="47148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40" name="Rectangle 180"/>
          <p:cNvSpPr>
            <a:spLocks noChangeArrowheads="1"/>
          </p:cNvSpPr>
          <p:nvPr/>
        </p:nvSpPr>
        <p:spPr bwMode="auto">
          <a:xfrm>
            <a:off x="107950" y="500380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No</a:t>
            </a:r>
          </a:p>
        </p:txBody>
      </p:sp>
      <p:sp>
        <p:nvSpPr>
          <p:cNvPr id="41141" name="Rectangle 181"/>
          <p:cNvSpPr>
            <a:spLocks noChangeArrowheads="1"/>
          </p:cNvSpPr>
          <p:nvPr/>
        </p:nvSpPr>
        <p:spPr bwMode="auto">
          <a:xfrm>
            <a:off x="39528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2" name="Rectangle 182"/>
          <p:cNvSpPr>
            <a:spLocks noChangeArrowheads="1"/>
          </p:cNvSpPr>
          <p:nvPr/>
        </p:nvSpPr>
        <p:spPr bwMode="auto">
          <a:xfrm>
            <a:off x="682625"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3" name="Rectangle 183"/>
          <p:cNvSpPr>
            <a:spLocks noChangeArrowheads="1"/>
          </p:cNvSpPr>
          <p:nvPr/>
        </p:nvSpPr>
        <p:spPr bwMode="auto">
          <a:xfrm>
            <a:off x="969963"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4" name="Rectangle 184"/>
          <p:cNvSpPr>
            <a:spLocks noChangeArrowheads="1"/>
          </p:cNvSpPr>
          <p:nvPr/>
        </p:nvSpPr>
        <p:spPr bwMode="auto">
          <a:xfrm>
            <a:off x="125888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5" name="Rectangle 185"/>
          <p:cNvSpPr>
            <a:spLocks noChangeArrowheads="1"/>
          </p:cNvSpPr>
          <p:nvPr/>
        </p:nvSpPr>
        <p:spPr bwMode="auto">
          <a:xfrm>
            <a:off x="1547813"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6" name="Rectangle 186"/>
          <p:cNvSpPr>
            <a:spLocks noChangeArrowheads="1"/>
          </p:cNvSpPr>
          <p:nvPr/>
        </p:nvSpPr>
        <p:spPr bwMode="auto">
          <a:xfrm>
            <a:off x="183673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7" name="Rectangle 187"/>
          <p:cNvSpPr>
            <a:spLocks noChangeArrowheads="1"/>
          </p:cNvSpPr>
          <p:nvPr/>
        </p:nvSpPr>
        <p:spPr bwMode="auto">
          <a:xfrm>
            <a:off x="212248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8" name="Rectangle 188"/>
          <p:cNvSpPr>
            <a:spLocks noChangeArrowheads="1"/>
          </p:cNvSpPr>
          <p:nvPr/>
        </p:nvSpPr>
        <p:spPr bwMode="auto">
          <a:xfrm>
            <a:off x="2409825" y="50038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9" name="Rectangle 189"/>
          <p:cNvSpPr>
            <a:spLocks noChangeArrowheads="1"/>
          </p:cNvSpPr>
          <p:nvPr/>
        </p:nvSpPr>
        <p:spPr bwMode="auto">
          <a:xfrm>
            <a:off x="2698750"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0" name="Rectangle 190"/>
          <p:cNvSpPr>
            <a:spLocks noChangeArrowheads="1"/>
          </p:cNvSpPr>
          <p:nvPr/>
        </p:nvSpPr>
        <p:spPr bwMode="auto">
          <a:xfrm>
            <a:off x="2987675" y="50038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1" name="Rectangle 191"/>
          <p:cNvSpPr>
            <a:spLocks noChangeArrowheads="1"/>
          </p:cNvSpPr>
          <p:nvPr/>
        </p:nvSpPr>
        <p:spPr bwMode="auto">
          <a:xfrm>
            <a:off x="3276600" y="50038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52" name="Rectangle 192"/>
          <p:cNvSpPr>
            <a:spLocks noChangeArrowheads="1"/>
          </p:cNvSpPr>
          <p:nvPr/>
        </p:nvSpPr>
        <p:spPr bwMode="auto">
          <a:xfrm>
            <a:off x="3562350" y="50038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3" name="Rectangle 193"/>
          <p:cNvSpPr>
            <a:spLocks noChangeArrowheads="1"/>
          </p:cNvSpPr>
          <p:nvPr/>
        </p:nvSpPr>
        <p:spPr bwMode="auto">
          <a:xfrm>
            <a:off x="107950" y="52895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Md</a:t>
            </a:r>
          </a:p>
        </p:txBody>
      </p:sp>
      <p:sp>
        <p:nvSpPr>
          <p:cNvPr id="41154" name="Rectangle 194"/>
          <p:cNvSpPr>
            <a:spLocks noChangeArrowheads="1"/>
          </p:cNvSpPr>
          <p:nvPr/>
        </p:nvSpPr>
        <p:spPr bwMode="auto">
          <a:xfrm>
            <a:off x="395288"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5" name="Rectangle 195"/>
          <p:cNvSpPr>
            <a:spLocks noChangeArrowheads="1"/>
          </p:cNvSpPr>
          <p:nvPr/>
        </p:nvSpPr>
        <p:spPr bwMode="auto">
          <a:xfrm>
            <a:off x="682625"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6" name="Rectangle 196"/>
          <p:cNvSpPr>
            <a:spLocks noChangeArrowheads="1"/>
          </p:cNvSpPr>
          <p:nvPr/>
        </p:nvSpPr>
        <p:spPr bwMode="auto">
          <a:xfrm>
            <a:off x="969963" y="52895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7" name="Rectangle 197"/>
          <p:cNvSpPr>
            <a:spLocks noChangeArrowheads="1"/>
          </p:cNvSpPr>
          <p:nvPr/>
        </p:nvSpPr>
        <p:spPr bwMode="auto">
          <a:xfrm>
            <a:off x="1258888" y="52895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8" name="Rectangle 198"/>
          <p:cNvSpPr>
            <a:spLocks noChangeArrowheads="1"/>
          </p:cNvSpPr>
          <p:nvPr/>
        </p:nvSpPr>
        <p:spPr bwMode="auto">
          <a:xfrm>
            <a:off x="1547813"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9" name="Rectangle 199"/>
          <p:cNvSpPr>
            <a:spLocks noChangeArrowheads="1"/>
          </p:cNvSpPr>
          <p:nvPr/>
        </p:nvSpPr>
        <p:spPr bwMode="auto">
          <a:xfrm>
            <a:off x="1836738"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0" name="Rectangle 200"/>
          <p:cNvSpPr>
            <a:spLocks noChangeArrowheads="1"/>
          </p:cNvSpPr>
          <p:nvPr/>
        </p:nvSpPr>
        <p:spPr bwMode="auto">
          <a:xfrm>
            <a:off x="2122488"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1" name="Rectangle 201"/>
          <p:cNvSpPr>
            <a:spLocks noChangeArrowheads="1"/>
          </p:cNvSpPr>
          <p:nvPr/>
        </p:nvSpPr>
        <p:spPr bwMode="auto">
          <a:xfrm>
            <a:off x="2409825"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2" name="Rectangle 202"/>
          <p:cNvSpPr>
            <a:spLocks noChangeArrowheads="1"/>
          </p:cNvSpPr>
          <p:nvPr/>
        </p:nvSpPr>
        <p:spPr bwMode="auto">
          <a:xfrm>
            <a:off x="2698750" y="52895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3" name="Rectangle 203"/>
          <p:cNvSpPr>
            <a:spLocks noChangeArrowheads="1"/>
          </p:cNvSpPr>
          <p:nvPr/>
        </p:nvSpPr>
        <p:spPr bwMode="auto">
          <a:xfrm>
            <a:off x="2987675" y="52895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4" name="Rectangle 204"/>
          <p:cNvSpPr>
            <a:spLocks noChangeArrowheads="1"/>
          </p:cNvSpPr>
          <p:nvPr/>
        </p:nvSpPr>
        <p:spPr bwMode="auto">
          <a:xfrm>
            <a:off x="3276600" y="52895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5" name="Rectangle 205"/>
          <p:cNvSpPr>
            <a:spLocks noChangeArrowheads="1"/>
          </p:cNvSpPr>
          <p:nvPr/>
        </p:nvSpPr>
        <p:spPr bwMode="auto">
          <a:xfrm>
            <a:off x="395288" y="557688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6" name="Rectangle 206"/>
          <p:cNvSpPr>
            <a:spLocks noChangeArrowheads="1"/>
          </p:cNvSpPr>
          <p:nvPr/>
        </p:nvSpPr>
        <p:spPr bwMode="auto">
          <a:xfrm>
            <a:off x="682625"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7" name="Rectangle 207"/>
          <p:cNvSpPr>
            <a:spLocks noChangeArrowheads="1"/>
          </p:cNvSpPr>
          <p:nvPr/>
        </p:nvSpPr>
        <p:spPr bwMode="auto">
          <a:xfrm>
            <a:off x="969963" y="557688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8" name="Rectangle 208"/>
          <p:cNvSpPr>
            <a:spLocks noChangeArrowheads="1"/>
          </p:cNvSpPr>
          <p:nvPr/>
        </p:nvSpPr>
        <p:spPr bwMode="auto">
          <a:xfrm>
            <a:off x="1258888"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9" name="Rectangle 209"/>
          <p:cNvSpPr>
            <a:spLocks noChangeArrowheads="1"/>
          </p:cNvSpPr>
          <p:nvPr/>
        </p:nvSpPr>
        <p:spPr bwMode="auto">
          <a:xfrm>
            <a:off x="1547813" y="557688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0" name="Rectangle 210"/>
          <p:cNvSpPr>
            <a:spLocks noChangeArrowheads="1"/>
          </p:cNvSpPr>
          <p:nvPr/>
        </p:nvSpPr>
        <p:spPr bwMode="auto">
          <a:xfrm>
            <a:off x="1836738"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1" name="Rectangle 211"/>
          <p:cNvSpPr>
            <a:spLocks noChangeArrowheads="1"/>
          </p:cNvSpPr>
          <p:nvPr/>
        </p:nvSpPr>
        <p:spPr bwMode="auto">
          <a:xfrm>
            <a:off x="2122488"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2" name="Rectangle 212"/>
          <p:cNvSpPr>
            <a:spLocks noChangeArrowheads="1"/>
          </p:cNvSpPr>
          <p:nvPr/>
        </p:nvSpPr>
        <p:spPr bwMode="auto">
          <a:xfrm>
            <a:off x="2409825"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3" name="Rectangle 213"/>
          <p:cNvSpPr>
            <a:spLocks noChangeArrowheads="1"/>
          </p:cNvSpPr>
          <p:nvPr/>
        </p:nvSpPr>
        <p:spPr bwMode="auto">
          <a:xfrm>
            <a:off x="2698750"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4" name="Rectangle 214"/>
          <p:cNvSpPr>
            <a:spLocks noChangeArrowheads="1"/>
          </p:cNvSpPr>
          <p:nvPr/>
        </p:nvSpPr>
        <p:spPr bwMode="auto">
          <a:xfrm>
            <a:off x="2987675" y="55768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5" name="Rectangle 215"/>
          <p:cNvSpPr>
            <a:spLocks noChangeArrowheads="1"/>
          </p:cNvSpPr>
          <p:nvPr/>
        </p:nvSpPr>
        <p:spPr bwMode="auto">
          <a:xfrm>
            <a:off x="3276600" y="55768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6" name="Rectangle 216"/>
          <p:cNvSpPr>
            <a:spLocks noChangeArrowheads="1"/>
          </p:cNvSpPr>
          <p:nvPr/>
        </p:nvSpPr>
        <p:spPr bwMode="auto">
          <a:xfrm>
            <a:off x="107950" y="5865813"/>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Es</a:t>
            </a:r>
          </a:p>
        </p:txBody>
      </p:sp>
      <p:sp>
        <p:nvSpPr>
          <p:cNvPr id="41177" name="Rectangle 217"/>
          <p:cNvSpPr>
            <a:spLocks noChangeArrowheads="1"/>
          </p:cNvSpPr>
          <p:nvPr/>
        </p:nvSpPr>
        <p:spPr bwMode="auto">
          <a:xfrm>
            <a:off x="395288"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8" name="Rectangle 218"/>
          <p:cNvSpPr>
            <a:spLocks noChangeArrowheads="1"/>
          </p:cNvSpPr>
          <p:nvPr/>
        </p:nvSpPr>
        <p:spPr bwMode="auto">
          <a:xfrm>
            <a:off x="682625"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9" name="Rectangle 219"/>
          <p:cNvSpPr>
            <a:spLocks noChangeArrowheads="1"/>
          </p:cNvSpPr>
          <p:nvPr/>
        </p:nvSpPr>
        <p:spPr bwMode="auto">
          <a:xfrm>
            <a:off x="969963"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0" name="Rectangle 220"/>
          <p:cNvSpPr>
            <a:spLocks noChangeArrowheads="1"/>
          </p:cNvSpPr>
          <p:nvPr/>
        </p:nvSpPr>
        <p:spPr bwMode="auto">
          <a:xfrm>
            <a:off x="1258888"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1" name="Rectangle 221"/>
          <p:cNvSpPr>
            <a:spLocks noChangeArrowheads="1"/>
          </p:cNvSpPr>
          <p:nvPr/>
        </p:nvSpPr>
        <p:spPr bwMode="auto">
          <a:xfrm>
            <a:off x="1547813"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2" name="Rectangle 222"/>
          <p:cNvSpPr>
            <a:spLocks noChangeArrowheads="1"/>
          </p:cNvSpPr>
          <p:nvPr/>
        </p:nvSpPr>
        <p:spPr bwMode="auto">
          <a:xfrm>
            <a:off x="1836738"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3" name="Rectangle 223"/>
          <p:cNvSpPr>
            <a:spLocks noChangeArrowheads="1"/>
          </p:cNvSpPr>
          <p:nvPr/>
        </p:nvSpPr>
        <p:spPr bwMode="auto">
          <a:xfrm>
            <a:off x="2122488"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4" name="Rectangle 224"/>
          <p:cNvSpPr>
            <a:spLocks noChangeArrowheads="1"/>
          </p:cNvSpPr>
          <p:nvPr/>
        </p:nvSpPr>
        <p:spPr bwMode="auto">
          <a:xfrm>
            <a:off x="2409825"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5" name="Rectangle 225"/>
          <p:cNvSpPr>
            <a:spLocks noChangeArrowheads="1"/>
          </p:cNvSpPr>
          <p:nvPr/>
        </p:nvSpPr>
        <p:spPr bwMode="auto">
          <a:xfrm>
            <a:off x="2698750" y="5865813"/>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6" name="Rectangle 226"/>
          <p:cNvSpPr>
            <a:spLocks noChangeArrowheads="1"/>
          </p:cNvSpPr>
          <p:nvPr/>
        </p:nvSpPr>
        <p:spPr bwMode="auto">
          <a:xfrm>
            <a:off x="2987675" y="586581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87" name="Rectangle 227"/>
          <p:cNvSpPr>
            <a:spLocks noChangeArrowheads="1"/>
          </p:cNvSpPr>
          <p:nvPr/>
        </p:nvSpPr>
        <p:spPr bwMode="auto">
          <a:xfrm>
            <a:off x="107950" y="6154738"/>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Cf</a:t>
            </a:r>
          </a:p>
        </p:txBody>
      </p:sp>
      <p:sp>
        <p:nvSpPr>
          <p:cNvPr id="41188" name="Rectangle 228"/>
          <p:cNvSpPr>
            <a:spLocks noChangeArrowheads="1"/>
          </p:cNvSpPr>
          <p:nvPr/>
        </p:nvSpPr>
        <p:spPr bwMode="auto">
          <a:xfrm>
            <a:off x="395288" y="615473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9" name="Rectangle 229"/>
          <p:cNvSpPr>
            <a:spLocks noChangeArrowheads="1"/>
          </p:cNvSpPr>
          <p:nvPr/>
        </p:nvSpPr>
        <p:spPr bwMode="auto">
          <a:xfrm>
            <a:off x="682625"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0" name="Rectangle 230"/>
          <p:cNvSpPr>
            <a:spLocks noChangeArrowheads="1"/>
          </p:cNvSpPr>
          <p:nvPr/>
        </p:nvSpPr>
        <p:spPr bwMode="auto">
          <a:xfrm>
            <a:off x="969963"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1" name="Rectangle 231"/>
          <p:cNvSpPr>
            <a:spLocks noChangeArrowheads="1"/>
          </p:cNvSpPr>
          <p:nvPr/>
        </p:nvSpPr>
        <p:spPr bwMode="auto">
          <a:xfrm>
            <a:off x="1258888"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2" name="Rectangle 232"/>
          <p:cNvSpPr>
            <a:spLocks noChangeArrowheads="1"/>
          </p:cNvSpPr>
          <p:nvPr/>
        </p:nvSpPr>
        <p:spPr bwMode="auto">
          <a:xfrm>
            <a:off x="1547813"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3" name="Rectangle 233"/>
          <p:cNvSpPr>
            <a:spLocks noChangeArrowheads="1"/>
          </p:cNvSpPr>
          <p:nvPr/>
        </p:nvSpPr>
        <p:spPr bwMode="auto">
          <a:xfrm>
            <a:off x="1836738"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4" name="Rectangle 234"/>
          <p:cNvSpPr>
            <a:spLocks noChangeArrowheads="1"/>
          </p:cNvSpPr>
          <p:nvPr/>
        </p:nvSpPr>
        <p:spPr bwMode="auto">
          <a:xfrm>
            <a:off x="2122488" y="6154738"/>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5" name="Rectangle 235"/>
          <p:cNvSpPr>
            <a:spLocks noChangeArrowheads="1"/>
          </p:cNvSpPr>
          <p:nvPr/>
        </p:nvSpPr>
        <p:spPr bwMode="auto">
          <a:xfrm>
            <a:off x="2409825" y="615473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6" name="Rectangle 236"/>
          <p:cNvSpPr>
            <a:spLocks noChangeArrowheads="1"/>
          </p:cNvSpPr>
          <p:nvPr/>
        </p:nvSpPr>
        <p:spPr bwMode="auto">
          <a:xfrm>
            <a:off x="2698750" y="6154738"/>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7" name="Rectangle 237"/>
          <p:cNvSpPr>
            <a:spLocks noChangeArrowheads="1"/>
          </p:cNvSpPr>
          <p:nvPr/>
        </p:nvSpPr>
        <p:spPr bwMode="auto">
          <a:xfrm>
            <a:off x="2987675" y="615473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8" name="Rectangle 238"/>
          <p:cNvSpPr>
            <a:spLocks noChangeArrowheads="1"/>
          </p:cNvSpPr>
          <p:nvPr/>
        </p:nvSpPr>
        <p:spPr bwMode="auto">
          <a:xfrm>
            <a:off x="107950" y="5580063"/>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Fm</a:t>
            </a:r>
          </a:p>
        </p:txBody>
      </p:sp>
      <p:sp>
        <p:nvSpPr>
          <p:cNvPr id="41199" name="AutoShape 239"/>
          <p:cNvSpPr>
            <a:spLocks noChangeArrowheads="1"/>
          </p:cNvSpPr>
          <p:nvPr/>
        </p:nvSpPr>
        <p:spPr bwMode="auto">
          <a:xfrm flipH="1">
            <a:off x="2413000" y="3276600"/>
            <a:ext cx="287338"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00" name="AutoShape 240"/>
          <p:cNvSpPr>
            <a:spLocks noChangeArrowheads="1"/>
          </p:cNvSpPr>
          <p:nvPr/>
        </p:nvSpPr>
        <p:spPr bwMode="auto">
          <a:xfrm flipH="1">
            <a:off x="1836738" y="3851275"/>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01" name="AutoShape 241"/>
          <p:cNvSpPr>
            <a:spLocks noChangeArrowheads="1"/>
          </p:cNvSpPr>
          <p:nvPr/>
        </p:nvSpPr>
        <p:spPr bwMode="auto">
          <a:xfrm flipH="1">
            <a:off x="971550" y="4137025"/>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02" name="AutoShape 242"/>
          <p:cNvSpPr>
            <a:spLocks noChangeArrowheads="1"/>
          </p:cNvSpPr>
          <p:nvPr/>
        </p:nvSpPr>
        <p:spPr bwMode="auto">
          <a:xfrm flipH="1">
            <a:off x="1549400" y="4138613"/>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03" name="AutoShape 243"/>
          <p:cNvSpPr>
            <a:spLocks noChangeArrowheads="1"/>
          </p:cNvSpPr>
          <p:nvPr/>
        </p:nvSpPr>
        <p:spPr bwMode="auto">
          <a:xfrm flipH="1">
            <a:off x="971550" y="4427538"/>
            <a:ext cx="287338"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04" name="AutoShape 244"/>
          <p:cNvSpPr>
            <a:spLocks noChangeArrowheads="1"/>
          </p:cNvSpPr>
          <p:nvPr/>
        </p:nvSpPr>
        <p:spPr bwMode="auto">
          <a:xfrm flipH="1">
            <a:off x="1617663" y="4497388"/>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05" name="AutoShape 245"/>
          <p:cNvSpPr>
            <a:spLocks noChangeArrowheads="1"/>
          </p:cNvSpPr>
          <p:nvPr/>
        </p:nvSpPr>
        <p:spPr bwMode="auto">
          <a:xfrm flipH="1">
            <a:off x="1550988" y="5002213"/>
            <a:ext cx="287337"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06" name="AutoShape 246"/>
          <p:cNvSpPr>
            <a:spLocks noChangeArrowheads="1"/>
          </p:cNvSpPr>
          <p:nvPr/>
        </p:nvSpPr>
        <p:spPr bwMode="auto">
          <a:xfrm flipH="1">
            <a:off x="746125" y="5062538"/>
            <a:ext cx="222250" cy="223837"/>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07" name="AutoShape 247"/>
          <p:cNvSpPr>
            <a:spLocks noChangeArrowheads="1"/>
          </p:cNvSpPr>
          <p:nvPr/>
        </p:nvSpPr>
        <p:spPr bwMode="auto">
          <a:xfrm flipH="1">
            <a:off x="804863" y="4835525"/>
            <a:ext cx="165100" cy="166688"/>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08" name="AutoShape 248"/>
          <p:cNvSpPr>
            <a:spLocks noChangeArrowheads="1"/>
          </p:cNvSpPr>
          <p:nvPr/>
        </p:nvSpPr>
        <p:spPr bwMode="auto">
          <a:xfrm flipH="1">
            <a:off x="1620838" y="5932488"/>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09" name="AutoShape 249"/>
          <p:cNvSpPr>
            <a:spLocks noChangeArrowheads="1"/>
          </p:cNvSpPr>
          <p:nvPr/>
        </p:nvSpPr>
        <p:spPr bwMode="auto">
          <a:xfrm flipH="1">
            <a:off x="2406650" y="5861050"/>
            <a:ext cx="287338" cy="288925"/>
          </a:xfrm>
          <a:prstGeom prst="rtTriangle">
            <a:avLst/>
          </a:prstGeom>
          <a:solidFill>
            <a:srgbClr val="00FFFF"/>
          </a:solidFill>
          <a:ln w="9525">
            <a:noFill/>
            <a:miter lim="800000"/>
            <a:headEnd/>
            <a:tailEnd/>
          </a:ln>
        </p:spPr>
        <p:txBody>
          <a:bodyPr wrap="none" anchor="ctr"/>
          <a:lstStyle/>
          <a:p>
            <a:endParaRPr lang="ja-JP" altLang="en-US">
              <a:latin typeface="Calibri" pitchFamily="34" charset="0"/>
            </a:endParaRPr>
          </a:p>
        </p:txBody>
      </p:sp>
      <p:sp>
        <p:nvSpPr>
          <p:cNvPr id="41210" name="AutoShape 250"/>
          <p:cNvSpPr>
            <a:spLocks noChangeArrowheads="1"/>
          </p:cNvSpPr>
          <p:nvPr/>
        </p:nvSpPr>
        <p:spPr bwMode="auto">
          <a:xfrm flipH="1">
            <a:off x="2122488" y="5864225"/>
            <a:ext cx="287337" cy="288925"/>
          </a:xfrm>
          <a:prstGeom prst="rtTriangle">
            <a:avLst/>
          </a:prstGeom>
          <a:solidFill>
            <a:srgbClr val="00FFFF"/>
          </a:solidFill>
          <a:ln w="9525">
            <a:noFill/>
            <a:miter lim="800000"/>
            <a:headEnd/>
            <a:tailEnd/>
          </a:ln>
        </p:spPr>
        <p:txBody>
          <a:bodyPr wrap="none" anchor="ctr"/>
          <a:lstStyle/>
          <a:p>
            <a:endParaRPr lang="ja-JP" altLang="en-US">
              <a:latin typeface="Calibri" pitchFamily="34" charset="0"/>
            </a:endParaRPr>
          </a:p>
        </p:txBody>
      </p:sp>
      <p:sp>
        <p:nvSpPr>
          <p:cNvPr id="41211" name="AutoShape 251"/>
          <p:cNvSpPr>
            <a:spLocks noChangeArrowheads="1"/>
          </p:cNvSpPr>
          <p:nvPr/>
        </p:nvSpPr>
        <p:spPr bwMode="auto">
          <a:xfrm flipH="1">
            <a:off x="2770188" y="5357813"/>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12" name="AutoShape 252"/>
          <p:cNvSpPr>
            <a:spLocks noChangeArrowheads="1"/>
          </p:cNvSpPr>
          <p:nvPr/>
        </p:nvSpPr>
        <p:spPr bwMode="auto">
          <a:xfrm flipH="1">
            <a:off x="2700338" y="4999038"/>
            <a:ext cx="287337"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13" name="AutoShape 253"/>
          <p:cNvSpPr>
            <a:spLocks noChangeArrowheads="1"/>
          </p:cNvSpPr>
          <p:nvPr/>
        </p:nvSpPr>
        <p:spPr bwMode="auto">
          <a:xfrm flipH="1">
            <a:off x="2760663" y="4767263"/>
            <a:ext cx="228600" cy="2301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14" name="AutoShape 254"/>
          <p:cNvSpPr>
            <a:spLocks noChangeArrowheads="1"/>
          </p:cNvSpPr>
          <p:nvPr/>
        </p:nvSpPr>
        <p:spPr bwMode="auto">
          <a:xfrm flipH="1">
            <a:off x="2408238" y="4133850"/>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15" name="AutoShape 255"/>
          <p:cNvSpPr>
            <a:spLocks noChangeArrowheads="1"/>
          </p:cNvSpPr>
          <p:nvPr/>
        </p:nvSpPr>
        <p:spPr bwMode="auto">
          <a:xfrm flipH="1">
            <a:off x="2992438" y="4135438"/>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16" name="AutoShape 256"/>
          <p:cNvSpPr>
            <a:spLocks noChangeArrowheads="1"/>
          </p:cNvSpPr>
          <p:nvPr/>
        </p:nvSpPr>
        <p:spPr bwMode="auto">
          <a:xfrm flipH="1">
            <a:off x="2757488" y="4484688"/>
            <a:ext cx="228600" cy="230187"/>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17" name="AutoShape 257"/>
          <p:cNvSpPr>
            <a:spLocks noChangeArrowheads="1"/>
          </p:cNvSpPr>
          <p:nvPr/>
        </p:nvSpPr>
        <p:spPr bwMode="auto">
          <a:xfrm flipH="1">
            <a:off x="1039813" y="5072063"/>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18" name="AutoShape 258"/>
          <p:cNvSpPr>
            <a:spLocks noChangeArrowheads="1"/>
          </p:cNvSpPr>
          <p:nvPr/>
        </p:nvSpPr>
        <p:spPr bwMode="auto">
          <a:xfrm flipH="1">
            <a:off x="1042988" y="4781550"/>
            <a:ext cx="215900" cy="217488"/>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19" name="AutoShape 259"/>
          <p:cNvSpPr>
            <a:spLocks noChangeArrowheads="1"/>
          </p:cNvSpPr>
          <p:nvPr/>
        </p:nvSpPr>
        <p:spPr bwMode="auto">
          <a:xfrm flipH="1">
            <a:off x="971550" y="5286375"/>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20" name="AutoShape 260"/>
          <p:cNvSpPr>
            <a:spLocks noChangeArrowheads="1"/>
          </p:cNvSpPr>
          <p:nvPr/>
        </p:nvSpPr>
        <p:spPr bwMode="auto">
          <a:xfrm flipH="1">
            <a:off x="1260475" y="5295900"/>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21" name="AutoShape 261"/>
          <p:cNvSpPr>
            <a:spLocks noChangeArrowheads="1"/>
          </p:cNvSpPr>
          <p:nvPr/>
        </p:nvSpPr>
        <p:spPr bwMode="auto">
          <a:xfrm flipH="1">
            <a:off x="2408238" y="5573713"/>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22" name="Text Box 262"/>
          <p:cNvSpPr txBox="1">
            <a:spLocks noChangeArrowheads="1"/>
          </p:cNvSpPr>
          <p:nvPr/>
        </p:nvSpPr>
        <p:spPr bwMode="auto">
          <a:xfrm>
            <a:off x="4048125" y="4506913"/>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162</a:t>
            </a:r>
          </a:p>
        </p:txBody>
      </p:sp>
      <p:sp>
        <p:nvSpPr>
          <p:cNvPr id="41223" name="Text Box 263"/>
          <p:cNvSpPr txBox="1">
            <a:spLocks noChangeArrowheads="1"/>
          </p:cNvSpPr>
          <p:nvPr/>
        </p:nvSpPr>
        <p:spPr bwMode="auto">
          <a:xfrm>
            <a:off x="1166813" y="6451600"/>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152</a:t>
            </a:r>
          </a:p>
        </p:txBody>
      </p:sp>
      <p:sp>
        <p:nvSpPr>
          <p:cNvPr id="41224" name="Rectangle 264"/>
          <p:cNvSpPr>
            <a:spLocks noChangeArrowheads="1"/>
          </p:cNvSpPr>
          <p:nvPr/>
        </p:nvSpPr>
        <p:spPr bwMode="auto">
          <a:xfrm>
            <a:off x="6357938" y="504507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225" name="Rectangle 265"/>
          <p:cNvSpPr>
            <a:spLocks noChangeArrowheads="1"/>
          </p:cNvSpPr>
          <p:nvPr/>
        </p:nvSpPr>
        <p:spPr bwMode="auto">
          <a:xfrm>
            <a:off x="6351588" y="47132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226" name="Rectangle 266"/>
          <p:cNvSpPr>
            <a:spLocks noChangeArrowheads="1"/>
          </p:cNvSpPr>
          <p:nvPr/>
        </p:nvSpPr>
        <p:spPr bwMode="auto">
          <a:xfrm>
            <a:off x="6361113" y="536733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227" name="Rectangle 267"/>
          <p:cNvSpPr>
            <a:spLocks noChangeArrowheads="1"/>
          </p:cNvSpPr>
          <p:nvPr/>
        </p:nvSpPr>
        <p:spPr bwMode="auto">
          <a:xfrm>
            <a:off x="6361113" y="5692775"/>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228" name="Text Box 268"/>
          <p:cNvSpPr txBox="1">
            <a:spLocks noChangeArrowheads="1"/>
          </p:cNvSpPr>
          <p:nvPr/>
        </p:nvSpPr>
        <p:spPr bwMode="auto">
          <a:xfrm>
            <a:off x="6773863" y="4630738"/>
            <a:ext cx="328612" cy="366712"/>
          </a:xfrm>
          <a:prstGeom prst="rect">
            <a:avLst/>
          </a:prstGeom>
          <a:noFill/>
          <a:ln w="9525">
            <a:noFill/>
            <a:miter lim="800000"/>
            <a:headEnd/>
            <a:tailEnd/>
          </a:ln>
        </p:spPr>
        <p:txBody>
          <a:bodyPr wrap="none">
            <a:spAutoFit/>
          </a:bodyPr>
          <a:lstStyle/>
          <a:p>
            <a:r>
              <a:rPr lang="en-US" altLang="ja-JP">
                <a:latin typeface="Symbol" pitchFamily="18" charset="2"/>
              </a:rPr>
              <a:t>a</a:t>
            </a:r>
          </a:p>
        </p:txBody>
      </p:sp>
      <p:sp>
        <p:nvSpPr>
          <p:cNvPr id="41229" name="Text Box 269"/>
          <p:cNvSpPr txBox="1">
            <a:spLocks noChangeArrowheads="1"/>
          </p:cNvSpPr>
          <p:nvPr/>
        </p:nvSpPr>
        <p:spPr bwMode="auto">
          <a:xfrm>
            <a:off x="6757988" y="4987925"/>
            <a:ext cx="476250" cy="366713"/>
          </a:xfrm>
          <a:prstGeom prst="rect">
            <a:avLst/>
          </a:prstGeom>
          <a:noFill/>
          <a:ln w="9525">
            <a:noFill/>
            <a:miter lim="800000"/>
            <a:headEnd/>
            <a:tailEnd/>
          </a:ln>
        </p:spPr>
        <p:txBody>
          <a:bodyPr wrap="none">
            <a:spAutoFit/>
          </a:bodyPr>
          <a:lstStyle/>
          <a:p>
            <a:r>
              <a:rPr lang="en-US" altLang="ja-JP">
                <a:latin typeface="Calibri" pitchFamily="34" charset="0"/>
              </a:rPr>
              <a:t>SF</a:t>
            </a:r>
          </a:p>
        </p:txBody>
      </p:sp>
      <p:sp>
        <p:nvSpPr>
          <p:cNvPr id="41230" name="Text Box 270"/>
          <p:cNvSpPr txBox="1">
            <a:spLocks noChangeArrowheads="1"/>
          </p:cNvSpPr>
          <p:nvPr/>
        </p:nvSpPr>
        <p:spPr bwMode="auto">
          <a:xfrm>
            <a:off x="6773863" y="5278438"/>
            <a:ext cx="1090612" cy="366712"/>
          </a:xfrm>
          <a:prstGeom prst="rect">
            <a:avLst/>
          </a:prstGeom>
          <a:noFill/>
          <a:ln w="9525">
            <a:noFill/>
            <a:miter lim="800000"/>
            <a:headEnd/>
            <a:tailEnd/>
          </a:ln>
        </p:spPr>
        <p:txBody>
          <a:bodyPr wrap="none">
            <a:spAutoFit/>
          </a:bodyPr>
          <a:lstStyle/>
          <a:p>
            <a:r>
              <a:rPr lang="en-US" altLang="ja-JP">
                <a:latin typeface="Symbol" pitchFamily="18" charset="2"/>
              </a:rPr>
              <a:t>b</a:t>
            </a:r>
            <a:r>
              <a:rPr lang="en-US" altLang="ja-JP">
                <a:latin typeface="Calibri" pitchFamily="34" charset="0"/>
              </a:rPr>
              <a:t>+ or EC</a:t>
            </a:r>
          </a:p>
        </p:txBody>
      </p:sp>
      <p:sp>
        <p:nvSpPr>
          <p:cNvPr id="41231" name="Text Box 271"/>
          <p:cNvSpPr txBox="1">
            <a:spLocks noChangeArrowheads="1"/>
          </p:cNvSpPr>
          <p:nvPr/>
        </p:nvSpPr>
        <p:spPr bwMode="auto">
          <a:xfrm>
            <a:off x="6773863" y="5638800"/>
            <a:ext cx="385762" cy="366713"/>
          </a:xfrm>
          <a:prstGeom prst="rect">
            <a:avLst/>
          </a:prstGeom>
          <a:noFill/>
          <a:ln w="9525">
            <a:noFill/>
            <a:miter lim="800000"/>
            <a:headEnd/>
            <a:tailEnd/>
          </a:ln>
        </p:spPr>
        <p:txBody>
          <a:bodyPr wrap="none">
            <a:spAutoFit/>
          </a:bodyPr>
          <a:lstStyle/>
          <a:p>
            <a:r>
              <a:rPr lang="en-US" altLang="ja-JP">
                <a:latin typeface="Symbol" pitchFamily="18" charset="2"/>
              </a:rPr>
              <a:t>b</a:t>
            </a:r>
            <a:r>
              <a:rPr lang="en-US" altLang="ja-JP">
                <a:latin typeface="Calibri" pitchFamily="34" charset="0"/>
              </a:rPr>
              <a:t>-</a:t>
            </a:r>
          </a:p>
        </p:txBody>
      </p:sp>
      <p:sp>
        <p:nvSpPr>
          <p:cNvPr id="41232" name="Text Box 272"/>
          <p:cNvSpPr txBox="1">
            <a:spLocks noChangeArrowheads="1"/>
          </p:cNvSpPr>
          <p:nvPr/>
        </p:nvSpPr>
        <p:spPr bwMode="auto">
          <a:xfrm>
            <a:off x="6351588" y="2995613"/>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170</a:t>
            </a:r>
          </a:p>
        </p:txBody>
      </p:sp>
      <p:sp>
        <p:nvSpPr>
          <p:cNvPr id="41233" name="Text Box 273"/>
          <p:cNvSpPr txBox="1">
            <a:spLocks noChangeArrowheads="1"/>
          </p:cNvSpPr>
          <p:nvPr/>
        </p:nvSpPr>
        <p:spPr bwMode="auto">
          <a:xfrm>
            <a:off x="8080375" y="1252538"/>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176</a:t>
            </a:r>
          </a:p>
        </p:txBody>
      </p:sp>
      <p:sp>
        <p:nvSpPr>
          <p:cNvPr id="41234" name="Rectangle 274"/>
          <p:cNvSpPr>
            <a:spLocks noChangeArrowheads="1"/>
          </p:cNvSpPr>
          <p:nvPr/>
        </p:nvSpPr>
        <p:spPr bwMode="auto">
          <a:xfrm>
            <a:off x="7881938" y="388938"/>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1235" name="AutoShape 275"/>
          <p:cNvSpPr>
            <a:spLocks noChangeArrowheads="1"/>
          </p:cNvSpPr>
          <p:nvPr/>
        </p:nvSpPr>
        <p:spPr bwMode="auto">
          <a:xfrm flipH="1">
            <a:off x="2819400" y="3679825"/>
            <a:ext cx="165100" cy="166688"/>
          </a:xfrm>
          <a:prstGeom prst="rtTriangle">
            <a:avLst/>
          </a:prstGeom>
          <a:solidFill>
            <a:srgbClr val="00FF00"/>
          </a:solidFill>
          <a:ln w="9525">
            <a:solidFill>
              <a:srgbClr val="FF0000"/>
            </a:solidFill>
            <a:miter lim="800000"/>
            <a:headEnd/>
            <a:tailEnd/>
          </a:ln>
        </p:spPr>
        <p:txBody>
          <a:bodyPr wrap="none" anchor="ctr"/>
          <a:lstStyle/>
          <a:p>
            <a:endParaRPr lang="ja-JP" altLang="en-US">
              <a:latin typeface="Calibri" pitchFamily="34" charset="0"/>
            </a:endParaRPr>
          </a:p>
        </p:txBody>
      </p:sp>
      <p:sp>
        <p:nvSpPr>
          <p:cNvPr id="41236" name="AutoShape 276"/>
          <p:cNvSpPr>
            <a:spLocks noChangeArrowheads="1"/>
          </p:cNvSpPr>
          <p:nvPr/>
        </p:nvSpPr>
        <p:spPr bwMode="auto">
          <a:xfrm flipH="1">
            <a:off x="2238375" y="4251325"/>
            <a:ext cx="165100" cy="166688"/>
          </a:xfrm>
          <a:prstGeom prst="rtTriangle">
            <a:avLst/>
          </a:prstGeom>
          <a:solidFill>
            <a:srgbClr val="00FF00"/>
          </a:solidFill>
          <a:ln w="9525">
            <a:solidFill>
              <a:srgbClr val="FF0000"/>
            </a:solidFill>
            <a:miter lim="800000"/>
            <a:headEnd/>
            <a:tailEnd/>
          </a:ln>
        </p:spPr>
        <p:txBody>
          <a:bodyPr wrap="none" anchor="ctr"/>
          <a:lstStyle/>
          <a:p>
            <a:endParaRPr lang="ja-JP" altLang="en-US">
              <a:latin typeface="Calibri" pitchFamily="34" charset="0"/>
            </a:endParaRPr>
          </a:p>
        </p:txBody>
      </p:sp>
      <p:sp>
        <p:nvSpPr>
          <p:cNvPr id="41237" name="Text Box 277"/>
          <p:cNvSpPr txBox="1">
            <a:spLocks noChangeArrowheads="1"/>
          </p:cNvSpPr>
          <p:nvPr/>
        </p:nvSpPr>
        <p:spPr bwMode="auto">
          <a:xfrm>
            <a:off x="257175" y="68263"/>
            <a:ext cx="5784850" cy="641350"/>
          </a:xfrm>
          <a:prstGeom prst="rect">
            <a:avLst/>
          </a:prstGeom>
          <a:noFill/>
          <a:ln w="9525" algn="ctr">
            <a:noFill/>
            <a:miter lim="800000"/>
            <a:headEnd/>
            <a:tailEnd/>
          </a:ln>
        </p:spPr>
        <p:txBody>
          <a:bodyPr wrap="none">
            <a:spAutoFit/>
          </a:bodyPr>
          <a:lstStyle/>
          <a:p>
            <a:pPr algn="ctr"/>
            <a:r>
              <a:rPr lang="en-US" altLang="ja-JP" sz="3600" b="1" u="sng">
                <a:solidFill>
                  <a:schemeClr val="bg1"/>
                </a:solidFill>
                <a:latin typeface="Times New Roman" pitchFamily="18" charset="0"/>
              </a:rPr>
              <a:t>Reactions studied by GARIS</a:t>
            </a:r>
          </a:p>
        </p:txBody>
      </p:sp>
      <p:sp>
        <p:nvSpPr>
          <p:cNvPr id="41238" name="Rectangle 278"/>
          <p:cNvSpPr>
            <a:spLocks noChangeArrowheads="1"/>
          </p:cNvSpPr>
          <p:nvPr/>
        </p:nvSpPr>
        <p:spPr bwMode="auto">
          <a:xfrm>
            <a:off x="4997450" y="18335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grpSp>
        <p:nvGrpSpPr>
          <p:cNvPr id="2" name="Group 279"/>
          <p:cNvGrpSpPr>
            <a:grpSpLocks/>
          </p:cNvGrpSpPr>
          <p:nvPr/>
        </p:nvGrpSpPr>
        <p:grpSpPr bwMode="auto">
          <a:xfrm>
            <a:off x="393700" y="2138363"/>
            <a:ext cx="2581275" cy="3133725"/>
            <a:chOff x="248" y="1347"/>
            <a:chExt cx="1626" cy="1974"/>
          </a:xfrm>
        </p:grpSpPr>
        <p:sp>
          <p:nvSpPr>
            <p:cNvPr id="41293" name="Line 280"/>
            <p:cNvSpPr>
              <a:spLocks noChangeShapeType="1"/>
            </p:cNvSpPr>
            <p:nvPr/>
          </p:nvSpPr>
          <p:spPr bwMode="auto">
            <a:xfrm flipH="1">
              <a:off x="1146" y="2606"/>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94" name="Rectangle 281"/>
            <p:cNvSpPr>
              <a:spLocks noChangeArrowheads="1"/>
            </p:cNvSpPr>
            <p:nvPr/>
          </p:nvSpPr>
          <p:spPr bwMode="auto">
            <a:xfrm>
              <a:off x="1692" y="2058"/>
              <a:ext cx="182" cy="182"/>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1295" name="Line 282"/>
            <p:cNvSpPr>
              <a:spLocks noChangeShapeType="1"/>
            </p:cNvSpPr>
            <p:nvPr/>
          </p:nvSpPr>
          <p:spPr bwMode="auto">
            <a:xfrm flipH="1">
              <a:off x="1520" y="2235"/>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96" name="Line 283"/>
            <p:cNvSpPr>
              <a:spLocks noChangeShapeType="1"/>
            </p:cNvSpPr>
            <p:nvPr/>
          </p:nvSpPr>
          <p:spPr bwMode="auto">
            <a:xfrm flipH="1">
              <a:off x="782" y="2958"/>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97" name="Rectangle 284"/>
            <p:cNvSpPr>
              <a:spLocks noChangeArrowheads="1"/>
            </p:cNvSpPr>
            <p:nvPr/>
          </p:nvSpPr>
          <p:spPr bwMode="auto">
            <a:xfrm>
              <a:off x="607" y="3139"/>
              <a:ext cx="182" cy="182"/>
            </a:xfrm>
            <a:prstGeom prst="rect">
              <a:avLst/>
            </a:prstGeom>
            <a:solidFill>
              <a:schemeClr val="accent2"/>
            </a:solidFill>
            <a:ln w="25400">
              <a:solidFill>
                <a:schemeClr val="accent2"/>
              </a:solidFill>
              <a:miter lim="800000"/>
              <a:headEnd/>
              <a:tailEnd/>
            </a:ln>
          </p:spPr>
          <p:txBody>
            <a:bodyPr wrap="none" anchor="ctr"/>
            <a:lstStyle/>
            <a:p>
              <a:pPr algn="ctr"/>
              <a:endParaRPr lang="ja-JP" altLang="ja-JP">
                <a:solidFill>
                  <a:schemeClr val="hlink"/>
                </a:solidFill>
                <a:latin typeface="Times New Roman" pitchFamily="18" charset="0"/>
              </a:endParaRPr>
            </a:p>
          </p:txBody>
        </p:sp>
        <p:sp>
          <p:nvSpPr>
            <p:cNvPr id="41298" name="Rectangle 285"/>
            <p:cNvSpPr>
              <a:spLocks noChangeArrowheads="1"/>
            </p:cNvSpPr>
            <p:nvPr/>
          </p:nvSpPr>
          <p:spPr bwMode="auto">
            <a:xfrm>
              <a:off x="962" y="277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99" name="Rectangle 286"/>
            <p:cNvSpPr>
              <a:spLocks noChangeArrowheads="1"/>
            </p:cNvSpPr>
            <p:nvPr/>
          </p:nvSpPr>
          <p:spPr bwMode="auto">
            <a:xfrm>
              <a:off x="1334" y="241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300" name="AutoShape 287"/>
            <p:cNvSpPr>
              <a:spLocks noChangeArrowheads="1"/>
            </p:cNvSpPr>
            <p:nvPr/>
          </p:nvSpPr>
          <p:spPr bwMode="auto">
            <a:xfrm>
              <a:off x="248" y="1347"/>
              <a:ext cx="989" cy="384"/>
            </a:xfrm>
            <a:prstGeom prst="wedgeRoundRectCallout">
              <a:avLst>
                <a:gd name="adj1" fmla="val 97319"/>
                <a:gd name="adj2" fmla="val 142449"/>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2000" b="1" baseline="30000">
                  <a:latin typeface="Times New Roman" pitchFamily="18" charset="0"/>
                </a:rPr>
                <a:t>265</a:t>
              </a:r>
              <a:r>
                <a:rPr lang="en-US" altLang="ja-JP" sz="2000" b="1">
                  <a:latin typeface="Times New Roman" pitchFamily="18" charset="0"/>
                </a:rPr>
                <a:t>Hs </a:t>
              </a:r>
            </a:p>
            <a:p>
              <a:pPr algn="ctr"/>
              <a:r>
                <a:rPr lang="en-US" altLang="ja-JP" sz="2000" b="1">
                  <a:latin typeface="Times New Roman" pitchFamily="18" charset="0"/>
                </a:rPr>
                <a:t>10 chains</a:t>
              </a:r>
            </a:p>
          </p:txBody>
        </p:sp>
      </p:grpSp>
      <p:sp>
        <p:nvSpPr>
          <p:cNvPr id="41240" name="Rectangle 288"/>
          <p:cNvSpPr>
            <a:spLocks noChangeArrowheads="1"/>
          </p:cNvSpPr>
          <p:nvPr/>
        </p:nvSpPr>
        <p:spPr bwMode="auto">
          <a:xfrm>
            <a:off x="5003800" y="2124075"/>
            <a:ext cx="288925" cy="288925"/>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1241" name="Line 289"/>
          <p:cNvSpPr>
            <a:spLocks noChangeShapeType="1"/>
          </p:cNvSpPr>
          <p:nvPr/>
        </p:nvSpPr>
        <p:spPr bwMode="auto">
          <a:xfrm flipH="1">
            <a:off x="4730750" y="2405063"/>
            <a:ext cx="285750" cy="287337"/>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42" name="Line 290"/>
          <p:cNvSpPr>
            <a:spLocks noChangeShapeType="1"/>
          </p:cNvSpPr>
          <p:nvPr/>
        </p:nvSpPr>
        <p:spPr bwMode="auto">
          <a:xfrm flipH="1">
            <a:off x="4133850" y="2992438"/>
            <a:ext cx="292100" cy="288925"/>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43" name="Line 291"/>
          <p:cNvSpPr>
            <a:spLocks noChangeShapeType="1"/>
          </p:cNvSpPr>
          <p:nvPr/>
        </p:nvSpPr>
        <p:spPr bwMode="auto">
          <a:xfrm flipH="1">
            <a:off x="3559175" y="3552825"/>
            <a:ext cx="285750" cy="287338"/>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44" name="Line 292"/>
          <p:cNvSpPr>
            <a:spLocks noChangeShapeType="1"/>
          </p:cNvSpPr>
          <p:nvPr/>
        </p:nvSpPr>
        <p:spPr bwMode="auto">
          <a:xfrm flipH="1">
            <a:off x="2989263" y="4133850"/>
            <a:ext cx="285750" cy="287338"/>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45" name="Rectangle 293"/>
          <p:cNvSpPr>
            <a:spLocks noChangeArrowheads="1"/>
          </p:cNvSpPr>
          <p:nvPr/>
        </p:nvSpPr>
        <p:spPr bwMode="auto">
          <a:xfrm>
            <a:off x="2700338" y="4406900"/>
            <a:ext cx="288925" cy="288925"/>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46" name="Rectangle 294"/>
          <p:cNvSpPr>
            <a:spLocks noChangeArrowheads="1"/>
          </p:cNvSpPr>
          <p:nvPr/>
        </p:nvSpPr>
        <p:spPr bwMode="auto">
          <a:xfrm>
            <a:off x="3281363" y="3840163"/>
            <a:ext cx="288925" cy="288925"/>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47" name="Rectangle 295"/>
          <p:cNvSpPr>
            <a:spLocks noChangeArrowheads="1"/>
          </p:cNvSpPr>
          <p:nvPr/>
        </p:nvSpPr>
        <p:spPr bwMode="auto">
          <a:xfrm>
            <a:off x="3844925" y="3262313"/>
            <a:ext cx="288925" cy="288925"/>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48" name="Rectangle 296"/>
          <p:cNvSpPr>
            <a:spLocks noChangeArrowheads="1"/>
          </p:cNvSpPr>
          <p:nvPr/>
        </p:nvSpPr>
        <p:spPr bwMode="auto">
          <a:xfrm>
            <a:off x="4435475" y="2690813"/>
            <a:ext cx="288925" cy="288925"/>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49" name="AutoShape 297"/>
          <p:cNvSpPr>
            <a:spLocks noChangeArrowheads="1"/>
          </p:cNvSpPr>
          <p:nvPr/>
        </p:nvSpPr>
        <p:spPr bwMode="auto">
          <a:xfrm>
            <a:off x="7159625" y="3300413"/>
            <a:ext cx="1570038" cy="609600"/>
          </a:xfrm>
          <a:prstGeom prst="wedgeRoundRectCallout">
            <a:avLst>
              <a:gd name="adj1" fmla="val -175074"/>
              <a:gd name="adj2" fmla="val -213023"/>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2000" b="1" baseline="30000">
                <a:latin typeface="Times New Roman" pitchFamily="18" charset="0"/>
              </a:rPr>
              <a:t>277</a:t>
            </a:r>
            <a:r>
              <a:rPr lang="en-US" altLang="ja-JP" sz="2000" b="1">
                <a:latin typeface="Times New Roman" pitchFamily="18" charset="0"/>
              </a:rPr>
              <a:t>112</a:t>
            </a:r>
          </a:p>
          <a:p>
            <a:pPr algn="ctr"/>
            <a:r>
              <a:rPr lang="en-US" altLang="ja-JP" sz="2000" b="1">
                <a:latin typeface="Times New Roman" pitchFamily="18" charset="0"/>
              </a:rPr>
              <a:t> 2 chains</a:t>
            </a:r>
          </a:p>
        </p:txBody>
      </p:sp>
      <p:sp>
        <p:nvSpPr>
          <p:cNvPr id="41250" name="Rectangle 298"/>
          <p:cNvSpPr>
            <a:spLocks noChangeArrowheads="1"/>
          </p:cNvSpPr>
          <p:nvPr/>
        </p:nvSpPr>
        <p:spPr bwMode="auto">
          <a:xfrm>
            <a:off x="3568700" y="29860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grpSp>
        <p:nvGrpSpPr>
          <p:cNvPr id="3" name="Group 299"/>
          <p:cNvGrpSpPr>
            <a:grpSpLocks/>
          </p:cNvGrpSpPr>
          <p:nvPr/>
        </p:nvGrpSpPr>
        <p:grpSpPr bwMode="auto">
          <a:xfrm>
            <a:off x="969963" y="1392238"/>
            <a:ext cx="3173412" cy="4443412"/>
            <a:chOff x="611" y="877"/>
            <a:chExt cx="1999" cy="2799"/>
          </a:xfrm>
        </p:grpSpPr>
        <p:sp>
          <p:nvSpPr>
            <p:cNvPr id="41281" name="Line 300"/>
            <p:cNvSpPr>
              <a:spLocks noChangeShapeType="1"/>
            </p:cNvSpPr>
            <p:nvPr/>
          </p:nvSpPr>
          <p:spPr bwMode="auto">
            <a:xfrm flipH="1">
              <a:off x="2252" y="1882"/>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82" name="Rectangle 301"/>
            <p:cNvSpPr>
              <a:spLocks noChangeArrowheads="1"/>
            </p:cNvSpPr>
            <p:nvPr/>
          </p:nvSpPr>
          <p:spPr bwMode="auto">
            <a:xfrm>
              <a:off x="2428" y="1704"/>
              <a:ext cx="182" cy="182"/>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1283" name="Line 302"/>
            <p:cNvSpPr>
              <a:spLocks noChangeShapeType="1"/>
            </p:cNvSpPr>
            <p:nvPr/>
          </p:nvSpPr>
          <p:spPr bwMode="auto">
            <a:xfrm flipH="1">
              <a:off x="1882" y="2252"/>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84" name="Line 303"/>
            <p:cNvSpPr>
              <a:spLocks noChangeShapeType="1"/>
            </p:cNvSpPr>
            <p:nvPr/>
          </p:nvSpPr>
          <p:spPr bwMode="auto">
            <a:xfrm flipH="1">
              <a:off x="1518" y="2604"/>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85" name="Line 304"/>
            <p:cNvSpPr>
              <a:spLocks noChangeShapeType="1"/>
            </p:cNvSpPr>
            <p:nvPr/>
          </p:nvSpPr>
          <p:spPr bwMode="auto">
            <a:xfrm flipH="1">
              <a:off x="1159" y="2970"/>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86" name="Rectangle 305"/>
            <p:cNvSpPr>
              <a:spLocks noChangeArrowheads="1"/>
            </p:cNvSpPr>
            <p:nvPr/>
          </p:nvSpPr>
          <p:spPr bwMode="auto">
            <a:xfrm>
              <a:off x="977" y="3142"/>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87" name="Rectangle 306"/>
            <p:cNvSpPr>
              <a:spLocks noChangeArrowheads="1"/>
            </p:cNvSpPr>
            <p:nvPr/>
          </p:nvSpPr>
          <p:spPr bwMode="auto">
            <a:xfrm>
              <a:off x="1343" y="278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88" name="Rectangle 307"/>
            <p:cNvSpPr>
              <a:spLocks noChangeArrowheads="1"/>
            </p:cNvSpPr>
            <p:nvPr/>
          </p:nvSpPr>
          <p:spPr bwMode="auto">
            <a:xfrm>
              <a:off x="1698" y="2421"/>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89" name="Rectangle 308"/>
            <p:cNvSpPr>
              <a:spLocks noChangeArrowheads="1"/>
            </p:cNvSpPr>
            <p:nvPr/>
          </p:nvSpPr>
          <p:spPr bwMode="auto">
            <a:xfrm>
              <a:off x="2070" y="2061"/>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90" name="Rectangle 309"/>
            <p:cNvSpPr>
              <a:spLocks noChangeArrowheads="1"/>
            </p:cNvSpPr>
            <p:nvPr/>
          </p:nvSpPr>
          <p:spPr bwMode="auto">
            <a:xfrm>
              <a:off x="611" y="3494"/>
              <a:ext cx="182" cy="182"/>
            </a:xfrm>
            <a:prstGeom prst="rect">
              <a:avLst/>
            </a:prstGeom>
            <a:solidFill>
              <a:schemeClr val="accent2"/>
            </a:solidFill>
            <a:ln w="25400">
              <a:solidFill>
                <a:schemeClr val="accent2"/>
              </a:solidFill>
              <a:miter lim="800000"/>
              <a:headEnd/>
              <a:tailEnd/>
            </a:ln>
          </p:spPr>
          <p:txBody>
            <a:bodyPr wrap="none" anchor="ctr"/>
            <a:lstStyle/>
            <a:p>
              <a:pPr algn="ctr"/>
              <a:endParaRPr lang="ja-JP" altLang="ja-JP">
                <a:solidFill>
                  <a:schemeClr val="accent2"/>
                </a:solidFill>
                <a:latin typeface="Times New Roman" pitchFamily="18" charset="0"/>
              </a:endParaRPr>
            </a:p>
          </p:txBody>
        </p:sp>
        <p:sp>
          <p:nvSpPr>
            <p:cNvPr id="41291" name="AutoShape 310"/>
            <p:cNvSpPr>
              <a:spLocks noChangeArrowheads="1"/>
            </p:cNvSpPr>
            <p:nvPr/>
          </p:nvSpPr>
          <p:spPr bwMode="auto">
            <a:xfrm>
              <a:off x="760" y="877"/>
              <a:ext cx="989" cy="384"/>
            </a:xfrm>
            <a:prstGeom prst="wedgeRoundRectCallout">
              <a:avLst>
                <a:gd name="adj1" fmla="val 117949"/>
                <a:gd name="adj2" fmla="val 171875"/>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2000" b="1" baseline="30000">
                  <a:latin typeface="Times New Roman" pitchFamily="18" charset="0"/>
                </a:rPr>
                <a:t>271</a:t>
              </a:r>
              <a:r>
                <a:rPr lang="en-US" altLang="ja-JP" sz="2000" b="1">
                  <a:latin typeface="Times New Roman" pitchFamily="18" charset="0"/>
                </a:rPr>
                <a:t>Ds </a:t>
              </a:r>
            </a:p>
            <a:p>
              <a:pPr algn="ctr"/>
              <a:r>
                <a:rPr lang="en-US" altLang="ja-JP" sz="2000" b="1">
                  <a:latin typeface="Times New Roman" pitchFamily="18" charset="0"/>
                </a:rPr>
                <a:t>14 chains</a:t>
              </a:r>
            </a:p>
          </p:txBody>
        </p:sp>
        <p:sp>
          <p:nvSpPr>
            <p:cNvPr id="41292" name="Line 311"/>
            <p:cNvSpPr>
              <a:spLocks noChangeShapeType="1"/>
            </p:cNvSpPr>
            <p:nvPr/>
          </p:nvSpPr>
          <p:spPr bwMode="auto">
            <a:xfrm flipH="1">
              <a:off x="793" y="3335"/>
              <a:ext cx="180" cy="181"/>
            </a:xfrm>
            <a:prstGeom prst="line">
              <a:avLst/>
            </a:prstGeom>
            <a:noFill/>
            <a:ln w="28575">
              <a:solidFill>
                <a:srgbClr val="FF0000"/>
              </a:solidFill>
              <a:round/>
              <a:headEnd/>
              <a:tailEnd type="triangle" w="med" len="med"/>
            </a:ln>
          </p:spPr>
          <p:txBody>
            <a:bodyPr wrap="none" anchor="ctr"/>
            <a:lstStyle/>
            <a:p>
              <a:endParaRPr lang="ja-JP" altLang="en-US"/>
            </a:p>
          </p:txBody>
        </p:sp>
      </p:grpSp>
      <p:grpSp>
        <p:nvGrpSpPr>
          <p:cNvPr id="4" name="Group 312"/>
          <p:cNvGrpSpPr>
            <a:grpSpLocks/>
          </p:cNvGrpSpPr>
          <p:nvPr/>
        </p:nvGrpSpPr>
        <p:grpSpPr bwMode="auto">
          <a:xfrm>
            <a:off x="966788" y="709613"/>
            <a:ext cx="3171825" cy="4838700"/>
            <a:chOff x="609" y="447"/>
            <a:chExt cx="1998" cy="3048"/>
          </a:xfrm>
        </p:grpSpPr>
        <p:sp>
          <p:nvSpPr>
            <p:cNvPr id="41269" name="Rectangle 313"/>
            <p:cNvSpPr>
              <a:spLocks noChangeArrowheads="1"/>
            </p:cNvSpPr>
            <p:nvPr/>
          </p:nvSpPr>
          <p:spPr bwMode="auto">
            <a:xfrm>
              <a:off x="2422" y="1508"/>
              <a:ext cx="182" cy="182"/>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1270" name="Line 314"/>
            <p:cNvSpPr>
              <a:spLocks noChangeShapeType="1"/>
            </p:cNvSpPr>
            <p:nvPr/>
          </p:nvSpPr>
          <p:spPr bwMode="auto">
            <a:xfrm flipH="1">
              <a:off x="2250" y="1685"/>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71" name="Line 315"/>
            <p:cNvSpPr>
              <a:spLocks noChangeShapeType="1"/>
            </p:cNvSpPr>
            <p:nvPr/>
          </p:nvSpPr>
          <p:spPr bwMode="auto">
            <a:xfrm flipH="1">
              <a:off x="1876" y="2056"/>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72" name="Line 316"/>
            <p:cNvSpPr>
              <a:spLocks noChangeShapeType="1"/>
            </p:cNvSpPr>
            <p:nvPr/>
          </p:nvSpPr>
          <p:spPr bwMode="auto">
            <a:xfrm flipH="1">
              <a:off x="1512" y="2408"/>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73" name="Line 317"/>
            <p:cNvSpPr>
              <a:spLocks noChangeShapeType="1"/>
            </p:cNvSpPr>
            <p:nvPr/>
          </p:nvSpPr>
          <p:spPr bwMode="auto">
            <a:xfrm flipH="1">
              <a:off x="1153" y="2774"/>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74" name="Rectangle 318"/>
            <p:cNvSpPr>
              <a:spLocks noChangeArrowheads="1"/>
            </p:cNvSpPr>
            <p:nvPr/>
          </p:nvSpPr>
          <p:spPr bwMode="auto">
            <a:xfrm>
              <a:off x="971" y="2946"/>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75" name="Rectangle 319"/>
            <p:cNvSpPr>
              <a:spLocks noChangeArrowheads="1"/>
            </p:cNvSpPr>
            <p:nvPr/>
          </p:nvSpPr>
          <p:spPr bwMode="auto">
            <a:xfrm>
              <a:off x="1692" y="222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76" name="Rectangle 320"/>
            <p:cNvSpPr>
              <a:spLocks noChangeArrowheads="1"/>
            </p:cNvSpPr>
            <p:nvPr/>
          </p:nvSpPr>
          <p:spPr bwMode="auto">
            <a:xfrm>
              <a:off x="2064" y="186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77" name="AutoShape 321"/>
            <p:cNvSpPr>
              <a:spLocks noChangeArrowheads="1"/>
            </p:cNvSpPr>
            <p:nvPr/>
          </p:nvSpPr>
          <p:spPr bwMode="auto">
            <a:xfrm>
              <a:off x="1618" y="447"/>
              <a:ext cx="989" cy="384"/>
            </a:xfrm>
            <a:prstGeom prst="wedgeRoundRectCallout">
              <a:avLst>
                <a:gd name="adj1" fmla="val 38880"/>
                <a:gd name="adj2" fmla="val 233074"/>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2000" b="1" baseline="30000">
                  <a:latin typeface="Times New Roman" pitchFamily="18" charset="0"/>
                </a:rPr>
                <a:t>272</a:t>
              </a:r>
              <a:r>
                <a:rPr lang="en-US" altLang="ja-JP" sz="2000" b="1">
                  <a:latin typeface="Times New Roman" pitchFamily="18" charset="0"/>
                </a:rPr>
                <a:t>111 </a:t>
              </a:r>
            </a:p>
            <a:p>
              <a:pPr algn="ctr"/>
              <a:r>
                <a:rPr lang="en-US" altLang="ja-JP" sz="2000" b="1">
                  <a:latin typeface="Times New Roman" pitchFamily="18" charset="0"/>
                </a:rPr>
                <a:t>14 chains</a:t>
              </a:r>
            </a:p>
          </p:txBody>
        </p:sp>
        <p:sp>
          <p:nvSpPr>
            <p:cNvPr id="41278" name="Rectangle 322"/>
            <p:cNvSpPr>
              <a:spLocks noChangeArrowheads="1"/>
            </p:cNvSpPr>
            <p:nvPr/>
          </p:nvSpPr>
          <p:spPr bwMode="auto">
            <a:xfrm>
              <a:off x="609" y="3313"/>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79" name="Line 323"/>
            <p:cNvSpPr>
              <a:spLocks noChangeShapeType="1"/>
            </p:cNvSpPr>
            <p:nvPr/>
          </p:nvSpPr>
          <p:spPr bwMode="auto">
            <a:xfrm flipH="1">
              <a:off x="782" y="3150"/>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80" name="Rectangle 324"/>
            <p:cNvSpPr>
              <a:spLocks noChangeArrowheads="1"/>
            </p:cNvSpPr>
            <p:nvPr/>
          </p:nvSpPr>
          <p:spPr bwMode="auto">
            <a:xfrm>
              <a:off x="1333" y="2587"/>
              <a:ext cx="188"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grpSp>
      <p:grpSp>
        <p:nvGrpSpPr>
          <p:cNvPr id="5" name="Group 325"/>
          <p:cNvGrpSpPr>
            <a:grpSpLocks/>
          </p:cNvGrpSpPr>
          <p:nvPr/>
        </p:nvGrpSpPr>
        <p:grpSpPr bwMode="auto">
          <a:xfrm>
            <a:off x="2697163" y="782638"/>
            <a:ext cx="3292475" cy="3624262"/>
            <a:chOff x="1699" y="493"/>
            <a:chExt cx="2074" cy="2283"/>
          </a:xfrm>
        </p:grpSpPr>
        <p:sp>
          <p:nvSpPr>
            <p:cNvPr id="41259" name="Rectangle 326"/>
            <p:cNvSpPr>
              <a:spLocks noChangeArrowheads="1"/>
            </p:cNvSpPr>
            <p:nvPr/>
          </p:nvSpPr>
          <p:spPr bwMode="auto">
            <a:xfrm>
              <a:off x="3150" y="1170"/>
              <a:ext cx="182" cy="182"/>
            </a:xfrm>
            <a:prstGeom prst="rect">
              <a:avLst/>
            </a:prstGeom>
            <a:solidFill>
              <a:srgbClr val="FF0000"/>
            </a:solidFill>
            <a:ln w="31750">
              <a:solidFill>
                <a:srgbClr val="008000"/>
              </a:solidFill>
              <a:miter lim="800000"/>
              <a:headEnd/>
              <a:tailEnd/>
            </a:ln>
          </p:spPr>
          <p:txBody>
            <a:bodyPr wrap="none" anchor="ctr"/>
            <a:lstStyle/>
            <a:p>
              <a:endParaRPr lang="ja-JP" altLang="en-US">
                <a:latin typeface="Calibri" pitchFamily="34" charset="0"/>
              </a:endParaRPr>
            </a:p>
          </p:txBody>
        </p:sp>
        <p:sp>
          <p:nvSpPr>
            <p:cNvPr id="41260" name="Line 327"/>
            <p:cNvSpPr>
              <a:spLocks noChangeShapeType="1"/>
            </p:cNvSpPr>
            <p:nvPr/>
          </p:nvSpPr>
          <p:spPr bwMode="auto">
            <a:xfrm flipH="1">
              <a:off x="2972" y="1352"/>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61" name="Line 328"/>
            <p:cNvSpPr>
              <a:spLocks noChangeShapeType="1"/>
            </p:cNvSpPr>
            <p:nvPr/>
          </p:nvSpPr>
          <p:spPr bwMode="auto">
            <a:xfrm flipH="1">
              <a:off x="2604" y="1706"/>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62" name="Line 329"/>
            <p:cNvSpPr>
              <a:spLocks noChangeShapeType="1"/>
            </p:cNvSpPr>
            <p:nvPr/>
          </p:nvSpPr>
          <p:spPr bwMode="auto">
            <a:xfrm flipH="1">
              <a:off x="2248" y="2075"/>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63" name="Line 330"/>
            <p:cNvSpPr>
              <a:spLocks noChangeShapeType="1"/>
            </p:cNvSpPr>
            <p:nvPr/>
          </p:nvSpPr>
          <p:spPr bwMode="auto">
            <a:xfrm flipH="1">
              <a:off x="1874" y="2445"/>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64" name="Rectangle 331"/>
            <p:cNvSpPr>
              <a:spLocks noChangeArrowheads="1"/>
            </p:cNvSpPr>
            <p:nvPr/>
          </p:nvSpPr>
          <p:spPr bwMode="auto">
            <a:xfrm>
              <a:off x="2070" y="2252"/>
              <a:ext cx="182" cy="182"/>
            </a:xfrm>
            <a:prstGeom prst="rect">
              <a:avLst/>
            </a:prstGeom>
            <a:solidFill>
              <a:schemeClr val="accent2"/>
            </a:solidFill>
            <a:ln w="25400">
              <a:solidFill>
                <a:srgbClr val="008000"/>
              </a:solidFill>
              <a:miter lim="800000"/>
              <a:headEnd/>
              <a:tailEnd/>
            </a:ln>
          </p:spPr>
          <p:txBody>
            <a:bodyPr wrap="none" anchor="ctr"/>
            <a:lstStyle/>
            <a:p>
              <a:endParaRPr lang="ja-JP" altLang="en-US">
                <a:latin typeface="Calibri" pitchFamily="34" charset="0"/>
              </a:endParaRPr>
            </a:p>
          </p:txBody>
        </p:sp>
        <p:sp>
          <p:nvSpPr>
            <p:cNvPr id="41265" name="Rectangle 332"/>
            <p:cNvSpPr>
              <a:spLocks noChangeArrowheads="1"/>
            </p:cNvSpPr>
            <p:nvPr/>
          </p:nvSpPr>
          <p:spPr bwMode="auto">
            <a:xfrm>
              <a:off x="2430" y="1882"/>
              <a:ext cx="182" cy="182"/>
            </a:xfrm>
            <a:prstGeom prst="rect">
              <a:avLst/>
            </a:prstGeom>
            <a:solidFill>
              <a:srgbClr val="FF0000"/>
            </a:solidFill>
            <a:ln w="25400">
              <a:solidFill>
                <a:srgbClr val="008000"/>
              </a:solidFill>
              <a:miter lim="800000"/>
              <a:headEnd/>
              <a:tailEnd/>
            </a:ln>
          </p:spPr>
          <p:txBody>
            <a:bodyPr wrap="none" anchor="ctr"/>
            <a:lstStyle/>
            <a:p>
              <a:endParaRPr lang="ja-JP" altLang="en-US">
                <a:latin typeface="Calibri" pitchFamily="34" charset="0"/>
              </a:endParaRPr>
            </a:p>
          </p:txBody>
        </p:sp>
        <p:sp>
          <p:nvSpPr>
            <p:cNvPr id="41266" name="Rectangle 333"/>
            <p:cNvSpPr>
              <a:spLocks noChangeArrowheads="1"/>
            </p:cNvSpPr>
            <p:nvPr/>
          </p:nvSpPr>
          <p:spPr bwMode="auto">
            <a:xfrm>
              <a:off x="2788" y="1520"/>
              <a:ext cx="182" cy="182"/>
            </a:xfrm>
            <a:prstGeom prst="rect">
              <a:avLst/>
            </a:prstGeom>
            <a:solidFill>
              <a:srgbClr val="FF0000"/>
            </a:solidFill>
            <a:ln w="25400">
              <a:solidFill>
                <a:srgbClr val="008000"/>
              </a:solidFill>
              <a:miter lim="800000"/>
              <a:headEnd/>
              <a:tailEnd/>
            </a:ln>
          </p:spPr>
          <p:txBody>
            <a:bodyPr wrap="none" anchor="ctr"/>
            <a:lstStyle/>
            <a:p>
              <a:endParaRPr lang="ja-JP" altLang="en-US">
                <a:latin typeface="Calibri" pitchFamily="34" charset="0"/>
              </a:endParaRPr>
            </a:p>
          </p:txBody>
        </p:sp>
        <p:sp>
          <p:nvSpPr>
            <p:cNvPr id="41267" name="Rectangle 334"/>
            <p:cNvSpPr>
              <a:spLocks noChangeArrowheads="1"/>
            </p:cNvSpPr>
            <p:nvPr/>
          </p:nvSpPr>
          <p:spPr bwMode="auto">
            <a:xfrm>
              <a:off x="1699" y="2594"/>
              <a:ext cx="182" cy="182"/>
            </a:xfrm>
            <a:prstGeom prst="rect">
              <a:avLst/>
            </a:prstGeom>
            <a:solidFill>
              <a:schemeClr val="accent2"/>
            </a:solidFill>
            <a:ln w="25400">
              <a:solidFill>
                <a:srgbClr val="008000"/>
              </a:solidFill>
              <a:miter lim="800000"/>
              <a:headEnd/>
              <a:tailEnd/>
            </a:ln>
          </p:spPr>
          <p:txBody>
            <a:bodyPr wrap="none" anchor="ctr"/>
            <a:lstStyle/>
            <a:p>
              <a:endParaRPr lang="ja-JP" altLang="en-US">
                <a:latin typeface="Calibri" pitchFamily="34" charset="0"/>
              </a:endParaRPr>
            </a:p>
          </p:txBody>
        </p:sp>
        <p:sp>
          <p:nvSpPr>
            <p:cNvPr id="41268" name="AutoShape 335"/>
            <p:cNvSpPr>
              <a:spLocks noChangeArrowheads="1"/>
            </p:cNvSpPr>
            <p:nvPr/>
          </p:nvSpPr>
          <p:spPr bwMode="auto">
            <a:xfrm>
              <a:off x="2784" y="493"/>
              <a:ext cx="989" cy="384"/>
            </a:xfrm>
            <a:prstGeom prst="wedgeRoundRectCallout">
              <a:avLst>
                <a:gd name="adj1" fmla="val -4398"/>
                <a:gd name="adj2" fmla="val 138542"/>
                <a:gd name="adj3" fmla="val 16667"/>
              </a:avLst>
            </a:prstGeom>
            <a:solidFill>
              <a:srgbClr val="FFFF00">
                <a:alpha val="39999"/>
              </a:srgbClr>
            </a:solidFill>
            <a:ln w="38100" algn="ctr">
              <a:solidFill>
                <a:schemeClr val="accent2"/>
              </a:solidFill>
              <a:miter lim="800000"/>
              <a:headEnd/>
              <a:tailEnd/>
            </a:ln>
          </p:spPr>
          <p:txBody>
            <a:bodyPr anchor="ctr"/>
            <a:lstStyle/>
            <a:p>
              <a:pPr algn="ctr"/>
              <a:r>
                <a:rPr lang="en-US" altLang="ja-JP" sz="2800" b="1" baseline="30000">
                  <a:solidFill>
                    <a:schemeClr val="accent2"/>
                  </a:solidFill>
                  <a:latin typeface="Times New Roman" pitchFamily="18" charset="0"/>
                </a:rPr>
                <a:t>278</a:t>
              </a:r>
              <a:r>
                <a:rPr lang="en-US" altLang="ja-JP" sz="2800" b="1">
                  <a:solidFill>
                    <a:schemeClr val="accent2"/>
                  </a:solidFill>
                  <a:latin typeface="Times New Roman" pitchFamily="18" charset="0"/>
                </a:rPr>
                <a:t>113</a:t>
              </a:r>
            </a:p>
          </p:txBody>
        </p:sp>
      </p:grpSp>
      <p:sp>
        <p:nvSpPr>
          <p:cNvPr id="41254" name="Rectangle 336"/>
          <p:cNvSpPr>
            <a:spLocks noChangeArrowheads="1"/>
          </p:cNvSpPr>
          <p:nvPr/>
        </p:nvSpPr>
        <p:spPr bwMode="auto">
          <a:xfrm>
            <a:off x="4470400" y="5861050"/>
            <a:ext cx="288925" cy="288925"/>
          </a:xfrm>
          <a:prstGeom prst="rect">
            <a:avLst/>
          </a:prstGeom>
          <a:solidFill>
            <a:srgbClr val="FF0000"/>
          </a:solidFill>
          <a:ln w="12700">
            <a:solidFill>
              <a:schemeClr val="tx1"/>
            </a:solidFill>
            <a:miter lim="800000"/>
            <a:headEnd/>
            <a:tailEnd/>
          </a:ln>
        </p:spPr>
        <p:txBody>
          <a:bodyPr wrap="none" anchor="ctr"/>
          <a:lstStyle/>
          <a:p>
            <a:pPr algn="ctr"/>
            <a:endParaRPr lang="ja-JP" altLang="ja-JP" b="1">
              <a:solidFill>
                <a:schemeClr val="accent2"/>
              </a:solidFill>
              <a:latin typeface="Times New Roman" pitchFamily="18" charset="0"/>
            </a:endParaRPr>
          </a:p>
        </p:txBody>
      </p:sp>
      <p:sp>
        <p:nvSpPr>
          <p:cNvPr id="41255" name="Text Box 337"/>
          <p:cNvSpPr txBox="1">
            <a:spLocks noChangeArrowheads="1"/>
          </p:cNvSpPr>
          <p:nvPr/>
        </p:nvSpPr>
        <p:spPr bwMode="auto">
          <a:xfrm>
            <a:off x="4822825" y="5776913"/>
            <a:ext cx="938213" cy="457200"/>
          </a:xfrm>
          <a:prstGeom prst="rect">
            <a:avLst/>
          </a:prstGeom>
          <a:noFill/>
          <a:ln w="9525" algn="ctr">
            <a:noFill/>
            <a:miter lim="800000"/>
            <a:headEnd/>
            <a:tailEnd/>
          </a:ln>
        </p:spPr>
        <p:txBody>
          <a:bodyPr wrap="none">
            <a:spAutoFit/>
          </a:bodyPr>
          <a:lstStyle/>
          <a:p>
            <a:pPr algn="ctr"/>
            <a:r>
              <a:rPr lang="en-US" altLang="ja-JP" b="1">
                <a:solidFill>
                  <a:srgbClr val="FF0000"/>
                </a:solidFill>
                <a:latin typeface="Times New Roman" pitchFamily="18" charset="0"/>
              </a:rPr>
              <a:t>New !</a:t>
            </a:r>
          </a:p>
        </p:txBody>
      </p:sp>
      <p:sp>
        <p:nvSpPr>
          <p:cNvPr id="338" name="日付プレースホルダ 337"/>
          <p:cNvSpPr>
            <a:spLocks noGrp="1"/>
          </p:cNvSpPr>
          <p:nvPr>
            <p:ph type="dt" sz="quarter" idx="10"/>
          </p:nvPr>
        </p:nvSpPr>
        <p:spPr/>
        <p:txBody>
          <a:bodyPr/>
          <a:lstStyle/>
          <a:p>
            <a:pPr>
              <a:defRPr/>
            </a:pPr>
            <a:fld id="{3CBF2370-8515-40D6-BCD1-3457B4617A14}" type="datetime1">
              <a:rPr lang="ja-JP" altLang="en-US" smtClean="0"/>
              <a:t>2014/6/5</a:t>
            </a:fld>
            <a:endParaRPr lang="ja-JP" altLang="en-US"/>
          </a:p>
        </p:txBody>
      </p:sp>
      <p:sp>
        <p:nvSpPr>
          <p:cNvPr id="339" name="スライド番号プレースホルダ 338"/>
          <p:cNvSpPr>
            <a:spLocks noGrp="1"/>
          </p:cNvSpPr>
          <p:nvPr>
            <p:ph type="sldNum" sz="quarter" idx="12"/>
          </p:nvPr>
        </p:nvSpPr>
        <p:spPr/>
        <p:txBody>
          <a:bodyPr/>
          <a:lstStyle/>
          <a:p>
            <a:pPr>
              <a:defRPr/>
            </a:pPr>
            <a:fld id="{32062A7F-81C0-470E-8FCB-BE629D55AF1E}" type="slidenum">
              <a:rPr lang="ja-JP" altLang="en-US"/>
              <a:pPr>
                <a:defRPr/>
              </a:pPr>
              <a:t>19</a:t>
            </a:fld>
            <a:endParaRPr lang="ja-JP" altLang="en-US"/>
          </a:p>
        </p:txBody>
      </p:sp>
      <p:sp>
        <p:nvSpPr>
          <p:cNvPr id="6" name="フッター プレースホルダー 5"/>
          <p:cNvSpPr>
            <a:spLocks noGrp="1"/>
          </p:cNvSpPr>
          <p:nvPr>
            <p:ph type="ftr" sz="quarter" idx="11"/>
          </p:nvPr>
        </p:nvSpPr>
        <p:spPr/>
        <p:txBody>
          <a:bodyPr/>
          <a:lstStyle/>
          <a:p>
            <a:r>
              <a:rPr kumimoji="1" lang="en-US" altLang="zh-CN" smtClean="0"/>
              <a:t>ARIS2014</a:t>
            </a:r>
            <a:endParaRPr kumimoji="1" lang="ja-JP" altLang="en-US"/>
          </a:p>
        </p:txBody>
      </p:sp>
    </p:spTree>
    <p:extLst>
      <p:ext uri="{BB962C8B-B14F-4D97-AF65-F5344CB8AC3E}">
        <p14:creationId xmlns:p14="http://schemas.microsoft.com/office/powerpoint/2010/main" val="276639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5"/>
                                        </p:tgtEl>
                                      </p:cBhvr>
                                    </p:animEffect>
                                    <p:animScale>
                                      <p:cBhvr>
                                        <p:cTn id="1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6030"/>
            <a:ext cx="7582800" cy="565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1023325" y="5681868"/>
            <a:ext cx="6606480" cy="461665"/>
          </a:xfrm>
          <a:prstGeom prst="rect">
            <a:avLst/>
          </a:prstGeom>
        </p:spPr>
        <p:txBody>
          <a:bodyPr wrap="square">
            <a:spAutoFit/>
          </a:bodyPr>
          <a:lstStyle/>
          <a:p>
            <a:r>
              <a:rPr lang="en-US" altLang="ja-JP" b="1" i="1" dirty="0">
                <a:solidFill>
                  <a:srgbClr val="FF0000"/>
                </a:solidFill>
                <a:latin typeface="Calibri" pitchFamily="34" charset="0"/>
                <a:cs typeface="Calibri" pitchFamily="34" charset="0"/>
              </a:rPr>
              <a:t>The Periodic Table has been evolving!</a:t>
            </a:r>
          </a:p>
        </p:txBody>
      </p:sp>
      <p:pic>
        <p:nvPicPr>
          <p:cNvPr id="278530" name="Picture 2"/>
          <p:cNvPicPr>
            <a:picLocks noChangeAspect="1" noChangeArrowheads="1"/>
          </p:cNvPicPr>
          <p:nvPr/>
        </p:nvPicPr>
        <p:blipFill>
          <a:blip r:embed="rId3" cstate="print"/>
          <a:srcRect/>
          <a:stretch>
            <a:fillRect/>
          </a:stretch>
        </p:blipFill>
        <p:spPr bwMode="auto">
          <a:xfrm>
            <a:off x="4968456" y="4398833"/>
            <a:ext cx="3708000" cy="2454747"/>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8152426B-D146-4845-B4EA-5544AFDE7064}" type="slidenum">
              <a:rPr kumimoji="1" lang="ja-JP" altLang="en-US" smtClean="0"/>
              <a:pPr/>
              <a:t>2</a:t>
            </a:fld>
            <a:endParaRPr kumimoji="1" lang="ja-JP" altLang="en-US"/>
          </a:p>
        </p:txBody>
      </p:sp>
      <p:sp>
        <p:nvSpPr>
          <p:cNvPr id="6" name="日付プレースホルダ 5"/>
          <p:cNvSpPr>
            <a:spLocks noGrp="1"/>
          </p:cNvSpPr>
          <p:nvPr>
            <p:ph type="dt" sz="half" idx="10"/>
          </p:nvPr>
        </p:nvSpPr>
        <p:spPr/>
        <p:txBody>
          <a:bodyPr/>
          <a:lstStyle/>
          <a:p>
            <a:fld id="{210E73B0-12B9-4969-970B-24C87E811B6A}" type="datetime1">
              <a:rPr kumimoji="1" lang="ja-JP" altLang="en-US" smtClean="0"/>
              <a:t>2014/6/5</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zh-CN" smtClean="0"/>
              <a:t>ARIS2014</a:t>
            </a:r>
            <a:endParaRPr kumimoji="1" lang="ja-JP" altLang="en-US"/>
          </a:p>
        </p:txBody>
      </p:sp>
      <p:sp>
        <p:nvSpPr>
          <p:cNvPr id="2" name="テキスト ボックス 1"/>
          <p:cNvSpPr txBox="1"/>
          <p:nvPr/>
        </p:nvSpPr>
        <p:spPr>
          <a:xfrm>
            <a:off x="5508104" y="116632"/>
            <a:ext cx="3384376" cy="461665"/>
          </a:xfrm>
          <a:prstGeom prst="rect">
            <a:avLst/>
          </a:prstGeom>
          <a:solidFill>
            <a:schemeClr val="accent5">
              <a:lumMod val="20000"/>
              <a:lumOff val="80000"/>
            </a:schemeClr>
          </a:solidFill>
        </p:spPr>
        <p:txBody>
          <a:bodyPr wrap="square" rtlCol="0">
            <a:spAutoFit/>
          </a:bodyPr>
          <a:lstStyle/>
          <a:p>
            <a:r>
              <a:rPr kumimoji="1" lang="en-US" altLang="ja-JP" sz="2400" dirty="0" smtClean="0"/>
              <a:t>1</a:t>
            </a:r>
            <a:r>
              <a:rPr kumimoji="1" lang="en-US" altLang="ja-JP" sz="2400" baseline="30000" dirty="0" smtClean="0"/>
              <a:t>st</a:t>
            </a:r>
            <a:r>
              <a:rPr kumimoji="1" lang="en-US" altLang="ja-JP" sz="2400" dirty="0" smtClean="0"/>
              <a:t> ARIS Conference 2011</a:t>
            </a:r>
            <a:endParaRPr kumimoji="1" lang="ja-JP" altLang="en-US" sz="2400" dirty="0"/>
          </a:p>
        </p:txBody>
      </p:sp>
    </p:spTree>
    <p:extLst>
      <p:ext uri="{BB962C8B-B14F-4D97-AF65-F5344CB8AC3E}">
        <p14:creationId xmlns:p14="http://schemas.microsoft.com/office/powerpoint/2010/main" val="37338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8530"/>
                                        </p:tgtEl>
                                        <p:attrNameLst>
                                          <p:attrName>style.visibility</p:attrName>
                                        </p:attrNameLst>
                                      </p:cBhvr>
                                      <p:to>
                                        <p:strVal val="visible"/>
                                      </p:to>
                                    </p:set>
                                    <p:anim calcmode="lin" valueType="num">
                                      <p:cBhvr additive="base">
                                        <p:cTn id="7" dur="500" fill="hold"/>
                                        <p:tgtEl>
                                          <p:spTgt spid="278530"/>
                                        </p:tgtEl>
                                        <p:attrNameLst>
                                          <p:attrName>ppt_x</p:attrName>
                                        </p:attrNameLst>
                                      </p:cBhvr>
                                      <p:tavLst>
                                        <p:tav tm="0">
                                          <p:val>
                                            <p:strVal val="#ppt_x"/>
                                          </p:val>
                                        </p:tav>
                                        <p:tav tm="100000">
                                          <p:val>
                                            <p:strVal val="#ppt_x"/>
                                          </p:val>
                                        </p:tav>
                                      </p:tavLst>
                                    </p:anim>
                                    <p:anim calcmode="lin" valueType="num">
                                      <p:cBhvr additive="base">
                                        <p:cTn id="8" dur="500" fill="hold"/>
                                        <p:tgtEl>
                                          <p:spTgt spid="278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日付プレースホル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E84C9BA0-6148-432D-A8B7-E90A20145E9C}" type="datetime1">
              <a:rPr lang="ja-JP" altLang="en-US" smtClean="0"/>
              <a:pPr eaLnBrk="1" hangingPunct="1"/>
              <a:t>2014/6/5</a:t>
            </a:fld>
            <a:endParaRPr lang="en-US" altLang="ja-JP" smtClean="0"/>
          </a:p>
        </p:txBody>
      </p:sp>
      <p:sp>
        <p:nvSpPr>
          <p:cNvPr id="35843"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zh-TW" altLang="en-US" smtClean="0"/>
              <a:t>九大教室談話会</a:t>
            </a:r>
            <a:endParaRPr lang="en-US" altLang="ja-JP" smtClean="0"/>
          </a:p>
        </p:txBody>
      </p:sp>
      <p:sp>
        <p:nvSpPr>
          <p:cNvPr id="35844"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DE44CCAF-C358-4FB4-84E3-223F1C2A9E96}" type="slidenum">
              <a:rPr lang="en-US" altLang="ja-JP" smtClean="0"/>
              <a:pPr eaLnBrk="1" hangingPunct="1"/>
              <a:t>20</a:t>
            </a:fld>
            <a:endParaRPr lang="en-US" altLang="ja-JP" smtClean="0"/>
          </a:p>
        </p:txBody>
      </p:sp>
      <p:sp>
        <p:nvSpPr>
          <p:cNvPr id="35845" name="Rectangle 2"/>
          <p:cNvSpPr>
            <a:spLocks noChangeArrowheads="1"/>
          </p:cNvSpPr>
          <p:nvPr/>
        </p:nvSpPr>
        <p:spPr bwMode="auto">
          <a:xfrm>
            <a:off x="4716463" y="2852738"/>
            <a:ext cx="4319587" cy="3168650"/>
          </a:xfrm>
          <a:prstGeom prst="rect">
            <a:avLst/>
          </a:prstGeom>
          <a:solidFill>
            <a:schemeClr val="accent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52230" name="Rectangle 3"/>
          <p:cNvSpPr>
            <a:spLocks noChangeArrowheads="1"/>
          </p:cNvSpPr>
          <p:nvPr/>
        </p:nvSpPr>
        <p:spPr bwMode="auto">
          <a:xfrm>
            <a:off x="684213" y="188913"/>
            <a:ext cx="4032250" cy="6553200"/>
          </a:xfrm>
          <a:prstGeom prst="rect">
            <a:avLst/>
          </a:prstGeom>
          <a:solidFill>
            <a:schemeClr val="bg1">
              <a:lumMod val="95000"/>
            </a:schemeClr>
          </a:solidFill>
          <a:ln w="9525">
            <a:noFill/>
            <a:miter lim="800000"/>
            <a:headEnd/>
            <a:tailEnd/>
          </a:ln>
        </p:spPr>
        <p:txBody>
          <a:bodyPr wrap="none" anchor="ctr"/>
          <a:lstStyle/>
          <a:p>
            <a:pPr>
              <a:defRPr/>
            </a:pPr>
            <a:endParaRPr lang="ja-JP" altLang="en-US">
              <a:latin typeface="Arial" charset="0"/>
            </a:endParaRPr>
          </a:p>
        </p:txBody>
      </p:sp>
      <p:sp>
        <p:nvSpPr>
          <p:cNvPr id="35847" name="Text Box 4"/>
          <p:cNvSpPr txBox="1">
            <a:spLocks noChangeArrowheads="1"/>
          </p:cNvSpPr>
          <p:nvPr/>
        </p:nvSpPr>
        <p:spPr bwMode="auto">
          <a:xfrm>
            <a:off x="4729163" y="4587875"/>
            <a:ext cx="43148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a:latin typeface="Times New Roman" pitchFamily="18" charset="0"/>
              </a:rPr>
              <a:t>Masses of Beams &amp; Targets</a:t>
            </a:r>
          </a:p>
          <a:p>
            <a:pPr eaLnBrk="1" hangingPunct="1"/>
            <a:r>
              <a:rPr lang="en-US" altLang="ja-JP" sz="1600">
                <a:latin typeface="Times New Roman" pitchFamily="18" charset="0"/>
              </a:rPr>
              <a:t>Audi &amp; Wapstra, Nucl. Phys A565, 1 (1993)</a:t>
            </a:r>
          </a:p>
          <a:p>
            <a:pPr eaLnBrk="1" hangingPunct="1"/>
            <a:endParaRPr lang="en-US" altLang="ja-JP" sz="1600">
              <a:latin typeface="Times New Roman" pitchFamily="18" charset="0"/>
            </a:endParaRPr>
          </a:p>
          <a:p>
            <a:pPr eaLnBrk="1" hangingPunct="1"/>
            <a:r>
              <a:rPr lang="en-US" altLang="ja-JP" sz="1600">
                <a:latin typeface="Times New Roman" pitchFamily="18" charset="0"/>
              </a:rPr>
              <a:t>Masses of Compound Nuclei</a:t>
            </a:r>
          </a:p>
          <a:p>
            <a:pPr eaLnBrk="1" hangingPunct="1"/>
            <a:r>
              <a:rPr lang="en-US" altLang="ja-JP" sz="1600">
                <a:latin typeface="Times New Roman" pitchFamily="18" charset="0"/>
              </a:rPr>
              <a:t>Myers &amp; Swiatecki, Nucl. Phys. A601, 141 (1996)</a:t>
            </a:r>
          </a:p>
        </p:txBody>
      </p:sp>
      <p:sp>
        <p:nvSpPr>
          <p:cNvPr id="35848" name="Line 5"/>
          <p:cNvSpPr>
            <a:spLocks noChangeShapeType="1"/>
          </p:cNvSpPr>
          <p:nvPr/>
        </p:nvSpPr>
        <p:spPr bwMode="auto">
          <a:xfrm>
            <a:off x="4879975" y="2967038"/>
            <a:ext cx="0" cy="1439862"/>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49" name="Text Box 6"/>
          <p:cNvSpPr txBox="1">
            <a:spLocks noChangeArrowheads="1"/>
          </p:cNvSpPr>
          <p:nvPr/>
        </p:nvSpPr>
        <p:spPr bwMode="auto">
          <a:xfrm>
            <a:off x="4957763" y="3338513"/>
            <a:ext cx="304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latin typeface="Times New Roman" pitchFamily="18" charset="0"/>
              </a:rPr>
              <a:t>Calculated threshold of fission </a:t>
            </a:r>
          </a:p>
          <a:p>
            <a:pPr eaLnBrk="1" hangingPunct="1"/>
            <a:r>
              <a:rPr lang="en-US" altLang="ja-JP">
                <a:latin typeface="Times New Roman" pitchFamily="18" charset="0"/>
              </a:rPr>
              <a:t>after 1n emission</a:t>
            </a:r>
          </a:p>
        </p:txBody>
      </p:sp>
      <p:grpSp>
        <p:nvGrpSpPr>
          <p:cNvPr id="35850" name="Group 7"/>
          <p:cNvGrpSpPr>
            <a:grpSpLocks/>
          </p:cNvGrpSpPr>
          <p:nvPr/>
        </p:nvGrpSpPr>
        <p:grpSpPr bwMode="auto">
          <a:xfrm>
            <a:off x="779463" y="260350"/>
            <a:ext cx="3824287" cy="6448425"/>
            <a:chOff x="491" y="144"/>
            <a:chExt cx="2409" cy="4062"/>
          </a:xfrm>
        </p:grpSpPr>
        <p:sp>
          <p:nvSpPr>
            <p:cNvPr id="35851" name="Line 8"/>
            <p:cNvSpPr>
              <a:spLocks noChangeShapeType="1"/>
            </p:cNvSpPr>
            <p:nvPr/>
          </p:nvSpPr>
          <p:spPr bwMode="auto">
            <a:xfrm>
              <a:off x="2028" y="860"/>
              <a:ext cx="0" cy="1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52" name="Line 9"/>
            <p:cNvSpPr>
              <a:spLocks noChangeShapeType="1"/>
            </p:cNvSpPr>
            <p:nvPr/>
          </p:nvSpPr>
          <p:spPr bwMode="auto">
            <a:xfrm>
              <a:off x="2176" y="590"/>
              <a:ext cx="0" cy="3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53" name="Line 10"/>
            <p:cNvSpPr>
              <a:spLocks noChangeShapeType="1"/>
            </p:cNvSpPr>
            <p:nvPr/>
          </p:nvSpPr>
          <p:spPr bwMode="auto">
            <a:xfrm>
              <a:off x="2320" y="258"/>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54" name="Line 11"/>
            <p:cNvSpPr>
              <a:spLocks noChangeShapeType="1"/>
            </p:cNvSpPr>
            <p:nvPr/>
          </p:nvSpPr>
          <p:spPr bwMode="auto">
            <a:xfrm>
              <a:off x="1297" y="146"/>
              <a:ext cx="0" cy="36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55" name="Line 12"/>
            <p:cNvSpPr>
              <a:spLocks noChangeShapeType="1"/>
            </p:cNvSpPr>
            <p:nvPr/>
          </p:nvSpPr>
          <p:spPr bwMode="auto">
            <a:xfrm>
              <a:off x="1297" y="1053"/>
              <a:ext cx="16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56" name="Line 13"/>
            <p:cNvSpPr>
              <a:spLocks noChangeShapeType="1"/>
            </p:cNvSpPr>
            <p:nvPr/>
          </p:nvSpPr>
          <p:spPr bwMode="auto">
            <a:xfrm>
              <a:off x="1297" y="1960"/>
              <a:ext cx="16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57" name="Line 14"/>
            <p:cNvSpPr>
              <a:spLocks noChangeShapeType="1"/>
            </p:cNvSpPr>
            <p:nvPr/>
          </p:nvSpPr>
          <p:spPr bwMode="auto">
            <a:xfrm>
              <a:off x="1297" y="2867"/>
              <a:ext cx="16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58" name="Line 15"/>
            <p:cNvSpPr>
              <a:spLocks noChangeShapeType="1"/>
            </p:cNvSpPr>
            <p:nvPr/>
          </p:nvSpPr>
          <p:spPr bwMode="auto">
            <a:xfrm>
              <a:off x="1297" y="3774"/>
              <a:ext cx="16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59" name="Line 16"/>
            <p:cNvSpPr>
              <a:spLocks noChangeShapeType="1"/>
            </p:cNvSpPr>
            <p:nvPr/>
          </p:nvSpPr>
          <p:spPr bwMode="auto">
            <a:xfrm>
              <a:off x="1297" y="146"/>
              <a:ext cx="16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60" name="Line 17"/>
            <p:cNvSpPr>
              <a:spLocks noChangeShapeType="1"/>
            </p:cNvSpPr>
            <p:nvPr/>
          </p:nvSpPr>
          <p:spPr bwMode="auto">
            <a:xfrm>
              <a:off x="2900" y="146"/>
              <a:ext cx="0" cy="36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61" name="Line 18"/>
            <p:cNvSpPr>
              <a:spLocks noChangeShapeType="1"/>
            </p:cNvSpPr>
            <p:nvPr/>
          </p:nvSpPr>
          <p:spPr bwMode="auto">
            <a:xfrm>
              <a:off x="2516" y="934"/>
              <a:ext cx="0" cy="1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62" name="Line 19"/>
            <p:cNvSpPr>
              <a:spLocks noChangeShapeType="1"/>
            </p:cNvSpPr>
            <p:nvPr/>
          </p:nvSpPr>
          <p:spPr bwMode="auto">
            <a:xfrm>
              <a:off x="2000" y="860"/>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63" name="Line 20"/>
            <p:cNvSpPr>
              <a:spLocks noChangeShapeType="1"/>
            </p:cNvSpPr>
            <p:nvPr/>
          </p:nvSpPr>
          <p:spPr bwMode="auto">
            <a:xfrm>
              <a:off x="2000" y="1042"/>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64" name="Line 21"/>
            <p:cNvSpPr>
              <a:spLocks noChangeShapeType="1"/>
            </p:cNvSpPr>
            <p:nvPr/>
          </p:nvSpPr>
          <p:spPr bwMode="auto">
            <a:xfrm>
              <a:off x="2146" y="922"/>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65" name="Line 22"/>
            <p:cNvSpPr>
              <a:spLocks noChangeShapeType="1"/>
            </p:cNvSpPr>
            <p:nvPr/>
          </p:nvSpPr>
          <p:spPr bwMode="auto">
            <a:xfrm>
              <a:off x="2150" y="590"/>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66" name="Line 23"/>
            <p:cNvSpPr>
              <a:spLocks noChangeShapeType="1"/>
            </p:cNvSpPr>
            <p:nvPr/>
          </p:nvSpPr>
          <p:spPr bwMode="auto">
            <a:xfrm>
              <a:off x="2294" y="258"/>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67" name="Line 24"/>
            <p:cNvSpPr>
              <a:spLocks noChangeShapeType="1"/>
            </p:cNvSpPr>
            <p:nvPr/>
          </p:nvSpPr>
          <p:spPr bwMode="auto">
            <a:xfrm>
              <a:off x="2294" y="690"/>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68" name="Line 25"/>
            <p:cNvSpPr>
              <a:spLocks noChangeShapeType="1"/>
            </p:cNvSpPr>
            <p:nvPr/>
          </p:nvSpPr>
          <p:spPr bwMode="auto">
            <a:xfrm>
              <a:off x="2488" y="932"/>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69" name="Line 26"/>
            <p:cNvSpPr>
              <a:spLocks noChangeShapeType="1"/>
            </p:cNvSpPr>
            <p:nvPr/>
          </p:nvSpPr>
          <p:spPr bwMode="auto">
            <a:xfrm>
              <a:off x="1296" y="892"/>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70" name="Line 27"/>
            <p:cNvSpPr>
              <a:spLocks noChangeShapeType="1"/>
            </p:cNvSpPr>
            <p:nvPr/>
          </p:nvSpPr>
          <p:spPr bwMode="auto">
            <a:xfrm>
              <a:off x="1296" y="724"/>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71" name="Line 28"/>
            <p:cNvSpPr>
              <a:spLocks noChangeShapeType="1"/>
            </p:cNvSpPr>
            <p:nvPr/>
          </p:nvSpPr>
          <p:spPr bwMode="auto">
            <a:xfrm>
              <a:off x="1296" y="558"/>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72" name="Line 29"/>
            <p:cNvSpPr>
              <a:spLocks noChangeShapeType="1"/>
            </p:cNvSpPr>
            <p:nvPr/>
          </p:nvSpPr>
          <p:spPr bwMode="auto">
            <a:xfrm>
              <a:off x="1296" y="396"/>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73" name="Line 30"/>
            <p:cNvSpPr>
              <a:spLocks noChangeShapeType="1"/>
            </p:cNvSpPr>
            <p:nvPr/>
          </p:nvSpPr>
          <p:spPr bwMode="auto">
            <a:xfrm>
              <a:off x="1296" y="228"/>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74" name="Line 31"/>
            <p:cNvSpPr>
              <a:spLocks noChangeShapeType="1"/>
            </p:cNvSpPr>
            <p:nvPr/>
          </p:nvSpPr>
          <p:spPr bwMode="auto">
            <a:xfrm>
              <a:off x="2560" y="1790"/>
              <a:ext cx="0" cy="1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75" name="Line 32"/>
            <p:cNvSpPr>
              <a:spLocks noChangeShapeType="1"/>
            </p:cNvSpPr>
            <p:nvPr/>
          </p:nvSpPr>
          <p:spPr bwMode="auto">
            <a:xfrm>
              <a:off x="2532" y="1788"/>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76" name="Line 33"/>
            <p:cNvSpPr>
              <a:spLocks noChangeShapeType="1"/>
            </p:cNvSpPr>
            <p:nvPr/>
          </p:nvSpPr>
          <p:spPr bwMode="auto">
            <a:xfrm>
              <a:off x="2416" y="1394"/>
              <a:ext cx="0" cy="3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77" name="Line 34"/>
            <p:cNvSpPr>
              <a:spLocks noChangeShapeType="1"/>
            </p:cNvSpPr>
            <p:nvPr/>
          </p:nvSpPr>
          <p:spPr bwMode="auto">
            <a:xfrm>
              <a:off x="2390" y="1396"/>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78" name="Line 35"/>
            <p:cNvSpPr>
              <a:spLocks noChangeShapeType="1"/>
            </p:cNvSpPr>
            <p:nvPr/>
          </p:nvSpPr>
          <p:spPr bwMode="auto">
            <a:xfrm>
              <a:off x="2390" y="1716"/>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79" name="Line 36"/>
            <p:cNvSpPr>
              <a:spLocks noChangeShapeType="1"/>
            </p:cNvSpPr>
            <p:nvPr/>
          </p:nvSpPr>
          <p:spPr bwMode="auto">
            <a:xfrm>
              <a:off x="2280" y="1214"/>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80" name="Line 37"/>
            <p:cNvSpPr>
              <a:spLocks noChangeShapeType="1"/>
            </p:cNvSpPr>
            <p:nvPr/>
          </p:nvSpPr>
          <p:spPr bwMode="auto">
            <a:xfrm>
              <a:off x="2254" y="1214"/>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81" name="Line 38"/>
            <p:cNvSpPr>
              <a:spLocks noChangeShapeType="1"/>
            </p:cNvSpPr>
            <p:nvPr/>
          </p:nvSpPr>
          <p:spPr bwMode="auto">
            <a:xfrm>
              <a:off x="2254" y="1792"/>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82" name="Line 39"/>
            <p:cNvSpPr>
              <a:spLocks noChangeShapeType="1"/>
            </p:cNvSpPr>
            <p:nvPr/>
          </p:nvSpPr>
          <p:spPr bwMode="auto">
            <a:xfrm>
              <a:off x="1297" y="1199"/>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83" name="Line 40"/>
            <p:cNvSpPr>
              <a:spLocks noChangeShapeType="1"/>
            </p:cNvSpPr>
            <p:nvPr/>
          </p:nvSpPr>
          <p:spPr bwMode="auto">
            <a:xfrm>
              <a:off x="1298" y="1504"/>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84" name="Line 41"/>
            <p:cNvSpPr>
              <a:spLocks noChangeShapeType="1"/>
            </p:cNvSpPr>
            <p:nvPr/>
          </p:nvSpPr>
          <p:spPr bwMode="auto">
            <a:xfrm>
              <a:off x="1295" y="1809"/>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85" name="Line 42"/>
            <p:cNvSpPr>
              <a:spLocks noChangeShapeType="1"/>
            </p:cNvSpPr>
            <p:nvPr/>
          </p:nvSpPr>
          <p:spPr bwMode="auto">
            <a:xfrm>
              <a:off x="1295" y="1353"/>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86" name="Line 43"/>
            <p:cNvSpPr>
              <a:spLocks noChangeShapeType="1"/>
            </p:cNvSpPr>
            <p:nvPr/>
          </p:nvSpPr>
          <p:spPr bwMode="auto">
            <a:xfrm>
              <a:off x="1293" y="1653"/>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87" name="Line 44"/>
            <p:cNvSpPr>
              <a:spLocks noChangeShapeType="1"/>
            </p:cNvSpPr>
            <p:nvPr/>
          </p:nvSpPr>
          <p:spPr bwMode="auto">
            <a:xfrm>
              <a:off x="1618" y="146"/>
              <a:ext cx="0" cy="3627"/>
            </a:xfrm>
            <a:prstGeom prst="line">
              <a:avLst/>
            </a:prstGeom>
            <a:noFill/>
            <a:ln w="9525">
              <a:solidFill>
                <a:srgbClr val="3366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88" name="Line 45"/>
            <p:cNvSpPr>
              <a:spLocks noChangeShapeType="1"/>
            </p:cNvSpPr>
            <p:nvPr/>
          </p:nvSpPr>
          <p:spPr bwMode="auto">
            <a:xfrm>
              <a:off x="1934" y="144"/>
              <a:ext cx="0" cy="3627"/>
            </a:xfrm>
            <a:prstGeom prst="line">
              <a:avLst/>
            </a:prstGeom>
            <a:noFill/>
            <a:ln w="9525">
              <a:solidFill>
                <a:srgbClr val="3366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89" name="Line 46"/>
            <p:cNvSpPr>
              <a:spLocks noChangeShapeType="1"/>
            </p:cNvSpPr>
            <p:nvPr/>
          </p:nvSpPr>
          <p:spPr bwMode="auto">
            <a:xfrm>
              <a:off x="2262" y="148"/>
              <a:ext cx="0" cy="3627"/>
            </a:xfrm>
            <a:prstGeom prst="line">
              <a:avLst/>
            </a:prstGeom>
            <a:noFill/>
            <a:ln w="9525">
              <a:solidFill>
                <a:srgbClr val="3366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90" name="Line 47"/>
            <p:cNvSpPr>
              <a:spLocks noChangeShapeType="1"/>
            </p:cNvSpPr>
            <p:nvPr/>
          </p:nvSpPr>
          <p:spPr bwMode="auto">
            <a:xfrm>
              <a:off x="2578" y="146"/>
              <a:ext cx="0" cy="3627"/>
            </a:xfrm>
            <a:prstGeom prst="line">
              <a:avLst/>
            </a:prstGeom>
            <a:noFill/>
            <a:ln w="9525">
              <a:solidFill>
                <a:srgbClr val="3366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91" name="Line 48"/>
            <p:cNvSpPr>
              <a:spLocks noChangeShapeType="1"/>
            </p:cNvSpPr>
            <p:nvPr/>
          </p:nvSpPr>
          <p:spPr bwMode="auto">
            <a:xfrm>
              <a:off x="2264" y="2290"/>
              <a:ext cx="0" cy="4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92" name="Line 49"/>
            <p:cNvSpPr>
              <a:spLocks noChangeShapeType="1"/>
            </p:cNvSpPr>
            <p:nvPr/>
          </p:nvSpPr>
          <p:spPr bwMode="auto">
            <a:xfrm>
              <a:off x="2238" y="2290"/>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93" name="Line 50"/>
            <p:cNvSpPr>
              <a:spLocks noChangeShapeType="1"/>
            </p:cNvSpPr>
            <p:nvPr/>
          </p:nvSpPr>
          <p:spPr bwMode="auto">
            <a:xfrm>
              <a:off x="2238" y="2782"/>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94" name="Line 51"/>
            <p:cNvSpPr>
              <a:spLocks noChangeShapeType="1"/>
            </p:cNvSpPr>
            <p:nvPr/>
          </p:nvSpPr>
          <p:spPr bwMode="auto">
            <a:xfrm>
              <a:off x="1297" y="2307"/>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95" name="Line 52"/>
            <p:cNvSpPr>
              <a:spLocks noChangeShapeType="1"/>
            </p:cNvSpPr>
            <p:nvPr/>
          </p:nvSpPr>
          <p:spPr bwMode="auto">
            <a:xfrm>
              <a:off x="1297" y="2587"/>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96" name="Line 53"/>
            <p:cNvSpPr>
              <a:spLocks noChangeShapeType="1"/>
            </p:cNvSpPr>
            <p:nvPr/>
          </p:nvSpPr>
          <p:spPr bwMode="auto">
            <a:xfrm>
              <a:off x="1297" y="2028"/>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97" name="Line 54"/>
            <p:cNvSpPr>
              <a:spLocks noChangeShapeType="1"/>
            </p:cNvSpPr>
            <p:nvPr/>
          </p:nvSpPr>
          <p:spPr bwMode="auto">
            <a:xfrm>
              <a:off x="1295" y="3395"/>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98" name="Line 55"/>
            <p:cNvSpPr>
              <a:spLocks noChangeShapeType="1"/>
            </p:cNvSpPr>
            <p:nvPr/>
          </p:nvSpPr>
          <p:spPr bwMode="auto">
            <a:xfrm>
              <a:off x="1295" y="3002"/>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99" name="Line 56"/>
            <p:cNvSpPr>
              <a:spLocks noChangeShapeType="1"/>
            </p:cNvSpPr>
            <p:nvPr/>
          </p:nvSpPr>
          <p:spPr bwMode="auto">
            <a:xfrm>
              <a:off x="1296" y="3585"/>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00" name="Line 57"/>
            <p:cNvSpPr>
              <a:spLocks noChangeShapeType="1"/>
            </p:cNvSpPr>
            <p:nvPr/>
          </p:nvSpPr>
          <p:spPr bwMode="auto">
            <a:xfrm>
              <a:off x="1296" y="3195"/>
              <a:ext cx="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01" name="Line 58"/>
            <p:cNvSpPr>
              <a:spLocks noChangeShapeType="1"/>
            </p:cNvSpPr>
            <p:nvPr/>
          </p:nvSpPr>
          <p:spPr bwMode="auto">
            <a:xfrm>
              <a:off x="2125" y="3499"/>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02" name="Text Box 59"/>
            <p:cNvSpPr txBox="1">
              <a:spLocks noChangeArrowheads="1"/>
            </p:cNvSpPr>
            <p:nvPr/>
          </p:nvSpPr>
          <p:spPr bwMode="auto">
            <a:xfrm>
              <a:off x="1520" y="376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a:t>5</a:t>
              </a:r>
            </a:p>
          </p:txBody>
        </p:sp>
        <p:sp>
          <p:nvSpPr>
            <p:cNvPr id="35903" name="Text Box 60"/>
            <p:cNvSpPr txBox="1">
              <a:spLocks noChangeArrowheads="1"/>
            </p:cNvSpPr>
            <p:nvPr/>
          </p:nvSpPr>
          <p:spPr bwMode="auto">
            <a:xfrm>
              <a:off x="1793" y="3772"/>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a:t>10</a:t>
              </a:r>
            </a:p>
          </p:txBody>
        </p:sp>
        <p:sp>
          <p:nvSpPr>
            <p:cNvPr id="35904" name="Text Box 61"/>
            <p:cNvSpPr txBox="1">
              <a:spLocks noChangeArrowheads="1"/>
            </p:cNvSpPr>
            <p:nvPr/>
          </p:nvSpPr>
          <p:spPr bwMode="auto">
            <a:xfrm>
              <a:off x="2124" y="377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a:t>15</a:t>
              </a:r>
            </a:p>
          </p:txBody>
        </p:sp>
        <p:sp>
          <p:nvSpPr>
            <p:cNvPr id="35905" name="Text Box 62"/>
            <p:cNvSpPr txBox="1">
              <a:spLocks noChangeArrowheads="1"/>
            </p:cNvSpPr>
            <p:nvPr/>
          </p:nvSpPr>
          <p:spPr bwMode="auto">
            <a:xfrm>
              <a:off x="2440" y="3780"/>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a:t>20</a:t>
              </a:r>
            </a:p>
          </p:txBody>
        </p:sp>
        <p:sp>
          <p:nvSpPr>
            <p:cNvPr id="35906" name="Text Box 63"/>
            <p:cNvSpPr txBox="1">
              <a:spLocks noChangeArrowheads="1"/>
            </p:cNvSpPr>
            <p:nvPr/>
          </p:nvSpPr>
          <p:spPr bwMode="auto">
            <a:xfrm>
              <a:off x="1468" y="3956"/>
              <a:ext cx="13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000"/>
                <a:t>Ex of C.N. (MeV)</a:t>
              </a:r>
            </a:p>
          </p:txBody>
        </p:sp>
        <p:sp>
          <p:nvSpPr>
            <p:cNvPr id="35907" name="Text Box 64"/>
            <p:cNvSpPr txBox="1">
              <a:spLocks noChangeArrowheads="1"/>
            </p:cNvSpPr>
            <p:nvPr/>
          </p:nvSpPr>
          <p:spPr bwMode="auto">
            <a:xfrm>
              <a:off x="1016" y="28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a:t>20</a:t>
              </a:r>
            </a:p>
          </p:txBody>
        </p:sp>
        <p:sp>
          <p:nvSpPr>
            <p:cNvPr id="35908" name="Text Box 65"/>
            <p:cNvSpPr txBox="1">
              <a:spLocks noChangeArrowheads="1"/>
            </p:cNvSpPr>
            <p:nvPr/>
          </p:nvSpPr>
          <p:spPr bwMode="auto">
            <a:xfrm>
              <a:off x="1008" y="60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a:t>10</a:t>
              </a:r>
            </a:p>
          </p:txBody>
        </p:sp>
        <p:sp>
          <p:nvSpPr>
            <p:cNvPr id="35909" name="Text Box 66"/>
            <p:cNvSpPr txBox="1">
              <a:spLocks noChangeArrowheads="1"/>
            </p:cNvSpPr>
            <p:nvPr/>
          </p:nvSpPr>
          <p:spPr bwMode="auto">
            <a:xfrm>
              <a:off x="1060" y="122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a:t>4</a:t>
              </a:r>
            </a:p>
          </p:txBody>
        </p:sp>
        <p:sp>
          <p:nvSpPr>
            <p:cNvPr id="35910" name="Text Box 67"/>
            <p:cNvSpPr txBox="1">
              <a:spLocks noChangeArrowheads="1"/>
            </p:cNvSpPr>
            <p:nvPr/>
          </p:nvSpPr>
          <p:spPr bwMode="auto">
            <a:xfrm>
              <a:off x="1064" y="15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a:t>2</a:t>
              </a:r>
            </a:p>
          </p:txBody>
        </p:sp>
        <p:sp>
          <p:nvSpPr>
            <p:cNvPr id="35911" name="Text Box 68"/>
            <p:cNvSpPr txBox="1">
              <a:spLocks noChangeArrowheads="1"/>
            </p:cNvSpPr>
            <p:nvPr/>
          </p:nvSpPr>
          <p:spPr bwMode="auto">
            <a:xfrm>
              <a:off x="1056" y="219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a:t>1</a:t>
              </a:r>
            </a:p>
          </p:txBody>
        </p:sp>
        <p:sp>
          <p:nvSpPr>
            <p:cNvPr id="35912" name="Text Box 69"/>
            <p:cNvSpPr txBox="1">
              <a:spLocks noChangeArrowheads="1"/>
            </p:cNvSpPr>
            <p:nvPr/>
          </p:nvSpPr>
          <p:spPr bwMode="auto">
            <a:xfrm>
              <a:off x="970" y="2465"/>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a:t>0.5</a:t>
              </a:r>
            </a:p>
          </p:txBody>
        </p:sp>
        <p:sp>
          <p:nvSpPr>
            <p:cNvPr id="35913" name="Text Box 70"/>
            <p:cNvSpPr txBox="1">
              <a:spLocks noChangeArrowheads="1"/>
            </p:cNvSpPr>
            <p:nvPr/>
          </p:nvSpPr>
          <p:spPr bwMode="auto">
            <a:xfrm>
              <a:off x="974" y="3069"/>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a:t>0.3</a:t>
              </a:r>
            </a:p>
          </p:txBody>
        </p:sp>
        <p:sp>
          <p:nvSpPr>
            <p:cNvPr id="35914" name="Text Box 71"/>
            <p:cNvSpPr txBox="1">
              <a:spLocks noChangeArrowheads="1"/>
            </p:cNvSpPr>
            <p:nvPr/>
          </p:nvSpPr>
          <p:spPr bwMode="auto">
            <a:xfrm>
              <a:off x="978" y="3277"/>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a:t>0.2</a:t>
              </a:r>
            </a:p>
          </p:txBody>
        </p:sp>
        <p:sp>
          <p:nvSpPr>
            <p:cNvPr id="35915" name="Text Box 72"/>
            <p:cNvSpPr txBox="1">
              <a:spLocks noChangeArrowheads="1"/>
            </p:cNvSpPr>
            <p:nvPr/>
          </p:nvSpPr>
          <p:spPr bwMode="auto">
            <a:xfrm>
              <a:off x="976" y="3455"/>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a:t>0.1</a:t>
              </a:r>
            </a:p>
          </p:txBody>
        </p:sp>
        <p:sp>
          <p:nvSpPr>
            <p:cNvPr id="35916" name="Text Box 73"/>
            <p:cNvSpPr txBox="1">
              <a:spLocks noChangeArrowheads="1"/>
            </p:cNvSpPr>
            <p:nvPr/>
          </p:nvSpPr>
          <p:spPr bwMode="auto">
            <a:xfrm rot="-5400000">
              <a:off x="298" y="1839"/>
              <a:ext cx="71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800">
                  <a:latin typeface="Symbol" pitchFamily="18" charset="2"/>
                </a:rPr>
                <a:t>s</a:t>
              </a:r>
              <a:r>
                <a:rPr lang="en-US" altLang="ja-JP" sz="2800"/>
                <a:t> (pb)</a:t>
              </a:r>
            </a:p>
          </p:txBody>
        </p:sp>
        <p:sp>
          <p:nvSpPr>
            <p:cNvPr id="35917" name="Rectangle 74"/>
            <p:cNvSpPr>
              <a:spLocks noChangeArrowheads="1"/>
            </p:cNvSpPr>
            <p:nvPr/>
          </p:nvSpPr>
          <p:spPr bwMode="auto">
            <a:xfrm>
              <a:off x="1434" y="295"/>
              <a:ext cx="499" cy="272"/>
            </a:xfrm>
            <a:prstGeom prst="rect">
              <a:avLst/>
            </a:prstGeom>
            <a:solidFill>
              <a:srgbClr val="CCFFFF"/>
            </a:solidFill>
            <a:ln w="9525" algn="ctr">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000" baseline="30000"/>
                <a:t>272</a:t>
              </a:r>
              <a:r>
                <a:rPr lang="en-US" altLang="ja-JP" sz="2000"/>
                <a:t>Ds</a:t>
              </a:r>
            </a:p>
          </p:txBody>
        </p:sp>
        <p:sp>
          <p:nvSpPr>
            <p:cNvPr id="35918" name="Rectangle 75"/>
            <p:cNvSpPr>
              <a:spLocks noChangeArrowheads="1"/>
            </p:cNvSpPr>
            <p:nvPr/>
          </p:nvSpPr>
          <p:spPr bwMode="auto">
            <a:xfrm>
              <a:off x="1438" y="1199"/>
              <a:ext cx="499" cy="272"/>
            </a:xfrm>
            <a:prstGeom prst="rect">
              <a:avLst/>
            </a:prstGeom>
            <a:solidFill>
              <a:srgbClr val="CCFFFF"/>
            </a:solidFill>
            <a:ln w="9525" algn="ctr">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000" baseline="30000"/>
                <a:t>273</a:t>
              </a:r>
              <a:r>
                <a:rPr lang="en-US" altLang="ja-JP" sz="2000"/>
                <a:t>111</a:t>
              </a:r>
            </a:p>
          </p:txBody>
        </p:sp>
        <p:sp>
          <p:nvSpPr>
            <p:cNvPr id="35919" name="Rectangle 76"/>
            <p:cNvSpPr>
              <a:spLocks noChangeArrowheads="1"/>
            </p:cNvSpPr>
            <p:nvPr/>
          </p:nvSpPr>
          <p:spPr bwMode="auto">
            <a:xfrm>
              <a:off x="1436" y="2109"/>
              <a:ext cx="499" cy="272"/>
            </a:xfrm>
            <a:prstGeom prst="rect">
              <a:avLst/>
            </a:prstGeom>
            <a:solidFill>
              <a:srgbClr val="CCFFFF"/>
            </a:solidFill>
            <a:ln w="9525" algn="ctr">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000" baseline="30000"/>
                <a:t>278</a:t>
              </a:r>
              <a:r>
                <a:rPr lang="en-US" altLang="ja-JP" sz="2000"/>
                <a:t>112</a:t>
              </a:r>
            </a:p>
          </p:txBody>
        </p:sp>
        <p:sp>
          <p:nvSpPr>
            <p:cNvPr id="35920" name="Rectangle 77"/>
            <p:cNvSpPr>
              <a:spLocks noChangeArrowheads="1"/>
            </p:cNvSpPr>
            <p:nvPr/>
          </p:nvSpPr>
          <p:spPr bwMode="auto">
            <a:xfrm>
              <a:off x="1434" y="3019"/>
              <a:ext cx="499" cy="272"/>
            </a:xfrm>
            <a:prstGeom prst="rect">
              <a:avLst/>
            </a:prstGeom>
            <a:solidFill>
              <a:srgbClr val="CCFFFF"/>
            </a:solidFill>
            <a:ln w="9525" algn="ctr">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000" baseline="30000"/>
                <a:t>279</a:t>
              </a:r>
              <a:r>
                <a:rPr lang="en-US" altLang="ja-JP" sz="2000"/>
                <a:t>113</a:t>
              </a:r>
            </a:p>
          </p:txBody>
        </p:sp>
        <p:sp>
          <p:nvSpPr>
            <p:cNvPr id="35921" name="Line 78"/>
            <p:cNvSpPr>
              <a:spLocks noChangeShapeType="1"/>
            </p:cNvSpPr>
            <p:nvPr/>
          </p:nvSpPr>
          <p:spPr bwMode="auto">
            <a:xfrm>
              <a:off x="2230" y="148"/>
              <a:ext cx="0" cy="907"/>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22" name="Line 79"/>
            <p:cNvSpPr>
              <a:spLocks noChangeShapeType="1"/>
            </p:cNvSpPr>
            <p:nvPr/>
          </p:nvSpPr>
          <p:spPr bwMode="auto">
            <a:xfrm>
              <a:off x="2224" y="1058"/>
              <a:ext cx="0" cy="907"/>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23" name="Line 80"/>
            <p:cNvSpPr>
              <a:spLocks noChangeShapeType="1"/>
            </p:cNvSpPr>
            <p:nvPr/>
          </p:nvSpPr>
          <p:spPr bwMode="auto">
            <a:xfrm>
              <a:off x="2134" y="1962"/>
              <a:ext cx="0" cy="907"/>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24" name="Line 81"/>
            <p:cNvSpPr>
              <a:spLocks noChangeShapeType="1"/>
            </p:cNvSpPr>
            <p:nvPr/>
          </p:nvSpPr>
          <p:spPr bwMode="auto">
            <a:xfrm>
              <a:off x="2144" y="2866"/>
              <a:ext cx="0" cy="907"/>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35925" name="Group 82"/>
            <p:cNvGrpSpPr>
              <a:grpSpLocks/>
            </p:cNvGrpSpPr>
            <p:nvPr/>
          </p:nvGrpSpPr>
          <p:grpSpPr bwMode="auto">
            <a:xfrm rot="-5400000">
              <a:off x="2236" y="2493"/>
              <a:ext cx="54" cy="265"/>
              <a:chOff x="2374" y="2426"/>
              <a:chExt cx="54" cy="492"/>
            </a:xfrm>
          </p:grpSpPr>
          <p:sp>
            <p:nvSpPr>
              <p:cNvPr id="35967" name="Line 83"/>
              <p:cNvSpPr>
                <a:spLocks noChangeShapeType="1"/>
              </p:cNvSpPr>
              <p:nvPr/>
            </p:nvSpPr>
            <p:spPr bwMode="auto">
              <a:xfrm>
                <a:off x="2400" y="2426"/>
                <a:ext cx="0" cy="4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68" name="Line 84"/>
              <p:cNvSpPr>
                <a:spLocks noChangeShapeType="1"/>
              </p:cNvSpPr>
              <p:nvPr/>
            </p:nvSpPr>
            <p:spPr bwMode="auto">
              <a:xfrm>
                <a:off x="2374" y="2426"/>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69" name="Line 85"/>
              <p:cNvSpPr>
                <a:spLocks noChangeShapeType="1"/>
              </p:cNvSpPr>
              <p:nvPr/>
            </p:nvSpPr>
            <p:spPr bwMode="auto">
              <a:xfrm>
                <a:off x="2374" y="2918"/>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35926" name="Oval 86"/>
            <p:cNvSpPr>
              <a:spLocks noChangeArrowheads="1"/>
            </p:cNvSpPr>
            <p:nvPr/>
          </p:nvSpPr>
          <p:spPr bwMode="auto">
            <a:xfrm>
              <a:off x="2236" y="2594"/>
              <a:ext cx="56" cy="56"/>
            </a:xfrm>
            <a:prstGeom prst="ellipse">
              <a:avLst/>
            </a:prstGeom>
            <a:solidFill>
              <a:schemeClr val="accent1"/>
            </a:solidFill>
            <a:ln w="9525" algn="ctr">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grpSp>
          <p:nvGrpSpPr>
            <p:cNvPr id="35927" name="Group 87"/>
            <p:cNvGrpSpPr>
              <a:grpSpLocks/>
            </p:cNvGrpSpPr>
            <p:nvPr/>
          </p:nvGrpSpPr>
          <p:grpSpPr bwMode="auto">
            <a:xfrm rot="-5400000">
              <a:off x="2128" y="3530"/>
              <a:ext cx="54" cy="265"/>
              <a:chOff x="2374" y="2426"/>
              <a:chExt cx="54" cy="492"/>
            </a:xfrm>
          </p:grpSpPr>
          <p:sp>
            <p:nvSpPr>
              <p:cNvPr id="35964" name="Line 88"/>
              <p:cNvSpPr>
                <a:spLocks noChangeShapeType="1"/>
              </p:cNvSpPr>
              <p:nvPr/>
            </p:nvSpPr>
            <p:spPr bwMode="auto">
              <a:xfrm>
                <a:off x="2400" y="2426"/>
                <a:ext cx="0" cy="4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65" name="Line 89"/>
              <p:cNvSpPr>
                <a:spLocks noChangeShapeType="1"/>
              </p:cNvSpPr>
              <p:nvPr/>
            </p:nvSpPr>
            <p:spPr bwMode="auto">
              <a:xfrm>
                <a:off x="2374" y="2426"/>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66" name="Line 90"/>
              <p:cNvSpPr>
                <a:spLocks noChangeShapeType="1"/>
              </p:cNvSpPr>
              <p:nvPr/>
            </p:nvSpPr>
            <p:spPr bwMode="auto">
              <a:xfrm>
                <a:off x="2374" y="2918"/>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35928" name="Line 91"/>
            <p:cNvSpPr>
              <a:spLocks noChangeShapeType="1"/>
            </p:cNvSpPr>
            <p:nvPr/>
          </p:nvSpPr>
          <p:spPr bwMode="auto">
            <a:xfrm>
              <a:off x="2154" y="3500"/>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929" name="Line 92"/>
            <p:cNvSpPr>
              <a:spLocks noChangeShapeType="1"/>
            </p:cNvSpPr>
            <p:nvPr/>
          </p:nvSpPr>
          <p:spPr bwMode="auto">
            <a:xfrm>
              <a:off x="2128" y="3733"/>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30" name="Oval 93"/>
            <p:cNvSpPr>
              <a:spLocks noChangeArrowheads="1"/>
            </p:cNvSpPr>
            <p:nvPr/>
          </p:nvSpPr>
          <p:spPr bwMode="auto">
            <a:xfrm>
              <a:off x="2125" y="3637"/>
              <a:ext cx="56" cy="56"/>
            </a:xfrm>
            <a:prstGeom prst="ellipse">
              <a:avLst/>
            </a:prstGeom>
            <a:solidFill>
              <a:schemeClr val="accent1"/>
            </a:solidFill>
            <a:ln w="9525" algn="ctr">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grpSp>
          <p:nvGrpSpPr>
            <p:cNvPr id="35931" name="Group 94"/>
            <p:cNvGrpSpPr>
              <a:grpSpLocks/>
            </p:cNvGrpSpPr>
            <p:nvPr/>
          </p:nvGrpSpPr>
          <p:grpSpPr bwMode="auto">
            <a:xfrm rot="-5400000">
              <a:off x="2387" y="1443"/>
              <a:ext cx="54" cy="265"/>
              <a:chOff x="2374" y="2426"/>
              <a:chExt cx="54" cy="492"/>
            </a:xfrm>
          </p:grpSpPr>
          <p:sp>
            <p:nvSpPr>
              <p:cNvPr id="35961" name="Line 95"/>
              <p:cNvSpPr>
                <a:spLocks noChangeShapeType="1"/>
              </p:cNvSpPr>
              <p:nvPr/>
            </p:nvSpPr>
            <p:spPr bwMode="auto">
              <a:xfrm>
                <a:off x="2400" y="2426"/>
                <a:ext cx="0" cy="4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62" name="Line 96"/>
              <p:cNvSpPr>
                <a:spLocks noChangeShapeType="1"/>
              </p:cNvSpPr>
              <p:nvPr/>
            </p:nvSpPr>
            <p:spPr bwMode="auto">
              <a:xfrm>
                <a:off x="2374" y="2426"/>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63" name="Line 97"/>
              <p:cNvSpPr>
                <a:spLocks noChangeShapeType="1"/>
              </p:cNvSpPr>
              <p:nvPr/>
            </p:nvSpPr>
            <p:spPr bwMode="auto">
              <a:xfrm>
                <a:off x="2374" y="2918"/>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35932" name="Group 98"/>
            <p:cNvGrpSpPr>
              <a:grpSpLocks/>
            </p:cNvGrpSpPr>
            <p:nvPr/>
          </p:nvGrpSpPr>
          <p:grpSpPr bwMode="auto">
            <a:xfrm rot="-5400000">
              <a:off x="2254" y="1425"/>
              <a:ext cx="54" cy="265"/>
              <a:chOff x="2374" y="2426"/>
              <a:chExt cx="54" cy="492"/>
            </a:xfrm>
          </p:grpSpPr>
          <p:sp>
            <p:nvSpPr>
              <p:cNvPr id="35958" name="Line 99"/>
              <p:cNvSpPr>
                <a:spLocks noChangeShapeType="1"/>
              </p:cNvSpPr>
              <p:nvPr/>
            </p:nvSpPr>
            <p:spPr bwMode="auto">
              <a:xfrm>
                <a:off x="2400" y="2426"/>
                <a:ext cx="0" cy="4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59" name="Line 100"/>
              <p:cNvSpPr>
                <a:spLocks noChangeShapeType="1"/>
              </p:cNvSpPr>
              <p:nvPr/>
            </p:nvSpPr>
            <p:spPr bwMode="auto">
              <a:xfrm>
                <a:off x="2374" y="2426"/>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60" name="Line 101"/>
              <p:cNvSpPr>
                <a:spLocks noChangeShapeType="1"/>
              </p:cNvSpPr>
              <p:nvPr/>
            </p:nvSpPr>
            <p:spPr bwMode="auto">
              <a:xfrm>
                <a:off x="2374" y="2918"/>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35933" name="Oval 102"/>
            <p:cNvSpPr>
              <a:spLocks noChangeArrowheads="1"/>
            </p:cNvSpPr>
            <p:nvPr/>
          </p:nvSpPr>
          <p:spPr bwMode="auto">
            <a:xfrm>
              <a:off x="2388" y="1548"/>
              <a:ext cx="56" cy="56"/>
            </a:xfrm>
            <a:prstGeom prst="ellipse">
              <a:avLst/>
            </a:prstGeom>
            <a:solidFill>
              <a:schemeClr val="accent1"/>
            </a:solidFill>
            <a:ln w="9525" algn="ctr">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35934" name="Oval 103"/>
            <p:cNvSpPr>
              <a:spLocks noChangeArrowheads="1"/>
            </p:cNvSpPr>
            <p:nvPr/>
          </p:nvSpPr>
          <p:spPr bwMode="auto">
            <a:xfrm>
              <a:off x="2252" y="1532"/>
              <a:ext cx="56" cy="56"/>
            </a:xfrm>
            <a:prstGeom prst="ellipse">
              <a:avLst/>
            </a:prstGeom>
            <a:solidFill>
              <a:schemeClr val="accent1"/>
            </a:solidFill>
            <a:ln w="9525" algn="ctr">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grpSp>
          <p:nvGrpSpPr>
            <p:cNvPr id="35935" name="Group 104"/>
            <p:cNvGrpSpPr>
              <a:grpSpLocks/>
            </p:cNvGrpSpPr>
            <p:nvPr/>
          </p:nvGrpSpPr>
          <p:grpSpPr bwMode="auto">
            <a:xfrm rot="-5400000">
              <a:off x="2532" y="1652"/>
              <a:ext cx="54" cy="265"/>
              <a:chOff x="2374" y="2426"/>
              <a:chExt cx="54" cy="492"/>
            </a:xfrm>
          </p:grpSpPr>
          <p:sp>
            <p:nvSpPr>
              <p:cNvPr id="35955" name="Line 105"/>
              <p:cNvSpPr>
                <a:spLocks noChangeShapeType="1"/>
              </p:cNvSpPr>
              <p:nvPr/>
            </p:nvSpPr>
            <p:spPr bwMode="auto">
              <a:xfrm>
                <a:off x="2400" y="2426"/>
                <a:ext cx="0" cy="4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56" name="Line 106"/>
              <p:cNvSpPr>
                <a:spLocks noChangeShapeType="1"/>
              </p:cNvSpPr>
              <p:nvPr/>
            </p:nvSpPr>
            <p:spPr bwMode="auto">
              <a:xfrm>
                <a:off x="2374" y="2426"/>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57" name="Line 107"/>
              <p:cNvSpPr>
                <a:spLocks noChangeShapeType="1"/>
              </p:cNvSpPr>
              <p:nvPr/>
            </p:nvSpPr>
            <p:spPr bwMode="auto">
              <a:xfrm>
                <a:off x="2374" y="2918"/>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35936" name="Group 108"/>
            <p:cNvGrpSpPr>
              <a:grpSpLocks/>
            </p:cNvGrpSpPr>
            <p:nvPr/>
          </p:nvGrpSpPr>
          <p:grpSpPr bwMode="auto">
            <a:xfrm rot="-5400000">
              <a:off x="2294" y="415"/>
              <a:ext cx="54" cy="152"/>
              <a:chOff x="2374" y="2426"/>
              <a:chExt cx="54" cy="492"/>
            </a:xfrm>
          </p:grpSpPr>
          <p:sp>
            <p:nvSpPr>
              <p:cNvPr id="35952" name="Line 109"/>
              <p:cNvSpPr>
                <a:spLocks noChangeShapeType="1"/>
              </p:cNvSpPr>
              <p:nvPr/>
            </p:nvSpPr>
            <p:spPr bwMode="auto">
              <a:xfrm>
                <a:off x="2400" y="2426"/>
                <a:ext cx="0" cy="4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53" name="Line 110"/>
              <p:cNvSpPr>
                <a:spLocks noChangeShapeType="1"/>
              </p:cNvSpPr>
              <p:nvPr/>
            </p:nvSpPr>
            <p:spPr bwMode="auto">
              <a:xfrm>
                <a:off x="2374" y="2426"/>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54" name="Line 111"/>
              <p:cNvSpPr>
                <a:spLocks noChangeShapeType="1"/>
              </p:cNvSpPr>
              <p:nvPr/>
            </p:nvSpPr>
            <p:spPr bwMode="auto">
              <a:xfrm>
                <a:off x="2374" y="2918"/>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35937" name="Group 112"/>
            <p:cNvGrpSpPr>
              <a:grpSpLocks/>
            </p:cNvGrpSpPr>
            <p:nvPr/>
          </p:nvGrpSpPr>
          <p:grpSpPr bwMode="auto">
            <a:xfrm rot="-5400000">
              <a:off x="2490" y="856"/>
              <a:ext cx="54" cy="152"/>
              <a:chOff x="2374" y="2426"/>
              <a:chExt cx="54" cy="492"/>
            </a:xfrm>
          </p:grpSpPr>
          <p:sp>
            <p:nvSpPr>
              <p:cNvPr id="35949" name="Line 113"/>
              <p:cNvSpPr>
                <a:spLocks noChangeShapeType="1"/>
              </p:cNvSpPr>
              <p:nvPr/>
            </p:nvSpPr>
            <p:spPr bwMode="auto">
              <a:xfrm>
                <a:off x="2400" y="2426"/>
                <a:ext cx="0" cy="4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50" name="Line 114"/>
              <p:cNvSpPr>
                <a:spLocks noChangeShapeType="1"/>
              </p:cNvSpPr>
              <p:nvPr/>
            </p:nvSpPr>
            <p:spPr bwMode="auto">
              <a:xfrm>
                <a:off x="2374" y="2426"/>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51" name="Line 115"/>
              <p:cNvSpPr>
                <a:spLocks noChangeShapeType="1"/>
              </p:cNvSpPr>
              <p:nvPr/>
            </p:nvSpPr>
            <p:spPr bwMode="auto">
              <a:xfrm>
                <a:off x="2374" y="2918"/>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35938" name="Group 116"/>
            <p:cNvGrpSpPr>
              <a:grpSpLocks/>
            </p:cNvGrpSpPr>
            <p:nvPr/>
          </p:nvGrpSpPr>
          <p:grpSpPr bwMode="auto">
            <a:xfrm rot="-5400000">
              <a:off x="2145" y="711"/>
              <a:ext cx="54" cy="152"/>
              <a:chOff x="2374" y="2426"/>
              <a:chExt cx="54" cy="492"/>
            </a:xfrm>
          </p:grpSpPr>
          <p:sp>
            <p:nvSpPr>
              <p:cNvPr id="35946" name="Line 117"/>
              <p:cNvSpPr>
                <a:spLocks noChangeShapeType="1"/>
              </p:cNvSpPr>
              <p:nvPr/>
            </p:nvSpPr>
            <p:spPr bwMode="auto">
              <a:xfrm>
                <a:off x="2400" y="2426"/>
                <a:ext cx="0" cy="4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47" name="Line 118"/>
              <p:cNvSpPr>
                <a:spLocks noChangeShapeType="1"/>
              </p:cNvSpPr>
              <p:nvPr/>
            </p:nvSpPr>
            <p:spPr bwMode="auto">
              <a:xfrm>
                <a:off x="2374" y="2426"/>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48" name="Line 119"/>
              <p:cNvSpPr>
                <a:spLocks noChangeShapeType="1"/>
              </p:cNvSpPr>
              <p:nvPr/>
            </p:nvSpPr>
            <p:spPr bwMode="auto">
              <a:xfrm>
                <a:off x="2374" y="2918"/>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35939" name="Group 120"/>
            <p:cNvGrpSpPr>
              <a:grpSpLocks/>
            </p:cNvGrpSpPr>
            <p:nvPr/>
          </p:nvGrpSpPr>
          <p:grpSpPr bwMode="auto">
            <a:xfrm rot="-5400000">
              <a:off x="1997" y="920"/>
              <a:ext cx="54" cy="152"/>
              <a:chOff x="2374" y="2426"/>
              <a:chExt cx="54" cy="492"/>
            </a:xfrm>
          </p:grpSpPr>
          <p:sp>
            <p:nvSpPr>
              <p:cNvPr id="35943" name="Line 121"/>
              <p:cNvSpPr>
                <a:spLocks noChangeShapeType="1"/>
              </p:cNvSpPr>
              <p:nvPr/>
            </p:nvSpPr>
            <p:spPr bwMode="auto">
              <a:xfrm>
                <a:off x="2400" y="2426"/>
                <a:ext cx="0" cy="4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44" name="Line 122"/>
              <p:cNvSpPr>
                <a:spLocks noChangeShapeType="1"/>
              </p:cNvSpPr>
              <p:nvPr/>
            </p:nvSpPr>
            <p:spPr bwMode="auto">
              <a:xfrm>
                <a:off x="2374" y="2426"/>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945" name="Line 123"/>
              <p:cNvSpPr>
                <a:spLocks noChangeShapeType="1"/>
              </p:cNvSpPr>
              <p:nvPr/>
            </p:nvSpPr>
            <p:spPr bwMode="auto">
              <a:xfrm>
                <a:off x="2374" y="2918"/>
                <a:ext cx="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35940" name="Oval 124"/>
            <p:cNvSpPr>
              <a:spLocks noChangeArrowheads="1"/>
            </p:cNvSpPr>
            <p:nvPr/>
          </p:nvSpPr>
          <p:spPr bwMode="auto">
            <a:xfrm>
              <a:off x="2292" y="464"/>
              <a:ext cx="56" cy="56"/>
            </a:xfrm>
            <a:prstGeom prst="ellipse">
              <a:avLst/>
            </a:prstGeom>
            <a:solidFill>
              <a:schemeClr val="accent1"/>
            </a:solidFill>
            <a:ln w="9525" algn="ctr">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35941" name="Oval 125"/>
            <p:cNvSpPr>
              <a:spLocks noChangeArrowheads="1"/>
            </p:cNvSpPr>
            <p:nvPr/>
          </p:nvSpPr>
          <p:spPr bwMode="auto">
            <a:xfrm>
              <a:off x="2146" y="762"/>
              <a:ext cx="56" cy="56"/>
            </a:xfrm>
            <a:prstGeom prst="ellipse">
              <a:avLst/>
            </a:prstGeom>
            <a:solidFill>
              <a:schemeClr val="accent1"/>
            </a:solidFill>
            <a:ln w="9525" algn="ctr">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35942" name="Oval 126"/>
            <p:cNvSpPr>
              <a:spLocks noChangeArrowheads="1"/>
            </p:cNvSpPr>
            <p:nvPr/>
          </p:nvSpPr>
          <p:spPr bwMode="auto">
            <a:xfrm>
              <a:off x="1998" y="966"/>
              <a:ext cx="56" cy="56"/>
            </a:xfrm>
            <a:prstGeom prst="ellipse">
              <a:avLst/>
            </a:prstGeom>
            <a:solidFill>
              <a:schemeClr val="accent1"/>
            </a:solidFill>
            <a:ln w="9525" algn="ctr">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grpSp>
    </p:spTree>
    <p:extLst>
      <p:ext uri="{BB962C8B-B14F-4D97-AF65-F5344CB8AC3E}">
        <p14:creationId xmlns:p14="http://schemas.microsoft.com/office/powerpoint/2010/main" val="1877044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日付プレースホル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A441070-C3D5-44A8-9FA6-B040A63C7422}" type="datetime1">
              <a:rPr lang="ja-JP" altLang="en-US" smtClean="0"/>
              <a:pPr eaLnBrk="1" hangingPunct="1"/>
              <a:t>2014/6/5</a:t>
            </a:fld>
            <a:endParaRPr lang="en-US" altLang="ja-JP" smtClean="0"/>
          </a:p>
        </p:txBody>
      </p:sp>
      <p:sp>
        <p:nvSpPr>
          <p:cNvPr id="36867"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zh-TW" altLang="en-US" smtClean="0"/>
              <a:t>九大教室談話会</a:t>
            </a:r>
            <a:endParaRPr lang="en-US" altLang="ja-JP" smtClean="0"/>
          </a:p>
        </p:txBody>
      </p:sp>
      <p:sp>
        <p:nvSpPr>
          <p:cNvPr id="36868"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405EFD20-2699-4D96-B50A-50C3A5FB9D7D}" type="slidenum">
              <a:rPr lang="en-US" altLang="ja-JP" smtClean="0"/>
              <a:pPr eaLnBrk="1" hangingPunct="1"/>
              <a:t>21</a:t>
            </a:fld>
            <a:endParaRPr lang="en-US" altLang="ja-JP" smtClean="0"/>
          </a:p>
        </p:txBody>
      </p:sp>
      <p:sp>
        <p:nvSpPr>
          <p:cNvPr id="36869" name="Rectangle 2"/>
          <p:cNvSpPr>
            <a:spLocks noChangeArrowheads="1"/>
          </p:cNvSpPr>
          <p:nvPr/>
        </p:nvSpPr>
        <p:spPr bwMode="auto">
          <a:xfrm>
            <a:off x="0" y="0"/>
            <a:ext cx="9144000" cy="61214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36870" name="Line 3"/>
          <p:cNvSpPr>
            <a:spLocks noChangeShapeType="1"/>
          </p:cNvSpPr>
          <p:nvPr/>
        </p:nvSpPr>
        <p:spPr bwMode="auto">
          <a:xfrm>
            <a:off x="468313" y="6021388"/>
            <a:ext cx="2879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71" name="Freeform 4"/>
          <p:cNvSpPr>
            <a:spLocks/>
          </p:cNvSpPr>
          <p:nvPr/>
        </p:nvSpPr>
        <p:spPr bwMode="auto">
          <a:xfrm>
            <a:off x="827088" y="1555750"/>
            <a:ext cx="1008062" cy="1009650"/>
          </a:xfrm>
          <a:custGeom>
            <a:avLst/>
            <a:gdLst>
              <a:gd name="T0" fmla="*/ 0 w 635"/>
              <a:gd name="T1" fmla="*/ 2147483647 h 636"/>
              <a:gd name="T2" fmla="*/ 2147483647 w 635"/>
              <a:gd name="T3" fmla="*/ 2147483647 h 636"/>
              <a:gd name="T4" fmla="*/ 2147483647 w 635"/>
              <a:gd name="T5" fmla="*/ 2147483647 h 636"/>
              <a:gd name="T6" fmla="*/ 2147483647 w 635"/>
              <a:gd name="T7" fmla="*/ 2147483647 h 636"/>
              <a:gd name="T8" fmla="*/ 0 60000 65536"/>
              <a:gd name="T9" fmla="*/ 0 60000 65536"/>
              <a:gd name="T10" fmla="*/ 0 60000 65536"/>
              <a:gd name="T11" fmla="*/ 0 60000 65536"/>
              <a:gd name="T12" fmla="*/ 0 w 635"/>
              <a:gd name="T13" fmla="*/ 0 h 636"/>
              <a:gd name="T14" fmla="*/ 635 w 635"/>
              <a:gd name="T15" fmla="*/ 636 h 636"/>
            </a:gdLst>
            <a:ahLst/>
            <a:cxnLst>
              <a:cxn ang="T8">
                <a:pos x="T0" y="T1"/>
              </a:cxn>
              <a:cxn ang="T9">
                <a:pos x="T2" y="T3"/>
              </a:cxn>
              <a:cxn ang="T10">
                <a:pos x="T4" y="T5"/>
              </a:cxn>
              <a:cxn ang="T11">
                <a:pos x="T6" y="T7"/>
              </a:cxn>
            </a:cxnLst>
            <a:rect l="T12" t="T13" r="T14" b="T15"/>
            <a:pathLst>
              <a:path w="635" h="636">
                <a:moveTo>
                  <a:pt x="0" y="1"/>
                </a:moveTo>
                <a:cubicBezTo>
                  <a:pt x="106" y="0"/>
                  <a:pt x="212" y="0"/>
                  <a:pt x="272" y="91"/>
                </a:cubicBezTo>
                <a:cubicBezTo>
                  <a:pt x="332" y="182"/>
                  <a:pt x="303" y="454"/>
                  <a:pt x="363" y="545"/>
                </a:cubicBezTo>
                <a:cubicBezTo>
                  <a:pt x="423" y="636"/>
                  <a:pt x="529" y="636"/>
                  <a:pt x="635" y="6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72" name="Line 5"/>
          <p:cNvSpPr>
            <a:spLocks noChangeShapeType="1"/>
          </p:cNvSpPr>
          <p:nvPr/>
        </p:nvSpPr>
        <p:spPr bwMode="auto">
          <a:xfrm flipV="1">
            <a:off x="1666875" y="908050"/>
            <a:ext cx="0" cy="5113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6873" name="Freeform 6"/>
          <p:cNvSpPr>
            <a:spLocks/>
          </p:cNvSpPr>
          <p:nvPr/>
        </p:nvSpPr>
        <p:spPr bwMode="auto">
          <a:xfrm>
            <a:off x="3838575" y="692150"/>
            <a:ext cx="1008063" cy="863600"/>
          </a:xfrm>
          <a:custGeom>
            <a:avLst/>
            <a:gdLst>
              <a:gd name="T0" fmla="*/ 0 w 635"/>
              <a:gd name="T1" fmla="*/ 2147483647 h 636"/>
              <a:gd name="T2" fmla="*/ 2147483647 w 635"/>
              <a:gd name="T3" fmla="*/ 2147483647 h 636"/>
              <a:gd name="T4" fmla="*/ 2147483647 w 635"/>
              <a:gd name="T5" fmla="*/ 2147483647 h 636"/>
              <a:gd name="T6" fmla="*/ 2147483647 w 635"/>
              <a:gd name="T7" fmla="*/ 2147483647 h 636"/>
              <a:gd name="T8" fmla="*/ 0 60000 65536"/>
              <a:gd name="T9" fmla="*/ 0 60000 65536"/>
              <a:gd name="T10" fmla="*/ 0 60000 65536"/>
              <a:gd name="T11" fmla="*/ 0 60000 65536"/>
              <a:gd name="T12" fmla="*/ 0 w 635"/>
              <a:gd name="T13" fmla="*/ 0 h 636"/>
              <a:gd name="T14" fmla="*/ 635 w 635"/>
              <a:gd name="T15" fmla="*/ 636 h 636"/>
            </a:gdLst>
            <a:ahLst/>
            <a:cxnLst>
              <a:cxn ang="T8">
                <a:pos x="T0" y="T1"/>
              </a:cxn>
              <a:cxn ang="T9">
                <a:pos x="T2" y="T3"/>
              </a:cxn>
              <a:cxn ang="T10">
                <a:pos x="T4" y="T5"/>
              </a:cxn>
              <a:cxn ang="T11">
                <a:pos x="T6" y="T7"/>
              </a:cxn>
            </a:cxnLst>
            <a:rect l="T12" t="T13" r="T14" b="T15"/>
            <a:pathLst>
              <a:path w="635" h="636">
                <a:moveTo>
                  <a:pt x="0" y="1"/>
                </a:moveTo>
                <a:cubicBezTo>
                  <a:pt x="106" y="0"/>
                  <a:pt x="212" y="0"/>
                  <a:pt x="272" y="91"/>
                </a:cubicBezTo>
                <a:cubicBezTo>
                  <a:pt x="332" y="182"/>
                  <a:pt x="303" y="454"/>
                  <a:pt x="363" y="545"/>
                </a:cubicBezTo>
                <a:cubicBezTo>
                  <a:pt x="423" y="636"/>
                  <a:pt x="529" y="636"/>
                  <a:pt x="635" y="6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74" name="Line 7"/>
          <p:cNvSpPr>
            <a:spLocks noChangeShapeType="1"/>
          </p:cNvSpPr>
          <p:nvPr/>
        </p:nvSpPr>
        <p:spPr bwMode="auto">
          <a:xfrm>
            <a:off x="604838" y="1550988"/>
            <a:ext cx="59769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75" name="Freeform 8"/>
          <p:cNvSpPr>
            <a:spLocks/>
          </p:cNvSpPr>
          <p:nvPr/>
        </p:nvSpPr>
        <p:spPr bwMode="auto">
          <a:xfrm>
            <a:off x="5075238" y="968375"/>
            <a:ext cx="1512887" cy="973138"/>
          </a:xfrm>
          <a:custGeom>
            <a:avLst/>
            <a:gdLst>
              <a:gd name="T0" fmla="*/ 0 w 953"/>
              <a:gd name="T1" fmla="*/ 2147483647 h 794"/>
              <a:gd name="T2" fmla="*/ 2147483647 w 953"/>
              <a:gd name="T3" fmla="*/ 2147483647 h 794"/>
              <a:gd name="T4" fmla="*/ 2147483647 w 953"/>
              <a:gd name="T5" fmla="*/ 2147483647 h 794"/>
              <a:gd name="T6" fmla="*/ 2147483647 w 953"/>
              <a:gd name="T7" fmla="*/ 2147483647 h 794"/>
              <a:gd name="T8" fmla="*/ 2147483647 w 953"/>
              <a:gd name="T9" fmla="*/ 2147483647 h 794"/>
              <a:gd name="T10" fmla="*/ 2147483647 w 953"/>
              <a:gd name="T11" fmla="*/ 2147483647 h 794"/>
              <a:gd name="T12" fmla="*/ 2147483647 w 953"/>
              <a:gd name="T13" fmla="*/ 2147483647 h 794"/>
              <a:gd name="T14" fmla="*/ 2147483647 w 953"/>
              <a:gd name="T15" fmla="*/ 2147483647 h 794"/>
              <a:gd name="T16" fmla="*/ 0 60000 65536"/>
              <a:gd name="T17" fmla="*/ 0 60000 65536"/>
              <a:gd name="T18" fmla="*/ 0 60000 65536"/>
              <a:gd name="T19" fmla="*/ 0 60000 65536"/>
              <a:gd name="T20" fmla="*/ 0 60000 65536"/>
              <a:gd name="T21" fmla="*/ 0 60000 65536"/>
              <a:gd name="T22" fmla="*/ 0 60000 65536"/>
              <a:gd name="T23" fmla="*/ 0 60000 65536"/>
              <a:gd name="T24" fmla="*/ 0 w 953"/>
              <a:gd name="T25" fmla="*/ 0 h 794"/>
              <a:gd name="T26" fmla="*/ 953 w 953"/>
              <a:gd name="T27" fmla="*/ 794 h 7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3" h="794">
                <a:moveTo>
                  <a:pt x="0" y="477"/>
                </a:moveTo>
                <a:cubicBezTo>
                  <a:pt x="68" y="439"/>
                  <a:pt x="137" y="401"/>
                  <a:pt x="182" y="341"/>
                </a:cubicBezTo>
                <a:cubicBezTo>
                  <a:pt x="227" y="281"/>
                  <a:pt x="234" y="167"/>
                  <a:pt x="272" y="114"/>
                </a:cubicBezTo>
                <a:cubicBezTo>
                  <a:pt x="310" y="61"/>
                  <a:pt x="363" y="38"/>
                  <a:pt x="408" y="23"/>
                </a:cubicBezTo>
                <a:cubicBezTo>
                  <a:pt x="453" y="8"/>
                  <a:pt x="499" y="0"/>
                  <a:pt x="544" y="23"/>
                </a:cubicBezTo>
                <a:cubicBezTo>
                  <a:pt x="589" y="46"/>
                  <a:pt x="635" y="83"/>
                  <a:pt x="680" y="159"/>
                </a:cubicBezTo>
                <a:cubicBezTo>
                  <a:pt x="725" y="235"/>
                  <a:pt x="771" y="371"/>
                  <a:pt x="817" y="477"/>
                </a:cubicBezTo>
                <a:cubicBezTo>
                  <a:pt x="863" y="583"/>
                  <a:pt x="908" y="688"/>
                  <a:pt x="953" y="79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76" name="Freeform 9"/>
          <p:cNvSpPr>
            <a:spLocks/>
          </p:cNvSpPr>
          <p:nvPr/>
        </p:nvSpPr>
        <p:spPr bwMode="auto">
          <a:xfrm>
            <a:off x="1922463" y="2079625"/>
            <a:ext cx="1512887" cy="839788"/>
          </a:xfrm>
          <a:custGeom>
            <a:avLst/>
            <a:gdLst>
              <a:gd name="T0" fmla="*/ 0 w 1315"/>
              <a:gd name="T1" fmla="*/ 2147483647 h 1028"/>
              <a:gd name="T2" fmla="*/ 2147483647 w 1315"/>
              <a:gd name="T3" fmla="*/ 2147483647 h 1028"/>
              <a:gd name="T4" fmla="*/ 2147483647 w 1315"/>
              <a:gd name="T5" fmla="*/ 2147483647 h 1028"/>
              <a:gd name="T6" fmla="*/ 2147483647 w 1315"/>
              <a:gd name="T7" fmla="*/ 2147483647 h 1028"/>
              <a:gd name="T8" fmla="*/ 2147483647 w 1315"/>
              <a:gd name="T9" fmla="*/ 2147483647 h 1028"/>
              <a:gd name="T10" fmla="*/ 2147483647 w 1315"/>
              <a:gd name="T11" fmla="*/ 2147483647 h 1028"/>
              <a:gd name="T12" fmla="*/ 2147483647 w 1315"/>
              <a:gd name="T13" fmla="*/ 2147483647 h 1028"/>
              <a:gd name="T14" fmla="*/ 2147483647 w 1315"/>
              <a:gd name="T15" fmla="*/ 2147483647 h 1028"/>
              <a:gd name="T16" fmla="*/ 0 60000 65536"/>
              <a:gd name="T17" fmla="*/ 0 60000 65536"/>
              <a:gd name="T18" fmla="*/ 0 60000 65536"/>
              <a:gd name="T19" fmla="*/ 0 60000 65536"/>
              <a:gd name="T20" fmla="*/ 0 60000 65536"/>
              <a:gd name="T21" fmla="*/ 0 60000 65536"/>
              <a:gd name="T22" fmla="*/ 0 60000 65536"/>
              <a:gd name="T23" fmla="*/ 0 60000 65536"/>
              <a:gd name="T24" fmla="*/ 0 w 1315"/>
              <a:gd name="T25" fmla="*/ 0 h 1028"/>
              <a:gd name="T26" fmla="*/ 1315 w 1315"/>
              <a:gd name="T27" fmla="*/ 1028 h 10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5" h="1028">
                <a:moveTo>
                  <a:pt x="0" y="575"/>
                </a:moveTo>
                <a:cubicBezTo>
                  <a:pt x="68" y="586"/>
                  <a:pt x="137" y="597"/>
                  <a:pt x="182" y="529"/>
                </a:cubicBezTo>
                <a:cubicBezTo>
                  <a:pt x="227" y="461"/>
                  <a:pt x="227" y="249"/>
                  <a:pt x="272" y="166"/>
                </a:cubicBezTo>
                <a:cubicBezTo>
                  <a:pt x="317" y="83"/>
                  <a:pt x="386" y="53"/>
                  <a:pt x="454" y="30"/>
                </a:cubicBezTo>
                <a:cubicBezTo>
                  <a:pt x="522" y="7"/>
                  <a:pt x="597" y="0"/>
                  <a:pt x="680" y="30"/>
                </a:cubicBezTo>
                <a:cubicBezTo>
                  <a:pt x="763" y="60"/>
                  <a:pt x="862" y="84"/>
                  <a:pt x="953" y="212"/>
                </a:cubicBezTo>
                <a:cubicBezTo>
                  <a:pt x="1044" y="340"/>
                  <a:pt x="1165" y="665"/>
                  <a:pt x="1225" y="801"/>
                </a:cubicBezTo>
                <a:cubicBezTo>
                  <a:pt x="1285" y="937"/>
                  <a:pt x="1300" y="982"/>
                  <a:pt x="1315" y="102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77" name="Line 10"/>
          <p:cNvSpPr>
            <a:spLocks noChangeShapeType="1"/>
          </p:cNvSpPr>
          <p:nvPr/>
        </p:nvSpPr>
        <p:spPr bwMode="auto">
          <a:xfrm>
            <a:off x="401638" y="2560638"/>
            <a:ext cx="40036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78" name="Line 11"/>
          <p:cNvSpPr>
            <a:spLocks noChangeShapeType="1"/>
          </p:cNvSpPr>
          <p:nvPr/>
        </p:nvSpPr>
        <p:spPr bwMode="auto">
          <a:xfrm>
            <a:off x="814388" y="1557338"/>
            <a:ext cx="0" cy="10080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6879" name="Text Box 12"/>
          <p:cNvSpPr txBox="1">
            <a:spLocks noChangeArrowheads="1"/>
          </p:cNvSpPr>
          <p:nvPr/>
        </p:nvSpPr>
        <p:spPr bwMode="auto">
          <a:xfrm>
            <a:off x="454025" y="1824038"/>
            <a:ext cx="446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a:t>S</a:t>
            </a:r>
            <a:r>
              <a:rPr lang="en-US" altLang="ja-JP" sz="2000" baseline="-25000"/>
              <a:t>n</a:t>
            </a:r>
          </a:p>
        </p:txBody>
      </p:sp>
      <p:sp>
        <p:nvSpPr>
          <p:cNvPr id="36880" name="Line 13"/>
          <p:cNvSpPr>
            <a:spLocks noChangeShapeType="1"/>
          </p:cNvSpPr>
          <p:nvPr/>
        </p:nvSpPr>
        <p:spPr bwMode="auto">
          <a:xfrm>
            <a:off x="387350" y="908050"/>
            <a:ext cx="59769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81" name="Text Box 14"/>
          <p:cNvSpPr txBox="1">
            <a:spLocks noChangeArrowheads="1"/>
          </p:cNvSpPr>
          <p:nvPr/>
        </p:nvSpPr>
        <p:spPr bwMode="auto">
          <a:xfrm>
            <a:off x="2967038" y="1479550"/>
            <a:ext cx="1373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a:t>(A – n) + n</a:t>
            </a:r>
          </a:p>
        </p:txBody>
      </p:sp>
      <p:sp>
        <p:nvSpPr>
          <p:cNvPr id="36882" name="Text Box 15"/>
          <p:cNvSpPr txBox="1">
            <a:spLocks noChangeArrowheads="1"/>
          </p:cNvSpPr>
          <p:nvPr/>
        </p:nvSpPr>
        <p:spPr bwMode="auto">
          <a:xfrm>
            <a:off x="3492500" y="2527300"/>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a:t>A</a:t>
            </a:r>
          </a:p>
        </p:txBody>
      </p:sp>
      <p:sp>
        <p:nvSpPr>
          <p:cNvPr id="36883" name="Text Box 16"/>
          <p:cNvSpPr txBox="1">
            <a:spLocks noChangeArrowheads="1"/>
          </p:cNvSpPr>
          <p:nvPr/>
        </p:nvSpPr>
        <p:spPr bwMode="auto">
          <a:xfrm>
            <a:off x="1963738" y="5726113"/>
            <a:ext cx="736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B + T</a:t>
            </a:r>
          </a:p>
        </p:txBody>
      </p:sp>
      <p:sp>
        <p:nvSpPr>
          <p:cNvPr id="36884" name="Text Box 17"/>
          <p:cNvSpPr txBox="1">
            <a:spLocks noChangeArrowheads="1"/>
          </p:cNvSpPr>
          <p:nvPr/>
        </p:nvSpPr>
        <p:spPr bwMode="auto">
          <a:xfrm>
            <a:off x="1979613" y="606425"/>
            <a:ext cx="145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B + T + Ecm</a:t>
            </a:r>
          </a:p>
        </p:txBody>
      </p:sp>
      <p:sp>
        <p:nvSpPr>
          <p:cNvPr id="36885" name="Line 18"/>
          <p:cNvSpPr>
            <a:spLocks noChangeShapeType="1"/>
          </p:cNvSpPr>
          <p:nvPr/>
        </p:nvSpPr>
        <p:spPr bwMode="auto">
          <a:xfrm>
            <a:off x="3549650" y="692150"/>
            <a:ext cx="0" cy="8651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6886" name="Text Box 19"/>
          <p:cNvSpPr txBox="1">
            <a:spLocks noChangeArrowheads="1"/>
          </p:cNvSpPr>
          <p:nvPr/>
        </p:nvSpPr>
        <p:spPr bwMode="auto">
          <a:xfrm>
            <a:off x="3189288" y="815975"/>
            <a:ext cx="446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a:t>S</a:t>
            </a:r>
            <a:r>
              <a:rPr lang="en-US" altLang="ja-JP" sz="2000" baseline="-25000"/>
              <a:t>n</a:t>
            </a:r>
          </a:p>
        </p:txBody>
      </p:sp>
      <p:sp>
        <p:nvSpPr>
          <p:cNvPr id="36887" name="Line 20"/>
          <p:cNvSpPr>
            <a:spLocks noChangeShapeType="1"/>
          </p:cNvSpPr>
          <p:nvPr/>
        </p:nvSpPr>
        <p:spPr bwMode="auto">
          <a:xfrm>
            <a:off x="5816600" y="1547813"/>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88" name="Text Box 21"/>
          <p:cNvSpPr txBox="1">
            <a:spLocks noChangeArrowheads="1"/>
          </p:cNvSpPr>
          <p:nvPr/>
        </p:nvSpPr>
        <p:spPr bwMode="auto">
          <a:xfrm>
            <a:off x="5508625" y="2143125"/>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saddle point</a:t>
            </a:r>
          </a:p>
        </p:txBody>
      </p:sp>
      <p:sp>
        <p:nvSpPr>
          <p:cNvPr id="36889" name="Line 22"/>
          <p:cNvSpPr>
            <a:spLocks noChangeShapeType="1"/>
          </p:cNvSpPr>
          <p:nvPr/>
        </p:nvSpPr>
        <p:spPr bwMode="auto">
          <a:xfrm>
            <a:off x="5168900" y="2843213"/>
            <a:ext cx="11525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6890" name="Text Box 23"/>
          <p:cNvSpPr txBox="1">
            <a:spLocks noChangeArrowheads="1"/>
          </p:cNvSpPr>
          <p:nvPr/>
        </p:nvSpPr>
        <p:spPr bwMode="auto">
          <a:xfrm>
            <a:off x="5148263" y="2503488"/>
            <a:ext cx="142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Deformation</a:t>
            </a:r>
          </a:p>
        </p:txBody>
      </p:sp>
      <p:sp>
        <p:nvSpPr>
          <p:cNvPr id="36891" name="Rectangle 24"/>
          <p:cNvSpPr>
            <a:spLocks noChangeArrowheads="1"/>
          </p:cNvSpPr>
          <p:nvPr/>
        </p:nvSpPr>
        <p:spPr bwMode="auto">
          <a:xfrm>
            <a:off x="674688" y="908050"/>
            <a:ext cx="358775" cy="649288"/>
          </a:xfrm>
          <a:prstGeom prst="rect">
            <a:avLst/>
          </a:prstGeom>
          <a:gradFill rotWithShape="1">
            <a:gsLst>
              <a:gs pos="0">
                <a:srgbClr val="6C132D"/>
              </a:gs>
              <a:gs pos="100000">
                <a:srgbClr val="EA2A61">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36892" name="Rectangle 25"/>
          <p:cNvSpPr>
            <a:spLocks noChangeArrowheads="1"/>
          </p:cNvSpPr>
          <p:nvPr/>
        </p:nvSpPr>
        <p:spPr bwMode="auto">
          <a:xfrm>
            <a:off x="2413000" y="908050"/>
            <a:ext cx="358775" cy="1152525"/>
          </a:xfrm>
          <a:prstGeom prst="rect">
            <a:avLst/>
          </a:prstGeom>
          <a:gradFill rotWithShape="1">
            <a:gsLst>
              <a:gs pos="0">
                <a:srgbClr val="6C132D"/>
              </a:gs>
              <a:gs pos="100000">
                <a:srgbClr val="EA2A61">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36893" name="Line 26"/>
          <p:cNvSpPr>
            <a:spLocks noChangeShapeType="1"/>
          </p:cNvSpPr>
          <p:nvPr/>
        </p:nvSpPr>
        <p:spPr bwMode="auto">
          <a:xfrm>
            <a:off x="3765550" y="2060575"/>
            <a:ext cx="0" cy="5000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6894" name="Text Box 27"/>
          <p:cNvSpPr txBox="1">
            <a:spLocks noChangeArrowheads="1"/>
          </p:cNvSpPr>
          <p:nvPr/>
        </p:nvSpPr>
        <p:spPr bwMode="auto">
          <a:xfrm>
            <a:off x="3740150" y="2168525"/>
            <a:ext cx="400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a:t>B</a:t>
            </a:r>
            <a:r>
              <a:rPr lang="en-US" altLang="ja-JP" sz="2000" baseline="-25000"/>
              <a:t>f</a:t>
            </a:r>
          </a:p>
        </p:txBody>
      </p:sp>
      <p:sp>
        <p:nvSpPr>
          <p:cNvPr id="36895" name="Line 28"/>
          <p:cNvSpPr>
            <a:spLocks noChangeShapeType="1"/>
          </p:cNvSpPr>
          <p:nvPr/>
        </p:nvSpPr>
        <p:spPr bwMode="auto">
          <a:xfrm>
            <a:off x="2533650" y="2084388"/>
            <a:ext cx="1727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96" name="Line 29"/>
          <p:cNvSpPr>
            <a:spLocks noChangeShapeType="1"/>
          </p:cNvSpPr>
          <p:nvPr/>
        </p:nvSpPr>
        <p:spPr bwMode="auto">
          <a:xfrm>
            <a:off x="5868988" y="981075"/>
            <a:ext cx="1727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97" name="Text Box 30"/>
          <p:cNvSpPr txBox="1">
            <a:spLocks noChangeArrowheads="1"/>
          </p:cNvSpPr>
          <p:nvPr/>
        </p:nvSpPr>
        <p:spPr bwMode="auto">
          <a:xfrm>
            <a:off x="6567488" y="1000125"/>
            <a:ext cx="247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Second chance fission</a:t>
            </a:r>
          </a:p>
          <a:p>
            <a:pPr eaLnBrk="1" hangingPunct="1"/>
            <a:r>
              <a:rPr lang="en-US" altLang="ja-JP"/>
              <a:t>sreshold</a:t>
            </a:r>
          </a:p>
        </p:txBody>
      </p:sp>
      <p:sp>
        <p:nvSpPr>
          <p:cNvPr id="36898" name="Line 31"/>
          <p:cNvSpPr>
            <a:spLocks noChangeShapeType="1"/>
          </p:cNvSpPr>
          <p:nvPr/>
        </p:nvSpPr>
        <p:spPr bwMode="auto">
          <a:xfrm>
            <a:off x="2590800" y="255587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99" name="Text Box 32"/>
          <p:cNvSpPr txBox="1">
            <a:spLocks noChangeArrowheads="1"/>
          </p:cNvSpPr>
          <p:nvPr/>
        </p:nvSpPr>
        <p:spPr bwMode="auto">
          <a:xfrm>
            <a:off x="2282825" y="3151188"/>
            <a:ext cx="141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saddle point</a:t>
            </a:r>
          </a:p>
        </p:txBody>
      </p:sp>
      <p:sp>
        <p:nvSpPr>
          <p:cNvPr id="36900" name="Line 33"/>
          <p:cNvSpPr>
            <a:spLocks noChangeShapeType="1"/>
          </p:cNvSpPr>
          <p:nvPr/>
        </p:nvSpPr>
        <p:spPr bwMode="auto">
          <a:xfrm>
            <a:off x="1943100" y="3851275"/>
            <a:ext cx="11525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6901" name="Text Box 34"/>
          <p:cNvSpPr txBox="1">
            <a:spLocks noChangeArrowheads="1"/>
          </p:cNvSpPr>
          <p:nvPr/>
        </p:nvSpPr>
        <p:spPr bwMode="auto">
          <a:xfrm>
            <a:off x="1922463" y="3511550"/>
            <a:ext cx="142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Deformation</a:t>
            </a:r>
          </a:p>
        </p:txBody>
      </p:sp>
      <p:sp>
        <p:nvSpPr>
          <p:cNvPr id="36902" name="Text Box 35"/>
          <p:cNvSpPr txBox="1">
            <a:spLocks noChangeArrowheads="1"/>
          </p:cNvSpPr>
          <p:nvPr/>
        </p:nvSpPr>
        <p:spPr bwMode="auto">
          <a:xfrm>
            <a:off x="3995738" y="5276850"/>
            <a:ext cx="4389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400"/>
              <a:t>Energy diagram of 1n emission</a:t>
            </a:r>
          </a:p>
        </p:txBody>
      </p:sp>
      <p:sp>
        <p:nvSpPr>
          <p:cNvPr id="36903" name="Line 36"/>
          <p:cNvSpPr>
            <a:spLocks noChangeShapeType="1"/>
          </p:cNvSpPr>
          <p:nvPr/>
        </p:nvSpPr>
        <p:spPr bwMode="auto">
          <a:xfrm>
            <a:off x="1474788" y="908050"/>
            <a:ext cx="36036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4" name="Line 37"/>
          <p:cNvSpPr>
            <a:spLocks noChangeShapeType="1"/>
          </p:cNvSpPr>
          <p:nvPr/>
        </p:nvSpPr>
        <p:spPr bwMode="auto">
          <a:xfrm>
            <a:off x="1892300" y="923925"/>
            <a:ext cx="360363" cy="0"/>
          </a:xfrm>
          <a:prstGeom prst="line">
            <a:avLst/>
          </a:prstGeom>
          <a:noFill/>
          <a:ln w="57150">
            <a:solidFill>
              <a:srgbClr val="EA2A6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6905" name="Line 38"/>
          <p:cNvSpPr>
            <a:spLocks noChangeShapeType="1"/>
          </p:cNvSpPr>
          <p:nvPr/>
        </p:nvSpPr>
        <p:spPr bwMode="auto">
          <a:xfrm>
            <a:off x="1042988" y="927100"/>
            <a:ext cx="360362" cy="0"/>
          </a:xfrm>
          <a:prstGeom prst="line">
            <a:avLst/>
          </a:prstGeom>
          <a:noFill/>
          <a:ln w="57150">
            <a:solidFill>
              <a:srgbClr val="EA2A6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36906" name="Text Box 39"/>
          <p:cNvSpPr txBox="1">
            <a:spLocks noChangeArrowheads="1"/>
          </p:cNvSpPr>
          <p:nvPr/>
        </p:nvSpPr>
        <p:spPr bwMode="auto">
          <a:xfrm>
            <a:off x="1671638" y="460057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Ecm</a:t>
            </a:r>
          </a:p>
        </p:txBody>
      </p:sp>
      <p:sp>
        <p:nvSpPr>
          <p:cNvPr id="36907" name="Line 40"/>
          <p:cNvSpPr>
            <a:spLocks noChangeShapeType="1"/>
          </p:cNvSpPr>
          <p:nvPr/>
        </p:nvSpPr>
        <p:spPr bwMode="auto">
          <a:xfrm>
            <a:off x="468313" y="908050"/>
            <a:ext cx="0" cy="16573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6908" name="Text Box 41"/>
          <p:cNvSpPr txBox="1">
            <a:spLocks noChangeArrowheads="1"/>
          </p:cNvSpPr>
          <p:nvPr/>
        </p:nvSpPr>
        <p:spPr bwMode="auto">
          <a:xfrm rot="-5400000">
            <a:off x="-199231" y="1451769"/>
            <a:ext cx="1017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a:t>Ex(CN)</a:t>
            </a:r>
            <a:endParaRPr lang="en-US" altLang="ja-JP" sz="2000" baseline="-25000"/>
          </a:p>
        </p:txBody>
      </p:sp>
    </p:spTree>
    <p:extLst>
      <p:ext uri="{BB962C8B-B14F-4D97-AF65-F5344CB8AC3E}">
        <p14:creationId xmlns:p14="http://schemas.microsoft.com/office/powerpoint/2010/main" val="2599297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日付プレースホル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2FAE36D-CEF2-4607-A97F-8450E233A90B}" type="datetime1">
              <a:rPr lang="ja-JP" altLang="en-US" smtClean="0"/>
              <a:pPr eaLnBrk="1" hangingPunct="1"/>
              <a:t>2014/6/5</a:t>
            </a:fld>
            <a:endParaRPr lang="en-US" altLang="ja-JP" smtClean="0"/>
          </a:p>
        </p:txBody>
      </p:sp>
      <p:sp>
        <p:nvSpPr>
          <p:cNvPr id="8201"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zh-TW" altLang="en-US" smtClean="0"/>
              <a:t>九大教室談話会</a:t>
            </a:r>
            <a:endParaRPr lang="en-US" altLang="ja-JP" smtClean="0"/>
          </a:p>
        </p:txBody>
      </p:sp>
      <p:sp>
        <p:nvSpPr>
          <p:cNvPr id="8202"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68D1398-9406-4CA8-8C3F-F4027F2E17B4}" type="slidenum">
              <a:rPr lang="en-US" altLang="ja-JP" smtClean="0"/>
              <a:pPr eaLnBrk="1" hangingPunct="1"/>
              <a:t>22</a:t>
            </a:fld>
            <a:endParaRPr lang="en-US" altLang="ja-JP" smtClean="0"/>
          </a:p>
        </p:txBody>
      </p:sp>
      <p:sp>
        <p:nvSpPr>
          <p:cNvPr id="8203" name="Rectangle 2"/>
          <p:cNvSpPr>
            <a:spLocks noChangeArrowheads="1"/>
          </p:cNvSpPr>
          <p:nvPr/>
        </p:nvSpPr>
        <p:spPr bwMode="auto">
          <a:xfrm>
            <a:off x="0" y="0"/>
            <a:ext cx="9144000" cy="6858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grpSp>
        <p:nvGrpSpPr>
          <p:cNvPr id="8204" name="Group 3"/>
          <p:cNvGrpSpPr>
            <a:grpSpLocks/>
          </p:cNvGrpSpPr>
          <p:nvPr/>
        </p:nvGrpSpPr>
        <p:grpSpPr bwMode="auto">
          <a:xfrm>
            <a:off x="285750" y="95250"/>
            <a:ext cx="8488363" cy="6291263"/>
            <a:chOff x="180" y="60"/>
            <a:chExt cx="5347" cy="3963"/>
          </a:xfrm>
        </p:grpSpPr>
        <p:grpSp>
          <p:nvGrpSpPr>
            <p:cNvPr id="8237" name="Group 4"/>
            <p:cNvGrpSpPr>
              <a:grpSpLocks/>
            </p:cNvGrpSpPr>
            <p:nvPr/>
          </p:nvGrpSpPr>
          <p:grpSpPr bwMode="auto">
            <a:xfrm>
              <a:off x="407" y="624"/>
              <a:ext cx="5120" cy="2325"/>
              <a:chOff x="407" y="624"/>
              <a:chExt cx="5120" cy="2325"/>
            </a:xfrm>
          </p:grpSpPr>
          <p:sp>
            <p:nvSpPr>
              <p:cNvPr id="8545" name="Line 5"/>
              <p:cNvSpPr>
                <a:spLocks noChangeShapeType="1"/>
              </p:cNvSpPr>
              <p:nvPr/>
            </p:nvSpPr>
            <p:spPr bwMode="auto">
              <a:xfrm flipV="1">
                <a:off x="3372" y="1100"/>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46" name="Line 6"/>
              <p:cNvSpPr>
                <a:spLocks noChangeShapeType="1"/>
              </p:cNvSpPr>
              <p:nvPr/>
            </p:nvSpPr>
            <p:spPr bwMode="auto">
              <a:xfrm flipV="1">
                <a:off x="3804" y="1100"/>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47" name="Line 7"/>
              <p:cNvSpPr>
                <a:spLocks noChangeShapeType="1"/>
              </p:cNvSpPr>
              <p:nvPr/>
            </p:nvSpPr>
            <p:spPr bwMode="auto">
              <a:xfrm flipV="1">
                <a:off x="4229" y="1100"/>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48" name="Line 8"/>
              <p:cNvSpPr>
                <a:spLocks noChangeShapeType="1"/>
              </p:cNvSpPr>
              <p:nvPr/>
            </p:nvSpPr>
            <p:spPr bwMode="auto">
              <a:xfrm flipV="1">
                <a:off x="4661" y="1100"/>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49" name="Line 9"/>
              <p:cNvSpPr>
                <a:spLocks noChangeShapeType="1"/>
              </p:cNvSpPr>
              <p:nvPr/>
            </p:nvSpPr>
            <p:spPr bwMode="auto">
              <a:xfrm flipV="1">
                <a:off x="5094" y="1100"/>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50" name="Line 10"/>
              <p:cNvSpPr>
                <a:spLocks noChangeShapeType="1"/>
              </p:cNvSpPr>
              <p:nvPr/>
            </p:nvSpPr>
            <p:spPr bwMode="auto">
              <a:xfrm flipV="1">
                <a:off x="5526" y="1100"/>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51" name="Line 11"/>
              <p:cNvSpPr>
                <a:spLocks noChangeShapeType="1"/>
              </p:cNvSpPr>
              <p:nvPr/>
            </p:nvSpPr>
            <p:spPr bwMode="auto">
              <a:xfrm flipV="1">
                <a:off x="3585" y="1072"/>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52" name="Line 12"/>
              <p:cNvSpPr>
                <a:spLocks noChangeShapeType="1"/>
              </p:cNvSpPr>
              <p:nvPr/>
            </p:nvSpPr>
            <p:spPr bwMode="auto">
              <a:xfrm flipV="1">
                <a:off x="4017" y="1072"/>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53" name="Line 13"/>
              <p:cNvSpPr>
                <a:spLocks noChangeShapeType="1"/>
              </p:cNvSpPr>
              <p:nvPr/>
            </p:nvSpPr>
            <p:spPr bwMode="auto">
              <a:xfrm flipV="1">
                <a:off x="4449" y="1072"/>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54" name="Line 14"/>
              <p:cNvSpPr>
                <a:spLocks noChangeShapeType="1"/>
              </p:cNvSpPr>
              <p:nvPr/>
            </p:nvSpPr>
            <p:spPr bwMode="auto">
              <a:xfrm flipV="1">
                <a:off x="4881" y="1072"/>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55" name="Line 15"/>
              <p:cNvSpPr>
                <a:spLocks noChangeShapeType="1"/>
              </p:cNvSpPr>
              <p:nvPr/>
            </p:nvSpPr>
            <p:spPr bwMode="auto">
              <a:xfrm flipV="1">
                <a:off x="5306" y="1072"/>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56" name="Line 16"/>
              <p:cNvSpPr>
                <a:spLocks noChangeShapeType="1"/>
              </p:cNvSpPr>
              <p:nvPr/>
            </p:nvSpPr>
            <p:spPr bwMode="auto">
              <a:xfrm>
                <a:off x="3372" y="1043"/>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57" name="Line 17"/>
              <p:cNvSpPr>
                <a:spLocks noChangeShapeType="1"/>
              </p:cNvSpPr>
              <p:nvPr/>
            </p:nvSpPr>
            <p:spPr bwMode="auto">
              <a:xfrm>
                <a:off x="3372" y="965"/>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58" name="Line 18"/>
              <p:cNvSpPr>
                <a:spLocks noChangeShapeType="1"/>
              </p:cNvSpPr>
              <p:nvPr/>
            </p:nvSpPr>
            <p:spPr bwMode="auto">
              <a:xfrm>
                <a:off x="3372" y="880"/>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59" name="Line 19"/>
              <p:cNvSpPr>
                <a:spLocks noChangeShapeType="1"/>
              </p:cNvSpPr>
              <p:nvPr/>
            </p:nvSpPr>
            <p:spPr bwMode="auto">
              <a:xfrm>
                <a:off x="3372" y="795"/>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60" name="Line 20"/>
              <p:cNvSpPr>
                <a:spLocks noChangeShapeType="1"/>
              </p:cNvSpPr>
              <p:nvPr/>
            </p:nvSpPr>
            <p:spPr bwMode="auto">
              <a:xfrm>
                <a:off x="3372" y="624"/>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61" name="Line 21"/>
              <p:cNvSpPr>
                <a:spLocks noChangeShapeType="1"/>
              </p:cNvSpPr>
              <p:nvPr/>
            </p:nvSpPr>
            <p:spPr bwMode="auto">
              <a:xfrm>
                <a:off x="3372" y="1129"/>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62" name="Rectangle 22"/>
              <p:cNvSpPr>
                <a:spLocks noChangeArrowheads="1"/>
              </p:cNvSpPr>
              <p:nvPr/>
            </p:nvSpPr>
            <p:spPr bwMode="auto">
              <a:xfrm>
                <a:off x="3198" y="1058"/>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0</a:t>
                </a:r>
                <a:endParaRPr lang="en-US" altLang="ja-JP" sz="2400">
                  <a:latin typeface="Times New Roman" pitchFamily="18" charset="0"/>
                </a:endParaRPr>
              </a:p>
            </p:txBody>
          </p:sp>
          <p:sp>
            <p:nvSpPr>
              <p:cNvPr id="8563" name="Line 23"/>
              <p:cNvSpPr>
                <a:spLocks noChangeShapeType="1"/>
              </p:cNvSpPr>
              <p:nvPr/>
            </p:nvSpPr>
            <p:spPr bwMode="auto">
              <a:xfrm>
                <a:off x="3372" y="709"/>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64" name="Rectangle 24"/>
              <p:cNvSpPr>
                <a:spLocks noChangeArrowheads="1"/>
              </p:cNvSpPr>
              <p:nvPr/>
            </p:nvSpPr>
            <p:spPr bwMode="auto">
              <a:xfrm>
                <a:off x="3198" y="638"/>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5</a:t>
                </a:r>
                <a:endParaRPr lang="en-US" altLang="ja-JP" sz="2400">
                  <a:latin typeface="Times New Roman" pitchFamily="18" charset="0"/>
                </a:endParaRPr>
              </a:p>
            </p:txBody>
          </p:sp>
          <p:sp>
            <p:nvSpPr>
              <p:cNvPr id="8565" name="Line 25"/>
              <p:cNvSpPr>
                <a:spLocks noChangeShapeType="1"/>
              </p:cNvSpPr>
              <p:nvPr/>
            </p:nvSpPr>
            <p:spPr bwMode="auto">
              <a:xfrm>
                <a:off x="3372" y="624"/>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66" name="Line 26"/>
              <p:cNvSpPr>
                <a:spLocks noChangeShapeType="1"/>
              </p:cNvSpPr>
              <p:nvPr/>
            </p:nvSpPr>
            <p:spPr bwMode="auto">
              <a:xfrm>
                <a:off x="3804" y="624"/>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67" name="Line 27"/>
              <p:cNvSpPr>
                <a:spLocks noChangeShapeType="1"/>
              </p:cNvSpPr>
              <p:nvPr/>
            </p:nvSpPr>
            <p:spPr bwMode="auto">
              <a:xfrm>
                <a:off x="4229" y="624"/>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68" name="Line 28"/>
              <p:cNvSpPr>
                <a:spLocks noChangeShapeType="1"/>
              </p:cNvSpPr>
              <p:nvPr/>
            </p:nvSpPr>
            <p:spPr bwMode="auto">
              <a:xfrm>
                <a:off x="4661" y="624"/>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69" name="Line 29"/>
              <p:cNvSpPr>
                <a:spLocks noChangeShapeType="1"/>
              </p:cNvSpPr>
              <p:nvPr/>
            </p:nvSpPr>
            <p:spPr bwMode="auto">
              <a:xfrm>
                <a:off x="5094" y="624"/>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70" name="Line 30"/>
              <p:cNvSpPr>
                <a:spLocks noChangeShapeType="1"/>
              </p:cNvSpPr>
              <p:nvPr/>
            </p:nvSpPr>
            <p:spPr bwMode="auto">
              <a:xfrm>
                <a:off x="5526" y="624"/>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71" name="Line 31"/>
              <p:cNvSpPr>
                <a:spLocks noChangeShapeType="1"/>
              </p:cNvSpPr>
              <p:nvPr/>
            </p:nvSpPr>
            <p:spPr bwMode="auto">
              <a:xfrm>
                <a:off x="3585" y="624"/>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72" name="Line 32"/>
              <p:cNvSpPr>
                <a:spLocks noChangeShapeType="1"/>
              </p:cNvSpPr>
              <p:nvPr/>
            </p:nvSpPr>
            <p:spPr bwMode="auto">
              <a:xfrm>
                <a:off x="4017" y="624"/>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73" name="Line 33"/>
              <p:cNvSpPr>
                <a:spLocks noChangeShapeType="1"/>
              </p:cNvSpPr>
              <p:nvPr/>
            </p:nvSpPr>
            <p:spPr bwMode="auto">
              <a:xfrm>
                <a:off x="4449" y="624"/>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74" name="Line 34"/>
              <p:cNvSpPr>
                <a:spLocks noChangeShapeType="1"/>
              </p:cNvSpPr>
              <p:nvPr/>
            </p:nvSpPr>
            <p:spPr bwMode="auto">
              <a:xfrm>
                <a:off x="4881" y="624"/>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75" name="Line 35"/>
              <p:cNvSpPr>
                <a:spLocks noChangeShapeType="1"/>
              </p:cNvSpPr>
              <p:nvPr/>
            </p:nvSpPr>
            <p:spPr bwMode="auto">
              <a:xfrm>
                <a:off x="5306" y="624"/>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76" name="Line 36"/>
              <p:cNvSpPr>
                <a:spLocks noChangeShapeType="1"/>
              </p:cNvSpPr>
              <p:nvPr/>
            </p:nvSpPr>
            <p:spPr bwMode="auto">
              <a:xfrm flipH="1">
                <a:off x="5488" y="1043"/>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77" name="Line 37"/>
              <p:cNvSpPr>
                <a:spLocks noChangeShapeType="1"/>
              </p:cNvSpPr>
              <p:nvPr/>
            </p:nvSpPr>
            <p:spPr bwMode="auto">
              <a:xfrm flipH="1">
                <a:off x="5488" y="965"/>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78" name="Line 38"/>
              <p:cNvSpPr>
                <a:spLocks noChangeShapeType="1"/>
              </p:cNvSpPr>
              <p:nvPr/>
            </p:nvSpPr>
            <p:spPr bwMode="auto">
              <a:xfrm flipH="1">
                <a:off x="5488" y="880"/>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79" name="Line 39"/>
              <p:cNvSpPr>
                <a:spLocks noChangeShapeType="1"/>
              </p:cNvSpPr>
              <p:nvPr/>
            </p:nvSpPr>
            <p:spPr bwMode="auto">
              <a:xfrm flipH="1">
                <a:off x="5488" y="795"/>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80" name="Line 40"/>
              <p:cNvSpPr>
                <a:spLocks noChangeShapeType="1"/>
              </p:cNvSpPr>
              <p:nvPr/>
            </p:nvSpPr>
            <p:spPr bwMode="auto">
              <a:xfrm flipH="1">
                <a:off x="5488" y="624"/>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81" name="Line 41"/>
              <p:cNvSpPr>
                <a:spLocks noChangeShapeType="1"/>
              </p:cNvSpPr>
              <p:nvPr/>
            </p:nvSpPr>
            <p:spPr bwMode="auto">
              <a:xfrm flipH="1">
                <a:off x="5458" y="1129"/>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82" name="Line 42"/>
              <p:cNvSpPr>
                <a:spLocks noChangeShapeType="1"/>
              </p:cNvSpPr>
              <p:nvPr/>
            </p:nvSpPr>
            <p:spPr bwMode="auto">
              <a:xfrm flipH="1">
                <a:off x="5458" y="709"/>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83" name="Line 43"/>
              <p:cNvSpPr>
                <a:spLocks noChangeShapeType="1"/>
              </p:cNvSpPr>
              <p:nvPr/>
            </p:nvSpPr>
            <p:spPr bwMode="auto">
              <a:xfrm>
                <a:off x="3372" y="1129"/>
                <a:ext cx="215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84" name="Line 44"/>
              <p:cNvSpPr>
                <a:spLocks noChangeShapeType="1"/>
              </p:cNvSpPr>
              <p:nvPr/>
            </p:nvSpPr>
            <p:spPr bwMode="auto">
              <a:xfrm>
                <a:off x="3372" y="624"/>
                <a:ext cx="1" cy="5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85" name="Freeform 45"/>
              <p:cNvSpPr>
                <a:spLocks/>
              </p:cNvSpPr>
              <p:nvPr/>
            </p:nvSpPr>
            <p:spPr bwMode="auto">
              <a:xfrm>
                <a:off x="3372" y="624"/>
                <a:ext cx="2154" cy="505"/>
              </a:xfrm>
              <a:custGeom>
                <a:avLst/>
                <a:gdLst>
                  <a:gd name="T0" fmla="*/ 0 w 284"/>
                  <a:gd name="T1" fmla="*/ 0 h 71"/>
                  <a:gd name="T2" fmla="*/ 2147483647 w 284"/>
                  <a:gd name="T3" fmla="*/ 0 h 71"/>
                  <a:gd name="T4" fmla="*/ 2147483647 w 284"/>
                  <a:gd name="T5" fmla="*/ 2147483647 h 71"/>
                  <a:gd name="T6" fmla="*/ 0 60000 65536"/>
                  <a:gd name="T7" fmla="*/ 0 60000 65536"/>
                  <a:gd name="T8" fmla="*/ 0 60000 65536"/>
                  <a:gd name="T9" fmla="*/ 0 w 284"/>
                  <a:gd name="T10" fmla="*/ 0 h 71"/>
                  <a:gd name="T11" fmla="*/ 284 w 284"/>
                  <a:gd name="T12" fmla="*/ 71 h 71"/>
                </a:gdLst>
                <a:ahLst/>
                <a:cxnLst>
                  <a:cxn ang="T6">
                    <a:pos x="T0" y="T1"/>
                  </a:cxn>
                  <a:cxn ang="T7">
                    <a:pos x="T2" y="T3"/>
                  </a:cxn>
                  <a:cxn ang="T8">
                    <a:pos x="T4" y="T5"/>
                  </a:cxn>
                </a:cxnLst>
                <a:rect l="T9" t="T10" r="T11" b="T12"/>
                <a:pathLst>
                  <a:path w="284" h="71">
                    <a:moveTo>
                      <a:pt x="0" y="0"/>
                    </a:moveTo>
                    <a:lnTo>
                      <a:pt x="284" y="0"/>
                    </a:lnTo>
                    <a:lnTo>
                      <a:pt x="284"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86" name="Rectangle 46"/>
              <p:cNvSpPr>
                <a:spLocks noChangeArrowheads="1"/>
              </p:cNvSpPr>
              <p:nvPr/>
            </p:nvSpPr>
            <p:spPr bwMode="auto">
              <a:xfrm>
                <a:off x="5094" y="1051"/>
                <a:ext cx="45"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587" name="Rectangle 47"/>
              <p:cNvSpPr>
                <a:spLocks noChangeArrowheads="1"/>
              </p:cNvSpPr>
              <p:nvPr/>
            </p:nvSpPr>
            <p:spPr bwMode="auto">
              <a:xfrm>
                <a:off x="5010" y="1051"/>
                <a:ext cx="38"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588" name="Rectangle 48"/>
              <p:cNvSpPr>
                <a:spLocks noChangeArrowheads="1"/>
              </p:cNvSpPr>
              <p:nvPr/>
            </p:nvSpPr>
            <p:spPr bwMode="auto">
              <a:xfrm>
                <a:off x="4965" y="1051"/>
                <a:ext cx="45"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589" name="Rectangle 49"/>
              <p:cNvSpPr>
                <a:spLocks noChangeArrowheads="1"/>
              </p:cNvSpPr>
              <p:nvPr/>
            </p:nvSpPr>
            <p:spPr bwMode="auto">
              <a:xfrm>
                <a:off x="4881" y="709"/>
                <a:ext cx="38" cy="420"/>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590" name="Rectangle 50"/>
              <p:cNvSpPr>
                <a:spLocks noChangeArrowheads="1"/>
              </p:cNvSpPr>
              <p:nvPr/>
            </p:nvSpPr>
            <p:spPr bwMode="auto">
              <a:xfrm>
                <a:off x="4836" y="965"/>
                <a:ext cx="45" cy="164"/>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591" name="Rectangle 51"/>
              <p:cNvSpPr>
                <a:spLocks noChangeArrowheads="1"/>
              </p:cNvSpPr>
              <p:nvPr/>
            </p:nvSpPr>
            <p:spPr bwMode="auto">
              <a:xfrm>
                <a:off x="4790" y="965"/>
                <a:ext cx="46" cy="164"/>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592" name="Rectangle 52"/>
              <p:cNvSpPr>
                <a:spLocks noChangeArrowheads="1"/>
              </p:cNvSpPr>
              <p:nvPr/>
            </p:nvSpPr>
            <p:spPr bwMode="auto">
              <a:xfrm>
                <a:off x="4661" y="1051"/>
                <a:ext cx="46"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593" name="Rectangle 53"/>
              <p:cNvSpPr>
                <a:spLocks noChangeArrowheads="1"/>
              </p:cNvSpPr>
              <p:nvPr/>
            </p:nvSpPr>
            <p:spPr bwMode="auto">
              <a:xfrm>
                <a:off x="4533" y="1051"/>
                <a:ext cx="45"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594" name="Line 54"/>
              <p:cNvSpPr>
                <a:spLocks noChangeShapeType="1"/>
              </p:cNvSpPr>
              <p:nvPr/>
            </p:nvSpPr>
            <p:spPr bwMode="auto">
              <a:xfrm flipV="1">
                <a:off x="574" y="1100"/>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95" name="Line 55"/>
              <p:cNvSpPr>
                <a:spLocks noChangeShapeType="1"/>
              </p:cNvSpPr>
              <p:nvPr/>
            </p:nvSpPr>
            <p:spPr bwMode="auto">
              <a:xfrm flipV="1">
                <a:off x="1006" y="1100"/>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96" name="Line 56"/>
              <p:cNvSpPr>
                <a:spLocks noChangeShapeType="1"/>
              </p:cNvSpPr>
              <p:nvPr/>
            </p:nvSpPr>
            <p:spPr bwMode="auto">
              <a:xfrm flipV="1">
                <a:off x="1438" y="1100"/>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97" name="Line 57"/>
              <p:cNvSpPr>
                <a:spLocks noChangeShapeType="1"/>
              </p:cNvSpPr>
              <p:nvPr/>
            </p:nvSpPr>
            <p:spPr bwMode="auto">
              <a:xfrm flipV="1">
                <a:off x="1871" y="1100"/>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98" name="Line 58"/>
              <p:cNvSpPr>
                <a:spLocks noChangeShapeType="1"/>
              </p:cNvSpPr>
              <p:nvPr/>
            </p:nvSpPr>
            <p:spPr bwMode="auto">
              <a:xfrm flipV="1">
                <a:off x="2295" y="1100"/>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99" name="Line 59"/>
              <p:cNvSpPr>
                <a:spLocks noChangeShapeType="1"/>
              </p:cNvSpPr>
              <p:nvPr/>
            </p:nvSpPr>
            <p:spPr bwMode="auto">
              <a:xfrm flipV="1">
                <a:off x="2728" y="1100"/>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0" name="Line 60"/>
              <p:cNvSpPr>
                <a:spLocks noChangeShapeType="1"/>
              </p:cNvSpPr>
              <p:nvPr/>
            </p:nvSpPr>
            <p:spPr bwMode="auto">
              <a:xfrm flipV="1">
                <a:off x="794" y="1072"/>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1" name="Line 61"/>
              <p:cNvSpPr>
                <a:spLocks noChangeShapeType="1"/>
              </p:cNvSpPr>
              <p:nvPr/>
            </p:nvSpPr>
            <p:spPr bwMode="auto">
              <a:xfrm flipV="1">
                <a:off x="1218" y="1072"/>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2" name="Line 62"/>
              <p:cNvSpPr>
                <a:spLocks noChangeShapeType="1"/>
              </p:cNvSpPr>
              <p:nvPr/>
            </p:nvSpPr>
            <p:spPr bwMode="auto">
              <a:xfrm flipV="1">
                <a:off x="1651" y="1072"/>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3" name="Line 63"/>
              <p:cNvSpPr>
                <a:spLocks noChangeShapeType="1"/>
              </p:cNvSpPr>
              <p:nvPr/>
            </p:nvSpPr>
            <p:spPr bwMode="auto">
              <a:xfrm flipV="1">
                <a:off x="2083" y="1072"/>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4" name="Line 64"/>
              <p:cNvSpPr>
                <a:spLocks noChangeShapeType="1"/>
              </p:cNvSpPr>
              <p:nvPr/>
            </p:nvSpPr>
            <p:spPr bwMode="auto">
              <a:xfrm flipV="1">
                <a:off x="2515" y="1072"/>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5" name="Line 65"/>
              <p:cNvSpPr>
                <a:spLocks noChangeShapeType="1"/>
              </p:cNvSpPr>
              <p:nvPr/>
            </p:nvSpPr>
            <p:spPr bwMode="auto">
              <a:xfrm>
                <a:off x="574" y="1043"/>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6" name="Line 66"/>
              <p:cNvSpPr>
                <a:spLocks noChangeShapeType="1"/>
              </p:cNvSpPr>
              <p:nvPr/>
            </p:nvSpPr>
            <p:spPr bwMode="auto">
              <a:xfrm>
                <a:off x="574" y="965"/>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7" name="Line 67"/>
              <p:cNvSpPr>
                <a:spLocks noChangeShapeType="1"/>
              </p:cNvSpPr>
              <p:nvPr/>
            </p:nvSpPr>
            <p:spPr bwMode="auto">
              <a:xfrm>
                <a:off x="574" y="880"/>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8" name="Line 68"/>
              <p:cNvSpPr>
                <a:spLocks noChangeShapeType="1"/>
              </p:cNvSpPr>
              <p:nvPr/>
            </p:nvSpPr>
            <p:spPr bwMode="auto">
              <a:xfrm>
                <a:off x="574" y="795"/>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9" name="Line 69"/>
              <p:cNvSpPr>
                <a:spLocks noChangeShapeType="1"/>
              </p:cNvSpPr>
              <p:nvPr/>
            </p:nvSpPr>
            <p:spPr bwMode="auto">
              <a:xfrm>
                <a:off x="574" y="624"/>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10" name="Line 70"/>
              <p:cNvSpPr>
                <a:spLocks noChangeShapeType="1"/>
              </p:cNvSpPr>
              <p:nvPr/>
            </p:nvSpPr>
            <p:spPr bwMode="auto">
              <a:xfrm>
                <a:off x="574" y="1129"/>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11" name="Rectangle 71"/>
              <p:cNvSpPr>
                <a:spLocks noChangeArrowheads="1"/>
              </p:cNvSpPr>
              <p:nvPr/>
            </p:nvSpPr>
            <p:spPr bwMode="auto">
              <a:xfrm>
                <a:off x="407" y="1058"/>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0</a:t>
                </a:r>
                <a:endParaRPr lang="en-US" altLang="ja-JP" sz="2400">
                  <a:latin typeface="Times New Roman" pitchFamily="18" charset="0"/>
                </a:endParaRPr>
              </a:p>
            </p:txBody>
          </p:sp>
          <p:sp>
            <p:nvSpPr>
              <p:cNvPr id="8612" name="Line 72"/>
              <p:cNvSpPr>
                <a:spLocks noChangeShapeType="1"/>
              </p:cNvSpPr>
              <p:nvPr/>
            </p:nvSpPr>
            <p:spPr bwMode="auto">
              <a:xfrm>
                <a:off x="574" y="709"/>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13" name="Rectangle 73"/>
              <p:cNvSpPr>
                <a:spLocks noChangeArrowheads="1"/>
              </p:cNvSpPr>
              <p:nvPr/>
            </p:nvSpPr>
            <p:spPr bwMode="auto">
              <a:xfrm>
                <a:off x="407" y="638"/>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5</a:t>
                </a:r>
                <a:endParaRPr lang="en-US" altLang="ja-JP" sz="2400">
                  <a:latin typeface="Times New Roman" pitchFamily="18" charset="0"/>
                </a:endParaRPr>
              </a:p>
            </p:txBody>
          </p:sp>
          <p:sp>
            <p:nvSpPr>
              <p:cNvPr id="8614" name="Line 74"/>
              <p:cNvSpPr>
                <a:spLocks noChangeShapeType="1"/>
              </p:cNvSpPr>
              <p:nvPr/>
            </p:nvSpPr>
            <p:spPr bwMode="auto">
              <a:xfrm>
                <a:off x="574" y="624"/>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15" name="Line 75"/>
              <p:cNvSpPr>
                <a:spLocks noChangeShapeType="1"/>
              </p:cNvSpPr>
              <p:nvPr/>
            </p:nvSpPr>
            <p:spPr bwMode="auto">
              <a:xfrm>
                <a:off x="1006" y="624"/>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16" name="Line 76"/>
              <p:cNvSpPr>
                <a:spLocks noChangeShapeType="1"/>
              </p:cNvSpPr>
              <p:nvPr/>
            </p:nvSpPr>
            <p:spPr bwMode="auto">
              <a:xfrm>
                <a:off x="1438" y="624"/>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17" name="Line 77"/>
              <p:cNvSpPr>
                <a:spLocks noChangeShapeType="1"/>
              </p:cNvSpPr>
              <p:nvPr/>
            </p:nvSpPr>
            <p:spPr bwMode="auto">
              <a:xfrm>
                <a:off x="1871" y="624"/>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18" name="Line 78"/>
              <p:cNvSpPr>
                <a:spLocks noChangeShapeType="1"/>
              </p:cNvSpPr>
              <p:nvPr/>
            </p:nvSpPr>
            <p:spPr bwMode="auto">
              <a:xfrm>
                <a:off x="2295" y="624"/>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19" name="Line 79"/>
              <p:cNvSpPr>
                <a:spLocks noChangeShapeType="1"/>
              </p:cNvSpPr>
              <p:nvPr/>
            </p:nvSpPr>
            <p:spPr bwMode="auto">
              <a:xfrm>
                <a:off x="2728" y="624"/>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20" name="Line 80"/>
              <p:cNvSpPr>
                <a:spLocks noChangeShapeType="1"/>
              </p:cNvSpPr>
              <p:nvPr/>
            </p:nvSpPr>
            <p:spPr bwMode="auto">
              <a:xfrm>
                <a:off x="794" y="624"/>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21" name="Line 81"/>
              <p:cNvSpPr>
                <a:spLocks noChangeShapeType="1"/>
              </p:cNvSpPr>
              <p:nvPr/>
            </p:nvSpPr>
            <p:spPr bwMode="auto">
              <a:xfrm>
                <a:off x="1218" y="624"/>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22" name="Line 82"/>
              <p:cNvSpPr>
                <a:spLocks noChangeShapeType="1"/>
              </p:cNvSpPr>
              <p:nvPr/>
            </p:nvSpPr>
            <p:spPr bwMode="auto">
              <a:xfrm>
                <a:off x="1651" y="624"/>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23" name="Line 83"/>
              <p:cNvSpPr>
                <a:spLocks noChangeShapeType="1"/>
              </p:cNvSpPr>
              <p:nvPr/>
            </p:nvSpPr>
            <p:spPr bwMode="auto">
              <a:xfrm>
                <a:off x="2083" y="624"/>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24" name="Line 84"/>
              <p:cNvSpPr>
                <a:spLocks noChangeShapeType="1"/>
              </p:cNvSpPr>
              <p:nvPr/>
            </p:nvSpPr>
            <p:spPr bwMode="auto">
              <a:xfrm>
                <a:off x="2515" y="624"/>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25" name="Line 85"/>
              <p:cNvSpPr>
                <a:spLocks noChangeShapeType="1"/>
              </p:cNvSpPr>
              <p:nvPr/>
            </p:nvSpPr>
            <p:spPr bwMode="auto">
              <a:xfrm flipH="1">
                <a:off x="2697" y="1043"/>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26" name="Line 86"/>
              <p:cNvSpPr>
                <a:spLocks noChangeShapeType="1"/>
              </p:cNvSpPr>
              <p:nvPr/>
            </p:nvSpPr>
            <p:spPr bwMode="auto">
              <a:xfrm flipH="1">
                <a:off x="2697" y="965"/>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27" name="Line 87"/>
              <p:cNvSpPr>
                <a:spLocks noChangeShapeType="1"/>
              </p:cNvSpPr>
              <p:nvPr/>
            </p:nvSpPr>
            <p:spPr bwMode="auto">
              <a:xfrm flipH="1">
                <a:off x="2697" y="880"/>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28" name="Line 88"/>
              <p:cNvSpPr>
                <a:spLocks noChangeShapeType="1"/>
              </p:cNvSpPr>
              <p:nvPr/>
            </p:nvSpPr>
            <p:spPr bwMode="auto">
              <a:xfrm flipH="1">
                <a:off x="2697" y="795"/>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29" name="Line 89"/>
              <p:cNvSpPr>
                <a:spLocks noChangeShapeType="1"/>
              </p:cNvSpPr>
              <p:nvPr/>
            </p:nvSpPr>
            <p:spPr bwMode="auto">
              <a:xfrm flipH="1">
                <a:off x="2697" y="624"/>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30" name="Line 90"/>
              <p:cNvSpPr>
                <a:spLocks noChangeShapeType="1"/>
              </p:cNvSpPr>
              <p:nvPr/>
            </p:nvSpPr>
            <p:spPr bwMode="auto">
              <a:xfrm flipH="1">
                <a:off x="2659" y="1129"/>
                <a:ext cx="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31" name="Line 91"/>
              <p:cNvSpPr>
                <a:spLocks noChangeShapeType="1"/>
              </p:cNvSpPr>
              <p:nvPr/>
            </p:nvSpPr>
            <p:spPr bwMode="auto">
              <a:xfrm flipH="1">
                <a:off x="2659" y="709"/>
                <a:ext cx="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32" name="Line 92"/>
              <p:cNvSpPr>
                <a:spLocks noChangeShapeType="1"/>
              </p:cNvSpPr>
              <p:nvPr/>
            </p:nvSpPr>
            <p:spPr bwMode="auto">
              <a:xfrm>
                <a:off x="574" y="1129"/>
                <a:ext cx="215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33" name="Line 93"/>
              <p:cNvSpPr>
                <a:spLocks noChangeShapeType="1"/>
              </p:cNvSpPr>
              <p:nvPr/>
            </p:nvSpPr>
            <p:spPr bwMode="auto">
              <a:xfrm>
                <a:off x="574" y="624"/>
                <a:ext cx="1" cy="5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34" name="Freeform 94"/>
              <p:cNvSpPr>
                <a:spLocks/>
              </p:cNvSpPr>
              <p:nvPr/>
            </p:nvSpPr>
            <p:spPr bwMode="auto">
              <a:xfrm>
                <a:off x="574" y="624"/>
                <a:ext cx="2154" cy="505"/>
              </a:xfrm>
              <a:custGeom>
                <a:avLst/>
                <a:gdLst>
                  <a:gd name="T0" fmla="*/ 0 w 284"/>
                  <a:gd name="T1" fmla="*/ 0 h 71"/>
                  <a:gd name="T2" fmla="*/ 2147483647 w 284"/>
                  <a:gd name="T3" fmla="*/ 0 h 71"/>
                  <a:gd name="T4" fmla="*/ 2147483647 w 284"/>
                  <a:gd name="T5" fmla="*/ 2147483647 h 71"/>
                  <a:gd name="T6" fmla="*/ 0 60000 65536"/>
                  <a:gd name="T7" fmla="*/ 0 60000 65536"/>
                  <a:gd name="T8" fmla="*/ 0 60000 65536"/>
                  <a:gd name="T9" fmla="*/ 0 w 284"/>
                  <a:gd name="T10" fmla="*/ 0 h 71"/>
                  <a:gd name="T11" fmla="*/ 284 w 284"/>
                  <a:gd name="T12" fmla="*/ 71 h 71"/>
                </a:gdLst>
                <a:ahLst/>
                <a:cxnLst>
                  <a:cxn ang="T6">
                    <a:pos x="T0" y="T1"/>
                  </a:cxn>
                  <a:cxn ang="T7">
                    <a:pos x="T2" y="T3"/>
                  </a:cxn>
                  <a:cxn ang="T8">
                    <a:pos x="T4" y="T5"/>
                  </a:cxn>
                </a:cxnLst>
                <a:rect l="T9" t="T10" r="T11" b="T12"/>
                <a:pathLst>
                  <a:path w="284" h="71">
                    <a:moveTo>
                      <a:pt x="0" y="0"/>
                    </a:moveTo>
                    <a:lnTo>
                      <a:pt x="284" y="0"/>
                    </a:lnTo>
                    <a:lnTo>
                      <a:pt x="284"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35" name="Rectangle 95"/>
              <p:cNvSpPr>
                <a:spLocks noChangeArrowheads="1"/>
              </p:cNvSpPr>
              <p:nvPr/>
            </p:nvSpPr>
            <p:spPr bwMode="auto">
              <a:xfrm>
                <a:off x="961" y="1051"/>
                <a:ext cx="45"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636" name="Rectangle 96"/>
              <p:cNvSpPr>
                <a:spLocks noChangeArrowheads="1"/>
              </p:cNvSpPr>
              <p:nvPr/>
            </p:nvSpPr>
            <p:spPr bwMode="auto">
              <a:xfrm>
                <a:off x="1006" y="880"/>
                <a:ext cx="46" cy="249"/>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637" name="Rectangle 97"/>
              <p:cNvSpPr>
                <a:spLocks noChangeArrowheads="1"/>
              </p:cNvSpPr>
              <p:nvPr/>
            </p:nvSpPr>
            <p:spPr bwMode="auto">
              <a:xfrm>
                <a:off x="1090" y="1051"/>
                <a:ext cx="45"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638" name="Rectangle 98"/>
              <p:cNvSpPr>
                <a:spLocks noChangeArrowheads="1"/>
              </p:cNvSpPr>
              <p:nvPr/>
            </p:nvSpPr>
            <p:spPr bwMode="auto">
              <a:xfrm>
                <a:off x="1135" y="880"/>
                <a:ext cx="46" cy="249"/>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639" name="Rectangle 99"/>
              <p:cNvSpPr>
                <a:spLocks noChangeArrowheads="1"/>
              </p:cNvSpPr>
              <p:nvPr/>
            </p:nvSpPr>
            <p:spPr bwMode="auto">
              <a:xfrm>
                <a:off x="1181" y="795"/>
                <a:ext cx="37" cy="334"/>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640" name="Rectangle 100"/>
              <p:cNvSpPr>
                <a:spLocks noChangeArrowheads="1"/>
              </p:cNvSpPr>
              <p:nvPr/>
            </p:nvSpPr>
            <p:spPr bwMode="auto">
              <a:xfrm>
                <a:off x="1218" y="965"/>
                <a:ext cx="46" cy="164"/>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641" name="Line 101"/>
              <p:cNvSpPr>
                <a:spLocks noChangeShapeType="1"/>
              </p:cNvSpPr>
              <p:nvPr/>
            </p:nvSpPr>
            <p:spPr bwMode="auto">
              <a:xfrm flipV="1">
                <a:off x="574" y="170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42" name="Line 102"/>
              <p:cNvSpPr>
                <a:spLocks noChangeShapeType="1"/>
              </p:cNvSpPr>
              <p:nvPr/>
            </p:nvSpPr>
            <p:spPr bwMode="auto">
              <a:xfrm flipV="1">
                <a:off x="1006" y="170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43" name="Line 103"/>
              <p:cNvSpPr>
                <a:spLocks noChangeShapeType="1"/>
              </p:cNvSpPr>
              <p:nvPr/>
            </p:nvSpPr>
            <p:spPr bwMode="auto">
              <a:xfrm flipV="1">
                <a:off x="1438" y="170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44" name="Line 104"/>
              <p:cNvSpPr>
                <a:spLocks noChangeShapeType="1"/>
              </p:cNvSpPr>
              <p:nvPr/>
            </p:nvSpPr>
            <p:spPr bwMode="auto">
              <a:xfrm flipV="1">
                <a:off x="1871" y="170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45" name="Line 105"/>
              <p:cNvSpPr>
                <a:spLocks noChangeShapeType="1"/>
              </p:cNvSpPr>
              <p:nvPr/>
            </p:nvSpPr>
            <p:spPr bwMode="auto">
              <a:xfrm flipV="1">
                <a:off x="2295" y="170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46" name="Line 106"/>
              <p:cNvSpPr>
                <a:spLocks noChangeShapeType="1"/>
              </p:cNvSpPr>
              <p:nvPr/>
            </p:nvSpPr>
            <p:spPr bwMode="auto">
              <a:xfrm flipV="1">
                <a:off x="2728" y="170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47" name="Line 107"/>
              <p:cNvSpPr>
                <a:spLocks noChangeShapeType="1"/>
              </p:cNvSpPr>
              <p:nvPr/>
            </p:nvSpPr>
            <p:spPr bwMode="auto">
              <a:xfrm flipV="1">
                <a:off x="794" y="1676"/>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48" name="Line 108"/>
              <p:cNvSpPr>
                <a:spLocks noChangeShapeType="1"/>
              </p:cNvSpPr>
              <p:nvPr/>
            </p:nvSpPr>
            <p:spPr bwMode="auto">
              <a:xfrm flipV="1">
                <a:off x="1218" y="1676"/>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49" name="Line 109"/>
              <p:cNvSpPr>
                <a:spLocks noChangeShapeType="1"/>
              </p:cNvSpPr>
              <p:nvPr/>
            </p:nvSpPr>
            <p:spPr bwMode="auto">
              <a:xfrm flipV="1">
                <a:off x="1651" y="1676"/>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50" name="Line 110"/>
              <p:cNvSpPr>
                <a:spLocks noChangeShapeType="1"/>
              </p:cNvSpPr>
              <p:nvPr/>
            </p:nvSpPr>
            <p:spPr bwMode="auto">
              <a:xfrm flipV="1">
                <a:off x="2083" y="1676"/>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51" name="Line 111"/>
              <p:cNvSpPr>
                <a:spLocks noChangeShapeType="1"/>
              </p:cNvSpPr>
              <p:nvPr/>
            </p:nvSpPr>
            <p:spPr bwMode="auto">
              <a:xfrm flipV="1">
                <a:off x="2515" y="1676"/>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52" name="Line 112"/>
              <p:cNvSpPr>
                <a:spLocks noChangeShapeType="1"/>
              </p:cNvSpPr>
              <p:nvPr/>
            </p:nvSpPr>
            <p:spPr bwMode="auto">
              <a:xfrm>
                <a:off x="574" y="1655"/>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53" name="Line 113"/>
              <p:cNvSpPr>
                <a:spLocks noChangeShapeType="1"/>
              </p:cNvSpPr>
              <p:nvPr/>
            </p:nvSpPr>
            <p:spPr bwMode="auto">
              <a:xfrm>
                <a:off x="574" y="1570"/>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54" name="Line 114"/>
              <p:cNvSpPr>
                <a:spLocks noChangeShapeType="1"/>
              </p:cNvSpPr>
              <p:nvPr/>
            </p:nvSpPr>
            <p:spPr bwMode="auto">
              <a:xfrm>
                <a:off x="574" y="1484"/>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55" name="Line 115"/>
              <p:cNvSpPr>
                <a:spLocks noChangeShapeType="1"/>
              </p:cNvSpPr>
              <p:nvPr/>
            </p:nvSpPr>
            <p:spPr bwMode="auto">
              <a:xfrm>
                <a:off x="574" y="1399"/>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56" name="Line 116"/>
              <p:cNvSpPr>
                <a:spLocks noChangeShapeType="1"/>
              </p:cNvSpPr>
              <p:nvPr/>
            </p:nvSpPr>
            <p:spPr bwMode="auto">
              <a:xfrm>
                <a:off x="574" y="1228"/>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57" name="Line 117"/>
              <p:cNvSpPr>
                <a:spLocks noChangeShapeType="1"/>
              </p:cNvSpPr>
              <p:nvPr/>
            </p:nvSpPr>
            <p:spPr bwMode="auto">
              <a:xfrm>
                <a:off x="574" y="1733"/>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58" name="Rectangle 118"/>
              <p:cNvSpPr>
                <a:spLocks noChangeArrowheads="1"/>
              </p:cNvSpPr>
              <p:nvPr/>
            </p:nvSpPr>
            <p:spPr bwMode="auto">
              <a:xfrm>
                <a:off x="407" y="1662"/>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0</a:t>
                </a:r>
                <a:endParaRPr lang="en-US" altLang="ja-JP" sz="2400">
                  <a:latin typeface="Times New Roman" pitchFamily="18" charset="0"/>
                </a:endParaRPr>
              </a:p>
            </p:txBody>
          </p:sp>
          <p:sp>
            <p:nvSpPr>
              <p:cNvPr id="8659" name="Line 119"/>
              <p:cNvSpPr>
                <a:spLocks noChangeShapeType="1"/>
              </p:cNvSpPr>
              <p:nvPr/>
            </p:nvSpPr>
            <p:spPr bwMode="auto">
              <a:xfrm>
                <a:off x="574" y="1314"/>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60" name="Rectangle 120"/>
              <p:cNvSpPr>
                <a:spLocks noChangeArrowheads="1"/>
              </p:cNvSpPr>
              <p:nvPr/>
            </p:nvSpPr>
            <p:spPr bwMode="auto">
              <a:xfrm>
                <a:off x="407" y="1242"/>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5</a:t>
                </a:r>
                <a:endParaRPr lang="en-US" altLang="ja-JP" sz="2400">
                  <a:latin typeface="Times New Roman" pitchFamily="18" charset="0"/>
                </a:endParaRPr>
              </a:p>
            </p:txBody>
          </p:sp>
          <p:sp>
            <p:nvSpPr>
              <p:cNvPr id="8661" name="Line 121"/>
              <p:cNvSpPr>
                <a:spLocks noChangeShapeType="1"/>
              </p:cNvSpPr>
              <p:nvPr/>
            </p:nvSpPr>
            <p:spPr bwMode="auto">
              <a:xfrm>
                <a:off x="574" y="1228"/>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62" name="Line 122"/>
              <p:cNvSpPr>
                <a:spLocks noChangeShapeType="1"/>
              </p:cNvSpPr>
              <p:nvPr/>
            </p:nvSpPr>
            <p:spPr bwMode="auto">
              <a:xfrm>
                <a:off x="1006" y="1228"/>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63" name="Line 123"/>
              <p:cNvSpPr>
                <a:spLocks noChangeShapeType="1"/>
              </p:cNvSpPr>
              <p:nvPr/>
            </p:nvSpPr>
            <p:spPr bwMode="auto">
              <a:xfrm>
                <a:off x="1438" y="1228"/>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64" name="Line 124"/>
              <p:cNvSpPr>
                <a:spLocks noChangeShapeType="1"/>
              </p:cNvSpPr>
              <p:nvPr/>
            </p:nvSpPr>
            <p:spPr bwMode="auto">
              <a:xfrm>
                <a:off x="1871" y="1228"/>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65" name="Line 125"/>
              <p:cNvSpPr>
                <a:spLocks noChangeShapeType="1"/>
              </p:cNvSpPr>
              <p:nvPr/>
            </p:nvSpPr>
            <p:spPr bwMode="auto">
              <a:xfrm>
                <a:off x="2295" y="1228"/>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66" name="Line 126"/>
              <p:cNvSpPr>
                <a:spLocks noChangeShapeType="1"/>
              </p:cNvSpPr>
              <p:nvPr/>
            </p:nvSpPr>
            <p:spPr bwMode="auto">
              <a:xfrm>
                <a:off x="2728" y="1228"/>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67" name="Line 127"/>
              <p:cNvSpPr>
                <a:spLocks noChangeShapeType="1"/>
              </p:cNvSpPr>
              <p:nvPr/>
            </p:nvSpPr>
            <p:spPr bwMode="auto">
              <a:xfrm>
                <a:off x="794" y="1228"/>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68" name="Line 128"/>
              <p:cNvSpPr>
                <a:spLocks noChangeShapeType="1"/>
              </p:cNvSpPr>
              <p:nvPr/>
            </p:nvSpPr>
            <p:spPr bwMode="auto">
              <a:xfrm>
                <a:off x="1218" y="1228"/>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69" name="Line 129"/>
              <p:cNvSpPr>
                <a:spLocks noChangeShapeType="1"/>
              </p:cNvSpPr>
              <p:nvPr/>
            </p:nvSpPr>
            <p:spPr bwMode="auto">
              <a:xfrm>
                <a:off x="1651" y="1228"/>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70" name="Line 130"/>
              <p:cNvSpPr>
                <a:spLocks noChangeShapeType="1"/>
              </p:cNvSpPr>
              <p:nvPr/>
            </p:nvSpPr>
            <p:spPr bwMode="auto">
              <a:xfrm>
                <a:off x="2083" y="1228"/>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71" name="Line 131"/>
              <p:cNvSpPr>
                <a:spLocks noChangeShapeType="1"/>
              </p:cNvSpPr>
              <p:nvPr/>
            </p:nvSpPr>
            <p:spPr bwMode="auto">
              <a:xfrm>
                <a:off x="2515" y="1228"/>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72" name="Line 132"/>
              <p:cNvSpPr>
                <a:spLocks noChangeShapeType="1"/>
              </p:cNvSpPr>
              <p:nvPr/>
            </p:nvSpPr>
            <p:spPr bwMode="auto">
              <a:xfrm flipH="1">
                <a:off x="2697" y="1655"/>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73" name="Line 133"/>
              <p:cNvSpPr>
                <a:spLocks noChangeShapeType="1"/>
              </p:cNvSpPr>
              <p:nvPr/>
            </p:nvSpPr>
            <p:spPr bwMode="auto">
              <a:xfrm flipH="1">
                <a:off x="2697" y="1570"/>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74" name="Line 134"/>
              <p:cNvSpPr>
                <a:spLocks noChangeShapeType="1"/>
              </p:cNvSpPr>
              <p:nvPr/>
            </p:nvSpPr>
            <p:spPr bwMode="auto">
              <a:xfrm flipH="1">
                <a:off x="2697" y="1484"/>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75" name="Line 135"/>
              <p:cNvSpPr>
                <a:spLocks noChangeShapeType="1"/>
              </p:cNvSpPr>
              <p:nvPr/>
            </p:nvSpPr>
            <p:spPr bwMode="auto">
              <a:xfrm flipH="1">
                <a:off x="2697" y="1399"/>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76" name="Line 136"/>
              <p:cNvSpPr>
                <a:spLocks noChangeShapeType="1"/>
              </p:cNvSpPr>
              <p:nvPr/>
            </p:nvSpPr>
            <p:spPr bwMode="auto">
              <a:xfrm flipH="1">
                <a:off x="2697" y="1228"/>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77" name="Line 137"/>
              <p:cNvSpPr>
                <a:spLocks noChangeShapeType="1"/>
              </p:cNvSpPr>
              <p:nvPr/>
            </p:nvSpPr>
            <p:spPr bwMode="auto">
              <a:xfrm flipH="1">
                <a:off x="2659" y="1733"/>
                <a:ext cx="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78" name="Line 138"/>
              <p:cNvSpPr>
                <a:spLocks noChangeShapeType="1"/>
              </p:cNvSpPr>
              <p:nvPr/>
            </p:nvSpPr>
            <p:spPr bwMode="auto">
              <a:xfrm flipH="1">
                <a:off x="2659" y="1314"/>
                <a:ext cx="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79" name="Line 139"/>
              <p:cNvSpPr>
                <a:spLocks noChangeShapeType="1"/>
              </p:cNvSpPr>
              <p:nvPr/>
            </p:nvSpPr>
            <p:spPr bwMode="auto">
              <a:xfrm>
                <a:off x="574" y="1733"/>
                <a:ext cx="215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80" name="Line 140"/>
              <p:cNvSpPr>
                <a:spLocks noChangeShapeType="1"/>
              </p:cNvSpPr>
              <p:nvPr/>
            </p:nvSpPr>
            <p:spPr bwMode="auto">
              <a:xfrm>
                <a:off x="574" y="1228"/>
                <a:ext cx="1" cy="5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81" name="Freeform 141"/>
              <p:cNvSpPr>
                <a:spLocks/>
              </p:cNvSpPr>
              <p:nvPr/>
            </p:nvSpPr>
            <p:spPr bwMode="auto">
              <a:xfrm>
                <a:off x="574" y="1228"/>
                <a:ext cx="2154" cy="505"/>
              </a:xfrm>
              <a:custGeom>
                <a:avLst/>
                <a:gdLst>
                  <a:gd name="T0" fmla="*/ 0 w 284"/>
                  <a:gd name="T1" fmla="*/ 0 h 71"/>
                  <a:gd name="T2" fmla="*/ 2147483647 w 284"/>
                  <a:gd name="T3" fmla="*/ 0 h 71"/>
                  <a:gd name="T4" fmla="*/ 2147483647 w 284"/>
                  <a:gd name="T5" fmla="*/ 2147483647 h 71"/>
                  <a:gd name="T6" fmla="*/ 0 60000 65536"/>
                  <a:gd name="T7" fmla="*/ 0 60000 65536"/>
                  <a:gd name="T8" fmla="*/ 0 60000 65536"/>
                  <a:gd name="T9" fmla="*/ 0 w 284"/>
                  <a:gd name="T10" fmla="*/ 0 h 71"/>
                  <a:gd name="T11" fmla="*/ 284 w 284"/>
                  <a:gd name="T12" fmla="*/ 71 h 71"/>
                </a:gdLst>
                <a:ahLst/>
                <a:cxnLst>
                  <a:cxn ang="T6">
                    <a:pos x="T0" y="T1"/>
                  </a:cxn>
                  <a:cxn ang="T7">
                    <a:pos x="T2" y="T3"/>
                  </a:cxn>
                  <a:cxn ang="T8">
                    <a:pos x="T4" y="T5"/>
                  </a:cxn>
                </a:cxnLst>
                <a:rect l="T9" t="T10" r="T11" b="T12"/>
                <a:pathLst>
                  <a:path w="284" h="71">
                    <a:moveTo>
                      <a:pt x="0" y="0"/>
                    </a:moveTo>
                    <a:lnTo>
                      <a:pt x="284" y="0"/>
                    </a:lnTo>
                    <a:lnTo>
                      <a:pt x="284"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82" name="Rectangle 142"/>
              <p:cNvSpPr>
                <a:spLocks noChangeArrowheads="1"/>
              </p:cNvSpPr>
              <p:nvPr/>
            </p:nvSpPr>
            <p:spPr bwMode="auto">
              <a:xfrm>
                <a:off x="961" y="1655"/>
                <a:ext cx="45"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683" name="Rectangle 143"/>
              <p:cNvSpPr>
                <a:spLocks noChangeArrowheads="1"/>
              </p:cNvSpPr>
              <p:nvPr/>
            </p:nvSpPr>
            <p:spPr bwMode="auto">
              <a:xfrm>
                <a:off x="1090" y="1655"/>
                <a:ext cx="45"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684" name="Rectangle 144"/>
              <p:cNvSpPr>
                <a:spLocks noChangeArrowheads="1"/>
              </p:cNvSpPr>
              <p:nvPr/>
            </p:nvSpPr>
            <p:spPr bwMode="auto">
              <a:xfrm>
                <a:off x="1181" y="1570"/>
                <a:ext cx="37" cy="163"/>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685" name="Rectangle 145"/>
              <p:cNvSpPr>
                <a:spLocks noChangeArrowheads="1"/>
              </p:cNvSpPr>
              <p:nvPr/>
            </p:nvSpPr>
            <p:spPr bwMode="auto">
              <a:xfrm>
                <a:off x="1218" y="1655"/>
                <a:ext cx="46"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686" name="Rectangle 146"/>
              <p:cNvSpPr>
                <a:spLocks noChangeArrowheads="1"/>
              </p:cNvSpPr>
              <p:nvPr/>
            </p:nvSpPr>
            <p:spPr bwMode="auto">
              <a:xfrm>
                <a:off x="1264" y="1655"/>
                <a:ext cx="45"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687" name="Rectangle 147"/>
              <p:cNvSpPr>
                <a:spLocks noChangeArrowheads="1"/>
              </p:cNvSpPr>
              <p:nvPr/>
            </p:nvSpPr>
            <p:spPr bwMode="auto">
              <a:xfrm>
                <a:off x="1309" y="1228"/>
                <a:ext cx="46" cy="505"/>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688" name="Rectangle 148"/>
              <p:cNvSpPr>
                <a:spLocks noChangeArrowheads="1"/>
              </p:cNvSpPr>
              <p:nvPr/>
            </p:nvSpPr>
            <p:spPr bwMode="auto">
              <a:xfrm>
                <a:off x="1347" y="1655"/>
                <a:ext cx="46"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689" name="Rectangle 149"/>
              <p:cNvSpPr>
                <a:spLocks noChangeArrowheads="1"/>
              </p:cNvSpPr>
              <p:nvPr/>
            </p:nvSpPr>
            <p:spPr bwMode="auto">
              <a:xfrm>
                <a:off x="1438" y="1655"/>
                <a:ext cx="38"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690" name="Line 150"/>
              <p:cNvSpPr>
                <a:spLocks noChangeShapeType="1"/>
              </p:cNvSpPr>
              <p:nvPr/>
            </p:nvSpPr>
            <p:spPr bwMode="auto">
              <a:xfrm flipV="1">
                <a:off x="574" y="2309"/>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91" name="Line 151"/>
              <p:cNvSpPr>
                <a:spLocks noChangeShapeType="1"/>
              </p:cNvSpPr>
              <p:nvPr/>
            </p:nvSpPr>
            <p:spPr bwMode="auto">
              <a:xfrm flipV="1">
                <a:off x="1006" y="2309"/>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92" name="Line 152"/>
              <p:cNvSpPr>
                <a:spLocks noChangeShapeType="1"/>
              </p:cNvSpPr>
              <p:nvPr/>
            </p:nvSpPr>
            <p:spPr bwMode="auto">
              <a:xfrm flipV="1">
                <a:off x="1438" y="2309"/>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93" name="Line 153"/>
              <p:cNvSpPr>
                <a:spLocks noChangeShapeType="1"/>
              </p:cNvSpPr>
              <p:nvPr/>
            </p:nvSpPr>
            <p:spPr bwMode="auto">
              <a:xfrm flipV="1">
                <a:off x="1871" y="2309"/>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94" name="Line 154"/>
              <p:cNvSpPr>
                <a:spLocks noChangeShapeType="1"/>
              </p:cNvSpPr>
              <p:nvPr/>
            </p:nvSpPr>
            <p:spPr bwMode="auto">
              <a:xfrm flipV="1">
                <a:off x="2295" y="2309"/>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95" name="Line 155"/>
              <p:cNvSpPr>
                <a:spLocks noChangeShapeType="1"/>
              </p:cNvSpPr>
              <p:nvPr/>
            </p:nvSpPr>
            <p:spPr bwMode="auto">
              <a:xfrm flipV="1">
                <a:off x="2728" y="2309"/>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96" name="Line 156"/>
              <p:cNvSpPr>
                <a:spLocks noChangeShapeType="1"/>
              </p:cNvSpPr>
              <p:nvPr/>
            </p:nvSpPr>
            <p:spPr bwMode="auto">
              <a:xfrm flipV="1">
                <a:off x="794" y="2280"/>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97" name="Line 157"/>
              <p:cNvSpPr>
                <a:spLocks noChangeShapeType="1"/>
              </p:cNvSpPr>
              <p:nvPr/>
            </p:nvSpPr>
            <p:spPr bwMode="auto">
              <a:xfrm flipV="1">
                <a:off x="1218" y="2280"/>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98" name="Line 158"/>
              <p:cNvSpPr>
                <a:spLocks noChangeShapeType="1"/>
              </p:cNvSpPr>
              <p:nvPr/>
            </p:nvSpPr>
            <p:spPr bwMode="auto">
              <a:xfrm flipV="1">
                <a:off x="1651" y="2280"/>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99" name="Line 159"/>
              <p:cNvSpPr>
                <a:spLocks noChangeShapeType="1"/>
              </p:cNvSpPr>
              <p:nvPr/>
            </p:nvSpPr>
            <p:spPr bwMode="auto">
              <a:xfrm flipV="1">
                <a:off x="2083" y="2280"/>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00" name="Line 160"/>
              <p:cNvSpPr>
                <a:spLocks noChangeShapeType="1"/>
              </p:cNvSpPr>
              <p:nvPr/>
            </p:nvSpPr>
            <p:spPr bwMode="auto">
              <a:xfrm flipV="1">
                <a:off x="2515" y="2280"/>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01" name="Line 161"/>
              <p:cNvSpPr>
                <a:spLocks noChangeShapeType="1"/>
              </p:cNvSpPr>
              <p:nvPr/>
            </p:nvSpPr>
            <p:spPr bwMode="auto">
              <a:xfrm>
                <a:off x="574" y="2259"/>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02" name="Line 162"/>
              <p:cNvSpPr>
                <a:spLocks noChangeShapeType="1"/>
              </p:cNvSpPr>
              <p:nvPr/>
            </p:nvSpPr>
            <p:spPr bwMode="auto">
              <a:xfrm>
                <a:off x="574" y="2174"/>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03" name="Line 163"/>
              <p:cNvSpPr>
                <a:spLocks noChangeShapeType="1"/>
              </p:cNvSpPr>
              <p:nvPr/>
            </p:nvSpPr>
            <p:spPr bwMode="auto">
              <a:xfrm>
                <a:off x="574" y="2088"/>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04" name="Line 164"/>
              <p:cNvSpPr>
                <a:spLocks noChangeShapeType="1"/>
              </p:cNvSpPr>
              <p:nvPr/>
            </p:nvSpPr>
            <p:spPr bwMode="auto">
              <a:xfrm>
                <a:off x="574" y="2003"/>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05" name="Line 165"/>
              <p:cNvSpPr>
                <a:spLocks noChangeShapeType="1"/>
              </p:cNvSpPr>
              <p:nvPr/>
            </p:nvSpPr>
            <p:spPr bwMode="auto">
              <a:xfrm>
                <a:off x="574" y="1840"/>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06" name="Line 166"/>
              <p:cNvSpPr>
                <a:spLocks noChangeShapeType="1"/>
              </p:cNvSpPr>
              <p:nvPr/>
            </p:nvSpPr>
            <p:spPr bwMode="auto">
              <a:xfrm>
                <a:off x="574" y="2344"/>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07" name="Rectangle 167"/>
              <p:cNvSpPr>
                <a:spLocks noChangeArrowheads="1"/>
              </p:cNvSpPr>
              <p:nvPr/>
            </p:nvSpPr>
            <p:spPr bwMode="auto">
              <a:xfrm>
                <a:off x="407" y="2273"/>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0</a:t>
                </a:r>
                <a:endParaRPr lang="en-US" altLang="ja-JP" sz="2400">
                  <a:latin typeface="Times New Roman" pitchFamily="18" charset="0"/>
                </a:endParaRPr>
              </a:p>
            </p:txBody>
          </p:sp>
          <p:sp>
            <p:nvSpPr>
              <p:cNvPr id="8708" name="Line 168"/>
              <p:cNvSpPr>
                <a:spLocks noChangeShapeType="1"/>
              </p:cNvSpPr>
              <p:nvPr/>
            </p:nvSpPr>
            <p:spPr bwMode="auto">
              <a:xfrm>
                <a:off x="574" y="1918"/>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09" name="Rectangle 169"/>
              <p:cNvSpPr>
                <a:spLocks noChangeArrowheads="1"/>
              </p:cNvSpPr>
              <p:nvPr/>
            </p:nvSpPr>
            <p:spPr bwMode="auto">
              <a:xfrm>
                <a:off x="407" y="1847"/>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5</a:t>
                </a:r>
                <a:endParaRPr lang="en-US" altLang="ja-JP" sz="2400">
                  <a:latin typeface="Times New Roman" pitchFamily="18" charset="0"/>
                </a:endParaRPr>
              </a:p>
            </p:txBody>
          </p:sp>
          <p:sp>
            <p:nvSpPr>
              <p:cNvPr id="8710" name="Line 170"/>
              <p:cNvSpPr>
                <a:spLocks noChangeShapeType="1"/>
              </p:cNvSpPr>
              <p:nvPr/>
            </p:nvSpPr>
            <p:spPr bwMode="auto">
              <a:xfrm>
                <a:off x="574" y="1840"/>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11" name="Line 171"/>
              <p:cNvSpPr>
                <a:spLocks noChangeShapeType="1"/>
              </p:cNvSpPr>
              <p:nvPr/>
            </p:nvSpPr>
            <p:spPr bwMode="auto">
              <a:xfrm>
                <a:off x="1006" y="1840"/>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12" name="Line 172"/>
              <p:cNvSpPr>
                <a:spLocks noChangeShapeType="1"/>
              </p:cNvSpPr>
              <p:nvPr/>
            </p:nvSpPr>
            <p:spPr bwMode="auto">
              <a:xfrm>
                <a:off x="1438" y="1840"/>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13" name="Line 173"/>
              <p:cNvSpPr>
                <a:spLocks noChangeShapeType="1"/>
              </p:cNvSpPr>
              <p:nvPr/>
            </p:nvSpPr>
            <p:spPr bwMode="auto">
              <a:xfrm>
                <a:off x="1871" y="1840"/>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14" name="Line 174"/>
              <p:cNvSpPr>
                <a:spLocks noChangeShapeType="1"/>
              </p:cNvSpPr>
              <p:nvPr/>
            </p:nvSpPr>
            <p:spPr bwMode="auto">
              <a:xfrm>
                <a:off x="2295" y="1840"/>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15" name="Line 175"/>
              <p:cNvSpPr>
                <a:spLocks noChangeShapeType="1"/>
              </p:cNvSpPr>
              <p:nvPr/>
            </p:nvSpPr>
            <p:spPr bwMode="auto">
              <a:xfrm>
                <a:off x="2728" y="1840"/>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16" name="Line 176"/>
              <p:cNvSpPr>
                <a:spLocks noChangeShapeType="1"/>
              </p:cNvSpPr>
              <p:nvPr/>
            </p:nvSpPr>
            <p:spPr bwMode="auto">
              <a:xfrm>
                <a:off x="794" y="1840"/>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17" name="Line 177"/>
              <p:cNvSpPr>
                <a:spLocks noChangeShapeType="1"/>
              </p:cNvSpPr>
              <p:nvPr/>
            </p:nvSpPr>
            <p:spPr bwMode="auto">
              <a:xfrm>
                <a:off x="1218" y="1840"/>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18" name="Line 178"/>
              <p:cNvSpPr>
                <a:spLocks noChangeShapeType="1"/>
              </p:cNvSpPr>
              <p:nvPr/>
            </p:nvSpPr>
            <p:spPr bwMode="auto">
              <a:xfrm>
                <a:off x="1651" y="1840"/>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19" name="Line 179"/>
              <p:cNvSpPr>
                <a:spLocks noChangeShapeType="1"/>
              </p:cNvSpPr>
              <p:nvPr/>
            </p:nvSpPr>
            <p:spPr bwMode="auto">
              <a:xfrm>
                <a:off x="2083" y="1840"/>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20" name="Line 180"/>
              <p:cNvSpPr>
                <a:spLocks noChangeShapeType="1"/>
              </p:cNvSpPr>
              <p:nvPr/>
            </p:nvSpPr>
            <p:spPr bwMode="auto">
              <a:xfrm>
                <a:off x="2515" y="1840"/>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21" name="Line 181"/>
              <p:cNvSpPr>
                <a:spLocks noChangeShapeType="1"/>
              </p:cNvSpPr>
              <p:nvPr/>
            </p:nvSpPr>
            <p:spPr bwMode="auto">
              <a:xfrm flipH="1">
                <a:off x="2697" y="2259"/>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22" name="Line 182"/>
              <p:cNvSpPr>
                <a:spLocks noChangeShapeType="1"/>
              </p:cNvSpPr>
              <p:nvPr/>
            </p:nvSpPr>
            <p:spPr bwMode="auto">
              <a:xfrm flipH="1">
                <a:off x="2697" y="2174"/>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23" name="Line 183"/>
              <p:cNvSpPr>
                <a:spLocks noChangeShapeType="1"/>
              </p:cNvSpPr>
              <p:nvPr/>
            </p:nvSpPr>
            <p:spPr bwMode="auto">
              <a:xfrm flipH="1">
                <a:off x="2697" y="2088"/>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24" name="Line 184"/>
              <p:cNvSpPr>
                <a:spLocks noChangeShapeType="1"/>
              </p:cNvSpPr>
              <p:nvPr/>
            </p:nvSpPr>
            <p:spPr bwMode="auto">
              <a:xfrm flipH="1">
                <a:off x="2697" y="2003"/>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25" name="Line 185"/>
              <p:cNvSpPr>
                <a:spLocks noChangeShapeType="1"/>
              </p:cNvSpPr>
              <p:nvPr/>
            </p:nvSpPr>
            <p:spPr bwMode="auto">
              <a:xfrm flipH="1">
                <a:off x="2697" y="1840"/>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26" name="Line 186"/>
              <p:cNvSpPr>
                <a:spLocks noChangeShapeType="1"/>
              </p:cNvSpPr>
              <p:nvPr/>
            </p:nvSpPr>
            <p:spPr bwMode="auto">
              <a:xfrm flipH="1">
                <a:off x="2659" y="2344"/>
                <a:ext cx="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27" name="Line 187"/>
              <p:cNvSpPr>
                <a:spLocks noChangeShapeType="1"/>
              </p:cNvSpPr>
              <p:nvPr/>
            </p:nvSpPr>
            <p:spPr bwMode="auto">
              <a:xfrm flipH="1">
                <a:off x="2659" y="1918"/>
                <a:ext cx="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28" name="Line 188"/>
              <p:cNvSpPr>
                <a:spLocks noChangeShapeType="1"/>
              </p:cNvSpPr>
              <p:nvPr/>
            </p:nvSpPr>
            <p:spPr bwMode="auto">
              <a:xfrm>
                <a:off x="574" y="2344"/>
                <a:ext cx="215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29" name="Line 189"/>
              <p:cNvSpPr>
                <a:spLocks noChangeShapeType="1"/>
              </p:cNvSpPr>
              <p:nvPr/>
            </p:nvSpPr>
            <p:spPr bwMode="auto">
              <a:xfrm>
                <a:off x="574" y="1840"/>
                <a:ext cx="1" cy="5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30" name="Freeform 190"/>
              <p:cNvSpPr>
                <a:spLocks/>
              </p:cNvSpPr>
              <p:nvPr/>
            </p:nvSpPr>
            <p:spPr bwMode="auto">
              <a:xfrm>
                <a:off x="574" y="1840"/>
                <a:ext cx="2154" cy="504"/>
              </a:xfrm>
              <a:custGeom>
                <a:avLst/>
                <a:gdLst>
                  <a:gd name="T0" fmla="*/ 0 w 284"/>
                  <a:gd name="T1" fmla="*/ 0 h 71"/>
                  <a:gd name="T2" fmla="*/ 2147483647 w 284"/>
                  <a:gd name="T3" fmla="*/ 0 h 71"/>
                  <a:gd name="T4" fmla="*/ 2147483647 w 284"/>
                  <a:gd name="T5" fmla="*/ 2147483647 h 71"/>
                  <a:gd name="T6" fmla="*/ 0 60000 65536"/>
                  <a:gd name="T7" fmla="*/ 0 60000 65536"/>
                  <a:gd name="T8" fmla="*/ 0 60000 65536"/>
                  <a:gd name="T9" fmla="*/ 0 w 284"/>
                  <a:gd name="T10" fmla="*/ 0 h 71"/>
                  <a:gd name="T11" fmla="*/ 284 w 284"/>
                  <a:gd name="T12" fmla="*/ 71 h 71"/>
                </a:gdLst>
                <a:ahLst/>
                <a:cxnLst>
                  <a:cxn ang="T6">
                    <a:pos x="T0" y="T1"/>
                  </a:cxn>
                  <a:cxn ang="T7">
                    <a:pos x="T2" y="T3"/>
                  </a:cxn>
                  <a:cxn ang="T8">
                    <a:pos x="T4" y="T5"/>
                  </a:cxn>
                </a:cxnLst>
                <a:rect l="T9" t="T10" r="T11" b="T12"/>
                <a:pathLst>
                  <a:path w="284" h="71">
                    <a:moveTo>
                      <a:pt x="0" y="0"/>
                    </a:moveTo>
                    <a:lnTo>
                      <a:pt x="284" y="0"/>
                    </a:lnTo>
                    <a:lnTo>
                      <a:pt x="284"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31" name="Rectangle 191"/>
              <p:cNvSpPr>
                <a:spLocks noChangeArrowheads="1"/>
              </p:cNvSpPr>
              <p:nvPr/>
            </p:nvSpPr>
            <p:spPr bwMode="auto">
              <a:xfrm>
                <a:off x="1090" y="2259"/>
                <a:ext cx="45" cy="85"/>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732" name="Rectangle 192"/>
              <p:cNvSpPr>
                <a:spLocks noChangeArrowheads="1"/>
              </p:cNvSpPr>
              <p:nvPr/>
            </p:nvSpPr>
            <p:spPr bwMode="auto">
              <a:xfrm>
                <a:off x="1264" y="2259"/>
                <a:ext cx="45" cy="85"/>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733" name="Rectangle 193"/>
              <p:cNvSpPr>
                <a:spLocks noChangeArrowheads="1"/>
              </p:cNvSpPr>
              <p:nvPr/>
            </p:nvSpPr>
            <p:spPr bwMode="auto">
              <a:xfrm>
                <a:off x="1567" y="2174"/>
                <a:ext cx="46" cy="170"/>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734" name="Rectangle 194"/>
              <p:cNvSpPr>
                <a:spLocks noChangeArrowheads="1"/>
              </p:cNvSpPr>
              <p:nvPr/>
            </p:nvSpPr>
            <p:spPr bwMode="auto">
              <a:xfrm>
                <a:off x="1605" y="2174"/>
                <a:ext cx="46" cy="170"/>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735" name="Rectangle 195"/>
              <p:cNvSpPr>
                <a:spLocks noChangeArrowheads="1"/>
              </p:cNvSpPr>
              <p:nvPr/>
            </p:nvSpPr>
            <p:spPr bwMode="auto">
              <a:xfrm>
                <a:off x="1651" y="1918"/>
                <a:ext cx="45" cy="42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736" name="Rectangle 196"/>
              <p:cNvSpPr>
                <a:spLocks noChangeArrowheads="1"/>
              </p:cNvSpPr>
              <p:nvPr/>
            </p:nvSpPr>
            <p:spPr bwMode="auto">
              <a:xfrm>
                <a:off x="1696" y="2174"/>
                <a:ext cx="46" cy="170"/>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737" name="Rectangle 197"/>
              <p:cNvSpPr>
                <a:spLocks noChangeArrowheads="1"/>
              </p:cNvSpPr>
              <p:nvPr/>
            </p:nvSpPr>
            <p:spPr bwMode="auto">
              <a:xfrm>
                <a:off x="1780" y="2259"/>
                <a:ext cx="45" cy="85"/>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738" name="Line 198"/>
              <p:cNvSpPr>
                <a:spLocks noChangeShapeType="1"/>
              </p:cNvSpPr>
              <p:nvPr/>
            </p:nvSpPr>
            <p:spPr bwMode="auto">
              <a:xfrm flipV="1">
                <a:off x="574" y="2913"/>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39" name="Line 199"/>
              <p:cNvSpPr>
                <a:spLocks noChangeShapeType="1"/>
              </p:cNvSpPr>
              <p:nvPr/>
            </p:nvSpPr>
            <p:spPr bwMode="auto">
              <a:xfrm flipV="1">
                <a:off x="1006" y="2913"/>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40" name="Line 200"/>
              <p:cNvSpPr>
                <a:spLocks noChangeShapeType="1"/>
              </p:cNvSpPr>
              <p:nvPr/>
            </p:nvSpPr>
            <p:spPr bwMode="auto">
              <a:xfrm flipV="1">
                <a:off x="1438" y="2913"/>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41" name="Line 201"/>
              <p:cNvSpPr>
                <a:spLocks noChangeShapeType="1"/>
              </p:cNvSpPr>
              <p:nvPr/>
            </p:nvSpPr>
            <p:spPr bwMode="auto">
              <a:xfrm flipV="1">
                <a:off x="1871" y="2913"/>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42" name="Line 202"/>
              <p:cNvSpPr>
                <a:spLocks noChangeShapeType="1"/>
              </p:cNvSpPr>
              <p:nvPr/>
            </p:nvSpPr>
            <p:spPr bwMode="auto">
              <a:xfrm flipV="1">
                <a:off x="2295" y="2913"/>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43" name="Line 203"/>
              <p:cNvSpPr>
                <a:spLocks noChangeShapeType="1"/>
              </p:cNvSpPr>
              <p:nvPr/>
            </p:nvSpPr>
            <p:spPr bwMode="auto">
              <a:xfrm flipV="1">
                <a:off x="2728" y="2913"/>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44" name="Line 204"/>
              <p:cNvSpPr>
                <a:spLocks noChangeShapeType="1"/>
              </p:cNvSpPr>
              <p:nvPr/>
            </p:nvSpPr>
            <p:spPr bwMode="auto">
              <a:xfrm flipV="1">
                <a:off x="794" y="2885"/>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8238" name="Group 205"/>
            <p:cNvGrpSpPr>
              <a:grpSpLocks/>
            </p:cNvGrpSpPr>
            <p:nvPr/>
          </p:nvGrpSpPr>
          <p:grpSpPr bwMode="auto">
            <a:xfrm>
              <a:off x="180" y="1228"/>
              <a:ext cx="5347" cy="2775"/>
              <a:chOff x="180" y="1228"/>
              <a:chExt cx="5347" cy="2775"/>
            </a:xfrm>
          </p:grpSpPr>
          <p:sp>
            <p:nvSpPr>
              <p:cNvPr id="8345" name="Line 206"/>
              <p:cNvSpPr>
                <a:spLocks noChangeShapeType="1"/>
              </p:cNvSpPr>
              <p:nvPr/>
            </p:nvSpPr>
            <p:spPr bwMode="auto">
              <a:xfrm flipV="1">
                <a:off x="1218" y="2885"/>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46" name="Line 207"/>
              <p:cNvSpPr>
                <a:spLocks noChangeShapeType="1"/>
              </p:cNvSpPr>
              <p:nvPr/>
            </p:nvSpPr>
            <p:spPr bwMode="auto">
              <a:xfrm flipV="1">
                <a:off x="1651" y="2885"/>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47" name="Line 208"/>
              <p:cNvSpPr>
                <a:spLocks noChangeShapeType="1"/>
              </p:cNvSpPr>
              <p:nvPr/>
            </p:nvSpPr>
            <p:spPr bwMode="auto">
              <a:xfrm flipV="1">
                <a:off x="2083" y="2885"/>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48" name="Line 209"/>
              <p:cNvSpPr>
                <a:spLocks noChangeShapeType="1"/>
              </p:cNvSpPr>
              <p:nvPr/>
            </p:nvSpPr>
            <p:spPr bwMode="auto">
              <a:xfrm flipV="1">
                <a:off x="2515" y="2885"/>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49" name="Line 210"/>
              <p:cNvSpPr>
                <a:spLocks noChangeShapeType="1"/>
              </p:cNvSpPr>
              <p:nvPr/>
            </p:nvSpPr>
            <p:spPr bwMode="auto">
              <a:xfrm>
                <a:off x="574" y="2863"/>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50" name="Line 211"/>
              <p:cNvSpPr>
                <a:spLocks noChangeShapeType="1"/>
              </p:cNvSpPr>
              <p:nvPr/>
            </p:nvSpPr>
            <p:spPr bwMode="auto">
              <a:xfrm>
                <a:off x="574" y="2778"/>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51" name="Line 212"/>
              <p:cNvSpPr>
                <a:spLocks noChangeShapeType="1"/>
              </p:cNvSpPr>
              <p:nvPr/>
            </p:nvSpPr>
            <p:spPr bwMode="auto">
              <a:xfrm>
                <a:off x="574" y="2693"/>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52" name="Line 213"/>
              <p:cNvSpPr>
                <a:spLocks noChangeShapeType="1"/>
              </p:cNvSpPr>
              <p:nvPr/>
            </p:nvSpPr>
            <p:spPr bwMode="auto">
              <a:xfrm>
                <a:off x="574" y="2607"/>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53" name="Line 214"/>
              <p:cNvSpPr>
                <a:spLocks noChangeShapeType="1"/>
              </p:cNvSpPr>
              <p:nvPr/>
            </p:nvSpPr>
            <p:spPr bwMode="auto">
              <a:xfrm>
                <a:off x="574" y="2444"/>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54" name="Line 215"/>
              <p:cNvSpPr>
                <a:spLocks noChangeShapeType="1"/>
              </p:cNvSpPr>
              <p:nvPr/>
            </p:nvSpPr>
            <p:spPr bwMode="auto">
              <a:xfrm>
                <a:off x="574" y="2949"/>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55" name="Rectangle 216"/>
              <p:cNvSpPr>
                <a:spLocks noChangeArrowheads="1"/>
              </p:cNvSpPr>
              <p:nvPr/>
            </p:nvSpPr>
            <p:spPr bwMode="auto">
              <a:xfrm>
                <a:off x="407" y="2877"/>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0</a:t>
                </a:r>
                <a:endParaRPr lang="en-US" altLang="ja-JP" sz="2400">
                  <a:latin typeface="Times New Roman" pitchFamily="18" charset="0"/>
                </a:endParaRPr>
              </a:p>
            </p:txBody>
          </p:sp>
          <p:sp>
            <p:nvSpPr>
              <p:cNvPr id="8356" name="Line 217"/>
              <p:cNvSpPr>
                <a:spLocks noChangeShapeType="1"/>
              </p:cNvSpPr>
              <p:nvPr/>
            </p:nvSpPr>
            <p:spPr bwMode="auto">
              <a:xfrm>
                <a:off x="574" y="2529"/>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57" name="Rectangle 218"/>
              <p:cNvSpPr>
                <a:spLocks noChangeArrowheads="1"/>
              </p:cNvSpPr>
              <p:nvPr/>
            </p:nvSpPr>
            <p:spPr bwMode="auto">
              <a:xfrm>
                <a:off x="407" y="2458"/>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5</a:t>
                </a:r>
                <a:endParaRPr lang="en-US" altLang="ja-JP" sz="2400">
                  <a:latin typeface="Times New Roman" pitchFamily="18" charset="0"/>
                </a:endParaRPr>
              </a:p>
            </p:txBody>
          </p:sp>
          <p:sp>
            <p:nvSpPr>
              <p:cNvPr id="8358" name="Line 219"/>
              <p:cNvSpPr>
                <a:spLocks noChangeShapeType="1"/>
              </p:cNvSpPr>
              <p:nvPr/>
            </p:nvSpPr>
            <p:spPr bwMode="auto">
              <a:xfrm>
                <a:off x="574" y="2444"/>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59" name="Line 220"/>
              <p:cNvSpPr>
                <a:spLocks noChangeShapeType="1"/>
              </p:cNvSpPr>
              <p:nvPr/>
            </p:nvSpPr>
            <p:spPr bwMode="auto">
              <a:xfrm>
                <a:off x="1006" y="2444"/>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60" name="Line 221"/>
              <p:cNvSpPr>
                <a:spLocks noChangeShapeType="1"/>
              </p:cNvSpPr>
              <p:nvPr/>
            </p:nvSpPr>
            <p:spPr bwMode="auto">
              <a:xfrm>
                <a:off x="1438" y="2444"/>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61" name="Line 222"/>
              <p:cNvSpPr>
                <a:spLocks noChangeShapeType="1"/>
              </p:cNvSpPr>
              <p:nvPr/>
            </p:nvSpPr>
            <p:spPr bwMode="auto">
              <a:xfrm>
                <a:off x="1871" y="2444"/>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62" name="Line 223"/>
              <p:cNvSpPr>
                <a:spLocks noChangeShapeType="1"/>
              </p:cNvSpPr>
              <p:nvPr/>
            </p:nvSpPr>
            <p:spPr bwMode="auto">
              <a:xfrm>
                <a:off x="2295" y="2444"/>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63" name="Line 224"/>
              <p:cNvSpPr>
                <a:spLocks noChangeShapeType="1"/>
              </p:cNvSpPr>
              <p:nvPr/>
            </p:nvSpPr>
            <p:spPr bwMode="auto">
              <a:xfrm>
                <a:off x="2728" y="2444"/>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64" name="Line 225"/>
              <p:cNvSpPr>
                <a:spLocks noChangeShapeType="1"/>
              </p:cNvSpPr>
              <p:nvPr/>
            </p:nvSpPr>
            <p:spPr bwMode="auto">
              <a:xfrm>
                <a:off x="794" y="2444"/>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65" name="Line 226"/>
              <p:cNvSpPr>
                <a:spLocks noChangeShapeType="1"/>
              </p:cNvSpPr>
              <p:nvPr/>
            </p:nvSpPr>
            <p:spPr bwMode="auto">
              <a:xfrm>
                <a:off x="1218" y="2444"/>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66" name="Line 227"/>
              <p:cNvSpPr>
                <a:spLocks noChangeShapeType="1"/>
              </p:cNvSpPr>
              <p:nvPr/>
            </p:nvSpPr>
            <p:spPr bwMode="auto">
              <a:xfrm>
                <a:off x="1651" y="2444"/>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67" name="Line 228"/>
              <p:cNvSpPr>
                <a:spLocks noChangeShapeType="1"/>
              </p:cNvSpPr>
              <p:nvPr/>
            </p:nvSpPr>
            <p:spPr bwMode="auto">
              <a:xfrm>
                <a:off x="2083" y="2444"/>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68" name="Line 229"/>
              <p:cNvSpPr>
                <a:spLocks noChangeShapeType="1"/>
              </p:cNvSpPr>
              <p:nvPr/>
            </p:nvSpPr>
            <p:spPr bwMode="auto">
              <a:xfrm>
                <a:off x="2515" y="2444"/>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69" name="Line 230"/>
              <p:cNvSpPr>
                <a:spLocks noChangeShapeType="1"/>
              </p:cNvSpPr>
              <p:nvPr/>
            </p:nvSpPr>
            <p:spPr bwMode="auto">
              <a:xfrm flipH="1">
                <a:off x="2697" y="2863"/>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70" name="Line 231"/>
              <p:cNvSpPr>
                <a:spLocks noChangeShapeType="1"/>
              </p:cNvSpPr>
              <p:nvPr/>
            </p:nvSpPr>
            <p:spPr bwMode="auto">
              <a:xfrm flipH="1">
                <a:off x="2697" y="2778"/>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71" name="Line 232"/>
              <p:cNvSpPr>
                <a:spLocks noChangeShapeType="1"/>
              </p:cNvSpPr>
              <p:nvPr/>
            </p:nvSpPr>
            <p:spPr bwMode="auto">
              <a:xfrm flipH="1">
                <a:off x="2697" y="2693"/>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72" name="Line 233"/>
              <p:cNvSpPr>
                <a:spLocks noChangeShapeType="1"/>
              </p:cNvSpPr>
              <p:nvPr/>
            </p:nvSpPr>
            <p:spPr bwMode="auto">
              <a:xfrm flipH="1">
                <a:off x="2697" y="2607"/>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73" name="Line 234"/>
              <p:cNvSpPr>
                <a:spLocks noChangeShapeType="1"/>
              </p:cNvSpPr>
              <p:nvPr/>
            </p:nvSpPr>
            <p:spPr bwMode="auto">
              <a:xfrm flipH="1">
                <a:off x="2697" y="2444"/>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74" name="Line 235"/>
              <p:cNvSpPr>
                <a:spLocks noChangeShapeType="1"/>
              </p:cNvSpPr>
              <p:nvPr/>
            </p:nvSpPr>
            <p:spPr bwMode="auto">
              <a:xfrm flipH="1">
                <a:off x="2659" y="2949"/>
                <a:ext cx="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75" name="Line 236"/>
              <p:cNvSpPr>
                <a:spLocks noChangeShapeType="1"/>
              </p:cNvSpPr>
              <p:nvPr/>
            </p:nvSpPr>
            <p:spPr bwMode="auto">
              <a:xfrm flipH="1">
                <a:off x="2659" y="2529"/>
                <a:ext cx="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76" name="Line 237"/>
              <p:cNvSpPr>
                <a:spLocks noChangeShapeType="1"/>
              </p:cNvSpPr>
              <p:nvPr/>
            </p:nvSpPr>
            <p:spPr bwMode="auto">
              <a:xfrm>
                <a:off x="574" y="2949"/>
                <a:ext cx="215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77" name="Line 238"/>
              <p:cNvSpPr>
                <a:spLocks noChangeShapeType="1"/>
              </p:cNvSpPr>
              <p:nvPr/>
            </p:nvSpPr>
            <p:spPr bwMode="auto">
              <a:xfrm>
                <a:off x="574" y="2444"/>
                <a:ext cx="1" cy="5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78" name="Freeform 239"/>
              <p:cNvSpPr>
                <a:spLocks/>
              </p:cNvSpPr>
              <p:nvPr/>
            </p:nvSpPr>
            <p:spPr bwMode="auto">
              <a:xfrm>
                <a:off x="574" y="2444"/>
                <a:ext cx="2154" cy="505"/>
              </a:xfrm>
              <a:custGeom>
                <a:avLst/>
                <a:gdLst>
                  <a:gd name="T0" fmla="*/ 0 w 284"/>
                  <a:gd name="T1" fmla="*/ 0 h 71"/>
                  <a:gd name="T2" fmla="*/ 2147483647 w 284"/>
                  <a:gd name="T3" fmla="*/ 0 h 71"/>
                  <a:gd name="T4" fmla="*/ 2147483647 w 284"/>
                  <a:gd name="T5" fmla="*/ 2147483647 h 71"/>
                  <a:gd name="T6" fmla="*/ 0 60000 65536"/>
                  <a:gd name="T7" fmla="*/ 0 60000 65536"/>
                  <a:gd name="T8" fmla="*/ 0 60000 65536"/>
                  <a:gd name="T9" fmla="*/ 0 w 284"/>
                  <a:gd name="T10" fmla="*/ 0 h 71"/>
                  <a:gd name="T11" fmla="*/ 284 w 284"/>
                  <a:gd name="T12" fmla="*/ 71 h 71"/>
                </a:gdLst>
                <a:ahLst/>
                <a:cxnLst>
                  <a:cxn ang="T6">
                    <a:pos x="T0" y="T1"/>
                  </a:cxn>
                  <a:cxn ang="T7">
                    <a:pos x="T2" y="T3"/>
                  </a:cxn>
                  <a:cxn ang="T8">
                    <a:pos x="T4" y="T5"/>
                  </a:cxn>
                </a:cxnLst>
                <a:rect l="T9" t="T10" r="T11" b="T12"/>
                <a:pathLst>
                  <a:path w="284" h="71">
                    <a:moveTo>
                      <a:pt x="0" y="0"/>
                    </a:moveTo>
                    <a:lnTo>
                      <a:pt x="284" y="0"/>
                    </a:lnTo>
                    <a:lnTo>
                      <a:pt x="284"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79" name="Rectangle 240"/>
              <p:cNvSpPr>
                <a:spLocks noChangeArrowheads="1"/>
              </p:cNvSpPr>
              <p:nvPr/>
            </p:nvSpPr>
            <p:spPr bwMode="auto">
              <a:xfrm>
                <a:off x="1522" y="2863"/>
                <a:ext cx="45" cy="8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380" name="Rectangle 241"/>
              <p:cNvSpPr>
                <a:spLocks noChangeArrowheads="1"/>
              </p:cNvSpPr>
              <p:nvPr/>
            </p:nvSpPr>
            <p:spPr bwMode="auto">
              <a:xfrm>
                <a:off x="1567" y="2863"/>
                <a:ext cx="46" cy="8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381" name="Rectangle 242"/>
              <p:cNvSpPr>
                <a:spLocks noChangeArrowheads="1"/>
              </p:cNvSpPr>
              <p:nvPr/>
            </p:nvSpPr>
            <p:spPr bwMode="auto">
              <a:xfrm>
                <a:off x="1651" y="2778"/>
                <a:ext cx="45" cy="171"/>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382" name="Rectangle 243"/>
              <p:cNvSpPr>
                <a:spLocks noChangeArrowheads="1"/>
              </p:cNvSpPr>
              <p:nvPr/>
            </p:nvSpPr>
            <p:spPr bwMode="auto">
              <a:xfrm>
                <a:off x="1696" y="2693"/>
                <a:ext cx="46" cy="25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383" name="Rectangle 244"/>
              <p:cNvSpPr>
                <a:spLocks noChangeArrowheads="1"/>
              </p:cNvSpPr>
              <p:nvPr/>
            </p:nvSpPr>
            <p:spPr bwMode="auto">
              <a:xfrm>
                <a:off x="1742" y="2863"/>
                <a:ext cx="38" cy="8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384" name="Rectangle 245"/>
              <p:cNvSpPr>
                <a:spLocks noChangeArrowheads="1"/>
              </p:cNvSpPr>
              <p:nvPr/>
            </p:nvSpPr>
            <p:spPr bwMode="auto">
              <a:xfrm>
                <a:off x="1780" y="2863"/>
                <a:ext cx="45" cy="8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385" name="Rectangle 246"/>
              <p:cNvSpPr>
                <a:spLocks noChangeArrowheads="1"/>
              </p:cNvSpPr>
              <p:nvPr/>
            </p:nvSpPr>
            <p:spPr bwMode="auto">
              <a:xfrm>
                <a:off x="1863" y="2863"/>
                <a:ext cx="46" cy="8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386" name="Rectangle 247"/>
              <p:cNvSpPr>
                <a:spLocks noChangeArrowheads="1"/>
              </p:cNvSpPr>
              <p:nvPr/>
            </p:nvSpPr>
            <p:spPr bwMode="auto">
              <a:xfrm>
                <a:off x="1909" y="2863"/>
                <a:ext cx="45" cy="8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387" name="Rectangle 248"/>
              <p:cNvSpPr>
                <a:spLocks noChangeArrowheads="1"/>
              </p:cNvSpPr>
              <p:nvPr/>
            </p:nvSpPr>
            <p:spPr bwMode="auto">
              <a:xfrm>
                <a:off x="2000" y="2863"/>
                <a:ext cx="38" cy="8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388" name="Rectangle 249"/>
              <p:cNvSpPr>
                <a:spLocks noChangeArrowheads="1"/>
              </p:cNvSpPr>
              <p:nvPr/>
            </p:nvSpPr>
            <p:spPr bwMode="auto">
              <a:xfrm>
                <a:off x="1241" y="3759"/>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ja-JP" sz="2400">
                  <a:latin typeface="Times New Roman" pitchFamily="18" charset="0"/>
                </a:endParaRPr>
              </a:p>
            </p:txBody>
          </p:sp>
          <p:sp>
            <p:nvSpPr>
              <p:cNvPr id="8389" name="Rectangle 250"/>
              <p:cNvSpPr>
                <a:spLocks noChangeArrowheads="1"/>
              </p:cNvSpPr>
              <p:nvPr/>
            </p:nvSpPr>
            <p:spPr bwMode="auto">
              <a:xfrm>
                <a:off x="1499" y="3773"/>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ja-JP" sz="2400">
                  <a:latin typeface="Times New Roman" pitchFamily="18" charset="0"/>
                </a:endParaRPr>
              </a:p>
            </p:txBody>
          </p:sp>
          <p:sp>
            <p:nvSpPr>
              <p:cNvPr id="8390" name="Rectangle 251"/>
              <p:cNvSpPr>
                <a:spLocks noChangeArrowheads="1"/>
              </p:cNvSpPr>
              <p:nvPr/>
            </p:nvSpPr>
            <p:spPr bwMode="auto">
              <a:xfrm>
                <a:off x="1651" y="375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solidFill>
                      <a:srgbClr val="000000"/>
                    </a:solidFill>
                  </a:rPr>
                  <a:t> </a:t>
                </a:r>
                <a:endParaRPr lang="en-US" altLang="ja-JP" sz="2400">
                  <a:latin typeface="Times New Roman" pitchFamily="18" charset="0"/>
                </a:endParaRPr>
              </a:p>
            </p:txBody>
          </p:sp>
          <p:sp>
            <p:nvSpPr>
              <p:cNvPr id="8391" name="Rectangle 252"/>
              <p:cNvSpPr>
                <a:spLocks noChangeArrowheads="1"/>
              </p:cNvSpPr>
              <p:nvPr/>
            </p:nvSpPr>
            <p:spPr bwMode="auto">
              <a:xfrm rot="-5400000">
                <a:off x="-153" y="1954"/>
                <a:ext cx="8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solidFill>
                      <a:srgbClr val="000000"/>
                    </a:solidFill>
                  </a:rPr>
                  <a:t>Counts / bin</a:t>
                </a:r>
                <a:endParaRPr lang="en-US" altLang="ja-JP" sz="2400">
                  <a:latin typeface="Times New Roman" pitchFamily="18" charset="0"/>
                </a:endParaRPr>
              </a:p>
            </p:txBody>
          </p:sp>
          <p:sp>
            <p:nvSpPr>
              <p:cNvPr id="8392" name="Line 253"/>
              <p:cNvSpPr>
                <a:spLocks noChangeShapeType="1"/>
              </p:cNvSpPr>
              <p:nvPr/>
            </p:nvSpPr>
            <p:spPr bwMode="auto">
              <a:xfrm flipV="1">
                <a:off x="3372" y="170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93" name="Line 254"/>
              <p:cNvSpPr>
                <a:spLocks noChangeShapeType="1"/>
              </p:cNvSpPr>
              <p:nvPr/>
            </p:nvSpPr>
            <p:spPr bwMode="auto">
              <a:xfrm flipV="1">
                <a:off x="3804" y="170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94" name="Line 255"/>
              <p:cNvSpPr>
                <a:spLocks noChangeShapeType="1"/>
              </p:cNvSpPr>
              <p:nvPr/>
            </p:nvSpPr>
            <p:spPr bwMode="auto">
              <a:xfrm flipV="1">
                <a:off x="4229" y="170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95" name="Line 256"/>
              <p:cNvSpPr>
                <a:spLocks noChangeShapeType="1"/>
              </p:cNvSpPr>
              <p:nvPr/>
            </p:nvSpPr>
            <p:spPr bwMode="auto">
              <a:xfrm flipV="1">
                <a:off x="4661" y="170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96" name="Line 257"/>
              <p:cNvSpPr>
                <a:spLocks noChangeShapeType="1"/>
              </p:cNvSpPr>
              <p:nvPr/>
            </p:nvSpPr>
            <p:spPr bwMode="auto">
              <a:xfrm flipV="1">
                <a:off x="5094" y="170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97" name="Line 258"/>
              <p:cNvSpPr>
                <a:spLocks noChangeShapeType="1"/>
              </p:cNvSpPr>
              <p:nvPr/>
            </p:nvSpPr>
            <p:spPr bwMode="auto">
              <a:xfrm flipV="1">
                <a:off x="5526" y="170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98" name="Line 259"/>
              <p:cNvSpPr>
                <a:spLocks noChangeShapeType="1"/>
              </p:cNvSpPr>
              <p:nvPr/>
            </p:nvSpPr>
            <p:spPr bwMode="auto">
              <a:xfrm flipV="1">
                <a:off x="3585" y="1676"/>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99" name="Line 260"/>
              <p:cNvSpPr>
                <a:spLocks noChangeShapeType="1"/>
              </p:cNvSpPr>
              <p:nvPr/>
            </p:nvSpPr>
            <p:spPr bwMode="auto">
              <a:xfrm flipV="1">
                <a:off x="4017" y="1676"/>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00" name="Line 261"/>
              <p:cNvSpPr>
                <a:spLocks noChangeShapeType="1"/>
              </p:cNvSpPr>
              <p:nvPr/>
            </p:nvSpPr>
            <p:spPr bwMode="auto">
              <a:xfrm flipV="1">
                <a:off x="4449" y="1676"/>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01" name="Line 262"/>
              <p:cNvSpPr>
                <a:spLocks noChangeShapeType="1"/>
              </p:cNvSpPr>
              <p:nvPr/>
            </p:nvSpPr>
            <p:spPr bwMode="auto">
              <a:xfrm flipV="1">
                <a:off x="4881" y="1676"/>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02" name="Line 263"/>
              <p:cNvSpPr>
                <a:spLocks noChangeShapeType="1"/>
              </p:cNvSpPr>
              <p:nvPr/>
            </p:nvSpPr>
            <p:spPr bwMode="auto">
              <a:xfrm flipV="1">
                <a:off x="5306" y="1676"/>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03" name="Line 264"/>
              <p:cNvSpPr>
                <a:spLocks noChangeShapeType="1"/>
              </p:cNvSpPr>
              <p:nvPr/>
            </p:nvSpPr>
            <p:spPr bwMode="auto">
              <a:xfrm>
                <a:off x="3372" y="1655"/>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04" name="Line 265"/>
              <p:cNvSpPr>
                <a:spLocks noChangeShapeType="1"/>
              </p:cNvSpPr>
              <p:nvPr/>
            </p:nvSpPr>
            <p:spPr bwMode="auto">
              <a:xfrm>
                <a:off x="3372" y="1570"/>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05" name="Line 266"/>
              <p:cNvSpPr>
                <a:spLocks noChangeShapeType="1"/>
              </p:cNvSpPr>
              <p:nvPr/>
            </p:nvSpPr>
            <p:spPr bwMode="auto">
              <a:xfrm>
                <a:off x="3372" y="1484"/>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06" name="Line 267"/>
              <p:cNvSpPr>
                <a:spLocks noChangeShapeType="1"/>
              </p:cNvSpPr>
              <p:nvPr/>
            </p:nvSpPr>
            <p:spPr bwMode="auto">
              <a:xfrm>
                <a:off x="3372" y="1399"/>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07" name="Line 268"/>
              <p:cNvSpPr>
                <a:spLocks noChangeShapeType="1"/>
              </p:cNvSpPr>
              <p:nvPr/>
            </p:nvSpPr>
            <p:spPr bwMode="auto">
              <a:xfrm>
                <a:off x="3372" y="1228"/>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08" name="Line 269"/>
              <p:cNvSpPr>
                <a:spLocks noChangeShapeType="1"/>
              </p:cNvSpPr>
              <p:nvPr/>
            </p:nvSpPr>
            <p:spPr bwMode="auto">
              <a:xfrm>
                <a:off x="3372" y="1733"/>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09" name="Rectangle 270"/>
              <p:cNvSpPr>
                <a:spLocks noChangeArrowheads="1"/>
              </p:cNvSpPr>
              <p:nvPr/>
            </p:nvSpPr>
            <p:spPr bwMode="auto">
              <a:xfrm>
                <a:off x="3198" y="1662"/>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0</a:t>
                </a:r>
                <a:endParaRPr lang="en-US" altLang="ja-JP" sz="2400">
                  <a:latin typeface="Times New Roman" pitchFamily="18" charset="0"/>
                </a:endParaRPr>
              </a:p>
            </p:txBody>
          </p:sp>
          <p:sp>
            <p:nvSpPr>
              <p:cNvPr id="8410" name="Line 271"/>
              <p:cNvSpPr>
                <a:spLocks noChangeShapeType="1"/>
              </p:cNvSpPr>
              <p:nvPr/>
            </p:nvSpPr>
            <p:spPr bwMode="auto">
              <a:xfrm>
                <a:off x="3372" y="1314"/>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11" name="Rectangle 272"/>
              <p:cNvSpPr>
                <a:spLocks noChangeArrowheads="1"/>
              </p:cNvSpPr>
              <p:nvPr/>
            </p:nvSpPr>
            <p:spPr bwMode="auto">
              <a:xfrm>
                <a:off x="3198" y="1242"/>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5</a:t>
                </a:r>
                <a:endParaRPr lang="en-US" altLang="ja-JP" sz="2400">
                  <a:latin typeface="Times New Roman" pitchFamily="18" charset="0"/>
                </a:endParaRPr>
              </a:p>
            </p:txBody>
          </p:sp>
          <p:sp>
            <p:nvSpPr>
              <p:cNvPr id="8412" name="Line 273"/>
              <p:cNvSpPr>
                <a:spLocks noChangeShapeType="1"/>
              </p:cNvSpPr>
              <p:nvPr/>
            </p:nvSpPr>
            <p:spPr bwMode="auto">
              <a:xfrm>
                <a:off x="3372" y="1228"/>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13" name="Line 274"/>
              <p:cNvSpPr>
                <a:spLocks noChangeShapeType="1"/>
              </p:cNvSpPr>
              <p:nvPr/>
            </p:nvSpPr>
            <p:spPr bwMode="auto">
              <a:xfrm>
                <a:off x="3804" y="1228"/>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14" name="Line 275"/>
              <p:cNvSpPr>
                <a:spLocks noChangeShapeType="1"/>
              </p:cNvSpPr>
              <p:nvPr/>
            </p:nvSpPr>
            <p:spPr bwMode="auto">
              <a:xfrm>
                <a:off x="4229" y="1228"/>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15" name="Line 276"/>
              <p:cNvSpPr>
                <a:spLocks noChangeShapeType="1"/>
              </p:cNvSpPr>
              <p:nvPr/>
            </p:nvSpPr>
            <p:spPr bwMode="auto">
              <a:xfrm>
                <a:off x="4661" y="1228"/>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16" name="Line 277"/>
              <p:cNvSpPr>
                <a:spLocks noChangeShapeType="1"/>
              </p:cNvSpPr>
              <p:nvPr/>
            </p:nvSpPr>
            <p:spPr bwMode="auto">
              <a:xfrm>
                <a:off x="5094" y="1228"/>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17" name="Line 278"/>
              <p:cNvSpPr>
                <a:spLocks noChangeShapeType="1"/>
              </p:cNvSpPr>
              <p:nvPr/>
            </p:nvSpPr>
            <p:spPr bwMode="auto">
              <a:xfrm>
                <a:off x="5526" y="1228"/>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18" name="Line 279"/>
              <p:cNvSpPr>
                <a:spLocks noChangeShapeType="1"/>
              </p:cNvSpPr>
              <p:nvPr/>
            </p:nvSpPr>
            <p:spPr bwMode="auto">
              <a:xfrm>
                <a:off x="3585" y="1228"/>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19" name="Line 280"/>
              <p:cNvSpPr>
                <a:spLocks noChangeShapeType="1"/>
              </p:cNvSpPr>
              <p:nvPr/>
            </p:nvSpPr>
            <p:spPr bwMode="auto">
              <a:xfrm>
                <a:off x="4017" y="1228"/>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20" name="Line 281"/>
              <p:cNvSpPr>
                <a:spLocks noChangeShapeType="1"/>
              </p:cNvSpPr>
              <p:nvPr/>
            </p:nvSpPr>
            <p:spPr bwMode="auto">
              <a:xfrm>
                <a:off x="4449" y="1228"/>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21" name="Line 282"/>
              <p:cNvSpPr>
                <a:spLocks noChangeShapeType="1"/>
              </p:cNvSpPr>
              <p:nvPr/>
            </p:nvSpPr>
            <p:spPr bwMode="auto">
              <a:xfrm>
                <a:off x="4881" y="1228"/>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22" name="Line 283"/>
              <p:cNvSpPr>
                <a:spLocks noChangeShapeType="1"/>
              </p:cNvSpPr>
              <p:nvPr/>
            </p:nvSpPr>
            <p:spPr bwMode="auto">
              <a:xfrm>
                <a:off x="5306" y="1228"/>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23" name="Line 284"/>
              <p:cNvSpPr>
                <a:spLocks noChangeShapeType="1"/>
              </p:cNvSpPr>
              <p:nvPr/>
            </p:nvSpPr>
            <p:spPr bwMode="auto">
              <a:xfrm flipH="1">
                <a:off x="5488" y="1655"/>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24" name="Line 285"/>
              <p:cNvSpPr>
                <a:spLocks noChangeShapeType="1"/>
              </p:cNvSpPr>
              <p:nvPr/>
            </p:nvSpPr>
            <p:spPr bwMode="auto">
              <a:xfrm flipH="1">
                <a:off x="5488" y="1570"/>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25" name="Line 286"/>
              <p:cNvSpPr>
                <a:spLocks noChangeShapeType="1"/>
              </p:cNvSpPr>
              <p:nvPr/>
            </p:nvSpPr>
            <p:spPr bwMode="auto">
              <a:xfrm flipH="1">
                <a:off x="5488" y="1484"/>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26" name="Line 287"/>
              <p:cNvSpPr>
                <a:spLocks noChangeShapeType="1"/>
              </p:cNvSpPr>
              <p:nvPr/>
            </p:nvSpPr>
            <p:spPr bwMode="auto">
              <a:xfrm flipH="1">
                <a:off x="5488" y="1399"/>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27" name="Line 288"/>
              <p:cNvSpPr>
                <a:spLocks noChangeShapeType="1"/>
              </p:cNvSpPr>
              <p:nvPr/>
            </p:nvSpPr>
            <p:spPr bwMode="auto">
              <a:xfrm flipH="1">
                <a:off x="5488" y="1228"/>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28" name="Line 289"/>
              <p:cNvSpPr>
                <a:spLocks noChangeShapeType="1"/>
              </p:cNvSpPr>
              <p:nvPr/>
            </p:nvSpPr>
            <p:spPr bwMode="auto">
              <a:xfrm flipH="1">
                <a:off x="5458" y="1733"/>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29" name="Line 290"/>
              <p:cNvSpPr>
                <a:spLocks noChangeShapeType="1"/>
              </p:cNvSpPr>
              <p:nvPr/>
            </p:nvSpPr>
            <p:spPr bwMode="auto">
              <a:xfrm flipH="1">
                <a:off x="5458" y="1314"/>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30" name="Line 291"/>
              <p:cNvSpPr>
                <a:spLocks noChangeShapeType="1"/>
              </p:cNvSpPr>
              <p:nvPr/>
            </p:nvSpPr>
            <p:spPr bwMode="auto">
              <a:xfrm>
                <a:off x="3372" y="1733"/>
                <a:ext cx="215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31" name="Line 292"/>
              <p:cNvSpPr>
                <a:spLocks noChangeShapeType="1"/>
              </p:cNvSpPr>
              <p:nvPr/>
            </p:nvSpPr>
            <p:spPr bwMode="auto">
              <a:xfrm>
                <a:off x="3372" y="1228"/>
                <a:ext cx="1" cy="5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32" name="Freeform 293"/>
              <p:cNvSpPr>
                <a:spLocks/>
              </p:cNvSpPr>
              <p:nvPr/>
            </p:nvSpPr>
            <p:spPr bwMode="auto">
              <a:xfrm>
                <a:off x="3372" y="1228"/>
                <a:ext cx="2154" cy="505"/>
              </a:xfrm>
              <a:custGeom>
                <a:avLst/>
                <a:gdLst>
                  <a:gd name="T0" fmla="*/ 0 w 284"/>
                  <a:gd name="T1" fmla="*/ 0 h 71"/>
                  <a:gd name="T2" fmla="*/ 2147483647 w 284"/>
                  <a:gd name="T3" fmla="*/ 0 h 71"/>
                  <a:gd name="T4" fmla="*/ 2147483647 w 284"/>
                  <a:gd name="T5" fmla="*/ 2147483647 h 71"/>
                  <a:gd name="T6" fmla="*/ 0 60000 65536"/>
                  <a:gd name="T7" fmla="*/ 0 60000 65536"/>
                  <a:gd name="T8" fmla="*/ 0 60000 65536"/>
                  <a:gd name="T9" fmla="*/ 0 w 284"/>
                  <a:gd name="T10" fmla="*/ 0 h 71"/>
                  <a:gd name="T11" fmla="*/ 284 w 284"/>
                  <a:gd name="T12" fmla="*/ 71 h 71"/>
                </a:gdLst>
                <a:ahLst/>
                <a:cxnLst>
                  <a:cxn ang="T6">
                    <a:pos x="T0" y="T1"/>
                  </a:cxn>
                  <a:cxn ang="T7">
                    <a:pos x="T2" y="T3"/>
                  </a:cxn>
                  <a:cxn ang="T8">
                    <a:pos x="T4" y="T5"/>
                  </a:cxn>
                </a:cxnLst>
                <a:rect l="T9" t="T10" r="T11" b="T12"/>
                <a:pathLst>
                  <a:path w="284" h="71">
                    <a:moveTo>
                      <a:pt x="0" y="0"/>
                    </a:moveTo>
                    <a:lnTo>
                      <a:pt x="284" y="0"/>
                    </a:lnTo>
                    <a:lnTo>
                      <a:pt x="284"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33" name="Rectangle 294"/>
              <p:cNvSpPr>
                <a:spLocks noChangeArrowheads="1"/>
              </p:cNvSpPr>
              <p:nvPr/>
            </p:nvSpPr>
            <p:spPr bwMode="auto">
              <a:xfrm>
                <a:off x="4745" y="1655"/>
                <a:ext cx="45"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434" name="Rectangle 295"/>
              <p:cNvSpPr>
                <a:spLocks noChangeArrowheads="1"/>
              </p:cNvSpPr>
              <p:nvPr/>
            </p:nvSpPr>
            <p:spPr bwMode="auto">
              <a:xfrm>
                <a:off x="4707" y="1655"/>
                <a:ext cx="45"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435" name="Rectangle 296"/>
              <p:cNvSpPr>
                <a:spLocks noChangeArrowheads="1"/>
              </p:cNvSpPr>
              <p:nvPr/>
            </p:nvSpPr>
            <p:spPr bwMode="auto">
              <a:xfrm>
                <a:off x="4661" y="1655"/>
                <a:ext cx="46"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436" name="Rectangle 297"/>
              <p:cNvSpPr>
                <a:spLocks noChangeArrowheads="1"/>
              </p:cNvSpPr>
              <p:nvPr/>
            </p:nvSpPr>
            <p:spPr bwMode="auto">
              <a:xfrm>
                <a:off x="4624" y="1570"/>
                <a:ext cx="37" cy="163"/>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437" name="Rectangle 298"/>
              <p:cNvSpPr>
                <a:spLocks noChangeArrowheads="1"/>
              </p:cNvSpPr>
              <p:nvPr/>
            </p:nvSpPr>
            <p:spPr bwMode="auto">
              <a:xfrm>
                <a:off x="4578" y="1484"/>
                <a:ext cx="46" cy="249"/>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438" name="Rectangle 299"/>
              <p:cNvSpPr>
                <a:spLocks noChangeArrowheads="1"/>
              </p:cNvSpPr>
              <p:nvPr/>
            </p:nvSpPr>
            <p:spPr bwMode="auto">
              <a:xfrm>
                <a:off x="4533" y="1570"/>
                <a:ext cx="45" cy="163"/>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439" name="Rectangle 300"/>
              <p:cNvSpPr>
                <a:spLocks noChangeArrowheads="1"/>
              </p:cNvSpPr>
              <p:nvPr/>
            </p:nvSpPr>
            <p:spPr bwMode="auto">
              <a:xfrm>
                <a:off x="4449" y="1655"/>
                <a:ext cx="46"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440" name="Rectangle 301"/>
              <p:cNvSpPr>
                <a:spLocks noChangeArrowheads="1"/>
              </p:cNvSpPr>
              <p:nvPr/>
            </p:nvSpPr>
            <p:spPr bwMode="auto">
              <a:xfrm>
                <a:off x="4146" y="1655"/>
                <a:ext cx="45" cy="78"/>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441" name="Line 302"/>
              <p:cNvSpPr>
                <a:spLocks noChangeShapeType="1"/>
              </p:cNvSpPr>
              <p:nvPr/>
            </p:nvSpPr>
            <p:spPr bwMode="auto">
              <a:xfrm flipV="1">
                <a:off x="3372" y="2309"/>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42" name="Line 303"/>
              <p:cNvSpPr>
                <a:spLocks noChangeShapeType="1"/>
              </p:cNvSpPr>
              <p:nvPr/>
            </p:nvSpPr>
            <p:spPr bwMode="auto">
              <a:xfrm flipV="1">
                <a:off x="3804" y="2309"/>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43" name="Line 304"/>
              <p:cNvSpPr>
                <a:spLocks noChangeShapeType="1"/>
              </p:cNvSpPr>
              <p:nvPr/>
            </p:nvSpPr>
            <p:spPr bwMode="auto">
              <a:xfrm flipV="1">
                <a:off x="4229" y="2309"/>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44" name="Line 305"/>
              <p:cNvSpPr>
                <a:spLocks noChangeShapeType="1"/>
              </p:cNvSpPr>
              <p:nvPr/>
            </p:nvSpPr>
            <p:spPr bwMode="auto">
              <a:xfrm flipV="1">
                <a:off x="4661" y="2309"/>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45" name="Line 306"/>
              <p:cNvSpPr>
                <a:spLocks noChangeShapeType="1"/>
              </p:cNvSpPr>
              <p:nvPr/>
            </p:nvSpPr>
            <p:spPr bwMode="auto">
              <a:xfrm flipV="1">
                <a:off x="5094" y="2309"/>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46" name="Line 307"/>
              <p:cNvSpPr>
                <a:spLocks noChangeShapeType="1"/>
              </p:cNvSpPr>
              <p:nvPr/>
            </p:nvSpPr>
            <p:spPr bwMode="auto">
              <a:xfrm flipV="1">
                <a:off x="5526" y="2309"/>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47" name="Line 308"/>
              <p:cNvSpPr>
                <a:spLocks noChangeShapeType="1"/>
              </p:cNvSpPr>
              <p:nvPr/>
            </p:nvSpPr>
            <p:spPr bwMode="auto">
              <a:xfrm flipV="1">
                <a:off x="3585" y="2280"/>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48" name="Line 309"/>
              <p:cNvSpPr>
                <a:spLocks noChangeShapeType="1"/>
              </p:cNvSpPr>
              <p:nvPr/>
            </p:nvSpPr>
            <p:spPr bwMode="auto">
              <a:xfrm flipV="1">
                <a:off x="4017" y="2280"/>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49" name="Line 310"/>
              <p:cNvSpPr>
                <a:spLocks noChangeShapeType="1"/>
              </p:cNvSpPr>
              <p:nvPr/>
            </p:nvSpPr>
            <p:spPr bwMode="auto">
              <a:xfrm flipV="1">
                <a:off x="4449" y="2280"/>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50" name="Line 311"/>
              <p:cNvSpPr>
                <a:spLocks noChangeShapeType="1"/>
              </p:cNvSpPr>
              <p:nvPr/>
            </p:nvSpPr>
            <p:spPr bwMode="auto">
              <a:xfrm flipV="1">
                <a:off x="4881" y="2280"/>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51" name="Line 312"/>
              <p:cNvSpPr>
                <a:spLocks noChangeShapeType="1"/>
              </p:cNvSpPr>
              <p:nvPr/>
            </p:nvSpPr>
            <p:spPr bwMode="auto">
              <a:xfrm flipV="1">
                <a:off x="5306" y="2280"/>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52" name="Line 313"/>
              <p:cNvSpPr>
                <a:spLocks noChangeShapeType="1"/>
              </p:cNvSpPr>
              <p:nvPr/>
            </p:nvSpPr>
            <p:spPr bwMode="auto">
              <a:xfrm>
                <a:off x="3372" y="2259"/>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53" name="Line 314"/>
              <p:cNvSpPr>
                <a:spLocks noChangeShapeType="1"/>
              </p:cNvSpPr>
              <p:nvPr/>
            </p:nvSpPr>
            <p:spPr bwMode="auto">
              <a:xfrm>
                <a:off x="3372" y="2174"/>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54" name="Line 315"/>
              <p:cNvSpPr>
                <a:spLocks noChangeShapeType="1"/>
              </p:cNvSpPr>
              <p:nvPr/>
            </p:nvSpPr>
            <p:spPr bwMode="auto">
              <a:xfrm>
                <a:off x="3372" y="2088"/>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55" name="Line 316"/>
              <p:cNvSpPr>
                <a:spLocks noChangeShapeType="1"/>
              </p:cNvSpPr>
              <p:nvPr/>
            </p:nvSpPr>
            <p:spPr bwMode="auto">
              <a:xfrm>
                <a:off x="3372" y="2003"/>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56" name="Line 317"/>
              <p:cNvSpPr>
                <a:spLocks noChangeShapeType="1"/>
              </p:cNvSpPr>
              <p:nvPr/>
            </p:nvSpPr>
            <p:spPr bwMode="auto">
              <a:xfrm>
                <a:off x="3372" y="1840"/>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57" name="Line 318"/>
              <p:cNvSpPr>
                <a:spLocks noChangeShapeType="1"/>
              </p:cNvSpPr>
              <p:nvPr/>
            </p:nvSpPr>
            <p:spPr bwMode="auto">
              <a:xfrm>
                <a:off x="3372" y="2344"/>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58" name="Rectangle 319"/>
              <p:cNvSpPr>
                <a:spLocks noChangeArrowheads="1"/>
              </p:cNvSpPr>
              <p:nvPr/>
            </p:nvSpPr>
            <p:spPr bwMode="auto">
              <a:xfrm>
                <a:off x="3198" y="2273"/>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0</a:t>
                </a:r>
                <a:endParaRPr lang="en-US" altLang="ja-JP" sz="2400">
                  <a:latin typeface="Times New Roman" pitchFamily="18" charset="0"/>
                </a:endParaRPr>
              </a:p>
            </p:txBody>
          </p:sp>
          <p:sp>
            <p:nvSpPr>
              <p:cNvPr id="8459" name="Line 320"/>
              <p:cNvSpPr>
                <a:spLocks noChangeShapeType="1"/>
              </p:cNvSpPr>
              <p:nvPr/>
            </p:nvSpPr>
            <p:spPr bwMode="auto">
              <a:xfrm>
                <a:off x="3372" y="1918"/>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60" name="Rectangle 321"/>
              <p:cNvSpPr>
                <a:spLocks noChangeArrowheads="1"/>
              </p:cNvSpPr>
              <p:nvPr/>
            </p:nvSpPr>
            <p:spPr bwMode="auto">
              <a:xfrm>
                <a:off x="3198" y="1847"/>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5</a:t>
                </a:r>
                <a:endParaRPr lang="en-US" altLang="ja-JP" sz="2400">
                  <a:latin typeface="Times New Roman" pitchFamily="18" charset="0"/>
                </a:endParaRPr>
              </a:p>
            </p:txBody>
          </p:sp>
          <p:sp>
            <p:nvSpPr>
              <p:cNvPr id="8461" name="Line 322"/>
              <p:cNvSpPr>
                <a:spLocks noChangeShapeType="1"/>
              </p:cNvSpPr>
              <p:nvPr/>
            </p:nvSpPr>
            <p:spPr bwMode="auto">
              <a:xfrm>
                <a:off x="3372" y="1840"/>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62" name="Line 323"/>
              <p:cNvSpPr>
                <a:spLocks noChangeShapeType="1"/>
              </p:cNvSpPr>
              <p:nvPr/>
            </p:nvSpPr>
            <p:spPr bwMode="auto">
              <a:xfrm>
                <a:off x="3804" y="1840"/>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63" name="Line 324"/>
              <p:cNvSpPr>
                <a:spLocks noChangeShapeType="1"/>
              </p:cNvSpPr>
              <p:nvPr/>
            </p:nvSpPr>
            <p:spPr bwMode="auto">
              <a:xfrm>
                <a:off x="4229" y="1840"/>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64" name="Line 325"/>
              <p:cNvSpPr>
                <a:spLocks noChangeShapeType="1"/>
              </p:cNvSpPr>
              <p:nvPr/>
            </p:nvSpPr>
            <p:spPr bwMode="auto">
              <a:xfrm>
                <a:off x="4661" y="1840"/>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65" name="Line 326"/>
              <p:cNvSpPr>
                <a:spLocks noChangeShapeType="1"/>
              </p:cNvSpPr>
              <p:nvPr/>
            </p:nvSpPr>
            <p:spPr bwMode="auto">
              <a:xfrm>
                <a:off x="5094" y="1840"/>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66" name="Line 327"/>
              <p:cNvSpPr>
                <a:spLocks noChangeShapeType="1"/>
              </p:cNvSpPr>
              <p:nvPr/>
            </p:nvSpPr>
            <p:spPr bwMode="auto">
              <a:xfrm>
                <a:off x="5526" y="1840"/>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67" name="Line 328"/>
              <p:cNvSpPr>
                <a:spLocks noChangeShapeType="1"/>
              </p:cNvSpPr>
              <p:nvPr/>
            </p:nvSpPr>
            <p:spPr bwMode="auto">
              <a:xfrm>
                <a:off x="3585" y="1840"/>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68" name="Line 329"/>
              <p:cNvSpPr>
                <a:spLocks noChangeShapeType="1"/>
              </p:cNvSpPr>
              <p:nvPr/>
            </p:nvSpPr>
            <p:spPr bwMode="auto">
              <a:xfrm>
                <a:off x="4017" y="1840"/>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69" name="Line 330"/>
              <p:cNvSpPr>
                <a:spLocks noChangeShapeType="1"/>
              </p:cNvSpPr>
              <p:nvPr/>
            </p:nvSpPr>
            <p:spPr bwMode="auto">
              <a:xfrm>
                <a:off x="4449" y="1840"/>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70" name="Line 331"/>
              <p:cNvSpPr>
                <a:spLocks noChangeShapeType="1"/>
              </p:cNvSpPr>
              <p:nvPr/>
            </p:nvSpPr>
            <p:spPr bwMode="auto">
              <a:xfrm>
                <a:off x="4881" y="1840"/>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71" name="Line 332"/>
              <p:cNvSpPr>
                <a:spLocks noChangeShapeType="1"/>
              </p:cNvSpPr>
              <p:nvPr/>
            </p:nvSpPr>
            <p:spPr bwMode="auto">
              <a:xfrm>
                <a:off x="5306" y="1840"/>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72" name="Line 333"/>
              <p:cNvSpPr>
                <a:spLocks noChangeShapeType="1"/>
              </p:cNvSpPr>
              <p:nvPr/>
            </p:nvSpPr>
            <p:spPr bwMode="auto">
              <a:xfrm flipH="1">
                <a:off x="5488" y="2259"/>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73" name="Line 334"/>
              <p:cNvSpPr>
                <a:spLocks noChangeShapeType="1"/>
              </p:cNvSpPr>
              <p:nvPr/>
            </p:nvSpPr>
            <p:spPr bwMode="auto">
              <a:xfrm flipH="1">
                <a:off x="5488" y="2174"/>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74" name="Line 335"/>
              <p:cNvSpPr>
                <a:spLocks noChangeShapeType="1"/>
              </p:cNvSpPr>
              <p:nvPr/>
            </p:nvSpPr>
            <p:spPr bwMode="auto">
              <a:xfrm flipH="1">
                <a:off x="5488" y="2088"/>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75" name="Line 336"/>
              <p:cNvSpPr>
                <a:spLocks noChangeShapeType="1"/>
              </p:cNvSpPr>
              <p:nvPr/>
            </p:nvSpPr>
            <p:spPr bwMode="auto">
              <a:xfrm flipH="1">
                <a:off x="5488" y="2003"/>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76" name="Line 337"/>
              <p:cNvSpPr>
                <a:spLocks noChangeShapeType="1"/>
              </p:cNvSpPr>
              <p:nvPr/>
            </p:nvSpPr>
            <p:spPr bwMode="auto">
              <a:xfrm flipH="1">
                <a:off x="5488" y="1840"/>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77" name="Line 338"/>
              <p:cNvSpPr>
                <a:spLocks noChangeShapeType="1"/>
              </p:cNvSpPr>
              <p:nvPr/>
            </p:nvSpPr>
            <p:spPr bwMode="auto">
              <a:xfrm flipH="1">
                <a:off x="5458" y="2344"/>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78" name="Line 339"/>
              <p:cNvSpPr>
                <a:spLocks noChangeShapeType="1"/>
              </p:cNvSpPr>
              <p:nvPr/>
            </p:nvSpPr>
            <p:spPr bwMode="auto">
              <a:xfrm flipH="1">
                <a:off x="5458" y="1918"/>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79" name="Line 340"/>
              <p:cNvSpPr>
                <a:spLocks noChangeShapeType="1"/>
              </p:cNvSpPr>
              <p:nvPr/>
            </p:nvSpPr>
            <p:spPr bwMode="auto">
              <a:xfrm>
                <a:off x="3372" y="2344"/>
                <a:ext cx="215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80" name="Line 341"/>
              <p:cNvSpPr>
                <a:spLocks noChangeShapeType="1"/>
              </p:cNvSpPr>
              <p:nvPr/>
            </p:nvSpPr>
            <p:spPr bwMode="auto">
              <a:xfrm>
                <a:off x="3372" y="1840"/>
                <a:ext cx="1" cy="5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81" name="Freeform 342"/>
              <p:cNvSpPr>
                <a:spLocks/>
              </p:cNvSpPr>
              <p:nvPr/>
            </p:nvSpPr>
            <p:spPr bwMode="auto">
              <a:xfrm>
                <a:off x="3372" y="1840"/>
                <a:ext cx="2154" cy="504"/>
              </a:xfrm>
              <a:custGeom>
                <a:avLst/>
                <a:gdLst>
                  <a:gd name="T0" fmla="*/ 0 w 284"/>
                  <a:gd name="T1" fmla="*/ 0 h 71"/>
                  <a:gd name="T2" fmla="*/ 2147483647 w 284"/>
                  <a:gd name="T3" fmla="*/ 0 h 71"/>
                  <a:gd name="T4" fmla="*/ 2147483647 w 284"/>
                  <a:gd name="T5" fmla="*/ 2147483647 h 71"/>
                  <a:gd name="T6" fmla="*/ 0 60000 65536"/>
                  <a:gd name="T7" fmla="*/ 0 60000 65536"/>
                  <a:gd name="T8" fmla="*/ 0 60000 65536"/>
                  <a:gd name="T9" fmla="*/ 0 w 284"/>
                  <a:gd name="T10" fmla="*/ 0 h 71"/>
                  <a:gd name="T11" fmla="*/ 284 w 284"/>
                  <a:gd name="T12" fmla="*/ 71 h 71"/>
                </a:gdLst>
                <a:ahLst/>
                <a:cxnLst>
                  <a:cxn ang="T6">
                    <a:pos x="T0" y="T1"/>
                  </a:cxn>
                  <a:cxn ang="T7">
                    <a:pos x="T2" y="T3"/>
                  </a:cxn>
                  <a:cxn ang="T8">
                    <a:pos x="T4" y="T5"/>
                  </a:cxn>
                </a:cxnLst>
                <a:rect l="T9" t="T10" r="T11" b="T12"/>
                <a:pathLst>
                  <a:path w="284" h="71">
                    <a:moveTo>
                      <a:pt x="0" y="0"/>
                    </a:moveTo>
                    <a:lnTo>
                      <a:pt x="284" y="0"/>
                    </a:lnTo>
                    <a:lnTo>
                      <a:pt x="284"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82" name="Rectangle 343"/>
              <p:cNvSpPr>
                <a:spLocks noChangeArrowheads="1"/>
              </p:cNvSpPr>
              <p:nvPr/>
            </p:nvSpPr>
            <p:spPr bwMode="auto">
              <a:xfrm>
                <a:off x="4366" y="2174"/>
                <a:ext cx="38" cy="170"/>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483" name="Rectangle 344"/>
              <p:cNvSpPr>
                <a:spLocks noChangeArrowheads="1"/>
              </p:cNvSpPr>
              <p:nvPr/>
            </p:nvSpPr>
            <p:spPr bwMode="auto">
              <a:xfrm>
                <a:off x="4275" y="2174"/>
                <a:ext cx="45" cy="170"/>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484" name="Rectangle 345"/>
              <p:cNvSpPr>
                <a:spLocks noChangeArrowheads="1"/>
              </p:cNvSpPr>
              <p:nvPr/>
            </p:nvSpPr>
            <p:spPr bwMode="auto">
              <a:xfrm>
                <a:off x="4229" y="2003"/>
                <a:ext cx="46" cy="341"/>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485" name="Rectangle 346"/>
              <p:cNvSpPr>
                <a:spLocks noChangeArrowheads="1"/>
              </p:cNvSpPr>
              <p:nvPr/>
            </p:nvSpPr>
            <p:spPr bwMode="auto">
              <a:xfrm>
                <a:off x="4191" y="2259"/>
                <a:ext cx="46" cy="85"/>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486" name="Rectangle 347"/>
              <p:cNvSpPr>
                <a:spLocks noChangeArrowheads="1"/>
              </p:cNvSpPr>
              <p:nvPr/>
            </p:nvSpPr>
            <p:spPr bwMode="auto">
              <a:xfrm>
                <a:off x="4146" y="2174"/>
                <a:ext cx="45" cy="170"/>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487" name="Rectangle 348"/>
              <p:cNvSpPr>
                <a:spLocks noChangeArrowheads="1"/>
              </p:cNvSpPr>
              <p:nvPr/>
            </p:nvSpPr>
            <p:spPr bwMode="auto">
              <a:xfrm>
                <a:off x="3933" y="2259"/>
                <a:ext cx="38" cy="85"/>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488" name="Line 349"/>
              <p:cNvSpPr>
                <a:spLocks noChangeShapeType="1"/>
              </p:cNvSpPr>
              <p:nvPr/>
            </p:nvSpPr>
            <p:spPr bwMode="auto">
              <a:xfrm flipV="1">
                <a:off x="3372" y="2913"/>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89" name="Line 350"/>
              <p:cNvSpPr>
                <a:spLocks noChangeShapeType="1"/>
              </p:cNvSpPr>
              <p:nvPr/>
            </p:nvSpPr>
            <p:spPr bwMode="auto">
              <a:xfrm flipV="1">
                <a:off x="3804" y="2913"/>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90" name="Line 351"/>
              <p:cNvSpPr>
                <a:spLocks noChangeShapeType="1"/>
              </p:cNvSpPr>
              <p:nvPr/>
            </p:nvSpPr>
            <p:spPr bwMode="auto">
              <a:xfrm flipV="1">
                <a:off x="4229" y="2913"/>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91" name="Line 352"/>
              <p:cNvSpPr>
                <a:spLocks noChangeShapeType="1"/>
              </p:cNvSpPr>
              <p:nvPr/>
            </p:nvSpPr>
            <p:spPr bwMode="auto">
              <a:xfrm flipV="1">
                <a:off x="4661" y="2913"/>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92" name="Line 353"/>
              <p:cNvSpPr>
                <a:spLocks noChangeShapeType="1"/>
              </p:cNvSpPr>
              <p:nvPr/>
            </p:nvSpPr>
            <p:spPr bwMode="auto">
              <a:xfrm flipV="1">
                <a:off x="5094" y="2913"/>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93" name="Line 354"/>
              <p:cNvSpPr>
                <a:spLocks noChangeShapeType="1"/>
              </p:cNvSpPr>
              <p:nvPr/>
            </p:nvSpPr>
            <p:spPr bwMode="auto">
              <a:xfrm flipV="1">
                <a:off x="5526" y="2913"/>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94" name="Line 355"/>
              <p:cNvSpPr>
                <a:spLocks noChangeShapeType="1"/>
              </p:cNvSpPr>
              <p:nvPr/>
            </p:nvSpPr>
            <p:spPr bwMode="auto">
              <a:xfrm flipV="1">
                <a:off x="3585" y="2885"/>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95" name="Line 356"/>
              <p:cNvSpPr>
                <a:spLocks noChangeShapeType="1"/>
              </p:cNvSpPr>
              <p:nvPr/>
            </p:nvSpPr>
            <p:spPr bwMode="auto">
              <a:xfrm flipV="1">
                <a:off x="4017" y="2885"/>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96" name="Line 357"/>
              <p:cNvSpPr>
                <a:spLocks noChangeShapeType="1"/>
              </p:cNvSpPr>
              <p:nvPr/>
            </p:nvSpPr>
            <p:spPr bwMode="auto">
              <a:xfrm flipV="1">
                <a:off x="4449" y="2885"/>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97" name="Line 358"/>
              <p:cNvSpPr>
                <a:spLocks noChangeShapeType="1"/>
              </p:cNvSpPr>
              <p:nvPr/>
            </p:nvSpPr>
            <p:spPr bwMode="auto">
              <a:xfrm flipV="1">
                <a:off x="4881" y="2885"/>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98" name="Line 359"/>
              <p:cNvSpPr>
                <a:spLocks noChangeShapeType="1"/>
              </p:cNvSpPr>
              <p:nvPr/>
            </p:nvSpPr>
            <p:spPr bwMode="auto">
              <a:xfrm flipV="1">
                <a:off x="5306" y="2885"/>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99" name="Line 360"/>
              <p:cNvSpPr>
                <a:spLocks noChangeShapeType="1"/>
              </p:cNvSpPr>
              <p:nvPr/>
            </p:nvSpPr>
            <p:spPr bwMode="auto">
              <a:xfrm>
                <a:off x="3372" y="2863"/>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00" name="Line 361"/>
              <p:cNvSpPr>
                <a:spLocks noChangeShapeType="1"/>
              </p:cNvSpPr>
              <p:nvPr/>
            </p:nvSpPr>
            <p:spPr bwMode="auto">
              <a:xfrm>
                <a:off x="3372" y="2778"/>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01" name="Line 362"/>
              <p:cNvSpPr>
                <a:spLocks noChangeShapeType="1"/>
              </p:cNvSpPr>
              <p:nvPr/>
            </p:nvSpPr>
            <p:spPr bwMode="auto">
              <a:xfrm>
                <a:off x="3372" y="2693"/>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02" name="Line 363"/>
              <p:cNvSpPr>
                <a:spLocks noChangeShapeType="1"/>
              </p:cNvSpPr>
              <p:nvPr/>
            </p:nvSpPr>
            <p:spPr bwMode="auto">
              <a:xfrm>
                <a:off x="3372" y="2607"/>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03" name="Line 364"/>
              <p:cNvSpPr>
                <a:spLocks noChangeShapeType="1"/>
              </p:cNvSpPr>
              <p:nvPr/>
            </p:nvSpPr>
            <p:spPr bwMode="auto">
              <a:xfrm>
                <a:off x="3372" y="2444"/>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04" name="Line 365"/>
              <p:cNvSpPr>
                <a:spLocks noChangeShapeType="1"/>
              </p:cNvSpPr>
              <p:nvPr/>
            </p:nvSpPr>
            <p:spPr bwMode="auto">
              <a:xfrm>
                <a:off x="3372" y="2949"/>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05" name="Rectangle 366"/>
              <p:cNvSpPr>
                <a:spLocks noChangeArrowheads="1"/>
              </p:cNvSpPr>
              <p:nvPr/>
            </p:nvSpPr>
            <p:spPr bwMode="auto">
              <a:xfrm>
                <a:off x="3198" y="2877"/>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0</a:t>
                </a:r>
                <a:endParaRPr lang="en-US" altLang="ja-JP" sz="2400">
                  <a:latin typeface="Times New Roman" pitchFamily="18" charset="0"/>
                </a:endParaRPr>
              </a:p>
            </p:txBody>
          </p:sp>
          <p:sp>
            <p:nvSpPr>
              <p:cNvPr id="8506" name="Line 367"/>
              <p:cNvSpPr>
                <a:spLocks noChangeShapeType="1"/>
              </p:cNvSpPr>
              <p:nvPr/>
            </p:nvSpPr>
            <p:spPr bwMode="auto">
              <a:xfrm>
                <a:off x="3372" y="2529"/>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07" name="Rectangle 368"/>
              <p:cNvSpPr>
                <a:spLocks noChangeArrowheads="1"/>
              </p:cNvSpPr>
              <p:nvPr/>
            </p:nvSpPr>
            <p:spPr bwMode="auto">
              <a:xfrm>
                <a:off x="3198" y="2458"/>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5</a:t>
                </a:r>
                <a:endParaRPr lang="en-US" altLang="ja-JP" sz="2400">
                  <a:latin typeface="Times New Roman" pitchFamily="18" charset="0"/>
                </a:endParaRPr>
              </a:p>
            </p:txBody>
          </p:sp>
          <p:sp>
            <p:nvSpPr>
              <p:cNvPr id="8508" name="Line 369"/>
              <p:cNvSpPr>
                <a:spLocks noChangeShapeType="1"/>
              </p:cNvSpPr>
              <p:nvPr/>
            </p:nvSpPr>
            <p:spPr bwMode="auto">
              <a:xfrm>
                <a:off x="3372" y="2444"/>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09" name="Line 370"/>
              <p:cNvSpPr>
                <a:spLocks noChangeShapeType="1"/>
              </p:cNvSpPr>
              <p:nvPr/>
            </p:nvSpPr>
            <p:spPr bwMode="auto">
              <a:xfrm>
                <a:off x="3804" y="2444"/>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10" name="Line 371"/>
              <p:cNvSpPr>
                <a:spLocks noChangeShapeType="1"/>
              </p:cNvSpPr>
              <p:nvPr/>
            </p:nvSpPr>
            <p:spPr bwMode="auto">
              <a:xfrm>
                <a:off x="4229" y="2444"/>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11" name="Line 372"/>
              <p:cNvSpPr>
                <a:spLocks noChangeShapeType="1"/>
              </p:cNvSpPr>
              <p:nvPr/>
            </p:nvSpPr>
            <p:spPr bwMode="auto">
              <a:xfrm>
                <a:off x="4661" y="2444"/>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12" name="Line 373"/>
              <p:cNvSpPr>
                <a:spLocks noChangeShapeType="1"/>
              </p:cNvSpPr>
              <p:nvPr/>
            </p:nvSpPr>
            <p:spPr bwMode="auto">
              <a:xfrm>
                <a:off x="5094" y="2444"/>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13" name="Line 374"/>
              <p:cNvSpPr>
                <a:spLocks noChangeShapeType="1"/>
              </p:cNvSpPr>
              <p:nvPr/>
            </p:nvSpPr>
            <p:spPr bwMode="auto">
              <a:xfrm>
                <a:off x="5526" y="2444"/>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14" name="Line 375"/>
              <p:cNvSpPr>
                <a:spLocks noChangeShapeType="1"/>
              </p:cNvSpPr>
              <p:nvPr/>
            </p:nvSpPr>
            <p:spPr bwMode="auto">
              <a:xfrm>
                <a:off x="3585" y="2444"/>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15" name="Line 376"/>
              <p:cNvSpPr>
                <a:spLocks noChangeShapeType="1"/>
              </p:cNvSpPr>
              <p:nvPr/>
            </p:nvSpPr>
            <p:spPr bwMode="auto">
              <a:xfrm>
                <a:off x="4017" y="2444"/>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16" name="Line 377"/>
              <p:cNvSpPr>
                <a:spLocks noChangeShapeType="1"/>
              </p:cNvSpPr>
              <p:nvPr/>
            </p:nvSpPr>
            <p:spPr bwMode="auto">
              <a:xfrm>
                <a:off x="4449" y="2444"/>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17" name="Line 378"/>
              <p:cNvSpPr>
                <a:spLocks noChangeShapeType="1"/>
              </p:cNvSpPr>
              <p:nvPr/>
            </p:nvSpPr>
            <p:spPr bwMode="auto">
              <a:xfrm>
                <a:off x="4881" y="2444"/>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18" name="Line 379"/>
              <p:cNvSpPr>
                <a:spLocks noChangeShapeType="1"/>
              </p:cNvSpPr>
              <p:nvPr/>
            </p:nvSpPr>
            <p:spPr bwMode="auto">
              <a:xfrm>
                <a:off x="5306" y="2444"/>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19" name="Line 380"/>
              <p:cNvSpPr>
                <a:spLocks noChangeShapeType="1"/>
              </p:cNvSpPr>
              <p:nvPr/>
            </p:nvSpPr>
            <p:spPr bwMode="auto">
              <a:xfrm flipH="1">
                <a:off x="5488" y="2863"/>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20" name="Line 381"/>
              <p:cNvSpPr>
                <a:spLocks noChangeShapeType="1"/>
              </p:cNvSpPr>
              <p:nvPr/>
            </p:nvSpPr>
            <p:spPr bwMode="auto">
              <a:xfrm flipH="1">
                <a:off x="5488" y="2778"/>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21" name="Line 382"/>
              <p:cNvSpPr>
                <a:spLocks noChangeShapeType="1"/>
              </p:cNvSpPr>
              <p:nvPr/>
            </p:nvSpPr>
            <p:spPr bwMode="auto">
              <a:xfrm flipH="1">
                <a:off x="5488" y="2693"/>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22" name="Line 383"/>
              <p:cNvSpPr>
                <a:spLocks noChangeShapeType="1"/>
              </p:cNvSpPr>
              <p:nvPr/>
            </p:nvSpPr>
            <p:spPr bwMode="auto">
              <a:xfrm flipH="1">
                <a:off x="5488" y="2607"/>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23" name="Line 384"/>
              <p:cNvSpPr>
                <a:spLocks noChangeShapeType="1"/>
              </p:cNvSpPr>
              <p:nvPr/>
            </p:nvSpPr>
            <p:spPr bwMode="auto">
              <a:xfrm flipH="1">
                <a:off x="5488" y="2444"/>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24" name="Line 385"/>
              <p:cNvSpPr>
                <a:spLocks noChangeShapeType="1"/>
              </p:cNvSpPr>
              <p:nvPr/>
            </p:nvSpPr>
            <p:spPr bwMode="auto">
              <a:xfrm flipH="1">
                <a:off x="5458" y="2949"/>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25" name="Line 386"/>
              <p:cNvSpPr>
                <a:spLocks noChangeShapeType="1"/>
              </p:cNvSpPr>
              <p:nvPr/>
            </p:nvSpPr>
            <p:spPr bwMode="auto">
              <a:xfrm flipH="1">
                <a:off x="5458" y="2529"/>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26" name="Line 387"/>
              <p:cNvSpPr>
                <a:spLocks noChangeShapeType="1"/>
              </p:cNvSpPr>
              <p:nvPr/>
            </p:nvSpPr>
            <p:spPr bwMode="auto">
              <a:xfrm>
                <a:off x="3372" y="2949"/>
                <a:ext cx="215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27" name="Line 388"/>
              <p:cNvSpPr>
                <a:spLocks noChangeShapeType="1"/>
              </p:cNvSpPr>
              <p:nvPr/>
            </p:nvSpPr>
            <p:spPr bwMode="auto">
              <a:xfrm>
                <a:off x="3372" y="2444"/>
                <a:ext cx="1" cy="5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28" name="Freeform 389"/>
              <p:cNvSpPr>
                <a:spLocks/>
              </p:cNvSpPr>
              <p:nvPr/>
            </p:nvSpPr>
            <p:spPr bwMode="auto">
              <a:xfrm>
                <a:off x="3372" y="2444"/>
                <a:ext cx="2154" cy="505"/>
              </a:xfrm>
              <a:custGeom>
                <a:avLst/>
                <a:gdLst>
                  <a:gd name="T0" fmla="*/ 0 w 284"/>
                  <a:gd name="T1" fmla="*/ 0 h 71"/>
                  <a:gd name="T2" fmla="*/ 2147483647 w 284"/>
                  <a:gd name="T3" fmla="*/ 0 h 71"/>
                  <a:gd name="T4" fmla="*/ 2147483647 w 284"/>
                  <a:gd name="T5" fmla="*/ 2147483647 h 71"/>
                  <a:gd name="T6" fmla="*/ 0 60000 65536"/>
                  <a:gd name="T7" fmla="*/ 0 60000 65536"/>
                  <a:gd name="T8" fmla="*/ 0 60000 65536"/>
                  <a:gd name="T9" fmla="*/ 0 w 284"/>
                  <a:gd name="T10" fmla="*/ 0 h 71"/>
                  <a:gd name="T11" fmla="*/ 284 w 284"/>
                  <a:gd name="T12" fmla="*/ 71 h 71"/>
                </a:gdLst>
                <a:ahLst/>
                <a:cxnLst>
                  <a:cxn ang="T6">
                    <a:pos x="T0" y="T1"/>
                  </a:cxn>
                  <a:cxn ang="T7">
                    <a:pos x="T2" y="T3"/>
                  </a:cxn>
                  <a:cxn ang="T8">
                    <a:pos x="T4" y="T5"/>
                  </a:cxn>
                </a:cxnLst>
                <a:rect l="T9" t="T10" r="T11" b="T12"/>
                <a:pathLst>
                  <a:path w="284" h="71">
                    <a:moveTo>
                      <a:pt x="0" y="0"/>
                    </a:moveTo>
                    <a:lnTo>
                      <a:pt x="284" y="0"/>
                    </a:lnTo>
                    <a:lnTo>
                      <a:pt x="284"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29" name="Rectangle 390"/>
              <p:cNvSpPr>
                <a:spLocks noChangeArrowheads="1"/>
              </p:cNvSpPr>
              <p:nvPr/>
            </p:nvSpPr>
            <p:spPr bwMode="auto">
              <a:xfrm>
                <a:off x="4146" y="2778"/>
                <a:ext cx="45" cy="171"/>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530" name="Rectangle 391"/>
              <p:cNvSpPr>
                <a:spLocks noChangeArrowheads="1"/>
              </p:cNvSpPr>
              <p:nvPr/>
            </p:nvSpPr>
            <p:spPr bwMode="auto">
              <a:xfrm>
                <a:off x="4062" y="2693"/>
                <a:ext cx="38" cy="25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531" name="Rectangle 392"/>
              <p:cNvSpPr>
                <a:spLocks noChangeArrowheads="1"/>
              </p:cNvSpPr>
              <p:nvPr/>
            </p:nvSpPr>
            <p:spPr bwMode="auto">
              <a:xfrm>
                <a:off x="4017" y="2693"/>
                <a:ext cx="45" cy="25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532" name="Rectangle 393"/>
              <p:cNvSpPr>
                <a:spLocks noChangeArrowheads="1"/>
              </p:cNvSpPr>
              <p:nvPr/>
            </p:nvSpPr>
            <p:spPr bwMode="auto">
              <a:xfrm>
                <a:off x="3933" y="2863"/>
                <a:ext cx="38" cy="8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533" name="Rectangle 394"/>
              <p:cNvSpPr>
                <a:spLocks noChangeArrowheads="1"/>
              </p:cNvSpPr>
              <p:nvPr/>
            </p:nvSpPr>
            <p:spPr bwMode="auto">
              <a:xfrm>
                <a:off x="3759" y="2863"/>
                <a:ext cx="45" cy="8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534" name="Rectangle 395"/>
              <p:cNvSpPr>
                <a:spLocks noChangeArrowheads="1"/>
              </p:cNvSpPr>
              <p:nvPr/>
            </p:nvSpPr>
            <p:spPr bwMode="auto">
              <a:xfrm>
                <a:off x="3676" y="2863"/>
                <a:ext cx="37" cy="8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535" name="Rectangle 396"/>
              <p:cNvSpPr>
                <a:spLocks noChangeArrowheads="1"/>
              </p:cNvSpPr>
              <p:nvPr/>
            </p:nvSpPr>
            <p:spPr bwMode="auto">
              <a:xfrm rot="-5400000">
                <a:off x="2491" y="1724"/>
                <a:ext cx="1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solidFill>
                      <a:srgbClr val="000000"/>
                    </a:solidFill>
                  </a:rPr>
                  <a:t>Counts / 100 keV</a:t>
                </a:r>
                <a:endParaRPr lang="en-US" altLang="ja-JP" sz="2400">
                  <a:latin typeface="Times New Roman" pitchFamily="18" charset="0"/>
                </a:endParaRPr>
              </a:p>
            </p:txBody>
          </p:sp>
          <p:sp>
            <p:nvSpPr>
              <p:cNvPr id="8536" name="Rectangle 397"/>
              <p:cNvSpPr>
                <a:spLocks noChangeArrowheads="1"/>
              </p:cNvSpPr>
              <p:nvPr/>
            </p:nvSpPr>
            <p:spPr bwMode="auto">
              <a:xfrm>
                <a:off x="4169" y="3780"/>
                <a:ext cx="1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solidFill>
                      <a:srgbClr val="000000"/>
                    </a:solidFill>
                  </a:rPr>
                  <a:t>E</a:t>
                </a:r>
                <a:endParaRPr lang="en-US" altLang="ja-JP" sz="2400">
                  <a:latin typeface="Times New Roman" pitchFamily="18" charset="0"/>
                </a:endParaRPr>
              </a:p>
            </p:txBody>
          </p:sp>
          <p:sp>
            <p:nvSpPr>
              <p:cNvPr id="8537" name="Rectangle 398"/>
              <p:cNvSpPr>
                <a:spLocks noChangeArrowheads="1"/>
              </p:cNvSpPr>
              <p:nvPr/>
            </p:nvSpPr>
            <p:spPr bwMode="auto">
              <a:xfrm>
                <a:off x="4267" y="3859"/>
                <a:ext cx="18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300">
                    <a:solidFill>
                      <a:srgbClr val="000000"/>
                    </a:solidFill>
                    <a:latin typeface="HGｺﾞｼｯｸE" pitchFamily="49" charset="-128"/>
                    <a:ea typeface="HGｺﾞｼｯｸE" pitchFamily="49" charset="-128"/>
                  </a:rPr>
                  <a:t>α</a:t>
                </a:r>
                <a:endParaRPr lang="en-US" altLang="ja-JP" sz="2400">
                  <a:latin typeface="Times New Roman" pitchFamily="18" charset="0"/>
                </a:endParaRPr>
              </a:p>
            </p:txBody>
          </p:sp>
          <p:sp>
            <p:nvSpPr>
              <p:cNvPr id="8538" name="Rectangle 399"/>
              <p:cNvSpPr>
                <a:spLocks noChangeArrowheads="1"/>
              </p:cNvSpPr>
              <p:nvPr/>
            </p:nvSpPr>
            <p:spPr bwMode="auto">
              <a:xfrm>
                <a:off x="4373" y="3780"/>
                <a:ext cx="4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solidFill>
                      <a:srgbClr val="000000"/>
                    </a:solidFill>
                  </a:rPr>
                  <a:t> / MeV</a:t>
                </a:r>
                <a:endParaRPr lang="en-US" altLang="ja-JP" sz="2400">
                  <a:latin typeface="Times New Roman" pitchFamily="18" charset="0"/>
                </a:endParaRPr>
              </a:p>
            </p:txBody>
          </p:sp>
          <p:sp>
            <p:nvSpPr>
              <p:cNvPr id="8539" name="Line 400"/>
              <p:cNvSpPr>
                <a:spLocks noChangeShapeType="1"/>
              </p:cNvSpPr>
              <p:nvPr/>
            </p:nvSpPr>
            <p:spPr bwMode="auto">
              <a:xfrm flipV="1">
                <a:off x="574" y="3524"/>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40" name="Line 401"/>
              <p:cNvSpPr>
                <a:spLocks noChangeShapeType="1"/>
              </p:cNvSpPr>
              <p:nvPr/>
            </p:nvSpPr>
            <p:spPr bwMode="auto">
              <a:xfrm flipV="1">
                <a:off x="1006" y="3524"/>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41" name="Line 402"/>
              <p:cNvSpPr>
                <a:spLocks noChangeShapeType="1"/>
              </p:cNvSpPr>
              <p:nvPr/>
            </p:nvSpPr>
            <p:spPr bwMode="auto">
              <a:xfrm flipV="1">
                <a:off x="1438" y="3524"/>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42" name="Line 403"/>
              <p:cNvSpPr>
                <a:spLocks noChangeShapeType="1"/>
              </p:cNvSpPr>
              <p:nvPr/>
            </p:nvSpPr>
            <p:spPr bwMode="auto">
              <a:xfrm flipV="1">
                <a:off x="1871" y="3524"/>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43" name="Line 404"/>
              <p:cNvSpPr>
                <a:spLocks noChangeShapeType="1"/>
              </p:cNvSpPr>
              <p:nvPr/>
            </p:nvSpPr>
            <p:spPr bwMode="auto">
              <a:xfrm flipV="1">
                <a:off x="2295" y="3524"/>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44" name="Line 405"/>
              <p:cNvSpPr>
                <a:spLocks noChangeShapeType="1"/>
              </p:cNvSpPr>
              <p:nvPr/>
            </p:nvSpPr>
            <p:spPr bwMode="auto">
              <a:xfrm flipV="1">
                <a:off x="2728" y="3524"/>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8239" name="Line 406"/>
            <p:cNvSpPr>
              <a:spLocks noChangeShapeType="1"/>
            </p:cNvSpPr>
            <p:nvPr/>
          </p:nvSpPr>
          <p:spPr bwMode="auto">
            <a:xfrm flipV="1">
              <a:off x="794" y="348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40" name="Line 407"/>
            <p:cNvSpPr>
              <a:spLocks noChangeShapeType="1"/>
            </p:cNvSpPr>
            <p:nvPr/>
          </p:nvSpPr>
          <p:spPr bwMode="auto">
            <a:xfrm flipV="1">
              <a:off x="1218" y="348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41" name="Line 408"/>
            <p:cNvSpPr>
              <a:spLocks noChangeShapeType="1"/>
            </p:cNvSpPr>
            <p:nvPr/>
          </p:nvSpPr>
          <p:spPr bwMode="auto">
            <a:xfrm flipV="1">
              <a:off x="1651" y="348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42" name="Line 409"/>
            <p:cNvSpPr>
              <a:spLocks noChangeShapeType="1"/>
            </p:cNvSpPr>
            <p:nvPr/>
          </p:nvSpPr>
          <p:spPr bwMode="auto">
            <a:xfrm flipV="1">
              <a:off x="2083" y="348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43" name="Line 410"/>
            <p:cNvSpPr>
              <a:spLocks noChangeShapeType="1"/>
            </p:cNvSpPr>
            <p:nvPr/>
          </p:nvSpPr>
          <p:spPr bwMode="auto">
            <a:xfrm flipV="1">
              <a:off x="2515" y="348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44" name="Line 411"/>
            <p:cNvSpPr>
              <a:spLocks noChangeShapeType="1"/>
            </p:cNvSpPr>
            <p:nvPr/>
          </p:nvSpPr>
          <p:spPr bwMode="auto">
            <a:xfrm>
              <a:off x="574" y="3468"/>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45" name="Line 412"/>
            <p:cNvSpPr>
              <a:spLocks noChangeShapeType="1"/>
            </p:cNvSpPr>
            <p:nvPr/>
          </p:nvSpPr>
          <p:spPr bwMode="auto">
            <a:xfrm>
              <a:off x="574" y="3382"/>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46" name="Line 413"/>
            <p:cNvSpPr>
              <a:spLocks noChangeShapeType="1"/>
            </p:cNvSpPr>
            <p:nvPr/>
          </p:nvSpPr>
          <p:spPr bwMode="auto">
            <a:xfrm>
              <a:off x="574" y="3297"/>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47" name="Line 414"/>
            <p:cNvSpPr>
              <a:spLocks noChangeShapeType="1"/>
            </p:cNvSpPr>
            <p:nvPr/>
          </p:nvSpPr>
          <p:spPr bwMode="auto">
            <a:xfrm>
              <a:off x="574" y="3212"/>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48" name="Line 415"/>
            <p:cNvSpPr>
              <a:spLocks noChangeShapeType="1"/>
            </p:cNvSpPr>
            <p:nvPr/>
          </p:nvSpPr>
          <p:spPr bwMode="auto">
            <a:xfrm>
              <a:off x="574" y="3048"/>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49" name="Line 416"/>
            <p:cNvSpPr>
              <a:spLocks noChangeShapeType="1"/>
            </p:cNvSpPr>
            <p:nvPr/>
          </p:nvSpPr>
          <p:spPr bwMode="auto">
            <a:xfrm>
              <a:off x="574" y="3553"/>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50" name="Rectangle 417"/>
            <p:cNvSpPr>
              <a:spLocks noChangeArrowheads="1"/>
            </p:cNvSpPr>
            <p:nvPr/>
          </p:nvSpPr>
          <p:spPr bwMode="auto">
            <a:xfrm>
              <a:off x="407" y="3482"/>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0</a:t>
              </a:r>
              <a:endParaRPr lang="en-US" altLang="ja-JP" sz="2400">
                <a:latin typeface="Times New Roman" pitchFamily="18" charset="0"/>
              </a:endParaRPr>
            </a:p>
          </p:txBody>
        </p:sp>
        <p:sp>
          <p:nvSpPr>
            <p:cNvPr id="8251" name="Line 418"/>
            <p:cNvSpPr>
              <a:spLocks noChangeShapeType="1"/>
            </p:cNvSpPr>
            <p:nvPr/>
          </p:nvSpPr>
          <p:spPr bwMode="auto">
            <a:xfrm>
              <a:off x="574" y="3133"/>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52" name="Rectangle 419"/>
            <p:cNvSpPr>
              <a:spLocks noChangeArrowheads="1"/>
            </p:cNvSpPr>
            <p:nvPr/>
          </p:nvSpPr>
          <p:spPr bwMode="auto">
            <a:xfrm>
              <a:off x="407" y="3062"/>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5</a:t>
              </a:r>
              <a:endParaRPr lang="en-US" altLang="ja-JP" sz="2400">
                <a:latin typeface="Times New Roman" pitchFamily="18" charset="0"/>
              </a:endParaRPr>
            </a:p>
          </p:txBody>
        </p:sp>
        <p:sp>
          <p:nvSpPr>
            <p:cNvPr id="8253" name="Line 420"/>
            <p:cNvSpPr>
              <a:spLocks noChangeShapeType="1"/>
            </p:cNvSpPr>
            <p:nvPr/>
          </p:nvSpPr>
          <p:spPr bwMode="auto">
            <a:xfrm>
              <a:off x="574" y="3048"/>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54" name="Line 421"/>
            <p:cNvSpPr>
              <a:spLocks noChangeShapeType="1"/>
            </p:cNvSpPr>
            <p:nvPr/>
          </p:nvSpPr>
          <p:spPr bwMode="auto">
            <a:xfrm>
              <a:off x="1006" y="3048"/>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55" name="Line 422"/>
            <p:cNvSpPr>
              <a:spLocks noChangeShapeType="1"/>
            </p:cNvSpPr>
            <p:nvPr/>
          </p:nvSpPr>
          <p:spPr bwMode="auto">
            <a:xfrm>
              <a:off x="1438" y="3048"/>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56" name="Line 423"/>
            <p:cNvSpPr>
              <a:spLocks noChangeShapeType="1"/>
            </p:cNvSpPr>
            <p:nvPr/>
          </p:nvSpPr>
          <p:spPr bwMode="auto">
            <a:xfrm>
              <a:off x="1871" y="3048"/>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57" name="Line 424"/>
            <p:cNvSpPr>
              <a:spLocks noChangeShapeType="1"/>
            </p:cNvSpPr>
            <p:nvPr/>
          </p:nvSpPr>
          <p:spPr bwMode="auto">
            <a:xfrm>
              <a:off x="2295" y="3048"/>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58" name="Line 425"/>
            <p:cNvSpPr>
              <a:spLocks noChangeShapeType="1"/>
            </p:cNvSpPr>
            <p:nvPr/>
          </p:nvSpPr>
          <p:spPr bwMode="auto">
            <a:xfrm>
              <a:off x="2728" y="3048"/>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59" name="Line 426"/>
            <p:cNvSpPr>
              <a:spLocks noChangeShapeType="1"/>
            </p:cNvSpPr>
            <p:nvPr/>
          </p:nvSpPr>
          <p:spPr bwMode="auto">
            <a:xfrm>
              <a:off x="794" y="304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60" name="Line 427"/>
            <p:cNvSpPr>
              <a:spLocks noChangeShapeType="1"/>
            </p:cNvSpPr>
            <p:nvPr/>
          </p:nvSpPr>
          <p:spPr bwMode="auto">
            <a:xfrm>
              <a:off x="1218" y="304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61" name="Line 428"/>
            <p:cNvSpPr>
              <a:spLocks noChangeShapeType="1"/>
            </p:cNvSpPr>
            <p:nvPr/>
          </p:nvSpPr>
          <p:spPr bwMode="auto">
            <a:xfrm>
              <a:off x="1651" y="304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62" name="Line 429"/>
            <p:cNvSpPr>
              <a:spLocks noChangeShapeType="1"/>
            </p:cNvSpPr>
            <p:nvPr/>
          </p:nvSpPr>
          <p:spPr bwMode="auto">
            <a:xfrm>
              <a:off x="2083" y="304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63" name="Line 430"/>
            <p:cNvSpPr>
              <a:spLocks noChangeShapeType="1"/>
            </p:cNvSpPr>
            <p:nvPr/>
          </p:nvSpPr>
          <p:spPr bwMode="auto">
            <a:xfrm>
              <a:off x="2515" y="304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64" name="Line 431"/>
            <p:cNvSpPr>
              <a:spLocks noChangeShapeType="1"/>
            </p:cNvSpPr>
            <p:nvPr/>
          </p:nvSpPr>
          <p:spPr bwMode="auto">
            <a:xfrm flipH="1">
              <a:off x="2697" y="3468"/>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65" name="Line 432"/>
            <p:cNvSpPr>
              <a:spLocks noChangeShapeType="1"/>
            </p:cNvSpPr>
            <p:nvPr/>
          </p:nvSpPr>
          <p:spPr bwMode="auto">
            <a:xfrm flipH="1">
              <a:off x="2697" y="3382"/>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66" name="Line 433"/>
            <p:cNvSpPr>
              <a:spLocks noChangeShapeType="1"/>
            </p:cNvSpPr>
            <p:nvPr/>
          </p:nvSpPr>
          <p:spPr bwMode="auto">
            <a:xfrm flipH="1">
              <a:off x="2697" y="3297"/>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67" name="Line 434"/>
            <p:cNvSpPr>
              <a:spLocks noChangeShapeType="1"/>
            </p:cNvSpPr>
            <p:nvPr/>
          </p:nvSpPr>
          <p:spPr bwMode="auto">
            <a:xfrm flipH="1">
              <a:off x="2697" y="3212"/>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68" name="Line 435"/>
            <p:cNvSpPr>
              <a:spLocks noChangeShapeType="1"/>
            </p:cNvSpPr>
            <p:nvPr/>
          </p:nvSpPr>
          <p:spPr bwMode="auto">
            <a:xfrm flipH="1">
              <a:off x="2697" y="3048"/>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69" name="Line 436"/>
            <p:cNvSpPr>
              <a:spLocks noChangeShapeType="1"/>
            </p:cNvSpPr>
            <p:nvPr/>
          </p:nvSpPr>
          <p:spPr bwMode="auto">
            <a:xfrm flipH="1">
              <a:off x="2659" y="3553"/>
              <a:ext cx="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70" name="Line 437"/>
            <p:cNvSpPr>
              <a:spLocks noChangeShapeType="1"/>
            </p:cNvSpPr>
            <p:nvPr/>
          </p:nvSpPr>
          <p:spPr bwMode="auto">
            <a:xfrm flipH="1">
              <a:off x="2659" y="3133"/>
              <a:ext cx="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71" name="Line 438"/>
            <p:cNvSpPr>
              <a:spLocks noChangeShapeType="1"/>
            </p:cNvSpPr>
            <p:nvPr/>
          </p:nvSpPr>
          <p:spPr bwMode="auto">
            <a:xfrm>
              <a:off x="574" y="3553"/>
              <a:ext cx="215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72" name="Line 439"/>
            <p:cNvSpPr>
              <a:spLocks noChangeShapeType="1"/>
            </p:cNvSpPr>
            <p:nvPr/>
          </p:nvSpPr>
          <p:spPr bwMode="auto">
            <a:xfrm>
              <a:off x="574" y="3048"/>
              <a:ext cx="1" cy="5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73" name="Freeform 440"/>
            <p:cNvSpPr>
              <a:spLocks/>
            </p:cNvSpPr>
            <p:nvPr/>
          </p:nvSpPr>
          <p:spPr bwMode="auto">
            <a:xfrm>
              <a:off x="574" y="3048"/>
              <a:ext cx="2154" cy="505"/>
            </a:xfrm>
            <a:custGeom>
              <a:avLst/>
              <a:gdLst>
                <a:gd name="T0" fmla="*/ 0 w 284"/>
                <a:gd name="T1" fmla="*/ 0 h 71"/>
                <a:gd name="T2" fmla="*/ 2147483647 w 284"/>
                <a:gd name="T3" fmla="*/ 0 h 71"/>
                <a:gd name="T4" fmla="*/ 2147483647 w 284"/>
                <a:gd name="T5" fmla="*/ 2147483647 h 71"/>
                <a:gd name="T6" fmla="*/ 0 60000 65536"/>
                <a:gd name="T7" fmla="*/ 0 60000 65536"/>
                <a:gd name="T8" fmla="*/ 0 60000 65536"/>
                <a:gd name="T9" fmla="*/ 0 w 284"/>
                <a:gd name="T10" fmla="*/ 0 h 71"/>
                <a:gd name="T11" fmla="*/ 284 w 284"/>
                <a:gd name="T12" fmla="*/ 71 h 71"/>
              </a:gdLst>
              <a:ahLst/>
              <a:cxnLst>
                <a:cxn ang="T6">
                  <a:pos x="T0" y="T1"/>
                </a:cxn>
                <a:cxn ang="T7">
                  <a:pos x="T2" y="T3"/>
                </a:cxn>
                <a:cxn ang="T8">
                  <a:pos x="T4" y="T5"/>
                </a:cxn>
              </a:cxnLst>
              <a:rect l="T9" t="T10" r="T11" b="T12"/>
              <a:pathLst>
                <a:path w="284" h="71">
                  <a:moveTo>
                    <a:pt x="0" y="0"/>
                  </a:moveTo>
                  <a:lnTo>
                    <a:pt x="284" y="0"/>
                  </a:lnTo>
                  <a:lnTo>
                    <a:pt x="284"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74" name="Rectangle 441"/>
            <p:cNvSpPr>
              <a:spLocks noChangeArrowheads="1"/>
            </p:cNvSpPr>
            <p:nvPr/>
          </p:nvSpPr>
          <p:spPr bwMode="auto">
            <a:xfrm>
              <a:off x="1825" y="3382"/>
              <a:ext cx="46" cy="171"/>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275" name="Rectangle 442"/>
            <p:cNvSpPr>
              <a:spLocks noChangeArrowheads="1"/>
            </p:cNvSpPr>
            <p:nvPr/>
          </p:nvSpPr>
          <p:spPr bwMode="auto">
            <a:xfrm>
              <a:off x="1863" y="3468"/>
              <a:ext cx="46" cy="85"/>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276" name="Rectangle 443"/>
            <p:cNvSpPr>
              <a:spLocks noChangeArrowheads="1"/>
            </p:cNvSpPr>
            <p:nvPr/>
          </p:nvSpPr>
          <p:spPr bwMode="auto">
            <a:xfrm>
              <a:off x="1909" y="3468"/>
              <a:ext cx="45" cy="85"/>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277" name="Rectangle 444"/>
            <p:cNvSpPr>
              <a:spLocks noChangeArrowheads="1"/>
            </p:cNvSpPr>
            <p:nvPr/>
          </p:nvSpPr>
          <p:spPr bwMode="auto">
            <a:xfrm>
              <a:off x="1954" y="3382"/>
              <a:ext cx="46" cy="171"/>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278" name="Rectangle 445"/>
            <p:cNvSpPr>
              <a:spLocks noChangeArrowheads="1"/>
            </p:cNvSpPr>
            <p:nvPr/>
          </p:nvSpPr>
          <p:spPr bwMode="auto">
            <a:xfrm>
              <a:off x="2000" y="3382"/>
              <a:ext cx="38" cy="171"/>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279" name="Line 446"/>
            <p:cNvSpPr>
              <a:spLocks noChangeShapeType="1"/>
            </p:cNvSpPr>
            <p:nvPr/>
          </p:nvSpPr>
          <p:spPr bwMode="auto">
            <a:xfrm flipV="1">
              <a:off x="3372" y="3524"/>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80" name="Line 447"/>
            <p:cNvSpPr>
              <a:spLocks noChangeShapeType="1"/>
            </p:cNvSpPr>
            <p:nvPr/>
          </p:nvSpPr>
          <p:spPr bwMode="auto">
            <a:xfrm flipV="1">
              <a:off x="3804" y="3524"/>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81" name="Line 448"/>
            <p:cNvSpPr>
              <a:spLocks noChangeShapeType="1"/>
            </p:cNvSpPr>
            <p:nvPr/>
          </p:nvSpPr>
          <p:spPr bwMode="auto">
            <a:xfrm flipV="1">
              <a:off x="4229" y="3524"/>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82" name="Line 449"/>
            <p:cNvSpPr>
              <a:spLocks noChangeShapeType="1"/>
            </p:cNvSpPr>
            <p:nvPr/>
          </p:nvSpPr>
          <p:spPr bwMode="auto">
            <a:xfrm flipV="1">
              <a:off x="4661" y="3524"/>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83" name="Line 450"/>
            <p:cNvSpPr>
              <a:spLocks noChangeShapeType="1"/>
            </p:cNvSpPr>
            <p:nvPr/>
          </p:nvSpPr>
          <p:spPr bwMode="auto">
            <a:xfrm flipV="1">
              <a:off x="5094" y="3524"/>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84" name="Line 451"/>
            <p:cNvSpPr>
              <a:spLocks noChangeShapeType="1"/>
            </p:cNvSpPr>
            <p:nvPr/>
          </p:nvSpPr>
          <p:spPr bwMode="auto">
            <a:xfrm flipV="1">
              <a:off x="5526" y="3524"/>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85" name="Line 452"/>
            <p:cNvSpPr>
              <a:spLocks noChangeShapeType="1"/>
            </p:cNvSpPr>
            <p:nvPr/>
          </p:nvSpPr>
          <p:spPr bwMode="auto">
            <a:xfrm flipV="1">
              <a:off x="3585" y="348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86" name="Rectangle 453"/>
            <p:cNvSpPr>
              <a:spLocks noChangeArrowheads="1"/>
            </p:cNvSpPr>
            <p:nvPr/>
          </p:nvSpPr>
          <p:spPr bwMode="auto">
            <a:xfrm>
              <a:off x="3521" y="3574"/>
              <a:ext cx="12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8</a:t>
              </a:r>
              <a:endParaRPr lang="en-US" altLang="ja-JP" sz="2400">
                <a:latin typeface="Times New Roman" pitchFamily="18" charset="0"/>
              </a:endParaRPr>
            </a:p>
          </p:txBody>
        </p:sp>
        <p:sp>
          <p:nvSpPr>
            <p:cNvPr id="8287" name="Line 454"/>
            <p:cNvSpPr>
              <a:spLocks noChangeShapeType="1"/>
            </p:cNvSpPr>
            <p:nvPr/>
          </p:nvSpPr>
          <p:spPr bwMode="auto">
            <a:xfrm flipV="1">
              <a:off x="4017" y="348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88" name="Rectangle 455"/>
            <p:cNvSpPr>
              <a:spLocks noChangeArrowheads="1"/>
            </p:cNvSpPr>
            <p:nvPr/>
          </p:nvSpPr>
          <p:spPr bwMode="auto">
            <a:xfrm>
              <a:off x="3953" y="3574"/>
              <a:ext cx="12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9</a:t>
              </a:r>
              <a:endParaRPr lang="en-US" altLang="ja-JP" sz="2400">
                <a:latin typeface="Times New Roman" pitchFamily="18" charset="0"/>
              </a:endParaRPr>
            </a:p>
          </p:txBody>
        </p:sp>
        <p:sp>
          <p:nvSpPr>
            <p:cNvPr id="8289" name="Line 456"/>
            <p:cNvSpPr>
              <a:spLocks noChangeShapeType="1"/>
            </p:cNvSpPr>
            <p:nvPr/>
          </p:nvSpPr>
          <p:spPr bwMode="auto">
            <a:xfrm flipV="1">
              <a:off x="4449" y="348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90" name="Rectangle 457"/>
            <p:cNvSpPr>
              <a:spLocks noChangeArrowheads="1"/>
            </p:cNvSpPr>
            <p:nvPr/>
          </p:nvSpPr>
          <p:spPr bwMode="auto">
            <a:xfrm>
              <a:off x="4351" y="3574"/>
              <a:ext cx="19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10</a:t>
              </a:r>
              <a:endParaRPr lang="en-US" altLang="ja-JP" sz="2400">
                <a:latin typeface="Times New Roman" pitchFamily="18" charset="0"/>
              </a:endParaRPr>
            </a:p>
          </p:txBody>
        </p:sp>
        <p:sp>
          <p:nvSpPr>
            <p:cNvPr id="8291" name="Line 458"/>
            <p:cNvSpPr>
              <a:spLocks noChangeShapeType="1"/>
            </p:cNvSpPr>
            <p:nvPr/>
          </p:nvSpPr>
          <p:spPr bwMode="auto">
            <a:xfrm flipV="1">
              <a:off x="4881" y="348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92" name="Rectangle 459"/>
            <p:cNvSpPr>
              <a:spLocks noChangeArrowheads="1"/>
            </p:cNvSpPr>
            <p:nvPr/>
          </p:nvSpPr>
          <p:spPr bwMode="auto">
            <a:xfrm>
              <a:off x="4783" y="3574"/>
              <a:ext cx="19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11</a:t>
              </a:r>
              <a:endParaRPr lang="en-US" altLang="ja-JP" sz="2400">
                <a:latin typeface="Times New Roman" pitchFamily="18" charset="0"/>
              </a:endParaRPr>
            </a:p>
          </p:txBody>
        </p:sp>
        <p:sp>
          <p:nvSpPr>
            <p:cNvPr id="8293" name="Line 460"/>
            <p:cNvSpPr>
              <a:spLocks noChangeShapeType="1"/>
            </p:cNvSpPr>
            <p:nvPr/>
          </p:nvSpPr>
          <p:spPr bwMode="auto">
            <a:xfrm flipV="1">
              <a:off x="5306" y="348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94" name="Rectangle 461"/>
            <p:cNvSpPr>
              <a:spLocks noChangeArrowheads="1"/>
            </p:cNvSpPr>
            <p:nvPr/>
          </p:nvSpPr>
          <p:spPr bwMode="auto">
            <a:xfrm>
              <a:off x="5208" y="3574"/>
              <a:ext cx="19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12</a:t>
              </a:r>
              <a:endParaRPr lang="en-US" altLang="ja-JP" sz="2400">
                <a:latin typeface="Times New Roman" pitchFamily="18" charset="0"/>
              </a:endParaRPr>
            </a:p>
          </p:txBody>
        </p:sp>
        <p:sp>
          <p:nvSpPr>
            <p:cNvPr id="8295" name="Line 462"/>
            <p:cNvSpPr>
              <a:spLocks noChangeShapeType="1"/>
            </p:cNvSpPr>
            <p:nvPr/>
          </p:nvSpPr>
          <p:spPr bwMode="auto">
            <a:xfrm>
              <a:off x="3372" y="3468"/>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96" name="Line 463"/>
            <p:cNvSpPr>
              <a:spLocks noChangeShapeType="1"/>
            </p:cNvSpPr>
            <p:nvPr/>
          </p:nvSpPr>
          <p:spPr bwMode="auto">
            <a:xfrm>
              <a:off x="3372" y="3382"/>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97" name="Line 464"/>
            <p:cNvSpPr>
              <a:spLocks noChangeShapeType="1"/>
            </p:cNvSpPr>
            <p:nvPr/>
          </p:nvSpPr>
          <p:spPr bwMode="auto">
            <a:xfrm>
              <a:off x="3372" y="3297"/>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98" name="Line 465"/>
            <p:cNvSpPr>
              <a:spLocks noChangeShapeType="1"/>
            </p:cNvSpPr>
            <p:nvPr/>
          </p:nvSpPr>
          <p:spPr bwMode="auto">
            <a:xfrm>
              <a:off x="3372" y="3212"/>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99" name="Line 466"/>
            <p:cNvSpPr>
              <a:spLocks noChangeShapeType="1"/>
            </p:cNvSpPr>
            <p:nvPr/>
          </p:nvSpPr>
          <p:spPr bwMode="auto">
            <a:xfrm>
              <a:off x="3372" y="3048"/>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00" name="Line 467"/>
            <p:cNvSpPr>
              <a:spLocks noChangeShapeType="1"/>
            </p:cNvSpPr>
            <p:nvPr/>
          </p:nvSpPr>
          <p:spPr bwMode="auto">
            <a:xfrm>
              <a:off x="3372" y="3553"/>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01" name="Rectangle 468"/>
            <p:cNvSpPr>
              <a:spLocks noChangeArrowheads="1"/>
            </p:cNvSpPr>
            <p:nvPr/>
          </p:nvSpPr>
          <p:spPr bwMode="auto">
            <a:xfrm>
              <a:off x="3198" y="3482"/>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0</a:t>
              </a:r>
              <a:endParaRPr lang="en-US" altLang="ja-JP" sz="2400">
                <a:latin typeface="Times New Roman" pitchFamily="18" charset="0"/>
              </a:endParaRPr>
            </a:p>
          </p:txBody>
        </p:sp>
        <p:sp>
          <p:nvSpPr>
            <p:cNvPr id="8302" name="Line 469"/>
            <p:cNvSpPr>
              <a:spLocks noChangeShapeType="1"/>
            </p:cNvSpPr>
            <p:nvPr/>
          </p:nvSpPr>
          <p:spPr bwMode="auto">
            <a:xfrm>
              <a:off x="3372" y="3133"/>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03" name="Rectangle 470"/>
            <p:cNvSpPr>
              <a:spLocks noChangeArrowheads="1"/>
            </p:cNvSpPr>
            <p:nvPr/>
          </p:nvSpPr>
          <p:spPr bwMode="auto">
            <a:xfrm>
              <a:off x="3198" y="3062"/>
              <a:ext cx="12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a:solidFill>
                    <a:srgbClr val="000000"/>
                  </a:solidFill>
                </a:rPr>
                <a:t>5</a:t>
              </a:r>
              <a:endParaRPr lang="en-US" altLang="ja-JP" sz="2400">
                <a:latin typeface="Times New Roman" pitchFamily="18" charset="0"/>
              </a:endParaRPr>
            </a:p>
          </p:txBody>
        </p:sp>
        <p:sp>
          <p:nvSpPr>
            <p:cNvPr id="8304" name="Line 471"/>
            <p:cNvSpPr>
              <a:spLocks noChangeShapeType="1"/>
            </p:cNvSpPr>
            <p:nvPr/>
          </p:nvSpPr>
          <p:spPr bwMode="auto">
            <a:xfrm>
              <a:off x="3372" y="3048"/>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05" name="Line 472"/>
            <p:cNvSpPr>
              <a:spLocks noChangeShapeType="1"/>
            </p:cNvSpPr>
            <p:nvPr/>
          </p:nvSpPr>
          <p:spPr bwMode="auto">
            <a:xfrm>
              <a:off x="3804" y="3048"/>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06" name="Line 473"/>
            <p:cNvSpPr>
              <a:spLocks noChangeShapeType="1"/>
            </p:cNvSpPr>
            <p:nvPr/>
          </p:nvSpPr>
          <p:spPr bwMode="auto">
            <a:xfrm>
              <a:off x="4229" y="3048"/>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07" name="Line 474"/>
            <p:cNvSpPr>
              <a:spLocks noChangeShapeType="1"/>
            </p:cNvSpPr>
            <p:nvPr/>
          </p:nvSpPr>
          <p:spPr bwMode="auto">
            <a:xfrm>
              <a:off x="4661" y="3048"/>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08" name="Line 475"/>
            <p:cNvSpPr>
              <a:spLocks noChangeShapeType="1"/>
            </p:cNvSpPr>
            <p:nvPr/>
          </p:nvSpPr>
          <p:spPr bwMode="auto">
            <a:xfrm>
              <a:off x="5094" y="3048"/>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09" name="Line 476"/>
            <p:cNvSpPr>
              <a:spLocks noChangeShapeType="1"/>
            </p:cNvSpPr>
            <p:nvPr/>
          </p:nvSpPr>
          <p:spPr bwMode="auto">
            <a:xfrm>
              <a:off x="5526" y="3048"/>
              <a:ext cx="1"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10" name="Line 477"/>
            <p:cNvSpPr>
              <a:spLocks noChangeShapeType="1"/>
            </p:cNvSpPr>
            <p:nvPr/>
          </p:nvSpPr>
          <p:spPr bwMode="auto">
            <a:xfrm>
              <a:off x="3585" y="304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11" name="Line 478"/>
            <p:cNvSpPr>
              <a:spLocks noChangeShapeType="1"/>
            </p:cNvSpPr>
            <p:nvPr/>
          </p:nvSpPr>
          <p:spPr bwMode="auto">
            <a:xfrm>
              <a:off x="4017" y="304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12" name="Line 479"/>
            <p:cNvSpPr>
              <a:spLocks noChangeShapeType="1"/>
            </p:cNvSpPr>
            <p:nvPr/>
          </p:nvSpPr>
          <p:spPr bwMode="auto">
            <a:xfrm>
              <a:off x="4449" y="304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13" name="Line 480"/>
            <p:cNvSpPr>
              <a:spLocks noChangeShapeType="1"/>
            </p:cNvSpPr>
            <p:nvPr/>
          </p:nvSpPr>
          <p:spPr bwMode="auto">
            <a:xfrm>
              <a:off x="4881" y="304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14" name="Line 481"/>
            <p:cNvSpPr>
              <a:spLocks noChangeShapeType="1"/>
            </p:cNvSpPr>
            <p:nvPr/>
          </p:nvSpPr>
          <p:spPr bwMode="auto">
            <a:xfrm>
              <a:off x="5306" y="304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15" name="Line 482"/>
            <p:cNvSpPr>
              <a:spLocks noChangeShapeType="1"/>
            </p:cNvSpPr>
            <p:nvPr/>
          </p:nvSpPr>
          <p:spPr bwMode="auto">
            <a:xfrm flipH="1">
              <a:off x="5488" y="3468"/>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16" name="Line 483"/>
            <p:cNvSpPr>
              <a:spLocks noChangeShapeType="1"/>
            </p:cNvSpPr>
            <p:nvPr/>
          </p:nvSpPr>
          <p:spPr bwMode="auto">
            <a:xfrm flipH="1">
              <a:off x="5488" y="3382"/>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17" name="Line 484"/>
            <p:cNvSpPr>
              <a:spLocks noChangeShapeType="1"/>
            </p:cNvSpPr>
            <p:nvPr/>
          </p:nvSpPr>
          <p:spPr bwMode="auto">
            <a:xfrm flipH="1">
              <a:off x="5488" y="3297"/>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18" name="Line 485"/>
            <p:cNvSpPr>
              <a:spLocks noChangeShapeType="1"/>
            </p:cNvSpPr>
            <p:nvPr/>
          </p:nvSpPr>
          <p:spPr bwMode="auto">
            <a:xfrm flipH="1">
              <a:off x="5488" y="3212"/>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19" name="Line 486"/>
            <p:cNvSpPr>
              <a:spLocks noChangeShapeType="1"/>
            </p:cNvSpPr>
            <p:nvPr/>
          </p:nvSpPr>
          <p:spPr bwMode="auto">
            <a:xfrm flipH="1">
              <a:off x="5488" y="3048"/>
              <a:ext cx="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20" name="Line 487"/>
            <p:cNvSpPr>
              <a:spLocks noChangeShapeType="1"/>
            </p:cNvSpPr>
            <p:nvPr/>
          </p:nvSpPr>
          <p:spPr bwMode="auto">
            <a:xfrm flipH="1">
              <a:off x="5458" y="3553"/>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21" name="Line 488"/>
            <p:cNvSpPr>
              <a:spLocks noChangeShapeType="1"/>
            </p:cNvSpPr>
            <p:nvPr/>
          </p:nvSpPr>
          <p:spPr bwMode="auto">
            <a:xfrm flipH="1">
              <a:off x="5458" y="3133"/>
              <a:ext cx="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22" name="Line 489"/>
            <p:cNvSpPr>
              <a:spLocks noChangeShapeType="1"/>
            </p:cNvSpPr>
            <p:nvPr/>
          </p:nvSpPr>
          <p:spPr bwMode="auto">
            <a:xfrm>
              <a:off x="3372" y="3553"/>
              <a:ext cx="215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23" name="Line 490"/>
            <p:cNvSpPr>
              <a:spLocks noChangeShapeType="1"/>
            </p:cNvSpPr>
            <p:nvPr/>
          </p:nvSpPr>
          <p:spPr bwMode="auto">
            <a:xfrm>
              <a:off x="3372" y="3048"/>
              <a:ext cx="1" cy="5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24" name="Freeform 491"/>
            <p:cNvSpPr>
              <a:spLocks/>
            </p:cNvSpPr>
            <p:nvPr/>
          </p:nvSpPr>
          <p:spPr bwMode="auto">
            <a:xfrm>
              <a:off x="3372" y="3048"/>
              <a:ext cx="2154" cy="505"/>
            </a:xfrm>
            <a:custGeom>
              <a:avLst/>
              <a:gdLst>
                <a:gd name="T0" fmla="*/ 0 w 284"/>
                <a:gd name="T1" fmla="*/ 0 h 71"/>
                <a:gd name="T2" fmla="*/ 2147483647 w 284"/>
                <a:gd name="T3" fmla="*/ 0 h 71"/>
                <a:gd name="T4" fmla="*/ 2147483647 w 284"/>
                <a:gd name="T5" fmla="*/ 2147483647 h 71"/>
                <a:gd name="T6" fmla="*/ 0 60000 65536"/>
                <a:gd name="T7" fmla="*/ 0 60000 65536"/>
                <a:gd name="T8" fmla="*/ 0 60000 65536"/>
                <a:gd name="T9" fmla="*/ 0 w 284"/>
                <a:gd name="T10" fmla="*/ 0 h 71"/>
                <a:gd name="T11" fmla="*/ 284 w 284"/>
                <a:gd name="T12" fmla="*/ 71 h 71"/>
              </a:gdLst>
              <a:ahLst/>
              <a:cxnLst>
                <a:cxn ang="T6">
                  <a:pos x="T0" y="T1"/>
                </a:cxn>
                <a:cxn ang="T7">
                  <a:pos x="T2" y="T3"/>
                </a:cxn>
                <a:cxn ang="T8">
                  <a:pos x="T4" y="T5"/>
                </a:cxn>
              </a:cxnLst>
              <a:rect l="T9" t="T10" r="T11" b="T12"/>
              <a:pathLst>
                <a:path w="284" h="71">
                  <a:moveTo>
                    <a:pt x="0" y="0"/>
                  </a:moveTo>
                  <a:lnTo>
                    <a:pt x="284" y="0"/>
                  </a:lnTo>
                  <a:lnTo>
                    <a:pt x="284"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25" name="Rectangle 492"/>
            <p:cNvSpPr>
              <a:spLocks noChangeArrowheads="1"/>
            </p:cNvSpPr>
            <p:nvPr/>
          </p:nvSpPr>
          <p:spPr bwMode="auto">
            <a:xfrm>
              <a:off x="3842" y="3382"/>
              <a:ext cx="46" cy="171"/>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326" name="Rectangle 493"/>
            <p:cNvSpPr>
              <a:spLocks noChangeArrowheads="1"/>
            </p:cNvSpPr>
            <p:nvPr/>
          </p:nvSpPr>
          <p:spPr bwMode="auto">
            <a:xfrm>
              <a:off x="3759" y="3297"/>
              <a:ext cx="45" cy="256"/>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327" name="Rectangle 494"/>
            <p:cNvSpPr>
              <a:spLocks noChangeArrowheads="1"/>
            </p:cNvSpPr>
            <p:nvPr/>
          </p:nvSpPr>
          <p:spPr bwMode="auto">
            <a:xfrm>
              <a:off x="3713" y="3382"/>
              <a:ext cx="46" cy="171"/>
            </a:xfrm>
            <a:prstGeom prst="rect">
              <a:avLst/>
            </a:prstGeom>
            <a:solidFill>
              <a:srgbClr val="0000FF"/>
            </a:solidFill>
            <a:ln w="0">
              <a:solidFill>
                <a:srgbClr val="0000FF"/>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328" name="Text Box 495"/>
            <p:cNvSpPr txBox="1">
              <a:spLocks noChangeArrowheads="1"/>
            </p:cNvSpPr>
            <p:nvPr/>
          </p:nvSpPr>
          <p:spPr bwMode="auto">
            <a:xfrm>
              <a:off x="4416" y="761"/>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ja-JP"/>
            </a:p>
          </p:txBody>
        </p:sp>
        <p:sp>
          <p:nvSpPr>
            <p:cNvPr id="8329" name="Text Box 496"/>
            <p:cNvSpPr txBox="1">
              <a:spLocks noChangeArrowheads="1"/>
            </p:cNvSpPr>
            <p:nvPr/>
          </p:nvSpPr>
          <p:spPr bwMode="auto">
            <a:xfrm>
              <a:off x="4224" y="1289"/>
              <a:ext cx="116" cy="23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ja-JP"/>
            </a:p>
          </p:txBody>
        </p:sp>
        <p:sp>
          <p:nvSpPr>
            <p:cNvPr id="8330" name="Text Box 497"/>
            <p:cNvSpPr txBox="1">
              <a:spLocks noChangeArrowheads="1"/>
            </p:cNvSpPr>
            <p:nvPr/>
          </p:nvSpPr>
          <p:spPr bwMode="auto">
            <a:xfrm>
              <a:off x="3840" y="1913"/>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ja-JP"/>
            </a:p>
          </p:txBody>
        </p:sp>
        <p:sp>
          <p:nvSpPr>
            <p:cNvPr id="8331" name="Text Box 498"/>
            <p:cNvSpPr txBox="1">
              <a:spLocks noChangeArrowheads="1"/>
            </p:cNvSpPr>
            <p:nvPr/>
          </p:nvSpPr>
          <p:spPr bwMode="auto">
            <a:xfrm>
              <a:off x="3696" y="2544"/>
              <a:ext cx="2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latin typeface="Symbol" pitchFamily="18" charset="2"/>
                </a:rPr>
                <a:t>a</a:t>
              </a:r>
              <a:r>
                <a:rPr lang="en-US" altLang="ja-JP"/>
                <a:t>4</a:t>
              </a:r>
            </a:p>
          </p:txBody>
        </p:sp>
        <p:sp>
          <p:nvSpPr>
            <p:cNvPr id="8332" name="Text Box 499"/>
            <p:cNvSpPr txBox="1">
              <a:spLocks noChangeArrowheads="1"/>
            </p:cNvSpPr>
            <p:nvPr/>
          </p:nvSpPr>
          <p:spPr bwMode="auto">
            <a:xfrm>
              <a:off x="3408" y="3120"/>
              <a:ext cx="2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latin typeface="Symbol" pitchFamily="18" charset="2"/>
                </a:rPr>
                <a:t>a</a:t>
              </a:r>
              <a:r>
                <a:rPr lang="en-US" altLang="ja-JP"/>
                <a:t>5</a:t>
              </a:r>
            </a:p>
          </p:txBody>
        </p:sp>
        <p:sp>
          <p:nvSpPr>
            <p:cNvPr id="8333" name="Text Box 500"/>
            <p:cNvSpPr txBox="1">
              <a:spLocks noChangeArrowheads="1"/>
            </p:cNvSpPr>
            <p:nvPr/>
          </p:nvSpPr>
          <p:spPr bwMode="auto">
            <a:xfrm>
              <a:off x="1248" y="768"/>
              <a:ext cx="2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latin typeface="Symbol" pitchFamily="18" charset="2"/>
                </a:rPr>
                <a:t>a</a:t>
              </a:r>
              <a:r>
                <a:rPr lang="en-US" altLang="ja-JP"/>
                <a:t>1</a:t>
              </a:r>
            </a:p>
          </p:txBody>
        </p:sp>
        <p:sp>
          <p:nvSpPr>
            <p:cNvPr id="8334" name="Text Box 501"/>
            <p:cNvSpPr txBox="1">
              <a:spLocks noChangeArrowheads="1"/>
            </p:cNvSpPr>
            <p:nvPr/>
          </p:nvSpPr>
          <p:spPr bwMode="auto">
            <a:xfrm>
              <a:off x="1440" y="1344"/>
              <a:ext cx="2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latin typeface="Symbol" pitchFamily="18" charset="2"/>
                </a:rPr>
                <a:t>a</a:t>
              </a:r>
              <a:r>
                <a:rPr lang="en-US" altLang="ja-JP"/>
                <a:t>2</a:t>
              </a:r>
            </a:p>
          </p:txBody>
        </p:sp>
        <p:sp>
          <p:nvSpPr>
            <p:cNvPr id="8335" name="Text Box 502"/>
            <p:cNvSpPr txBox="1">
              <a:spLocks noChangeArrowheads="1"/>
            </p:cNvSpPr>
            <p:nvPr/>
          </p:nvSpPr>
          <p:spPr bwMode="auto">
            <a:xfrm>
              <a:off x="1824" y="1968"/>
              <a:ext cx="2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latin typeface="Symbol" pitchFamily="18" charset="2"/>
                </a:rPr>
                <a:t>a</a:t>
              </a:r>
              <a:r>
                <a:rPr lang="en-US" altLang="ja-JP"/>
                <a:t>3</a:t>
              </a:r>
            </a:p>
          </p:txBody>
        </p:sp>
        <p:sp>
          <p:nvSpPr>
            <p:cNvPr id="8336" name="Text Box 503"/>
            <p:cNvSpPr txBox="1">
              <a:spLocks noChangeArrowheads="1"/>
            </p:cNvSpPr>
            <p:nvPr/>
          </p:nvSpPr>
          <p:spPr bwMode="auto">
            <a:xfrm>
              <a:off x="1920" y="2592"/>
              <a:ext cx="2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latin typeface="Symbol" pitchFamily="18" charset="2"/>
                </a:rPr>
                <a:t>a</a:t>
              </a:r>
              <a:r>
                <a:rPr lang="en-US" altLang="ja-JP"/>
                <a:t>4</a:t>
              </a:r>
            </a:p>
          </p:txBody>
        </p:sp>
        <p:sp>
          <p:nvSpPr>
            <p:cNvPr id="8337" name="Text Box 504"/>
            <p:cNvSpPr txBox="1">
              <a:spLocks noChangeArrowheads="1"/>
            </p:cNvSpPr>
            <p:nvPr/>
          </p:nvSpPr>
          <p:spPr bwMode="auto">
            <a:xfrm>
              <a:off x="2112" y="3168"/>
              <a:ext cx="2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latin typeface="Symbol" pitchFamily="18" charset="2"/>
                </a:rPr>
                <a:t>a</a:t>
              </a:r>
              <a:r>
                <a:rPr lang="en-US" altLang="ja-JP"/>
                <a:t>5</a:t>
              </a:r>
            </a:p>
          </p:txBody>
        </p:sp>
        <p:sp>
          <p:nvSpPr>
            <p:cNvPr id="8338" name="Text Box 505"/>
            <p:cNvSpPr txBox="1">
              <a:spLocks noChangeArrowheads="1"/>
            </p:cNvSpPr>
            <p:nvPr/>
          </p:nvSpPr>
          <p:spPr bwMode="auto">
            <a:xfrm>
              <a:off x="2310" y="3588"/>
              <a:ext cx="4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t>10000s</a:t>
              </a:r>
            </a:p>
          </p:txBody>
        </p:sp>
        <p:sp>
          <p:nvSpPr>
            <p:cNvPr id="8339" name="Text Box 506"/>
            <p:cNvSpPr txBox="1">
              <a:spLocks noChangeArrowheads="1"/>
            </p:cNvSpPr>
            <p:nvPr/>
          </p:nvSpPr>
          <p:spPr bwMode="auto">
            <a:xfrm>
              <a:off x="1926" y="3588"/>
              <a:ext cx="3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t>100s</a:t>
              </a:r>
            </a:p>
          </p:txBody>
        </p:sp>
        <p:sp>
          <p:nvSpPr>
            <p:cNvPr id="8340" name="Text Box 507"/>
            <p:cNvSpPr txBox="1">
              <a:spLocks noChangeArrowheads="1"/>
            </p:cNvSpPr>
            <p:nvPr/>
          </p:nvSpPr>
          <p:spPr bwMode="auto">
            <a:xfrm>
              <a:off x="1542" y="3588"/>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t>1s</a:t>
              </a:r>
            </a:p>
          </p:txBody>
        </p:sp>
        <p:sp>
          <p:nvSpPr>
            <p:cNvPr id="8341" name="Text Box 508"/>
            <p:cNvSpPr txBox="1">
              <a:spLocks noChangeArrowheads="1"/>
            </p:cNvSpPr>
            <p:nvPr/>
          </p:nvSpPr>
          <p:spPr bwMode="auto">
            <a:xfrm>
              <a:off x="1038" y="3588"/>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t>10ms</a:t>
              </a:r>
            </a:p>
          </p:txBody>
        </p:sp>
        <p:sp>
          <p:nvSpPr>
            <p:cNvPr id="8342" name="Text Box 509"/>
            <p:cNvSpPr txBox="1">
              <a:spLocks noChangeArrowheads="1"/>
            </p:cNvSpPr>
            <p:nvPr/>
          </p:nvSpPr>
          <p:spPr bwMode="auto">
            <a:xfrm>
              <a:off x="606" y="3588"/>
              <a:ext cx="38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t>100</a:t>
              </a:r>
              <a:r>
                <a:rPr lang="en-US" altLang="ja-JP" sz="1200" b="1">
                  <a:latin typeface="Symbol" pitchFamily="18" charset="2"/>
                </a:rPr>
                <a:t>m</a:t>
              </a:r>
              <a:r>
                <a:rPr lang="en-US" altLang="ja-JP" sz="1200" b="1"/>
                <a:t>s</a:t>
              </a:r>
            </a:p>
          </p:txBody>
        </p:sp>
        <p:sp>
          <p:nvSpPr>
            <p:cNvPr id="8343" name="Text Box 510"/>
            <p:cNvSpPr txBox="1">
              <a:spLocks noChangeArrowheads="1"/>
            </p:cNvSpPr>
            <p:nvPr/>
          </p:nvSpPr>
          <p:spPr bwMode="auto">
            <a:xfrm>
              <a:off x="1344" y="3792"/>
              <a:ext cx="5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Tdecay</a:t>
              </a:r>
            </a:p>
          </p:txBody>
        </p:sp>
        <p:sp>
          <p:nvSpPr>
            <p:cNvPr id="8344" name="Text Box 511"/>
            <p:cNvSpPr txBox="1">
              <a:spLocks noChangeArrowheads="1"/>
            </p:cNvSpPr>
            <p:nvPr/>
          </p:nvSpPr>
          <p:spPr bwMode="auto">
            <a:xfrm>
              <a:off x="4242" y="60"/>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ja-JP" sz="1200"/>
            </a:p>
          </p:txBody>
        </p:sp>
      </p:grpSp>
      <p:sp>
        <p:nvSpPr>
          <p:cNvPr id="8205" name="Text Box 512"/>
          <p:cNvSpPr txBox="1">
            <a:spLocks noChangeArrowheads="1"/>
          </p:cNvSpPr>
          <p:nvPr/>
        </p:nvSpPr>
        <p:spPr bwMode="auto">
          <a:xfrm>
            <a:off x="1295400" y="152400"/>
            <a:ext cx="709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400" b="1" baseline="30000">
                <a:solidFill>
                  <a:schemeClr val="accent2"/>
                </a:solidFill>
              </a:rPr>
              <a:t>252</a:t>
            </a:r>
            <a:r>
              <a:rPr lang="en-US" altLang="ja-JP" sz="2400" b="1">
                <a:solidFill>
                  <a:schemeClr val="accent2"/>
                </a:solidFill>
              </a:rPr>
              <a:t>Md ← </a:t>
            </a:r>
            <a:r>
              <a:rPr lang="en-US" altLang="ja-JP" sz="2400" b="1" baseline="30000">
                <a:solidFill>
                  <a:schemeClr val="accent2"/>
                </a:solidFill>
              </a:rPr>
              <a:t>256</a:t>
            </a:r>
            <a:r>
              <a:rPr lang="en-US" altLang="ja-JP" sz="2400" b="1">
                <a:solidFill>
                  <a:schemeClr val="accent2"/>
                </a:solidFill>
              </a:rPr>
              <a:t>Lr ← </a:t>
            </a:r>
            <a:r>
              <a:rPr lang="en-US" altLang="ja-JP" sz="2400" b="1" baseline="30000">
                <a:solidFill>
                  <a:schemeClr val="accent2"/>
                </a:solidFill>
              </a:rPr>
              <a:t>260</a:t>
            </a:r>
            <a:r>
              <a:rPr lang="en-US" altLang="ja-JP" sz="2400" b="1">
                <a:solidFill>
                  <a:schemeClr val="accent2"/>
                </a:solidFill>
              </a:rPr>
              <a:t>Db ← </a:t>
            </a:r>
            <a:r>
              <a:rPr lang="en-US" altLang="ja-JP" sz="2400" b="1" baseline="30000">
                <a:solidFill>
                  <a:schemeClr val="accent2"/>
                </a:solidFill>
              </a:rPr>
              <a:t>264</a:t>
            </a:r>
            <a:r>
              <a:rPr lang="en-US" altLang="ja-JP" sz="2400" b="1">
                <a:solidFill>
                  <a:schemeClr val="accent2"/>
                </a:solidFill>
              </a:rPr>
              <a:t>Bh ← </a:t>
            </a:r>
            <a:r>
              <a:rPr lang="en-US" altLang="ja-JP" sz="2400" b="1" baseline="30000">
                <a:solidFill>
                  <a:schemeClr val="accent2"/>
                </a:solidFill>
              </a:rPr>
              <a:t>268</a:t>
            </a:r>
            <a:r>
              <a:rPr lang="en-US" altLang="ja-JP" sz="2400" b="1">
                <a:solidFill>
                  <a:schemeClr val="accent2"/>
                </a:solidFill>
              </a:rPr>
              <a:t>Mt ←  </a:t>
            </a:r>
            <a:r>
              <a:rPr lang="en-US" altLang="ja-JP" sz="2400" b="1" baseline="30000">
                <a:solidFill>
                  <a:schemeClr val="accent2"/>
                </a:solidFill>
              </a:rPr>
              <a:t>272</a:t>
            </a:r>
            <a:r>
              <a:rPr lang="en-US" altLang="ja-JP" sz="2400" b="1">
                <a:solidFill>
                  <a:schemeClr val="accent2"/>
                </a:solidFill>
              </a:rPr>
              <a:t>111</a:t>
            </a:r>
          </a:p>
        </p:txBody>
      </p:sp>
      <p:graphicFrame>
        <p:nvGraphicFramePr>
          <p:cNvPr id="8194" name="Object 513"/>
          <p:cNvGraphicFramePr>
            <a:graphicFrameLocks noChangeAspect="1"/>
          </p:cNvGraphicFramePr>
          <p:nvPr/>
        </p:nvGraphicFramePr>
        <p:xfrm>
          <a:off x="1533525" y="2778125"/>
          <a:ext cx="1530350" cy="1085850"/>
        </p:xfrm>
        <a:graphic>
          <a:graphicData uri="http://schemas.openxmlformats.org/presentationml/2006/ole">
            <mc:AlternateContent xmlns:mc="http://schemas.openxmlformats.org/markup-compatibility/2006">
              <mc:Choice xmlns:v="urn:schemas-microsoft-com:vml" Requires="v">
                <p:oleObj spid="_x0000_s11314" name="グラフ" r:id="rId4" imgW="1952625" imgH="1085901" progId="Excel.Chart.8">
                  <p:embed/>
                </p:oleObj>
              </mc:Choice>
              <mc:Fallback>
                <p:oleObj name="グラフ" r:id="rId4" imgW="1952625" imgH="108590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525" y="2778125"/>
                        <a:ext cx="15303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514"/>
          <p:cNvGraphicFramePr>
            <a:graphicFrameLocks noChangeAspect="1"/>
          </p:cNvGraphicFramePr>
          <p:nvPr/>
        </p:nvGraphicFramePr>
        <p:xfrm>
          <a:off x="1958975" y="4691063"/>
          <a:ext cx="1530350" cy="1085850"/>
        </p:xfrm>
        <a:graphic>
          <a:graphicData uri="http://schemas.openxmlformats.org/presentationml/2006/ole">
            <mc:AlternateContent xmlns:mc="http://schemas.openxmlformats.org/markup-compatibility/2006">
              <mc:Choice xmlns:v="urn:schemas-microsoft-com:vml" Requires="v">
                <p:oleObj spid="_x0000_s11315" name="グラフ" r:id="rId6" imgW="1952625" imgH="1085901" progId="Excel.Chart.8">
                  <p:embed/>
                </p:oleObj>
              </mc:Choice>
              <mc:Fallback>
                <p:oleObj name="グラフ" r:id="rId6" imgW="1952625" imgH="108590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975" y="4691063"/>
                        <a:ext cx="15303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515"/>
          <p:cNvGraphicFramePr>
            <a:graphicFrameLocks noChangeAspect="1"/>
          </p:cNvGraphicFramePr>
          <p:nvPr/>
        </p:nvGraphicFramePr>
        <p:xfrm>
          <a:off x="950913" y="1806575"/>
          <a:ext cx="1530350" cy="1085850"/>
        </p:xfrm>
        <a:graphic>
          <a:graphicData uri="http://schemas.openxmlformats.org/presentationml/2006/ole">
            <mc:AlternateContent xmlns:mc="http://schemas.openxmlformats.org/markup-compatibility/2006">
              <mc:Choice xmlns:v="urn:schemas-microsoft-com:vml" Requires="v">
                <p:oleObj spid="_x0000_s11316" name="グラフ" r:id="rId7" imgW="1952625" imgH="1085901" progId="Excel.Chart.8">
                  <p:embed/>
                </p:oleObj>
              </mc:Choice>
              <mc:Fallback>
                <p:oleObj name="グラフ" r:id="rId7" imgW="1952625" imgH="108590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913" y="1806575"/>
                        <a:ext cx="15303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16"/>
          <p:cNvGraphicFramePr>
            <a:graphicFrameLocks noChangeAspect="1"/>
          </p:cNvGraphicFramePr>
          <p:nvPr/>
        </p:nvGraphicFramePr>
        <p:xfrm>
          <a:off x="685800" y="844550"/>
          <a:ext cx="1530350" cy="1085850"/>
        </p:xfrm>
        <a:graphic>
          <a:graphicData uri="http://schemas.openxmlformats.org/presentationml/2006/ole">
            <mc:AlternateContent xmlns:mc="http://schemas.openxmlformats.org/markup-compatibility/2006">
              <mc:Choice xmlns:v="urn:schemas-microsoft-com:vml" Requires="v">
                <p:oleObj spid="_x0000_s11317" name="グラフ" r:id="rId8" imgW="1952625" imgH="1085901" progId="Excel.Chart.8">
                  <p:embed/>
                </p:oleObj>
              </mc:Choice>
              <mc:Fallback>
                <p:oleObj name="グラフ" r:id="rId8" imgW="1952625" imgH="108590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844550"/>
                        <a:ext cx="15303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6" name="Text Box 517"/>
          <p:cNvSpPr txBox="1">
            <a:spLocks noChangeArrowheads="1"/>
          </p:cNvSpPr>
          <p:nvPr/>
        </p:nvSpPr>
        <p:spPr bwMode="auto">
          <a:xfrm>
            <a:off x="2428875" y="1120775"/>
            <a:ext cx="868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latin typeface="Symbol" pitchFamily="18" charset="2"/>
              </a:rPr>
              <a:t>t</a:t>
            </a:r>
            <a:r>
              <a:rPr lang="en-US" altLang="ja-JP" sz="1400" b="1"/>
              <a:t>=5.5ms</a:t>
            </a:r>
          </a:p>
        </p:txBody>
      </p:sp>
      <p:sp>
        <p:nvSpPr>
          <p:cNvPr id="8207" name="Text Box 518"/>
          <p:cNvSpPr txBox="1">
            <a:spLocks noChangeArrowheads="1"/>
          </p:cNvSpPr>
          <p:nvPr/>
        </p:nvSpPr>
        <p:spPr bwMode="auto">
          <a:xfrm>
            <a:off x="2744788" y="2187575"/>
            <a:ext cx="819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latin typeface="Symbol" pitchFamily="18" charset="2"/>
              </a:rPr>
              <a:t>t</a:t>
            </a:r>
            <a:r>
              <a:rPr lang="en-US" altLang="ja-JP" sz="1400" b="1"/>
              <a:t>=30ms</a:t>
            </a:r>
          </a:p>
        </p:txBody>
      </p:sp>
      <p:sp>
        <p:nvSpPr>
          <p:cNvPr id="8208" name="Text Box 519"/>
          <p:cNvSpPr txBox="1">
            <a:spLocks noChangeArrowheads="1"/>
          </p:cNvSpPr>
          <p:nvPr/>
        </p:nvSpPr>
        <p:spPr bwMode="auto">
          <a:xfrm>
            <a:off x="1187450" y="3124200"/>
            <a:ext cx="709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latin typeface="Symbol" pitchFamily="18" charset="2"/>
              </a:rPr>
              <a:t>t</a:t>
            </a:r>
            <a:r>
              <a:rPr lang="en-US" altLang="ja-JP" sz="1400" b="1"/>
              <a:t>=1.3s</a:t>
            </a:r>
          </a:p>
        </p:txBody>
      </p:sp>
      <p:sp>
        <p:nvSpPr>
          <p:cNvPr id="8209" name="Text Box 520"/>
          <p:cNvSpPr txBox="1">
            <a:spLocks noChangeArrowheads="1"/>
          </p:cNvSpPr>
          <p:nvPr/>
        </p:nvSpPr>
        <p:spPr bwMode="auto">
          <a:xfrm>
            <a:off x="1577975" y="4176713"/>
            <a:ext cx="709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latin typeface="Symbol" pitchFamily="18" charset="2"/>
              </a:rPr>
              <a:t>t</a:t>
            </a:r>
            <a:r>
              <a:rPr lang="en-US" altLang="ja-JP" sz="1400" b="1"/>
              <a:t>=2.2s</a:t>
            </a:r>
          </a:p>
        </p:txBody>
      </p:sp>
      <p:graphicFrame>
        <p:nvGraphicFramePr>
          <p:cNvPr id="8198" name="Object 521"/>
          <p:cNvGraphicFramePr>
            <a:graphicFrameLocks noChangeAspect="1"/>
          </p:cNvGraphicFramePr>
          <p:nvPr/>
        </p:nvGraphicFramePr>
        <p:xfrm>
          <a:off x="1517650" y="3721100"/>
          <a:ext cx="1530350" cy="1085850"/>
        </p:xfrm>
        <a:graphic>
          <a:graphicData uri="http://schemas.openxmlformats.org/presentationml/2006/ole">
            <mc:AlternateContent xmlns:mc="http://schemas.openxmlformats.org/markup-compatibility/2006">
              <mc:Choice xmlns:v="urn:schemas-microsoft-com:vml" Requires="v">
                <p:oleObj spid="_x0000_s11318" name="グラフ" r:id="rId9" imgW="1952625" imgH="1085901" progId="Excel.Chart.8">
                  <p:embed/>
                </p:oleObj>
              </mc:Choice>
              <mc:Fallback>
                <p:oleObj name="グラフ" r:id="rId9" imgW="1952625" imgH="108590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650" y="3721100"/>
                        <a:ext cx="15303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10" name="Text Box 522"/>
          <p:cNvSpPr txBox="1">
            <a:spLocks noChangeArrowheads="1"/>
          </p:cNvSpPr>
          <p:nvPr/>
        </p:nvSpPr>
        <p:spPr bwMode="auto">
          <a:xfrm>
            <a:off x="1476375" y="5068888"/>
            <a:ext cx="66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latin typeface="Symbol" pitchFamily="18" charset="2"/>
              </a:rPr>
              <a:t>t</a:t>
            </a:r>
            <a:r>
              <a:rPr lang="en-US" altLang="ja-JP" sz="1400" b="1"/>
              <a:t>=27s</a:t>
            </a:r>
          </a:p>
        </p:txBody>
      </p:sp>
      <p:sp>
        <p:nvSpPr>
          <p:cNvPr id="8211" name="Text Box 523"/>
          <p:cNvSpPr txBox="1">
            <a:spLocks noChangeArrowheads="1"/>
          </p:cNvSpPr>
          <p:nvPr/>
        </p:nvSpPr>
        <p:spPr bwMode="auto">
          <a:xfrm>
            <a:off x="4343400" y="304800"/>
            <a:ext cx="77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400">
                <a:latin typeface="Times New Roman" pitchFamily="18" charset="0"/>
              </a:rPr>
              <a:t>　</a:t>
            </a:r>
            <a:r>
              <a:rPr lang="en-US" altLang="ja-JP" b="1">
                <a:solidFill>
                  <a:srgbClr val="FF0000"/>
                </a:solidFill>
                <a:latin typeface="Times New Roman" pitchFamily="18" charset="0"/>
              </a:rPr>
              <a:t>α</a:t>
            </a:r>
            <a:r>
              <a:rPr lang="ja-JP" altLang="en-US" b="1">
                <a:solidFill>
                  <a:srgbClr val="FF0000"/>
                </a:solidFill>
                <a:latin typeface="Times New Roman" pitchFamily="18" charset="0"/>
              </a:rPr>
              <a:t>３</a:t>
            </a:r>
          </a:p>
        </p:txBody>
      </p:sp>
      <p:sp>
        <p:nvSpPr>
          <p:cNvPr id="8212" name="Rectangle 524"/>
          <p:cNvSpPr>
            <a:spLocks noChangeArrowheads="1"/>
          </p:cNvSpPr>
          <p:nvPr/>
        </p:nvSpPr>
        <p:spPr bwMode="auto">
          <a:xfrm>
            <a:off x="2133600" y="381000"/>
            <a:ext cx="57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1">
                <a:solidFill>
                  <a:srgbClr val="FF0000"/>
                </a:solidFill>
                <a:latin typeface="Times New Roman" pitchFamily="18" charset="0"/>
              </a:rPr>
              <a:t>α</a:t>
            </a:r>
            <a:r>
              <a:rPr lang="ja-JP" altLang="en-US" b="1">
                <a:solidFill>
                  <a:srgbClr val="FF0000"/>
                </a:solidFill>
                <a:latin typeface="Times New Roman" pitchFamily="18" charset="0"/>
              </a:rPr>
              <a:t>５</a:t>
            </a:r>
          </a:p>
        </p:txBody>
      </p:sp>
      <p:sp>
        <p:nvSpPr>
          <p:cNvPr id="8213" name="Rectangle 525"/>
          <p:cNvSpPr>
            <a:spLocks noChangeArrowheads="1"/>
          </p:cNvSpPr>
          <p:nvPr/>
        </p:nvSpPr>
        <p:spPr bwMode="auto">
          <a:xfrm>
            <a:off x="3200400" y="381000"/>
            <a:ext cx="723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b="1">
                <a:solidFill>
                  <a:srgbClr val="FF0000"/>
                </a:solidFill>
                <a:latin typeface="Times New Roman" pitchFamily="18" charset="0"/>
              </a:rPr>
              <a:t>　</a:t>
            </a:r>
            <a:r>
              <a:rPr lang="en-US" altLang="ja-JP" b="1">
                <a:solidFill>
                  <a:srgbClr val="FF0000"/>
                </a:solidFill>
                <a:latin typeface="Times New Roman" pitchFamily="18" charset="0"/>
              </a:rPr>
              <a:t>α</a:t>
            </a:r>
            <a:r>
              <a:rPr lang="ja-JP" altLang="en-US" b="1">
                <a:solidFill>
                  <a:srgbClr val="FF0000"/>
                </a:solidFill>
                <a:latin typeface="Times New Roman" pitchFamily="18" charset="0"/>
              </a:rPr>
              <a:t>４</a:t>
            </a:r>
          </a:p>
        </p:txBody>
      </p:sp>
      <p:sp>
        <p:nvSpPr>
          <p:cNvPr id="8214" name="Rectangle 526"/>
          <p:cNvSpPr>
            <a:spLocks noChangeArrowheads="1"/>
          </p:cNvSpPr>
          <p:nvPr/>
        </p:nvSpPr>
        <p:spPr bwMode="auto">
          <a:xfrm>
            <a:off x="5562600" y="381000"/>
            <a:ext cx="723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b="1">
                <a:solidFill>
                  <a:srgbClr val="FF0000"/>
                </a:solidFill>
                <a:latin typeface="Times New Roman" pitchFamily="18" charset="0"/>
              </a:rPr>
              <a:t>　</a:t>
            </a:r>
            <a:r>
              <a:rPr lang="en-US" altLang="ja-JP" b="1">
                <a:solidFill>
                  <a:srgbClr val="FF0000"/>
                </a:solidFill>
                <a:latin typeface="Times New Roman" pitchFamily="18" charset="0"/>
              </a:rPr>
              <a:t>α</a:t>
            </a:r>
            <a:r>
              <a:rPr lang="ja-JP" altLang="en-US" b="1">
                <a:solidFill>
                  <a:srgbClr val="FF0000"/>
                </a:solidFill>
                <a:latin typeface="Times New Roman" pitchFamily="18" charset="0"/>
              </a:rPr>
              <a:t>２</a:t>
            </a:r>
          </a:p>
        </p:txBody>
      </p:sp>
      <p:sp>
        <p:nvSpPr>
          <p:cNvPr id="8215" name="Rectangle 527"/>
          <p:cNvSpPr>
            <a:spLocks noChangeArrowheads="1"/>
          </p:cNvSpPr>
          <p:nvPr/>
        </p:nvSpPr>
        <p:spPr bwMode="auto">
          <a:xfrm>
            <a:off x="6934200" y="381000"/>
            <a:ext cx="57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1">
                <a:solidFill>
                  <a:srgbClr val="FF0000"/>
                </a:solidFill>
                <a:latin typeface="Times New Roman" pitchFamily="18" charset="0"/>
              </a:rPr>
              <a:t>α</a:t>
            </a:r>
            <a:r>
              <a:rPr lang="ja-JP" altLang="en-US" b="1">
                <a:solidFill>
                  <a:srgbClr val="FF0000"/>
                </a:solidFill>
                <a:latin typeface="Times New Roman" pitchFamily="18" charset="0"/>
              </a:rPr>
              <a:t>１</a:t>
            </a:r>
          </a:p>
        </p:txBody>
      </p:sp>
      <p:sp>
        <p:nvSpPr>
          <p:cNvPr id="8216" name="Text Box 528"/>
          <p:cNvSpPr txBox="1">
            <a:spLocks noChangeArrowheads="1"/>
          </p:cNvSpPr>
          <p:nvPr/>
        </p:nvSpPr>
        <p:spPr bwMode="auto">
          <a:xfrm>
            <a:off x="2971800" y="6019800"/>
            <a:ext cx="676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a:latin typeface="Times New Roman" pitchFamily="18" charset="0"/>
              </a:rPr>
              <a:t>(sec)</a:t>
            </a:r>
          </a:p>
        </p:txBody>
      </p:sp>
      <p:sp>
        <p:nvSpPr>
          <p:cNvPr id="8217" name="Rectangle 529"/>
          <p:cNvSpPr>
            <a:spLocks noChangeArrowheads="1"/>
          </p:cNvSpPr>
          <p:nvPr/>
        </p:nvSpPr>
        <p:spPr bwMode="auto">
          <a:xfrm>
            <a:off x="3505200" y="1219200"/>
            <a:ext cx="57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1">
                <a:solidFill>
                  <a:srgbClr val="FF0000"/>
                </a:solidFill>
                <a:latin typeface="Times New Roman" pitchFamily="18" charset="0"/>
              </a:rPr>
              <a:t>α</a:t>
            </a:r>
            <a:r>
              <a:rPr lang="ja-JP" altLang="en-US" b="1">
                <a:solidFill>
                  <a:srgbClr val="FF0000"/>
                </a:solidFill>
                <a:latin typeface="Times New Roman" pitchFamily="18" charset="0"/>
              </a:rPr>
              <a:t>１</a:t>
            </a:r>
          </a:p>
        </p:txBody>
      </p:sp>
      <p:sp>
        <p:nvSpPr>
          <p:cNvPr id="8218" name="Rectangle 530"/>
          <p:cNvSpPr>
            <a:spLocks noChangeArrowheads="1"/>
          </p:cNvSpPr>
          <p:nvPr/>
        </p:nvSpPr>
        <p:spPr bwMode="auto">
          <a:xfrm>
            <a:off x="2057400" y="1219200"/>
            <a:ext cx="304800" cy="3048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219" name="Rectangle 531"/>
          <p:cNvSpPr>
            <a:spLocks noChangeArrowheads="1"/>
          </p:cNvSpPr>
          <p:nvPr/>
        </p:nvSpPr>
        <p:spPr bwMode="auto">
          <a:xfrm>
            <a:off x="2362200" y="2209800"/>
            <a:ext cx="304800" cy="2286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220" name="Rectangle 532"/>
          <p:cNvSpPr>
            <a:spLocks noChangeArrowheads="1"/>
          </p:cNvSpPr>
          <p:nvPr/>
        </p:nvSpPr>
        <p:spPr bwMode="auto">
          <a:xfrm>
            <a:off x="2895600" y="3200400"/>
            <a:ext cx="457200" cy="2286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221" name="Rectangle 533"/>
          <p:cNvSpPr>
            <a:spLocks noChangeArrowheads="1"/>
          </p:cNvSpPr>
          <p:nvPr/>
        </p:nvSpPr>
        <p:spPr bwMode="auto">
          <a:xfrm>
            <a:off x="3124200" y="4191000"/>
            <a:ext cx="3048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222" name="Rectangle 534"/>
          <p:cNvSpPr>
            <a:spLocks noChangeArrowheads="1"/>
          </p:cNvSpPr>
          <p:nvPr/>
        </p:nvSpPr>
        <p:spPr bwMode="auto">
          <a:xfrm>
            <a:off x="3429000" y="5105400"/>
            <a:ext cx="304800" cy="2286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223" name="Rectangle 535"/>
          <p:cNvSpPr>
            <a:spLocks noChangeArrowheads="1"/>
          </p:cNvSpPr>
          <p:nvPr/>
        </p:nvSpPr>
        <p:spPr bwMode="auto">
          <a:xfrm>
            <a:off x="7010400" y="1219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224" name="Rectangle 537"/>
          <p:cNvSpPr>
            <a:spLocks noChangeArrowheads="1"/>
          </p:cNvSpPr>
          <p:nvPr/>
        </p:nvSpPr>
        <p:spPr bwMode="auto">
          <a:xfrm>
            <a:off x="5943600" y="4114800"/>
            <a:ext cx="304800" cy="2286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225" name="Rectangle 538"/>
          <p:cNvSpPr>
            <a:spLocks noChangeArrowheads="1"/>
          </p:cNvSpPr>
          <p:nvPr/>
        </p:nvSpPr>
        <p:spPr bwMode="auto">
          <a:xfrm>
            <a:off x="5486400" y="5029200"/>
            <a:ext cx="381000" cy="2286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226" name="Rectangle 539"/>
          <p:cNvSpPr>
            <a:spLocks noChangeArrowheads="1"/>
          </p:cNvSpPr>
          <p:nvPr/>
        </p:nvSpPr>
        <p:spPr bwMode="auto">
          <a:xfrm>
            <a:off x="6553200" y="1219200"/>
            <a:ext cx="57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1">
                <a:solidFill>
                  <a:srgbClr val="FF0000"/>
                </a:solidFill>
                <a:latin typeface="Times New Roman" pitchFamily="18" charset="0"/>
              </a:rPr>
              <a:t>α</a:t>
            </a:r>
            <a:r>
              <a:rPr lang="ja-JP" altLang="en-US" b="1">
                <a:solidFill>
                  <a:srgbClr val="FF0000"/>
                </a:solidFill>
                <a:latin typeface="Times New Roman" pitchFamily="18" charset="0"/>
              </a:rPr>
              <a:t>１</a:t>
            </a:r>
          </a:p>
        </p:txBody>
      </p:sp>
      <p:sp>
        <p:nvSpPr>
          <p:cNvPr id="8227" name="Rectangle 540"/>
          <p:cNvSpPr>
            <a:spLocks noChangeArrowheads="1"/>
          </p:cNvSpPr>
          <p:nvPr/>
        </p:nvSpPr>
        <p:spPr bwMode="auto">
          <a:xfrm>
            <a:off x="3505200" y="2209800"/>
            <a:ext cx="57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1">
                <a:solidFill>
                  <a:srgbClr val="FF0000"/>
                </a:solidFill>
                <a:latin typeface="Times New Roman" pitchFamily="18" charset="0"/>
              </a:rPr>
              <a:t>α</a:t>
            </a:r>
            <a:r>
              <a:rPr lang="ja-JP" altLang="en-US" b="1">
                <a:solidFill>
                  <a:srgbClr val="FF0000"/>
                </a:solidFill>
                <a:latin typeface="Times New Roman" pitchFamily="18" charset="0"/>
              </a:rPr>
              <a:t>２</a:t>
            </a:r>
          </a:p>
        </p:txBody>
      </p:sp>
      <p:sp>
        <p:nvSpPr>
          <p:cNvPr id="8228" name="Rectangle 541"/>
          <p:cNvSpPr>
            <a:spLocks noChangeArrowheads="1"/>
          </p:cNvSpPr>
          <p:nvPr/>
        </p:nvSpPr>
        <p:spPr bwMode="auto">
          <a:xfrm>
            <a:off x="6172200" y="2133600"/>
            <a:ext cx="57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1">
                <a:solidFill>
                  <a:srgbClr val="FF0000"/>
                </a:solidFill>
                <a:latin typeface="Times New Roman" pitchFamily="18" charset="0"/>
              </a:rPr>
              <a:t>α</a:t>
            </a:r>
            <a:r>
              <a:rPr lang="ja-JP" altLang="en-US" b="1">
                <a:solidFill>
                  <a:srgbClr val="FF0000"/>
                </a:solidFill>
                <a:latin typeface="Times New Roman" pitchFamily="18" charset="0"/>
              </a:rPr>
              <a:t>２</a:t>
            </a:r>
          </a:p>
        </p:txBody>
      </p:sp>
      <p:sp>
        <p:nvSpPr>
          <p:cNvPr id="8229" name="Rectangle 542"/>
          <p:cNvSpPr>
            <a:spLocks noChangeArrowheads="1"/>
          </p:cNvSpPr>
          <p:nvPr/>
        </p:nvSpPr>
        <p:spPr bwMode="auto">
          <a:xfrm>
            <a:off x="3505200" y="3124200"/>
            <a:ext cx="57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1">
                <a:solidFill>
                  <a:srgbClr val="FF0000"/>
                </a:solidFill>
                <a:latin typeface="Times New Roman" pitchFamily="18" charset="0"/>
              </a:rPr>
              <a:t>α</a:t>
            </a:r>
            <a:r>
              <a:rPr lang="ja-JP" altLang="en-US" b="1">
                <a:solidFill>
                  <a:srgbClr val="FF0000"/>
                </a:solidFill>
                <a:latin typeface="Times New Roman" pitchFamily="18" charset="0"/>
              </a:rPr>
              <a:t>３</a:t>
            </a:r>
          </a:p>
        </p:txBody>
      </p:sp>
      <p:sp>
        <p:nvSpPr>
          <p:cNvPr id="8230" name="Rectangle 543"/>
          <p:cNvSpPr>
            <a:spLocks noChangeArrowheads="1"/>
          </p:cNvSpPr>
          <p:nvPr/>
        </p:nvSpPr>
        <p:spPr bwMode="auto">
          <a:xfrm>
            <a:off x="5791200" y="3124200"/>
            <a:ext cx="57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1">
                <a:solidFill>
                  <a:srgbClr val="FF0000"/>
                </a:solidFill>
                <a:latin typeface="Times New Roman" pitchFamily="18" charset="0"/>
              </a:rPr>
              <a:t>α</a:t>
            </a:r>
            <a:r>
              <a:rPr lang="ja-JP" altLang="en-US" b="1">
                <a:solidFill>
                  <a:srgbClr val="FF0000"/>
                </a:solidFill>
                <a:latin typeface="Times New Roman" pitchFamily="18" charset="0"/>
              </a:rPr>
              <a:t>３</a:t>
            </a:r>
          </a:p>
        </p:txBody>
      </p:sp>
      <p:sp>
        <p:nvSpPr>
          <p:cNvPr id="8231" name="Rectangle 544"/>
          <p:cNvSpPr>
            <a:spLocks noChangeArrowheads="1"/>
          </p:cNvSpPr>
          <p:nvPr/>
        </p:nvSpPr>
        <p:spPr bwMode="auto">
          <a:xfrm>
            <a:off x="3581400" y="4114800"/>
            <a:ext cx="57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1">
                <a:solidFill>
                  <a:srgbClr val="FF0000"/>
                </a:solidFill>
                <a:latin typeface="Times New Roman" pitchFamily="18" charset="0"/>
              </a:rPr>
              <a:t>α</a:t>
            </a:r>
            <a:r>
              <a:rPr lang="ja-JP" altLang="en-US" b="1">
                <a:solidFill>
                  <a:srgbClr val="FF0000"/>
                </a:solidFill>
                <a:latin typeface="Times New Roman" pitchFamily="18" charset="0"/>
              </a:rPr>
              <a:t>４</a:t>
            </a:r>
          </a:p>
        </p:txBody>
      </p:sp>
      <p:sp>
        <p:nvSpPr>
          <p:cNvPr id="8232" name="Rectangle 545"/>
          <p:cNvSpPr>
            <a:spLocks noChangeArrowheads="1"/>
          </p:cNvSpPr>
          <p:nvPr/>
        </p:nvSpPr>
        <p:spPr bwMode="auto">
          <a:xfrm>
            <a:off x="5562600" y="3962400"/>
            <a:ext cx="57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1">
                <a:solidFill>
                  <a:srgbClr val="FF0000"/>
                </a:solidFill>
                <a:latin typeface="Times New Roman" pitchFamily="18" charset="0"/>
              </a:rPr>
              <a:t>α</a:t>
            </a:r>
            <a:r>
              <a:rPr lang="ja-JP" altLang="en-US" b="1">
                <a:solidFill>
                  <a:srgbClr val="FF0000"/>
                </a:solidFill>
                <a:latin typeface="Times New Roman" pitchFamily="18" charset="0"/>
              </a:rPr>
              <a:t>４</a:t>
            </a:r>
          </a:p>
        </p:txBody>
      </p:sp>
      <p:sp>
        <p:nvSpPr>
          <p:cNvPr id="8233" name="Rectangle 546"/>
          <p:cNvSpPr>
            <a:spLocks noChangeArrowheads="1"/>
          </p:cNvSpPr>
          <p:nvPr/>
        </p:nvSpPr>
        <p:spPr bwMode="auto">
          <a:xfrm>
            <a:off x="5257800" y="5105400"/>
            <a:ext cx="57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1">
                <a:solidFill>
                  <a:srgbClr val="FF0000"/>
                </a:solidFill>
                <a:latin typeface="Times New Roman" pitchFamily="18" charset="0"/>
              </a:rPr>
              <a:t>α</a:t>
            </a:r>
            <a:r>
              <a:rPr lang="ja-JP" altLang="en-US" b="1">
                <a:solidFill>
                  <a:srgbClr val="FF0000"/>
                </a:solidFill>
                <a:latin typeface="Times New Roman" pitchFamily="18" charset="0"/>
              </a:rPr>
              <a:t>５</a:t>
            </a:r>
          </a:p>
        </p:txBody>
      </p:sp>
      <p:sp>
        <p:nvSpPr>
          <p:cNvPr id="8234" name="Rectangle 547"/>
          <p:cNvSpPr>
            <a:spLocks noChangeArrowheads="1"/>
          </p:cNvSpPr>
          <p:nvPr/>
        </p:nvSpPr>
        <p:spPr bwMode="auto">
          <a:xfrm>
            <a:off x="3505200" y="5029200"/>
            <a:ext cx="57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1">
                <a:solidFill>
                  <a:srgbClr val="FF0000"/>
                </a:solidFill>
                <a:latin typeface="Times New Roman" pitchFamily="18" charset="0"/>
              </a:rPr>
              <a:t>α</a:t>
            </a:r>
            <a:r>
              <a:rPr lang="ja-JP" altLang="en-US" b="1">
                <a:solidFill>
                  <a:srgbClr val="FF0000"/>
                </a:solidFill>
                <a:latin typeface="Times New Roman" pitchFamily="18" charset="0"/>
              </a:rPr>
              <a:t>５</a:t>
            </a:r>
          </a:p>
        </p:txBody>
      </p:sp>
      <p:graphicFrame>
        <p:nvGraphicFramePr>
          <p:cNvPr id="8199" name="Object 548"/>
          <p:cNvGraphicFramePr>
            <a:graphicFrameLocks noChangeAspect="1"/>
          </p:cNvGraphicFramePr>
          <p:nvPr/>
        </p:nvGraphicFramePr>
        <p:xfrm>
          <a:off x="1958975" y="3721100"/>
          <a:ext cx="1530350" cy="1085850"/>
        </p:xfrm>
        <a:graphic>
          <a:graphicData uri="http://schemas.openxmlformats.org/presentationml/2006/ole">
            <mc:AlternateContent xmlns:mc="http://schemas.openxmlformats.org/markup-compatibility/2006">
              <mc:Choice xmlns:v="urn:schemas-microsoft-com:vml" Requires="v">
                <p:oleObj spid="_x0000_s11319" name="グラフ" r:id="rId10" imgW="1952625" imgH="1085901" progId="Excel.Chart.8">
                  <p:embed/>
                </p:oleObj>
              </mc:Choice>
              <mc:Fallback>
                <p:oleObj name="グラフ" r:id="rId10" imgW="1952625" imgH="108590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975" y="3721100"/>
                        <a:ext cx="15303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35" name="Text Box 549"/>
          <p:cNvSpPr txBox="1">
            <a:spLocks noChangeArrowheads="1"/>
          </p:cNvSpPr>
          <p:nvPr/>
        </p:nvSpPr>
        <p:spPr bwMode="auto">
          <a:xfrm>
            <a:off x="3073400" y="4122738"/>
            <a:ext cx="66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latin typeface="Symbol" pitchFamily="18" charset="2"/>
              </a:rPr>
              <a:t>t</a:t>
            </a:r>
            <a:r>
              <a:rPr lang="en-US" altLang="ja-JP" sz="1400" b="1"/>
              <a:t>=27s</a:t>
            </a:r>
          </a:p>
        </p:txBody>
      </p:sp>
      <p:sp>
        <p:nvSpPr>
          <p:cNvPr id="8236" name="Rectangle 550"/>
          <p:cNvSpPr>
            <a:spLocks noChangeArrowheads="1"/>
          </p:cNvSpPr>
          <p:nvPr/>
        </p:nvSpPr>
        <p:spPr bwMode="auto">
          <a:xfrm>
            <a:off x="828675" y="6446838"/>
            <a:ext cx="7488238" cy="366712"/>
          </a:xfrm>
          <a:prstGeom prst="rect">
            <a:avLst/>
          </a:prstGeom>
          <a:solidFill>
            <a:srgbClr val="FFC000"/>
          </a:solidFill>
          <a:ln w="38100">
            <a:solidFill>
              <a:srgbClr val="BC8F00"/>
            </a:solidFill>
            <a:miter lim="800000"/>
            <a:headEnd/>
            <a:tailEnd/>
          </a:ln>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a:t>Journal of Physical Society of Japan (JPSJ) Vol. 73, (2004) 1738 - 1744</a:t>
            </a:r>
          </a:p>
        </p:txBody>
      </p:sp>
    </p:spTree>
    <p:extLst>
      <p:ext uri="{BB962C8B-B14F-4D97-AF65-F5344CB8AC3E}">
        <p14:creationId xmlns:p14="http://schemas.microsoft.com/office/powerpoint/2010/main" val="1323313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62372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graphicFrame>
        <p:nvGraphicFramePr>
          <p:cNvPr id="49155" name="Group 3"/>
          <p:cNvGraphicFramePr>
            <a:graphicFrameLocks noGrp="1"/>
          </p:cNvGraphicFramePr>
          <p:nvPr/>
        </p:nvGraphicFramePr>
        <p:xfrm>
          <a:off x="323850" y="4459288"/>
          <a:ext cx="8334375" cy="1493520"/>
        </p:xfrm>
        <a:graphic>
          <a:graphicData uri="http://schemas.openxmlformats.org/drawingml/2006/table">
            <a:tbl>
              <a:tblPr/>
              <a:tblGrid>
                <a:gridCol w="471488"/>
                <a:gridCol w="5402262"/>
                <a:gridCol w="2460625"/>
              </a:tblGrid>
              <a:tr h="193675">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ref.</a:t>
                      </a:r>
                    </a:p>
                  </a:txBody>
                  <a:tcPr marL="90000" marR="90000" marT="0" marB="0"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endParaRPr>
                    </a:p>
                  </a:txBody>
                  <a:tcPr marL="90000" marR="90000" marT="0" marB="0"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endParaRPr>
                    </a:p>
                  </a:txBody>
                  <a:tcPr marL="90000" marR="90000" marT="0" marB="0" horzOverflow="overflow">
                    <a:lnL>
                      <a:noFill/>
                    </a:lnL>
                    <a:lnR>
                      <a:noFill/>
                    </a:lnR>
                    <a:lnT>
                      <a:noFill/>
                    </a:lnT>
                    <a:lnB>
                      <a:noFill/>
                    </a:lnB>
                    <a:lnTlToBr>
                      <a:noFill/>
                    </a:lnTlToBr>
                    <a:lnBlToTr>
                      <a:noFill/>
                    </a:lnBlToTr>
                    <a:noFill/>
                  </a:tcPr>
                </a:tc>
              </a:tr>
              <a:tr h="1778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1</a:t>
                      </a:r>
                    </a:p>
                  </a:txBody>
                  <a:tcPr marL="90000" marR="90000" marT="0" marB="0"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Hofmann S. et al., Z. Phys. A354, 229 (1996)</a:t>
                      </a:r>
                    </a:p>
                  </a:txBody>
                  <a:tcPr marL="90000" marR="90000" marT="0" marB="0"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208</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Pb + </a:t>
                      </a: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70</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Zn → </a:t>
                      </a: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277</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112 + n</a:t>
                      </a:r>
                    </a:p>
                  </a:txBody>
                  <a:tcPr marL="90000" marR="90000" marT="0" marB="0" horzOverflow="overflow">
                    <a:lnL>
                      <a:noFill/>
                    </a:lnL>
                    <a:lnR>
                      <a:noFill/>
                    </a:lnR>
                    <a:lnT>
                      <a:noFill/>
                    </a:lnT>
                    <a:lnB>
                      <a:noFill/>
                    </a:lnB>
                    <a:lnTlToBr>
                      <a:noFill/>
                    </a:lnTlToBr>
                    <a:lnBlToTr>
                      <a:noFill/>
                    </a:lnBlToTr>
                    <a:noFill/>
                  </a:tcPr>
                </a:tc>
              </a:tr>
              <a:tr h="1778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2</a:t>
                      </a:r>
                    </a:p>
                  </a:txBody>
                  <a:tcPr marL="90000" marR="90000" marT="0" marB="0"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Hofmann S. and M</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ü</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nzenberg G., Rev. Mod. Phys. 72, 733 (2000)</a:t>
                      </a:r>
                    </a:p>
                  </a:txBody>
                  <a:tcPr marL="90000" marR="90000" marT="0" marB="0"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208</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Pb + </a:t>
                      </a: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70</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Zn → </a:t>
                      </a: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277</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112 + n</a:t>
                      </a:r>
                    </a:p>
                  </a:txBody>
                  <a:tcPr marL="90000" marR="90000" marT="0" marB="0" horzOverflow="overflow">
                    <a:lnL>
                      <a:noFill/>
                    </a:lnL>
                    <a:lnR>
                      <a:noFill/>
                    </a:lnR>
                    <a:lnT>
                      <a:noFill/>
                    </a:lnT>
                    <a:lnB>
                      <a:noFill/>
                    </a:lnB>
                    <a:lnTlToBr>
                      <a:noFill/>
                    </a:lnTlToBr>
                    <a:lnBlToTr>
                      <a:noFill/>
                    </a:lnBlToTr>
                    <a:noFill/>
                  </a:tcPr>
                </a:tc>
              </a:tr>
              <a:tr h="1778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3,4</a:t>
                      </a:r>
                    </a:p>
                  </a:txBody>
                  <a:tcPr marL="90000" marR="90000" marT="0" marB="0"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Unicode MS" pitchFamily="50" charset="-128"/>
                          <a:ea typeface="Arial Unicode MS" pitchFamily="50" charset="-128"/>
                          <a:cs typeface="Arial Unicode MS" pitchFamily="50" charset="-128"/>
                        </a:rPr>
                        <a:t>J. Phys. Soc. Jpn., Vol. 76, No. 4, p.043201(2007)</a:t>
                      </a:r>
                      <a:endParaRPr kumimoji="1" lang="ja-JP" altLang="en-US" sz="1400" b="0" i="0" u="none" strike="noStrike" cap="none" normalizeH="0" baseline="0" smtClean="0">
                        <a:ln>
                          <a:noFill/>
                        </a:ln>
                        <a:solidFill>
                          <a:schemeClr val="tx1"/>
                        </a:solidFill>
                        <a:effectLst/>
                        <a:latin typeface="Arial Unicode MS" pitchFamily="50" charset="-128"/>
                        <a:ea typeface="Arial Unicode MS" pitchFamily="50" charset="-128"/>
                        <a:cs typeface="Arial Unicode MS" pitchFamily="50" charset="-128"/>
                      </a:endParaRPr>
                    </a:p>
                  </a:txBody>
                  <a:tcPr marL="90000" marR="90000" marT="0" marB="0"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208</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Pb + </a:t>
                      </a: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70</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Zn → </a:t>
                      </a: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277</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112 + n</a:t>
                      </a:r>
                    </a:p>
                  </a:txBody>
                  <a:tcPr marL="90000" marR="90000" marT="0" marB="0" horzOverflow="overflow">
                    <a:lnL>
                      <a:noFill/>
                    </a:lnL>
                    <a:lnR>
                      <a:noFill/>
                    </a:lnR>
                    <a:lnT>
                      <a:noFill/>
                    </a:lnT>
                    <a:lnB>
                      <a:noFill/>
                    </a:lnB>
                    <a:lnTlToBr>
                      <a:noFill/>
                    </a:lnTlToBr>
                    <a:lnBlToTr>
                      <a:noFill/>
                    </a:lnBlToTr>
                    <a:noFill/>
                  </a:tcPr>
                </a:tc>
              </a:tr>
              <a:tr h="1778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smtClean="0">
                        <a:ln>
                          <a:noFill/>
                        </a:ln>
                        <a:solidFill>
                          <a:srgbClr val="FF0000"/>
                        </a:solidFill>
                        <a:effectLst/>
                        <a:latin typeface="Arial Unicode MS" pitchFamily="50" charset="-128"/>
                        <a:ea typeface="Arial Unicode MS" pitchFamily="50" charset="-128"/>
                        <a:cs typeface="Arial Unicode MS" pitchFamily="50" charset="-128"/>
                      </a:endParaRPr>
                    </a:p>
                  </a:txBody>
                  <a:tcPr marL="90000" marR="90000" marT="0" marB="0"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Unicode MS" pitchFamily="50" charset="-128"/>
                          <a:ea typeface="Arial Unicode MS" pitchFamily="50" charset="-128"/>
                          <a:cs typeface="Arial Unicode MS" pitchFamily="50" charset="-128"/>
                        </a:rPr>
                        <a:t>present</a:t>
                      </a:r>
                      <a:endParaRPr kumimoji="1" lang="ja-JP" altLang="en-US" sz="1400" b="0" i="0" u="none" strike="noStrike" cap="none" normalizeH="0" baseline="0" smtClean="0">
                        <a:ln>
                          <a:noFill/>
                        </a:ln>
                        <a:solidFill>
                          <a:srgbClr val="FF0000"/>
                        </a:solidFill>
                        <a:effectLst/>
                        <a:latin typeface="Arial Unicode MS" pitchFamily="50" charset="-128"/>
                        <a:ea typeface="Arial Unicode MS" pitchFamily="50" charset="-128"/>
                        <a:cs typeface="Arial Unicode MS" pitchFamily="50" charset="-128"/>
                      </a:endParaRPr>
                    </a:p>
                  </a:txBody>
                  <a:tcPr marL="90000" marR="90000" marT="0" marB="0"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208</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Pb + </a:t>
                      </a: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70</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Zn → </a:t>
                      </a: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277</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112 + n</a:t>
                      </a:r>
                    </a:p>
                  </a:txBody>
                  <a:tcPr marL="90000" marR="90000" marT="0" marB="0" horzOverflow="overflow">
                    <a:lnL>
                      <a:noFill/>
                    </a:lnL>
                    <a:lnR>
                      <a:noFill/>
                    </a:lnR>
                    <a:lnT>
                      <a:noFill/>
                    </a:lnT>
                    <a:lnB>
                      <a:noFill/>
                    </a:lnB>
                    <a:lnTlToBr>
                      <a:noFill/>
                    </a:lnTlToBr>
                    <a:lnBlToTr>
                      <a:noFill/>
                    </a:lnBlToTr>
                    <a:noFill/>
                  </a:tcPr>
                </a:tc>
              </a:tr>
              <a:tr h="17780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5</a:t>
                      </a:r>
                    </a:p>
                  </a:txBody>
                  <a:tcPr marL="90000" marR="90000" marT="0" marB="0"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Lazarev Yu. A. et al., Phys. Rev. C54, 620 (1996)</a:t>
                      </a:r>
                    </a:p>
                  </a:txBody>
                  <a:tcPr marL="90000" marR="90000" marT="0" marB="0"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244</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Pu + </a:t>
                      </a: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34</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S → </a:t>
                      </a: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273</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Ds + 5n</a:t>
                      </a:r>
                    </a:p>
                  </a:txBody>
                  <a:tcPr marL="90000" marR="90000" marT="0" marB="0" horzOverflow="overflow">
                    <a:lnL>
                      <a:noFill/>
                    </a:lnL>
                    <a:lnR>
                      <a:noFill/>
                    </a:lnR>
                    <a:lnT>
                      <a:noFill/>
                    </a:lnT>
                    <a:lnB>
                      <a:noFill/>
                    </a:lnB>
                    <a:lnTlToBr>
                      <a:noFill/>
                    </a:lnTlToBr>
                    <a:lnBlToTr>
                      <a:noFill/>
                    </a:lnBlToTr>
                    <a:noFill/>
                  </a:tcPr>
                </a:tc>
              </a:tr>
              <a:tr h="184150">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6</a:t>
                      </a:r>
                    </a:p>
                  </a:txBody>
                  <a:tcPr marL="90000" marR="90000" marT="0" marB="0"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Lazarev Yu. A. et al., Phys. Rev. C62, 064307(2000)</a:t>
                      </a:r>
                    </a:p>
                  </a:txBody>
                  <a:tcPr marL="90000" marR="90000" marT="0" marB="0"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244</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Pu + </a:t>
                      </a: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22</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Ne → </a:t>
                      </a:r>
                      <a:r>
                        <a:rPr kumimoji="1" lang="en-US" altLang="ja-JP" sz="1400" b="0" i="0" u="none" strike="noStrike" cap="none" normalizeH="0" baseline="30000" smtClean="0">
                          <a:ln>
                            <a:noFill/>
                          </a:ln>
                          <a:solidFill>
                            <a:schemeClr val="tx1"/>
                          </a:solidFill>
                          <a:effectLst/>
                          <a:latin typeface="Arial" pitchFamily="34" charset="0"/>
                          <a:ea typeface="ＭＳ Ｐゴシック" pitchFamily="50" charset="-128"/>
                        </a:rPr>
                        <a:t>261</a:t>
                      </a:r>
                      <a:r>
                        <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rPr>
                        <a:t>Rf + 5n</a:t>
                      </a:r>
                    </a:p>
                  </a:txBody>
                  <a:tcPr marL="90000" marR="90000" marT="0" marB="0" horzOverflow="overflow">
                    <a:lnL>
                      <a:noFill/>
                    </a:lnL>
                    <a:lnR>
                      <a:noFill/>
                    </a:lnR>
                    <a:lnT>
                      <a:noFill/>
                    </a:lnT>
                    <a:lnB>
                      <a:noFill/>
                    </a:lnB>
                    <a:lnTlToBr>
                      <a:noFill/>
                    </a:lnTlToBr>
                    <a:lnBlToTr>
                      <a:noFill/>
                    </a:lnBlToTr>
                    <a:noFill/>
                  </a:tcPr>
                </a:tc>
              </a:tr>
            </a:tbl>
          </a:graphicData>
        </a:graphic>
      </p:graphicFrame>
      <p:graphicFrame>
        <p:nvGraphicFramePr>
          <p:cNvPr id="49195" name="Group 43"/>
          <p:cNvGraphicFramePr>
            <a:graphicFrameLocks noGrp="1"/>
          </p:cNvGraphicFramePr>
          <p:nvPr/>
        </p:nvGraphicFramePr>
        <p:xfrm>
          <a:off x="395288" y="152400"/>
          <a:ext cx="8640762" cy="3904616"/>
        </p:xfrm>
        <a:graphic>
          <a:graphicData uri="http://schemas.openxmlformats.org/drawingml/2006/table">
            <a:tbl>
              <a:tblPr/>
              <a:tblGrid>
                <a:gridCol w="647700"/>
                <a:gridCol w="936625"/>
                <a:gridCol w="936625"/>
                <a:gridCol w="1223962"/>
                <a:gridCol w="1223963"/>
                <a:gridCol w="1439862"/>
                <a:gridCol w="1008063"/>
                <a:gridCol w="1223962"/>
              </a:tblGrid>
              <a:tr h="3063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GSI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RIKEN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2">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FLNR</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06388">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ref.</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present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rowSpan="2">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30000" smtClean="0">
                          <a:ln>
                            <a:noFill/>
                          </a:ln>
                          <a:solidFill>
                            <a:schemeClr val="tx1"/>
                          </a:solidFill>
                          <a:effectLst/>
                          <a:latin typeface="Arial" pitchFamily="34" charset="0"/>
                          <a:ea typeface="ＭＳ Ｐゴシック" pitchFamily="50" charset="-128"/>
                        </a:rPr>
                        <a:t>277</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112</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11.45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11.17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11.09</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11.32</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11.07</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3">
                <a:tc vMerge="1">
                  <a:txBody>
                    <a:bodyPr/>
                    <a:lstStyle/>
                    <a:p>
                      <a:endParaRPr kumimoji="1" lang="ja-JP" altLang="en-US"/>
                    </a:p>
                  </a:txBody>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0.28 ms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1.41 ms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1.10 ms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1.22 ms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0.37 ms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rowSpan="2">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30000" smtClean="0">
                          <a:ln>
                            <a:noFill/>
                          </a:ln>
                          <a:solidFill>
                            <a:schemeClr val="tx1"/>
                          </a:solidFill>
                          <a:effectLst/>
                          <a:latin typeface="Arial" pitchFamily="34" charset="0"/>
                          <a:ea typeface="ＭＳ Ｐゴシック" pitchFamily="50" charset="-128"/>
                        </a:rPr>
                        <a:t>273</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Ds</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11.08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11.20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11.14</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11.15</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11.03</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11.35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0.11 ms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0.31 ms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0.52 ms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0.04 ms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0.373 ms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0.39 ms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rowSpan="2">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30000" smtClean="0">
                          <a:ln>
                            <a:noFill/>
                          </a:ln>
                          <a:solidFill>
                            <a:schemeClr val="tx1"/>
                          </a:solidFill>
                          <a:effectLst/>
                          <a:latin typeface="Arial" pitchFamily="34" charset="0"/>
                          <a:ea typeface="ＭＳ Ｐゴシック" pitchFamily="50" charset="-128"/>
                        </a:rPr>
                        <a:t>269</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Hs</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9.23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9.18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9.17</a:t>
                      </a:r>
                      <a:r>
                        <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rPr>
                        <a:t>ｃ</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9.25</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9.14</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19.7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22.0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14.2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0.27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36.01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rowSpan="2">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30000" smtClean="0">
                          <a:ln>
                            <a:noFill/>
                          </a:ln>
                          <a:solidFill>
                            <a:schemeClr val="tx1"/>
                          </a:solidFill>
                          <a:effectLst/>
                          <a:latin typeface="Arial" pitchFamily="34" charset="0"/>
                          <a:ea typeface="ＭＳ Ｐゴシック" pitchFamily="50" charset="-128"/>
                        </a:rPr>
                        <a:t>265</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Sg</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4.60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8.71</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C7C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8.70</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C7C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8.66</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.07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C7C1"/>
                    </a:solid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8.63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74.0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18.8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23.0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79.9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13.84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158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rowSpan="2">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30000" smtClean="0">
                          <a:ln>
                            <a:noFill/>
                          </a:ln>
                          <a:solidFill>
                            <a:schemeClr val="tx1"/>
                          </a:solidFill>
                          <a:effectLst/>
                          <a:latin typeface="Arial" pitchFamily="34" charset="0"/>
                          <a:ea typeface="ＭＳ Ｐゴシック" pitchFamily="50" charset="-128"/>
                        </a:rPr>
                        <a:t>261</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Rf</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8.52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153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197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156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176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8.30</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±0.06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vMerge="1">
                  <a:txBody>
                    <a:bodyPr/>
                    <a:lstStyle/>
                    <a:p>
                      <a:endParaRPr kumimoji="1" lang="ja-JP" altLang="en-US"/>
                    </a:p>
                  </a:txBody>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4.70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14.5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2.97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8.30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3.73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54</a:t>
                      </a:r>
                      <a:r>
                        <a:rPr kumimoji="1" lang="en-US" altLang="ja-JP" sz="1800" b="0" i="0" u="none" strike="noStrike" cap="none" normalizeH="0" baseline="30000" smtClean="0">
                          <a:ln>
                            <a:noFill/>
                          </a:ln>
                          <a:solidFill>
                            <a:schemeClr val="tx1"/>
                          </a:solidFill>
                          <a:effectLst/>
                          <a:latin typeface="Arial" pitchFamily="34" charset="0"/>
                          <a:ea typeface="ＭＳ Ｐゴシック" pitchFamily="50" charset="-128"/>
                        </a:rPr>
                        <a:t>+8</a:t>
                      </a:r>
                      <a:r>
                        <a:rPr kumimoji="1" lang="en-US" altLang="ja-JP" sz="1800" b="0" i="0" u="none" strike="noStrike" cap="none" normalizeH="0" baseline="-25000" smtClean="0">
                          <a:ln>
                            <a:noFill/>
                          </a:ln>
                          <a:solidFill>
                            <a:schemeClr val="tx1"/>
                          </a:solidFill>
                          <a:effectLst/>
                          <a:latin typeface="Arial" pitchFamily="34" charset="0"/>
                          <a:ea typeface="ＭＳ Ｐゴシック" pitchFamily="50" charset="-128"/>
                        </a:rPr>
                        <a:t>-4</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 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rowSpan="2">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30000" smtClean="0">
                          <a:ln>
                            <a:noFill/>
                          </a:ln>
                          <a:solidFill>
                            <a:schemeClr val="tx1"/>
                          </a:solidFill>
                          <a:effectLst/>
                          <a:latin typeface="Arial" pitchFamily="34" charset="0"/>
                          <a:ea typeface="ＭＳ Ｐゴシック" pitchFamily="50" charset="-128"/>
                        </a:rPr>
                        <a:t>257</a:t>
                      </a: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No</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8.34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8.22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8.24, 8.34</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vMerge="1">
                  <a:txBody>
                    <a:bodyPr/>
                    <a:lstStyle/>
                    <a:p>
                      <a:endParaRPr kumimoji="1" lang="ja-JP" altLang="en-US"/>
                    </a:p>
                  </a:txBody>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15.0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384 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itchFamily="34" charset="0"/>
                          <a:ea typeface="ＭＳ Ｐゴシック" pitchFamily="50" charset="-128"/>
                        </a:defRPr>
                      </a:lvl1pPr>
                      <a:lvl2pPr marL="742950" indent="-285750" eaLnBrk="0" hangingPunct="0">
                        <a:spcBef>
                          <a:spcPct val="20000"/>
                        </a:spcBef>
                        <a:defRPr kumimoji="1" sz="2400">
                          <a:solidFill>
                            <a:schemeClr val="tx1"/>
                          </a:solidFill>
                          <a:latin typeface="Arial" pitchFamily="34" charset="0"/>
                          <a:ea typeface="ＭＳ Ｐゴシック" pitchFamily="50" charset="-128"/>
                        </a:defRPr>
                      </a:lvl2pPr>
                      <a:lvl3pPr marL="1143000" indent="-228600" eaLnBrk="0" hangingPunct="0">
                        <a:spcBef>
                          <a:spcPct val="20000"/>
                        </a:spcBef>
                        <a:defRPr kumimoji="1" sz="2000">
                          <a:solidFill>
                            <a:schemeClr val="tx1"/>
                          </a:solidFill>
                          <a:latin typeface="Arial" pitchFamily="34" charset="0"/>
                          <a:ea typeface="ＭＳ Ｐゴシック" pitchFamily="50" charset="-128"/>
                        </a:defRPr>
                      </a:lvl3pPr>
                      <a:lvl4pPr marL="1600200" indent="-228600" eaLnBrk="0" hangingPunct="0">
                        <a:spcBef>
                          <a:spcPct val="20000"/>
                        </a:spcBef>
                        <a:defRPr kumimoji="1">
                          <a:solidFill>
                            <a:schemeClr val="tx1"/>
                          </a:solidFill>
                          <a:latin typeface="Arial" pitchFamily="34" charset="0"/>
                          <a:ea typeface="ＭＳ Ｐゴシック" pitchFamily="50" charset="-128"/>
                        </a:defRPr>
                      </a:lvl4pPr>
                      <a:lvl5pPr marL="2057400" indent="-228600" eaLnBrk="0" hangingPunct="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rPr>
                        <a:t>17 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400" name="日付プレースホルダ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254F894-37ED-46D1-8C5C-9ADB1098AB00}" type="datetime1">
              <a:rPr lang="ja-JP" altLang="en-US" smtClean="0"/>
              <a:pPr eaLnBrk="1" hangingPunct="1"/>
              <a:t>2014/6/5</a:t>
            </a:fld>
            <a:endParaRPr lang="en-US" altLang="ja-JP" smtClean="0"/>
          </a:p>
        </p:txBody>
      </p:sp>
      <p:sp>
        <p:nvSpPr>
          <p:cNvPr id="53401"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7A7FC06-F6B6-4746-A676-7219BAD9D043}" type="slidenum">
              <a:rPr lang="en-US" altLang="ja-JP" smtClean="0"/>
              <a:pPr eaLnBrk="1" hangingPunct="1"/>
              <a:t>23</a:t>
            </a:fld>
            <a:endParaRPr lang="en-US" altLang="ja-JP" smtClean="0"/>
          </a:p>
        </p:txBody>
      </p:sp>
      <p:sp>
        <p:nvSpPr>
          <p:cNvPr id="53402" name="フッター プレースホルダ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zh-TW" altLang="en-US" smtClean="0"/>
              <a:t>九大教室談話会</a:t>
            </a:r>
            <a:endParaRPr lang="en-US" altLang="ja-JP" smtClean="0"/>
          </a:p>
        </p:txBody>
      </p:sp>
    </p:spTree>
    <p:extLst>
      <p:ext uri="{BB962C8B-B14F-4D97-AF65-F5344CB8AC3E}">
        <p14:creationId xmlns:p14="http://schemas.microsoft.com/office/powerpoint/2010/main" val="4189680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2"/>
          <p:cNvSpPr>
            <a:spLocks noChangeArrowheads="1"/>
          </p:cNvSpPr>
          <p:nvPr/>
        </p:nvSpPr>
        <p:spPr bwMode="auto">
          <a:xfrm>
            <a:off x="0" y="0"/>
            <a:ext cx="9144000" cy="6858000"/>
          </a:xfrm>
          <a:prstGeom prst="rect">
            <a:avLst/>
          </a:prstGeom>
          <a:solidFill>
            <a:schemeClr val="bg1">
              <a:lumMod val="95000"/>
            </a:schemeClr>
          </a:solidFill>
          <a:ln w="9525">
            <a:noFill/>
            <a:miter lim="800000"/>
            <a:headEnd/>
            <a:tailEnd/>
          </a:ln>
        </p:spPr>
        <p:txBody>
          <a:bodyPr wrap="none" anchor="ctr"/>
          <a:lstStyle/>
          <a:p>
            <a:pPr>
              <a:defRPr/>
            </a:pPr>
            <a:endParaRPr lang="ja-JP" altLang="en-US">
              <a:latin typeface="Arial" charset="0"/>
            </a:endParaRPr>
          </a:p>
        </p:txBody>
      </p:sp>
      <p:sp>
        <p:nvSpPr>
          <p:cNvPr id="11271" name="Rectangle 3"/>
          <p:cNvSpPr>
            <a:spLocks noChangeArrowheads="1"/>
          </p:cNvSpPr>
          <p:nvPr/>
        </p:nvSpPr>
        <p:spPr bwMode="auto">
          <a:xfrm>
            <a:off x="3409950" y="995363"/>
            <a:ext cx="53975" cy="287337"/>
          </a:xfrm>
          <a:prstGeom prst="rect">
            <a:avLst/>
          </a:prstGeom>
          <a:solidFill>
            <a:schemeClr val="tx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72" name="Rectangle 4"/>
          <p:cNvSpPr>
            <a:spLocks noChangeArrowheads="1"/>
          </p:cNvSpPr>
          <p:nvPr/>
        </p:nvSpPr>
        <p:spPr bwMode="auto">
          <a:xfrm>
            <a:off x="3378200" y="998538"/>
            <a:ext cx="53975" cy="287337"/>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73" name="Rectangle 5"/>
          <p:cNvSpPr>
            <a:spLocks noChangeArrowheads="1"/>
          </p:cNvSpPr>
          <p:nvPr/>
        </p:nvSpPr>
        <p:spPr bwMode="auto">
          <a:xfrm>
            <a:off x="3340100" y="996950"/>
            <a:ext cx="53975" cy="287338"/>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74" name="Rectangle 6"/>
          <p:cNvSpPr>
            <a:spLocks noChangeArrowheads="1"/>
          </p:cNvSpPr>
          <p:nvPr/>
        </p:nvSpPr>
        <p:spPr bwMode="auto">
          <a:xfrm>
            <a:off x="2965450" y="993775"/>
            <a:ext cx="53975" cy="287338"/>
          </a:xfrm>
          <a:prstGeom prst="rect">
            <a:avLst/>
          </a:prstGeom>
          <a:solidFill>
            <a:schemeClr val="tx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75" name="Rectangle 7"/>
          <p:cNvSpPr>
            <a:spLocks noChangeArrowheads="1"/>
          </p:cNvSpPr>
          <p:nvPr/>
        </p:nvSpPr>
        <p:spPr bwMode="auto">
          <a:xfrm>
            <a:off x="2987675" y="2020888"/>
            <a:ext cx="53975" cy="287337"/>
          </a:xfrm>
          <a:prstGeom prst="rect">
            <a:avLst/>
          </a:prstGeom>
          <a:solidFill>
            <a:schemeClr val="tx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76" name="Rectangle 8"/>
          <p:cNvSpPr>
            <a:spLocks noChangeArrowheads="1"/>
          </p:cNvSpPr>
          <p:nvPr/>
        </p:nvSpPr>
        <p:spPr bwMode="auto">
          <a:xfrm>
            <a:off x="3125788" y="2024063"/>
            <a:ext cx="53975" cy="287337"/>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77" name="Rectangle 9"/>
          <p:cNvSpPr>
            <a:spLocks noChangeArrowheads="1"/>
          </p:cNvSpPr>
          <p:nvPr/>
        </p:nvSpPr>
        <p:spPr bwMode="auto">
          <a:xfrm>
            <a:off x="2393950" y="2022475"/>
            <a:ext cx="53975" cy="287338"/>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78" name="Rectangle 10"/>
          <p:cNvSpPr>
            <a:spLocks noChangeArrowheads="1"/>
          </p:cNvSpPr>
          <p:nvPr/>
        </p:nvSpPr>
        <p:spPr bwMode="auto">
          <a:xfrm>
            <a:off x="2713038" y="2019300"/>
            <a:ext cx="53975" cy="287338"/>
          </a:xfrm>
          <a:prstGeom prst="rect">
            <a:avLst/>
          </a:prstGeom>
          <a:solidFill>
            <a:schemeClr val="tx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79" name="Rectangle 11"/>
          <p:cNvSpPr>
            <a:spLocks noChangeArrowheads="1"/>
          </p:cNvSpPr>
          <p:nvPr/>
        </p:nvSpPr>
        <p:spPr bwMode="auto">
          <a:xfrm>
            <a:off x="6015038" y="3032125"/>
            <a:ext cx="53975" cy="287338"/>
          </a:xfrm>
          <a:prstGeom prst="rect">
            <a:avLst/>
          </a:prstGeom>
          <a:solidFill>
            <a:schemeClr val="tx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80" name="Rectangle 12"/>
          <p:cNvSpPr>
            <a:spLocks noChangeArrowheads="1"/>
          </p:cNvSpPr>
          <p:nvPr/>
        </p:nvSpPr>
        <p:spPr bwMode="auto">
          <a:xfrm>
            <a:off x="5889625" y="3035300"/>
            <a:ext cx="53975" cy="287338"/>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81" name="Rectangle 13"/>
          <p:cNvSpPr>
            <a:spLocks noChangeArrowheads="1"/>
          </p:cNvSpPr>
          <p:nvPr/>
        </p:nvSpPr>
        <p:spPr bwMode="auto">
          <a:xfrm>
            <a:off x="4813300" y="3033713"/>
            <a:ext cx="53975" cy="287337"/>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82" name="Rectangle 14"/>
          <p:cNvSpPr>
            <a:spLocks noChangeArrowheads="1"/>
          </p:cNvSpPr>
          <p:nvPr/>
        </p:nvSpPr>
        <p:spPr bwMode="auto">
          <a:xfrm>
            <a:off x="5973763" y="3030538"/>
            <a:ext cx="53975" cy="287337"/>
          </a:xfrm>
          <a:prstGeom prst="rect">
            <a:avLst/>
          </a:prstGeom>
          <a:solidFill>
            <a:schemeClr val="tx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83" name="Rectangle 15"/>
          <p:cNvSpPr>
            <a:spLocks noChangeArrowheads="1"/>
          </p:cNvSpPr>
          <p:nvPr/>
        </p:nvSpPr>
        <p:spPr bwMode="auto">
          <a:xfrm>
            <a:off x="5962650" y="4043363"/>
            <a:ext cx="53975" cy="287337"/>
          </a:xfrm>
          <a:prstGeom prst="rect">
            <a:avLst/>
          </a:prstGeom>
          <a:solidFill>
            <a:schemeClr val="tx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84" name="Rectangle 16"/>
          <p:cNvSpPr>
            <a:spLocks noChangeArrowheads="1"/>
          </p:cNvSpPr>
          <p:nvPr/>
        </p:nvSpPr>
        <p:spPr bwMode="auto">
          <a:xfrm>
            <a:off x="6354763" y="4046538"/>
            <a:ext cx="53975" cy="287337"/>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85" name="Rectangle 17"/>
          <p:cNvSpPr>
            <a:spLocks noChangeArrowheads="1"/>
          </p:cNvSpPr>
          <p:nvPr/>
        </p:nvSpPr>
        <p:spPr bwMode="auto">
          <a:xfrm>
            <a:off x="6015038" y="4044950"/>
            <a:ext cx="53975" cy="287338"/>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86" name="Rectangle 18"/>
          <p:cNvSpPr>
            <a:spLocks noChangeArrowheads="1"/>
          </p:cNvSpPr>
          <p:nvPr/>
        </p:nvSpPr>
        <p:spPr bwMode="auto">
          <a:xfrm>
            <a:off x="6318250" y="4041775"/>
            <a:ext cx="53975" cy="287338"/>
          </a:xfrm>
          <a:prstGeom prst="rect">
            <a:avLst/>
          </a:prstGeom>
          <a:solidFill>
            <a:schemeClr val="tx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87" name="Rectangle 19"/>
          <p:cNvSpPr>
            <a:spLocks noChangeArrowheads="1"/>
          </p:cNvSpPr>
          <p:nvPr/>
        </p:nvSpPr>
        <p:spPr bwMode="auto">
          <a:xfrm>
            <a:off x="5597525" y="5064125"/>
            <a:ext cx="53975" cy="287338"/>
          </a:xfrm>
          <a:prstGeom prst="rect">
            <a:avLst/>
          </a:prstGeom>
          <a:solidFill>
            <a:schemeClr val="tx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88" name="Rectangle 20"/>
          <p:cNvSpPr>
            <a:spLocks noChangeArrowheads="1"/>
          </p:cNvSpPr>
          <p:nvPr/>
        </p:nvSpPr>
        <p:spPr bwMode="auto">
          <a:xfrm>
            <a:off x="5741988" y="5067300"/>
            <a:ext cx="53975" cy="287338"/>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89" name="Rectangle 21"/>
          <p:cNvSpPr>
            <a:spLocks noChangeArrowheads="1"/>
          </p:cNvSpPr>
          <p:nvPr/>
        </p:nvSpPr>
        <p:spPr bwMode="auto">
          <a:xfrm>
            <a:off x="5465763" y="5065713"/>
            <a:ext cx="53975" cy="287337"/>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90" name="Rectangle 22"/>
          <p:cNvSpPr>
            <a:spLocks noChangeArrowheads="1"/>
          </p:cNvSpPr>
          <p:nvPr/>
        </p:nvSpPr>
        <p:spPr bwMode="auto">
          <a:xfrm>
            <a:off x="5899150" y="5062538"/>
            <a:ext cx="53975" cy="287337"/>
          </a:xfrm>
          <a:prstGeom prst="rect">
            <a:avLst/>
          </a:prstGeom>
          <a:solidFill>
            <a:schemeClr val="tx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291" name="Line 23"/>
          <p:cNvSpPr>
            <a:spLocks noChangeShapeType="1"/>
          </p:cNvSpPr>
          <p:nvPr/>
        </p:nvSpPr>
        <p:spPr bwMode="auto">
          <a:xfrm>
            <a:off x="1471613" y="1284288"/>
            <a:ext cx="5607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2" name="Line 24"/>
          <p:cNvSpPr>
            <a:spLocks noChangeShapeType="1"/>
          </p:cNvSpPr>
          <p:nvPr/>
        </p:nvSpPr>
        <p:spPr bwMode="auto">
          <a:xfrm>
            <a:off x="1468438" y="2308225"/>
            <a:ext cx="5607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3" name="Line 25"/>
          <p:cNvSpPr>
            <a:spLocks noChangeShapeType="1"/>
          </p:cNvSpPr>
          <p:nvPr/>
        </p:nvSpPr>
        <p:spPr bwMode="auto">
          <a:xfrm>
            <a:off x="1471613" y="3322638"/>
            <a:ext cx="5607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4" name="Line 26"/>
          <p:cNvSpPr>
            <a:spLocks noChangeShapeType="1"/>
          </p:cNvSpPr>
          <p:nvPr/>
        </p:nvSpPr>
        <p:spPr bwMode="auto">
          <a:xfrm>
            <a:off x="1468438" y="4333875"/>
            <a:ext cx="5607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5" name="Line 27"/>
          <p:cNvSpPr>
            <a:spLocks noChangeShapeType="1"/>
          </p:cNvSpPr>
          <p:nvPr/>
        </p:nvSpPr>
        <p:spPr bwMode="auto">
          <a:xfrm>
            <a:off x="1468438" y="5354638"/>
            <a:ext cx="5607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6" name="Line 28"/>
          <p:cNvSpPr>
            <a:spLocks noChangeShapeType="1"/>
          </p:cNvSpPr>
          <p:nvPr/>
        </p:nvSpPr>
        <p:spPr bwMode="auto">
          <a:xfrm>
            <a:off x="2101850" y="571341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7" name="Line 29"/>
          <p:cNvSpPr>
            <a:spLocks noChangeShapeType="1"/>
          </p:cNvSpPr>
          <p:nvPr/>
        </p:nvSpPr>
        <p:spPr bwMode="auto">
          <a:xfrm>
            <a:off x="2716213" y="5719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8" name="Line 30"/>
          <p:cNvSpPr>
            <a:spLocks noChangeShapeType="1"/>
          </p:cNvSpPr>
          <p:nvPr/>
        </p:nvSpPr>
        <p:spPr bwMode="auto">
          <a:xfrm>
            <a:off x="3346450" y="5719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99" name="Line 31"/>
          <p:cNvSpPr>
            <a:spLocks noChangeShapeType="1"/>
          </p:cNvSpPr>
          <p:nvPr/>
        </p:nvSpPr>
        <p:spPr bwMode="auto">
          <a:xfrm>
            <a:off x="3957638" y="57165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0" name="Line 32"/>
          <p:cNvSpPr>
            <a:spLocks noChangeShapeType="1"/>
          </p:cNvSpPr>
          <p:nvPr/>
        </p:nvSpPr>
        <p:spPr bwMode="auto">
          <a:xfrm>
            <a:off x="4587875" y="57165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1" name="Line 33"/>
          <p:cNvSpPr>
            <a:spLocks noChangeShapeType="1"/>
          </p:cNvSpPr>
          <p:nvPr/>
        </p:nvSpPr>
        <p:spPr bwMode="auto">
          <a:xfrm>
            <a:off x="5202238" y="5719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2" name="Line 34"/>
          <p:cNvSpPr>
            <a:spLocks noChangeShapeType="1"/>
          </p:cNvSpPr>
          <p:nvPr/>
        </p:nvSpPr>
        <p:spPr bwMode="auto">
          <a:xfrm>
            <a:off x="5832475" y="5719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3" name="Line 35"/>
          <p:cNvSpPr>
            <a:spLocks noChangeShapeType="1"/>
          </p:cNvSpPr>
          <p:nvPr/>
        </p:nvSpPr>
        <p:spPr bwMode="auto">
          <a:xfrm>
            <a:off x="6450013" y="5719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4" name="Line 36"/>
          <p:cNvSpPr>
            <a:spLocks noChangeShapeType="1"/>
          </p:cNvSpPr>
          <p:nvPr/>
        </p:nvSpPr>
        <p:spPr bwMode="auto">
          <a:xfrm>
            <a:off x="7073900" y="5719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5" name="Line 37"/>
          <p:cNvSpPr>
            <a:spLocks noChangeShapeType="1"/>
          </p:cNvSpPr>
          <p:nvPr/>
        </p:nvSpPr>
        <p:spPr bwMode="auto">
          <a:xfrm>
            <a:off x="1470025" y="571341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6" name="Line 38"/>
          <p:cNvSpPr>
            <a:spLocks noChangeShapeType="1"/>
          </p:cNvSpPr>
          <p:nvPr/>
        </p:nvSpPr>
        <p:spPr bwMode="auto">
          <a:xfrm>
            <a:off x="1468438" y="5861050"/>
            <a:ext cx="5607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07" name="Text Box 39"/>
          <p:cNvSpPr txBox="1">
            <a:spLocks noChangeArrowheads="1"/>
          </p:cNvSpPr>
          <p:nvPr/>
        </p:nvSpPr>
        <p:spPr bwMode="auto">
          <a:xfrm>
            <a:off x="1754188" y="5924550"/>
            <a:ext cx="684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10</a:t>
            </a:r>
            <a:r>
              <a:rPr lang="en-US" altLang="ja-JP">
                <a:latin typeface="Symbol" pitchFamily="18" charset="2"/>
              </a:rPr>
              <a:t>m</a:t>
            </a:r>
            <a:r>
              <a:rPr lang="en-US" altLang="ja-JP"/>
              <a:t>s</a:t>
            </a:r>
          </a:p>
        </p:txBody>
      </p:sp>
      <p:sp>
        <p:nvSpPr>
          <p:cNvPr id="11308" name="Text Box 40"/>
          <p:cNvSpPr txBox="1">
            <a:spLocks noChangeArrowheads="1"/>
          </p:cNvSpPr>
          <p:nvPr/>
        </p:nvSpPr>
        <p:spPr bwMode="auto">
          <a:xfrm>
            <a:off x="3040063" y="593566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1ms</a:t>
            </a:r>
          </a:p>
        </p:txBody>
      </p:sp>
      <p:sp>
        <p:nvSpPr>
          <p:cNvPr id="11309" name="Text Box 41"/>
          <p:cNvSpPr txBox="1">
            <a:spLocks noChangeArrowheads="1"/>
          </p:cNvSpPr>
          <p:nvPr/>
        </p:nvSpPr>
        <p:spPr bwMode="auto">
          <a:xfrm>
            <a:off x="4276725" y="5937250"/>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0.1s</a:t>
            </a:r>
          </a:p>
        </p:txBody>
      </p:sp>
      <p:sp>
        <p:nvSpPr>
          <p:cNvPr id="11310" name="Text Box 42"/>
          <p:cNvSpPr txBox="1">
            <a:spLocks noChangeArrowheads="1"/>
          </p:cNvSpPr>
          <p:nvPr/>
        </p:nvSpPr>
        <p:spPr bwMode="auto">
          <a:xfrm>
            <a:off x="5551488" y="593883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10s</a:t>
            </a:r>
          </a:p>
        </p:txBody>
      </p:sp>
      <p:sp>
        <p:nvSpPr>
          <p:cNvPr id="11311" name="Text Box 43"/>
          <p:cNvSpPr txBox="1">
            <a:spLocks noChangeArrowheads="1"/>
          </p:cNvSpPr>
          <p:nvPr/>
        </p:nvSpPr>
        <p:spPr bwMode="auto">
          <a:xfrm>
            <a:off x="6673850" y="5930900"/>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1000s</a:t>
            </a:r>
          </a:p>
        </p:txBody>
      </p:sp>
      <p:graphicFrame>
        <p:nvGraphicFramePr>
          <p:cNvPr id="11266" name="Object 3"/>
          <p:cNvGraphicFramePr>
            <a:graphicFrameLocks/>
          </p:cNvGraphicFramePr>
          <p:nvPr/>
        </p:nvGraphicFramePr>
        <p:xfrm>
          <a:off x="3036888" y="4289425"/>
          <a:ext cx="3987800" cy="1309688"/>
        </p:xfrm>
        <a:graphic>
          <a:graphicData uri="http://schemas.openxmlformats.org/presentationml/2006/ole">
            <mc:AlternateContent xmlns:mc="http://schemas.openxmlformats.org/markup-compatibility/2006">
              <mc:Choice xmlns:v="urn:schemas-microsoft-com:vml" Requires="v">
                <p:oleObj spid="_x0000_s12322" name="グラフ" r:id="rId4" imgW="4381500" imgH="2619248" progId="Excel.Sheet.8">
                  <p:embed/>
                </p:oleObj>
              </mc:Choice>
              <mc:Fallback>
                <p:oleObj name="グラフ" r:id="rId4" imgW="4381500" imgH="2619248"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6888" y="4289425"/>
                        <a:ext cx="3987800"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12" name="Text Box 46"/>
          <p:cNvSpPr txBox="1">
            <a:spLocks noChangeArrowheads="1"/>
          </p:cNvSpPr>
          <p:nvPr/>
        </p:nvSpPr>
        <p:spPr bwMode="auto">
          <a:xfrm>
            <a:off x="3789363" y="620713"/>
            <a:ext cx="2182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baseline="30000"/>
              <a:t>277</a:t>
            </a:r>
            <a:r>
              <a:rPr lang="en-US" altLang="ja-JP" sz="2000"/>
              <a:t>112  </a:t>
            </a:r>
            <a:r>
              <a:rPr lang="en-US" altLang="ja-JP" sz="2000">
                <a:latin typeface="Symbol" pitchFamily="18" charset="2"/>
              </a:rPr>
              <a:t>t</a:t>
            </a:r>
            <a:r>
              <a:rPr lang="en-US" altLang="ja-JP" sz="2000"/>
              <a:t> = 1.0 ms</a:t>
            </a:r>
          </a:p>
        </p:txBody>
      </p:sp>
      <p:sp>
        <p:nvSpPr>
          <p:cNvPr id="11313" name="Text Box 47"/>
          <p:cNvSpPr txBox="1">
            <a:spLocks noChangeArrowheads="1"/>
          </p:cNvSpPr>
          <p:nvPr/>
        </p:nvSpPr>
        <p:spPr bwMode="auto">
          <a:xfrm>
            <a:off x="3348038" y="1658938"/>
            <a:ext cx="2211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baseline="30000"/>
              <a:t>273</a:t>
            </a:r>
            <a:r>
              <a:rPr lang="en-US" altLang="ja-JP" sz="2000"/>
              <a:t>Ds  </a:t>
            </a:r>
            <a:r>
              <a:rPr lang="en-US" altLang="ja-JP" sz="2000">
                <a:latin typeface="Symbol" pitchFamily="18" charset="2"/>
              </a:rPr>
              <a:t>t</a:t>
            </a:r>
            <a:r>
              <a:rPr lang="en-US" altLang="ja-JP" sz="2000"/>
              <a:t> = 0.24 ms</a:t>
            </a:r>
          </a:p>
        </p:txBody>
      </p:sp>
      <p:sp>
        <p:nvSpPr>
          <p:cNvPr id="11314" name="Text Box 48"/>
          <p:cNvSpPr txBox="1">
            <a:spLocks noChangeArrowheads="1"/>
          </p:cNvSpPr>
          <p:nvPr/>
        </p:nvSpPr>
        <p:spPr bwMode="auto">
          <a:xfrm>
            <a:off x="2268538" y="2701925"/>
            <a:ext cx="1789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baseline="30000"/>
              <a:t>269</a:t>
            </a:r>
            <a:r>
              <a:rPr lang="en-US" altLang="ja-JP" sz="2000"/>
              <a:t>Hs  </a:t>
            </a:r>
            <a:r>
              <a:rPr lang="en-US" altLang="ja-JP" sz="2000">
                <a:latin typeface="Symbol" pitchFamily="18" charset="2"/>
              </a:rPr>
              <a:t>t</a:t>
            </a:r>
            <a:r>
              <a:rPr lang="en-US" altLang="ja-JP" sz="2000"/>
              <a:t> = 14 s</a:t>
            </a:r>
          </a:p>
        </p:txBody>
      </p:sp>
      <p:sp>
        <p:nvSpPr>
          <p:cNvPr id="11315" name="Text Box 49"/>
          <p:cNvSpPr txBox="1">
            <a:spLocks noChangeArrowheads="1"/>
          </p:cNvSpPr>
          <p:nvPr/>
        </p:nvSpPr>
        <p:spPr bwMode="auto">
          <a:xfrm>
            <a:off x="2339975" y="3675063"/>
            <a:ext cx="1789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baseline="30000"/>
              <a:t>265</a:t>
            </a:r>
            <a:r>
              <a:rPr lang="en-US" altLang="ja-JP" sz="2000"/>
              <a:t>Sg  </a:t>
            </a:r>
            <a:r>
              <a:rPr lang="en-US" altLang="ja-JP" sz="2000">
                <a:latin typeface="Symbol" pitchFamily="18" charset="2"/>
              </a:rPr>
              <a:t>t</a:t>
            </a:r>
            <a:r>
              <a:rPr lang="en-US" altLang="ja-JP" sz="2000"/>
              <a:t> = 32 s</a:t>
            </a:r>
          </a:p>
        </p:txBody>
      </p:sp>
      <p:sp>
        <p:nvSpPr>
          <p:cNvPr id="11316" name="Text Box 50"/>
          <p:cNvSpPr txBox="1">
            <a:spLocks noChangeArrowheads="1"/>
          </p:cNvSpPr>
          <p:nvPr/>
        </p:nvSpPr>
        <p:spPr bwMode="auto">
          <a:xfrm>
            <a:off x="2555875" y="4791075"/>
            <a:ext cx="1801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baseline="30000"/>
              <a:t>261</a:t>
            </a:r>
            <a:r>
              <a:rPr lang="en-US" altLang="ja-JP" sz="2000"/>
              <a:t>Rf  </a:t>
            </a:r>
            <a:r>
              <a:rPr lang="en-US" altLang="ja-JP" sz="2000">
                <a:latin typeface="Symbol" pitchFamily="18" charset="2"/>
              </a:rPr>
              <a:t>t</a:t>
            </a:r>
            <a:r>
              <a:rPr lang="en-US" altLang="ja-JP" sz="2000"/>
              <a:t> = 7.6 s</a:t>
            </a:r>
          </a:p>
        </p:txBody>
      </p:sp>
      <p:sp>
        <p:nvSpPr>
          <p:cNvPr id="11317" name="Line 51"/>
          <p:cNvSpPr>
            <a:spLocks noChangeShapeType="1"/>
          </p:cNvSpPr>
          <p:nvPr/>
        </p:nvSpPr>
        <p:spPr bwMode="auto">
          <a:xfrm>
            <a:off x="1468438" y="171450"/>
            <a:ext cx="0" cy="568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18" name="Line 52"/>
          <p:cNvSpPr>
            <a:spLocks noChangeShapeType="1"/>
          </p:cNvSpPr>
          <p:nvPr/>
        </p:nvSpPr>
        <p:spPr bwMode="auto">
          <a:xfrm>
            <a:off x="7073900" y="166688"/>
            <a:ext cx="0" cy="568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19" name="Line 53"/>
          <p:cNvSpPr>
            <a:spLocks noChangeShapeType="1"/>
          </p:cNvSpPr>
          <p:nvPr/>
        </p:nvSpPr>
        <p:spPr bwMode="auto">
          <a:xfrm>
            <a:off x="1463675" y="166688"/>
            <a:ext cx="5607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20" name="Text Box 54"/>
          <p:cNvSpPr txBox="1">
            <a:spLocks noChangeArrowheads="1"/>
          </p:cNvSpPr>
          <p:nvPr/>
        </p:nvSpPr>
        <p:spPr bwMode="auto">
          <a:xfrm>
            <a:off x="3765550" y="6302375"/>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T_decay/s</a:t>
            </a:r>
          </a:p>
        </p:txBody>
      </p:sp>
      <p:graphicFrame>
        <p:nvGraphicFramePr>
          <p:cNvPr id="11267" name="Object 4"/>
          <p:cNvGraphicFramePr>
            <a:graphicFrameLocks/>
          </p:cNvGraphicFramePr>
          <p:nvPr/>
        </p:nvGraphicFramePr>
        <p:xfrm>
          <a:off x="966788" y="1277938"/>
          <a:ext cx="3286125" cy="1104900"/>
        </p:xfrm>
        <a:graphic>
          <a:graphicData uri="http://schemas.openxmlformats.org/presentationml/2006/ole">
            <mc:AlternateContent xmlns:mc="http://schemas.openxmlformats.org/markup-compatibility/2006">
              <mc:Choice xmlns:v="urn:schemas-microsoft-com:vml" Requires="v">
                <p:oleObj spid="_x0000_s12323" name="グラフ" r:id="rId6" imgW="4381500" imgH="2619248" progId="Excel.Sheet.8">
                  <p:embed/>
                </p:oleObj>
              </mc:Choice>
              <mc:Fallback>
                <p:oleObj name="グラフ" r:id="rId6" imgW="4381500" imgH="2619248"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788" y="1277938"/>
                        <a:ext cx="328612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5"/>
          <p:cNvGraphicFramePr>
            <a:graphicFrameLocks/>
          </p:cNvGraphicFramePr>
          <p:nvPr/>
        </p:nvGraphicFramePr>
        <p:xfrm>
          <a:off x="1414463" y="260350"/>
          <a:ext cx="3286125" cy="1104900"/>
        </p:xfrm>
        <a:graphic>
          <a:graphicData uri="http://schemas.openxmlformats.org/presentationml/2006/ole">
            <mc:AlternateContent xmlns:mc="http://schemas.openxmlformats.org/markup-compatibility/2006">
              <mc:Choice xmlns:v="urn:schemas-microsoft-com:vml" Requires="v">
                <p:oleObj spid="_x0000_s12324" name="グラフ" r:id="rId8" imgW="4381500" imgH="2619248" progId="Excel.Sheet.8">
                  <p:embed/>
                </p:oleObj>
              </mc:Choice>
              <mc:Fallback>
                <p:oleObj name="グラフ" r:id="rId8" imgW="4381500" imgH="2619248" progId="Excel.Shee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4463" y="260350"/>
                        <a:ext cx="328612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6"/>
          <p:cNvGraphicFramePr>
            <a:graphicFrameLocks/>
          </p:cNvGraphicFramePr>
          <p:nvPr/>
        </p:nvGraphicFramePr>
        <p:xfrm>
          <a:off x="4013200" y="2290763"/>
          <a:ext cx="3286125" cy="1104900"/>
        </p:xfrm>
        <a:graphic>
          <a:graphicData uri="http://schemas.openxmlformats.org/presentationml/2006/ole">
            <mc:AlternateContent xmlns:mc="http://schemas.openxmlformats.org/markup-compatibility/2006">
              <mc:Choice xmlns:v="urn:schemas-microsoft-com:vml" Requires="v">
                <p:oleObj spid="_x0000_s12325" name="グラフ" r:id="rId10" imgW="4381500" imgH="2619248" progId="Excel.Sheet.8">
                  <p:embed/>
                </p:oleObj>
              </mc:Choice>
              <mc:Fallback>
                <p:oleObj name="グラフ" r:id="rId10" imgW="4381500" imgH="2619248" progId="Excel.Shee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3200" y="2290763"/>
                        <a:ext cx="328612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21" name="Rectangle 58"/>
          <p:cNvSpPr>
            <a:spLocks noChangeArrowheads="1"/>
          </p:cNvSpPr>
          <p:nvPr/>
        </p:nvSpPr>
        <p:spPr bwMode="auto">
          <a:xfrm>
            <a:off x="7512050" y="2020888"/>
            <a:ext cx="53975" cy="287337"/>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322" name="Rectangle 59"/>
          <p:cNvSpPr>
            <a:spLocks noChangeArrowheads="1"/>
          </p:cNvSpPr>
          <p:nvPr/>
        </p:nvSpPr>
        <p:spPr bwMode="auto">
          <a:xfrm>
            <a:off x="7515225" y="2493963"/>
            <a:ext cx="53975" cy="287337"/>
          </a:xfrm>
          <a:prstGeom prst="rect">
            <a:avLst/>
          </a:prstGeom>
          <a:solidFill>
            <a:schemeClr val="tx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323" name="Text Box 60"/>
          <p:cNvSpPr txBox="1">
            <a:spLocks noChangeArrowheads="1"/>
          </p:cNvSpPr>
          <p:nvPr/>
        </p:nvSpPr>
        <p:spPr bwMode="auto">
          <a:xfrm>
            <a:off x="7648575" y="195580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RIKEN</a:t>
            </a:r>
          </a:p>
        </p:txBody>
      </p:sp>
      <p:sp>
        <p:nvSpPr>
          <p:cNvPr id="11324" name="Text Box 61"/>
          <p:cNvSpPr txBox="1">
            <a:spLocks noChangeArrowheads="1"/>
          </p:cNvSpPr>
          <p:nvPr/>
        </p:nvSpPr>
        <p:spPr bwMode="auto">
          <a:xfrm>
            <a:off x="7624763" y="243840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GSI</a:t>
            </a:r>
          </a:p>
        </p:txBody>
      </p:sp>
      <p:sp>
        <p:nvSpPr>
          <p:cNvPr id="11325" name="Text Box 62"/>
          <p:cNvSpPr txBox="1">
            <a:spLocks noChangeArrowheads="1"/>
          </p:cNvSpPr>
          <p:nvPr/>
        </p:nvSpPr>
        <p:spPr bwMode="auto">
          <a:xfrm>
            <a:off x="1528763" y="222250"/>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N=165</a:t>
            </a:r>
          </a:p>
        </p:txBody>
      </p:sp>
      <p:sp>
        <p:nvSpPr>
          <p:cNvPr id="11326" name="Text Box 63"/>
          <p:cNvSpPr txBox="1">
            <a:spLocks noChangeArrowheads="1"/>
          </p:cNvSpPr>
          <p:nvPr/>
        </p:nvSpPr>
        <p:spPr bwMode="auto">
          <a:xfrm>
            <a:off x="1528763" y="134937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N=163</a:t>
            </a:r>
          </a:p>
        </p:txBody>
      </p:sp>
      <p:sp>
        <p:nvSpPr>
          <p:cNvPr id="11327" name="Text Box 64"/>
          <p:cNvSpPr txBox="1">
            <a:spLocks noChangeArrowheads="1"/>
          </p:cNvSpPr>
          <p:nvPr/>
        </p:nvSpPr>
        <p:spPr bwMode="auto">
          <a:xfrm>
            <a:off x="1538288" y="237648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N=161</a:t>
            </a:r>
          </a:p>
        </p:txBody>
      </p:sp>
      <p:sp>
        <p:nvSpPr>
          <p:cNvPr id="11328" name="Text Box 65"/>
          <p:cNvSpPr txBox="1">
            <a:spLocks noChangeArrowheads="1"/>
          </p:cNvSpPr>
          <p:nvPr/>
        </p:nvSpPr>
        <p:spPr bwMode="auto">
          <a:xfrm>
            <a:off x="1538288" y="3384550"/>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N=159</a:t>
            </a:r>
          </a:p>
        </p:txBody>
      </p:sp>
      <p:sp>
        <p:nvSpPr>
          <p:cNvPr id="11329" name="Text Box 66"/>
          <p:cNvSpPr txBox="1">
            <a:spLocks noChangeArrowheads="1"/>
          </p:cNvSpPr>
          <p:nvPr/>
        </p:nvSpPr>
        <p:spPr bwMode="auto">
          <a:xfrm>
            <a:off x="1538288" y="4392613"/>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N=157</a:t>
            </a:r>
          </a:p>
        </p:txBody>
      </p:sp>
      <p:sp>
        <p:nvSpPr>
          <p:cNvPr id="11330" name="Rectangle 58"/>
          <p:cNvSpPr>
            <a:spLocks noChangeArrowheads="1"/>
          </p:cNvSpPr>
          <p:nvPr/>
        </p:nvSpPr>
        <p:spPr bwMode="auto">
          <a:xfrm>
            <a:off x="3059113" y="1000125"/>
            <a:ext cx="53975" cy="287338"/>
          </a:xfrm>
          <a:prstGeom prst="rect">
            <a:avLst/>
          </a:prstGeom>
          <a:solidFill>
            <a:srgbClr val="FF0000"/>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331" name="Rectangle 58"/>
          <p:cNvSpPr>
            <a:spLocks noChangeArrowheads="1"/>
          </p:cNvSpPr>
          <p:nvPr/>
        </p:nvSpPr>
        <p:spPr bwMode="auto">
          <a:xfrm>
            <a:off x="3059113" y="2022475"/>
            <a:ext cx="53975" cy="287338"/>
          </a:xfrm>
          <a:prstGeom prst="rect">
            <a:avLst/>
          </a:prstGeom>
          <a:solidFill>
            <a:srgbClr val="FF0000"/>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332" name="Rectangle 58"/>
          <p:cNvSpPr>
            <a:spLocks noChangeArrowheads="1"/>
          </p:cNvSpPr>
          <p:nvPr/>
        </p:nvSpPr>
        <p:spPr bwMode="auto">
          <a:xfrm>
            <a:off x="6097588" y="3032125"/>
            <a:ext cx="53975" cy="287338"/>
          </a:xfrm>
          <a:prstGeom prst="rect">
            <a:avLst/>
          </a:prstGeom>
          <a:solidFill>
            <a:srgbClr val="FF0000"/>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333" name="Rectangle 58"/>
          <p:cNvSpPr>
            <a:spLocks noChangeArrowheads="1"/>
          </p:cNvSpPr>
          <p:nvPr/>
        </p:nvSpPr>
        <p:spPr bwMode="auto">
          <a:xfrm>
            <a:off x="5921375" y="4043363"/>
            <a:ext cx="53975" cy="287337"/>
          </a:xfrm>
          <a:prstGeom prst="rect">
            <a:avLst/>
          </a:prstGeom>
          <a:solidFill>
            <a:srgbClr val="FF0000"/>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solidFill>
                <a:srgbClr val="FF0000"/>
              </a:solidFill>
            </a:endParaRPr>
          </a:p>
        </p:txBody>
      </p:sp>
      <p:sp>
        <p:nvSpPr>
          <p:cNvPr id="11334" name="Rectangle 58"/>
          <p:cNvSpPr>
            <a:spLocks noChangeArrowheads="1"/>
          </p:cNvSpPr>
          <p:nvPr/>
        </p:nvSpPr>
        <p:spPr bwMode="auto">
          <a:xfrm>
            <a:off x="5537200" y="5067300"/>
            <a:ext cx="53975" cy="287338"/>
          </a:xfrm>
          <a:prstGeom prst="rect">
            <a:avLst/>
          </a:prstGeom>
          <a:solidFill>
            <a:srgbClr val="FF0000"/>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335" name="Rectangle 58"/>
          <p:cNvSpPr>
            <a:spLocks noChangeArrowheads="1"/>
          </p:cNvSpPr>
          <p:nvPr/>
        </p:nvSpPr>
        <p:spPr bwMode="auto">
          <a:xfrm>
            <a:off x="7451725" y="3184525"/>
            <a:ext cx="53975" cy="287338"/>
          </a:xfrm>
          <a:prstGeom prst="rect">
            <a:avLst/>
          </a:prstGeom>
          <a:solidFill>
            <a:srgbClr val="FF0000"/>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1336" name="Text Box 60"/>
          <p:cNvSpPr txBox="1">
            <a:spLocks noChangeArrowheads="1"/>
          </p:cNvSpPr>
          <p:nvPr/>
        </p:nvSpPr>
        <p:spPr bwMode="auto">
          <a:xfrm>
            <a:off x="7577138" y="3133725"/>
            <a:ext cx="1519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RIKEN </a:t>
            </a:r>
            <a:r>
              <a:rPr lang="en-US" altLang="ja-JP">
                <a:solidFill>
                  <a:srgbClr val="FF0000"/>
                </a:solidFill>
              </a:rPr>
              <a:t>present</a:t>
            </a:r>
          </a:p>
        </p:txBody>
      </p:sp>
      <p:sp>
        <p:nvSpPr>
          <p:cNvPr id="11337" name="日付プレースホルダ 7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DEBF254-CCA9-40A9-9C5E-6A90BA613CB8}" type="datetime1">
              <a:rPr lang="ja-JP" altLang="en-US" smtClean="0"/>
              <a:pPr eaLnBrk="1" hangingPunct="1"/>
              <a:t>2014/6/5</a:t>
            </a:fld>
            <a:endParaRPr lang="en-US" altLang="ja-JP" smtClean="0"/>
          </a:p>
        </p:txBody>
      </p:sp>
      <p:sp>
        <p:nvSpPr>
          <p:cNvPr id="11338" name="スライド番号プレースホルダ 7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1EB76779-A66E-4FF4-8569-9600AE38F556}" type="slidenum">
              <a:rPr lang="en-US" altLang="ja-JP" smtClean="0"/>
              <a:pPr eaLnBrk="1" hangingPunct="1"/>
              <a:t>24</a:t>
            </a:fld>
            <a:endParaRPr lang="en-US" altLang="ja-JP" smtClean="0"/>
          </a:p>
        </p:txBody>
      </p:sp>
      <p:sp>
        <p:nvSpPr>
          <p:cNvPr id="11339" name="フッター プレースホルダ 7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zh-TW" altLang="en-US" smtClean="0"/>
              <a:t>九大教室談話会</a:t>
            </a:r>
            <a:endParaRPr lang="en-US" altLang="ja-JP" smtClean="0"/>
          </a:p>
        </p:txBody>
      </p:sp>
    </p:spTree>
    <p:extLst>
      <p:ext uri="{BB962C8B-B14F-4D97-AF65-F5344CB8AC3E}">
        <p14:creationId xmlns:p14="http://schemas.microsoft.com/office/powerpoint/2010/main" val="3806292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日付プレースホルダ 1"/>
          <p:cNvSpPr>
            <a:spLocks noGrp="1"/>
          </p:cNvSpPr>
          <p:nvPr>
            <p:ph type="dt" sz="quarter" idx="10"/>
          </p:nvPr>
        </p:nvSpPr>
        <p:spPr/>
        <p:txBody>
          <a:bodyPr/>
          <a:lstStyle/>
          <a:p>
            <a:pPr>
              <a:defRPr/>
            </a:pPr>
            <a:fld id="{7291553B-E2D2-4177-8863-42700E5EBAEF}" type="datetime1">
              <a:rPr lang="ja-JP" altLang="en-US" smtClean="0">
                <a:latin typeface="Arial" pitchFamily="34" charset="0"/>
              </a:rPr>
              <a:t>2014/6/5</a:t>
            </a:fld>
            <a:endParaRPr lang="en-US" altLang="ja-JP">
              <a:latin typeface="Arial" pitchFamily="34" charset="0"/>
            </a:endParaRPr>
          </a:p>
        </p:txBody>
      </p:sp>
      <p:sp>
        <p:nvSpPr>
          <p:cNvPr id="65540" name="スライド番号プレースホルダ 3"/>
          <p:cNvSpPr>
            <a:spLocks noGrp="1"/>
          </p:cNvSpPr>
          <p:nvPr>
            <p:ph type="sldNum" sz="quarter" idx="12"/>
          </p:nvPr>
        </p:nvSpPr>
        <p:spPr/>
        <p:txBody>
          <a:bodyPr/>
          <a:lstStyle/>
          <a:p>
            <a:pPr>
              <a:defRPr/>
            </a:pPr>
            <a:fld id="{8CB67192-E358-4EB4-B426-D599B1DD7753}" type="slidenum">
              <a:rPr lang="en-US" altLang="ja-JP">
                <a:latin typeface="Arial" pitchFamily="34" charset="0"/>
              </a:rPr>
              <a:pPr>
                <a:defRPr/>
              </a:pPr>
              <a:t>25</a:t>
            </a:fld>
            <a:endParaRPr lang="en-US" altLang="ja-JP">
              <a:latin typeface="Arial" pitchFamily="34" charset="0"/>
            </a:endParaRPr>
          </a:p>
        </p:txBody>
      </p:sp>
      <p:sp>
        <p:nvSpPr>
          <p:cNvPr id="53253" name="Rectangle 2"/>
          <p:cNvSpPr>
            <a:spLocks noChangeAspect="1" noChangeArrowheads="1"/>
          </p:cNvSpPr>
          <p:nvPr/>
        </p:nvSpPr>
        <p:spPr bwMode="auto">
          <a:xfrm>
            <a:off x="4402138" y="1284288"/>
            <a:ext cx="504825" cy="503237"/>
          </a:xfrm>
          <a:prstGeom prst="rect">
            <a:avLst/>
          </a:prstGeom>
          <a:solidFill>
            <a:srgbClr val="FFFF00"/>
          </a:solidFill>
          <a:ln w="9525">
            <a:solidFill>
              <a:schemeClr val="tx1"/>
            </a:solidFill>
            <a:miter lim="800000"/>
            <a:headEnd/>
            <a:tailEnd/>
          </a:ln>
        </p:spPr>
        <p:txBody>
          <a:bodyPr wrap="none" anchor="ctr"/>
          <a:lstStyle/>
          <a:p>
            <a:pPr algn="ctr"/>
            <a:r>
              <a:rPr lang="en-US" altLang="ja-JP" sz="1600" baseline="30000">
                <a:latin typeface="Times New Roman" pitchFamily="18" charset="0"/>
              </a:rPr>
              <a:t>278</a:t>
            </a:r>
            <a:r>
              <a:rPr lang="en-US" altLang="ja-JP" sz="1600">
                <a:latin typeface="Times New Roman" pitchFamily="18" charset="0"/>
              </a:rPr>
              <a:t>113</a:t>
            </a:r>
          </a:p>
        </p:txBody>
      </p:sp>
      <p:sp>
        <p:nvSpPr>
          <p:cNvPr id="53254" name="Rectangle 3"/>
          <p:cNvSpPr>
            <a:spLocks noChangeAspect="1" noChangeArrowheads="1"/>
          </p:cNvSpPr>
          <p:nvPr/>
        </p:nvSpPr>
        <p:spPr bwMode="auto">
          <a:xfrm>
            <a:off x="3395663" y="2292350"/>
            <a:ext cx="501650" cy="503238"/>
          </a:xfrm>
          <a:prstGeom prst="rect">
            <a:avLst/>
          </a:prstGeom>
          <a:solidFill>
            <a:srgbClr val="FFFF00"/>
          </a:solidFill>
          <a:ln w="9525">
            <a:solidFill>
              <a:schemeClr val="tx1"/>
            </a:solidFill>
            <a:miter lim="800000"/>
            <a:headEnd/>
            <a:tailEnd/>
          </a:ln>
        </p:spPr>
        <p:txBody>
          <a:bodyPr wrap="none" anchor="ctr"/>
          <a:lstStyle/>
          <a:p>
            <a:pPr algn="ctr"/>
            <a:r>
              <a:rPr lang="en-US" altLang="ja-JP" sz="1600" baseline="30000">
                <a:latin typeface="Times New Roman" pitchFamily="18" charset="0"/>
              </a:rPr>
              <a:t>274</a:t>
            </a:r>
            <a:r>
              <a:rPr lang="en-US" altLang="ja-JP" sz="1600">
                <a:latin typeface="Times New Roman" pitchFamily="18" charset="0"/>
              </a:rPr>
              <a:t>111</a:t>
            </a:r>
          </a:p>
        </p:txBody>
      </p:sp>
      <p:sp>
        <p:nvSpPr>
          <p:cNvPr id="53255" name="Rectangle 4"/>
          <p:cNvSpPr>
            <a:spLocks noChangeAspect="1" noChangeArrowheads="1"/>
          </p:cNvSpPr>
          <p:nvPr/>
        </p:nvSpPr>
        <p:spPr bwMode="auto">
          <a:xfrm>
            <a:off x="2386013" y="3298825"/>
            <a:ext cx="503237" cy="503238"/>
          </a:xfrm>
          <a:prstGeom prst="rect">
            <a:avLst/>
          </a:prstGeom>
          <a:solidFill>
            <a:srgbClr val="FFFF00"/>
          </a:solidFill>
          <a:ln w="9525">
            <a:solidFill>
              <a:schemeClr val="tx1"/>
            </a:solidFill>
            <a:miter lim="800000"/>
            <a:headEnd/>
            <a:tailEnd/>
          </a:ln>
        </p:spPr>
        <p:txBody>
          <a:bodyPr wrap="none" anchor="ctr"/>
          <a:lstStyle/>
          <a:p>
            <a:pPr algn="ctr"/>
            <a:r>
              <a:rPr lang="en-US" altLang="ja-JP" sz="1600" baseline="30000">
                <a:latin typeface="Times New Roman" pitchFamily="18" charset="0"/>
              </a:rPr>
              <a:t>270</a:t>
            </a:r>
            <a:r>
              <a:rPr lang="en-US" altLang="ja-JP" sz="1600">
                <a:latin typeface="Times New Roman" pitchFamily="18" charset="0"/>
              </a:rPr>
              <a:t>Mt</a:t>
            </a:r>
          </a:p>
        </p:txBody>
      </p:sp>
      <p:sp>
        <p:nvSpPr>
          <p:cNvPr id="53256" name="Rectangle 5"/>
          <p:cNvSpPr>
            <a:spLocks noChangeAspect="1" noChangeArrowheads="1"/>
          </p:cNvSpPr>
          <p:nvPr/>
        </p:nvSpPr>
        <p:spPr bwMode="auto">
          <a:xfrm>
            <a:off x="1377950" y="4306888"/>
            <a:ext cx="503238" cy="503237"/>
          </a:xfrm>
          <a:prstGeom prst="rect">
            <a:avLst/>
          </a:prstGeom>
          <a:solidFill>
            <a:srgbClr val="FFFF00"/>
          </a:solidFill>
          <a:ln w="9525">
            <a:solidFill>
              <a:schemeClr val="tx1"/>
            </a:solidFill>
            <a:miter lim="800000"/>
            <a:headEnd/>
            <a:tailEnd/>
          </a:ln>
        </p:spPr>
        <p:txBody>
          <a:bodyPr wrap="none" anchor="ctr"/>
          <a:lstStyle/>
          <a:p>
            <a:pPr algn="ctr"/>
            <a:r>
              <a:rPr lang="en-US" altLang="ja-JP" sz="1600" baseline="30000">
                <a:latin typeface="Times New Roman" pitchFamily="18" charset="0"/>
              </a:rPr>
              <a:t>266</a:t>
            </a:r>
            <a:r>
              <a:rPr lang="en-US" altLang="ja-JP" sz="1600">
                <a:latin typeface="Times New Roman" pitchFamily="18" charset="0"/>
              </a:rPr>
              <a:t>Bh</a:t>
            </a:r>
          </a:p>
        </p:txBody>
      </p:sp>
      <p:sp>
        <p:nvSpPr>
          <p:cNvPr id="53257" name="Line 6"/>
          <p:cNvSpPr>
            <a:spLocks noChangeShapeType="1"/>
          </p:cNvSpPr>
          <p:nvPr/>
        </p:nvSpPr>
        <p:spPr bwMode="auto">
          <a:xfrm flipH="1">
            <a:off x="3898900" y="1787525"/>
            <a:ext cx="503238" cy="503238"/>
          </a:xfrm>
          <a:prstGeom prst="line">
            <a:avLst/>
          </a:prstGeom>
          <a:noFill/>
          <a:ln w="9525">
            <a:solidFill>
              <a:schemeClr val="tx1"/>
            </a:solidFill>
            <a:round/>
            <a:headEnd/>
            <a:tailEnd type="triangle" w="med" len="med"/>
          </a:ln>
        </p:spPr>
        <p:txBody>
          <a:bodyPr/>
          <a:lstStyle/>
          <a:p>
            <a:endParaRPr lang="ja-JP" altLang="en-US"/>
          </a:p>
        </p:txBody>
      </p:sp>
      <p:sp>
        <p:nvSpPr>
          <p:cNvPr id="53258" name="Line 7"/>
          <p:cNvSpPr>
            <a:spLocks noChangeShapeType="1"/>
          </p:cNvSpPr>
          <p:nvPr/>
        </p:nvSpPr>
        <p:spPr bwMode="auto">
          <a:xfrm flipH="1">
            <a:off x="2882900" y="2797175"/>
            <a:ext cx="503238" cy="503238"/>
          </a:xfrm>
          <a:prstGeom prst="line">
            <a:avLst/>
          </a:prstGeom>
          <a:noFill/>
          <a:ln w="9525">
            <a:solidFill>
              <a:schemeClr val="tx1"/>
            </a:solidFill>
            <a:round/>
            <a:headEnd/>
            <a:tailEnd type="triangle" w="med" len="med"/>
          </a:ln>
        </p:spPr>
        <p:txBody>
          <a:bodyPr/>
          <a:lstStyle/>
          <a:p>
            <a:endParaRPr lang="ja-JP" altLang="en-US"/>
          </a:p>
        </p:txBody>
      </p:sp>
      <p:sp>
        <p:nvSpPr>
          <p:cNvPr id="53259" name="Line 8"/>
          <p:cNvSpPr>
            <a:spLocks noChangeShapeType="1"/>
          </p:cNvSpPr>
          <p:nvPr/>
        </p:nvSpPr>
        <p:spPr bwMode="auto">
          <a:xfrm flipH="1">
            <a:off x="1884363" y="3797300"/>
            <a:ext cx="503237" cy="503238"/>
          </a:xfrm>
          <a:prstGeom prst="line">
            <a:avLst/>
          </a:prstGeom>
          <a:noFill/>
          <a:ln w="9525">
            <a:solidFill>
              <a:schemeClr val="tx1"/>
            </a:solidFill>
            <a:round/>
            <a:headEnd/>
            <a:tailEnd type="triangle" w="med" len="med"/>
          </a:ln>
        </p:spPr>
        <p:txBody>
          <a:bodyPr/>
          <a:lstStyle/>
          <a:p>
            <a:endParaRPr lang="ja-JP" altLang="en-US"/>
          </a:p>
        </p:txBody>
      </p:sp>
      <p:sp>
        <p:nvSpPr>
          <p:cNvPr id="53260" name="Line 9"/>
          <p:cNvSpPr>
            <a:spLocks noChangeShapeType="1"/>
          </p:cNvSpPr>
          <p:nvPr/>
        </p:nvSpPr>
        <p:spPr bwMode="auto">
          <a:xfrm flipH="1">
            <a:off x="871538" y="4806950"/>
            <a:ext cx="504825" cy="503238"/>
          </a:xfrm>
          <a:prstGeom prst="line">
            <a:avLst/>
          </a:prstGeom>
          <a:noFill/>
          <a:ln w="9525">
            <a:solidFill>
              <a:schemeClr val="tx1"/>
            </a:solidFill>
            <a:round/>
            <a:headEnd/>
            <a:tailEnd type="triangle" w="med" len="med"/>
          </a:ln>
        </p:spPr>
        <p:txBody>
          <a:bodyPr/>
          <a:lstStyle/>
          <a:p>
            <a:endParaRPr lang="ja-JP" altLang="en-US"/>
          </a:p>
        </p:txBody>
      </p:sp>
      <p:sp>
        <p:nvSpPr>
          <p:cNvPr id="53261" name="Rectangle 10"/>
          <p:cNvSpPr>
            <a:spLocks noChangeAspect="1" noChangeArrowheads="1"/>
          </p:cNvSpPr>
          <p:nvPr/>
        </p:nvSpPr>
        <p:spPr bwMode="auto">
          <a:xfrm>
            <a:off x="4906963" y="1284288"/>
            <a:ext cx="503237" cy="503237"/>
          </a:xfrm>
          <a:prstGeom prst="rect">
            <a:avLst/>
          </a:prstGeom>
          <a:solidFill>
            <a:srgbClr val="FF9900"/>
          </a:solidFill>
          <a:ln w="9525">
            <a:solidFill>
              <a:schemeClr val="tx1"/>
            </a:solidFill>
            <a:miter lim="800000"/>
            <a:headEnd/>
            <a:tailEnd/>
          </a:ln>
        </p:spPr>
        <p:txBody>
          <a:bodyPr wrap="none" anchor="ctr"/>
          <a:lstStyle/>
          <a:p>
            <a:pPr algn="ctr"/>
            <a:r>
              <a:rPr lang="en-US" altLang="ja-JP">
                <a:latin typeface="Times New Roman" pitchFamily="18" charset="0"/>
              </a:rPr>
              <a:t>CN</a:t>
            </a:r>
          </a:p>
        </p:txBody>
      </p:sp>
      <p:sp>
        <p:nvSpPr>
          <p:cNvPr id="53262" name="Text Box 11"/>
          <p:cNvSpPr txBox="1">
            <a:spLocks noChangeArrowheads="1"/>
          </p:cNvSpPr>
          <p:nvPr/>
        </p:nvSpPr>
        <p:spPr bwMode="auto">
          <a:xfrm>
            <a:off x="4202113" y="1790700"/>
            <a:ext cx="1111586" cy="830997"/>
          </a:xfrm>
          <a:prstGeom prst="rect">
            <a:avLst/>
          </a:prstGeom>
          <a:noFill/>
          <a:ln w="9525">
            <a:noFill/>
            <a:miter lim="800000"/>
            <a:headEnd/>
            <a:tailEnd/>
          </a:ln>
        </p:spPr>
        <p:txBody>
          <a:bodyPr wrap="none">
            <a:spAutoFit/>
          </a:bodyPr>
          <a:lstStyle/>
          <a:p>
            <a:r>
              <a:rPr lang="en-US" altLang="ja-JP" sz="1600" dirty="0">
                <a:latin typeface="Times New Roman" pitchFamily="18" charset="0"/>
              </a:rPr>
              <a:t>11.68</a:t>
            </a:r>
            <a:r>
              <a:rPr lang="en-US" altLang="ja-JP" sz="1600" dirty="0">
                <a:latin typeface="Times New Roman" pitchFamily="18" charset="0"/>
                <a:cs typeface="Times New Roman" pitchFamily="18" charset="0"/>
              </a:rPr>
              <a:t> </a:t>
            </a:r>
            <a:r>
              <a:rPr lang="en-US" altLang="ja-JP" sz="1600" dirty="0" smtClean="0">
                <a:latin typeface="Times New Roman" pitchFamily="18" charset="0"/>
                <a:cs typeface="Times New Roman" pitchFamily="18" charset="0"/>
              </a:rPr>
              <a:t>MeV</a:t>
            </a:r>
            <a:endParaRPr lang="en-US" altLang="ja-JP" sz="1600" dirty="0">
              <a:latin typeface="Times New Roman" pitchFamily="18" charset="0"/>
            </a:endParaRPr>
          </a:p>
          <a:p>
            <a:r>
              <a:rPr lang="en-US" altLang="ja-JP" sz="1600" dirty="0">
                <a:latin typeface="Times New Roman" pitchFamily="18" charset="0"/>
              </a:rPr>
              <a:t>344</a:t>
            </a:r>
            <a:r>
              <a:rPr lang="ja-JP" altLang="en-US" sz="1600" dirty="0">
                <a:latin typeface="Times New Roman" pitchFamily="18" charset="0"/>
              </a:rPr>
              <a:t>　</a:t>
            </a:r>
            <a:r>
              <a:rPr lang="en-US" altLang="ja-JP" sz="1600" dirty="0" err="1">
                <a:latin typeface="Times New Roman" pitchFamily="18" charset="0"/>
              </a:rPr>
              <a:t>μs</a:t>
            </a:r>
            <a:endParaRPr lang="en-US" altLang="ja-JP" sz="1600" dirty="0">
              <a:latin typeface="Times New Roman" pitchFamily="18" charset="0"/>
            </a:endParaRPr>
          </a:p>
          <a:p>
            <a:r>
              <a:rPr lang="en-US" altLang="ja-JP" sz="1600" dirty="0">
                <a:latin typeface="Times New Roman" pitchFamily="18" charset="0"/>
              </a:rPr>
              <a:t>30.49 mm</a:t>
            </a:r>
          </a:p>
        </p:txBody>
      </p:sp>
      <p:sp>
        <p:nvSpPr>
          <p:cNvPr id="53263" name="Text Box 12"/>
          <p:cNvSpPr txBox="1">
            <a:spLocks noChangeArrowheads="1"/>
          </p:cNvSpPr>
          <p:nvPr/>
        </p:nvSpPr>
        <p:spPr bwMode="auto">
          <a:xfrm>
            <a:off x="3160713" y="2857500"/>
            <a:ext cx="1111586" cy="830997"/>
          </a:xfrm>
          <a:prstGeom prst="rect">
            <a:avLst/>
          </a:prstGeom>
          <a:noFill/>
          <a:ln w="9525">
            <a:noFill/>
            <a:miter lim="800000"/>
            <a:headEnd/>
            <a:tailEnd/>
          </a:ln>
        </p:spPr>
        <p:txBody>
          <a:bodyPr wrap="none">
            <a:spAutoFit/>
          </a:bodyPr>
          <a:lstStyle/>
          <a:p>
            <a:r>
              <a:rPr lang="en-US" altLang="ja-JP" sz="1600" dirty="0">
                <a:latin typeface="Times New Roman" pitchFamily="18" charset="0"/>
              </a:rPr>
              <a:t>11.15 </a:t>
            </a:r>
            <a:r>
              <a:rPr lang="en-US" altLang="ja-JP" sz="1600" dirty="0" smtClean="0">
                <a:latin typeface="Times New Roman" pitchFamily="18" charset="0"/>
              </a:rPr>
              <a:t>MeV</a:t>
            </a:r>
            <a:endParaRPr lang="en-US" altLang="ja-JP" sz="1600" dirty="0">
              <a:latin typeface="Times New Roman" pitchFamily="18" charset="0"/>
            </a:endParaRPr>
          </a:p>
          <a:p>
            <a:r>
              <a:rPr lang="en-US" altLang="ja-JP" sz="1600" dirty="0">
                <a:latin typeface="Times New Roman" pitchFamily="18" charset="0"/>
              </a:rPr>
              <a:t>9.260 ms</a:t>
            </a:r>
          </a:p>
          <a:p>
            <a:r>
              <a:rPr lang="en-US" altLang="ja-JP" sz="1600" dirty="0">
                <a:latin typeface="Times New Roman" pitchFamily="18" charset="0"/>
              </a:rPr>
              <a:t>30.40 mm</a:t>
            </a:r>
          </a:p>
        </p:txBody>
      </p:sp>
      <p:sp>
        <p:nvSpPr>
          <p:cNvPr id="53264" name="Text Box 13"/>
          <p:cNvSpPr txBox="1">
            <a:spLocks noChangeArrowheads="1"/>
          </p:cNvSpPr>
          <p:nvPr/>
        </p:nvSpPr>
        <p:spPr bwMode="auto">
          <a:xfrm>
            <a:off x="2057400" y="3917950"/>
            <a:ext cx="1166794" cy="830997"/>
          </a:xfrm>
          <a:prstGeom prst="rect">
            <a:avLst/>
          </a:prstGeom>
          <a:noFill/>
          <a:ln w="9525">
            <a:noFill/>
            <a:miter lim="800000"/>
            <a:headEnd/>
            <a:tailEnd/>
          </a:ln>
        </p:spPr>
        <p:txBody>
          <a:bodyPr wrap="none">
            <a:spAutoFit/>
          </a:bodyPr>
          <a:lstStyle/>
          <a:p>
            <a:r>
              <a:rPr lang="en-US" altLang="ja-JP" sz="1600" dirty="0">
                <a:latin typeface="Times New Roman" pitchFamily="18" charset="0"/>
              </a:rPr>
              <a:t>10.03 MeV </a:t>
            </a:r>
          </a:p>
          <a:p>
            <a:r>
              <a:rPr lang="en-US" altLang="ja-JP" sz="1600" dirty="0">
                <a:latin typeface="Times New Roman" pitchFamily="18" charset="0"/>
              </a:rPr>
              <a:t>7.163 ms</a:t>
            </a:r>
          </a:p>
          <a:p>
            <a:r>
              <a:rPr lang="en-US" altLang="ja-JP" sz="1600" dirty="0">
                <a:latin typeface="Times New Roman" pitchFamily="18" charset="0"/>
              </a:rPr>
              <a:t>29.79 mm</a:t>
            </a:r>
          </a:p>
        </p:txBody>
      </p:sp>
      <p:sp>
        <p:nvSpPr>
          <p:cNvPr id="53265" name="Text Box 14"/>
          <p:cNvSpPr txBox="1">
            <a:spLocks noChangeArrowheads="1"/>
          </p:cNvSpPr>
          <p:nvPr/>
        </p:nvSpPr>
        <p:spPr bwMode="auto">
          <a:xfrm>
            <a:off x="1098550" y="4883150"/>
            <a:ext cx="1018227" cy="830997"/>
          </a:xfrm>
          <a:prstGeom prst="rect">
            <a:avLst/>
          </a:prstGeom>
          <a:noFill/>
          <a:ln w="9525">
            <a:noFill/>
            <a:miter lim="800000"/>
            <a:headEnd/>
            <a:tailEnd/>
          </a:ln>
        </p:spPr>
        <p:txBody>
          <a:bodyPr wrap="none">
            <a:spAutoFit/>
          </a:bodyPr>
          <a:lstStyle/>
          <a:p>
            <a:r>
              <a:rPr lang="en-US" altLang="ja-JP" sz="1600" dirty="0">
                <a:latin typeface="Times New Roman" pitchFamily="18" charset="0"/>
              </a:rPr>
              <a:t>9.08 </a:t>
            </a:r>
            <a:r>
              <a:rPr lang="en-US" altLang="ja-JP" sz="1600" dirty="0" smtClean="0">
                <a:latin typeface="Times New Roman" pitchFamily="18" charset="0"/>
              </a:rPr>
              <a:t>MeV</a:t>
            </a:r>
            <a:endParaRPr lang="en-US" altLang="ja-JP" sz="1600" dirty="0">
              <a:latin typeface="Times New Roman" pitchFamily="18" charset="0"/>
            </a:endParaRPr>
          </a:p>
          <a:p>
            <a:r>
              <a:rPr lang="en-US" altLang="ja-JP" sz="1600" dirty="0">
                <a:latin typeface="Times New Roman" pitchFamily="18" charset="0"/>
              </a:rPr>
              <a:t>2.469 s</a:t>
            </a:r>
          </a:p>
          <a:p>
            <a:r>
              <a:rPr lang="en-US" altLang="ja-JP" sz="1600" dirty="0">
                <a:latin typeface="Times New Roman" pitchFamily="18" charset="0"/>
              </a:rPr>
              <a:t>30.91 mm</a:t>
            </a:r>
          </a:p>
        </p:txBody>
      </p:sp>
      <p:sp>
        <p:nvSpPr>
          <p:cNvPr id="53266" name="Text Box 15"/>
          <p:cNvSpPr txBox="1">
            <a:spLocks noChangeArrowheads="1"/>
          </p:cNvSpPr>
          <p:nvPr/>
        </p:nvSpPr>
        <p:spPr bwMode="auto">
          <a:xfrm>
            <a:off x="4337591" y="683985"/>
            <a:ext cx="1170513" cy="584775"/>
          </a:xfrm>
          <a:prstGeom prst="rect">
            <a:avLst/>
          </a:prstGeom>
          <a:noFill/>
          <a:ln w="9525">
            <a:noFill/>
            <a:miter lim="800000"/>
            <a:headEnd/>
            <a:tailEnd/>
          </a:ln>
        </p:spPr>
        <p:txBody>
          <a:bodyPr wrap="none">
            <a:spAutoFit/>
          </a:bodyPr>
          <a:lstStyle/>
          <a:p>
            <a:r>
              <a:rPr lang="en-US" altLang="ja-JP" sz="1600" dirty="0">
                <a:latin typeface="Times New Roman" pitchFamily="18" charset="0"/>
              </a:rPr>
              <a:t>36.75  </a:t>
            </a:r>
            <a:r>
              <a:rPr lang="en-US" altLang="ja-JP" sz="1600" dirty="0" smtClean="0">
                <a:latin typeface="Times New Roman" pitchFamily="18" charset="0"/>
              </a:rPr>
              <a:t>MeV</a:t>
            </a:r>
            <a:endParaRPr lang="en-US" altLang="ja-JP" sz="1600" dirty="0">
              <a:latin typeface="Times New Roman" pitchFamily="18" charset="0"/>
            </a:endParaRPr>
          </a:p>
          <a:p>
            <a:r>
              <a:rPr lang="en-US" altLang="ja-JP" sz="1600" dirty="0">
                <a:latin typeface="Times New Roman" pitchFamily="18" charset="0"/>
              </a:rPr>
              <a:t>30.33 mm</a:t>
            </a:r>
          </a:p>
        </p:txBody>
      </p:sp>
      <p:sp>
        <p:nvSpPr>
          <p:cNvPr id="53267" name="Text Box 16"/>
          <p:cNvSpPr txBox="1">
            <a:spLocks noChangeArrowheads="1"/>
          </p:cNvSpPr>
          <p:nvPr/>
        </p:nvSpPr>
        <p:spPr bwMode="auto">
          <a:xfrm>
            <a:off x="395288" y="2205038"/>
            <a:ext cx="2420856" cy="369332"/>
          </a:xfrm>
          <a:prstGeom prst="rect">
            <a:avLst/>
          </a:prstGeom>
          <a:noFill/>
          <a:ln w="9525">
            <a:noFill/>
            <a:miter lim="800000"/>
            <a:headEnd/>
            <a:tailEnd/>
          </a:ln>
        </p:spPr>
        <p:txBody>
          <a:bodyPr wrap="none">
            <a:spAutoFit/>
          </a:bodyPr>
          <a:lstStyle/>
          <a:p>
            <a:r>
              <a:rPr lang="en-US" altLang="ja-JP" b="1" dirty="0" smtClean="0">
                <a:latin typeface="Times New Roman" pitchFamily="18" charset="0"/>
              </a:rPr>
              <a:t>2004</a:t>
            </a:r>
            <a:r>
              <a:rPr lang="ja-JP" altLang="en-US" b="1" dirty="0" smtClean="0">
                <a:latin typeface="Times New Roman" pitchFamily="18" charset="0"/>
              </a:rPr>
              <a:t>年</a:t>
            </a:r>
            <a:r>
              <a:rPr lang="en-US" altLang="ja-JP" b="1" dirty="0" smtClean="0">
                <a:latin typeface="Times New Roman" pitchFamily="18" charset="0"/>
              </a:rPr>
              <a:t>7</a:t>
            </a:r>
            <a:r>
              <a:rPr lang="ja-JP" altLang="en-US" b="1" dirty="0" smtClean="0">
                <a:latin typeface="Times New Roman" pitchFamily="18" charset="0"/>
              </a:rPr>
              <a:t>月</a:t>
            </a:r>
            <a:r>
              <a:rPr lang="en-US" altLang="ja-JP" b="1" dirty="0" smtClean="0">
                <a:latin typeface="Times New Roman" pitchFamily="18" charset="0"/>
              </a:rPr>
              <a:t>23</a:t>
            </a:r>
            <a:r>
              <a:rPr lang="ja-JP" altLang="en-US" b="1" dirty="0" smtClean="0">
                <a:latin typeface="Times New Roman" pitchFamily="18" charset="0"/>
              </a:rPr>
              <a:t>日</a:t>
            </a:r>
            <a:r>
              <a:rPr lang="en-US" altLang="ja-JP" b="1" dirty="0" smtClean="0">
                <a:latin typeface="Times New Roman" pitchFamily="18" charset="0"/>
              </a:rPr>
              <a:t> </a:t>
            </a:r>
            <a:r>
              <a:rPr lang="en-US" altLang="ja-JP" b="1" dirty="0">
                <a:latin typeface="Times New Roman" pitchFamily="18" charset="0"/>
              </a:rPr>
              <a:t>18:55 </a:t>
            </a:r>
          </a:p>
        </p:txBody>
      </p:sp>
      <p:sp>
        <p:nvSpPr>
          <p:cNvPr id="53268" name="Text Box 17"/>
          <p:cNvSpPr txBox="1">
            <a:spLocks noChangeArrowheads="1"/>
          </p:cNvSpPr>
          <p:nvPr/>
        </p:nvSpPr>
        <p:spPr bwMode="auto">
          <a:xfrm>
            <a:off x="3871913" y="1651000"/>
            <a:ext cx="376237" cy="457200"/>
          </a:xfrm>
          <a:prstGeom prst="rect">
            <a:avLst/>
          </a:prstGeom>
          <a:noFill/>
          <a:ln w="9525">
            <a:noFill/>
            <a:miter lim="800000"/>
            <a:headEnd/>
            <a:tailEnd/>
          </a:ln>
        </p:spPr>
        <p:txBody>
          <a:bodyPr wrap="none">
            <a:spAutoFit/>
          </a:bodyPr>
          <a:lstStyle/>
          <a:p>
            <a:r>
              <a:rPr lang="en-US" altLang="ja-JP">
                <a:solidFill>
                  <a:srgbClr val="FF0000"/>
                </a:solidFill>
                <a:latin typeface="Symbol" pitchFamily="18" charset="2"/>
              </a:rPr>
              <a:t>a</a:t>
            </a:r>
          </a:p>
        </p:txBody>
      </p:sp>
      <p:sp>
        <p:nvSpPr>
          <p:cNvPr id="53269" name="Text Box 18"/>
          <p:cNvSpPr txBox="1">
            <a:spLocks noChangeArrowheads="1"/>
          </p:cNvSpPr>
          <p:nvPr/>
        </p:nvSpPr>
        <p:spPr bwMode="auto">
          <a:xfrm>
            <a:off x="2868613" y="2616200"/>
            <a:ext cx="376237" cy="457200"/>
          </a:xfrm>
          <a:prstGeom prst="rect">
            <a:avLst/>
          </a:prstGeom>
          <a:noFill/>
          <a:ln w="9525">
            <a:noFill/>
            <a:miter lim="800000"/>
            <a:headEnd/>
            <a:tailEnd/>
          </a:ln>
        </p:spPr>
        <p:txBody>
          <a:bodyPr wrap="none">
            <a:spAutoFit/>
          </a:bodyPr>
          <a:lstStyle/>
          <a:p>
            <a:r>
              <a:rPr lang="en-US" altLang="ja-JP">
                <a:solidFill>
                  <a:srgbClr val="FF0000"/>
                </a:solidFill>
                <a:latin typeface="Symbol" pitchFamily="18" charset="2"/>
              </a:rPr>
              <a:t>a</a:t>
            </a:r>
          </a:p>
        </p:txBody>
      </p:sp>
      <p:sp>
        <p:nvSpPr>
          <p:cNvPr id="53270" name="Text Box 19"/>
          <p:cNvSpPr txBox="1">
            <a:spLocks noChangeArrowheads="1"/>
          </p:cNvSpPr>
          <p:nvPr/>
        </p:nvSpPr>
        <p:spPr bwMode="auto">
          <a:xfrm>
            <a:off x="1878013" y="3606800"/>
            <a:ext cx="376237" cy="457200"/>
          </a:xfrm>
          <a:prstGeom prst="rect">
            <a:avLst/>
          </a:prstGeom>
          <a:noFill/>
          <a:ln w="9525">
            <a:noFill/>
            <a:miter lim="800000"/>
            <a:headEnd/>
            <a:tailEnd/>
          </a:ln>
        </p:spPr>
        <p:txBody>
          <a:bodyPr wrap="none">
            <a:spAutoFit/>
          </a:bodyPr>
          <a:lstStyle/>
          <a:p>
            <a:r>
              <a:rPr lang="en-US" altLang="ja-JP">
                <a:solidFill>
                  <a:srgbClr val="FF0000"/>
                </a:solidFill>
                <a:latin typeface="Symbol" pitchFamily="18" charset="2"/>
              </a:rPr>
              <a:t>a</a:t>
            </a:r>
          </a:p>
        </p:txBody>
      </p:sp>
      <p:sp>
        <p:nvSpPr>
          <p:cNvPr id="53271" name="Text Box 20"/>
          <p:cNvSpPr txBox="1">
            <a:spLocks noChangeArrowheads="1"/>
          </p:cNvSpPr>
          <p:nvPr/>
        </p:nvSpPr>
        <p:spPr bwMode="auto">
          <a:xfrm>
            <a:off x="887413" y="4597400"/>
            <a:ext cx="376237" cy="457200"/>
          </a:xfrm>
          <a:prstGeom prst="rect">
            <a:avLst/>
          </a:prstGeom>
          <a:noFill/>
          <a:ln w="9525">
            <a:noFill/>
            <a:miter lim="800000"/>
            <a:headEnd/>
            <a:tailEnd/>
          </a:ln>
        </p:spPr>
        <p:txBody>
          <a:bodyPr wrap="none">
            <a:spAutoFit/>
          </a:bodyPr>
          <a:lstStyle/>
          <a:p>
            <a:r>
              <a:rPr lang="en-US" altLang="ja-JP">
                <a:solidFill>
                  <a:srgbClr val="FF0000"/>
                </a:solidFill>
                <a:latin typeface="Symbol" pitchFamily="18" charset="2"/>
              </a:rPr>
              <a:t>a</a:t>
            </a:r>
          </a:p>
        </p:txBody>
      </p:sp>
      <p:sp>
        <p:nvSpPr>
          <p:cNvPr id="53272" name="Text Box 21"/>
          <p:cNvSpPr txBox="1">
            <a:spLocks noChangeArrowheads="1"/>
          </p:cNvSpPr>
          <p:nvPr/>
        </p:nvSpPr>
        <p:spPr bwMode="auto">
          <a:xfrm>
            <a:off x="179512" y="1773238"/>
            <a:ext cx="2808312" cy="369332"/>
          </a:xfrm>
          <a:prstGeom prst="rect">
            <a:avLst/>
          </a:prstGeom>
          <a:noFill/>
          <a:ln w="9525">
            <a:noFill/>
            <a:miter lim="800000"/>
            <a:headEnd/>
            <a:tailEnd/>
          </a:ln>
        </p:spPr>
        <p:txBody>
          <a:bodyPr wrap="square">
            <a:spAutoFit/>
          </a:bodyPr>
          <a:lstStyle/>
          <a:p>
            <a:pPr algn="ctr"/>
            <a:r>
              <a:rPr lang="ja-JP" altLang="en-US" b="1" dirty="0" smtClean="0">
                <a:solidFill>
                  <a:schemeClr val="tx2"/>
                </a:solidFill>
                <a:latin typeface="Times New Roman" pitchFamily="18" charset="0"/>
              </a:rPr>
              <a:t>初観測の崩壊チェーン</a:t>
            </a:r>
            <a:endParaRPr lang="en-US" altLang="ja-JP" b="1" dirty="0">
              <a:solidFill>
                <a:schemeClr val="tx2"/>
              </a:solidFill>
              <a:latin typeface="Times New Roman" pitchFamily="18" charset="0"/>
            </a:endParaRPr>
          </a:p>
        </p:txBody>
      </p:sp>
      <p:sp>
        <p:nvSpPr>
          <p:cNvPr id="53273" name="Rectangle 22"/>
          <p:cNvSpPr>
            <a:spLocks noChangeAspect="1" noChangeArrowheads="1"/>
          </p:cNvSpPr>
          <p:nvPr/>
        </p:nvSpPr>
        <p:spPr bwMode="auto">
          <a:xfrm>
            <a:off x="354013" y="5295900"/>
            <a:ext cx="503237" cy="503238"/>
          </a:xfrm>
          <a:prstGeom prst="rect">
            <a:avLst/>
          </a:prstGeom>
          <a:solidFill>
            <a:srgbClr val="00CC99"/>
          </a:solidFill>
          <a:ln w="9525">
            <a:solidFill>
              <a:schemeClr val="tx1"/>
            </a:solidFill>
            <a:miter lim="800000"/>
            <a:headEnd/>
            <a:tailEnd/>
          </a:ln>
        </p:spPr>
        <p:txBody>
          <a:bodyPr wrap="none" anchor="ctr"/>
          <a:lstStyle/>
          <a:p>
            <a:pPr algn="ctr"/>
            <a:r>
              <a:rPr lang="en-US" altLang="ja-JP" sz="1600" baseline="30000">
                <a:latin typeface="Times New Roman" pitchFamily="18" charset="0"/>
              </a:rPr>
              <a:t>262</a:t>
            </a:r>
            <a:r>
              <a:rPr lang="en-US" altLang="ja-JP" sz="1600">
                <a:latin typeface="Times New Roman" pitchFamily="18" charset="0"/>
              </a:rPr>
              <a:t>Db</a:t>
            </a:r>
          </a:p>
        </p:txBody>
      </p:sp>
      <p:sp>
        <p:nvSpPr>
          <p:cNvPr id="53274" name="Line 23"/>
          <p:cNvSpPr>
            <a:spLocks noChangeShapeType="1"/>
          </p:cNvSpPr>
          <p:nvPr/>
        </p:nvSpPr>
        <p:spPr bwMode="auto">
          <a:xfrm flipH="1">
            <a:off x="277813" y="5829300"/>
            <a:ext cx="304800" cy="609600"/>
          </a:xfrm>
          <a:prstGeom prst="line">
            <a:avLst/>
          </a:prstGeom>
          <a:noFill/>
          <a:ln w="9525">
            <a:solidFill>
              <a:schemeClr val="tx1"/>
            </a:solidFill>
            <a:round/>
            <a:headEnd/>
            <a:tailEnd type="triangle" w="med" len="med"/>
          </a:ln>
        </p:spPr>
        <p:txBody>
          <a:bodyPr/>
          <a:lstStyle/>
          <a:p>
            <a:endParaRPr lang="ja-JP" altLang="en-US"/>
          </a:p>
        </p:txBody>
      </p:sp>
      <p:sp>
        <p:nvSpPr>
          <p:cNvPr id="53275" name="Line 24"/>
          <p:cNvSpPr>
            <a:spLocks noChangeShapeType="1"/>
          </p:cNvSpPr>
          <p:nvPr/>
        </p:nvSpPr>
        <p:spPr bwMode="auto">
          <a:xfrm>
            <a:off x="582613" y="5829300"/>
            <a:ext cx="304800" cy="533400"/>
          </a:xfrm>
          <a:prstGeom prst="line">
            <a:avLst/>
          </a:prstGeom>
          <a:noFill/>
          <a:ln w="9525">
            <a:solidFill>
              <a:schemeClr val="tx1"/>
            </a:solidFill>
            <a:round/>
            <a:headEnd/>
            <a:tailEnd type="triangle" w="med" len="med"/>
          </a:ln>
        </p:spPr>
        <p:txBody>
          <a:bodyPr/>
          <a:lstStyle/>
          <a:p>
            <a:endParaRPr lang="ja-JP" altLang="en-US"/>
          </a:p>
        </p:txBody>
      </p:sp>
      <p:sp>
        <p:nvSpPr>
          <p:cNvPr id="53276" name="Text Box 25"/>
          <p:cNvSpPr txBox="1">
            <a:spLocks noChangeArrowheads="1"/>
          </p:cNvSpPr>
          <p:nvPr/>
        </p:nvSpPr>
        <p:spPr bwMode="auto">
          <a:xfrm>
            <a:off x="963613" y="6032500"/>
            <a:ext cx="1221809" cy="830997"/>
          </a:xfrm>
          <a:prstGeom prst="rect">
            <a:avLst/>
          </a:prstGeom>
          <a:noFill/>
          <a:ln w="9525">
            <a:noFill/>
            <a:miter lim="800000"/>
            <a:headEnd/>
            <a:tailEnd/>
          </a:ln>
        </p:spPr>
        <p:txBody>
          <a:bodyPr wrap="none">
            <a:spAutoFit/>
          </a:bodyPr>
          <a:lstStyle/>
          <a:p>
            <a:r>
              <a:rPr lang="en-US" altLang="ja-JP" sz="1600" dirty="0">
                <a:latin typeface="Times New Roman" pitchFamily="18" charset="0"/>
              </a:rPr>
              <a:t>204.05 </a:t>
            </a:r>
            <a:r>
              <a:rPr lang="en-US" altLang="ja-JP" sz="1600" dirty="0" smtClean="0">
                <a:latin typeface="Times New Roman" pitchFamily="18" charset="0"/>
              </a:rPr>
              <a:t>MeV</a:t>
            </a:r>
            <a:endParaRPr lang="en-US" altLang="ja-JP" sz="1600" dirty="0">
              <a:latin typeface="Times New Roman" pitchFamily="18" charset="0"/>
            </a:endParaRPr>
          </a:p>
          <a:p>
            <a:r>
              <a:rPr lang="en-US" altLang="ja-JP" sz="1600" dirty="0">
                <a:latin typeface="Times New Roman" pitchFamily="18" charset="0"/>
              </a:rPr>
              <a:t>40.9 s</a:t>
            </a:r>
          </a:p>
          <a:p>
            <a:r>
              <a:rPr lang="en-US" altLang="ja-JP" sz="1600" dirty="0">
                <a:latin typeface="Times New Roman" pitchFamily="18" charset="0"/>
              </a:rPr>
              <a:t>30.25 mm</a:t>
            </a:r>
          </a:p>
        </p:txBody>
      </p:sp>
      <p:sp>
        <p:nvSpPr>
          <p:cNvPr id="53277" name="Rectangle 26"/>
          <p:cNvSpPr>
            <a:spLocks noChangeAspect="1" noChangeArrowheads="1"/>
          </p:cNvSpPr>
          <p:nvPr/>
        </p:nvSpPr>
        <p:spPr bwMode="auto">
          <a:xfrm>
            <a:off x="7362825" y="1284288"/>
            <a:ext cx="504825" cy="503237"/>
          </a:xfrm>
          <a:prstGeom prst="rect">
            <a:avLst/>
          </a:prstGeom>
          <a:solidFill>
            <a:srgbClr val="FFFF00"/>
          </a:solidFill>
          <a:ln w="9525">
            <a:solidFill>
              <a:schemeClr val="tx1"/>
            </a:solidFill>
            <a:miter lim="800000"/>
            <a:headEnd/>
            <a:tailEnd/>
          </a:ln>
        </p:spPr>
        <p:txBody>
          <a:bodyPr wrap="none" anchor="ctr"/>
          <a:lstStyle/>
          <a:p>
            <a:pPr algn="ctr"/>
            <a:r>
              <a:rPr lang="en-US" altLang="ja-JP" sz="1600" baseline="30000">
                <a:latin typeface="Times New Roman" pitchFamily="18" charset="0"/>
              </a:rPr>
              <a:t>278</a:t>
            </a:r>
            <a:r>
              <a:rPr lang="en-US" altLang="ja-JP" sz="1600">
                <a:latin typeface="Times New Roman" pitchFamily="18" charset="0"/>
              </a:rPr>
              <a:t>113</a:t>
            </a:r>
          </a:p>
        </p:txBody>
      </p:sp>
      <p:sp>
        <p:nvSpPr>
          <p:cNvPr id="53278" name="Rectangle 27"/>
          <p:cNvSpPr>
            <a:spLocks noChangeAspect="1" noChangeArrowheads="1"/>
          </p:cNvSpPr>
          <p:nvPr/>
        </p:nvSpPr>
        <p:spPr bwMode="auto">
          <a:xfrm>
            <a:off x="6356350" y="2292350"/>
            <a:ext cx="501650" cy="503238"/>
          </a:xfrm>
          <a:prstGeom prst="rect">
            <a:avLst/>
          </a:prstGeom>
          <a:solidFill>
            <a:srgbClr val="FFFF00"/>
          </a:solidFill>
          <a:ln w="9525">
            <a:solidFill>
              <a:schemeClr val="tx1"/>
            </a:solidFill>
            <a:miter lim="800000"/>
            <a:headEnd/>
            <a:tailEnd/>
          </a:ln>
        </p:spPr>
        <p:txBody>
          <a:bodyPr wrap="none" anchor="ctr"/>
          <a:lstStyle/>
          <a:p>
            <a:pPr algn="ctr"/>
            <a:r>
              <a:rPr lang="en-US" altLang="ja-JP" sz="1600" baseline="30000">
                <a:latin typeface="Times New Roman" pitchFamily="18" charset="0"/>
              </a:rPr>
              <a:t>274</a:t>
            </a:r>
            <a:r>
              <a:rPr lang="en-US" altLang="ja-JP" sz="1600">
                <a:latin typeface="Times New Roman" pitchFamily="18" charset="0"/>
              </a:rPr>
              <a:t>111</a:t>
            </a:r>
          </a:p>
        </p:txBody>
      </p:sp>
      <p:sp>
        <p:nvSpPr>
          <p:cNvPr id="53279" name="Rectangle 28"/>
          <p:cNvSpPr>
            <a:spLocks noChangeAspect="1" noChangeArrowheads="1"/>
          </p:cNvSpPr>
          <p:nvPr/>
        </p:nvSpPr>
        <p:spPr bwMode="auto">
          <a:xfrm>
            <a:off x="5346700" y="3298825"/>
            <a:ext cx="503238" cy="503238"/>
          </a:xfrm>
          <a:prstGeom prst="rect">
            <a:avLst/>
          </a:prstGeom>
          <a:solidFill>
            <a:srgbClr val="FFFF00"/>
          </a:solidFill>
          <a:ln w="9525">
            <a:solidFill>
              <a:schemeClr val="tx1"/>
            </a:solidFill>
            <a:miter lim="800000"/>
            <a:headEnd/>
            <a:tailEnd/>
          </a:ln>
        </p:spPr>
        <p:txBody>
          <a:bodyPr wrap="none" anchor="ctr"/>
          <a:lstStyle/>
          <a:p>
            <a:pPr algn="ctr"/>
            <a:r>
              <a:rPr lang="en-US" altLang="ja-JP" sz="1600" baseline="30000">
                <a:latin typeface="Times New Roman" pitchFamily="18" charset="0"/>
              </a:rPr>
              <a:t>270</a:t>
            </a:r>
            <a:r>
              <a:rPr lang="en-US" altLang="ja-JP" sz="1600">
                <a:latin typeface="Times New Roman" pitchFamily="18" charset="0"/>
              </a:rPr>
              <a:t>Mt</a:t>
            </a:r>
          </a:p>
        </p:txBody>
      </p:sp>
      <p:sp>
        <p:nvSpPr>
          <p:cNvPr id="53280" name="Rectangle 29"/>
          <p:cNvSpPr>
            <a:spLocks noChangeAspect="1" noChangeArrowheads="1"/>
          </p:cNvSpPr>
          <p:nvPr/>
        </p:nvSpPr>
        <p:spPr bwMode="auto">
          <a:xfrm>
            <a:off x="4338638" y="4306888"/>
            <a:ext cx="503237" cy="503237"/>
          </a:xfrm>
          <a:prstGeom prst="rect">
            <a:avLst/>
          </a:prstGeom>
          <a:solidFill>
            <a:srgbClr val="FFFF00"/>
          </a:solidFill>
          <a:ln w="9525">
            <a:solidFill>
              <a:schemeClr val="tx1"/>
            </a:solidFill>
            <a:miter lim="800000"/>
            <a:headEnd/>
            <a:tailEnd/>
          </a:ln>
        </p:spPr>
        <p:txBody>
          <a:bodyPr wrap="none" anchor="ctr"/>
          <a:lstStyle/>
          <a:p>
            <a:pPr algn="ctr"/>
            <a:r>
              <a:rPr lang="en-US" altLang="ja-JP" sz="1600" baseline="30000">
                <a:latin typeface="Times New Roman" pitchFamily="18" charset="0"/>
              </a:rPr>
              <a:t>266</a:t>
            </a:r>
            <a:r>
              <a:rPr lang="en-US" altLang="ja-JP" sz="1600">
                <a:latin typeface="Times New Roman" pitchFamily="18" charset="0"/>
              </a:rPr>
              <a:t>Bh</a:t>
            </a:r>
          </a:p>
        </p:txBody>
      </p:sp>
      <p:sp>
        <p:nvSpPr>
          <p:cNvPr id="53281" name="Line 30"/>
          <p:cNvSpPr>
            <a:spLocks noChangeShapeType="1"/>
          </p:cNvSpPr>
          <p:nvPr/>
        </p:nvSpPr>
        <p:spPr bwMode="auto">
          <a:xfrm flipH="1">
            <a:off x="6859588" y="1787525"/>
            <a:ext cx="503237" cy="503238"/>
          </a:xfrm>
          <a:prstGeom prst="line">
            <a:avLst/>
          </a:prstGeom>
          <a:noFill/>
          <a:ln w="9525">
            <a:solidFill>
              <a:schemeClr val="tx1"/>
            </a:solidFill>
            <a:round/>
            <a:headEnd/>
            <a:tailEnd type="triangle" w="med" len="med"/>
          </a:ln>
        </p:spPr>
        <p:txBody>
          <a:bodyPr/>
          <a:lstStyle/>
          <a:p>
            <a:endParaRPr lang="ja-JP" altLang="en-US"/>
          </a:p>
        </p:txBody>
      </p:sp>
      <p:sp>
        <p:nvSpPr>
          <p:cNvPr id="53282" name="Line 31"/>
          <p:cNvSpPr>
            <a:spLocks noChangeShapeType="1"/>
          </p:cNvSpPr>
          <p:nvPr/>
        </p:nvSpPr>
        <p:spPr bwMode="auto">
          <a:xfrm flipH="1">
            <a:off x="5843588" y="2797175"/>
            <a:ext cx="503237" cy="503238"/>
          </a:xfrm>
          <a:prstGeom prst="line">
            <a:avLst/>
          </a:prstGeom>
          <a:noFill/>
          <a:ln w="9525">
            <a:solidFill>
              <a:schemeClr val="tx1"/>
            </a:solidFill>
            <a:round/>
            <a:headEnd/>
            <a:tailEnd type="triangle" w="med" len="med"/>
          </a:ln>
        </p:spPr>
        <p:txBody>
          <a:bodyPr/>
          <a:lstStyle/>
          <a:p>
            <a:endParaRPr lang="ja-JP" altLang="en-US"/>
          </a:p>
        </p:txBody>
      </p:sp>
      <p:sp>
        <p:nvSpPr>
          <p:cNvPr id="53283" name="Line 32"/>
          <p:cNvSpPr>
            <a:spLocks noChangeShapeType="1"/>
          </p:cNvSpPr>
          <p:nvPr/>
        </p:nvSpPr>
        <p:spPr bwMode="auto">
          <a:xfrm flipH="1">
            <a:off x="4845050" y="3797300"/>
            <a:ext cx="503238" cy="503238"/>
          </a:xfrm>
          <a:prstGeom prst="line">
            <a:avLst/>
          </a:prstGeom>
          <a:noFill/>
          <a:ln w="9525">
            <a:solidFill>
              <a:schemeClr val="tx1"/>
            </a:solidFill>
            <a:round/>
            <a:headEnd/>
            <a:tailEnd type="triangle" w="med" len="med"/>
          </a:ln>
        </p:spPr>
        <p:txBody>
          <a:bodyPr/>
          <a:lstStyle/>
          <a:p>
            <a:endParaRPr lang="ja-JP" altLang="en-US"/>
          </a:p>
        </p:txBody>
      </p:sp>
      <p:sp>
        <p:nvSpPr>
          <p:cNvPr id="53284" name="Line 33"/>
          <p:cNvSpPr>
            <a:spLocks noChangeShapeType="1"/>
          </p:cNvSpPr>
          <p:nvPr/>
        </p:nvSpPr>
        <p:spPr bwMode="auto">
          <a:xfrm flipH="1">
            <a:off x="3832225" y="4806950"/>
            <a:ext cx="504825" cy="503238"/>
          </a:xfrm>
          <a:prstGeom prst="line">
            <a:avLst/>
          </a:prstGeom>
          <a:noFill/>
          <a:ln w="9525">
            <a:solidFill>
              <a:schemeClr val="tx1"/>
            </a:solidFill>
            <a:round/>
            <a:headEnd/>
            <a:tailEnd type="triangle" w="med" len="med"/>
          </a:ln>
        </p:spPr>
        <p:txBody>
          <a:bodyPr/>
          <a:lstStyle/>
          <a:p>
            <a:endParaRPr lang="ja-JP" altLang="en-US"/>
          </a:p>
        </p:txBody>
      </p:sp>
      <p:sp>
        <p:nvSpPr>
          <p:cNvPr id="53285" name="Rectangle 34"/>
          <p:cNvSpPr>
            <a:spLocks noChangeAspect="1" noChangeArrowheads="1"/>
          </p:cNvSpPr>
          <p:nvPr/>
        </p:nvSpPr>
        <p:spPr bwMode="auto">
          <a:xfrm>
            <a:off x="7867650" y="1284288"/>
            <a:ext cx="503238" cy="503237"/>
          </a:xfrm>
          <a:prstGeom prst="rect">
            <a:avLst/>
          </a:prstGeom>
          <a:solidFill>
            <a:srgbClr val="FF9900"/>
          </a:solidFill>
          <a:ln w="9525">
            <a:solidFill>
              <a:schemeClr val="tx1"/>
            </a:solidFill>
            <a:miter lim="800000"/>
            <a:headEnd/>
            <a:tailEnd/>
          </a:ln>
        </p:spPr>
        <p:txBody>
          <a:bodyPr wrap="none" anchor="ctr"/>
          <a:lstStyle/>
          <a:p>
            <a:pPr algn="ctr"/>
            <a:r>
              <a:rPr lang="en-US" altLang="ja-JP">
                <a:latin typeface="Times New Roman" pitchFamily="18" charset="0"/>
              </a:rPr>
              <a:t>CN</a:t>
            </a:r>
          </a:p>
        </p:txBody>
      </p:sp>
      <p:sp>
        <p:nvSpPr>
          <p:cNvPr id="53286" name="Text Box 35"/>
          <p:cNvSpPr txBox="1">
            <a:spLocks noChangeArrowheads="1"/>
          </p:cNvSpPr>
          <p:nvPr/>
        </p:nvSpPr>
        <p:spPr bwMode="auto">
          <a:xfrm>
            <a:off x="7162800" y="1790700"/>
            <a:ext cx="1111586" cy="830997"/>
          </a:xfrm>
          <a:prstGeom prst="rect">
            <a:avLst/>
          </a:prstGeom>
          <a:noFill/>
          <a:ln w="9525">
            <a:noFill/>
            <a:miter lim="800000"/>
            <a:headEnd/>
            <a:tailEnd/>
          </a:ln>
        </p:spPr>
        <p:txBody>
          <a:bodyPr wrap="none">
            <a:spAutoFit/>
          </a:bodyPr>
          <a:lstStyle/>
          <a:p>
            <a:r>
              <a:rPr lang="en-US" altLang="ja-JP" sz="1600" dirty="0">
                <a:latin typeface="Times New Roman" pitchFamily="18" charset="0"/>
              </a:rPr>
              <a:t>11.52</a:t>
            </a:r>
            <a:r>
              <a:rPr lang="en-US" altLang="ja-JP" sz="1600" dirty="0">
                <a:latin typeface="Times New Roman" pitchFamily="18" charset="0"/>
                <a:cs typeface="Times New Roman" pitchFamily="18" charset="0"/>
              </a:rPr>
              <a:t> </a:t>
            </a:r>
            <a:r>
              <a:rPr lang="en-US" altLang="ja-JP" sz="1600" dirty="0" smtClean="0">
                <a:latin typeface="Times New Roman" pitchFamily="18" charset="0"/>
                <a:cs typeface="Times New Roman" pitchFamily="18" charset="0"/>
              </a:rPr>
              <a:t>MeV</a:t>
            </a:r>
            <a:endParaRPr lang="en-US" altLang="ja-JP" sz="1600" dirty="0">
              <a:latin typeface="Times New Roman" pitchFamily="18" charset="0"/>
            </a:endParaRPr>
          </a:p>
          <a:p>
            <a:r>
              <a:rPr lang="en-US" altLang="ja-JP" sz="1600" dirty="0">
                <a:latin typeface="Times New Roman" pitchFamily="18" charset="0"/>
              </a:rPr>
              <a:t>4.93</a:t>
            </a:r>
            <a:r>
              <a:rPr lang="ja-JP" altLang="en-US" sz="1600" dirty="0">
                <a:latin typeface="Times New Roman" pitchFamily="18" charset="0"/>
              </a:rPr>
              <a:t>　</a:t>
            </a:r>
            <a:r>
              <a:rPr lang="en-US" altLang="ja-JP" sz="1600" dirty="0">
                <a:latin typeface="Times New Roman" pitchFamily="18" charset="0"/>
              </a:rPr>
              <a:t>ms</a:t>
            </a:r>
          </a:p>
          <a:p>
            <a:r>
              <a:rPr lang="en-US" altLang="ja-JP" sz="1600" dirty="0">
                <a:latin typeface="Times New Roman" pitchFamily="18" charset="0"/>
              </a:rPr>
              <a:t>30.16 mm</a:t>
            </a:r>
          </a:p>
        </p:txBody>
      </p:sp>
      <p:sp>
        <p:nvSpPr>
          <p:cNvPr id="53287" name="Text Box 36"/>
          <p:cNvSpPr txBox="1">
            <a:spLocks noChangeArrowheads="1"/>
          </p:cNvSpPr>
          <p:nvPr/>
        </p:nvSpPr>
        <p:spPr bwMode="auto">
          <a:xfrm>
            <a:off x="6121400" y="2857500"/>
            <a:ext cx="1111586" cy="830997"/>
          </a:xfrm>
          <a:prstGeom prst="rect">
            <a:avLst/>
          </a:prstGeom>
          <a:noFill/>
          <a:ln w="9525">
            <a:noFill/>
            <a:miter lim="800000"/>
            <a:headEnd/>
            <a:tailEnd/>
          </a:ln>
        </p:spPr>
        <p:txBody>
          <a:bodyPr wrap="none">
            <a:spAutoFit/>
          </a:bodyPr>
          <a:lstStyle/>
          <a:p>
            <a:r>
              <a:rPr lang="en-US" altLang="ja-JP" sz="1600" dirty="0" smtClean="0">
                <a:latin typeface="Times New Roman" pitchFamily="18" charset="0"/>
              </a:rPr>
              <a:t>11.31 MeV</a:t>
            </a:r>
            <a:endParaRPr lang="en-US" altLang="ja-JP" sz="1600" dirty="0">
              <a:latin typeface="Times New Roman" pitchFamily="18" charset="0"/>
            </a:endParaRPr>
          </a:p>
          <a:p>
            <a:r>
              <a:rPr lang="en-US" altLang="ja-JP" sz="1600" dirty="0">
                <a:latin typeface="Times New Roman" pitchFamily="18" charset="0"/>
              </a:rPr>
              <a:t>34.3 ms</a:t>
            </a:r>
          </a:p>
          <a:p>
            <a:r>
              <a:rPr lang="en-US" altLang="ja-JP" sz="1600" dirty="0">
                <a:latin typeface="Times New Roman" pitchFamily="18" charset="0"/>
              </a:rPr>
              <a:t>29.61 mm</a:t>
            </a:r>
          </a:p>
        </p:txBody>
      </p:sp>
      <p:sp>
        <p:nvSpPr>
          <p:cNvPr id="53288" name="Text Box 37"/>
          <p:cNvSpPr txBox="1">
            <a:spLocks noChangeArrowheads="1"/>
          </p:cNvSpPr>
          <p:nvPr/>
        </p:nvSpPr>
        <p:spPr bwMode="auto">
          <a:xfrm>
            <a:off x="5018088" y="3917950"/>
            <a:ext cx="1738312" cy="825500"/>
          </a:xfrm>
          <a:prstGeom prst="rect">
            <a:avLst/>
          </a:prstGeom>
          <a:noFill/>
          <a:ln w="9525">
            <a:noFill/>
            <a:miter lim="800000"/>
            <a:headEnd/>
            <a:tailEnd/>
          </a:ln>
        </p:spPr>
        <p:txBody>
          <a:bodyPr wrap="none">
            <a:spAutoFit/>
          </a:bodyPr>
          <a:lstStyle/>
          <a:p>
            <a:r>
              <a:rPr lang="en-US" altLang="ja-JP" sz="1600">
                <a:latin typeface="Times New Roman" pitchFamily="18" charset="0"/>
              </a:rPr>
              <a:t>2.32 MeV (escape)</a:t>
            </a:r>
          </a:p>
          <a:p>
            <a:r>
              <a:rPr lang="en-US" altLang="ja-JP" sz="1600">
                <a:latin typeface="Times New Roman" pitchFamily="18" charset="0"/>
              </a:rPr>
              <a:t>1.63 s</a:t>
            </a:r>
          </a:p>
          <a:p>
            <a:r>
              <a:rPr lang="en-US" altLang="ja-JP" sz="1600">
                <a:latin typeface="Times New Roman" pitchFamily="18" charset="0"/>
              </a:rPr>
              <a:t>29.45 mm</a:t>
            </a:r>
          </a:p>
        </p:txBody>
      </p:sp>
      <p:sp>
        <p:nvSpPr>
          <p:cNvPr id="53289" name="Text Box 38"/>
          <p:cNvSpPr txBox="1">
            <a:spLocks noChangeArrowheads="1"/>
          </p:cNvSpPr>
          <p:nvPr/>
        </p:nvSpPr>
        <p:spPr bwMode="auto">
          <a:xfrm>
            <a:off x="4059238" y="4883150"/>
            <a:ext cx="1018227" cy="830997"/>
          </a:xfrm>
          <a:prstGeom prst="rect">
            <a:avLst/>
          </a:prstGeom>
          <a:noFill/>
          <a:ln w="9525">
            <a:noFill/>
            <a:miter lim="800000"/>
            <a:headEnd/>
            <a:tailEnd/>
          </a:ln>
        </p:spPr>
        <p:txBody>
          <a:bodyPr wrap="none">
            <a:spAutoFit/>
          </a:bodyPr>
          <a:lstStyle/>
          <a:p>
            <a:r>
              <a:rPr lang="en-US" altLang="ja-JP" sz="1600" dirty="0">
                <a:latin typeface="Times New Roman" pitchFamily="18" charset="0"/>
              </a:rPr>
              <a:t>9.77 </a:t>
            </a:r>
            <a:r>
              <a:rPr lang="en-US" altLang="ja-JP" sz="1600" dirty="0" smtClean="0">
                <a:latin typeface="Times New Roman" pitchFamily="18" charset="0"/>
              </a:rPr>
              <a:t>MeV</a:t>
            </a:r>
            <a:endParaRPr lang="en-US" altLang="ja-JP" sz="1600" dirty="0">
              <a:latin typeface="Times New Roman" pitchFamily="18" charset="0"/>
            </a:endParaRPr>
          </a:p>
          <a:p>
            <a:r>
              <a:rPr lang="en-US" altLang="ja-JP" sz="1600" dirty="0">
                <a:latin typeface="Times New Roman" pitchFamily="18" charset="0"/>
              </a:rPr>
              <a:t>1.31 s</a:t>
            </a:r>
          </a:p>
          <a:p>
            <a:r>
              <a:rPr lang="en-US" altLang="ja-JP" sz="1600" dirty="0">
                <a:latin typeface="Times New Roman" pitchFamily="18" charset="0"/>
              </a:rPr>
              <a:t>29.65 mm</a:t>
            </a:r>
          </a:p>
        </p:txBody>
      </p:sp>
      <p:sp>
        <p:nvSpPr>
          <p:cNvPr id="53290" name="Text Box 39"/>
          <p:cNvSpPr txBox="1">
            <a:spLocks noChangeArrowheads="1"/>
          </p:cNvSpPr>
          <p:nvPr/>
        </p:nvSpPr>
        <p:spPr bwMode="auto">
          <a:xfrm>
            <a:off x="7289919" y="683985"/>
            <a:ext cx="1170513" cy="584775"/>
          </a:xfrm>
          <a:prstGeom prst="rect">
            <a:avLst/>
          </a:prstGeom>
          <a:noFill/>
          <a:ln w="9525">
            <a:noFill/>
            <a:miter lim="800000"/>
            <a:headEnd/>
            <a:tailEnd/>
          </a:ln>
        </p:spPr>
        <p:txBody>
          <a:bodyPr wrap="none">
            <a:spAutoFit/>
          </a:bodyPr>
          <a:lstStyle/>
          <a:p>
            <a:r>
              <a:rPr lang="en-US" altLang="ja-JP" sz="1600" dirty="0">
                <a:latin typeface="Times New Roman" pitchFamily="18" charset="0"/>
              </a:rPr>
              <a:t>36.47  </a:t>
            </a:r>
            <a:r>
              <a:rPr lang="en-US" altLang="ja-JP" sz="1600" dirty="0" smtClean="0">
                <a:latin typeface="Times New Roman" pitchFamily="18" charset="0"/>
              </a:rPr>
              <a:t>MeV</a:t>
            </a:r>
            <a:endParaRPr lang="en-US" altLang="ja-JP" sz="1600" dirty="0">
              <a:latin typeface="Times New Roman" pitchFamily="18" charset="0"/>
            </a:endParaRPr>
          </a:p>
          <a:p>
            <a:r>
              <a:rPr lang="en-US" altLang="ja-JP" sz="1600" dirty="0">
                <a:latin typeface="Times New Roman" pitchFamily="18" charset="0"/>
              </a:rPr>
              <a:t>30.08 mm</a:t>
            </a:r>
          </a:p>
        </p:txBody>
      </p:sp>
      <p:sp>
        <p:nvSpPr>
          <p:cNvPr id="53291" name="Text Box 40"/>
          <p:cNvSpPr txBox="1">
            <a:spLocks noChangeArrowheads="1"/>
          </p:cNvSpPr>
          <p:nvPr/>
        </p:nvSpPr>
        <p:spPr bwMode="auto">
          <a:xfrm>
            <a:off x="6198401" y="5229225"/>
            <a:ext cx="2190023" cy="369332"/>
          </a:xfrm>
          <a:prstGeom prst="rect">
            <a:avLst/>
          </a:prstGeom>
          <a:noFill/>
          <a:ln w="9525">
            <a:noFill/>
            <a:miter lim="800000"/>
            <a:headEnd/>
            <a:tailEnd/>
          </a:ln>
        </p:spPr>
        <p:txBody>
          <a:bodyPr wrap="none">
            <a:spAutoFit/>
          </a:bodyPr>
          <a:lstStyle/>
          <a:p>
            <a:r>
              <a:rPr lang="en-US" altLang="ja-JP" b="1" dirty="0" smtClean="0">
                <a:latin typeface="Times New Roman" pitchFamily="18" charset="0"/>
              </a:rPr>
              <a:t>2005</a:t>
            </a:r>
            <a:r>
              <a:rPr lang="ja-JP" altLang="en-US" b="1" dirty="0" smtClean="0">
                <a:latin typeface="Times New Roman" pitchFamily="18" charset="0"/>
              </a:rPr>
              <a:t>年</a:t>
            </a:r>
            <a:r>
              <a:rPr lang="en-US" altLang="ja-JP" b="1" dirty="0" smtClean="0">
                <a:latin typeface="Times New Roman" pitchFamily="18" charset="0"/>
              </a:rPr>
              <a:t>4</a:t>
            </a:r>
            <a:r>
              <a:rPr lang="ja-JP" altLang="en-US" b="1" dirty="0" smtClean="0">
                <a:latin typeface="Times New Roman" pitchFamily="18" charset="0"/>
              </a:rPr>
              <a:t>月</a:t>
            </a:r>
            <a:r>
              <a:rPr lang="en-US" altLang="ja-JP" b="1" dirty="0" smtClean="0">
                <a:latin typeface="Times New Roman" pitchFamily="18" charset="0"/>
              </a:rPr>
              <a:t>2</a:t>
            </a:r>
            <a:r>
              <a:rPr lang="ja-JP" altLang="en-US" b="1" dirty="0" smtClean="0">
                <a:latin typeface="Times New Roman" pitchFamily="18" charset="0"/>
              </a:rPr>
              <a:t>日</a:t>
            </a:r>
            <a:r>
              <a:rPr lang="en-US" altLang="ja-JP" b="1" dirty="0" smtClean="0">
                <a:latin typeface="Times New Roman" pitchFamily="18" charset="0"/>
              </a:rPr>
              <a:t> </a:t>
            </a:r>
            <a:r>
              <a:rPr lang="en-US" altLang="ja-JP" b="1" dirty="0">
                <a:latin typeface="Times New Roman" pitchFamily="18" charset="0"/>
              </a:rPr>
              <a:t>2:18 </a:t>
            </a:r>
          </a:p>
        </p:txBody>
      </p:sp>
      <p:sp>
        <p:nvSpPr>
          <p:cNvPr id="53292" name="Text Box 41"/>
          <p:cNvSpPr txBox="1">
            <a:spLocks noChangeArrowheads="1"/>
          </p:cNvSpPr>
          <p:nvPr/>
        </p:nvSpPr>
        <p:spPr bwMode="auto">
          <a:xfrm>
            <a:off x="323850" y="549275"/>
            <a:ext cx="3743325" cy="461665"/>
          </a:xfrm>
          <a:prstGeom prst="rect">
            <a:avLst/>
          </a:prstGeom>
          <a:solidFill>
            <a:srgbClr val="FFFF99">
              <a:alpha val="39999"/>
            </a:srgbClr>
          </a:solidFill>
          <a:ln w="25400">
            <a:solidFill>
              <a:srgbClr val="339966"/>
            </a:solidFill>
            <a:miter lim="800000"/>
            <a:headEnd/>
            <a:tailEnd/>
          </a:ln>
        </p:spPr>
        <p:txBody>
          <a:bodyPr>
            <a:spAutoFit/>
          </a:bodyPr>
          <a:lstStyle/>
          <a:p>
            <a:r>
              <a:rPr lang="en-US" altLang="ja-JP" sz="2400" b="1" baseline="30000">
                <a:solidFill>
                  <a:schemeClr val="accent2"/>
                </a:solidFill>
                <a:latin typeface="Times New Roman" pitchFamily="18" charset="0"/>
              </a:rPr>
              <a:t>209</a:t>
            </a:r>
            <a:r>
              <a:rPr lang="en-US" altLang="ja-JP" sz="2400" b="1">
                <a:solidFill>
                  <a:schemeClr val="accent2"/>
                </a:solidFill>
                <a:latin typeface="Times New Roman" pitchFamily="18" charset="0"/>
              </a:rPr>
              <a:t>Bi + </a:t>
            </a:r>
            <a:r>
              <a:rPr lang="en-US" altLang="ja-JP" sz="2400" b="1" baseline="30000">
                <a:solidFill>
                  <a:schemeClr val="accent2"/>
                </a:solidFill>
                <a:latin typeface="Times New Roman" pitchFamily="18" charset="0"/>
              </a:rPr>
              <a:t>70</a:t>
            </a:r>
            <a:r>
              <a:rPr lang="en-US" altLang="ja-JP" sz="2400" b="1">
                <a:solidFill>
                  <a:schemeClr val="accent2"/>
                </a:solidFill>
                <a:latin typeface="Times New Roman" pitchFamily="18" charset="0"/>
              </a:rPr>
              <a:t>Zn → </a:t>
            </a:r>
            <a:r>
              <a:rPr lang="en-US" altLang="ja-JP" sz="2400" b="1" baseline="30000">
                <a:solidFill>
                  <a:schemeClr val="accent2"/>
                </a:solidFill>
                <a:latin typeface="Times New Roman" pitchFamily="18" charset="0"/>
              </a:rPr>
              <a:t>278</a:t>
            </a:r>
            <a:r>
              <a:rPr lang="en-US" altLang="ja-JP" sz="2400" b="1">
                <a:solidFill>
                  <a:schemeClr val="accent2"/>
                </a:solidFill>
                <a:latin typeface="Times New Roman" pitchFamily="18" charset="0"/>
              </a:rPr>
              <a:t>113 +  n</a:t>
            </a:r>
          </a:p>
        </p:txBody>
      </p:sp>
      <p:sp>
        <p:nvSpPr>
          <p:cNvPr id="53293" name="Text Box 42"/>
          <p:cNvSpPr txBox="1">
            <a:spLocks noChangeArrowheads="1"/>
          </p:cNvSpPr>
          <p:nvPr/>
        </p:nvSpPr>
        <p:spPr bwMode="auto">
          <a:xfrm>
            <a:off x="6832600" y="1651000"/>
            <a:ext cx="376238" cy="457200"/>
          </a:xfrm>
          <a:prstGeom prst="rect">
            <a:avLst/>
          </a:prstGeom>
          <a:noFill/>
          <a:ln w="9525">
            <a:noFill/>
            <a:miter lim="800000"/>
            <a:headEnd/>
            <a:tailEnd/>
          </a:ln>
        </p:spPr>
        <p:txBody>
          <a:bodyPr wrap="none">
            <a:spAutoFit/>
          </a:bodyPr>
          <a:lstStyle/>
          <a:p>
            <a:r>
              <a:rPr lang="en-US" altLang="ja-JP">
                <a:solidFill>
                  <a:srgbClr val="FF0000"/>
                </a:solidFill>
                <a:latin typeface="Symbol" pitchFamily="18" charset="2"/>
              </a:rPr>
              <a:t>a</a:t>
            </a:r>
          </a:p>
        </p:txBody>
      </p:sp>
      <p:sp>
        <p:nvSpPr>
          <p:cNvPr id="53294" name="Text Box 43"/>
          <p:cNvSpPr txBox="1">
            <a:spLocks noChangeArrowheads="1"/>
          </p:cNvSpPr>
          <p:nvPr/>
        </p:nvSpPr>
        <p:spPr bwMode="auto">
          <a:xfrm>
            <a:off x="5829300" y="2616200"/>
            <a:ext cx="376238" cy="457200"/>
          </a:xfrm>
          <a:prstGeom prst="rect">
            <a:avLst/>
          </a:prstGeom>
          <a:noFill/>
          <a:ln w="9525">
            <a:noFill/>
            <a:miter lim="800000"/>
            <a:headEnd/>
            <a:tailEnd/>
          </a:ln>
        </p:spPr>
        <p:txBody>
          <a:bodyPr wrap="none">
            <a:spAutoFit/>
          </a:bodyPr>
          <a:lstStyle/>
          <a:p>
            <a:r>
              <a:rPr lang="en-US" altLang="ja-JP">
                <a:solidFill>
                  <a:srgbClr val="FF0000"/>
                </a:solidFill>
                <a:latin typeface="Symbol" pitchFamily="18" charset="2"/>
              </a:rPr>
              <a:t>a</a:t>
            </a:r>
          </a:p>
        </p:txBody>
      </p:sp>
      <p:sp>
        <p:nvSpPr>
          <p:cNvPr id="53295" name="Text Box 44"/>
          <p:cNvSpPr txBox="1">
            <a:spLocks noChangeArrowheads="1"/>
          </p:cNvSpPr>
          <p:nvPr/>
        </p:nvSpPr>
        <p:spPr bwMode="auto">
          <a:xfrm>
            <a:off x="4838700" y="3606800"/>
            <a:ext cx="376238" cy="457200"/>
          </a:xfrm>
          <a:prstGeom prst="rect">
            <a:avLst/>
          </a:prstGeom>
          <a:noFill/>
          <a:ln w="9525">
            <a:noFill/>
            <a:miter lim="800000"/>
            <a:headEnd/>
            <a:tailEnd/>
          </a:ln>
        </p:spPr>
        <p:txBody>
          <a:bodyPr wrap="none">
            <a:spAutoFit/>
          </a:bodyPr>
          <a:lstStyle/>
          <a:p>
            <a:r>
              <a:rPr lang="en-US" altLang="ja-JP">
                <a:solidFill>
                  <a:srgbClr val="FF0000"/>
                </a:solidFill>
                <a:latin typeface="Symbol" pitchFamily="18" charset="2"/>
              </a:rPr>
              <a:t>a</a:t>
            </a:r>
          </a:p>
        </p:txBody>
      </p:sp>
      <p:sp>
        <p:nvSpPr>
          <p:cNvPr id="53296" name="Text Box 45"/>
          <p:cNvSpPr txBox="1">
            <a:spLocks noChangeArrowheads="1"/>
          </p:cNvSpPr>
          <p:nvPr/>
        </p:nvSpPr>
        <p:spPr bwMode="auto">
          <a:xfrm>
            <a:off x="3848100" y="4597400"/>
            <a:ext cx="376238" cy="457200"/>
          </a:xfrm>
          <a:prstGeom prst="rect">
            <a:avLst/>
          </a:prstGeom>
          <a:noFill/>
          <a:ln w="9525">
            <a:noFill/>
            <a:miter lim="800000"/>
            <a:headEnd/>
            <a:tailEnd/>
          </a:ln>
        </p:spPr>
        <p:txBody>
          <a:bodyPr wrap="none">
            <a:spAutoFit/>
          </a:bodyPr>
          <a:lstStyle/>
          <a:p>
            <a:r>
              <a:rPr lang="en-US" altLang="ja-JP">
                <a:solidFill>
                  <a:srgbClr val="FF0000"/>
                </a:solidFill>
                <a:latin typeface="Symbol" pitchFamily="18" charset="2"/>
              </a:rPr>
              <a:t>a</a:t>
            </a:r>
          </a:p>
        </p:txBody>
      </p:sp>
      <p:sp>
        <p:nvSpPr>
          <p:cNvPr id="53297" name="Rectangle 46"/>
          <p:cNvSpPr>
            <a:spLocks noChangeAspect="1" noChangeArrowheads="1"/>
          </p:cNvSpPr>
          <p:nvPr/>
        </p:nvSpPr>
        <p:spPr bwMode="auto">
          <a:xfrm>
            <a:off x="3314700" y="5295900"/>
            <a:ext cx="503238" cy="503238"/>
          </a:xfrm>
          <a:prstGeom prst="rect">
            <a:avLst/>
          </a:prstGeom>
          <a:solidFill>
            <a:srgbClr val="00CC99"/>
          </a:solidFill>
          <a:ln w="9525">
            <a:solidFill>
              <a:schemeClr val="tx1"/>
            </a:solidFill>
            <a:miter lim="800000"/>
            <a:headEnd/>
            <a:tailEnd/>
          </a:ln>
        </p:spPr>
        <p:txBody>
          <a:bodyPr wrap="none" anchor="ctr"/>
          <a:lstStyle/>
          <a:p>
            <a:pPr algn="ctr"/>
            <a:r>
              <a:rPr lang="en-US" altLang="ja-JP" sz="1600" baseline="30000">
                <a:latin typeface="Times New Roman" pitchFamily="18" charset="0"/>
              </a:rPr>
              <a:t>262</a:t>
            </a:r>
            <a:r>
              <a:rPr lang="en-US" altLang="ja-JP" sz="1600">
                <a:latin typeface="Times New Roman" pitchFamily="18" charset="0"/>
              </a:rPr>
              <a:t>Db</a:t>
            </a:r>
          </a:p>
        </p:txBody>
      </p:sp>
      <p:sp>
        <p:nvSpPr>
          <p:cNvPr id="53298" name="Line 47"/>
          <p:cNvSpPr>
            <a:spLocks noChangeShapeType="1"/>
          </p:cNvSpPr>
          <p:nvPr/>
        </p:nvSpPr>
        <p:spPr bwMode="auto">
          <a:xfrm flipH="1">
            <a:off x="3238500" y="5829300"/>
            <a:ext cx="304800" cy="609600"/>
          </a:xfrm>
          <a:prstGeom prst="line">
            <a:avLst/>
          </a:prstGeom>
          <a:noFill/>
          <a:ln w="9525">
            <a:solidFill>
              <a:schemeClr val="tx1"/>
            </a:solidFill>
            <a:round/>
            <a:headEnd/>
            <a:tailEnd type="triangle" w="med" len="med"/>
          </a:ln>
        </p:spPr>
        <p:txBody>
          <a:bodyPr/>
          <a:lstStyle/>
          <a:p>
            <a:endParaRPr lang="ja-JP" altLang="en-US"/>
          </a:p>
        </p:txBody>
      </p:sp>
      <p:sp>
        <p:nvSpPr>
          <p:cNvPr id="53299" name="Line 48"/>
          <p:cNvSpPr>
            <a:spLocks noChangeShapeType="1"/>
          </p:cNvSpPr>
          <p:nvPr/>
        </p:nvSpPr>
        <p:spPr bwMode="auto">
          <a:xfrm>
            <a:off x="3543300" y="5829300"/>
            <a:ext cx="304800" cy="533400"/>
          </a:xfrm>
          <a:prstGeom prst="line">
            <a:avLst/>
          </a:prstGeom>
          <a:noFill/>
          <a:ln w="9525">
            <a:solidFill>
              <a:schemeClr val="tx1"/>
            </a:solidFill>
            <a:round/>
            <a:headEnd/>
            <a:tailEnd type="triangle" w="med" len="med"/>
          </a:ln>
        </p:spPr>
        <p:txBody>
          <a:bodyPr/>
          <a:lstStyle/>
          <a:p>
            <a:endParaRPr lang="ja-JP" altLang="en-US"/>
          </a:p>
        </p:txBody>
      </p:sp>
      <p:sp>
        <p:nvSpPr>
          <p:cNvPr id="53300" name="Text Box 49"/>
          <p:cNvSpPr txBox="1">
            <a:spLocks noChangeArrowheads="1"/>
          </p:cNvSpPr>
          <p:nvPr/>
        </p:nvSpPr>
        <p:spPr bwMode="auto">
          <a:xfrm>
            <a:off x="3924300" y="6032500"/>
            <a:ext cx="1221809" cy="830997"/>
          </a:xfrm>
          <a:prstGeom prst="rect">
            <a:avLst/>
          </a:prstGeom>
          <a:noFill/>
          <a:ln w="9525">
            <a:noFill/>
            <a:miter lim="800000"/>
            <a:headEnd/>
            <a:tailEnd/>
          </a:ln>
        </p:spPr>
        <p:txBody>
          <a:bodyPr wrap="none">
            <a:spAutoFit/>
          </a:bodyPr>
          <a:lstStyle/>
          <a:p>
            <a:r>
              <a:rPr lang="en-US" altLang="ja-JP" sz="1600" dirty="0">
                <a:latin typeface="Times New Roman" pitchFamily="18" charset="0"/>
              </a:rPr>
              <a:t>192.32 </a:t>
            </a:r>
            <a:r>
              <a:rPr lang="en-US" altLang="ja-JP" sz="1600" dirty="0" smtClean="0">
                <a:latin typeface="Times New Roman" pitchFamily="18" charset="0"/>
              </a:rPr>
              <a:t>MeV</a:t>
            </a:r>
            <a:endParaRPr lang="en-US" altLang="ja-JP" sz="1600" dirty="0">
              <a:latin typeface="Times New Roman" pitchFamily="18" charset="0"/>
            </a:endParaRPr>
          </a:p>
          <a:p>
            <a:r>
              <a:rPr lang="en-US" altLang="ja-JP" sz="1600" dirty="0">
                <a:latin typeface="Times New Roman" pitchFamily="18" charset="0"/>
              </a:rPr>
              <a:t>0.787 s</a:t>
            </a:r>
          </a:p>
          <a:p>
            <a:r>
              <a:rPr lang="en-US" altLang="ja-JP" sz="1600" dirty="0">
                <a:latin typeface="Times New Roman" pitchFamily="18" charset="0"/>
              </a:rPr>
              <a:t>30.47 mm</a:t>
            </a:r>
          </a:p>
        </p:txBody>
      </p:sp>
      <p:sp>
        <p:nvSpPr>
          <p:cNvPr id="53301" name="Rectangle 50"/>
          <p:cNvSpPr>
            <a:spLocks noChangeArrowheads="1"/>
          </p:cNvSpPr>
          <p:nvPr/>
        </p:nvSpPr>
        <p:spPr bwMode="auto">
          <a:xfrm>
            <a:off x="5652120" y="4859868"/>
            <a:ext cx="3342582" cy="369332"/>
          </a:xfrm>
          <a:prstGeom prst="rect">
            <a:avLst/>
          </a:prstGeom>
          <a:noFill/>
          <a:ln w="9525">
            <a:noFill/>
            <a:miter lim="800000"/>
            <a:headEnd/>
            <a:tailEnd/>
          </a:ln>
        </p:spPr>
        <p:txBody>
          <a:bodyPr wrap="none">
            <a:spAutoFit/>
          </a:bodyPr>
          <a:lstStyle/>
          <a:p>
            <a:r>
              <a:rPr lang="en-US" altLang="ja-JP" b="1" dirty="0" smtClean="0">
                <a:latin typeface="Times New Roman" pitchFamily="18" charset="0"/>
              </a:rPr>
              <a:t>2</a:t>
            </a:r>
            <a:r>
              <a:rPr lang="ja-JP" altLang="en-US" b="1" dirty="0" smtClean="0">
                <a:latin typeface="Times New Roman" pitchFamily="18" charset="0"/>
              </a:rPr>
              <a:t>度目に観測された崩壊チェーン</a:t>
            </a:r>
            <a:endParaRPr lang="en-US" altLang="ja-JP" b="1" dirty="0">
              <a:latin typeface="Times New Roman" pitchFamily="18" charset="0"/>
            </a:endParaRPr>
          </a:p>
        </p:txBody>
      </p:sp>
      <p:sp>
        <p:nvSpPr>
          <p:cNvPr id="53302" name="Rectangle 51"/>
          <p:cNvSpPr>
            <a:spLocks noChangeArrowheads="1"/>
          </p:cNvSpPr>
          <p:nvPr/>
        </p:nvSpPr>
        <p:spPr bwMode="auto">
          <a:xfrm>
            <a:off x="3276600" y="6248400"/>
            <a:ext cx="557213" cy="457200"/>
          </a:xfrm>
          <a:prstGeom prst="rect">
            <a:avLst/>
          </a:prstGeom>
          <a:noFill/>
          <a:ln w="9525">
            <a:noFill/>
            <a:miter lim="800000"/>
            <a:headEnd/>
            <a:tailEnd/>
          </a:ln>
        </p:spPr>
        <p:txBody>
          <a:bodyPr wrap="none">
            <a:spAutoFit/>
          </a:bodyPr>
          <a:lstStyle/>
          <a:p>
            <a:r>
              <a:rPr lang="en-US" altLang="ja-JP">
                <a:solidFill>
                  <a:srgbClr val="FF0000"/>
                </a:solidFill>
                <a:latin typeface="Times New Roman" pitchFamily="18" charset="0"/>
                <a:ea typeface="Dotum" pitchFamily="34" charset="-127"/>
              </a:rPr>
              <a:t>s.f.</a:t>
            </a:r>
          </a:p>
        </p:txBody>
      </p:sp>
      <p:sp>
        <p:nvSpPr>
          <p:cNvPr id="53303" name="Rectangle 52"/>
          <p:cNvSpPr>
            <a:spLocks noChangeArrowheads="1"/>
          </p:cNvSpPr>
          <p:nvPr/>
        </p:nvSpPr>
        <p:spPr bwMode="auto">
          <a:xfrm>
            <a:off x="304800" y="6248400"/>
            <a:ext cx="557213" cy="457200"/>
          </a:xfrm>
          <a:prstGeom prst="rect">
            <a:avLst/>
          </a:prstGeom>
          <a:noFill/>
          <a:ln w="9525">
            <a:noFill/>
            <a:miter lim="800000"/>
            <a:headEnd/>
            <a:tailEnd/>
          </a:ln>
        </p:spPr>
        <p:txBody>
          <a:bodyPr wrap="none">
            <a:spAutoFit/>
          </a:bodyPr>
          <a:lstStyle/>
          <a:p>
            <a:r>
              <a:rPr lang="en-US" altLang="ja-JP">
                <a:solidFill>
                  <a:srgbClr val="FF0000"/>
                </a:solidFill>
                <a:latin typeface="Times New Roman" pitchFamily="18" charset="0"/>
              </a:rPr>
              <a:t>s.f.</a:t>
            </a:r>
          </a:p>
        </p:txBody>
      </p:sp>
      <p:sp>
        <p:nvSpPr>
          <p:cNvPr id="55" name="フッター プレースホルダ 54"/>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5"/>
          <p:cNvSpPr>
            <a:spLocks noChangeArrowheads="1"/>
          </p:cNvSpPr>
          <p:nvPr/>
        </p:nvSpPr>
        <p:spPr bwMode="auto">
          <a:xfrm>
            <a:off x="827088" y="692150"/>
            <a:ext cx="7848600" cy="5545138"/>
          </a:xfrm>
          <a:prstGeom prst="rect">
            <a:avLst/>
          </a:prstGeom>
          <a:solidFill>
            <a:schemeClr val="accent3">
              <a:lumMod val="20000"/>
              <a:lumOff val="80000"/>
              <a:alpha val="89803"/>
            </a:schemeClr>
          </a:solidFill>
          <a:ln w="9525">
            <a:noFill/>
            <a:miter lim="800000"/>
            <a:headEnd/>
            <a:tailEnd/>
          </a:ln>
        </p:spPr>
        <p:txBody>
          <a:bodyPr wrap="none" anchor="ctr"/>
          <a:lstStyle/>
          <a:p>
            <a:pPr fontAlgn="auto">
              <a:spcBef>
                <a:spcPts val="0"/>
              </a:spcBef>
              <a:spcAft>
                <a:spcPts val="0"/>
              </a:spcAft>
              <a:defRPr/>
            </a:pPr>
            <a:endParaRPr lang="ja-JP" altLang="en-US">
              <a:latin typeface="+mn-lt"/>
              <a:ea typeface="+mn-ea"/>
            </a:endParaRPr>
          </a:p>
        </p:txBody>
      </p:sp>
      <p:sp>
        <p:nvSpPr>
          <p:cNvPr id="41987" name="Text Box 2"/>
          <p:cNvSpPr txBox="1">
            <a:spLocks noChangeArrowheads="1"/>
          </p:cNvSpPr>
          <p:nvPr/>
        </p:nvSpPr>
        <p:spPr bwMode="auto">
          <a:xfrm>
            <a:off x="2123728" y="788988"/>
            <a:ext cx="4900316" cy="584775"/>
          </a:xfrm>
          <a:prstGeom prst="rect">
            <a:avLst/>
          </a:prstGeom>
          <a:noFill/>
          <a:ln w="9525">
            <a:noFill/>
            <a:miter lim="800000"/>
            <a:headEnd/>
            <a:tailEnd/>
          </a:ln>
        </p:spPr>
        <p:txBody>
          <a:bodyPr wrap="none">
            <a:spAutoFit/>
          </a:bodyPr>
          <a:lstStyle/>
          <a:p>
            <a:r>
              <a:rPr lang="en-US" altLang="ja-JP" sz="3200" dirty="0" smtClean="0">
                <a:latin typeface="Calibri" pitchFamily="34" charset="0"/>
              </a:rPr>
              <a:t>How much time did we run?</a:t>
            </a:r>
            <a:endParaRPr lang="ja-JP" altLang="en-US" sz="3200" dirty="0">
              <a:latin typeface="Calibri" pitchFamily="34" charset="0"/>
            </a:endParaRPr>
          </a:p>
        </p:txBody>
      </p:sp>
      <p:sp>
        <p:nvSpPr>
          <p:cNvPr id="66563" name="Text Box 3"/>
          <p:cNvSpPr txBox="1">
            <a:spLocks noChangeArrowheads="1"/>
          </p:cNvSpPr>
          <p:nvPr/>
        </p:nvSpPr>
        <p:spPr bwMode="auto">
          <a:xfrm>
            <a:off x="2266950" y="1492250"/>
            <a:ext cx="5044971" cy="3046988"/>
          </a:xfrm>
          <a:prstGeom prst="rect">
            <a:avLst/>
          </a:prstGeom>
          <a:noFill/>
          <a:ln w="9525">
            <a:noFill/>
            <a:miter lim="800000"/>
            <a:headEnd/>
            <a:tailEnd/>
          </a:ln>
        </p:spPr>
        <p:txBody>
          <a:bodyPr wrap="none">
            <a:spAutoFit/>
          </a:bodyPr>
          <a:lstStyle/>
          <a:p>
            <a:r>
              <a:rPr kumimoji="0" lang="en-US" altLang="ja-JP" sz="3200" baseline="30000" dirty="0">
                <a:latin typeface="Calibri" pitchFamily="34" charset="0"/>
              </a:rPr>
              <a:t>265</a:t>
            </a:r>
            <a:r>
              <a:rPr kumimoji="0" lang="en-US" altLang="ja-JP" sz="3200" dirty="0">
                <a:latin typeface="Calibri" pitchFamily="34" charset="0"/>
              </a:rPr>
              <a:t>Hs(Z=108)	3  d</a:t>
            </a:r>
            <a:r>
              <a:rPr kumimoji="0" lang="ja-JP" altLang="en-US" sz="3200" dirty="0" smtClean="0">
                <a:latin typeface="Calibri" pitchFamily="34" charset="0"/>
              </a:rPr>
              <a:t>（</a:t>
            </a:r>
            <a:r>
              <a:rPr kumimoji="0" lang="en-US" altLang="ja-JP" sz="3200" dirty="0">
                <a:latin typeface="Calibri" pitchFamily="34" charset="0"/>
              </a:rPr>
              <a:t>10</a:t>
            </a:r>
            <a:r>
              <a:rPr kumimoji="0" lang="ja-JP" altLang="en-US" sz="3200" dirty="0">
                <a:latin typeface="Calibri" pitchFamily="34" charset="0"/>
              </a:rPr>
              <a:t>）</a:t>
            </a:r>
          </a:p>
          <a:p>
            <a:r>
              <a:rPr kumimoji="0" lang="en-US" altLang="ja-JP" sz="3200" baseline="30000" dirty="0">
                <a:latin typeface="Calibri" pitchFamily="34" charset="0"/>
              </a:rPr>
              <a:t>271</a:t>
            </a:r>
            <a:r>
              <a:rPr kumimoji="0" lang="en-US" altLang="ja-JP" sz="3200" dirty="0">
                <a:latin typeface="Calibri" pitchFamily="34" charset="0"/>
              </a:rPr>
              <a:t>Ds(Z=110)	</a:t>
            </a:r>
            <a:r>
              <a:rPr kumimoji="0" lang="en-US" altLang="ja-JP" sz="3200" dirty="0" smtClean="0">
                <a:latin typeface="Calibri" pitchFamily="34" charset="0"/>
              </a:rPr>
              <a:t>40</a:t>
            </a:r>
            <a:r>
              <a:rPr kumimoji="0" lang="en-US" altLang="ja-JP" sz="3200" dirty="0">
                <a:latin typeface="Calibri" pitchFamily="34" charset="0"/>
              </a:rPr>
              <a:t>d</a:t>
            </a:r>
            <a:r>
              <a:rPr kumimoji="0" lang="ja-JP" altLang="en-US" sz="3200" dirty="0" smtClean="0">
                <a:latin typeface="Calibri" pitchFamily="34" charset="0"/>
              </a:rPr>
              <a:t>（</a:t>
            </a:r>
            <a:r>
              <a:rPr kumimoji="0" lang="en-US" altLang="ja-JP" sz="3200" dirty="0">
                <a:latin typeface="Calibri" pitchFamily="34" charset="0"/>
              </a:rPr>
              <a:t>14</a:t>
            </a:r>
            <a:r>
              <a:rPr kumimoji="0" lang="ja-JP" altLang="en-US" sz="3200" dirty="0">
                <a:latin typeface="Calibri" pitchFamily="34" charset="0"/>
              </a:rPr>
              <a:t>）</a:t>
            </a:r>
          </a:p>
          <a:p>
            <a:r>
              <a:rPr kumimoji="0" lang="en-US" altLang="ja-JP" sz="3200" baseline="30000" dirty="0">
                <a:latin typeface="Calibri" pitchFamily="34" charset="0"/>
              </a:rPr>
              <a:t>272</a:t>
            </a:r>
            <a:r>
              <a:rPr kumimoji="0" lang="en-US" altLang="ja-JP" sz="3200" dirty="0">
                <a:latin typeface="Calibri" pitchFamily="34" charset="0"/>
              </a:rPr>
              <a:t>Rg(Z=111)	</a:t>
            </a:r>
            <a:r>
              <a:rPr kumimoji="0" lang="en-US" altLang="ja-JP" sz="3200" dirty="0" smtClean="0">
                <a:latin typeface="Calibri" pitchFamily="34" charset="0"/>
              </a:rPr>
              <a:t>50</a:t>
            </a:r>
            <a:r>
              <a:rPr kumimoji="0" lang="en-US" altLang="ja-JP" sz="3200" dirty="0">
                <a:latin typeface="Calibri" pitchFamily="34" charset="0"/>
              </a:rPr>
              <a:t>d</a:t>
            </a:r>
            <a:r>
              <a:rPr kumimoji="0" lang="ja-JP" altLang="en-US" sz="3200" dirty="0" smtClean="0">
                <a:latin typeface="Calibri" pitchFamily="34" charset="0"/>
              </a:rPr>
              <a:t>（</a:t>
            </a:r>
            <a:r>
              <a:rPr kumimoji="0" lang="en-US" altLang="ja-JP" sz="3200" dirty="0">
                <a:latin typeface="Calibri" pitchFamily="34" charset="0"/>
              </a:rPr>
              <a:t>14</a:t>
            </a:r>
            <a:r>
              <a:rPr kumimoji="0" lang="ja-JP" altLang="en-US" sz="3200" dirty="0">
                <a:latin typeface="Calibri" pitchFamily="34" charset="0"/>
              </a:rPr>
              <a:t>）</a:t>
            </a:r>
          </a:p>
          <a:p>
            <a:r>
              <a:rPr kumimoji="0" lang="en-US" altLang="ja-JP" sz="3200" baseline="30000" dirty="0">
                <a:latin typeface="Calibri" pitchFamily="34" charset="0"/>
              </a:rPr>
              <a:t>277</a:t>
            </a:r>
            <a:r>
              <a:rPr kumimoji="0" lang="en-US" altLang="ja-JP" sz="3200" dirty="0">
                <a:latin typeface="Calibri" pitchFamily="34" charset="0"/>
              </a:rPr>
              <a:t>112		</a:t>
            </a:r>
            <a:r>
              <a:rPr kumimoji="0" lang="en-US" altLang="ja-JP" sz="3200" dirty="0" smtClean="0">
                <a:latin typeface="Calibri" pitchFamily="34" charset="0"/>
              </a:rPr>
              <a:t>29d+60d</a:t>
            </a:r>
            <a:r>
              <a:rPr kumimoji="0" lang="ja-JP" altLang="en-US" sz="3200" dirty="0" smtClean="0">
                <a:latin typeface="Calibri" pitchFamily="34" charset="0"/>
              </a:rPr>
              <a:t>（</a:t>
            </a:r>
            <a:r>
              <a:rPr kumimoji="0" lang="en-US" altLang="ja-JP" sz="3200" dirty="0">
                <a:latin typeface="Calibri" pitchFamily="34" charset="0"/>
              </a:rPr>
              <a:t>3</a:t>
            </a:r>
            <a:r>
              <a:rPr kumimoji="0" lang="ja-JP" altLang="en-US" sz="3200" dirty="0" smtClean="0">
                <a:latin typeface="Calibri" pitchFamily="34" charset="0"/>
              </a:rPr>
              <a:t>）</a:t>
            </a:r>
            <a:endParaRPr kumimoji="0" lang="ja-JP" altLang="en-US" sz="3200" dirty="0">
              <a:latin typeface="Calibri" pitchFamily="34" charset="0"/>
            </a:endParaRPr>
          </a:p>
          <a:p>
            <a:r>
              <a:rPr kumimoji="0" lang="en-US" altLang="ja-JP" sz="3200" baseline="30000" dirty="0">
                <a:latin typeface="Calibri" pitchFamily="34" charset="0"/>
              </a:rPr>
              <a:t>278</a:t>
            </a:r>
            <a:r>
              <a:rPr kumimoji="0" lang="en-US" altLang="ja-JP" sz="3200" dirty="0">
                <a:latin typeface="Calibri" pitchFamily="34" charset="0"/>
              </a:rPr>
              <a:t>113		</a:t>
            </a:r>
            <a:r>
              <a:rPr kumimoji="0" lang="en-US" altLang="ja-JP" sz="3200" dirty="0" smtClean="0">
                <a:latin typeface="Calibri" pitchFamily="34" charset="0"/>
              </a:rPr>
              <a:t>97</a:t>
            </a:r>
            <a:r>
              <a:rPr kumimoji="0" lang="en-US" altLang="ja-JP" sz="3200" dirty="0">
                <a:latin typeface="Calibri" pitchFamily="34" charset="0"/>
              </a:rPr>
              <a:t>d</a:t>
            </a:r>
            <a:r>
              <a:rPr kumimoji="0" lang="ja-JP" altLang="en-US" sz="3200" dirty="0" smtClean="0">
                <a:latin typeface="Calibri" pitchFamily="34" charset="0"/>
              </a:rPr>
              <a:t>（</a:t>
            </a:r>
            <a:r>
              <a:rPr kumimoji="0" lang="en-US" altLang="ja-JP" sz="3200" dirty="0">
                <a:latin typeface="Calibri" pitchFamily="34" charset="0"/>
              </a:rPr>
              <a:t>1</a:t>
            </a:r>
            <a:r>
              <a:rPr kumimoji="0" lang="ja-JP" altLang="en-US" sz="3200" dirty="0" smtClean="0">
                <a:latin typeface="Calibri" pitchFamily="34" charset="0"/>
              </a:rPr>
              <a:t>）</a:t>
            </a:r>
            <a:endParaRPr kumimoji="0" lang="ja-JP" altLang="en-US" sz="3200" dirty="0">
              <a:latin typeface="Calibri" pitchFamily="34" charset="0"/>
            </a:endParaRPr>
          </a:p>
          <a:p>
            <a:r>
              <a:rPr kumimoji="0" lang="ja-JP" altLang="en-US" sz="3200" dirty="0">
                <a:latin typeface="Calibri" pitchFamily="34" charset="0"/>
              </a:rPr>
              <a:t>			</a:t>
            </a:r>
            <a:r>
              <a:rPr kumimoji="0" lang="en-US" altLang="ja-JP" sz="3200" dirty="0" smtClean="0">
                <a:solidFill>
                  <a:srgbClr val="FF0000"/>
                </a:solidFill>
                <a:latin typeface="Calibri" pitchFamily="34" charset="0"/>
              </a:rPr>
              <a:t>93d</a:t>
            </a:r>
            <a:r>
              <a:rPr kumimoji="0" lang="ja-JP" altLang="en-US" sz="3200" dirty="0" smtClean="0">
                <a:solidFill>
                  <a:srgbClr val="FF0000"/>
                </a:solidFill>
                <a:latin typeface="Calibri" pitchFamily="34" charset="0"/>
              </a:rPr>
              <a:t>（</a:t>
            </a:r>
            <a:r>
              <a:rPr kumimoji="0" lang="en-US" altLang="ja-JP" sz="3200" dirty="0">
                <a:solidFill>
                  <a:srgbClr val="FF0000"/>
                </a:solidFill>
                <a:latin typeface="Calibri" pitchFamily="34" charset="0"/>
              </a:rPr>
              <a:t>1</a:t>
            </a:r>
            <a:r>
              <a:rPr kumimoji="0" lang="ja-JP" altLang="en-US" sz="3200" dirty="0">
                <a:solidFill>
                  <a:srgbClr val="FF0000"/>
                </a:solidFill>
                <a:latin typeface="Calibri" pitchFamily="34" charset="0"/>
              </a:rPr>
              <a:t>）</a:t>
            </a:r>
          </a:p>
        </p:txBody>
      </p:sp>
      <p:sp>
        <p:nvSpPr>
          <p:cNvPr id="41989" name="Text Box 4"/>
          <p:cNvSpPr txBox="1">
            <a:spLocks noChangeArrowheads="1"/>
          </p:cNvSpPr>
          <p:nvPr/>
        </p:nvSpPr>
        <p:spPr bwMode="auto">
          <a:xfrm>
            <a:off x="2123728" y="5580063"/>
            <a:ext cx="3146952" cy="584775"/>
          </a:xfrm>
          <a:prstGeom prst="rect">
            <a:avLst/>
          </a:prstGeom>
          <a:noFill/>
          <a:ln w="9525">
            <a:noFill/>
            <a:miter lim="800000"/>
            <a:headEnd/>
            <a:tailEnd/>
          </a:ln>
        </p:spPr>
        <p:txBody>
          <a:bodyPr wrap="none">
            <a:spAutoFit/>
          </a:bodyPr>
          <a:lstStyle/>
          <a:p>
            <a:r>
              <a:rPr lang="en-US" altLang="ja-JP" sz="3200" dirty="0" smtClean="0">
                <a:latin typeface="Calibri" pitchFamily="34" charset="0"/>
              </a:rPr>
              <a:t>Difficult to fuse</a:t>
            </a:r>
            <a:r>
              <a:rPr lang="ja-JP" altLang="en-US" sz="3200" dirty="0" smtClean="0">
                <a:latin typeface="Calibri" pitchFamily="34" charset="0"/>
              </a:rPr>
              <a:t>！</a:t>
            </a:r>
            <a:endParaRPr lang="en-US" altLang="ja-JP" sz="3200" dirty="0">
              <a:latin typeface="Calibri" pitchFamily="34" charset="0"/>
            </a:endParaRPr>
          </a:p>
        </p:txBody>
      </p:sp>
      <p:sp>
        <p:nvSpPr>
          <p:cNvPr id="66566" name="Text Box 6"/>
          <p:cNvSpPr txBox="1">
            <a:spLocks noChangeArrowheads="1"/>
          </p:cNvSpPr>
          <p:nvPr/>
        </p:nvSpPr>
        <p:spPr bwMode="auto">
          <a:xfrm>
            <a:off x="2051050" y="4868863"/>
            <a:ext cx="4820550" cy="584775"/>
          </a:xfrm>
          <a:prstGeom prst="rect">
            <a:avLst/>
          </a:prstGeom>
          <a:noFill/>
          <a:ln w="9525">
            <a:noFill/>
            <a:miter lim="800000"/>
            <a:headEnd/>
            <a:tailEnd/>
          </a:ln>
        </p:spPr>
        <p:txBody>
          <a:bodyPr wrap="none">
            <a:spAutoFit/>
          </a:bodyPr>
          <a:lstStyle/>
          <a:p>
            <a:r>
              <a:rPr kumimoji="0" lang="en-US" altLang="ja-JP" sz="3200" dirty="0">
                <a:latin typeface="Calibri" pitchFamily="34" charset="0"/>
              </a:rPr>
              <a:t>			</a:t>
            </a:r>
            <a:r>
              <a:rPr kumimoji="0" lang="en-US" altLang="ja-JP" sz="3200" b="1" dirty="0" smtClean="0">
                <a:solidFill>
                  <a:srgbClr val="FF0000"/>
                </a:solidFill>
                <a:latin typeface="Calibri" pitchFamily="34" charset="0"/>
              </a:rPr>
              <a:t>300d</a:t>
            </a:r>
            <a:r>
              <a:rPr kumimoji="0" lang="ja-JP" altLang="en-US" sz="3200" b="1" dirty="0" smtClean="0">
                <a:solidFill>
                  <a:srgbClr val="FF0000"/>
                </a:solidFill>
                <a:latin typeface="Calibri" pitchFamily="34" charset="0"/>
              </a:rPr>
              <a:t>（</a:t>
            </a:r>
            <a:r>
              <a:rPr kumimoji="0" lang="en-US" altLang="ja-JP" sz="3200" b="1" dirty="0">
                <a:solidFill>
                  <a:srgbClr val="FF0000"/>
                </a:solidFill>
                <a:latin typeface="Calibri" pitchFamily="34" charset="0"/>
              </a:rPr>
              <a:t>0</a:t>
            </a:r>
            <a:r>
              <a:rPr kumimoji="0" lang="ja-JP" altLang="en-US" sz="3200" b="1" dirty="0">
                <a:solidFill>
                  <a:srgbClr val="FF0000"/>
                </a:solidFill>
                <a:latin typeface="Calibri" pitchFamily="34" charset="0"/>
              </a:rPr>
              <a:t>）</a:t>
            </a:r>
            <a:r>
              <a:rPr kumimoji="0" lang="en-US" altLang="ja-JP" sz="3200" b="1" dirty="0">
                <a:solidFill>
                  <a:srgbClr val="FF0000"/>
                </a:solidFill>
                <a:latin typeface="Calibri" pitchFamily="34" charset="0"/>
              </a:rPr>
              <a:t>!!!</a:t>
            </a:r>
          </a:p>
        </p:txBody>
      </p:sp>
      <p:sp>
        <p:nvSpPr>
          <p:cNvPr id="7" name="日付プレースホルダ 6"/>
          <p:cNvSpPr>
            <a:spLocks noGrp="1"/>
          </p:cNvSpPr>
          <p:nvPr>
            <p:ph type="dt" sz="quarter" idx="10"/>
          </p:nvPr>
        </p:nvSpPr>
        <p:spPr/>
        <p:txBody>
          <a:bodyPr/>
          <a:lstStyle/>
          <a:p>
            <a:pPr>
              <a:defRPr/>
            </a:pPr>
            <a:fld id="{4AFC5628-9B1C-4F3F-82D0-D2710C47802B}" type="datetime1">
              <a:rPr lang="ja-JP" altLang="en-US" smtClean="0"/>
              <a:t>2014/6/5</a:t>
            </a:fld>
            <a:endParaRPr lang="ja-JP" altLang="en-US"/>
          </a:p>
        </p:txBody>
      </p:sp>
      <p:sp>
        <p:nvSpPr>
          <p:cNvPr id="8" name="スライド番号プレースホルダ 7"/>
          <p:cNvSpPr>
            <a:spLocks noGrp="1"/>
          </p:cNvSpPr>
          <p:nvPr>
            <p:ph type="sldNum" sz="quarter" idx="12"/>
          </p:nvPr>
        </p:nvSpPr>
        <p:spPr/>
        <p:txBody>
          <a:bodyPr/>
          <a:lstStyle/>
          <a:p>
            <a:pPr>
              <a:defRPr/>
            </a:pPr>
            <a:fld id="{115003F7-B7EA-420C-8EF8-F92EB7F5A705}" type="slidenum">
              <a:rPr lang="ja-JP" altLang="en-US"/>
              <a:pPr>
                <a:defRPr/>
              </a:pPr>
              <a:t>26</a:t>
            </a:fld>
            <a:endParaRPr lang="ja-JP" altLang="en-US"/>
          </a:p>
        </p:txBody>
      </p:sp>
      <p:sp>
        <p:nvSpPr>
          <p:cNvPr id="9" name="フッター プレースホルダ 8"/>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additive="base">
                                        <p:cTn id="7" dur="500" fill="hold"/>
                                        <p:tgtEl>
                                          <p:spTgt spid="66563"/>
                                        </p:tgtEl>
                                        <p:attrNameLst>
                                          <p:attrName>ppt_x</p:attrName>
                                        </p:attrNameLst>
                                      </p:cBhvr>
                                      <p:tavLst>
                                        <p:tav tm="0">
                                          <p:val>
                                            <p:strVal val="#ppt_x"/>
                                          </p:val>
                                        </p:tav>
                                        <p:tav tm="100000">
                                          <p:val>
                                            <p:strVal val="#ppt_x"/>
                                          </p:val>
                                        </p:tav>
                                      </p:tavLst>
                                    </p:anim>
                                    <p:anim calcmode="lin" valueType="num">
                                      <p:cBhvr additive="base">
                                        <p:cTn id="8" dur="500" fill="hold"/>
                                        <p:tgtEl>
                                          <p:spTgt spid="665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6"/>
                                        </p:tgtEl>
                                        <p:attrNameLst>
                                          <p:attrName>style.visibility</p:attrName>
                                        </p:attrNameLst>
                                      </p:cBhvr>
                                      <p:to>
                                        <p:strVal val="visible"/>
                                      </p:to>
                                    </p:set>
                                    <p:anim calcmode="lin" valueType="num">
                                      <p:cBhvr additive="base">
                                        <p:cTn id="13" dur="500" fill="hold"/>
                                        <p:tgtEl>
                                          <p:spTgt spid="66566"/>
                                        </p:tgtEl>
                                        <p:attrNameLst>
                                          <p:attrName>ppt_x</p:attrName>
                                        </p:attrNameLst>
                                      </p:cBhvr>
                                      <p:tavLst>
                                        <p:tav tm="0">
                                          <p:val>
                                            <p:strVal val="#ppt_x"/>
                                          </p:val>
                                        </p:tav>
                                        <p:tav tm="100000">
                                          <p:val>
                                            <p:strVal val="#ppt_x"/>
                                          </p:val>
                                        </p:tav>
                                      </p:tavLst>
                                    </p:anim>
                                    <p:anim calcmode="lin" valueType="num">
                                      <p:cBhvr additive="base">
                                        <p:cTn id="14" dur="500" fill="hold"/>
                                        <p:tgtEl>
                                          <p:spTgt spid="665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4"/>
          <p:cNvSpPr>
            <a:spLocks noChangeArrowheads="1"/>
          </p:cNvSpPr>
          <p:nvPr/>
        </p:nvSpPr>
        <p:spPr bwMode="auto">
          <a:xfrm>
            <a:off x="2700338" y="6165850"/>
            <a:ext cx="3167062" cy="503238"/>
          </a:xfrm>
          <a:prstGeom prst="rect">
            <a:avLst/>
          </a:prstGeom>
          <a:noFill/>
          <a:ln w="9525">
            <a:noFill/>
            <a:miter lim="800000"/>
            <a:headEnd/>
            <a:tailEnd/>
          </a:ln>
        </p:spPr>
        <p:txBody>
          <a:bodyPr wrap="none" anchor="ctr"/>
          <a:lstStyle/>
          <a:p>
            <a:endParaRPr lang="ja-JP" altLang="en-US">
              <a:latin typeface="Calibri" pitchFamily="34" charset="0"/>
            </a:endParaRPr>
          </a:p>
        </p:txBody>
      </p:sp>
      <p:sp>
        <p:nvSpPr>
          <p:cNvPr id="1028" name="Rectangle 2"/>
          <p:cNvSpPr>
            <a:spLocks noGrp="1" noChangeArrowheads="1"/>
          </p:cNvSpPr>
          <p:nvPr>
            <p:ph type="title"/>
          </p:nvPr>
        </p:nvSpPr>
        <p:spPr>
          <a:xfrm>
            <a:off x="685800" y="188913"/>
            <a:ext cx="7772400" cy="619125"/>
          </a:xfrm>
        </p:spPr>
        <p:txBody>
          <a:bodyPr rtlCol="0">
            <a:normAutofit fontScale="90000"/>
          </a:bodyPr>
          <a:lstStyle/>
          <a:p>
            <a:pPr eaLnBrk="1" fontAlgn="auto" hangingPunct="1">
              <a:spcAft>
                <a:spcPts val="0"/>
              </a:spcAft>
              <a:defRPr/>
            </a:pPr>
            <a:r>
              <a:rPr lang="en-US" altLang="ja-JP" b="1" dirty="0" smtClean="0">
                <a:solidFill>
                  <a:srgbClr val="C00000"/>
                </a:solidFill>
              </a:rPr>
              <a:t>Cold fusion cross section</a:t>
            </a:r>
            <a:endParaRPr lang="ja-JP" altLang="en-US" b="1" dirty="0" smtClean="0">
              <a:solidFill>
                <a:srgbClr val="C00000"/>
              </a:solidFill>
            </a:endParaRPr>
          </a:p>
        </p:txBody>
      </p:sp>
      <p:sp>
        <p:nvSpPr>
          <p:cNvPr id="3077" name="Text Box 3"/>
          <p:cNvSpPr txBox="1">
            <a:spLocks noChangeArrowheads="1"/>
          </p:cNvSpPr>
          <p:nvPr/>
        </p:nvSpPr>
        <p:spPr bwMode="auto">
          <a:xfrm>
            <a:off x="2555875" y="1052513"/>
            <a:ext cx="4032250" cy="396875"/>
          </a:xfrm>
          <a:prstGeom prst="rect">
            <a:avLst/>
          </a:prstGeom>
          <a:noFill/>
          <a:ln w="9525">
            <a:noFill/>
            <a:miter lim="800000"/>
            <a:headEnd/>
            <a:tailEnd/>
          </a:ln>
        </p:spPr>
        <p:txBody>
          <a:bodyPr>
            <a:spAutoFit/>
          </a:bodyPr>
          <a:lstStyle/>
          <a:p>
            <a:r>
              <a:rPr lang="en-US" altLang="ja-JP" sz="2000" b="1" baseline="30000" dirty="0" smtClean="0">
                <a:solidFill>
                  <a:schemeClr val="accent2"/>
                </a:solidFill>
                <a:latin typeface="Calibri" pitchFamily="34" charset="0"/>
              </a:rPr>
              <a:t>208</a:t>
            </a:r>
            <a:r>
              <a:rPr lang="en-US" altLang="ja-JP" sz="2000" b="1" dirty="0" smtClean="0">
                <a:solidFill>
                  <a:schemeClr val="accent2"/>
                </a:solidFill>
                <a:latin typeface="Calibri" pitchFamily="34" charset="0"/>
              </a:rPr>
              <a:t>Pb,</a:t>
            </a:r>
            <a:r>
              <a:rPr lang="en-US" altLang="ja-JP" sz="2000" b="1" baseline="30000" dirty="0" smtClean="0">
                <a:solidFill>
                  <a:schemeClr val="accent2"/>
                </a:solidFill>
                <a:latin typeface="Calibri" pitchFamily="34" charset="0"/>
              </a:rPr>
              <a:t>209</a:t>
            </a:r>
            <a:r>
              <a:rPr lang="en-US" altLang="ja-JP" sz="2000" b="1" dirty="0" smtClean="0">
                <a:solidFill>
                  <a:schemeClr val="accent2"/>
                </a:solidFill>
                <a:latin typeface="Calibri" pitchFamily="34" charset="0"/>
              </a:rPr>
              <a:t>Bi</a:t>
            </a:r>
            <a:r>
              <a:rPr lang="ja-JP" altLang="en-US" sz="2000" b="1" dirty="0" smtClean="0">
                <a:solidFill>
                  <a:schemeClr val="accent2"/>
                </a:solidFill>
                <a:latin typeface="Calibri" pitchFamily="34" charset="0"/>
              </a:rPr>
              <a:t>＋</a:t>
            </a:r>
            <a:r>
              <a:rPr lang="en-US" altLang="ja-JP" sz="2000" b="1" dirty="0" smtClean="0">
                <a:solidFill>
                  <a:schemeClr val="accent2"/>
                </a:solidFill>
                <a:latin typeface="Calibri" pitchFamily="34" charset="0"/>
              </a:rPr>
              <a:t>HI</a:t>
            </a:r>
            <a:endParaRPr lang="ja-JP" altLang="en-US" sz="2000" b="1" dirty="0">
              <a:solidFill>
                <a:schemeClr val="accent2"/>
              </a:solidFill>
              <a:latin typeface="Calibri" pitchFamily="34" charset="0"/>
            </a:endParaRPr>
          </a:p>
        </p:txBody>
      </p:sp>
      <p:grpSp>
        <p:nvGrpSpPr>
          <p:cNvPr id="2" name="Group 4"/>
          <p:cNvGrpSpPr>
            <a:grpSpLocks/>
          </p:cNvGrpSpPr>
          <p:nvPr/>
        </p:nvGrpSpPr>
        <p:grpSpPr bwMode="auto">
          <a:xfrm>
            <a:off x="611188" y="1628775"/>
            <a:ext cx="6530975" cy="4928215"/>
            <a:chOff x="1058" y="1999"/>
            <a:chExt cx="3371" cy="2238"/>
          </a:xfrm>
        </p:grpSpPr>
        <p:graphicFrame>
          <p:nvGraphicFramePr>
            <p:cNvPr id="3074" name="Object 5"/>
            <p:cNvGraphicFramePr>
              <a:graphicFrameLocks noChangeAspect="1"/>
            </p:cNvGraphicFramePr>
            <p:nvPr/>
          </p:nvGraphicFramePr>
          <p:xfrm>
            <a:off x="1416" y="1999"/>
            <a:ext cx="2994" cy="1876"/>
          </p:xfrm>
          <a:graphic>
            <a:graphicData uri="http://schemas.openxmlformats.org/presentationml/2006/ole">
              <mc:AlternateContent xmlns:mc="http://schemas.openxmlformats.org/markup-compatibility/2006">
                <mc:Choice xmlns:v="urn:schemas-microsoft-com:vml" Requires="v">
                  <p:oleObj spid="_x0000_s6178" name="グラフ" r:id="rId4" imgW="5724525" imgH="4410253" progId="Excel.Sheet.8">
                    <p:embed/>
                  </p:oleObj>
                </mc:Choice>
                <mc:Fallback>
                  <p:oleObj name="グラフ" r:id="rId4" imgW="5724525" imgH="4410253" progId="Excel.Sheet.8">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 y="1999"/>
                          <a:ext cx="2994" cy="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1" name="Text Box 6"/>
            <p:cNvSpPr txBox="1">
              <a:spLocks noChangeArrowheads="1"/>
            </p:cNvSpPr>
            <p:nvPr/>
          </p:nvSpPr>
          <p:spPr bwMode="auto">
            <a:xfrm>
              <a:off x="1321" y="3886"/>
              <a:ext cx="247" cy="138"/>
            </a:xfrm>
            <a:prstGeom prst="rect">
              <a:avLst/>
            </a:prstGeom>
            <a:noFill/>
            <a:ln w="9525">
              <a:noFill/>
              <a:miter lim="800000"/>
              <a:headEnd/>
              <a:tailEnd/>
            </a:ln>
          </p:spPr>
          <p:txBody>
            <a:bodyPr wrap="none">
              <a:spAutoFit/>
            </a:bodyPr>
            <a:lstStyle/>
            <a:p>
              <a:r>
                <a:rPr lang="en-US" altLang="ja-JP" sz="1400">
                  <a:latin typeface="Calibri" pitchFamily="34" charset="0"/>
                </a:rPr>
                <a:t>100</a:t>
              </a:r>
            </a:p>
          </p:txBody>
        </p:sp>
        <p:sp>
          <p:nvSpPr>
            <p:cNvPr id="3092" name="Text Box 7"/>
            <p:cNvSpPr txBox="1">
              <a:spLocks noChangeArrowheads="1"/>
            </p:cNvSpPr>
            <p:nvPr/>
          </p:nvSpPr>
          <p:spPr bwMode="auto">
            <a:xfrm>
              <a:off x="1750" y="3885"/>
              <a:ext cx="248" cy="138"/>
            </a:xfrm>
            <a:prstGeom prst="rect">
              <a:avLst/>
            </a:prstGeom>
            <a:noFill/>
            <a:ln w="9525">
              <a:noFill/>
              <a:miter lim="800000"/>
              <a:headEnd/>
              <a:tailEnd/>
            </a:ln>
          </p:spPr>
          <p:txBody>
            <a:bodyPr wrap="none">
              <a:spAutoFit/>
            </a:bodyPr>
            <a:lstStyle/>
            <a:p>
              <a:r>
                <a:rPr lang="en-US" altLang="ja-JP" sz="1400">
                  <a:latin typeface="Calibri" pitchFamily="34" charset="0"/>
                </a:rPr>
                <a:t>102</a:t>
              </a:r>
            </a:p>
          </p:txBody>
        </p:sp>
        <p:sp>
          <p:nvSpPr>
            <p:cNvPr id="3093" name="Text Box 8"/>
            <p:cNvSpPr txBox="1">
              <a:spLocks noChangeArrowheads="1"/>
            </p:cNvSpPr>
            <p:nvPr/>
          </p:nvSpPr>
          <p:spPr bwMode="auto">
            <a:xfrm>
              <a:off x="2151" y="3885"/>
              <a:ext cx="248" cy="138"/>
            </a:xfrm>
            <a:prstGeom prst="rect">
              <a:avLst/>
            </a:prstGeom>
            <a:noFill/>
            <a:ln w="9525">
              <a:noFill/>
              <a:miter lim="800000"/>
              <a:headEnd/>
              <a:tailEnd/>
            </a:ln>
          </p:spPr>
          <p:txBody>
            <a:bodyPr wrap="none">
              <a:spAutoFit/>
            </a:bodyPr>
            <a:lstStyle/>
            <a:p>
              <a:r>
                <a:rPr lang="en-US" altLang="ja-JP" sz="1400">
                  <a:latin typeface="Calibri" pitchFamily="34" charset="0"/>
                </a:rPr>
                <a:t>104</a:t>
              </a:r>
            </a:p>
          </p:txBody>
        </p:sp>
        <p:sp>
          <p:nvSpPr>
            <p:cNvPr id="3094" name="Text Box 9"/>
            <p:cNvSpPr txBox="1">
              <a:spLocks noChangeArrowheads="1"/>
            </p:cNvSpPr>
            <p:nvPr/>
          </p:nvSpPr>
          <p:spPr bwMode="auto">
            <a:xfrm>
              <a:off x="2562" y="3885"/>
              <a:ext cx="247" cy="138"/>
            </a:xfrm>
            <a:prstGeom prst="rect">
              <a:avLst/>
            </a:prstGeom>
            <a:noFill/>
            <a:ln w="9525">
              <a:noFill/>
              <a:miter lim="800000"/>
              <a:headEnd/>
              <a:tailEnd/>
            </a:ln>
          </p:spPr>
          <p:txBody>
            <a:bodyPr wrap="none">
              <a:spAutoFit/>
            </a:bodyPr>
            <a:lstStyle/>
            <a:p>
              <a:r>
                <a:rPr lang="en-US" altLang="ja-JP" sz="1400">
                  <a:latin typeface="Calibri" pitchFamily="34" charset="0"/>
                </a:rPr>
                <a:t>106</a:t>
              </a:r>
            </a:p>
          </p:txBody>
        </p:sp>
        <p:sp>
          <p:nvSpPr>
            <p:cNvPr id="3095" name="Text Box 10"/>
            <p:cNvSpPr txBox="1">
              <a:spLocks noChangeArrowheads="1"/>
            </p:cNvSpPr>
            <p:nvPr/>
          </p:nvSpPr>
          <p:spPr bwMode="auto">
            <a:xfrm>
              <a:off x="2961" y="3885"/>
              <a:ext cx="247" cy="138"/>
            </a:xfrm>
            <a:prstGeom prst="rect">
              <a:avLst/>
            </a:prstGeom>
            <a:noFill/>
            <a:ln w="9525">
              <a:noFill/>
              <a:miter lim="800000"/>
              <a:headEnd/>
              <a:tailEnd/>
            </a:ln>
          </p:spPr>
          <p:txBody>
            <a:bodyPr wrap="none">
              <a:spAutoFit/>
            </a:bodyPr>
            <a:lstStyle/>
            <a:p>
              <a:r>
                <a:rPr lang="en-US" altLang="ja-JP" sz="1400">
                  <a:latin typeface="Calibri" pitchFamily="34" charset="0"/>
                </a:rPr>
                <a:t>108</a:t>
              </a:r>
            </a:p>
          </p:txBody>
        </p:sp>
        <p:sp>
          <p:nvSpPr>
            <p:cNvPr id="3096" name="Text Box 11"/>
            <p:cNvSpPr txBox="1">
              <a:spLocks noChangeArrowheads="1"/>
            </p:cNvSpPr>
            <p:nvPr/>
          </p:nvSpPr>
          <p:spPr bwMode="auto">
            <a:xfrm>
              <a:off x="3372" y="3885"/>
              <a:ext cx="247" cy="138"/>
            </a:xfrm>
            <a:prstGeom prst="rect">
              <a:avLst/>
            </a:prstGeom>
            <a:noFill/>
            <a:ln w="9525">
              <a:noFill/>
              <a:miter lim="800000"/>
              <a:headEnd/>
              <a:tailEnd/>
            </a:ln>
          </p:spPr>
          <p:txBody>
            <a:bodyPr wrap="none">
              <a:spAutoFit/>
            </a:bodyPr>
            <a:lstStyle/>
            <a:p>
              <a:r>
                <a:rPr lang="en-US" altLang="ja-JP" sz="1400">
                  <a:latin typeface="Calibri" pitchFamily="34" charset="0"/>
                </a:rPr>
                <a:t>110</a:t>
              </a:r>
            </a:p>
          </p:txBody>
        </p:sp>
        <p:sp>
          <p:nvSpPr>
            <p:cNvPr id="3097" name="Text Box 12"/>
            <p:cNvSpPr txBox="1">
              <a:spLocks noChangeArrowheads="1"/>
            </p:cNvSpPr>
            <p:nvPr/>
          </p:nvSpPr>
          <p:spPr bwMode="auto">
            <a:xfrm>
              <a:off x="3771" y="3885"/>
              <a:ext cx="247" cy="138"/>
            </a:xfrm>
            <a:prstGeom prst="rect">
              <a:avLst/>
            </a:prstGeom>
            <a:noFill/>
            <a:ln w="9525">
              <a:noFill/>
              <a:miter lim="800000"/>
              <a:headEnd/>
              <a:tailEnd/>
            </a:ln>
          </p:spPr>
          <p:txBody>
            <a:bodyPr wrap="none">
              <a:spAutoFit/>
            </a:bodyPr>
            <a:lstStyle/>
            <a:p>
              <a:r>
                <a:rPr lang="en-US" altLang="ja-JP" sz="1400">
                  <a:latin typeface="Calibri" pitchFamily="34" charset="0"/>
                </a:rPr>
                <a:t>112</a:t>
              </a:r>
            </a:p>
          </p:txBody>
        </p:sp>
        <p:sp>
          <p:nvSpPr>
            <p:cNvPr id="3098" name="Text Box 13"/>
            <p:cNvSpPr txBox="1">
              <a:spLocks noChangeArrowheads="1"/>
            </p:cNvSpPr>
            <p:nvPr/>
          </p:nvSpPr>
          <p:spPr bwMode="auto">
            <a:xfrm>
              <a:off x="4182" y="3885"/>
              <a:ext cx="247" cy="138"/>
            </a:xfrm>
            <a:prstGeom prst="rect">
              <a:avLst/>
            </a:prstGeom>
            <a:noFill/>
            <a:ln w="9525">
              <a:noFill/>
              <a:miter lim="800000"/>
              <a:headEnd/>
              <a:tailEnd/>
            </a:ln>
          </p:spPr>
          <p:txBody>
            <a:bodyPr wrap="none">
              <a:spAutoFit/>
            </a:bodyPr>
            <a:lstStyle/>
            <a:p>
              <a:r>
                <a:rPr lang="en-US" altLang="ja-JP" sz="1400">
                  <a:latin typeface="Calibri" pitchFamily="34" charset="0"/>
                </a:rPr>
                <a:t>114</a:t>
              </a:r>
            </a:p>
          </p:txBody>
        </p:sp>
        <p:sp>
          <p:nvSpPr>
            <p:cNvPr id="3099" name="Text Box 14"/>
            <p:cNvSpPr txBox="1">
              <a:spLocks noChangeArrowheads="1"/>
            </p:cNvSpPr>
            <p:nvPr/>
          </p:nvSpPr>
          <p:spPr bwMode="auto">
            <a:xfrm>
              <a:off x="2450" y="4069"/>
              <a:ext cx="860" cy="168"/>
            </a:xfrm>
            <a:prstGeom prst="rect">
              <a:avLst/>
            </a:prstGeom>
            <a:noFill/>
            <a:ln w="9525">
              <a:noFill/>
              <a:miter lim="800000"/>
              <a:headEnd/>
              <a:tailEnd/>
            </a:ln>
          </p:spPr>
          <p:txBody>
            <a:bodyPr wrap="none">
              <a:spAutoFit/>
            </a:bodyPr>
            <a:lstStyle/>
            <a:p>
              <a:r>
                <a:rPr lang="en-US" altLang="ja-JP" b="1" dirty="0" smtClean="0">
                  <a:latin typeface="Calibri" pitchFamily="34" charset="0"/>
                </a:rPr>
                <a:t>Atomic number</a:t>
              </a:r>
              <a:endParaRPr lang="ja-JP" altLang="en-US" b="1" dirty="0">
                <a:latin typeface="Calibri" pitchFamily="34" charset="0"/>
              </a:endParaRPr>
            </a:p>
          </p:txBody>
        </p:sp>
        <p:sp>
          <p:nvSpPr>
            <p:cNvPr id="3100" name="Text Box 15"/>
            <p:cNvSpPr txBox="1">
              <a:spLocks noChangeArrowheads="1"/>
            </p:cNvSpPr>
            <p:nvPr/>
          </p:nvSpPr>
          <p:spPr bwMode="auto">
            <a:xfrm>
              <a:off x="1189" y="2000"/>
              <a:ext cx="250" cy="138"/>
            </a:xfrm>
            <a:prstGeom prst="rect">
              <a:avLst/>
            </a:prstGeom>
            <a:noFill/>
            <a:ln w="9525">
              <a:noFill/>
              <a:miter lim="800000"/>
              <a:headEnd/>
              <a:tailEnd/>
            </a:ln>
          </p:spPr>
          <p:txBody>
            <a:bodyPr wrap="none">
              <a:spAutoFit/>
            </a:bodyPr>
            <a:lstStyle/>
            <a:p>
              <a:r>
                <a:rPr lang="en-US" altLang="ja-JP" sz="1400">
                  <a:latin typeface="Calibri" pitchFamily="34" charset="0"/>
                </a:rPr>
                <a:t>1</a:t>
              </a:r>
              <a:r>
                <a:rPr lang="en-US" altLang="ja-JP" sz="1400">
                  <a:latin typeface="Symbol" pitchFamily="18" charset="2"/>
                </a:rPr>
                <a:t>m</a:t>
              </a:r>
              <a:r>
                <a:rPr lang="en-US" altLang="ja-JP" sz="1400">
                  <a:latin typeface="Calibri" pitchFamily="34" charset="0"/>
                </a:rPr>
                <a:t>b</a:t>
              </a:r>
            </a:p>
          </p:txBody>
        </p:sp>
        <p:sp>
          <p:nvSpPr>
            <p:cNvPr id="3101" name="Text Box 16"/>
            <p:cNvSpPr txBox="1">
              <a:spLocks noChangeArrowheads="1"/>
            </p:cNvSpPr>
            <p:nvPr/>
          </p:nvSpPr>
          <p:spPr bwMode="auto">
            <a:xfrm>
              <a:off x="1191" y="2655"/>
              <a:ext cx="247" cy="138"/>
            </a:xfrm>
            <a:prstGeom prst="rect">
              <a:avLst/>
            </a:prstGeom>
            <a:noFill/>
            <a:ln w="9525">
              <a:noFill/>
              <a:miter lim="800000"/>
              <a:headEnd/>
              <a:tailEnd/>
            </a:ln>
          </p:spPr>
          <p:txBody>
            <a:bodyPr wrap="none">
              <a:spAutoFit/>
            </a:bodyPr>
            <a:lstStyle/>
            <a:p>
              <a:r>
                <a:rPr lang="en-US" altLang="ja-JP" sz="1400">
                  <a:latin typeface="Calibri" pitchFamily="34" charset="0"/>
                </a:rPr>
                <a:t>1nb</a:t>
              </a:r>
            </a:p>
          </p:txBody>
        </p:sp>
        <p:sp>
          <p:nvSpPr>
            <p:cNvPr id="3102" name="Text Box 17"/>
            <p:cNvSpPr txBox="1">
              <a:spLocks noChangeArrowheads="1"/>
            </p:cNvSpPr>
            <p:nvPr/>
          </p:nvSpPr>
          <p:spPr bwMode="auto">
            <a:xfrm>
              <a:off x="1123" y="2445"/>
              <a:ext cx="298" cy="139"/>
            </a:xfrm>
            <a:prstGeom prst="rect">
              <a:avLst/>
            </a:prstGeom>
            <a:noFill/>
            <a:ln w="9525">
              <a:noFill/>
              <a:miter lim="800000"/>
              <a:headEnd/>
              <a:tailEnd/>
            </a:ln>
          </p:spPr>
          <p:txBody>
            <a:bodyPr wrap="none">
              <a:spAutoFit/>
            </a:bodyPr>
            <a:lstStyle/>
            <a:p>
              <a:r>
                <a:rPr lang="en-US" altLang="ja-JP" sz="1400">
                  <a:latin typeface="Calibri" pitchFamily="34" charset="0"/>
                </a:rPr>
                <a:t>10nb</a:t>
              </a:r>
            </a:p>
          </p:txBody>
        </p:sp>
        <p:sp>
          <p:nvSpPr>
            <p:cNvPr id="3103" name="Text Box 18"/>
            <p:cNvSpPr txBox="1">
              <a:spLocks noChangeArrowheads="1"/>
            </p:cNvSpPr>
            <p:nvPr/>
          </p:nvSpPr>
          <p:spPr bwMode="auto">
            <a:xfrm>
              <a:off x="1061" y="2226"/>
              <a:ext cx="349" cy="138"/>
            </a:xfrm>
            <a:prstGeom prst="rect">
              <a:avLst/>
            </a:prstGeom>
            <a:noFill/>
            <a:ln w="9525">
              <a:noFill/>
              <a:miter lim="800000"/>
              <a:headEnd/>
              <a:tailEnd/>
            </a:ln>
          </p:spPr>
          <p:txBody>
            <a:bodyPr wrap="none">
              <a:spAutoFit/>
            </a:bodyPr>
            <a:lstStyle/>
            <a:p>
              <a:r>
                <a:rPr lang="en-US" altLang="ja-JP" sz="1400">
                  <a:latin typeface="Calibri" pitchFamily="34" charset="0"/>
                </a:rPr>
                <a:t>100nb</a:t>
              </a:r>
            </a:p>
          </p:txBody>
        </p:sp>
        <p:sp>
          <p:nvSpPr>
            <p:cNvPr id="3104" name="Text Box 19"/>
            <p:cNvSpPr txBox="1">
              <a:spLocks noChangeArrowheads="1"/>
            </p:cNvSpPr>
            <p:nvPr/>
          </p:nvSpPr>
          <p:spPr bwMode="auto">
            <a:xfrm>
              <a:off x="1058" y="2883"/>
              <a:ext cx="349" cy="138"/>
            </a:xfrm>
            <a:prstGeom prst="rect">
              <a:avLst/>
            </a:prstGeom>
            <a:noFill/>
            <a:ln w="9525">
              <a:noFill/>
              <a:miter lim="800000"/>
              <a:headEnd/>
              <a:tailEnd/>
            </a:ln>
          </p:spPr>
          <p:txBody>
            <a:bodyPr wrap="none">
              <a:spAutoFit/>
            </a:bodyPr>
            <a:lstStyle/>
            <a:p>
              <a:r>
                <a:rPr lang="en-US" altLang="ja-JP" sz="1400">
                  <a:latin typeface="Calibri" pitchFamily="34" charset="0"/>
                </a:rPr>
                <a:t>100pb</a:t>
              </a:r>
            </a:p>
          </p:txBody>
        </p:sp>
        <p:sp>
          <p:nvSpPr>
            <p:cNvPr id="3105" name="Text Box 20"/>
            <p:cNvSpPr txBox="1">
              <a:spLocks noChangeArrowheads="1"/>
            </p:cNvSpPr>
            <p:nvPr/>
          </p:nvSpPr>
          <p:spPr bwMode="auto">
            <a:xfrm>
              <a:off x="1130" y="3107"/>
              <a:ext cx="298" cy="138"/>
            </a:xfrm>
            <a:prstGeom prst="rect">
              <a:avLst/>
            </a:prstGeom>
            <a:noFill/>
            <a:ln w="9525">
              <a:noFill/>
              <a:miter lim="800000"/>
              <a:headEnd/>
              <a:tailEnd/>
            </a:ln>
          </p:spPr>
          <p:txBody>
            <a:bodyPr wrap="none">
              <a:spAutoFit/>
            </a:bodyPr>
            <a:lstStyle/>
            <a:p>
              <a:r>
                <a:rPr lang="en-US" altLang="ja-JP" sz="1400">
                  <a:latin typeface="Calibri" pitchFamily="34" charset="0"/>
                </a:rPr>
                <a:t>10pb</a:t>
              </a:r>
            </a:p>
          </p:txBody>
        </p:sp>
        <p:sp>
          <p:nvSpPr>
            <p:cNvPr id="3106" name="Text Box 21"/>
            <p:cNvSpPr txBox="1">
              <a:spLocks noChangeArrowheads="1"/>
            </p:cNvSpPr>
            <p:nvPr/>
          </p:nvSpPr>
          <p:spPr bwMode="auto">
            <a:xfrm>
              <a:off x="1191" y="3321"/>
              <a:ext cx="247" cy="138"/>
            </a:xfrm>
            <a:prstGeom prst="rect">
              <a:avLst/>
            </a:prstGeom>
            <a:noFill/>
            <a:ln w="9525">
              <a:noFill/>
              <a:miter lim="800000"/>
              <a:headEnd/>
              <a:tailEnd/>
            </a:ln>
          </p:spPr>
          <p:txBody>
            <a:bodyPr wrap="none">
              <a:spAutoFit/>
            </a:bodyPr>
            <a:lstStyle/>
            <a:p>
              <a:r>
                <a:rPr lang="en-US" altLang="ja-JP" sz="1400">
                  <a:latin typeface="Calibri" pitchFamily="34" charset="0"/>
                </a:rPr>
                <a:t>1pb</a:t>
              </a:r>
            </a:p>
          </p:txBody>
        </p:sp>
        <p:sp>
          <p:nvSpPr>
            <p:cNvPr id="3107" name="Text Box 22"/>
            <p:cNvSpPr txBox="1">
              <a:spLocks noChangeArrowheads="1"/>
            </p:cNvSpPr>
            <p:nvPr/>
          </p:nvSpPr>
          <p:spPr bwMode="auto">
            <a:xfrm>
              <a:off x="1096" y="3538"/>
              <a:ext cx="323" cy="138"/>
            </a:xfrm>
            <a:prstGeom prst="rect">
              <a:avLst/>
            </a:prstGeom>
            <a:noFill/>
            <a:ln w="9525">
              <a:noFill/>
              <a:miter lim="800000"/>
              <a:headEnd/>
              <a:tailEnd/>
            </a:ln>
          </p:spPr>
          <p:txBody>
            <a:bodyPr wrap="none">
              <a:spAutoFit/>
            </a:bodyPr>
            <a:lstStyle/>
            <a:p>
              <a:r>
                <a:rPr lang="en-US" altLang="ja-JP" sz="1400">
                  <a:latin typeface="Calibri" pitchFamily="34" charset="0"/>
                </a:rPr>
                <a:t>0.1pb</a:t>
              </a:r>
            </a:p>
          </p:txBody>
        </p:sp>
        <p:sp>
          <p:nvSpPr>
            <p:cNvPr id="3108" name="Oval 23"/>
            <p:cNvSpPr>
              <a:spLocks noChangeArrowheads="1"/>
            </p:cNvSpPr>
            <p:nvPr/>
          </p:nvSpPr>
          <p:spPr bwMode="auto">
            <a:xfrm>
              <a:off x="3512" y="3096"/>
              <a:ext cx="57" cy="46"/>
            </a:xfrm>
            <a:prstGeom prst="ellipse">
              <a:avLst/>
            </a:prstGeom>
            <a:solidFill>
              <a:srgbClr val="FF0000"/>
            </a:solidFill>
            <a:ln w="9525">
              <a:solidFill>
                <a:srgbClr val="FF0000"/>
              </a:solidFill>
              <a:round/>
              <a:headEnd/>
              <a:tailEnd/>
            </a:ln>
          </p:spPr>
          <p:txBody>
            <a:bodyPr wrap="none" anchor="ctr"/>
            <a:lstStyle/>
            <a:p>
              <a:endParaRPr lang="ja-JP" altLang="en-US">
                <a:latin typeface="Calibri" pitchFamily="34" charset="0"/>
              </a:endParaRPr>
            </a:p>
          </p:txBody>
        </p:sp>
        <p:sp>
          <p:nvSpPr>
            <p:cNvPr id="3109" name="Oval 24"/>
            <p:cNvSpPr>
              <a:spLocks noChangeArrowheads="1"/>
            </p:cNvSpPr>
            <p:nvPr/>
          </p:nvSpPr>
          <p:spPr bwMode="auto">
            <a:xfrm>
              <a:off x="3707" y="3255"/>
              <a:ext cx="56" cy="45"/>
            </a:xfrm>
            <a:prstGeom prst="ellipse">
              <a:avLst/>
            </a:prstGeom>
            <a:solidFill>
              <a:srgbClr val="FF0000"/>
            </a:solidFill>
            <a:ln w="9525">
              <a:solidFill>
                <a:srgbClr val="FF0000"/>
              </a:solidFill>
              <a:round/>
              <a:headEnd/>
              <a:tailEnd/>
            </a:ln>
          </p:spPr>
          <p:txBody>
            <a:bodyPr wrap="none" anchor="ctr"/>
            <a:lstStyle/>
            <a:p>
              <a:endParaRPr lang="ja-JP" altLang="en-US">
                <a:latin typeface="Calibri" pitchFamily="34" charset="0"/>
              </a:endParaRPr>
            </a:p>
          </p:txBody>
        </p:sp>
        <p:sp>
          <p:nvSpPr>
            <p:cNvPr id="3110" name="Line 25"/>
            <p:cNvSpPr>
              <a:spLocks noChangeShapeType="1"/>
            </p:cNvSpPr>
            <p:nvPr/>
          </p:nvSpPr>
          <p:spPr bwMode="auto">
            <a:xfrm>
              <a:off x="3541" y="3082"/>
              <a:ext cx="0" cy="85"/>
            </a:xfrm>
            <a:prstGeom prst="line">
              <a:avLst/>
            </a:prstGeom>
            <a:noFill/>
            <a:ln w="19050">
              <a:solidFill>
                <a:srgbClr val="FF0000"/>
              </a:solidFill>
              <a:round/>
              <a:headEnd/>
              <a:tailEnd/>
            </a:ln>
          </p:spPr>
          <p:txBody>
            <a:bodyPr/>
            <a:lstStyle/>
            <a:p>
              <a:endParaRPr lang="ja-JP" altLang="en-US"/>
            </a:p>
          </p:txBody>
        </p:sp>
        <p:sp>
          <p:nvSpPr>
            <p:cNvPr id="3111" name="Line 26"/>
            <p:cNvSpPr>
              <a:spLocks noChangeShapeType="1"/>
            </p:cNvSpPr>
            <p:nvPr/>
          </p:nvSpPr>
          <p:spPr bwMode="auto">
            <a:xfrm>
              <a:off x="3737" y="3235"/>
              <a:ext cx="0" cy="84"/>
            </a:xfrm>
            <a:prstGeom prst="line">
              <a:avLst/>
            </a:prstGeom>
            <a:noFill/>
            <a:ln w="19050">
              <a:solidFill>
                <a:srgbClr val="FF0000"/>
              </a:solidFill>
              <a:round/>
              <a:headEnd/>
              <a:tailEnd/>
            </a:ln>
          </p:spPr>
          <p:txBody>
            <a:bodyPr/>
            <a:lstStyle/>
            <a:p>
              <a:endParaRPr lang="ja-JP" altLang="en-US"/>
            </a:p>
          </p:txBody>
        </p:sp>
        <p:sp>
          <p:nvSpPr>
            <p:cNvPr id="3112" name="Oval 27"/>
            <p:cNvSpPr>
              <a:spLocks noChangeArrowheads="1"/>
            </p:cNvSpPr>
            <p:nvPr/>
          </p:nvSpPr>
          <p:spPr bwMode="auto">
            <a:xfrm>
              <a:off x="3906" y="3417"/>
              <a:ext cx="56" cy="46"/>
            </a:xfrm>
            <a:prstGeom prst="ellipse">
              <a:avLst/>
            </a:prstGeom>
            <a:solidFill>
              <a:srgbClr val="FF0000"/>
            </a:solidFill>
            <a:ln w="9525">
              <a:solidFill>
                <a:srgbClr val="FF0000"/>
              </a:solidFill>
              <a:round/>
              <a:headEnd/>
              <a:tailEnd/>
            </a:ln>
          </p:spPr>
          <p:txBody>
            <a:bodyPr wrap="none" anchor="ctr"/>
            <a:lstStyle/>
            <a:p>
              <a:endParaRPr lang="ja-JP" altLang="en-US">
                <a:latin typeface="Calibri" pitchFamily="34" charset="0"/>
              </a:endParaRPr>
            </a:p>
          </p:txBody>
        </p:sp>
        <p:sp>
          <p:nvSpPr>
            <p:cNvPr id="3113" name="Line 28"/>
            <p:cNvSpPr>
              <a:spLocks noChangeShapeType="1"/>
            </p:cNvSpPr>
            <p:nvPr/>
          </p:nvSpPr>
          <p:spPr bwMode="auto">
            <a:xfrm>
              <a:off x="3936" y="3363"/>
              <a:ext cx="0" cy="197"/>
            </a:xfrm>
            <a:prstGeom prst="line">
              <a:avLst/>
            </a:prstGeom>
            <a:noFill/>
            <a:ln w="19050">
              <a:solidFill>
                <a:srgbClr val="FF0000"/>
              </a:solidFill>
              <a:round/>
              <a:headEnd/>
              <a:tailEnd/>
            </a:ln>
          </p:spPr>
          <p:txBody>
            <a:bodyPr/>
            <a:lstStyle/>
            <a:p>
              <a:endParaRPr lang="ja-JP" altLang="en-US"/>
            </a:p>
          </p:txBody>
        </p:sp>
        <p:sp>
          <p:nvSpPr>
            <p:cNvPr id="3114" name="Oval 29"/>
            <p:cNvSpPr>
              <a:spLocks noChangeArrowheads="1"/>
            </p:cNvSpPr>
            <p:nvPr/>
          </p:nvSpPr>
          <p:spPr bwMode="auto">
            <a:xfrm>
              <a:off x="4112" y="3630"/>
              <a:ext cx="56" cy="46"/>
            </a:xfrm>
            <a:prstGeom prst="ellipse">
              <a:avLst/>
            </a:prstGeom>
            <a:solidFill>
              <a:srgbClr val="FF0000"/>
            </a:solidFill>
            <a:ln w="9525">
              <a:solidFill>
                <a:srgbClr val="FF0000"/>
              </a:solidFill>
              <a:round/>
              <a:headEnd/>
              <a:tailEnd/>
            </a:ln>
          </p:spPr>
          <p:txBody>
            <a:bodyPr wrap="none" anchor="ctr"/>
            <a:lstStyle/>
            <a:p>
              <a:endParaRPr lang="ja-JP" altLang="en-US">
                <a:latin typeface="Calibri" pitchFamily="34" charset="0"/>
              </a:endParaRPr>
            </a:p>
          </p:txBody>
        </p:sp>
        <p:sp>
          <p:nvSpPr>
            <p:cNvPr id="3115" name="Line 30"/>
            <p:cNvSpPr>
              <a:spLocks noChangeShapeType="1"/>
            </p:cNvSpPr>
            <p:nvPr/>
          </p:nvSpPr>
          <p:spPr bwMode="auto">
            <a:xfrm>
              <a:off x="4142" y="3517"/>
              <a:ext cx="0" cy="295"/>
            </a:xfrm>
            <a:prstGeom prst="line">
              <a:avLst/>
            </a:prstGeom>
            <a:noFill/>
            <a:ln w="19050">
              <a:solidFill>
                <a:srgbClr val="FF0000"/>
              </a:solidFill>
              <a:round/>
              <a:headEnd/>
              <a:tailEnd/>
            </a:ln>
          </p:spPr>
          <p:txBody>
            <a:bodyPr/>
            <a:lstStyle/>
            <a:p>
              <a:endParaRPr lang="ja-JP" altLang="en-US"/>
            </a:p>
          </p:txBody>
        </p:sp>
        <p:sp>
          <p:nvSpPr>
            <p:cNvPr id="3116" name="Line 31"/>
            <p:cNvSpPr>
              <a:spLocks noChangeShapeType="1"/>
            </p:cNvSpPr>
            <p:nvPr/>
          </p:nvSpPr>
          <p:spPr bwMode="auto">
            <a:xfrm>
              <a:off x="3504" y="2326"/>
              <a:ext cx="0" cy="195"/>
            </a:xfrm>
            <a:prstGeom prst="line">
              <a:avLst/>
            </a:prstGeom>
            <a:noFill/>
            <a:ln w="19050">
              <a:solidFill>
                <a:srgbClr val="FF0000"/>
              </a:solidFill>
              <a:round/>
              <a:headEnd/>
              <a:tailEnd/>
            </a:ln>
          </p:spPr>
          <p:txBody>
            <a:bodyPr/>
            <a:lstStyle/>
            <a:p>
              <a:endParaRPr lang="ja-JP" altLang="en-US"/>
            </a:p>
          </p:txBody>
        </p:sp>
        <p:sp>
          <p:nvSpPr>
            <p:cNvPr id="3117" name="Oval 32"/>
            <p:cNvSpPr>
              <a:spLocks noChangeArrowheads="1"/>
            </p:cNvSpPr>
            <p:nvPr/>
          </p:nvSpPr>
          <p:spPr bwMode="auto">
            <a:xfrm>
              <a:off x="3483" y="2391"/>
              <a:ext cx="57" cy="53"/>
            </a:xfrm>
            <a:prstGeom prst="ellipse">
              <a:avLst/>
            </a:prstGeom>
            <a:solidFill>
              <a:srgbClr val="FF0000"/>
            </a:solidFill>
            <a:ln w="9525" algn="ctr">
              <a:solidFill>
                <a:srgbClr val="FF0000"/>
              </a:solidFill>
              <a:round/>
              <a:headEnd/>
              <a:tailEnd/>
            </a:ln>
          </p:spPr>
          <p:txBody>
            <a:bodyPr wrap="none" anchor="ctr"/>
            <a:lstStyle/>
            <a:p>
              <a:endParaRPr lang="ja-JP" altLang="en-US">
                <a:latin typeface="Calibri" pitchFamily="34" charset="0"/>
              </a:endParaRPr>
            </a:p>
          </p:txBody>
        </p:sp>
        <p:sp>
          <p:nvSpPr>
            <p:cNvPr id="3118" name="Text Box 33"/>
            <p:cNvSpPr txBox="1">
              <a:spLocks noChangeArrowheads="1"/>
            </p:cNvSpPr>
            <p:nvPr/>
          </p:nvSpPr>
          <p:spPr bwMode="auto">
            <a:xfrm>
              <a:off x="3646" y="2291"/>
              <a:ext cx="486" cy="168"/>
            </a:xfrm>
            <a:prstGeom prst="rect">
              <a:avLst/>
            </a:prstGeom>
            <a:noFill/>
            <a:ln w="9525" algn="ctr">
              <a:noFill/>
              <a:miter lim="800000"/>
              <a:headEnd/>
              <a:tailEnd/>
            </a:ln>
          </p:spPr>
          <p:txBody>
            <a:bodyPr wrap="none">
              <a:spAutoFit/>
            </a:bodyPr>
            <a:lstStyle/>
            <a:p>
              <a:pPr algn="ctr"/>
              <a:r>
                <a:rPr lang="en-US" altLang="ja-JP" b="1" dirty="0" smtClean="0">
                  <a:latin typeface="Times New Roman" pitchFamily="18" charset="0"/>
                </a:rPr>
                <a:t>RIKEN</a:t>
              </a:r>
              <a:endParaRPr lang="ja-JP" altLang="en-US" sz="1600" b="1" dirty="0">
                <a:latin typeface="Times New Roman" pitchFamily="18" charset="0"/>
              </a:endParaRPr>
            </a:p>
          </p:txBody>
        </p:sp>
        <p:sp>
          <p:nvSpPr>
            <p:cNvPr id="3119" name="Oval 34"/>
            <p:cNvSpPr>
              <a:spLocks noChangeArrowheads="1"/>
            </p:cNvSpPr>
            <p:nvPr/>
          </p:nvSpPr>
          <p:spPr bwMode="auto">
            <a:xfrm>
              <a:off x="3475" y="2391"/>
              <a:ext cx="57" cy="53"/>
            </a:xfrm>
            <a:prstGeom prst="ellipse">
              <a:avLst/>
            </a:prstGeom>
            <a:solidFill>
              <a:srgbClr val="FF0000"/>
            </a:solidFill>
            <a:ln w="9525" algn="ctr">
              <a:solidFill>
                <a:srgbClr val="FF0000"/>
              </a:solidFill>
              <a:round/>
              <a:headEnd/>
              <a:tailEnd/>
            </a:ln>
          </p:spPr>
          <p:txBody>
            <a:bodyPr wrap="none" anchor="ctr"/>
            <a:lstStyle/>
            <a:p>
              <a:endParaRPr lang="ja-JP" altLang="en-US">
                <a:latin typeface="Calibri" pitchFamily="34" charset="0"/>
              </a:endParaRPr>
            </a:p>
          </p:txBody>
        </p:sp>
      </p:grpSp>
      <p:sp>
        <p:nvSpPr>
          <p:cNvPr id="45" name="日付プレースホルダ 44"/>
          <p:cNvSpPr>
            <a:spLocks noGrp="1"/>
          </p:cNvSpPr>
          <p:nvPr>
            <p:ph type="dt" sz="quarter" idx="10"/>
          </p:nvPr>
        </p:nvSpPr>
        <p:spPr/>
        <p:txBody>
          <a:bodyPr/>
          <a:lstStyle/>
          <a:p>
            <a:pPr>
              <a:defRPr/>
            </a:pPr>
            <a:fld id="{19E7AD62-512F-4532-A713-1F0C0C1C7E53}" type="datetime1">
              <a:rPr lang="ja-JP" altLang="en-US" smtClean="0"/>
              <a:t>2014/6/5</a:t>
            </a:fld>
            <a:endParaRPr lang="en-US" altLang="ja-JP"/>
          </a:p>
        </p:txBody>
      </p:sp>
      <p:sp>
        <p:nvSpPr>
          <p:cNvPr id="46" name="スライド番号プレースホルダ 45"/>
          <p:cNvSpPr>
            <a:spLocks noGrp="1"/>
          </p:cNvSpPr>
          <p:nvPr>
            <p:ph type="sldNum" sz="quarter" idx="12"/>
          </p:nvPr>
        </p:nvSpPr>
        <p:spPr/>
        <p:txBody>
          <a:bodyPr/>
          <a:lstStyle/>
          <a:p>
            <a:pPr>
              <a:defRPr/>
            </a:pPr>
            <a:fld id="{4BDBEC16-9EE3-4E93-B9BE-8E7935E02695}" type="slidenum">
              <a:rPr lang="en-US" altLang="ja-JP" smtClean="0"/>
              <a:pPr>
                <a:defRPr/>
              </a:pPr>
              <a:t>27</a:t>
            </a:fld>
            <a:endParaRPr lang="en-US" altLang="ja-JP"/>
          </a:p>
        </p:txBody>
      </p:sp>
      <p:sp>
        <p:nvSpPr>
          <p:cNvPr id="47" name="フッター プレースホルダ 46"/>
          <p:cNvSpPr>
            <a:spLocks noGrp="1"/>
          </p:cNvSpPr>
          <p:nvPr>
            <p:ph type="ftr" sz="quarter" idx="11"/>
          </p:nvPr>
        </p:nvSpPr>
        <p:spPr/>
        <p:txBody>
          <a:bodyPr/>
          <a:lstStyle/>
          <a:p>
            <a:pPr>
              <a:defRPr/>
            </a:pPr>
            <a:r>
              <a:rPr lang="en-US" altLang="zh-CN" dirty="0" smtClean="0"/>
              <a:t>ARIS2014</a:t>
            </a:r>
            <a:endParaRPr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dt" sz="quarter" idx="10"/>
          </p:nvPr>
        </p:nvSpPr>
        <p:spPr/>
        <p:txBody>
          <a:bodyPr/>
          <a:lstStyle/>
          <a:p>
            <a:pPr>
              <a:defRPr/>
            </a:pPr>
            <a:fld id="{F62BC199-9988-467A-8C97-11014E66BF0B}" type="datetime1">
              <a:rPr lang="ja-JP" altLang="en-US" smtClean="0">
                <a:latin typeface="Arial" pitchFamily="34" charset="0"/>
              </a:rPr>
              <a:t>2014/6/5</a:t>
            </a:fld>
            <a:endParaRPr lang="en-US" altLang="ja-JP">
              <a:latin typeface="Arial" pitchFamily="34" charset="0"/>
            </a:endParaRPr>
          </a:p>
        </p:txBody>
      </p:sp>
      <p:sp>
        <p:nvSpPr>
          <p:cNvPr id="44036" name="Rectangle 7"/>
          <p:cNvSpPr>
            <a:spLocks noGrp="1" noChangeArrowheads="1"/>
          </p:cNvSpPr>
          <p:nvPr>
            <p:ph type="sldNum" sz="quarter" idx="12"/>
          </p:nvPr>
        </p:nvSpPr>
        <p:spPr/>
        <p:txBody>
          <a:bodyPr/>
          <a:lstStyle/>
          <a:p>
            <a:pPr>
              <a:defRPr/>
            </a:pPr>
            <a:fld id="{711A06EC-F12F-4DC1-B48F-C2476A02E427}" type="slidenum">
              <a:rPr lang="en-US" altLang="ja-JP">
                <a:latin typeface="Arial" pitchFamily="34" charset="0"/>
              </a:rPr>
              <a:pPr>
                <a:defRPr/>
              </a:pPr>
              <a:t>28</a:t>
            </a:fld>
            <a:endParaRPr lang="en-US" altLang="ja-JP">
              <a:latin typeface="Arial" pitchFamily="34" charset="0"/>
            </a:endParaRPr>
          </a:p>
        </p:txBody>
      </p:sp>
      <p:sp>
        <p:nvSpPr>
          <p:cNvPr id="60418" name="Oval 2"/>
          <p:cNvSpPr>
            <a:spLocks noChangeArrowheads="1"/>
          </p:cNvSpPr>
          <p:nvPr/>
        </p:nvSpPr>
        <p:spPr bwMode="auto">
          <a:xfrm>
            <a:off x="1582738" y="2930525"/>
            <a:ext cx="622300" cy="622300"/>
          </a:xfrm>
          <a:prstGeom prst="ellipse">
            <a:avLst/>
          </a:prstGeom>
          <a:solidFill>
            <a:srgbClr val="00FFFF"/>
          </a:solidFill>
          <a:ln w="9525">
            <a:solidFill>
              <a:schemeClr val="tx1"/>
            </a:solidFill>
            <a:round/>
            <a:headEnd/>
            <a:tailEnd/>
          </a:ln>
        </p:spPr>
        <p:txBody>
          <a:bodyPr wrap="none" anchor="ctr"/>
          <a:lstStyle/>
          <a:p>
            <a:endParaRPr lang="ja-JP" altLang="en-US">
              <a:latin typeface="Calibri" pitchFamily="34" charset="0"/>
            </a:endParaRPr>
          </a:p>
        </p:txBody>
      </p:sp>
      <p:sp>
        <p:nvSpPr>
          <p:cNvPr id="60419" name="Oval 3"/>
          <p:cNvSpPr>
            <a:spLocks noChangeArrowheads="1"/>
          </p:cNvSpPr>
          <p:nvPr/>
        </p:nvSpPr>
        <p:spPr bwMode="auto">
          <a:xfrm>
            <a:off x="4379913" y="2243138"/>
            <a:ext cx="895350" cy="895350"/>
          </a:xfrm>
          <a:prstGeom prst="ellipse">
            <a:avLst/>
          </a:prstGeom>
          <a:solidFill>
            <a:srgbClr val="FF99CC"/>
          </a:solidFill>
          <a:ln w="9525">
            <a:solidFill>
              <a:schemeClr val="tx1"/>
            </a:solidFill>
            <a:round/>
            <a:headEnd/>
            <a:tailEnd/>
          </a:ln>
        </p:spPr>
        <p:txBody>
          <a:bodyPr wrap="none" anchor="ctr"/>
          <a:lstStyle/>
          <a:p>
            <a:endParaRPr lang="ja-JP" altLang="en-US">
              <a:latin typeface="Calibri" pitchFamily="34" charset="0"/>
            </a:endParaRPr>
          </a:p>
        </p:txBody>
      </p:sp>
      <p:sp>
        <p:nvSpPr>
          <p:cNvPr id="60420" name="Oval 4"/>
          <p:cNvSpPr>
            <a:spLocks noChangeArrowheads="1"/>
          </p:cNvSpPr>
          <p:nvPr/>
        </p:nvSpPr>
        <p:spPr bwMode="auto">
          <a:xfrm>
            <a:off x="4505325" y="2227263"/>
            <a:ext cx="895350" cy="895350"/>
          </a:xfrm>
          <a:prstGeom prst="ellipse">
            <a:avLst/>
          </a:prstGeom>
          <a:solidFill>
            <a:srgbClr val="FF99CC"/>
          </a:solidFill>
          <a:ln w="9525">
            <a:solidFill>
              <a:schemeClr val="tx1"/>
            </a:solidFill>
            <a:round/>
            <a:headEnd/>
            <a:tailEnd/>
          </a:ln>
        </p:spPr>
        <p:txBody>
          <a:bodyPr wrap="none" anchor="ctr"/>
          <a:lstStyle/>
          <a:p>
            <a:endParaRPr lang="ja-JP" altLang="en-US">
              <a:latin typeface="Calibri" pitchFamily="34" charset="0"/>
            </a:endParaRPr>
          </a:p>
        </p:txBody>
      </p:sp>
      <p:sp>
        <p:nvSpPr>
          <p:cNvPr id="60421" name="Oval 5"/>
          <p:cNvSpPr>
            <a:spLocks noChangeArrowheads="1"/>
          </p:cNvSpPr>
          <p:nvPr/>
        </p:nvSpPr>
        <p:spPr bwMode="auto">
          <a:xfrm>
            <a:off x="2895600" y="3001963"/>
            <a:ext cx="622300" cy="622300"/>
          </a:xfrm>
          <a:prstGeom prst="ellipse">
            <a:avLst/>
          </a:prstGeom>
          <a:solidFill>
            <a:srgbClr val="00FFFF"/>
          </a:solidFill>
          <a:ln w="9525">
            <a:solidFill>
              <a:schemeClr val="tx1"/>
            </a:solidFill>
            <a:round/>
            <a:headEnd/>
            <a:tailEnd/>
          </a:ln>
        </p:spPr>
        <p:txBody>
          <a:bodyPr wrap="none" anchor="ctr"/>
          <a:lstStyle/>
          <a:p>
            <a:endParaRPr lang="ja-JP" altLang="en-US">
              <a:latin typeface="Calibri" pitchFamily="34" charset="0"/>
            </a:endParaRPr>
          </a:p>
        </p:txBody>
      </p:sp>
      <p:sp>
        <p:nvSpPr>
          <p:cNvPr id="60422" name="Oval 6"/>
          <p:cNvSpPr>
            <a:spLocks noChangeArrowheads="1"/>
          </p:cNvSpPr>
          <p:nvPr/>
        </p:nvSpPr>
        <p:spPr bwMode="auto">
          <a:xfrm>
            <a:off x="4627563" y="2206625"/>
            <a:ext cx="895350" cy="895350"/>
          </a:xfrm>
          <a:prstGeom prst="ellipse">
            <a:avLst/>
          </a:prstGeom>
          <a:solidFill>
            <a:srgbClr val="FF99CC"/>
          </a:solidFill>
          <a:ln w="9525">
            <a:solidFill>
              <a:schemeClr val="tx1"/>
            </a:solidFill>
            <a:round/>
            <a:headEnd/>
            <a:tailEnd/>
          </a:ln>
        </p:spPr>
        <p:txBody>
          <a:bodyPr wrap="none" anchor="ctr"/>
          <a:lstStyle/>
          <a:p>
            <a:endParaRPr lang="ja-JP" altLang="en-US">
              <a:latin typeface="Calibri" pitchFamily="34" charset="0"/>
            </a:endParaRPr>
          </a:p>
        </p:txBody>
      </p:sp>
      <p:sp>
        <p:nvSpPr>
          <p:cNvPr id="60423" name="Oval 7"/>
          <p:cNvSpPr>
            <a:spLocks noChangeArrowheads="1"/>
          </p:cNvSpPr>
          <p:nvPr/>
        </p:nvSpPr>
        <p:spPr bwMode="auto">
          <a:xfrm>
            <a:off x="3829050" y="3275013"/>
            <a:ext cx="622300" cy="622300"/>
          </a:xfrm>
          <a:prstGeom prst="ellipse">
            <a:avLst/>
          </a:prstGeom>
          <a:solidFill>
            <a:srgbClr val="00FFFF"/>
          </a:solidFill>
          <a:ln w="9525">
            <a:solidFill>
              <a:schemeClr val="tx1"/>
            </a:solidFill>
            <a:round/>
            <a:headEnd/>
            <a:tailEnd/>
          </a:ln>
        </p:spPr>
        <p:txBody>
          <a:bodyPr wrap="none" anchor="ctr"/>
          <a:lstStyle/>
          <a:p>
            <a:endParaRPr lang="ja-JP" altLang="en-US">
              <a:latin typeface="Calibri" pitchFamily="34" charset="0"/>
            </a:endParaRPr>
          </a:p>
        </p:txBody>
      </p:sp>
      <p:sp>
        <p:nvSpPr>
          <p:cNvPr id="60424" name="Oval 8"/>
          <p:cNvSpPr>
            <a:spLocks noChangeArrowheads="1"/>
          </p:cNvSpPr>
          <p:nvPr/>
        </p:nvSpPr>
        <p:spPr bwMode="auto">
          <a:xfrm>
            <a:off x="4875213" y="2112963"/>
            <a:ext cx="895350" cy="895350"/>
          </a:xfrm>
          <a:prstGeom prst="ellipse">
            <a:avLst/>
          </a:prstGeom>
          <a:solidFill>
            <a:srgbClr val="FF99CC"/>
          </a:solidFill>
          <a:ln w="9525">
            <a:solidFill>
              <a:schemeClr val="tx1"/>
            </a:solidFill>
            <a:round/>
            <a:headEnd/>
            <a:tailEnd/>
          </a:ln>
        </p:spPr>
        <p:txBody>
          <a:bodyPr wrap="none" anchor="ctr"/>
          <a:lstStyle/>
          <a:p>
            <a:endParaRPr lang="ja-JP" altLang="en-US">
              <a:latin typeface="Calibri" pitchFamily="34" charset="0"/>
            </a:endParaRPr>
          </a:p>
        </p:txBody>
      </p:sp>
      <p:sp>
        <p:nvSpPr>
          <p:cNvPr id="60425" name="Oval 9"/>
          <p:cNvSpPr>
            <a:spLocks noChangeArrowheads="1"/>
          </p:cNvSpPr>
          <p:nvPr/>
        </p:nvSpPr>
        <p:spPr bwMode="auto">
          <a:xfrm>
            <a:off x="4368800" y="3962400"/>
            <a:ext cx="622300" cy="622300"/>
          </a:xfrm>
          <a:prstGeom prst="ellipse">
            <a:avLst/>
          </a:prstGeom>
          <a:solidFill>
            <a:srgbClr val="00FFFF"/>
          </a:solidFill>
          <a:ln w="9525">
            <a:solidFill>
              <a:schemeClr val="tx1"/>
            </a:solidFill>
            <a:round/>
            <a:headEnd/>
            <a:tailEnd/>
          </a:ln>
        </p:spPr>
        <p:txBody>
          <a:bodyPr wrap="none" anchor="ctr"/>
          <a:lstStyle/>
          <a:p>
            <a:endParaRPr lang="ja-JP" altLang="en-US">
              <a:latin typeface="Calibri" pitchFamily="34" charset="0"/>
            </a:endParaRPr>
          </a:p>
        </p:txBody>
      </p:sp>
      <p:sp>
        <p:nvSpPr>
          <p:cNvPr id="60426" name="Oval 10"/>
          <p:cNvSpPr>
            <a:spLocks noChangeArrowheads="1"/>
          </p:cNvSpPr>
          <p:nvPr/>
        </p:nvSpPr>
        <p:spPr bwMode="auto">
          <a:xfrm>
            <a:off x="5257800" y="1882775"/>
            <a:ext cx="895350" cy="895350"/>
          </a:xfrm>
          <a:prstGeom prst="ellipse">
            <a:avLst/>
          </a:prstGeom>
          <a:solidFill>
            <a:srgbClr val="FF99CC"/>
          </a:solidFill>
          <a:ln w="9525">
            <a:solidFill>
              <a:schemeClr val="tx1"/>
            </a:solidFill>
            <a:round/>
            <a:headEnd/>
            <a:tailEnd/>
          </a:ln>
        </p:spPr>
        <p:txBody>
          <a:bodyPr wrap="none" anchor="ctr"/>
          <a:lstStyle/>
          <a:p>
            <a:endParaRPr lang="ja-JP" altLang="en-US">
              <a:latin typeface="Calibri" pitchFamily="34" charset="0"/>
            </a:endParaRPr>
          </a:p>
        </p:txBody>
      </p:sp>
      <p:sp>
        <p:nvSpPr>
          <p:cNvPr id="60427" name="Oval 11"/>
          <p:cNvSpPr>
            <a:spLocks noChangeArrowheads="1"/>
          </p:cNvSpPr>
          <p:nvPr/>
        </p:nvSpPr>
        <p:spPr bwMode="auto">
          <a:xfrm>
            <a:off x="4764088" y="5106988"/>
            <a:ext cx="622300" cy="622300"/>
          </a:xfrm>
          <a:prstGeom prst="ellipse">
            <a:avLst/>
          </a:prstGeom>
          <a:solidFill>
            <a:srgbClr val="00FFFF"/>
          </a:solidFill>
          <a:ln w="9525">
            <a:solidFill>
              <a:schemeClr val="tx1"/>
            </a:solidFill>
            <a:round/>
            <a:headEnd/>
            <a:tailEnd/>
          </a:ln>
        </p:spPr>
        <p:txBody>
          <a:bodyPr wrap="none" anchor="ctr"/>
          <a:lstStyle/>
          <a:p>
            <a:endParaRPr lang="ja-JP" altLang="en-US">
              <a:latin typeface="Calibri" pitchFamily="34" charset="0"/>
            </a:endParaRPr>
          </a:p>
        </p:txBody>
      </p:sp>
      <p:sp>
        <p:nvSpPr>
          <p:cNvPr id="60428" name="Oval 12"/>
          <p:cNvSpPr>
            <a:spLocks noChangeArrowheads="1"/>
          </p:cNvSpPr>
          <p:nvPr/>
        </p:nvSpPr>
        <p:spPr bwMode="auto">
          <a:xfrm>
            <a:off x="5684838" y="1555750"/>
            <a:ext cx="895350" cy="895350"/>
          </a:xfrm>
          <a:prstGeom prst="ellipse">
            <a:avLst/>
          </a:prstGeom>
          <a:solidFill>
            <a:srgbClr val="FF99CC"/>
          </a:solidFill>
          <a:ln w="9525">
            <a:solidFill>
              <a:schemeClr val="tx1"/>
            </a:solidFill>
            <a:round/>
            <a:headEnd/>
            <a:tailEnd/>
          </a:ln>
        </p:spPr>
        <p:txBody>
          <a:bodyPr wrap="none" anchor="ctr"/>
          <a:lstStyle/>
          <a:p>
            <a:endParaRPr lang="ja-JP" altLang="en-US">
              <a:latin typeface="Calibri" pitchFamily="34" charset="0"/>
            </a:endParaRPr>
          </a:p>
        </p:txBody>
      </p:sp>
      <p:sp>
        <p:nvSpPr>
          <p:cNvPr id="60429" name="Oval 13"/>
          <p:cNvSpPr>
            <a:spLocks noChangeArrowheads="1"/>
          </p:cNvSpPr>
          <p:nvPr/>
        </p:nvSpPr>
        <p:spPr bwMode="auto">
          <a:xfrm>
            <a:off x="5127625" y="6046788"/>
            <a:ext cx="622300" cy="622300"/>
          </a:xfrm>
          <a:prstGeom prst="ellipse">
            <a:avLst/>
          </a:prstGeom>
          <a:solidFill>
            <a:srgbClr val="00FFFF"/>
          </a:solidFill>
          <a:ln w="9525">
            <a:solidFill>
              <a:schemeClr val="tx1"/>
            </a:solidFill>
            <a:round/>
            <a:headEnd/>
            <a:tailEnd/>
          </a:ln>
        </p:spPr>
        <p:txBody>
          <a:bodyPr wrap="none" anchor="ctr"/>
          <a:lstStyle/>
          <a:p>
            <a:endParaRPr lang="ja-JP" altLang="en-US">
              <a:latin typeface="Calibri" pitchFamily="34" charset="0"/>
            </a:endParaRPr>
          </a:p>
        </p:txBody>
      </p:sp>
      <p:sp>
        <p:nvSpPr>
          <p:cNvPr id="60430" name="Oval 14"/>
          <p:cNvSpPr>
            <a:spLocks noChangeArrowheads="1"/>
          </p:cNvSpPr>
          <p:nvPr/>
        </p:nvSpPr>
        <p:spPr bwMode="auto">
          <a:xfrm>
            <a:off x="6124575" y="1184275"/>
            <a:ext cx="895350" cy="895350"/>
          </a:xfrm>
          <a:prstGeom prst="ellipse">
            <a:avLst/>
          </a:prstGeom>
          <a:solidFill>
            <a:srgbClr val="FF99CC"/>
          </a:solidFill>
          <a:ln w="9525">
            <a:solidFill>
              <a:schemeClr val="tx1"/>
            </a:solidFill>
            <a:round/>
            <a:headEnd/>
            <a:tailEnd/>
          </a:ln>
        </p:spPr>
        <p:txBody>
          <a:bodyPr wrap="none" anchor="ctr"/>
          <a:lstStyle/>
          <a:p>
            <a:endParaRPr lang="ja-JP" altLang="en-US">
              <a:latin typeface="Calibri" pitchFamily="34" charset="0"/>
            </a:endParaRPr>
          </a:p>
        </p:txBody>
      </p:sp>
      <p:sp>
        <p:nvSpPr>
          <p:cNvPr id="17" name="フッター プレースホルダ 16"/>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0419"/>
                                        </p:tgtEl>
                                      </p:cBhvr>
                                    </p:animEffect>
                                    <p:set>
                                      <p:cBhvr>
                                        <p:cTn id="12" dur="1" fill="hold">
                                          <p:stCondLst>
                                            <p:cond delay="499"/>
                                          </p:stCondLst>
                                        </p:cTn>
                                        <p:tgtEl>
                                          <p:spTgt spid="6041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0418"/>
                                        </p:tgtEl>
                                        <p:attrNameLst>
                                          <p:attrName>style.visibility</p:attrName>
                                        </p:attrNameLst>
                                      </p:cBhvr>
                                      <p:to>
                                        <p:strVal val="visible"/>
                                      </p:to>
                                    </p:set>
                                    <p:animEffect transition="in" filter="fade">
                                      <p:cBhvr>
                                        <p:cTn id="15" dur="500"/>
                                        <p:tgtEl>
                                          <p:spTgt spid="604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420"/>
                                        </p:tgtEl>
                                        <p:attrNameLst>
                                          <p:attrName>style.visibility</p:attrName>
                                        </p:attrNameLst>
                                      </p:cBhvr>
                                      <p:to>
                                        <p:strVal val="visible"/>
                                      </p:to>
                                    </p:set>
                                    <p:animEffect transition="in" filter="fade">
                                      <p:cBhvr>
                                        <p:cTn id="18" dur="500"/>
                                        <p:tgtEl>
                                          <p:spTgt spid="604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60418"/>
                                        </p:tgtEl>
                                      </p:cBhvr>
                                    </p:animEffect>
                                    <p:set>
                                      <p:cBhvr>
                                        <p:cTn id="23" dur="1" fill="hold">
                                          <p:stCondLst>
                                            <p:cond delay="499"/>
                                          </p:stCondLst>
                                        </p:cTn>
                                        <p:tgtEl>
                                          <p:spTgt spid="6041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0420"/>
                                        </p:tgtEl>
                                      </p:cBhvr>
                                    </p:animEffect>
                                    <p:set>
                                      <p:cBhvr>
                                        <p:cTn id="26" dur="1" fill="hold">
                                          <p:stCondLst>
                                            <p:cond delay="499"/>
                                          </p:stCondLst>
                                        </p:cTn>
                                        <p:tgtEl>
                                          <p:spTgt spid="60420"/>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60421"/>
                                        </p:tgtEl>
                                        <p:attrNameLst>
                                          <p:attrName>style.visibility</p:attrName>
                                        </p:attrNameLst>
                                      </p:cBhvr>
                                      <p:to>
                                        <p:strVal val="visible"/>
                                      </p:to>
                                    </p:set>
                                    <p:animEffect transition="in" filter="fade">
                                      <p:cBhvr>
                                        <p:cTn id="29" dur="500"/>
                                        <p:tgtEl>
                                          <p:spTgt spid="604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422"/>
                                        </p:tgtEl>
                                        <p:attrNameLst>
                                          <p:attrName>style.visibility</p:attrName>
                                        </p:attrNameLst>
                                      </p:cBhvr>
                                      <p:to>
                                        <p:strVal val="visible"/>
                                      </p:to>
                                    </p:set>
                                    <p:animEffect transition="in" filter="fade">
                                      <p:cBhvr>
                                        <p:cTn id="32" dur="500"/>
                                        <p:tgtEl>
                                          <p:spTgt spid="604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0421"/>
                                        </p:tgtEl>
                                      </p:cBhvr>
                                    </p:animEffect>
                                    <p:set>
                                      <p:cBhvr>
                                        <p:cTn id="37" dur="1" fill="hold">
                                          <p:stCondLst>
                                            <p:cond delay="499"/>
                                          </p:stCondLst>
                                        </p:cTn>
                                        <p:tgtEl>
                                          <p:spTgt spid="6042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60422"/>
                                        </p:tgtEl>
                                      </p:cBhvr>
                                    </p:animEffect>
                                    <p:set>
                                      <p:cBhvr>
                                        <p:cTn id="40" dur="1" fill="hold">
                                          <p:stCondLst>
                                            <p:cond delay="499"/>
                                          </p:stCondLst>
                                        </p:cTn>
                                        <p:tgtEl>
                                          <p:spTgt spid="60422"/>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60423"/>
                                        </p:tgtEl>
                                        <p:attrNameLst>
                                          <p:attrName>style.visibility</p:attrName>
                                        </p:attrNameLst>
                                      </p:cBhvr>
                                      <p:to>
                                        <p:strVal val="visible"/>
                                      </p:to>
                                    </p:set>
                                    <p:animEffect transition="in" filter="fade">
                                      <p:cBhvr>
                                        <p:cTn id="43" dur="500"/>
                                        <p:tgtEl>
                                          <p:spTgt spid="604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424"/>
                                        </p:tgtEl>
                                        <p:attrNameLst>
                                          <p:attrName>style.visibility</p:attrName>
                                        </p:attrNameLst>
                                      </p:cBhvr>
                                      <p:to>
                                        <p:strVal val="visible"/>
                                      </p:to>
                                    </p:set>
                                    <p:animEffect transition="in" filter="fade">
                                      <p:cBhvr>
                                        <p:cTn id="46" dur="500"/>
                                        <p:tgtEl>
                                          <p:spTgt spid="604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60423"/>
                                        </p:tgtEl>
                                      </p:cBhvr>
                                    </p:animEffect>
                                    <p:set>
                                      <p:cBhvr>
                                        <p:cTn id="51" dur="1" fill="hold">
                                          <p:stCondLst>
                                            <p:cond delay="499"/>
                                          </p:stCondLst>
                                        </p:cTn>
                                        <p:tgtEl>
                                          <p:spTgt spid="60423"/>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60424"/>
                                        </p:tgtEl>
                                      </p:cBhvr>
                                    </p:animEffect>
                                    <p:set>
                                      <p:cBhvr>
                                        <p:cTn id="54" dur="1" fill="hold">
                                          <p:stCondLst>
                                            <p:cond delay="499"/>
                                          </p:stCondLst>
                                        </p:cTn>
                                        <p:tgtEl>
                                          <p:spTgt spid="60424"/>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60425"/>
                                        </p:tgtEl>
                                        <p:attrNameLst>
                                          <p:attrName>style.visibility</p:attrName>
                                        </p:attrNameLst>
                                      </p:cBhvr>
                                      <p:to>
                                        <p:strVal val="visible"/>
                                      </p:to>
                                    </p:set>
                                    <p:animEffect transition="in" filter="fade">
                                      <p:cBhvr>
                                        <p:cTn id="57" dur="500"/>
                                        <p:tgtEl>
                                          <p:spTgt spid="604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0426"/>
                                        </p:tgtEl>
                                        <p:attrNameLst>
                                          <p:attrName>style.visibility</p:attrName>
                                        </p:attrNameLst>
                                      </p:cBhvr>
                                      <p:to>
                                        <p:strVal val="visible"/>
                                      </p:to>
                                    </p:set>
                                    <p:animEffect transition="in" filter="fade">
                                      <p:cBhvr>
                                        <p:cTn id="60" dur="500"/>
                                        <p:tgtEl>
                                          <p:spTgt spid="604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60425"/>
                                        </p:tgtEl>
                                      </p:cBhvr>
                                    </p:animEffect>
                                    <p:set>
                                      <p:cBhvr>
                                        <p:cTn id="65" dur="1" fill="hold">
                                          <p:stCondLst>
                                            <p:cond delay="499"/>
                                          </p:stCondLst>
                                        </p:cTn>
                                        <p:tgtEl>
                                          <p:spTgt spid="6042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60426"/>
                                        </p:tgtEl>
                                      </p:cBhvr>
                                    </p:animEffect>
                                    <p:set>
                                      <p:cBhvr>
                                        <p:cTn id="68" dur="1" fill="hold">
                                          <p:stCondLst>
                                            <p:cond delay="499"/>
                                          </p:stCondLst>
                                        </p:cTn>
                                        <p:tgtEl>
                                          <p:spTgt spid="60426"/>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60427"/>
                                        </p:tgtEl>
                                        <p:attrNameLst>
                                          <p:attrName>style.visibility</p:attrName>
                                        </p:attrNameLst>
                                      </p:cBhvr>
                                      <p:to>
                                        <p:strVal val="visible"/>
                                      </p:to>
                                    </p:set>
                                    <p:animEffect transition="in" filter="fade">
                                      <p:cBhvr>
                                        <p:cTn id="71" dur="500"/>
                                        <p:tgtEl>
                                          <p:spTgt spid="604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0428"/>
                                        </p:tgtEl>
                                        <p:attrNameLst>
                                          <p:attrName>style.visibility</p:attrName>
                                        </p:attrNameLst>
                                      </p:cBhvr>
                                      <p:to>
                                        <p:strVal val="visible"/>
                                      </p:to>
                                    </p:set>
                                    <p:animEffect transition="in" filter="fade">
                                      <p:cBhvr>
                                        <p:cTn id="74" dur="500"/>
                                        <p:tgtEl>
                                          <p:spTgt spid="6042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60427"/>
                                        </p:tgtEl>
                                      </p:cBhvr>
                                    </p:animEffect>
                                    <p:set>
                                      <p:cBhvr>
                                        <p:cTn id="79" dur="1" fill="hold">
                                          <p:stCondLst>
                                            <p:cond delay="499"/>
                                          </p:stCondLst>
                                        </p:cTn>
                                        <p:tgtEl>
                                          <p:spTgt spid="60427"/>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60428"/>
                                        </p:tgtEl>
                                      </p:cBhvr>
                                    </p:animEffect>
                                    <p:set>
                                      <p:cBhvr>
                                        <p:cTn id="82" dur="1" fill="hold">
                                          <p:stCondLst>
                                            <p:cond delay="499"/>
                                          </p:stCondLst>
                                        </p:cTn>
                                        <p:tgtEl>
                                          <p:spTgt spid="60428"/>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60429"/>
                                        </p:tgtEl>
                                        <p:attrNameLst>
                                          <p:attrName>style.visibility</p:attrName>
                                        </p:attrNameLst>
                                      </p:cBhvr>
                                      <p:to>
                                        <p:strVal val="visible"/>
                                      </p:to>
                                    </p:set>
                                    <p:animEffect transition="in" filter="fade">
                                      <p:cBhvr>
                                        <p:cTn id="85" dur="500"/>
                                        <p:tgtEl>
                                          <p:spTgt spid="6042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0430"/>
                                        </p:tgtEl>
                                        <p:attrNameLst>
                                          <p:attrName>style.visibility</p:attrName>
                                        </p:attrNameLst>
                                      </p:cBhvr>
                                      <p:to>
                                        <p:strVal val="visible"/>
                                      </p:to>
                                    </p:set>
                                    <p:animEffect transition="in" filter="fade">
                                      <p:cBhvr>
                                        <p:cTn id="88" dur="500"/>
                                        <p:tgtEl>
                                          <p:spTgt spid="6043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60429"/>
                                        </p:tgtEl>
                                      </p:cBhvr>
                                    </p:animEffect>
                                    <p:set>
                                      <p:cBhvr>
                                        <p:cTn id="93" dur="1" fill="hold">
                                          <p:stCondLst>
                                            <p:cond delay="499"/>
                                          </p:stCondLst>
                                        </p:cTn>
                                        <p:tgtEl>
                                          <p:spTgt spid="60429"/>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60430"/>
                                        </p:tgtEl>
                                      </p:cBhvr>
                                    </p:animEffect>
                                    <p:set>
                                      <p:cBhvr>
                                        <p:cTn id="96" dur="1" fill="hold">
                                          <p:stCondLst>
                                            <p:cond delay="499"/>
                                          </p:stCondLst>
                                        </p:cTn>
                                        <p:tgtEl>
                                          <p:spTgt spid="604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18" grpId="1" animBg="1"/>
      <p:bldP spid="60419" grpId="0" animBg="1"/>
      <p:bldP spid="60419" grpId="1" animBg="1"/>
      <p:bldP spid="60420" grpId="0" animBg="1"/>
      <p:bldP spid="60420" grpId="1" animBg="1"/>
      <p:bldP spid="60421" grpId="0" animBg="1"/>
      <p:bldP spid="60421" grpId="1" animBg="1"/>
      <p:bldP spid="60422" grpId="0" animBg="1"/>
      <p:bldP spid="60422" grpId="1" animBg="1"/>
      <p:bldP spid="60423" grpId="0" animBg="1"/>
      <p:bldP spid="60423" grpId="1" animBg="1"/>
      <p:bldP spid="60424" grpId="0" animBg="1"/>
      <p:bldP spid="60424" grpId="1" animBg="1"/>
      <p:bldP spid="60425" grpId="0" animBg="1"/>
      <p:bldP spid="60425" grpId="1" animBg="1"/>
      <p:bldP spid="60426" grpId="0" animBg="1"/>
      <p:bldP spid="60426" grpId="1" animBg="1"/>
      <p:bldP spid="60427" grpId="0" animBg="1"/>
      <p:bldP spid="60427" grpId="1" animBg="1"/>
      <p:bldP spid="60428" grpId="0" animBg="1"/>
      <p:bldP spid="60428" grpId="1" animBg="1"/>
      <p:bldP spid="60429" grpId="0" animBg="1"/>
      <p:bldP spid="60429" grpId="1" animBg="1"/>
      <p:bldP spid="60430" grpId="0" animBg="1"/>
      <p:bldP spid="6043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9F0C6A-9604-4157-9FD0-8E018726546F}" type="datetime1">
              <a:rPr kumimoji="1" lang="ja-JP" altLang="en-US" smtClean="0"/>
              <a:t>2014/6/5</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zh-CN" smtClean="0"/>
              <a:t>ARIS2014</a:t>
            </a:r>
            <a:endParaRPr kumimoji="1" lang="ja-JP" altLang="en-US"/>
          </a:p>
        </p:txBody>
      </p:sp>
      <p:sp>
        <p:nvSpPr>
          <p:cNvPr id="4" name="スライド番号プレースホルダー 3"/>
          <p:cNvSpPr>
            <a:spLocks noGrp="1"/>
          </p:cNvSpPr>
          <p:nvPr>
            <p:ph type="sldNum" sz="quarter" idx="12"/>
          </p:nvPr>
        </p:nvSpPr>
        <p:spPr/>
        <p:txBody>
          <a:bodyPr/>
          <a:lstStyle/>
          <a:p>
            <a:fld id="{596F3A7F-5E54-4477-88E8-1410831F0F23}" type="slidenum">
              <a:rPr kumimoji="1" lang="ja-JP" altLang="en-US" smtClean="0"/>
              <a:pPr/>
              <a:t>29</a:t>
            </a:fld>
            <a:endParaRPr kumimoji="1" lang="ja-JP" altLang="en-US"/>
          </a:p>
        </p:txBody>
      </p:sp>
      <p:pic>
        <p:nvPicPr>
          <p:cNvPr id="5" name="図 4" descr="Fig4_submission"/>
          <p:cNvPicPr>
            <a:picLocks noChangeAspect="1"/>
          </p:cNvPicPr>
          <p:nvPr/>
        </p:nvPicPr>
        <p:blipFill>
          <a:blip r:embed="rId2"/>
          <a:srcRect/>
          <a:stretch>
            <a:fillRect/>
          </a:stretch>
        </p:blipFill>
        <p:spPr bwMode="auto">
          <a:xfrm>
            <a:off x="251504" y="116632"/>
            <a:ext cx="7872464" cy="5904000"/>
          </a:xfrm>
          <a:prstGeom prst="rect">
            <a:avLst/>
          </a:prstGeom>
          <a:noFill/>
          <a:ln w="9525">
            <a:noFill/>
            <a:miter lim="800000"/>
            <a:headEnd/>
            <a:tailEnd/>
          </a:ln>
        </p:spPr>
      </p:pic>
    </p:spTree>
    <p:extLst>
      <p:ext uri="{BB962C8B-B14F-4D97-AF65-F5344CB8AC3E}">
        <p14:creationId xmlns:p14="http://schemas.microsoft.com/office/powerpoint/2010/main" val="33866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 1"/>
          <p:cNvSpPr>
            <a:spLocks noGrp="1"/>
          </p:cNvSpPr>
          <p:nvPr>
            <p:ph type="dt" sz="quarter" idx="10"/>
          </p:nvPr>
        </p:nvSpPr>
        <p:spPr/>
        <p:txBody>
          <a:bodyPr/>
          <a:lstStyle/>
          <a:p>
            <a:pPr>
              <a:defRPr/>
            </a:pPr>
            <a:fld id="{45E65406-D1DD-44E2-9073-4E0F0148242E}" type="datetime1">
              <a:rPr lang="ja-JP" altLang="en-US" smtClean="0"/>
              <a:t>2014/6/5</a:t>
            </a:fld>
            <a:endParaRPr lang="ja-JP" altLang="en-US"/>
          </a:p>
        </p:txBody>
      </p:sp>
      <p:sp>
        <p:nvSpPr>
          <p:cNvPr id="4" name="スライド番号プレースホルダ 3"/>
          <p:cNvSpPr>
            <a:spLocks noGrp="1"/>
          </p:cNvSpPr>
          <p:nvPr>
            <p:ph type="sldNum" sz="quarter" idx="12"/>
          </p:nvPr>
        </p:nvSpPr>
        <p:spPr/>
        <p:txBody>
          <a:bodyPr/>
          <a:lstStyle/>
          <a:p>
            <a:pPr>
              <a:defRPr/>
            </a:pPr>
            <a:fld id="{68771D44-9D7F-4ABB-BD6B-4D75DA6252C9}" type="slidenum">
              <a:rPr lang="ja-JP" altLang="en-US" smtClean="0"/>
              <a:pPr>
                <a:defRPr/>
              </a:pPr>
              <a:t>3</a:t>
            </a:fld>
            <a:endParaRPr lang="ja-JP" altLang="en-US"/>
          </a:p>
        </p:txBody>
      </p:sp>
      <p:pic>
        <p:nvPicPr>
          <p:cNvPr id="105474" name="Picture 2"/>
          <p:cNvPicPr>
            <a:picLocks noChangeAspect="1" noChangeArrowheads="1"/>
          </p:cNvPicPr>
          <p:nvPr/>
        </p:nvPicPr>
        <p:blipFill>
          <a:blip r:embed="rId2" cstate="print"/>
          <a:srcRect/>
          <a:stretch>
            <a:fillRect/>
          </a:stretch>
        </p:blipFill>
        <p:spPr bwMode="auto">
          <a:xfrm>
            <a:off x="9525" y="5488582"/>
            <a:ext cx="9107488" cy="820738"/>
          </a:xfrm>
          <a:prstGeom prst="rect">
            <a:avLst/>
          </a:prstGeom>
          <a:noFill/>
          <a:ln w="19050">
            <a:solidFill>
              <a:srgbClr val="FF0000"/>
            </a:solidFill>
            <a:miter lim="800000"/>
            <a:headEnd/>
            <a:tailEnd/>
          </a:ln>
        </p:spPr>
      </p:pic>
      <p:pic>
        <p:nvPicPr>
          <p:cNvPr id="59398" name="Picture 4" descr="http://flerovlab.jinr.ru/flnr/history/flerov.jpg"/>
          <p:cNvPicPr>
            <a:picLocks noChangeAspect="1" noChangeArrowheads="1"/>
          </p:cNvPicPr>
          <p:nvPr/>
        </p:nvPicPr>
        <p:blipFill>
          <a:blip r:embed="rId3" cstate="print"/>
          <a:srcRect l="10001" r="10362" b="30270"/>
          <a:stretch>
            <a:fillRect/>
          </a:stretch>
        </p:blipFill>
        <p:spPr bwMode="auto">
          <a:xfrm>
            <a:off x="395288" y="260350"/>
            <a:ext cx="2293937" cy="2259013"/>
          </a:xfrm>
          <a:prstGeom prst="rect">
            <a:avLst/>
          </a:prstGeom>
          <a:noFill/>
          <a:ln w="9525">
            <a:noFill/>
            <a:miter lim="800000"/>
            <a:headEnd/>
            <a:tailEnd/>
          </a:ln>
        </p:spPr>
      </p:pic>
      <p:sp>
        <p:nvSpPr>
          <p:cNvPr id="59399" name="テキスト ボックス 6"/>
          <p:cNvSpPr txBox="1">
            <a:spLocks noChangeArrowheads="1"/>
          </p:cNvSpPr>
          <p:nvPr/>
        </p:nvSpPr>
        <p:spPr bwMode="auto">
          <a:xfrm>
            <a:off x="98093" y="2708275"/>
            <a:ext cx="2826415" cy="646331"/>
          </a:xfrm>
          <a:prstGeom prst="rect">
            <a:avLst/>
          </a:prstGeom>
          <a:noFill/>
          <a:ln w="9525">
            <a:noFill/>
            <a:miter lim="800000"/>
            <a:headEnd/>
            <a:tailEnd/>
          </a:ln>
        </p:spPr>
        <p:txBody>
          <a:bodyPr wrap="none">
            <a:spAutoFit/>
          </a:bodyPr>
          <a:lstStyle/>
          <a:p>
            <a:pPr algn="ctr"/>
            <a:r>
              <a:rPr lang="en-US" altLang="ja-JP" dirty="0" err="1"/>
              <a:t>Georgi</a:t>
            </a:r>
            <a:r>
              <a:rPr lang="en-US" altLang="ja-JP" dirty="0"/>
              <a:t> </a:t>
            </a:r>
            <a:r>
              <a:rPr lang="en-US" altLang="ja-JP" dirty="0" err="1"/>
              <a:t>Nikolaevich</a:t>
            </a:r>
            <a:r>
              <a:rPr lang="en-US" altLang="ja-JP" dirty="0"/>
              <a:t> </a:t>
            </a:r>
            <a:r>
              <a:rPr lang="en-US" altLang="ja-JP" dirty="0" err="1"/>
              <a:t>Flerov</a:t>
            </a:r>
            <a:endParaRPr lang="en-US" altLang="ja-JP" dirty="0"/>
          </a:p>
          <a:p>
            <a:pPr algn="ctr"/>
            <a:r>
              <a:rPr lang="en-US" altLang="ja-JP" dirty="0" smtClean="0"/>
              <a:t>1913-1990</a:t>
            </a:r>
            <a:endParaRPr lang="en-US" altLang="ja-JP" dirty="0"/>
          </a:p>
        </p:txBody>
      </p:sp>
      <p:pic>
        <p:nvPicPr>
          <p:cNvPr id="59400" name="Picture 6" descr="http://flerovlab.jinr.ru/flnr/dimg/oganessian.jpg"/>
          <p:cNvPicPr>
            <a:picLocks noChangeAspect="1" noChangeArrowheads="1"/>
          </p:cNvPicPr>
          <p:nvPr/>
        </p:nvPicPr>
        <p:blipFill>
          <a:blip r:embed="rId4" cstate="print"/>
          <a:srcRect/>
          <a:stretch>
            <a:fillRect/>
          </a:stretch>
        </p:blipFill>
        <p:spPr bwMode="auto">
          <a:xfrm>
            <a:off x="3419475" y="349250"/>
            <a:ext cx="1728788" cy="1912938"/>
          </a:xfrm>
          <a:prstGeom prst="rect">
            <a:avLst/>
          </a:prstGeom>
          <a:noFill/>
          <a:ln w="9525">
            <a:noFill/>
            <a:miter lim="800000"/>
            <a:headEnd/>
            <a:tailEnd/>
          </a:ln>
        </p:spPr>
      </p:pic>
      <p:sp>
        <p:nvSpPr>
          <p:cNvPr id="59401" name="テキスト ボックス 9"/>
          <p:cNvSpPr txBox="1">
            <a:spLocks noChangeArrowheads="1"/>
          </p:cNvSpPr>
          <p:nvPr/>
        </p:nvSpPr>
        <p:spPr bwMode="auto">
          <a:xfrm>
            <a:off x="2987675" y="2708275"/>
            <a:ext cx="3130550" cy="369888"/>
          </a:xfrm>
          <a:prstGeom prst="rect">
            <a:avLst/>
          </a:prstGeom>
          <a:noFill/>
          <a:ln w="9525">
            <a:noFill/>
            <a:miter lim="800000"/>
            <a:headEnd/>
            <a:tailEnd/>
          </a:ln>
        </p:spPr>
        <p:txBody>
          <a:bodyPr wrap="none">
            <a:spAutoFit/>
          </a:bodyPr>
          <a:lstStyle/>
          <a:p>
            <a:r>
              <a:rPr lang="en-US" altLang="ja-JP"/>
              <a:t>Yuri Tsolakovich Oganessian</a:t>
            </a:r>
            <a:endParaRPr lang="ja-JP" altLang="en-US"/>
          </a:p>
        </p:txBody>
      </p:sp>
      <p:pic>
        <p:nvPicPr>
          <p:cNvPr id="59402" name="Picture 8" descr="http://flerovlab.jinr.ru/flnr/dimg/flerovlab_big.jpg"/>
          <p:cNvPicPr>
            <a:picLocks noChangeAspect="1" noChangeArrowheads="1"/>
          </p:cNvPicPr>
          <p:nvPr/>
        </p:nvPicPr>
        <p:blipFill>
          <a:blip r:embed="rId5" cstate="print"/>
          <a:srcRect/>
          <a:stretch>
            <a:fillRect/>
          </a:stretch>
        </p:blipFill>
        <p:spPr bwMode="auto">
          <a:xfrm>
            <a:off x="5832475" y="285750"/>
            <a:ext cx="3203575" cy="2135188"/>
          </a:xfrm>
          <a:prstGeom prst="rect">
            <a:avLst/>
          </a:prstGeom>
          <a:noFill/>
          <a:ln w="9525">
            <a:noFill/>
            <a:miter lim="800000"/>
            <a:headEnd/>
            <a:tailEnd/>
          </a:ln>
        </p:spPr>
      </p:pic>
      <p:sp>
        <p:nvSpPr>
          <p:cNvPr id="59403" name="テキスト ボックス 11"/>
          <p:cNvSpPr txBox="1">
            <a:spLocks noChangeArrowheads="1"/>
          </p:cNvSpPr>
          <p:nvPr/>
        </p:nvSpPr>
        <p:spPr bwMode="auto">
          <a:xfrm>
            <a:off x="6246813" y="2565400"/>
            <a:ext cx="2544762" cy="2030413"/>
          </a:xfrm>
          <a:prstGeom prst="rect">
            <a:avLst/>
          </a:prstGeom>
          <a:noFill/>
          <a:ln w="9525">
            <a:noFill/>
            <a:miter lim="800000"/>
            <a:headEnd/>
            <a:tailEnd/>
          </a:ln>
        </p:spPr>
        <p:txBody>
          <a:bodyPr wrap="none">
            <a:spAutoFit/>
          </a:bodyPr>
          <a:lstStyle/>
          <a:p>
            <a:pPr algn="ctr"/>
            <a:r>
              <a:rPr lang="en-US" altLang="ja-JP"/>
              <a:t>Flerov Laboratory of </a:t>
            </a:r>
          </a:p>
          <a:p>
            <a:pPr algn="ctr"/>
            <a:r>
              <a:rPr lang="en-US" altLang="ja-JP"/>
              <a:t>Nuclear Reaction </a:t>
            </a:r>
          </a:p>
          <a:p>
            <a:pPr algn="ctr"/>
            <a:endParaRPr lang="en-US" altLang="ja-JP"/>
          </a:p>
          <a:p>
            <a:pPr algn="ctr"/>
            <a:r>
              <a:rPr lang="en-US" altLang="ja-JP"/>
              <a:t>Joint Institute for </a:t>
            </a:r>
          </a:p>
          <a:p>
            <a:pPr algn="ctr"/>
            <a:r>
              <a:rPr lang="en-US" altLang="ja-JP"/>
              <a:t>Nuclear Research</a:t>
            </a:r>
          </a:p>
          <a:p>
            <a:pPr algn="ctr"/>
            <a:endParaRPr lang="en-US" altLang="ja-JP"/>
          </a:p>
          <a:p>
            <a:pPr algn="ctr"/>
            <a:r>
              <a:rPr lang="en-US" altLang="ja-JP"/>
              <a:t>Dubna, Moscow region</a:t>
            </a:r>
            <a:endParaRPr lang="ja-JP" altLang="en-US"/>
          </a:p>
        </p:txBody>
      </p:sp>
      <p:sp>
        <p:nvSpPr>
          <p:cNvPr id="13" name="テキスト ボックス 6"/>
          <p:cNvSpPr txBox="1">
            <a:spLocks noChangeArrowheads="1"/>
          </p:cNvSpPr>
          <p:nvPr/>
        </p:nvSpPr>
        <p:spPr bwMode="auto">
          <a:xfrm>
            <a:off x="2416362" y="3717032"/>
            <a:ext cx="3582969" cy="646331"/>
          </a:xfrm>
          <a:prstGeom prst="rect">
            <a:avLst/>
          </a:prstGeom>
          <a:noFill/>
          <a:ln w="9525">
            <a:noFill/>
            <a:miter lim="800000"/>
            <a:headEnd/>
            <a:tailEnd/>
          </a:ln>
        </p:spPr>
        <p:txBody>
          <a:bodyPr wrap="none">
            <a:spAutoFit/>
          </a:bodyPr>
          <a:lstStyle/>
          <a:p>
            <a:pPr algn="ctr"/>
            <a:r>
              <a:rPr lang="en-US" altLang="ja-JP" dirty="0" smtClean="0"/>
              <a:t>‘</a:t>
            </a:r>
            <a:r>
              <a:rPr lang="en-US" altLang="ja-JP" dirty="0" err="1" smtClean="0"/>
              <a:t>flerovium</a:t>
            </a:r>
            <a:r>
              <a:rPr lang="ja-JP" altLang="en-US" dirty="0" smtClean="0"/>
              <a:t> </a:t>
            </a:r>
            <a:r>
              <a:rPr lang="en-US" altLang="ja-JP" dirty="0" smtClean="0"/>
              <a:t>(Fl)’ </a:t>
            </a:r>
            <a:r>
              <a:rPr lang="en-US" altLang="ja-JP" dirty="0"/>
              <a:t>for element 114</a:t>
            </a:r>
          </a:p>
          <a:p>
            <a:pPr algn="ctr"/>
            <a:r>
              <a:rPr lang="en-US" altLang="ja-JP" dirty="0" smtClean="0"/>
              <a:t>‘</a:t>
            </a:r>
            <a:r>
              <a:rPr lang="en-US" altLang="ja-JP" dirty="0" err="1"/>
              <a:t>l</a:t>
            </a:r>
            <a:r>
              <a:rPr lang="en-US" altLang="ja-JP" dirty="0" err="1" smtClean="0"/>
              <a:t>ivermorium</a:t>
            </a:r>
            <a:r>
              <a:rPr lang="en-US" altLang="ja-JP" dirty="0" smtClean="0"/>
              <a:t> (</a:t>
            </a:r>
            <a:r>
              <a:rPr lang="en-US" altLang="ja-JP" dirty="0" err="1" smtClean="0"/>
              <a:t>Lv</a:t>
            </a:r>
            <a:r>
              <a:rPr lang="en-US" altLang="ja-JP" dirty="0" smtClean="0"/>
              <a:t>)’ </a:t>
            </a:r>
            <a:r>
              <a:rPr lang="en-US" altLang="ja-JP" dirty="0"/>
              <a:t>for element 116</a:t>
            </a:r>
            <a:endParaRPr lang="ja-JP" altLang="en-US" dirty="0"/>
          </a:p>
        </p:txBody>
      </p:sp>
      <p:sp>
        <p:nvSpPr>
          <p:cNvPr id="15" name="フッター プレースホルダ 14"/>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checkerboard(across)">
                                      <p:cBhvr>
                                        <p:cTn id="7"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40" name="Text Box 40"/>
          <p:cNvSpPr txBox="1">
            <a:spLocks noChangeArrowheads="1"/>
          </p:cNvSpPr>
          <p:nvPr/>
        </p:nvSpPr>
        <p:spPr bwMode="auto">
          <a:xfrm>
            <a:off x="3915092" y="260648"/>
            <a:ext cx="1957587" cy="46166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altLang="ja-JP" sz="2000" u="sng" dirty="0" smtClean="0">
                <a:latin typeface="Arial" pitchFamily="34" charset="0"/>
                <a:ea typeface="HG丸ｺﾞｼｯｸM-PRO" pitchFamily="50" charset="-128"/>
                <a:cs typeface="Arial" pitchFamily="34" charset="0"/>
              </a:rPr>
              <a:t>2012</a:t>
            </a:r>
            <a:r>
              <a:rPr lang="ja-JP" altLang="en-US" sz="2000" u="sng" dirty="0" smtClean="0">
                <a:latin typeface="Arial" pitchFamily="34" charset="0"/>
                <a:ea typeface="HG丸ｺﾞｼｯｸM-PRO" pitchFamily="50" charset="-128"/>
                <a:cs typeface="Arial" pitchFamily="34" charset="0"/>
              </a:rPr>
              <a:t>年</a:t>
            </a:r>
            <a:r>
              <a:rPr lang="en-US" altLang="ja-JP" sz="2000" u="sng" dirty="0" smtClean="0">
                <a:latin typeface="Arial" pitchFamily="34" charset="0"/>
                <a:ea typeface="HG丸ｺﾞｼｯｸM-PRO" pitchFamily="50" charset="-128"/>
                <a:cs typeface="Arial" pitchFamily="34" charset="0"/>
              </a:rPr>
              <a:t>8</a:t>
            </a:r>
            <a:r>
              <a:rPr lang="ja-JP" altLang="en-US" sz="2000" u="sng" dirty="0" smtClean="0">
                <a:latin typeface="Arial" pitchFamily="34" charset="0"/>
                <a:ea typeface="HG丸ｺﾞｼｯｸM-PRO" pitchFamily="50" charset="-128"/>
                <a:cs typeface="Arial" pitchFamily="34" charset="0"/>
              </a:rPr>
              <a:t>月</a:t>
            </a:r>
            <a:r>
              <a:rPr lang="en-US" altLang="ja-JP" sz="2000" u="sng" dirty="0" smtClean="0">
                <a:latin typeface="Arial" pitchFamily="34" charset="0"/>
                <a:ea typeface="HG丸ｺﾞｼｯｸM-PRO" pitchFamily="50" charset="-128"/>
                <a:cs typeface="Arial" pitchFamily="34" charset="0"/>
              </a:rPr>
              <a:t>12</a:t>
            </a:r>
            <a:r>
              <a:rPr lang="ja-JP" altLang="en-US" sz="2000" u="sng" dirty="0" smtClean="0">
                <a:latin typeface="Arial" pitchFamily="34" charset="0"/>
                <a:ea typeface="HG丸ｺﾞｼｯｸM-PRO" pitchFamily="50" charset="-128"/>
                <a:cs typeface="Arial" pitchFamily="34" charset="0"/>
              </a:rPr>
              <a:t>日</a:t>
            </a:r>
            <a:endParaRPr lang="en-US" altLang="ja-JP" sz="2000" u="sng" dirty="0">
              <a:latin typeface="Arial" pitchFamily="34" charset="0"/>
              <a:ea typeface="HG丸ｺﾞｼｯｸM-PRO" pitchFamily="50" charset="-128"/>
              <a:cs typeface="Arial" pitchFamily="34" charset="0"/>
            </a:endParaRPr>
          </a:p>
        </p:txBody>
      </p:sp>
      <p:sp>
        <p:nvSpPr>
          <p:cNvPr id="281641" name="Text Box 41"/>
          <p:cNvSpPr txBox="1">
            <a:spLocks noChangeArrowheads="1"/>
          </p:cNvSpPr>
          <p:nvPr/>
        </p:nvSpPr>
        <p:spPr bwMode="auto">
          <a:xfrm>
            <a:off x="76200" y="76200"/>
            <a:ext cx="3860800" cy="461665"/>
          </a:xfrm>
          <a:prstGeom prst="rect">
            <a:avLst/>
          </a:prstGeom>
          <a:noFill/>
          <a:ln>
            <a:noFill/>
          </a:ln>
          <a:effectLst/>
          <a:extLst>
            <a:ext uri="{909E8E84-426E-40DD-AFC4-6F175D3DCCD1}">
              <a14:hiddenFill xmlns:a14="http://schemas.microsoft.com/office/drawing/2010/main">
                <a:solidFill>
                  <a:srgbClr val="FFFF99">
                    <a:alpha val="39999"/>
                  </a:srgbClr>
                </a:solidFill>
              </a14:hiddenFill>
            </a:ext>
            <a:ext uri="{91240B29-F687-4F45-9708-019B960494DF}">
              <a14:hiddenLine xmlns:a14="http://schemas.microsoft.com/office/drawing/2010/main" w="254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u="sng" dirty="0" smtClean="0">
                <a:solidFill>
                  <a:schemeClr val="accent2"/>
                </a:solidFill>
                <a:latin typeface="Arial" pitchFamily="34" charset="0"/>
                <a:ea typeface="HG丸ｺﾞｼｯｸM-PRO" pitchFamily="50" charset="-128"/>
                <a:cs typeface="Arial" pitchFamily="34" charset="0"/>
              </a:rPr>
              <a:t>3</a:t>
            </a:r>
            <a:r>
              <a:rPr lang="ja-JP" altLang="en-US" b="1" u="sng" dirty="0" smtClean="0">
                <a:solidFill>
                  <a:schemeClr val="accent2"/>
                </a:solidFill>
                <a:latin typeface="Arial" pitchFamily="34" charset="0"/>
                <a:ea typeface="HG丸ｺﾞｼｯｸM-PRO" pitchFamily="50" charset="-128"/>
                <a:cs typeface="Arial" pitchFamily="34" charset="0"/>
              </a:rPr>
              <a:t>個目の</a:t>
            </a:r>
            <a:r>
              <a:rPr lang="en-US" altLang="ja-JP" b="1" u="sng" dirty="0" smtClean="0">
                <a:solidFill>
                  <a:schemeClr val="accent2"/>
                </a:solidFill>
                <a:latin typeface="Arial" pitchFamily="34" charset="0"/>
                <a:ea typeface="HG丸ｺﾞｼｯｸM-PRO" pitchFamily="50" charset="-128"/>
                <a:cs typeface="Arial" pitchFamily="34" charset="0"/>
              </a:rPr>
              <a:t>113</a:t>
            </a:r>
            <a:r>
              <a:rPr lang="ja-JP" altLang="en-US" b="1" u="sng" dirty="0">
                <a:solidFill>
                  <a:schemeClr val="accent2"/>
                </a:solidFill>
                <a:latin typeface="Arial" pitchFamily="34" charset="0"/>
                <a:ea typeface="HG丸ｺﾞｼｯｸM-PRO" pitchFamily="50" charset="-128"/>
                <a:cs typeface="Arial" pitchFamily="34" charset="0"/>
              </a:rPr>
              <a:t>番</a:t>
            </a:r>
            <a:r>
              <a:rPr lang="ja-JP" altLang="en-US" b="1" u="sng" dirty="0" smtClean="0">
                <a:solidFill>
                  <a:schemeClr val="accent2"/>
                </a:solidFill>
                <a:latin typeface="Arial" pitchFamily="34" charset="0"/>
                <a:ea typeface="HG丸ｺﾞｼｯｸM-PRO" pitchFamily="50" charset="-128"/>
                <a:cs typeface="Arial" pitchFamily="34" charset="0"/>
              </a:rPr>
              <a:t>元素を観測</a:t>
            </a:r>
            <a:endParaRPr lang="ja-JP" altLang="en-US" b="1" i="1" u="sng" dirty="0">
              <a:solidFill>
                <a:schemeClr val="accent2"/>
              </a:solidFill>
              <a:latin typeface="Arial" pitchFamily="34" charset="0"/>
              <a:ea typeface="HG丸ｺﾞｼｯｸM-PRO" pitchFamily="50" charset="-128"/>
              <a:cs typeface="Arial" pitchFamily="34" charset="0"/>
            </a:endParaRPr>
          </a:p>
        </p:txBody>
      </p:sp>
      <p:sp>
        <p:nvSpPr>
          <p:cNvPr id="52" name="Rectangle 26"/>
          <p:cNvSpPr>
            <a:spLocks noChangeAspect="1" noChangeArrowheads="1"/>
          </p:cNvSpPr>
          <p:nvPr/>
        </p:nvSpPr>
        <p:spPr bwMode="auto">
          <a:xfrm>
            <a:off x="6077201" y="260648"/>
            <a:ext cx="504825" cy="503237"/>
          </a:xfrm>
          <a:prstGeom prst="rect">
            <a:avLst/>
          </a:prstGeom>
          <a:solidFill>
            <a:srgbClr val="FFFF00"/>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400" baseline="30000" dirty="0">
                <a:latin typeface="Arial" charset="0"/>
              </a:rPr>
              <a:t>278</a:t>
            </a:r>
            <a:r>
              <a:rPr lang="en-US" altLang="ja-JP" sz="1400" dirty="0">
                <a:latin typeface="Arial" charset="0"/>
              </a:rPr>
              <a:t>113</a:t>
            </a:r>
          </a:p>
        </p:txBody>
      </p:sp>
      <p:sp>
        <p:nvSpPr>
          <p:cNvPr id="53" name="Rectangle 27"/>
          <p:cNvSpPr>
            <a:spLocks noChangeAspect="1" noChangeArrowheads="1"/>
          </p:cNvSpPr>
          <p:nvPr/>
        </p:nvSpPr>
        <p:spPr bwMode="auto">
          <a:xfrm>
            <a:off x="5131766" y="1199310"/>
            <a:ext cx="501650" cy="503238"/>
          </a:xfrm>
          <a:prstGeom prst="rect">
            <a:avLst/>
          </a:prstGeom>
          <a:solidFill>
            <a:srgbClr val="FFFF00"/>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400" baseline="30000" dirty="0">
                <a:latin typeface="Arial" charset="0"/>
              </a:rPr>
              <a:t>274</a:t>
            </a:r>
            <a:r>
              <a:rPr lang="en-US" altLang="ja-JP" sz="1400" dirty="0">
                <a:latin typeface="Arial" charset="0"/>
              </a:rPr>
              <a:t>Rg</a:t>
            </a:r>
          </a:p>
        </p:txBody>
      </p:sp>
      <p:sp>
        <p:nvSpPr>
          <p:cNvPr id="54" name="Rectangle 28"/>
          <p:cNvSpPr>
            <a:spLocks noChangeAspect="1" noChangeArrowheads="1"/>
          </p:cNvSpPr>
          <p:nvPr/>
        </p:nvSpPr>
        <p:spPr bwMode="auto">
          <a:xfrm>
            <a:off x="4190866" y="2135449"/>
            <a:ext cx="503238" cy="503238"/>
          </a:xfrm>
          <a:prstGeom prst="rect">
            <a:avLst/>
          </a:prstGeom>
          <a:solidFill>
            <a:srgbClr val="FFFF00"/>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400" baseline="30000" dirty="0">
                <a:latin typeface="Arial" charset="0"/>
              </a:rPr>
              <a:t>270</a:t>
            </a:r>
            <a:r>
              <a:rPr lang="en-US" altLang="ja-JP" sz="1400" dirty="0">
                <a:latin typeface="Arial" charset="0"/>
              </a:rPr>
              <a:t>Mt</a:t>
            </a:r>
          </a:p>
        </p:txBody>
      </p:sp>
      <p:sp>
        <p:nvSpPr>
          <p:cNvPr id="55" name="Rectangle 29"/>
          <p:cNvSpPr>
            <a:spLocks noChangeAspect="1" noChangeArrowheads="1"/>
          </p:cNvSpPr>
          <p:nvPr/>
        </p:nvSpPr>
        <p:spPr bwMode="auto">
          <a:xfrm>
            <a:off x="3248116" y="3068960"/>
            <a:ext cx="503237" cy="503237"/>
          </a:xfrm>
          <a:prstGeom prst="rect">
            <a:avLst/>
          </a:prstGeom>
          <a:solidFill>
            <a:srgbClr val="FFFF00"/>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400" baseline="30000" dirty="0">
                <a:latin typeface="Arial" charset="0"/>
              </a:rPr>
              <a:t>266</a:t>
            </a:r>
            <a:r>
              <a:rPr lang="en-US" altLang="ja-JP" sz="1400" dirty="0">
                <a:latin typeface="Arial" charset="0"/>
              </a:rPr>
              <a:t>Bh</a:t>
            </a:r>
          </a:p>
        </p:txBody>
      </p:sp>
      <p:sp>
        <p:nvSpPr>
          <p:cNvPr id="56" name="Line 30"/>
          <p:cNvSpPr>
            <a:spLocks noChangeShapeType="1"/>
          </p:cNvSpPr>
          <p:nvPr/>
        </p:nvSpPr>
        <p:spPr bwMode="auto">
          <a:xfrm flipH="1">
            <a:off x="5641838" y="763885"/>
            <a:ext cx="432000" cy="432000"/>
          </a:xfrm>
          <a:prstGeom prst="line">
            <a:avLst/>
          </a:prstGeom>
          <a:noFill/>
          <a:ln w="19050">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31"/>
          <p:cNvSpPr>
            <a:spLocks noChangeShapeType="1"/>
          </p:cNvSpPr>
          <p:nvPr/>
        </p:nvSpPr>
        <p:spPr bwMode="auto">
          <a:xfrm flipH="1">
            <a:off x="4696926" y="1713319"/>
            <a:ext cx="432000" cy="432000"/>
          </a:xfrm>
          <a:prstGeom prst="line">
            <a:avLst/>
          </a:prstGeom>
          <a:noFill/>
          <a:ln w="19050">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32"/>
          <p:cNvSpPr>
            <a:spLocks noChangeShapeType="1"/>
          </p:cNvSpPr>
          <p:nvPr/>
        </p:nvSpPr>
        <p:spPr bwMode="auto">
          <a:xfrm flipH="1">
            <a:off x="3753652" y="2638948"/>
            <a:ext cx="432000" cy="432000"/>
          </a:xfrm>
          <a:prstGeom prst="line">
            <a:avLst/>
          </a:prstGeom>
          <a:noFill/>
          <a:ln w="19050">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33"/>
          <p:cNvSpPr>
            <a:spLocks noChangeShapeType="1"/>
          </p:cNvSpPr>
          <p:nvPr/>
        </p:nvSpPr>
        <p:spPr bwMode="auto">
          <a:xfrm flipH="1">
            <a:off x="2812001" y="3578262"/>
            <a:ext cx="432000" cy="432000"/>
          </a:xfrm>
          <a:prstGeom prst="line">
            <a:avLst/>
          </a:prstGeom>
          <a:noFill/>
          <a:ln w="19050">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Rectangle 34"/>
          <p:cNvSpPr>
            <a:spLocks noChangeAspect="1" noChangeArrowheads="1"/>
          </p:cNvSpPr>
          <p:nvPr/>
        </p:nvSpPr>
        <p:spPr bwMode="auto">
          <a:xfrm>
            <a:off x="6582026" y="260648"/>
            <a:ext cx="503238" cy="503237"/>
          </a:xfrm>
          <a:prstGeom prst="rect">
            <a:avLst/>
          </a:prstGeom>
          <a:solidFill>
            <a:srgbClr val="FF9900"/>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2000" dirty="0">
                <a:latin typeface="Arial" charset="0"/>
              </a:rPr>
              <a:t>CN</a:t>
            </a:r>
          </a:p>
        </p:txBody>
      </p:sp>
      <p:sp>
        <p:nvSpPr>
          <p:cNvPr id="61" name="Text Box 35"/>
          <p:cNvSpPr txBox="1">
            <a:spLocks noChangeArrowheads="1"/>
          </p:cNvSpPr>
          <p:nvPr/>
        </p:nvSpPr>
        <p:spPr bwMode="auto">
          <a:xfrm>
            <a:off x="5900990" y="792460"/>
            <a:ext cx="10369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smtClean="0">
                <a:latin typeface="Arial" charset="0"/>
              </a:rPr>
              <a:t>11.82</a:t>
            </a:r>
            <a:r>
              <a:rPr lang="en-US" altLang="ja-JP" sz="1400" dirty="0" smtClean="0">
                <a:latin typeface="Arial" charset="0"/>
                <a:cs typeface="Times New Roman" pitchFamily="18" charset="0"/>
              </a:rPr>
              <a:t> MeV</a:t>
            </a:r>
            <a:endParaRPr lang="en-US" altLang="ja-JP" sz="1400" dirty="0">
              <a:latin typeface="Arial" charset="0"/>
            </a:endParaRPr>
          </a:p>
          <a:p>
            <a:r>
              <a:rPr lang="en-US" altLang="ja-JP" sz="1400" dirty="0" smtClean="0">
                <a:latin typeface="Arial" charset="0"/>
              </a:rPr>
              <a:t>667 </a:t>
            </a:r>
            <a:r>
              <a:rPr lang="en-US" altLang="ja-JP" sz="1400" dirty="0" err="1" smtClean="0">
                <a:latin typeface="Arial" charset="0"/>
                <a:cs typeface="Arial" charset="0"/>
              </a:rPr>
              <a:t>μ</a:t>
            </a:r>
            <a:r>
              <a:rPr lang="en-US" altLang="ja-JP" sz="1400" dirty="0" err="1" smtClean="0">
                <a:latin typeface="Arial" charset="0"/>
              </a:rPr>
              <a:t>s</a:t>
            </a:r>
            <a:endParaRPr lang="en-US" altLang="ja-JP" sz="1400" dirty="0">
              <a:latin typeface="Arial" charset="0"/>
            </a:endParaRPr>
          </a:p>
        </p:txBody>
      </p:sp>
      <p:sp>
        <p:nvSpPr>
          <p:cNvPr id="62" name="Text Box 36"/>
          <p:cNvSpPr txBox="1">
            <a:spLocks noChangeArrowheads="1"/>
          </p:cNvSpPr>
          <p:nvPr/>
        </p:nvSpPr>
        <p:spPr bwMode="auto">
          <a:xfrm>
            <a:off x="4910302" y="1789860"/>
            <a:ext cx="10502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smtClean="0">
                <a:latin typeface="Arial" charset="0"/>
              </a:rPr>
              <a:t>10.65 MeV</a:t>
            </a:r>
          </a:p>
          <a:p>
            <a:r>
              <a:rPr lang="en-US" altLang="ja-JP" sz="1400" dirty="0" smtClean="0">
                <a:latin typeface="Arial" charset="0"/>
              </a:rPr>
              <a:t>9.97 </a:t>
            </a:r>
            <a:r>
              <a:rPr lang="en-US" altLang="ja-JP" sz="1400" dirty="0" err="1" smtClean="0">
                <a:latin typeface="Arial" charset="0"/>
              </a:rPr>
              <a:t>ms</a:t>
            </a:r>
            <a:endParaRPr lang="en-US" altLang="ja-JP" sz="1400" dirty="0">
              <a:latin typeface="Arial" charset="0"/>
            </a:endParaRPr>
          </a:p>
        </p:txBody>
      </p:sp>
      <p:sp>
        <p:nvSpPr>
          <p:cNvPr id="63" name="Text Box 37"/>
          <p:cNvSpPr txBox="1">
            <a:spLocks noChangeArrowheads="1"/>
          </p:cNvSpPr>
          <p:nvPr/>
        </p:nvSpPr>
        <p:spPr bwMode="auto">
          <a:xfrm>
            <a:off x="3944804" y="2780928"/>
            <a:ext cx="10502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smtClean="0">
                <a:latin typeface="Arial" charset="0"/>
              </a:rPr>
              <a:t>10.26 MeV</a:t>
            </a:r>
            <a:endParaRPr lang="en-US" altLang="ja-JP" sz="1400" dirty="0">
              <a:latin typeface="Arial" charset="0"/>
            </a:endParaRPr>
          </a:p>
          <a:p>
            <a:r>
              <a:rPr lang="en-US" altLang="ja-JP" sz="1400" dirty="0" smtClean="0">
                <a:latin typeface="Arial" charset="0"/>
              </a:rPr>
              <a:t>444 </a:t>
            </a:r>
            <a:r>
              <a:rPr lang="en-US" altLang="ja-JP" sz="1400" dirty="0" err="1" smtClean="0">
                <a:latin typeface="Arial" charset="0"/>
              </a:rPr>
              <a:t>ms</a:t>
            </a:r>
            <a:endParaRPr lang="en-US" altLang="ja-JP" sz="1400" dirty="0">
              <a:latin typeface="Arial" charset="0"/>
            </a:endParaRPr>
          </a:p>
        </p:txBody>
      </p:sp>
      <p:sp>
        <p:nvSpPr>
          <p:cNvPr id="64" name="Text Box 38"/>
          <p:cNvSpPr txBox="1">
            <a:spLocks noChangeArrowheads="1"/>
          </p:cNvSpPr>
          <p:nvPr/>
        </p:nvSpPr>
        <p:spPr bwMode="auto">
          <a:xfrm>
            <a:off x="3001565" y="3674838"/>
            <a:ext cx="9509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smtClean="0">
                <a:latin typeface="Arial" charset="0"/>
              </a:rPr>
              <a:t>9.39 MeV</a:t>
            </a:r>
            <a:endParaRPr lang="en-US" altLang="ja-JP" sz="1400" dirty="0">
              <a:latin typeface="Arial" charset="0"/>
            </a:endParaRPr>
          </a:p>
          <a:p>
            <a:r>
              <a:rPr lang="en-US" altLang="ja-JP" sz="1400" dirty="0" smtClean="0">
                <a:latin typeface="Arial" charset="0"/>
              </a:rPr>
              <a:t>5.26 s</a:t>
            </a:r>
            <a:endParaRPr lang="en-US" altLang="ja-JP" sz="1400" dirty="0">
              <a:latin typeface="Arial" charset="0"/>
            </a:endParaRPr>
          </a:p>
        </p:txBody>
      </p:sp>
      <p:sp>
        <p:nvSpPr>
          <p:cNvPr id="81" name="Rectangle 29"/>
          <p:cNvSpPr>
            <a:spLocks noChangeAspect="1" noChangeArrowheads="1"/>
          </p:cNvSpPr>
          <p:nvPr/>
        </p:nvSpPr>
        <p:spPr bwMode="auto">
          <a:xfrm>
            <a:off x="2304569" y="4020061"/>
            <a:ext cx="503237" cy="503237"/>
          </a:xfrm>
          <a:prstGeom prst="rect">
            <a:avLst/>
          </a:prstGeom>
          <a:solidFill>
            <a:srgbClr val="FFFF00"/>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400" baseline="30000" dirty="0" smtClean="0">
                <a:latin typeface="Arial" charset="0"/>
              </a:rPr>
              <a:t>262</a:t>
            </a:r>
            <a:r>
              <a:rPr lang="en-US" altLang="ja-JP" sz="1400" dirty="0" smtClean="0">
                <a:latin typeface="Arial" charset="0"/>
              </a:rPr>
              <a:t>Db</a:t>
            </a:r>
            <a:endParaRPr lang="en-US" altLang="ja-JP" sz="1400" dirty="0">
              <a:latin typeface="Arial" charset="0"/>
            </a:endParaRPr>
          </a:p>
        </p:txBody>
      </p:sp>
      <p:sp>
        <p:nvSpPr>
          <p:cNvPr id="82" name="Line 33"/>
          <p:cNvSpPr>
            <a:spLocks noChangeShapeType="1"/>
          </p:cNvSpPr>
          <p:nvPr/>
        </p:nvSpPr>
        <p:spPr bwMode="auto">
          <a:xfrm flipH="1">
            <a:off x="1868202" y="4525147"/>
            <a:ext cx="432000" cy="432000"/>
          </a:xfrm>
          <a:prstGeom prst="line">
            <a:avLst/>
          </a:prstGeom>
          <a:noFill/>
          <a:ln w="19050">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Text Box 38"/>
          <p:cNvSpPr txBox="1">
            <a:spLocks noChangeArrowheads="1"/>
          </p:cNvSpPr>
          <p:nvPr/>
        </p:nvSpPr>
        <p:spPr bwMode="auto">
          <a:xfrm>
            <a:off x="2052156" y="4621723"/>
            <a:ext cx="9509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smtClean="0">
                <a:latin typeface="Arial" charset="0"/>
              </a:rPr>
              <a:t>8.63 MeV</a:t>
            </a:r>
            <a:endParaRPr lang="en-US" altLang="ja-JP" sz="1400" dirty="0">
              <a:latin typeface="Arial" charset="0"/>
            </a:endParaRPr>
          </a:p>
          <a:p>
            <a:r>
              <a:rPr lang="en-US" altLang="ja-JP" sz="1400" dirty="0" smtClean="0">
                <a:latin typeface="Arial" charset="0"/>
              </a:rPr>
              <a:t>126 s</a:t>
            </a:r>
            <a:endParaRPr lang="en-US" altLang="ja-JP" sz="1400" dirty="0">
              <a:latin typeface="Arial" charset="0"/>
            </a:endParaRPr>
          </a:p>
        </p:txBody>
      </p:sp>
      <p:sp>
        <p:nvSpPr>
          <p:cNvPr id="85" name="Rectangle 29"/>
          <p:cNvSpPr>
            <a:spLocks noChangeAspect="1" noChangeArrowheads="1"/>
          </p:cNvSpPr>
          <p:nvPr/>
        </p:nvSpPr>
        <p:spPr bwMode="auto">
          <a:xfrm>
            <a:off x="1362855" y="4969218"/>
            <a:ext cx="503237" cy="503237"/>
          </a:xfrm>
          <a:prstGeom prst="rect">
            <a:avLst/>
          </a:prstGeom>
          <a:solidFill>
            <a:srgbClr val="FFFF00"/>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400" baseline="30000" dirty="0" smtClean="0">
                <a:latin typeface="Arial" charset="0"/>
              </a:rPr>
              <a:t>258</a:t>
            </a:r>
            <a:r>
              <a:rPr lang="en-US" altLang="ja-JP" sz="1400" dirty="0" smtClean="0">
                <a:latin typeface="Arial" charset="0"/>
              </a:rPr>
              <a:t>Lr</a:t>
            </a:r>
            <a:endParaRPr lang="en-US" altLang="ja-JP" sz="1400" dirty="0">
              <a:latin typeface="Arial" charset="0"/>
            </a:endParaRPr>
          </a:p>
        </p:txBody>
      </p:sp>
      <p:sp>
        <p:nvSpPr>
          <p:cNvPr id="86" name="Line 33"/>
          <p:cNvSpPr>
            <a:spLocks noChangeShapeType="1"/>
          </p:cNvSpPr>
          <p:nvPr/>
        </p:nvSpPr>
        <p:spPr bwMode="auto">
          <a:xfrm flipH="1">
            <a:off x="926488" y="5471667"/>
            <a:ext cx="432000" cy="432000"/>
          </a:xfrm>
          <a:prstGeom prst="line">
            <a:avLst/>
          </a:prstGeom>
          <a:noFill/>
          <a:ln w="19050">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Text Box 38"/>
          <p:cNvSpPr txBox="1">
            <a:spLocks noChangeArrowheads="1"/>
          </p:cNvSpPr>
          <p:nvPr/>
        </p:nvSpPr>
        <p:spPr bwMode="auto">
          <a:xfrm>
            <a:off x="1110442" y="5589240"/>
            <a:ext cx="9509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smtClean="0">
                <a:latin typeface="Arial" charset="0"/>
              </a:rPr>
              <a:t>8.66 MeV</a:t>
            </a:r>
            <a:endParaRPr lang="en-US" altLang="ja-JP" sz="1400" dirty="0">
              <a:latin typeface="Arial" charset="0"/>
            </a:endParaRPr>
          </a:p>
          <a:p>
            <a:r>
              <a:rPr lang="en-US" altLang="ja-JP" sz="1400" dirty="0" smtClean="0">
                <a:latin typeface="Arial" charset="0"/>
              </a:rPr>
              <a:t>3.78 s</a:t>
            </a:r>
            <a:endParaRPr lang="en-US" altLang="ja-JP" sz="1400" dirty="0">
              <a:latin typeface="Arial" charset="0"/>
            </a:endParaRPr>
          </a:p>
        </p:txBody>
      </p:sp>
      <p:sp>
        <p:nvSpPr>
          <p:cNvPr id="76" name="Text Box 18"/>
          <p:cNvSpPr txBox="1">
            <a:spLocks noChangeArrowheads="1"/>
          </p:cNvSpPr>
          <p:nvPr/>
        </p:nvSpPr>
        <p:spPr bwMode="auto">
          <a:xfrm>
            <a:off x="5507171" y="596502"/>
            <a:ext cx="4283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smtClean="0">
                <a:solidFill>
                  <a:srgbClr val="FF0000"/>
                </a:solidFill>
                <a:latin typeface="Arial" charset="0"/>
                <a:cs typeface="Arial" charset="0"/>
              </a:rPr>
              <a:t>α</a:t>
            </a:r>
            <a:r>
              <a:rPr lang="en-US" altLang="ja-JP" sz="2000" baseline="-25000" dirty="0" smtClean="0">
                <a:solidFill>
                  <a:srgbClr val="FF0000"/>
                </a:solidFill>
                <a:latin typeface="Arial" charset="0"/>
                <a:cs typeface="Arial" charset="0"/>
              </a:rPr>
              <a:t>1</a:t>
            </a:r>
            <a:endParaRPr lang="en-US" altLang="ja-JP" sz="2000" baseline="-25000" dirty="0">
              <a:solidFill>
                <a:srgbClr val="FF0000"/>
              </a:solidFill>
              <a:latin typeface="Arial" charset="0"/>
            </a:endParaRPr>
          </a:p>
        </p:txBody>
      </p:sp>
      <p:sp>
        <p:nvSpPr>
          <p:cNvPr id="77" name="Text Box 19"/>
          <p:cNvSpPr txBox="1">
            <a:spLocks noChangeArrowheads="1"/>
          </p:cNvSpPr>
          <p:nvPr/>
        </p:nvSpPr>
        <p:spPr bwMode="auto">
          <a:xfrm>
            <a:off x="4558424" y="1548402"/>
            <a:ext cx="4283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smtClean="0">
                <a:solidFill>
                  <a:srgbClr val="FF0000"/>
                </a:solidFill>
                <a:latin typeface="Arial" charset="0"/>
                <a:cs typeface="Arial" charset="0"/>
              </a:rPr>
              <a:t>α</a:t>
            </a:r>
            <a:r>
              <a:rPr lang="en-US" altLang="ja-JP" sz="2000" baseline="-25000" dirty="0" smtClean="0">
                <a:solidFill>
                  <a:srgbClr val="FF0000"/>
                </a:solidFill>
                <a:latin typeface="Arial" charset="0"/>
                <a:cs typeface="Arial" charset="0"/>
              </a:rPr>
              <a:t>2</a:t>
            </a:r>
            <a:endParaRPr lang="en-US" altLang="ja-JP" sz="2000" baseline="-25000" dirty="0">
              <a:solidFill>
                <a:srgbClr val="FF0000"/>
              </a:solidFill>
              <a:latin typeface="Arial" charset="0"/>
              <a:cs typeface="Arial" charset="0"/>
            </a:endParaRPr>
          </a:p>
        </p:txBody>
      </p:sp>
      <p:sp>
        <p:nvSpPr>
          <p:cNvPr id="78" name="Text Box 20"/>
          <p:cNvSpPr txBox="1">
            <a:spLocks noChangeArrowheads="1"/>
          </p:cNvSpPr>
          <p:nvPr/>
        </p:nvSpPr>
        <p:spPr bwMode="auto">
          <a:xfrm>
            <a:off x="3618064" y="2468666"/>
            <a:ext cx="4283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smtClean="0">
                <a:solidFill>
                  <a:srgbClr val="FF0000"/>
                </a:solidFill>
                <a:latin typeface="Arial" charset="0"/>
                <a:cs typeface="Arial" charset="0"/>
              </a:rPr>
              <a:t>α</a:t>
            </a:r>
            <a:r>
              <a:rPr lang="en-US" altLang="ja-JP" sz="2000" baseline="-25000" dirty="0" smtClean="0">
                <a:solidFill>
                  <a:srgbClr val="FF0000"/>
                </a:solidFill>
                <a:latin typeface="Arial" charset="0"/>
                <a:cs typeface="Arial" charset="0"/>
              </a:rPr>
              <a:t>3</a:t>
            </a:r>
            <a:endParaRPr lang="en-US" altLang="ja-JP" sz="2000" baseline="-25000" dirty="0">
              <a:solidFill>
                <a:srgbClr val="FF0000"/>
              </a:solidFill>
              <a:latin typeface="Arial" charset="0"/>
              <a:cs typeface="Arial" charset="0"/>
            </a:endParaRPr>
          </a:p>
        </p:txBody>
      </p:sp>
      <p:sp>
        <p:nvSpPr>
          <p:cNvPr id="79" name="Text Box 21"/>
          <p:cNvSpPr txBox="1">
            <a:spLocks noChangeArrowheads="1"/>
          </p:cNvSpPr>
          <p:nvPr/>
        </p:nvSpPr>
        <p:spPr bwMode="auto">
          <a:xfrm>
            <a:off x="2698638" y="3388930"/>
            <a:ext cx="4283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smtClean="0">
                <a:solidFill>
                  <a:srgbClr val="FF0000"/>
                </a:solidFill>
                <a:latin typeface="Arial" charset="0"/>
                <a:cs typeface="Arial" charset="0"/>
              </a:rPr>
              <a:t>α</a:t>
            </a:r>
            <a:r>
              <a:rPr lang="en-US" altLang="ja-JP" sz="2000" baseline="-25000" dirty="0" smtClean="0">
                <a:solidFill>
                  <a:srgbClr val="FF0000"/>
                </a:solidFill>
                <a:latin typeface="Arial" charset="0"/>
                <a:cs typeface="Arial" charset="0"/>
              </a:rPr>
              <a:t>4</a:t>
            </a:r>
            <a:endParaRPr lang="en-US" altLang="ja-JP" sz="2000" baseline="-25000" dirty="0">
              <a:solidFill>
                <a:srgbClr val="FF0000"/>
              </a:solidFill>
              <a:latin typeface="Arial" charset="0"/>
              <a:cs typeface="Arial" charset="0"/>
            </a:endParaRPr>
          </a:p>
        </p:txBody>
      </p:sp>
      <p:sp>
        <p:nvSpPr>
          <p:cNvPr id="80" name="Text Box 20"/>
          <p:cNvSpPr txBox="1">
            <a:spLocks noChangeArrowheads="1"/>
          </p:cNvSpPr>
          <p:nvPr/>
        </p:nvSpPr>
        <p:spPr bwMode="auto">
          <a:xfrm>
            <a:off x="1752872" y="4341656"/>
            <a:ext cx="4283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smtClean="0">
                <a:solidFill>
                  <a:srgbClr val="FF0000"/>
                </a:solidFill>
                <a:latin typeface="Arial" charset="0"/>
                <a:cs typeface="Arial" charset="0"/>
              </a:rPr>
              <a:t>α</a:t>
            </a:r>
            <a:r>
              <a:rPr lang="en-US" altLang="ja-JP" sz="2000" baseline="-25000" dirty="0" smtClean="0">
                <a:solidFill>
                  <a:srgbClr val="FF0000"/>
                </a:solidFill>
                <a:latin typeface="Arial" charset="0"/>
                <a:cs typeface="Arial" charset="0"/>
              </a:rPr>
              <a:t>5</a:t>
            </a:r>
            <a:endParaRPr lang="en-US" altLang="ja-JP" sz="2000" baseline="-25000" dirty="0">
              <a:solidFill>
                <a:srgbClr val="FF0000"/>
              </a:solidFill>
              <a:latin typeface="Arial" charset="0"/>
              <a:cs typeface="Arial" charset="0"/>
            </a:endParaRPr>
          </a:p>
        </p:txBody>
      </p:sp>
      <p:sp>
        <p:nvSpPr>
          <p:cNvPr id="89" name="Text Box 21"/>
          <p:cNvSpPr txBox="1">
            <a:spLocks noChangeArrowheads="1"/>
          </p:cNvSpPr>
          <p:nvPr/>
        </p:nvSpPr>
        <p:spPr bwMode="auto">
          <a:xfrm>
            <a:off x="827584" y="5261920"/>
            <a:ext cx="4283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smtClean="0">
                <a:solidFill>
                  <a:srgbClr val="FF0000"/>
                </a:solidFill>
                <a:latin typeface="Arial" charset="0"/>
                <a:cs typeface="Arial" charset="0"/>
              </a:rPr>
              <a:t>α</a:t>
            </a:r>
            <a:r>
              <a:rPr lang="en-US" altLang="ja-JP" sz="2000" baseline="-25000" dirty="0" smtClean="0">
                <a:solidFill>
                  <a:srgbClr val="FF0000"/>
                </a:solidFill>
                <a:latin typeface="Arial" charset="0"/>
                <a:cs typeface="Arial" charset="0"/>
              </a:rPr>
              <a:t>6</a:t>
            </a:r>
            <a:endParaRPr lang="en-US" altLang="ja-JP" sz="2000" baseline="-25000" dirty="0">
              <a:solidFill>
                <a:srgbClr val="FF0000"/>
              </a:solidFill>
              <a:latin typeface="Arial" charset="0"/>
              <a:cs typeface="Arial" charset="0"/>
            </a:endParaRPr>
          </a:p>
        </p:txBody>
      </p:sp>
      <p:sp>
        <p:nvSpPr>
          <p:cNvPr id="107" name="Rectangle 29"/>
          <p:cNvSpPr>
            <a:spLocks noChangeAspect="1" noChangeArrowheads="1"/>
          </p:cNvSpPr>
          <p:nvPr/>
        </p:nvSpPr>
        <p:spPr bwMode="auto">
          <a:xfrm>
            <a:off x="423251" y="5903667"/>
            <a:ext cx="503237" cy="503237"/>
          </a:xfrm>
          <a:prstGeom prst="rect">
            <a:avLst/>
          </a:prstGeom>
          <a:solidFill>
            <a:srgbClr val="FF7C80"/>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400" baseline="30000" dirty="0" smtClean="0">
                <a:latin typeface="Arial" charset="0"/>
              </a:rPr>
              <a:t>254</a:t>
            </a:r>
            <a:r>
              <a:rPr lang="en-US" altLang="ja-JP" sz="1400" dirty="0" smtClean="0">
                <a:latin typeface="Arial" charset="0"/>
              </a:rPr>
              <a:t>Md</a:t>
            </a:r>
            <a:endParaRPr lang="en-US" altLang="ja-JP" sz="1400" dirty="0">
              <a:latin typeface="Arial" charset="0"/>
            </a:endParaRPr>
          </a:p>
        </p:txBody>
      </p:sp>
      <p:cxnSp>
        <p:nvCxnSpPr>
          <p:cNvPr id="108" name="直線コネクタ 107"/>
          <p:cNvCxnSpPr/>
          <p:nvPr/>
        </p:nvCxnSpPr>
        <p:spPr>
          <a:xfrm flipV="1">
            <a:off x="5148064" y="2852936"/>
            <a:ext cx="0" cy="3816424"/>
          </a:xfrm>
          <a:prstGeom prst="line">
            <a:avLst/>
          </a:prstGeom>
          <a:ln w="76200">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9" name="Rectangle 29"/>
          <p:cNvSpPr>
            <a:spLocks noChangeAspect="1" noChangeArrowheads="1"/>
          </p:cNvSpPr>
          <p:nvPr/>
        </p:nvSpPr>
        <p:spPr bwMode="auto">
          <a:xfrm>
            <a:off x="8173219" y="3074321"/>
            <a:ext cx="503237" cy="503237"/>
          </a:xfrm>
          <a:prstGeom prst="rect">
            <a:avLst/>
          </a:prstGeom>
          <a:solidFill>
            <a:srgbClr val="FFFF00"/>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400" baseline="30000" dirty="0" smtClean="0">
                <a:latin typeface="Arial" charset="0"/>
              </a:rPr>
              <a:t>266</a:t>
            </a:r>
            <a:r>
              <a:rPr lang="en-US" altLang="ja-JP" sz="1400" dirty="0" smtClean="0">
                <a:latin typeface="Arial" charset="0"/>
              </a:rPr>
              <a:t>Bh</a:t>
            </a:r>
          </a:p>
          <a:p>
            <a:pPr algn="ctr"/>
            <a:r>
              <a:rPr lang="en-US" altLang="ja-JP" sz="1200" dirty="0" smtClean="0">
                <a:latin typeface="Arial" charset="0"/>
              </a:rPr>
              <a:t>0.6 s</a:t>
            </a:r>
            <a:endParaRPr lang="en-US" altLang="ja-JP" sz="1200" dirty="0">
              <a:latin typeface="Arial" charset="0"/>
            </a:endParaRPr>
          </a:p>
        </p:txBody>
      </p:sp>
      <p:sp>
        <p:nvSpPr>
          <p:cNvPr id="110" name="Line 33"/>
          <p:cNvSpPr>
            <a:spLocks noChangeShapeType="1"/>
          </p:cNvSpPr>
          <p:nvPr/>
        </p:nvSpPr>
        <p:spPr bwMode="auto">
          <a:xfrm flipH="1">
            <a:off x="7731242" y="3574997"/>
            <a:ext cx="432000" cy="432000"/>
          </a:xfrm>
          <a:prstGeom prst="line">
            <a:avLst/>
          </a:prstGeom>
          <a:noFill/>
          <a:ln w="28575">
            <a:solidFill>
              <a:srgbClr val="FF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Text Box 38"/>
          <p:cNvSpPr txBox="1">
            <a:spLocks noChangeArrowheads="1"/>
          </p:cNvSpPr>
          <p:nvPr/>
        </p:nvSpPr>
        <p:spPr bwMode="auto">
          <a:xfrm>
            <a:off x="7380312" y="3481263"/>
            <a:ext cx="6990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400" dirty="0" smtClean="0">
                <a:solidFill>
                  <a:srgbClr val="FF0000"/>
                </a:solidFill>
                <a:latin typeface="Arial" charset="0"/>
                <a:cs typeface="Arial" charset="0"/>
              </a:rPr>
              <a:t>α </a:t>
            </a:r>
            <a:r>
              <a:rPr lang="en-US" altLang="ja-JP" sz="1400" dirty="0" smtClean="0">
                <a:solidFill>
                  <a:srgbClr val="FF0000"/>
                </a:solidFill>
                <a:latin typeface="Arial" charset="0"/>
              </a:rPr>
              <a:t>9.29</a:t>
            </a:r>
            <a:endParaRPr lang="en-US" altLang="ja-JP" sz="1400" dirty="0">
              <a:solidFill>
                <a:srgbClr val="FF0000"/>
              </a:solidFill>
              <a:latin typeface="Arial" charset="0"/>
            </a:endParaRPr>
          </a:p>
        </p:txBody>
      </p:sp>
      <p:sp>
        <p:nvSpPr>
          <p:cNvPr id="112" name="Rectangle 46"/>
          <p:cNvSpPr>
            <a:spLocks noChangeAspect="1" noChangeArrowheads="1"/>
          </p:cNvSpPr>
          <p:nvPr/>
        </p:nvSpPr>
        <p:spPr bwMode="auto">
          <a:xfrm>
            <a:off x="7220504" y="4007920"/>
            <a:ext cx="503238" cy="503238"/>
          </a:xfrm>
          <a:prstGeom prst="rect">
            <a:avLst/>
          </a:prstGeom>
          <a:solidFill>
            <a:srgbClr val="FFFF00"/>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altLang="ja-JP" sz="1400" dirty="0">
              <a:latin typeface="Arial" charset="0"/>
            </a:endParaRPr>
          </a:p>
        </p:txBody>
      </p:sp>
      <p:sp>
        <p:nvSpPr>
          <p:cNvPr id="113" name="Line 47"/>
          <p:cNvSpPr>
            <a:spLocks noChangeShapeType="1"/>
          </p:cNvSpPr>
          <p:nvPr/>
        </p:nvSpPr>
        <p:spPr bwMode="auto">
          <a:xfrm flipH="1">
            <a:off x="7327729" y="4719381"/>
            <a:ext cx="161173" cy="239026"/>
          </a:xfrm>
          <a:prstGeom prst="line">
            <a:avLst/>
          </a:prstGeom>
          <a:noFill/>
          <a:ln w="19050">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Rectangle 50"/>
          <p:cNvSpPr>
            <a:spLocks noChangeArrowheads="1"/>
          </p:cNvSpPr>
          <p:nvPr/>
        </p:nvSpPr>
        <p:spPr bwMode="auto">
          <a:xfrm>
            <a:off x="7085472" y="4993431"/>
            <a:ext cx="9412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smtClean="0">
                <a:latin typeface="Arial" charset="0"/>
                <a:ea typeface="Dotum" pitchFamily="34" charset="-127"/>
              </a:rPr>
              <a:t>SF (64%)</a:t>
            </a:r>
            <a:endParaRPr lang="en-US" altLang="ja-JP" sz="1400" dirty="0">
              <a:latin typeface="Arial" charset="0"/>
              <a:ea typeface="Dotum" pitchFamily="34" charset="-127"/>
            </a:endParaRPr>
          </a:p>
        </p:txBody>
      </p:sp>
      <p:sp>
        <p:nvSpPr>
          <p:cNvPr id="115" name="Line 33"/>
          <p:cNvSpPr>
            <a:spLocks noChangeShapeType="1"/>
          </p:cNvSpPr>
          <p:nvPr/>
        </p:nvSpPr>
        <p:spPr bwMode="auto">
          <a:xfrm flipH="1">
            <a:off x="6788504" y="4515981"/>
            <a:ext cx="432000" cy="432000"/>
          </a:xfrm>
          <a:prstGeom prst="line">
            <a:avLst/>
          </a:prstGeom>
          <a:noFill/>
          <a:ln w="28575">
            <a:solidFill>
              <a:srgbClr val="FF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Text Box 45"/>
          <p:cNvSpPr txBox="1">
            <a:spLocks noChangeArrowheads="1"/>
          </p:cNvSpPr>
          <p:nvPr/>
        </p:nvSpPr>
        <p:spPr bwMode="auto">
          <a:xfrm>
            <a:off x="5877142" y="4165288"/>
            <a:ext cx="8162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smtClean="0">
                <a:solidFill>
                  <a:srgbClr val="FF0000"/>
                </a:solidFill>
                <a:latin typeface="Arial" charset="0"/>
                <a:cs typeface="Arial" charset="0"/>
              </a:rPr>
              <a:t>α (34%)</a:t>
            </a:r>
            <a:endParaRPr lang="en-US" altLang="ja-JP" sz="1400" dirty="0">
              <a:solidFill>
                <a:srgbClr val="FF0000"/>
              </a:solidFill>
              <a:latin typeface="Arial" charset="0"/>
              <a:cs typeface="Arial" charset="0"/>
            </a:endParaRPr>
          </a:p>
        </p:txBody>
      </p:sp>
      <p:sp>
        <p:nvSpPr>
          <p:cNvPr id="117" name="直角三角形 116"/>
          <p:cNvSpPr/>
          <p:nvPr/>
        </p:nvSpPr>
        <p:spPr>
          <a:xfrm rot="16200000">
            <a:off x="7223879" y="4007921"/>
            <a:ext cx="504000" cy="504000"/>
          </a:xfrm>
          <a:prstGeom prst="rtTriangle">
            <a:avLst/>
          </a:prstGeom>
          <a:solidFill>
            <a:srgbClr val="00FF00"/>
          </a:solidFill>
          <a:ln w="31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Rectangle 46"/>
          <p:cNvSpPr>
            <a:spLocks noChangeAspect="1" noChangeArrowheads="1"/>
          </p:cNvSpPr>
          <p:nvPr/>
        </p:nvSpPr>
        <p:spPr bwMode="auto">
          <a:xfrm>
            <a:off x="7220504" y="4007920"/>
            <a:ext cx="503238" cy="503238"/>
          </a:xfrm>
          <a:prstGeom prst="rect">
            <a:avLst/>
          </a:prstGeom>
          <a:noFill/>
          <a:ln w="19050">
            <a:solidFill>
              <a:schemeClr val="tx1"/>
            </a:solidFill>
            <a:miter lim="800000"/>
            <a:headEnd/>
            <a:tailEnd/>
          </a:ln>
          <a:effectLst/>
        </p:spPr>
        <p:txBody>
          <a:bodyPr wrap="none" anchor="ctr"/>
          <a:lstStyle/>
          <a:p>
            <a:pPr algn="ctr"/>
            <a:r>
              <a:rPr lang="en-US" altLang="ja-JP" sz="1400" baseline="30000" dirty="0" smtClean="0">
                <a:latin typeface="Arial" charset="0"/>
              </a:rPr>
              <a:t>262</a:t>
            </a:r>
            <a:r>
              <a:rPr lang="en-US" altLang="ja-JP" sz="1400" dirty="0" smtClean="0">
                <a:latin typeface="Arial" charset="0"/>
              </a:rPr>
              <a:t>Db</a:t>
            </a:r>
          </a:p>
          <a:p>
            <a:pPr algn="ctr"/>
            <a:r>
              <a:rPr lang="en-US" altLang="ja-JP" sz="1200" dirty="0" smtClean="0">
                <a:latin typeface="Arial" charset="0"/>
              </a:rPr>
              <a:t>34 s</a:t>
            </a:r>
            <a:endParaRPr lang="en-US" altLang="ja-JP" sz="1200" dirty="0">
              <a:latin typeface="Arial" charset="0"/>
            </a:endParaRPr>
          </a:p>
        </p:txBody>
      </p:sp>
      <p:sp>
        <p:nvSpPr>
          <p:cNvPr id="119" name="Line 47"/>
          <p:cNvSpPr>
            <a:spLocks noChangeShapeType="1"/>
          </p:cNvSpPr>
          <p:nvPr/>
        </p:nvSpPr>
        <p:spPr bwMode="auto">
          <a:xfrm>
            <a:off x="7488905" y="4725508"/>
            <a:ext cx="188338" cy="222473"/>
          </a:xfrm>
          <a:prstGeom prst="line">
            <a:avLst/>
          </a:prstGeom>
          <a:noFill/>
          <a:ln w="19050">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7"/>
          <p:cNvSpPr>
            <a:spLocks noChangeShapeType="1"/>
          </p:cNvSpPr>
          <p:nvPr/>
        </p:nvSpPr>
        <p:spPr bwMode="auto">
          <a:xfrm flipH="1">
            <a:off x="7489333" y="4515981"/>
            <a:ext cx="0" cy="203400"/>
          </a:xfrm>
          <a:prstGeom prst="line">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Text Box 38"/>
          <p:cNvSpPr txBox="1">
            <a:spLocks noChangeArrowheads="1"/>
          </p:cNvSpPr>
          <p:nvPr/>
        </p:nvSpPr>
        <p:spPr bwMode="auto">
          <a:xfrm>
            <a:off x="6631413" y="3933056"/>
            <a:ext cx="5328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400" dirty="0" smtClean="0">
                <a:solidFill>
                  <a:srgbClr val="FF0000"/>
                </a:solidFill>
                <a:latin typeface="Arial" charset="0"/>
              </a:rPr>
              <a:t>8.67</a:t>
            </a:r>
          </a:p>
          <a:p>
            <a:r>
              <a:rPr lang="en-US" altLang="ja-JP" sz="1400" dirty="0" smtClean="0">
                <a:latin typeface="Arial" charset="0"/>
              </a:rPr>
              <a:t>8.53</a:t>
            </a:r>
          </a:p>
          <a:p>
            <a:r>
              <a:rPr lang="en-US" altLang="ja-JP" sz="1400" dirty="0" smtClean="0">
                <a:latin typeface="Arial" charset="0"/>
              </a:rPr>
              <a:t>8.45</a:t>
            </a:r>
            <a:endParaRPr lang="en-US" altLang="ja-JP" sz="1400" dirty="0">
              <a:latin typeface="Arial" charset="0"/>
            </a:endParaRPr>
          </a:p>
        </p:txBody>
      </p:sp>
      <p:cxnSp>
        <p:nvCxnSpPr>
          <p:cNvPr id="122" name="直線コネクタ 121"/>
          <p:cNvCxnSpPr/>
          <p:nvPr/>
        </p:nvCxnSpPr>
        <p:spPr>
          <a:xfrm>
            <a:off x="5148064" y="2852936"/>
            <a:ext cx="3924072" cy="0"/>
          </a:xfrm>
          <a:prstGeom prst="line">
            <a:avLst/>
          </a:prstGeom>
          <a:ln w="76200">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5128926" y="6669360"/>
            <a:ext cx="3943210" cy="0"/>
          </a:xfrm>
          <a:prstGeom prst="line">
            <a:avLst/>
          </a:prstGeom>
          <a:ln w="76200">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6" name="Rectangle 29"/>
          <p:cNvSpPr>
            <a:spLocks noChangeAspect="1" noChangeArrowheads="1"/>
          </p:cNvSpPr>
          <p:nvPr/>
        </p:nvSpPr>
        <p:spPr bwMode="auto">
          <a:xfrm>
            <a:off x="6285267" y="4958407"/>
            <a:ext cx="503237" cy="503237"/>
          </a:xfrm>
          <a:prstGeom prst="rect">
            <a:avLst/>
          </a:prstGeom>
          <a:solidFill>
            <a:srgbClr val="FFFF00"/>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400" baseline="30000" dirty="0" smtClean="0">
                <a:latin typeface="Arial" charset="0"/>
              </a:rPr>
              <a:t>258</a:t>
            </a:r>
            <a:r>
              <a:rPr lang="en-US" altLang="ja-JP" sz="1400" dirty="0" smtClean="0">
                <a:latin typeface="Arial" charset="0"/>
              </a:rPr>
              <a:t>Lr</a:t>
            </a:r>
          </a:p>
          <a:p>
            <a:pPr algn="ctr"/>
            <a:r>
              <a:rPr lang="en-US" altLang="ja-JP" sz="1200" dirty="0" smtClean="0">
                <a:latin typeface="Arial" charset="0"/>
              </a:rPr>
              <a:t>3.9 s</a:t>
            </a:r>
            <a:endParaRPr lang="en-US" altLang="ja-JP" sz="1200" dirty="0">
              <a:latin typeface="Arial" charset="0"/>
            </a:endParaRPr>
          </a:p>
        </p:txBody>
      </p:sp>
      <p:sp>
        <p:nvSpPr>
          <p:cNvPr id="127" name="Line 33"/>
          <p:cNvSpPr>
            <a:spLocks noChangeShapeType="1"/>
          </p:cNvSpPr>
          <p:nvPr/>
        </p:nvSpPr>
        <p:spPr bwMode="auto">
          <a:xfrm flipH="1">
            <a:off x="5853267" y="5461644"/>
            <a:ext cx="432000" cy="432000"/>
          </a:xfrm>
          <a:prstGeom prst="line">
            <a:avLst/>
          </a:prstGeom>
          <a:noFill/>
          <a:ln w="28575">
            <a:solidFill>
              <a:srgbClr val="FF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 name="Text Box 38"/>
          <p:cNvSpPr txBox="1">
            <a:spLocks noChangeArrowheads="1"/>
          </p:cNvSpPr>
          <p:nvPr/>
        </p:nvSpPr>
        <p:spPr bwMode="auto">
          <a:xfrm>
            <a:off x="5519416" y="4725144"/>
            <a:ext cx="7807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400" dirty="0" smtClean="0">
                <a:solidFill>
                  <a:srgbClr val="FF0000"/>
                </a:solidFill>
                <a:latin typeface="Arial" charset="0"/>
              </a:rPr>
              <a:t>8.654</a:t>
            </a:r>
          </a:p>
          <a:p>
            <a:r>
              <a:rPr lang="en-US" altLang="ja-JP" sz="1400" dirty="0" smtClean="0">
                <a:latin typeface="Arial" charset="0"/>
              </a:rPr>
              <a:t>8.621</a:t>
            </a:r>
          </a:p>
          <a:p>
            <a:r>
              <a:rPr lang="en-US" altLang="ja-JP" sz="1400" dirty="0" smtClean="0">
                <a:latin typeface="Arial" charset="0"/>
              </a:rPr>
              <a:t>8.595</a:t>
            </a:r>
          </a:p>
          <a:p>
            <a:r>
              <a:rPr lang="en-US" altLang="ja-JP" sz="1400" dirty="0" smtClean="0">
                <a:latin typeface="Arial" charset="0"/>
              </a:rPr>
              <a:t>8.565</a:t>
            </a:r>
            <a:endParaRPr lang="en-US" altLang="ja-JP" sz="1400" dirty="0">
              <a:latin typeface="Arial" charset="0"/>
            </a:endParaRPr>
          </a:p>
        </p:txBody>
      </p:sp>
      <p:sp>
        <p:nvSpPr>
          <p:cNvPr id="129" name="Text Box 38"/>
          <p:cNvSpPr txBox="1">
            <a:spLocks noChangeArrowheads="1"/>
          </p:cNvSpPr>
          <p:nvPr/>
        </p:nvSpPr>
        <p:spPr bwMode="auto">
          <a:xfrm>
            <a:off x="6300193" y="6021288"/>
            <a:ext cx="2771944" cy="585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altLang="ja-JP" sz="1400" dirty="0" err="1">
                <a:latin typeface="Arial" charset="0"/>
              </a:rPr>
              <a:t>Wilk</a:t>
            </a:r>
            <a:r>
              <a:rPr lang="en-US" altLang="ja-JP" sz="1400" dirty="0">
                <a:latin typeface="Arial" charset="0"/>
              </a:rPr>
              <a:t> et al., PRL </a:t>
            </a:r>
            <a:r>
              <a:rPr lang="en-US" altLang="ja-JP" sz="1400" b="1" dirty="0">
                <a:latin typeface="Arial" charset="0"/>
              </a:rPr>
              <a:t>85</a:t>
            </a:r>
            <a:r>
              <a:rPr lang="en-US" altLang="ja-JP" sz="1400" dirty="0">
                <a:latin typeface="Arial" charset="0"/>
              </a:rPr>
              <a:t>, 2697 (2000).</a:t>
            </a:r>
          </a:p>
          <a:p>
            <a:pPr>
              <a:lnSpc>
                <a:spcPct val="120000"/>
              </a:lnSpc>
            </a:pPr>
            <a:r>
              <a:rPr lang="en-US" altLang="ja-JP" sz="1400" dirty="0" smtClean="0">
                <a:latin typeface="Arial" charset="0"/>
              </a:rPr>
              <a:t>Table of Isotopes, 8</a:t>
            </a:r>
            <a:r>
              <a:rPr lang="en-US" altLang="ja-JP" sz="1400" baseline="30000" dirty="0" smtClean="0">
                <a:latin typeface="Arial" charset="0"/>
              </a:rPr>
              <a:t>th</a:t>
            </a:r>
            <a:r>
              <a:rPr lang="en-US" altLang="ja-JP" sz="1400" dirty="0" smtClean="0">
                <a:latin typeface="Arial" charset="0"/>
              </a:rPr>
              <a:t> ed.</a:t>
            </a:r>
            <a:r>
              <a:rPr lang="ja-JP" altLang="en-US" sz="1400" dirty="0" smtClean="0">
                <a:latin typeface="Arial" charset="0"/>
              </a:rPr>
              <a:t> </a:t>
            </a:r>
            <a:r>
              <a:rPr lang="en-US" altLang="ja-JP" sz="1400" dirty="0" smtClean="0">
                <a:latin typeface="Arial" charset="0"/>
              </a:rPr>
              <a:t>(1996).</a:t>
            </a:r>
            <a:endParaRPr lang="en-US" altLang="ja-JP" sz="1400" dirty="0">
              <a:latin typeface="Arial" charset="0"/>
            </a:endParaRPr>
          </a:p>
        </p:txBody>
      </p:sp>
      <p:sp>
        <p:nvSpPr>
          <p:cNvPr id="130" name="Rectangle 29"/>
          <p:cNvSpPr>
            <a:spLocks noChangeAspect="1" noChangeArrowheads="1"/>
          </p:cNvSpPr>
          <p:nvPr/>
        </p:nvSpPr>
        <p:spPr bwMode="auto">
          <a:xfrm>
            <a:off x="5350030" y="5893644"/>
            <a:ext cx="503237" cy="503237"/>
          </a:xfrm>
          <a:prstGeom prst="rect">
            <a:avLst/>
          </a:prstGeom>
          <a:solidFill>
            <a:srgbClr val="FF7C80"/>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400" baseline="30000" dirty="0" smtClean="0">
                <a:latin typeface="Arial" charset="0"/>
              </a:rPr>
              <a:t>254</a:t>
            </a:r>
            <a:r>
              <a:rPr lang="en-US" altLang="ja-JP" sz="1400" dirty="0" smtClean="0">
                <a:latin typeface="Arial" charset="0"/>
              </a:rPr>
              <a:t>Md</a:t>
            </a:r>
            <a:endParaRPr lang="en-US" altLang="ja-JP" sz="1400" dirty="0">
              <a:latin typeface="Arial" charset="0"/>
            </a:endParaRPr>
          </a:p>
        </p:txBody>
      </p:sp>
      <p:sp>
        <p:nvSpPr>
          <p:cNvPr id="131" name="Text Box 45"/>
          <p:cNvSpPr txBox="1">
            <a:spLocks noChangeArrowheads="1"/>
          </p:cNvSpPr>
          <p:nvPr/>
        </p:nvSpPr>
        <p:spPr bwMode="auto">
          <a:xfrm>
            <a:off x="5306345" y="4729903"/>
            <a:ext cx="2888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smtClean="0">
                <a:solidFill>
                  <a:srgbClr val="FF0000"/>
                </a:solidFill>
                <a:latin typeface="Arial" charset="0"/>
                <a:cs typeface="Arial" charset="0"/>
              </a:rPr>
              <a:t>α</a:t>
            </a:r>
            <a:endParaRPr lang="en-US" altLang="ja-JP" sz="1400" dirty="0">
              <a:solidFill>
                <a:srgbClr val="FF0000"/>
              </a:solidFill>
              <a:latin typeface="Arial" charset="0"/>
              <a:cs typeface="Arial" charset="0"/>
            </a:endParaRPr>
          </a:p>
        </p:txBody>
      </p:sp>
      <p:sp>
        <p:nvSpPr>
          <p:cNvPr id="65" name="テキスト ボックス 10"/>
          <p:cNvSpPr txBox="1">
            <a:spLocks noChangeArrowheads="1"/>
          </p:cNvSpPr>
          <p:nvPr/>
        </p:nvSpPr>
        <p:spPr bwMode="auto">
          <a:xfrm>
            <a:off x="109608" y="764704"/>
            <a:ext cx="4894440" cy="1200329"/>
          </a:xfrm>
          <a:prstGeom prst="rect">
            <a:avLst/>
          </a:prstGeom>
          <a:noFill/>
          <a:ln w="9525">
            <a:noFill/>
            <a:miter lim="800000"/>
            <a:headEnd/>
            <a:tailEnd/>
          </a:ln>
        </p:spPr>
        <p:txBody>
          <a:bodyPr wrap="square">
            <a:spAutoFit/>
          </a:bodyPr>
          <a:lstStyle/>
          <a:p>
            <a:pPr>
              <a:lnSpc>
                <a:spcPct val="120000"/>
              </a:lnSpc>
            </a:pPr>
            <a:r>
              <a:rPr lang="en-US" altLang="ja-JP" sz="2000" b="1" dirty="0" smtClean="0">
                <a:solidFill>
                  <a:srgbClr val="FF0000"/>
                </a:solidFill>
                <a:latin typeface="Arial"/>
                <a:ea typeface="HG丸ｺﾞｼｯｸM-PRO" pitchFamily="50" charset="-128"/>
                <a:cs typeface="Arial"/>
              </a:rPr>
              <a:t>•</a:t>
            </a:r>
            <a:r>
              <a:rPr lang="ja-JP" altLang="en-US" sz="2000" b="1" dirty="0">
                <a:solidFill>
                  <a:srgbClr val="FF0000"/>
                </a:solidFill>
                <a:latin typeface="Arial"/>
                <a:ea typeface="HG丸ｺﾞｼｯｸM-PRO" pitchFamily="50" charset="-128"/>
                <a:cs typeface="Arial"/>
              </a:rPr>
              <a:t> </a:t>
            </a:r>
            <a:r>
              <a:rPr lang="ja-JP" altLang="en-US" sz="2000" b="1" dirty="0" smtClean="0">
                <a:solidFill>
                  <a:srgbClr val="FF0000"/>
                </a:solidFill>
                <a:latin typeface="Arial" pitchFamily="34" charset="0"/>
                <a:ea typeface="HG丸ｺﾞｼｯｸM-PRO" pitchFamily="50" charset="-128"/>
                <a:cs typeface="Arial" pitchFamily="34" charset="0"/>
              </a:rPr>
              <a:t>連続する</a:t>
            </a:r>
            <a:r>
              <a:rPr lang="en-US" altLang="ja-JP" sz="2000" b="1" dirty="0" smtClean="0">
                <a:solidFill>
                  <a:srgbClr val="FF0000"/>
                </a:solidFill>
                <a:latin typeface="Arial" pitchFamily="34" charset="0"/>
                <a:ea typeface="HG丸ｺﾞｼｯｸM-PRO" pitchFamily="50" charset="-128"/>
                <a:cs typeface="Arial" pitchFamily="34" charset="0"/>
              </a:rPr>
              <a:t>α</a:t>
            </a:r>
            <a:r>
              <a:rPr lang="ja-JP" altLang="en-US" sz="2000" b="1" dirty="0" smtClean="0">
                <a:solidFill>
                  <a:srgbClr val="FF0000"/>
                </a:solidFill>
                <a:latin typeface="Arial" pitchFamily="34" charset="0"/>
                <a:ea typeface="HG丸ｺﾞｼｯｸM-PRO" pitchFamily="50" charset="-128"/>
                <a:cs typeface="Arial" pitchFamily="34" charset="0"/>
              </a:rPr>
              <a:t>壊変を</a:t>
            </a:r>
            <a:r>
              <a:rPr lang="en-US" altLang="ja-JP" sz="2000" b="1" dirty="0" smtClean="0">
                <a:solidFill>
                  <a:srgbClr val="FF0000"/>
                </a:solidFill>
                <a:latin typeface="Arial" pitchFamily="34" charset="0"/>
                <a:ea typeface="HG丸ｺﾞｼｯｸM-PRO" pitchFamily="50" charset="-128"/>
                <a:cs typeface="Arial" pitchFamily="34" charset="0"/>
              </a:rPr>
              <a:t>6</a:t>
            </a:r>
            <a:r>
              <a:rPr lang="ja-JP" altLang="en-US" sz="2000" b="1" dirty="0" smtClean="0">
                <a:solidFill>
                  <a:srgbClr val="FF0000"/>
                </a:solidFill>
                <a:latin typeface="Arial" pitchFamily="34" charset="0"/>
                <a:ea typeface="HG丸ｺﾞｼｯｸM-PRO" pitchFamily="50" charset="-128"/>
                <a:cs typeface="Arial" pitchFamily="34" charset="0"/>
              </a:rPr>
              <a:t>回観測</a:t>
            </a:r>
            <a:endParaRPr lang="en-US" altLang="ja-JP" sz="2000" b="1" dirty="0" smtClean="0">
              <a:solidFill>
                <a:srgbClr val="FF0000"/>
              </a:solidFill>
              <a:latin typeface="Arial" pitchFamily="34" charset="0"/>
              <a:ea typeface="HG丸ｺﾞｼｯｸM-PRO" pitchFamily="50" charset="-128"/>
              <a:cs typeface="Arial" pitchFamily="34" charset="0"/>
            </a:endParaRPr>
          </a:p>
          <a:p>
            <a:pPr>
              <a:lnSpc>
                <a:spcPct val="120000"/>
              </a:lnSpc>
            </a:pPr>
            <a:r>
              <a:rPr lang="en-US" altLang="ja-JP" sz="2000" b="1" dirty="0" smtClean="0">
                <a:solidFill>
                  <a:srgbClr val="FF0000"/>
                </a:solidFill>
                <a:latin typeface="Arial"/>
                <a:ea typeface="HG丸ｺﾞｼｯｸM-PRO" pitchFamily="50" charset="-128"/>
                <a:cs typeface="Arial"/>
              </a:rPr>
              <a:t>• </a:t>
            </a:r>
            <a:r>
              <a:rPr lang="ja-JP" altLang="en-US" sz="2000" b="1" dirty="0" smtClean="0">
                <a:solidFill>
                  <a:srgbClr val="FF0000"/>
                </a:solidFill>
                <a:latin typeface="Arial" pitchFamily="34" charset="0"/>
                <a:ea typeface="HG丸ｺﾞｼｯｸM-PRO" pitchFamily="50" charset="-128"/>
                <a:cs typeface="Arial" pitchFamily="34" charset="0"/>
              </a:rPr>
              <a:t>既知核</a:t>
            </a:r>
            <a:r>
              <a:rPr lang="en-US" altLang="ja-JP" sz="2000" b="1" baseline="30000" dirty="0" smtClean="0">
                <a:solidFill>
                  <a:srgbClr val="FF0000"/>
                </a:solidFill>
                <a:latin typeface="Arial" pitchFamily="34" charset="0"/>
                <a:ea typeface="HG丸ｺﾞｼｯｸM-PRO" pitchFamily="50" charset="-128"/>
                <a:cs typeface="Arial" pitchFamily="34" charset="0"/>
              </a:rPr>
              <a:t>266</a:t>
            </a:r>
            <a:r>
              <a:rPr lang="en-US" altLang="ja-JP" sz="2000" b="1" dirty="0" smtClean="0">
                <a:solidFill>
                  <a:srgbClr val="FF0000"/>
                </a:solidFill>
                <a:latin typeface="Arial" pitchFamily="34" charset="0"/>
                <a:ea typeface="HG丸ｺﾞｼｯｸM-PRO" pitchFamily="50" charset="-128"/>
                <a:cs typeface="Arial" pitchFamily="34" charset="0"/>
              </a:rPr>
              <a:t>Bh</a:t>
            </a:r>
            <a:r>
              <a:rPr lang="ja-JP" altLang="en-US" sz="2000" b="1" dirty="0" err="1" smtClean="0">
                <a:solidFill>
                  <a:srgbClr val="FF0000"/>
                </a:solidFill>
                <a:latin typeface="Arial" pitchFamily="34" charset="0"/>
                <a:ea typeface="HG丸ｺﾞｼｯｸM-PRO" pitchFamily="50" charset="-128"/>
                <a:cs typeface="Arial" pitchFamily="34" charset="0"/>
              </a:rPr>
              <a:t>，</a:t>
            </a:r>
            <a:r>
              <a:rPr lang="en-US" altLang="ja-JP" sz="2000" b="1" baseline="30000" dirty="0" smtClean="0">
                <a:solidFill>
                  <a:srgbClr val="FF0000"/>
                </a:solidFill>
                <a:latin typeface="Arial" pitchFamily="34" charset="0"/>
                <a:ea typeface="HG丸ｺﾞｼｯｸM-PRO" pitchFamily="50" charset="-128"/>
                <a:cs typeface="Arial" pitchFamily="34" charset="0"/>
              </a:rPr>
              <a:t>262</a:t>
            </a:r>
            <a:r>
              <a:rPr lang="en-US" altLang="ja-JP" sz="2000" b="1" dirty="0" smtClean="0">
                <a:solidFill>
                  <a:srgbClr val="FF0000"/>
                </a:solidFill>
                <a:latin typeface="Arial" pitchFamily="34" charset="0"/>
                <a:ea typeface="HG丸ｺﾞｼｯｸM-PRO" pitchFamily="50" charset="-128"/>
                <a:cs typeface="Arial" pitchFamily="34" charset="0"/>
              </a:rPr>
              <a:t>Db</a:t>
            </a:r>
            <a:r>
              <a:rPr lang="ja-JP" altLang="en-US" sz="2000" b="1" dirty="0" err="1" smtClean="0">
                <a:solidFill>
                  <a:srgbClr val="FF0000"/>
                </a:solidFill>
                <a:latin typeface="Arial" pitchFamily="34" charset="0"/>
                <a:ea typeface="HG丸ｺﾞｼｯｸM-PRO" pitchFamily="50" charset="-128"/>
                <a:cs typeface="Arial" pitchFamily="34" charset="0"/>
              </a:rPr>
              <a:t>，</a:t>
            </a:r>
            <a:r>
              <a:rPr lang="en-US" altLang="ja-JP" sz="2000" b="1" baseline="30000" dirty="0" smtClean="0">
                <a:solidFill>
                  <a:srgbClr val="FF0000"/>
                </a:solidFill>
                <a:latin typeface="Arial" pitchFamily="34" charset="0"/>
                <a:ea typeface="HG丸ｺﾞｼｯｸM-PRO" pitchFamily="50" charset="-128"/>
                <a:cs typeface="Arial" pitchFamily="34" charset="0"/>
              </a:rPr>
              <a:t>258</a:t>
            </a:r>
            <a:r>
              <a:rPr lang="en-US" altLang="ja-JP" sz="2000" b="1" dirty="0" smtClean="0">
                <a:solidFill>
                  <a:srgbClr val="FF0000"/>
                </a:solidFill>
                <a:latin typeface="Arial" pitchFamily="34" charset="0"/>
                <a:ea typeface="HG丸ｺﾞｼｯｸM-PRO" pitchFamily="50" charset="-128"/>
                <a:cs typeface="Arial" pitchFamily="34" charset="0"/>
              </a:rPr>
              <a:t>Lr</a:t>
            </a:r>
            <a:r>
              <a:rPr lang="ja-JP" altLang="en-US" sz="2000" b="1" dirty="0">
                <a:solidFill>
                  <a:srgbClr val="FF0000"/>
                </a:solidFill>
                <a:latin typeface="Arial" pitchFamily="34" charset="0"/>
                <a:ea typeface="HG丸ｺﾞｼｯｸM-PRO" pitchFamily="50" charset="-128"/>
                <a:cs typeface="Arial" pitchFamily="34" charset="0"/>
              </a:rPr>
              <a:t>に</a:t>
            </a:r>
            <a:r>
              <a:rPr lang="ja-JP" altLang="en-US" sz="2000" b="1" dirty="0" smtClean="0">
                <a:solidFill>
                  <a:srgbClr val="FF0000"/>
                </a:solidFill>
                <a:latin typeface="Arial" pitchFamily="34" charset="0"/>
                <a:ea typeface="HG丸ｺﾞｼｯｸM-PRO" pitchFamily="50" charset="-128"/>
                <a:cs typeface="Arial" pitchFamily="34" charset="0"/>
              </a:rPr>
              <a:t>到達</a:t>
            </a:r>
            <a:endParaRPr lang="en-US" altLang="ja-JP" sz="2000" b="1" dirty="0" smtClean="0">
              <a:solidFill>
                <a:srgbClr val="FF0000"/>
              </a:solidFill>
              <a:latin typeface="Arial" pitchFamily="34" charset="0"/>
              <a:ea typeface="HG丸ｺﾞｼｯｸM-PRO" pitchFamily="50" charset="-128"/>
              <a:cs typeface="Arial" pitchFamily="34" charset="0"/>
            </a:endParaRPr>
          </a:p>
          <a:p>
            <a:pPr>
              <a:lnSpc>
                <a:spcPct val="120000"/>
              </a:lnSpc>
            </a:pPr>
            <a:r>
              <a:rPr lang="en-US" altLang="ja-JP" sz="2000" b="1" dirty="0" smtClean="0">
                <a:solidFill>
                  <a:srgbClr val="FF0000"/>
                </a:solidFill>
                <a:latin typeface="Arial" pitchFamily="34" charset="0"/>
                <a:ea typeface="HG丸ｺﾞｼｯｸM-PRO" pitchFamily="50" charset="-128"/>
                <a:cs typeface="Arial" pitchFamily="34" charset="0"/>
              </a:rPr>
              <a:t>  </a:t>
            </a:r>
            <a:r>
              <a:rPr lang="ja-JP" altLang="en-US" sz="2000" b="1" dirty="0" smtClean="0">
                <a:solidFill>
                  <a:srgbClr val="FF0000"/>
                </a:solidFill>
                <a:latin typeface="Arial" pitchFamily="34" charset="0"/>
                <a:ea typeface="HG丸ｺﾞｼｯｸM-PRO" pitchFamily="50" charset="-128"/>
                <a:cs typeface="Arial" pitchFamily="34" charset="0"/>
              </a:rPr>
              <a:t>⇒ </a:t>
            </a:r>
            <a:r>
              <a:rPr lang="en-US" altLang="ja-JP" sz="2000" b="1" dirty="0" smtClean="0">
                <a:solidFill>
                  <a:srgbClr val="FF0000"/>
                </a:solidFill>
                <a:latin typeface="Arial" pitchFamily="34" charset="0"/>
                <a:ea typeface="HG丸ｺﾞｼｯｸM-PRO" pitchFamily="50" charset="-128"/>
                <a:cs typeface="Arial" pitchFamily="34" charset="0"/>
              </a:rPr>
              <a:t>2004</a:t>
            </a:r>
            <a:r>
              <a:rPr lang="ja-JP" altLang="en-US" sz="2000" b="1" dirty="0" smtClean="0">
                <a:solidFill>
                  <a:srgbClr val="FF0000"/>
                </a:solidFill>
                <a:latin typeface="Arial" pitchFamily="34" charset="0"/>
                <a:ea typeface="HG丸ｺﾞｼｯｸM-PRO" pitchFamily="50" charset="-128"/>
                <a:cs typeface="Arial" pitchFamily="34" charset="0"/>
              </a:rPr>
              <a:t>年，</a:t>
            </a:r>
            <a:r>
              <a:rPr lang="en-US" altLang="ja-JP" sz="2000" b="1" dirty="0" smtClean="0">
                <a:solidFill>
                  <a:srgbClr val="FF0000"/>
                </a:solidFill>
                <a:latin typeface="Arial" pitchFamily="34" charset="0"/>
                <a:ea typeface="HG丸ｺﾞｼｯｸM-PRO" pitchFamily="50" charset="-128"/>
                <a:cs typeface="Arial" pitchFamily="34" charset="0"/>
              </a:rPr>
              <a:t>2005</a:t>
            </a:r>
            <a:r>
              <a:rPr lang="ja-JP" altLang="en-US" sz="2000" b="1" dirty="0" smtClean="0">
                <a:solidFill>
                  <a:srgbClr val="FF0000"/>
                </a:solidFill>
                <a:latin typeface="Arial" pitchFamily="34" charset="0"/>
                <a:ea typeface="HG丸ｺﾞｼｯｸM-PRO" pitchFamily="50" charset="-128"/>
                <a:cs typeface="Arial" pitchFamily="34" charset="0"/>
              </a:rPr>
              <a:t>年の合成を確認</a:t>
            </a:r>
            <a:endParaRPr lang="en-US" altLang="ja-JP" sz="2000" b="1" dirty="0">
              <a:solidFill>
                <a:srgbClr val="FF0000"/>
              </a:solidFill>
              <a:latin typeface="Arial" pitchFamily="34" charset="0"/>
              <a:ea typeface="HG丸ｺﾞｼｯｸM-PRO" pitchFamily="50" charset="-128"/>
              <a:cs typeface="Arial" pitchFamily="34" charset="0"/>
            </a:endParaRPr>
          </a:p>
        </p:txBody>
      </p:sp>
      <p:sp>
        <p:nvSpPr>
          <p:cNvPr id="66" name="Text Box 17"/>
          <p:cNvSpPr txBox="1">
            <a:spLocks noChangeArrowheads="1"/>
          </p:cNvSpPr>
          <p:nvPr/>
        </p:nvSpPr>
        <p:spPr bwMode="auto">
          <a:xfrm>
            <a:off x="5292080" y="2967335"/>
            <a:ext cx="1505632" cy="4249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ja-JP" altLang="en-US" sz="2000" u="sng" dirty="0" smtClean="0">
                <a:solidFill>
                  <a:schemeClr val="accent6"/>
                </a:solidFill>
                <a:latin typeface="Arial" pitchFamily="34" charset="0"/>
                <a:ea typeface="HG丸ｺﾞｼｯｸM-PRO" pitchFamily="50" charset="-128"/>
                <a:cs typeface="Arial" pitchFamily="34" charset="0"/>
              </a:rPr>
              <a:t>既知の核種</a:t>
            </a:r>
            <a:endParaRPr lang="en-US" altLang="ja-JP" sz="2000" u="sng" dirty="0">
              <a:solidFill>
                <a:schemeClr val="accent6"/>
              </a:solidFill>
              <a:latin typeface="Arial" pitchFamily="34" charset="0"/>
              <a:ea typeface="HG丸ｺﾞｼｯｸM-PRO" pitchFamily="50" charset="-128"/>
              <a:cs typeface="Arial" pitchFamily="34" charset="0"/>
            </a:endParaRPr>
          </a:p>
        </p:txBody>
      </p:sp>
      <p:sp>
        <p:nvSpPr>
          <p:cNvPr id="2" name="日付プレースホルダー 1"/>
          <p:cNvSpPr>
            <a:spLocks noGrp="1"/>
          </p:cNvSpPr>
          <p:nvPr>
            <p:ph type="dt" sz="half" idx="10"/>
          </p:nvPr>
        </p:nvSpPr>
        <p:spPr/>
        <p:txBody>
          <a:bodyPr/>
          <a:lstStyle/>
          <a:p>
            <a:fld id="{EE9C4363-243D-417F-8453-A1771CEF3EA6}" type="datetime1">
              <a:rPr kumimoji="1" lang="ja-JP" altLang="en-US" smtClean="0"/>
              <a:t>2014/6/5</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zh-CN" smtClean="0"/>
              <a:t>ARIS2014</a:t>
            </a:r>
            <a:endParaRPr kumimoji="1" lang="ja-JP" altLang="en-US"/>
          </a:p>
        </p:txBody>
      </p:sp>
      <p:sp>
        <p:nvSpPr>
          <p:cNvPr id="4" name="スライド番号プレースホルダー 3"/>
          <p:cNvSpPr>
            <a:spLocks noGrp="1"/>
          </p:cNvSpPr>
          <p:nvPr>
            <p:ph type="sldNum" sz="quarter" idx="12"/>
          </p:nvPr>
        </p:nvSpPr>
        <p:spPr/>
        <p:txBody>
          <a:bodyPr/>
          <a:lstStyle/>
          <a:p>
            <a:fld id="{596F3A7F-5E54-4477-88E8-1410831F0F23}" type="slidenum">
              <a:rPr kumimoji="1" lang="ja-JP" altLang="en-US" smtClean="0"/>
              <a:pPr/>
              <a:t>30</a:t>
            </a:fld>
            <a:endParaRPr kumimoji="1" lang="ja-JP" altLang="en-US"/>
          </a:p>
        </p:txBody>
      </p:sp>
    </p:spTree>
    <p:extLst>
      <p:ext uri="{BB962C8B-B14F-4D97-AF65-F5344CB8AC3E}">
        <p14:creationId xmlns:p14="http://schemas.microsoft.com/office/powerpoint/2010/main" val="1864171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45EC578-CD36-4275-9004-431A520F57A3}" type="datetime1">
              <a:rPr kumimoji="1" lang="ja-JP" altLang="en-US" smtClean="0"/>
              <a:t>2014/6/5</a:t>
            </a:fld>
            <a:endParaRPr kumimoji="1" lang="ja-JP" altLang="en-US"/>
          </a:p>
        </p:txBody>
      </p:sp>
      <p:sp>
        <p:nvSpPr>
          <p:cNvPr id="3" name="スライド番号プレースホルダー 2"/>
          <p:cNvSpPr>
            <a:spLocks noGrp="1"/>
          </p:cNvSpPr>
          <p:nvPr>
            <p:ph type="sldNum" sz="quarter" idx="12"/>
          </p:nvPr>
        </p:nvSpPr>
        <p:spPr/>
        <p:txBody>
          <a:bodyPr/>
          <a:lstStyle/>
          <a:p>
            <a:fld id="{596F3A7F-5E54-4477-88E8-1410831F0F23}" type="slidenum">
              <a:rPr kumimoji="1" lang="ja-JP" altLang="en-US" smtClean="0"/>
              <a:pPr/>
              <a:t>31</a:t>
            </a:fld>
            <a:endParaRPr kumimoji="1" lang="ja-JP"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193" name="図 1" descr="説明: 1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7339" cy="4608000"/>
          </a:xfrm>
          <a:prstGeom prst="rect">
            <a:avLst/>
          </a:prstGeom>
          <a:noFill/>
          <a:extLst>
            <a:ext uri="{909E8E84-426E-40DD-AFC4-6F175D3DCCD1}">
              <a14:hiddenFill xmlns:a14="http://schemas.microsoft.com/office/drawing/2010/main">
                <a:solidFill>
                  <a:srgbClr val="FFFFFF"/>
                </a:solidFill>
              </a14:hiddenFill>
            </a:ext>
          </a:extLst>
        </p:spPr>
      </p:pic>
      <p:sp>
        <p:nvSpPr>
          <p:cNvPr id="6" name="フッター プレースホルダ 5"/>
          <p:cNvSpPr>
            <a:spLocks noGrp="1"/>
          </p:cNvSpPr>
          <p:nvPr>
            <p:ph type="ftr" sz="quarter" idx="11"/>
          </p:nvPr>
        </p:nvSpPr>
        <p:spPr/>
        <p:txBody>
          <a:bodyPr/>
          <a:lstStyle/>
          <a:p>
            <a:r>
              <a:rPr kumimoji="1" lang="en-US" altLang="zh-CN" smtClean="0"/>
              <a:t>ARIS2014</a:t>
            </a:r>
            <a:endParaRPr kumimoji="1" lang="ja-JP" altLang="en-US"/>
          </a:p>
        </p:txBody>
      </p:sp>
    </p:spTree>
    <p:extLst>
      <p:ext uri="{BB962C8B-B14F-4D97-AF65-F5344CB8AC3E}">
        <p14:creationId xmlns:p14="http://schemas.microsoft.com/office/powerpoint/2010/main" val="2999391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2236280" y="1413288"/>
          <a:ext cx="4320000" cy="4608000"/>
        </p:xfrm>
        <a:graphic>
          <a:graphicData uri="http://schemas.openxmlformats.org/drawingml/2006/table">
            <a:tbl>
              <a:tblPr firstRow="1" bandRow="1">
                <a:tableStyleId>{5C22544A-7EE6-4342-B048-85BDC9FD1C3A}</a:tableStyleId>
              </a:tblPr>
              <a:tblGrid>
                <a:gridCol w="288000"/>
                <a:gridCol w="288000"/>
                <a:gridCol w="288000"/>
                <a:gridCol w="288000"/>
                <a:gridCol w="288000"/>
                <a:gridCol w="288000"/>
                <a:gridCol w="288000"/>
                <a:gridCol w="288000"/>
                <a:gridCol w="288000"/>
                <a:gridCol w="288000"/>
                <a:gridCol w="288000"/>
                <a:gridCol w="288000"/>
                <a:gridCol w="288000"/>
                <a:gridCol w="288000"/>
                <a:gridCol w="288000"/>
              </a:tblGrid>
              <a:tr h="288000">
                <a:tc>
                  <a:txBody>
                    <a:bodyPr/>
                    <a:lstStyle/>
                    <a:p>
                      <a:r>
                        <a:rPr kumimoji="1" lang="en-US" altLang="ja-JP" sz="900" dirty="0" smtClean="0">
                          <a:solidFill>
                            <a:sysClr val="windowText" lastClr="000000"/>
                          </a:solidFill>
                        </a:rPr>
                        <a:t>113</a:t>
                      </a:r>
                      <a:endParaRPr kumimoji="1" lang="ja-JP" altLang="en-US" sz="900" dirty="0">
                        <a:solidFill>
                          <a:sysClr val="windowText" lastClr="000000"/>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112</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aseline="30000" dirty="0" smtClean="0"/>
                        <a:t>277</a:t>
                      </a:r>
                      <a:r>
                        <a:rPr kumimoji="1" lang="en-US" altLang="ja-JP" sz="900" dirty="0" smtClean="0"/>
                        <a:t>Cn</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88000">
                <a:tc>
                  <a:txBody>
                    <a:bodyPr/>
                    <a:lstStyle/>
                    <a:p>
                      <a:r>
                        <a:rPr kumimoji="1" lang="en-US" altLang="ja-JP" sz="900" dirty="0" smtClean="0"/>
                        <a:t>111</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aseline="30000" dirty="0" smtClean="0"/>
                        <a:t>272</a:t>
                      </a:r>
                      <a:r>
                        <a:rPr kumimoji="1" lang="en-US" altLang="ja-JP" sz="900" dirty="0" smtClean="0"/>
                        <a:t>Rg</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110</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269</a:t>
                      </a:r>
                      <a:r>
                        <a:rPr kumimoji="1" lang="en-US" altLang="ja-JP" sz="900" dirty="0" smtClean="0"/>
                        <a:t>Ds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270</a:t>
                      </a:r>
                      <a:r>
                        <a:rPr kumimoji="1" lang="en-US" altLang="ja-JP" sz="900" dirty="0" smtClean="0"/>
                        <a:t>Ds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271</a:t>
                      </a:r>
                      <a:r>
                        <a:rPr kumimoji="1" lang="en-US" altLang="ja-JP" sz="900" dirty="0" smtClean="0"/>
                        <a:t>Ds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273</a:t>
                      </a:r>
                      <a:r>
                        <a:rPr kumimoji="1" lang="en-US" altLang="ja-JP" sz="900" dirty="0" smtClean="0"/>
                        <a:t>Ds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109</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266</a:t>
                      </a:r>
                      <a:r>
                        <a:rPr kumimoji="1" lang="en-US" altLang="ja-JP" sz="900" dirty="0" smtClean="0"/>
                        <a:t>Mt</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aseline="30000" dirty="0" smtClean="0"/>
                        <a:t>268</a:t>
                      </a:r>
                      <a:r>
                        <a:rPr kumimoji="1" lang="en-US" altLang="ja-JP" sz="900" dirty="0" smtClean="0"/>
                        <a:t>Mt</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108</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263</a:t>
                      </a:r>
                      <a:r>
                        <a:rPr kumimoji="1" lang="en-US" altLang="ja-JP" sz="900" dirty="0" smtClean="0"/>
                        <a:t>Hs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265</a:t>
                      </a:r>
                      <a:r>
                        <a:rPr kumimoji="1" lang="en-US" altLang="ja-JP" sz="900" dirty="0" smtClean="0"/>
                        <a:t>Hs</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266</a:t>
                      </a:r>
                      <a:r>
                        <a:rPr kumimoji="1" lang="en-US" altLang="ja-JP" sz="900" dirty="0" smtClean="0"/>
                        <a:t>Hs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267</a:t>
                      </a:r>
                      <a:r>
                        <a:rPr kumimoji="1" lang="en-US" altLang="ja-JP" sz="900" dirty="0" smtClean="0"/>
                        <a:t>Hs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269</a:t>
                      </a:r>
                      <a:r>
                        <a:rPr kumimoji="1" lang="en-US" altLang="ja-JP" sz="900" dirty="0" smtClean="0"/>
                        <a:t>Hs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270</a:t>
                      </a:r>
                      <a:r>
                        <a:rPr kumimoji="1" lang="en-US" altLang="ja-JP" sz="900" dirty="0" smtClean="0"/>
                        <a:t>Hs</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271</a:t>
                      </a:r>
                      <a:r>
                        <a:rPr kumimoji="1" lang="en-US" altLang="ja-JP" sz="900" dirty="0" smtClean="0"/>
                        <a:t>Hs</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107</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261</a:t>
                      </a:r>
                      <a:r>
                        <a:rPr kumimoji="1" lang="en-US" altLang="ja-JP" sz="900" dirty="0" smtClean="0"/>
                        <a:t>Bh</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262</a:t>
                      </a:r>
                      <a:r>
                        <a:rPr kumimoji="1" lang="en-US" altLang="ja-JP" sz="900" dirty="0" smtClean="0"/>
                        <a:t>Bh</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264</a:t>
                      </a:r>
                      <a:r>
                        <a:rPr kumimoji="1" lang="en-US" altLang="ja-JP" sz="900" dirty="0" smtClean="0"/>
                        <a:t>Bh</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aseline="30000" dirty="0" smtClean="0"/>
                        <a:t>266</a:t>
                      </a:r>
                      <a:r>
                        <a:rPr kumimoji="1" lang="en-US" altLang="ja-JP" sz="900" dirty="0" smtClean="0"/>
                        <a:t>Bh</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267</a:t>
                      </a:r>
                      <a:r>
                        <a:rPr kumimoji="1" lang="en-US" altLang="ja-JP" sz="900" dirty="0" smtClean="0"/>
                        <a:t>Bh</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106</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258</a:t>
                      </a:r>
                      <a:r>
                        <a:rPr kumimoji="1" lang="en-US" altLang="ja-JP" sz="900" dirty="0" smtClean="0"/>
                        <a:t>Sg</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259</a:t>
                      </a:r>
                      <a:r>
                        <a:rPr kumimoji="1" lang="en-US" altLang="ja-JP" sz="900" dirty="0" smtClean="0"/>
                        <a:t>Sg</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261</a:t>
                      </a:r>
                      <a:r>
                        <a:rPr kumimoji="1" lang="en-US" altLang="ja-JP" sz="900" dirty="0" smtClean="0"/>
                        <a:t>Sg</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263</a:t>
                      </a:r>
                      <a:r>
                        <a:rPr kumimoji="1" lang="en-US" altLang="ja-JP" sz="900" dirty="0" smtClean="0"/>
                        <a:t>Sg</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105</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259</a:t>
                      </a:r>
                      <a:r>
                        <a:rPr kumimoji="1" lang="en-US" altLang="ja-JP" sz="900" dirty="0" smtClean="0"/>
                        <a:t>Db</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260</a:t>
                      </a:r>
                      <a:r>
                        <a:rPr kumimoji="1" lang="en-US" altLang="ja-JP" sz="900" dirty="0" smtClean="0"/>
                        <a:t>Db</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104</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256</a:t>
                      </a:r>
                      <a:r>
                        <a:rPr kumimoji="1" lang="en-US" altLang="ja-JP" sz="900" baseline="0" dirty="0" smtClean="0"/>
                        <a:t>Rf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260</a:t>
                      </a:r>
                      <a:r>
                        <a:rPr kumimoji="1" lang="en-US" altLang="ja-JP" sz="900" dirty="0" smtClean="0"/>
                        <a:t>Rf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261</a:t>
                      </a:r>
                      <a:r>
                        <a:rPr kumimoji="1" lang="en-US" altLang="ja-JP" sz="900" dirty="0" smtClean="0"/>
                        <a:t>Rf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262</a:t>
                      </a:r>
                      <a:r>
                        <a:rPr kumimoji="1" lang="en-US" altLang="ja-JP" sz="900" dirty="0" smtClean="0"/>
                        <a:t>Rf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103</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255</a:t>
                      </a:r>
                      <a:r>
                        <a:rPr kumimoji="1" lang="en-US" altLang="ja-JP" sz="900" dirty="0" smtClean="0"/>
                        <a:t>Lr</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257</a:t>
                      </a:r>
                      <a:r>
                        <a:rPr kumimoji="1" lang="en-US" altLang="ja-JP" sz="900" dirty="0" smtClean="0"/>
                        <a:t>Lr</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258</a:t>
                      </a:r>
                      <a:r>
                        <a:rPr kumimoji="1" lang="en-US" altLang="ja-JP" sz="900" dirty="0" smtClean="0"/>
                        <a:t>Lr</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259</a:t>
                      </a:r>
                      <a:r>
                        <a:rPr kumimoji="1" lang="en-US" altLang="ja-JP" sz="900" dirty="0" smtClean="0"/>
                        <a:t>Lr</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260</a:t>
                      </a:r>
                      <a:r>
                        <a:rPr kumimoji="1" lang="en-US" altLang="ja-JP" sz="900" dirty="0" smtClean="0"/>
                        <a:t>Lr</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261</a:t>
                      </a:r>
                      <a:r>
                        <a:rPr kumimoji="1" lang="en-US" altLang="ja-JP" sz="900" dirty="0" smtClean="0"/>
                        <a:t>Lr</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262</a:t>
                      </a:r>
                      <a:r>
                        <a:rPr kumimoji="1" lang="en-US" altLang="ja-JP" sz="900" baseline="0" dirty="0" smtClean="0"/>
                        <a:t>Lr</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t>102</a:t>
                      </a: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256</a:t>
                      </a:r>
                      <a:r>
                        <a:rPr kumimoji="1" lang="en-US" altLang="ja-JP" sz="900" dirty="0" smtClean="0"/>
                        <a:t>No</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258</a:t>
                      </a:r>
                      <a:r>
                        <a:rPr kumimoji="1" lang="en-US" altLang="ja-JP" sz="900" baseline="0" dirty="0" smtClean="0"/>
                        <a:t>No</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260</a:t>
                      </a:r>
                      <a:r>
                        <a:rPr kumimoji="1" lang="en-US" altLang="ja-JP" sz="900" baseline="0" dirty="0" smtClean="0"/>
                        <a:t>No</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262</a:t>
                      </a:r>
                      <a:r>
                        <a:rPr kumimoji="1" lang="en-US" altLang="ja-JP" sz="900" baseline="0" dirty="0" smtClean="0"/>
                        <a:t>No</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101</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aseline="30000" dirty="0" smtClean="0"/>
                        <a:t>253</a:t>
                      </a:r>
                      <a:r>
                        <a:rPr kumimoji="1" lang="en-US" altLang="ja-JP" sz="900" dirty="0" smtClean="0"/>
                        <a:t>Md</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kumimoji="1" lang="en-US" altLang="ja-JP" sz="900" baseline="30000" dirty="0" smtClean="0"/>
                        <a:t>254</a:t>
                      </a:r>
                      <a:r>
                        <a:rPr kumimoji="1" lang="en-US" altLang="ja-JP" sz="900" dirty="0" smtClean="0"/>
                        <a:t>Md</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259</a:t>
                      </a:r>
                      <a:r>
                        <a:rPr kumimoji="1" lang="en-US" altLang="ja-JP" sz="900" baseline="0" dirty="0" smtClean="0"/>
                        <a:t>Md</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260</a:t>
                      </a:r>
                      <a:r>
                        <a:rPr kumimoji="1" lang="en-US" altLang="ja-JP" sz="900" baseline="0" dirty="0" smtClean="0"/>
                        <a:t>Md</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t>100</a:t>
                      </a: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252</a:t>
                      </a:r>
                      <a:r>
                        <a:rPr kumimoji="1" lang="en-US" altLang="ja-JP" sz="900" dirty="0" smtClean="0"/>
                        <a:t>Fm</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254</a:t>
                      </a:r>
                      <a:r>
                        <a:rPr kumimoji="1" lang="en-US" altLang="ja-JP" sz="900" dirty="0" smtClean="0"/>
                        <a:t>Fm</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255</a:t>
                      </a:r>
                      <a:r>
                        <a:rPr kumimoji="1" lang="en-US" altLang="ja-JP" sz="900" dirty="0" smtClean="0"/>
                        <a:t>Fm</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257</a:t>
                      </a:r>
                      <a:r>
                        <a:rPr kumimoji="1" lang="en-US" altLang="ja-JP" sz="900" dirty="0" smtClean="0"/>
                        <a:t>Fm</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258</a:t>
                      </a:r>
                      <a:r>
                        <a:rPr kumimoji="1" lang="en-US" altLang="ja-JP" sz="900" baseline="0" dirty="0" smtClean="0"/>
                        <a:t>Fm</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259</a:t>
                      </a:r>
                      <a:r>
                        <a:rPr kumimoji="1" lang="en-US" altLang="ja-JP" sz="900" baseline="0" dirty="0" smtClean="0"/>
                        <a:t>Fm</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t>99</a:t>
                      </a: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251</a:t>
                      </a:r>
                      <a:r>
                        <a:rPr kumimoji="1" lang="en-US" altLang="ja-JP" sz="900" baseline="0" dirty="0" smtClean="0"/>
                        <a:t>Es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253</a:t>
                      </a:r>
                      <a:r>
                        <a:rPr kumimoji="1" lang="en-US" altLang="ja-JP" sz="900" baseline="0" dirty="0" smtClean="0"/>
                        <a:t>Es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256</a:t>
                      </a:r>
                      <a:r>
                        <a:rPr kumimoji="1" lang="en-US" altLang="ja-JP" sz="900" baseline="0" dirty="0" smtClean="0"/>
                        <a:t>Es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257</a:t>
                      </a:r>
                      <a:r>
                        <a:rPr kumimoji="1" lang="en-US" altLang="ja-JP" sz="900" baseline="0" dirty="0" smtClean="0"/>
                        <a:t>Es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t>98</a:t>
                      </a: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250</a:t>
                      </a:r>
                      <a:r>
                        <a:rPr kumimoji="1" lang="en-US" altLang="ja-JP" sz="900" dirty="0" smtClean="0"/>
                        <a:t>Cf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251</a:t>
                      </a:r>
                      <a:r>
                        <a:rPr kumimoji="1" lang="en-US" altLang="ja-JP" sz="900" dirty="0" smtClean="0"/>
                        <a:t>Cf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252</a:t>
                      </a:r>
                      <a:r>
                        <a:rPr kumimoji="1" lang="en-US" altLang="ja-JP" sz="900" dirty="0" smtClean="0"/>
                        <a:t>Cf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253</a:t>
                      </a:r>
                      <a:r>
                        <a:rPr kumimoji="1" lang="en-US" altLang="ja-JP" sz="900" dirty="0" smtClean="0"/>
                        <a:t>Cf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254</a:t>
                      </a:r>
                      <a:r>
                        <a:rPr kumimoji="1" lang="en-US" altLang="ja-JP" sz="900" dirty="0" smtClean="0"/>
                        <a:t>Cf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255</a:t>
                      </a:r>
                      <a:r>
                        <a:rPr kumimoji="1" lang="en-US" altLang="ja-JP" sz="900" dirty="0" smtClean="0"/>
                        <a:t>Cf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256</a:t>
                      </a:r>
                      <a:r>
                        <a:rPr kumimoji="1" lang="en-US" altLang="ja-JP" sz="900" baseline="0" dirty="0" smtClean="0"/>
                        <a:t>Cf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 name="グループ化 90"/>
          <p:cNvGrpSpPr/>
          <p:nvPr/>
        </p:nvGrpSpPr>
        <p:grpSpPr>
          <a:xfrm>
            <a:off x="2519288" y="2848424"/>
            <a:ext cx="2597312" cy="2890368"/>
            <a:chOff x="390512" y="2991928"/>
            <a:chExt cx="2597312" cy="2890368"/>
          </a:xfrm>
        </p:grpSpPr>
        <p:sp>
          <p:nvSpPr>
            <p:cNvPr id="5" name="直角三角形 4"/>
            <p:cNvSpPr/>
            <p:nvPr/>
          </p:nvSpPr>
          <p:spPr>
            <a:xfrm flipH="1">
              <a:off x="1830672" y="3861048"/>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1830704" y="385605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262</a:t>
              </a:r>
              <a:r>
                <a:rPr kumimoji="1" lang="en-US" altLang="ja-JP" sz="900" dirty="0" smtClean="0">
                  <a:solidFill>
                    <a:schemeClr val="tx1"/>
                  </a:solidFill>
                </a:rPr>
                <a:t>Db</a:t>
              </a:r>
              <a:endParaRPr kumimoji="1" lang="ja-JP" altLang="en-US" sz="900" dirty="0">
                <a:solidFill>
                  <a:schemeClr val="tx1"/>
                </a:solidFill>
              </a:endParaRPr>
            </a:p>
          </p:txBody>
        </p:sp>
        <p:sp>
          <p:nvSpPr>
            <p:cNvPr id="8" name="直角三角形 7"/>
            <p:cNvSpPr/>
            <p:nvPr/>
          </p:nvSpPr>
          <p:spPr>
            <a:xfrm flipH="1">
              <a:off x="1552688" y="2996920"/>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1552720" y="2991928"/>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264</a:t>
              </a:r>
              <a:r>
                <a:rPr kumimoji="1" lang="en-US" altLang="ja-JP" sz="900" dirty="0" smtClean="0">
                  <a:solidFill>
                    <a:schemeClr val="tx1"/>
                  </a:solidFill>
                </a:rPr>
                <a:t>Hs</a:t>
              </a:r>
              <a:endParaRPr kumimoji="1" lang="ja-JP" altLang="en-US" sz="900" dirty="0">
                <a:solidFill>
                  <a:schemeClr val="tx1"/>
                </a:solidFill>
              </a:endParaRPr>
            </a:p>
          </p:txBody>
        </p:sp>
        <p:sp>
          <p:nvSpPr>
            <p:cNvPr id="11" name="直角三角形 10"/>
            <p:cNvSpPr/>
            <p:nvPr/>
          </p:nvSpPr>
          <p:spPr>
            <a:xfrm flipH="1">
              <a:off x="2411760" y="3572984"/>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2411792" y="356799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265</a:t>
              </a:r>
              <a:r>
                <a:rPr kumimoji="1" lang="en-US" altLang="ja-JP" sz="900" dirty="0" smtClean="0">
                  <a:solidFill>
                    <a:schemeClr val="tx1"/>
                  </a:solidFill>
                </a:rPr>
                <a:t>Sg</a:t>
              </a:r>
              <a:endParaRPr kumimoji="1" lang="ja-JP" altLang="en-US" sz="900" dirty="0">
                <a:solidFill>
                  <a:schemeClr val="tx1"/>
                </a:solidFill>
              </a:endParaRPr>
            </a:p>
          </p:txBody>
        </p:sp>
        <p:sp>
          <p:nvSpPr>
            <p:cNvPr id="14" name="直角三角形 13"/>
            <p:cNvSpPr/>
            <p:nvPr/>
          </p:nvSpPr>
          <p:spPr>
            <a:xfrm flipH="1">
              <a:off x="2699792" y="3572984"/>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2699824" y="356799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266</a:t>
              </a:r>
              <a:r>
                <a:rPr kumimoji="1" lang="en-US" altLang="ja-JP" sz="900" dirty="0" smtClean="0">
                  <a:solidFill>
                    <a:schemeClr val="tx1"/>
                  </a:solidFill>
                </a:rPr>
                <a:t>Sg</a:t>
              </a:r>
              <a:endParaRPr kumimoji="1" lang="ja-JP" altLang="en-US" sz="900" dirty="0">
                <a:solidFill>
                  <a:schemeClr val="tx1"/>
                </a:solidFill>
              </a:endParaRPr>
            </a:p>
          </p:txBody>
        </p:sp>
        <p:sp>
          <p:nvSpPr>
            <p:cNvPr id="17" name="直角三角形 16"/>
            <p:cNvSpPr/>
            <p:nvPr/>
          </p:nvSpPr>
          <p:spPr>
            <a:xfrm flipH="1">
              <a:off x="1547664" y="3578008"/>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1547696" y="357301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262</a:t>
              </a:r>
              <a:r>
                <a:rPr kumimoji="1" lang="en-US" altLang="ja-JP" sz="900" dirty="0" smtClean="0">
                  <a:solidFill>
                    <a:schemeClr val="tx1"/>
                  </a:solidFill>
                </a:rPr>
                <a:t>Sg</a:t>
              </a:r>
              <a:endParaRPr kumimoji="1" lang="ja-JP" altLang="en-US" sz="900" dirty="0">
                <a:solidFill>
                  <a:schemeClr val="tx1"/>
                </a:solidFill>
              </a:endParaRPr>
            </a:p>
          </p:txBody>
        </p:sp>
        <p:sp>
          <p:nvSpPr>
            <p:cNvPr id="20" name="直角三角形 19"/>
            <p:cNvSpPr/>
            <p:nvPr/>
          </p:nvSpPr>
          <p:spPr>
            <a:xfrm flipH="1">
              <a:off x="971600" y="3578008"/>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971632" y="357301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260</a:t>
              </a:r>
              <a:r>
                <a:rPr kumimoji="1" lang="en-US" altLang="ja-JP" sz="900" dirty="0" smtClean="0">
                  <a:solidFill>
                    <a:schemeClr val="tx1"/>
                  </a:solidFill>
                </a:rPr>
                <a:t>Sg</a:t>
              </a:r>
              <a:endParaRPr kumimoji="1" lang="ja-JP" altLang="en-US" sz="900" dirty="0">
                <a:solidFill>
                  <a:schemeClr val="tx1"/>
                </a:solidFill>
              </a:endParaRPr>
            </a:p>
          </p:txBody>
        </p:sp>
        <p:sp>
          <p:nvSpPr>
            <p:cNvPr id="23" name="直角三角形 22"/>
            <p:cNvSpPr/>
            <p:nvPr/>
          </p:nvSpPr>
          <p:spPr>
            <a:xfrm flipH="1">
              <a:off x="2118704" y="3861016"/>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a:off x="2118736" y="3856024"/>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263</a:t>
              </a:r>
              <a:r>
                <a:rPr kumimoji="1" lang="en-US" altLang="ja-JP" sz="900" dirty="0" smtClean="0">
                  <a:solidFill>
                    <a:schemeClr val="tx1"/>
                  </a:solidFill>
                </a:rPr>
                <a:t>Db</a:t>
              </a:r>
              <a:endParaRPr kumimoji="1" lang="ja-JP" altLang="en-US" sz="900" dirty="0">
                <a:solidFill>
                  <a:schemeClr val="tx1"/>
                </a:solidFill>
              </a:endParaRPr>
            </a:p>
          </p:txBody>
        </p:sp>
        <p:sp>
          <p:nvSpPr>
            <p:cNvPr id="26" name="直角三角形 25"/>
            <p:cNvSpPr/>
            <p:nvPr/>
          </p:nvSpPr>
          <p:spPr>
            <a:xfrm flipH="1">
              <a:off x="2406736" y="4144056"/>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p:nvSpPr>
          <p:spPr>
            <a:xfrm>
              <a:off x="2406768" y="4139064"/>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263</a:t>
              </a:r>
              <a:r>
                <a:rPr lang="en-US" altLang="ja-JP" sz="900" dirty="0" smtClean="0">
                  <a:solidFill>
                    <a:schemeClr val="tx1"/>
                  </a:solidFill>
                </a:rPr>
                <a:t>Rf</a:t>
              </a:r>
              <a:endParaRPr kumimoji="1" lang="ja-JP" altLang="en-US" sz="900" dirty="0">
                <a:solidFill>
                  <a:schemeClr val="tx1"/>
                </a:solidFill>
              </a:endParaRPr>
            </a:p>
          </p:txBody>
        </p:sp>
        <p:sp>
          <p:nvSpPr>
            <p:cNvPr id="29" name="直角三角形 28"/>
            <p:cNvSpPr/>
            <p:nvPr/>
          </p:nvSpPr>
          <p:spPr>
            <a:xfrm flipH="1">
              <a:off x="1547664" y="3861016"/>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p:cNvSpPr/>
            <p:nvPr/>
          </p:nvSpPr>
          <p:spPr>
            <a:xfrm>
              <a:off x="1547696" y="3856024"/>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261</a:t>
              </a:r>
              <a:r>
                <a:rPr kumimoji="1" lang="en-US" altLang="ja-JP" sz="900" dirty="0" smtClean="0">
                  <a:solidFill>
                    <a:schemeClr val="tx1"/>
                  </a:solidFill>
                </a:rPr>
                <a:t>Db</a:t>
              </a:r>
              <a:endParaRPr kumimoji="1" lang="ja-JP" altLang="en-US" sz="900" dirty="0">
                <a:solidFill>
                  <a:schemeClr val="tx1"/>
                </a:solidFill>
              </a:endParaRPr>
            </a:p>
          </p:txBody>
        </p:sp>
        <p:sp>
          <p:nvSpPr>
            <p:cNvPr id="32" name="直角三角形 31"/>
            <p:cNvSpPr/>
            <p:nvPr/>
          </p:nvSpPr>
          <p:spPr>
            <a:xfrm flipH="1">
              <a:off x="390512" y="3861016"/>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p:cNvSpPr/>
            <p:nvPr/>
          </p:nvSpPr>
          <p:spPr>
            <a:xfrm>
              <a:off x="390544" y="3856024"/>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257</a:t>
              </a:r>
              <a:r>
                <a:rPr kumimoji="1" lang="en-US" altLang="ja-JP" sz="900" dirty="0" smtClean="0">
                  <a:solidFill>
                    <a:schemeClr val="tx1"/>
                  </a:solidFill>
                </a:rPr>
                <a:t>Db</a:t>
              </a:r>
              <a:endParaRPr kumimoji="1" lang="ja-JP" altLang="en-US" sz="900" dirty="0">
                <a:solidFill>
                  <a:schemeClr val="tx1"/>
                </a:solidFill>
              </a:endParaRPr>
            </a:p>
          </p:txBody>
        </p:sp>
        <p:sp>
          <p:nvSpPr>
            <p:cNvPr id="35" name="直角三角形 34"/>
            <p:cNvSpPr/>
            <p:nvPr/>
          </p:nvSpPr>
          <p:spPr>
            <a:xfrm flipH="1">
              <a:off x="683568" y="3861048"/>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683568" y="3861048"/>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258</a:t>
              </a:r>
              <a:r>
                <a:rPr kumimoji="1" lang="en-US" altLang="ja-JP" sz="900" dirty="0" smtClean="0">
                  <a:solidFill>
                    <a:schemeClr val="tx1"/>
                  </a:solidFill>
                </a:rPr>
                <a:t>Db</a:t>
              </a:r>
              <a:endParaRPr kumimoji="1" lang="ja-JP" altLang="en-US" sz="900" dirty="0">
                <a:solidFill>
                  <a:schemeClr val="tx1"/>
                </a:solidFill>
              </a:endParaRPr>
            </a:p>
          </p:txBody>
        </p:sp>
        <p:sp>
          <p:nvSpPr>
            <p:cNvPr id="39" name="直角三角形 38"/>
            <p:cNvSpPr/>
            <p:nvPr/>
          </p:nvSpPr>
          <p:spPr>
            <a:xfrm flipH="1">
              <a:off x="688592" y="4144056"/>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p:cNvSpPr/>
            <p:nvPr/>
          </p:nvSpPr>
          <p:spPr>
            <a:xfrm>
              <a:off x="688592" y="414405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257</a:t>
              </a:r>
              <a:r>
                <a:rPr lang="en-US" altLang="ja-JP" sz="900" dirty="0" smtClean="0">
                  <a:solidFill>
                    <a:schemeClr val="tx1"/>
                  </a:solidFill>
                </a:rPr>
                <a:t>Rf</a:t>
              </a:r>
              <a:endParaRPr kumimoji="1" lang="ja-JP" altLang="en-US" sz="900" dirty="0">
                <a:solidFill>
                  <a:schemeClr val="tx1"/>
                </a:solidFill>
              </a:endParaRPr>
            </a:p>
          </p:txBody>
        </p:sp>
        <p:sp>
          <p:nvSpPr>
            <p:cNvPr id="42" name="直角三角形 41"/>
            <p:cNvSpPr/>
            <p:nvPr/>
          </p:nvSpPr>
          <p:spPr>
            <a:xfrm flipH="1">
              <a:off x="966576" y="4144024"/>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p:cNvSpPr/>
            <p:nvPr/>
          </p:nvSpPr>
          <p:spPr>
            <a:xfrm>
              <a:off x="966608" y="413903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258</a:t>
              </a:r>
              <a:r>
                <a:rPr lang="en-US" altLang="ja-JP" sz="900" dirty="0" smtClean="0">
                  <a:solidFill>
                    <a:schemeClr val="tx1"/>
                  </a:solidFill>
                </a:rPr>
                <a:t>Rf</a:t>
              </a:r>
              <a:endParaRPr kumimoji="1" lang="ja-JP" altLang="en-US" sz="900" dirty="0">
                <a:solidFill>
                  <a:schemeClr val="tx1"/>
                </a:solidFill>
              </a:endParaRPr>
            </a:p>
          </p:txBody>
        </p:sp>
        <p:sp>
          <p:nvSpPr>
            <p:cNvPr id="45" name="直角三角形 44"/>
            <p:cNvSpPr/>
            <p:nvPr/>
          </p:nvSpPr>
          <p:spPr>
            <a:xfrm flipH="1">
              <a:off x="1254608" y="4149048"/>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1254640" y="414405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259</a:t>
              </a:r>
              <a:r>
                <a:rPr lang="en-US" altLang="ja-JP" sz="900" dirty="0" smtClean="0">
                  <a:solidFill>
                    <a:schemeClr val="tx1"/>
                  </a:solidFill>
                </a:rPr>
                <a:t>Rf</a:t>
              </a:r>
              <a:endParaRPr kumimoji="1" lang="ja-JP" altLang="en-US" sz="900" dirty="0">
                <a:solidFill>
                  <a:schemeClr val="tx1"/>
                </a:solidFill>
              </a:endParaRPr>
            </a:p>
          </p:txBody>
        </p:sp>
        <p:sp>
          <p:nvSpPr>
            <p:cNvPr id="48" name="直角三角形 47"/>
            <p:cNvSpPr/>
            <p:nvPr/>
          </p:nvSpPr>
          <p:spPr>
            <a:xfrm flipH="1">
              <a:off x="966576" y="5008152"/>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p:cNvSpPr/>
            <p:nvPr/>
          </p:nvSpPr>
          <p:spPr>
            <a:xfrm>
              <a:off x="966576" y="500815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255</a:t>
              </a:r>
              <a:r>
                <a:rPr lang="en-US" altLang="ja-JP" sz="900" dirty="0" smtClean="0">
                  <a:solidFill>
                    <a:schemeClr val="tx1"/>
                  </a:solidFill>
                </a:rPr>
                <a:t>Md</a:t>
              </a:r>
              <a:endParaRPr kumimoji="1" lang="ja-JP" altLang="en-US" sz="900" dirty="0">
                <a:solidFill>
                  <a:schemeClr val="tx1"/>
                </a:solidFill>
              </a:endParaRPr>
            </a:p>
          </p:txBody>
        </p:sp>
        <p:sp>
          <p:nvSpPr>
            <p:cNvPr id="51" name="直角三角形 50"/>
            <p:cNvSpPr/>
            <p:nvPr/>
          </p:nvSpPr>
          <p:spPr>
            <a:xfrm flipH="1">
              <a:off x="1259632" y="5008152"/>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正方形/長方形 51"/>
            <p:cNvSpPr/>
            <p:nvPr/>
          </p:nvSpPr>
          <p:spPr>
            <a:xfrm>
              <a:off x="1259632" y="500815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256</a:t>
              </a:r>
              <a:r>
                <a:rPr lang="en-US" altLang="ja-JP" sz="900" dirty="0" smtClean="0">
                  <a:solidFill>
                    <a:schemeClr val="tx1"/>
                  </a:solidFill>
                </a:rPr>
                <a:t>Md</a:t>
              </a:r>
              <a:endParaRPr kumimoji="1" lang="ja-JP" altLang="en-US" sz="900" dirty="0">
                <a:solidFill>
                  <a:schemeClr val="tx1"/>
                </a:solidFill>
              </a:endParaRPr>
            </a:p>
          </p:txBody>
        </p:sp>
        <p:sp>
          <p:nvSpPr>
            <p:cNvPr id="54" name="直角三角形 53"/>
            <p:cNvSpPr/>
            <p:nvPr/>
          </p:nvSpPr>
          <p:spPr>
            <a:xfrm flipH="1">
              <a:off x="1552688" y="5008152"/>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p:cNvSpPr/>
            <p:nvPr/>
          </p:nvSpPr>
          <p:spPr>
            <a:xfrm>
              <a:off x="1552688" y="500815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257</a:t>
              </a:r>
              <a:r>
                <a:rPr lang="en-US" altLang="ja-JP" sz="900" dirty="0" smtClean="0">
                  <a:solidFill>
                    <a:schemeClr val="tx1"/>
                  </a:solidFill>
                </a:rPr>
                <a:t>Md</a:t>
              </a:r>
              <a:endParaRPr kumimoji="1" lang="ja-JP" altLang="en-US" sz="900" dirty="0">
                <a:solidFill>
                  <a:schemeClr val="tx1"/>
                </a:solidFill>
              </a:endParaRPr>
            </a:p>
          </p:txBody>
        </p:sp>
        <p:sp>
          <p:nvSpPr>
            <p:cNvPr id="57" name="正方形/長方形 56"/>
            <p:cNvSpPr/>
            <p:nvPr/>
          </p:nvSpPr>
          <p:spPr>
            <a:xfrm>
              <a:off x="1974690" y="5018200"/>
              <a:ext cx="144016" cy="28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1825648" y="5018200"/>
              <a:ext cx="288000" cy="288000"/>
            </a:xfrm>
            <a:prstGeom prst="rect">
              <a:avLst/>
            </a:prstGeom>
            <a:noFill/>
          </p:spPr>
          <p:txBody>
            <a:bodyPr wrap="none" lIns="0" tIns="0" rIns="0" bIns="0" rtlCol="0" anchor="ctr" anchorCtr="1">
              <a:spAutoFit/>
            </a:bodyPr>
            <a:lstStyle/>
            <a:p>
              <a:r>
                <a:rPr lang="en-US" altLang="ja-JP" sz="900" baseline="30000" dirty="0" smtClean="0"/>
                <a:t>258</a:t>
              </a:r>
              <a:r>
                <a:rPr lang="en-US" altLang="ja-JP" sz="900" dirty="0" smtClean="0"/>
                <a:t>Md</a:t>
              </a:r>
              <a:endParaRPr kumimoji="1" lang="ja-JP" altLang="en-US" sz="900" dirty="0"/>
            </a:p>
          </p:txBody>
        </p:sp>
        <p:sp>
          <p:nvSpPr>
            <p:cNvPr id="60" name="直角三角形 59"/>
            <p:cNvSpPr/>
            <p:nvPr/>
          </p:nvSpPr>
          <p:spPr>
            <a:xfrm flipH="1">
              <a:off x="1835696" y="4720120"/>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正方形/長方形 60"/>
            <p:cNvSpPr/>
            <p:nvPr/>
          </p:nvSpPr>
          <p:spPr>
            <a:xfrm>
              <a:off x="1835696" y="4720120"/>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259</a:t>
              </a:r>
              <a:r>
                <a:rPr lang="en-US" altLang="ja-JP" sz="900" dirty="0" smtClean="0">
                  <a:solidFill>
                    <a:schemeClr val="tx1"/>
                  </a:solidFill>
                </a:rPr>
                <a:t>No</a:t>
              </a:r>
              <a:endParaRPr kumimoji="1" lang="ja-JP" altLang="en-US" sz="900" dirty="0">
                <a:solidFill>
                  <a:schemeClr val="tx1"/>
                </a:solidFill>
              </a:endParaRPr>
            </a:p>
          </p:txBody>
        </p:sp>
        <p:sp>
          <p:nvSpPr>
            <p:cNvPr id="63" name="直角三角形 62"/>
            <p:cNvSpPr/>
            <p:nvPr/>
          </p:nvSpPr>
          <p:spPr>
            <a:xfrm flipH="1">
              <a:off x="1552688" y="5301208"/>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正方形/長方形 63"/>
            <p:cNvSpPr/>
            <p:nvPr/>
          </p:nvSpPr>
          <p:spPr>
            <a:xfrm>
              <a:off x="1552720" y="529621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256</a:t>
              </a:r>
              <a:r>
                <a:rPr lang="en-US" altLang="ja-JP" sz="900" dirty="0" smtClean="0">
                  <a:solidFill>
                    <a:schemeClr val="tx1"/>
                  </a:solidFill>
                </a:rPr>
                <a:t>Fm</a:t>
              </a:r>
              <a:endParaRPr kumimoji="1" lang="ja-JP" altLang="en-US" sz="900" dirty="0">
                <a:solidFill>
                  <a:schemeClr val="tx1"/>
                </a:solidFill>
              </a:endParaRPr>
            </a:p>
          </p:txBody>
        </p:sp>
        <p:sp>
          <p:nvSpPr>
            <p:cNvPr id="66" name="直角三角形 65"/>
            <p:cNvSpPr/>
            <p:nvPr/>
          </p:nvSpPr>
          <p:spPr>
            <a:xfrm flipH="1">
              <a:off x="683568" y="5301208"/>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p:cNvSpPr/>
            <p:nvPr/>
          </p:nvSpPr>
          <p:spPr>
            <a:xfrm>
              <a:off x="683568" y="5301208"/>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253</a:t>
              </a:r>
              <a:r>
                <a:rPr lang="en-US" altLang="ja-JP" sz="900" dirty="0" smtClean="0">
                  <a:solidFill>
                    <a:schemeClr val="tx1"/>
                  </a:solidFill>
                </a:rPr>
                <a:t>Fm</a:t>
              </a:r>
              <a:endParaRPr kumimoji="1" lang="ja-JP" altLang="en-US" sz="900" dirty="0">
                <a:solidFill>
                  <a:schemeClr val="tx1"/>
                </a:solidFill>
              </a:endParaRPr>
            </a:p>
          </p:txBody>
        </p:sp>
        <p:sp>
          <p:nvSpPr>
            <p:cNvPr id="69" name="直角三角形 68"/>
            <p:cNvSpPr/>
            <p:nvPr/>
          </p:nvSpPr>
          <p:spPr>
            <a:xfrm flipH="1">
              <a:off x="678544" y="4720120"/>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正方形/長方形 69"/>
            <p:cNvSpPr/>
            <p:nvPr/>
          </p:nvSpPr>
          <p:spPr>
            <a:xfrm>
              <a:off x="678544" y="4720120"/>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255</a:t>
              </a:r>
              <a:r>
                <a:rPr lang="en-US" altLang="ja-JP" sz="900" dirty="0" smtClean="0">
                  <a:solidFill>
                    <a:schemeClr val="tx1"/>
                  </a:solidFill>
                </a:rPr>
                <a:t>No</a:t>
              </a:r>
              <a:endParaRPr kumimoji="1" lang="ja-JP" altLang="en-US" sz="900" dirty="0">
                <a:solidFill>
                  <a:schemeClr val="tx1"/>
                </a:solidFill>
              </a:endParaRPr>
            </a:p>
          </p:txBody>
        </p:sp>
        <p:sp>
          <p:nvSpPr>
            <p:cNvPr id="72" name="直角三角形 71"/>
            <p:cNvSpPr/>
            <p:nvPr/>
          </p:nvSpPr>
          <p:spPr>
            <a:xfrm flipH="1">
              <a:off x="683568" y="4437112"/>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正方形/長方形 72"/>
            <p:cNvSpPr/>
            <p:nvPr/>
          </p:nvSpPr>
          <p:spPr>
            <a:xfrm>
              <a:off x="683568" y="443711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256</a:t>
              </a:r>
              <a:r>
                <a:rPr lang="en-US" altLang="ja-JP" sz="900" dirty="0" smtClean="0">
                  <a:solidFill>
                    <a:schemeClr val="tx1"/>
                  </a:solidFill>
                </a:rPr>
                <a:t>Lr</a:t>
              </a:r>
              <a:endParaRPr kumimoji="1" lang="ja-JP" altLang="en-US" sz="900" dirty="0">
                <a:solidFill>
                  <a:schemeClr val="tx1"/>
                </a:solidFill>
              </a:endParaRPr>
            </a:p>
          </p:txBody>
        </p:sp>
        <p:sp>
          <p:nvSpPr>
            <p:cNvPr id="75" name="直角三角形 74"/>
            <p:cNvSpPr/>
            <p:nvPr/>
          </p:nvSpPr>
          <p:spPr>
            <a:xfrm flipH="1">
              <a:off x="1259632" y="4720120"/>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正方形/長方形 75"/>
            <p:cNvSpPr/>
            <p:nvPr/>
          </p:nvSpPr>
          <p:spPr>
            <a:xfrm>
              <a:off x="1259632" y="4720120"/>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257</a:t>
              </a:r>
              <a:r>
                <a:rPr lang="en-US" altLang="ja-JP" sz="900" dirty="0" smtClean="0">
                  <a:solidFill>
                    <a:schemeClr val="tx1"/>
                  </a:solidFill>
                </a:rPr>
                <a:t>No</a:t>
              </a:r>
              <a:endParaRPr kumimoji="1" lang="ja-JP" altLang="en-US" sz="900" dirty="0">
                <a:solidFill>
                  <a:schemeClr val="tx1"/>
                </a:solidFill>
              </a:endParaRPr>
            </a:p>
          </p:txBody>
        </p:sp>
        <p:sp>
          <p:nvSpPr>
            <p:cNvPr id="78" name="直角三角形 77"/>
            <p:cNvSpPr/>
            <p:nvPr/>
          </p:nvSpPr>
          <p:spPr>
            <a:xfrm flipH="1">
              <a:off x="390512" y="4725144"/>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正方形/長方形 78"/>
            <p:cNvSpPr/>
            <p:nvPr/>
          </p:nvSpPr>
          <p:spPr>
            <a:xfrm>
              <a:off x="390512" y="4725144"/>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254</a:t>
              </a:r>
              <a:r>
                <a:rPr lang="en-US" altLang="ja-JP" sz="900" dirty="0" smtClean="0">
                  <a:solidFill>
                    <a:schemeClr val="tx1"/>
                  </a:solidFill>
                </a:rPr>
                <a:t>No</a:t>
              </a:r>
              <a:endParaRPr kumimoji="1" lang="ja-JP" altLang="en-US" sz="900" dirty="0">
                <a:solidFill>
                  <a:schemeClr val="tx1"/>
                </a:solidFill>
              </a:endParaRPr>
            </a:p>
          </p:txBody>
        </p:sp>
        <p:sp>
          <p:nvSpPr>
            <p:cNvPr id="81" name="直角三角形 80"/>
            <p:cNvSpPr/>
            <p:nvPr/>
          </p:nvSpPr>
          <p:spPr>
            <a:xfrm flipH="1">
              <a:off x="683568" y="5584216"/>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正方形/長方形 81"/>
            <p:cNvSpPr/>
            <p:nvPr/>
          </p:nvSpPr>
          <p:spPr>
            <a:xfrm>
              <a:off x="683568" y="558421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252</a:t>
              </a:r>
              <a:r>
                <a:rPr lang="en-US" altLang="ja-JP" sz="900" dirty="0" smtClean="0">
                  <a:solidFill>
                    <a:schemeClr val="tx1"/>
                  </a:solidFill>
                </a:rPr>
                <a:t>Es</a:t>
              </a:r>
              <a:endParaRPr kumimoji="1" lang="ja-JP" altLang="en-US" sz="900" dirty="0">
                <a:solidFill>
                  <a:schemeClr val="tx1"/>
                </a:solidFill>
              </a:endParaRPr>
            </a:p>
          </p:txBody>
        </p:sp>
        <p:sp>
          <p:nvSpPr>
            <p:cNvPr id="84" name="直角三角形 83"/>
            <p:cNvSpPr/>
            <p:nvPr/>
          </p:nvSpPr>
          <p:spPr>
            <a:xfrm flipH="1">
              <a:off x="1547664" y="5579192"/>
              <a:ext cx="288032" cy="288032"/>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正方形/長方形 84"/>
            <p:cNvSpPr/>
            <p:nvPr/>
          </p:nvSpPr>
          <p:spPr>
            <a:xfrm>
              <a:off x="1547664" y="557919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255</a:t>
              </a:r>
              <a:r>
                <a:rPr lang="en-US" altLang="ja-JP" sz="900" dirty="0" smtClean="0">
                  <a:solidFill>
                    <a:schemeClr val="tx1"/>
                  </a:solidFill>
                </a:rPr>
                <a:t>Es</a:t>
              </a:r>
              <a:endParaRPr kumimoji="1" lang="ja-JP" altLang="en-US" sz="900" dirty="0">
                <a:solidFill>
                  <a:schemeClr val="tx1"/>
                </a:solidFill>
              </a:endParaRPr>
            </a:p>
          </p:txBody>
        </p:sp>
        <p:sp>
          <p:nvSpPr>
            <p:cNvPr id="88" name="正方形/長方形 87"/>
            <p:cNvSpPr/>
            <p:nvPr/>
          </p:nvSpPr>
          <p:spPr>
            <a:xfrm>
              <a:off x="1398608" y="5594296"/>
              <a:ext cx="144016" cy="28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1254608" y="5594296"/>
              <a:ext cx="288000" cy="288000"/>
            </a:xfrm>
            <a:prstGeom prst="rect">
              <a:avLst/>
            </a:prstGeom>
            <a:noFill/>
          </p:spPr>
          <p:txBody>
            <a:bodyPr wrap="none" lIns="0" tIns="0" rIns="0" bIns="0" rtlCol="0" anchor="ctr" anchorCtr="1">
              <a:spAutoFit/>
            </a:bodyPr>
            <a:lstStyle/>
            <a:p>
              <a:r>
                <a:rPr lang="en-US" altLang="ja-JP" sz="900" baseline="30000" dirty="0" smtClean="0"/>
                <a:t>254</a:t>
              </a:r>
              <a:r>
                <a:rPr lang="en-US" altLang="ja-JP" sz="900" dirty="0" smtClean="0"/>
                <a:t>ES</a:t>
              </a:r>
              <a:endParaRPr kumimoji="1" lang="ja-JP" altLang="en-US" sz="900" dirty="0"/>
            </a:p>
          </p:txBody>
        </p:sp>
      </p:grpSp>
      <p:sp>
        <p:nvSpPr>
          <p:cNvPr id="77" name="正方形/長方形 76"/>
          <p:cNvSpPr/>
          <p:nvPr/>
        </p:nvSpPr>
        <p:spPr>
          <a:xfrm>
            <a:off x="6273496" y="1411944"/>
            <a:ext cx="288000" cy="2880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278</a:t>
            </a:r>
            <a:r>
              <a:rPr lang="en-US" altLang="ja-JP" sz="900" dirty="0" smtClean="0">
                <a:solidFill>
                  <a:schemeClr val="tx1"/>
                </a:solidFill>
              </a:rPr>
              <a:t>113</a:t>
            </a:r>
            <a:endParaRPr kumimoji="1" lang="ja-JP" altLang="en-US" sz="900" dirty="0">
              <a:solidFill>
                <a:schemeClr val="tx1"/>
              </a:solidFill>
            </a:endParaRPr>
          </a:p>
        </p:txBody>
      </p:sp>
      <p:sp>
        <p:nvSpPr>
          <p:cNvPr id="80" name="正方形/長方形 79"/>
          <p:cNvSpPr/>
          <p:nvPr/>
        </p:nvSpPr>
        <p:spPr>
          <a:xfrm>
            <a:off x="5697496" y="1987944"/>
            <a:ext cx="288000" cy="2880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274</a:t>
            </a:r>
            <a:r>
              <a:rPr lang="en-US" altLang="ja-JP" sz="900" dirty="0" smtClean="0">
                <a:solidFill>
                  <a:schemeClr val="tx1"/>
                </a:solidFill>
              </a:rPr>
              <a:t>Rg</a:t>
            </a:r>
            <a:endParaRPr kumimoji="1" lang="ja-JP" altLang="en-US" sz="900" dirty="0">
              <a:solidFill>
                <a:schemeClr val="tx1"/>
              </a:solidFill>
            </a:endParaRPr>
          </a:p>
        </p:txBody>
      </p:sp>
      <p:sp>
        <p:nvSpPr>
          <p:cNvPr id="83" name="正方形/長方形 82"/>
          <p:cNvSpPr/>
          <p:nvPr/>
        </p:nvSpPr>
        <p:spPr>
          <a:xfrm>
            <a:off x="5121496" y="2563944"/>
            <a:ext cx="288000" cy="2880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270</a:t>
            </a:r>
            <a:r>
              <a:rPr lang="en-US" altLang="ja-JP" sz="900" dirty="0" smtClean="0">
                <a:solidFill>
                  <a:schemeClr val="tx1"/>
                </a:solidFill>
              </a:rPr>
              <a:t>Mt</a:t>
            </a:r>
            <a:endParaRPr kumimoji="1" lang="ja-JP" altLang="en-US" sz="900" dirty="0">
              <a:solidFill>
                <a:schemeClr val="tx1"/>
              </a:solidFill>
            </a:endParaRPr>
          </a:p>
        </p:txBody>
      </p:sp>
      <p:sp>
        <p:nvSpPr>
          <p:cNvPr id="86" name="正方形/長方形 85"/>
          <p:cNvSpPr/>
          <p:nvPr/>
        </p:nvSpPr>
        <p:spPr>
          <a:xfrm>
            <a:off x="4545496" y="3139944"/>
            <a:ext cx="288000" cy="2880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266</a:t>
            </a:r>
            <a:r>
              <a:rPr lang="en-US" altLang="ja-JP" sz="900" dirty="0" smtClean="0">
                <a:solidFill>
                  <a:schemeClr val="tx1"/>
                </a:solidFill>
              </a:rPr>
              <a:t>Bh</a:t>
            </a:r>
            <a:endParaRPr kumimoji="1" lang="ja-JP" altLang="en-US" sz="900" dirty="0">
              <a:solidFill>
                <a:schemeClr val="tx1"/>
              </a:solidFill>
            </a:endParaRPr>
          </a:p>
        </p:txBody>
      </p:sp>
      <p:sp>
        <p:nvSpPr>
          <p:cNvPr id="87" name="正方形/長方形 86"/>
          <p:cNvSpPr/>
          <p:nvPr/>
        </p:nvSpPr>
        <p:spPr>
          <a:xfrm>
            <a:off x="3969496" y="3715944"/>
            <a:ext cx="288000" cy="2880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262</a:t>
            </a:r>
            <a:r>
              <a:rPr lang="en-US" altLang="ja-JP" sz="900" dirty="0" smtClean="0">
                <a:solidFill>
                  <a:schemeClr val="tx1"/>
                </a:solidFill>
              </a:rPr>
              <a:t>Db</a:t>
            </a:r>
            <a:endParaRPr kumimoji="1" lang="ja-JP" altLang="en-US" sz="900" dirty="0">
              <a:solidFill>
                <a:schemeClr val="tx1"/>
              </a:solidFill>
            </a:endParaRPr>
          </a:p>
        </p:txBody>
      </p:sp>
      <p:cxnSp>
        <p:nvCxnSpPr>
          <p:cNvPr id="90" name="直線矢印コネクタ 89"/>
          <p:cNvCxnSpPr/>
          <p:nvPr/>
        </p:nvCxnSpPr>
        <p:spPr>
          <a:xfrm flipH="1">
            <a:off x="5985496" y="1699944"/>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H="1">
            <a:off x="5409496" y="2275944"/>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H="1">
            <a:off x="4833496" y="2851944"/>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flipH="1">
            <a:off x="4257496" y="3427944"/>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flipH="1">
            <a:off x="4005616" y="4003720"/>
            <a:ext cx="10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a:off x="4112800" y="4020168"/>
            <a:ext cx="10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5911634" y="1547080"/>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97" name="テキスト ボックス 96"/>
          <p:cNvSpPr txBox="1"/>
          <p:nvPr/>
        </p:nvSpPr>
        <p:spPr>
          <a:xfrm>
            <a:off x="5368744" y="2094390"/>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98" name="テキスト ボックス 97"/>
          <p:cNvSpPr txBox="1"/>
          <p:nvPr/>
        </p:nvSpPr>
        <p:spPr>
          <a:xfrm>
            <a:off x="4792680" y="2672126"/>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99" name="テキスト ボックス 98"/>
          <p:cNvSpPr txBox="1"/>
          <p:nvPr/>
        </p:nvSpPr>
        <p:spPr>
          <a:xfrm>
            <a:off x="4195162" y="3278334"/>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100" name="テキスト ボックス 99"/>
          <p:cNvSpPr txBox="1"/>
          <p:nvPr/>
        </p:nvSpPr>
        <p:spPr>
          <a:xfrm>
            <a:off x="4077624" y="3976928"/>
            <a:ext cx="362600" cy="276999"/>
          </a:xfrm>
          <a:prstGeom prst="rect">
            <a:avLst/>
          </a:prstGeom>
          <a:noFill/>
        </p:spPr>
        <p:txBody>
          <a:bodyPr wrap="none" rtlCol="0">
            <a:spAutoFit/>
          </a:bodyPr>
          <a:lstStyle/>
          <a:p>
            <a:r>
              <a:rPr kumimoji="1" lang="en-US" altLang="ja-JP" sz="1200" b="1" dirty="0" smtClean="0">
                <a:latin typeface="+mj-ea"/>
                <a:ea typeface="+mj-ea"/>
              </a:rPr>
              <a:t>SF</a:t>
            </a:r>
            <a:endParaRPr kumimoji="1" lang="ja-JP" altLang="en-US" sz="1200" b="1" dirty="0">
              <a:latin typeface="+mj-ea"/>
              <a:ea typeface="+mj-ea"/>
            </a:endParaRPr>
          </a:p>
        </p:txBody>
      </p:sp>
      <p:sp>
        <p:nvSpPr>
          <p:cNvPr id="101" name="正方形/長方形 100"/>
          <p:cNvSpPr/>
          <p:nvPr/>
        </p:nvSpPr>
        <p:spPr>
          <a:xfrm>
            <a:off x="6273922" y="1413288"/>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278</a:t>
            </a:r>
            <a:r>
              <a:rPr lang="en-US" altLang="ja-JP" sz="900" dirty="0" smtClean="0">
                <a:solidFill>
                  <a:schemeClr val="tx1"/>
                </a:solidFill>
              </a:rPr>
              <a:t>113</a:t>
            </a:r>
            <a:endParaRPr kumimoji="1" lang="ja-JP" altLang="en-US" sz="900" dirty="0">
              <a:solidFill>
                <a:schemeClr val="tx1"/>
              </a:solidFill>
            </a:endParaRPr>
          </a:p>
        </p:txBody>
      </p:sp>
      <p:sp>
        <p:nvSpPr>
          <p:cNvPr id="102" name="正方形/長方形 101"/>
          <p:cNvSpPr/>
          <p:nvPr/>
        </p:nvSpPr>
        <p:spPr>
          <a:xfrm>
            <a:off x="5697922" y="1989288"/>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274</a:t>
            </a:r>
            <a:r>
              <a:rPr lang="en-US" altLang="ja-JP" sz="900" dirty="0" smtClean="0">
                <a:solidFill>
                  <a:schemeClr val="tx1"/>
                </a:solidFill>
              </a:rPr>
              <a:t>Rg</a:t>
            </a:r>
            <a:endParaRPr kumimoji="1" lang="ja-JP" altLang="en-US" sz="900" dirty="0">
              <a:solidFill>
                <a:schemeClr val="tx1"/>
              </a:solidFill>
            </a:endParaRPr>
          </a:p>
        </p:txBody>
      </p:sp>
      <p:sp>
        <p:nvSpPr>
          <p:cNvPr id="103" name="正方形/長方形 102"/>
          <p:cNvSpPr/>
          <p:nvPr/>
        </p:nvSpPr>
        <p:spPr>
          <a:xfrm>
            <a:off x="5121922" y="2565288"/>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270</a:t>
            </a:r>
            <a:r>
              <a:rPr lang="en-US" altLang="ja-JP" sz="900" dirty="0" smtClean="0">
                <a:solidFill>
                  <a:schemeClr val="tx1"/>
                </a:solidFill>
              </a:rPr>
              <a:t>Mt</a:t>
            </a:r>
            <a:endParaRPr kumimoji="1" lang="ja-JP" altLang="en-US" sz="900" dirty="0">
              <a:solidFill>
                <a:schemeClr val="tx1"/>
              </a:solidFill>
            </a:endParaRPr>
          </a:p>
        </p:txBody>
      </p:sp>
      <p:sp>
        <p:nvSpPr>
          <p:cNvPr id="104" name="正方形/長方形 103"/>
          <p:cNvSpPr/>
          <p:nvPr/>
        </p:nvSpPr>
        <p:spPr>
          <a:xfrm>
            <a:off x="4545922" y="3141288"/>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266</a:t>
            </a:r>
            <a:r>
              <a:rPr lang="en-US" altLang="ja-JP" sz="900" dirty="0" smtClean="0">
                <a:solidFill>
                  <a:schemeClr val="tx1"/>
                </a:solidFill>
              </a:rPr>
              <a:t>Bh</a:t>
            </a:r>
            <a:endParaRPr kumimoji="1" lang="ja-JP" altLang="en-US" sz="900" dirty="0">
              <a:solidFill>
                <a:schemeClr val="tx1"/>
              </a:solidFill>
            </a:endParaRPr>
          </a:p>
        </p:txBody>
      </p:sp>
      <p:sp>
        <p:nvSpPr>
          <p:cNvPr id="105" name="正方形/長方形 104"/>
          <p:cNvSpPr/>
          <p:nvPr/>
        </p:nvSpPr>
        <p:spPr>
          <a:xfrm>
            <a:off x="3969922" y="3717288"/>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262</a:t>
            </a:r>
            <a:r>
              <a:rPr lang="en-US" altLang="ja-JP" sz="900" dirty="0" smtClean="0">
                <a:solidFill>
                  <a:schemeClr val="tx1"/>
                </a:solidFill>
              </a:rPr>
              <a:t>Db</a:t>
            </a:r>
            <a:endParaRPr kumimoji="1" lang="ja-JP" altLang="en-US" sz="900" dirty="0">
              <a:solidFill>
                <a:schemeClr val="tx1"/>
              </a:solidFill>
            </a:endParaRPr>
          </a:p>
        </p:txBody>
      </p:sp>
      <p:cxnSp>
        <p:nvCxnSpPr>
          <p:cNvPr id="106" name="直線矢印コネクタ 105"/>
          <p:cNvCxnSpPr/>
          <p:nvPr/>
        </p:nvCxnSpPr>
        <p:spPr>
          <a:xfrm flipH="1">
            <a:off x="5985922" y="1701288"/>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H="1">
            <a:off x="5409922" y="2277288"/>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H="1">
            <a:off x="4833922" y="2853288"/>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flipH="1">
            <a:off x="4257922" y="3429288"/>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5912060" y="1548424"/>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127" name="テキスト ボックス 126"/>
          <p:cNvSpPr txBox="1"/>
          <p:nvPr/>
        </p:nvSpPr>
        <p:spPr>
          <a:xfrm>
            <a:off x="5369170" y="2095734"/>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128" name="テキスト ボックス 127"/>
          <p:cNvSpPr txBox="1"/>
          <p:nvPr/>
        </p:nvSpPr>
        <p:spPr>
          <a:xfrm>
            <a:off x="4793106" y="2673470"/>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129" name="テキスト ボックス 128"/>
          <p:cNvSpPr txBox="1"/>
          <p:nvPr/>
        </p:nvSpPr>
        <p:spPr>
          <a:xfrm>
            <a:off x="4195588" y="3279678"/>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cxnSp>
        <p:nvCxnSpPr>
          <p:cNvPr id="130" name="直線矢印コネクタ 129"/>
          <p:cNvCxnSpPr/>
          <p:nvPr/>
        </p:nvCxnSpPr>
        <p:spPr>
          <a:xfrm flipH="1">
            <a:off x="3681922" y="4005288"/>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a:off x="3393922" y="4293288"/>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258</a:t>
            </a:r>
            <a:r>
              <a:rPr lang="en-US" altLang="ja-JP" sz="900" dirty="0" smtClean="0">
                <a:solidFill>
                  <a:schemeClr val="tx1"/>
                </a:solidFill>
              </a:rPr>
              <a:t>Lr</a:t>
            </a:r>
            <a:endParaRPr kumimoji="1" lang="ja-JP" altLang="en-US" sz="900" dirty="0">
              <a:solidFill>
                <a:schemeClr val="tx1"/>
              </a:solidFill>
            </a:endParaRPr>
          </a:p>
        </p:txBody>
      </p:sp>
      <p:sp>
        <p:nvSpPr>
          <p:cNvPr id="132" name="テキスト ボックス 131"/>
          <p:cNvSpPr txBox="1"/>
          <p:nvPr/>
        </p:nvSpPr>
        <p:spPr>
          <a:xfrm>
            <a:off x="3619524" y="3855742"/>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cxnSp>
        <p:nvCxnSpPr>
          <p:cNvPr id="133" name="直線矢印コネクタ 132"/>
          <p:cNvCxnSpPr/>
          <p:nvPr/>
        </p:nvCxnSpPr>
        <p:spPr>
          <a:xfrm flipH="1">
            <a:off x="3105922" y="4581288"/>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正方形/長方形 133"/>
          <p:cNvSpPr/>
          <p:nvPr/>
        </p:nvSpPr>
        <p:spPr>
          <a:xfrm>
            <a:off x="2817922" y="4869288"/>
            <a:ext cx="288000" cy="288000"/>
          </a:xfrm>
          <a:prstGeom prst="rect">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254</a:t>
            </a:r>
            <a:r>
              <a:rPr lang="en-US" altLang="ja-JP" sz="900" dirty="0" smtClean="0">
                <a:solidFill>
                  <a:schemeClr val="tx1"/>
                </a:solidFill>
              </a:rPr>
              <a:t>Md</a:t>
            </a:r>
            <a:endParaRPr kumimoji="1" lang="ja-JP" altLang="en-US" sz="900" dirty="0">
              <a:solidFill>
                <a:schemeClr val="tx1"/>
              </a:solidFill>
            </a:endParaRPr>
          </a:p>
        </p:txBody>
      </p:sp>
      <p:sp>
        <p:nvSpPr>
          <p:cNvPr id="135" name="テキスト ボックス 134"/>
          <p:cNvSpPr txBox="1"/>
          <p:nvPr/>
        </p:nvSpPr>
        <p:spPr>
          <a:xfrm>
            <a:off x="3049842" y="4436830"/>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136" name="正方形/長方形 135"/>
          <p:cNvSpPr/>
          <p:nvPr/>
        </p:nvSpPr>
        <p:spPr>
          <a:xfrm>
            <a:off x="3105922" y="5157288"/>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254</a:t>
            </a:r>
            <a:r>
              <a:rPr lang="en-US" altLang="ja-JP" sz="900" dirty="0" smtClean="0">
                <a:solidFill>
                  <a:schemeClr val="tx1"/>
                </a:solidFill>
              </a:rPr>
              <a:t>Fm</a:t>
            </a:r>
            <a:endParaRPr kumimoji="1" lang="ja-JP" altLang="en-US" sz="900" dirty="0">
              <a:solidFill>
                <a:schemeClr val="tx1"/>
              </a:solidFill>
            </a:endParaRPr>
          </a:p>
        </p:txBody>
      </p:sp>
      <p:cxnSp>
        <p:nvCxnSpPr>
          <p:cNvPr id="137" name="直線矢印コネクタ 136"/>
          <p:cNvCxnSpPr/>
          <p:nvPr/>
        </p:nvCxnSpPr>
        <p:spPr>
          <a:xfrm flipH="1">
            <a:off x="2817074" y="5445288"/>
            <a:ext cx="288000" cy="288000"/>
          </a:xfrm>
          <a:prstGeom prst="straightConnector1">
            <a:avLst/>
          </a:prstGeom>
          <a:ln w="28575">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テキスト ボックス 137"/>
          <p:cNvSpPr txBox="1"/>
          <p:nvPr/>
        </p:nvSpPr>
        <p:spPr>
          <a:xfrm>
            <a:off x="2760452" y="5290878"/>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139" name="正方形/長方形 138"/>
          <p:cNvSpPr/>
          <p:nvPr/>
        </p:nvSpPr>
        <p:spPr>
          <a:xfrm>
            <a:off x="2529922" y="5733288"/>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250</a:t>
            </a:r>
            <a:r>
              <a:rPr lang="en-US" altLang="ja-JP" sz="900" dirty="0" smtClean="0">
                <a:solidFill>
                  <a:schemeClr val="tx1"/>
                </a:solidFill>
              </a:rPr>
              <a:t>Cf</a:t>
            </a:r>
            <a:endParaRPr kumimoji="1" lang="ja-JP" altLang="en-US" sz="900" dirty="0">
              <a:solidFill>
                <a:schemeClr val="tx1"/>
              </a:solidFill>
            </a:endParaRPr>
          </a:p>
        </p:txBody>
      </p:sp>
      <p:cxnSp>
        <p:nvCxnSpPr>
          <p:cNvPr id="141" name="直線矢印コネクタ 140"/>
          <p:cNvCxnSpPr/>
          <p:nvPr/>
        </p:nvCxnSpPr>
        <p:spPr>
          <a:xfrm>
            <a:off x="3039588" y="5096404"/>
            <a:ext cx="144016" cy="144016"/>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3" name="テキスト ボックス 152"/>
          <p:cNvSpPr txBox="1"/>
          <p:nvPr/>
        </p:nvSpPr>
        <p:spPr>
          <a:xfrm>
            <a:off x="3676440" y="1187460"/>
            <a:ext cx="2160335" cy="369332"/>
          </a:xfrm>
          <a:prstGeom prst="rect">
            <a:avLst/>
          </a:prstGeom>
          <a:noFill/>
        </p:spPr>
        <p:txBody>
          <a:bodyPr wrap="none" rtlCol="0">
            <a:spAutoFit/>
          </a:bodyPr>
          <a:lstStyle/>
          <a:p>
            <a:r>
              <a:rPr kumimoji="1" lang="en-US" altLang="ja-JP" dirty="0" smtClean="0"/>
              <a:t>1</a:t>
            </a:r>
            <a:r>
              <a:rPr kumimoji="1" lang="en-US" altLang="ja-JP" baseline="30000" dirty="0" smtClean="0"/>
              <a:t>st</a:t>
            </a:r>
            <a:r>
              <a:rPr kumimoji="1" lang="en-US" altLang="ja-JP" dirty="0" smtClean="0"/>
              <a:t> event Jul. 23 2004</a:t>
            </a:r>
            <a:endParaRPr kumimoji="1" lang="ja-JP" altLang="en-US" dirty="0"/>
          </a:p>
        </p:txBody>
      </p:sp>
      <p:sp>
        <p:nvSpPr>
          <p:cNvPr id="154" name="テキスト ボックス 153"/>
          <p:cNvSpPr txBox="1"/>
          <p:nvPr/>
        </p:nvSpPr>
        <p:spPr>
          <a:xfrm>
            <a:off x="3573853" y="1187460"/>
            <a:ext cx="2209387" cy="369332"/>
          </a:xfrm>
          <a:prstGeom prst="rect">
            <a:avLst/>
          </a:prstGeom>
          <a:noFill/>
        </p:spPr>
        <p:txBody>
          <a:bodyPr wrap="none" rtlCol="0">
            <a:spAutoFit/>
          </a:bodyPr>
          <a:lstStyle/>
          <a:p>
            <a:r>
              <a:rPr lang="en-US" altLang="ja-JP" dirty="0" smtClean="0"/>
              <a:t>2</a:t>
            </a:r>
            <a:r>
              <a:rPr lang="en-US" altLang="ja-JP" baseline="30000" dirty="0" smtClean="0"/>
              <a:t>nd</a:t>
            </a:r>
            <a:r>
              <a:rPr lang="en-US" altLang="ja-JP" dirty="0" smtClean="0"/>
              <a:t> </a:t>
            </a:r>
            <a:r>
              <a:rPr kumimoji="1" lang="en-US" altLang="ja-JP" dirty="0" smtClean="0"/>
              <a:t> event Apr. 2 2005</a:t>
            </a:r>
            <a:endParaRPr kumimoji="1" lang="ja-JP" altLang="en-US" dirty="0"/>
          </a:p>
        </p:txBody>
      </p:sp>
      <p:sp>
        <p:nvSpPr>
          <p:cNvPr id="155" name="テキスト ボックス 154"/>
          <p:cNvSpPr txBox="1"/>
          <p:nvPr/>
        </p:nvSpPr>
        <p:spPr>
          <a:xfrm>
            <a:off x="3669125" y="1187460"/>
            <a:ext cx="2322239" cy="369332"/>
          </a:xfrm>
          <a:prstGeom prst="rect">
            <a:avLst/>
          </a:prstGeom>
          <a:noFill/>
        </p:spPr>
        <p:txBody>
          <a:bodyPr wrap="none" rtlCol="0">
            <a:spAutoFit/>
          </a:bodyPr>
          <a:lstStyle/>
          <a:p>
            <a:r>
              <a:rPr lang="en-US" altLang="ja-JP" b="1" dirty="0" smtClean="0">
                <a:solidFill>
                  <a:srgbClr val="FF0000"/>
                </a:solidFill>
              </a:rPr>
              <a:t>3</a:t>
            </a:r>
            <a:r>
              <a:rPr lang="en-US" altLang="ja-JP" b="1" baseline="30000" dirty="0" smtClean="0">
                <a:solidFill>
                  <a:srgbClr val="FF0000"/>
                </a:solidFill>
              </a:rPr>
              <a:t>rd</a:t>
            </a:r>
            <a:r>
              <a:rPr lang="en-US" altLang="ja-JP" b="1" dirty="0" smtClean="0">
                <a:solidFill>
                  <a:srgbClr val="FF0000"/>
                </a:solidFill>
              </a:rPr>
              <a:t> </a:t>
            </a:r>
            <a:r>
              <a:rPr kumimoji="1" lang="en-US" altLang="ja-JP" b="1" dirty="0" smtClean="0">
                <a:solidFill>
                  <a:srgbClr val="FF0000"/>
                </a:solidFill>
              </a:rPr>
              <a:t>event Aug. 12 2012</a:t>
            </a:r>
            <a:endParaRPr kumimoji="1" lang="ja-JP" altLang="en-US" b="1" dirty="0">
              <a:solidFill>
                <a:srgbClr val="FF0000"/>
              </a:solidFill>
            </a:endParaRPr>
          </a:p>
        </p:txBody>
      </p:sp>
      <p:sp>
        <p:nvSpPr>
          <p:cNvPr id="156" name="テキスト ボックス 155"/>
          <p:cNvSpPr txBox="1"/>
          <p:nvPr/>
        </p:nvSpPr>
        <p:spPr>
          <a:xfrm>
            <a:off x="2712460" y="1988840"/>
            <a:ext cx="1107996" cy="369332"/>
          </a:xfrm>
          <a:prstGeom prst="rect">
            <a:avLst/>
          </a:prstGeom>
          <a:noFill/>
        </p:spPr>
        <p:txBody>
          <a:bodyPr wrap="none" rtlCol="0">
            <a:spAutoFit/>
          </a:bodyPr>
          <a:lstStyle/>
          <a:p>
            <a:r>
              <a:rPr kumimoji="1" lang="ja-JP" altLang="en-US" dirty="0" smtClean="0"/>
              <a:t>既知核種</a:t>
            </a:r>
            <a:endParaRPr kumimoji="1" lang="ja-JP" altLang="en-US" dirty="0"/>
          </a:p>
        </p:txBody>
      </p:sp>
      <p:sp>
        <p:nvSpPr>
          <p:cNvPr id="116" name="テキスト ボックス 115"/>
          <p:cNvSpPr txBox="1"/>
          <p:nvPr/>
        </p:nvSpPr>
        <p:spPr>
          <a:xfrm>
            <a:off x="5260616" y="980728"/>
            <a:ext cx="1327608" cy="307777"/>
          </a:xfrm>
          <a:prstGeom prst="rect">
            <a:avLst/>
          </a:prstGeom>
          <a:noFill/>
        </p:spPr>
        <p:txBody>
          <a:bodyPr wrap="none" rtlCol="0">
            <a:spAutoFit/>
          </a:bodyPr>
          <a:lstStyle/>
          <a:p>
            <a:r>
              <a:rPr kumimoji="1" lang="en-US" altLang="ja-JP" sz="1400" b="1" baseline="30000" dirty="0" smtClean="0"/>
              <a:t>209</a:t>
            </a:r>
            <a:r>
              <a:rPr kumimoji="1" lang="en-US" altLang="ja-JP" sz="1400" b="1" dirty="0" smtClean="0"/>
              <a:t>Bi + </a:t>
            </a:r>
            <a:r>
              <a:rPr kumimoji="1" lang="en-US" altLang="ja-JP" sz="1400" b="1" baseline="30000" dirty="0" smtClean="0"/>
              <a:t>70</a:t>
            </a:r>
            <a:r>
              <a:rPr kumimoji="1" lang="en-US" altLang="ja-JP" sz="1400" b="1" dirty="0" smtClean="0"/>
              <a:t>Zn </a:t>
            </a:r>
            <a:r>
              <a:rPr kumimoji="1" lang="en-US" altLang="ja-JP" sz="1400" b="1" dirty="0" smtClean="0">
                <a:sym typeface="Wingdings" pitchFamily="2" charset="2"/>
              </a:rPr>
              <a:t> </a:t>
            </a:r>
            <a:r>
              <a:rPr kumimoji="1" lang="en-US" altLang="ja-JP" sz="1400" b="1" i="1" dirty="0" smtClean="0">
                <a:sym typeface="Wingdings" pitchFamily="2" charset="2"/>
              </a:rPr>
              <a:t>n</a:t>
            </a:r>
            <a:endParaRPr kumimoji="1" lang="ja-JP" altLang="en-US" sz="1400" b="1" i="1" dirty="0"/>
          </a:p>
        </p:txBody>
      </p:sp>
      <p:sp>
        <p:nvSpPr>
          <p:cNvPr id="120" name="日付プレースホルダ 119"/>
          <p:cNvSpPr>
            <a:spLocks noGrp="1"/>
          </p:cNvSpPr>
          <p:nvPr>
            <p:ph type="dt" sz="half" idx="10"/>
          </p:nvPr>
        </p:nvSpPr>
        <p:spPr/>
        <p:txBody>
          <a:bodyPr/>
          <a:lstStyle/>
          <a:p>
            <a:fld id="{053105CC-CB71-4764-AF31-659FDC4DBEE4}" type="datetime1">
              <a:rPr kumimoji="1" lang="ja-JP" altLang="en-US" smtClean="0"/>
              <a:t>2014/6/5</a:t>
            </a:fld>
            <a:endParaRPr kumimoji="1" lang="ja-JP" altLang="en-US"/>
          </a:p>
        </p:txBody>
      </p:sp>
      <p:sp>
        <p:nvSpPr>
          <p:cNvPr id="121" name="スライド番号プレースホルダ 120"/>
          <p:cNvSpPr>
            <a:spLocks noGrp="1"/>
          </p:cNvSpPr>
          <p:nvPr>
            <p:ph type="sldNum" sz="quarter" idx="12"/>
          </p:nvPr>
        </p:nvSpPr>
        <p:spPr/>
        <p:txBody>
          <a:bodyPr/>
          <a:lstStyle/>
          <a:p>
            <a:fld id="{596F3A7F-5E54-4477-88E8-1410831F0F23}" type="slidenum">
              <a:rPr kumimoji="1" lang="ja-JP" altLang="en-US" smtClean="0"/>
              <a:pPr/>
              <a:t>32</a:t>
            </a:fld>
            <a:endParaRPr kumimoji="1" lang="ja-JP" altLang="en-US"/>
          </a:p>
        </p:txBody>
      </p:sp>
      <p:sp>
        <p:nvSpPr>
          <p:cNvPr id="122" name="テキスト ボックス 121"/>
          <p:cNvSpPr txBox="1"/>
          <p:nvPr/>
        </p:nvSpPr>
        <p:spPr>
          <a:xfrm>
            <a:off x="2339752" y="827420"/>
            <a:ext cx="2566728" cy="369332"/>
          </a:xfrm>
          <a:prstGeom prst="rect">
            <a:avLst/>
          </a:prstGeom>
          <a:noFill/>
        </p:spPr>
        <p:txBody>
          <a:bodyPr wrap="none" rtlCol="0">
            <a:spAutoFit/>
          </a:bodyPr>
          <a:lstStyle/>
          <a:p>
            <a:r>
              <a:rPr kumimoji="1" lang="ja-JP" altLang="en-US" b="1" dirty="0" smtClean="0"/>
              <a:t>観測された崩壊のまとめ</a:t>
            </a:r>
            <a:endParaRPr kumimoji="1" lang="ja-JP" altLang="en-US" b="1" dirty="0"/>
          </a:p>
        </p:txBody>
      </p:sp>
      <p:sp>
        <p:nvSpPr>
          <p:cNvPr id="108" name="フッター プレースホルダ 107"/>
          <p:cNvSpPr>
            <a:spLocks noGrp="1"/>
          </p:cNvSpPr>
          <p:nvPr>
            <p:ph type="ftr" sz="quarter" idx="11"/>
          </p:nvPr>
        </p:nvSpPr>
        <p:spPr/>
        <p:txBody>
          <a:bodyPr/>
          <a:lstStyle/>
          <a:p>
            <a:r>
              <a:rPr kumimoji="1" lang="en-US" altLang="zh-CN" smtClean="0"/>
              <a:t>ARIS2014</a:t>
            </a:r>
            <a:endParaRPr kumimoji="1" lang="ja-JP" altLang="en-US"/>
          </a:p>
        </p:txBody>
      </p:sp>
    </p:spTree>
    <p:extLst>
      <p:ext uri="{BB962C8B-B14F-4D97-AF65-F5344CB8AC3E}">
        <p14:creationId xmlns:p14="http://schemas.microsoft.com/office/powerpoint/2010/main" val="418885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 presetClass="entr" presetSubtype="16"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ox(in)">
                                      <p:cBhvr>
                                        <p:cTn id="7" dur="500"/>
                                        <p:tgtEl>
                                          <p:spTgt spid="116"/>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53"/>
                                        </p:tgtEl>
                                        <p:attrNameLst>
                                          <p:attrName>style.visibility</p:attrName>
                                        </p:attrNameLst>
                                      </p:cBhvr>
                                      <p:to>
                                        <p:strVal val="visible"/>
                                      </p:to>
                                    </p:set>
                                    <p:animEffect transition="in" filter="box(in)">
                                      <p:cBhvr>
                                        <p:cTn id="11" dur="500"/>
                                        <p:tgtEl>
                                          <p:spTgt spid="153"/>
                                        </p:tgtEl>
                                      </p:cBhvr>
                                    </p:animEffect>
                                  </p:child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box(in)">
                                      <p:cBhvr>
                                        <p:cTn id="15" dur="500"/>
                                        <p:tgtEl>
                                          <p:spTgt spid="77"/>
                                        </p:tgtEl>
                                      </p:cBhvr>
                                    </p:animEffect>
                                  </p:childTnLst>
                                </p:cTn>
                              </p:par>
                            </p:childTnLst>
                          </p:cTn>
                        </p:par>
                        <p:par>
                          <p:cTn id="16" fill="hold">
                            <p:stCondLst>
                              <p:cond delay="2000"/>
                            </p:stCondLst>
                            <p:childTnLst>
                              <p:par>
                                <p:cTn id="17" presetID="4" presetClass="entr" presetSubtype="16" fill="hold" grpId="0"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box(in)">
                                      <p:cBhvr>
                                        <p:cTn id="19" dur="500"/>
                                        <p:tgtEl>
                                          <p:spTgt spid="96"/>
                                        </p:tgtEl>
                                      </p:cBhvr>
                                    </p:animEffect>
                                  </p:childTnLst>
                                </p:cTn>
                              </p:par>
                              <p:par>
                                <p:cTn id="20" presetID="4" presetClass="entr" presetSubtype="16" fill="hold" nodeType="with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box(in)">
                                      <p:cBhvr>
                                        <p:cTn id="22" dur="500"/>
                                        <p:tgtEl>
                                          <p:spTgt spid="90"/>
                                        </p:tgtEl>
                                      </p:cBhvr>
                                    </p:animEffect>
                                  </p:childTnLst>
                                </p:cTn>
                              </p:par>
                            </p:childTnLst>
                          </p:cTn>
                        </p:par>
                        <p:par>
                          <p:cTn id="23" fill="hold">
                            <p:stCondLst>
                              <p:cond delay="2500"/>
                            </p:stCondLst>
                            <p:childTnLst>
                              <p:par>
                                <p:cTn id="24" presetID="4" presetClass="entr" presetSubtype="16"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box(in)">
                                      <p:cBhvr>
                                        <p:cTn id="26" dur="500"/>
                                        <p:tgtEl>
                                          <p:spTgt spid="80"/>
                                        </p:tgtEl>
                                      </p:cBhvr>
                                    </p:animEffect>
                                  </p:childTnLst>
                                </p:cTn>
                              </p:par>
                            </p:childTnLst>
                          </p:cTn>
                        </p:par>
                        <p:par>
                          <p:cTn id="27" fill="hold">
                            <p:stCondLst>
                              <p:cond delay="3000"/>
                            </p:stCondLst>
                            <p:childTnLst>
                              <p:par>
                                <p:cTn id="28" presetID="4" presetClass="entr" presetSubtype="16"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box(in)">
                                      <p:cBhvr>
                                        <p:cTn id="30" dur="500"/>
                                        <p:tgtEl>
                                          <p:spTgt spid="97"/>
                                        </p:tgtEl>
                                      </p:cBhvr>
                                    </p:animEffect>
                                  </p:childTnLst>
                                </p:cTn>
                              </p:par>
                              <p:par>
                                <p:cTn id="31" presetID="4" presetClass="entr" presetSubtype="16" fill="hold" nodeType="with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box(in)">
                                      <p:cBhvr>
                                        <p:cTn id="33" dur="500"/>
                                        <p:tgtEl>
                                          <p:spTgt spid="91"/>
                                        </p:tgtEl>
                                      </p:cBhvr>
                                    </p:animEffect>
                                  </p:childTnLst>
                                </p:cTn>
                              </p:par>
                            </p:childTnLst>
                          </p:cTn>
                        </p:par>
                        <p:par>
                          <p:cTn id="34" fill="hold">
                            <p:stCondLst>
                              <p:cond delay="3500"/>
                            </p:stCondLst>
                            <p:childTnLst>
                              <p:par>
                                <p:cTn id="35" presetID="4" presetClass="entr" presetSubtype="16" fill="hold" grpId="0"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box(in)">
                                      <p:cBhvr>
                                        <p:cTn id="37" dur="500"/>
                                        <p:tgtEl>
                                          <p:spTgt spid="83"/>
                                        </p:tgtEl>
                                      </p:cBhvr>
                                    </p:animEffect>
                                  </p:childTnLst>
                                </p:cTn>
                              </p:par>
                            </p:childTnLst>
                          </p:cTn>
                        </p:par>
                        <p:par>
                          <p:cTn id="38" fill="hold">
                            <p:stCondLst>
                              <p:cond delay="4000"/>
                            </p:stCondLst>
                            <p:childTnLst>
                              <p:par>
                                <p:cTn id="39" presetID="4" presetClass="entr" presetSubtype="16" fill="hold" grpId="0" nodeType="after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box(in)">
                                      <p:cBhvr>
                                        <p:cTn id="41" dur="500"/>
                                        <p:tgtEl>
                                          <p:spTgt spid="98"/>
                                        </p:tgtEl>
                                      </p:cBhvr>
                                    </p:animEffect>
                                  </p:childTnLst>
                                </p:cTn>
                              </p:par>
                              <p:par>
                                <p:cTn id="42" presetID="4" presetClass="entr" presetSubtype="16" fill="hold" nodeType="with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box(in)">
                                      <p:cBhvr>
                                        <p:cTn id="44" dur="500"/>
                                        <p:tgtEl>
                                          <p:spTgt spid="92"/>
                                        </p:tgtEl>
                                      </p:cBhvr>
                                    </p:animEffect>
                                  </p:childTnLst>
                                </p:cTn>
                              </p:par>
                            </p:childTnLst>
                          </p:cTn>
                        </p:par>
                        <p:par>
                          <p:cTn id="45" fill="hold">
                            <p:stCondLst>
                              <p:cond delay="4500"/>
                            </p:stCondLst>
                            <p:childTnLst>
                              <p:par>
                                <p:cTn id="46" presetID="4" presetClass="entr" presetSubtype="16" fill="hold" grpId="0" nodeType="after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box(in)">
                                      <p:cBhvr>
                                        <p:cTn id="48" dur="500"/>
                                        <p:tgtEl>
                                          <p:spTgt spid="86"/>
                                        </p:tgtEl>
                                      </p:cBhvr>
                                    </p:animEffect>
                                  </p:childTnLst>
                                </p:cTn>
                              </p:par>
                            </p:childTnLst>
                          </p:cTn>
                        </p:par>
                        <p:par>
                          <p:cTn id="49" fill="hold">
                            <p:stCondLst>
                              <p:cond delay="5000"/>
                            </p:stCondLst>
                            <p:childTnLst>
                              <p:par>
                                <p:cTn id="50" presetID="4" presetClass="entr" presetSubtype="16" fill="hold" grpId="0" nodeType="after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box(in)">
                                      <p:cBhvr>
                                        <p:cTn id="52" dur="500"/>
                                        <p:tgtEl>
                                          <p:spTgt spid="99"/>
                                        </p:tgtEl>
                                      </p:cBhvr>
                                    </p:animEffect>
                                  </p:childTnLst>
                                </p:cTn>
                              </p:par>
                              <p:par>
                                <p:cTn id="53" presetID="4" presetClass="entr" presetSubtype="16" fill="hold" nodeType="with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box(in)">
                                      <p:cBhvr>
                                        <p:cTn id="55" dur="500"/>
                                        <p:tgtEl>
                                          <p:spTgt spid="93"/>
                                        </p:tgtEl>
                                      </p:cBhvr>
                                    </p:animEffect>
                                  </p:childTnLst>
                                </p:cTn>
                              </p:par>
                            </p:childTnLst>
                          </p:cTn>
                        </p:par>
                        <p:par>
                          <p:cTn id="56" fill="hold">
                            <p:stCondLst>
                              <p:cond delay="5500"/>
                            </p:stCondLst>
                            <p:childTnLst>
                              <p:par>
                                <p:cTn id="57" presetID="4" presetClass="entr" presetSubtype="16"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box(in)">
                                      <p:cBhvr>
                                        <p:cTn id="59" dur="500"/>
                                        <p:tgtEl>
                                          <p:spTgt spid="87"/>
                                        </p:tgtEl>
                                      </p:cBhvr>
                                    </p:animEffect>
                                  </p:childTnLst>
                                </p:cTn>
                              </p:par>
                            </p:childTnLst>
                          </p:cTn>
                        </p:par>
                        <p:par>
                          <p:cTn id="60" fill="hold">
                            <p:stCondLst>
                              <p:cond delay="6000"/>
                            </p:stCondLst>
                            <p:childTnLst>
                              <p:par>
                                <p:cTn id="61" presetID="4" presetClass="entr" presetSubtype="16"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box(in)">
                                      <p:cBhvr>
                                        <p:cTn id="63" dur="500"/>
                                        <p:tgtEl>
                                          <p:spTgt spid="100"/>
                                        </p:tgtEl>
                                      </p:cBhvr>
                                    </p:animEffect>
                                  </p:childTnLst>
                                </p:cTn>
                              </p:par>
                              <p:par>
                                <p:cTn id="64" presetID="4" presetClass="entr" presetSubtype="16" fill="hold" nodeType="with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box(in)">
                                      <p:cBhvr>
                                        <p:cTn id="66" dur="500"/>
                                        <p:tgtEl>
                                          <p:spTgt spid="95"/>
                                        </p:tgtEl>
                                      </p:cBhvr>
                                    </p:animEffect>
                                  </p:childTnLst>
                                </p:cTn>
                              </p:par>
                              <p:par>
                                <p:cTn id="67" presetID="4" presetClass="entr" presetSubtype="16"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box(in)">
                                      <p:cBhvr>
                                        <p:cTn id="69" dur="500"/>
                                        <p:tgtEl>
                                          <p:spTgt spid="94"/>
                                        </p:tgtEl>
                                      </p:cBhvr>
                                    </p:animEffect>
                                  </p:childTnLst>
                                </p:cTn>
                              </p:par>
                            </p:childTnLst>
                          </p:cTn>
                        </p:par>
                        <p:par>
                          <p:cTn id="70" fill="hold">
                            <p:stCondLst>
                              <p:cond delay="6500"/>
                            </p:stCondLst>
                            <p:childTnLst>
                              <p:par>
                                <p:cTn id="71" presetID="4" presetClass="exit" presetSubtype="16" fill="hold" grpId="1" nodeType="afterEffect">
                                  <p:stCondLst>
                                    <p:cond delay="0"/>
                                  </p:stCondLst>
                                  <p:childTnLst>
                                    <p:animEffect transition="out" filter="box(in)">
                                      <p:cBhvr>
                                        <p:cTn id="72" dur="500"/>
                                        <p:tgtEl>
                                          <p:spTgt spid="153"/>
                                        </p:tgtEl>
                                      </p:cBhvr>
                                    </p:animEffect>
                                    <p:set>
                                      <p:cBhvr>
                                        <p:cTn id="73" dur="1" fill="hold">
                                          <p:stCondLst>
                                            <p:cond delay="499"/>
                                          </p:stCondLst>
                                        </p:cTn>
                                        <p:tgtEl>
                                          <p:spTgt spid="153"/>
                                        </p:tgtEl>
                                        <p:attrNameLst>
                                          <p:attrName>style.visibility</p:attrName>
                                        </p:attrNameLst>
                                      </p:cBhvr>
                                      <p:to>
                                        <p:strVal val="hidden"/>
                                      </p:to>
                                    </p:set>
                                  </p:childTnLst>
                                </p:cTn>
                              </p:par>
                            </p:childTnLst>
                          </p:cTn>
                        </p:par>
                        <p:par>
                          <p:cTn id="74" fill="hold">
                            <p:stCondLst>
                              <p:cond delay="7000"/>
                            </p:stCondLst>
                            <p:childTnLst>
                              <p:par>
                                <p:cTn id="75" presetID="4" presetClass="exit" presetSubtype="16" fill="hold" grpId="1" nodeType="afterEffect">
                                  <p:stCondLst>
                                    <p:cond delay="0"/>
                                  </p:stCondLst>
                                  <p:childTnLst>
                                    <p:animEffect transition="out" filter="box(in)">
                                      <p:cBhvr>
                                        <p:cTn id="76" dur="500"/>
                                        <p:tgtEl>
                                          <p:spTgt spid="77"/>
                                        </p:tgtEl>
                                      </p:cBhvr>
                                    </p:animEffect>
                                    <p:set>
                                      <p:cBhvr>
                                        <p:cTn id="77" dur="1" fill="hold">
                                          <p:stCondLst>
                                            <p:cond delay="499"/>
                                          </p:stCondLst>
                                        </p:cTn>
                                        <p:tgtEl>
                                          <p:spTgt spid="77"/>
                                        </p:tgtEl>
                                        <p:attrNameLst>
                                          <p:attrName>style.visibility</p:attrName>
                                        </p:attrNameLst>
                                      </p:cBhvr>
                                      <p:to>
                                        <p:strVal val="hidden"/>
                                      </p:to>
                                    </p:set>
                                  </p:childTnLst>
                                </p:cTn>
                              </p:par>
                              <p:par>
                                <p:cTn id="78" presetID="4" presetClass="exit" presetSubtype="16" fill="hold" grpId="1" nodeType="withEffect">
                                  <p:stCondLst>
                                    <p:cond delay="0"/>
                                  </p:stCondLst>
                                  <p:childTnLst>
                                    <p:animEffect transition="out" filter="box(in)">
                                      <p:cBhvr>
                                        <p:cTn id="79" dur="500"/>
                                        <p:tgtEl>
                                          <p:spTgt spid="80"/>
                                        </p:tgtEl>
                                      </p:cBhvr>
                                    </p:animEffect>
                                    <p:set>
                                      <p:cBhvr>
                                        <p:cTn id="80" dur="1" fill="hold">
                                          <p:stCondLst>
                                            <p:cond delay="499"/>
                                          </p:stCondLst>
                                        </p:cTn>
                                        <p:tgtEl>
                                          <p:spTgt spid="80"/>
                                        </p:tgtEl>
                                        <p:attrNameLst>
                                          <p:attrName>style.visibility</p:attrName>
                                        </p:attrNameLst>
                                      </p:cBhvr>
                                      <p:to>
                                        <p:strVal val="hidden"/>
                                      </p:to>
                                    </p:set>
                                  </p:childTnLst>
                                </p:cTn>
                              </p:par>
                              <p:par>
                                <p:cTn id="81" presetID="4" presetClass="exit" presetSubtype="16" fill="hold" grpId="1" nodeType="withEffect">
                                  <p:stCondLst>
                                    <p:cond delay="0"/>
                                  </p:stCondLst>
                                  <p:childTnLst>
                                    <p:animEffect transition="out" filter="box(in)">
                                      <p:cBhvr>
                                        <p:cTn id="82" dur="500"/>
                                        <p:tgtEl>
                                          <p:spTgt spid="83"/>
                                        </p:tgtEl>
                                      </p:cBhvr>
                                    </p:animEffect>
                                    <p:set>
                                      <p:cBhvr>
                                        <p:cTn id="83" dur="1" fill="hold">
                                          <p:stCondLst>
                                            <p:cond delay="499"/>
                                          </p:stCondLst>
                                        </p:cTn>
                                        <p:tgtEl>
                                          <p:spTgt spid="83"/>
                                        </p:tgtEl>
                                        <p:attrNameLst>
                                          <p:attrName>style.visibility</p:attrName>
                                        </p:attrNameLst>
                                      </p:cBhvr>
                                      <p:to>
                                        <p:strVal val="hidden"/>
                                      </p:to>
                                    </p:set>
                                  </p:childTnLst>
                                </p:cTn>
                              </p:par>
                              <p:par>
                                <p:cTn id="84" presetID="4" presetClass="exit" presetSubtype="16" fill="hold" grpId="1" nodeType="withEffect">
                                  <p:stCondLst>
                                    <p:cond delay="0"/>
                                  </p:stCondLst>
                                  <p:childTnLst>
                                    <p:animEffect transition="out" filter="box(in)">
                                      <p:cBhvr>
                                        <p:cTn id="85" dur="500"/>
                                        <p:tgtEl>
                                          <p:spTgt spid="86"/>
                                        </p:tgtEl>
                                      </p:cBhvr>
                                    </p:animEffect>
                                    <p:set>
                                      <p:cBhvr>
                                        <p:cTn id="86" dur="1" fill="hold">
                                          <p:stCondLst>
                                            <p:cond delay="499"/>
                                          </p:stCondLst>
                                        </p:cTn>
                                        <p:tgtEl>
                                          <p:spTgt spid="86"/>
                                        </p:tgtEl>
                                        <p:attrNameLst>
                                          <p:attrName>style.visibility</p:attrName>
                                        </p:attrNameLst>
                                      </p:cBhvr>
                                      <p:to>
                                        <p:strVal val="hidden"/>
                                      </p:to>
                                    </p:set>
                                  </p:childTnLst>
                                </p:cTn>
                              </p:par>
                              <p:par>
                                <p:cTn id="87" presetID="4" presetClass="exit" presetSubtype="16" fill="hold" grpId="1" nodeType="withEffect">
                                  <p:stCondLst>
                                    <p:cond delay="0"/>
                                  </p:stCondLst>
                                  <p:childTnLst>
                                    <p:animEffect transition="out" filter="box(in)">
                                      <p:cBhvr>
                                        <p:cTn id="88" dur="500"/>
                                        <p:tgtEl>
                                          <p:spTgt spid="87"/>
                                        </p:tgtEl>
                                      </p:cBhvr>
                                    </p:animEffect>
                                    <p:set>
                                      <p:cBhvr>
                                        <p:cTn id="89" dur="1" fill="hold">
                                          <p:stCondLst>
                                            <p:cond delay="499"/>
                                          </p:stCondLst>
                                        </p:cTn>
                                        <p:tgtEl>
                                          <p:spTgt spid="87"/>
                                        </p:tgtEl>
                                        <p:attrNameLst>
                                          <p:attrName>style.visibility</p:attrName>
                                        </p:attrNameLst>
                                      </p:cBhvr>
                                      <p:to>
                                        <p:strVal val="hidden"/>
                                      </p:to>
                                    </p:set>
                                  </p:childTnLst>
                                </p:cTn>
                              </p:par>
                              <p:par>
                                <p:cTn id="90" presetID="4" presetClass="exit" presetSubtype="16" fill="hold" nodeType="withEffect">
                                  <p:stCondLst>
                                    <p:cond delay="0"/>
                                  </p:stCondLst>
                                  <p:childTnLst>
                                    <p:animEffect transition="out" filter="box(in)">
                                      <p:cBhvr>
                                        <p:cTn id="91" dur="500"/>
                                        <p:tgtEl>
                                          <p:spTgt spid="90"/>
                                        </p:tgtEl>
                                      </p:cBhvr>
                                    </p:animEffect>
                                    <p:set>
                                      <p:cBhvr>
                                        <p:cTn id="92" dur="1" fill="hold">
                                          <p:stCondLst>
                                            <p:cond delay="499"/>
                                          </p:stCondLst>
                                        </p:cTn>
                                        <p:tgtEl>
                                          <p:spTgt spid="90"/>
                                        </p:tgtEl>
                                        <p:attrNameLst>
                                          <p:attrName>style.visibility</p:attrName>
                                        </p:attrNameLst>
                                      </p:cBhvr>
                                      <p:to>
                                        <p:strVal val="hidden"/>
                                      </p:to>
                                    </p:set>
                                  </p:childTnLst>
                                </p:cTn>
                              </p:par>
                              <p:par>
                                <p:cTn id="93" presetID="4" presetClass="exit" presetSubtype="16" fill="hold" nodeType="withEffect">
                                  <p:stCondLst>
                                    <p:cond delay="0"/>
                                  </p:stCondLst>
                                  <p:childTnLst>
                                    <p:animEffect transition="out" filter="box(in)">
                                      <p:cBhvr>
                                        <p:cTn id="94" dur="500"/>
                                        <p:tgtEl>
                                          <p:spTgt spid="91"/>
                                        </p:tgtEl>
                                      </p:cBhvr>
                                    </p:animEffect>
                                    <p:set>
                                      <p:cBhvr>
                                        <p:cTn id="95" dur="1" fill="hold">
                                          <p:stCondLst>
                                            <p:cond delay="499"/>
                                          </p:stCondLst>
                                        </p:cTn>
                                        <p:tgtEl>
                                          <p:spTgt spid="91"/>
                                        </p:tgtEl>
                                        <p:attrNameLst>
                                          <p:attrName>style.visibility</p:attrName>
                                        </p:attrNameLst>
                                      </p:cBhvr>
                                      <p:to>
                                        <p:strVal val="hidden"/>
                                      </p:to>
                                    </p:set>
                                  </p:childTnLst>
                                </p:cTn>
                              </p:par>
                              <p:par>
                                <p:cTn id="96" presetID="4" presetClass="exit" presetSubtype="16" fill="hold" nodeType="withEffect">
                                  <p:stCondLst>
                                    <p:cond delay="0"/>
                                  </p:stCondLst>
                                  <p:childTnLst>
                                    <p:animEffect transition="out" filter="box(in)">
                                      <p:cBhvr>
                                        <p:cTn id="97" dur="500"/>
                                        <p:tgtEl>
                                          <p:spTgt spid="92"/>
                                        </p:tgtEl>
                                      </p:cBhvr>
                                    </p:animEffect>
                                    <p:set>
                                      <p:cBhvr>
                                        <p:cTn id="98" dur="1" fill="hold">
                                          <p:stCondLst>
                                            <p:cond delay="499"/>
                                          </p:stCondLst>
                                        </p:cTn>
                                        <p:tgtEl>
                                          <p:spTgt spid="92"/>
                                        </p:tgtEl>
                                        <p:attrNameLst>
                                          <p:attrName>style.visibility</p:attrName>
                                        </p:attrNameLst>
                                      </p:cBhvr>
                                      <p:to>
                                        <p:strVal val="hidden"/>
                                      </p:to>
                                    </p:set>
                                  </p:childTnLst>
                                </p:cTn>
                              </p:par>
                              <p:par>
                                <p:cTn id="99" presetID="4" presetClass="exit" presetSubtype="16" fill="hold" nodeType="withEffect">
                                  <p:stCondLst>
                                    <p:cond delay="0"/>
                                  </p:stCondLst>
                                  <p:childTnLst>
                                    <p:animEffect transition="out" filter="box(in)">
                                      <p:cBhvr>
                                        <p:cTn id="100" dur="500"/>
                                        <p:tgtEl>
                                          <p:spTgt spid="93"/>
                                        </p:tgtEl>
                                      </p:cBhvr>
                                    </p:animEffect>
                                    <p:set>
                                      <p:cBhvr>
                                        <p:cTn id="101" dur="1" fill="hold">
                                          <p:stCondLst>
                                            <p:cond delay="499"/>
                                          </p:stCondLst>
                                        </p:cTn>
                                        <p:tgtEl>
                                          <p:spTgt spid="93"/>
                                        </p:tgtEl>
                                        <p:attrNameLst>
                                          <p:attrName>style.visibility</p:attrName>
                                        </p:attrNameLst>
                                      </p:cBhvr>
                                      <p:to>
                                        <p:strVal val="hidden"/>
                                      </p:to>
                                    </p:set>
                                  </p:childTnLst>
                                </p:cTn>
                              </p:par>
                              <p:par>
                                <p:cTn id="102" presetID="4" presetClass="exit" presetSubtype="16" fill="hold" nodeType="withEffect">
                                  <p:stCondLst>
                                    <p:cond delay="0"/>
                                  </p:stCondLst>
                                  <p:childTnLst>
                                    <p:animEffect transition="out" filter="box(in)">
                                      <p:cBhvr>
                                        <p:cTn id="103" dur="500"/>
                                        <p:tgtEl>
                                          <p:spTgt spid="94"/>
                                        </p:tgtEl>
                                      </p:cBhvr>
                                    </p:animEffect>
                                    <p:set>
                                      <p:cBhvr>
                                        <p:cTn id="104" dur="1" fill="hold">
                                          <p:stCondLst>
                                            <p:cond delay="499"/>
                                          </p:stCondLst>
                                        </p:cTn>
                                        <p:tgtEl>
                                          <p:spTgt spid="94"/>
                                        </p:tgtEl>
                                        <p:attrNameLst>
                                          <p:attrName>style.visibility</p:attrName>
                                        </p:attrNameLst>
                                      </p:cBhvr>
                                      <p:to>
                                        <p:strVal val="hidden"/>
                                      </p:to>
                                    </p:set>
                                  </p:childTnLst>
                                </p:cTn>
                              </p:par>
                              <p:par>
                                <p:cTn id="105" presetID="4" presetClass="exit" presetSubtype="16" fill="hold" nodeType="withEffect">
                                  <p:stCondLst>
                                    <p:cond delay="0"/>
                                  </p:stCondLst>
                                  <p:childTnLst>
                                    <p:animEffect transition="out" filter="box(in)">
                                      <p:cBhvr>
                                        <p:cTn id="106" dur="500"/>
                                        <p:tgtEl>
                                          <p:spTgt spid="95"/>
                                        </p:tgtEl>
                                      </p:cBhvr>
                                    </p:animEffect>
                                    <p:set>
                                      <p:cBhvr>
                                        <p:cTn id="107" dur="1" fill="hold">
                                          <p:stCondLst>
                                            <p:cond delay="499"/>
                                          </p:stCondLst>
                                        </p:cTn>
                                        <p:tgtEl>
                                          <p:spTgt spid="95"/>
                                        </p:tgtEl>
                                        <p:attrNameLst>
                                          <p:attrName>style.visibility</p:attrName>
                                        </p:attrNameLst>
                                      </p:cBhvr>
                                      <p:to>
                                        <p:strVal val="hidden"/>
                                      </p:to>
                                    </p:set>
                                  </p:childTnLst>
                                </p:cTn>
                              </p:par>
                              <p:par>
                                <p:cTn id="108" presetID="4" presetClass="exit" presetSubtype="16" fill="hold" grpId="1" nodeType="withEffect">
                                  <p:stCondLst>
                                    <p:cond delay="0"/>
                                  </p:stCondLst>
                                  <p:childTnLst>
                                    <p:animEffect transition="out" filter="box(in)">
                                      <p:cBhvr>
                                        <p:cTn id="109" dur="500"/>
                                        <p:tgtEl>
                                          <p:spTgt spid="96"/>
                                        </p:tgtEl>
                                      </p:cBhvr>
                                    </p:animEffect>
                                    <p:set>
                                      <p:cBhvr>
                                        <p:cTn id="110" dur="1" fill="hold">
                                          <p:stCondLst>
                                            <p:cond delay="499"/>
                                          </p:stCondLst>
                                        </p:cTn>
                                        <p:tgtEl>
                                          <p:spTgt spid="96"/>
                                        </p:tgtEl>
                                        <p:attrNameLst>
                                          <p:attrName>style.visibility</p:attrName>
                                        </p:attrNameLst>
                                      </p:cBhvr>
                                      <p:to>
                                        <p:strVal val="hidden"/>
                                      </p:to>
                                    </p:set>
                                  </p:childTnLst>
                                </p:cTn>
                              </p:par>
                              <p:par>
                                <p:cTn id="111" presetID="4" presetClass="exit" presetSubtype="16" fill="hold" grpId="1" nodeType="withEffect">
                                  <p:stCondLst>
                                    <p:cond delay="0"/>
                                  </p:stCondLst>
                                  <p:childTnLst>
                                    <p:animEffect transition="out" filter="box(in)">
                                      <p:cBhvr>
                                        <p:cTn id="112" dur="500"/>
                                        <p:tgtEl>
                                          <p:spTgt spid="97"/>
                                        </p:tgtEl>
                                      </p:cBhvr>
                                    </p:animEffect>
                                    <p:set>
                                      <p:cBhvr>
                                        <p:cTn id="113" dur="1" fill="hold">
                                          <p:stCondLst>
                                            <p:cond delay="499"/>
                                          </p:stCondLst>
                                        </p:cTn>
                                        <p:tgtEl>
                                          <p:spTgt spid="97"/>
                                        </p:tgtEl>
                                        <p:attrNameLst>
                                          <p:attrName>style.visibility</p:attrName>
                                        </p:attrNameLst>
                                      </p:cBhvr>
                                      <p:to>
                                        <p:strVal val="hidden"/>
                                      </p:to>
                                    </p:set>
                                  </p:childTnLst>
                                </p:cTn>
                              </p:par>
                              <p:par>
                                <p:cTn id="114" presetID="4" presetClass="exit" presetSubtype="16" fill="hold" grpId="1" nodeType="withEffect">
                                  <p:stCondLst>
                                    <p:cond delay="0"/>
                                  </p:stCondLst>
                                  <p:childTnLst>
                                    <p:animEffect transition="out" filter="box(in)">
                                      <p:cBhvr>
                                        <p:cTn id="115" dur="500"/>
                                        <p:tgtEl>
                                          <p:spTgt spid="98"/>
                                        </p:tgtEl>
                                      </p:cBhvr>
                                    </p:animEffect>
                                    <p:set>
                                      <p:cBhvr>
                                        <p:cTn id="116" dur="1" fill="hold">
                                          <p:stCondLst>
                                            <p:cond delay="499"/>
                                          </p:stCondLst>
                                        </p:cTn>
                                        <p:tgtEl>
                                          <p:spTgt spid="98"/>
                                        </p:tgtEl>
                                        <p:attrNameLst>
                                          <p:attrName>style.visibility</p:attrName>
                                        </p:attrNameLst>
                                      </p:cBhvr>
                                      <p:to>
                                        <p:strVal val="hidden"/>
                                      </p:to>
                                    </p:set>
                                  </p:childTnLst>
                                </p:cTn>
                              </p:par>
                              <p:par>
                                <p:cTn id="117" presetID="4" presetClass="exit" presetSubtype="16" fill="hold" grpId="1" nodeType="withEffect">
                                  <p:stCondLst>
                                    <p:cond delay="0"/>
                                  </p:stCondLst>
                                  <p:childTnLst>
                                    <p:animEffect transition="out" filter="box(in)">
                                      <p:cBhvr>
                                        <p:cTn id="118" dur="500"/>
                                        <p:tgtEl>
                                          <p:spTgt spid="99"/>
                                        </p:tgtEl>
                                      </p:cBhvr>
                                    </p:animEffect>
                                    <p:set>
                                      <p:cBhvr>
                                        <p:cTn id="119" dur="1" fill="hold">
                                          <p:stCondLst>
                                            <p:cond delay="499"/>
                                          </p:stCondLst>
                                        </p:cTn>
                                        <p:tgtEl>
                                          <p:spTgt spid="99"/>
                                        </p:tgtEl>
                                        <p:attrNameLst>
                                          <p:attrName>style.visibility</p:attrName>
                                        </p:attrNameLst>
                                      </p:cBhvr>
                                      <p:to>
                                        <p:strVal val="hidden"/>
                                      </p:to>
                                    </p:set>
                                  </p:childTnLst>
                                </p:cTn>
                              </p:par>
                              <p:par>
                                <p:cTn id="120" presetID="4" presetClass="exit" presetSubtype="16" fill="hold" grpId="1" nodeType="withEffect">
                                  <p:stCondLst>
                                    <p:cond delay="0"/>
                                  </p:stCondLst>
                                  <p:childTnLst>
                                    <p:animEffect transition="out" filter="box(in)">
                                      <p:cBhvr>
                                        <p:cTn id="121" dur="500"/>
                                        <p:tgtEl>
                                          <p:spTgt spid="100"/>
                                        </p:tgtEl>
                                      </p:cBhvr>
                                    </p:animEffect>
                                    <p:set>
                                      <p:cBhvr>
                                        <p:cTn id="122" dur="1" fill="hold">
                                          <p:stCondLst>
                                            <p:cond delay="499"/>
                                          </p:stCondLst>
                                        </p:cTn>
                                        <p:tgtEl>
                                          <p:spTgt spid="100"/>
                                        </p:tgtEl>
                                        <p:attrNameLst>
                                          <p:attrName>style.visibility</p:attrName>
                                        </p:attrNameLst>
                                      </p:cBhvr>
                                      <p:to>
                                        <p:strVal val="hidden"/>
                                      </p:to>
                                    </p:set>
                                  </p:childTnLst>
                                </p:cTn>
                              </p:par>
                            </p:childTnLst>
                          </p:cTn>
                        </p:par>
                        <p:par>
                          <p:cTn id="123" fill="hold">
                            <p:stCondLst>
                              <p:cond delay="7500"/>
                            </p:stCondLst>
                            <p:childTnLst>
                              <p:par>
                                <p:cTn id="124" presetID="4" presetClass="entr" presetSubtype="16" fill="hold" grpId="0" nodeType="afterEffect">
                                  <p:stCondLst>
                                    <p:cond delay="0"/>
                                  </p:stCondLst>
                                  <p:childTnLst>
                                    <p:set>
                                      <p:cBhvr>
                                        <p:cTn id="125" dur="1" fill="hold">
                                          <p:stCondLst>
                                            <p:cond delay="0"/>
                                          </p:stCondLst>
                                        </p:cTn>
                                        <p:tgtEl>
                                          <p:spTgt spid="154"/>
                                        </p:tgtEl>
                                        <p:attrNameLst>
                                          <p:attrName>style.visibility</p:attrName>
                                        </p:attrNameLst>
                                      </p:cBhvr>
                                      <p:to>
                                        <p:strVal val="visible"/>
                                      </p:to>
                                    </p:set>
                                    <p:animEffect transition="in" filter="box(in)">
                                      <p:cBhvr>
                                        <p:cTn id="126" dur="500"/>
                                        <p:tgtEl>
                                          <p:spTgt spid="154"/>
                                        </p:tgtEl>
                                      </p:cBhvr>
                                    </p:animEffect>
                                  </p:childTnLst>
                                </p:cTn>
                              </p:par>
                            </p:childTnLst>
                          </p:cTn>
                        </p:par>
                        <p:par>
                          <p:cTn id="127" fill="hold">
                            <p:stCondLst>
                              <p:cond delay="8000"/>
                            </p:stCondLst>
                            <p:childTnLst>
                              <p:par>
                                <p:cTn id="128" presetID="4" presetClass="entr" presetSubtype="16" fill="hold" grpId="2" nodeType="afterEffect">
                                  <p:stCondLst>
                                    <p:cond delay="0"/>
                                  </p:stCondLst>
                                  <p:childTnLst>
                                    <p:set>
                                      <p:cBhvr>
                                        <p:cTn id="129" dur="1" fill="hold">
                                          <p:stCondLst>
                                            <p:cond delay="0"/>
                                          </p:stCondLst>
                                        </p:cTn>
                                        <p:tgtEl>
                                          <p:spTgt spid="77"/>
                                        </p:tgtEl>
                                        <p:attrNameLst>
                                          <p:attrName>style.visibility</p:attrName>
                                        </p:attrNameLst>
                                      </p:cBhvr>
                                      <p:to>
                                        <p:strVal val="visible"/>
                                      </p:to>
                                    </p:set>
                                    <p:animEffect transition="in" filter="box(in)">
                                      <p:cBhvr>
                                        <p:cTn id="130" dur="500"/>
                                        <p:tgtEl>
                                          <p:spTgt spid="77"/>
                                        </p:tgtEl>
                                      </p:cBhvr>
                                    </p:animEffect>
                                  </p:childTnLst>
                                </p:cTn>
                              </p:par>
                            </p:childTnLst>
                          </p:cTn>
                        </p:par>
                        <p:par>
                          <p:cTn id="131" fill="hold">
                            <p:stCondLst>
                              <p:cond delay="8500"/>
                            </p:stCondLst>
                            <p:childTnLst>
                              <p:par>
                                <p:cTn id="132" presetID="4" presetClass="entr" presetSubtype="16" fill="hold" nodeType="afterEffect">
                                  <p:stCondLst>
                                    <p:cond delay="0"/>
                                  </p:stCondLst>
                                  <p:childTnLst>
                                    <p:set>
                                      <p:cBhvr>
                                        <p:cTn id="133" dur="1" fill="hold">
                                          <p:stCondLst>
                                            <p:cond delay="0"/>
                                          </p:stCondLst>
                                        </p:cTn>
                                        <p:tgtEl>
                                          <p:spTgt spid="90"/>
                                        </p:tgtEl>
                                        <p:attrNameLst>
                                          <p:attrName>style.visibility</p:attrName>
                                        </p:attrNameLst>
                                      </p:cBhvr>
                                      <p:to>
                                        <p:strVal val="visible"/>
                                      </p:to>
                                    </p:set>
                                    <p:animEffect transition="in" filter="box(in)">
                                      <p:cBhvr>
                                        <p:cTn id="134" dur="500"/>
                                        <p:tgtEl>
                                          <p:spTgt spid="90"/>
                                        </p:tgtEl>
                                      </p:cBhvr>
                                    </p:animEffect>
                                  </p:childTnLst>
                                </p:cTn>
                              </p:par>
                            </p:childTnLst>
                          </p:cTn>
                        </p:par>
                        <p:par>
                          <p:cTn id="135" fill="hold">
                            <p:stCondLst>
                              <p:cond delay="9000"/>
                            </p:stCondLst>
                            <p:childTnLst>
                              <p:par>
                                <p:cTn id="136" presetID="4" presetClass="entr" presetSubtype="16" fill="hold" grpId="2" nodeType="afterEffect">
                                  <p:stCondLst>
                                    <p:cond delay="0"/>
                                  </p:stCondLst>
                                  <p:childTnLst>
                                    <p:set>
                                      <p:cBhvr>
                                        <p:cTn id="137" dur="1" fill="hold">
                                          <p:stCondLst>
                                            <p:cond delay="0"/>
                                          </p:stCondLst>
                                        </p:cTn>
                                        <p:tgtEl>
                                          <p:spTgt spid="96"/>
                                        </p:tgtEl>
                                        <p:attrNameLst>
                                          <p:attrName>style.visibility</p:attrName>
                                        </p:attrNameLst>
                                      </p:cBhvr>
                                      <p:to>
                                        <p:strVal val="visible"/>
                                      </p:to>
                                    </p:set>
                                    <p:animEffect transition="in" filter="box(in)">
                                      <p:cBhvr>
                                        <p:cTn id="138" dur="500"/>
                                        <p:tgtEl>
                                          <p:spTgt spid="96"/>
                                        </p:tgtEl>
                                      </p:cBhvr>
                                    </p:animEffect>
                                  </p:childTnLst>
                                </p:cTn>
                              </p:par>
                            </p:childTnLst>
                          </p:cTn>
                        </p:par>
                        <p:par>
                          <p:cTn id="139" fill="hold">
                            <p:stCondLst>
                              <p:cond delay="9500"/>
                            </p:stCondLst>
                            <p:childTnLst>
                              <p:par>
                                <p:cTn id="140" presetID="4" presetClass="entr" presetSubtype="16" fill="hold" grpId="2" nodeType="after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box(in)">
                                      <p:cBhvr>
                                        <p:cTn id="142" dur="500"/>
                                        <p:tgtEl>
                                          <p:spTgt spid="80"/>
                                        </p:tgtEl>
                                      </p:cBhvr>
                                    </p:animEffect>
                                  </p:childTnLst>
                                </p:cTn>
                              </p:par>
                            </p:childTnLst>
                          </p:cTn>
                        </p:par>
                        <p:par>
                          <p:cTn id="143" fill="hold">
                            <p:stCondLst>
                              <p:cond delay="10000"/>
                            </p:stCondLst>
                            <p:childTnLst>
                              <p:par>
                                <p:cTn id="144" presetID="4" presetClass="entr" presetSubtype="16" fill="hold" nodeType="afterEffect">
                                  <p:stCondLst>
                                    <p:cond delay="0"/>
                                  </p:stCondLst>
                                  <p:childTnLst>
                                    <p:set>
                                      <p:cBhvr>
                                        <p:cTn id="145" dur="1" fill="hold">
                                          <p:stCondLst>
                                            <p:cond delay="0"/>
                                          </p:stCondLst>
                                        </p:cTn>
                                        <p:tgtEl>
                                          <p:spTgt spid="91"/>
                                        </p:tgtEl>
                                        <p:attrNameLst>
                                          <p:attrName>style.visibility</p:attrName>
                                        </p:attrNameLst>
                                      </p:cBhvr>
                                      <p:to>
                                        <p:strVal val="visible"/>
                                      </p:to>
                                    </p:set>
                                    <p:animEffect transition="in" filter="box(in)">
                                      <p:cBhvr>
                                        <p:cTn id="146" dur="500"/>
                                        <p:tgtEl>
                                          <p:spTgt spid="91"/>
                                        </p:tgtEl>
                                      </p:cBhvr>
                                    </p:animEffect>
                                  </p:childTnLst>
                                </p:cTn>
                              </p:par>
                            </p:childTnLst>
                          </p:cTn>
                        </p:par>
                        <p:par>
                          <p:cTn id="147" fill="hold">
                            <p:stCondLst>
                              <p:cond delay="10500"/>
                            </p:stCondLst>
                            <p:childTnLst>
                              <p:par>
                                <p:cTn id="148" presetID="4" presetClass="entr" presetSubtype="16" fill="hold" grpId="2" nodeType="afterEffect">
                                  <p:stCondLst>
                                    <p:cond delay="0"/>
                                  </p:stCondLst>
                                  <p:childTnLst>
                                    <p:set>
                                      <p:cBhvr>
                                        <p:cTn id="149" dur="1" fill="hold">
                                          <p:stCondLst>
                                            <p:cond delay="0"/>
                                          </p:stCondLst>
                                        </p:cTn>
                                        <p:tgtEl>
                                          <p:spTgt spid="97"/>
                                        </p:tgtEl>
                                        <p:attrNameLst>
                                          <p:attrName>style.visibility</p:attrName>
                                        </p:attrNameLst>
                                      </p:cBhvr>
                                      <p:to>
                                        <p:strVal val="visible"/>
                                      </p:to>
                                    </p:set>
                                    <p:animEffect transition="in" filter="box(in)">
                                      <p:cBhvr>
                                        <p:cTn id="150" dur="500"/>
                                        <p:tgtEl>
                                          <p:spTgt spid="97"/>
                                        </p:tgtEl>
                                      </p:cBhvr>
                                    </p:animEffect>
                                  </p:childTnLst>
                                </p:cTn>
                              </p:par>
                            </p:childTnLst>
                          </p:cTn>
                        </p:par>
                        <p:par>
                          <p:cTn id="151" fill="hold">
                            <p:stCondLst>
                              <p:cond delay="11000"/>
                            </p:stCondLst>
                            <p:childTnLst>
                              <p:par>
                                <p:cTn id="152" presetID="4" presetClass="entr" presetSubtype="16" fill="hold" grpId="2" nodeType="afterEffect">
                                  <p:stCondLst>
                                    <p:cond delay="0"/>
                                  </p:stCondLst>
                                  <p:childTnLst>
                                    <p:set>
                                      <p:cBhvr>
                                        <p:cTn id="153" dur="1" fill="hold">
                                          <p:stCondLst>
                                            <p:cond delay="0"/>
                                          </p:stCondLst>
                                        </p:cTn>
                                        <p:tgtEl>
                                          <p:spTgt spid="83"/>
                                        </p:tgtEl>
                                        <p:attrNameLst>
                                          <p:attrName>style.visibility</p:attrName>
                                        </p:attrNameLst>
                                      </p:cBhvr>
                                      <p:to>
                                        <p:strVal val="visible"/>
                                      </p:to>
                                    </p:set>
                                    <p:animEffect transition="in" filter="box(in)">
                                      <p:cBhvr>
                                        <p:cTn id="154" dur="500"/>
                                        <p:tgtEl>
                                          <p:spTgt spid="83"/>
                                        </p:tgtEl>
                                      </p:cBhvr>
                                    </p:animEffect>
                                  </p:childTnLst>
                                </p:cTn>
                              </p:par>
                            </p:childTnLst>
                          </p:cTn>
                        </p:par>
                        <p:par>
                          <p:cTn id="155" fill="hold">
                            <p:stCondLst>
                              <p:cond delay="11500"/>
                            </p:stCondLst>
                            <p:childTnLst>
                              <p:par>
                                <p:cTn id="156" presetID="4" presetClass="entr" presetSubtype="16" fill="hold"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box(in)">
                                      <p:cBhvr>
                                        <p:cTn id="158" dur="500"/>
                                        <p:tgtEl>
                                          <p:spTgt spid="92"/>
                                        </p:tgtEl>
                                      </p:cBhvr>
                                    </p:animEffect>
                                  </p:childTnLst>
                                </p:cTn>
                              </p:par>
                            </p:childTnLst>
                          </p:cTn>
                        </p:par>
                        <p:par>
                          <p:cTn id="159" fill="hold">
                            <p:stCondLst>
                              <p:cond delay="12000"/>
                            </p:stCondLst>
                            <p:childTnLst>
                              <p:par>
                                <p:cTn id="160" presetID="4" presetClass="entr" presetSubtype="16" fill="hold" grpId="2" nodeType="after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box(in)">
                                      <p:cBhvr>
                                        <p:cTn id="162" dur="500"/>
                                        <p:tgtEl>
                                          <p:spTgt spid="98"/>
                                        </p:tgtEl>
                                      </p:cBhvr>
                                    </p:animEffect>
                                  </p:childTnLst>
                                </p:cTn>
                              </p:par>
                            </p:childTnLst>
                          </p:cTn>
                        </p:par>
                        <p:par>
                          <p:cTn id="163" fill="hold">
                            <p:stCondLst>
                              <p:cond delay="12500"/>
                            </p:stCondLst>
                            <p:childTnLst>
                              <p:par>
                                <p:cTn id="164" presetID="4" presetClass="entr" presetSubtype="16" fill="hold" grpId="2" nodeType="afterEffect">
                                  <p:stCondLst>
                                    <p:cond delay="0"/>
                                  </p:stCondLst>
                                  <p:childTnLst>
                                    <p:set>
                                      <p:cBhvr>
                                        <p:cTn id="165" dur="1" fill="hold">
                                          <p:stCondLst>
                                            <p:cond delay="0"/>
                                          </p:stCondLst>
                                        </p:cTn>
                                        <p:tgtEl>
                                          <p:spTgt spid="86"/>
                                        </p:tgtEl>
                                        <p:attrNameLst>
                                          <p:attrName>style.visibility</p:attrName>
                                        </p:attrNameLst>
                                      </p:cBhvr>
                                      <p:to>
                                        <p:strVal val="visible"/>
                                      </p:to>
                                    </p:set>
                                    <p:animEffect transition="in" filter="box(in)">
                                      <p:cBhvr>
                                        <p:cTn id="166" dur="500"/>
                                        <p:tgtEl>
                                          <p:spTgt spid="86"/>
                                        </p:tgtEl>
                                      </p:cBhvr>
                                    </p:animEffect>
                                  </p:childTnLst>
                                </p:cTn>
                              </p:par>
                            </p:childTnLst>
                          </p:cTn>
                        </p:par>
                        <p:par>
                          <p:cTn id="167" fill="hold">
                            <p:stCondLst>
                              <p:cond delay="13000"/>
                            </p:stCondLst>
                            <p:childTnLst>
                              <p:par>
                                <p:cTn id="168" presetID="4" presetClass="entr" presetSubtype="16" fill="hold" nodeType="afterEffect">
                                  <p:stCondLst>
                                    <p:cond delay="0"/>
                                  </p:stCondLst>
                                  <p:childTnLst>
                                    <p:set>
                                      <p:cBhvr>
                                        <p:cTn id="169" dur="1" fill="hold">
                                          <p:stCondLst>
                                            <p:cond delay="0"/>
                                          </p:stCondLst>
                                        </p:cTn>
                                        <p:tgtEl>
                                          <p:spTgt spid="93"/>
                                        </p:tgtEl>
                                        <p:attrNameLst>
                                          <p:attrName>style.visibility</p:attrName>
                                        </p:attrNameLst>
                                      </p:cBhvr>
                                      <p:to>
                                        <p:strVal val="visible"/>
                                      </p:to>
                                    </p:set>
                                    <p:animEffect transition="in" filter="box(in)">
                                      <p:cBhvr>
                                        <p:cTn id="170" dur="500"/>
                                        <p:tgtEl>
                                          <p:spTgt spid="93"/>
                                        </p:tgtEl>
                                      </p:cBhvr>
                                    </p:animEffect>
                                  </p:childTnLst>
                                </p:cTn>
                              </p:par>
                            </p:childTnLst>
                          </p:cTn>
                        </p:par>
                        <p:par>
                          <p:cTn id="171" fill="hold">
                            <p:stCondLst>
                              <p:cond delay="13500"/>
                            </p:stCondLst>
                            <p:childTnLst>
                              <p:par>
                                <p:cTn id="172" presetID="4" presetClass="entr" presetSubtype="16" fill="hold" grpId="2" nodeType="afterEffect">
                                  <p:stCondLst>
                                    <p:cond delay="0"/>
                                  </p:stCondLst>
                                  <p:childTnLst>
                                    <p:set>
                                      <p:cBhvr>
                                        <p:cTn id="173" dur="1" fill="hold">
                                          <p:stCondLst>
                                            <p:cond delay="0"/>
                                          </p:stCondLst>
                                        </p:cTn>
                                        <p:tgtEl>
                                          <p:spTgt spid="99"/>
                                        </p:tgtEl>
                                        <p:attrNameLst>
                                          <p:attrName>style.visibility</p:attrName>
                                        </p:attrNameLst>
                                      </p:cBhvr>
                                      <p:to>
                                        <p:strVal val="visible"/>
                                      </p:to>
                                    </p:set>
                                    <p:animEffect transition="in" filter="box(in)">
                                      <p:cBhvr>
                                        <p:cTn id="174" dur="500"/>
                                        <p:tgtEl>
                                          <p:spTgt spid="99"/>
                                        </p:tgtEl>
                                      </p:cBhvr>
                                    </p:animEffect>
                                  </p:childTnLst>
                                </p:cTn>
                              </p:par>
                            </p:childTnLst>
                          </p:cTn>
                        </p:par>
                        <p:par>
                          <p:cTn id="175" fill="hold">
                            <p:stCondLst>
                              <p:cond delay="14000"/>
                            </p:stCondLst>
                            <p:childTnLst>
                              <p:par>
                                <p:cTn id="176" presetID="4" presetClass="entr" presetSubtype="16" fill="hold" grpId="2" nodeType="afterEffect">
                                  <p:stCondLst>
                                    <p:cond delay="0"/>
                                  </p:stCondLst>
                                  <p:childTnLst>
                                    <p:set>
                                      <p:cBhvr>
                                        <p:cTn id="177" dur="1" fill="hold">
                                          <p:stCondLst>
                                            <p:cond delay="0"/>
                                          </p:stCondLst>
                                        </p:cTn>
                                        <p:tgtEl>
                                          <p:spTgt spid="87"/>
                                        </p:tgtEl>
                                        <p:attrNameLst>
                                          <p:attrName>style.visibility</p:attrName>
                                        </p:attrNameLst>
                                      </p:cBhvr>
                                      <p:to>
                                        <p:strVal val="visible"/>
                                      </p:to>
                                    </p:set>
                                    <p:animEffect transition="in" filter="box(in)">
                                      <p:cBhvr>
                                        <p:cTn id="178" dur="500"/>
                                        <p:tgtEl>
                                          <p:spTgt spid="87"/>
                                        </p:tgtEl>
                                      </p:cBhvr>
                                    </p:animEffect>
                                  </p:childTnLst>
                                </p:cTn>
                              </p:par>
                            </p:childTnLst>
                          </p:cTn>
                        </p:par>
                        <p:par>
                          <p:cTn id="179" fill="hold">
                            <p:stCondLst>
                              <p:cond delay="14500"/>
                            </p:stCondLst>
                            <p:childTnLst>
                              <p:par>
                                <p:cTn id="180" presetID="4" presetClass="entr" presetSubtype="16" fill="hold" nodeType="afterEffect">
                                  <p:stCondLst>
                                    <p:cond delay="0"/>
                                  </p:stCondLst>
                                  <p:childTnLst>
                                    <p:set>
                                      <p:cBhvr>
                                        <p:cTn id="181" dur="1" fill="hold">
                                          <p:stCondLst>
                                            <p:cond delay="0"/>
                                          </p:stCondLst>
                                        </p:cTn>
                                        <p:tgtEl>
                                          <p:spTgt spid="94"/>
                                        </p:tgtEl>
                                        <p:attrNameLst>
                                          <p:attrName>style.visibility</p:attrName>
                                        </p:attrNameLst>
                                      </p:cBhvr>
                                      <p:to>
                                        <p:strVal val="visible"/>
                                      </p:to>
                                    </p:set>
                                    <p:animEffect transition="in" filter="box(in)">
                                      <p:cBhvr>
                                        <p:cTn id="182" dur="500"/>
                                        <p:tgtEl>
                                          <p:spTgt spid="94"/>
                                        </p:tgtEl>
                                      </p:cBhvr>
                                    </p:animEffect>
                                  </p:childTnLst>
                                </p:cTn>
                              </p:par>
                            </p:childTnLst>
                          </p:cTn>
                        </p:par>
                        <p:par>
                          <p:cTn id="183" fill="hold">
                            <p:stCondLst>
                              <p:cond delay="15000"/>
                            </p:stCondLst>
                            <p:childTnLst>
                              <p:par>
                                <p:cTn id="184" presetID="4" presetClass="entr" presetSubtype="16" fill="hold" nodeType="afterEffect">
                                  <p:stCondLst>
                                    <p:cond delay="0"/>
                                  </p:stCondLst>
                                  <p:childTnLst>
                                    <p:set>
                                      <p:cBhvr>
                                        <p:cTn id="185" dur="1" fill="hold">
                                          <p:stCondLst>
                                            <p:cond delay="0"/>
                                          </p:stCondLst>
                                        </p:cTn>
                                        <p:tgtEl>
                                          <p:spTgt spid="95"/>
                                        </p:tgtEl>
                                        <p:attrNameLst>
                                          <p:attrName>style.visibility</p:attrName>
                                        </p:attrNameLst>
                                      </p:cBhvr>
                                      <p:to>
                                        <p:strVal val="visible"/>
                                      </p:to>
                                    </p:set>
                                    <p:animEffect transition="in" filter="box(in)">
                                      <p:cBhvr>
                                        <p:cTn id="186" dur="500"/>
                                        <p:tgtEl>
                                          <p:spTgt spid="95"/>
                                        </p:tgtEl>
                                      </p:cBhvr>
                                    </p:animEffect>
                                  </p:childTnLst>
                                </p:cTn>
                              </p:par>
                            </p:childTnLst>
                          </p:cTn>
                        </p:par>
                        <p:par>
                          <p:cTn id="187" fill="hold">
                            <p:stCondLst>
                              <p:cond delay="15500"/>
                            </p:stCondLst>
                            <p:childTnLst>
                              <p:par>
                                <p:cTn id="188" presetID="4" presetClass="entr" presetSubtype="16" fill="hold" grpId="2" nodeType="afterEffect">
                                  <p:stCondLst>
                                    <p:cond delay="0"/>
                                  </p:stCondLst>
                                  <p:childTnLst>
                                    <p:set>
                                      <p:cBhvr>
                                        <p:cTn id="189" dur="1" fill="hold">
                                          <p:stCondLst>
                                            <p:cond delay="0"/>
                                          </p:stCondLst>
                                        </p:cTn>
                                        <p:tgtEl>
                                          <p:spTgt spid="100"/>
                                        </p:tgtEl>
                                        <p:attrNameLst>
                                          <p:attrName>style.visibility</p:attrName>
                                        </p:attrNameLst>
                                      </p:cBhvr>
                                      <p:to>
                                        <p:strVal val="visible"/>
                                      </p:to>
                                    </p:set>
                                    <p:animEffect transition="in" filter="box(in)">
                                      <p:cBhvr>
                                        <p:cTn id="190" dur="500"/>
                                        <p:tgtEl>
                                          <p:spTgt spid="100"/>
                                        </p:tgtEl>
                                      </p:cBhvr>
                                    </p:animEffect>
                                  </p:childTnLst>
                                </p:cTn>
                              </p:par>
                            </p:childTnLst>
                          </p:cTn>
                        </p:par>
                        <p:par>
                          <p:cTn id="191" fill="hold">
                            <p:stCondLst>
                              <p:cond delay="16000"/>
                            </p:stCondLst>
                            <p:childTnLst>
                              <p:par>
                                <p:cTn id="192" presetID="4" presetClass="exit" presetSubtype="16" fill="hold" grpId="1" nodeType="afterEffect">
                                  <p:stCondLst>
                                    <p:cond delay="0"/>
                                  </p:stCondLst>
                                  <p:childTnLst>
                                    <p:animEffect transition="out" filter="box(in)">
                                      <p:cBhvr>
                                        <p:cTn id="193" dur="500"/>
                                        <p:tgtEl>
                                          <p:spTgt spid="154"/>
                                        </p:tgtEl>
                                      </p:cBhvr>
                                    </p:animEffect>
                                    <p:set>
                                      <p:cBhvr>
                                        <p:cTn id="194" dur="1" fill="hold">
                                          <p:stCondLst>
                                            <p:cond delay="499"/>
                                          </p:stCondLst>
                                        </p:cTn>
                                        <p:tgtEl>
                                          <p:spTgt spid="154"/>
                                        </p:tgtEl>
                                        <p:attrNameLst>
                                          <p:attrName>style.visibility</p:attrName>
                                        </p:attrNameLst>
                                      </p:cBhvr>
                                      <p:to>
                                        <p:strVal val="hidden"/>
                                      </p:to>
                                    </p:set>
                                  </p:childTnLst>
                                </p:cTn>
                              </p:par>
                            </p:childTnLst>
                          </p:cTn>
                        </p:par>
                        <p:par>
                          <p:cTn id="195" fill="hold">
                            <p:stCondLst>
                              <p:cond delay="16500"/>
                            </p:stCondLst>
                            <p:childTnLst>
                              <p:par>
                                <p:cTn id="196" presetID="4" presetClass="exit" presetSubtype="16" fill="hold" grpId="3" nodeType="afterEffect">
                                  <p:stCondLst>
                                    <p:cond delay="0"/>
                                  </p:stCondLst>
                                  <p:childTnLst>
                                    <p:animEffect transition="out" filter="box(in)">
                                      <p:cBhvr>
                                        <p:cTn id="197" dur="500"/>
                                        <p:tgtEl>
                                          <p:spTgt spid="77"/>
                                        </p:tgtEl>
                                      </p:cBhvr>
                                    </p:animEffect>
                                    <p:set>
                                      <p:cBhvr>
                                        <p:cTn id="198" dur="1" fill="hold">
                                          <p:stCondLst>
                                            <p:cond delay="499"/>
                                          </p:stCondLst>
                                        </p:cTn>
                                        <p:tgtEl>
                                          <p:spTgt spid="77"/>
                                        </p:tgtEl>
                                        <p:attrNameLst>
                                          <p:attrName>style.visibility</p:attrName>
                                        </p:attrNameLst>
                                      </p:cBhvr>
                                      <p:to>
                                        <p:strVal val="hidden"/>
                                      </p:to>
                                    </p:set>
                                  </p:childTnLst>
                                </p:cTn>
                              </p:par>
                              <p:par>
                                <p:cTn id="199" presetID="4" presetClass="exit" presetSubtype="16" fill="hold" grpId="3" nodeType="withEffect">
                                  <p:stCondLst>
                                    <p:cond delay="0"/>
                                  </p:stCondLst>
                                  <p:childTnLst>
                                    <p:animEffect transition="out" filter="box(in)">
                                      <p:cBhvr>
                                        <p:cTn id="200" dur="500"/>
                                        <p:tgtEl>
                                          <p:spTgt spid="80"/>
                                        </p:tgtEl>
                                      </p:cBhvr>
                                    </p:animEffect>
                                    <p:set>
                                      <p:cBhvr>
                                        <p:cTn id="201" dur="1" fill="hold">
                                          <p:stCondLst>
                                            <p:cond delay="499"/>
                                          </p:stCondLst>
                                        </p:cTn>
                                        <p:tgtEl>
                                          <p:spTgt spid="80"/>
                                        </p:tgtEl>
                                        <p:attrNameLst>
                                          <p:attrName>style.visibility</p:attrName>
                                        </p:attrNameLst>
                                      </p:cBhvr>
                                      <p:to>
                                        <p:strVal val="hidden"/>
                                      </p:to>
                                    </p:set>
                                  </p:childTnLst>
                                </p:cTn>
                              </p:par>
                              <p:par>
                                <p:cTn id="202" presetID="4" presetClass="exit" presetSubtype="16" fill="hold" grpId="3" nodeType="withEffect">
                                  <p:stCondLst>
                                    <p:cond delay="0"/>
                                  </p:stCondLst>
                                  <p:childTnLst>
                                    <p:animEffect transition="out" filter="box(in)">
                                      <p:cBhvr>
                                        <p:cTn id="203" dur="500"/>
                                        <p:tgtEl>
                                          <p:spTgt spid="83"/>
                                        </p:tgtEl>
                                      </p:cBhvr>
                                    </p:animEffect>
                                    <p:set>
                                      <p:cBhvr>
                                        <p:cTn id="204" dur="1" fill="hold">
                                          <p:stCondLst>
                                            <p:cond delay="499"/>
                                          </p:stCondLst>
                                        </p:cTn>
                                        <p:tgtEl>
                                          <p:spTgt spid="83"/>
                                        </p:tgtEl>
                                        <p:attrNameLst>
                                          <p:attrName>style.visibility</p:attrName>
                                        </p:attrNameLst>
                                      </p:cBhvr>
                                      <p:to>
                                        <p:strVal val="hidden"/>
                                      </p:to>
                                    </p:set>
                                  </p:childTnLst>
                                </p:cTn>
                              </p:par>
                              <p:par>
                                <p:cTn id="205" presetID="4" presetClass="exit" presetSubtype="16" fill="hold" grpId="3" nodeType="withEffect">
                                  <p:stCondLst>
                                    <p:cond delay="0"/>
                                  </p:stCondLst>
                                  <p:childTnLst>
                                    <p:animEffect transition="out" filter="box(in)">
                                      <p:cBhvr>
                                        <p:cTn id="206" dur="500"/>
                                        <p:tgtEl>
                                          <p:spTgt spid="86"/>
                                        </p:tgtEl>
                                      </p:cBhvr>
                                    </p:animEffect>
                                    <p:set>
                                      <p:cBhvr>
                                        <p:cTn id="207" dur="1" fill="hold">
                                          <p:stCondLst>
                                            <p:cond delay="499"/>
                                          </p:stCondLst>
                                        </p:cTn>
                                        <p:tgtEl>
                                          <p:spTgt spid="86"/>
                                        </p:tgtEl>
                                        <p:attrNameLst>
                                          <p:attrName>style.visibility</p:attrName>
                                        </p:attrNameLst>
                                      </p:cBhvr>
                                      <p:to>
                                        <p:strVal val="hidden"/>
                                      </p:to>
                                    </p:set>
                                  </p:childTnLst>
                                </p:cTn>
                              </p:par>
                              <p:par>
                                <p:cTn id="208" presetID="4" presetClass="exit" presetSubtype="16" fill="hold" grpId="3" nodeType="withEffect">
                                  <p:stCondLst>
                                    <p:cond delay="0"/>
                                  </p:stCondLst>
                                  <p:childTnLst>
                                    <p:animEffect transition="out" filter="box(in)">
                                      <p:cBhvr>
                                        <p:cTn id="209" dur="500"/>
                                        <p:tgtEl>
                                          <p:spTgt spid="87"/>
                                        </p:tgtEl>
                                      </p:cBhvr>
                                    </p:animEffect>
                                    <p:set>
                                      <p:cBhvr>
                                        <p:cTn id="210" dur="1" fill="hold">
                                          <p:stCondLst>
                                            <p:cond delay="499"/>
                                          </p:stCondLst>
                                        </p:cTn>
                                        <p:tgtEl>
                                          <p:spTgt spid="87"/>
                                        </p:tgtEl>
                                        <p:attrNameLst>
                                          <p:attrName>style.visibility</p:attrName>
                                        </p:attrNameLst>
                                      </p:cBhvr>
                                      <p:to>
                                        <p:strVal val="hidden"/>
                                      </p:to>
                                    </p:set>
                                  </p:childTnLst>
                                </p:cTn>
                              </p:par>
                              <p:par>
                                <p:cTn id="211" presetID="4" presetClass="exit" presetSubtype="16" fill="hold" nodeType="withEffect">
                                  <p:stCondLst>
                                    <p:cond delay="0"/>
                                  </p:stCondLst>
                                  <p:childTnLst>
                                    <p:animEffect transition="out" filter="box(in)">
                                      <p:cBhvr>
                                        <p:cTn id="212" dur="500"/>
                                        <p:tgtEl>
                                          <p:spTgt spid="90"/>
                                        </p:tgtEl>
                                      </p:cBhvr>
                                    </p:animEffect>
                                    <p:set>
                                      <p:cBhvr>
                                        <p:cTn id="213" dur="1" fill="hold">
                                          <p:stCondLst>
                                            <p:cond delay="499"/>
                                          </p:stCondLst>
                                        </p:cTn>
                                        <p:tgtEl>
                                          <p:spTgt spid="90"/>
                                        </p:tgtEl>
                                        <p:attrNameLst>
                                          <p:attrName>style.visibility</p:attrName>
                                        </p:attrNameLst>
                                      </p:cBhvr>
                                      <p:to>
                                        <p:strVal val="hidden"/>
                                      </p:to>
                                    </p:set>
                                  </p:childTnLst>
                                </p:cTn>
                              </p:par>
                              <p:par>
                                <p:cTn id="214" presetID="4" presetClass="exit" presetSubtype="16" fill="hold" nodeType="withEffect">
                                  <p:stCondLst>
                                    <p:cond delay="0"/>
                                  </p:stCondLst>
                                  <p:childTnLst>
                                    <p:animEffect transition="out" filter="box(in)">
                                      <p:cBhvr>
                                        <p:cTn id="215" dur="500"/>
                                        <p:tgtEl>
                                          <p:spTgt spid="91"/>
                                        </p:tgtEl>
                                      </p:cBhvr>
                                    </p:animEffect>
                                    <p:set>
                                      <p:cBhvr>
                                        <p:cTn id="216" dur="1" fill="hold">
                                          <p:stCondLst>
                                            <p:cond delay="499"/>
                                          </p:stCondLst>
                                        </p:cTn>
                                        <p:tgtEl>
                                          <p:spTgt spid="91"/>
                                        </p:tgtEl>
                                        <p:attrNameLst>
                                          <p:attrName>style.visibility</p:attrName>
                                        </p:attrNameLst>
                                      </p:cBhvr>
                                      <p:to>
                                        <p:strVal val="hidden"/>
                                      </p:to>
                                    </p:set>
                                  </p:childTnLst>
                                </p:cTn>
                              </p:par>
                              <p:par>
                                <p:cTn id="217" presetID="4" presetClass="exit" presetSubtype="16" fill="hold" nodeType="withEffect">
                                  <p:stCondLst>
                                    <p:cond delay="0"/>
                                  </p:stCondLst>
                                  <p:childTnLst>
                                    <p:animEffect transition="out" filter="box(in)">
                                      <p:cBhvr>
                                        <p:cTn id="218" dur="500"/>
                                        <p:tgtEl>
                                          <p:spTgt spid="92"/>
                                        </p:tgtEl>
                                      </p:cBhvr>
                                    </p:animEffect>
                                    <p:set>
                                      <p:cBhvr>
                                        <p:cTn id="219" dur="1" fill="hold">
                                          <p:stCondLst>
                                            <p:cond delay="499"/>
                                          </p:stCondLst>
                                        </p:cTn>
                                        <p:tgtEl>
                                          <p:spTgt spid="92"/>
                                        </p:tgtEl>
                                        <p:attrNameLst>
                                          <p:attrName>style.visibility</p:attrName>
                                        </p:attrNameLst>
                                      </p:cBhvr>
                                      <p:to>
                                        <p:strVal val="hidden"/>
                                      </p:to>
                                    </p:set>
                                  </p:childTnLst>
                                </p:cTn>
                              </p:par>
                              <p:par>
                                <p:cTn id="220" presetID="4" presetClass="exit" presetSubtype="16" fill="hold" nodeType="withEffect">
                                  <p:stCondLst>
                                    <p:cond delay="0"/>
                                  </p:stCondLst>
                                  <p:childTnLst>
                                    <p:animEffect transition="out" filter="box(in)">
                                      <p:cBhvr>
                                        <p:cTn id="221" dur="500"/>
                                        <p:tgtEl>
                                          <p:spTgt spid="93"/>
                                        </p:tgtEl>
                                      </p:cBhvr>
                                    </p:animEffect>
                                    <p:set>
                                      <p:cBhvr>
                                        <p:cTn id="222" dur="1" fill="hold">
                                          <p:stCondLst>
                                            <p:cond delay="499"/>
                                          </p:stCondLst>
                                        </p:cTn>
                                        <p:tgtEl>
                                          <p:spTgt spid="93"/>
                                        </p:tgtEl>
                                        <p:attrNameLst>
                                          <p:attrName>style.visibility</p:attrName>
                                        </p:attrNameLst>
                                      </p:cBhvr>
                                      <p:to>
                                        <p:strVal val="hidden"/>
                                      </p:to>
                                    </p:set>
                                  </p:childTnLst>
                                </p:cTn>
                              </p:par>
                              <p:par>
                                <p:cTn id="223" presetID="4" presetClass="exit" presetSubtype="16" fill="hold" nodeType="withEffect">
                                  <p:stCondLst>
                                    <p:cond delay="0"/>
                                  </p:stCondLst>
                                  <p:childTnLst>
                                    <p:animEffect transition="out" filter="box(in)">
                                      <p:cBhvr>
                                        <p:cTn id="224" dur="500"/>
                                        <p:tgtEl>
                                          <p:spTgt spid="94"/>
                                        </p:tgtEl>
                                      </p:cBhvr>
                                    </p:animEffect>
                                    <p:set>
                                      <p:cBhvr>
                                        <p:cTn id="225" dur="1" fill="hold">
                                          <p:stCondLst>
                                            <p:cond delay="499"/>
                                          </p:stCondLst>
                                        </p:cTn>
                                        <p:tgtEl>
                                          <p:spTgt spid="94"/>
                                        </p:tgtEl>
                                        <p:attrNameLst>
                                          <p:attrName>style.visibility</p:attrName>
                                        </p:attrNameLst>
                                      </p:cBhvr>
                                      <p:to>
                                        <p:strVal val="hidden"/>
                                      </p:to>
                                    </p:set>
                                  </p:childTnLst>
                                </p:cTn>
                              </p:par>
                              <p:par>
                                <p:cTn id="226" presetID="4" presetClass="exit" presetSubtype="16" fill="hold" nodeType="withEffect">
                                  <p:stCondLst>
                                    <p:cond delay="0"/>
                                  </p:stCondLst>
                                  <p:childTnLst>
                                    <p:animEffect transition="out" filter="box(in)">
                                      <p:cBhvr>
                                        <p:cTn id="227" dur="500"/>
                                        <p:tgtEl>
                                          <p:spTgt spid="95"/>
                                        </p:tgtEl>
                                      </p:cBhvr>
                                    </p:animEffect>
                                    <p:set>
                                      <p:cBhvr>
                                        <p:cTn id="228" dur="1" fill="hold">
                                          <p:stCondLst>
                                            <p:cond delay="499"/>
                                          </p:stCondLst>
                                        </p:cTn>
                                        <p:tgtEl>
                                          <p:spTgt spid="95"/>
                                        </p:tgtEl>
                                        <p:attrNameLst>
                                          <p:attrName>style.visibility</p:attrName>
                                        </p:attrNameLst>
                                      </p:cBhvr>
                                      <p:to>
                                        <p:strVal val="hidden"/>
                                      </p:to>
                                    </p:set>
                                  </p:childTnLst>
                                </p:cTn>
                              </p:par>
                              <p:par>
                                <p:cTn id="229" presetID="4" presetClass="exit" presetSubtype="16" fill="hold" grpId="3" nodeType="withEffect">
                                  <p:stCondLst>
                                    <p:cond delay="0"/>
                                  </p:stCondLst>
                                  <p:childTnLst>
                                    <p:animEffect transition="out" filter="box(in)">
                                      <p:cBhvr>
                                        <p:cTn id="230" dur="500"/>
                                        <p:tgtEl>
                                          <p:spTgt spid="96"/>
                                        </p:tgtEl>
                                      </p:cBhvr>
                                    </p:animEffect>
                                    <p:set>
                                      <p:cBhvr>
                                        <p:cTn id="231" dur="1" fill="hold">
                                          <p:stCondLst>
                                            <p:cond delay="499"/>
                                          </p:stCondLst>
                                        </p:cTn>
                                        <p:tgtEl>
                                          <p:spTgt spid="96"/>
                                        </p:tgtEl>
                                        <p:attrNameLst>
                                          <p:attrName>style.visibility</p:attrName>
                                        </p:attrNameLst>
                                      </p:cBhvr>
                                      <p:to>
                                        <p:strVal val="hidden"/>
                                      </p:to>
                                    </p:set>
                                  </p:childTnLst>
                                </p:cTn>
                              </p:par>
                              <p:par>
                                <p:cTn id="232" presetID="4" presetClass="exit" presetSubtype="16" fill="hold" grpId="3" nodeType="withEffect">
                                  <p:stCondLst>
                                    <p:cond delay="0"/>
                                  </p:stCondLst>
                                  <p:childTnLst>
                                    <p:animEffect transition="out" filter="box(in)">
                                      <p:cBhvr>
                                        <p:cTn id="233" dur="500"/>
                                        <p:tgtEl>
                                          <p:spTgt spid="97"/>
                                        </p:tgtEl>
                                      </p:cBhvr>
                                    </p:animEffect>
                                    <p:set>
                                      <p:cBhvr>
                                        <p:cTn id="234" dur="1" fill="hold">
                                          <p:stCondLst>
                                            <p:cond delay="499"/>
                                          </p:stCondLst>
                                        </p:cTn>
                                        <p:tgtEl>
                                          <p:spTgt spid="97"/>
                                        </p:tgtEl>
                                        <p:attrNameLst>
                                          <p:attrName>style.visibility</p:attrName>
                                        </p:attrNameLst>
                                      </p:cBhvr>
                                      <p:to>
                                        <p:strVal val="hidden"/>
                                      </p:to>
                                    </p:set>
                                  </p:childTnLst>
                                </p:cTn>
                              </p:par>
                              <p:par>
                                <p:cTn id="235" presetID="4" presetClass="exit" presetSubtype="16" fill="hold" grpId="3" nodeType="withEffect">
                                  <p:stCondLst>
                                    <p:cond delay="0"/>
                                  </p:stCondLst>
                                  <p:childTnLst>
                                    <p:animEffect transition="out" filter="box(in)">
                                      <p:cBhvr>
                                        <p:cTn id="236" dur="500"/>
                                        <p:tgtEl>
                                          <p:spTgt spid="98"/>
                                        </p:tgtEl>
                                      </p:cBhvr>
                                    </p:animEffect>
                                    <p:set>
                                      <p:cBhvr>
                                        <p:cTn id="237" dur="1" fill="hold">
                                          <p:stCondLst>
                                            <p:cond delay="499"/>
                                          </p:stCondLst>
                                        </p:cTn>
                                        <p:tgtEl>
                                          <p:spTgt spid="98"/>
                                        </p:tgtEl>
                                        <p:attrNameLst>
                                          <p:attrName>style.visibility</p:attrName>
                                        </p:attrNameLst>
                                      </p:cBhvr>
                                      <p:to>
                                        <p:strVal val="hidden"/>
                                      </p:to>
                                    </p:set>
                                  </p:childTnLst>
                                </p:cTn>
                              </p:par>
                              <p:par>
                                <p:cTn id="238" presetID="4" presetClass="exit" presetSubtype="16" fill="hold" grpId="3" nodeType="withEffect">
                                  <p:stCondLst>
                                    <p:cond delay="0"/>
                                  </p:stCondLst>
                                  <p:childTnLst>
                                    <p:animEffect transition="out" filter="box(in)">
                                      <p:cBhvr>
                                        <p:cTn id="239" dur="500"/>
                                        <p:tgtEl>
                                          <p:spTgt spid="99"/>
                                        </p:tgtEl>
                                      </p:cBhvr>
                                    </p:animEffect>
                                    <p:set>
                                      <p:cBhvr>
                                        <p:cTn id="240" dur="1" fill="hold">
                                          <p:stCondLst>
                                            <p:cond delay="499"/>
                                          </p:stCondLst>
                                        </p:cTn>
                                        <p:tgtEl>
                                          <p:spTgt spid="99"/>
                                        </p:tgtEl>
                                        <p:attrNameLst>
                                          <p:attrName>style.visibility</p:attrName>
                                        </p:attrNameLst>
                                      </p:cBhvr>
                                      <p:to>
                                        <p:strVal val="hidden"/>
                                      </p:to>
                                    </p:set>
                                  </p:childTnLst>
                                </p:cTn>
                              </p:par>
                              <p:par>
                                <p:cTn id="241" presetID="4" presetClass="exit" presetSubtype="16" fill="hold" grpId="3" nodeType="withEffect">
                                  <p:stCondLst>
                                    <p:cond delay="0"/>
                                  </p:stCondLst>
                                  <p:childTnLst>
                                    <p:animEffect transition="out" filter="box(in)">
                                      <p:cBhvr>
                                        <p:cTn id="242" dur="500"/>
                                        <p:tgtEl>
                                          <p:spTgt spid="100"/>
                                        </p:tgtEl>
                                      </p:cBhvr>
                                    </p:animEffect>
                                    <p:set>
                                      <p:cBhvr>
                                        <p:cTn id="243" dur="1" fill="hold">
                                          <p:stCondLst>
                                            <p:cond delay="499"/>
                                          </p:stCondLst>
                                        </p:cTn>
                                        <p:tgtEl>
                                          <p:spTgt spid="100"/>
                                        </p:tgtEl>
                                        <p:attrNameLst>
                                          <p:attrName>style.visibility</p:attrName>
                                        </p:attrNameLst>
                                      </p:cBhvr>
                                      <p:to>
                                        <p:strVal val="hidden"/>
                                      </p:to>
                                    </p:set>
                                  </p:childTnLst>
                                </p:cTn>
                              </p:par>
                            </p:childTnLst>
                          </p:cTn>
                        </p:par>
                        <p:par>
                          <p:cTn id="244" fill="hold">
                            <p:stCondLst>
                              <p:cond delay="17000"/>
                            </p:stCondLst>
                            <p:childTnLst>
                              <p:par>
                                <p:cTn id="245" presetID="4" presetClass="entr" presetSubtype="16" fill="hold" grpId="0" nodeType="afterEffect">
                                  <p:stCondLst>
                                    <p:cond delay="0"/>
                                  </p:stCondLst>
                                  <p:childTnLst>
                                    <p:set>
                                      <p:cBhvr>
                                        <p:cTn id="246" dur="1" fill="hold">
                                          <p:stCondLst>
                                            <p:cond delay="0"/>
                                          </p:stCondLst>
                                        </p:cTn>
                                        <p:tgtEl>
                                          <p:spTgt spid="155"/>
                                        </p:tgtEl>
                                        <p:attrNameLst>
                                          <p:attrName>style.visibility</p:attrName>
                                        </p:attrNameLst>
                                      </p:cBhvr>
                                      <p:to>
                                        <p:strVal val="visible"/>
                                      </p:to>
                                    </p:set>
                                    <p:animEffect transition="in" filter="box(in)">
                                      <p:cBhvr>
                                        <p:cTn id="247" dur="500"/>
                                        <p:tgtEl>
                                          <p:spTgt spid="155"/>
                                        </p:tgtEl>
                                      </p:cBhvr>
                                    </p:animEffect>
                                  </p:childTnLst>
                                </p:cTn>
                              </p:par>
                            </p:childTnLst>
                          </p:cTn>
                        </p:par>
                        <p:par>
                          <p:cTn id="248" fill="hold">
                            <p:stCondLst>
                              <p:cond delay="17500"/>
                            </p:stCondLst>
                            <p:childTnLst>
                              <p:par>
                                <p:cTn id="249" presetID="4" presetClass="entr" presetSubtype="16" fill="hold" grpId="0" nodeType="afterEffect">
                                  <p:stCondLst>
                                    <p:cond delay="0"/>
                                  </p:stCondLst>
                                  <p:childTnLst>
                                    <p:set>
                                      <p:cBhvr>
                                        <p:cTn id="250" dur="1" fill="hold">
                                          <p:stCondLst>
                                            <p:cond delay="0"/>
                                          </p:stCondLst>
                                        </p:cTn>
                                        <p:tgtEl>
                                          <p:spTgt spid="101"/>
                                        </p:tgtEl>
                                        <p:attrNameLst>
                                          <p:attrName>style.visibility</p:attrName>
                                        </p:attrNameLst>
                                      </p:cBhvr>
                                      <p:to>
                                        <p:strVal val="visible"/>
                                      </p:to>
                                    </p:set>
                                    <p:animEffect transition="in" filter="box(in)">
                                      <p:cBhvr>
                                        <p:cTn id="251" dur="500"/>
                                        <p:tgtEl>
                                          <p:spTgt spid="101"/>
                                        </p:tgtEl>
                                      </p:cBhvr>
                                    </p:animEffect>
                                  </p:childTnLst>
                                </p:cTn>
                              </p:par>
                            </p:childTnLst>
                          </p:cTn>
                        </p:par>
                        <p:par>
                          <p:cTn id="252" fill="hold">
                            <p:stCondLst>
                              <p:cond delay="18000"/>
                            </p:stCondLst>
                            <p:childTnLst>
                              <p:par>
                                <p:cTn id="253" presetID="4" presetClass="entr" presetSubtype="16" fill="hold" nodeType="afterEffect">
                                  <p:stCondLst>
                                    <p:cond delay="0"/>
                                  </p:stCondLst>
                                  <p:childTnLst>
                                    <p:set>
                                      <p:cBhvr>
                                        <p:cTn id="254" dur="1" fill="hold">
                                          <p:stCondLst>
                                            <p:cond delay="0"/>
                                          </p:stCondLst>
                                        </p:cTn>
                                        <p:tgtEl>
                                          <p:spTgt spid="106"/>
                                        </p:tgtEl>
                                        <p:attrNameLst>
                                          <p:attrName>style.visibility</p:attrName>
                                        </p:attrNameLst>
                                      </p:cBhvr>
                                      <p:to>
                                        <p:strVal val="visible"/>
                                      </p:to>
                                    </p:set>
                                    <p:animEffect transition="in" filter="box(in)">
                                      <p:cBhvr>
                                        <p:cTn id="255" dur="500"/>
                                        <p:tgtEl>
                                          <p:spTgt spid="106"/>
                                        </p:tgtEl>
                                      </p:cBhvr>
                                    </p:animEffect>
                                  </p:childTnLst>
                                </p:cTn>
                              </p:par>
                            </p:childTnLst>
                          </p:cTn>
                        </p:par>
                        <p:par>
                          <p:cTn id="256" fill="hold">
                            <p:stCondLst>
                              <p:cond delay="18500"/>
                            </p:stCondLst>
                            <p:childTnLst>
                              <p:par>
                                <p:cTn id="257" presetID="4" presetClass="entr" presetSubtype="16" fill="hold" grpId="0" nodeType="afterEffect">
                                  <p:stCondLst>
                                    <p:cond delay="0"/>
                                  </p:stCondLst>
                                  <p:childTnLst>
                                    <p:set>
                                      <p:cBhvr>
                                        <p:cTn id="258" dur="1" fill="hold">
                                          <p:stCondLst>
                                            <p:cond delay="0"/>
                                          </p:stCondLst>
                                        </p:cTn>
                                        <p:tgtEl>
                                          <p:spTgt spid="126"/>
                                        </p:tgtEl>
                                        <p:attrNameLst>
                                          <p:attrName>style.visibility</p:attrName>
                                        </p:attrNameLst>
                                      </p:cBhvr>
                                      <p:to>
                                        <p:strVal val="visible"/>
                                      </p:to>
                                    </p:set>
                                    <p:animEffect transition="in" filter="box(in)">
                                      <p:cBhvr>
                                        <p:cTn id="259" dur="500"/>
                                        <p:tgtEl>
                                          <p:spTgt spid="126"/>
                                        </p:tgtEl>
                                      </p:cBhvr>
                                    </p:animEffect>
                                  </p:childTnLst>
                                </p:cTn>
                              </p:par>
                            </p:childTnLst>
                          </p:cTn>
                        </p:par>
                        <p:par>
                          <p:cTn id="260" fill="hold">
                            <p:stCondLst>
                              <p:cond delay="19000"/>
                            </p:stCondLst>
                            <p:childTnLst>
                              <p:par>
                                <p:cTn id="261" presetID="4" presetClass="entr" presetSubtype="16" fill="hold" grpId="0" nodeType="afterEffect">
                                  <p:stCondLst>
                                    <p:cond delay="0"/>
                                  </p:stCondLst>
                                  <p:childTnLst>
                                    <p:set>
                                      <p:cBhvr>
                                        <p:cTn id="262" dur="1" fill="hold">
                                          <p:stCondLst>
                                            <p:cond delay="0"/>
                                          </p:stCondLst>
                                        </p:cTn>
                                        <p:tgtEl>
                                          <p:spTgt spid="102"/>
                                        </p:tgtEl>
                                        <p:attrNameLst>
                                          <p:attrName>style.visibility</p:attrName>
                                        </p:attrNameLst>
                                      </p:cBhvr>
                                      <p:to>
                                        <p:strVal val="visible"/>
                                      </p:to>
                                    </p:set>
                                    <p:animEffect transition="in" filter="box(in)">
                                      <p:cBhvr>
                                        <p:cTn id="263" dur="500"/>
                                        <p:tgtEl>
                                          <p:spTgt spid="102"/>
                                        </p:tgtEl>
                                      </p:cBhvr>
                                    </p:animEffect>
                                  </p:childTnLst>
                                </p:cTn>
                              </p:par>
                            </p:childTnLst>
                          </p:cTn>
                        </p:par>
                        <p:par>
                          <p:cTn id="264" fill="hold">
                            <p:stCondLst>
                              <p:cond delay="19500"/>
                            </p:stCondLst>
                            <p:childTnLst>
                              <p:par>
                                <p:cTn id="265" presetID="4" presetClass="entr" presetSubtype="16" fill="hold" nodeType="afterEffect">
                                  <p:stCondLst>
                                    <p:cond delay="0"/>
                                  </p:stCondLst>
                                  <p:childTnLst>
                                    <p:set>
                                      <p:cBhvr>
                                        <p:cTn id="266" dur="1" fill="hold">
                                          <p:stCondLst>
                                            <p:cond delay="0"/>
                                          </p:stCondLst>
                                        </p:cTn>
                                        <p:tgtEl>
                                          <p:spTgt spid="123"/>
                                        </p:tgtEl>
                                        <p:attrNameLst>
                                          <p:attrName>style.visibility</p:attrName>
                                        </p:attrNameLst>
                                      </p:cBhvr>
                                      <p:to>
                                        <p:strVal val="visible"/>
                                      </p:to>
                                    </p:set>
                                    <p:animEffect transition="in" filter="box(in)">
                                      <p:cBhvr>
                                        <p:cTn id="267" dur="500"/>
                                        <p:tgtEl>
                                          <p:spTgt spid="123"/>
                                        </p:tgtEl>
                                      </p:cBhvr>
                                    </p:animEffect>
                                  </p:childTnLst>
                                </p:cTn>
                              </p:par>
                            </p:childTnLst>
                          </p:cTn>
                        </p:par>
                        <p:par>
                          <p:cTn id="268" fill="hold">
                            <p:stCondLst>
                              <p:cond delay="20000"/>
                            </p:stCondLst>
                            <p:childTnLst>
                              <p:par>
                                <p:cTn id="269" presetID="4" presetClass="entr" presetSubtype="16" fill="hold" grpId="0" nodeType="afterEffect">
                                  <p:stCondLst>
                                    <p:cond delay="0"/>
                                  </p:stCondLst>
                                  <p:childTnLst>
                                    <p:set>
                                      <p:cBhvr>
                                        <p:cTn id="270" dur="1" fill="hold">
                                          <p:stCondLst>
                                            <p:cond delay="0"/>
                                          </p:stCondLst>
                                        </p:cTn>
                                        <p:tgtEl>
                                          <p:spTgt spid="127"/>
                                        </p:tgtEl>
                                        <p:attrNameLst>
                                          <p:attrName>style.visibility</p:attrName>
                                        </p:attrNameLst>
                                      </p:cBhvr>
                                      <p:to>
                                        <p:strVal val="visible"/>
                                      </p:to>
                                    </p:set>
                                    <p:animEffect transition="in" filter="box(in)">
                                      <p:cBhvr>
                                        <p:cTn id="271" dur="500"/>
                                        <p:tgtEl>
                                          <p:spTgt spid="127"/>
                                        </p:tgtEl>
                                      </p:cBhvr>
                                    </p:animEffect>
                                  </p:childTnLst>
                                </p:cTn>
                              </p:par>
                            </p:childTnLst>
                          </p:cTn>
                        </p:par>
                        <p:par>
                          <p:cTn id="272" fill="hold">
                            <p:stCondLst>
                              <p:cond delay="20500"/>
                            </p:stCondLst>
                            <p:childTnLst>
                              <p:par>
                                <p:cTn id="273" presetID="4" presetClass="entr" presetSubtype="16" fill="hold" grpId="0" nodeType="afterEffect">
                                  <p:stCondLst>
                                    <p:cond delay="0"/>
                                  </p:stCondLst>
                                  <p:childTnLst>
                                    <p:set>
                                      <p:cBhvr>
                                        <p:cTn id="274" dur="1" fill="hold">
                                          <p:stCondLst>
                                            <p:cond delay="0"/>
                                          </p:stCondLst>
                                        </p:cTn>
                                        <p:tgtEl>
                                          <p:spTgt spid="103"/>
                                        </p:tgtEl>
                                        <p:attrNameLst>
                                          <p:attrName>style.visibility</p:attrName>
                                        </p:attrNameLst>
                                      </p:cBhvr>
                                      <p:to>
                                        <p:strVal val="visible"/>
                                      </p:to>
                                    </p:set>
                                    <p:animEffect transition="in" filter="box(in)">
                                      <p:cBhvr>
                                        <p:cTn id="275" dur="500"/>
                                        <p:tgtEl>
                                          <p:spTgt spid="103"/>
                                        </p:tgtEl>
                                      </p:cBhvr>
                                    </p:animEffect>
                                  </p:childTnLst>
                                </p:cTn>
                              </p:par>
                            </p:childTnLst>
                          </p:cTn>
                        </p:par>
                        <p:par>
                          <p:cTn id="276" fill="hold">
                            <p:stCondLst>
                              <p:cond delay="21000"/>
                            </p:stCondLst>
                            <p:childTnLst>
                              <p:par>
                                <p:cTn id="277" presetID="4" presetClass="entr" presetSubtype="16" fill="hold" nodeType="afterEffect">
                                  <p:stCondLst>
                                    <p:cond delay="0"/>
                                  </p:stCondLst>
                                  <p:childTnLst>
                                    <p:set>
                                      <p:cBhvr>
                                        <p:cTn id="278" dur="1" fill="hold">
                                          <p:stCondLst>
                                            <p:cond delay="0"/>
                                          </p:stCondLst>
                                        </p:cTn>
                                        <p:tgtEl>
                                          <p:spTgt spid="124"/>
                                        </p:tgtEl>
                                        <p:attrNameLst>
                                          <p:attrName>style.visibility</p:attrName>
                                        </p:attrNameLst>
                                      </p:cBhvr>
                                      <p:to>
                                        <p:strVal val="visible"/>
                                      </p:to>
                                    </p:set>
                                    <p:animEffect transition="in" filter="box(in)">
                                      <p:cBhvr>
                                        <p:cTn id="279" dur="500"/>
                                        <p:tgtEl>
                                          <p:spTgt spid="124"/>
                                        </p:tgtEl>
                                      </p:cBhvr>
                                    </p:animEffect>
                                  </p:childTnLst>
                                </p:cTn>
                              </p:par>
                            </p:childTnLst>
                          </p:cTn>
                        </p:par>
                        <p:par>
                          <p:cTn id="280" fill="hold">
                            <p:stCondLst>
                              <p:cond delay="21500"/>
                            </p:stCondLst>
                            <p:childTnLst>
                              <p:par>
                                <p:cTn id="281" presetID="4" presetClass="entr" presetSubtype="16" fill="hold" grpId="0" nodeType="afterEffect">
                                  <p:stCondLst>
                                    <p:cond delay="0"/>
                                  </p:stCondLst>
                                  <p:childTnLst>
                                    <p:set>
                                      <p:cBhvr>
                                        <p:cTn id="282" dur="1" fill="hold">
                                          <p:stCondLst>
                                            <p:cond delay="0"/>
                                          </p:stCondLst>
                                        </p:cTn>
                                        <p:tgtEl>
                                          <p:spTgt spid="128"/>
                                        </p:tgtEl>
                                        <p:attrNameLst>
                                          <p:attrName>style.visibility</p:attrName>
                                        </p:attrNameLst>
                                      </p:cBhvr>
                                      <p:to>
                                        <p:strVal val="visible"/>
                                      </p:to>
                                    </p:set>
                                    <p:animEffect transition="in" filter="box(in)">
                                      <p:cBhvr>
                                        <p:cTn id="283" dur="500"/>
                                        <p:tgtEl>
                                          <p:spTgt spid="128"/>
                                        </p:tgtEl>
                                      </p:cBhvr>
                                    </p:animEffect>
                                  </p:childTnLst>
                                </p:cTn>
                              </p:par>
                            </p:childTnLst>
                          </p:cTn>
                        </p:par>
                        <p:par>
                          <p:cTn id="284" fill="hold">
                            <p:stCondLst>
                              <p:cond delay="22000"/>
                            </p:stCondLst>
                            <p:childTnLst>
                              <p:par>
                                <p:cTn id="285" presetID="4" presetClass="entr" presetSubtype="16" fill="hold" grpId="0" nodeType="afterEffect">
                                  <p:stCondLst>
                                    <p:cond delay="0"/>
                                  </p:stCondLst>
                                  <p:childTnLst>
                                    <p:set>
                                      <p:cBhvr>
                                        <p:cTn id="286" dur="1" fill="hold">
                                          <p:stCondLst>
                                            <p:cond delay="0"/>
                                          </p:stCondLst>
                                        </p:cTn>
                                        <p:tgtEl>
                                          <p:spTgt spid="104"/>
                                        </p:tgtEl>
                                        <p:attrNameLst>
                                          <p:attrName>style.visibility</p:attrName>
                                        </p:attrNameLst>
                                      </p:cBhvr>
                                      <p:to>
                                        <p:strVal val="visible"/>
                                      </p:to>
                                    </p:set>
                                    <p:animEffect transition="in" filter="box(in)">
                                      <p:cBhvr>
                                        <p:cTn id="287" dur="500"/>
                                        <p:tgtEl>
                                          <p:spTgt spid="104"/>
                                        </p:tgtEl>
                                      </p:cBhvr>
                                    </p:animEffect>
                                  </p:childTnLst>
                                </p:cTn>
                              </p:par>
                            </p:childTnLst>
                          </p:cTn>
                        </p:par>
                        <p:par>
                          <p:cTn id="288" fill="hold">
                            <p:stCondLst>
                              <p:cond delay="22500"/>
                            </p:stCondLst>
                            <p:childTnLst>
                              <p:par>
                                <p:cTn id="289" presetID="4" presetClass="entr" presetSubtype="16" fill="hold" nodeType="afterEffect">
                                  <p:stCondLst>
                                    <p:cond delay="0"/>
                                  </p:stCondLst>
                                  <p:childTnLst>
                                    <p:set>
                                      <p:cBhvr>
                                        <p:cTn id="290" dur="1" fill="hold">
                                          <p:stCondLst>
                                            <p:cond delay="0"/>
                                          </p:stCondLst>
                                        </p:cTn>
                                        <p:tgtEl>
                                          <p:spTgt spid="125"/>
                                        </p:tgtEl>
                                        <p:attrNameLst>
                                          <p:attrName>style.visibility</p:attrName>
                                        </p:attrNameLst>
                                      </p:cBhvr>
                                      <p:to>
                                        <p:strVal val="visible"/>
                                      </p:to>
                                    </p:set>
                                    <p:animEffect transition="in" filter="box(in)">
                                      <p:cBhvr>
                                        <p:cTn id="291" dur="500"/>
                                        <p:tgtEl>
                                          <p:spTgt spid="125"/>
                                        </p:tgtEl>
                                      </p:cBhvr>
                                    </p:animEffect>
                                  </p:childTnLst>
                                </p:cTn>
                              </p:par>
                            </p:childTnLst>
                          </p:cTn>
                        </p:par>
                        <p:par>
                          <p:cTn id="292" fill="hold">
                            <p:stCondLst>
                              <p:cond delay="23000"/>
                            </p:stCondLst>
                            <p:childTnLst>
                              <p:par>
                                <p:cTn id="293" presetID="4" presetClass="entr" presetSubtype="16" fill="hold" grpId="0" nodeType="afterEffect">
                                  <p:stCondLst>
                                    <p:cond delay="0"/>
                                  </p:stCondLst>
                                  <p:childTnLst>
                                    <p:set>
                                      <p:cBhvr>
                                        <p:cTn id="294" dur="1" fill="hold">
                                          <p:stCondLst>
                                            <p:cond delay="0"/>
                                          </p:stCondLst>
                                        </p:cTn>
                                        <p:tgtEl>
                                          <p:spTgt spid="129"/>
                                        </p:tgtEl>
                                        <p:attrNameLst>
                                          <p:attrName>style.visibility</p:attrName>
                                        </p:attrNameLst>
                                      </p:cBhvr>
                                      <p:to>
                                        <p:strVal val="visible"/>
                                      </p:to>
                                    </p:set>
                                    <p:animEffect transition="in" filter="box(in)">
                                      <p:cBhvr>
                                        <p:cTn id="295" dur="500"/>
                                        <p:tgtEl>
                                          <p:spTgt spid="129"/>
                                        </p:tgtEl>
                                      </p:cBhvr>
                                    </p:animEffect>
                                  </p:childTnLst>
                                </p:cTn>
                              </p:par>
                            </p:childTnLst>
                          </p:cTn>
                        </p:par>
                        <p:par>
                          <p:cTn id="296" fill="hold">
                            <p:stCondLst>
                              <p:cond delay="23500"/>
                            </p:stCondLst>
                            <p:childTnLst>
                              <p:par>
                                <p:cTn id="297" presetID="4" presetClass="entr" presetSubtype="16" fill="hold" grpId="0" nodeType="afterEffect">
                                  <p:stCondLst>
                                    <p:cond delay="0"/>
                                  </p:stCondLst>
                                  <p:childTnLst>
                                    <p:set>
                                      <p:cBhvr>
                                        <p:cTn id="298" dur="1" fill="hold">
                                          <p:stCondLst>
                                            <p:cond delay="0"/>
                                          </p:stCondLst>
                                        </p:cTn>
                                        <p:tgtEl>
                                          <p:spTgt spid="105"/>
                                        </p:tgtEl>
                                        <p:attrNameLst>
                                          <p:attrName>style.visibility</p:attrName>
                                        </p:attrNameLst>
                                      </p:cBhvr>
                                      <p:to>
                                        <p:strVal val="visible"/>
                                      </p:to>
                                    </p:set>
                                    <p:animEffect transition="in" filter="box(in)">
                                      <p:cBhvr>
                                        <p:cTn id="299" dur="500"/>
                                        <p:tgtEl>
                                          <p:spTgt spid="105"/>
                                        </p:tgtEl>
                                      </p:cBhvr>
                                    </p:animEffect>
                                  </p:childTnLst>
                                </p:cTn>
                              </p:par>
                            </p:childTnLst>
                          </p:cTn>
                        </p:par>
                        <p:par>
                          <p:cTn id="300" fill="hold">
                            <p:stCondLst>
                              <p:cond delay="24000"/>
                            </p:stCondLst>
                            <p:childTnLst>
                              <p:par>
                                <p:cTn id="301" presetID="4" presetClass="entr" presetSubtype="16" fill="hold" nodeType="afterEffect">
                                  <p:stCondLst>
                                    <p:cond delay="0"/>
                                  </p:stCondLst>
                                  <p:childTnLst>
                                    <p:set>
                                      <p:cBhvr>
                                        <p:cTn id="302" dur="1" fill="hold">
                                          <p:stCondLst>
                                            <p:cond delay="0"/>
                                          </p:stCondLst>
                                        </p:cTn>
                                        <p:tgtEl>
                                          <p:spTgt spid="130"/>
                                        </p:tgtEl>
                                        <p:attrNameLst>
                                          <p:attrName>style.visibility</p:attrName>
                                        </p:attrNameLst>
                                      </p:cBhvr>
                                      <p:to>
                                        <p:strVal val="visible"/>
                                      </p:to>
                                    </p:set>
                                    <p:animEffect transition="in" filter="box(in)">
                                      <p:cBhvr>
                                        <p:cTn id="303" dur="500"/>
                                        <p:tgtEl>
                                          <p:spTgt spid="130"/>
                                        </p:tgtEl>
                                      </p:cBhvr>
                                    </p:animEffect>
                                  </p:childTnLst>
                                </p:cTn>
                              </p:par>
                            </p:childTnLst>
                          </p:cTn>
                        </p:par>
                        <p:par>
                          <p:cTn id="304" fill="hold">
                            <p:stCondLst>
                              <p:cond delay="24500"/>
                            </p:stCondLst>
                            <p:childTnLst>
                              <p:par>
                                <p:cTn id="305" presetID="4" presetClass="entr" presetSubtype="16" fill="hold" grpId="0" nodeType="afterEffect">
                                  <p:stCondLst>
                                    <p:cond delay="0"/>
                                  </p:stCondLst>
                                  <p:childTnLst>
                                    <p:set>
                                      <p:cBhvr>
                                        <p:cTn id="306" dur="1" fill="hold">
                                          <p:stCondLst>
                                            <p:cond delay="0"/>
                                          </p:stCondLst>
                                        </p:cTn>
                                        <p:tgtEl>
                                          <p:spTgt spid="132"/>
                                        </p:tgtEl>
                                        <p:attrNameLst>
                                          <p:attrName>style.visibility</p:attrName>
                                        </p:attrNameLst>
                                      </p:cBhvr>
                                      <p:to>
                                        <p:strVal val="visible"/>
                                      </p:to>
                                    </p:set>
                                    <p:animEffect transition="in" filter="box(in)">
                                      <p:cBhvr>
                                        <p:cTn id="307" dur="500"/>
                                        <p:tgtEl>
                                          <p:spTgt spid="132"/>
                                        </p:tgtEl>
                                      </p:cBhvr>
                                    </p:animEffect>
                                  </p:childTnLst>
                                </p:cTn>
                              </p:par>
                            </p:childTnLst>
                          </p:cTn>
                        </p:par>
                        <p:par>
                          <p:cTn id="308" fill="hold">
                            <p:stCondLst>
                              <p:cond delay="25000"/>
                            </p:stCondLst>
                            <p:childTnLst>
                              <p:par>
                                <p:cTn id="309" presetID="4" presetClass="entr" presetSubtype="16" fill="hold" grpId="0" nodeType="afterEffect">
                                  <p:stCondLst>
                                    <p:cond delay="0"/>
                                  </p:stCondLst>
                                  <p:childTnLst>
                                    <p:set>
                                      <p:cBhvr>
                                        <p:cTn id="310" dur="1" fill="hold">
                                          <p:stCondLst>
                                            <p:cond delay="0"/>
                                          </p:stCondLst>
                                        </p:cTn>
                                        <p:tgtEl>
                                          <p:spTgt spid="131"/>
                                        </p:tgtEl>
                                        <p:attrNameLst>
                                          <p:attrName>style.visibility</p:attrName>
                                        </p:attrNameLst>
                                      </p:cBhvr>
                                      <p:to>
                                        <p:strVal val="visible"/>
                                      </p:to>
                                    </p:set>
                                    <p:animEffect transition="in" filter="box(in)">
                                      <p:cBhvr>
                                        <p:cTn id="311" dur="500"/>
                                        <p:tgtEl>
                                          <p:spTgt spid="131"/>
                                        </p:tgtEl>
                                      </p:cBhvr>
                                    </p:animEffect>
                                  </p:childTnLst>
                                </p:cTn>
                              </p:par>
                            </p:childTnLst>
                          </p:cTn>
                        </p:par>
                        <p:par>
                          <p:cTn id="312" fill="hold">
                            <p:stCondLst>
                              <p:cond delay="25500"/>
                            </p:stCondLst>
                            <p:childTnLst>
                              <p:par>
                                <p:cTn id="313" presetID="4" presetClass="entr" presetSubtype="16" fill="hold" nodeType="afterEffect">
                                  <p:stCondLst>
                                    <p:cond delay="0"/>
                                  </p:stCondLst>
                                  <p:childTnLst>
                                    <p:set>
                                      <p:cBhvr>
                                        <p:cTn id="314" dur="1" fill="hold">
                                          <p:stCondLst>
                                            <p:cond delay="0"/>
                                          </p:stCondLst>
                                        </p:cTn>
                                        <p:tgtEl>
                                          <p:spTgt spid="133"/>
                                        </p:tgtEl>
                                        <p:attrNameLst>
                                          <p:attrName>style.visibility</p:attrName>
                                        </p:attrNameLst>
                                      </p:cBhvr>
                                      <p:to>
                                        <p:strVal val="visible"/>
                                      </p:to>
                                    </p:set>
                                    <p:animEffect transition="in" filter="box(in)">
                                      <p:cBhvr>
                                        <p:cTn id="315" dur="500"/>
                                        <p:tgtEl>
                                          <p:spTgt spid="133"/>
                                        </p:tgtEl>
                                      </p:cBhvr>
                                    </p:animEffect>
                                  </p:childTnLst>
                                </p:cTn>
                              </p:par>
                            </p:childTnLst>
                          </p:cTn>
                        </p:par>
                        <p:par>
                          <p:cTn id="316" fill="hold">
                            <p:stCondLst>
                              <p:cond delay="26000"/>
                            </p:stCondLst>
                            <p:childTnLst>
                              <p:par>
                                <p:cTn id="317" presetID="4" presetClass="entr" presetSubtype="16" fill="hold" grpId="0" nodeType="afterEffect">
                                  <p:stCondLst>
                                    <p:cond delay="0"/>
                                  </p:stCondLst>
                                  <p:childTnLst>
                                    <p:set>
                                      <p:cBhvr>
                                        <p:cTn id="318" dur="1" fill="hold">
                                          <p:stCondLst>
                                            <p:cond delay="0"/>
                                          </p:stCondLst>
                                        </p:cTn>
                                        <p:tgtEl>
                                          <p:spTgt spid="135"/>
                                        </p:tgtEl>
                                        <p:attrNameLst>
                                          <p:attrName>style.visibility</p:attrName>
                                        </p:attrNameLst>
                                      </p:cBhvr>
                                      <p:to>
                                        <p:strVal val="visible"/>
                                      </p:to>
                                    </p:set>
                                    <p:animEffect transition="in" filter="box(in)">
                                      <p:cBhvr>
                                        <p:cTn id="319" dur="500"/>
                                        <p:tgtEl>
                                          <p:spTgt spid="135"/>
                                        </p:tgtEl>
                                      </p:cBhvr>
                                    </p:animEffect>
                                  </p:childTnLst>
                                </p:cTn>
                              </p:par>
                            </p:childTnLst>
                          </p:cTn>
                        </p:par>
                        <p:par>
                          <p:cTn id="320" fill="hold">
                            <p:stCondLst>
                              <p:cond delay="26500"/>
                            </p:stCondLst>
                            <p:childTnLst>
                              <p:par>
                                <p:cTn id="321" presetID="4" presetClass="entr" presetSubtype="16" fill="hold" grpId="0" nodeType="afterEffect">
                                  <p:stCondLst>
                                    <p:cond delay="0"/>
                                  </p:stCondLst>
                                  <p:childTnLst>
                                    <p:set>
                                      <p:cBhvr>
                                        <p:cTn id="322" dur="1" fill="hold">
                                          <p:stCondLst>
                                            <p:cond delay="0"/>
                                          </p:stCondLst>
                                        </p:cTn>
                                        <p:tgtEl>
                                          <p:spTgt spid="134"/>
                                        </p:tgtEl>
                                        <p:attrNameLst>
                                          <p:attrName>style.visibility</p:attrName>
                                        </p:attrNameLst>
                                      </p:cBhvr>
                                      <p:to>
                                        <p:strVal val="visible"/>
                                      </p:to>
                                    </p:set>
                                    <p:animEffect transition="in" filter="box(in)">
                                      <p:cBhvr>
                                        <p:cTn id="323" dur="500"/>
                                        <p:tgtEl>
                                          <p:spTgt spid="134"/>
                                        </p:tgtEl>
                                      </p:cBhvr>
                                    </p:animEffect>
                                  </p:childTnLst>
                                </p:cTn>
                              </p:par>
                            </p:childTnLst>
                          </p:cTn>
                        </p:par>
                        <p:par>
                          <p:cTn id="324" fill="hold">
                            <p:stCondLst>
                              <p:cond delay="27000"/>
                            </p:stCondLst>
                            <p:childTnLst>
                              <p:par>
                                <p:cTn id="325" presetID="4" presetClass="entr" presetSubtype="16" fill="hold" nodeType="afterEffect">
                                  <p:stCondLst>
                                    <p:cond delay="0"/>
                                  </p:stCondLst>
                                  <p:childTnLst>
                                    <p:set>
                                      <p:cBhvr>
                                        <p:cTn id="326" dur="1" fill="hold">
                                          <p:stCondLst>
                                            <p:cond delay="0"/>
                                          </p:stCondLst>
                                        </p:cTn>
                                        <p:tgtEl>
                                          <p:spTgt spid="141"/>
                                        </p:tgtEl>
                                        <p:attrNameLst>
                                          <p:attrName>style.visibility</p:attrName>
                                        </p:attrNameLst>
                                      </p:cBhvr>
                                      <p:to>
                                        <p:strVal val="visible"/>
                                      </p:to>
                                    </p:set>
                                    <p:animEffect transition="in" filter="box(in)">
                                      <p:cBhvr>
                                        <p:cTn id="327" dur="500"/>
                                        <p:tgtEl>
                                          <p:spTgt spid="141"/>
                                        </p:tgtEl>
                                      </p:cBhvr>
                                    </p:animEffect>
                                  </p:childTnLst>
                                </p:cTn>
                              </p:par>
                            </p:childTnLst>
                          </p:cTn>
                        </p:par>
                        <p:par>
                          <p:cTn id="328" fill="hold">
                            <p:stCondLst>
                              <p:cond delay="27500"/>
                            </p:stCondLst>
                            <p:childTnLst>
                              <p:par>
                                <p:cTn id="329" presetID="4" presetClass="entr" presetSubtype="16" fill="hold" grpId="0" nodeType="afterEffect">
                                  <p:stCondLst>
                                    <p:cond delay="0"/>
                                  </p:stCondLst>
                                  <p:childTnLst>
                                    <p:set>
                                      <p:cBhvr>
                                        <p:cTn id="330" dur="1" fill="hold">
                                          <p:stCondLst>
                                            <p:cond delay="0"/>
                                          </p:stCondLst>
                                        </p:cTn>
                                        <p:tgtEl>
                                          <p:spTgt spid="136"/>
                                        </p:tgtEl>
                                        <p:attrNameLst>
                                          <p:attrName>style.visibility</p:attrName>
                                        </p:attrNameLst>
                                      </p:cBhvr>
                                      <p:to>
                                        <p:strVal val="visible"/>
                                      </p:to>
                                    </p:set>
                                    <p:animEffect transition="in" filter="box(in)">
                                      <p:cBhvr>
                                        <p:cTn id="331" dur="500"/>
                                        <p:tgtEl>
                                          <p:spTgt spid="136"/>
                                        </p:tgtEl>
                                      </p:cBhvr>
                                    </p:animEffect>
                                  </p:childTnLst>
                                </p:cTn>
                              </p:par>
                            </p:childTnLst>
                          </p:cTn>
                        </p:par>
                        <p:par>
                          <p:cTn id="332" fill="hold">
                            <p:stCondLst>
                              <p:cond delay="28000"/>
                            </p:stCondLst>
                            <p:childTnLst>
                              <p:par>
                                <p:cTn id="333" presetID="4" presetClass="entr" presetSubtype="16" fill="hold" nodeType="afterEffect">
                                  <p:stCondLst>
                                    <p:cond delay="0"/>
                                  </p:stCondLst>
                                  <p:childTnLst>
                                    <p:set>
                                      <p:cBhvr>
                                        <p:cTn id="334" dur="1" fill="hold">
                                          <p:stCondLst>
                                            <p:cond delay="0"/>
                                          </p:stCondLst>
                                        </p:cTn>
                                        <p:tgtEl>
                                          <p:spTgt spid="137"/>
                                        </p:tgtEl>
                                        <p:attrNameLst>
                                          <p:attrName>style.visibility</p:attrName>
                                        </p:attrNameLst>
                                      </p:cBhvr>
                                      <p:to>
                                        <p:strVal val="visible"/>
                                      </p:to>
                                    </p:set>
                                    <p:animEffect transition="in" filter="box(in)">
                                      <p:cBhvr>
                                        <p:cTn id="335" dur="500"/>
                                        <p:tgtEl>
                                          <p:spTgt spid="137"/>
                                        </p:tgtEl>
                                      </p:cBhvr>
                                    </p:animEffect>
                                  </p:childTnLst>
                                </p:cTn>
                              </p:par>
                            </p:childTnLst>
                          </p:cTn>
                        </p:par>
                        <p:par>
                          <p:cTn id="336" fill="hold">
                            <p:stCondLst>
                              <p:cond delay="28500"/>
                            </p:stCondLst>
                            <p:childTnLst>
                              <p:par>
                                <p:cTn id="337" presetID="4" presetClass="entr" presetSubtype="16" fill="hold" grpId="0" nodeType="afterEffect">
                                  <p:stCondLst>
                                    <p:cond delay="0"/>
                                  </p:stCondLst>
                                  <p:childTnLst>
                                    <p:set>
                                      <p:cBhvr>
                                        <p:cTn id="338" dur="1" fill="hold">
                                          <p:stCondLst>
                                            <p:cond delay="0"/>
                                          </p:stCondLst>
                                        </p:cTn>
                                        <p:tgtEl>
                                          <p:spTgt spid="138"/>
                                        </p:tgtEl>
                                        <p:attrNameLst>
                                          <p:attrName>style.visibility</p:attrName>
                                        </p:attrNameLst>
                                      </p:cBhvr>
                                      <p:to>
                                        <p:strVal val="visible"/>
                                      </p:to>
                                    </p:set>
                                    <p:animEffect transition="in" filter="box(in)">
                                      <p:cBhvr>
                                        <p:cTn id="339" dur="500"/>
                                        <p:tgtEl>
                                          <p:spTgt spid="138"/>
                                        </p:tgtEl>
                                      </p:cBhvr>
                                    </p:animEffect>
                                  </p:childTnLst>
                                </p:cTn>
                              </p:par>
                            </p:childTnLst>
                          </p:cTn>
                        </p:par>
                        <p:par>
                          <p:cTn id="340" fill="hold">
                            <p:stCondLst>
                              <p:cond delay="29000"/>
                            </p:stCondLst>
                            <p:childTnLst>
                              <p:par>
                                <p:cTn id="341" presetID="4" presetClass="entr" presetSubtype="16" fill="hold" grpId="0" nodeType="afterEffect">
                                  <p:stCondLst>
                                    <p:cond delay="0"/>
                                  </p:stCondLst>
                                  <p:childTnLst>
                                    <p:set>
                                      <p:cBhvr>
                                        <p:cTn id="342" dur="1" fill="hold">
                                          <p:stCondLst>
                                            <p:cond delay="0"/>
                                          </p:stCondLst>
                                        </p:cTn>
                                        <p:tgtEl>
                                          <p:spTgt spid="139"/>
                                        </p:tgtEl>
                                        <p:attrNameLst>
                                          <p:attrName>style.visibility</p:attrName>
                                        </p:attrNameLst>
                                      </p:cBhvr>
                                      <p:to>
                                        <p:strVal val="visible"/>
                                      </p:to>
                                    </p:set>
                                    <p:animEffect transition="in" filter="box(in)">
                                      <p:cBhvr>
                                        <p:cTn id="343"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77" grpId="2" animBg="1"/>
      <p:bldP spid="77" grpId="3" animBg="1"/>
      <p:bldP spid="80" grpId="0" animBg="1"/>
      <p:bldP spid="80" grpId="1" animBg="1"/>
      <p:bldP spid="80" grpId="2" animBg="1"/>
      <p:bldP spid="80" grpId="3" animBg="1"/>
      <p:bldP spid="83" grpId="0" animBg="1"/>
      <p:bldP spid="83" grpId="1" animBg="1"/>
      <p:bldP spid="83" grpId="2" animBg="1"/>
      <p:bldP spid="83" grpId="3" animBg="1"/>
      <p:bldP spid="86" grpId="0" animBg="1"/>
      <p:bldP spid="86" grpId="1" animBg="1"/>
      <p:bldP spid="86" grpId="2" animBg="1"/>
      <p:bldP spid="86" grpId="3" animBg="1"/>
      <p:bldP spid="87" grpId="0" animBg="1"/>
      <p:bldP spid="87" grpId="1" animBg="1"/>
      <p:bldP spid="87" grpId="2" animBg="1"/>
      <p:bldP spid="87" grpId="3" animBg="1"/>
      <p:bldP spid="96" grpId="0"/>
      <p:bldP spid="96" grpId="1"/>
      <p:bldP spid="96" grpId="2"/>
      <p:bldP spid="96" grpId="3"/>
      <p:bldP spid="97" grpId="0"/>
      <p:bldP spid="97" grpId="1"/>
      <p:bldP spid="97" grpId="2"/>
      <p:bldP spid="97" grpId="3"/>
      <p:bldP spid="98" grpId="0"/>
      <p:bldP spid="98" grpId="1"/>
      <p:bldP spid="98" grpId="2"/>
      <p:bldP spid="98" grpId="3"/>
      <p:bldP spid="99" grpId="0"/>
      <p:bldP spid="99" grpId="1"/>
      <p:bldP spid="99" grpId="2"/>
      <p:bldP spid="99" grpId="3"/>
      <p:bldP spid="100" grpId="0"/>
      <p:bldP spid="100" grpId="1"/>
      <p:bldP spid="100" grpId="2"/>
      <p:bldP spid="100" grpId="3"/>
      <p:bldP spid="101" grpId="0" animBg="1"/>
      <p:bldP spid="102" grpId="0" animBg="1"/>
      <p:bldP spid="103" grpId="0" animBg="1"/>
      <p:bldP spid="104" grpId="0" animBg="1"/>
      <p:bldP spid="105" grpId="0" animBg="1"/>
      <p:bldP spid="126" grpId="0"/>
      <p:bldP spid="127" grpId="0"/>
      <p:bldP spid="128" grpId="0"/>
      <p:bldP spid="129" grpId="0"/>
      <p:bldP spid="131" grpId="0" animBg="1"/>
      <p:bldP spid="132" grpId="0"/>
      <p:bldP spid="134" grpId="0" animBg="1"/>
      <p:bldP spid="135" grpId="0"/>
      <p:bldP spid="136" grpId="0" animBg="1"/>
      <p:bldP spid="138" grpId="0"/>
      <p:bldP spid="139" grpId="0" animBg="1"/>
      <p:bldP spid="153" grpId="0"/>
      <p:bldP spid="153" grpId="1"/>
      <p:bldP spid="154" grpId="0"/>
      <p:bldP spid="154" grpId="1"/>
      <p:bldP spid="155" grpId="0"/>
      <p:bldP spid="1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 name="表 190"/>
          <p:cNvGraphicFramePr>
            <a:graphicFrameLocks noGrp="1"/>
          </p:cNvGraphicFramePr>
          <p:nvPr/>
        </p:nvGraphicFramePr>
        <p:xfrm>
          <a:off x="2988400" y="404664"/>
          <a:ext cx="5184000" cy="4320000"/>
        </p:xfrm>
        <a:graphic>
          <a:graphicData uri="http://schemas.openxmlformats.org/drawingml/2006/table">
            <a:tbl>
              <a:tblPr firstRow="1" bandRow="1">
                <a:tableStyleId>{5C22544A-7EE6-4342-B048-85BDC9FD1C3A}</a:tableStyleId>
              </a:tblPr>
              <a:tblGrid>
                <a:gridCol w="288064"/>
                <a:gridCol w="287936"/>
                <a:gridCol w="288000"/>
                <a:gridCol w="288000"/>
                <a:gridCol w="288000"/>
                <a:gridCol w="288000"/>
                <a:gridCol w="288000"/>
                <a:gridCol w="288000"/>
                <a:gridCol w="288000"/>
                <a:gridCol w="288000"/>
                <a:gridCol w="288000"/>
                <a:gridCol w="288000"/>
                <a:gridCol w="288000"/>
                <a:gridCol w="288000"/>
                <a:gridCol w="288000"/>
                <a:gridCol w="288000"/>
                <a:gridCol w="288000"/>
                <a:gridCol w="288000"/>
              </a:tblGrid>
              <a:tr h="288000">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0" baseline="30000" dirty="0" smtClean="0">
                          <a:solidFill>
                            <a:schemeClr val="tx1"/>
                          </a:solidFill>
                        </a:rPr>
                        <a:t>294</a:t>
                      </a:r>
                      <a:r>
                        <a:rPr kumimoji="1" lang="en-US" altLang="ja-JP" sz="900" b="0" dirty="0" smtClean="0">
                          <a:solidFill>
                            <a:schemeClr val="tx1"/>
                          </a:solidFill>
                        </a:rPr>
                        <a:t>118</a:t>
                      </a:r>
                      <a:endParaRPr kumimoji="1" lang="ja-JP" altLang="en-US" sz="900" b="0" dirty="0">
                        <a:solidFill>
                          <a:schemeClr val="tx1"/>
                        </a:solidFill>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b="0" dirty="0">
                        <a:solidFill>
                          <a:schemeClr val="tx1"/>
                        </a:solidFill>
                      </a:endParaRPr>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baseline="30000" dirty="0" smtClean="0">
                          <a:solidFill>
                            <a:schemeClr val="tx1"/>
                          </a:solidFill>
                        </a:rPr>
                        <a:t>290</a:t>
                      </a:r>
                      <a:r>
                        <a:rPr kumimoji="1" lang="en-US" altLang="ja-JP" sz="900" b="0" dirty="0" smtClean="0">
                          <a:solidFill>
                            <a:schemeClr val="tx1"/>
                          </a:solidFill>
                        </a:rPr>
                        <a:t>Lv</a:t>
                      </a:r>
                      <a:endParaRPr kumimoji="1" lang="ja-JP" altLang="en-US" sz="900" b="0" dirty="0" smtClean="0">
                        <a:solidFill>
                          <a:schemeClr val="tx1"/>
                        </a:solidFill>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baseline="30000" dirty="0" smtClean="0">
                          <a:solidFill>
                            <a:schemeClr val="tx1"/>
                          </a:solidFill>
                        </a:rPr>
                        <a:t>291</a:t>
                      </a:r>
                      <a:r>
                        <a:rPr kumimoji="1" lang="en-US" altLang="ja-JP" sz="900" b="0" dirty="0" smtClean="0">
                          <a:solidFill>
                            <a:schemeClr val="tx1"/>
                          </a:solidFill>
                        </a:rPr>
                        <a:t>Lv</a:t>
                      </a:r>
                      <a:endParaRPr kumimoji="1" lang="ja-JP" altLang="en-US" sz="900" b="0" dirty="0" smtClean="0">
                        <a:solidFill>
                          <a:schemeClr val="tx1"/>
                        </a:solidFill>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baseline="30000" dirty="0" smtClean="0">
                          <a:solidFill>
                            <a:schemeClr val="tx1"/>
                          </a:solidFill>
                        </a:rPr>
                        <a:t>286</a:t>
                      </a:r>
                      <a:r>
                        <a:rPr kumimoji="1" lang="en-US" altLang="ja-JP" sz="900" b="0" baseline="0" dirty="0" smtClean="0">
                          <a:solidFill>
                            <a:schemeClr val="tx1"/>
                          </a:solidFill>
                        </a:rPr>
                        <a:t>Fl</a:t>
                      </a:r>
                      <a:endParaRPr kumimoji="1" lang="ja-JP" altLang="en-US" sz="900" b="0" dirty="0" smtClean="0">
                        <a:solidFill>
                          <a:schemeClr val="tx1"/>
                        </a:solidFill>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baseline="30000" dirty="0" smtClean="0">
                          <a:solidFill>
                            <a:schemeClr val="tx1"/>
                          </a:solidFill>
                        </a:rPr>
                        <a:t>287</a:t>
                      </a:r>
                      <a:r>
                        <a:rPr kumimoji="1" lang="en-US" altLang="ja-JP" sz="900" b="0" baseline="0" dirty="0" smtClean="0">
                          <a:solidFill>
                            <a:schemeClr val="tx1"/>
                          </a:solidFill>
                        </a:rPr>
                        <a:t>Fl</a:t>
                      </a:r>
                      <a:endParaRPr kumimoji="1" lang="ja-JP" altLang="en-US" sz="900" b="0" dirty="0" smtClean="0">
                        <a:solidFill>
                          <a:schemeClr val="tx1"/>
                        </a:solidFill>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baseline="30000" dirty="0" smtClean="0">
                          <a:solidFill>
                            <a:schemeClr val="tx1"/>
                          </a:solidFill>
                        </a:rPr>
                        <a:t>282</a:t>
                      </a:r>
                      <a:r>
                        <a:rPr kumimoji="1" lang="en-US" altLang="ja-JP" sz="900" b="0" dirty="0" smtClean="0">
                          <a:solidFill>
                            <a:schemeClr val="tx1"/>
                          </a:solidFill>
                        </a:rPr>
                        <a:t>Cn</a:t>
                      </a:r>
                      <a:endParaRPr kumimoji="1" lang="ja-JP" altLang="en-US" sz="900" b="0" dirty="0" smtClean="0">
                        <a:solidFill>
                          <a:schemeClr val="tx1"/>
                        </a:solidFill>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baseline="30000" dirty="0" smtClean="0">
                          <a:solidFill>
                            <a:schemeClr val="tx1"/>
                          </a:solidFill>
                        </a:rPr>
                        <a:t>275</a:t>
                      </a:r>
                      <a:r>
                        <a:rPr kumimoji="1" lang="en-US" altLang="ja-JP" sz="900" b="0" baseline="0" dirty="0" smtClean="0">
                          <a:solidFill>
                            <a:schemeClr val="tx1"/>
                          </a:solidFill>
                        </a:rPr>
                        <a:t>Hs</a:t>
                      </a:r>
                      <a:endParaRPr kumimoji="1" lang="ja-JP" altLang="en-US" sz="900" b="0" dirty="0" smtClean="0">
                        <a:solidFill>
                          <a:schemeClr val="tx1"/>
                        </a:solidFill>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ja-JP" altLang="en-US"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baseline="30000" dirty="0" smtClean="0">
                          <a:solidFill>
                            <a:schemeClr val="tx1"/>
                          </a:solidFill>
                        </a:rPr>
                        <a:t>267</a:t>
                      </a:r>
                      <a:r>
                        <a:rPr kumimoji="1" lang="en-US" altLang="ja-JP" sz="900" b="0" baseline="0" dirty="0" smtClean="0">
                          <a:solidFill>
                            <a:schemeClr val="tx1"/>
                          </a:solidFill>
                        </a:rPr>
                        <a:t>Rf</a:t>
                      </a:r>
                      <a:endParaRPr kumimoji="1" lang="ja-JP" altLang="en-US" sz="900" b="0" dirty="0" smtClean="0">
                        <a:solidFill>
                          <a:schemeClr val="tx1"/>
                        </a:solidFill>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2" name="正方形/長方形 151"/>
          <p:cNvSpPr/>
          <p:nvPr/>
        </p:nvSpPr>
        <p:spPr>
          <a:xfrm>
            <a:off x="4439860" y="1851514"/>
            <a:ext cx="288000" cy="28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600" dirty="0" smtClean="0">
                <a:solidFill>
                  <a:schemeClr val="tx1"/>
                </a:solidFill>
              </a:rPr>
              <a:t>CN</a:t>
            </a:r>
            <a:endParaRPr kumimoji="1" lang="ja-JP" altLang="en-US" sz="1600" dirty="0">
              <a:solidFill>
                <a:schemeClr val="tx1"/>
              </a:solidFill>
            </a:endParaRPr>
          </a:p>
        </p:txBody>
      </p:sp>
      <p:graphicFrame>
        <p:nvGraphicFramePr>
          <p:cNvPr id="2" name="表 1"/>
          <p:cNvGraphicFramePr>
            <a:graphicFrameLocks noGrp="1"/>
          </p:cNvGraphicFramePr>
          <p:nvPr/>
        </p:nvGraphicFramePr>
        <p:xfrm>
          <a:off x="107504" y="1845336"/>
          <a:ext cx="4320000" cy="4608000"/>
        </p:xfrm>
        <a:graphic>
          <a:graphicData uri="http://schemas.openxmlformats.org/drawingml/2006/table">
            <a:tbl>
              <a:tblPr firstRow="1" bandRow="1">
                <a:tableStyleId>{5C22544A-7EE6-4342-B048-85BDC9FD1C3A}</a:tableStyleId>
              </a:tblPr>
              <a:tblGrid>
                <a:gridCol w="288000"/>
                <a:gridCol w="288000"/>
                <a:gridCol w="288000"/>
                <a:gridCol w="288000"/>
                <a:gridCol w="288000"/>
                <a:gridCol w="288000"/>
                <a:gridCol w="288000"/>
                <a:gridCol w="288000"/>
                <a:gridCol w="288000"/>
                <a:gridCol w="288000"/>
                <a:gridCol w="288000"/>
                <a:gridCol w="288000"/>
                <a:gridCol w="288000"/>
                <a:gridCol w="288000"/>
                <a:gridCol w="288000"/>
              </a:tblGrid>
              <a:tr h="288000">
                <a:tc>
                  <a:txBody>
                    <a:bodyPr/>
                    <a:lstStyle/>
                    <a:p>
                      <a:r>
                        <a:rPr kumimoji="1" lang="en-US" altLang="ja-JP" sz="900" dirty="0" smtClean="0">
                          <a:solidFill>
                            <a:sysClr val="windowText" lastClr="000000"/>
                          </a:solidFill>
                        </a:rPr>
                        <a:t>113</a:t>
                      </a:r>
                      <a:endParaRPr kumimoji="1" lang="ja-JP" altLang="en-US" sz="900" dirty="0">
                        <a:solidFill>
                          <a:sysClr val="windowText" lastClr="000000"/>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112</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aseline="30000" dirty="0" smtClean="0"/>
                        <a:t>277</a:t>
                      </a:r>
                      <a:r>
                        <a:rPr kumimoji="1" lang="en-US" altLang="ja-JP" sz="900" dirty="0" smtClean="0"/>
                        <a:t>Cn</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88000">
                <a:tc>
                  <a:txBody>
                    <a:bodyPr/>
                    <a:lstStyle/>
                    <a:p>
                      <a:r>
                        <a:rPr kumimoji="1" lang="en-US" altLang="ja-JP" sz="900" dirty="0" smtClean="0"/>
                        <a:t>111</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aseline="30000" dirty="0" smtClean="0"/>
                        <a:t>272</a:t>
                      </a:r>
                      <a:r>
                        <a:rPr kumimoji="1" lang="en-US" altLang="ja-JP" sz="900" dirty="0" smtClean="0"/>
                        <a:t>Rg</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110</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269</a:t>
                      </a:r>
                      <a:r>
                        <a:rPr kumimoji="1" lang="en-US" altLang="ja-JP" sz="900" dirty="0" smtClean="0"/>
                        <a:t>Ds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270</a:t>
                      </a:r>
                      <a:r>
                        <a:rPr kumimoji="1" lang="en-US" altLang="ja-JP" sz="900" dirty="0" smtClean="0"/>
                        <a:t>Ds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271</a:t>
                      </a:r>
                      <a:r>
                        <a:rPr kumimoji="1" lang="en-US" altLang="ja-JP" sz="900" dirty="0" smtClean="0"/>
                        <a:t>Ds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273</a:t>
                      </a:r>
                      <a:r>
                        <a:rPr kumimoji="1" lang="en-US" altLang="ja-JP" sz="900" dirty="0" smtClean="0"/>
                        <a:t>Ds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109</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266</a:t>
                      </a:r>
                      <a:r>
                        <a:rPr kumimoji="1" lang="en-US" altLang="ja-JP" sz="900" dirty="0" smtClean="0"/>
                        <a:t>Mt</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aseline="30000" dirty="0" smtClean="0"/>
                        <a:t>268</a:t>
                      </a:r>
                      <a:r>
                        <a:rPr kumimoji="1" lang="en-US" altLang="ja-JP" sz="900" dirty="0" smtClean="0"/>
                        <a:t>Mt</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108</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263</a:t>
                      </a:r>
                      <a:r>
                        <a:rPr kumimoji="1" lang="en-US" altLang="ja-JP" sz="900" dirty="0" smtClean="0"/>
                        <a:t>Hs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265</a:t>
                      </a:r>
                      <a:r>
                        <a:rPr kumimoji="1" lang="en-US" altLang="ja-JP" sz="900" dirty="0" smtClean="0"/>
                        <a:t>Hs</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266</a:t>
                      </a:r>
                      <a:r>
                        <a:rPr kumimoji="1" lang="en-US" altLang="ja-JP" sz="900" dirty="0" smtClean="0"/>
                        <a:t>Hs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267</a:t>
                      </a:r>
                      <a:r>
                        <a:rPr kumimoji="1" lang="en-US" altLang="ja-JP" sz="900" dirty="0" smtClean="0"/>
                        <a:t>Hs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269</a:t>
                      </a:r>
                      <a:r>
                        <a:rPr kumimoji="1" lang="en-US" altLang="ja-JP" sz="900" dirty="0" smtClean="0"/>
                        <a:t>Hs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270</a:t>
                      </a:r>
                      <a:r>
                        <a:rPr kumimoji="1" lang="en-US" altLang="ja-JP" sz="900" dirty="0" smtClean="0"/>
                        <a:t>Hs</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271</a:t>
                      </a:r>
                      <a:r>
                        <a:rPr kumimoji="1" lang="en-US" altLang="ja-JP" sz="900" dirty="0" smtClean="0"/>
                        <a:t>Hs</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107</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261</a:t>
                      </a:r>
                      <a:r>
                        <a:rPr kumimoji="1" lang="en-US" altLang="ja-JP" sz="900" dirty="0" smtClean="0"/>
                        <a:t>Bh</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262</a:t>
                      </a:r>
                      <a:r>
                        <a:rPr kumimoji="1" lang="en-US" altLang="ja-JP" sz="900" dirty="0" smtClean="0"/>
                        <a:t>Bh</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264</a:t>
                      </a:r>
                      <a:r>
                        <a:rPr kumimoji="1" lang="en-US" altLang="ja-JP" sz="900" dirty="0" smtClean="0"/>
                        <a:t>Bh</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aseline="30000" dirty="0" smtClean="0"/>
                        <a:t>266</a:t>
                      </a:r>
                      <a:r>
                        <a:rPr kumimoji="1" lang="en-US" altLang="ja-JP" sz="900" dirty="0" smtClean="0"/>
                        <a:t>Bh</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267</a:t>
                      </a:r>
                      <a:r>
                        <a:rPr kumimoji="1" lang="en-US" altLang="ja-JP" sz="900" dirty="0" smtClean="0"/>
                        <a:t>Bh</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106</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258</a:t>
                      </a:r>
                      <a:r>
                        <a:rPr kumimoji="1" lang="en-US" altLang="ja-JP" sz="900" dirty="0" smtClean="0"/>
                        <a:t>Sg</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259</a:t>
                      </a:r>
                      <a:r>
                        <a:rPr kumimoji="1" lang="en-US" altLang="ja-JP" sz="900" dirty="0" smtClean="0"/>
                        <a:t>Sg</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261</a:t>
                      </a:r>
                      <a:r>
                        <a:rPr kumimoji="1" lang="en-US" altLang="ja-JP" sz="900" dirty="0" smtClean="0"/>
                        <a:t>Sg</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263</a:t>
                      </a:r>
                      <a:r>
                        <a:rPr kumimoji="1" lang="en-US" altLang="ja-JP" sz="900" dirty="0" smtClean="0"/>
                        <a:t>Sg</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105</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259</a:t>
                      </a:r>
                      <a:r>
                        <a:rPr kumimoji="1" lang="en-US" altLang="ja-JP" sz="900" dirty="0" smtClean="0"/>
                        <a:t>Db</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260</a:t>
                      </a:r>
                      <a:r>
                        <a:rPr kumimoji="1" lang="en-US" altLang="ja-JP" sz="900" dirty="0" smtClean="0"/>
                        <a:t>Db</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104</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256</a:t>
                      </a:r>
                      <a:r>
                        <a:rPr kumimoji="1" lang="en-US" altLang="ja-JP" sz="900" baseline="0" dirty="0" smtClean="0"/>
                        <a:t>Rf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260</a:t>
                      </a:r>
                      <a:r>
                        <a:rPr kumimoji="1" lang="en-US" altLang="ja-JP" sz="900" dirty="0" smtClean="0"/>
                        <a:t>Rf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261</a:t>
                      </a:r>
                      <a:r>
                        <a:rPr kumimoji="1" lang="en-US" altLang="ja-JP" sz="900" dirty="0" smtClean="0"/>
                        <a:t>Rf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262</a:t>
                      </a:r>
                      <a:r>
                        <a:rPr kumimoji="1" lang="en-US" altLang="ja-JP" sz="900" dirty="0" smtClean="0"/>
                        <a:t>Rf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103</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255</a:t>
                      </a:r>
                      <a:r>
                        <a:rPr kumimoji="1" lang="en-US" altLang="ja-JP" sz="900" dirty="0" smtClean="0"/>
                        <a:t>Lr</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257</a:t>
                      </a:r>
                      <a:r>
                        <a:rPr kumimoji="1" lang="en-US" altLang="ja-JP" sz="900" dirty="0" smtClean="0"/>
                        <a:t>Lr</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258</a:t>
                      </a:r>
                      <a:r>
                        <a:rPr kumimoji="1" lang="en-US" altLang="ja-JP" sz="900" dirty="0" smtClean="0"/>
                        <a:t>Lr</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259</a:t>
                      </a:r>
                      <a:r>
                        <a:rPr kumimoji="1" lang="en-US" altLang="ja-JP" sz="900" dirty="0" smtClean="0"/>
                        <a:t>Lr</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260</a:t>
                      </a:r>
                      <a:r>
                        <a:rPr kumimoji="1" lang="en-US" altLang="ja-JP" sz="900" dirty="0" smtClean="0"/>
                        <a:t>Lr</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261</a:t>
                      </a:r>
                      <a:r>
                        <a:rPr kumimoji="1" lang="en-US" altLang="ja-JP" sz="900" dirty="0" smtClean="0"/>
                        <a:t>Lr</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262</a:t>
                      </a:r>
                      <a:r>
                        <a:rPr kumimoji="1" lang="en-US" altLang="ja-JP" sz="900" baseline="0" dirty="0" smtClean="0"/>
                        <a:t>Lr</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t>102</a:t>
                      </a: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256</a:t>
                      </a:r>
                      <a:r>
                        <a:rPr kumimoji="1" lang="en-US" altLang="ja-JP" sz="900" dirty="0" smtClean="0"/>
                        <a:t>No</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258</a:t>
                      </a:r>
                      <a:r>
                        <a:rPr kumimoji="1" lang="en-US" altLang="ja-JP" sz="900" baseline="0" dirty="0" smtClean="0"/>
                        <a:t>No</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260</a:t>
                      </a:r>
                      <a:r>
                        <a:rPr kumimoji="1" lang="en-US" altLang="ja-JP" sz="900" baseline="0" dirty="0" smtClean="0"/>
                        <a:t>No</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262</a:t>
                      </a:r>
                      <a:r>
                        <a:rPr kumimoji="1" lang="en-US" altLang="ja-JP" sz="900" baseline="0" dirty="0" smtClean="0"/>
                        <a:t>No</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101</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aseline="30000" dirty="0" smtClean="0"/>
                        <a:t>253</a:t>
                      </a:r>
                      <a:r>
                        <a:rPr kumimoji="1" lang="en-US" altLang="ja-JP" sz="900" dirty="0" smtClean="0"/>
                        <a:t>Md</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kumimoji="1" lang="en-US" altLang="ja-JP" sz="900" baseline="30000" dirty="0" smtClean="0"/>
                        <a:t>254</a:t>
                      </a:r>
                      <a:r>
                        <a:rPr kumimoji="1" lang="en-US" altLang="ja-JP" sz="900" dirty="0" smtClean="0"/>
                        <a:t>Md</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259</a:t>
                      </a:r>
                      <a:r>
                        <a:rPr kumimoji="1" lang="en-US" altLang="ja-JP" sz="900" baseline="0" dirty="0" smtClean="0"/>
                        <a:t>Md</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260</a:t>
                      </a:r>
                      <a:r>
                        <a:rPr kumimoji="1" lang="en-US" altLang="ja-JP" sz="900" baseline="0" dirty="0" smtClean="0"/>
                        <a:t>Md</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t>100</a:t>
                      </a: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252</a:t>
                      </a:r>
                      <a:r>
                        <a:rPr kumimoji="1" lang="en-US" altLang="ja-JP" sz="900" dirty="0" smtClean="0"/>
                        <a:t>Fm</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254</a:t>
                      </a:r>
                      <a:r>
                        <a:rPr kumimoji="1" lang="en-US" altLang="ja-JP" sz="900" dirty="0" smtClean="0"/>
                        <a:t>Fm</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255</a:t>
                      </a:r>
                      <a:r>
                        <a:rPr kumimoji="1" lang="en-US" altLang="ja-JP" sz="900" dirty="0" smtClean="0"/>
                        <a:t>Fm</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257</a:t>
                      </a:r>
                      <a:r>
                        <a:rPr kumimoji="1" lang="en-US" altLang="ja-JP" sz="900" dirty="0" smtClean="0"/>
                        <a:t>Fm</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258</a:t>
                      </a:r>
                      <a:r>
                        <a:rPr kumimoji="1" lang="en-US" altLang="ja-JP" sz="900" baseline="0" dirty="0" smtClean="0"/>
                        <a:t>Fm</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259</a:t>
                      </a:r>
                      <a:r>
                        <a:rPr kumimoji="1" lang="en-US" altLang="ja-JP" sz="900" baseline="0" dirty="0" smtClean="0"/>
                        <a:t>Fm</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t>99</a:t>
                      </a: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251</a:t>
                      </a:r>
                      <a:r>
                        <a:rPr kumimoji="1" lang="en-US" altLang="ja-JP" sz="900" baseline="0" dirty="0" smtClean="0"/>
                        <a:t>Es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253</a:t>
                      </a:r>
                      <a:r>
                        <a:rPr kumimoji="1" lang="en-US" altLang="ja-JP" sz="900" baseline="0" dirty="0" smtClean="0"/>
                        <a:t>Es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256</a:t>
                      </a:r>
                      <a:r>
                        <a:rPr kumimoji="1" lang="en-US" altLang="ja-JP" sz="900" baseline="0" dirty="0" smtClean="0"/>
                        <a:t>Es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257</a:t>
                      </a:r>
                      <a:r>
                        <a:rPr kumimoji="1" lang="en-US" altLang="ja-JP" sz="900" baseline="0" dirty="0" smtClean="0"/>
                        <a:t>Es</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t>98</a:t>
                      </a: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250</a:t>
                      </a:r>
                      <a:r>
                        <a:rPr kumimoji="1" lang="en-US" altLang="ja-JP" sz="900" dirty="0" smtClean="0"/>
                        <a:t>Cf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251</a:t>
                      </a:r>
                      <a:r>
                        <a:rPr kumimoji="1" lang="en-US" altLang="ja-JP" sz="900" dirty="0" smtClean="0"/>
                        <a:t>Cf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252</a:t>
                      </a:r>
                      <a:r>
                        <a:rPr kumimoji="1" lang="en-US" altLang="ja-JP" sz="900" dirty="0" smtClean="0"/>
                        <a:t>Cf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253</a:t>
                      </a:r>
                      <a:r>
                        <a:rPr kumimoji="1" lang="en-US" altLang="ja-JP" sz="900" dirty="0" smtClean="0"/>
                        <a:t>Cf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254</a:t>
                      </a:r>
                      <a:r>
                        <a:rPr kumimoji="1" lang="en-US" altLang="ja-JP" sz="900" dirty="0" smtClean="0"/>
                        <a:t>Cf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255</a:t>
                      </a:r>
                      <a:r>
                        <a:rPr kumimoji="1" lang="en-US" altLang="ja-JP" sz="900" dirty="0" smtClean="0"/>
                        <a:t>Cf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256</a:t>
                      </a:r>
                      <a:r>
                        <a:rPr kumimoji="1" lang="en-US" altLang="ja-JP" sz="900" baseline="0" dirty="0" smtClean="0"/>
                        <a:t>Cf</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 name="グループ化 90"/>
          <p:cNvGrpSpPr/>
          <p:nvPr/>
        </p:nvGrpSpPr>
        <p:grpSpPr>
          <a:xfrm>
            <a:off x="390512" y="3280472"/>
            <a:ext cx="2597312" cy="2890368"/>
            <a:chOff x="390512" y="2991928"/>
            <a:chExt cx="2597312" cy="2890368"/>
          </a:xfrm>
        </p:grpSpPr>
        <p:sp>
          <p:nvSpPr>
            <p:cNvPr id="5" name="直角三角形 4"/>
            <p:cNvSpPr/>
            <p:nvPr/>
          </p:nvSpPr>
          <p:spPr>
            <a:xfrm flipH="1">
              <a:off x="1830672" y="3861048"/>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1830704" y="385605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262</a:t>
              </a:r>
              <a:r>
                <a:rPr kumimoji="1" lang="en-US" altLang="ja-JP" sz="900" dirty="0" smtClean="0">
                  <a:solidFill>
                    <a:schemeClr val="tx1"/>
                  </a:solidFill>
                </a:rPr>
                <a:t>Db</a:t>
              </a:r>
              <a:endParaRPr kumimoji="1" lang="ja-JP" altLang="en-US" sz="900" dirty="0">
                <a:solidFill>
                  <a:schemeClr val="tx1"/>
                </a:solidFill>
              </a:endParaRPr>
            </a:p>
          </p:txBody>
        </p:sp>
        <p:sp>
          <p:nvSpPr>
            <p:cNvPr id="8" name="直角三角形 7"/>
            <p:cNvSpPr/>
            <p:nvPr/>
          </p:nvSpPr>
          <p:spPr>
            <a:xfrm flipH="1">
              <a:off x="1552688" y="2996920"/>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1552720" y="2991928"/>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264</a:t>
              </a:r>
              <a:r>
                <a:rPr kumimoji="1" lang="en-US" altLang="ja-JP" sz="900" dirty="0" smtClean="0">
                  <a:solidFill>
                    <a:schemeClr val="tx1"/>
                  </a:solidFill>
                </a:rPr>
                <a:t>Hs</a:t>
              </a:r>
              <a:endParaRPr kumimoji="1" lang="ja-JP" altLang="en-US" sz="900" dirty="0">
                <a:solidFill>
                  <a:schemeClr val="tx1"/>
                </a:solidFill>
              </a:endParaRPr>
            </a:p>
          </p:txBody>
        </p:sp>
        <p:sp>
          <p:nvSpPr>
            <p:cNvPr id="11" name="直角三角形 10"/>
            <p:cNvSpPr/>
            <p:nvPr/>
          </p:nvSpPr>
          <p:spPr>
            <a:xfrm flipH="1">
              <a:off x="2411760" y="3572984"/>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2411792" y="356799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265</a:t>
              </a:r>
              <a:r>
                <a:rPr kumimoji="1" lang="en-US" altLang="ja-JP" sz="900" dirty="0" smtClean="0">
                  <a:solidFill>
                    <a:schemeClr val="tx1"/>
                  </a:solidFill>
                </a:rPr>
                <a:t>Sg</a:t>
              </a:r>
              <a:endParaRPr kumimoji="1" lang="ja-JP" altLang="en-US" sz="900" dirty="0">
                <a:solidFill>
                  <a:schemeClr val="tx1"/>
                </a:solidFill>
              </a:endParaRPr>
            </a:p>
          </p:txBody>
        </p:sp>
        <p:sp>
          <p:nvSpPr>
            <p:cNvPr id="14" name="直角三角形 13"/>
            <p:cNvSpPr/>
            <p:nvPr/>
          </p:nvSpPr>
          <p:spPr>
            <a:xfrm flipH="1">
              <a:off x="2699792" y="3572984"/>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2699824" y="356799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266</a:t>
              </a:r>
              <a:r>
                <a:rPr kumimoji="1" lang="en-US" altLang="ja-JP" sz="900" dirty="0" smtClean="0">
                  <a:solidFill>
                    <a:schemeClr val="tx1"/>
                  </a:solidFill>
                </a:rPr>
                <a:t>Sg</a:t>
              </a:r>
              <a:endParaRPr kumimoji="1" lang="ja-JP" altLang="en-US" sz="900" dirty="0">
                <a:solidFill>
                  <a:schemeClr val="tx1"/>
                </a:solidFill>
              </a:endParaRPr>
            </a:p>
          </p:txBody>
        </p:sp>
        <p:sp>
          <p:nvSpPr>
            <p:cNvPr id="17" name="直角三角形 16"/>
            <p:cNvSpPr/>
            <p:nvPr/>
          </p:nvSpPr>
          <p:spPr>
            <a:xfrm flipH="1">
              <a:off x="1547664" y="3578008"/>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1547696" y="357301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262</a:t>
              </a:r>
              <a:r>
                <a:rPr kumimoji="1" lang="en-US" altLang="ja-JP" sz="900" dirty="0" smtClean="0">
                  <a:solidFill>
                    <a:schemeClr val="tx1"/>
                  </a:solidFill>
                </a:rPr>
                <a:t>Sg</a:t>
              </a:r>
              <a:endParaRPr kumimoji="1" lang="ja-JP" altLang="en-US" sz="900" dirty="0">
                <a:solidFill>
                  <a:schemeClr val="tx1"/>
                </a:solidFill>
              </a:endParaRPr>
            </a:p>
          </p:txBody>
        </p:sp>
        <p:sp>
          <p:nvSpPr>
            <p:cNvPr id="20" name="直角三角形 19"/>
            <p:cNvSpPr/>
            <p:nvPr/>
          </p:nvSpPr>
          <p:spPr>
            <a:xfrm flipH="1">
              <a:off x="971600" y="3578008"/>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971632" y="357301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260</a:t>
              </a:r>
              <a:r>
                <a:rPr kumimoji="1" lang="en-US" altLang="ja-JP" sz="900" dirty="0" smtClean="0">
                  <a:solidFill>
                    <a:schemeClr val="tx1"/>
                  </a:solidFill>
                </a:rPr>
                <a:t>Sg</a:t>
              </a:r>
              <a:endParaRPr kumimoji="1" lang="ja-JP" altLang="en-US" sz="900" dirty="0">
                <a:solidFill>
                  <a:schemeClr val="tx1"/>
                </a:solidFill>
              </a:endParaRPr>
            </a:p>
          </p:txBody>
        </p:sp>
        <p:sp>
          <p:nvSpPr>
            <p:cNvPr id="23" name="直角三角形 22"/>
            <p:cNvSpPr/>
            <p:nvPr/>
          </p:nvSpPr>
          <p:spPr>
            <a:xfrm flipH="1">
              <a:off x="2118704" y="3861016"/>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a:off x="2118736" y="3856024"/>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263</a:t>
              </a:r>
              <a:r>
                <a:rPr kumimoji="1" lang="en-US" altLang="ja-JP" sz="900" dirty="0" smtClean="0">
                  <a:solidFill>
                    <a:schemeClr val="tx1"/>
                  </a:solidFill>
                </a:rPr>
                <a:t>Db</a:t>
              </a:r>
              <a:endParaRPr kumimoji="1" lang="ja-JP" altLang="en-US" sz="900" dirty="0">
                <a:solidFill>
                  <a:schemeClr val="tx1"/>
                </a:solidFill>
              </a:endParaRPr>
            </a:p>
          </p:txBody>
        </p:sp>
        <p:sp>
          <p:nvSpPr>
            <p:cNvPr id="26" name="直角三角形 25"/>
            <p:cNvSpPr/>
            <p:nvPr/>
          </p:nvSpPr>
          <p:spPr>
            <a:xfrm flipH="1">
              <a:off x="2406736" y="4144056"/>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p:nvSpPr>
          <p:spPr>
            <a:xfrm>
              <a:off x="2406768" y="4139064"/>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263</a:t>
              </a:r>
              <a:r>
                <a:rPr lang="en-US" altLang="ja-JP" sz="900" dirty="0" smtClean="0">
                  <a:solidFill>
                    <a:schemeClr val="tx1"/>
                  </a:solidFill>
                </a:rPr>
                <a:t>Rf</a:t>
              </a:r>
              <a:endParaRPr kumimoji="1" lang="ja-JP" altLang="en-US" sz="900" dirty="0">
                <a:solidFill>
                  <a:schemeClr val="tx1"/>
                </a:solidFill>
              </a:endParaRPr>
            </a:p>
          </p:txBody>
        </p:sp>
        <p:sp>
          <p:nvSpPr>
            <p:cNvPr id="29" name="直角三角形 28"/>
            <p:cNvSpPr/>
            <p:nvPr/>
          </p:nvSpPr>
          <p:spPr>
            <a:xfrm flipH="1">
              <a:off x="1547664" y="3861016"/>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p:cNvSpPr/>
            <p:nvPr/>
          </p:nvSpPr>
          <p:spPr>
            <a:xfrm>
              <a:off x="1547696" y="3856024"/>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261</a:t>
              </a:r>
              <a:r>
                <a:rPr kumimoji="1" lang="en-US" altLang="ja-JP" sz="900" dirty="0" smtClean="0">
                  <a:solidFill>
                    <a:schemeClr val="tx1"/>
                  </a:solidFill>
                </a:rPr>
                <a:t>Db</a:t>
              </a:r>
              <a:endParaRPr kumimoji="1" lang="ja-JP" altLang="en-US" sz="900" dirty="0">
                <a:solidFill>
                  <a:schemeClr val="tx1"/>
                </a:solidFill>
              </a:endParaRPr>
            </a:p>
          </p:txBody>
        </p:sp>
        <p:sp>
          <p:nvSpPr>
            <p:cNvPr id="32" name="直角三角形 31"/>
            <p:cNvSpPr/>
            <p:nvPr/>
          </p:nvSpPr>
          <p:spPr>
            <a:xfrm flipH="1">
              <a:off x="390512" y="3861016"/>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p:cNvSpPr/>
            <p:nvPr/>
          </p:nvSpPr>
          <p:spPr>
            <a:xfrm>
              <a:off x="390544" y="3856024"/>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257</a:t>
              </a:r>
              <a:r>
                <a:rPr kumimoji="1" lang="en-US" altLang="ja-JP" sz="900" dirty="0" smtClean="0">
                  <a:solidFill>
                    <a:schemeClr val="tx1"/>
                  </a:solidFill>
                </a:rPr>
                <a:t>Db</a:t>
              </a:r>
              <a:endParaRPr kumimoji="1" lang="ja-JP" altLang="en-US" sz="900" dirty="0">
                <a:solidFill>
                  <a:schemeClr val="tx1"/>
                </a:solidFill>
              </a:endParaRPr>
            </a:p>
          </p:txBody>
        </p:sp>
        <p:sp>
          <p:nvSpPr>
            <p:cNvPr id="35" name="直角三角形 34"/>
            <p:cNvSpPr/>
            <p:nvPr/>
          </p:nvSpPr>
          <p:spPr>
            <a:xfrm flipH="1">
              <a:off x="683568" y="3861048"/>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683568" y="3861048"/>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258</a:t>
              </a:r>
              <a:r>
                <a:rPr kumimoji="1" lang="en-US" altLang="ja-JP" sz="900" dirty="0" smtClean="0">
                  <a:solidFill>
                    <a:schemeClr val="tx1"/>
                  </a:solidFill>
                </a:rPr>
                <a:t>Db</a:t>
              </a:r>
              <a:endParaRPr kumimoji="1" lang="ja-JP" altLang="en-US" sz="900" dirty="0">
                <a:solidFill>
                  <a:schemeClr val="tx1"/>
                </a:solidFill>
              </a:endParaRPr>
            </a:p>
          </p:txBody>
        </p:sp>
        <p:sp>
          <p:nvSpPr>
            <p:cNvPr id="39" name="直角三角形 38"/>
            <p:cNvSpPr/>
            <p:nvPr/>
          </p:nvSpPr>
          <p:spPr>
            <a:xfrm flipH="1">
              <a:off x="688592" y="4144056"/>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p:cNvSpPr/>
            <p:nvPr/>
          </p:nvSpPr>
          <p:spPr>
            <a:xfrm>
              <a:off x="688592" y="414405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257</a:t>
              </a:r>
              <a:r>
                <a:rPr lang="en-US" altLang="ja-JP" sz="900" dirty="0" smtClean="0">
                  <a:solidFill>
                    <a:schemeClr val="tx1"/>
                  </a:solidFill>
                </a:rPr>
                <a:t>Rf</a:t>
              </a:r>
              <a:endParaRPr kumimoji="1" lang="ja-JP" altLang="en-US" sz="900" dirty="0">
                <a:solidFill>
                  <a:schemeClr val="tx1"/>
                </a:solidFill>
              </a:endParaRPr>
            </a:p>
          </p:txBody>
        </p:sp>
        <p:sp>
          <p:nvSpPr>
            <p:cNvPr id="42" name="直角三角形 41"/>
            <p:cNvSpPr/>
            <p:nvPr/>
          </p:nvSpPr>
          <p:spPr>
            <a:xfrm flipH="1">
              <a:off x="966576" y="4144024"/>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p:cNvSpPr/>
            <p:nvPr/>
          </p:nvSpPr>
          <p:spPr>
            <a:xfrm>
              <a:off x="966608" y="413903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258</a:t>
              </a:r>
              <a:r>
                <a:rPr lang="en-US" altLang="ja-JP" sz="900" dirty="0" smtClean="0">
                  <a:solidFill>
                    <a:schemeClr val="tx1"/>
                  </a:solidFill>
                </a:rPr>
                <a:t>Rf</a:t>
              </a:r>
              <a:endParaRPr kumimoji="1" lang="ja-JP" altLang="en-US" sz="900" dirty="0">
                <a:solidFill>
                  <a:schemeClr val="tx1"/>
                </a:solidFill>
              </a:endParaRPr>
            </a:p>
          </p:txBody>
        </p:sp>
        <p:sp>
          <p:nvSpPr>
            <p:cNvPr id="45" name="直角三角形 44"/>
            <p:cNvSpPr/>
            <p:nvPr/>
          </p:nvSpPr>
          <p:spPr>
            <a:xfrm flipH="1">
              <a:off x="1254608" y="4149048"/>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1254640" y="414405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259</a:t>
              </a:r>
              <a:r>
                <a:rPr lang="en-US" altLang="ja-JP" sz="900" dirty="0" smtClean="0">
                  <a:solidFill>
                    <a:schemeClr val="tx1"/>
                  </a:solidFill>
                </a:rPr>
                <a:t>Rf</a:t>
              </a:r>
              <a:endParaRPr kumimoji="1" lang="ja-JP" altLang="en-US" sz="900" dirty="0">
                <a:solidFill>
                  <a:schemeClr val="tx1"/>
                </a:solidFill>
              </a:endParaRPr>
            </a:p>
          </p:txBody>
        </p:sp>
        <p:sp>
          <p:nvSpPr>
            <p:cNvPr id="48" name="直角三角形 47"/>
            <p:cNvSpPr/>
            <p:nvPr/>
          </p:nvSpPr>
          <p:spPr>
            <a:xfrm flipH="1">
              <a:off x="966576" y="5008152"/>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p:cNvSpPr/>
            <p:nvPr/>
          </p:nvSpPr>
          <p:spPr>
            <a:xfrm>
              <a:off x="966576" y="500815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255</a:t>
              </a:r>
              <a:r>
                <a:rPr lang="en-US" altLang="ja-JP" sz="900" dirty="0" smtClean="0">
                  <a:solidFill>
                    <a:schemeClr val="tx1"/>
                  </a:solidFill>
                </a:rPr>
                <a:t>Md</a:t>
              </a:r>
              <a:endParaRPr kumimoji="1" lang="ja-JP" altLang="en-US" sz="900" dirty="0">
                <a:solidFill>
                  <a:schemeClr val="tx1"/>
                </a:solidFill>
              </a:endParaRPr>
            </a:p>
          </p:txBody>
        </p:sp>
        <p:sp>
          <p:nvSpPr>
            <p:cNvPr id="51" name="直角三角形 50"/>
            <p:cNvSpPr/>
            <p:nvPr/>
          </p:nvSpPr>
          <p:spPr>
            <a:xfrm flipH="1">
              <a:off x="1259632" y="5008152"/>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正方形/長方形 51"/>
            <p:cNvSpPr/>
            <p:nvPr/>
          </p:nvSpPr>
          <p:spPr>
            <a:xfrm>
              <a:off x="1259632" y="500815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256</a:t>
              </a:r>
              <a:r>
                <a:rPr lang="en-US" altLang="ja-JP" sz="900" dirty="0" smtClean="0">
                  <a:solidFill>
                    <a:schemeClr val="tx1"/>
                  </a:solidFill>
                </a:rPr>
                <a:t>Md</a:t>
              </a:r>
              <a:endParaRPr kumimoji="1" lang="ja-JP" altLang="en-US" sz="900" dirty="0">
                <a:solidFill>
                  <a:schemeClr val="tx1"/>
                </a:solidFill>
              </a:endParaRPr>
            </a:p>
          </p:txBody>
        </p:sp>
        <p:sp>
          <p:nvSpPr>
            <p:cNvPr id="54" name="直角三角形 53"/>
            <p:cNvSpPr/>
            <p:nvPr/>
          </p:nvSpPr>
          <p:spPr>
            <a:xfrm flipH="1">
              <a:off x="1552688" y="5008152"/>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p:cNvSpPr/>
            <p:nvPr/>
          </p:nvSpPr>
          <p:spPr>
            <a:xfrm>
              <a:off x="1552688" y="500815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257</a:t>
              </a:r>
              <a:r>
                <a:rPr lang="en-US" altLang="ja-JP" sz="900" dirty="0" smtClean="0">
                  <a:solidFill>
                    <a:schemeClr val="tx1"/>
                  </a:solidFill>
                </a:rPr>
                <a:t>Md</a:t>
              </a:r>
              <a:endParaRPr kumimoji="1" lang="ja-JP" altLang="en-US" sz="900" dirty="0">
                <a:solidFill>
                  <a:schemeClr val="tx1"/>
                </a:solidFill>
              </a:endParaRPr>
            </a:p>
          </p:txBody>
        </p:sp>
        <p:sp>
          <p:nvSpPr>
            <p:cNvPr id="57" name="正方形/長方形 56"/>
            <p:cNvSpPr/>
            <p:nvPr/>
          </p:nvSpPr>
          <p:spPr>
            <a:xfrm>
              <a:off x="1974690" y="5018200"/>
              <a:ext cx="144016" cy="28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1825648" y="5018200"/>
              <a:ext cx="288000" cy="288000"/>
            </a:xfrm>
            <a:prstGeom prst="rect">
              <a:avLst/>
            </a:prstGeom>
            <a:noFill/>
          </p:spPr>
          <p:txBody>
            <a:bodyPr wrap="none" lIns="0" tIns="0" rIns="0" bIns="0" rtlCol="0" anchor="ctr" anchorCtr="1">
              <a:spAutoFit/>
            </a:bodyPr>
            <a:lstStyle/>
            <a:p>
              <a:r>
                <a:rPr lang="en-US" altLang="ja-JP" sz="900" baseline="30000" dirty="0" smtClean="0"/>
                <a:t>258</a:t>
              </a:r>
              <a:r>
                <a:rPr lang="en-US" altLang="ja-JP" sz="900" dirty="0" smtClean="0"/>
                <a:t>Md</a:t>
              </a:r>
              <a:endParaRPr kumimoji="1" lang="ja-JP" altLang="en-US" sz="900" dirty="0"/>
            </a:p>
          </p:txBody>
        </p:sp>
        <p:sp>
          <p:nvSpPr>
            <p:cNvPr id="60" name="直角三角形 59"/>
            <p:cNvSpPr/>
            <p:nvPr/>
          </p:nvSpPr>
          <p:spPr>
            <a:xfrm flipH="1">
              <a:off x="1835696" y="4720120"/>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正方形/長方形 60"/>
            <p:cNvSpPr/>
            <p:nvPr/>
          </p:nvSpPr>
          <p:spPr>
            <a:xfrm>
              <a:off x="1835696" y="4720120"/>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259</a:t>
              </a:r>
              <a:r>
                <a:rPr lang="en-US" altLang="ja-JP" sz="900" dirty="0" smtClean="0">
                  <a:solidFill>
                    <a:schemeClr val="tx1"/>
                  </a:solidFill>
                </a:rPr>
                <a:t>No</a:t>
              </a:r>
              <a:endParaRPr kumimoji="1" lang="ja-JP" altLang="en-US" sz="900" dirty="0">
                <a:solidFill>
                  <a:schemeClr val="tx1"/>
                </a:solidFill>
              </a:endParaRPr>
            </a:p>
          </p:txBody>
        </p:sp>
        <p:sp>
          <p:nvSpPr>
            <p:cNvPr id="63" name="直角三角形 62"/>
            <p:cNvSpPr/>
            <p:nvPr/>
          </p:nvSpPr>
          <p:spPr>
            <a:xfrm flipH="1">
              <a:off x="1552688" y="5301208"/>
              <a:ext cx="288032" cy="2880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正方形/長方形 63"/>
            <p:cNvSpPr/>
            <p:nvPr/>
          </p:nvSpPr>
          <p:spPr>
            <a:xfrm>
              <a:off x="1552720" y="529621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256</a:t>
              </a:r>
              <a:r>
                <a:rPr lang="en-US" altLang="ja-JP" sz="900" dirty="0" smtClean="0">
                  <a:solidFill>
                    <a:schemeClr val="tx1"/>
                  </a:solidFill>
                </a:rPr>
                <a:t>Fm</a:t>
              </a:r>
              <a:endParaRPr kumimoji="1" lang="ja-JP" altLang="en-US" sz="900" dirty="0">
                <a:solidFill>
                  <a:schemeClr val="tx1"/>
                </a:solidFill>
              </a:endParaRPr>
            </a:p>
          </p:txBody>
        </p:sp>
        <p:sp>
          <p:nvSpPr>
            <p:cNvPr id="66" name="直角三角形 65"/>
            <p:cNvSpPr/>
            <p:nvPr/>
          </p:nvSpPr>
          <p:spPr>
            <a:xfrm flipH="1">
              <a:off x="683568" y="5301208"/>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p:cNvSpPr/>
            <p:nvPr/>
          </p:nvSpPr>
          <p:spPr>
            <a:xfrm>
              <a:off x="683568" y="5301208"/>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253</a:t>
              </a:r>
              <a:r>
                <a:rPr lang="en-US" altLang="ja-JP" sz="900" dirty="0" smtClean="0">
                  <a:solidFill>
                    <a:schemeClr val="tx1"/>
                  </a:solidFill>
                </a:rPr>
                <a:t>Fm</a:t>
              </a:r>
              <a:endParaRPr kumimoji="1" lang="ja-JP" altLang="en-US" sz="900" dirty="0">
                <a:solidFill>
                  <a:schemeClr val="tx1"/>
                </a:solidFill>
              </a:endParaRPr>
            </a:p>
          </p:txBody>
        </p:sp>
        <p:sp>
          <p:nvSpPr>
            <p:cNvPr id="69" name="直角三角形 68"/>
            <p:cNvSpPr/>
            <p:nvPr/>
          </p:nvSpPr>
          <p:spPr>
            <a:xfrm flipH="1">
              <a:off x="678544" y="4720120"/>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正方形/長方形 69"/>
            <p:cNvSpPr/>
            <p:nvPr/>
          </p:nvSpPr>
          <p:spPr>
            <a:xfrm>
              <a:off x="678544" y="4720120"/>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255</a:t>
              </a:r>
              <a:r>
                <a:rPr lang="en-US" altLang="ja-JP" sz="900" dirty="0" smtClean="0">
                  <a:solidFill>
                    <a:schemeClr val="tx1"/>
                  </a:solidFill>
                </a:rPr>
                <a:t>No</a:t>
              </a:r>
              <a:endParaRPr kumimoji="1" lang="ja-JP" altLang="en-US" sz="900" dirty="0">
                <a:solidFill>
                  <a:schemeClr val="tx1"/>
                </a:solidFill>
              </a:endParaRPr>
            </a:p>
          </p:txBody>
        </p:sp>
        <p:sp>
          <p:nvSpPr>
            <p:cNvPr id="72" name="直角三角形 71"/>
            <p:cNvSpPr/>
            <p:nvPr/>
          </p:nvSpPr>
          <p:spPr>
            <a:xfrm flipH="1">
              <a:off x="683568" y="4437112"/>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正方形/長方形 72"/>
            <p:cNvSpPr/>
            <p:nvPr/>
          </p:nvSpPr>
          <p:spPr>
            <a:xfrm>
              <a:off x="683568" y="443711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256</a:t>
              </a:r>
              <a:r>
                <a:rPr lang="en-US" altLang="ja-JP" sz="900" dirty="0" smtClean="0">
                  <a:solidFill>
                    <a:schemeClr val="tx1"/>
                  </a:solidFill>
                </a:rPr>
                <a:t>Lr</a:t>
              </a:r>
              <a:endParaRPr kumimoji="1" lang="ja-JP" altLang="en-US" sz="900" dirty="0">
                <a:solidFill>
                  <a:schemeClr val="tx1"/>
                </a:solidFill>
              </a:endParaRPr>
            </a:p>
          </p:txBody>
        </p:sp>
        <p:sp>
          <p:nvSpPr>
            <p:cNvPr id="75" name="直角三角形 74"/>
            <p:cNvSpPr/>
            <p:nvPr/>
          </p:nvSpPr>
          <p:spPr>
            <a:xfrm flipH="1">
              <a:off x="1259632" y="4720120"/>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正方形/長方形 75"/>
            <p:cNvSpPr/>
            <p:nvPr/>
          </p:nvSpPr>
          <p:spPr>
            <a:xfrm>
              <a:off x="1259632" y="4720120"/>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257</a:t>
              </a:r>
              <a:r>
                <a:rPr lang="en-US" altLang="ja-JP" sz="900" dirty="0" smtClean="0">
                  <a:solidFill>
                    <a:schemeClr val="tx1"/>
                  </a:solidFill>
                </a:rPr>
                <a:t>No</a:t>
              </a:r>
              <a:endParaRPr kumimoji="1" lang="ja-JP" altLang="en-US" sz="900" dirty="0">
                <a:solidFill>
                  <a:schemeClr val="tx1"/>
                </a:solidFill>
              </a:endParaRPr>
            </a:p>
          </p:txBody>
        </p:sp>
        <p:sp>
          <p:nvSpPr>
            <p:cNvPr id="78" name="直角三角形 77"/>
            <p:cNvSpPr/>
            <p:nvPr/>
          </p:nvSpPr>
          <p:spPr>
            <a:xfrm flipH="1">
              <a:off x="390512" y="4725144"/>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正方形/長方形 78"/>
            <p:cNvSpPr/>
            <p:nvPr/>
          </p:nvSpPr>
          <p:spPr>
            <a:xfrm>
              <a:off x="390512" y="4725144"/>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254</a:t>
              </a:r>
              <a:r>
                <a:rPr lang="en-US" altLang="ja-JP" sz="900" dirty="0" smtClean="0">
                  <a:solidFill>
                    <a:schemeClr val="tx1"/>
                  </a:solidFill>
                </a:rPr>
                <a:t>No</a:t>
              </a:r>
              <a:endParaRPr kumimoji="1" lang="ja-JP" altLang="en-US" sz="900" dirty="0">
                <a:solidFill>
                  <a:schemeClr val="tx1"/>
                </a:solidFill>
              </a:endParaRPr>
            </a:p>
          </p:txBody>
        </p:sp>
        <p:sp>
          <p:nvSpPr>
            <p:cNvPr id="81" name="直角三角形 80"/>
            <p:cNvSpPr/>
            <p:nvPr/>
          </p:nvSpPr>
          <p:spPr>
            <a:xfrm flipH="1">
              <a:off x="683568" y="5584216"/>
              <a:ext cx="288032" cy="288032"/>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正方形/長方形 81"/>
            <p:cNvSpPr/>
            <p:nvPr/>
          </p:nvSpPr>
          <p:spPr>
            <a:xfrm>
              <a:off x="683568" y="558421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252</a:t>
              </a:r>
              <a:r>
                <a:rPr lang="en-US" altLang="ja-JP" sz="900" dirty="0" smtClean="0">
                  <a:solidFill>
                    <a:schemeClr val="tx1"/>
                  </a:solidFill>
                </a:rPr>
                <a:t>Es</a:t>
              </a:r>
              <a:endParaRPr kumimoji="1" lang="ja-JP" altLang="en-US" sz="900" dirty="0">
                <a:solidFill>
                  <a:schemeClr val="tx1"/>
                </a:solidFill>
              </a:endParaRPr>
            </a:p>
          </p:txBody>
        </p:sp>
        <p:sp>
          <p:nvSpPr>
            <p:cNvPr id="84" name="直角三角形 83"/>
            <p:cNvSpPr/>
            <p:nvPr/>
          </p:nvSpPr>
          <p:spPr>
            <a:xfrm flipH="1">
              <a:off x="1547664" y="5579192"/>
              <a:ext cx="288032" cy="288032"/>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正方形/長方形 84"/>
            <p:cNvSpPr/>
            <p:nvPr/>
          </p:nvSpPr>
          <p:spPr>
            <a:xfrm>
              <a:off x="1547664" y="557919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aseline="30000" dirty="0" smtClean="0">
                  <a:solidFill>
                    <a:schemeClr val="tx1"/>
                  </a:solidFill>
                </a:rPr>
                <a:t>255</a:t>
              </a:r>
              <a:r>
                <a:rPr lang="en-US" altLang="ja-JP" sz="900" dirty="0" smtClean="0">
                  <a:solidFill>
                    <a:schemeClr val="tx1"/>
                  </a:solidFill>
                </a:rPr>
                <a:t>Es</a:t>
              </a:r>
              <a:endParaRPr kumimoji="1" lang="ja-JP" altLang="en-US" sz="900" dirty="0">
                <a:solidFill>
                  <a:schemeClr val="tx1"/>
                </a:solidFill>
              </a:endParaRPr>
            </a:p>
          </p:txBody>
        </p:sp>
        <p:sp>
          <p:nvSpPr>
            <p:cNvPr id="88" name="正方形/長方形 87"/>
            <p:cNvSpPr/>
            <p:nvPr/>
          </p:nvSpPr>
          <p:spPr>
            <a:xfrm>
              <a:off x="1398608" y="5594296"/>
              <a:ext cx="144016" cy="28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1254608" y="5594296"/>
              <a:ext cx="288000" cy="288000"/>
            </a:xfrm>
            <a:prstGeom prst="rect">
              <a:avLst/>
            </a:prstGeom>
            <a:noFill/>
          </p:spPr>
          <p:txBody>
            <a:bodyPr wrap="none" lIns="0" tIns="0" rIns="0" bIns="0" rtlCol="0" anchor="ctr" anchorCtr="1">
              <a:spAutoFit/>
            </a:bodyPr>
            <a:lstStyle/>
            <a:p>
              <a:r>
                <a:rPr lang="en-US" altLang="ja-JP" sz="900" baseline="30000" dirty="0" smtClean="0"/>
                <a:t>254</a:t>
              </a:r>
              <a:r>
                <a:rPr lang="en-US" altLang="ja-JP" sz="900" dirty="0" smtClean="0"/>
                <a:t>ES</a:t>
              </a:r>
              <a:endParaRPr kumimoji="1" lang="ja-JP" altLang="en-US" sz="900" dirty="0"/>
            </a:p>
          </p:txBody>
        </p:sp>
      </p:grpSp>
      <p:sp>
        <p:nvSpPr>
          <p:cNvPr id="77" name="正方形/長方形 76"/>
          <p:cNvSpPr/>
          <p:nvPr/>
        </p:nvSpPr>
        <p:spPr>
          <a:xfrm>
            <a:off x="4144720" y="1843992"/>
            <a:ext cx="288000" cy="2880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278</a:t>
            </a:r>
            <a:r>
              <a:rPr lang="en-US" altLang="ja-JP" sz="900" dirty="0" smtClean="0">
                <a:solidFill>
                  <a:schemeClr val="tx1"/>
                </a:solidFill>
              </a:rPr>
              <a:t>113</a:t>
            </a:r>
            <a:endParaRPr kumimoji="1" lang="ja-JP" altLang="en-US" sz="900" dirty="0">
              <a:solidFill>
                <a:schemeClr val="tx1"/>
              </a:solidFill>
            </a:endParaRPr>
          </a:p>
        </p:txBody>
      </p:sp>
      <p:sp>
        <p:nvSpPr>
          <p:cNvPr id="80" name="正方形/長方形 79"/>
          <p:cNvSpPr/>
          <p:nvPr/>
        </p:nvSpPr>
        <p:spPr>
          <a:xfrm>
            <a:off x="3568720" y="2419992"/>
            <a:ext cx="288000" cy="2880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274</a:t>
            </a:r>
            <a:r>
              <a:rPr lang="en-US" altLang="ja-JP" sz="900" dirty="0" smtClean="0">
                <a:solidFill>
                  <a:schemeClr val="tx1"/>
                </a:solidFill>
              </a:rPr>
              <a:t>Rg</a:t>
            </a:r>
            <a:endParaRPr kumimoji="1" lang="ja-JP" altLang="en-US" sz="900" dirty="0">
              <a:solidFill>
                <a:schemeClr val="tx1"/>
              </a:solidFill>
            </a:endParaRPr>
          </a:p>
        </p:txBody>
      </p:sp>
      <p:sp>
        <p:nvSpPr>
          <p:cNvPr id="83" name="正方形/長方形 82"/>
          <p:cNvSpPr/>
          <p:nvPr/>
        </p:nvSpPr>
        <p:spPr>
          <a:xfrm>
            <a:off x="2992720" y="2995992"/>
            <a:ext cx="288000" cy="2880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270</a:t>
            </a:r>
            <a:r>
              <a:rPr lang="en-US" altLang="ja-JP" sz="900" dirty="0" smtClean="0">
                <a:solidFill>
                  <a:schemeClr val="tx1"/>
                </a:solidFill>
              </a:rPr>
              <a:t>Mt</a:t>
            </a:r>
            <a:endParaRPr kumimoji="1" lang="ja-JP" altLang="en-US" sz="900" dirty="0">
              <a:solidFill>
                <a:schemeClr val="tx1"/>
              </a:solidFill>
            </a:endParaRPr>
          </a:p>
        </p:txBody>
      </p:sp>
      <p:sp>
        <p:nvSpPr>
          <p:cNvPr id="86" name="正方形/長方形 85"/>
          <p:cNvSpPr/>
          <p:nvPr/>
        </p:nvSpPr>
        <p:spPr>
          <a:xfrm>
            <a:off x="2416720" y="3571992"/>
            <a:ext cx="288000" cy="2880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266</a:t>
            </a:r>
            <a:r>
              <a:rPr lang="en-US" altLang="ja-JP" sz="900" dirty="0" smtClean="0">
                <a:solidFill>
                  <a:schemeClr val="tx1"/>
                </a:solidFill>
              </a:rPr>
              <a:t>Bh</a:t>
            </a:r>
            <a:endParaRPr kumimoji="1" lang="ja-JP" altLang="en-US" sz="900" dirty="0">
              <a:solidFill>
                <a:schemeClr val="tx1"/>
              </a:solidFill>
            </a:endParaRPr>
          </a:p>
        </p:txBody>
      </p:sp>
      <p:sp>
        <p:nvSpPr>
          <p:cNvPr id="87" name="正方形/長方形 86"/>
          <p:cNvSpPr/>
          <p:nvPr/>
        </p:nvSpPr>
        <p:spPr>
          <a:xfrm>
            <a:off x="1840720" y="4147992"/>
            <a:ext cx="288000" cy="2880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262</a:t>
            </a:r>
            <a:r>
              <a:rPr lang="en-US" altLang="ja-JP" sz="900" dirty="0" smtClean="0">
                <a:solidFill>
                  <a:schemeClr val="tx1"/>
                </a:solidFill>
              </a:rPr>
              <a:t>Db</a:t>
            </a:r>
            <a:endParaRPr kumimoji="1" lang="ja-JP" altLang="en-US" sz="900" dirty="0">
              <a:solidFill>
                <a:schemeClr val="tx1"/>
              </a:solidFill>
            </a:endParaRPr>
          </a:p>
        </p:txBody>
      </p:sp>
      <p:cxnSp>
        <p:nvCxnSpPr>
          <p:cNvPr id="90" name="直線矢印コネクタ 89"/>
          <p:cNvCxnSpPr/>
          <p:nvPr/>
        </p:nvCxnSpPr>
        <p:spPr>
          <a:xfrm flipH="1">
            <a:off x="3856720" y="2131992"/>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H="1">
            <a:off x="3280720" y="2707992"/>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H="1">
            <a:off x="2704720" y="3283992"/>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flipH="1">
            <a:off x="2128720" y="3859992"/>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3782858" y="1979128"/>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97" name="テキスト ボックス 96"/>
          <p:cNvSpPr txBox="1"/>
          <p:nvPr/>
        </p:nvSpPr>
        <p:spPr>
          <a:xfrm>
            <a:off x="3239968" y="2526438"/>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98" name="テキスト ボックス 97"/>
          <p:cNvSpPr txBox="1"/>
          <p:nvPr/>
        </p:nvSpPr>
        <p:spPr>
          <a:xfrm>
            <a:off x="2663904" y="3104174"/>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99" name="テキスト ボックス 98"/>
          <p:cNvSpPr txBox="1"/>
          <p:nvPr/>
        </p:nvSpPr>
        <p:spPr>
          <a:xfrm>
            <a:off x="2066386" y="3710382"/>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101" name="正方形/長方形 100"/>
          <p:cNvSpPr/>
          <p:nvPr/>
        </p:nvSpPr>
        <p:spPr>
          <a:xfrm>
            <a:off x="4145146" y="1845336"/>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278</a:t>
            </a:r>
            <a:r>
              <a:rPr lang="en-US" altLang="ja-JP" sz="900" dirty="0" smtClean="0">
                <a:solidFill>
                  <a:schemeClr val="tx1"/>
                </a:solidFill>
              </a:rPr>
              <a:t>113</a:t>
            </a:r>
            <a:endParaRPr kumimoji="1" lang="ja-JP" altLang="en-US" sz="900" dirty="0">
              <a:solidFill>
                <a:schemeClr val="tx1"/>
              </a:solidFill>
            </a:endParaRPr>
          </a:p>
        </p:txBody>
      </p:sp>
      <p:sp>
        <p:nvSpPr>
          <p:cNvPr id="102" name="正方形/長方形 101"/>
          <p:cNvSpPr/>
          <p:nvPr/>
        </p:nvSpPr>
        <p:spPr>
          <a:xfrm>
            <a:off x="3569146" y="2421336"/>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274</a:t>
            </a:r>
            <a:r>
              <a:rPr lang="en-US" altLang="ja-JP" sz="900" dirty="0" smtClean="0">
                <a:solidFill>
                  <a:schemeClr val="tx1"/>
                </a:solidFill>
              </a:rPr>
              <a:t>Rg</a:t>
            </a:r>
            <a:endParaRPr kumimoji="1" lang="ja-JP" altLang="en-US" sz="900" dirty="0">
              <a:solidFill>
                <a:schemeClr val="tx1"/>
              </a:solidFill>
            </a:endParaRPr>
          </a:p>
        </p:txBody>
      </p:sp>
      <p:sp>
        <p:nvSpPr>
          <p:cNvPr id="103" name="正方形/長方形 102"/>
          <p:cNvSpPr/>
          <p:nvPr/>
        </p:nvSpPr>
        <p:spPr>
          <a:xfrm>
            <a:off x="2993146" y="2997336"/>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270</a:t>
            </a:r>
            <a:r>
              <a:rPr lang="en-US" altLang="ja-JP" sz="900" dirty="0" smtClean="0">
                <a:solidFill>
                  <a:schemeClr val="tx1"/>
                </a:solidFill>
              </a:rPr>
              <a:t>Mt</a:t>
            </a:r>
            <a:endParaRPr kumimoji="1" lang="ja-JP" altLang="en-US" sz="900" dirty="0">
              <a:solidFill>
                <a:schemeClr val="tx1"/>
              </a:solidFill>
            </a:endParaRPr>
          </a:p>
        </p:txBody>
      </p:sp>
      <p:sp>
        <p:nvSpPr>
          <p:cNvPr id="104" name="正方形/長方形 103"/>
          <p:cNvSpPr/>
          <p:nvPr/>
        </p:nvSpPr>
        <p:spPr>
          <a:xfrm>
            <a:off x="2417146" y="3573336"/>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266</a:t>
            </a:r>
            <a:r>
              <a:rPr lang="en-US" altLang="ja-JP" sz="900" dirty="0" smtClean="0">
                <a:solidFill>
                  <a:schemeClr val="tx1"/>
                </a:solidFill>
              </a:rPr>
              <a:t>Bh</a:t>
            </a:r>
            <a:endParaRPr kumimoji="1" lang="ja-JP" altLang="en-US" sz="900" dirty="0">
              <a:solidFill>
                <a:schemeClr val="tx1"/>
              </a:solidFill>
            </a:endParaRPr>
          </a:p>
        </p:txBody>
      </p:sp>
      <p:sp>
        <p:nvSpPr>
          <p:cNvPr id="105" name="正方形/長方形 104"/>
          <p:cNvSpPr/>
          <p:nvPr/>
        </p:nvSpPr>
        <p:spPr>
          <a:xfrm>
            <a:off x="1841146" y="4149336"/>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262</a:t>
            </a:r>
            <a:r>
              <a:rPr lang="en-US" altLang="ja-JP" sz="900" dirty="0" smtClean="0">
                <a:solidFill>
                  <a:schemeClr val="tx1"/>
                </a:solidFill>
              </a:rPr>
              <a:t>Db</a:t>
            </a:r>
            <a:endParaRPr kumimoji="1" lang="ja-JP" altLang="en-US" sz="900" dirty="0">
              <a:solidFill>
                <a:schemeClr val="tx1"/>
              </a:solidFill>
            </a:endParaRPr>
          </a:p>
        </p:txBody>
      </p:sp>
      <p:cxnSp>
        <p:nvCxnSpPr>
          <p:cNvPr id="130" name="直線矢印コネクタ 129"/>
          <p:cNvCxnSpPr/>
          <p:nvPr/>
        </p:nvCxnSpPr>
        <p:spPr>
          <a:xfrm flipH="1">
            <a:off x="1553146" y="4437336"/>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a:off x="1265146" y="4725336"/>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258</a:t>
            </a:r>
            <a:r>
              <a:rPr lang="en-US" altLang="ja-JP" sz="900" dirty="0" smtClean="0">
                <a:solidFill>
                  <a:schemeClr val="tx1"/>
                </a:solidFill>
              </a:rPr>
              <a:t>Lr</a:t>
            </a:r>
            <a:endParaRPr kumimoji="1" lang="ja-JP" altLang="en-US" sz="900" dirty="0">
              <a:solidFill>
                <a:schemeClr val="tx1"/>
              </a:solidFill>
            </a:endParaRPr>
          </a:p>
        </p:txBody>
      </p:sp>
      <p:sp>
        <p:nvSpPr>
          <p:cNvPr id="132" name="テキスト ボックス 131"/>
          <p:cNvSpPr txBox="1"/>
          <p:nvPr/>
        </p:nvSpPr>
        <p:spPr>
          <a:xfrm>
            <a:off x="1490748" y="4287790"/>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cxnSp>
        <p:nvCxnSpPr>
          <p:cNvPr id="133" name="直線矢印コネクタ 132"/>
          <p:cNvCxnSpPr/>
          <p:nvPr/>
        </p:nvCxnSpPr>
        <p:spPr>
          <a:xfrm flipH="1">
            <a:off x="977146" y="5013336"/>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正方形/長方形 133"/>
          <p:cNvSpPr/>
          <p:nvPr/>
        </p:nvSpPr>
        <p:spPr>
          <a:xfrm>
            <a:off x="689146" y="5301336"/>
            <a:ext cx="288000" cy="288000"/>
          </a:xfrm>
          <a:prstGeom prst="rect">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254</a:t>
            </a:r>
            <a:r>
              <a:rPr lang="en-US" altLang="ja-JP" sz="900" dirty="0" smtClean="0">
                <a:solidFill>
                  <a:schemeClr val="tx1"/>
                </a:solidFill>
              </a:rPr>
              <a:t>Md</a:t>
            </a:r>
            <a:endParaRPr kumimoji="1" lang="ja-JP" altLang="en-US" sz="900" dirty="0">
              <a:solidFill>
                <a:schemeClr val="tx1"/>
              </a:solidFill>
            </a:endParaRPr>
          </a:p>
        </p:txBody>
      </p:sp>
      <p:sp>
        <p:nvSpPr>
          <p:cNvPr id="135" name="テキスト ボックス 134"/>
          <p:cNvSpPr txBox="1"/>
          <p:nvPr/>
        </p:nvSpPr>
        <p:spPr>
          <a:xfrm>
            <a:off x="921066" y="4868878"/>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136" name="正方形/長方形 135"/>
          <p:cNvSpPr/>
          <p:nvPr/>
        </p:nvSpPr>
        <p:spPr>
          <a:xfrm>
            <a:off x="977146" y="5589336"/>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254</a:t>
            </a:r>
            <a:r>
              <a:rPr lang="en-US" altLang="ja-JP" sz="900" dirty="0" smtClean="0">
                <a:solidFill>
                  <a:schemeClr val="tx1"/>
                </a:solidFill>
              </a:rPr>
              <a:t>Fm</a:t>
            </a:r>
            <a:endParaRPr kumimoji="1" lang="ja-JP" altLang="en-US" sz="900" dirty="0">
              <a:solidFill>
                <a:schemeClr val="tx1"/>
              </a:solidFill>
            </a:endParaRPr>
          </a:p>
        </p:txBody>
      </p:sp>
      <p:cxnSp>
        <p:nvCxnSpPr>
          <p:cNvPr id="137" name="直線矢印コネクタ 136"/>
          <p:cNvCxnSpPr/>
          <p:nvPr/>
        </p:nvCxnSpPr>
        <p:spPr>
          <a:xfrm flipH="1">
            <a:off x="688298" y="5877336"/>
            <a:ext cx="288000" cy="288000"/>
          </a:xfrm>
          <a:prstGeom prst="straightConnector1">
            <a:avLst/>
          </a:prstGeom>
          <a:ln w="28575">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テキスト ボックス 137"/>
          <p:cNvSpPr txBox="1"/>
          <p:nvPr/>
        </p:nvSpPr>
        <p:spPr>
          <a:xfrm>
            <a:off x="631676" y="5722926"/>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sp>
        <p:nvSpPr>
          <p:cNvPr id="139" name="正方形/長方形 138"/>
          <p:cNvSpPr/>
          <p:nvPr/>
        </p:nvSpPr>
        <p:spPr>
          <a:xfrm>
            <a:off x="401146" y="6165336"/>
            <a:ext cx="288000" cy="28800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baseline="30000" dirty="0" smtClean="0">
                <a:solidFill>
                  <a:schemeClr val="tx1"/>
                </a:solidFill>
              </a:rPr>
              <a:t>250</a:t>
            </a:r>
            <a:r>
              <a:rPr lang="en-US" altLang="ja-JP" sz="900" dirty="0" smtClean="0">
                <a:solidFill>
                  <a:schemeClr val="tx1"/>
                </a:solidFill>
              </a:rPr>
              <a:t>Cf</a:t>
            </a:r>
            <a:endParaRPr kumimoji="1" lang="ja-JP" altLang="en-US" sz="900" dirty="0">
              <a:solidFill>
                <a:schemeClr val="tx1"/>
              </a:solidFill>
            </a:endParaRPr>
          </a:p>
        </p:txBody>
      </p:sp>
      <p:cxnSp>
        <p:nvCxnSpPr>
          <p:cNvPr id="141" name="直線矢印コネクタ 140"/>
          <p:cNvCxnSpPr/>
          <p:nvPr/>
        </p:nvCxnSpPr>
        <p:spPr>
          <a:xfrm>
            <a:off x="910812" y="5528452"/>
            <a:ext cx="144016" cy="144016"/>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5" name="テキスト ボックス 154"/>
          <p:cNvSpPr txBox="1"/>
          <p:nvPr/>
        </p:nvSpPr>
        <p:spPr>
          <a:xfrm>
            <a:off x="1540349" y="1619508"/>
            <a:ext cx="2296206" cy="369332"/>
          </a:xfrm>
          <a:prstGeom prst="rect">
            <a:avLst/>
          </a:prstGeom>
          <a:noFill/>
        </p:spPr>
        <p:txBody>
          <a:bodyPr wrap="none" rtlCol="0">
            <a:spAutoFit/>
          </a:bodyPr>
          <a:lstStyle/>
          <a:p>
            <a:r>
              <a:rPr lang="en-US" altLang="ja-JP" dirty="0" smtClean="0"/>
              <a:t>3</a:t>
            </a:r>
            <a:r>
              <a:rPr lang="en-US" altLang="ja-JP" baseline="30000" dirty="0" smtClean="0"/>
              <a:t>rd</a:t>
            </a:r>
            <a:r>
              <a:rPr lang="en-US" altLang="ja-JP" dirty="0" smtClean="0"/>
              <a:t> </a:t>
            </a:r>
            <a:r>
              <a:rPr kumimoji="1" lang="en-US" altLang="ja-JP" dirty="0" smtClean="0"/>
              <a:t>event Aug. 12 2012</a:t>
            </a:r>
            <a:endParaRPr kumimoji="1" lang="ja-JP" altLang="en-US" dirty="0"/>
          </a:p>
        </p:txBody>
      </p:sp>
      <p:sp>
        <p:nvSpPr>
          <p:cNvPr id="156" name="テキスト ボックス 155"/>
          <p:cNvSpPr txBox="1"/>
          <p:nvPr/>
        </p:nvSpPr>
        <p:spPr>
          <a:xfrm>
            <a:off x="583684" y="2420888"/>
            <a:ext cx="1107996" cy="369332"/>
          </a:xfrm>
          <a:prstGeom prst="rect">
            <a:avLst/>
          </a:prstGeom>
          <a:noFill/>
        </p:spPr>
        <p:txBody>
          <a:bodyPr wrap="none" rtlCol="0">
            <a:spAutoFit/>
          </a:bodyPr>
          <a:lstStyle/>
          <a:p>
            <a:r>
              <a:rPr kumimoji="1" lang="ja-JP" altLang="en-US" dirty="0" smtClean="0"/>
              <a:t>既知核種</a:t>
            </a:r>
            <a:endParaRPr kumimoji="1" lang="ja-JP" altLang="en-US" dirty="0"/>
          </a:p>
        </p:txBody>
      </p:sp>
      <p:graphicFrame>
        <p:nvGraphicFramePr>
          <p:cNvPr id="94" name="表 93"/>
          <p:cNvGraphicFramePr>
            <a:graphicFrameLocks noGrp="1"/>
          </p:cNvGraphicFramePr>
          <p:nvPr/>
        </p:nvGraphicFramePr>
        <p:xfrm>
          <a:off x="2987824" y="404664"/>
          <a:ext cx="5184000" cy="4032000"/>
        </p:xfrm>
        <a:graphic>
          <a:graphicData uri="http://schemas.openxmlformats.org/drawingml/2006/table">
            <a:tbl>
              <a:tblPr firstRow="1" bandRow="1">
                <a:tableStyleId>{5C22544A-7EE6-4342-B048-85BDC9FD1C3A}</a:tableStyleId>
              </a:tblPr>
              <a:tblGrid>
                <a:gridCol w="288064"/>
                <a:gridCol w="287936"/>
                <a:gridCol w="288000"/>
                <a:gridCol w="288000"/>
                <a:gridCol w="288000"/>
                <a:gridCol w="288000"/>
                <a:gridCol w="288000"/>
                <a:gridCol w="288000"/>
                <a:gridCol w="288000"/>
                <a:gridCol w="288000"/>
                <a:gridCol w="288000"/>
                <a:gridCol w="288000"/>
                <a:gridCol w="288000"/>
                <a:gridCol w="288000"/>
                <a:gridCol w="288000"/>
                <a:gridCol w="288000"/>
                <a:gridCol w="288000"/>
                <a:gridCol w="288000"/>
              </a:tblGrid>
              <a:tr h="288000">
                <a:tc>
                  <a:txBody>
                    <a:bodyPr/>
                    <a:lstStyle/>
                    <a:p>
                      <a:r>
                        <a:rPr kumimoji="1" lang="en-US" altLang="ja-JP" sz="900" b="0" dirty="0" smtClean="0">
                          <a:solidFill>
                            <a:schemeClr val="tx1"/>
                          </a:solidFill>
                        </a:rPr>
                        <a:t>118</a:t>
                      </a:r>
                      <a:endParaRPr kumimoji="1" lang="ja-JP" altLang="en-US" sz="900" b="0" dirty="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117</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aseline="30000" dirty="0" smtClean="0"/>
                        <a:t>293</a:t>
                      </a:r>
                      <a:r>
                        <a:rPr kumimoji="1" lang="en-US" altLang="ja-JP" sz="900" dirty="0" smtClean="0"/>
                        <a:t>117</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294</a:t>
                      </a:r>
                      <a:r>
                        <a:rPr kumimoji="1" lang="en-US" altLang="ja-JP" sz="900" dirty="0" smtClean="0"/>
                        <a:t>117</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116</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115</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aseline="30000" dirty="0" smtClean="0"/>
                        <a:t>287</a:t>
                      </a:r>
                      <a:r>
                        <a:rPr kumimoji="1" lang="en-US" altLang="ja-JP" sz="900" dirty="0" smtClean="0"/>
                        <a:t>115</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288</a:t>
                      </a:r>
                      <a:r>
                        <a:rPr kumimoji="1" lang="en-US" altLang="ja-JP" sz="900" dirty="0" smtClean="0"/>
                        <a:t>115</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289</a:t>
                      </a:r>
                      <a:r>
                        <a:rPr kumimoji="1" lang="en-US" altLang="ja-JP" sz="900" dirty="0" smtClean="0"/>
                        <a:t>115</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290</a:t>
                      </a:r>
                      <a:r>
                        <a:rPr kumimoji="1" lang="en-US" altLang="ja-JP" sz="900" dirty="0" smtClean="0"/>
                        <a:t>115</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114</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r>
                        <a:rPr kumimoji="1" lang="en-US" altLang="ja-JP" sz="900" dirty="0" smtClean="0"/>
                        <a:t>113</a:t>
                      </a:r>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282</a:t>
                      </a:r>
                      <a:r>
                        <a:rPr kumimoji="1" lang="en-US" altLang="ja-JP" sz="900" dirty="0" smtClean="0"/>
                        <a:t>113</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283</a:t>
                      </a:r>
                      <a:r>
                        <a:rPr kumimoji="1" lang="en-US" altLang="ja-JP" sz="900" dirty="0" smtClean="0"/>
                        <a:t>113</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284</a:t>
                      </a:r>
                      <a:r>
                        <a:rPr kumimoji="1" lang="en-US" altLang="ja-JP" sz="900" dirty="0" smtClean="0"/>
                        <a:t>113</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285</a:t>
                      </a:r>
                      <a:r>
                        <a:rPr kumimoji="1" lang="en-US" altLang="ja-JP" sz="900" dirty="0" smtClean="0"/>
                        <a:t>113</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286</a:t>
                      </a:r>
                      <a:r>
                        <a:rPr kumimoji="1" lang="en-US" altLang="ja-JP" sz="900" dirty="0" smtClean="0"/>
                        <a:t>113</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baseline="30000" dirty="0" smtClean="0">
                          <a:solidFill>
                            <a:schemeClr val="tx1"/>
                          </a:solidFill>
                        </a:rPr>
                        <a:t>283</a:t>
                      </a:r>
                      <a:r>
                        <a:rPr kumimoji="1" lang="en-US" altLang="ja-JP" sz="900" b="0" dirty="0" smtClean="0">
                          <a:solidFill>
                            <a:schemeClr val="tx1"/>
                          </a:solidFill>
                        </a:rPr>
                        <a:t>Cn</a:t>
                      </a:r>
                      <a:endParaRPr kumimoji="1" lang="ja-JP" altLang="en-US" sz="900" b="0" dirty="0" smtClean="0">
                        <a:solidFill>
                          <a:schemeClr val="tx1"/>
                        </a:solidFill>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278</a:t>
                      </a:r>
                      <a:r>
                        <a:rPr kumimoji="1" lang="en-US" altLang="ja-JP" sz="900" dirty="0" smtClean="0"/>
                        <a:t>Rg</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279</a:t>
                      </a:r>
                      <a:r>
                        <a:rPr kumimoji="1" lang="en-US" altLang="ja-JP" sz="900" dirty="0" smtClean="0"/>
                        <a:t>Rg</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280</a:t>
                      </a:r>
                      <a:r>
                        <a:rPr kumimoji="1" lang="en-US" altLang="ja-JP" sz="900" dirty="0" smtClean="0"/>
                        <a:t>Rg</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kumimoji="1" lang="en-US" altLang="ja-JP" sz="900" baseline="30000" dirty="0" smtClean="0"/>
                        <a:t>281</a:t>
                      </a:r>
                      <a:r>
                        <a:rPr kumimoji="1" lang="en-US" altLang="ja-JP" sz="900" dirty="0" smtClean="0"/>
                        <a:t>Rg</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kumimoji="1" lang="en-US" altLang="ja-JP" sz="900" baseline="30000" dirty="0" smtClean="0"/>
                        <a:t>282</a:t>
                      </a:r>
                      <a:r>
                        <a:rPr kumimoji="1" lang="en-US" altLang="ja-JP" sz="900" dirty="0" smtClean="0"/>
                        <a:t>Rg</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aseline="30000" dirty="0" smtClean="0"/>
                        <a:t>274</a:t>
                      </a:r>
                      <a:r>
                        <a:rPr kumimoji="1" lang="en-US" altLang="ja-JP" sz="900" dirty="0" smtClean="0"/>
                        <a:t>Mt</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275</a:t>
                      </a:r>
                      <a:r>
                        <a:rPr kumimoji="1" lang="en-US" altLang="ja-JP" sz="900" dirty="0" smtClean="0"/>
                        <a:t>Mt</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276</a:t>
                      </a:r>
                      <a:r>
                        <a:rPr kumimoji="1" lang="en-US" altLang="ja-JP" sz="900" dirty="0" smtClean="0"/>
                        <a:t>Mt</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278</a:t>
                      </a:r>
                      <a:r>
                        <a:rPr kumimoji="1" lang="en-US" altLang="ja-JP" sz="900" dirty="0" smtClean="0"/>
                        <a:t>Mt</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aseline="30000" dirty="0" smtClean="0"/>
                        <a:t>270</a:t>
                      </a:r>
                      <a:r>
                        <a:rPr kumimoji="1" lang="en-US" altLang="ja-JP" sz="900" dirty="0" smtClean="0"/>
                        <a:t>Bh</a:t>
                      </a:r>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271</a:t>
                      </a:r>
                      <a:r>
                        <a:rPr kumimoji="1" lang="en-US" altLang="ja-JP" sz="900" dirty="0" smtClean="0"/>
                        <a:t>Bh</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272</a:t>
                      </a:r>
                      <a:r>
                        <a:rPr kumimoji="1" lang="en-US" altLang="ja-JP" sz="900" dirty="0" smtClean="0"/>
                        <a:t>Bh</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sz="900" dirty="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274</a:t>
                      </a:r>
                      <a:r>
                        <a:rPr kumimoji="1" lang="en-US" altLang="ja-JP" sz="900" dirty="0" smtClean="0"/>
                        <a:t>Bh</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266</a:t>
                      </a:r>
                      <a:r>
                        <a:rPr kumimoji="1" lang="en-US" altLang="ja-JP" sz="900" dirty="0" smtClean="0"/>
                        <a:t>Db</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267</a:t>
                      </a:r>
                      <a:r>
                        <a:rPr kumimoji="1" lang="en-US" altLang="ja-JP" sz="900" dirty="0" smtClean="0"/>
                        <a:t>Db</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268</a:t>
                      </a:r>
                      <a:r>
                        <a:rPr kumimoji="1" lang="en-US" altLang="ja-JP" sz="900" dirty="0" smtClean="0"/>
                        <a:t>Db</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270</a:t>
                      </a:r>
                      <a:r>
                        <a:rPr kumimoji="1" lang="en-US" altLang="ja-JP" sz="900" dirty="0" smtClean="0"/>
                        <a:t>Db</a:t>
                      </a: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4" name="テキスト ボックス 113"/>
          <p:cNvSpPr txBox="1"/>
          <p:nvPr/>
        </p:nvSpPr>
        <p:spPr>
          <a:xfrm>
            <a:off x="5580112" y="3717032"/>
            <a:ext cx="2914580" cy="923330"/>
          </a:xfrm>
          <a:prstGeom prst="rect">
            <a:avLst/>
          </a:prstGeom>
          <a:noFill/>
        </p:spPr>
        <p:txBody>
          <a:bodyPr wrap="none" rtlCol="0">
            <a:spAutoFit/>
          </a:bodyPr>
          <a:lstStyle/>
          <a:p>
            <a:r>
              <a:rPr kumimoji="1" lang="en-US" altLang="ja-JP" dirty="0" smtClean="0"/>
              <a:t>FLNR/LLNR/GSI/LBNL</a:t>
            </a:r>
          </a:p>
          <a:p>
            <a:r>
              <a:rPr lang="en-US" altLang="ja-JP" dirty="0" smtClean="0"/>
              <a:t>Actinide-based, </a:t>
            </a:r>
            <a:r>
              <a:rPr lang="en-US" altLang="ja-JP" baseline="30000" dirty="0" smtClean="0"/>
              <a:t>48</a:t>
            </a:r>
            <a:r>
              <a:rPr lang="en-US" altLang="ja-JP" dirty="0" smtClean="0"/>
              <a:t>Ca induced</a:t>
            </a:r>
          </a:p>
          <a:p>
            <a:r>
              <a:rPr kumimoji="1" lang="en-US" altLang="ja-JP" dirty="0" smtClean="0"/>
              <a:t>Hot fusion reactions</a:t>
            </a:r>
            <a:endParaRPr kumimoji="1" lang="ja-JP" altLang="en-US" dirty="0"/>
          </a:p>
        </p:txBody>
      </p:sp>
      <p:sp>
        <p:nvSpPr>
          <p:cNvPr id="158" name="四角形吹き出し 157"/>
          <p:cNvSpPr/>
          <p:nvPr/>
        </p:nvSpPr>
        <p:spPr>
          <a:xfrm>
            <a:off x="7596336" y="116632"/>
            <a:ext cx="1440160" cy="288032"/>
          </a:xfrm>
          <a:prstGeom prst="wedgeRectCallout">
            <a:avLst>
              <a:gd name="adj1" fmla="val 23443"/>
              <a:gd name="adj2" fmla="val 154745"/>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r>
              <a:rPr lang="en-US" altLang="ja-JP" sz="1400" baseline="30000" dirty="0" smtClean="0">
                <a:solidFill>
                  <a:schemeClr val="tx1"/>
                </a:solidFill>
              </a:rPr>
              <a:t>249</a:t>
            </a:r>
            <a:r>
              <a:rPr lang="en-US" altLang="ja-JP" sz="1400" dirty="0" smtClean="0">
                <a:solidFill>
                  <a:schemeClr val="tx1"/>
                </a:solidFill>
              </a:rPr>
              <a:t>Bk + </a:t>
            </a:r>
            <a:r>
              <a:rPr lang="en-US" altLang="ja-JP" sz="1400" baseline="30000" dirty="0" smtClean="0">
                <a:solidFill>
                  <a:schemeClr val="tx1"/>
                </a:solidFill>
              </a:rPr>
              <a:t>48</a:t>
            </a:r>
            <a:r>
              <a:rPr lang="en-US" altLang="ja-JP" sz="1400" dirty="0" smtClean="0">
                <a:solidFill>
                  <a:schemeClr val="tx1"/>
                </a:solidFill>
              </a:rPr>
              <a:t>Ca </a:t>
            </a:r>
            <a:r>
              <a:rPr lang="en-US" altLang="ja-JP" sz="1400" dirty="0" smtClean="0">
                <a:solidFill>
                  <a:schemeClr val="tx1"/>
                </a:solidFill>
                <a:sym typeface="Wingdings" pitchFamily="2" charset="2"/>
              </a:rPr>
              <a:t> 4</a:t>
            </a:r>
            <a:r>
              <a:rPr lang="en-US" altLang="ja-JP" sz="1400" i="1" dirty="0" smtClean="0">
                <a:solidFill>
                  <a:schemeClr val="tx1"/>
                </a:solidFill>
                <a:sym typeface="Wingdings" pitchFamily="2" charset="2"/>
              </a:rPr>
              <a:t>n</a:t>
            </a:r>
            <a:endParaRPr lang="ja-JP" altLang="en-US" sz="1400" i="1" dirty="0">
              <a:solidFill>
                <a:schemeClr val="tx1"/>
              </a:solidFill>
            </a:endParaRPr>
          </a:p>
        </p:txBody>
      </p:sp>
      <p:sp>
        <p:nvSpPr>
          <p:cNvPr id="159" name="四角形吹き出し 158"/>
          <p:cNvSpPr/>
          <p:nvPr/>
        </p:nvSpPr>
        <p:spPr>
          <a:xfrm>
            <a:off x="7092280" y="1988840"/>
            <a:ext cx="1440160" cy="288032"/>
          </a:xfrm>
          <a:prstGeom prst="wedgeRectCallout">
            <a:avLst>
              <a:gd name="adj1" fmla="val -19832"/>
              <a:gd name="adj2" fmla="val -201372"/>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400" baseline="30000" dirty="0" smtClean="0">
                <a:solidFill>
                  <a:schemeClr val="tx1"/>
                </a:solidFill>
              </a:rPr>
              <a:t>243</a:t>
            </a:r>
            <a:r>
              <a:rPr lang="en-US" altLang="ja-JP" sz="1400" dirty="0" smtClean="0">
                <a:solidFill>
                  <a:schemeClr val="tx1"/>
                </a:solidFill>
              </a:rPr>
              <a:t>Am + </a:t>
            </a:r>
            <a:r>
              <a:rPr lang="en-US" altLang="ja-JP" sz="1400" baseline="30000" dirty="0" smtClean="0">
                <a:solidFill>
                  <a:schemeClr val="tx1"/>
                </a:solidFill>
              </a:rPr>
              <a:t>48</a:t>
            </a:r>
            <a:r>
              <a:rPr lang="en-US" altLang="ja-JP" sz="1400" dirty="0" smtClean="0">
                <a:solidFill>
                  <a:schemeClr val="tx1"/>
                </a:solidFill>
              </a:rPr>
              <a:t>Ca </a:t>
            </a:r>
            <a:r>
              <a:rPr lang="en-US" altLang="ja-JP" sz="1400" dirty="0" smtClean="0">
                <a:solidFill>
                  <a:schemeClr val="tx1"/>
                </a:solidFill>
                <a:sym typeface="Wingdings" pitchFamily="2" charset="2"/>
              </a:rPr>
              <a:t> 2</a:t>
            </a:r>
            <a:r>
              <a:rPr lang="en-US" altLang="ja-JP" sz="1400" i="1" dirty="0" smtClean="0">
                <a:solidFill>
                  <a:schemeClr val="tx1"/>
                </a:solidFill>
                <a:sym typeface="Wingdings" pitchFamily="2" charset="2"/>
              </a:rPr>
              <a:t>n</a:t>
            </a:r>
            <a:endParaRPr lang="ja-JP" altLang="en-US" sz="1400" i="1" dirty="0">
              <a:solidFill>
                <a:schemeClr val="tx1"/>
              </a:solidFill>
            </a:endParaRPr>
          </a:p>
        </p:txBody>
      </p:sp>
      <p:sp>
        <p:nvSpPr>
          <p:cNvPr id="160" name="四角形吹き出し 159"/>
          <p:cNvSpPr/>
          <p:nvPr/>
        </p:nvSpPr>
        <p:spPr>
          <a:xfrm>
            <a:off x="4211960" y="836712"/>
            <a:ext cx="1440160" cy="288032"/>
          </a:xfrm>
          <a:prstGeom prst="wedgeRectCallout">
            <a:avLst>
              <a:gd name="adj1" fmla="val -22959"/>
              <a:gd name="adj2" fmla="val 303078"/>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400" baseline="30000" dirty="0" smtClean="0">
                <a:solidFill>
                  <a:schemeClr val="tx1"/>
                </a:solidFill>
              </a:rPr>
              <a:t>209</a:t>
            </a:r>
            <a:r>
              <a:rPr lang="en-US" altLang="ja-JP" sz="1400" dirty="0" smtClean="0">
                <a:solidFill>
                  <a:schemeClr val="tx1"/>
                </a:solidFill>
              </a:rPr>
              <a:t>Bi + </a:t>
            </a:r>
            <a:r>
              <a:rPr lang="en-US" altLang="ja-JP" sz="1400" baseline="30000" dirty="0" smtClean="0">
                <a:solidFill>
                  <a:schemeClr val="tx1"/>
                </a:solidFill>
              </a:rPr>
              <a:t>70</a:t>
            </a:r>
            <a:r>
              <a:rPr lang="en-US" altLang="ja-JP" sz="1400" dirty="0" smtClean="0">
                <a:solidFill>
                  <a:schemeClr val="tx1"/>
                </a:solidFill>
              </a:rPr>
              <a:t>Zn </a:t>
            </a:r>
            <a:r>
              <a:rPr lang="en-US" altLang="ja-JP" sz="1400" dirty="0" smtClean="0">
                <a:solidFill>
                  <a:schemeClr val="tx1"/>
                </a:solidFill>
                <a:sym typeface="Wingdings" pitchFamily="2" charset="2"/>
              </a:rPr>
              <a:t> </a:t>
            </a:r>
            <a:r>
              <a:rPr lang="en-US" altLang="ja-JP" sz="1400" i="1" dirty="0" smtClean="0">
                <a:solidFill>
                  <a:schemeClr val="tx1"/>
                </a:solidFill>
                <a:sym typeface="Wingdings" pitchFamily="2" charset="2"/>
              </a:rPr>
              <a:t>n</a:t>
            </a:r>
            <a:endParaRPr lang="ja-JP" altLang="en-US" sz="1400" i="1" dirty="0">
              <a:solidFill>
                <a:schemeClr val="tx1"/>
              </a:solidFill>
            </a:endParaRPr>
          </a:p>
        </p:txBody>
      </p:sp>
      <p:sp>
        <p:nvSpPr>
          <p:cNvPr id="161" name="正方形/長方形 160"/>
          <p:cNvSpPr/>
          <p:nvPr/>
        </p:nvSpPr>
        <p:spPr>
          <a:xfrm>
            <a:off x="6159468" y="1846818"/>
            <a:ext cx="288000" cy="288032"/>
          </a:xfrm>
          <a:prstGeom prst="rect">
            <a:avLst/>
          </a:prstGeom>
          <a:solidFill>
            <a:srgbClr val="FFFF0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900" baseline="30000" dirty="0" smtClean="0">
                <a:solidFill>
                  <a:schemeClr val="tx1"/>
                </a:solidFill>
              </a:rPr>
              <a:t>285</a:t>
            </a:r>
            <a:r>
              <a:rPr kumimoji="1" lang="en-US" altLang="ja-JP" sz="900" dirty="0" smtClean="0">
                <a:solidFill>
                  <a:schemeClr val="tx1"/>
                </a:solidFill>
              </a:rPr>
              <a:t>113</a:t>
            </a:r>
            <a:endParaRPr kumimoji="1" lang="ja-JP" altLang="en-US" sz="900" dirty="0">
              <a:solidFill>
                <a:schemeClr val="tx1"/>
              </a:solidFill>
            </a:endParaRPr>
          </a:p>
        </p:txBody>
      </p:sp>
      <p:sp>
        <p:nvSpPr>
          <p:cNvPr id="162" name="正方形/長方形 161"/>
          <p:cNvSpPr/>
          <p:nvPr/>
        </p:nvSpPr>
        <p:spPr>
          <a:xfrm>
            <a:off x="5583468" y="2422818"/>
            <a:ext cx="288000" cy="288032"/>
          </a:xfrm>
          <a:prstGeom prst="rect">
            <a:avLst/>
          </a:prstGeom>
          <a:solidFill>
            <a:srgbClr val="92D05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900" baseline="30000" dirty="0" smtClean="0">
                <a:solidFill>
                  <a:schemeClr val="tx1"/>
                </a:solidFill>
              </a:rPr>
              <a:t>281</a:t>
            </a:r>
            <a:r>
              <a:rPr lang="en-US" altLang="ja-JP" sz="900" dirty="0" smtClean="0">
                <a:solidFill>
                  <a:schemeClr val="tx1"/>
                </a:solidFill>
              </a:rPr>
              <a:t>Rg</a:t>
            </a:r>
            <a:endParaRPr kumimoji="1" lang="ja-JP" altLang="en-US" sz="900" dirty="0">
              <a:solidFill>
                <a:schemeClr val="tx1"/>
              </a:solidFill>
            </a:endParaRPr>
          </a:p>
        </p:txBody>
      </p:sp>
      <p:grpSp>
        <p:nvGrpSpPr>
          <p:cNvPr id="10" name="グループ化 162"/>
          <p:cNvGrpSpPr/>
          <p:nvPr/>
        </p:nvGrpSpPr>
        <p:grpSpPr>
          <a:xfrm>
            <a:off x="5812784" y="1981954"/>
            <a:ext cx="346684" cy="440864"/>
            <a:chOff x="6133316" y="855136"/>
            <a:chExt cx="346684" cy="440864"/>
          </a:xfrm>
        </p:grpSpPr>
        <p:cxnSp>
          <p:nvCxnSpPr>
            <p:cNvPr id="164" name="直線矢印コネクタ 163"/>
            <p:cNvCxnSpPr/>
            <p:nvPr/>
          </p:nvCxnSpPr>
          <p:spPr>
            <a:xfrm flipH="1">
              <a:off x="6192000" y="1008000"/>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5" name="テキスト ボックス 164"/>
            <p:cNvSpPr txBox="1"/>
            <p:nvPr/>
          </p:nvSpPr>
          <p:spPr>
            <a:xfrm>
              <a:off x="6133316" y="855136"/>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grpSp>
      <p:grpSp>
        <p:nvGrpSpPr>
          <p:cNvPr id="13" name="グループ化 165"/>
          <p:cNvGrpSpPr/>
          <p:nvPr/>
        </p:nvGrpSpPr>
        <p:grpSpPr>
          <a:xfrm>
            <a:off x="5572048" y="2647818"/>
            <a:ext cx="477752" cy="353083"/>
            <a:chOff x="4173876" y="3257619"/>
            <a:chExt cx="477752" cy="353083"/>
          </a:xfrm>
        </p:grpSpPr>
        <p:cxnSp>
          <p:nvCxnSpPr>
            <p:cNvPr id="167" name="直線矢印コネクタ 166"/>
            <p:cNvCxnSpPr/>
            <p:nvPr/>
          </p:nvCxnSpPr>
          <p:spPr>
            <a:xfrm flipH="1">
              <a:off x="4173876" y="3312882"/>
              <a:ext cx="144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直線矢印コネクタ 167"/>
            <p:cNvCxnSpPr/>
            <p:nvPr/>
          </p:nvCxnSpPr>
          <p:spPr>
            <a:xfrm>
              <a:off x="4325512" y="3322702"/>
              <a:ext cx="144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9" name="テキスト ボックス 168"/>
            <p:cNvSpPr txBox="1"/>
            <p:nvPr/>
          </p:nvSpPr>
          <p:spPr>
            <a:xfrm>
              <a:off x="4303456" y="3257619"/>
              <a:ext cx="348172" cy="307777"/>
            </a:xfrm>
            <a:prstGeom prst="rect">
              <a:avLst/>
            </a:prstGeom>
            <a:noFill/>
          </p:spPr>
          <p:txBody>
            <a:bodyPr wrap="none" rtlCol="0">
              <a:spAutoFit/>
            </a:bodyPr>
            <a:lstStyle/>
            <a:p>
              <a:r>
                <a:rPr kumimoji="1" lang="en-US" altLang="ja-JP" sz="1400" dirty="0" smtClean="0"/>
                <a:t>SF</a:t>
              </a:r>
              <a:endParaRPr kumimoji="1" lang="ja-JP" altLang="en-US" sz="1400" dirty="0"/>
            </a:p>
          </p:txBody>
        </p:sp>
      </p:grpSp>
      <p:sp>
        <p:nvSpPr>
          <p:cNvPr id="170" name="正方形/長方形 169"/>
          <p:cNvSpPr/>
          <p:nvPr/>
        </p:nvSpPr>
        <p:spPr>
          <a:xfrm>
            <a:off x="6735468" y="1270120"/>
            <a:ext cx="288000" cy="288032"/>
          </a:xfrm>
          <a:prstGeom prst="rect">
            <a:avLst/>
          </a:prstGeom>
          <a:solidFill>
            <a:srgbClr val="FFFF0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900" baseline="30000" dirty="0" smtClean="0">
                <a:solidFill>
                  <a:schemeClr val="tx1"/>
                </a:solidFill>
              </a:rPr>
              <a:t>289</a:t>
            </a:r>
            <a:r>
              <a:rPr kumimoji="1" lang="en-US" altLang="ja-JP" sz="900" dirty="0" smtClean="0">
                <a:solidFill>
                  <a:schemeClr val="tx1"/>
                </a:solidFill>
              </a:rPr>
              <a:t>115</a:t>
            </a:r>
            <a:endParaRPr kumimoji="1" lang="ja-JP" altLang="en-US" sz="900" dirty="0">
              <a:solidFill>
                <a:schemeClr val="tx1"/>
              </a:solidFill>
            </a:endParaRPr>
          </a:p>
        </p:txBody>
      </p:sp>
      <p:grpSp>
        <p:nvGrpSpPr>
          <p:cNvPr id="16" name="グループ化 170"/>
          <p:cNvGrpSpPr/>
          <p:nvPr/>
        </p:nvGrpSpPr>
        <p:grpSpPr>
          <a:xfrm>
            <a:off x="6390806" y="1405256"/>
            <a:ext cx="346684" cy="440864"/>
            <a:chOff x="6133316" y="855136"/>
            <a:chExt cx="346684" cy="440864"/>
          </a:xfrm>
        </p:grpSpPr>
        <p:cxnSp>
          <p:nvCxnSpPr>
            <p:cNvPr id="172" name="直線矢印コネクタ 171"/>
            <p:cNvCxnSpPr/>
            <p:nvPr/>
          </p:nvCxnSpPr>
          <p:spPr>
            <a:xfrm flipH="1">
              <a:off x="6192000" y="1008000"/>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3" name="テキスト ボックス 172"/>
            <p:cNvSpPr txBox="1"/>
            <p:nvPr/>
          </p:nvSpPr>
          <p:spPr>
            <a:xfrm>
              <a:off x="6133316" y="855136"/>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grpSp>
      <p:sp>
        <p:nvSpPr>
          <p:cNvPr id="174" name="正方形/長方形 173"/>
          <p:cNvSpPr/>
          <p:nvPr/>
        </p:nvSpPr>
        <p:spPr>
          <a:xfrm>
            <a:off x="6156960" y="1848155"/>
            <a:ext cx="288000" cy="288032"/>
          </a:xfrm>
          <a:prstGeom prst="rect">
            <a:avLst/>
          </a:prstGeom>
          <a:solidFill>
            <a:srgbClr val="FFFF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900" baseline="30000" dirty="0" smtClean="0">
                <a:solidFill>
                  <a:schemeClr val="tx1"/>
                </a:solidFill>
              </a:rPr>
              <a:t>285</a:t>
            </a:r>
            <a:r>
              <a:rPr kumimoji="1" lang="en-US" altLang="ja-JP" sz="900" dirty="0" smtClean="0">
                <a:solidFill>
                  <a:schemeClr val="tx1"/>
                </a:solidFill>
              </a:rPr>
              <a:t>113</a:t>
            </a:r>
            <a:endParaRPr kumimoji="1" lang="ja-JP" altLang="en-US" sz="900" dirty="0">
              <a:solidFill>
                <a:schemeClr val="tx1"/>
              </a:solidFill>
            </a:endParaRPr>
          </a:p>
        </p:txBody>
      </p:sp>
      <p:sp>
        <p:nvSpPr>
          <p:cNvPr id="175" name="正方形/長方形 174"/>
          <p:cNvSpPr/>
          <p:nvPr/>
        </p:nvSpPr>
        <p:spPr>
          <a:xfrm>
            <a:off x="5580960" y="2424155"/>
            <a:ext cx="288000" cy="288032"/>
          </a:xfrm>
          <a:prstGeom prst="rect">
            <a:avLst/>
          </a:prstGeom>
          <a:solidFill>
            <a:srgbClr val="92D05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900" baseline="30000" dirty="0" smtClean="0">
                <a:solidFill>
                  <a:schemeClr val="tx1"/>
                </a:solidFill>
              </a:rPr>
              <a:t>281</a:t>
            </a:r>
            <a:r>
              <a:rPr lang="en-US" altLang="ja-JP" sz="900" dirty="0" smtClean="0">
                <a:solidFill>
                  <a:schemeClr val="tx1"/>
                </a:solidFill>
              </a:rPr>
              <a:t>Rg</a:t>
            </a:r>
            <a:endParaRPr kumimoji="1" lang="ja-JP" altLang="en-US" sz="900" dirty="0">
              <a:solidFill>
                <a:schemeClr val="tx1"/>
              </a:solidFill>
            </a:endParaRPr>
          </a:p>
        </p:txBody>
      </p:sp>
      <p:grpSp>
        <p:nvGrpSpPr>
          <p:cNvPr id="19" name="グループ化 175"/>
          <p:cNvGrpSpPr/>
          <p:nvPr/>
        </p:nvGrpSpPr>
        <p:grpSpPr>
          <a:xfrm>
            <a:off x="5810276" y="1983291"/>
            <a:ext cx="346684" cy="440864"/>
            <a:chOff x="6133316" y="855136"/>
            <a:chExt cx="346684" cy="440864"/>
          </a:xfrm>
        </p:grpSpPr>
        <p:cxnSp>
          <p:nvCxnSpPr>
            <p:cNvPr id="177" name="直線矢印コネクタ 176"/>
            <p:cNvCxnSpPr/>
            <p:nvPr/>
          </p:nvCxnSpPr>
          <p:spPr>
            <a:xfrm flipH="1">
              <a:off x="6192000" y="1008000"/>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133316" y="855136"/>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grpSp>
      <p:grpSp>
        <p:nvGrpSpPr>
          <p:cNvPr id="22" name="グループ化 178"/>
          <p:cNvGrpSpPr/>
          <p:nvPr/>
        </p:nvGrpSpPr>
        <p:grpSpPr>
          <a:xfrm>
            <a:off x="5569540" y="2649155"/>
            <a:ext cx="477752" cy="353083"/>
            <a:chOff x="4173876" y="3257619"/>
            <a:chExt cx="477752" cy="353083"/>
          </a:xfrm>
        </p:grpSpPr>
        <p:cxnSp>
          <p:nvCxnSpPr>
            <p:cNvPr id="180" name="直線矢印コネクタ 179"/>
            <p:cNvCxnSpPr/>
            <p:nvPr/>
          </p:nvCxnSpPr>
          <p:spPr>
            <a:xfrm flipH="1">
              <a:off x="4173876" y="3312882"/>
              <a:ext cx="144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1" name="直線矢印コネクタ 180"/>
            <p:cNvCxnSpPr/>
            <p:nvPr/>
          </p:nvCxnSpPr>
          <p:spPr>
            <a:xfrm>
              <a:off x="4325512" y="3322702"/>
              <a:ext cx="144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2" name="テキスト ボックス 181"/>
            <p:cNvSpPr txBox="1"/>
            <p:nvPr/>
          </p:nvSpPr>
          <p:spPr>
            <a:xfrm>
              <a:off x="4303456" y="3257619"/>
              <a:ext cx="348172" cy="307777"/>
            </a:xfrm>
            <a:prstGeom prst="rect">
              <a:avLst/>
            </a:prstGeom>
            <a:noFill/>
          </p:spPr>
          <p:txBody>
            <a:bodyPr wrap="none" rtlCol="0">
              <a:spAutoFit/>
            </a:bodyPr>
            <a:lstStyle/>
            <a:p>
              <a:r>
                <a:rPr kumimoji="1" lang="en-US" altLang="ja-JP" sz="1400" dirty="0" smtClean="0"/>
                <a:t>SF</a:t>
              </a:r>
              <a:endParaRPr kumimoji="1" lang="ja-JP" altLang="en-US" sz="1400" dirty="0"/>
            </a:p>
          </p:txBody>
        </p:sp>
      </p:grpSp>
      <p:sp>
        <p:nvSpPr>
          <p:cNvPr id="183" name="正方形/長方形 182"/>
          <p:cNvSpPr/>
          <p:nvPr/>
        </p:nvSpPr>
        <p:spPr>
          <a:xfrm>
            <a:off x="6732960" y="1271457"/>
            <a:ext cx="288000" cy="288032"/>
          </a:xfrm>
          <a:prstGeom prst="rect">
            <a:avLst/>
          </a:prstGeom>
          <a:solidFill>
            <a:srgbClr val="FFFF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900" baseline="30000" dirty="0" smtClean="0">
                <a:solidFill>
                  <a:schemeClr val="tx1"/>
                </a:solidFill>
              </a:rPr>
              <a:t>289</a:t>
            </a:r>
            <a:r>
              <a:rPr kumimoji="1" lang="en-US" altLang="ja-JP" sz="900" dirty="0" smtClean="0">
                <a:solidFill>
                  <a:schemeClr val="tx1"/>
                </a:solidFill>
              </a:rPr>
              <a:t>115</a:t>
            </a:r>
            <a:endParaRPr kumimoji="1" lang="ja-JP" altLang="en-US" sz="900" dirty="0">
              <a:solidFill>
                <a:schemeClr val="tx1"/>
              </a:solidFill>
            </a:endParaRPr>
          </a:p>
        </p:txBody>
      </p:sp>
      <p:grpSp>
        <p:nvGrpSpPr>
          <p:cNvPr id="25" name="グループ化 183"/>
          <p:cNvGrpSpPr/>
          <p:nvPr/>
        </p:nvGrpSpPr>
        <p:grpSpPr>
          <a:xfrm>
            <a:off x="6388298" y="1406593"/>
            <a:ext cx="346684" cy="440864"/>
            <a:chOff x="6133316" y="855136"/>
            <a:chExt cx="346684" cy="440864"/>
          </a:xfrm>
        </p:grpSpPr>
        <p:cxnSp>
          <p:nvCxnSpPr>
            <p:cNvPr id="185" name="直線矢印コネクタ 184"/>
            <p:cNvCxnSpPr/>
            <p:nvPr/>
          </p:nvCxnSpPr>
          <p:spPr>
            <a:xfrm flipH="1">
              <a:off x="6192000" y="1008000"/>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6" name="テキスト ボックス 185"/>
            <p:cNvSpPr txBox="1"/>
            <p:nvPr/>
          </p:nvSpPr>
          <p:spPr>
            <a:xfrm>
              <a:off x="6133316" y="855136"/>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grpSp>
      <p:sp>
        <p:nvSpPr>
          <p:cNvPr id="187" name="正方形/長方形 186"/>
          <p:cNvSpPr/>
          <p:nvPr/>
        </p:nvSpPr>
        <p:spPr>
          <a:xfrm>
            <a:off x="7304713" y="691531"/>
            <a:ext cx="288000" cy="288032"/>
          </a:xfrm>
          <a:prstGeom prst="rect">
            <a:avLst/>
          </a:prstGeom>
          <a:solidFill>
            <a:srgbClr val="FFFF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900" baseline="30000" dirty="0" smtClean="0">
                <a:solidFill>
                  <a:schemeClr val="tx1"/>
                </a:solidFill>
              </a:rPr>
              <a:t>293</a:t>
            </a:r>
            <a:r>
              <a:rPr kumimoji="1" lang="en-US" altLang="ja-JP" sz="900" dirty="0" smtClean="0">
                <a:solidFill>
                  <a:schemeClr val="tx1"/>
                </a:solidFill>
              </a:rPr>
              <a:t>117</a:t>
            </a:r>
            <a:endParaRPr kumimoji="1" lang="ja-JP" altLang="en-US" sz="900" dirty="0">
              <a:solidFill>
                <a:schemeClr val="tx1"/>
              </a:solidFill>
            </a:endParaRPr>
          </a:p>
        </p:txBody>
      </p:sp>
      <p:grpSp>
        <p:nvGrpSpPr>
          <p:cNvPr id="28" name="グループ化 187"/>
          <p:cNvGrpSpPr/>
          <p:nvPr/>
        </p:nvGrpSpPr>
        <p:grpSpPr>
          <a:xfrm>
            <a:off x="6960051" y="826667"/>
            <a:ext cx="346684" cy="440864"/>
            <a:chOff x="6133316" y="855136"/>
            <a:chExt cx="346684" cy="440864"/>
          </a:xfrm>
        </p:grpSpPr>
        <p:cxnSp>
          <p:nvCxnSpPr>
            <p:cNvPr id="189" name="直線矢印コネクタ 188"/>
            <p:cNvCxnSpPr/>
            <p:nvPr/>
          </p:nvCxnSpPr>
          <p:spPr>
            <a:xfrm flipH="1">
              <a:off x="6192000" y="1008000"/>
              <a:ext cx="288000" cy="288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0" name="テキスト ボックス 189"/>
            <p:cNvSpPr txBox="1"/>
            <p:nvPr/>
          </p:nvSpPr>
          <p:spPr>
            <a:xfrm>
              <a:off x="6133316" y="855136"/>
              <a:ext cx="314510" cy="338554"/>
            </a:xfrm>
            <a:prstGeom prst="rect">
              <a:avLst/>
            </a:prstGeom>
            <a:noFill/>
          </p:spPr>
          <p:txBody>
            <a:bodyPr wrap="none" rtlCol="0">
              <a:spAutoFit/>
            </a:bodyPr>
            <a:lstStyle/>
            <a:p>
              <a:r>
                <a:rPr kumimoji="1" lang="en-US" altLang="ja-JP" sz="1600" b="1" dirty="0" smtClean="0">
                  <a:latin typeface="Symbol" pitchFamily="18" charset="2"/>
                </a:rPr>
                <a:t>a</a:t>
              </a:r>
              <a:endParaRPr kumimoji="1" lang="ja-JP" altLang="en-US" sz="1600" b="1" dirty="0">
                <a:latin typeface="Symbol" pitchFamily="18" charset="2"/>
              </a:endParaRPr>
            </a:p>
          </p:txBody>
        </p:sp>
      </p:grpSp>
      <p:sp>
        <p:nvSpPr>
          <p:cNvPr id="140" name="右矢印 139"/>
          <p:cNvSpPr/>
          <p:nvPr/>
        </p:nvSpPr>
        <p:spPr>
          <a:xfrm flipH="1">
            <a:off x="4338162" y="2024856"/>
            <a:ext cx="180000" cy="108000"/>
          </a:xfrm>
          <a:prstGeom prst="rightArrow">
            <a:avLst>
              <a:gd name="adj1" fmla="val 73786"/>
              <a:gd name="adj2" fmla="val 472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a:off x="395536" y="2154560"/>
            <a:ext cx="4032448" cy="266328"/>
          </a:xfrm>
          <a:prstGeom prst="rect">
            <a:avLst/>
          </a:prstGeom>
          <a:solidFill>
            <a:srgbClr val="1AE3F2">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395536" y="3284984"/>
            <a:ext cx="2592288" cy="3146648"/>
          </a:xfrm>
          <a:prstGeom prst="rect">
            <a:avLst/>
          </a:prstGeom>
          <a:solidFill>
            <a:srgbClr val="1AE3F2">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95536" y="2420888"/>
            <a:ext cx="3456384" cy="576064"/>
          </a:xfrm>
          <a:prstGeom prst="rect">
            <a:avLst/>
          </a:prstGeom>
          <a:solidFill>
            <a:srgbClr val="1AE3F2">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395536" y="2996622"/>
            <a:ext cx="2880320" cy="288362"/>
          </a:xfrm>
          <a:prstGeom prst="rect">
            <a:avLst/>
          </a:prstGeom>
          <a:solidFill>
            <a:srgbClr val="1AE3F2">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7315026" y="1274698"/>
            <a:ext cx="288000" cy="28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600" dirty="0" smtClean="0">
                <a:solidFill>
                  <a:schemeClr val="tx1"/>
                </a:solidFill>
              </a:rPr>
              <a:t>CN</a:t>
            </a:r>
            <a:endParaRPr kumimoji="1" lang="ja-JP" altLang="en-US" sz="1600" dirty="0">
              <a:solidFill>
                <a:schemeClr val="tx1"/>
              </a:solidFill>
            </a:endParaRPr>
          </a:p>
        </p:txBody>
      </p:sp>
      <p:sp>
        <p:nvSpPr>
          <p:cNvPr id="154" name="右矢印 153"/>
          <p:cNvSpPr/>
          <p:nvPr/>
        </p:nvSpPr>
        <p:spPr>
          <a:xfrm flipH="1">
            <a:off x="7213328" y="1448040"/>
            <a:ext cx="180000" cy="108000"/>
          </a:xfrm>
          <a:prstGeom prst="rightArrow">
            <a:avLst>
              <a:gd name="adj1" fmla="val 73786"/>
              <a:gd name="adj2" fmla="val 472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右矢印 156"/>
          <p:cNvSpPr/>
          <p:nvPr/>
        </p:nvSpPr>
        <p:spPr>
          <a:xfrm flipH="1">
            <a:off x="6912636" y="1448404"/>
            <a:ext cx="180000" cy="108000"/>
          </a:xfrm>
          <a:prstGeom prst="rightArrow">
            <a:avLst>
              <a:gd name="adj1" fmla="val 73786"/>
              <a:gd name="adj2" fmla="val 472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7891058" y="692696"/>
            <a:ext cx="288000"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8184308" y="692696"/>
            <a:ext cx="288000"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8477526" y="692696"/>
            <a:ext cx="288000" cy="28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600" dirty="0" smtClean="0">
                <a:solidFill>
                  <a:schemeClr val="tx1"/>
                </a:solidFill>
              </a:rPr>
              <a:t>CN</a:t>
            </a:r>
            <a:endParaRPr kumimoji="1" lang="ja-JP" altLang="en-US" sz="1600" dirty="0">
              <a:solidFill>
                <a:schemeClr val="tx1"/>
              </a:solidFill>
            </a:endParaRPr>
          </a:p>
        </p:txBody>
      </p:sp>
      <p:sp>
        <p:nvSpPr>
          <p:cNvPr id="176" name="右矢印 175"/>
          <p:cNvSpPr/>
          <p:nvPr/>
        </p:nvSpPr>
        <p:spPr>
          <a:xfrm flipH="1">
            <a:off x="8375828" y="866038"/>
            <a:ext cx="180000" cy="108000"/>
          </a:xfrm>
          <a:prstGeom prst="rightArrow">
            <a:avLst>
              <a:gd name="adj1" fmla="val 73786"/>
              <a:gd name="adj2" fmla="val 472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右矢印 178"/>
          <p:cNvSpPr/>
          <p:nvPr/>
        </p:nvSpPr>
        <p:spPr>
          <a:xfrm flipH="1">
            <a:off x="8075136" y="866402"/>
            <a:ext cx="180000" cy="108000"/>
          </a:xfrm>
          <a:prstGeom prst="rightArrow">
            <a:avLst>
              <a:gd name="adj1" fmla="val 73786"/>
              <a:gd name="adj2" fmla="val 472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右矢印 183"/>
          <p:cNvSpPr/>
          <p:nvPr/>
        </p:nvSpPr>
        <p:spPr>
          <a:xfrm flipH="1">
            <a:off x="7793794" y="866402"/>
            <a:ext cx="180000" cy="108000"/>
          </a:xfrm>
          <a:prstGeom prst="rightArrow">
            <a:avLst>
              <a:gd name="adj1" fmla="val 73786"/>
              <a:gd name="adj2" fmla="val 472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右矢印 187"/>
          <p:cNvSpPr/>
          <p:nvPr/>
        </p:nvSpPr>
        <p:spPr>
          <a:xfrm flipH="1">
            <a:off x="7500576" y="867906"/>
            <a:ext cx="180000" cy="108000"/>
          </a:xfrm>
          <a:prstGeom prst="rightArrow">
            <a:avLst>
              <a:gd name="adj1" fmla="val 73786"/>
              <a:gd name="adj2" fmla="val 472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2" name="グループ化 107"/>
          <p:cNvGrpSpPr/>
          <p:nvPr/>
        </p:nvGrpSpPr>
        <p:grpSpPr>
          <a:xfrm>
            <a:off x="5310112" y="2724024"/>
            <a:ext cx="270000" cy="270000"/>
            <a:chOff x="8028384" y="1196752"/>
            <a:chExt cx="270000" cy="270000"/>
          </a:xfrm>
        </p:grpSpPr>
        <p:sp>
          <p:nvSpPr>
            <p:cNvPr id="193" name="直角三角形 192"/>
            <p:cNvSpPr/>
            <p:nvPr/>
          </p:nvSpPr>
          <p:spPr>
            <a:xfrm flipH="1">
              <a:off x="8028384" y="1196752"/>
              <a:ext cx="270000" cy="270000"/>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テキスト ボックス 193"/>
            <p:cNvSpPr txBox="1"/>
            <p:nvPr/>
          </p:nvSpPr>
          <p:spPr>
            <a:xfrm>
              <a:off x="8043456" y="1256430"/>
              <a:ext cx="230832" cy="138499"/>
            </a:xfrm>
            <a:prstGeom prst="rect">
              <a:avLst/>
            </a:prstGeom>
            <a:noFill/>
          </p:spPr>
          <p:txBody>
            <a:bodyPr wrap="none" lIns="0" tIns="0" rIns="0" bIns="0" rtlCol="0" anchor="ctr" anchorCtr="1">
              <a:spAutoFit/>
            </a:bodyPr>
            <a:lstStyle/>
            <a:p>
              <a:r>
                <a:rPr kumimoji="1" lang="en-US" altLang="ja-JP" sz="900" baseline="30000" dirty="0" smtClean="0"/>
                <a:t>279</a:t>
              </a:r>
              <a:r>
                <a:rPr lang="en-US" altLang="ja-JP" sz="900" dirty="0" smtClean="0"/>
                <a:t>Ds</a:t>
              </a:r>
              <a:endParaRPr kumimoji="1" lang="ja-JP" altLang="en-US" sz="900" dirty="0"/>
            </a:p>
          </p:txBody>
        </p:sp>
      </p:grpSp>
      <p:grpSp>
        <p:nvGrpSpPr>
          <p:cNvPr id="195" name="グループ化 110"/>
          <p:cNvGrpSpPr/>
          <p:nvPr/>
        </p:nvGrpSpPr>
        <p:grpSpPr>
          <a:xfrm>
            <a:off x="4151160" y="3874056"/>
            <a:ext cx="270000" cy="270000"/>
            <a:chOff x="8028384" y="1196752"/>
            <a:chExt cx="270000" cy="270000"/>
          </a:xfrm>
        </p:grpSpPr>
        <p:sp>
          <p:nvSpPr>
            <p:cNvPr id="196" name="直角三角形 195"/>
            <p:cNvSpPr/>
            <p:nvPr/>
          </p:nvSpPr>
          <p:spPr>
            <a:xfrm flipH="1">
              <a:off x="8028384" y="1196752"/>
              <a:ext cx="270000" cy="270000"/>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テキスト ボックス 196"/>
            <p:cNvSpPr txBox="1"/>
            <p:nvPr/>
          </p:nvSpPr>
          <p:spPr>
            <a:xfrm>
              <a:off x="8043456" y="1256430"/>
              <a:ext cx="222818" cy="138499"/>
            </a:xfrm>
            <a:prstGeom prst="rect">
              <a:avLst/>
            </a:prstGeom>
            <a:noFill/>
          </p:spPr>
          <p:txBody>
            <a:bodyPr wrap="none" lIns="0" tIns="0" rIns="0" bIns="0" rtlCol="0" anchor="ctr" anchorCtr="1">
              <a:spAutoFit/>
            </a:bodyPr>
            <a:lstStyle/>
            <a:p>
              <a:r>
                <a:rPr kumimoji="1" lang="en-US" altLang="ja-JP" sz="900" baseline="30000" dirty="0" smtClean="0"/>
                <a:t>271</a:t>
              </a:r>
              <a:r>
                <a:rPr lang="en-US" altLang="ja-JP" sz="900" dirty="0" smtClean="0"/>
                <a:t>Sg</a:t>
              </a:r>
              <a:endParaRPr kumimoji="1" lang="ja-JP" altLang="en-US" sz="900" dirty="0"/>
            </a:p>
          </p:txBody>
        </p:sp>
      </p:grpSp>
      <p:sp>
        <p:nvSpPr>
          <p:cNvPr id="198" name="日付プレースホルダ 197"/>
          <p:cNvSpPr>
            <a:spLocks noGrp="1"/>
          </p:cNvSpPr>
          <p:nvPr>
            <p:ph type="dt" sz="half" idx="10"/>
          </p:nvPr>
        </p:nvSpPr>
        <p:spPr/>
        <p:txBody>
          <a:bodyPr/>
          <a:lstStyle/>
          <a:p>
            <a:fld id="{DC8DA6EA-716A-4838-A97F-AD0705B0224E}" type="datetime1">
              <a:rPr kumimoji="1" lang="ja-JP" altLang="en-US" smtClean="0"/>
              <a:t>2014/6/5</a:t>
            </a:fld>
            <a:endParaRPr kumimoji="1" lang="ja-JP" altLang="en-US"/>
          </a:p>
        </p:txBody>
      </p:sp>
      <p:sp>
        <p:nvSpPr>
          <p:cNvPr id="199" name="スライド番号プレースホルダ 198"/>
          <p:cNvSpPr>
            <a:spLocks noGrp="1"/>
          </p:cNvSpPr>
          <p:nvPr>
            <p:ph type="sldNum" sz="quarter" idx="12"/>
          </p:nvPr>
        </p:nvSpPr>
        <p:spPr/>
        <p:txBody>
          <a:bodyPr/>
          <a:lstStyle/>
          <a:p>
            <a:fld id="{596F3A7F-5E54-4477-88E8-1410831F0F23}" type="slidenum">
              <a:rPr kumimoji="1" lang="ja-JP" altLang="en-US" smtClean="0"/>
              <a:pPr/>
              <a:t>33</a:t>
            </a:fld>
            <a:endParaRPr kumimoji="1" lang="ja-JP" altLang="en-US"/>
          </a:p>
        </p:txBody>
      </p:sp>
      <p:sp>
        <p:nvSpPr>
          <p:cNvPr id="200" name="フッター プレースホルダ 199"/>
          <p:cNvSpPr>
            <a:spLocks noGrp="1"/>
          </p:cNvSpPr>
          <p:nvPr>
            <p:ph type="ftr" sz="quarter" idx="11"/>
          </p:nvPr>
        </p:nvSpPr>
        <p:spPr/>
        <p:txBody>
          <a:bodyPr/>
          <a:lstStyle/>
          <a:p>
            <a:r>
              <a:rPr kumimoji="1" lang="en-US" altLang="zh-CN" smtClean="0"/>
              <a:t>ARIS2014</a:t>
            </a:r>
            <a:endParaRPr kumimoji="1" lang="ja-JP" altLang="en-US"/>
          </a:p>
        </p:txBody>
      </p:sp>
    </p:spTree>
    <p:extLst>
      <p:ext uri="{BB962C8B-B14F-4D97-AF65-F5344CB8AC3E}">
        <p14:creationId xmlns:p14="http://schemas.microsoft.com/office/powerpoint/2010/main" val="2939846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187624" y="609248"/>
          <a:ext cx="6768753" cy="6048672"/>
        </p:xfrm>
        <a:graphic>
          <a:graphicData uri="http://schemas.openxmlformats.org/drawingml/2006/table">
            <a:tbl>
              <a:tblPr/>
              <a:tblGrid>
                <a:gridCol w="758326"/>
                <a:gridCol w="1919511"/>
                <a:gridCol w="1478031"/>
                <a:gridCol w="1138365"/>
                <a:gridCol w="1474520"/>
              </a:tblGrid>
              <a:tr h="576064">
                <a:tc gridSpan="2">
                  <a:txBody>
                    <a:bodyPr/>
                    <a:lstStyle/>
                    <a:p>
                      <a:pPr algn="ctr">
                        <a:spcAft>
                          <a:spcPts val="0"/>
                        </a:spcAft>
                      </a:pPr>
                      <a:r>
                        <a:rPr lang="ja-JP" altLang="en-US" sz="1600" b="1" kern="100" dirty="0" smtClean="0">
                          <a:latin typeface="Times New Roman"/>
                          <a:ea typeface="ＭＳ 明朝"/>
                          <a:cs typeface="Times New Roman"/>
                        </a:rPr>
                        <a:t>ビームタイム</a:t>
                      </a:r>
                      <a:endParaRPr lang="ja-JP" sz="1600" b="1" kern="100" dirty="0">
                        <a:latin typeface="Century"/>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ctr">
                        <a:spcAft>
                          <a:spcPts val="0"/>
                        </a:spcAft>
                      </a:pPr>
                      <a:r>
                        <a:rPr lang="ja-JP" altLang="en-US" sz="1600" b="1" kern="100" dirty="0" smtClean="0">
                          <a:latin typeface="Times New Roman"/>
                          <a:ea typeface="ＭＳ 明朝"/>
                          <a:cs typeface="Times New Roman"/>
                        </a:rPr>
                        <a:t>照射時間</a:t>
                      </a:r>
                      <a:endParaRPr lang="ja-JP" sz="1600" b="1" kern="100" dirty="0">
                        <a:latin typeface="Century"/>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100" dirty="0" smtClean="0">
                          <a:latin typeface="Times New Roman"/>
                          <a:ea typeface="ＭＳ 明朝"/>
                          <a:cs typeface="Times New Roman"/>
                        </a:rPr>
                        <a:t> </a:t>
                      </a:r>
                      <a:r>
                        <a:rPr lang="ja-JP" altLang="en-US" sz="1600" b="1" kern="100" dirty="0" smtClean="0">
                          <a:latin typeface="Times New Roman"/>
                          <a:ea typeface="ＭＳ 明朝"/>
                          <a:cs typeface="Times New Roman"/>
                        </a:rPr>
                        <a:t>照射量</a:t>
                      </a:r>
                      <a:r>
                        <a:rPr lang="en-US" sz="1600" b="1" kern="100" dirty="0" smtClean="0">
                          <a:latin typeface="Times New Roman"/>
                          <a:ea typeface="ＭＳ 明朝"/>
                          <a:cs typeface="Times New Roman"/>
                        </a:rPr>
                        <a:t>/</a:t>
                      </a:r>
                      <a:r>
                        <a:rPr lang="ja-JP" altLang="en-US" sz="1600" b="1" kern="100" dirty="0" smtClean="0">
                          <a:latin typeface="Times New Roman"/>
                          <a:ea typeface="ＭＳ 明朝"/>
                          <a:cs typeface="Times New Roman"/>
                        </a:rPr>
                        <a:t>和</a:t>
                      </a:r>
                      <a:endParaRPr lang="ja-JP" sz="1600" b="1" kern="100" dirty="0">
                        <a:latin typeface="Century"/>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ja-JP" altLang="en-US" sz="1600" b="1" kern="100" dirty="0" smtClean="0">
                          <a:latin typeface="Times New Roman"/>
                          <a:ea typeface="ＭＳ 明朝"/>
                          <a:cs typeface="Times New Roman"/>
                        </a:rPr>
                        <a:t>観測事象の数</a:t>
                      </a:r>
                      <a:endParaRPr lang="ja-JP" sz="1600" b="1" kern="100" dirty="0">
                        <a:latin typeface="Century"/>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88032">
                <a:tc>
                  <a:txBody>
                    <a:bodyPr/>
                    <a:lstStyle/>
                    <a:p>
                      <a:pPr algn="ctr">
                        <a:spcAft>
                          <a:spcPts val="0"/>
                        </a:spcAft>
                      </a:pPr>
                      <a:r>
                        <a:rPr lang="ja-JP" altLang="en-US" sz="1600" b="1" kern="100" dirty="0" smtClean="0">
                          <a:latin typeface="Times New Roman"/>
                          <a:ea typeface="ＭＳ 明朝"/>
                          <a:cs typeface="Times New Roman"/>
                        </a:rPr>
                        <a:t>年</a:t>
                      </a:r>
                      <a:endParaRPr lang="ja-JP" sz="1600" b="1" kern="100" dirty="0">
                        <a:latin typeface="Century"/>
                        <a:ea typeface="ＭＳ 明朝"/>
                        <a:cs typeface="Times New Roman"/>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altLang="en-US" sz="1600" b="1" kern="100" dirty="0" smtClean="0">
                          <a:latin typeface="Times New Roman"/>
                          <a:ea typeface="ＭＳ 明朝"/>
                          <a:cs typeface="Times New Roman"/>
                        </a:rPr>
                        <a:t>月</a:t>
                      </a:r>
                      <a:r>
                        <a:rPr lang="en-US" sz="1600" b="1" kern="100" dirty="0" smtClean="0">
                          <a:latin typeface="Times New Roman"/>
                          <a:ea typeface="ＭＳ 明朝"/>
                          <a:cs typeface="Times New Roman"/>
                        </a:rPr>
                        <a:t>/</a:t>
                      </a:r>
                      <a:r>
                        <a:rPr lang="ja-JP" altLang="en-US" sz="1600" b="1" kern="100" dirty="0" smtClean="0">
                          <a:latin typeface="Times New Roman"/>
                          <a:ea typeface="ＭＳ 明朝"/>
                          <a:cs typeface="Times New Roman"/>
                        </a:rPr>
                        <a:t>日</a:t>
                      </a:r>
                      <a:endParaRPr lang="ja-JP" sz="1600" b="1" kern="100" dirty="0">
                        <a:latin typeface="Century"/>
                        <a:ea typeface="ＭＳ 明朝"/>
                        <a:cs typeface="Times New Roman"/>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Times New Roman"/>
                          <a:ea typeface="ＭＳ 明朝"/>
                          <a:cs typeface="Times New Roman"/>
                        </a:rPr>
                        <a:t>[</a:t>
                      </a:r>
                      <a:r>
                        <a:rPr lang="ja-JP" altLang="en-US" sz="1600" b="1" kern="100" dirty="0" smtClean="0">
                          <a:latin typeface="Times New Roman"/>
                          <a:ea typeface="ＭＳ 明朝"/>
                          <a:cs typeface="Times New Roman"/>
                        </a:rPr>
                        <a:t>日数</a:t>
                      </a:r>
                      <a:r>
                        <a:rPr lang="en-US" sz="1600" b="1" kern="100" dirty="0" smtClean="0">
                          <a:latin typeface="Times New Roman"/>
                          <a:ea typeface="ＭＳ 明朝"/>
                          <a:cs typeface="Times New Roman"/>
                        </a:rPr>
                        <a:t>]</a:t>
                      </a:r>
                      <a:endParaRPr lang="ja-JP" sz="1600" b="1" kern="100" dirty="0">
                        <a:latin typeface="Century"/>
                        <a:ea typeface="ＭＳ 明朝"/>
                        <a:cs typeface="Times New Roman"/>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a:ea typeface="ＭＳ 明朝"/>
                          <a:cs typeface="Times New Roman"/>
                        </a:rPr>
                        <a:t>[×10</a:t>
                      </a:r>
                      <a:r>
                        <a:rPr lang="en-US" sz="1600" b="1" kern="100" baseline="30000">
                          <a:latin typeface="Times New Roman"/>
                          <a:ea typeface="ＭＳ 明朝"/>
                          <a:cs typeface="Times New Roman"/>
                        </a:rPr>
                        <a:t>19</a:t>
                      </a:r>
                      <a:r>
                        <a:rPr lang="en-US" sz="1600" b="1" kern="100">
                          <a:latin typeface="Times New Roman"/>
                          <a:ea typeface="ＭＳ 明朝"/>
                          <a:cs typeface="Times New Roman"/>
                        </a:rPr>
                        <a:t>]</a:t>
                      </a:r>
                      <a:endParaRPr lang="ja-JP" sz="1600" b="1" kern="100">
                        <a:latin typeface="Century"/>
                        <a:ea typeface="ＭＳ 明朝"/>
                        <a:cs typeface="Times New Roman"/>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endParaRPr lang="en-US" sz="1600" b="1" kern="100">
                        <a:latin typeface="Times New Roman"/>
                        <a:ea typeface="ＭＳ 明朝"/>
                        <a:cs typeface="Times New Roman"/>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r>
              <a:tr h="288032">
                <a:tc>
                  <a:txBody>
                    <a:bodyPr/>
                    <a:lstStyle/>
                    <a:p>
                      <a:pPr algn="ctr">
                        <a:spcAft>
                          <a:spcPts val="0"/>
                        </a:spcAft>
                      </a:pPr>
                      <a:r>
                        <a:rPr lang="en-US" sz="1600" b="1" kern="100">
                          <a:latin typeface="Times New Roman"/>
                          <a:ea typeface="ＭＳ 明朝"/>
                          <a:cs typeface="Times New Roman"/>
                        </a:rPr>
                        <a:t>2003</a:t>
                      </a:r>
                      <a:endParaRPr lang="ja-JP" sz="1600" b="1" kern="100">
                        <a:latin typeface="Century"/>
                        <a:ea typeface="ＭＳ 明朝"/>
                        <a:cs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100">
                          <a:latin typeface="Times New Roman"/>
                          <a:ea typeface="ＭＳ 明朝"/>
                          <a:cs typeface="Times New Roman"/>
                        </a:rPr>
                        <a:t>9/5 - 12/29</a:t>
                      </a:r>
                      <a:endParaRPr lang="ja-JP" sz="1600" b="1" kern="100">
                        <a:latin typeface="Century"/>
                        <a:ea typeface="ＭＳ 明朝"/>
                        <a:cs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100">
                          <a:latin typeface="Times New Roman"/>
                          <a:ea typeface="ＭＳ 明朝"/>
                          <a:cs typeface="Times New Roman"/>
                        </a:rPr>
                        <a:t>57.9</a:t>
                      </a:r>
                      <a:endParaRPr lang="ja-JP" sz="1600" b="1" kern="100">
                        <a:latin typeface="Century"/>
                        <a:ea typeface="ＭＳ 明朝"/>
                        <a:cs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100">
                          <a:latin typeface="Times New Roman"/>
                          <a:ea typeface="ＭＳ 明朝"/>
                          <a:cs typeface="Times New Roman"/>
                        </a:rPr>
                        <a:t>1.24/1.24</a:t>
                      </a:r>
                      <a:endParaRPr lang="ja-JP" sz="1600" b="1" kern="100">
                        <a:latin typeface="Century"/>
                        <a:ea typeface="ＭＳ 明朝"/>
                        <a:cs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100" dirty="0">
                          <a:latin typeface="Times New Roman"/>
                          <a:ea typeface="ＭＳ 明朝"/>
                          <a:cs typeface="Times New Roman"/>
                        </a:rPr>
                        <a:t>0</a:t>
                      </a:r>
                      <a:endParaRPr lang="ja-JP" sz="1600" b="1" kern="100" dirty="0">
                        <a:latin typeface="Century"/>
                        <a:ea typeface="ＭＳ 明朝"/>
                        <a:cs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r>
              <a:tr h="288032">
                <a:tc>
                  <a:txBody>
                    <a:bodyPr/>
                    <a:lstStyle/>
                    <a:p>
                      <a:pPr algn="ctr">
                        <a:spcAft>
                          <a:spcPts val="0"/>
                        </a:spcAft>
                      </a:pPr>
                      <a:r>
                        <a:rPr lang="en-US" sz="1600" b="1" kern="100">
                          <a:latin typeface="Times New Roman"/>
                          <a:ea typeface="ＭＳ 明朝"/>
                          <a:cs typeface="Times New Roman"/>
                        </a:rPr>
                        <a:t>2004</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7/8 - 8/2</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21.9</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0.51/1.75</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1</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2005</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1/20 - 1/23</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3.0</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0.07/1.82</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2005</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3/20 - 4/22</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27.1</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0.71/2.53</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1</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2005</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5/19 - 5/21</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2.0</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0.05/2.58</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2005</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8/7 - 8/25</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16.1</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0.45/3.03</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2005</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9/7 - 10/20</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39.0</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1.17/4.20</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2005</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11/25 - 12/15</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19.5</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0.63/4.83</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2006</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3/14 - 5/15</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54.2</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1.37/6.20</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2008</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1/9 - 3/31</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70.9</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2.28/8.48</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2010</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9/7 - 10/18</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30.9</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0.52/9.00</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2011</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1/22 - 5/22</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89.8</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2.01/11.01</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2011</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12/2 - 12/19</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14.4</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0.33/11.34</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2012</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1/15 - 2/9</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25.0</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0.56/11.90</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2012</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3/13 - 4/17</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33.7</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0.79/12.69</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2012</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6/12 - 7/2</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15.7</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0.25/12.94</a:t>
                      </a:r>
                      <a:endParaRPr lang="ja-JP" sz="1600" b="1" kern="100">
                        <a:latin typeface="Century"/>
                        <a:ea typeface="ＭＳ 明朝"/>
                        <a:cs typeface="Times New Roman"/>
                      </a:endParaRPr>
                    </a:p>
                  </a:txBody>
                  <a:tcPr marL="68580" marR="68580" marT="0" marB="0">
                    <a:lnL>
                      <a:noFill/>
                    </a:lnL>
                    <a:lnR>
                      <a:noFill/>
                    </a:lnR>
                    <a:lnT>
                      <a:noFill/>
                    </a:lnT>
                    <a:lnB>
                      <a:noFill/>
                    </a:lnB>
                  </a:tcPr>
                </a:tc>
                <a:tc>
                  <a:txBody>
                    <a:bodyPr/>
                    <a:lstStyle/>
                    <a:p>
                      <a:pPr algn="ctr">
                        <a:spcAft>
                          <a:spcPts val="0"/>
                        </a:spcAft>
                      </a:pPr>
                      <a:r>
                        <a:rPr lang="en-US" sz="1600" b="1" kern="100">
                          <a:latin typeface="Times New Roman"/>
                          <a:ea typeface="ＭＳ 明朝"/>
                          <a:cs typeface="Times New Roman"/>
                        </a:rPr>
                        <a:t>0</a:t>
                      </a:r>
                      <a:endParaRPr lang="ja-JP" sz="1600" b="1" kern="100">
                        <a:latin typeface="Century"/>
                        <a:ea typeface="ＭＳ 明朝"/>
                        <a:cs typeface="Times New Roman"/>
                      </a:endParaRPr>
                    </a:p>
                  </a:txBody>
                  <a:tcPr marL="68580" marR="68580" marT="0" marB="0">
                    <a:lnL>
                      <a:noFill/>
                    </a:lnL>
                    <a:lnR>
                      <a:noFill/>
                    </a:lnR>
                    <a:lnT>
                      <a:noFill/>
                    </a:lnT>
                    <a:lnB>
                      <a:noFill/>
                    </a:lnB>
                  </a:tcPr>
                </a:tc>
              </a:tr>
              <a:tr h="288032">
                <a:tc>
                  <a:txBody>
                    <a:bodyPr/>
                    <a:lstStyle/>
                    <a:p>
                      <a:pPr algn="ctr">
                        <a:spcAft>
                          <a:spcPts val="0"/>
                        </a:spcAft>
                      </a:pPr>
                      <a:r>
                        <a:rPr lang="en-US" sz="1600" b="1" kern="100">
                          <a:latin typeface="Times New Roman"/>
                          <a:ea typeface="ＭＳ 明朝"/>
                          <a:cs typeface="Times New Roman"/>
                        </a:rPr>
                        <a:t>2012</a:t>
                      </a:r>
                      <a:endParaRPr lang="ja-JP" sz="1600" b="1" kern="100">
                        <a:latin typeface="Century"/>
                        <a:ea typeface="ＭＳ 明朝"/>
                        <a:cs typeface="Times New Roman"/>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a:ea typeface="ＭＳ 明朝"/>
                          <a:cs typeface="Times New Roman"/>
                        </a:rPr>
                        <a:t>7/14 - 8/18</a:t>
                      </a:r>
                      <a:endParaRPr lang="ja-JP" sz="1600" b="1" kern="100">
                        <a:latin typeface="Century"/>
                        <a:ea typeface="ＭＳ 明朝"/>
                        <a:cs typeface="Times New Roman"/>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a:ea typeface="ＭＳ 明朝"/>
                          <a:cs typeface="Times New Roman"/>
                        </a:rPr>
                        <a:t>32.0</a:t>
                      </a:r>
                      <a:endParaRPr lang="ja-JP" sz="1600" b="1" kern="100">
                        <a:latin typeface="Century"/>
                        <a:ea typeface="ＭＳ 明朝"/>
                        <a:cs typeface="Times New Roman"/>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a:ea typeface="ＭＳ 明朝"/>
                          <a:cs typeface="Times New Roman"/>
                        </a:rPr>
                        <a:t>0.57/13.51</a:t>
                      </a:r>
                      <a:endParaRPr lang="ja-JP" sz="1600" b="1" kern="100">
                        <a:latin typeface="Century"/>
                        <a:ea typeface="ＭＳ 明朝"/>
                        <a:cs typeface="Times New Roman"/>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a:ea typeface="ＭＳ 明朝"/>
                          <a:cs typeface="Times New Roman"/>
                        </a:rPr>
                        <a:t>1</a:t>
                      </a:r>
                      <a:endParaRPr lang="ja-JP" sz="1600" b="1" kern="100">
                        <a:latin typeface="Century"/>
                        <a:ea typeface="ＭＳ 明朝"/>
                        <a:cs typeface="Times New Roman"/>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r>
              <a:tr h="288032">
                <a:tc>
                  <a:txBody>
                    <a:bodyPr/>
                    <a:lstStyle/>
                    <a:p>
                      <a:pPr algn="ctr">
                        <a:spcAft>
                          <a:spcPts val="0"/>
                        </a:spcAft>
                      </a:pPr>
                      <a:r>
                        <a:rPr lang="en-US" sz="1600" b="1" kern="100">
                          <a:latin typeface="Times New Roman"/>
                          <a:ea typeface="ＭＳ 明朝"/>
                          <a:cs typeface="Times New Roman"/>
                        </a:rPr>
                        <a:t>Total</a:t>
                      </a:r>
                      <a:endParaRPr lang="ja-JP" sz="1600" b="1" kern="100">
                        <a:latin typeface="Century"/>
                        <a:ea typeface="ＭＳ 明朝"/>
                        <a:cs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a:latin typeface="Times New Roman"/>
                        <a:ea typeface="ＭＳ 明朝"/>
                        <a:cs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a:ea typeface="ＭＳ 明朝"/>
                          <a:cs typeface="Times New Roman"/>
                        </a:rPr>
                        <a:t>553</a:t>
                      </a:r>
                      <a:endParaRPr lang="ja-JP" sz="1600" b="1" kern="100">
                        <a:latin typeface="Century"/>
                        <a:ea typeface="ＭＳ 明朝"/>
                        <a:cs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a:ea typeface="ＭＳ 明朝"/>
                          <a:cs typeface="Times New Roman"/>
                        </a:rPr>
                        <a:t>13.51</a:t>
                      </a:r>
                      <a:endParaRPr lang="ja-JP" sz="1600" b="1" kern="100">
                        <a:latin typeface="Century"/>
                        <a:ea typeface="ＭＳ 明朝"/>
                        <a:cs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Times New Roman"/>
                          <a:ea typeface="ＭＳ 明朝"/>
                          <a:cs typeface="Times New Roman"/>
                        </a:rPr>
                        <a:t>3</a:t>
                      </a:r>
                      <a:endParaRPr lang="ja-JP" sz="1600" b="1" kern="100" dirty="0">
                        <a:latin typeface="Century"/>
                        <a:ea typeface="ＭＳ 明朝"/>
                        <a:cs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テキスト ボックス 2"/>
          <p:cNvSpPr txBox="1"/>
          <p:nvPr/>
        </p:nvSpPr>
        <p:spPr>
          <a:xfrm>
            <a:off x="2554488" y="107340"/>
            <a:ext cx="2273379" cy="369332"/>
          </a:xfrm>
          <a:prstGeom prst="rect">
            <a:avLst/>
          </a:prstGeom>
          <a:noFill/>
        </p:spPr>
        <p:txBody>
          <a:bodyPr wrap="none" rtlCol="0">
            <a:spAutoFit/>
          </a:bodyPr>
          <a:lstStyle/>
          <a:p>
            <a:r>
              <a:rPr lang="ja-JP" altLang="en-US" b="1" dirty="0" smtClean="0">
                <a:latin typeface="Times New Roman" pitchFamily="18" charset="0"/>
                <a:cs typeface="Times New Roman" pitchFamily="18" charset="0"/>
              </a:rPr>
              <a:t>ビームタイムのまとめ</a:t>
            </a:r>
            <a:endParaRPr lang="ja-JP" altLang="ja-JP" b="1" dirty="0">
              <a:latin typeface="Times New Roman" pitchFamily="18" charset="0"/>
              <a:cs typeface="Times New Roman" pitchFamily="18" charset="0"/>
            </a:endParaRPr>
          </a:p>
        </p:txBody>
      </p:sp>
      <p:sp>
        <p:nvSpPr>
          <p:cNvPr id="4" name="スライド番号プレースホルダー 3"/>
          <p:cNvSpPr>
            <a:spLocks noGrp="1"/>
          </p:cNvSpPr>
          <p:nvPr>
            <p:ph type="sldNum" sz="quarter" idx="12"/>
          </p:nvPr>
        </p:nvSpPr>
        <p:spPr>
          <a:xfrm>
            <a:off x="7020272" y="6520259"/>
            <a:ext cx="2133600" cy="365125"/>
          </a:xfrm>
        </p:spPr>
        <p:txBody>
          <a:bodyPr/>
          <a:lstStyle/>
          <a:p>
            <a:fld id="{38972819-D682-4B0F-B0E6-62B0872A6114}" type="slidenum">
              <a:rPr kumimoji="1" lang="ja-JP" altLang="en-US" smtClean="0"/>
              <a:pPr/>
              <a:t>34</a:t>
            </a:fld>
            <a:endParaRPr kumimoji="1" lang="ja-JP" altLang="en-US" dirty="0"/>
          </a:p>
        </p:txBody>
      </p:sp>
      <p:cxnSp>
        <p:nvCxnSpPr>
          <p:cNvPr id="6" name="直線コネクタ 5"/>
          <p:cNvCxnSpPr/>
          <p:nvPr/>
        </p:nvCxnSpPr>
        <p:spPr>
          <a:xfrm>
            <a:off x="1115616" y="1988840"/>
            <a:ext cx="6840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115616" y="2564904"/>
            <a:ext cx="6840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115616" y="6309320"/>
            <a:ext cx="6840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日付プレースホルダ 8"/>
          <p:cNvSpPr>
            <a:spLocks noGrp="1"/>
          </p:cNvSpPr>
          <p:nvPr>
            <p:ph type="dt" sz="half" idx="10"/>
          </p:nvPr>
        </p:nvSpPr>
        <p:spPr/>
        <p:txBody>
          <a:bodyPr/>
          <a:lstStyle/>
          <a:p>
            <a:fld id="{E34F909F-5DDB-4F1A-950D-8A9C97831268}" type="datetime1">
              <a:rPr kumimoji="1" lang="ja-JP" altLang="en-US" smtClean="0"/>
              <a:t>2014/6/5</a:t>
            </a:fld>
            <a:endParaRPr kumimoji="1" lang="ja-JP" altLang="en-US"/>
          </a:p>
        </p:txBody>
      </p:sp>
      <p:sp>
        <p:nvSpPr>
          <p:cNvPr id="10" name="フッター プレースホルダ 9"/>
          <p:cNvSpPr>
            <a:spLocks noGrp="1"/>
          </p:cNvSpPr>
          <p:nvPr>
            <p:ph type="ftr" sz="quarter" idx="11"/>
          </p:nvPr>
        </p:nvSpPr>
        <p:spPr/>
        <p:txBody>
          <a:bodyPr/>
          <a:lstStyle/>
          <a:p>
            <a:r>
              <a:rPr kumimoji="1" lang="en-US" altLang="zh-CN" smtClean="0"/>
              <a:t>ARIS2014</a:t>
            </a:r>
            <a:endParaRPr kumimoji="1" lang="ja-JP" altLang="en-US"/>
          </a:p>
        </p:txBody>
      </p:sp>
    </p:spTree>
    <p:extLst>
      <p:ext uri="{BB962C8B-B14F-4D97-AF65-F5344CB8AC3E}">
        <p14:creationId xmlns:p14="http://schemas.microsoft.com/office/powerpoint/2010/main" val="3576027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7"/>
          <p:cNvSpPr txBox="1">
            <a:spLocks noChangeArrowheads="1"/>
          </p:cNvSpPr>
          <p:nvPr/>
        </p:nvSpPr>
        <p:spPr bwMode="auto">
          <a:xfrm>
            <a:off x="43246" y="1196752"/>
            <a:ext cx="9048852" cy="5576911"/>
          </a:xfrm>
          <a:prstGeom prst="rect">
            <a:avLst/>
          </a:prstGeom>
          <a:noFill/>
          <a:ln w="9525">
            <a:noFill/>
            <a:miter lim="800000"/>
            <a:headEnd/>
            <a:tailEnd/>
          </a:ln>
        </p:spPr>
        <p:txBody>
          <a:bodyPr wrap="square">
            <a:spAutoFit/>
          </a:bodyPr>
          <a:lstStyle/>
          <a:p>
            <a:pPr defTabSz="1792288">
              <a:lnSpc>
                <a:spcPct val="110000"/>
              </a:lnSpc>
              <a:tabLst>
                <a:tab pos="1884363" algn="l"/>
              </a:tabLst>
            </a:pPr>
            <a:r>
              <a:rPr lang="en-US" altLang="ja-JP" sz="1800" b="1" dirty="0" smtClean="0">
                <a:solidFill>
                  <a:schemeClr val="accent6"/>
                </a:solidFill>
                <a:latin typeface="Arial" pitchFamily="34" charset="0"/>
                <a:ea typeface="HG丸ｺﾞｼｯｸM-PRO" pitchFamily="50" charset="-128"/>
                <a:cs typeface="Arial" pitchFamily="34" charset="0"/>
              </a:rPr>
              <a:t>RIKEN</a:t>
            </a:r>
            <a:r>
              <a:rPr lang="en-US" altLang="ja-JP" sz="1800" b="1" dirty="0" smtClean="0">
                <a:latin typeface="Arial" pitchFamily="34" charset="0"/>
                <a:ea typeface="HG丸ｺﾞｼｯｸM-PRO" pitchFamily="50" charset="-128"/>
                <a:cs typeface="Arial" pitchFamily="34" charset="0"/>
              </a:rPr>
              <a:t>	</a:t>
            </a:r>
            <a:r>
              <a:rPr lang="en-US" altLang="ja-JP" sz="1800" b="1" dirty="0" smtClean="0">
                <a:latin typeface="Arial" pitchFamily="34" charset="0"/>
                <a:ea typeface="HG丸ｺﾞｼｯｸM-PRO" pitchFamily="50" charset="-128"/>
                <a:cs typeface="Arial" pitchFamily="34" charset="0"/>
              </a:rPr>
              <a:t>K. Morita</a:t>
            </a:r>
            <a:r>
              <a:rPr lang="en-US" altLang="ja-JP" b="1" dirty="0" smtClean="0">
                <a:latin typeface="Arial" pitchFamily="34" charset="0"/>
                <a:ea typeface="HG丸ｺﾞｼｯｸM-PRO" pitchFamily="50" charset="-128"/>
                <a:cs typeface="Arial" pitchFamily="34" charset="0"/>
              </a:rPr>
              <a:t>, K. Morimoto, D. </a:t>
            </a:r>
            <a:r>
              <a:rPr lang="en-US" altLang="ja-JP" b="1" dirty="0" err="1" smtClean="0">
                <a:latin typeface="Arial" pitchFamily="34" charset="0"/>
                <a:ea typeface="HG丸ｺﾞｼｯｸM-PRO" pitchFamily="50" charset="-128"/>
                <a:cs typeface="Arial" pitchFamily="34" charset="0"/>
              </a:rPr>
              <a:t>Kaji</a:t>
            </a:r>
            <a:r>
              <a:rPr lang="en-US" altLang="ja-JP" b="1" dirty="0" smtClean="0">
                <a:latin typeface="Arial" pitchFamily="34" charset="0"/>
                <a:ea typeface="HG丸ｺﾞｼｯｸM-PRO" pitchFamily="50" charset="-128"/>
                <a:cs typeface="Arial" pitchFamily="34" charset="0"/>
              </a:rPr>
              <a:t>, H. Haba, K. </a:t>
            </a:r>
            <a:r>
              <a:rPr lang="en-US" altLang="ja-JP" b="1" dirty="0" err="1" smtClean="0">
                <a:latin typeface="Arial" pitchFamily="34" charset="0"/>
                <a:ea typeface="HG丸ｺﾞｼｯｸM-PRO" pitchFamily="50" charset="-128"/>
                <a:cs typeface="Arial" pitchFamily="34" charset="0"/>
              </a:rPr>
              <a:t>Okeki</a:t>
            </a:r>
            <a:r>
              <a:rPr lang="en-US" altLang="ja-JP" b="1" dirty="0" smtClean="0">
                <a:latin typeface="Arial" pitchFamily="34" charset="0"/>
                <a:ea typeface="HG丸ｺﾞｼｯｸM-PRO" pitchFamily="50" charset="-128"/>
                <a:cs typeface="Arial" pitchFamily="34" charset="0"/>
              </a:rPr>
              <a:t>, Y. </a:t>
            </a:r>
            <a:r>
              <a:rPr lang="en-US" altLang="ja-JP" b="1" dirty="0" err="1" smtClean="0">
                <a:latin typeface="Arial" pitchFamily="34" charset="0"/>
                <a:ea typeface="HG丸ｺﾞｼｯｸM-PRO" pitchFamily="50" charset="-128"/>
                <a:cs typeface="Arial" pitchFamily="34" charset="0"/>
              </a:rPr>
              <a:t>Kudo</a:t>
            </a:r>
            <a:r>
              <a:rPr lang="en-US" altLang="ja-JP" b="1" dirty="0" smtClean="0">
                <a:latin typeface="Arial" pitchFamily="34" charset="0"/>
                <a:ea typeface="HG丸ｺﾞｼｯｸM-PRO" pitchFamily="50" charset="-128"/>
                <a:cs typeface="Arial" pitchFamily="34" charset="0"/>
              </a:rPr>
              <a:t>, </a:t>
            </a:r>
          </a:p>
          <a:p>
            <a:pPr defTabSz="1792288">
              <a:lnSpc>
                <a:spcPct val="110000"/>
              </a:lnSpc>
              <a:tabLst>
                <a:tab pos="1884363" algn="l"/>
              </a:tabLst>
            </a:pPr>
            <a:r>
              <a:rPr lang="en-US" altLang="ja-JP" b="1" dirty="0">
                <a:latin typeface="Arial" pitchFamily="34" charset="0"/>
                <a:ea typeface="HG丸ｺﾞｼｯｸM-PRO" pitchFamily="50" charset="-128"/>
                <a:cs typeface="Arial" pitchFamily="34" charset="0"/>
              </a:rPr>
              <a:t>	</a:t>
            </a:r>
            <a:r>
              <a:rPr lang="en-US" altLang="ja-JP" b="1" dirty="0" smtClean="0">
                <a:latin typeface="Arial" pitchFamily="34" charset="0"/>
                <a:ea typeface="HG丸ｺﾞｼｯｸM-PRO" pitchFamily="50" charset="-128"/>
                <a:cs typeface="Arial" pitchFamily="34" charset="0"/>
              </a:rPr>
              <a:t>Y. Wakabayashi, A. </a:t>
            </a:r>
            <a:r>
              <a:rPr lang="en-US" altLang="ja-JP" b="1" dirty="0" err="1" smtClean="0">
                <a:latin typeface="Arial" pitchFamily="34" charset="0"/>
                <a:ea typeface="HG丸ｺﾞｼｯｸM-PRO" pitchFamily="50" charset="-128"/>
                <a:cs typeface="Arial" pitchFamily="34" charset="0"/>
              </a:rPr>
              <a:t>Yoneda</a:t>
            </a:r>
            <a:r>
              <a:rPr lang="en-US" altLang="ja-JP" b="1" dirty="0" smtClean="0">
                <a:latin typeface="Arial" pitchFamily="34" charset="0"/>
                <a:ea typeface="HG丸ｺﾞｼｯｸM-PRO" pitchFamily="50" charset="-128"/>
                <a:cs typeface="Arial" pitchFamily="34" charset="0"/>
              </a:rPr>
              <a:t>, A. Yoshida, T. </a:t>
            </a:r>
            <a:r>
              <a:rPr lang="en-US" altLang="ja-JP" b="1" dirty="0" err="1" smtClean="0">
                <a:latin typeface="Arial" pitchFamily="34" charset="0"/>
                <a:ea typeface="HG丸ｺﾞｼｯｸM-PRO" pitchFamily="50" charset="-128"/>
                <a:cs typeface="Arial" pitchFamily="34" charset="0"/>
              </a:rPr>
              <a:t>Onishi</a:t>
            </a:r>
            <a:r>
              <a:rPr lang="en-US" altLang="ja-JP" b="1" dirty="0" smtClean="0">
                <a:latin typeface="Arial" pitchFamily="34" charset="0"/>
                <a:ea typeface="HG丸ｺﾞｼｯｸM-PRO" pitchFamily="50" charset="-128"/>
                <a:cs typeface="Arial" pitchFamily="34" charset="0"/>
              </a:rPr>
              <a:t>, Y. </a:t>
            </a:r>
            <a:r>
              <a:rPr lang="en-US" altLang="ja-JP" b="1" dirty="0" err="1" smtClean="0">
                <a:latin typeface="Arial" pitchFamily="34" charset="0"/>
                <a:ea typeface="HG丸ｺﾞｼｯｸM-PRO" pitchFamily="50" charset="-128"/>
                <a:cs typeface="Arial" pitchFamily="34" charset="0"/>
              </a:rPr>
              <a:t>Kasamatsu</a:t>
            </a:r>
            <a:r>
              <a:rPr lang="en-US" altLang="ja-JP" b="1" dirty="0" smtClean="0">
                <a:latin typeface="Arial" pitchFamily="34" charset="0"/>
                <a:ea typeface="HG丸ｺﾞｼｯｸM-PRO" pitchFamily="50" charset="-128"/>
                <a:cs typeface="Arial" pitchFamily="34" charset="0"/>
              </a:rPr>
              <a:t>,</a:t>
            </a:r>
          </a:p>
          <a:p>
            <a:pPr defTabSz="1792288">
              <a:lnSpc>
                <a:spcPct val="110000"/>
              </a:lnSpc>
              <a:tabLst>
                <a:tab pos="1884363" algn="l"/>
              </a:tabLst>
            </a:pPr>
            <a:r>
              <a:rPr lang="en-US" altLang="ja-JP" sz="1800" b="1" dirty="0">
                <a:latin typeface="Arial" pitchFamily="34" charset="0"/>
                <a:ea typeface="HG丸ｺﾞｼｯｸM-PRO" pitchFamily="50" charset="-128"/>
                <a:cs typeface="Arial" pitchFamily="34" charset="0"/>
              </a:rPr>
              <a:t>	</a:t>
            </a:r>
            <a:r>
              <a:rPr lang="en-US" altLang="ja-JP" sz="1800" b="1" dirty="0" smtClean="0">
                <a:latin typeface="Arial" pitchFamily="34" charset="0"/>
                <a:ea typeface="HG丸ｺﾞｼｯｸM-PRO" pitchFamily="50" charset="-128"/>
                <a:cs typeface="Arial" pitchFamily="34" charset="0"/>
              </a:rPr>
              <a:t>H. </a:t>
            </a:r>
            <a:r>
              <a:rPr lang="en-US" altLang="ja-JP" sz="1800" b="1" dirty="0" err="1" smtClean="0">
                <a:latin typeface="Arial" pitchFamily="34" charset="0"/>
                <a:ea typeface="HG丸ｺﾞｼｯｸM-PRO" pitchFamily="50" charset="-128"/>
                <a:cs typeface="Arial" pitchFamily="34" charset="0"/>
              </a:rPr>
              <a:t>Hasebe</a:t>
            </a:r>
            <a:r>
              <a:rPr lang="en-US" altLang="ja-JP" sz="1800" b="1" dirty="0" smtClean="0">
                <a:latin typeface="Arial" pitchFamily="34" charset="0"/>
                <a:ea typeface="HG丸ｺﾞｼｯｸM-PRO" pitchFamily="50" charset="-128"/>
                <a:cs typeface="Arial" pitchFamily="34" charset="0"/>
              </a:rPr>
              <a:t>,</a:t>
            </a:r>
            <a:r>
              <a:rPr lang="en-US" altLang="ja-JP" b="1" dirty="0" smtClean="0">
                <a:latin typeface="Arial" pitchFamily="34" charset="0"/>
                <a:ea typeface="HG丸ｺﾞｼｯｸM-PRO" pitchFamily="50" charset="-128"/>
                <a:cs typeface="Arial" pitchFamily="34" charset="0"/>
              </a:rPr>
              <a:t> </a:t>
            </a:r>
            <a:r>
              <a:rPr lang="en-US" altLang="ja-JP" sz="1800" b="1" dirty="0" smtClean="0">
                <a:latin typeface="Arial" pitchFamily="34" charset="0"/>
                <a:ea typeface="HG丸ｺﾞｼｯｸM-PRO" pitchFamily="50" charset="-128"/>
                <a:cs typeface="Arial" pitchFamily="34" charset="0"/>
              </a:rPr>
              <a:t>M. Huang</a:t>
            </a:r>
            <a:r>
              <a:rPr lang="en-US" altLang="ja-JP" b="1" dirty="0" smtClean="0">
                <a:latin typeface="Arial" pitchFamily="34" charset="0"/>
                <a:ea typeface="HG丸ｺﾞｼｯｸM-PRO" pitchFamily="50" charset="-128"/>
                <a:cs typeface="Arial" pitchFamily="34" charset="0"/>
              </a:rPr>
              <a:t>, T. Ichikawa, </a:t>
            </a:r>
            <a:r>
              <a:rPr lang="en-US" altLang="ja-JP" sz="1800" b="1" dirty="0" smtClean="0">
                <a:latin typeface="Arial" pitchFamily="34" charset="0"/>
                <a:ea typeface="HG丸ｺﾞｼｯｸM-PRO" pitchFamily="50" charset="-128"/>
                <a:cs typeface="Arial" pitchFamily="34" charset="0"/>
              </a:rPr>
              <a:t>R. </a:t>
            </a:r>
            <a:r>
              <a:rPr lang="en-US" altLang="ja-JP" sz="1800" b="1" dirty="0" err="1" smtClean="0">
                <a:latin typeface="Arial" pitchFamily="34" charset="0"/>
                <a:ea typeface="HG丸ｺﾞｼｯｸM-PRO" pitchFamily="50" charset="-128"/>
                <a:cs typeface="Arial" pitchFamily="34" charset="0"/>
              </a:rPr>
              <a:t>Kanungo</a:t>
            </a:r>
            <a:r>
              <a:rPr lang="en-US" altLang="ja-JP" sz="1800" b="1" dirty="0" smtClean="0">
                <a:latin typeface="Arial" pitchFamily="34" charset="0"/>
                <a:ea typeface="HG丸ｺﾞｼｯｸM-PRO" pitchFamily="50" charset="-128"/>
                <a:cs typeface="Arial" pitchFamily="34" charset="0"/>
              </a:rPr>
              <a:t>, K. </a:t>
            </a:r>
            <a:r>
              <a:rPr lang="en-US" altLang="ja-JP" sz="1800" b="1" dirty="0" err="1" smtClean="0">
                <a:latin typeface="Arial" pitchFamily="34" charset="0"/>
                <a:ea typeface="HG丸ｺﾞｼｯｸM-PRO" pitchFamily="50" charset="-128"/>
                <a:cs typeface="Arial" pitchFamily="34" charset="0"/>
              </a:rPr>
              <a:t>Katori</a:t>
            </a:r>
            <a:endParaRPr lang="ja-JP" altLang="ja-JP" sz="1800" b="1" dirty="0">
              <a:latin typeface="Arial" pitchFamily="34" charset="0"/>
              <a:ea typeface="HG丸ｺﾞｼｯｸM-PRO" pitchFamily="50" charset="-128"/>
              <a:cs typeface="Arial" pitchFamily="34" charset="0"/>
            </a:endParaRPr>
          </a:p>
          <a:p>
            <a:pPr defTabSz="1792288">
              <a:lnSpc>
                <a:spcPct val="110000"/>
              </a:lnSpc>
              <a:tabLst>
                <a:tab pos="1884363" algn="l"/>
              </a:tabLst>
            </a:pPr>
            <a:r>
              <a:rPr lang="en-US" altLang="ja-JP" b="1" dirty="0" smtClean="0">
                <a:solidFill>
                  <a:schemeClr val="accent6"/>
                </a:solidFill>
                <a:latin typeface="Arial" pitchFamily="34" charset="0"/>
                <a:ea typeface="HG丸ｺﾞｼｯｸM-PRO" pitchFamily="50" charset="-128"/>
                <a:cs typeface="Arial" pitchFamily="34" charset="0"/>
              </a:rPr>
              <a:t>Tokyo U. of </a:t>
            </a:r>
          </a:p>
          <a:p>
            <a:pPr defTabSz="1792288">
              <a:lnSpc>
                <a:spcPct val="110000"/>
              </a:lnSpc>
              <a:tabLst>
                <a:tab pos="1884363" algn="l"/>
              </a:tabLst>
            </a:pPr>
            <a:r>
              <a:rPr lang="en-US" altLang="ja-JP" b="1" dirty="0" smtClean="0">
                <a:solidFill>
                  <a:schemeClr val="accent6"/>
                </a:solidFill>
                <a:latin typeface="Arial" pitchFamily="34" charset="0"/>
                <a:ea typeface="HG丸ｺﾞｼｯｸM-PRO" pitchFamily="50" charset="-128"/>
                <a:cs typeface="Arial" pitchFamily="34" charset="0"/>
              </a:rPr>
              <a:t>Physics</a:t>
            </a:r>
            <a:r>
              <a:rPr lang="en-US" altLang="ja-JP" sz="1800" b="1" dirty="0" smtClean="0">
                <a:latin typeface="Arial" pitchFamily="34" charset="0"/>
                <a:ea typeface="HG丸ｺﾞｼｯｸM-PRO" pitchFamily="50" charset="-128"/>
                <a:cs typeface="Arial" pitchFamily="34" charset="0"/>
              </a:rPr>
              <a:t>	</a:t>
            </a:r>
            <a:r>
              <a:rPr lang="en-US" altLang="ja-JP" sz="1800" b="1" dirty="0" smtClean="0">
                <a:latin typeface="Arial" pitchFamily="34" charset="0"/>
                <a:ea typeface="HG丸ｺﾞｼｯｸM-PRO" pitchFamily="50" charset="-128"/>
                <a:cs typeface="Arial" pitchFamily="34" charset="0"/>
              </a:rPr>
              <a:t>T. </a:t>
            </a:r>
            <a:r>
              <a:rPr lang="en-US" altLang="ja-JP" sz="1800" b="1" dirty="0" err="1" smtClean="0">
                <a:latin typeface="Arial" pitchFamily="34" charset="0"/>
                <a:ea typeface="HG丸ｺﾞｼｯｸM-PRO" pitchFamily="50" charset="-128"/>
                <a:cs typeface="Arial" pitchFamily="34" charset="0"/>
              </a:rPr>
              <a:t>Sumita</a:t>
            </a:r>
            <a:r>
              <a:rPr lang="en-US" altLang="ja-JP" sz="1800" b="1" dirty="0" smtClean="0">
                <a:latin typeface="Arial" pitchFamily="34" charset="0"/>
                <a:ea typeface="HG丸ｺﾞｼｯｸM-PRO" pitchFamily="50" charset="-128"/>
                <a:cs typeface="Arial" pitchFamily="34" charset="0"/>
              </a:rPr>
              <a:t>, K. Tanaka</a:t>
            </a:r>
            <a:endParaRPr lang="en-US" altLang="ja-JP" sz="1800" b="1" dirty="0" smtClean="0">
              <a:latin typeface="Arial" pitchFamily="34" charset="0"/>
              <a:ea typeface="HG丸ｺﾞｼｯｸM-PRO" pitchFamily="50" charset="-128"/>
              <a:cs typeface="Arial" pitchFamily="34" charset="0"/>
            </a:endParaRPr>
          </a:p>
          <a:p>
            <a:pPr defTabSz="1792288">
              <a:lnSpc>
                <a:spcPct val="110000"/>
              </a:lnSpc>
              <a:tabLst>
                <a:tab pos="1884363" algn="l"/>
              </a:tabLst>
            </a:pPr>
            <a:r>
              <a:rPr lang="en-US" altLang="ja-JP" sz="1800" b="1" dirty="0" smtClean="0">
                <a:solidFill>
                  <a:schemeClr val="accent6"/>
                </a:solidFill>
                <a:latin typeface="Arial" pitchFamily="34" charset="0"/>
                <a:ea typeface="HG丸ｺﾞｼｯｸM-PRO" pitchFamily="50" charset="-128"/>
                <a:cs typeface="Arial" pitchFamily="34" charset="0"/>
              </a:rPr>
              <a:t>Saitama U.</a:t>
            </a:r>
            <a:r>
              <a:rPr lang="en-US" altLang="ja-JP" sz="1800" b="1" dirty="0" smtClean="0">
                <a:latin typeface="Arial" pitchFamily="34" charset="0"/>
                <a:ea typeface="HG丸ｺﾞｼｯｸM-PRO" pitchFamily="50" charset="-128"/>
                <a:cs typeface="Arial" pitchFamily="34" charset="0"/>
              </a:rPr>
              <a:t>	</a:t>
            </a:r>
            <a:r>
              <a:rPr lang="en-US" altLang="ja-JP" sz="1800" b="1" dirty="0" smtClean="0">
                <a:latin typeface="Arial" pitchFamily="34" charset="0"/>
                <a:ea typeface="HG丸ｺﾞｼｯｸM-PRO" pitchFamily="50" charset="-128"/>
                <a:cs typeface="Arial" pitchFamily="34" charset="0"/>
              </a:rPr>
              <a:t>T. </a:t>
            </a:r>
            <a:r>
              <a:rPr lang="en-US" altLang="ja-JP" sz="1800" b="1" dirty="0" err="1" smtClean="0">
                <a:latin typeface="Arial" pitchFamily="34" charset="0"/>
                <a:ea typeface="HG丸ｺﾞｼｯｸM-PRO" pitchFamily="50" charset="-128"/>
                <a:cs typeface="Arial" pitchFamily="34" charset="0"/>
              </a:rPr>
              <a:t>Yamaguci</a:t>
            </a:r>
            <a:r>
              <a:rPr lang="en-US" altLang="ja-JP" sz="1800" b="1" dirty="0" smtClean="0">
                <a:latin typeface="Arial" pitchFamily="34" charset="0"/>
                <a:ea typeface="HG丸ｺﾞｼｯｸM-PRO" pitchFamily="50" charset="-128"/>
                <a:cs typeface="Arial" pitchFamily="34" charset="0"/>
              </a:rPr>
              <a:t>, T. Akiyama, R. Sakai, S. </a:t>
            </a:r>
            <a:r>
              <a:rPr lang="en-US" altLang="ja-JP" sz="1800" b="1" dirty="0" err="1" smtClean="0">
                <a:latin typeface="Arial" pitchFamily="34" charset="0"/>
                <a:ea typeface="HG丸ｺﾞｼｯｸM-PRO" pitchFamily="50" charset="-128"/>
                <a:cs typeface="Arial" pitchFamily="34" charset="0"/>
              </a:rPr>
              <a:t>Yamaki</a:t>
            </a:r>
            <a:endParaRPr lang="en-US" altLang="ja-JP" sz="1800" b="1" dirty="0" smtClean="0">
              <a:latin typeface="Arial" pitchFamily="34" charset="0"/>
              <a:ea typeface="HG丸ｺﾞｼｯｸM-PRO" pitchFamily="50" charset="-128"/>
              <a:cs typeface="Arial" pitchFamily="34" charset="0"/>
            </a:endParaRPr>
          </a:p>
          <a:p>
            <a:pPr defTabSz="1792288">
              <a:lnSpc>
                <a:spcPct val="110000"/>
              </a:lnSpc>
              <a:tabLst>
                <a:tab pos="1884363" algn="l"/>
              </a:tabLst>
            </a:pPr>
            <a:r>
              <a:rPr lang="en-US" altLang="ja-JP" b="1" dirty="0" smtClean="0">
                <a:solidFill>
                  <a:schemeClr val="accent6"/>
                </a:solidFill>
                <a:latin typeface="Arial" pitchFamily="34" charset="0"/>
                <a:ea typeface="HG丸ｺﾞｼｯｸM-PRO" pitchFamily="50" charset="-128"/>
                <a:cs typeface="Arial" pitchFamily="34" charset="0"/>
              </a:rPr>
              <a:t>Niigata U.</a:t>
            </a:r>
            <a:r>
              <a:rPr lang="en-US" altLang="ja-JP" sz="1800" b="1" dirty="0">
                <a:latin typeface="Arial" pitchFamily="34" charset="0"/>
                <a:ea typeface="HG丸ｺﾞｼｯｸM-PRO" pitchFamily="50" charset="-128"/>
                <a:cs typeface="Arial" pitchFamily="34" charset="0"/>
              </a:rPr>
              <a:t>	</a:t>
            </a:r>
            <a:r>
              <a:rPr lang="en-US" altLang="ja-JP" b="1" dirty="0" smtClean="0">
                <a:latin typeface="Arial" pitchFamily="34" charset="0"/>
                <a:ea typeface="HG丸ｺﾞｼｯｸM-PRO" pitchFamily="50" charset="-128"/>
                <a:cs typeface="Arial" pitchFamily="34" charset="0"/>
              </a:rPr>
              <a:t>H. </a:t>
            </a:r>
            <a:r>
              <a:rPr lang="en-US" altLang="ja-JP" b="1" dirty="0" err="1" smtClean="0">
                <a:latin typeface="Arial" pitchFamily="34" charset="0"/>
                <a:ea typeface="HG丸ｺﾞｼｯｸM-PRO" pitchFamily="50" charset="-128"/>
                <a:cs typeface="Arial" pitchFamily="34" charset="0"/>
              </a:rPr>
              <a:t>Kudo</a:t>
            </a:r>
            <a:r>
              <a:rPr lang="en-US" altLang="ja-JP" b="1" dirty="0" smtClean="0">
                <a:latin typeface="Arial" pitchFamily="34" charset="0"/>
                <a:ea typeface="HG丸ｺﾞｼｯｸM-PRO" pitchFamily="50" charset="-128"/>
                <a:cs typeface="Arial" pitchFamily="34" charset="0"/>
              </a:rPr>
              <a:t>, S. </a:t>
            </a:r>
            <a:r>
              <a:rPr lang="en-US" altLang="ja-JP" b="1" dirty="0" err="1" smtClean="0">
                <a:latin typeface="Arial" pitchFamily="34" charset="0"/>
                <a:ea typeface="HG丸ｺﾞｼｯｸM-PRO" pitchFamily="50" charset="-128"/>
                <a:cs typeface="Arial" pitchFamily="34" charset="0"/>
              </a:rPr>
              <a:t>Goto</a:t>
            </a:r>
            <a:r>
              <a:rPr lang="en-US" altLang="ja-JP" b="1" dirty="0" smtClean="0">
                <a:latin typeface="Arial" pitchFamily="34" charset="0"/>
                <a:ea typeface="HG丸ｺﾞｼｯｸM-PRO" pitchFamily="50" charset="-128"/>
                <a:cs typeface="Arial" pitchFamily="34" charset="0"/>
              </a:rPr>
              <a:t>, M. Murakami, H. </a:t>
            </a:r>
            <a:r>
              <a:rPr lang="en-US" altLang="ja-JP" b="1" dirty="0" err="1" smtClean="0">
                <a:latin typeface="Arial" pitchFamily="34" charset="0"/>
                <a:ea typeface="HG丸ｺﾞｼｯｸM-PRO" pitchFamily="50" charset="-128"/>
                <a:cs typeface="Arial" pitchFamily="34" charset="0"/>
              </a:rPr>
              <a:t>murayama</a:t>
            </a:r>
            <a:r>
              <a:rPr lang="en-US" altLang="ja-JP" b="1" dirty="0" smtClean="0">
                <a:latin typeface="Arial" pitchFamily="34" charset="0"/>
                <a:ea typeface="HG丸ｺﾞｼｯｸM-PRO" pitchFamily="50" charset="-128"/>
                <a:cs typeface="Arial" pitchFamily="34" charset="0"/>
              </a:rPr>
              <a:t>, Y. </a:t>
            </a:r>
            <a:r>
              <a:rPr lang="en-US" altLang="ja-JP" b="1" dirty="0" err="1" smtClean="0">
                <a:latin typeface="Arial" pitchFamily="34" charset="0"/>
                <a:ea typeface="HG丸ｺﾞｼｯｸM-PRO" pitchFamily="50" charset="-128"/>
                <a:cs typeface="Arial" pitchFamily="34" charset="0"/>
              </a:rPr>
              <a:t>Kariya</a:t>
            </a:r>
            <a:endParaRPr lang="ja-JP" altLang="ja-JP" sz="1800" b="1" dirty="0">
              <a:latin typeface="Arial" pitchFamily="34" charset="0"/>
              <a:ea typeface="HG丸ｺﾞｼｯｸM-PRO" pitchFamily="50" charset="-128"/>
              <a:cs typeface="Arial" pitchFamily="34" charset="0"/>
            </a:endParaRPr>
          </a:p>
          <a:p>
            <a:pPr defTabSz="1792288">
              <a:lnSpc>
                <a:spcPct val="110000"/>
              </a:lnSpc>
              <a:tabLst>
                <a:tab pos="1884363" algn="l"/>
              </a:tabLst>
            </a:pPr>
            <a:r>
              <a:rPr lang="en-US" altLang="ja-JP" b="1" dirty="0" smtClean="0">
                <a:solidFill>
                  <a:schemeClr val="accent6"/>
                </a:solidFill>
                <a:latin typeface="Arial" pitchFamily="34" charset="0"/>
                <a:ea typeface="HG丸ｺﾞｼｯｸM-PRO" pitchFamily="50" charset="-128"/>
                <a:cs typeface="Arial" pitchFamily="34" charset="0"/>
              </a:rPr>
              <a:t>IMP Lanzhou</a:t>
            </a:r>
            <a:r>
              <a:rPr lang="en-US" altLang="ja-JP" sz="1800" b="1" dirty="0">
                <a:latin typeface="Arial" pitchFamily="34" charset="0"/>
                <a:ea typeface="HG丸ｺﾞｼｯｸM-PRO" pitchFamily="50" charset="-128"/>
                <a:cs typeface="Arial" pitchFamily="34" charset="0"/>
              </a:rPr>
              <a:t>	</a:t>
            </a:r>
            <a:r>
              <a:rPr lang="en-US" altLang="ja-JP" b="1" dirty="0" smtClean="0">
                <a:latin typeface="Arial" pitchFamily="34" charset="0"/>
                <a:ea typeface="HG丸ｺﾞｼｯｸM-PRO" pitchFamily="50" charset="-128"/>
                <a:cs typeface="Arial" pitchFamily="34" charset="0"/>
              </a:rPr>
              <a:t>H.-S.</a:t>
            </a:r>
            <a:r>
              <a:rPr lang="en-US" altLang="ja-JP" sz="1800" b="1" dirty="0" smtClean="0">
                <a:latin typeface="Arial" pitchFamily="34" charset="0"/>
                <a:ea typeface="HG丸ｺﾞｼｯｸM-PRO" pitchFamily="50" charset="-128"/>
                <a:cs typeface="Arial" pitchFamily="34" charset="0"/>
              </a:rPr>
              <a:t> Xu</a:t>
            </a:r>
            <a:r>
              <a:rPr lang="ja-JP" altLang="ja-JP" sz="1800" b="1" dirty="0" smtClean="0">
                <a:latin typeface="Arial" pitchFamily="34" charset="0"/>
                <a:ea typeface="HG丸ｺﾞｼｯｸM-PRO" pitchFamily="50" charset="-128"/>
                <a:cs typeface="Arial" pitchFamily="34" charset="0"/>
              </a:rPr>
              <a:t> </a:t>
            </a:r>
            <a:r>
              <a:rPr lang="ja-JP" altLang="ja-JP" sz="1800" b="1" dirty="0" smtClean="0">
                <a:latin typeface="Arial" pitchFamily="34" charset="0"/>
                <a:ea typeface="HG丸ｺﾞｼｯｸM-PRO" pitchFamily="50" charset="-128"/>
                <a:cs typeface="Arial" pitchFamily="34" charset="0"/>
              </a:rPr>
              <a:t>，</a:t>
            </a:r>
            <a:r>
              <a:rPr lang="en-US" altLang="ja-JP" sz="1800" b="1" dirty="0" smtClean="0">
                <a:latin typeface="Arial" pitchFamily="34" charset="0"/>
                <a:ea typeface="HG丸ｺﾞｼｯｸM-PRO" pitchFamily="50" charset="-128"/>
                <a:cs typeface="Arial" pitchFamily="34" charset="0"/>
              </a:rPr>
              <a:t>T. Huang</a:t>
            </a:r>
            <a:endParaRPr lang="ja-JP" altLang="ja-JP" sz="1800" b="1" dirty="0">
              <a:latin typeface="Arial" pitchFamily="34" charset="0"/>
              <a:ea typeface="HG丸ｺﾞｼｯｸM-PRO" pitchFamily="50" charset="-128"/>
              <a:cs typeface="Arial" pitchFamily="34" charset="0"/>
            </a:endParaRPr>
          </a:p>
          <a:p>
            <a:pPr defTabSz="1792288">
              <a:lnSpc>
                <a:spcPct val="110000"/>
              </a:lnSpc>
              <a:tabLst>
                <a:tab pos="1884363" algn="l"/>
              </a:tabLst>
            </a:pPr>
            <a:r>
              <a:rPr lang="en-US" altLang="ja-JP" b="1" dirty="0" smtClean="0">
                <a:solidFill>
                  <a:schemeClr val="accent6"/>
                </a:solidFill>
                <a:latin typeface="Arial" pitchFamily="34" charset="0"/>
                <a:ea typeface="HG丸ｺﾞｼｯｸM-PRO" pitchFamily="50" charset="-128"/>
                <a:cs typeface="Arial" pitchFamily="34" charset="0"/>
              </a:rPr>
              <a:t>U. Tokyo</a:t>
            </a:r>
            <a:r>
              <a:rPr lang="en-US" altLang="ja-JP" sz="1800" b="1" dirty="0" smtClean="0">
                <a:latin typeface="Arial" pitchFamily="34" charset="0"/>
                <a:ea typeface="HG丸ｺﾞｼｯｸM-PRO" pitchFamily="50" charset="-128"/>
                <a:cs typeface="Arial" pitchFamily="34" charset="0"/>
              </a:rPr>
              <a:t>	</a:t>
            </a:r>
            <a:r>
              <a:rPr lang="en-US" altLang="ja-JP" sz="1800" b="1" dirty="0" smtClean="0">
                <a:latin typeface="Arial" pitchFamily="34" charset="0"/>
                <a:ea typeface="HG丸ｺﾞｼｯｸM-PRO" pitchFamily="50" charset="-128"/>
                <a:cs typeface="Arial" pitchFamily="34" charset="0"/>
              </a:rPr>
              <a:t>E. Ideguchi</a:t>
            </a:r>
            <a:endParaRPr lang="ja-JP" altLang="ja-JP" sz="1800" b="1" dirty="0">
              <a:latin typeface="Arial" pitchFamily="34" charset="0"/>
              <a:ea typeface="HG丸ｺﾞｼｯｸM-PRO" pitchFamily="50" charset="-128"/>
              <a:cs typeface="Arial" pitchFamily="34" charset="0"/>
            </a:endParaRPr>
          </a:p>
          <a:p>
            <a:pPr defTabSz="1792288">
              <a:lnSpc>
                <a:spcPct val="110000"/>
              </a:lnSpc>
              <a:tabLst>
                <a:tab pos="1884363" algn="l"/>
              </a:tabLst>
            </a:pPr>
            <a:r>
              <a:rPr lang="en-US" altLang="ja-JP" b="1" dirty="0" smtClean="0">
                <a:solidFill>
                  <a:schemeClr val="accent6"/>
                </a:solidFill>
                <a:latin typeface="Arial" pitchFamily="34" charset="0"/>
                <a:ea typeface="HG丸ｺﾞｼｯｸM-PRO" pitchFamily="50" charset="-128"/>
                <a:cs typeface="Arial" pitchFamily="34" charset="0"/>
              </a:rPr>
              <a:t>Tohoku U.</a:t>
            </a:r>
            <a:r>
              <a:rPr lang="en-US" altLang="ja-JP" sz="1800" b="1" dirty="0" smtClean="0">
                <a:latin typeface="Arial" pitchFamily="34" charset="0"/>
                <a:ea typeface="HG丸ｺﾞｼｯｸM-PRO" pitchFamily="50" charset="-128"/>
                <a:cs typeface="Arial" pitchFamily="34" charset="0"/>
              </a:rPr>
              <a:t>	</a:t>
            </a:r>
            <a:r>
              <a:rPr lang="en-US" altLang="ja-JP" b="1" dirty="0" smtClean="0">
                <a:latin typeface="Arial" pitchFamily="34" charset="0"/>
                <a:ea typeface="HG丸ｺﾞｼｯｸM-PRO" pitchFamily="50" charset="-128"/>
                <a:cs typeface="Arial" pitchFamily="34" charset="0"/>
              </a:rPr>
              <a:t>T. Suda, H. Kikunaga</a:t>
            </a:r>
            <a:endParaRPr lang="ja-JP" altLang="ja-JP" sz="1800" b="1" dirty="0">
              <a:latin typeface="Arial" pitchFamily="34" charset="0"/>
              <a:ea typeface="HG丸ｺﾞｼｯｸM-PRO" pitchFamily="50" charset="-128"/>
              <a:cs typeface="Arial" pitchFamily="34" charset="0"/>
            </a:endParaRPr>
          </a:p>
          <a:p>
            <a:pPr defTabSz="1792288">
              <a:lnSpc>
                <a:spcPct val="110000"/>
              </a:lnSpc>
              <a:tabLst>
                <a:tab pos="1884363" algn="l"/>
              </a:tabLst>
            </a:pPr>
            <a:r>
              <a:rPr lang="en-US" altLang="ja-JP" b="1" dirty="0" smtClean="0">
                <a:solidFill>
                  <a:schemeClr val="accent6"/>
                </a:solidFill>
                <a:latin typeface="Arial" pitchFamily="34" charset="0"/>
                <a:ea typeface="HG丸ｺﾞｼｯｸM-PRO" pitchFamily="50" charset="-128"/>
                <a:cs typeface="Arial" pitchFamily="34" charset="0"/>
              </a:rPr>
              <a:t>JAEA</a:t>
            </a:r>
            <a:r>
              <a:rPr lang="en-US" altLang="ja-JP" sz="1800" b="1" dirty="0">
                <a:latin typeface="Arial" pitchFamily="34" charset="0"/>
                <a:ea typeface="HG丸ｺﾞｼｯｸM-PRO" pitchFamily="50" charset="-128"/>
                <a:cs typeface="Arial" pitchFamily="34" charset="0"/>
              </a:rPr>
              <a:t>	</a:t>
            </a:r>
            <a:r>
              <a:rPr lang="en-US" altLang="ja-JP" sz="1800" b="1" dirty="0" smtClean="0">
                <a:latin typeface="Arial" pitchFamily="34" charset="0"/>
                <a:ea typeface="HG丸ｺﾞｼｯｸM-PRO" pitchFamily="50" charset="-128"/>
                <a:cs typeface="Arial" pitchFamily="34" charset="0"/>
              </a:rPr>
              <a:t>N. Sato, H. Koura, S. Mitsuoka</a:t>
            </a:r>
            <a:endParaRPr lang="ja-JP" altLang="ja-JP" sz="1800" b="1" dirty="0">
              <a:latin typeface="Arial" pitchFamily="34" charset="0"/>
              <a:ea typeface="HG丸ｺﾞｼｯｸM-PRO" pitchFamily="50" charset="-128"/>
              <a:cs typeface="Arial" pitchFamily="34" charset="0"/>
            </a:endParaRPr>
          </a:p>
          <a:p>
            <a:pPr defTabSz="1792288">
              <a:lnSpc>
                <a:spcPct val="110000"/>
              </a:lnSpc>
              <a:tabLst>
                <a:tab pos="1884363" algn="l"/>
              </a:tabLst>
            </a:pPr>
            <a:r>
              <a:rPr lang="en-US" altLang="ja-JP" b="1" dirty="0" smtClean="0">
                <a:solidFill>
                  <a:schemeClr val="accent6"/>
                </a:solidFill>
                <a:latin typeface="Arial" pitchFamily="34" charset="0"/>
                <a:ea typeface="HG丸ｺﾞｼｯｸM-PRO" pitchFamily="50" charset="-128"/>
                <a:cs typeface="Arial" pitchFamily="34" charset="0"/>
              </a:rPr>
              <a:t>Yamagata U.</a:t>
            </a:r>
            <a:r>
              <a:rPr lang="en-US" altLang="ja-JP" sz="1800" b="1" dirty="0" smtClean="0">
                <a:latin typeface="Arial" pitchFamily="34" charset="0"/>
                <a:ea typeface="HG丸ｺﾞｼｯｸM-PRO" pitchFamily="50" charset="-128"/>
                <a:cs typeface="Arial" pitchFamily="34" charset="0"/>
              </a:rPr>
              <a:t>	</a:t>
            </a:r>
            <a:r>
              <a:rPr lang="en-US" altLang="ja-JP" sz="1800" b="1" dirty="0" smtClean="0">
                <a:latin typeface="Arial" pitchFamily="34" charset="0"/>
                <a:ea typeface="HG丸ｺﾞｼｯｸM-PRO" pitchFamily="50" charset="-128"/>
                <a:cs typeface="Arial" pitchFamily="34" charset="0"/>
              </a:rPr>
              <a:t>F. </a:t>
            </a:r>
            <a:r>
              <a:rPr lang="en-US" altLang="ja-JP" sz="1800" b="1" dirty="0" err="1" smtClean="0">
                <a:latin typeface="Arial" pitchFamily="34" charset="0"/>
                <a:ea typeface="HG丸ｺﾞｼｯｸM-PRO" pitchFamily="50" charset="-128"/>
                <a:cs typeface="Arial" pitchFamily="34" charset="0"/>
              </a:rPr>
              <a:t>Tokanai</a:t>
            </a:r>
            <a:r>
              <a:rPr lang="en-US" altLang="ja-JP" sz="1800" b="1" dirty="0" smtClean="0">
                <a:latin typeface="Arial" pitchFamily="34" charset="0"/>
                <a:ea typeface="HG丸ｺﾞｼｯｸM-PRO" pitchFamily="50" charset="-128"/>
                <a:cs typeface="Arial" pitchFamily="34" charset="0"/>
              </a:rPr>
              <a:t>, T. Moriya, K. </a:t>
            </a:r>
            <a:r>
              <a:rPr lang="en-US" altLang="ja-JP" sz="1800" b="1" dirty="0" err="1" smtClean="0">
                <a:latin typeface="Arial" pitchFamily="34" charset="0"/>
                <a:ea typeface="HG丸ｺﾞｼｯｸM-PRO" pitchFamily="50" charset="-128"/>
                <a:cs typeface="Arial" pitchFamily="34" charset="0"/>
              </a:rPr>
              <a:t>Mayama</a:t>
            </a:r>
            <a:r>
              <a:rPr lang="en-US" altLang="ja-JP" sz="1800" b="1" dirty="0" smtClean="0">
                <a:latin typeface="Arial" pitchFamily="34" charset="0"/>
                <a:ea typeface="HG丸ｺﾞｼｯｸM-PRO" pitchFamily="50" charset="-128"/>
                <a:cs typeface="Arial" pitchFamily="34" charset="0"/>
              </a:rPr>
              <a:t>, M. Takeyama, S. </a:t>
            </a:r>
            <a:r>
              <a:rPr lang="en-US" altLang="ja-JP" sz="1800" b="1" dirty="0" err="1" smtClean="0">
                <a:latin typeface="Arial" pitchFamily="34" charset="0"/>
                <a:ea typeface="HG丸ｺﾞｼｯｸM-PRO" pitchFamily="50" charset="-128"/>
                <a:cs typeface="Arial" pitchFamily="34" charset="0"/>
              </a:rPr>
              <a:t>Namai</a:t>
            </a:r>
            <a:r>
              <a:rPr lang="en-US" altLang="ja-JP" sz="1800" b="1" dirty="0" smtClean="0">
                <a:latin typeface="Arial" pitchFamily="34" charset="0"/>
                <a:ea typeface="HG丸ｺﾞｼｯｸM-PRO" pitchFamily="50" charset="-128"/>
                <a:cs typeface="Arial" pitchFamily="34" charset="0"/>
              </a:rPr>
              <a:t>, </a:t>
            </a:r>
          </a:p>
          <a:p>
            <a:pPr defTabSz="1792288">
              <a:lnSpc>
                <a:spcPct val="110000"/>
              </a:lnSpc>
              <a:tabLst>
                <a:tab pos="1884363" algn="l"/>
              </a:tabLst>
            </a:pPr>
            <a:r>
              <a:rPr lang="en-US" altLang="ja-JP" b="1" dirty="0">
                <a:latin typeface="Arial" pitchFamily="34" charset="0"/>
                <a:ea typeface="HG丸ｺﾞｼｯｸM-PRO" pitchFamily="50" charset="-128"/>
                <a:cs typeface="Arial" pitchFamily="34" charset="0"/>
              </a:rPr>
              <a:t>	</a:t>
            </a:r>
            <a:r>
              <a:rPr lang="en-US" altLang="ja-JP" sz="1800" b="1" dirty="0" smtClean="0">
                <a:latin typeface="Arial" pitchFamily="34" charset="0"/>
                <a:ea typeface="HG丸ｺﾞｼｯｸM-PRO" pitchFamily="50" charset="-128"/>
                <a:cs typeface="Arial" pitchFamily="34" charset="0"/>
              </a:rPr>
              <a:t>A. </a:t>
            </a:r>
            <a:r>
              <a:rPr lang="en-US" altLang="ja-JP" sz="1800" b="1" dirty="0" err="1" smtClean="0">
                <a:latin typeface="Arial" pitchFamily="34" charset="0"/>
                <a:ea typeface="HG丸ｺﾞｼｯｸM-PRO" pitchFamily="50" charset="-128"/>
                <a:cs typeface="Arial" pitchFamily="34" charset="0"/>
              </a:rPr>
              <a:t>Mashiko</a:t>
            </a:r>
            <a:endParaRPr lang="ja-JP" altLang="ja-JP" sz="1800" b="1" dirty="0">
              <a:latin typeface="Arial" pitchFamily="34" charset="0"/>
              <a:ea typeface="HG丸ｺﾞｼｯｸM-PRO" pitchFamily="50" charset="-128"/>
              <a:cs typeface="Arial" pitchFamily="34" charset="0"/>
            </a:endParaRPr>
          </a:p>
          <a:p>
            <a:pPr defTabSz="1792288">
              <a:lnSpc>
                <a:spcPct val="110000"/>
              </a:lnSpc>
              <a:tabLst>
                <a:tab pos="1884363" algn="l"/>
              </a:tabLst>
            </a:pPr>
            <a:r>
              <a:rPr lang="en-US" altLang="ja-JP" b="1" dirty="0" smtClean="0">
                <a:solidFill>
                  <a:schemeClr val="accent6"/>
                </a:solidFill>
                <a:latin typeface="Arial" pitchFamily="34" charset="0"/>
                <a:ea typeface="HG丸ｺﾞｼｯｸM-PRO" pitchFamily="50" charset="-128"/>
                <a:cs typeface="Arial" pitchFamily="34" charset="0"/>
              </a:rPr>
              <a:t>U. Tsukuba</a:t>
            </a:r>
            <a:r>
              <a:rPr lang="en-US" altLang="ja-JP" sz="1800" b="1" dirty="0" smtClean="0">
                <a:latin typeface="Arial" pitchFamily="34" charset="0"/>
                <a:ea typeface="HG丸ｺﾞｼｯｸM-PRO" pitchFamily="50" charset="-128"/>
                <a:cs typeface="Arial" pitchFamily="34" charset="0"/>
              </a:rPr>
              <a:t>	</a:t>
            </a:r>
            <a:r>
              <a:rPr lang="en-US" altLang="ja-JP" sz="1800" b="1" dirty="0" smtClean="0">
                <a:latin typeface="Arial" pitchFamily="34" charset="0"/>
                <a:ea typeface="HG丸ｺﾞｼｯｸM-PRO" pitchFamily="50" charset="-128"/>
                <a:cs typeface="Arial" pitchFamily="34" charset="0"/>
              </a:rPr>
              <a:t>A. Ozawa, K. </a:t>
            </a:r>
            <a:r>
              <a:rPr lang="en-US" altLang="ja-JP" sz="1800" b="1" dirty="0" err="1" smtClean="0">
                <a:latin typeface="Arial" pitchFamily="34" charset="0"/>
                <a:ea typeface="HG丸ｺﾞｼｯｸM-PRO" pitchFamily="50" charset="-128"/>
                <a:cs typeface="Arial" pitchFamily="34" charset="0"/>
              </a:rPr>
              <a:t>Sueki</a:t>
            </a:r>
            <a:endParaRPr lang="ja-JP" altLang="ja-JP" sz="1800" b="1" dirty="0">
              <a:latin typeface="Arial" pitchFamily="34" charset="0"/>
              <a:ea typeface="HG丸ｺﾞｼｯｸM-PRO" pitchFamily="50" charset="-128"/>
              <a:cs typeface="Arial" pitchFamily="34" charset="0"/>
            </a:endParaRPr>
          </a:p>
          <a:p>
            <a:pPr defTabSz="1792288">
              <a:lnSpc>
                <a:spcPct val="110000"/>
              </a:lnSpc>
              <a:tabLst>
                <a:tab pos="1884363" algn="l"/>
              </a:tabLst>
            </a:pPr>
            <a:r>
              <a:rPr lang="ja-JP" altLang="ja-JP" sz="1800" b="1" dirty="0" smtClean="0">
                <a:solidFill>
                  <a:schemeClr val="accent6"/>
                </a:solidFill>
                <a:latin typeface="Arial" pitchFamily="34" charset="0"/>
                <a:ea typeface="HG丸ｺﾞｼｯｸM-PRO" pitchFamily="50" charset="-128"/>
                <a:cs typeface="Arial" pitchFamily="34" charset="0"/>
              </a:rPr>
              <a:t>高能</a:t>
            </a:r>
            <a:r>
              <a:rPr lang="ja-JP" altLang="ja-JP" sz="1800" b="1" dirty="0">
                <a:solidFill>
                  <a:schemeClr val="accent6"/>
                </a:solidFill>
                <a:latin typeface="Arial" pitchFamily="34" charset="0"/>
                <a:ea typeface="HG丸ｺﾞｼｯｸM-PRO" pitchFamily="50" charset="-128"/>
                <a:cs typeface="Arial" pitchFamily="34" charset="0"/>
              </a:rPr>
              <a:t>物理</a:t>
            </a:r>
            <a:r>
              <a:rPr lang="ja-JP" altLang="ja-JP" sz="1800" b="1" dirty="0" smtClean="0">
                <a:solidFill>
                  <a:schemeClr val="accent6"/>
                </a:solidFill>
                <a:latin typeface="Arial" pitchFamily="34" charset="0"/>
                <a:ea typeface="HG丸ｺﾞｼｯｸM-PRO" pitchFamily="50" charset="-128"/>
                <a:cs typeface="Arial" pitchFamily="34" charset="0"/>
              </a:rPr>
              <a:t>研究所</a:t>
            </a:r>
            <a:r>
              <a:rPr lang="en-US" altLang="ja-JP" sz="1800" b="1" dirty="0" smtClean="0">
                <a:latin typeface="Arial" pitchFamily="34" charset="0"/>
                <a:ea typeface="HG丸ｺﾞｼｯｸM-PRO" pitchFamily="50" charset="-128"/>
                <a:cs typeface="Arial" pitchFamily="34" charset="0"/>
              </a:rPr>
              <a:t>	</a:t>
            </a:r>
            <a:r>
              <a:rPr lang="en-US" altLang="ja-JP" sz="1800" b="1" dirty="0" smtClean="0">
                <a:latin typeface="Arial" pitchFamily="34" charset="0"/>
                <a:ea typeface="HG丸ｺﾞｼｯｸM-PRO" pitchFamily="50" charset="-128"/>
                <a:cs typeface="Arial" pitchFamily="34" charset="0"/>
              </a:rPr>
              <a:t>Y.-L. Zhao</a:t>
            </a:r>
            <a:endParaRPr lang="en-US" altLang="ja-JP" sz="1800" b="1" dirty="0" smtClean="0">
              <a:latin typeface="Arial" pitchFamily="34" charset="0"/>
              <a:ea typeface="HG丸ｺﾞｼｯｸM-PRO" pitchFamily="50" charset="-128"/>
              <a:cs typeface="Arial" pitchFamily="34" charset="0"/>
            </a:endParaRPr>
          </a:p>
          <a:p>
            <a:pPr defTabSz="1792288">
              <a:lnSpc>
                <a:spcPct val="110000"/>
              </a:lnSpc>
              <a:tabLst>
                <a:tab pos="1884363" algn="l"/>
              </a:tabLst>
            </a:pPr>
            <a:r>
              <a:rPr lang="en-US" altLang="ja-JP" sz="1800" dirty="0" smtClean="0">
                <a:latin typeface="Arial" pitchFamily="34" charset="0"/>
                <a:ea typeface="HG丸ｺﾞｼｯｸM-PRO" pitchFamily="50" charset="-128"/>
                <a:cs typeface="Arial" pitchFamily="34" charset="0"/>
              </a:rPr>
              <a:t>	Journal of the Physical Society of Japan, </a:t>
            </a:r>
            <a:r>
              <a:rPr lang="en-US" altLang="ja-JP" sz="1800" b="1" dirty="0" smtClean="0">
                <a:latin typeface="Arial" pitchFamily="34" charset="0"/>
                <a:ea typeface="HG丸ｺﾞｼｯｸM-PRO" pitchFamily="50" charset="-128"/>
                <a:cs typeface="Arial" pitchFamily="34" charset="0"/>
              </a:rPr>
              <a:t>73</a:t>
            </a:r>
            <a:r>
              <a:rPr lang="en-US" altLang="ja-JP" sz="1800" dirty="0" smtClean="0">
                <a:latin typeface="Arial" pitchFamily="34" charset="0"/>
                <a:ea typeface="HG丸ｺﾞｼｯｸM-PRO" pitchFamily="50" charset="-128"/>
                <a:cs typeface="Arial" pitchFamily="34" charset="0"/>
              </a:rPr>
              <a:t> (2004) 1593 – 1596.</a:t>
            </a:r>
          </a:p>
          <a:p>
            <a:pPr defTabSz="1792288">
              <a:lnSpc>
                <a:spcPct val="110000"/>
              </a:lnSpc>
              <a:tabLst>
                <a:tab pos="1884363" algn="l"/>
              </a:tabLst>
            </a:pPr>
            <a:r>
              <a:rPr lang="en-US" altLang="ja-JP" sz="1800" dirty="0" smtClean="0">
                <a:latin typeface="Arial" pitchFamily="34" charset="0"/>
                <a:ea typeface="HG丸ｺﾞｼｯｸM-PRO" pitchFamily="50" charset="-128"/>
                <a:cs typeface="Arial" pitchFamily="34" charset="0"/>
              </a:rPr>
              <a:t>	Journal of the Physical Society of Japan, </a:t>
            </a:r>
            <a:r>
              <a:rPr lang="en-US" altLang="ja-JP" sz="1800" b="1" dirty="0" smtClean="0">
                <a:latin typeface="Arial" pitchFamily="34" charset="0"/>
                <a:ea typeface="HG丸ｺﾞｼｯｸM-PRO" pitchFamily="50" charset="-128"/>
                <a:cs typeface="Arial" pitchFamily="34" charset="0"/>
              </a:rPr>
              <a:t>76</a:t>
            </a:r>
            <a:r>
              <a:rPr lang="en-US" altLang="ja-JP" sz="1800" dirty="0" smtClean="0">
                <a:latin typeface="Arial" pitchFamily="34" charset="0"/>
                <a:ea typeface="HG丸ｺﾞｼｯｸM-PRO" pitchFamily="50" charset="-128"/>
                <a:cs typeface="Arial" pitchFamily="34" charset="0"/>
              </a:rPr>
              <a:t> (2007) 045001.</a:t>
            </a:r>
          </a:p>
          <a:p>
            <a:pPr defTabSz="1792288">
              <a:lnSpc>
                <a:spcPct val="110000"/>
              </a:lnSpc>
              <a:tabLst>
                <a:tab pos="1884363" algn="l"/>
              </a:tabLst>
            </a:pPr>
            <a:r>
              <a:rPr lang="en-US" altLang="ja-JP" sz="1800" dirty="0" smtClean="0">
                <a:latin typeface="Arial" pitchFamily="34" charset="0"/>
                <a:ea typeface="HG丸ｺﾞｼｯｸM-PRO" pitchFamily="50" charset="-128"/>
                <a:cs typeface="Arial" pitchFamily="34" charset="0"/>
              </a:rPr>
              <a:t>	Journal of the Physical Society of Japan, </a:t>
            </a:r>
            <a:r>
              <a:rPr lang="en-US" altLang="ja-JP" sz="1800" b="1" dirty="0" smtClean="0">
                <a:latin typeface="Arial" pitchFamily="34" charset="0"/>
                <a:ea typeface="HG丸ｺﾞｼｯｸM-PRO" pitchFamily="50" charset="-128"/>
                <a:cs typeface="Arial" pitchFamily="34" charset="0"/>
              </a:rPr>
              <a:t>81</a:t>
            </a:r>
            <a:r>
              <a:rPr lang="en-US" altLang="ja-JP" sz="1800" dirty="0" smtClean="0">
                <a:latin typeface="Arial" pitchFamily="34" charset="0"/>
                <a:ea typeface="HG丸ｺﾞｼｯｸM-PRO" pitchFamily="50" charset="-128"/>
                <a:cs typeface="Arial" pitchFamily="34" charset="0"/>
              </a:rPr>
              <a:t> (2012) 103201.</a:t>
            </a:r>
          </a:p>
        </p:txBody>
      </p:sp>
      <p:pic>
        <p:nvPicPr>
          <p:cNvPr id="15" name="Picture 25" descr="C:\Documents and Settings\Hiromitsu Haba\My Documents\My Pictures\sy150.bmp"/>
          <p:cNvPicPr>
            <a:picLocks noChangeAspect="1" noChangeArrowheads="1"/>
          </p:cNvPicPr>
          <p:nvPr/>
        </p:nvPicPr>
        <p:blipFill>
          <a:blip r:embed="rId3" cstate="print"/>
          <a:srcRect/>
          <a:stretch>
            <a:fillRect/>
          </a:stretch>
        </p:blipFill>
        <p:spPr bwMode="auto">
          <a:xfrm>
            <a:off x="467544" y="-5350"/>
            <a:ext cx="664939" cy="1125091"/>
          </a:xfrm>
          <a:prstGeom prst="rect">
            <a:avLst/>
          </a:prstGeom>
          <a:noFill/>
          <a:ln w="9525">
            <a:noFill/>
            <a:miter lim="800000"/>
            <a:headEnd/>
            <a:tailEnd/>
          </a:ln>
        </p:spPr>
      </p:pic>
      <p:pic>
        <p:nvPicPr>
          <p:cNvPr id="16" name="Picture 31" descr="C:\Documents and Settings\Hiromitsu Haba\デスクトップ\仁科センターロゴ\ColorVarWin\カラー縦セット\BKカラー縦.jpg"/>
          <p:cNvPicPr>
            <a:picLocks noChangeAspect="1" noChangeArrowheads="1"/>
          </p:cNvPicPr>
          <p:nvPr/>
        </p:nvPicPr>
        <p:blipFill>
          <a:blip r:embed="rId4" cstate="print"/>
          <a:srcRect/>
          <a:stretch>
            <a:fillRect/>
          </a:stretch>
        </p:blipFill>
        <p:spPr bwMode="auto">
          <a:xfrm>
            <a:off x="7960295" y="-5350"/>
            <a:ext cx="1004193" cy="1125091"/>
          </a:xfrm>
          <a:prstGeom prst="rect">
            <a:avLst/>
          </a:prstGeom>
          <a:noFill/>
          <a:effectLst>
            <a:outerShdw blurRad="50800" dist="38100" dir="2700000" algn="tl" rotWithShape="0">
              <a:prstClr val="black">
                <a:alpha val="40000"/>
              </a:prstClr>
            </a:outerShdw>
          </a:effectLst>
        </p:spPr>
      </p:pic>
      <p:sp>
        <p:nvSpPr>
          <p:cNvPr id="20" name="Text Box 3"/>
          <p:cNvSpPr txBox="1">
            <a:spLocks noChangeArrowheads="1"/>
          </p:cNvSpPr>
          <p:nvPr/>
        </p:nvSpPr>
        <p:spPr bwMode="auto">
          <a:xfrm>
            <a:off x="0" y="296607"/>
            <a:ext cx="9144000" cy="732893"/>
          </a:xfrm>
          <a:prstGeom prst="rect">
            <a:avLst/>
          </a:prstGeom>
          <a:noFill/>
          <a:ln w="9525">
            <a:noFill/>
            <a:miter lim="800000"/>
            <a:headEnd/>
            <a:tailEnd/>
          </a:ln>
          <a:effectLst/>
        </p:spPr>
        <p:txBody>
          <a:bodyPr wrap="square">
            <a:spAutoFit/>
          </a:bodyPr>
          <a:lstStyle/>
          <a:p>
            <a:pPr algn="ctr">
              <a:lnSpc>
                <a:spcPct val="120000"/>
              </a:lnSpc>
              <a:defRPr/>
            </a:pPr>
            <a:r>
              <a:rPr lang="en-US" altLang="ja-JP" sz="4000" b="1" dirty="0" smtClean="0">
                <a:solidFill>
                  <a:srgbClr val="0000FF"/>
                </a:solidFill>
                <a:effectLst>
                  <a:outerShdw blurRad="38100" dist="38100" dir="2700000" algn="tl">
                    <a:srgbClr val="000000">
                      <a:alpha val="43137"/>
                    </a:srgbClr>
                  </a:outerShdw>
                </a:effectLst>
                <a:latin typeface="HG丸ｺﾞｼｯｸM-PRO" pitchFamily="50" charset="-128"/>
                <a:ea typeface="HG丸ｺﾞｼｯｸM-PRO" pitchFamily="50" charset="-128"/>
              </a:rPr>
              <a:t>Elm. 113</a:t>
            </a:r>
            <a:endParaRPr lang="en-US" altLang="ja-JP" sz="4000" b="1" dirty="0">
              <a:solidFill>
                <a:srgbClr val="0000FF"/>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 name="日付プレースホルダー 1"/>
          <p:cNvSpPr>
            <a:spLocks noGrp="1"/>
          </p:cNvSpPr>
          <p:nvPr>
            <p:ph type="dt" sz="half" idx="10"/>
          </p:nvPr>
        </p:nvSpPr>
        <p:spPr/>
        <p:txBody>
          <a:bodyPr/>
          <a:lstStyle/>
          <a:p>
            <a:fld id="{C38EBA67-16E1-46CB-9403-C36FAEEACAD5}" type="datetime1">
              <a:rPr kumimoji="1" lang="ja-JP" altLang="en-US" smtClean="0"/>
              <a:t>2014/6/5</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zh-CN" smtClean="0"/>
              <a:t>ARIS2014</a:t>
            </a:r>
            <a:endParaRPr kumimoji="1" lang="ja-JP" altLang="en-US"/>
          </a:p>
        </p:txBody>
      </p:sp>
      <p:sp>
        <p:nvSpPr>
          <p:cNvPr id="4" name="スライド番号プレースホルダー 3"/>
          <p:cNvSpPr>
            <a:spLocks noGrp="1"/>
          </p:cNvSpPr>
          <p:nvPr>
            <p:ph type="sldNum" sz="quarter" idx="12"/>
          </p:nvPr>
        </p:nvSpPr>
        <p:spPr/>
        <p:txBody>
          <a:bodyPr/>
          <a:lstStyle/>
          <a:p>
            <a:fld id="{596F3A7F-5E54-4477-88E8-1410831F0F23}" type="slidenum">
              <a:rPr kumimoji="1" lang="ja-JP" altLang="en-US" smtClean="0"/>
              <a:pPr/>
              <a:t>35</a:t>
            </a:fld>
            <a:endParaRPr kumimoji="1" lang="ja-JP" altLang="en-US"/>
          </a:p>
        </p:txBody>
      </p:sp>
    </p:spTree>
    <p:extLst>
      <p:ext uri="{BB962C8B-B14F-4D97-AF65-F5344CB8AC3E}">
        <p14:creationId xmlns:p14="http://schemas.microsoft.com/office/powerpoint/2010/main" val="240768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1600" y="332656"/>
            <a:ext cx="7389074" cy="954107"/>
          </a:xfrm>
          <a:prstGeom prst="rect">
            <a:avLst/>
          </a:prstGeom>
          <a:solidFill>
            <a:schemeClr val="accent5">
              <a:lumMod val="40000"/>
              <a:lumOff val="60000"/>
            </a:schemeClr>
          </a:solidFill>
        </p:spPr>
        <p:txBody>
          <a:bodyPr wrap="none" rtlCol="0">
            <a:spAutoFit/>
          </a:bodyPr>
          <a:lstStyle/>
          <a:p>
            <a:pPr algn="ctr"/>
            <a:r>
              <a:rPr kumimoji="1" lang="en-US" altLang="ja-JP" sz="2800" baseline="30000" dirty="0" smtClean="0"/>
              <a:t>248</a:t>
            </a:r>
            <a:r>
              <a:rPr kumimoji="1" lang="en-US" altLang="ja-JP" sz="2800" dirty="0" smtClean="0"/>
              <a:t>Cm + </a:t>
            </a:r>
            <a:r>
              <a:rPr kumimoji="1" lang="en-US" altLang="ja-JP" sz="2800" baseline="30000" dirty="0" smtClean="0"/>
              <a:t>48</a:t>
            </a:r>
            <a:r>
              <a:rPr kumimoji="1" lang="en-US" altLang="ja-JP" sz="2800" dirty="0" smtClean="0"/>
              <a:t>Ca </a:t>
            </a:r>
            <a:r>
              <a:rPr kumimoji="1" lang="en-US" altLang="ja-JP" sz="2800" dirty="0" smtClean="0">
                <a:sym typeface="Wingdings" panose="05000000000000000000" pitchFamily="2" charset="2"/>
              </a:rPr>
              <a:t> </a:t>
            </a:r>
            <a:r>
              <a:rPr kumimoji="1" lang="en-US" altLang="ja-JP" sz="2800" baseline="30000" dirty="0" smtClean="0">
                <a:sym typeface="Wingdings" panose="05000000000000000000" pitchFamily="2" charset="2"/>
              </a:rPr>
              <a:t>296</a:t>
            </a:r>
            <a:r>
              <a:rPr kumimoji="1" lang="en-US" altLang="ja-JP" sz="2800" dirty="0" smtClean="0">
                <a:sym typeface="Wingdings" panose="05000000000000000000" pitchFamily="2" charset="2"/>
              </a:rPr>
              <a:t>Lv* Experiment at RIKEN GARIS</a:t>
            </a:r>
          </a:p>
          <a:p>
            <a:pPr algn="ctr"/>
            <a:r>
              <a:rPr lang="en-US" altLang="ja-JP" sz="2800" dirty="0" smtClean="0">
                <a:sym typeface="Wingdings" panose="05000000000000000000" pitchFamily="2" charset="2"/>
              </a:rPr>
              <a:t>Dec. 1 </a:t>
            </a:r>
            <a:r>
              <a:rPr lang="ja-JP" altLang="en-US" sz="2800" dirty="0" smtClean="0">
                <a:sym typeface="Wingdings" panose="05000000000000000000" pitchFamily="2" charset="2"/>
              </a:rPr>
              <a:t>－ </a:t>
            </a:r>
            <a:r>
              <a:rPr lang="en-US" altLang="ja-JP" sz="2800" dirty="0" smtClean="0">
                <a:sym typeface="Wingdings" panose="05000000000000000000" pitchFamily="2" charset="2"/>
              </a:rPr>
              <a:t>12, 2013</a:t>
            </a:r>
            <a:endParaRPr kumimoji="1" lang="ja-JP" altLang="en-US" sz="2800" dirty="0"/>
          </a:p>
        </p:txBody>
      </p:sp>
      <p:sp>
        <p:nvSpPr>
          <p:cNvPr id="3" name="テキスト ボックス 2"/>
          <p:cNvSpPr txBox="1"/>
          <p:nvPr/>
        </p:nvSpPr>
        <p:spPr>
          <a:xfrm>
            <a:off x="323528" y="1412776"/>
            <a:ext cx="8538812" cy="2585323"/>
          </a:xfrm>
          <a:prstGeom prst="rect">
            <a:avLst/>
          </a:prstGeom>
          <a:solidFill>
            <a:schemeClr val="accent6">
              <a:lumMod val="20000"/>
              <a:lumOff val="80000"/>
            </a:schemeClr>
          </a:solidFill>
        </p:spPr>
        <p:txBody>
          <a:bodyPr wrap="none" rtlCol="0">
            <a:spAutoFit/>
          </a:bodyPr>
          <a:lstStyle/>
          <a:p>
            <a:r>
              <a:rPr lang="en-US" altLang="ja-JP" dirty="0" smtClean="0"/>
              <a:t>RIKEN		K. Morimoto, D. </a:t>
            </a:r>
            <a:r>
              <a:rPr lang="en-US" altLang="ja-JP" dirty="0" err="1" smtClean="0"/>
              <a:t>Kaji</a:t>
            </a:r>
            <a:r>
              <a:rPr lang="en-US" altLang="ja-JP" dirty="0" smtClean="0"/>
              <a:t>, H. Haba, Y. Wakabayashi, M. Huang, J. </a:t>
            </a:r>
            <a:r>
              <a:rPr lang="en-US" altLang="ja-JP" dirty="0" err="1" smtClean="0"/>
              <a:t>Kanaya</a:t>
            </a:r>
            <a:r>
              <a:rPr lang="en-US" altLang="ja-JP" dirty="0" smtClean="0"/>
              <a:t>, </a:t>
            </a:r>
          </a:p>
          <a:p>
            <a:r>
              <a:rPr lang="en-US" altLang="ja-JP" dirty="0"/>
              <a:t>	</a:t>
            </a:r>
            <a:r>
              <a:rPr lang="en-US" altLang="ja-JP" dirty="0" smtClean="0"/>
              <a:t>	A. </a:t>
            </a:r>
            <a:r>
              <a:rPr lang="en-US" altLang="ja-JP" dirty="0" err="1" smtClean="0"/>
              <a:t>Yoneda</a:t>
            </a:r>
            <a:r>
              <a:rPr lang="en-US" altLang="ja-JP" dirty="0" smtClean="0"/>
              <a:t>, A. Yoshida, K. </a:t>
            </a:r>
            <a:r>
              <a:rPr lang="en-US" altLang="ja-JP" dirty="0" err="1" smtClean="0"/>
              <a:t>Katori</a:t>
            </a:r>
            <a:endParaRPr lang="en-US" altLang="ja-JP" dirty="0" smtClean="0"/>
          </a:p>
          <a:p>
            <a:r>
              <a:rPr lang="en-US" altLang="ja-JP" dirty="0" smtClean="0"/>
              <a:t>Tokyo U. Sci.	K. </a:t>
            </a:r>
            <a:r>
              <a:rPr lang="en-US" altLang="ja-JP" dirty="0" smtClean="0"/>
              <a:t>Tanaka(M2)</a:t>
            </a:r>
            <a:endParaRPr lang="en-US" altLang="ja-JP" dirty="0" smtClean="0"/>
          </a:p>
          <a:p>
            <a:r>
              <a:rPr lang="en-US" altLang="ja-JP" dirty="0" smtClean="0"/>
              <a:t>Yamagata U.	</a:t>
            </a:r>
            <a:r>
              <a:rPr lang="en-US" altLang="ja-JP" dirty="0" smtClean="0">
                <a:solidFill>
                  <a:srgbClr val="FF0000"/>
                </a:solidFill>
              </a:rPr>
              <a:t>M. </a:t>
            </a:r>
            <a:r>
              <a:rPr lang="en-US" altLang="ja-JP" dirty="0" err="1" smtClean="0">
                <a:solidFill>
                  <a:srgbClr val="FF0000"/>
                </a:solidFill>
              </a:rPr>
              <a:t>Takeyema</a:t>
            </a:r>
            <a:r>
              <a:rPr lang="en-US" altLang="ja-JP" dirty="0" smtClean="0">
                <a:solidFill>
                  <a:srgbClr val="FF0000"/>
                </a:solidFill>
              </a:rPr>
              <a:t>(D3), </a:t>
            </a:r>
            <a:r>
              <a:rPr lang="en-US" altLang="ja-JP" dirty="0" smtClean="0"/>
              <a:t>F. </a:t>
            </a:r>
            <a:r>
              <a:rPr lang="en-US" altLang="ja-JP" dirty="0" err="1" smtClean="0"/>
              <a:t>Tokanai</a:t>
            </a:r>
            <a:r>
              <a:rPr lang="en-US" altLang="ja-JP" dirty="0" smtClean="0"/>
              <a:t>, T. </a:t>
            </a:r>
            <a:r>
              <a:rPr lang="en-US" altLang="ja-JP" dirty="0" smtClean="0"/>
              <a:t>Yoshida</a:t>
            </a:r>
            <a:endParaRPr lang="en-US" altLang="ja-JP" dirty="0"/>
          </a:p>
          <a:p>
            <a:r>
              <a:rPr lang="en-US" altLang="ja-JP" dirty="0" smtClean="0"/>
              <a:t>Saitama U.	</a:t>
            </a:r>
            <a:r>
              <a:rPr lang="en-US" altLang="ja-JP" dirty="0" smtClean="0">
                <a:solidFill>
                  <a:srgbClr val="FF0000"/>
                </a:solidFill>
              </a:rPr>
              <a:t>S. </a:t>
            </a:r>
            <a:r>
              <a:rPr lang="en-US" altLang="ja-JP" dirty="0" err="1" smtClean="0">
                <a:solidFill>
                  <a:srgbClr val="FF0000"/>
                </a:solidFill>
              </a:rPr>
              <a:t>Yamaki</a:t>
            </a:r>
            <a:r>
              <a:rPr lang="en-US" altLang="ja-JP" dirty="0" smtClean="0">
                <a:solidFill>
                  <a:srgbClr val="FF0000"/>
                </a:solidFill>
              </a:rPr>
              <a:t>(D1), </a:t>
            </a:r>
            <a:r>
              <a:rPr lang="en-US" altLang="ja-JP" dirty="0" smtClean="0"/>
              <a:t>T. Yamaguchi</a:t>
            </a:r>
          </a:p>
          <a:p>
            <a:r>
              <a:rPr lang="en-US" altLang="ja-JP" dirty="0" smtClean="0"/>
              <a:t>Niigata U.		M. </a:t>
            </a:r>
            <a:r>
              <a:rPr lang="en-US" altLang="ja-JP" dirty="0" smtClean="0"/>
              <a:t>Murakami(D3)</a:t>
            </a:r>
            <a:endParaRPr lang="en-US" altLang="ja-JP" dirty="0" smtClean="0"/>
          </a:p>
          <a:p>
            <a:r>
              <a:rPr lang="en-US" altLang="ja-JP" dirty="0" smtClean="0"/>
              <a:t>IMP Lanzhou	Z. </a:t>
            </a:r>
            <a:r>
              <a:rPr lang="en-US" altLang="ja-JP" dirty="0" err="1" smtClean="0"/>
              <a:t>Gan</a:t>
            </a:r>
            <a:r>
              <a:rPr lang="en-US" altLang="ja-JP" dirty="0" smtClean="0"/>
              <a:t>, L. Ma</a:t>
            </a:r>
          </a:p>
          <a:p>
            <a:r>
              <a:rPr lang="en-US" altLang="ja-JP" dirty="0" smtClean="0"/>
              <a:t>GSI		H. </a:t>
            </a:r>
            <a:r>
              <a:rPr lang="en-US" altLang="ja-JP" dirty="0" smtClean="0"/>
              <a:t>Geissel, </a:t>
            </a:r>
            <a:r>
              <a:rPr lang="en-US" altLang="ja-JP" dirty="0" smtClean="0"/>
              <a:t>S. Hofmann, Y. </a:t>
            </a:r>
            <a:r>
              <a:rPr lang="en-US" altLang="ja-JP" dirty="0" smtClean="0"/>
              <a:t>Maurer, S. </a:t>
            </a:r>
            <a:r>
              <a:rPr lang="en-US" altLang="ja-JP" dirty="0" smtClean="0"/>
              <a:t>Heinz</a:t>
            </a:r>
            <a:r>
              <a:rPr lang="en-US" altLang="ja-JP" dirty="0" smtClean="0"/>
              <a:t> </a:t>
            </a:r>
            <a:endParaRPr lang="en-US" altLang="ja-JP" dirty="0" smtClean="0"/>
          </a:p>
          <a:p>
            <a:r>
              <a:rPr lang="en-US" altLang="ja-JP" b="1" u="sng" dirty="0" smtClean="0"/>
              <a:t>Kyushu U.	K</a:t>
            </a:r>
            <a:r>
              <a:rPr lang="en-US" altLang="ja-JP" b="1" u="sng" dirty="0"/>
              <a:t>. Morita</a:t>
            </a:r>
            <a:r>
              <a:rPr lang="en-US" altLang="ja-JP" b="1" u="sng" dirty="0" smtClean="0"/>
              <a:t>, K</a:t>
            </a:r>
            <a:r>
              <a:rPr lang="en-US" altLang="ja-JP" b="1" u="sng" dirty="0"/>
              <a:t>. Fujita, </a:t>
            </a:r>
            <a:r>
              <a:rPr lang="en-US" altLang="ja-JP" b="1" u="sng" dirty="0" smtClean="0"/>
              <a:t>Y</a:t>
            </a:r>
            <a:r>
              <a:rPr lang="en-US" altLang="ja-JP" b="1" u="sng" dirty="0"/>
              <a:t>. </a:t>
            </a:r>
            <a:r>
              <a:rPr lang="en-US" altLang="ja-JP" b="1" u="sng" dirty="0" err="1" smtClean="0"/>
              <a:t>Narikiyo</a:t>
            </a:r>
            <a:r>
              <a:rPr lang="en-US" altLang="ja-JP" b="1" u="sng" dirty="0" smtClean="0"/>
              <a:t>(M2), </a:t>
            </a:r>
            <a:r>
              <a:rPr lang="en-US" altLang="ja-JP" b="1" u="sng" dirty="0"/>
              <a:t>T. </a:t>
            </a:r>
            <a:r>
              <a:rPr lang="en-US" altLang="ja-JP" b="1" u="sng" dirty="0" smtClean="0"/>
              <a:t>Tanaka(M1), </a:t>
            </a:r>
            <a:r>
              <a:rPr lang="en-US" altLang="ja-JP" b="1" u="sng" dirty="0"/>
              <a:t>S. </a:t>
            </a:r>
            <a:r>
              <a:rPr lang="en-US" altLang="ja-JP" b="1" u="sng" dirty="0" smtClean="0"/>
              <a:t>Yamamoto</a:t>
            </a:r>
            <a:endParaRPr lang="ja-JP" altLang="ja-JP" b="1" u="sng"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033" y="4221088"/>
            <a:ext cx="3216000"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C:\Users\Morita\Desktop\imag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4073158"/>
            <a:ext cx="4212000" cy="315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1303"/>
            <a:ext cx="9108000" cy="295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表 1"/>
          <p:cNvGraphicFramePr>
            <a:graphicFrameLocks noGrp="1"/>
          </p:cNvGraphicFramePr>
          <p:nvPr>
            <p:extLst>
              <p:ext uri="{D42A27DB-BD31-4B8C-83A1-F6EECF244321}">
                <p14:modId xmlns:p14="http://schemas.microsoft.com/office/powerpoint/2010/main" val="3154821329"/>
              </p:ext>
            </p:extLst>
          </p:nvPr>
        </p:nvGraphicFramePr>
        <p:xfrm>
          <a:off x="179508" y="4999320"/>
          <a:ext cx="8640965" cy="949960"/>
        </p:xfrm>
        <a:graphic>
          <a:graphicData uri="http://schemas.openxmlformats.org/drawingml/2006/table">
            <a:tbl>
              <a:tblPr firstRow="1" bandRow="1">
                <a:tableStyleId>{5C22544A-7EE6-4342-B048-85BDC9FD1C3A}</a:tableStyleId>
              </a:tblPr>
              <a:tblGrid>
                <a:gridCol w="1152132"/>
                <a:gridCol w="720080"/>
                <a:gridCol w="1008112"/>
                <a:gridCol w="1080120"/>
                <a:gridCol w="1080120"/>
                <a:gridCol w="2160240"/>
                <a:gridCol w="792088"/>
                <a:gridCol w="648073"/>
              </a:tblGrid>
              <a:tr h="370840">
                <a:tc>
                  <a:txBody>
                    <a:bodyPr/>
                    <a:lstStyle/>
                    <a:p>
                      <a:r>
                        <a:rPr kumimoji="1" lang="en-US" altLang="ja-JP" sz="1600" dirty="0" smtClean="0"/>
                        <a:t>Date</a:t>
                      </a:r>
                    </a:p>
                    <a:p>
                      <a:r>
                        <a:rPr kumimoji="1" lang="en-US" altLang="ja-JP" sz="1600" dirty="0" smtClean="0"/>
                        <a:t>In 2013</a:t>
                      </a:r>
                      <a:endParaRPr kumimoji="1" lang="ja-JP" altLang="en-US" sz="1600" dirty="0"/>
                    </a:p>
                  </a:txBody>
                  <a:tcPr/>
                </a:tc>
                <a:tc>
                  <a:txBody>
                    <a:bodyPr/>
                    <a:lstStyle/>
                    <a:p>
                      <a:r>
                        <a:rPr kumimoji="1" lang="en-US" altLang="ja-JP" sz="1600" dirty="0" smtClean="0"/>
                        <a:t>Time</a:t>
                      </a:r>
                    </a:p>
                    <a:p>
                      <a:r>
                        <a:rPr kumimoji="1" lang="en-US" altLang="ja-JP" sz="1600" dirty="0" smtClean="0"/>
                        <a:t>/days</a:t>
                      </a:r>
                      <a:endParaRPr kumimoji="1" lang="ja-JP" altLang="en-US" sz="1600" dirty="0"/>
                    </a:p>
                  </a:txBody>
                  <a:tcPr/>
                </a:tc>
                <a:tc>
                  <a:txBody>
                    <a:bodyPr/>
                    <a:lstStyle/>
                    <a:p>
                      <a:r>
                        <a:rPr kumimoji="1" lang="en-US" altLang="ja-JP" sz="1600" dirty="0" smtClean="0"/>
                        <a:t>D(Ti)</a:t>
                      </a:r>
                    </a:p>
                    <a:p>
                      <a:r>
                        <a:rPr kumimoji="1" lang="en-US" altLang="ja-JP" sz="1600" dirty="0" smtClean="0"/>
                        <a:t>/mgcm</a:t>
                      </a:r>
                      <a:r>
                        <a:rPr kumimoji="1" lang="en-US" altLang="ja-JP" sz="1600" baseline="30000" dirty="0" smtClean="0"/>
                        <a:t>-2</a:t>
                      </a:r>
                      <a:endParaRPr kumimoji="1" lang="ja-JP" altLang="en-US" sz="1600" baseline="30000" dirty="0"/>
                    </a:p>
                  </a:txBody>
                  <a:tcPr/>
                </a:tc>
                <a:tc>
                  <a:txBody>
                    <a:bodyPr/>
                    <a:lstStyle/>
                    <a:p>
                      <a:r>
                        <a:rPr kumimoji="1" lang="en-US" altLang="ja-JP" sz="1600" dirty="0" smtClean="0"/>
                        <a:t>D(Cm)</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/mgcm</a:t>
                      </a:r>
                      <a:r>
                        <a:rPr kumimoji="1" lang="en-US" altLang="ja-JP" sz="1600" baseline="30000" dirty="0" smtClean="0"/>
                        <a:t>-2</a:t>
                      </a:r>
                      <a:endParaRPr kumimoji="1" lang="ja-JP" altLang="en-US" sz="1600" baseline="30000" dirty="0" smtClean="0"/>
                    </a:p>
                  </a:txBody>
                  <a:tcPr/>
                </a:tc>
                <a:tc>
                  <a:txBody>
                    <a:bodyPr/>
                    <a:lstStyle/>
                    <a:p>
                      <a:r>
                        <a:rPr kumimoji="1" lang="en-US" altLang="ja-JP" sz="1600" dirty="0" smtClean="0"/>
                        <a:t>E(RILAC)</a:t>
                      </a:r>
                    </a:p>
                    <a:p>
                      <a:r>
                        <a:rPr kumimoji="1" lang="en-US" altLang="ja-JP" sz="1600" dirty="0" smtClean="0"/>
                        <a:t>MeV</a:t>
                      </a:r>
                      <a:endParaRPr kumimoji="1" lang="ja-JP" altLang="en-US" sz="1600" dirty="0"/>
                    </a:p>
                  </a:txBody>
                  <a:tcPr/>
                </a:tc>
                <a:tc>
                  <a:txBody>
                    <a:bodyPr/>
                    <a:lstStyle/>
                    <a:p>
                      <a:r>
                        <a:rPr kumimoji="1" lang="en-US" altLang="ja-JP" sz="1600" dirty="0" err="1" smtClean="0"/>
                        <a:t>Elab</a:t>
                      </a:r>
                      <a:endParaRPr kumimoji="1" lang="en-US" altLang="ja-JP" sz="1600" dirty="0" smtClean="0"/>
                    </a:p>
                    <a:p>
                      <a:r>
                        <a:rPr kumimoji="1" lang="en-US" altLang="ja-JP" sz="1600" dirty="0" smtClean="0"/>
                        <a:t>/MeV (b – c – e)</a:t>
                      </a:r>
                      <a:endParaRPr kumimoji="1" lang="ja-JP" altLang="en-US" sz="1600" dirty="0"/>
                    </a:p>
                  </a:txBody>
                  <a:tcPr/>
                </a:tc>
                <a:tc>
                  <a:txBody>
                    <a:bodyPr/>
                    <a:lstStyle/>
                    <a:p>
                      <a:r>
                        <a:rPr kumimoji="1" lang="en-US" altLang="ja-JP" sz="1600" dirty="0" err="1" smtClean="0"/>
                        <a:t>Ip</a:t>
                      </a:r>
                      <a:endParaRPr kumimoji="1" lang="en-US" altLang="ja-JP" sz="1600" dirty="0" smtClean="0"/>
                    </a:p>
                    <a:p>
                      <a:r>
                        <a:rPr kumimoji="1" lang="en-US" altLang="ja-JP" sz="1600" dirty="0" smtClean="0"/>
                        <a:t>/</a:t>
                      </a:r>
                      <a:r>
                        <a:rPr kumimoji="1" lang="en-US" altLang="ja-JP" sz="1600" dirty="0" err="1" smtClean="0"/>
                        <a:t>p</a:t>
                      </a:r>
                      <a:r>
                        <a:rPr kumimoji="1" lang="en-US" altLang="ja-JP" sz="1600" dirty="0" err="1" smtClean="0">
                          <a:latin typeface="Symbol" panose="05050102010706020507" pitchFamily="18" charset="2"/>
                        </a:rPr>
                        <a:t>m</a:t>
                      </a:r>
                      <a:r>
                        <a:rPr kumimoji="1" lang="en-US" altLang="ja-JP" sz="1600" dirty="0" err="1" smtClean="0"/>
                        <a:t>A</a:t>
                      </a:r>
                      <a:endParaRPr kumimoji="1" lang="ja-JP" altLang="en-US" sz="1600" dirty="0"/>
                    </a:p>
                  </a:txBody>
                  <a:tcPr/>
                </a:tc>
                <a:tc>
                  <a:txBody>
                    <a:bodyPr/>
                    <a:lstStyle/>
                    <a:p>
                      <a:r>
                        <a:rPr kumimoji="1" lang="en-US" altLang="ja-JP" sz="1600" dirty="0" smtClean="0"/>
                        <a:t>Dose</a:t>
                      </a:r>
                    </a:p>
                    <a:p>
                      <a:r>
                        <a:rPr kumimoji="1" lang="en-US" altLang="ja-JP" sz="1600" dirty="0" smtClean="0"/>
                        <a:t>/10</a:t>
                      </a:r>
                      <a:r>
                        <a:rPr kumimoji="1" lang="en-US" altLang="ja-JP" sz="1600" baseline="30000" dirty="0" smtClean="0"/>
                        <a:t>18</a:t>
                      </a:r>
                      <a:endParaRPr kumimoji="1" lang="ja-JP" altLang="en-US" sz="1600" baseline="30000" dirty="0"/>
                    </a:p>
                  </a:txBody>
                  <a:tcPr/>
                </a:tc>
              </a:tr>
              <a:tr h="370840">
                <a:tc>
                  <a:txBody>
                    <a:bodyPr/>
                    <a:lstStyle/>
                    <a:p>
                      <a:r>
                        <a:rPr kumimoji="1" lang="en-US" altLang="ja-JP" sz="1400" dirty="0" smtClean="0"/>
                        <a:t>2/12 – 12/12</a:t>
                      </a:r>
                      <a:endParaRPr kumimoji="1" lang="ja-JP" altLang="en-US" sz="1400" dirty="0"/>
                    </a:p>
                  </a:txBody>
                  <a:tcPr/>
                </a:tc>
                <a:tc>
                  <a:txBody>
                    <a:bodyPr/>
                    <a:lstStyle/>
                    <a:p>
                      <a:r>
                        <a:rPr kumimoji="1" lang="en-US" altLang="ja-JP" dirty="0" smtClean="0"/>
                        <a:t>10</a:t>
                      </a:r>
                      <a:endParaRPr kumimoji="1" lang="ja-JP" altLang="en-US" dirty="0"/>
                    </a:p>
                  </a:txBody>
                  <a:tcPr/>
                </a:tc>
                <a:tc>
                  <a:txBody>
                    <a:bodyPr/>
                    <a:lstStyle/>
                    <a:p>
                      <a:r>
                        <a:rPr kumimoji="1" lang="en-US" altLang="ja-JP" dirty="0" smtClean="0"/>
                        <a:t>0.90</a:t>
                      </a:r>
                      <a:endParaRPr kumimoji="1" lang="ja-JP" altLang="en-US" dirty="0"/>
                    </a:p>
                  </a:txBody>
                  <a:tcPr/>
                </a:tc>
                <a:tc>
                  <a:txBody>
                    <a:bodyPr/>
                    <a:lstStyle/>
                    <a:p>
                      <a:r>
                        <a:rPr kumimoji="1" lang="en-US" altLang="ja-JP" dirty="0" smtClean="0"/>
                        <a:t>0.265</a:t>
                      </a:r>
                      <a:endParaRPr kumimoji="1" lang="ja-JP" altLang="en-US" dirty="0"/>
                    </a:p>
                  </a:txBody>
                  <a:tcPr/>
                </a:tc>
                <a:tc>
                  <a:txBody>
                    <a:bodyPr/>
                    <a:lstStyle/>
                    <a:p>
                      <a:r>
                        <a:rPr kumimoji="1" lang="en-US" altLang="ja-JP" dirty="0" smtClean="0"/>
                        <a:t>262.0</a:t>
                      </a:r>
                    </a:p>
                  </a:txBody>
                  <a:tcPr/>
                </a:tc>
                <a:tc>
                  <a:txBody>
                    <a:bodyPr/>
                    <a:lstStyle/>
                    <a:p>
                      <a:r>
                        <a:rPr kumimoji="1" lang="en-US" altLang="ja-JP" dirty="0" smtClean="0"/>
                        <a:t>251.0 - 250.0 - 249.0</a:t>
                      </a:r>
                      <a:endParaRPr kumimoji="1" lang="ja-JP" altLang="en-US" dirty="0"/>
                    </a:p>
                  </a:txBody>
                  <a:tcPr/>
                </a:tc>
                <a:tc>
                  <a:txBody>
                    <a:bodyPr/>
                    <a:lstStyle/>
                    <a:p>
                      <a:r>
                        <a:rPr kumimoji="1" lang="en-US" altLang="ja-JP" dirty="0" smtClean="0"/>
                        <a:t>800</a:t>
                      </a:r>
                      <a:endParaRPr kumimoji="1" lang="ja-JP" altLang="en-US" dirty="0"/>
                    </a:p>
                  </a:txBody>
                  <a:tcPr/>
                </a:tc>
                <a:tc>
                  <a:txBody>
                    <a:bodyPr/>
                    <a:lstStyle/>
                    <a:p>
                      <a:r>
                        <a:rPr kumimoji="1" lang="en-US" altLang="ja-JP" dirty="0" smtClean="0"/>
                        <a:t>4.3</a:t>
                      </a:r>
                      <a:endParaRPr kumimoji="1" lang="ja-JP" altLang="en-US" dirty="0"/>
                    </a:p>
                  </a:txBody>
                  <a:tcPr/>
                </a:tc>
              </a:tr>
            </a:tbl>
          </a:graphicData>
        </a:graphic>
      </p:graphicFrame>
      <p:sp>
        <p:nvSpPr>
          <p:cNvPr id="3" name="テキスト ボックス 2"/>
          <p:cNvSpPr txBox="1"/>
          <p:nvPr/>
        </p:nvSpPr>
        <p:spPr>
          <a:xfrm>
            <a:off x="2987824" y="44624"/>
            <a:ext cx="1010213" cy="369332"/>
          </a:xfrm>
          <a:prstGeom prst="rect">
            <a:avLst/>
          </a:prstGeom>
          <a:solidFill>
            <a:schemeClr val="accent2">
              <a:lumMod val="20000"/>
              <a:lumOff val="80000"/>
            </a:schemeClr>
          </a:solidFill>
        </p:spPr>
        <p:txBody>
          <a:bodyPr wrap="none" rtlCol="0">
            <a:spAutoFit/>
          </a:bodyPr>
          <a:lstStyle/>
          <a:p>
            <a:r>
              <a:rPr kumimoji="1" lang="en-US" altLang="ja-JP" dirty="0" smtClean="0"/>
              <a:t>GSI/SHIP</a:t>
            </a:r>
            <a:endParaRPr kumimoji="1" lang="ja-JP" altLang="en-US" dirty="0"/>
          </a:p>
        </p:txBody>
      </p:sp>
      <p:sp>
        <p:nvSpPr>
          <p:cNvPr id="5" name="テキスト ボックス 4"/>
          <p:cNvSpPr txBox="1"/>
          <p:nvPr/>
        </p:nvSpPr>
        <p:spPr>
          <a:xfrm>
            <a:off x="3059832" y="4510628"/>
            <a:ext cx="1406154" cy="369332"/>
          </a:xfrm>
          <a:prstGeom prst="rect">
            <a:avLst/>
          </a:prstGeom>
          <a:solidFill>
            <a:schemeClr val="tx2">
              <a:lumMod val="20000"/>
              <a:lumOff val="80000"/>
            </a:schemeClr>
          </a:solidFill>
        </p:spPr>
        <p:txBody>
          <a:bodyPr wrap="none" rtlCol="0">
            <a:spAutoFit/>
          </a:bodyPr>
          <a:lstStyle/>
          <a:p>
            <a:r>
              <a:rPr lang="en-US" altLang="ja-JP" dirty="0" smtClean="0"/>
              <a:t>RIKEN</a:t>
            </a:r>
            <a:r>
              <a:rPr kumimoji="1" lang="en-US" altLang="ja-JP" dirty="0" smtClean="0"/>
              <a:t>/GARIS</a:t>
            </a:r>
            <a:endParaRPr kumimoji="1" lang="ja-JP" altLang="en-US" dirty="0"/>
          </a:p>
        </p:txBody>
      </p:sp>
      <p:sp>
        <p:nvSpPr>
          <p:cNvPr id="4" name="テキスト ボックス 3"/>
          <p:cNvSpPr txBox="1"/>
          <p:nvPr/>
        </p:nvSpPr>
        <p:spPr>
          <a:xfrm>
            <a:off x="2267744" y="3501008"/>
            <a:ext cx="1895968" cy="646331"/>
          </a:xfrm>
          <a:prstGeom prst="rect">
            <a:avLst/>
          </a:prstGeom>
          <a:solidFill>
            <a:schemeClr val="accent2">
              <a:lumMod val="20000"/>
              <a:lumOff val="80000"/>
            </a:schemeClr>
          </a:solidFill>
        </p:spPr>
        <p:txBody>
          <a:bodyPr wrap="none" rtlCol="0">
            <a:spAutoFit/>
          </a:bodyPr>
          <a:lstStyle/>
          <a:p>
            <a:r>
              <a:rPr kumimoji="1" lang="en-US" altLang="ja-JP" dirty="0" smtClean="0"/>
              <a:t>3n (</a:t>
            </a:r>
            <a:r>
              <a:rPr kumimoji="1" lang="en-US" altLang="ja-JP" baseline="30000" dirty="0" smtClean="0"/>
              <a:t>293</a:t>
            </a:r>
            <a:r>
              <a:rPr kumimoji="1" lang="en-US" altLang="ja-JP" dirty="0" smtClean="0"/>
              <a:t>Lv)	2 events</a:t>
            </a:r>
          </a:p>
          <a:p>
            <a:r>
              <a:rPr lang="en-US" altLang="ja-JP" dirty="0" smtClean="0"/>
              <a:t>4n</a:t>
            </a:r>
            <a:r>
              <a:rPr lang="en-US" altLang="ja-JP" dirty="0"/>
              <a:t> (</a:t>
            </a:r>
            <a:r>
              <a:rPr lang="en-US" altLang="ja-JP" baseline="30000" dirty="0" smtClean="0"/>
              <a:t>292</a:t>
            </a:r>
            <a:r>
              <a:rPr lang="en-US" altLang="ja-JP" dirty="0" smtClean="0"/>
              <a:t>Lv</a:t>
            </a:r>
            <a:r>
              <a:rPr lang="en-US" altLang="ja-JP" dirty="0"/>
              <a:t>) </a:t>
            </a:r>
            <a:r>
              <a:rPr lang="en-US" altLang="ja-JP" dirty="0" smtClean="0"/>
              <a:t>	4 events</a:t>
            </a:r>
            <a:endParaRPr kumimoji="1" lang="ja-JP" altLang="en-US" dirty="0"/>
          </a:p>
        </p:txBody>
      </p:sp>
      <p:sp>
        <p:nvSpPr>
          <p:cNvPr id="7" name="テキスト ボックス 6"/>
          <p:cNvSpPr txBox="1"/>
          <p:nvPr/>
        </p:nvSpPr>
        <p:spPr>
          <a:xfrm>
            <a:off x="2267744" y="6095037"/>
            <a:ext cx="1895968" cy="646331"/>
          </a:xfrm>
          <a:prstGeom prst="rect">
            <a:avLst/>
          </a:prstGeom>
          <a:solidFill>
            <a:schemeClr val="tx2">
              <a:lumMod val="20000"/>
              <a:lumOff val="80000"/>
            </a:schemeClr>
          </a:solidFill>
        </p:spPr>
        <p:txBody>
          <a:bodyPr wrap="none" rtlCol="0">
            <a:spAutoFit/>
          </a:bodyPr>
          <a:lstStyle/>
          <a:p>
            <a:r>
              <a:rPr kumimoji="1" lang="en-US" altLang="ja-JP" dirty="0" smtClean="0"/>
              <a:t>3n</a:t>
            </a:r>
            <a:r>
              <a:rPr lang="en-US" altLang="ja-JP" dirty="0"/>
              <a:t> (</a:t>
            </a:r>
            <a:r>
              <a:rPr lang="en-US" altLang="ja-JP" baseline="30000" dirty="0"/>
              <a:t>293</a:t>
            </a:r>
            <a:r>
              <a:rPr lang="en-US" altLang="ja-JP" dirty="0"/>
              <a:t>Lv) </a:t>
            </a:r>
            <a:r>
              <a:rPr kumimoji="1" lang="en-US" altLang="ja-JP" dirty="0" smtClean="0"/>
              <a:t>	2 events</a:t>
            </a:r>
          </a:p>
          <a:p>
            <a:r>
              <a:rPr lang="en-US" altLang="ja-JP" dirty="0" smtClean="0"/>
              <a:t>4n</a:t>
            </a:r>
            <a:r>
              <a:rPr lang="en-US" altLang="ja-JP" dirty="0"/>
              <a:t> (</a:t>
            </a:r>
            <a:r>
              <a:rPr lang="en-US" altLang="ja-JP" baseline="30000" dirty="0" smtClean="0"/>
              <a:t>292</a:t>
            </a:r>
            <a:r>
              <a:rPr lang="en-US" altLang="ja-JP" dirty="0" smtClean="0"/>
              <a:t>Lv</a:t>
            </a:r>
            <a:r>
              <a:rPr lang="en-US" altLang="ja-JP" dirty="0"/>
              <a:t>) </a:t>
            </a:r>
            <a:r>
              <a:rPr lang="en-US" altLang="ja-JP" dirty="0" smtClean="0"/>
              <a:t>	3 events</a:t>
            </a:r>
            <a:endParaRPr kumimoji="1" lang="ja-JP" altLang="en-US" dirty="0"/>
          </a:p>
        </p:txBody>
      </p:sp>
    </p:spTree>
    <p:extLst>
      <p:ext uri="{BB962C8B-B14F-4D97-AF65-F5344CB8AC3E}">
        <p14:creationId xmlns:p14="http://schemas.microsoft.com/office/powerpoint/2010/main" val="17553674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84"/>
            <a:ext cx="6408000" cy="6868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グループ化 7"/>
          <p:cNvGrpSpPr/>
          <p:nvPr/>
        </p:nvGrpSpPr>
        <p:grpSpPr>
          <a:xfrm>
            <a:off x="4135264" y="1165688"/>
            <a:ext cx="288032" cy="1116000"/>
            <a:chOff x="4135264" y="1165688"/>
            <a:chExt cx="288032" cy="1116000"/>
          </a:xfrm>
        </p:grpSpPr>
        <p:cxnSp>
          <p:nvCxnSpPr>
            <p:cNvPr id="5" name="直線コネクタ 4"/>
            <p:cNvCxnSpPr/>
            <p:nvPr/>
          </p:nvCxnSpPr>
          <p:spPr>
            <a:xfrm>
              <a:off x="4279280" y="1165688"/>
              <a:ext cx="0" cy="111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135264" y="1525728"/>
              <a:ext cx="28803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4165875" y="1556792"/>
            <a:ext cx="334117" cy="1224000"/>
            <a:chOff x="4165875" y="1556792"/>
            <a:chExt cx="334117" cy="1224000"/>
          </a:xfrm>
        </p:grpSpPr>
        <p:cxnSp>
          <p:nvCxnSpPr>
            <p:cNvPr id="11" name="直線コネクタ 10"/>
            <p:cNvCxnSpPr/>
            <p:nvPr/>
          </p:nvCxnSpPr>
          <p:spPr>
            <a:xfrm>
              <a:off x="4332933" y="1556792"/>
              <a:ext cx="0" cy="12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二等辺三角形 8"/>
            <p:cNvSpPr/>
            <p:nvPr/>
          </p:nvSpPr>
          <p:spPr>
            <a:xfrm>
              <a:off x="4165875" y="1844824"/>
              <a:ext cx="334117"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4788024" y="1268760"/>
            <a:ext cx="1189749" cy="584775"/>
          </a:xfrm>
          <a:prstGeom prst="rect">
            <a:avLst/>
          </a:prstGeom>
          <a:noFill/>
        </p:spPr>
        <p:txBody>
          <a:bodyPr wrap="none" rtlCol="0">
            <a:spAutoFit/>
          </a:bodyPr>
          <a:lstStyle/>
          <a:p>
            <a:r>
              <a:rPr kumimoji="1" lang="en-US" altLang="ja-JP" sz="3200" dirty="0" smtClean="0"/>
              <a:t>RIKEN</a:t>
            </a:r>
            <a:endParaRPr kumimoji="1" lang="ja-JP" altLang="en-US" sz="3200" dirty="0"/>
          </a:p>
        </p:txBody>
      </p:sp>
      <p:sp>
        <p:nvSpPr>
          <p:cNvPr id="2" name="テキスト ボックス 1"/>
          <p:cNvSpPr txBox="1"/>
          <p:nvPr/>
        </p:nvSpPr>
        <p:spPr>
          <a:xfrm>
            <a:off x="6549790" y="941819"/>
            <a:ext cx="2558714" cy="1569660"/>
          </a:xfrm>
          <a:prstGeom prst="rect">
            <a:avLst/>
          </a:prstGeom>
          <a:noFill/>
        </p:spPr>
        <p:txBody>
          <a:bodyPr wrap="none" rtlCol="0">
            <a:spAutoFit/>
          </a:bodyPr>
          <a:lstStyle/>
          <a:p>
            <a:r>
              <a:rPr kumimoji="1" lang="en-US" altLang="ja-JP" sz="2400" dirty="0" smtClean="0"/>
              <a:t>Present results</a:t>
            </a:r>
          </a:p>
          <a:p>
            <a:endParaRPr kumimoji="1" lang="en-US" altLang="ja-JP" sz="2400" dirty="0" smtClean="0"/>
          </a:p>
          <a:p>
            <a:r>
              <a:rPr kumimoji="1" lang="en-US" altLang="ja-JP" sz="2400" dirty="0" smtClean="0">
                <a:latin typeface="Symbol" panose="05050102010706020507" pitchFamily="18" charset="2"/>
              </a:rPr>
              <a:t>s</a:t>
            </a:r>
            <a:r>
              <a:rPr kumimoji="1" lang="en-US" altLang="ja-JP" sz="2400" dirty="0" smtClean="0"/>
              <a:t>(3n) : 2.1</a:t>
            </a:r>
            <a:r>
              <a:rPr kumimoji="1" lang="en-US" altLang="ja-JP" sz="2400" baseline="30000" dirty="0" smtClean="0"/>
              <a:t>+2.9</a:t>
            </a:r>
            <a:r>
              <a:rPr kumimoji="1" lang="en-US" altLang="ja-JP" sz="2400" baseline="-25000" dirty="0" smtClean="0"/>
              <a:t>-1.4</a:t>
            </a:r>
            <a:r>
              <a:rPr kumimoji="1" lang="en-US" altLang="ja-JP" sz="2400" dirty="0" smtClean="0"/>
              <a:t> </a:t>
            </a:r>
            <a:r>
              <a:rPr kumimoji="1" lang="en-US" altLang="ja-JP" sz="2400" dirty="0" err="1" smtClean="0"/>
              <a:t>pb</a:t>
            </a:r>
            <a:endParaRPr kumimoji="1" lang="en-US" altLang="ja-JP" sz="2400" dirty="0" smtClean="0"/>
          </a:p>
          <a:p>
            <a:r>
              <a:rPr lang="en-US" altLang="ja-JP" sz="2400" dirty="0" smtClean="0">
                <a:latin typeface="Symbol" panose="05050102010706020507" pitchFamily="18" charset="2"/>
              </a:rPr>
              <a:t>s</a:t>
            </a:r>
            <a:r>
              <a:rPr lang="en-US" altLang="ja-JP" sz="2400" dirty="0" smtClean="0"/>
              <a:t>(4n</a:t>
            </a:r>
            <a:r>
              <a:rPr lang="en-US" altLang="ja-JP" sz="2400" dirty="0"/>
              <a:t>) : </a:t>
            </a:r>
            <a:r>
              <a:rPr lang="en-US" altLang="ja-JP" sz="2400" dirty="0" smtClean="0"/>
              <a:t>3.1</a:t>
            </a:r>
            <a:r>
              <a:rPr lang="en-US" altLang="ja-JP" sz="2400" baseline="30000" dirty="0" smtClean="0"/>
              <a:t>+3.0</a:t>
            </a:r>
            <a:r>
              <a:rPr lang="en-US" altLang="ja-JP" sz="2400" baseline="-25000" dirty="0" smtClean="0"/>
              <a:t>-1.7</a:t>
            </a:r>
            <a:r>
              <a:rPr lang="en-US" altLang="ja-JP" sz="2400" dirty="0" smtClean="0"/>
              <a:t> </a:t>
            </a:r>
            <a:r>
              <a:rPr lang="en-US" altLang="ja-JP" sz="2400" dirty="0" err="1" smtClean="0"/>
              <a:t>pb</a:t>
            </a:r>
            <a:endParaRPr lang="en-US" altLang="ja-JP" sz="2400" dirty="0"/>
          </a:p>
        </p:txBody>
      </p:sp>
    </p:spTree>
    <p:extLst>
      <p:ext uri="{BB962C8B-B14F-4D97-AF65-F5344CB8AC3E}">
        <p14:creationId xmlns:p14="http://schemas.microsoft.com/office/powerpoint/2010/main" val="226720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ボックス 56"/>
          <p:cNvSpPr txBox="1"/>
          <p:nvPr/>
        </p:nvSpPr>
        <p:spPr>
          <a:xfrm>
            <a:off x="6464823" y="4653136"/>
            <a:ext cx="2139625" cy="1446550"/>
          </a:xfrm>
          <a:prstGeom prst="rect">
            <a:avLst/>
          </a:prstGeom>
          <a:noFill/>
        </p:spPr>
        <p:txBody>
          <a:bodyPr wrap="none" rtlCol="0">
            <a:spAutoFit/>
          </a:bodyPr>
          <a:lstStyle/>
          <a:p>
            <a:r>
              <a:rPr kumimoji="1" lang="en-US" altLang="ja-JP" sz="8800" dirty="0" smtClean="0">
                <a:solidFill>
                  <a:srgbClr val="FFC000"/>
                </a:solidFill>
              </a:rPr>
              <a:t>new</a:t>
            </a:r>
            <a:endParaRPr kumimoji="1" lang="ja-JP" altLang="en-US" sz="8800" dirty="0">
              <a:solidFill>
                <a:srgbClr val="FFC000"/>
              </a:solidFill>
            </a:endParaRPr>
          </a:p>
        </p:txBody>
      </p:sp>
      <p:sp>
        <p:nvSpPr>
          <p:cNvPr id="2" name="日付プレースホルダー 1"/>
          <p:cNvSpPr>
            <a:spLocks noGrp="1"/>
          </p:cNvSpPr>
          <p:nvPr>
            <p:ph type="dt" sz="half" idx="10"/>
          </p:nvPr>
        </p:nvSpPr>
        <p:spPr/>
        <p:txBody>
          <a:bodyPr/>
          <a:lstStyle/>
          <a:p>
            <a:r>
              <a:rPr kumimoji="1" lang="en-US" altLang="ja-JP" smtClean="0"/>
              <a:t>2013/10/12</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dirty="0" smtClean="0"/>
              <a:t>ICNS2013 at Niigata</a:t>
            </a:r>
            <a:endParaRPr kumimoji="1" lang="ja-JP" altLang="en-US" dirty="0"/>
          </a:p>
        </p:txBody>
      </p:sp>
      <p:sp>
        <p:nvSpPr>
          <p:cNvPr id="4" name="スライド番号プレースホルダー 3"/>
          <p:cNvSpPr>
            <a:spLocks noGrp="1"/>
          </p:cNvSpPr>
          <p:nvPr>
            <p:ph type="sldNum" sz="quarter" idx="12"/>
          </p:nvPr>
        </p:nvSpPr>
        <p:spPr/>
        <p:txBody>
          <a:bodyPr/>
          <a:lstStyle/>
          <a:p>
            <a:fld id="{7D4CA4BE-C941-4BAF-A115-80A19A2B211C}" type="slidenum">
              <a:rPr kumimoji="1" lang="ja-JP" altLang="en-US" smtClean="0"/>
              <a:t>39</a:t>
            </a:fld>
            <a:endParaRPr kumimoji="1" lang="ja-JP" altLang="en-US" dirty="0"/>
          </a:p>
        </p:txBody>
      </p:sp>
      <p:sp>
        <p:nvSpPr>
          <p:cNvPr id="5" name="正方形/長方形 4"/>
          <p:cNvSpPr/>
          <p:nvPr/>
        </p:nvSpPr>
        <p:spPr>
          <a:xfrm>
            <a:off x="3059832" y="188640"/>
            <a:ext cx="576000" cy="57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293</a:t>
            </a:r>
            <a:r>
              <a:rPr kumimoji="1" lang="en-US" altLang="ja-JP" sz="2000" dirty="0" smtClean="0">
                <a:solidFill>
                  <a:schemeClr val="tx1"/>
                </a:solidFill>
              </a:rPr>
              <a:t>Lv</a:t>
            </a:r>
            <a:endParaRPr kumimoji="1" lang="ja-JP" altLang="en-US" sz="2000" dirty="0">
              <a:solidFill>
                <a:schemeClr val="tx1"/>
              </a:solidFill>
            </a:endParaRPr>
          </a:p>
        </p:txBody>
      </p:sp>
      <p:sp>
        <p:nvSpPr>
          <p:cNvPr id="7" name="正方形/長方形 6"/>
          <p:cNvSpPr/>
          <p:nvPr/>
        </p:nvSpPr>
        <p:spPr>
          <a:xfrm>
            <a:off x="2195736" y="1351465"/>
            <a:ext cx="576000" cy="57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289</a:t>
            </a:r>
            <a:r>
              <a:rPr kumimoji="1" lang="en-US" altLang="ja-JP" sz="2000" dirty="0" smtClean="0">
                <a:solidFill>
                  <a:schemeClr val="tx1"/>
                </a:solidFill>
              </a:rPr>
              <a:t>Fl</a:t>
            </a:r>
            <a:endParaRPr kumimoji="1" lang="ja-JP" altLang="en-US" sz="2000" dirty="0">
              <a:solidFill>
                <a:schemeClr val="tx1"/>
              </a:solidFill>
            </a:endParaRPr>
          </a:p>
        </p:txBody>
      </p:sp>
      <p:sp>
        <p:nvSpPr>
          <p:cNvPr id="9" name="正方形/長方形 8"/>
          <p:cNvSpPr/>
          <p:nvPr/>
        </p:nvSpPr>
        <p:spPr>
          <a:xfrm>
            <a:off x="1331640" y="2514226"/>
            <a:ext cx="576000" cy="57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285</a:t>
            </a:r>
            <a:r>
              <a:rPr kumimoji="1" lang="en-US" altLang="ja-JP" sz="2000" dirty="0" smtClean="0">
                <a:solidFill>
                  <a:schemeClr val="tx1"/>
                </a:solidFill>
              </a:rPr>
              <a:t>Cn</a:t>
            </a:r>
            <a:endParaRPr kumimoji="1" lang="ja-JP" altLang="en-US" sz="2000" dirty="0">
              <a:solidFill>
                <a:schemeClr val="tx1"/>
              </a:solidFill>
            </a:endParaRPr>
          </a:p>
        </p:txBody>
      </p:sp>
      <p:sp>
        <p:nvSpPr>
          <p:cNvPr id="12" name="正方形/長方形 11"/>
          <p:cNvSpPr/>
          <p:nvPr/>
        </p:nvSpPr>
        <p:spPr>
          <a:xfrm>
            <a:off x="456911" y="3676987"/>
            <a:ext cx="576000" cy="576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281</a:t>
            </a:r>
            <a:r>
              <a:rPr kumimoji="1" lang="en-US" altLang="ja-JP" sz="2000" dirty="0" smtClean="0">
                <a:solidFill>
                  <a:schemeClr val="tx1"/>
                </a:solidFill>
              </a:rPr>
              <a:t>Ds</a:t>
            </a:r>
            <a:endParaRPr kumimoji="1" lang="ja-JP" altLang="en-US" sz="2000" dirty="0">
              <a:solidFill>
                <a:schemeClr val="tx1"/>
              </a:solidFill>
            </a:endParaRPr>
          </a:p>
        </p:txBody>
      </p:sp>
      <p:cxnSp>
        <p:nvCxnSpPr>
          <p:cNvPr id="14" name="直線矢印コネクタ 13"/>
          <p:cNvCxnSpPr/>
          <p:nvPr/>
        </p:nvCxnSpPr>
        <p:spPr>
          <a:xfrm flipH="1">
            <a:off x="2771736" y="764640"/>
            <a:ext cx="288096" cy="586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1899430" y="1916704"/>
            <a:ext cx="288096" cy="586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1014132" y="3090226"/>
            <a:ext cx="288096" cy="586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4500056" y="199273"/>
            <a:ext cx="576000" cy="57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293</a:t>
            </a:r>
            <a:r>
              <a:rPr kumimoji="1" lang="en-US" altLang="ja-JP" sz="2000" dirty="0" smtClean="0">
                <a:solidFill>
                  <a:schemeClr val="tx1"/>
                </a:solidFill>
              </a:rPr>
              <a:t>Lv</a:t>
            </a:r>
            <a:endParaRPr kumimoji="1" lang="ja-JP" altLang="en-US" sz="2000" dirty="0">
              <a:solidFill>
                <a:schemeClr val="tx1"/>
              </a:solidFill>
            </a:endParaRPr>
          </a:p>
        </p:txBody>
      </p:sp>
      <p:sp>
        <p:nvSpPr>
          <p:cNvPr id="18" name="正方形/長方形 17"/>
          <p:cNvSpPr/>
          <p:nvPr/>
        </p:nvSpPr>
        <p:spPr>
          <a:xfrm>
            <a:off x="3635960" y="1362098"/>
            <a:ext cx="576000" cy="57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289</a:t>
            </a:r>
            <a:r>
              <a:rPr kumimoji="1" lang="en-US" altLang="ja-JP" sz="2000" dirty="0" smtClean="0">
                <a:solidFill>
                  <a:schemeClr val="tx1"/>
                </a:solidFill>
              </a:rPr>
              <a:t>Fl</a:t>
            </a:r>
            <a:endParaRPr kumimoji="1" lang="ja-JP" altLang="en-US" sz="2000" dirty="0">
              <a:solidFill>
                <a:schemeClr val="tx1"/>
              </a:solidFill>
            </a:endParaRPr>
          </a:p>
        </p:txBody>
      </p:sp>
      <p:sp>
        <p:nvSpPr>
          <p:cNvPr id="19" name="正方形/長方形 18"/>
          <p:cNvSpPr/>
          <p:nvPr/>
        </p:nvSpPr>
        <p:spPr>
          <a:xfrm>
            <a:off x="2771864" y="2524859"/>
            <a:ext cx="576000" cy="57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285</a:t>
            </a:r>
            <a:r>
              <a:rPr kumimoji="1" lang="en-US" altLang="ja-JP" sz="2000" dirty="0" smtClean="0">
                <a:solidFill>
                  <a:schemeClr val="tx1"/>
                </a:solidFill>
              </a:rPr>
              <a:t>Cn</a:t>
            </a:r>
            <a:endParaRPr kumimoji="1" lang="ja-JP" altLang="en-US" sz="2000" dirty="0">
              <a:solidFill>
                <a:schemeClr val="tx1"/>
              </a:solidFill>
            </a:endParaRPr>
          </a:p>
        </p:txBody>
      </p:sp>
      <p:sp>
        <p:nvSpPr>
          <p:cNvPr id="20" name="正方形/長方形 19"/>
          <p:cNvSpPr/>
          <p:nvPr/>
        </p:nvSpPr>
        <p:spPr>
          <a:xfrm>
            <a:off x="1897135" y="3687620"/>
            <a:ext cx="576000" cy="576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281</a:t>
            </a:r>
            <a:r>
              <a:rPr kumimoji="1" lang="en-US" altLang="ja-JP" sz="2000" dirty="0" smtClean="0">
                <a:solidFill>
                  <a:schemeClr val="tx1"/>
                </a:solidFill>
              </a:rPr>
              <a:t>Ds</a:t>
            </a:r>
            <a:endParaRPr kumimoji="1" lang="ja-JP" altLang="en-US" sz="2000" dirty="0">
              <a:solidFill>
                <a:schemeClr val="tx1"/>
              </a:solidFill>
            </a:endParaRPr>
          </a:p>
        </p:txBody>
      </p:sp>
      <p:cxnSp>
        <p:nvCxnSpPr>
          <p:cNvPr id="21" name="直線矢印コネクタ 20"/>
          <p:cNvCxnSpPr/>
          <p:nvPr/>
        </p:nvCxnSpPr>
        <p:spPr>
          <a:xfrm flipH="1">
            <a:off x="4211960" y="775273"/>
            <a:ext cx="288096" cy="586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3339654" y="1927337"/>
            <a:ext cx="288096" cy="586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2454356" y="3100859"/>
            <a:ext cx="288096" cy="586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8316480" y="1628800"/>
            <a:ext cx="576000" cy="57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292</a:t>
            </a:r>
            <a:r>
              <a:rPr kumimoji="1" lang="en-US" altLang="ja-JP" sz="2000" dirty="0" smtClean="0">
                <a:solidFill>
                  <a:schemeClr val="tx1"/>
                </a:solidFill>
              </a:rPr>
              <a:t>Lv</a:t>
            </a:r>
            <a:endParaRPr kumimoji="1" lang="ja-JP" altLang="en-US" sz="2000" dirty="0">
              <a:solidFill>
                <a:schemeClr val="tx1"/>
              </a:solidFill>
            </a:endParaRPr>
          </a:p>
        </p:txBody>
      </p:sp>
      <p:sp>
        <p:nvSpPr>
          <p:cNvPr id="25" name="正方形/長方形 24"/>
          <p:cNvSpPr/>
          <p:nvPr/>
        </p:nvSpPr>
        <p:spPr>
          <a:xfrm>
            <a:off x="7452384" y="2791625"/>
            <a:ext cx="576000" cy="57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288</a:t>
            </a:r>
            <a:r>
              <a:rPr kumimoji="1" lang="en-US" altLang="ja-JP" sz="2000" dirty="0" smtClean="0">
                <a:solidFill>
                  <a:schemeClr val="tx1"/>
                </a:solidFill>
              </a:rPr>
              <a:t>Fl</a:t>
            </a:r>
            <a:endParaRPr kumimoji="1" lang="ja-JP" altLang="en-US" sz="2000" dirty="0">
              <a:solidFill>
                <a:schemeClr val="tx1"/>
              </a:solidFill>
            </a:endParaRPr>
          </a:p>
        </p:txBody>
      </p:sp>
      <p:sp>
        <p:nvSpPr>
          <p:cNvPr id="26" name="正方形/長方形 25"/>
          <p:cNvSpPr/>
          <p:nvPr/>
        </p:nvSpPr>
        <p:spPr>
          <a:xfrm>
            <a:off x="6588288" y="3954386"/>
            <a:ext cx="576000" cy="57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284</a:t>
            </a:r>
            <a:r>
              <a:rPr kumimoji="1" lang="en-US" altLang="ja-JP" sz="2000" dirty="0" smtClean="0">
                <a:solidFill>
                  <a:schemeClr val="tx1"/>
                </a:solidFill>
              </a:rPr>
              <a:t>Cn</a:t>
            </a:r>
            <a:endParaRPr kumimoji="1" lang="ja-JP" altLang="en-US" sz="2000" dirty="0">
              <a:solidFill>
                <a:schemeClr val="tx1"/>
              </a:solidFill>
            </a:endParaRPr>
          </a:p>
        </p:txBody>
      </p:sp>
      <p:sp>
        <p:nvSpPr>
          <p:cNvPr id="27" name="正方形/長方形 26"/>
          <p:cNvSpPr/>
          <p:nvPr/>
        </p:nvSpPr>
        <p:spPr>
          <a:xfrm>
            <a:off x="5713559" y="5117147"/>
            <a:ext cx="576000" cy="576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280</a:t>
            </a:r>
            <a:r>
              <a:rPr kumimoji="1" lang="en-US" altLang="ja-JP" sz="2000" dirty="0" smtClean="0">
                <a:solidFill>
                  <a:schemeClr val="tx1"/>
                </a:solidFill>
              </a:rPr>
              <a:t>Ds</a:t>
            </a:r>
            <a:endParaRPr kumimoji="1" lang="ja-JP" altLang="en-US" sz="2000" dirty="0">
              <a:solidFill>
                <a:schemeClr val="tx1"/>
              </a:solidFill>
            </a:endParaRPr>
          </a:p>
        </p:txBody>
      </p:sp>
      <p:cxnSp>
        <p:nvCxnSpPr>
          <p:cNvPr id="28" name="直線矢印コネクタ 27"/>
          <p:cNvCxnSpPr/>
          <p:nvPr/>
        </p:nvCxnSpPr>
        <p:spPr>
          <a:xfrm flipH="1">
            <a:off x="8028384" y="2204800"/>
            <a:ext cx="288096" cy="586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7156078" y="3356864"/>
            <a:ext cx="288096" cy="586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6270780" y="4530386"/>
            <a:ext cx="288096" cy="586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8538" y="4718754"/>
            <a:ext cx="5439566" cy="1446550"/>
          </a:xfrm>
          <a:prstGeom prst="rect">
            <a:avLst/>
          </a:prstGeom>
          <a:noFill/>
        </p:spPr>
        <p:txBody>
          <a:bodyPr wrap="none" rtlCol="0">
            <a:spAutoFit/>
          </a:bodyPr>
          <a:lstStyle/>
          <a:p>
            <a:r>
              <a:rPr kumimoji="1" lang="en-US" altLang="ja-JP" sz="8800" dirty="0" smtClean="0">
                <a:solidFill>
                  <a:schemeClr val="accent6">
                    <a:lumMod val="75000"/>
                  </a:schemeClr>
                </a:solidFill>
              </a:rPr>
              <a:t>preliminary</a:t>
            </a:r>
            <a:endParaRPr kumimoji="1" lang="ja-JP" altLang="en-US" sz="8800" dirty="0">
              <a:solidFill>
                <a:schemeClr val="accent6">
                  <a:lumMod val="75000"/>
                </a:schemeClr>
              </a:solidFill>
            </a:endParaRPr>
          </a:p>
        </p:txBody>
      </p:sp>
      <p:sp>
        <p:nvSpPr>
          <p:cNvPr id="32" name="正方形/長方形 31"/>
          <p:cNvSpPr/>
          <p:nvPr/>
        </p:nvSpPr>
        <p:spPr>
          <a:xfrm>
            <a:off x="6958897" y="1628800"/>
            <a:ext cx="576000" cy="57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292</a:t>
            </a:r>
            <a:r>
              <a:rPr kumimoji="1" lang="en-US" altLang="ja-JP" sz="2000" dirty="0" smtClean="0">
                <a:solidFill>
                  <a:schemeClr val="tx1"/>
                </a:solidFill>
              </a:rPr>
              <a:t>Lv</a:t>
            </a:r>
            <a:endParaRPr kumimoji="1" lang="ja-JP" altLang="en-US" sz="2000" dirty="0">
              <a:solidFill>
                <a:schemeClr val="tx1"/>
              </a:solidFill>
            </a:endParaRPr>
          </a:p>
        </p:txBody>
      </p:sp>
      <p:sp>
        <p:nvSpPr>
          <p:cNvPr id="33" name="正方形/長方形 32"/>
          <p:cNvSpPr/>
          <p:nvPr/>
        </p:nvSpPr>
        <p:spPr>
          <a:xfrm>
            <a:off x="6094801" y="2791625"/>
            <a:ext cx="576000" cy="57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288</a:t>
            </a:r>
            <a:r>
              <a:rPr kumimoji="1" lang="en-US" altLang="ja-JP" sz="2000" dirty="0" smtClean="0">
                <a:solidFill>
                  <a:schemeClr val="tx1"/>
                </a:solidFill>
              </a:rPr>
              <a:t>Fl</a:t>
            </a:r>
            <a:endParaRPr kumimoji="1" lang="ja-JP" altLang="en-US" sz="2000" dirty="0">
              <a:solidFill>
                <a:schemeClr val="tx1"/>
              </a:solidFill>
            </a:endParaRPr>
          </a:p>
        </p:txBody>
      </p:sp>
      <p:sp>
        <p:nvSpPr>
          <p:cNvPr id="35" name="正方形/長方形 34"/>
          <p:cNvSpPr/>
          <p:nvPr/>
        </p:nvSpPr>
        <p:spPr>
          <a:xfrm>
            <a:off x="5230769" y="3933056"/>
            <a:ext cx="576000" cy="576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284</a:t>
            </a:r>
            <a:r>
              <a:rPr kumimoji="1" lang="en-US" altLang="ja-JP" sz="2000" dirty="0" smtClean="0">
                <a:solidFill>
                  <a:schemeClr val="tx1"/>
                </a:solidFill>
              </a:rPr>
              <a:t>Cn</a:t>
            </a:r>
            <a:endParaRPr kumimoji="1" lang="ja-JP" altLang="en-US" sz="2000" dirty="0">
              <a:solidFill>
                <a:schemeClr val="tx1"/>
              </a:solidFill>
            </a:endParaRPr>
          </a:p>
        </p:txBody>
      </p:sp>
      <p:cxnSp>
        <p:nvCxnSpPr>
          <p:cNvPr id="36" name="直線矢印コネクタ 35"/>
          <p:cNvCxnSpPr/>
          <p:nvPr/>
        </p:nvCxnSpPr>
        <p:spPr>
          <a:xfrm flipH="1">
            <a:off x="6670801" y="2204800"/>
            <a:ext cx="288096" cy="586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a:off x="5798495" y="3356864"/>
            <a:ext cx="288096" cy="586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5580048" y="1628800"/>
            <a:ext cx="576000" cy="57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292</a:t>
            </a:r>
            <a:r>
              <a:rPr kumimoji="1" lang="en-US" altLang="ja-JP" sz="2000" dirty="0" smtClean="0">
                <a:solidFill>
                  <a:schemeClr val="tx1"/>
                </a:solidFill>
              </a:rPr>
              <a:t>Lv</a:t>
            </a:r>
            <a:endParaRPr kumimoji="1" lang="ja-JP" altLang="en-US" sz="2000" dirty="0">
              <a:solidFill>
                <a:schemeClr val="tx1"/>
              </a:solidFill>
            </a:endParaRPr>
          </a:p>
        </p:txBody>
      </p:sp>
      <p:sp>
        <p:nvSpPr>
          <p:cNvPr id="42" name="正方形/長方形 41"/>
          <p:cNvSpPr/>
          <p:nvPr/>
        </p:nvSpPr>
        <p:spPr>
          <a:xfrm>
            <a:off x="4715952" y="2791625"/>
            <a:ext cx="576000" cy="57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288</a:t>
            </a:r>
            <a:r>
              <a:rPr kumimoji="1" lang="en-US" altLang="ja-JP" sz="2000" dirty="0" smtClean="0">
                <a:solidFill>
                  <a:schemeClr val="tx1"/>
                </a:solidFill>
              </a:rPr>
              <a:t>Fl</a:t>
            </a:r>
            <a:endParaRPr kumimoji="1" lang="ja-JP" altLang="en-US" sz="2000" dirty="0">
              <a:solidFill>
                <a:schemeClr val="tx1"/>
              </a:solidFill>
            </a:endParaRPr>
          </a:p>
        </p:txBody>
      </p:sp>
      <p:sp>
        <p:nvSpPr>
          <p:cNvPr id="43" name="正方形/長方形 42"/>
          <p:cNvSpPr/>
          <p:nvPr/>
        </p:nvSpPr>
        <p:spPr>
          <a:xfrm>
            <a:off x="3851920" y="3933056"/>
            <a:ext cx="576000" cy="576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aseline="30000" dirty="0" smtClean="0">
                <a:solidFill>
                  <a:schemeClr val="tx1"/>
                </a:solidFill>
              </a:rPr>
              <a:t>284</a:t>
            </a:r>
            <a:r>
              <a:rPr kumimoji="1" lang="en-US" altLang="ja-JP" sz="2000" dirty="0" smtClean="0">
                <a:solidFill>
                  <a:schemeClr val="tx1"/>
                </a:solidFill>
              </a:rPr>
              <a:t>Cn</a:t>
            </a:r>
            <a:endParaRPr kumimoji="1" lang="ja-JP" altLang="en-US" sz="2000" dirty="0">
              <a:solidFill>
                <a:schemeClr val="tx1"/>
              </a:solidFill>
            </a:endParaRPr>
          </a:p>
        </p:txBody>
      </p:sp>
      <p:cxnSp>
        <p:nvCxnSpPr>
          <p:cNvPr id="44" name="直線矢印コネクタ 43"/>
          <p:cNvCxnSpPr/>
          <p:nvPr/>
        </p:nvCxnSpPr>
        <p:spPr>
          <a:xfrm flipH="1">
            <a:off x="5291952" y="2204800"/>
            <a:ext cx="288096" cy="586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a:off x="4419646" y="3356864"/>
            <a:ext cx="288096" cy="586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5476205" y="2213074"/>
            <a:ext cx="981359" cy="523220"/>
          </a:xfrm>
          <a:prstGeom prst="rect">
            <a:avLst/>
          </a:prstGeom>
          <a:noFill/>
        </p:spPr>
        <p:txBody>
          <a:bodyPr wrap="none" rtlCol="0">
            <a:spAutoFit/>
          </a:bodyPr>
          <a:lstStyle/>
          <a:p>
            <a:r>
              <a:rPr kumimoji="1" lang="en-US" altLang="ja-JP" sz="1400" dirty="0" smtClean="0"/>
              <a:t>10.79 MeV</a:t>
            </a:r>
          </a:p>
          <a:p>
            <a:r>
              <a:rPr lang="en-US" altLang="ja-JP" sz="1400" dirty="0" smtClean="0"/>
              <a:t>32 </a:t>
            </a:r>
            <a:r>
              <a:rPr lang="en-US" altLang="ja-JP" sz="1400" dirty="0" err="1" smtClean="0"/>
              <a:t>ms</a:t>
            </a:r>
            <a:endParaRPr kumimoji="1" lang="ja-JP" altLang="en-US" sz="1400" dirty="0"/>
          </a:p>
        </p:txBody>
      </p:sp>
      <p:sp>
        <p:nvSpPr>
          <p:cNvPr id="47" name="テキスト ボックス 46"/>
          <p:cNvSpPr txBox="1"/>
          <p:nvPr/>
        </p:nvSpPr>
        <p:spPr>
          <a:xfrm>
            <a:off x="4614532" y="3377937"/>
            <a:ext cx="889987" cy="523220"/>
          </a:xfrm>
          <a:prstGeom prst="rect">
            <a:avLst/>
          </a:prstGeom>
          <a:noFill/>
        </p:spPr>
        <p:txBody>
          <a:bodyPr wrap="none" rtlCol="0">
            <a:spAutoFit/>
          </a:bodyPr>
          <a:lstStyle/>
          <a:p>
            <a:r>
              <a:rPr lang="en-US" altLang="ja-JP" sz="1400" dirty="0" smtClean="0"/>
              <a:t>9.89</a:t>
            </a:r>
            <a:r>
              <a:rPr kumimoji="1" lang="en-US" altLang="ja-JP" sz="1400" dirty="0" smtClean="0"/>
              <a:t> MeV</a:t>
            </a:r>
          </a:p>
          <a:p>
            <a:r>
              <a:rPr lang="en-US" altLang="ja-JP" sz="1400" dirty="0" smtClean="0"/>
              <a:t>548 </a:t>
            </a:r>
            <a:r>
              <a:rPr lang="en-US" altLang="ja-JP" sz="1400" dirty="0" err="1" smtClean="0"/>
              <a:t>ms</a:t>
            </a:r>
            <a:endParaRPr kumimoji="1" lang="ja-JP" altLang="en-US" sz="1400" dirty="0"/>
          </a:p>
        </p:txBody>
      </p:sp>
      <p:sp>
        <p:nvSpPr>
          <p:cNvPr id="48" name="テキスト ボックス 47"/>
          <p:cNvSpPr txBox="1"/>
          <p:nvPr/>
        </p:nvSpPr>
        <p:spPr>
          <a:xfrm>
            <a:off x="3779912" y="4509120"/>
            <a:ext cx="845103" cy="523220"/>
          </a:xfrm>
          <a:prstGeom prst="rect">
            <a:avLst/>
          </a:prstGeom>
          <a:noFill/>
        </p:spPr>
        <p:txBody>
          <a:bodyPr wrap="none" rtlCol="0">
            <a:spAutoFit/>
          </a:bodyPr>
          <a:lstStyle/>
          <a:p>
            <a:r>
              <a:rPr lang="en-US" altLang="ja-JP" sz="1400" dirty="0" smtClean="0"/>
              <a:t>232</a:t>
            </a:r>
            <a:r>
              <a:rPr kumimoji="1" lang="en-US" altLang="ja-JP" sz="1400" dirty="0" smtClean="0"/>
              <a:t> MeV</a:t>
            </a:r>
          </a:p>
          <a:p>
            <a:r>
              <a:rPr lang="en-US" altLang="ja-JP" sz="1400" dirty="0" smtClean="0"/>
              <a:t>65 </a:t>
            </a:r>
            <a:r>
              <a:rPr lang="en-US" altLang="ja-JP" sz="1400" dirty="0" err="1" smtClean="0"/>
              <a:t>ms</a:t>
            </a:r>
            <a:endParaRPr kumimoji="1" lang="ja-JP" altLang="en-US" sz="1400" dirty="0"/>
          </a:p>
        </p:txBody>
      </p:sp>
      <p:sp>
        <p:nvSpPr>
          <p:cNvPr id="49" name="テキスト ボックス 48"/>
          <p:cNvSpPr txBox="1"/>
          <p:nvPr/>
        </p:nvSpPr>
        <p:spPr>
          <a:xfrm>
            <a:off x="6903009" y="2204864"/>
            <a:ext cx="1319592" cy="523220"/>
          </a:xfrm>
          <a:prstGeom prst="rect">
            <a:avLst/>
          </a:prstGeom>
          <a:noFill/>
        </p:spPr>
        <p:txBody>
          <a:bodyPr wrap="none" rtlCol="0">
            <a:spAutoFit/>
          </a:bodyPr>
          <a:lstStyle/>
          <a:p>
            <a:r>
              <a:rPr lang="en-US" altLang="ja-JP" sz="1400" dirty="0" smtClean="0"/>
              <a:t>2.77</a:t>
            </a:r>
            <a:r>
              <a:rPr kumimoji="1" lang="en-US" altLang="ja-JP" sz="1400" dirty="0" smtClean="0"/>
              <a:t> MeV (esc.)</a:t>
            </a:r>
          </a:p>
          <a:p>
            <a:r>
              <a:rPr lang="en-US" altLang="ja-JP" sz="1400" dirty="0" smtClean="0"/>
              <a:t>2.0 </a:t>
            </a:r>
            <a:r>
              <a:rPr lang="en-US" altLang="ja-JP" sz="1400" dirty="0" err="1" smtClean="0"/>
              <a:t>ms</a:t>
            </a:r>
            <a:endParaRPr kumimoji="1" lang="ja-JP" altLang="en-US" sz="1400" dirty="0"/>
          </a:p>
        </p:txBody>
      </p:sp>
      <p:sp>
        <p:nvSpPr>
          <p:cNvPr id="50" name="テキスト ボックス 49"/>
          <p:cNvSpPr txBox="1"/>
          <p:nvPr/>
        </p:nvSpPr>
        <p:spPr>
          <a:xfrm>
            <a:off x="6007535" y="3386468"/>
            <a:ext cx="889987" cy="523220"/>
          </a:xfrm>
          <a:prstGeom prst="rect">
            <a:avLst/>
          </a:prstGeom>
          <a:noFill/>
        </p:spPr>
        <p:txBody>
          <a:bodyPr wrap="none" rtlCol="0">
            <a:spAutoFit/>
          </a:bodyPr>
          <a:lstStyle/>
          <a:p>
            <a:r>
              <a:rPr lang="en-US" altLang="ja-JP" sz="1400" dirty="0" smtClean="0"/>
              <a:t>9.99</a:t>
            </a:r>
            <a:r>
              <a:rPr kumimoji="1" lang="en-US" altLang="ja-JP" sz="1400" dirty="0" smtClean="0"/>
              <a:t> MeV</a:t>
            </a:r>
          </a:p>
          <a:p>
            <a:r>
              <a:rPr lang="en-US" altLang="ja-JP" sz="1400" dirty="0" smtClean="0"/>
              <a:t>243 </a:t>
            </a:r>
            <a:r>
              <a:rPr lang="en-US" altLang="ja-JP" sz="1400" dirty="0" err="1" smtClean="0"/>
              <a:t>ms</a:t>
            </a:r>
            <a:endParaRPr kumimoji="1" lang="ja-JP" altLang="en-US" sz="1400" dirty="0"/>
          </a:p>
        </p:txBody>
      </p:sp>
      <p:sp>
        <p:nvSpPr>
          <p:cNvPr id="51" name="テキスト ボックス 50"/>
          <p:cNvSpPr txBox="1"/>
          <p:nvPr/>
        </p:nvSpPr>
        <p:spPr>
          <a:xfrm>
            <a:off x="5105682" y="4530386"/>
            <a:ext cx="845103" cy="523220"/>
          </a:xfrm>
          <a:prstGeom prst="rect">
            <a:avLst/>
          </a:prstGeom>
          <a:noFill/>
        </p:spPr>
        <p:txBody>
          <a:bodyPr wrap="none" rtlCol="0">
            <a:spAutoFit/>
          </a:bodyPr>
          <a:lstStyle/>
          <a:p>
            <a:r>
              <a:rPr lang="en-US" altLang="ja-JP" sz="1400" dirty="0" smtClean="0"/>
              <a:t>182</a:t>
            </a:r>
            <a:r>
              <a:rPr kumimoji="1" lang="en-US" altLang="ja-JP" sz="1400" dirty="0" smtClean="0"/>
              <a:t> MeV</a:t>
            </a:r>
          </a:p>
          <a:p>
            <a:r>
              <a:rPr lang="en-US" altLang="ja-JP" sz="1400" dirty="0" smtClean="0"/>
              <a:t>832 </a:t>
            </a:r>
            <a:r>
              <a:rPr lang="en-US" altLang="ja-JP" sz="1400" dirty="0" err="1" smtClean="0"/>
              <a:t>ms</a:t>
            </a:r>
            <a:endParaRPr kumimoji="1" lang="ja-JP" altLang="en-US" sz="1400" dirty="0"/>
          </a:p>
        </p:txBody>
      </p:sp>
      <p:sp>
        <p:nvSpPr>
          <p:cNvPr id="52" name="テキスト ボックス 51"/>
          <p:cNvSpPr txBox="1"/>
          <p:nvPr/>
        </p:nvSpPr>
        <p:spPr>
          <a:xfrm>
            <a:off x="8199153" y="2204864"/>
            <a:ext cx="981359" cy="523220"/>
          </a:xfrm>
          <a:prstGeom prst="rect">
            <a:avLst/>
          </a:prstGeom>
          <a:noFill/>
        </p:spPr>
        <p:txBody>
          <a:bodyPr wrap="none" rtlCol="0">
            <a:spAutoFit/>
          </a:bodyPr>
          <a:lstStyle/>
          <a:p>
            <a:r>
              <a:rPr kumimoji="1" lang="en-US" altLang="ja-JP" sz="1400" dirty="0" smtClean="0"/>
              <a:t>10.66 MeV</a:t>
            </a:r>
          </a:p>
          <a:p>
            <a:r>
              <a:rPr lang="en-US" altLang="ja-JP" sz="1400" dirty="0" smtClean="0"/>
              <a:t>4.1 </a:t>
            </a:r>
            <a:r>
              <a:rPr lang="en-US" altLang="ja-JP" sz="1400" dirty="0" err="1" smtClean="0"/>
              <a:t>ms</a:t>
            </a:r>
            <a:endParaRPr kumimoji="1" lang="ja-JP" altLang="en-US" sz="1400" dirty="0"/>
          </a:p>
        </p:txBody>
      </p:sp>
      <p:sp>
        <p:nvSpPr>
          <p:cNvPr id="53" name="テキスト ボックス 52"/>
          <p:cNvSpPr txBox="1"/>
          <p:nvPr/>
        </p:nvSpPr>
        <p:spPr>
          <a:xfrm>
            <a:off x="7354421" y="3356992"/>
            <a:ext cx="1319592" cy="523220"/>
          </a:xfrm>
          <a:prstGeom prst="rect">
            <a:avLst/>
          </a:prstGeom>
          <a:noFill/>
        </p:spPr>
        <p:txBody>
          <a:bodyPr wrap="none" rtlCol="0">
            <a:spAutoFit/>
          </a:bodyPr>
          <a:lstStyle/>
          <a:p>
            <a:r>
              <a:rPr lang="en-US" altLang="ja-JP" sz="1400" dirty="0" smtClean="0"/>
              <a:t>0.83</a:t>
            </a:r>
            <a:r>
              <a:rPr kumimoji="1" lang="en-US" altLang="ja-JP" sz="1400" dirty="0" smtClean="0"/>
              <a:t> MeV (esc.)</a:t>
            </a:r>
          </a:p>
          <a:p>
            <a:r>
              <a:rPr lang="en-US" altLang="ja-JP" sz="1400" dirty="0"/>
              <a:t>9</a:t>
            </a:r>
            <a:r>
              <a:rPr lang="en-US" altLang="ja-JP" sz="1400" dirty="0" smtClean="0"/>
              <a:t> </a:t>
            </a:r>
            <a:r>
              <a:rPr lang="en-US" altLang="ja-JP" sz="1400" dirty="0" err="1" smtClean="0"/>
              <a:t>ms</a:t>
            </a:r>
            <a:endParaRPr kumimoji="1" lang="ja-JP" altLang="en-US" sz="1400" dirty="0"/>
          </a:p>
        </p:txBody>
      </p:sp>
      <p:sp>
        <p:nvSpPr>
          <p:cNvPr id="54" name="テキスト ボックス 53"/>
          <p:cNvSpPr txBox="1"/>
          <p:nvPr/>
        </p:nvSpPr>
        <p:spPr>
          <a:xfrm>
            <a:off x="6492768" y="4519753"/>
            <a:ext cx="889987" cy="523220"/>
          </a:xfrm>
          <a:prstGeom prst="rect">
            <a:avLst/>
          </a:prstGeom>
          <a:noFill/>
        </p:spPr>
        <p:txBody>
          <a:bodyPr wrap="none" rtlCol="0">
            <a:spAutoFit/>
          </a:bodyPr>
          <a:lstStyle/>
          <a:p>
            <a:r>
              <a:rPr lang="en-US" altLang="ja-JP" sz="1400" dirty="0" smtClean="0"/>
              <a:t>9.09</a:t>
            </a:r>
            <a:r>
              <a:rPr kumimoji="1" lang="en-US" altLang="ja-JP" sz="1400" dirty="0" smtClean="0"/>
              <a:t> MeV</a:t>
            </a:r>
          </a:p>
          <a:p>
            <a:r>
              <a:rPr lang="en-US" altLang="ja-JP" sz="1400" dirty="0" smtClean="0"/>
              <a:t>282 </a:t>
            </a:r>
            <a:r>
              <a:rPr lang="en-US" altLang="ja-JP" sz="1400" dirty="0" err="1" smtClean="0"/>
              <a:t>ms</a:t>
            </a:r>
            <a:endParaRPr kumimoji="1" lang="ja-JP" altLang="en-US" sz="1400" dirty="0"/>
          </a:p>
        </p:txBody>
      </p:sp>
      <p:sp>
        <p:nvSpPr>
          <p:cNvPr id="55" name="テキスト ボックス 54"/>
          <p:cNvSpPr txBox="1"/>
          <p:nvPr/>
        </p:nvSpPr>
        <p:spPr>
          <a:xfrm>
            <a:off x="5652120" y="5714092"/>
            <a:ext cx="845103" cy="523220"/>
          </a:xfrm>
          <a:prstGeom prst="rect">
            <a:avLst/>
          </a:prstGeom>
          <a:noFill/>
        </p:spPr>
        <p:txBody>
          <a:bodyPr wrap="none" rtlCol="0">
            <a:spAutoFit/>
          </a:bodyPr>
          <a:lstStyle/>
          <a:p>
            <a:r>
              <a:rPr lang="en-US" altLang="ja-JP" sz="1400" dirty="0" smtClean="0"/>
              <a:t>163</a:t>
            </a:r>
            <a:r>
              <a:rPr kumimoji="1" lang="en-US" altLang="ja-JP" sz="1400" dirty="0" smtClean="0"/>
              <a:t> MeV</a:t>
            </a:r>
          </a:p>
          <a:p>
            <a:r>
              <a:rPr lang="en-US" altLang="ja-JP" sz="1400" dirty="0" smtClean="0"/>
              <a:t>9.3 </a:t>
            </a:r>
            <a:r>
              <a:rPr lang="en-US" altLang="ja-JP" sz="1400" dirty="0" err="1" smtClean="0"/>
              <a:t>ms</a:t>
            </a:r>
            <a:endParaRPr kumimoji="1" lang="ja-JP" altLang="en-US" sz="1400" dirty="0"/>
          </a:p>
        </p:txBody>
      </p:sp>
      <p:sp>
        <p:nvSpPr>
          <p:cNvPr id="56" name="円/楕円 55"/>
          <p:cNvSpPr/>
          <p:nvPr/>
        </p:nvSpPr>
        <p:spPr>
          <a:xfrm rot="1993777">
            <a:off x="5520199" y="3714032"/>
            <a:ext cx="1858169" cy="266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2970408" y="769068"/>
            <a:ext cx="981359" cy="523220"/>
          </a:xfrm>
          <a:prstGeom prst="rect">
            <a:avLst/>
          </a:prstGeom>
          <a:noFill/>
        </p:spPr>
        <p:txBody>
          <a:bodyPr wrap="none" rtlCol="0">
            <a:spAutoFit/>
          </a:bodyPr>
          <a:lstStyle/>
          <a:p>
            <a:r>
              <a:rPr kumimoji="1" lang="en-US" altLang="ja-JP" sz="1400" dirty="0" smtClean="0"/>
              <a:t>10.47 MeV</a:t>
            </a:r>
          </a:p>
          <a:p>
            <a:r>
              <a:rPr lang="en-US" altLang="ja-JP" sz="1400" dirty="0" smtClean="0"/>
              <a:t>253 </a:t>
            </a:r>
            <a:r>
              <a:rPr lang="en-US" altLang="ja-JP" sz="1400" dirty="0" err="1" smtClean="0"/>
              <a:t>ms</a:t>
            </a:r>
            <a:endParaRPr kumimoji="1" lang="ja-JP" altLang="en-US" sz="1400" dirty="0"/>
          </a:p>
        </p:txBody>
      </p:sp>
      <p:sp>
        <p:nvSpPr>
          <p:cNvPr id="59" name="テキスト ボックス 58"/>
          <p:cNvSpPr txBox="1"/>
          <p:nvPr/>
        </p:nvSpPr>
        <p:spPr>
          <a:xfrm>
            <a:off x="4383272" y="782120"/>
            <a:ext cx="2650021" cy="523220"/>
          </a:xfrm>
          <a:prstGeom prst="rect">
            <a:avLst/>
          </a:prstGeom>
          <a:noFill/>
        </p:spPr>
        <p:txBody>
          <a:bodyPr wrap="none" rtlCol="0">
            <a:spAutoFit/>
          </a:bodyPr>
          <a:lstStyle/>
          <a:p>
            <a:r>
              <a:rPr lang="en-US" altLang="ja-JP" sz="1400" dirty="0" smtClean="0"/>
              <a:t>7.76</a:t>
            </a:r>
            <a:r>
              <a:rPr kumimoji="1" lang="en-US" altLang="ja-JP" sz="1400" dirty="0" smtClean="0"/>
              <a:t> MeV (measured by only SSD)</a:t>
            </a:r>
          </a:p>
          <a:p>
            <a:r>
              <a:rPr lang="en-US" altLang="ja-JP" sz="1400" dirty="0" smtClean="0"/>
              <a:t>32 </a:t>
            </a:r>
            <a:r>
              <a:rPr lang="en-US" altLang="ja-JP" sz="1400" dirty="0" err="1" smtClean="0"/>
              <a:t>ms</a:t>
            </a:r>
            <a:endParaRPr kumimoji="1" lang="ja-JP" altLang="en-US" sz="1400" dirty="0"/>
          </a:p>
        </p:txBody>
      </p:sp>
      <p:sp>
        <p:nvSpPr>
          <p:cNvPr id="61" name="テキスト ボックス 60"/>
          <p:cNvSpPr txBox="1"/>
          <p:nvPr/>
        </p:nvSpPr>
        <p:spPr>
          <a:xfrm>
            <a:off x="3537997" y="1916832"/>
            <a:ext cx="889987" cy="523220"/>
          </a:xfrm>
          <a:prstGeom prst="rect">
            <a:avLst/>
          </a:prstGeom>
          <a:noFill/>
        </p:spPr>
        <p:txBody>
          <a:bodyPr wrap="none" rtlCol="0">
            <a:spAutoFit/>
          </a:bodyPr>
          <a:lstStyle/>
          <a:p>
            <a:r>
              <a:rPr lang="en-US" altLang="ja-JP" sz="1400" dirty="0" smtClean="0"/>
              <a:t>9.72</a:t>
            </a:r>
            <a:r>
              <a:rPr kumimoji="1" lang="en-US" altLang="ja-JP" sz="1400" dirty="0" smtClean="0"/>
              <a:t> MeV</a:t>
            </a:r>
          </a:p>
          <a:p>
            <a:r>
              <a:rPr lang="en-US" altLang="ja-JP" sz="1400" dirty="0" smtClean="0"/>
              <a:t>666 </a:t>
            </a:r>
            <a:r>
              <a:rPr lang="en-US" altLang="ja-JP" sz="1400" dirty="0" err="1" smtClean="0"/>
              <a:t>ms</a:t>
            </a:r>
            <a:endParaRPr kumimoji="1" lang="ja-JP" altLang="en-US" sz="1400" dirty="0"/>
          </a:p>
        </p:txBody>
      </p:sp>
      <p:sp>
        <p:nvSpPr>
          <p:cNvPr id="62" name="テキスト ボックス 61"/>
          <p:cNvSpPr txBox="1"/>
          <p:nvPr/>
        </p:nvSpPr>
        <p:spPr>
          <a:xfrm>
            <a:off x="2051720" y="1916832"/>
            <a:ext cx="889987" cy="523220"/>
          </a:xfrm>
          <a:prstGeom prst="rect">
            <a:avLst/>
          </a:prstGeom>
          <a:noFill/>
        </p:spPr>
        <p:txBody>
          <a:bodyPr wrap="none" rtlCol="0">
            <a:spAutoFit/>
          </a:bodyPr>
          <a:lstStyle/>
          <a:p>
            <a:r>
              <a:rPr lang="en-US" altLang="ja-JP" sz="1400" dirty="0" smtClean="0"/>
              <a:t>9.89</a:t>
            </a:r>
            <a:r>
              <a:rPr kumimoji="1" lang="en-US" altLang="ja-JP" sz="1400" dirty="0" smtClean="0"/>
              <a:t> MeV</a:t>
            </a:r>
          </a:p>
          <a:p>
            <a:r>
              <a:rPr lang="en-US" altLang="ja-JP" sz="1400" dirty="0" smtClean="0"/>
              <a:t>3.97 s</a:t>
            </a:r>
            <a:endParaRPr kumimoji="1" lang="ja-JP" altLang="en-US" sz="1400" dirty="0"/>
          </a:p>
        </p:txBody>
      </p:sp>
      <p:sp>
        <p:nvSpPr>
          <p:cNvPr id="63" name="テキスト ボックス 62"/>
          <p:cNvSpPr txBox="1"/>
          <p:nvPr/>
        </p:nvSpPr>
        <p:spPr>
          <a:xfrm>
            <a:off x="1232336" y="3077092"/>
            <a:ext cx="1319592" cy="523220"/>
          </a:xfrm>
          <a:prstGeom prst="rect">
            <a:avLst/>
          </a:prstGeom>
          <a:noFill/>
        </p:spPr>
        <p:txBody>
          <a:bodyPr wrap="none" rtlCol="0">
            <a:spAutoFit/>
          </a:bodyPr>
          <a:lstStyle/>
          <a:p>
            <a:r>
              <a:rPr lang="en-US" altLang="ja-JP" sz="1400" dirty="0" smtClean="0"/>
              <a:t>2.46</a:t>
            </a:r>
            <a:r>
              <a:rPr kumimoji="1" lang="en-US" altLang="ja-JP" sz="1400" dirty="0" smtClean="0"/>
              <a:t> MeV (esc.)</a:t>
            </a:r>
          </a:p>
          <a:p>
            <a:r>
              <a:rPr lang="en-US" altLang="ja-JP" sz="1400" dirty="0" smtClean="0"/>
              <a:t>7.76 s</a:t>
            </a:r>
            <a:endParaRPr kumimoji="1" lang="ja-JP" altLang="en-US" sz="1400" dirty="0"/>
          </a:p>
        </p:txBody>
      </p:sp>
      <p:sp>
        <p:nvSpPr>
          <p:cNvPr id="64" name="テキスト ボックス 63"/>
          <p:cNvSpPr txBox="1"/>
          <p:nvPr/>
        </p:nvSpPr>
        <p:spPr>
          <a:xfrm>
            <a:off x="2656485" y="3100024"/>
            <a:ext cx="1319592" cy="523220"/>
          </a:xfrm>
          <a:prstGeom prst="rect">
            <a:avLst/>
          </a:prstGeom>
          <a:noFill/>
        </p:spPr>
        <p:txBody>
          <a:bodyPr wrap="none" rtlCol="0">
            <a:spAutoFit/>
          </a:bodyPr>
          <a:lstStyle/>
          <a:p>
            <a:r>
              <a:rPr lang="en-US" altLang="ja-JP" sz="1400" dirty="0" smtClean="0"/>
              <a:t>1.46</a:t>
            </a:r>
            <a:r>
              <a:rPr kumimoji="1" lang="en-US" altLang="ja-JP" sz="1400" dirty="0" smtClean="0"/>
              <a:t> MeV (esc.)</a:t>
            </a:r>
          </a:p>
          <a:p>
            <a:r>
              <a:rPr lang="en-US" altLang="ja-JP" sz="1400" dirty="0" smtClean="0"/>
              <a:t>7.56 s</a:t>
            </a:r>
            <a:endParaRPr kumimoji="1" lang="ja-JP" altLang="en-US" sz="1400" dirty="0"/>
          </a:p>
        </p:txBody>
      </p:sp>
      <p:sp>
        <p:nvSpPr>
          <p:cNvPr id="65" name="テキスト ボックス 64"/>
          <p:cNvSpPr txBox="1"/>
          <p:nvPr/>
        </p:nvSpPr>
        <p:spPr>
          <a:xfrm>
            <a:off x="327296" y="4279448"/>
            <a:ext cx="845103" cy="523220"/>
          </a:xfrm>
          <a:prstGeom prst="rect">
            <a:avLst/>
          </a:prstGeom>
          <a:noFill/>
        </p:spPr>
        <p:txBody>
          <a:bodyPr wrap="none" rtlCol="0">
            <a:spAutoFit/>
          </a:bodyPr>
          <a:lstStyle/>
          <a:p>
            <a:r>
              <a:rPr lang="en-US" altLang="ja-JP" sz="1400" dirty="0" smtClean="0"/>
              <a:t>195</a:t>
            </a:r>
            <a:r>
              <a:rPr kumimoji="1" lang="en-US" altLang="ja-JP" sz="1400" dirty="0" smtClean="0"/>
              <a:t> MeV</a:t>
            </a:r>
          </a:p>
          <a:p>
            <a:r>
              <a:rPr lang="en-US" altLang="ja-JP" sz="1400" dirty="0" smtClean="0"/>
              <a:t>18.9 s</a:t>
            </a:r>
            <a:endParaRPr kumimoji="1" lang="ja-JP" altLang="en-US" sz="1400" dirty="0"/>
          </a:p>
        </p:txBody>
      </p:sp>
      <p:sp>
        <p:nvSpPr>
          <p:cNvPr id="66" name="テキスト ボックス 65"/>
          <p:cNvSpPr txBox="1"/>
          <p:nvPr/>
        </p:nvSpPr>
        <p:spPr>
          <a:xfrm>
            <a:off x="1737969" y="4273932"/>
            <a:ext cx="845103" cy="523220"/>
          </a:xfrm>
          <a:prstGeom prst="rect">
            <a:avLst/>
          </a:prstGeom>
          <a:noFill/>
        </p:spPr>
        <p:txBody>
          <a:bodyPr wrap="none" rtlCol="0">
            <a:spAutoFit/>
          </a:bodyPr>
          <a:lstStyle/>
          <a:p>
            <a:r>
              <a:rPr lang="en-US" altLang="ja-JP" sz="1400" dirty="0" smtClean="0"/>
              <a:t>221</a:t>
            </a:r>
            <a:r>
              <a:rPr kumimoji="1" lang="en-US" altLang="ja-JP" sz="1400" dirty="0" smtClean="0"/>
              <a:t> MeV</a:t>
            </a:r>
          </a:p>
          <a:p>
            <a:r>
              <a:rPr lang="en-US" altLang="ja-JP" sz="1400" dirty="0" smtClean="0"/>
              <a:t>4.63 s</a:t>
            </a:r>
            <a:endParaRPr kumimoji="1" lang="ja-JP" altLang="en-US" sz="1400" dirty="0"/>
          </a:p>
        </p:txBody>
      </p:sp>
    </p:spTree>
    <p:extLst>
      <p:ext uri="{BB962C8B-B14F-4D97-AF65-F5344CB8AC3E}">
        <p14:creationId xmlns:p14="http://schemas.microsoft.com/office/powerpoint/2010/main" val="3813075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88ED0C5-EC77-4911-B063-1979A6925A19}" type="datetime1">
              <a:rPr kumimoji="1" lang="ja-JP" altLang="en-US" smtClean="0"/>
              <a:t>2014/6/5</a:t>
            </a:fld>
            <a:endParaRPr kumimoji="1" lang="ja-JP" altLang="en-US"/>
          </a:p>
        </p:txBody>
      </p:sp>
      <p:sp>
        <p:nvSpPr>
          <p:cNvPr id="4" name="スライド番号プレースホルダ 3"/>
          <p:cNvSpPr>
            <a:spLocks noGrp="1"/>
          </p:cNvSpPr>
          <p:nvPr>
            <p:ph type="sldNum" sz="quarter" idx="12"/>
          </p:nvPr>
        </p:nvSpPr>
        <p:spPr/>
        <p:txBody>
          <a:bodyPr/>
          <a:lstStyle/>
          <a:p>
            <a:fld id="{596F3A7F-5E54-4477-88E8-1410831F0F23}" type="slidenum">
              <a:rPr kumimoji="1" lang="ja-JP" altLang="en-US" smtClean="0"/>
              <a:pPr/>
              <a:t>4</a:t>
            </a:fld>
            <a:endParaRPr kumimoji="1" lang="ja-JP" altLang="en-US"/>
          </a:p>
        </p:txBody>
      </p:sp>
      <p:pic>
        <p:nvPicPr>
          <p:cNvPr id="5" name="図 4" descr="元素はどこまで知られているか？.bmp"/>
          <p:cNvPicPr>
            <a:picLocks noChangeAspect="1"/>
          </p:cNvPicPr>
          <p:nvPr/>
        </p:nvPicPr>
        <p:blipFill>
          <a:blip r:embed="rId2" cstate="print"/>
          <a:stretch>
            <a:fillRect/>
          </a:stretch>
        </p:blipFill>
        <p:spPr>
          <a:xfrm>
            <a:off x="571" y="428"/>
            <a:ext cx="9142858" cy="6857143"/>
          </a:xfrm>
          <a:prstGeom prst="rect">
            <a:avLst/>
          </a:prstGeom>
        </p:spPr>
      </p:pic>
      <p:sp>
        <p:nvSpPr>
          <p:cNvPr id="6" name="フッター プレースホルダ 5"/>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D32EF88-C83D-47F9-9CAB-0568826B3E63}" type="datetime1">
              <a:rPr kumimoji="1" lang="ja-JP" altLang="en-US" smtClean="0"/>
              <a:t>2014/6/5</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zh-CN" smtClean="0"/>
              <a:t>ARIS2014</a:t>
            </a:r>
            <a:endParaRPr kumimoji="1" lang="ja-JP" altLang="en-US"/>
          </a:p>
        </p:txBody>
      </p:sp>
      <p:sp>
        <p:nvSpPr>
          <p:cNvPr id="4" name="スライド番号プレースホルダー 3"/>
          <p:cNvSpPr>
            <a:spLocks noGrp="1"/>
          </p:cNvSpPr>
          <p:nvPr>
            <p:ph type="sldNum" sz="quarter" idx="12"/>
          </p:nvPr>
        </p:nvSpPr>
        <p:spPr/>
        <p:txBody>
          <a:bodyPr/>
          <a:lstStyle/>
          <a:p>
            <a:fld id="{596F3A7F-5E54-4477-88E8-1410831F0F23}" type="slidenum">
              <a:rPr kumimoji="1" lang="ja-JP" altLang="en-US" smtClean="0"/>
              <a:pPr/>
              <a:t>40</a:t>
            </a:fld>
            <a:endParaRPr kumimoji="1" lang="ja-JP"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19"/>
            <a:ext cx="5184000" cy="543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円/楕円 5"/>
          <p:cNvSpPr/>
          <p:nvPr/>
        </p:nvSpPr>
        <p:spPr>
          <a:xfrm>
            <a:off x="5259029" y="2237915"/>
            <a:ext cx="144016" cy="1440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5331037" y="2154095"/>
            <a:ext cx="0" cy="32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804248" y="1556792"/>
            <a:ext cx="1999265" cy="461665"/>
          </a:xfrm>
          <a:prstGeom prst="rect">
            <a:avLst/>
          </a:prstGeom>
          <a:noFill/>
        </p:spPr>
        <p:txBody>
          <a:bodyPr wrap="none" rtlCol="0">
            <a:spAutoFit/>
          </a:bodyPr>
          <a:lstStyle/>
          <a:p>
            <a:r>
              <a:rPr kumimoji="1" lang="en-US" altLang="ja-JP" sz="2400" dirty="0" smtClean="0"/>
              <a:t>T</a:t>
            </a:r>
            <a:r>
              <a:rPr kumimoji="1" lang="en-US" altLang="ja-JP" sz="2400" baseline="-25000" dirty="0" smtClean="0"/>
              <a:t>1/2</a:t>
            </a:r>
            <a:r>
              <a:rPr kumimoji="1" lang="en-US" altLang="ja-JP" sz="2400" dirty="0" smtClean="0"/>
              <a:t>=13</a:t>
            </a:r>
            <a:r>
              <a:rPr kumimoji="1" lang="en-US" altLang="ja-JP" sz="2400" baseline="30000" dirty="0" smtClean="0"/>
              <a:t>+64</a:t>
            </a:r>
            <a:r>
              <a:rPr kumimoji="1" lang="en-US" altLang="ja-JP" sz="2400" baseline="-25000" dirty="0" smtClean="0"/>
              <a:t>-6</a:t>
            </a:r>
            <a:r>
              <a:rPr kumimoji="1" lang="en-US" altLang="ja-JP" sz="2400" dirty="0" smtClean="0"/>
              <a:t> </a:t>
            </a:r>
            <a:r>
              <a:rPr kumimoji="1" lang="en-US" altLang="ja-JP" sz="2400" dirty="0" err="1" smtClean="0"/>
              <a:t>ms</a:t>
            </a:r>
            <a:endParaRPr kumimoji="1" lang="ja-JP" altLang="en-US" sz="2400" dirty="0"/>
          </a:p>
        </p:txBody>
      </p:sp>
      <p:sp>
        <p:nvSpPr>
          <p:cNvPr id="10" name="テキスト ボックス 9"/>
          <p:cNvSpPr txBox="1"/>
          <p:nvPr/>
        </p:nvSpPr>
        <p:spPr>
          <a:xfrm>
            <a:off x="6876256" y="980728"/>
            <a:ext cx="806631" cy="461665"/>
          </a:xfrm>
          <a:prstGeom prst="rect">
            <a:avLst/>
          </a:prstGeom>
          <a:noFill/>
        </p:spPr>
        <p:txBody>
          <a:bodyPr wrap="none" rtlCol="0">
            <a:spAutoFit/>
          </a:bodyPr>
          <a:lstStyle/>
          <a:p>
            <a:r>
              <a:rPr kumimoji="1" lang="en-US" altLang="ja-JP" sz="2400" baseline="30000" dirty="0" smtClean="0"/>
              <a:t>280</a:t>
            </a:r>
            <a:r>
              <a:rPr kumimoji="1" lang="en-US" altLang="ja-JP" sz="2400" dirty="0" smtClean="0"/>
              <a:t>Ds</a:t>
            </a:r>
            <a:endParaRPr kumimoji="1" lang="ja-JP" altLang="en-US" sz="2400" dirty="0"/>
          </a:p>
        </p:txBody>
      </p:sp>
      <p:sp>
        <p:nvSpPr>
          <p:cNvPr id="12" name="正方形/長方形 11"/>
          <p:cNvSpPr/>
          <p:nvPr/>
        </p:nvSpPr>
        <p:spPr>
          <a:xfrm>
            <a:off x="5226158" y="5219908"/>
            <a:ext cx="3152081" cy="646331"/>
          </a:xfrm>
          <a:prstGeom prst="rect">
            <a:avLst/>
          </a:prstGeom>
          <a:solidFill>
            <a:schemeClr val="accent5">
              <a:lumMod val="20000"/>
              <a:lumOff val="80000"/>
            </a:schemeClr>
          </a:solidFill>
        </p:spPr>
        <p:txBody>
          <a:bodyPr wrap="none">
            <a:spAutoFit/>
          </a:bodyPr>
          <a:lstStyle/>
          <a:p>
            <a:r>
              <a:rPr lang="en-US" altLang="ja-JP" b="1" dirty="0" smtClean="0"/>
              <a:t>Yu. </a:t>
            </a:r>
            <a:r>
              <a:rPr lang="en-US" altLang="ja-JP" b="1" dirty="0" err="1" smtClean="0"/>
              <a:t>Ts</a:t>
            </a:r>
            <a:r>
              <a:rPr lang="en-US" altLang="ja-JP" b="1" dirty="0" smtClean="0"/>
              <a:t>. Oganessian et al.</a:t>
            </a:r>
          </a:p>
          <a:p>
            <a:r>
              <a:rPr lang="en-US" altLang="ja-JP" b="1" dirty="0" smtClean="0"/>
              <a:t>PHYS. REV. </a:t>
            </a:r>
            <a:r>
              <a:rPr lang="en-US" altLang="ja-JP" b="1" dirty="0"/>
              <a:t>C 87, 054621 (2013)</a:t>
            </a:r>
            <a:endParaRPr lang="ja-JP" altLang="en-US" b="1" dirty="0"/>
          </a:p>
        </p:txBody>
      </p:sp>
      <p:sp>
        <p:nvSpPr>
          <p:cNvPr id="11" name="テキスト ボックス 10"/>
          <p:cNvSpPr txBox="1"/>
          <p:nvPr/>
        </p:nvSpPr>
        <p:spPr>
          <a:xfrm>
            <a:off x="1364682" y="5150802"/>
            <a:ext cx="5439566" cy="1446550"/>
          </a:xfrm>
          <a:prstGeom prst="rect">
            <a:avLst/>
          </a:prstGeom>
          <a:noFill/>
        </p:spPr>
        <p:txBody>
          <a:bodyPr wrap="none" rtlCol="0">
            <a:spAutoFit/>
          </a:bodyPr>
          <a:lstStyle/>
          <a:p>
            <a:r>
              <a:rPr kumimoji="1" lang="en-US" altLang="ja-JP" sz="8800" dirty="0" smtClean="0">
                <a:solidFill>
                  <a:schemeClr val="accent6">
                    <a:lumMod val="75000"/>
                  </a:schemeClr>
                </a:solidFill>
              </a:rPr>
              <a:t>preliminary</a:t>
            </a:r>
            <a:endParaRPr kumimoji="1" lang="ja-JP" altLang="en-US" sz="8800" dirty="0">
              <a:solidFill>
                <a:schemeClr val="accent6">
                  <a:lumMod val="75000"/>
                </a:schemeClr>
              </a:solidFill>
            </a:endParaRPr>
          </a:p>
        </p:txBody>
      </p:sp>
    </p:spTree>
    <p:extLst>
      <p:ext uri="{BB962C8B-B14F-4D97-AF65-F5344CB8AC3E}">
        <p14:creationId xmlns:p14="http://schemas.microsoft.com/office/powerpoint/2010/main" val="34009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スライド番号プレースホルダ 3"/>
          <p:cNvSpPr>
            <a:spLocks noGrp="1"/>
          </p:cNvSpPr>
          <p:nvPr>
            <p:ph type="sldNum" sz="quarter" idx="12"/>
          </p:nvPr>
        </p:nvSpPr>
        <p:spPr>
          <a:noFill/>
        </p:spPr>
        <p:txBody>
          <a:bodyPr/>
          <a:lstStyle/>
          <a:p>
            <a:fld id="{E2CA1406-CD04-4912-B78A-E7FFE6FF0224}" type="slidenum">
              <a:rPr lang="en-US" altLang="ja-JP" smtClean="0"/>
              <a:pPr/>
              <a:t>41</a:t>
            </a:fld>
            <a:endParaRPr lang="en-US" altLang="ja-JP" smtClean="0"/>
          </a:p>
        </p:txBody>
      </p:sp>
      <p:pic>
        <p:nvPicPr>
          <p:cNvPr id="16389" name="Picture 3"/>
          <p:cNvPicPr>
            <a:picLocks noChangeAspect="1" noChangeArrowheads="1"/>
          </p:cNvPicPr>
          <p:nvPr/>
        </p:nvPicPr>
        <p:blipFill>
          <a:blip r:embed="rId3" cstate="print"/>
          <a:srcRect/>
          <a:stretch>
            <a:fillRect/>
          </a:stretch>
        </p:blipFill>
        <p:spPr bwMode="auto">
          <a:xfrm>
            <a:off x="292100" y="558800"/>
            <a:ext cx="8815388" cy="4706938"/>
          </a:xfrm>
          <a:prstGeom prst="rect">
            <a:avLst/>
          </a:prstGeom>
          <a:noFill/>
          <a:ln w="9525">
            <a:noFill/>
            <a:miter lim="800000"/>
            <a:headEnd/>
            <a:tailEnd/>
          </a:ln>
        </p:spPr>
      </p:pic>
      <p:cxnSp>
        <p:nvCxnSpPr>
          <p:cNvPr id="8" name="直線コネクタ 7"/>
          <p:cNvCxnSpPr/>
          <p:nvPr/>
        </p:nvCxnSpPr>
        <p:spPr>
          <a:xfrm>
            <a:off x="-36513" y="3606800"/>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6513" y="3868738"/>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6513" y="4152900"/>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6513" y="4422775"/>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6513" y="4700588"/>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6513" y="4970463"/>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6513" y="5241925"/>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6513" y="3328988"/>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6513" y="3059113"/>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6513" y="2789238"/>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6513" y="2511425"/>
            <a:ext cx="9144001" cy="1588"/>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6513" y="2235200"/>
            <a:ext cx="9144001" cy="1588"/>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6513" y="1971675"/>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6513" y="1701800"/>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6513" y="1416050"/>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6513" y="1146175"/>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6513" y="874713"/>
            <a:ext cx="9144001"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6513" y="588963"/>
            <a:ext cx="9144001"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2028031" y="2917032"/>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a:off x="-1759744"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1475581"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1210469"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935831"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5400000">
            <a:off x="-654844"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5400000">
            <a:off x="-386556"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108744"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5400000">
            <a:off x="161131" y="2917032"/>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5400000">
            <a:off x="429419" y="2915444"/>
            <a:ext cx="4714875"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713581" y="2915444"/>
            <a:ext cx="4714875" cy="1588"/>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5400000">
            <a:off x="978694"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5400000">
            <a:off x="1253331"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rot="5400000">
            <a:off x="153431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1802606"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5400000">
            <a:off x="208041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2351881" y="2917032"/>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rot="5400000">
            <a:off x="2621756"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5400000">
            <a:off x="2904331"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3169444"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5400000">
            <a:off x="34456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5400000">
            <a:off x="37250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rot="5400000">
            <a:off x="3993356"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rot="5400000">
            <a:off x="4272756"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rot="5400000">
            <a:off x="4536281" y="2917032"/>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rot="5400000">
            <a:off x="48045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rot="5400000">
            <a:off x="5088731"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rot="5400000">
            <a:off x="5353844"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rot="5400000">
            <a:off x="56300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rot="5400000">
            <a:off x="59094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5400000">
            <a:off x="6177756"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rot="5400000">
            <a:off x="6455569" y="2915444"/>
            <a:ext cx="4714875"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a:off x="6725444" y="2915444"/>
            <a:ext cx="4714875"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55563" y="59848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42" name="テキスト ボックス 71"/>
          <p:cNvSpPr txBox="1">
            <a:spLocks noChangeArrowheads="1"/>
          </p:cNvSpPr>
          <p:nvPr/>
        </p:nvSpPr>
        <p:spPr bwMode="auto">
          <a:xfrm>
            <a:off x="-15875" y="608013"/>
            <a:ext cx="419100" cy="261937"/>
          </a:xfrm>
          <a:prstGeom prst="rect">
            <a:avLst/>
          </a:prstGeom>
          <a:noFill/>
          <a:ln w="9525">
            <a:noFill/>
            <a:miter lim="800000"/>
            <a:headEnd/>
            <a:tailEnd/>
          </a:ln>
        </p:spPr>
        <p:txBody>
          <a:bodyPr wrap="none">
            <a:spAutoFit/>
          </a:bodyPr>
          <a:lstStyle/>
          <a:p>
            <a:pPr algn="ctr"/>
            <a:r>
              <a:rPr lang="en-US" altLang="ja-JP" sz="1100" b="1"/>
              <a:t>120</a:t>
            </a:r>
            <a:endParaRPr lang="ja-JP" altLang="en-US" sz="1100" b="1"/>
          </a:p>
        </p:txBody>
      </p:sp>
      <p:sp>
        <p:nvSpPr>
          <p:cNvPr id="73" name="正方形/長方形 72"/>
          <p:cNvSpPr/>
          <p:nvPr/>
        </p:nvSpPr>
        <p:spPr>
          <a:xfrm>
            <a:off x="55563" y="871538"/>
            <a:ext cx="269875" cy="271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44" name="テキスト ボックス 73"/>
          <p:cNvSpPr txBox="1">
            <a:spLocks noChangeArrowheads="1"/>
          </p:cNvSpPr>
          <p:nvPr/>
        </p:nvSpPr>
        <p:spPr bwMode="auto">
          <a:xfrm>
            <a:off x="-15875" y="882650"/>
            <a:ext cx="419100" cy="261938"/>
          </a:xfrm>
          <a:prstGeom prst="rect">
            <a:avLst/>
          </a:prstGeom>
          <a:noFill/>
          <a:ln w="9525">
            <a:noFill/>
            <a:miter lim="800000"/>
            <a:headEnd/>
            <a:tailEnd/>
          </a:ln>
        </p:spPr>
        <p:txBody>
          <a:bodyPr wrap="none">
            <a:spAutoFit/>
          </a:bodyPr>
          <a:lstStyle/>
          <a:p>
            <a:pPr algn="ctr"/>
            <a:r>
              <a:rPr lang="en-US" altLang="ja-JP" sz="1100" b="1"/>
              <a:t>119</a:t>
            </a:r>
            <a:endParaRPr lang="ja-JP" altLang="en-US" sz="1100" b="1"/>
          </a:p>
        </p:txBody>
      </p:sp>
      <p:sp>
        <p:nvSpPr>
          <p:cNvPr id="75" name="正方形/長方形 74"/>
          <p:cNvSpPr/>
          <p:nvPr/>
        </p:nvSpPr>
        <p:spPr>
          <a:xfrm>
            <a:off x="55563" y="11461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46" name="テキスト ボックス 75"/>
          <p:cNvSpPr txBox="1">
            <a:spLocks noChangeArrowheads="1"/>
          </p:cNvSpPr>
          <p:nvPr/>
        </p:nvSpPr>
        <p:spPr bwMode="auto">
          <a:xfrm>
            <a:off x="-15875" y="1157288"/>
            <a:ext cx="419100" cy="261937"/>
          </a:xfrm>
          <a:prstGeom prst="rect">
            <a:avLst/>
          </a:prstGeom>
          <a:noFill/>
          <a:ln w="9525">
            <a:noFill/>
            <a:miter lim="800000"/>
            <a:headEnd/>
            <a:tailEnd/>
          </a:ln>
        </p:spPr>
        <p:txBody>
          <a:bodyPr wrap="none">
            <a:spAutoFit/>
          </a:bodyPr>
          <a:lstStyle/>
          <a:p>
            <a:pPr algn="ctr"/>
            <a:r>
              <a:rPr lang="en-US" altLang="ja-JP" sz="1100" b="1"/>
              <a:t>118</a:t>
            </a:r>
            <a:endParaRPr lang="ja-JP" altLang="en-US" sz="1100" b="1"/>
          </a:p>
        </p:txBody>
      </p:sp>
      <p:sp>
        <p:nvSpPr>
          <p:cNvPr id="77" name="正方形/長方形 76"/>
          <p:cNvSpPr/>
          <p:nvPr/>
        </p:nvSpPr>
        <p:spPr>
          <a:xfrm>
            <a:off x="52388" y="142398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48" name="テキスト ボックス 77"/>
          <p:cNvSpPr txBox="1">
            <a:spLocks noChangeArrowheads="1"/>
          </p:cNvSpPr>
          <p:nvPr/>
        </p:nvSpPr>
        <p:spPr bwMode="auto">
          <a:xfrm>
            <a:off x="-20638" y="1435100"/>
            <a:ext cx="420688" cy="260350"/>
          </a:xfrm>
          <a:prstGeom prst="rect">
            <a:avLst/>
          </a:prstGeom>
          <a:noFill/>
          <a:ln w="9525">
            <a:noFill/>
            <a:miter lim="800000"/>
            <a:headEnd/>
            <a:tailEnd/>
          </a:ln>
        </p:spPr>
        <p:txBody>
          <a:bodyPr wrap="none">
            <a:spAutoFit/>
          </a:bodyPr>
          <a:lstStyle/>
          <a:p>
            <a:pPr algn="ctr"/>
            <a:r>
              <a:rPr lang="en-US" altLang="ja-JP" sz="1100" b="1"/>
              <a:t>117</a:t>
            </a:r>
            <a:endParaRPr lang="ja-JP" altLang="en-US" sz="1100" b="1"/>
          </a:p>
        </p:txBody>
      </p:sp>
      <p:sp>
        <p:nvSpPr>
          <p:cNvPr id="79" name="正方形/長方形 78"/>
          <p:cNvSpPr/>
          <p:nvPr/>
        </p:nvSpPr>
        <p:spPr>
          <a:xfrm>
            <a:off x="52388" y="170180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50" name="テキスト ボックス 79"/>
          <p:cNvSpPr txBox="1">
            <a:spLocks noChangeArrowheads="1"/>
          </p:cNvSpPr>
          <p:nvPr/>
        </p:nvSpPr>
        <p:spPr bwMode="auto">
          <a:xfrm>
            <a:off x="-20638" y="1712913"/>
            <a:ext cx="420688" cy="260350"/>
          </a:xfrm>
          <a:prstGeom prst="rect">
            <a:avLst/>
          </a:prstGeom>
          <a:noFill/>
          <a:ln w="9525">
            <a:noFill/>
            <a:miter lim="800000"/>
            <a:headEnd/>
            <a:tailEnd/>
          </a:ln>
        </p:spPr>
        <p:txBody>
          <a:bodyPr wrap="none">
            <a:spAutoFit/>
          </a:bodyPr>
          <a:lstStyle/>
          <a:p>
            <a:pPr algn="ctr"/>
            <a:r>
              <a:rPr lang="en-US" altLang="ja-JP" sz="1100" b="1"/>
              <a:t>116</a:t>
            </a:r>
            <a:endParaRPr lang="ja-JP" altLang="en-US" sz="1100" b="1"/>
          </a:p>
        </p:txBody>
      </p:sp>
      <p:sp>
        <p:nvSpPr>
          <p:cNvPr id="81" name="正方形/長方形 80"/>
          <p:cNvSpPr/>
          <p:nvPr/>
        </p:nvSpPr>
        <p:spPr>
          <a:xfrm>
            <a:off x="55563" y="19716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52" name="テキスト ボックス 81"/>
          <p:cNvSpPr txBox="1">
            <a:spLocks noChangeArrowheads="1"/>
          </p:cNvSpPr>
          <p:nvPr/>
        </p:nvSpPr>
        <p:spPr bwMode="auto">
          <a:xfrm>
            <a:off x="-17463" y="1982788"/>
            <a:ext cx="420688" cy="260350"/>
          </a:xfrm>
          <a:prstGeom prst="rect">
            <a:avLst/>
          </a:prstGeom>
          <a:noFill/>
          <a:ln w="9525">
            <a:noFill/>
            <a:miter lim="800000"/>
            <a:headEnd/>
            <a:tailEnd/>
          </a:ln>
        </p:spPr>
        <p:txBody>
          <a:bodyPr wrap="none">
            <a:spAutoFit/>
          </a:bodyPr>
          <a:lstStyle/>
          <a:p>
            <a:pPr algn="ctr"/>
            <a:r>
              <a:rPr lang="en-US" altLang="ja-JP" sz="1100" b="1"/>
              <a:t>115</a:t>
            </a:r>
            <a:endParaRPr lang="ja-JP" altLang="en-US" sz="1100" b="1"/>
          </a:p>
        </p:txBody>
      </p:sp>
      <p:sp>
        <p:nvSpPr>
          <p:cNvPr id="83" name="正方形/長方形 82"/>
          <p:cNvSpPr/>
          <p:nvPr/>
        </p:nvSpPr>
        <p:spPr>
          <a:xfrm>
            <a:off x="55563" y="224155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54" name="テキスト ボックス 83"/>
          <p:cNvSpPr txBox="1">
            <a:spLocks noChangeArrowheads="1"/>
          </p:cNvSpPr>
          <p:nvPr/>
        </p:nvSpPr>
        <p:spPr bwMode="auto">
          <a:xfrm>
            <a:off x="-15875" y="2252663"/>
            <a:ext cx="419100" cy="261937"/>
          </a:xfrm>
          <a:prstGeom prst="rect">
            <a:avLst/>
          </a:prstGeom>
          <a:noFill/>
          <a:ln w="9525">
            <a:noFill/>
            <a:miter lim="800000"/>
            <a:headEnd/>
            <a:tailEnd/>
          </a:ln>
        </p:spPr>
        <p:txBody>
          <a:bodyPr wrap="none">
            <a:spAutoFit/>
          </a:bodyPr>
          <a:lstStyle/>
          <a:p>
            <a:pPr algn="ctr"/>
            <a:r>
              <a:rPr lang="en-US" altLang="ja-JP" sz="1100" b="1"/>
              <a:t>114</a:t>
            </a:r>
            <a:endParaRPr lang="ja-JP" altLang="en-US" sz="1100" b="1"/>
          </a:p>
        </p:txBody>
      </p:sp>
      <p:sp>
        <p:nvSpPr>
          <p:cNvPr id="85" name="正方形/長方形 84"/>
          <p:cNvSpPr/>
          <p:nvPr/>
        </p:nvSpPr>
        <p:spPr>
          <a:xfrm>
            <a:off x="55563" y="251618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56" name="テキスト ボックス 85"/>
          <p:cNvSpPr txBox="1">
            <a:spLocks noChangeArrowheads="1"/>
          </p:cNvSpPr>
          <p:nvPr/>
        </p:nvSpPr>
        <p:spPr bwMode="auto">
          <a:xfrm>
            <a:off x="-17463" y="2525713"/>
            <a:ext cx="420688" cy="261937"/>
          </a:xfrm>
          <a:prstGeom prst="rect">
            <a:avLst/>
          </a:prstGeom>
          <a:noFill/>
          <a:ln w="9525">
            <a:noFill/>
            <a:miter lim="800000"/>
            <a:headEnd/>
            <a:tailEnd/>
          </a:ln>
        </p:spPr>
        <p:txBody>
          <a:bodyPr wrap="none">
            <a:spAutoFit/>
          </a:bodyPr>
          <a:lstStyle/>
          <a:p>
            <a:pPr algn="ctr"/>
            <a:r>
              <a:rPr lang="en-US" altLang="ja-JP" sz="1100" b="1"/>
              <a:t>113</a:t>
            </a:r>
            <a:endParaRPr lang="ja-JP" altLang="en-US" sz="1100" b="1"/>
          </a:p>
        </p:txBody>
      </p:sp>
      <p:sp>
        <p:nvSpPr>
          <p:cNvPr id="87" name="正方形/長方形 86"/>
          <p:cNvSpPr/>
          <p:nvPr/>
        </p:nvSpPr>
        <p:spPr>
          <a:xfrm>
            <a:off x="60325" y="27844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58" name="テキスト ボックス 87"/>
          <p:cNvSpPr txBox="1">
            <a:spLocks noChangeArrowheads="1"/>
          </p:cNvSpPr>
          <p:nvPr/>
        </p:nvSpPr>
        <p:spPr bwMode="auto">
          <a:xfrm>
            <a:off x="-12700" y="2795588"/>
            <a:ext cx="420688" cy="261937"/>
          </a:xfrm>
          <a:prstGeom prst="rect">
            <a:avLst/>
          </a:prstGeom>
          <a:noFill/>
          <a:ln w="9525">
            <a:noFill/>
            <a:miter lim="800000"/>
            <a:headEnd/>
            <a:tailEnd/>
          </a:ln>
        </p:spPr>
        <p:txBody>
          <a:bodyPr wrap="none">
            <a:spAutoFit/>
          </a:bodyPr>
          <a:lstStyle/>
          <a:p>
            <a:pPr algn="ctr"/>
            <a:r>
              <a:rPr lang="en-US" altLang="ja-JP" sz="1100" b="1"/>
              <a:t>112</a:t>
            </a:r>
            <a:endParaRPr lang="ja-JP" altLang="en-US" sz="1100" b="1"/>
          </a:p>
        </p:txBody>
      </p:sp>
      <p:sp>
        <p:nvSpPr>
          <p:cNvPr id="89" name="正方形/長方形 88"/>
          <p:cNvSpPr/>
          <p:nvPr/>
        </p:nvSpPr>
        <p:spPr>
          <a:xfrm>
            <a:off x="60325" y="3046413"/>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60" name="テキスト ボックス 89"/>
          <p:cNvSpPr txBox="1">
            <a:spLocks noChangeArrowheads="1"/>
          </p:cNvSpPr>
          <p:nvPr/>
        </p:nvSpPr>
        <p:spPr bwMode="auto">
          <a:xfrm>
            <a:off x="15875" y="3054350"/>
            <a:ext cx="373063" cy="260350"/>
          </a:xfrm>
          <a:prstGeom prst="rect">
            <a:avLst/>
          </a:prstGeom>
          <a:noFill/>
          <a:ln w="9525">
            <a:noFill/>
            <a:miter lim="800000"/>
            <a:headEnd/>
            <a:tailEnd/>
          </a:ln>
        </p:spPr>
        <p:txBody>
          <a:bodyPr wrap="none">
            <a:spAutoFit/>
          </a:bodyPr>
          <a:lstStyle/>
          <a:p>
            <a:pPr algn="ctr"/>
            <a:r>
              <a:rPr lang="en-US" altLang="ja-JP" sz="1100" b="1" dirty="0" err="1"/>
              <a:t>Rg</a:t>
            </a:r>
            <a:endParaRPr lang="ja-JP" altLang="en-US" sz="1100" b="1" dirty="0"/>
          </a:p>
        </p:txBody>
      </p:sp>
      <p:sp>
        <p:nvSpPr>
          <p:cNvPr id="91" name="正方形/長方形 90"/>
          <p:cNvSpPr/>
          <p:nvPr/>
        </p:nvSpPr>
        <p:spPr>
          <a:xfrm>
            <a:off x="60325" y="3325813"/>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62" name="テキスト ボックス 91"/>
          <p:cNvSpPr txBox="1">
            <a:spLocks noChangeArrowheads="1"/>
          </p:cNvSpPr>
          <p:nvPr/>
        </p:nvSpPr>
        <p:spPr bwMode="auto">
          <a:xfrm>
            <a:off x="23813" y="3332163"/>
            <a:ext cx="365125" cy="261937"/>
          </a:xfrm>
          <a:prstGeom prst="rect">
            <a:avLst/>
          </a:prstGeom>
          <a:noFill/>
          <a:ln w="9525">
            <a:noFill/>
            <a:miter lim="800000"/>
            <a:headEnd/>
            <a:tailEnd/>
          </a:ln>
        </p:spPr>
        <p:txBody>
          <a:bodyPr wrap="none">
            <a:spAutoFit/>
          </a:bodyPr>
          <a:lstStyle/>
          <a:p>
            <a:pPr algn="ctr"/>
            <a:r>
              <a:rPr lang="en-US" altLang="ja-JP" sz="1100" b="1"/>
              <a:t>Ds</a:t>
            </a:r>
            <a:endParaRPr lang="ja-JP" altLang="en-US" sz="1100" b="1"/>
          </a:p>
        </p:txBody>
      </p:sp>
      <p:sp>
        <p:nvSpPr>
          <p:cNvPr id="93" name="正方形/長方形 92"/>
          <p:cNvSpPr/>
          <p:nvPr/>
        </p:nvSpPr>
        <p:spPr>
          <a:xfrm>
            <a:off x="55563" y="360203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64" name="テキスト ボックス 93"/>
          <p:cNvSpPr txBox="1">
            <a:spLocks noChangeArrowheads="1"/>
          </p:cNvSpPr>
          <p:nvPr/>
        </p:nvSpPr>
        <p:spPr bwMode="auto">
          <a:xfrm>
            <a:off x="19050" y="3608388"/>
            <a:ext cx="349250" cy="261937"/>
          </a:xfrm>
          <a:prstGeom prst="rect">
            <a:avLst/>
          </a:prstGeom>
          <a:noFill/>
          <a:ln w="9525">
            <a:noFill/>
            <a:miter lim="800000"/>
            <a:headEnd/>
            <a:tailEnd/>
          </a:ln>
        </p:spPr>
        <p:txBody>
          <a:bodyPr wrap="none">
            <a:spAutoFit/>
          </a:bodyPr>
          <a:lstStyle/>
          <a:p>
            <a:pPr algn="ctr"/>
            <a:r>
              <a:rPr lang="en-US" altLang="ja-JP" sz="1100" b="1"/>
              <a:t>Mt</a:t>
            </a:r>
            <a:endParaRPr lang="ja-JP" altLang="en-US" sz="1100" b="1"/>
          </a:p>
        </p:txBody>
      </p:sp>
      <p:sp>
        <p:nvSpPr>
          <p:cNvPr id="95" name="正方形/長方形 94"/>
          <p:cNvSpPr/>
          <p:nvPr/>
        </p:nvSpPr>
        <p:spPr>
          <a:xfrm>
            <a:off x="55563" y="38766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66" name="テキスト ボックス 95"/>
          <p:cNvSpPr txBox="1">
            <a:spLocks noChangeArrowheads="1"/>
          </p:cNvSpPr>
          <p:nvPr/>
        </p:nvSpPr>
        <p:spPr bwMode="auto">
          <a:xfrm>
            <a:off x="23813" y="3886200"/>
            <a:ext cx="365125" cy="261938"/>
          </a:xfrm>
          <a:prstGeom prst="rect">
            <a:avLst/>
          </a:prstGeom>
          <a:noFill/>
          <a:ln w="9525">
            <a:noFill/>
            <a:miter lim="800000"/>
            <a:headEnd/>
            <a:tailEnd/>
          </a:ln>
        </p:spPr>
        <p:txBody>
          <a:bodyPr wrap="none">
            <a:spAutoFit/>
          </a:bodyPr>
          <a:lstStyle/>
          <a:p>
            <a:pPr algn="ctr"/>
            <a:r>
              <a:rPr lang="en-US" altLang="ja-JP" sz="1100" b="1"/>
              <a:t>Hs</a:t>
            </a:r>
            <a:endParaRPr lang="ja-JP" altLang="en-US" sz="1100" b="1"/>
          </a:p>
        </p:txBody>
      </p:sp>
      <p:sp>
        <p:nvSpPr>
          <p:cNvPr id="97" name="正方形/長方形 96"/>
          <p:cNvSpPr/>
          <p:nvPr/>
        </p:nvSpPr>
        <p:spPr>
          <a:xfrm>
            <a:off x="60325" y="414655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68" name="テキスト ボックス 97"/>
          <p:cNvSpPr txBox="1">
            <a:spLocks noChangeArrowheads="1"/>
          </p:cNvSpPr>
          <p:nvPr/>
        </p:nvSpPr>
        <p:spPr bwMode="auto">
          <a:xfrm>
            <a:off x="19050" y="4152900"/>
            <a:ext cx="374650" cy="261938"/>
          </a:xfrm>
          <a:prstGeom prst="rect">
            <a:avLst/>
          </a:prstGeom>
          <a:noFill/>
          <a:ln w="9525">
            <a:noFill/>
            <a:miter lim="800000"/>
            <a:headEnd/>
            <a:tailEnd/>
          </a:ln>
        </p:spPr>
        <p:txBody>
          <a:bodyPr wrap="none">
            <a:spAutoFit/>
          </a:bodyPr>
          <a:lstStyle/>
          <a:p>
            <a:pPr algn="ctr"/>
            <a:r>
              <a:rPr lang="en-US" altLang="ja-JP" sz="1100" b="1" dirty="0" err="1"/>
              <a:t>Bh</a:t>
            </a:r>
            <a:endParaRPr lang="ja-JP" altLang="en-US" sz="1100" b="1" dirty="0"/>
          </a:p>
        </p:txBody>
      </p:sp>
      <p:sp>
        <p:nvSpPr>
          <p:cNvPr id="99" name="正方形/長方形 98"/>
          <p:cNvSpPr/>
          <p:nvPr/>
        </p:nvSpPr>
        <p:spPr>
          <a:xfrm>
            <a:off x="60325" y="4424363"/>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70" name="テキスト ボックス 99"/>
          <p:cNvSpPr txBox="1">
            <a:spLocks noChangeArrowheads="1"/>
          </p:cNvSpPr>
          <p:nvPr/>
        </p:nvSpPr>
        <p:spPr bwMode="auto">
          <a:xfrm>
            <a:off x="26988" y="4435475"/>
            <a:ext cx="366712" cy="261938"/>
          </a:xfrm>
          <a:prstGeom prst="rect">
            <a:avLst/>
          </a:prstGeom>
          <a:noFill/>
          <a:ln w="9525">
            <a:noFill/>
            <a:miter lim="800000"/>
            <a:headEnd/>
            <a:tailEnd/>
          </a:ln>
        </p:spPr>
        <p:txBody>
          <a:bodyPr wrap="none">
            <a:spAutoFit/>
          </a:bodyPr>
          <a:lstStyle/>
          <a:p>
            <a:pPr algn="ctr"/>
            <a:r>
              <a:rPr lang="en-US" altLang="ja-JP" sz="1100" b="1"/>
              <a:t>Sg</a:t>
            </a:r>
            <a:endParaRPr lang="ja-JP" altLang="en-US" sz="1100" b="1"/>
          </a:p>
        </p:txBody>
      </p:sp>
      <p:sp>
        <p:nvSpPr>
          <p:cNvPr id="101" name="正方形/長方形 100"/>
          <p:cNvSpPr/>
          <p:nvPr/>
        </p:nvSpPr>
        <p:spPr>
          <a:xfrm>
            <a:off x="60325" y="47021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72" name="テキスト ボックス 101"/>
          <p:cNvSpPr txBox="1">
            <a:spLocks noChangeArrowheads="1"/>
          </p:cNvSpPr>
          <p:nvPr/>
        </p:nvSpPr>
        <p:spPr bwMode="auto">
          <a:xfrm>
            <a:off x="26988" y="4713288"/>
            <a:ext cx="374650" cy="260350"/>
          </a:xfrm>
          <a:prstGeom prst="rect">
            <a:avLst/>
          </a:prstGeom>
          <a:noFill/>
          <a:ln w="9525">
            <a:noFill/>
            <a:miter lim="800000"/>
            <a:headEnd/>
            <a:tailEnd/>
          </a:ln>
        </p:spPr>
        <p:txBody>
          <a:bodyPr wrap="none">
            <a:spAutoFit/>
          </a:bodyPr>
          <a:lstStyle/>
          <a:p>
            <a:pPr algn="ctr"/>
            <a:r>
              <a:rPr lang="en-US" altLang="ja-JP" sz="1100" b="1"/>
              <a:t>Db</a:t>
            </a:r>
            <a:endParaRPr lang="ja-JP" altLang="en-US" sz="1100" b="1"/>
          </a:p>
        </p:txBody>
      </p:sp>
      <p:sp>
        <p:nvSpPr>
          <p:cNvPr id="103" name="正方形/長方形 102"/>
          <p:cNvSpPr/>
          <p:nvPr/>
        </p:nvSpPr>
        <p:spPr>
          <a:xfrm>
            <a:off x="60325" y="497205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74" name="テキスト ボックス 103"/>
          <p:cNvSpPr txBox="1">
            <a:spLocks noChangeArrowheads="1"/>
          </p:cNvSpPr>
          <p:nvPr/>
        </p:nvSpPr>
        <p:spPr bwMode="auto">
          <a:xfrm>
            <a:off x="34925" y="4983163"/>
            <a:ext cx="334963" cy="260350"/>
          </a:xfrm>
          <a:prstGeom prst="rect">
            <a:avLst/>
          </a:prstGeom>
          <a:noFill/>
          <a:ln w="9525">
            <a:noFill/>
            <a:miter lim="800000"/>
            <a:headEnd/>
            <a:tailEnd/>
          </a:ln>
        </p:spPr>
        <p:txBody>
          <a:bodyPr wrap="none">
            <a:spAutoFit/>
          </a:bodyPr>
          <a:lstStyle/>
          <a:p>
            <a:pPr algn="ctr"/>
            <a:r>
              <a:rPr lang="en-US" altLang="ja-JP" sz="1100" b="1"/>
              <a:t>Rf</a:t>
            </a:r>
            <a:endParaRPr lang="ja-JP" altLang="en-US" sz="1100" b="1"/>
          </a:p>
        </p:txBody>
      </p:sp>
      <p:sp>
        <p:nvSpPr>
          <p:cNvPr id="16475" name="テキスト ボックス 125"/>
          <p:cNvSpPr txBox="1">
            <a:spLocks noChangeArrowheads="1"/>
          </p:cNvSpPr>
          <p:nvPr/>
        </p:nvSpPr>
        <p:spPr bwMode="auto">
          <a:xfrm>
            <a:off x="2720975" y="5238750"/>
            <a:ext cx="420688" cy="261938"/>
          </a:xfrm>
          <a:prstGeom prst="rect">
            <a:avLst/>
          </a:prstGeom>
          <a:noFill/>
          <a:ln w="9525">
            <a:noFill/>
            <a:miter lim="800000"/>
            <a:headEnd/>
            <a:tailEnd/>
          </a:ln>
        </p:spPr>
        <p:txBody>
          <a:bodyPr wrap="none">
            <a:spAutoFit/>
          </a:bodyPr>
          <a:lstStyle/>
          <a:p>
            <a:r>
              <a:rPr lang="en-US" altLang="ja-JP" sz="1100" b="1"/>
              <a:t>162</a:t>
            </a:r>
            <a:endParaRPr lang="ja-JP" altLang="en-US" sz="1100" b="1"/>
          </a:p>
        </p:txBody>
      </p:sp>
      <p:sp>
        <p:nvSpPr>
          <p:cNvPr id="16476" name="テキスト ボックス 125"/>
          <p:cNvSpPr txBox="1">
            <a:spLocks noChangeArrowheads="1"/>
          </p:cNvSpPr>
          <p:nvPr/>
        </p:nvSpPr>
        <p:spPr bwMode="auto">
          <a:xfrm>
            <a:off x="8736013" y="5227638"/>
            <a:ext cx="420687" cy="260350"/>
          </a:xfrm>
          <a:prstGeom prst="rect">
            <a:avLst/>
          </a:prstGeom>
          <a:noFill/>
          <a:ln w="9525">
            <a:noFill/>
            <a:miter lim="800000"/>
            <a:headEnd/>
            <a:tailEnd/>
          </a:ln>
        </p:spPr>
        <p:txBody>
          <a:bodyPr wrap="none">
            <a:spAutoFit/>
          </a:bodyPr>
          <a:lstStyle/>
          <a:p>
            <a:r>
              <a:rPr lang="en-US" altLang="ja-JP" sz="1100" b="1"/>
              <a:t>184</a:t>
            </a:r>
            <a:endParaRPr lang="ja-JP" altLang="en-US" sz="1100" b="1"/>
          </a:p>
        </p:txBody>
      </p:sp>
      <p:grpSp>
        <p:nvGrpSpPr>
          <p:cNvPr id="2" name="グループ化 159"/>
          <p:cNvGrpSpPr>
            <a:grpSpLocks/>
          </p:cNvGrpSpPr>
          <p:nvPr/>
        </p:nvGrpSpPr>
        <p:grpSpPr bwMode="auto">
          <a:xfrm>
            <a:off x="271463" y="3605213"/>
            <a:ext cx="1787525" cy="1638300"/>
            <a:chOff x="307975" y="3046413"/>
            <a:chExt cx="1788036" cy="1639439"/>
          </a:xfrm>
        </p:grpSpPr>
        <p:sp>
          <p:nvSpPr>
            <p:cNvPr id="16625" name="テキスト ボックス 125"/>
            <p:cNvSpPr txBox="1">
              <a:spLocks noChangeArrowheads="1"/>
            </p:cNvSpPr>
            <p:nvPr/>
          </p:nvSpPr>
          <p:spPr bwMode="auto">
            <a:xfrm>
              <a:off x="1675703" y="4418245"/>
              <a:ext cx="420308" cy="261610"/>
            </a:xfrm>
            <a:prstGeom prst="rect">
              <a:avLst/>
            </a:prstGeom>
            <a:noFill/>
            <a:ln w="9525">
              <a:noFill/>
              <a:miter lim="800000"/>
              <a:headEnd/>
              <a:tailEnd/>
            </a:ln>
          </p:spPr>
          <p:txBody>
            <a:bodyPr wrap="none">
              <a:spAutoFit/>
            </a:bodyPr>
            <a:lstStyle/>
            <a:p>
              <a:r>
                <a:rPr lang="en-US" altLang="ja-JP" sz="1100" b="1"/>
                <a:t>262</a:t>
              </a:r>
              <a:endParaRPr lang="ja-JP" altLang="en-US" sz="1100" b="1"/>
            </a:p>
          </p:txBody>
        </p:sp>
        <p:sp>
          <p:nvSpPr>
            <p:cNvPr id="105" name="正方形/長方形 104"/>
            <p:cNvSpPr>
              <a:spLocks noChangeAspect="1"/>
            </p:cNvSpPr>
            <p:nvPr/>
          </p:nvSpPr>
          <p:spPr>
            <a:xfrm>
              <a:off x="1464005" y="3046413"/>
              <a:ext cx="262012" cy="262119"/>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27" name="テキスト ボックス 107"/>
            <p:cNvSpPr txBox="1">
              <a:spLocks noChangeArrowheads="1"/>
            </p:cNvSpPr>
            <p:nvPr/>
          </p:nvSpPr>
          <p:spPr bwMode="auto">
            <a:xfrm>
              <a:off x="1395413" y="3049588"/>
              <a:ext cx="420687" cy="261937"/>
            </a:xfrm>
            <a:prstGeom prst="rect">
              <a:avLst/>
            </a:prstGeom>
            <a:noFill/>
            <a:ln w="9525">
              <a:noFill/>
              <a:miter lim="800000"/>
              <a:headEnd/>
              <a:tailEnd/>
            </a:ln>
          </p:spPr>
          <p:txBody>
            <a:bodyPr wrap="none">
              <a:spAutoFit/>
            </a:bodyPr>
            <a:lstStyle/>
            <a:p>
              <a:r>
                <a:rPr lang="en-US" altLang="ja-JP" sz="1100" b="1"/>
                <a:t>266</a:t>
              </a:r>
              <a:endParaRPr lang="ja-JP" altLang="en-US" sz="1100" b="1"/>
            </a:p>
          </p:txBody>
        </p:sp>
        <p:sp>
          <p:nvSpPr>
            <p:cNvPr id="109" name="正方形/長方形 108"/>
            <p:cNvSpPr>
              <a:spLocks noChangeAspect="1"/>
            </p:cNvSpPr>
            <p:nvPr/>
          </p:nvSpPr>
          <p:spPr>
            <a:xfrm>
              <a:off x="1465593" y="3318064"/>
              <a:ext cx="263600" cy="26212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29" name="テキスト ボックス 109"/>
            <p:cNvSpPr txBox="1">
              <a:spLocks noChangeArrowheads="1"/>
            </p:cNvSpPr>
            <p:nvPr/>
          </p:nvSpPr>
          <p:spPr bwMode="auto">
            <a:xfrm>
              <a:off x="1393825" y="3321050"/>
              <a:ext cx="419100" cy="261938"/>
            </a:xfrm>
            <a:prstGeom prst="rect">
              <a:avLst/>
            </a:prstGeom>
            <a:noFill/>
            <a:ln w="9525">
              <a:noFill/>
              <a:miter lim="800000"/>
              <a:headEnd/>
              <a:tailEnd/>
            </a:ln>
          </p:spPr>
          <p:txBody>
            <a:bodyPr wrap="none">
              <a:spAutoFit/>
            </a:bodyPr>
            <a:lstStyle/>
            <a:p>
              <a:r>
                <a:rPr lang="en-US" altLang="ja-JP" sz="1100" b="1"/>
                <a:t>265</a:t>
              </a:r>
              <a:endParaRPr lang="ja-JP" altLang="en-US" sz="1100" b="1"/>
            </a:p>
          </p:txBody>
        </p:sp>
        <p:sp>
          <p:nvSpPr>
            <p:cNvPr id="111" name="正方形/長方形 110"/>
            <p:cNvSpPr>
              <a:spLocks noChangeAspect="1"/>
            </p:cNvSpPr>
            <p:nvPr/>
          </p:nvSpPr>
          <p:spPr>
            <a:xfrm>
              <a:off x="1192465" y="3318064"/>
              <a:ext cx="263600"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31" name="テキスト ボックス 111"/>
            <p:cNvSpPr txBox="1">
              <a:spLocks noChangeArrowheads="1"/>
            </p:cNvSpPr>
            <p:nvPr/>
          </p:nvSpPr>
          <p:spPr bwMode="auto">
            <a:xfrm>
              <a:off x="1120775" y="3322638"/>
              <a:ext cx="420688" cy="261937"/>
            </a:xfrm>
            <a:prstGeom prst="rect">
              <a:avLst/>
            </a:prstGeom>
            <a:noFill/>
            <a:ln w="9525">
              <a:noFill/>
              <a:miter lim="800000"/>
              <a:headEnd/>
              <a:tailEnd/>
            </a:ln>
          </p:spPr>
          <p:txBody>
            <a:bodyPr wrap="none">
              <a:spAutoFit/>
            </a:bodyPr>
            <a:lstStyle/>
            <a:p>
              <a:r>
                <a:rPr lang="en-US" altLang="ja-JP" sz="1100" b="1"/>
                <a:t>264</a:t>
              </a:r>
              <a:endParaRPr lang="ja-JP" altLang="en-US" sz="1100" b="1"/>
            </a:p>
          </p:txBody>
        </p:sp>
        <p:sp>
          <p:nvSpPr>
            <p:cNvPr id="113" name="正方形/長方形 112"/>
            <p:cNvSpPr>
              <a:spLocks noChangeAspect="1"/>
            </p:cNvSpPr>
            <p:nvPr/>
          </p:nvSpPr>
          <p:spPr>
            <a:xfrm>
              <a:off x="920925" y="3594481"/>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33" name="テキスト ボックス 113"/>
            <p:cNvSpPr txBox="1">
              <a:spLocks noChangeArrowheads="1"/>
            </p:cNvSpPr>
            <p:nvPr/>
          </p:nvSpPr>
          <p:spPr bwMode="auto">
            <a:xfrm>
              <a:off x="847725" y="3594100"/>
              <a:ext cx="420688" cy="261938"/>
            </a:xfrm>
            <a:prstGeom prst="rect">
              <a:avLst/>
            </a:prstGeom>
            <a:noFill/>
            <a:ln w="9525">
              <a:noFill/>
              <a:miter lim="800000"/>
              <a:headEnd/>
              <a:tailEnd/>
            </a:ln>
          </p:spPr>
          <p:txBody>
            <a:bodyPr wrap="none">
              <a:spAutoFit/>
            </a:bodyPr>
            <a:lstStyle/>
            <a:p>
              <a:r>
                <a:rPr lang="en-US" altLang="ja-JP" sz="1100" b="1"/>
                <a:t>262</a:t>
              </a:r>
              <a:endParaRPr lang="ja-JP" altLang="en-US" sz="1100" b="1"/>
            </a:p>
          </p:txBody>
        </p:sp>
        <p:sp>
          <p:nvSpPr>
            <p:cNvPr id="115" name="正方形/長方形 114"/>
            <p:cNvSpPr>
              <a:spLocks noChangeAspect="1"/>
            </p:cNvSpPr>
            <p:nvPr/>
          </p:nvSpPr>
          <p:spPr>
            <a:xfrm>
              <a:off x="920925" y="3872487"/>
              <a:ext cx="262012" cy="262119"/>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35" name="テキスト ボックス 115"/>
            <p:cNvSpPr txBox="1">
              <a:spLocks noChangeArrowheads="1"/>
            </p:cNvSpPr>
            <p:nvPr/>
          </p:nvSpPr>
          <p:spPr bwMode="auto">
            <a:xfrm>
              <a:off x="847725" y="3870325"/>
              <a:ext cx="420688" cy="261938"/>
            </a:xfrm>
            <a:prstGeom prst="rect">
              <a:avLst/>
            </a:prstGeom>
            <a:noFill/>
            <a:ln w="9525">
              <a:noFill/>
              <a:miter lim="800000"/>
              <a:headEnd/>
              <a:tailEnd/>
            </a:ln>
          </p:spPr>
          <p:txBody>
            <a:bodyPr wrap="none">
              <a:spAutoFit/>
            </a:bodyPr>
            <a:lstStyle/>
            <a:p>
              <a:r>
                <a:rPr lang="en-US" altLang="ja-JP" sz="1100" b="1"/>
                <a:t>261</a:t>
              </a:r>
              <a:endParaRPr lang="ja-JP" altLang="en-US" sz="1100" b="1"/>
            </a:p>
          </p:txBody>
        </p:sp>
        <p:sp>
          <p:nvSpPr>
            <p:cNvPr id="117" name="正方形/長方形 116"/>
            <p:cNvSpPr>
              <a:spLocks noChangeAspect="1"/>
            </p:cNvSpPr>
            <p:nvPr/>
          </p:nvSpPr>
          <p:spPr>
            <a:xfrm>
              <a:off x="647797" y="3594481"/>
              <a:ext cx="263600"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37" name="テキスト ボックス 117"/>
            <p:cNvSpPr txBox="1">
              <a:spLocks noChangeArrowheads="1"/>
            </p:cNvSpPr>
            <p:nvPr/>
          </p:nvSpPr>
          <p:spPr bwMode="auto">
            <a:xfrm>
              <a:off x="576263" y="3594100"/>
              <a:ext cx="420687" cy="261938"/>
            </a:xfrm>
            <a:prstGeom prst="rect">
              <a:avLst/>
            </a:prstGeom>
            <a:noFill/>
            <a:ln w="9525">
              <a:noFill/>
              <a:miter lim="800000"/>
              <a:headEnd/>
              <a:tailEnd/>
            </a:ln>
          </p:spPr>
          <p:txBody>
            <a:bodyPr wrap="none">
              <a:spAutoFit/>
            </a:bodyPr>
            <a:lstStyle/>
            <a:p>
              <a:r>
                <a:rPr lang="en-US" altLang="ja-JP" sz="1100" b="1"/>
                <a:t>261</a:t>
              </a:r>
              <a:endParaRPr lang="ja-JP" altLang="en-US" sz="1100" b="1"/>
            </a:p>
          </p:txBody>
        </p:sp>
        <p:sp>
          <p:nvSpPr>
            <p:cNvPr id="119" name="正方形/長方形 118"/>
            <p:cNvSpPr>
              <a:spLocks noChangeAspect="1"/>
            </p:cNvSpPr>
            <p:nvPr/>
          </p:nvSpPr>
          <p:spPr>
            <a:xfrm>
              <a:off x="647797" y="3872487"/>
              <a:ext cx="263600"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39" name="テキスト ボックス 119"/>
            <p:cNvSpPr txBox="1">
              <a:spLocks noChangeArrowheads="1"/>
            </p:cNvSpPr>
            <p:nvPr/>
          </p:nvSpPr>
          <p:spPr bwMode="auto">
            <a:xfrm>
              <a:off x="576263" y="3871913"/>
              <a:ext cx="420687" cy="261937"/>
            </a:xfrm>
            <a:prstGeom prst="rect">
              <a:avLst/>
            </a:prstGeom>
            <a:noFill/>
            <a:ln w="9525">
              <a:noFill/>
              <a:miter lim="800000"/>
              <a:headEnd/>
              <a:tailEnd/>
            </a:ln>
          </p:spPr>
          <p:txBody>
            <a:bodyPr wrap="none">
              <a:spAutoFit/>
            </a:bodyPr>
            <a:lstStyle/>
            <a:p>
              <a:r>
                <a:rPr lang="en-US" altLang="ja-JP" sz="1100" b="1"/>
                <a:t>260</a:t>
              </a:r>
              <a:endParaRPr lang="ja-JP" altLang="en-US" sz="1100" b="1"/>
            </a:p>
          </p:txBody>
        </p:sp>
        <p:sp>
          <p:nvSpPr>
            <p:cNvPr id="121" name="正方形/長方形 120"/>
            <p:cNvSpPr>
              <a:spLocks noChangeAspect="1"/>
            </p:cNvSpPr>
            <p:nvPr/>
          </p:nvSpPr>
          <p:spPr>
            <a:xfrm>
              <a:off x="381021" y="3867721"/>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41" name="テキスト ボックス 121"/>
            <p:cNvSpPr txBox="1">
              <a:spLocks noChangeArrowheads="1"/>
            </p:cNvSpPr>
            <p:nvPr/>
          </p:nvSpPr>
          <p:spPr bwMode="auto">
            <a:xfrm>
              <a:off x="307975" y="3867150"/>
              <a:ext cx="420688" cy="260350"/>
            </a:xfrm>
            <a:prstGeom prst="rect">
              <a:avLst/>
            </a:prstGeom>
            <a:noFill/>
            <a:ln w="9525">
              <a:noFill/>
              <a:miter lim="800000"/>
              <a:headEnd/>
              <a:tailEnd/>
            </a:ln>
          </p:spPr>
          <p:txBody>
            <a:bodyPr wrap="none">
              <a:spAutoFit/>
            </a:bodyPr>
            <a:lstStyle/>
            <a:p>
              <a:r>
                <a:rPr lang="en-US" altLang="ja-JP" sz="1100" b="1"/>
                <a:t>259</a:t>
              </a:r>
              <a:endParaRPr lang="ja-JP" altLang="en-US" sz="1100" b="1"/>
            </a:p>
          </p:txBody>
        </p:sp>
        <p:sp>
          <p:nvSpPr>
            <p:cNvPr id="123" name="正方形/長方形 122"/>
            <p:cNvSpPr>
              <a:spLocks noChangeAspect="1"/>
            </p:cNvSpPr>
            <p:nvPr/>
          </p:nvSpPr>
          <p:spPr>
            <a:xfrm>
              <a:off x="381021" y="4144138"/>
              <a:ext cx="262012" cy="26212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43" name="テキスト ボックス 123"/>
            <p:cNvSpPr txBox="1">
              <a:spLocks noChangeArrowheads="1"/>
            </p:cNvSpPr>
            <p:nvPr/>
          </p:nvSpPr>
          <p:spPr bwMode="auto">
            <a:xfrm>
              <a:off x="307975" y="4143375"/>
              <a:ext cx="420688" cy="261938"/>
            </a:xfrm>
            <a:prstGeom prst="rect">
              <a:avLst/>
            </a:prstGeom>
            <a:noFill/>
            <a:ln w="9525">
              <a:noFill/>
              <a:miter lim="800000"/>
              <a:headEnd/>
              <a:tailEnd/>
            </a:ln>
          </p:spPr>
          <p:txBody>
            <a:bodyPr wrap="none">
              <a:spAutoFit/>
            </a:bodyPr>
            <a:lstStyle/>
            <a:p>
              <a:r>
                <a:rPr lang="en-US" altLang="ja-JP" sz="1100" b="1"/>
                <a:t>258</a:t>
              </a:r>
              <a:endParaRPr lang="ja-JP" altLang="en-US" sz="1100" b="1"/>
            </a:p>
          </p:txBody>
        </p:sp>
        <p:sp>
          <p:nvSpPr>
            <p:cNvPr id="125" name="正方形/長方形 124"/>
            <p:cNvSpPr>
              <a:spLocks noChangeAspect="1"/>
            </p:cNvSpPr>
            <p:nvPr/>
          </p:nvSpPr>
          <p:spPr>
            <a:xfrm>
              <a:off x="381021" y="4415789"/>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45" name="テキスト ボックス 125"/>
            <p:cNvSpPr txBox="1">
              <a:spLocks noChangeArrowheads="1"/>
            </p:cNvSpPr>
            <p:nvPr/>
          </p:nvSpPr>
          <p:spPr bwMode="auto">
            <a:xfrm>
              <a:off x="307975" y="4416425"/>
              <a:ext cx="420688" cy="260350"/>
            </a:xfrm>
            <a:prstGeom prst="rect">
              <a:avLst/>
            </a:prstGeom>
            <a:noFill/>
            <a:ln w="9525">
              <a:noFill/>
              <a:miter lim="800000"/>
              <a:headEnd/>
              <a:tailEnd/>
            </a:ln>
          </p:spPr>
          <p:txBody>
            <a:bodyPr wrap="none">
              <a:spAutoFit/>
            </a:bodyPr>
            <a:lstStyle/>
            <a:p>
              <a:r>
                <a:rPr lang="en-US" altLang="ja-JP" sz="1100" b="1"/>
                <a:t>257</a:t>
              </a:r>
              <a:endParaRPr lang="ja-JP" altLang="en-US" sz="1100" b="1"/>
            </a:p>
          </p:txBody>
        </p:sp>
        <p:sp>
          <p:nvSpPr>
            <p:cNvPr id="112" name="正方形/長方形 111"/>
            <p:cNvSpPr>
              <a:spLocks noChangeAspect="1"/>
            </p:cNvSpPr>
            <p:nvPr/>
          </p:nvSpPr>
          <p:spPr>
            <a:xfrm>
              <a:off x="655736" y="4422144"/>
              <a:ext cx="262013" cy="263708"/>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47" name="テキスト ボックス 125"/>
            <p:cNvSpPr txBox="1">
              <a:spLocks noChangeArrowheads="1"/>
            </p:cNvSpPr>
            <p:nvPr/>
          </p:nvSpPr>
          <p:spPr bwMode="auto">
            <a:xfrm>
              <a:off x="583041" y="4421874"/>
              <a:ext cx="420308" cy="261610"/>
            </a:xfrm>
            <a:prstGeom prst="rect">
              <a:avLst/>
            </a:prstGeom>
            <a:noFill/>
            <a:ln w="9525">
              <a:noFill/>
              <a:miter lim="800000"/>
              <a:headEnd/>
              <a:tailEnd/>
            </a:ln>
          </p:spPr>
          <p:txBody>
            <a:bodyPr wrap="none">
              <a:spAutoFit/>
            </a:bodyPr>
            <a:lstStyle/>
            <a:p>
              <a:r>
                <a:rPr lang="en-US" altLang="ja-JP" sz="1100" b="1"/>
                <a:t>258</a:t>
              </a:r>
              <a:endParaRPr lang="ja-JP" altLang="en-US" sz="1100" b="1"/>
            </a:p>
          </p:txBody>
        </p:sp>
        <p:sp>
          <p:nvSpPr>
            <p:cNvPr id="118" name="正方形/長方形 117"/>
            <p:cNvSpPr>
              <a:spLocks noChangeAspect="1"/>
            </p:cNvSpPr>
            <p:nvPr/>
          </p:nvSpPr>
          <p:spPr>
            <a:xfrm>
              <a:off x="1195641" y="4422144"/>
              <a:ext cx="262013" cy="263708"/>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49" name="テキスト ボックス 125"/>
            <p:cNvSpPr txBox="1">
              <a:spLocks noChangeArrowheads="1"/>
            </p:cNvSpPr>
            <p:nvPr/>
          </p:nvSpPr>
          <p:spPr bwMode="auto">
            <a:xfrm>
              <a:off x="1122264" y="4421874"/>
              <a:ext cx="420308" cy="261610"/>
            </a:xfrm>
            <a:prstGeom prst="rect">
              <a:avLst/>
            </a:prstGeom>
            <a:noFill/>
            <a:ln w="9525">
              <a:noFill/>
              <a:miter lim="800000"/>
              <a:headEnd/>
              <a:tailEnd/>
            </a:ln>
          </p:spPr>
          <p:txBody>
            <a:bodyPr wrap="none">
              <a:spAutoFit/>
            </a:bodyPr>
            <a:lstStyle/>
            <a:p>
              <a:r>
                <a:rPr lang="en-US" altLang="ja-JP" sz="1100" b="1"/>
                <a:t>260</a:t>
              </a:r>
              <a:endParaRPr lang="ja-JP" altLang="en-US" sz="1100" b="1"/>
            </a:p>
          </p:txBody>
        </p:sp>
        <p:sp>
          <p:nvSpPr>
            <p:cNvPr id="122" name="正方形/長方形 121"/>
            <p:cNvSpPr>
              <a:spLocks noChangeAspect="1"/>
            </p:cNvSpPr>
            <p:nvPr/>
          </p:nvSpPr>
          <p:spPr>
            <a:xfrm>
              <a:off x="1748249" y="4418967"/>
              <a:ext cx="262013" cy="262119"/>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26" name="正方形/長方形 125"/>
            <p:cNvSpPr>
              <a:spLocks noChangeAspect="1"/>
            </p:cNvSpPr>
            <p:nvPr/>
          </p:nvSpPr>
          <p:spPr>
            <a:xfrm>
              <a:off x="927277" y="4422144"/>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52" name="テキスト ボックス 125"/>
            <p:cNvSpPr txBox="1">
              <a:spLocks noChangeArrowheads="1"/>
            </p:cNvSpPr>
            <p:nvPr/>
          </p:nvSpPr>
          <p:spPr bwMode="auto">
            <a:xfrm>
              <a:off x="854277" y="4421874"/>
              <a:ext cx="420308" cy="261610"/>
            </a:xfrm>
            <a:prstGeom prst="rect">
              <a:avLst/>
            </a:prstGeom>
            <a:noFill/>
            <a:ln w="9525">
              <a:noFill/>
              <a:miter lim="800000"/>
              <a:headEnd/>
              <a:tailEnd/>
            </a:ln>
          </p:spPr>
          <p:txBody>
            <a:bodyPr wrap="none">
              <a:spAutoFit/>
            </a:bodyPr>
            <a:lstStyle/>
            <a:p>
              <a:r>
                <a:rPr lang="en-US" altLang="ja-JP" sz="1100" b="1"/>
                <a:t>259</a:t>
              </a:r>
              <a:endParaRPr lang="ja-JP" altLang="en-US" sz="1100" b="1"/>
            </a:p>
          </p:txBody>
        </p:sp>
        <p:sp>
          <p:nvSpPr>
            <p:cNvPr id="128" name="正方形/長方形 127"/>
            <p:cNvSpPr>
              <a:spLocks noChangeAspect="1"/>
            </p:cNvSpPr>
            <p:nvPr/>
          </p:nvSpPr>
          <p:spPr>
            <a:xfrm>
              <a:off x="1473533" y="4422144"/>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32" name="正方形/長方形 131"/>
            <p:cNvSpPr>
              <a:spLocks noChangeAspect="1"/>
            </p:cNvSpPr>
            <p:nvPr/>
          </p:nvSpPr>
          <p:spPr>
            <a:xfrm>
              <a:off x="1468769" y="3870898"/>
              <a:ext cx="262013"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35" name="直角三角形 134"/>
            <p:cNvSpPr/>
            <p:nvPr/>
          </p:nvSpPr>
          <p:spPr>
            <a:xfrm flipH="1">
              <a:off x="1475121" y="3872487"/>
              <a:ext cx="252485" cy="250999"/>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6" name="正方形/長方形 135"/>
            <p:cNvSpPr>
              <a:spLocks noChangeAspect="1"/>
            </p:cNvSpPr>
            <p:nvPr/>
          </p:nvSpPr>
          <p:spPr>
            <a:xfrm>
              <a:off x="1471945" y="4147315"/>
              <a:ext cx="262013"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38" name="正方形/長方形 137"/>
            <p:cNvSpPr>
              <a:spLocks noChangeAspect="1"/>
            </p:cNvSpPr>
            <p:nvPr/>
          </p:nvSpPr>
          <p:spPr>
            <a:xfrm>
              <a:off x="1195641" y="4144138"/>
              <a:ext cx="262013" cy="26212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40" name="正方形/長方形 139"/>
            <p:cNvSpPr>
              <a:spLocks noChangeAspect="1"/>
            </p:cNvSpPr>
            <p:nvPr/>
          </p:nvSpPr>
          <p:spPr>
            <a:xfrm>
              <a:off x="922513" y="4147315"/>
              <a:ext cx="262013"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59" name="テキスト ボックス 125"/>
            <p:cNvSpPr txBox="1">
              <a:spLocks noChangeArrowheads="1"/>
            </p:cNvSpPr>
            <p:nvPr/>
          </p:nvSpPr>
          <p:spPr bwMode="auto">
            <a:xfrm>
              <a:off x="849966" y="4147009"/>
              <a:ext cx="420308" cy="261610"/>
            </a:xfrm>
            <a:prstGeom prst="rect">
              <a:avLst/>
            </a:prstGeom>
            <a:noFill/>
            <a:ln w="9525">
              <a:noFill/>
              <a:miter lim="800000"/>
              <a:headEnd/>
              <a:tailEnd/>
            </a:ln>
          </p:spPr>
          <p:txBody>
            <a:bodyPr wrap="none">
              <a:spAutoFit/>
            </a:bodyPr>
            <a:lstStyle/>
            <a:p>
              <a:r>
                <a:rPr lang="en-US" altLang="ja-JP" sz="1100" b="1"/>
                <a:t>260</a:t>
              </a:r>
              <a:endParaRPr lang="ja-JP" altLang="en-US" sz="1100" b="1"/>
            </a:p>
          </p:txBody>
        </p:sp>
        <p:sp>
          <p:nvSpPr>
            <p:cNvPr id="142" name="直角三角形 141"/>
            <p:cNvSpPr/>
            <p:nvPr/>
          </p:nvSpPr>
          <p:spPr>
            <a:xfrm flipH="1">
              <a:off x="1479885" y="4152081"/>
              <a:ext cx="250897" cy="250999"/>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 name="直角三角形 142"/>
            <p:cNvSpPr/>
            <p:nvPr/>
          </p:nvSpPr>
          <p:spPr>
            <a:xfrm flipH="1">
              <a:off x="1205168" y="4152081"/>
              <a:ext cx="250897" cy="250999"/>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662" name="テキスト ボックス 125"/>
            <p:cNvSpPr txBox="1">
              <a:spLocks noChangeArrowheads="1"/>
            </p:cNvSpPr>
            <p:nvPr/>
          </p:nvSpPr>
          <p:spPr bwMode="auto">
            <a:xfrm>
              <a:off x="1122344" y="4143380"/>
              <a:ext cx="420308" cy="261610"/>
            </a:xfrm>
            <a:prstGeom prst="rect">
              <a:avLst/>
            </a:prstGeom>
            <a:noFill/>
            <a:ln w="9525">
              <a:noFill/>
              <a:miter lim="800000"/>
              <a:headEnd/>
              <a:tailEnd/>
            </a:ln>
          </p:spPr>
          <p:txBody>
            <a:bodyPr wrap="none">
              <a:spAutoFit/>
            </a:bodyPr>
            <a:lstStyle/>
            <a:p>
              <a:r>
                <a:rPr lang="en-US" altLang="ja-JP" sz="1100" b="1"/>
                <a:t>261</a:t>
              </a:r>
              <a:endParaRPr lang="ja-JP" altLang="en-US" sz="1100" b="1"/>
            </a:p>
          </p:txBody>
        </p:sp>
        <p:sp>
          <p:nvSpPr>
            <p:cNvPr id="16663" name="テキスト ボックス 125"/>
            <p:cNvSpPr txBox="1">
              <a:spLocks noChangeArrowheads="1"/>
            </p:cNvSpPr>
            <p:nvPr/>
          </p:nvSpPr>
          <p:spPr bwMode="auto">
            <a:xfrm>
              <a:off x="1399696" y="4147009"/>
              <a:ext cx="420308" cy="261610"/>
            </a:xfrm>
            <a:prstGeom prst="rect">
              <a:avLst/>
            </a:prstGeom>
            <a:noFill/>
            <a:ln w="9525">
              <a:noFill/>
              <a:miter lim="800000"/>
              <a:headEnd/>
              <a:tailEnd/>
            </a:ln>
          </p:spPr>
          <p:txBody>
            <a:bodyPr wrap="none">
              <a:spAutoFit/>
            </a:bodyPr>
            <a:lstStyle/>
            <a:p>
              <a:r>
                <a:rPr lang="en-US" altLang="ja-JP" sz="1100" b="1"/>
                <a:t>262</a:t>
              </a:r>
              <a:endParaRPr lang="ja-JP" altLang="en-US" sz="1100" b="1"/>
            </a:p>
          </p:txBody>
        </p:sp>
        <p:sp>
          <p:nvSpPr>
            <p:cNvPr id="16664" name="テキスト ボックス 125"/>
            <p:cNvSpPr txBox="1">
              <a:spLocks noChangeArrowheads="1"/>
            </p:cNvSpPr>
            <p:nvPr/>
          </p:nvSpPr>
          <p:spPr bwMode="auto">
            <a:xfrm>
              <a:off x="1399696" y="3868515"/>
              <a:ext cx="420308" cy="261610"/>
            </a:xfrm>
            <a:prstGeom prst="rect">
              <a:avLst/>
            </a:prstGeom>
            <a:noFill/>
            <a:ln w="9525">
              <a:noFill/>
              <a:miter lim="800000"/>
              <a:headEnd/>
              <a:tailEnd/>
            </a:ln>
          </p:spPr>
          <p:txBody>
            <a:bodyPr wrap="none">
              <a:spAutoFit/>
            </a:bodyPr>
            <a:lstStyle/>
            <a:p>
              <a:r>
                <a:rPr lang="en-US" altLang="ja-JP" sz="1100" b="1"/>
                <a:t>263</a:t>
              </a:r>
              <a:endParaRPr lang="ja-JP" altLang="en-US" sz="1100" b="1"/>
            </a:p>
          </p:txBody>
        </p:sp>
        <p:sp>
          <p:nvSpPr>
            <p:cNvPr id="16665" name="テキスト ボックス 125"/>
            <p:cNvSpPr txBox="1">
              <a:spLocks noChangeArrowheads="1"/>
            </p:cNvSpPr>
            <p:nvPr/>
          </p:nvSpPr>
          <p:spPr bwMode="auto">
            <a:xfrm>
              <a:off x="1665056" y="4422954"/>
              <a:ext cx="420308" cy="261610"/>
            </a:xfrm>
            <a:prstGeom prst="rect">
              <a:avLst/>
            </a:prstGeom>
            <a:noFill/>
            <a:ln w="9525">
              <a:noFill/>
              <a:miter lim="800000"/>
              <a:headEnd/>
              <a:tailEnd/>
            </a:ln>
          </p:spPr>
          <p:txBody>
            <a:bodyPr wrap="none">
              <a:spAutoFit/>
            </a:bodyPr>
            <a:lstStyle/>
            <a:p>
              <a:r>
                <a:rPr lang="en-US" altLang="ja-JP" sz="1100" b="1"/>
                <a:t>262</a:t>
              </a:r>
              <a:endParaRPr lang="ja-JP" altLang="en-US" sz="1100" b="1"/>
            </a:p>
          </p:txBody>
        </p:sp>
        <p:sp>
          <p:nvSpPr>
            <p:cNvPr id="16666" name="テキスト ボックス 125"/>
            <p:cNvSpPr txBox="1">
              <a:spLocks noChangeArrowheads="1"/>
            </p:cNvSpPr>
            <p:nvPr/>
          </p:nvSpPr>
          <p:spPr bwMode="auto">
            <a:xfrm>
              <a:off x="1400838" y="4422327"/>
              <a:ext cx="420308" cy="261610"/>
            </a:xfrm>
            <a:prstGeom prst="rect">
              <a:avLst/>
            </a:prstGeom>
            <a:noFill/>
            <a:ln w="9525">
              <a:noFill/>
              <a:miter lim="800000"/>
              <a:headEnd/>
              <a:tailEnd/>
            </a:ln>
          </p:spPr>
          <p:txBody>
            <a:bodyPr wrap="none">
              <a:spAutoFit/>
            </a:bodyPr>
            <a:lstStyle/>
            <a:p>
              <a:r>
                <a:rPr lang="en-US" altLang="ja-JP" sz="1100" b="1"/>
                <a:t>261</a:t>
              </a:r>
              <a:endParaRPr lang="ja-JP" altLang="en-US" sz="1100" b="1"/>
            </a:p>
          </p:txBody>
        </p:sp>
      </p:grpSp>
      <p:grpSp>
        <p:nvGrpSpPr>
          <p:cNvPr id="3" name="グループ化 220"/>
          <p:cNvGrpSpPr>
            <a:grpSpLocks/>
          </p:cNvGrpSpPr>
          <p:nvPr/>
        </p:nvGrpSpPr>
        <p:grpSpPr bwMode="auto">
          <a:xfrm>
            <a:off x="544513" y="2517775"/>
            <a:ext cx="3427412" cy="2724150"/>
            <a:chOff x="580868" y="1960122"/>
            <a:chExt cx="3426968" cy="2724356"/>
          </a:xfrm>
        </p:grpSpPr>
        <p:sp>
          <p:nvSpPr>
            <p:cNvPr id="161" name="正方形/長方形 160"/>
            <p:cNvSpPr>
              <a:spLocks noChangeAspect="1"/>
            </p:cNvSpPr>
            <p:nvPr/>
          </p:nvSpPr>
          <p:spPr>
            <a:xfrm>
              <a:off x="2015782" y="4419346"/>
              <a:ext cx="261903" cy="26354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71" name="テキスト ボックス 125"/>
            <p:cNvSpPr txBox="1">
              <a:spLocks noChangeArrowheads="1"/>
            </p:cNvSpPr>
            <p:nvPr/>
          </p:nvSpPr>
          <p:spPr bwMode="auto">
            <a:xfrm>
              <a:off x="1943378" y="4419736"/>
              <a:ext cx="420308" cy="261610"/>
            </a:xfrm>
            <a:prstGeom prst="rect">
              <a:avLst/>
            </a:prstGeom>
            <a:noFill/>
            <a:ln w="9525">
              <a:noFill/>
              <a:miter lim="800000"/>
              <a:headEnd/>
              <a:tailEnd/>
            </a:ln>
          </p:spPr>
          <p:txBody>
            <a:bodyPr wrap="none">
              <a:spAutoFit/>
            </a:bodyPr>
            <a:lstStyle/>
            <a:p>
              <a:r>
                <a:rPr lang="en-US" altLang="ja-JP" sz="1100" b="1"/>
                <a:t>263</a:t>
              </a:r>
              <a:endParaRPr lang="ja-JP" altLang="en-US" sz="1100" b="1"/>
            </a:p>
          </p:txBody>
        </p:sp>
        <p:sp>
          <p:nvSpPr>
            <p:cNvPr id="163" name="正方形/長方形 162"/>
            <p:cNvSpPr>
              <a:spLocks noChangeAspect="1"/>
            </p:cNvSpPr>
            <p:nvPr/>
          </p:nvSpPr>
          <p:spPr>
            <a:xfrm>
              <a:off x="2017369" y="3873205"/>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73" name="テキスト ボックス 125"/>
            <p:cNvSpPr txBox="1">
              <a:spLocks noChangeArrowheads="1"/>
            </p:cNvSpPr>
            <p:nvPr/>
          </p:nvSpPr>
          <p:spPr bwMode="auto">
            <a:xfrm>
              <a:off x="1944454" y="3873591"/>
              <a:ext cx="420308" cy="261610"/>
            </a:xfrm>
            <a:prstGeom prst="rect">
              <a:avLst/>
            </a:prstGeom>
            <a:noFill/>
            <a:ln w="9525">
              <a:noFill/>
              <a:miter lim="800000"/>
              <a:headEnd/>
              <a:tailEnd/>
            </a:ln>
          </p:spPr>
          <p:txBody>
            <a:bodyPr wrap="none">
              <a:spAutoFit/>
            </a:bodyPr>
            <a:lstStyle/>
            <a:p>
              <a:r>
                <a:rPr lang="en-US" altLang="ja-JP" sz="1100" b="1"/>
                <a:t>265</a:t>
              </a:r>
              <a:endParaRPr lang="ja-JP" altLang="en-US" sz="1100" b="1"/>
            </a:p>
          </p:txBody>
        </p:sp>
        <p:sp>
          <p:nvSpPr>
            <p:cNvPr id="165" name="正方形/長方形 164"/>
            <p:cNvSpPr>
              <a:spLocks noChangeAspect="1"/>
            </p:cNvSpPr>
            <p:nvPr/>
          </p:nvSpPr>
          <p:spPr>
            <a:xfrm>
              <a:off x="2291971" y="3873205"/>
              <a:ext cx="263491"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75" name="テキスト ボックス 125"/>
            <p:cNvSpPr txBox="1">
              <a:spLocks noChangeArrowheads="1"/>
            </p:cNvSpPr>
            <p:nvPr/>
          </p:nvSpPr>
          <p:spPr bwMode="auto">
            <a:xfrm>
              <a:off x="2219734" y="3873591"/>
              <a:ext cx="420308" cy="261610"/>
            </a:xfrm>
            <a:prstGeom prst="rect">
              <a:avLst/>
            </a:prstGeom>
            <a:noFill/>
            <a:ln w="9525">
              <a:noFill/>
              <a:miter lim="800000"/>
              <a:headEnd/>
              <a:tailEnd/>
            </a:ln>
          </p:spPr>
          <p:txBody>
            <a:bodyPr wrap="none">
              <a:spAutoFit/>
            </a:bodyPr>
            <a:lstStyle/>
            <a:p>
              <a:r>
                <a:rPr lang="en-US" altLang="ja-JP" sz="1100" b="1"/>
                <a:t>266</a:t>
              </a:r>
              <a:endParaRPr lang="ja-JP" altLang="en-US" sz="1100" b="1"/>
            </a:p>
          </p:txBody>
        </p:sp>
        <p:sp>
          <p:nvSpPr>
            <p:cNvPr id="167" name="正方形/長方形 166"/>
            <p:cNvSpPr>
              <a:spLocks noChangeAspect="1"/>
            </p:cNvSpPr>
            <p:nvPr/>
          </p:nvSpPr>
          <p:spPr>
            <a:xfrm>
              <a:off x="2290384" y="3596959"/>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77" name="テキスト ボックス 125"/>
            <p:cNvSpPr txBox="1">
              <a:spLocks noChangeArrowheads="1"/>
            </p:cNvSpPr>
            <p:nvPr/>
          </p:nvSpPr>
          <p:spPr bwMode="auto">
            <a:xfrm>
              <a:off x="2217678" y="3596932"/>
              <a:ext cx="420308" cy="261610"/>
            </a:xfrm>
            <a:prstGeom prst="rect">
              <a:avLst/>
            </a:prstGeom>
            <a:noFill/>
            <a:ln w="9525">
              <a:noFill/>
              <a:miter lim="800000"/>
              <a:headEnd/>
              <a:tailEnd/>
            </a:ln>
          </p:spPr>
          <p:txBody>
            <a:bodyPr wrap="none">
              <a:spAutoFit/>
            </a:bodyPr>
            <a:lstStyle/>
            <a:p>
              <a:r>
                <a:rPr lang="en-US" altLang="ja-JP" sz="1100" b="1"/>
                <a:t>267</a:t>
              </a:r>
              <a:endParaRPr lang="ja-JP" altLang="en-US" sz="1100" b="1"/>
            </a:p>
          </p:txBody>
        </p:sp>
        <p:sp>
          <p:nvSpPr>
            <p:cNvPr id="169" name="正方形/長方形 168"/>
            <p:cNvSpPr>
              <a:spLocks noChangeAspect="1"/>
            </p:cNvSpPr>
            <p:nvPr/>
          </p:nvSpPr>
          <p:spPr>
            <a:xfrm>
              <a:off x="2020543" y="3596959"/>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79" name="テキスト ボックス 125"/>
            <p:cNvSpPr txBox="1">
              <a:spLocks noChangeArrowheads="1"/>
            </p:cNvSpPr>
            <p:nvPr/>
          </p:nvSpPr>
          <p:spPr bwMode="auto">
            <a:xfrm>
              <a:off x="1947586" y="3596932"/>
              <a:ext cx="420308" cy="261610"/>
            </a:xfrm>
            <a:prstGeom prst="rect">
              <a:avLst/>
            </a:prstGeom>
            <a:noFill/>
            <a:ln w="9525">
              <a:noFill/>
              <a:miter lim="800000"/>
              <a:headEnd/>
              <a:tailEnd/>
            </a:ln>
          </p:spPr>
          <p:txBody>
            <a:bodyPr wrap="none">
              <a:spAutoFit/>
            </a:bodyPr>
            <a:lstStyle/>
            <a:p>
              <a:r>
                <a:rPr lang="en-US" altLang="ja-JP" sz="1100" b="1"/>
                <a:t>266</a:t>
              </a:r>
              <a:endParaRPr lang="ja-JP" altLang="en-US" sz="1100" b="1"/>
            </a:p>
          </p:txBody>
        </p:sp>
        <p:sp>
          <p:nvSpPr>
            <p:cNvPr id="171" name="正方形/長方形 170"/>
            <p:cNvSpPr>
              <a:spLocks noChangeAspect="1"/>
            </p:cNvSpPr>
            <p:nvPr/>
          </p:nvSpPr>
          <p:spPr>
            <a:xfrm>
              <a:off x="653884" y="4146275"/>
              <a:ext cx="261903"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81" name="テキスト ボックス 125"/>
            <p:cNvSpPr txBox="1">
              <a:spLocks noChangeArrowheads="1"/>
            </p:cNvSpPr>
            <p:nvPr/>
          </p:nvSpPr>
          <p:spPr bwMode="auto">
            <a:xfrm>
              <a:off x="580868" y="4146512"/>
              <a:ext cx="420308" cy="261610"/>
            </a:xfrm>
            <a:prstGeom prst="rect">
              <a:avLst/>
            </a:prstGeom>
            <a:noFill/>
            <a:ln w="9525">
              <a:noFill/>
              <a:miter lim="800000"/>
              <a:headEnd/>
              <a:tailEnd/>
            </a:ln>
          </p:spPr>
          <p:txBody>
            <a:bodyPr wrap="none">
              <a:spAutoFit/>
            </a:bodyPr>
            <a:lstStyle/>
            <a:p>
              <a:r>
                <a:rPr lang="en-US" altLang="ja-JP" sz="1100" b="1"/>
                <a:t>259</a:t>
              </a:r>
              <a:endParaRPr lang="ja-JP" altLang="en-US" sz="1100" b="1"/>
            </a:p>
          </p:txBody>
        </p:sp>
        <p:sp>
          <p:nvSpPr>
            <p:cNvPr id="173" name="正方形/長方形 172"/>
            <p:cNvSpPr>
              <a:spLocks noChangeAspect="1"/>
            </p:cNvSpPr>
            <p:nvPr/>
          </p:nvSpPr>
          <p:spPr>
            <a:xfrm>
              <a:off x="1471340" y="3593784"/>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83" name="テキスト ボックス 125"/>
            <p:cNvSpPr txBox="1">
              <a:spLocks noChangeArrowheads="1"/>
            </p:cNvSpPr>
            <p:nvPr/>
          </p:nvSpPr>
          <p:spPr bwMode="auto">
            <a:xfrm>
              <a:off x="1398006" y="3593800"/>
              <a:ext cx="420308" cy="261610"/>
            </a:xfrm>
            <a:prstGeom prst="rect">
              <a:avLst/>
            </a:prstGeom>
            <a:noFill/>
            <a:ln w="9525">
              <a:noFill/>
              <a:miter lim="800000"/>
              <a:headEnd/>
              <a:tailEnd/>
            </a:ln>
          </p:spPr>
          <p:txBody>
            <a:bodyPr wrap="none">
              <a:spAutoFit/>
            </a:bodyPr>
            <a:lstStyle/>
            <a:p>
              <a:r>
                <a:rPr lang="en-US" altLang="ja-JP" sz="1100" b="1"/>
                <a:t>264</a:t>
              </a:r>
              <a:endParaRPr lang="ja-JP" altLang="en-US" sz="1100" b="1"/>
            </a:p>
          </p:txBody>
        </p:sp>
        <p:sp>
          <p:nvSpPr>
            <p:cNvPr id="175" name="正方形/長方形 174"/>
            <p:cNvSpPr>
              <a:spLocks noChangeAspect="1"/>
            </p:cNvSpPr>
            <p:nvPr/>
          </p:nvSpPr>
          <p:spPr>
            <a:xfrm>
              <a:off x="2017369" y="2782509"/>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85" name="テキスト ボックス 125"/>
            <p:cNvSpPr txBox="1">
              <a:spLocks noChangeArrowheads="1"/>
            </p:cNvSpPr>
            <p:nvPr/>
          </p:nvSpPr>
          <p:spPr bwMode="auto">
            <a:xfrm>
              <a:off x="1944454" y="2782926"/>
              <a:ext cx="420308" cy="261610"/>
            </a:xfrm>
            <a:prstGeom prst="rect">
              <a:avLst/>
            </a:prstGeom>
            <a:noFill/>
            <a:ln w="9525">
              <a:noFill/>
              <a:miter lim="800000"/>
              <a:headEnd/>
              <a:tailEnd/>
            </a:ln>
          </p:spPr>
          <p:txBody>
            <a:bodyPr wrap="none">
              <a:spAutoFit/>
            </a:bodyPr>
            <a:lstStyle/>
            <a:p>
              <a:r>
                <a:rPr lang="en-US" altLang="ja-JP" sz="1100" b="1"/>
                <a:t>269</a:t>
              </a:r>
              <a:endParaRPr lang="ja-JP" altLang="en-US" sz="1100" b="1"/>
            </a:p>
          </p:txBody>
        </p:sp>
        <p:sp>
          <p:nvSpPr>
            <p:cNvPr id="181" name="正方形/長方形 180"/>
            <p:cNvSpPr>
              <a:spLocks noChangeAspect="1"/>
            </p:cNvSpPr>
            <p:nvPr/>
          </p:nvSpPr>
          <p:spPr>
            <a:xfrm>
              <a:off x="2287209" y="2782509"/>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87" name="テキスト ボックス 125"/>
            <p:cNvSpPr txBox="1">
              <a:spLocks noChangeArrowheads="1"/>
            </p:cNvSpPr>
            <p:nvPr/>
          </p:nvSpPr>
          <p:spPr bwMode="auto">
            <a:xfrm>
              <a:off x="2214546" y="2782926"/>
              <a:ext cx="420308" cy="261610"/>
            </a:xfrm>
            <a:prstGeom prst="rect">
              <a:avLst/>
            </a:prstGeom>
            <a:noFill/>
            <a:ln w="9525">
              <a:noFill/>
              <a:miter lim="800000"/>
              <a:headEnd/>
              <a:tailEnd/>
            </a:ln>
          </p:spPr>
          <p:txBody>
            <a:bodyPr wrap="none">
              <a:spAutoFit/>
            </a:bodyPr>
            <a:lstStyle/>
            <a:p>
              <a:r>
                <a:rPr lang="en-US" altLang="ja-JP" sz="1100" b="1"/>
                <a:t>270</a:t>
              </a:r>
              <a:endParaRPr lang="ja-JP" altLang="en-US" sz="1100" b="1"/>
            </a:p>
          </p:txBody>
        </p:sp>
        <p:sp>
          <p:nvSpPr>
            <p:cNvPr id="183" name="正方形/長方形 182"/>
            <p:cNvSpPr>
              <a:spLocks noChangeAspect="1"/>
            </p:cNvSpPr>
            <p:nvPr/>
          </p:nvSpPr>
          <p:spPr>
            <a:xfrm>
              <a:off x="2560224" y="2782509"/>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89" name="テキスト ボックス 125"/>
            <p:cNvSpPr txBox="1">
              <a:spLocks noChangeArrowheads="1"/>
            </p:cNvSpPr>
            <p:nvPr/>
          </p:nvSpPr>
          <p:spPr bwMode="auto">
            <a:xfrm>
              <a:off x="2486694" y="2782926"/>
              <a:ext cx="420308" cy="261610"/>
            </a:xfrm>
            <a:prstGeom prst="rect">
              <a:avLst/>
            </a:prstGeom>
            <a:noFill/>
            <a:ln w="9525">
              <a:noFill/>
              <a:miter lim="800000"/>
              <a:headEnd/>
              <a:tailEnd/>
            </a:ln>
          </p:spPr>
          <p:txBody>
            <a:bodyPr wrap="none">
              <a:spAutoFit/>
            </a:bodyPr>
            <a:lstStyle/>
            <a:p>
              <a:r>
                <a:rPr lang="en-US" altLang="ja-JP" sz="1100" b="1"/>
                <a:t>271</a:t>
              </a:r>
              <a:endParaRPr lang="ja-JP" altLang="en-US" sz="1100" b="1"/>
            </a:p>
          </p:txBody>
        </p:sp>
        <p:sp>
          <p:nvSpPr>
            <p:cNvPr id="185" name="正方形/長方形 184"/>
            <p:cNvSpPr>
              <a:spLocks noChangeAspect="1"/>
            </p:cNvSpPr>
            <p:nvPr/>
          </p:nvSpPr>
          <p:spPr>
            <a:xfrm>
              <a:off x="2020543" y="3323888"/>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91" name="テキスト ボックス 125"/>
            <p:cNvSpPr txBox="1">
              <a:spLocks noChangeArrowheads="1"/>
            </p:cNvSpPr>
            <p:nvPr/>
          </p:nvSpPr>
          <p:spPr bwMode="auto">
            <a:xfrm>
              <a:off x="1947586" y="3324011"/>
              <a:ext cx="420308" cy="261610"/>
            </a:xfrm>
            <a:prstGeom prst="rect">
              <a:avLst/>
            </a:prstGeom>
            <a:noFill/>
            <a:ln w="9525">
              <a:noFill/>
              <a:miter lim="800000"/>
              <a:headEnd/>
              <a:tailEnd/>
            </a:ln>
          </p:spPr>
          <p:txBody>
            <a:bodyPr wrap="none">
              <a:spAutoFit/>
            </a:bodyPr>
            <a:lstStyle/>
            <a:p>
              <a:r>
                <a:rPr lang="en-US" altLang="ja-JP" sz="1100" b="1"/>
                <a:t>267</a:t>
              </a:r>
              <a:endParaRPr lang="ja-JP" altLang="en-US" sz="1100" b="1"/>
            </a:p>
          </p:txBody>
        </p:sp>
        <p:sp>
          <p:nvSpPr>
            <p:cNvPr id="187" name="正方形/長方形 186"/>
            <p:cNvSpPr>
              <a:spLocks noChangeAspect="1"/>
            </p:cNvSpPr>
            <p:nvPr/>
          </p:nvSpPr>
          <p:spPr>
            <a:xfrm>
              <a:off x="1744354" y="3323888"/>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93" name="テキスト ボックス 125"/>
            <p:cNvSpPr txBox="1">
              <a:spLocks noChangeArrowheads="1"/>
            </p:cNvSpPr>
            <p:nvPr/>
          </p:nvSpPr>
          <p:spPr bwMode="auto">
            <a:xfrm>
              <a:off x="1671230" y="3323708"/>
              <a:ext cx="420308" cy="261610"/>
            </a:xfrm>
            <a:prstGeom prst="rect">
              <a:avLst/>
            </a:prstGeom>
            <a:noFill/>
            <a:ln w="9525">
              <a:noFill/>
              <a:miter lim="800000"/>
              <a:headEnd/>
              <a:tailEnd/>
            </a:ln>
          </p:spPr>
          <p:txBody>
            <a:bodyPr wrap="none">
              <a:spAutoFit/>
            </a:bodyPr>
            <a:lstStyle/>
            <a:p>
              <a:r>
                <a:rPr lang="en-US" altLang="ja-JP" sz="1100" b="1"/>
                <a:t>266</a:t>
              </a:r>
              <a:endParaRPr lang="ja-JP" altLang="en-US" sz="1100" b="1"/>
            </a:p>
          </p:txBody>
        </p:sp>
        <p:sp>
          <p:nvSpPr>
            <p:cNvPr id="189" name="正方形/長方形 188"/>
            <p:cNvSpPr>
              <a:spLocks noChangeAspect="1"/>
            </p:cNvSpPr>
            <p:nvPr/>
          </p:nvSpPr>
          <p:spPr>
            <a:xfrm>
              <a:off x="1196738" y="3876380"/>
              <a:ext cx="261903" cy="26354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95" name="テキスト ボックス 125"/>
            <p:cNvSpPr txBox="1">
              <a:spLocks noChangeArrowheads="1"/>
            </p:cNvSpPr>
            <p:nvPr/>
          </p:nvSpPr>
          <p:spPr bwMode="auto">
            <a:xfrm>
              <a:off x="1124184" y="3876723"/>
              <a:ext cx="420308" cy="261610"/>
            </a:xfrm>
            <a:prstGeom prst="rect">
              <a:avLst/>
            </a:prstGeom>
            <a:noFill/>
            <a:ln w="9525">
              <a:noFill/>
              <a:miter lim="800000"/>
              <a:headEnd/>
              <a:tailEnd/>
            </a:ln>
          </p:spPr>
          <p:txBody>
            <a:bodyPr wrap="none">
              <a:spAutoFit/>
            </a:bodyPr>
            <a:lstStyle/>
            <a:p>
              <a:r>
                <a:rPr lang="en-US" altLang="ja-JP" sz="1100" b="1"/>
                <a:t>262</a:t>
              </a:r>
              <a:endParaRPr lang="ja-JP" altLang="en-US" sz="1100" b="1"/>
            </a:p>
          </p:txBody>
        </p:sp>
        <p:sp>
          <p:nvSpPr>
            <p:cNvPr id="191" name="正方形/長方形 190"/>
            <p:cNvSpPr>
              <a:spLocks noChangeAspect="1"/>
            </p:cNvSpPr>
            <p:nvPr/>
          </p:nvSpPr>
          <p:spPr>
            <a:xfrm>
              <a:off x="2560224" y="2509439"/>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97" name="テキスト ボックス 125"/>
            <p:cNvSpPr txBox="1">
              <a:spLocks noChangeArrowheads="1"/>
            </p:cNvSpPr>
            <p:nvPr/>
          </p:nvSpPr>
          <p:spPr bwMode="auto">
            <a:xfrm>
              <a:off x="2487770" y="2509702"/>
              <a:ext cx="420308" cy="261610"/>
            </a:xfrm>
            <a:prstGeom prst="rect">
              <a:avLst/>
            </a:prstGeom>
            <a:noFill/>
            <a:ln w="9525">
              <a:noFill/>
              <a:miter lim="800000"/>
              <a:headEnd/>
              <a:tailEnd/>
            </a:ln>
          </p:spPr>
          <p:txBody>
            <a:bodyPr wrap="none">
              <a:spAutoFit/>
            </a:bodyPr>
            <a:lstStyle/>
            <a:p>
              <a:r>
                <a:rPr lang="en-US" altLang="ja-JP" sz="1100" b="1"/>
                <a:t>272</a:t>
              </a:r>
              <a:endParaRPr lang="ja-JP" altLang="en-US" sz="1100" b="1"/>
            </a:p>
          </p:txBody>
        </p:sp>
        <p:sp>
          <p:nvSpPr>
            <p:cNvPr id="193" name="正方形/長方形 192"/>
            <p:cNvSpPr>
              <a:spLocks noChangeAspect="1"/>
            </p:cNvSpPr>
            <p:nvPr/>
          </p:nvSpPr>
          <p:spPr>
            <a:xfrm>
              <a:off x="2020543" y="3057168"/>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99" name="テキスト ボックス 125"/>
            <p:cNvSpPr txBox="1">
              <a:spLocks noChangeArrowheads="1"/>
            </p:cNvSpPr>
            <p:nvPr/>
          </p:nvSpPr>
          <p:spPr bwMode="auto">
            <a:xfrm>
              <a:off x="1947586" y="3056453"/>
              <a:ext cx="420308" cy="261610"/>
            </a:xfrm>
            <a:prstGeom prst="rect">
              <a:avLst/>
            </a:prstGeom>
            <a:noFill/>
            <a:ln w="9525">
              <a:noFill/>
              <a:miter lim="800000"/>
              <a:headEnd/>
              <a:tailEnd/>
            </a:ln>
          </p:spPr>
          <p:txBody>
            <a:bodyPr wrap="none">
              <a:spAutoFit/>
            </a:bodyPr>
            <a:lstStyle/>
            <a:p>
              <a:r>
                <a:rPr lang="en-US" altLang="ja-JP" sz="1100" b="1"/>
                <a:t>268</a:t>
              </a:r>
              <a:endParaRPr lang="ja-JP" altLang="en-US" sz="1100" b="1"/>
            </a:p>
          </p:txBody>
        </p:sp>
        <p:sp>
          <p:nvSpPr>
            <p:cNvPr id="195" name="正方形/長方形 194"/>
            <p:cNvSpPr>
              <a:spLocks noChangeAspect="1"/>
            </p:cNvSpPr>
            <p:nvPr/>
          </p:nvSpPr>
          <p:spPr>
            <a:xfrm>
              <a:off x="2563398" y="3323888"/>
              <a:ext cx="261904" cy="26195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01" name="テキスト ボックス 125"/>
            <p:cNvSpPr txBox="1">
              <a:spLocks noChangeArrowheads="1"/>
            </p:cNvSpPr>
            <p:nvPr/>
          </p:nvSpPr>
          <p:spPr bwMode="auto">
            <a:xfrm>
              <a:off x="2489826" y="3323110"/>
              <a:ext cx="420308" cy="261610"/>
            </a:xfrm>
            <a:prstGeom prst="rect">
              <a:avLst/>
            </a:prstGeom>
            <a:noFill/>
            <a:ln w="9525">
              <a:noFill/>
              <a:miter lim="800000"/>
              <a:headEnd/>
              <a:tailEnd/>
            </a:ln>
          </p:spPr>
          <p:txBody>
            <a:bodyPr wrap="none">
              <a:spAutoFit/>
            </a:bodyPr>
            <a:lstStyle/>
            <a:p>
              <a:r>
                <a:rPr lang="en-US" altLang="ja-JP" sz="1100" b="1"/>
                <a:t>269</a:t>
              </a:r>
              <a:endParaRPr lang="ja-JP" altLang="en-US" sz="1100" b="1"/>
            </a:p>
          </p:txBody>
        </p:sp>
        <p:sp>
          <p:nvSpPr>
            <p:cNvPr id="197" name="正方形/長方形 196"/>
            <p:cNvSpPr>
              <a:spLocks noChangeAspect="1"/>
            </p:cNvSpPr>
            <p:nvPr/>
          </p:nvSpPr>
          <p:spPr>
            <a:xfrm>
              <a:off x="2836413" y="3320713"/>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03" name="テキスト ボックス 125"/>
            <p:cNvSpPr txBox="1">
              <a:spLocks noChangeArrowheads="1"/>
            </p:cNvSpPr>
            <p:nvPr/>
          </p:nvSpPr>
          <p:spPr bwMode="auto">
            <a:xfrm>
              <a:off x="2763050" y="3320576"/>
              <a:ext cx="420308" cy="261610"/>
            </a:xfrm>
            <a:prstGeom prst="rect">
              <a:avLst/>
            </a:prstGeom>
            <a:noFill/>
            <a:ln w="9525">
              <a:noFill/>
              <a:miter lim="800000"/>
              <a:headEnd/>
              <a:tailEnd/>
            </a:ln>
          </p:spPr>
          <p:txBody>
            <a:bodyPr wrap="none">
              <a:spAutoFit/>
            </a:bodyPr>
            <a:lstStyle/>
            <a:p>
              <a:r>
                <a:rPr lang="en-US" altLang="ja-JP" sz="1100" b="1"/>
                <a:t>270</a:t>
              </a:r>
              <a:endParaRPr lang="ja-JP" altLang="en-US" sz="1100" b="1"/>
            </a:p>
          </p:txBody>
        </p:sp>
        <p:sp>
          <p:nvSpPr>
            <p:cNvPr id="199" name="正方形/長方形 198"/>
            <p:cNvSpPr>
              <a:spLocks noChangeAspect="1"/>
            </p:cNvSpPr>
            <p:nvPr/>
          </p:nvSpPr>
          <p:spPr>
            <a:xfrm>
              <a:off x="3109427" y="3320713"/>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05" name="テキスト ボックス 125"/>
            <p:cNvSpPr txBox="1">
              <a:spLocks noChangeArrowheads="1"/>
            </p:cNvSpPr>
            <p:nvPr/>
          </p:nvSpPr>
          <p:spPr bwMode="auto">
            <a:xfrm>
              <a:off x="3036872" y="3320576"/>
              <a:ext cx="420308" cy="261610"/>
            </a:xfrm>
            <a:prstGeom prst="rect">
              <a:avLst/>
            </a:prstGeom>
            <a:noFill/>
            <a:ln w="9525">
              <a:noFill/>
              <a:miter lim="800000"/>
              <a:headEnd/>
              <a:tailEnd/>
            </a:ln>
          </p:spPr>
          <p:txBody>
            <a:bodyPr wrap="none">
              <a:spAutoFit/>
            </a:bodyPr>
            <a:lstStyle/>
            <a:p>
              <a:r>
                <a:rPr lang="en-US" altLang="ja-JP" sz="1100" b="1"/>
                <a:t>271</a:t>
              </a:r>
              <a:endParaRPr lang="ja-JP" altLang="en-US" sz="1100" b="1"/>
            </a:p>
          </p:txBody>
        </p:sp>
        <p:sp>
          <p:nvSpPr>
            <p:cNvPr id="201" name="正方形/長方形 200"/>
            <p:cNvSpPr>
              <a:spLocks noChangeAspect="1"/>
            </p:cNvSpPr>
            <p:nvPr/>
          </p:nvSpPr>
          <p:spPr>
            <a:xfrm>
              <a:off x="3660219" y="2233193"/>
              <a:ext cx="261903"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07" name="テキスト ボックス 125"/>
            <p:cNvSpPr txBox="1">
              <a:spLocks noChangeArrowheads="1"/>
            </p:cNvSpPr>
            <p:nvPr/>
          </p:nvSpPr>
          <p:spPr bwMode="auto">
            <a:xfrm>
              <a:off x="3586452" y="2233346"/>
              <a:ext cx="420308" cy="261610"/>
            </a:xfrm>
            <a:prstGeom prst="rect">
              <a:avLst/>
            </a:prstGeom>
            <a:noFill/>
            <a:ln w="9525">
              <a:noFill/>
              <a:miter lim="800000"/>
              <a:headEnd/>
              <a:tailEnd/>
            </a:ln>
          </p:spPr>
          <p:txBody>
            <a:bodyPr wrap="none">
              <a:spAutoFit/>
            </a:bodyPr>
            <a:lstStyle/>
            <a:p>
              <a:r>
                <a:rPr lang="en-US" altLang="ja-JP" sz="1100" b="1"/>
                <a:t>277</a:t>
              </a:r>
              <a:endParaRPr lang="ja-JP" altLang="en-US" sz="1100" b="1"/>
            </a:p>
          </p:txBody>
        </p:sp>
        <p:sp>
          <p:nvSpPr>
            <p:cNvPr id="203" name="正方形/長方形 202"/>
            <p:cNvSpPr>
              <a:spLocks noChangeAspect="1"/>
            </p:cNvSpPr>
            <p:nvPr/>
          </p:nvSpPr>
          <p:spPr>
            <a:xfrm>
              <a:off x="3660219" y="1960122"/>
              <a:ext cx="261903"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09" name="テキスト ボックス 125"/>
            <p:cNvSpPr txBox="1">
              <a:spLocks noChangeArrowheads="1"/>
            </p:cNvSpPr>
            <p:nvPr/>
          </p:nvSpPr>
          <p:spPr bwMode="auto">
            <a:xfrm>
              <a:off x="3587528" y="1960122"/>
              <a:ext cx="420308" cy="261610"/>
            </a:xfrm>
            <a:prstGeom prst="rect">
              <a:avLst/>
            </a:prstGeom>
            <a:noFill/>
            <a:ln w="9525">
              <a:noFill/>
              <a:miter lim="800000"/>
              <a:headEnd/>
              <a:tailEnd/>
            </a:ln>
          </p:spPr>
          <p:txBody>
            <a:bodyPr wrap="none">
              <a:spAutoFit/>
            </a:bodyPr>
            <a:lstStyle/>
            <a:p>
              <a:r>
                <a:rPr lang="en-US" altLang="ja-JP" sz="1100" b="1"/>
                <a:t>278</a:t>
              </a:r>
              <a:endParaRPr lang="ja-JP" altLang="en-US" sz="1100" b="1"/>
            </a:p>
          </p:txBody>
        </p:sp>
        <p:sp>
          <p:nvSpPr>
            <p:cNvPr id="205" name="正方形/長方形 204"/>
            <p:cNvSpPr>
              <a:spLocks noChangeAspect="1"/>
            </p:cNvSpPr>
            <p:nvPr/>
          </p:nvSpPr>
          <p:spPr>
            <a:xfrm>
              <a:off x="3111015" y="2780922"/>
              <a:ext cx="261903"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11" name="テキスト ボックス 125"/>
            <p:cNvSpPr txBox="1">
              <a:spLocks noChangeArrowheads="1"/>
            </p:cNvSpPr>
            <p:nvPr/>
          </p:nvSpPr>
          <p:spPr bwMode="auto">
            <a:xfrm>
              <a:off x="3037948" y="2780695"/>
              <a:ext cx="420308" cy="261610"/>
            </a:xfrm>
            <a:prstGeom prst="rect">
              <a:avLst/>
            </a:prstGeom>
            <a:noFill/>
            <a:ln w="9525">
              <a:noFill/>
              <a:miter lim="800000"/>
              <a:headEnd/>
              <a:tailEnd/>
            </a:ln>
          </p:spPr>
          <p:txBody>
            <a:bodyPr wrap="none">
              <a:spAutoFit/>
            </a:bodyPr>
            <a:lstStyle/>
            <a:p>
              <a:r>
                <a:rPr lang="en-US" altLang="ja-JP" sz="1100" b="1"/>
                <a:t>273</a:t>
              </a:r>
              <a:endParaRPr lang="ja-JP" altLang="en-US" sz="1100" b="1"/>
            </a:p>
          </p:txBody>
        </p:sp>
        <p:sp>
          <p:nvSpPr>
            <p:cNvPr id="207" name="正方形/長方形 206"/>
            <p:cNvSpPr>
              <a:spLocks noChangeAspect="1"/>
            </p:cNvSpPr>
            <p:nvPr/>
          </p:nvSpPr>
          <p:spPr>
            <a:xfrm>
              <a:off x="3112602" y="2507851"/>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13" name="テキスト ボックス 125"/>
            <p:cNvSpPr txBox="1">
              <a:spLocks noChangeArrowheads="1"/>
            </p:cNvSpPr>
            <p:nvPr/>
          </p:nvSpPr>
          <p:spPr bwMode="auto">
            <a:xfrm>
              <a:off x="3039024" y="2507471"/>
              <a:ext cx="420308" cy="261610"/>
            </a:xfrm>
            <a:prstGeom prst="rect">
              <a:avLst/>
            </a:prstGeom>
            <a:noFill/>
            <a:ln w="9525">
              <a:noFill/>
              <a:miter lim="800000"/>
              <a:headEnd/>
              <a:tailEnd/>
            </a:ln>
          </p:spPr>
          <p:txBody>
            <a:bodyPr wrap="none">
              <a:spAutoFit/>
            </a:bodyPr>
            <a:lstStyle/>
            <a:p>
              <a:r>
                <a:rPr lang="en-US" altLang="ja-JP" sz="1100" b="1"/>
                <a:t>274</a:t>
              </a:r>
              <a:endParaRPr lang="ja-JP" altLang="en-US" sz="1100" b="1"/>
            </a:p>
          </p:txBody>
        </p:sp>
        <p:sp>
          <p:nvSpPr>
            <p:cNvPr id="209" name="正方形/長方形 208"/>
            <p:cNvSpPr>
              <a:spLocks noChangeAspect="1"/>
            </p:cNvSpPr>
            <p:nvPr/>
          </p:nvSpPr>
          <p:spPr>
            <a:xfrm>
              <a:off x="2561811" y="3055580"/>
              <a:ext cx="261903"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11" name="直角三角形 210"/>
            <p:cNvSpPr/>
            <p:nvPr/>
          </p:nvSpPr>
          <p:spPr>
            <a:xfrm flipH="1">
              <a:off x="1480863" y="4425696"/>
              <a:ext cx="252380" cy="252431"/>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616" name="テキスト ボックス 125"/>
            <p:cNvSpPr txBox="1">
              <a:spLocks noChangeArrowheads="1"/>
            </p:cNvSpPr>
            <p:nvPr/>
          </p:nvSpPr>
          <p:spPr bwMode="auto">
            <a:xfrm>
              <a:off x="1403672" y="4422868"/>
              <a:ext cx="420308" cy="261610"/>
            </a:xfrm>
            <a:prstGeom prst="rect">
              <a:avLst/>
            </a:prstGeom>
            <a:noFill/>
            <a:ln w="9525">
              <a:noFill/>
              <a:miter lim="800000"/>
              <a:headEnd/>
              <a:tailEnd/>
            </a:ln>
          </p:spPr>
          <p:txBody>
            <a:bodyPr wrap="none">
              <a:spAutoFit/>
            </a:bodyPr>
            <a:lstStyle/>
            <a:p>
              <a:r>
                <a:rPr lang="en-US" altLang="ja-JP" sz="1100" b="1"/>
                <a:t>261</a:t>
              </a:r>
              <a:endParaRPr lang="ja-JP" altLang="en-US" sz="1100" b="1"/>
            </a:p>
          </p:txBody>
        </p:sp>
        <p:sp>
          <p:nvSpPr>
            <p:cNvPr id="16617" name="テキスト ボックス 125"/>
            <p:cNvSpPr txBox="1">
              <a:spLocks noChangeArrowheads="1"/>
            </p:cNvSpPr>
            <p:nvPr/>
          </p:nvSpPr>
          <p:spPr bwMode="auto">
            <a:xfrm>
              <a:off x="2481506" y="3059880"/>
              <a:ext cx="420308" cy="261610"/>
            </a:xfrm>
            <a:prstGeom prst="rect">
              <a:avLst/>
            </a:prstGeom>
            <a:noFill/>
            <a:ln w="9525">
              <a:noFill/>
              <a:miter lim="800000"/>
              <a:headEnd/>
              <a:tailEnd/>
            </a:ln>
          </p:spPr>
          <p:txBody>
            <a:bodyPr wrap="none">
              <a:spAutoFit/>
            </a:bodyPr>
            <a:lstStyle/>
            <a:p>
              <a:r>
                <a:rPr lang="en-US" altLang="ja-JP" sz="1100" b="1"/>
                <a:t>270</a:t>
              </a:r>
              <a:endParaRPr lang="ja-JP" altLang="en-US" sz="1100" b="1"/>
            </a:p>
          </p:txBody>
        </p:sp>
        <p:sp>
          <p:nvSpPr>
            <p:cNvPr id="214" name="正方形/長方形 213"/>
            <p:cNvSpPr>
              <a:spLocks noChangeAspect="1"/>
            </p:cNvSpPr>
            <p:nvPr/>
          </p:nvSpPr>
          <p:spPr>
            <a:xfrm>
              <a:off x="1747529" y="3596959"/>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19" name="テキスト ボックス 125"/>
            <p:cNvSpPr txBox="1">
              <a:spLocks noChangeArrowheads="1"/>
            </p:cNvSpPr>
            <p:nvPr/>
          </p:nvSpPr>
          <p:spPr bwMode="auto">
            <a:xfrm>
              <a:off x="1674362" y="3597235"/>
              <a:ext cx="420308" cy="261610"/>
            </a:xfrm>
            <a:prstGeom prst="rect">
              <a:avLst/>
            </a:prstGeom>
            <a:noFill/>
            <a:ln w="9525">
              <a:noFill/>
              <a:miter lim="800000"/>
              <a:headEnd/>
              <a:tailEnd/>
            </a:ln>
          </p:spPr>
          <p:txBody>
            <a:bodyPr wrap="none">
              <a:spAutoFit/>
            </a:bodyPr>
            <a:lstStyle/>
            <a:p>
              <a:r>
                <a:rPr lang="en-US" altLang="ja-JP" sz="1100" b="1"/>
                <a:t>265</a:t>
              </a:r>
              <a:endParaRPr lang="ja-JP" altLang="en-US" sz="1100" b="1"/>
            </a:p>
          </p:txBody>
        </p:sp>
        <p:sp>
          <p:nvSpPr>
            <p:cNvPr id="216" name="正方形/長方形 215"/>
            <p:cNvSpPr>
              <a:spLocks noChangeAspect="1"/>
            </p:cNvSpPr>
            <p:nvPr/>
          </p:nvSpPr>
          <p:spPr>
            <a:xfrm>
              <a:off x="1741180" y="4149451"/>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17" name="直角三角形 216"/>
            <p:cNvSpPr/>
            <p:nvPr/>
          </p:nvSpPr>
          <p:spPr>
            <a:xfrm flipH="1">
              <a:off x="1747529" y="4154213"/>
              <a:ext cx="252380" cy="2524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622" name="テキスト ボックス 125"/>
            <p:cNvSpPr txBox="1">
              <a:spLocks noChangeArrowheads="1"/>
            </p:cNvSpPr>
            <p:nvPr/>
          </p:nvSpPr>
          <p:spPr bwMode="auto">
            <a:xfrm>
              <a:off x="1668098" y="4149947"/>
              <a:ext cx="420308" cy="261610"/>
            </a:xfrm>
            <a:prstGeom prst="rect">
              <a:avLst/>
            </a:prstGeom>
            <a:noFill/>
            <a:ln w="9525">
              <a:noFill/>
              <a:miter lim="800000"/>
              <a:headEnd/>
              <a:tailEnd/>
            </a:ln>
          </p:spPr>
          <p:txBody>
            <a:bodyPr wrap="none">
              <a:spAutoFit/>
            </a:bodyPr>
            <a:lstStyle/>
            <a:p>
              <a:r>
                <a:rPr lang="en-US" altLang="ja-JP" sz="1100" b="1"/>
                <a:t>263</a:t>
              </a:r>
              <a:endParaRPr lang="ja-JP" altLang="en-US" sz="1100" b="1"/>
            </a:p>
          </p:txBody>
        </p:sp>
        <p:sp>
          <p:nvSpPr>
            <p:cNvPr id="219" name="正方形/長方形 218"/>
            <p:cNvSpPr>
              <a:spLocks noChangeAspect="1"/>
            </p:cNvSpPr>
            <p:nvPr/>
          </p:nvSpPr>
          <p:spPr>
            <a:xfrm>
              <a:off x="1745942" y="3871617"/>
              <a:ext cx="261903" cy="26354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24" name="テキスト ボックス 125"/>
            <p:cNvSpPr txBox="1">
              <a:spLocks noChangeArrowheads="1"/>
            </p:cNvSpPr>
            <p:nvPr/>
          </p:nvSpPr>
          <p:spPr bwMode="auto">
            <a:xfrm>
              <a:off x="1672600" y="3871588"/>
              <a:ext cx="420308" cy="261610"/>
            </a:xfrm>
            <a:prstGeom prst="rect">
              <a:avLst/>
            </a:prstGeom>
            <a:noFill/>
            <a:ln w="9525">
              <a:noFill/>
              <a:miter lim="800000"/>
              <a:headEnd/>
              <a:tailEnd/>
            </a:ln>
          </p:spPr>
          <p:txBody>
            <a:bodyPr wrap="none">
              <a:spAutoFit/>
            </a:bodyPr>
            <a:lstStyle/>
            <a:p>
              <a:r>
                <a:rPr lang="en-US" altLang="ja-JP" sz="1100" b="1"/>
                <a:t>264</a:t>
              </a:r>
              <a:endParaRPr lang="ja-JP" altLang="en-US" sz="1100" b="1"/>
            </a:p>
          </p:txBody>
        </p:sp>
      </p:grpSp>
      <p:grpSp>
        <p:nvGrpSpPr>
          <p:cNvPr id="4" name="グループ化 318"/>
          <p:cNvGrpSpPr>
            <a:grpSpLocks/>
          </p:cNvGrpSpPr>
          <p:nvPr/>
        </p:nvGrpSpPr>
        <p:grpSpPr bwMode="auto">
          <a:xfrm>
            <a:off x="2533831" y="1141413"/>
            <a:ext cx="4716284" cy="4100513"/>
            <a:chOff x="2570178" y="582700"/>
            <a:chExt cx="4716466" cy="4101173"/>
          </a:xfrm>
        </p:grpSpPr>
        <p:sp>
          <p:nvSpPr>
            <p:cNvPr id="222" name="正方形/長方形 221"/>
            <p:cNvSpPr>
              <a:spLocks noChangeAspect="1"/>
            </p:cNvSpPr>
            <p:nvPr/>
          </p:nvSpPr>
          <p:spPr>
            <a:xfrm>
              <a:off x="2838295" y="4144036"/>
              <a:ext cx="261947" cy="26356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497" name="テキスト ボックス 125"/>
            <p:cNvSpPr txBox="1">
              <a:spLocks noChangeArrowheads="1"/>
            </p:cNvSpPr>
            <p:nvPr/>
          </p:nvSpPr>
          <p:spPr bwMode="auto">
            <a:xfrm>
              <a:off x="2765267" y="4143380"/>
              <a:ext cx="420308" cy="261610"/>
            </a:xfrm>
            <a:prstGeom prst="rect">
              <a:avLst/>
            </a:prstGeom>
            <a:noFill/>
            <a:ln w="9525">
              <a:noFill/>
              <a:miter lim="800000"/>
              <a:headEnd/>
              <a:tailEnd/>
            </a:ln>
          </p:spPr>
          <p:txBody>
            <a:bodyPr wrap="none">
              <a:spAutoFit/>
            </a:bodyPr>
            <a:lstStyle/>
            <a:p>
              <a:r>
                <a:rPr lang="en-US" altLang="ja-JP" sz="1100" b="1" dirty="0"/>
                <a:t>267</a:t>
              </a:r>
              <a:endParaRPr lang="ja-JP" altLang="en-US" sz="1100" b="1" dirty="0"/>
            </a:p>
          </p:txBody>
        </p:sp>
        <p:sp>
          <p:nvSpPr>
            <p:cNvPr id="224" name="正方形/長方形 223"/>
            <p:cNvSpPr>
              <a:spLocks noChangeAspect="1"/>
            </p:cNvSpPr>
            <p:nvPr/>
          </p:nvSpPr>
          <p:spPr>
            <a:xfrm>
              <a:off x="3112943" y="4420306"/>
              <a:ext cx="261948" cy="26356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26" name="正方形/長方形 225"/>
            <p:cNvSpPr>
              <a:spLocks noChangeAspect="1"/>
            </p:cNvSpPr>
            <p:nvPr/>
          </p:nvSpPr>
          <p:spPr>
            <a:xfrm>
              <a:off x="2570178" y="4420306"/>
              <a:ext cx="261947" cy="26356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30" name="正方形/長方形 229"/>
            <p:cNvSpPr>
              <a:spLocks noChangeAspect="1"/>
            </p:cNvSpPr>
            <p:nvPr/>
          </p:nvSpPr>
          <p:spPr>
            <a:xfrm>
              <a:off x="2570178" y="4148800"/>
              <a:ext cx="261947" cy="263567"/>
            </a:xfrm>
            <a:prstGeom prst="rect">
              <a:avLst/>
            </a:prstGeom>
            <a:solidFill>
              <a:srgbClr val="EE50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32" name="正方形/長方形 231"/>
            <p:cNvSpPr>
              <a:spLocks noChangeAspect="1"/>
            </p:cNvSpPr>
            <p:nvPr/>
          </p:nvSpPr>
          <p:spPr>
            <a:xfrm>
              <a:off x="3389178" y="3596261"/>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05" name="テキスト ボックス 125"/>
            <p:cNvSpPr txBox="1">
              <a:spLocks noChangeArrowheads="1"/>
            </p:cNvSpPr>
            <p:nvPr/>
          </p:nvSpPr>
          <p:spPr bwMode="auto">
            <a:xfrm>
              <a:off x="3316782" y="3596942"/>
              <a:ext cx="420308" cy="261610"/>
            </a:xfrm>
            <a:prstGeom prst="rect">
              <a:avLst/>
            </a:prstGeom>
            <a:noFill/>
            <a:ln w="9525">
              <a:noFill/>
              <a:miter lim="800000"/>
              <a:headEnd/>
              <a:tailEnd/>
            </a:ln>
          </p:spPr>
          <p:txBody>
            <a:bodyPr wrap="none">
              <a:spAutoFit/>
            </a:bodyPr>
            <a:lstStyle/>
            <a:p>
              <a:r>
                <a:rPr lang="en-US" altLang="ja-JP" sz="1100" b="1"/>
                <a:t>271</a:t>
              </a:r>
              <a:endParaRPr lang="ja-JP" altLang="en-US" sz="1100" b="1"/>
            </a:p>
          </p:txBody>
        </p:sp>
        <p:sp>
          <p:nvSpPr>
            <p:cNvPr id="234" name="正方形/長方形 233"/>
            <p:cNvSpPr>
              <a:spLocks noChangeAspect="1"/>
            </p:cNvSpPr>
            <p:nvPr/>
          </p:nvSpPr>
          <p:spPr>
            <a:xfrm>
              <a:off x="3659064" y="3597848"/>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07" name="テキスト ボックス 125"/>
            <p:cNvSpPr txBox="1">
              <a:spLocks noChangeArrowheads="1"/>
            </p:cNvSpPr>
            <p:nvPr/>
          </p:nvSpPr>
          <p:spPr bwMode="auto">
            <a:xfrm>
              <a:off x="3585798" y="3597198"/>
              <a:ext cx="420308" cy="261610"/>
            </a:xfrm>
            <a:prstGeom prst="rect">
              <a:avLst/>
            </a:prstGeom>
            <a:noFill/>
            <a:ln w="9525">
              <a:noFill/>
              <a:miter lim="800000"/>
              <a:headEnd/>
              <a:tailEnd/>
            </a:ln>
          </p:spPr>
          <p:txBody>
            <a:bodyPr wrap="none">
              <a:spAutoFit/>
            </a:bodyPr>
            <a:lstStyle/>
            <a:p>
              <a:r>
                <a:rPr lang="en-US" altLang="ja-JP" sz="1100" b="1"/>
                <a:t>272</a:t>
              </a:r>
              <a:endParaRPr lang="ja-JP" altLang="en-US" sz="1100" b="1"/>
            </a:p>
          </p:txBody>
        </p:sp>
        <p:sp>
          <p:nvSpPr>
            <p:cNvPr id="236" name="正方形/長方形 235"/>
            <p:cNvSpPr>
              <a:spLocks noChangeAspect="1"/>
            </p:cNvSpPr>
            <p:nvPr/>
          </p:nvSpPr>
          <p:spPr>
            <a:xfrm>
              <a:off x="3657477" y="3869355"/>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41" name="直角三角形 240"/>
            <p:cNvSpPr/>
            <p:nvPr/>
          </p:nvSpPr>
          <p:spPr>
            <a:xfrm flipH="1">
              <a:off x="3665414" y="3945567"/>
              <a:ext cx="252423" cy="181004"/>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510" name="テキスト ボックス 125"/>
            <p:cNvSpPr txBox="1">
              <a:spLocks noChangeArrowheads="1"/>
            </p:cNvSpPr>
            <p:nvPr/>
          </p:nvSpPr>
          <p:spPr bwMode="auto">
            <a:xfrm>
              <a:off x="3584306" y="3868635"/>
              <a:ext cx="420308" cy="261610"/>
            </a:xfrm>
            <a:prstGeom prst="rect">
              <a:avLst/>
            </a:prstGeom>
            <a:noFill/>
            <a:ln w="9525">
              <a:noFill/>
              <a:miter lim="800000"/>
              <a:headEnd/>
              <a:tailEnd/>
            </a:ln>
          </p:spPr>
          <p:txBody>
            <a:bodyPr wrap="none">
              <a:spAutoFit/>
            </a:bodyPr>
            <a:lstStyle/>
            <a:p>
              <a:r>
                <a:rPr lang="en-US" altLang="ja-JP" sz="1100" b="1"/>
                <a:t>271</a:t>
              </a:r>
              <a:endParaRPr lang="ja-JP" altLang="en-US" sz="1100" b="1"/>
            </a:p>
          </p:txBody>
        </p:sp>
        <p:sp>
          <p:nvSpPr>
            <p:cNvPr id="242" name="正方形/長方形 241"/>
            <p:cNvSpPr>
              <a:spLocks noChangeAspect="1"/>
            </p:cNvSpPr>
            <p:nvPr/>
          </p:nvSpPr>
          <p:spPr>
            <a:xfrm>
              <a:off x="3933713" y="3050073"/>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44" name="正方形/長方形 243"/>
            <p:cNvSpPr>
              <a:spLocks noChangeAspect="1"/>
            </p:cNvSpPr>
            <p:nvPr/>
          </p:nvSpPr>
          <p:spPr>
            <a:xfrm>
              <a:off x="4202010" y="3050073"/>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14" name="テキスト ボックス 125"/>
            <p:cNvSpPr txBox="1">
              <a:spLocks noChangeArrowheads="1"/>
            </p:cNvSpPr>
            <p:nvPr/>
          </p:nvSpPr>
          <p:spPr bwMode="auto">
            <a:xfrm>
              <a:off x="4129252" y="3049626"/>
              <a:ext cx="420308" cy="261610"/>
            </a:xfrm>
            <a:prstGeom prst="rect">
              <a:avLst/>
            </a:prstGeom>
            <a:noFill/>
            <a:ln w="9525">
              <a:noFill/>
              <a:miter lim="800000"/>
              <a:headEnd/>
              <a:tailEnd/>
            </a:ln>
          </p:spPr>
          <p:txBody>
            <a:bodyPr wrap="none">
              <a:spAutoFit/>
            </a:bodyPr>
            <a:lstStyle/>
            <a:p>
              <a:r>
                <a:rPr lang="en-US" altLang="ja-JP" sz="1100" b="1" dirty="0"/>
                <a:t>276</a:t>
              </a:r>
              <a:endParaRPr lang="ja-JP" altLang="en-US" sz="1100" b="1" dirty="0"/>
            </a:p>
          </p:txBody>
        </p:sp>
        <p:sp>
          <p:nvSpPr>
            <p:cNvPr id="246" name="正方形/長方形 245"/>
            <p:cNvSpPr>
              <a:spLocks noChangeAspect="1"/>
            </p:cNvSpPr>
            <p:nvPr/>
          </p:nvSpPr>
          <p:spPr>
            <a:xfrm>
              <a:off x="4200423" y="3321578"/>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16" name="テキスト ボックス 125"/>
            <p:cNvSpPr txBox="1">
              <a:spLocks noChangeArrowheads="1"/>
            </p:cNvSpPr>
            <p:nvPr/>
          </p:nvSpPr>
          <p:spPr bwMode="auto">
            <a:xfrm>
              <a:off x="4127760" y="3321063"/>
              <a:ext cx="420308" cy="261610"/>
            </a:xfrm>
            <a:prstGeom prst="rect">
              <a:avLst/>
            </a:prstGeom>
            <a:noFill/>
            <a:ln w="9525">
              <a:noFill/>
              <a:miter lim="800000"/>
              <a:headEnd/>
              <a:tailEnd/>
            </a:ln>
          </p:spPr>
          <p:txBody>
            <a:bodyPr wrap="none">
              <a:spAutoFit/>
            </a:bodyPr>
            <a:lstStyle/>
            <a:p>
              <a:r>
                <a:rPr lang="en-US" altLang="ja-JP" sz="1100" b="1" dirty="0"/>
                <a:t>275</a:t>
              </a:r>
              <a:endParaRPr lang="ja-JP" altLang="en-US" sz="1100" b="1" dirty="0"/>
            </a:p>
          </p:txBody>
        </p:sp>
        <p:sp>
          <p:nvSpPr>
            <p:cNvPr id="248" name="正方形/長方形 247"/>
            <p:cNvSpPr>
              <a:spLocks noChangeAspect="1"/>
            </p:cNvSpPr>
            <p:nvPr/>
          </p:nvSpPr>
          <p:spPr>
            <a:xfrm>
              <a:off x="4479834" y="2505472"/>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50" name="正方形/長方形 249"/>
            <p:cNvSpPr>
              <a:spLocks noChangeAspect="1"/>
            </p:cNvSpPr>
            <p:nvPr/>
          </p:nvSpPr>
          <p:spPr>
            <a:xfrm>
              <a:off x="4748132" y="2505472"/>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20" name="テキスト ボックス 125"/>
            <p:cNvSpPr txBox="1">
              <a:spLocks noChangeArrowheads="1"/>
            </p:cNvSpPr>
            <p:nvPr/>
          </p:nvSpPr>
          <p:spPr bwMode="auto">
            <a:xfrm>
              <a:off x="4675700" y="2506172"/>
              <a:ext cx="420308" cy="261610"/>
            </a:xfrm>
            <a:prstGeom prst="rect">
              <a:avLst/>
            </a:prstGeom>
            <a:noFill/>
            <a:ln w="9525">
              <a:noFill/>
              <a:miter lim="800000"/>
              <a:headEnd/>
              <a:tailEnd/>
            </a:ln>
          </p:spPr>
          <p:txBody>
            <a:bodyPr wrap="none">
              <a:spAutoFit/>
            </a:bodyPr>
            <a:lstStyle/>
            <a:p>
              <a:r>
                <a:rPr lang="en-US" altLang="ja-JP" sz="1100" b="1"/>
                <a:t>280</a:t>
              </a:r>
              <a:endParaRPr lang="ja-JP" altLang="en-US" sz="1100" b="1"/>
            </a:p>
          </p:txBody>
        </p:sp>
        <p:sp>
          <p:nvSpPr>
            <p:cNvPr id="252" name="正方形/長方形 251"/>
            <p:cNvSpPr>
              <a:spLocks noChangeAspect="1"/>
            </p:cNvSpPr>
            <p:nvPr/>
          </p:nvSpPr>
          <p:spPr>
            <a:xfrm>
              <a:off x="4746545" y="2776979"/>
              <a:ext cx="261947" cy="26356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22" name="テキスト ボックス 125"/>
            <p:cNvSpPr txBox="1">
              <a:spLocks noChangeArrowheads="1"/>
            </p:cNvSpPr>
            <p:nvPr/>
          </p:nvSpPr>
          <p:spPr bwMode="auto">
            <a:xfrm>
              <a:off x="4674208" y="2770339"/>
              <a:ext cx="420308" cy="261610"/>
            </a:xfrm>
            <a:prstGeom prst="rect">
              <a:avLst/>
            </a:prstGeom>
            <a:noFill/>
            <a:ln w="9525">
              <a:noFill/>
              <a:miter lim="800000"/>
              <a:headEnd/>
              <a:tailEnd/>
            </a:ln>
          </p:spPr>
          <p:txBody>
            <a:bodyPr wrap="none">
              <a:spAutoFit/>
            </a:bodyPr>
            <a:lstStyle/>
            <a:p>
              <a:r>
                <a:rPr lang="en-US" altLang="ja-JP" sz="1100" b="1" dirty="0"/>
                <a:t>279</a:t>
              </a:r>
              <a:endParaRPr lang="ja-JP" altLang="en-US" sz="1100" b="1" dirty="0"/>
            </a:p>
          </p:txBody>
        </p:sp>
        <p:sp>
          <p:nvSpPr>
            <p:cNvPr id="254" name="正方形/長方形 253"/>
            <p:cNvSpPr>
              <a:spLocks noChangeAspect="1"/>
            </p:cNvSpPr>
            <p:nvPr/>
          </p:nvSpPr>
          <p:spPr>
            <a:xfrm>
              <a:off x="4759762" y="3320957"/>
              <a:ext cx="261948" cy="26356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58" name="正方形/長方形 257"/>
            <p:cNvSpPr>
              <a:spLocks noChangeAspect="1"/>
            </p:cNvSpPr>
            <p:nvPr/>
          </p:nvSpPr>
          <p:spPr>
            <a:xfrm>
              <a:off x="5572077" y="2230791"/>
              <a:ext cx="261947" cy="26356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28" name="テキスト ボックス 125"/>
            <p:cNvSpPr txBox="1">
              <a:spLocks noChangeArrowheads="1"/>
            </p:cNvSpPr>
            <p:nvPr/>
          </p:nvSpPr>
          <p:spPr bwMode="auto">
            <a:xfrm>
              <a:off x="5499286" y="2231384"/>
              <a:ext cx="420308" cy="261610"/>
            </a:xfrm>
            <a:prstGeom prst="rect">
              <a:avLst/>
            </a:prstGeom>
            <a:noFill/>
            <a:ln w="9525">
              <a:noFill/>
              <a:miter lim="800000"/>
              <a:headEnd/>
              <a:tailEnd/>
            </a:ln>
          </p:spPr>
          <p:txBody>
            <a:bodyPr wrap="none">
              <a:spAutoFit/>
            </a:bodyPr>
            <a:lstStyle/>
            <a:p>
              <a:r>
                <a:rPr lang="en-US" altLang="ja-JP" sz="1100" b="1" dirty="0"/>
                <a:t>284</a:t>
              </a:r>
              <a:endParaRPr lang="ja-JP" altLang="en-US" sz="1100" b="1" dirty="0"/>
            </a:p>
          </p:txBody>
        </p:sp>
        <p:sp>
          <p:nvSpPr>
            <p:cNvPr id="260" name="正方形/長方形 259"/>
            <p:cNvSpPr>
              <a:spLocks noChangeAspect="1"/>
            </p:cNvSpPr>
            <p:nvPr/>
          </p:nvSpPr>
          <p:spPr>
            <a:xfrm>
              <a:off x="5845138" y="2230791"/>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30" name="テキスト ボックス 125"/>
            <p:cNvSpPr txBox="1">
              <a:spLocks noChangeArrowheads="1"/>
            </p:cNvSpPr>
            <p:nvPr/>
          </p:nvSpPr>
          <p:spPr bwMode="auto">
            <a:xfrm>
              <a:off x="5772232" y="2230915"/>
              <a:ext cx="420308" cy="261610"/>
            </a:xfrm>
            <a:prstGeom prst="rect">
              <a:avLst/>
            </a:prstGeom>
            <a:noFill/>
            <a:ln w="9525">
              <a:noFill/>
              <a:miter lim="800000"/>
              <a:headEnd/>
              <a:tailEnd/>
            </a:ln>
          </p:spPr>
          <p:txBody>
            <a:bodyPr wrap="none">
              <a:spAutoFit/>
            </a:bodyPr>
            <a:lstStyle/>
            <a:p>
              <a:r>
                <a:rPr lang="en-US" altLang="ja-JP" sz="1100" b="1"/>
                <a:t>285</a:t>
              </a:r>
              <a:endParaRPr lang="ja-JP" altLang="en-US" sz="1100" b="1"/>
            </a:p>
          </p:txBody>
        </p:sp>
        <p:sp>
          <p:nvSpPr>
            <p:cNvPr id="266" name="正方形/長方形 265"/>
            <p:cNvSpPr>
              <a:spLocks noChangeAspect="1"/>
            </p:cNvSpPr>
            <p:nvPr/>
          </p:nvSpPr>
          <p:spPr>
            <a:xfrm>
              <a:off x="5022780" y="2241904"/>
              <a:ext cx="261947" cy="26198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36" name="テキスト ボックス 125"/>
            <p:cNvSpPr txBox="1">
              <a:spLocks noChangeArrowheads="1"/>
            </p:cNvSpPr>
            <p:nvPr/>
          </p:nvSpPr>
          <p:spPr bwMode="auto">
            <a:xfrm>
              <a:off x="4950138" y="2241112"/>
              <a:ext cx="420308" cy="261610"/>
            </a:xfrm>
            <a:prstGeom prst="rect">
              <a:avLst/>
            </a:prstGeom>
            <a:noFill/>
            <a:ln w="9525">
              <a:noFill/>
              <a:miter lim="800000"/>
              <a:headEnd/>
              <a:tailEnd/>
            </a:ln>
          </p:spPr>
          <p:txBody>
            <a:bodyPr wrap="none">
              <a:spAutoFit/>
            </a:bodyPr>
            <a:lstStyle/>
            <a:p>
              <a:r>
                <a:rPr lang="en-US" altLang="ja-JP" sz="1100" b="1"/>
                <a:t>282</a:t>
              </a:r>
              <a:endParaRPr lang="ja-JP" altLang="en-US" sz="1100" b="1"/>
            </a:p>
          </p:txBody>
        </p:sp>
        <p:sp>
          <p:nvSpPr>
            <p:cNvPr id="268" name="正方形/長方形 267"/>
            <p:cNvSpPr>
              <a:spLocks noChangeAspect="1"/>
            </p:cNvSpPr>
            <p:nvPr/>
          </p:nvSpPr>
          <p:spPr>
            <a:xfrm>
              <a:off x="5024367" y="1962459"/>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70" name="正方形/長方形 269"/>
            <p:cNvSpPr>
              <a:spLocks noChangeAspect="1"/>
            </p:cNvSpPr>
            <p:nvPr/>
          </p:nvSpPr>
          <p:spPr>
            <a:xfrm>
              <a:off x="5294253" y="1962459"/>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40" name="テキスト ボックス 125"/>
            <p:cNvSpPr txBox="1">
              <a:spLocks noChangeArrowheads="1"/>
            </p:cNvSpPr>
            <p:nvPr/>
          </p:nvSpPr>
          <p:spPr bwMode="auto">
            <a:xfrm>
              <a:off x="5220646" y="1962249"/>
              <a:ext cx="420308" cy="261610"/>
            </a:xfrm>
            <a:prstGeom prst="rect">
              <a:avLst/>
            </a:prstGeom>
            <a:noFill/>
            <a:ln w="9525">
              <a:noFill/>
              <a:miter lim="800000"/>
              <a:headEnd/>
              <a:tailEnd/>
            </a:ln>
          </p:spPr>
          <p:txBody>
            <a:bodyPr wrap="none">
              <a:spAutoFit/>
            </a:bodyPr>
            <a:lstStyle/>
            <a:p>
              <a:r>
                <a:rPr lang="en-US" altLang="ja-JP" sz="1100" b="1"/>
                <a:t>284</a:t>
              </a:r>
              <a:endParaRPr lang="ja-JP" altLang="en-US" sz="1100" b="1"/>
            </a:p>
          </p:txBody>
        </p:sp>
        <p:sp>
          <p:nvSpPr>
            <p:cNvPr id="278" name="正方形/長方形 277"/>
            <p:cNvSpPr>
              <a:spLocks noChangeAspect="1"/>
            </p:cNvSpPr>
            <p:nvPr/>
          </p:nvSpPr>
          <p:spPr>
            <a:xfrm>
              <a:off x="5295841" y="2237142"/>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79" name="正方形/長方形 278"/>
            <p:cNvSpPr>
              <a:spLocks/>
            </p:cNvSpPr>
            <p:nvPr/>
          </p:nvSpPr>
          <p:spPr>
            <a:xfrm>
              <a:off x="5424433" y="2237142"/>
              <a:ext cx="128593" cy="263567"/>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43" name="テキスト ボックス 125"/>
            <p:cNvSpPr txBox="1">
              <a:spLocks noChangeArrowheads="1"/>
            </p:cNvSpPr>
            <p:nvPr/>
          </p:nvSpPr>
          <p:spPr bwMode="auto">
            <a:xfrm>
              <a:off x="5223262" y="2231384"/>
              <a:ext cx="420308" cy="261610"/>
            </a:xfrm>
            <a:prstGeom prst="rect">
              <a:avLst/>
            </a:prstGeom>
            <a:noFill/>
            <a:ln w="9525">
              <a:noFill/>
              <a:miter lim="800000"/>
              <a:headEnd/>
              <a:tailEnd/>
            </a:ln>
          </p:spPr>
          <p:txBody>
            <a:bodyPr wrap="none">
              <a:spAutoFit/>
            </a:bodyPr>
            <a:lstStyle/>
            <a:p>
              <a:r>
                <a:rPr lang="en-US" altLang="ja-JP" sz="1100" b="1"/>
                <a:t>283</a:t>
              </a:r>
              <a:endParaRPr lang="ja-JP" altLang="en-US" sz="1100" b="1"/>
            </a:p>
          </p:txBody>
        </p:sp>
        <p:sp>
          <p:nvSpPr>
            <p:cNvPr id="285" name="正方形/長方形 284"/>
            <p:cNvSpPr>
              <a:spLocks noChangeAspect="1"/>
            </p:cNvSpPr>
            <p:nvPr/>
          </p:nvSpPr>
          <p:spPr>
            <a:xfrm>
              <a:off x="5853075" y="1681427"/>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45" name="テキスト ボックス 125"/>
            <p:cNvSpPr txBox="1">
              <a:spLocks noChangeArrowheads="1"/>
            </p:cNvSpPr>
            <p:nvPr/>
          </p:nvSpPr>
          <p:spPr bwMode="auto">
            <a:xfrm>
              <a:off x="5779334" y="1681851"/>
              <a:ext cx="420308" cy="261610"/>
            </a:xfrm>
            <a:prstGeom prst="rect">
              <a:avLst/>
            </a:prstGeom>
            <a:noFill/>
            <a:ln w="9525">
              <a:noFill/>
              <a:miter lim="800000"/>
              <a:headEnd/>
              <a:tailEnd/>
            </a:ln>
          </p:spPr>
          <p:txBody>
            <a:bodyPr wrap="none">
              <a:spAutoFit/>
            </a:bodyPr>
            <a:lstStyle/>
            <a:p>
              <a:r>
                <a:rPr lang="en-US" altLang="ja-JP" sz="1100" b="1" dirty="0"/>
                <a:t>287</a:t>
              </a:r>
              <a:endParaRPr lang="ja-JP" altLang="en-US" sz="1100" b="1" dirty="0"/>
            </a:p>
          </p:txBody>
        </p:sp>
        <p:sp>
          <p:nvSpPr>
            <p:cNvPr id="287" name="正方形/長方形 286"/>
            <p:cNvSpPr>
              <a:spLocks noChangeAspect="1"/>
            </p:cNvSpPr>
            <p:nvPr/>
          </p:nvSpPr>
          <p:spPr>
            <a:xfrm>
              <a:off x="6121373" y="1681427"/>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47" name="テキスト ボックス 125"/>
            <p:cNvSpPr txBox="1">
              <a:spLocks noChangeArrowheads="1"/>
            </p:cNvSpPr>
            <p:nvPr/>
          </p:nvSpPr>
          <p:spPr bwMode="auto">
            <a:xfrm>
              <a:off x="6048350" y="1682107"/>
              <a:ext cx="420308" cy="261610"/>
            </a:xfrm>
            <a:prstGeom prst="rect">
              <a:avLst/>
            </a:prstGeom>
            <a:noFill/>
            <a:ln w="9525">
              <a:noFill/>
              <a:miter lim="800000"/>
              <a:headEnd/>
              <a:tailEnd/>
            </a:ln>
          </p:spPr>
          <p:txBody>
            <a:bodyPr wrap="none">
              <a:spAutoFit/>
            </a:bodyPr>
            <a:lstStyle/>
            <a:p>
              <a:r>
                <a:rPr lang="en-US" altLang="ja-JP" sz="1100" b="1"/>
                <a:t>288</a:t>
              </a:r>
              <a:endParaRPr lang="ja-JP" altLang="en-US" sz="1100" b="1"/>
            </a:p>
          </p:txBody>
        </p:sp>
        <p:sp>
          <p:nvSpPr>
            <p:cNvPr id="289" name="正方形/長方形 288"/>
            <p:cNvSpPr>
              <a:spLocks noChangeAspect="1"/>
            </p:cNvSpPr>
            <p:nvPr/>
          </p:nvSpPr>
          <p:spPr>
            <a:xfrm>
              <a:off x="6396021" y="1686190"/>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49" name="テキスト ボックス 125"/>
            <p:cNvSpPr txBox="1">
              <a:spLocks noChangeArrowheads="1"/>
            </p:cNvSpPr>
            <p:nvPr/>
          </p:nvSpPr>
          <p:spPr bwMode="auto">
            <a:xfrm>
              <a:off x="6322788" y="1686438"/>
              <a:ext cx="420308" cy="261610"/>
            </a:xfrm>
            <a:prstGeom prst="rect">
              <a:avLst/>
            </a:prstGeom>
            <a:noFill/>
            <a:ln w="9525">
              <a:noFill/>
              <a:miter lim="800000"/>
              <a:headEnd/>
              <a:tailEnd/>
            </a:ln>
          </p:spPr>
          <p:txBody>
            <a:bodyPr wrap="none">
              <a:spAutoFit/>
            </a:bodyPr>
            <a:lstStyle/>
            <a:p>
              <a:r>
                <a:rPr lang="en-US" altLang="ja-JP" sz="1100" b="1"/>
                <a:t>289</a:t>
              </a:r>
              <a:endParaRPr lang="ja-JP" altLang="en-US" sz="1100" b="1"/>
            </a:p>
          </p:txBody>
        </p:sp>
        <p:sp>
          <p:nvSpPr>
            <p:cNvPr id="293" name="正方形/長方形 292"/>
            <p:cNvSpPr>
              <a:spLocks noChangeAspect="1"/>
            </p:cNvSpPr>
            <p:nvPr/>
          </p:nvSpPr>
          <p:spPr>
            <a:xfrm>
              <a:off x="5578427" y="1681427"/>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94" name="直角三角形 293"/>
            <p:cNvSpPr/>
            <p:nvPr/>
          </p:nvSpPr>
          <p:spPr>
            <a:xfrm flipH="1">
              <a:off x="5586364" y="1757639"/>
              <a:ext cx="252423" cy="181004"/>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554" name="テキスト ボックス 125"/>
            <p:cNvSpPr txBox="1">
              <a:spLocks noChangeArrowheads="1"/>
            </p:cNvSpPr>
            <p:nvPr/>
          </p:nvSpPr>
          <p:spPr bwMode="auto">
            <a:xfrm>
              <a:off x="4681578" y="3302773"/>
              <a:ext cx="401088" cy="261652"/>
            </a:xfrm>
            <a:prstGeom prst="rect">
              <a:avLst/>
            </a:prstGeom>
            <a:noFill/>
            <a:ln w="9525">
              <a:noFill/>
              <a:miter lim="800000"/>
              <a:headEnd/>
              <a:tailEnd/>
            </a:ln>
          </p:spPr>
          <p:txBody>
            <a:bodyPr wrap="none">
              <a:spAutoFit/>
            </a:bodyPr>
            <a:lstStyle/>
            <a:p>
              <a:r>
                <a:rPr lang="en-US" altLang="ja-JP" sz="1100" b="1" dirty="0" smtClean="0"/>
                <a:t>277</a:t>
              </a:r>
              <a:endParaRPr lang="ja-JP" altLang="en-US" sz="1100" b="1" dirty="0"/>
            </a:p>
          </p:txBody>
        </p:sp>
        <p:sp>
          <p:nvSpPr>
            <p:cNvPr id="296" name="正方形/長方形 295"/>
            <p:cNvSpPr>
              <a:spLocks noChangeAspect="1"/>
            </p:cNvSpPr>
            <p:nvPr/>
          </p:nvSpPr>
          <p:spPr>
            <a:xfrm>
              <a:off x="5581602" y="1416271"/>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56" name="テキスト ボックス 125"/>
            <p:cNvSpPr txBox="1">
              <a:spLocks noChangeArrowheads="1"/>
            </p:cNvSpPr>
            <p:nvPr/>
          </p:nvSpPr>
          <p:spPr bwMode="auto">
            <a:xfrm>
              <a:off x="5508920" y="1417047"/>
              <a:ext cx="420308" cy="261610"/>
            </a:xfrm>
            <a:prstGeom prst="rect">
              <a:avLst/>
            </a:prstGeom>
            <a:noFill/>
            <a:ln w="9525">
              <a:noFill/>
              <a:miter lim="800000"/>
              <a:headEnd/>
              <a:tailEnd/>
            </a:ln>
          </p:spPr>
          <p:txBody>
            <a:bodyPr wrap="none">
              <a:spAutoFit/>
            </a:bodyPr>
            <a:lstStyle/>
            <a:p>
              <a:r>
                <a:rPr lang="en-US" altLang="ja-JP" sz="1100" b="1"/>
                <a:t>287</a:t>
              </a:r>
              <a:endParaRPr lang="ja-JP" altLang="en-US" sz="1100" b="1"/>
            </a:p>
          </p:txBody>
        </p:sp>
        <p:sp>
          <p:nvSpPr>
            <p:cNvPr id="298" name="正方形/長方形 297"/>
            <p:cNvSpPr>
              <a:spLocks noChangeAspect="1"/>
            </p:cNvSpPr>
            <p:nvPr/>
          </p:nvSpPr>
          <p:spPr>
            <a:xfrm>
              <a:off x="5851488" y="1417860"/>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58" name="テキスト ボックス 125"/>
            <p:cNvSpPr txBox="1">
              <a:spLocks noChangeArrowheads="1"/>
            </p:cNvSpPr>
            <p:nvPr/>
          </p:nvSpPr>
          <p:spPr bwMode="auto">
            <a:xfrm>
              <a:off x="5777936" y="1417303"/>
              <a:ext cx="420308" cy="261610"/>
            </a:xfrm>
            <a:prstGeom prst="rect">
              <a:avLst/>
            </a:prstGeom>
            <a:noFill/>
            <a:ln w="9525">
              <a:noFill/>
              <a:miter lim="800000"/>
              <a:headEnd/>
              <a:tailEnd/>
            </a:ln>
          </p:spPr>
          <p:txBody>
            <a:bodyPr wrap="none">
              <a:spAutoFit/>
            </a:bodyPr>
            <a:lstStyle/>
            <a:p>
              <a:r>
                <a:rPr lang="en-US" altLang="ja-JP" sz="1100" b="1"/>
                <a:t>288</a:t>
              </a:r>
              <a:endParaRPr lang="ja-JP" altLang="en-US" sz="1100" b="1"/>
            </a:p>
          </p:txBody>
        </p:sp>
        <p:sp>
          <p:nvSpPr>
            <p:cNvPr id="300" name="正方形/長方形 299"/>
            <p:cNvSpPr>
              <a:spLocks noChangeAspect="1"/>
            </p:cNvSpPr>
            <p:nvPr/>
          </p:nvSpPr>
          <p:spPr>
            <a:xfrm>
              <a:off x="6126136" y="1143177"/>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60" name="テキスト ボックス 125"/>
            <p:cNvSpPr txBox="1">
              <a:spLocks noChangeArrowheads="1"/>
            </p:cNvSpPr>
            <p:nvPr/>
          </p:nvSpPr>
          <p:spPr bwMode="auto">
            <a:xfrm>
              <a:off x="6053866" y="1142984"/>
              <a:ext cx="420308" cy="261610"/>
            </a:xfrm>
            <a:prstGeom prst="rect">
              <a:avLst/>
            </a:prstGeom>
            <a:noFill/>
            <a:ln w="9525">
              <a:noFill/>
              <a:miter lim="800000"/>
              <a:headEnd/>
              <a:tailEnd/>
            </a:ln>
          </p:spPr>
          <p:txBody>
            <a:bodyPr wrap="none">
              <a:spAutoFit/>
            </a:bodyPr>
            <a:lstStyle/>
            <a:p>
              <a:r>
                <a:rPr lang="en-US" altLang="ja-JP" sz="1100" b="1"/>
                <a:t>290</a:t>
              </a:r>
              <a:endParaRPr lang="ja-JP" altLang="en-US" sz="1100" b="1"/>
            </a:p>
          </p:txBody>
        </p:sp>
        <p:sp>
          <p:nvSpPr>
            <p:cNvPr id="302" name="正方形/長方形 301"/>
            <p:cNvSpPr>
              <a:spLocks noChangeAspect="1"/>
            </p:cNvSpPr>
            <p:nvPr/>
          </p:nvSpPr>
          <p:spPr>
            <a:xfrm>
              <a:off x="6396021" y="1143177"/>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62" name="テキスト ボックス 125"/>
            <p:cNvSpPr txBox="1">
              <a:spLocks noChangeArrowheads="1"/>
            </p:cNvSpPr>
            <p:nvPr/>
          </p:nvSpPr>
          <p:spPr bwMode="auto">
            <a:xfrm>
              <a:off x="6322882" y="1143240"/>
              <a:ext cx="420308" cy="261610"/>
            </a:xfrm>
            <a:prstGeom prst="rect">
              <a:avLst/>
            </a:prstGeom>
            <a:noFill/>
            <a:ln w="9525">
              <a:noFill/>
              <a:miter lim="800000"/>
              <a:headEnd/>
              <a:tailEnd/>
            </a:ln>
          </p:spPr>
          <p:txBody>
            <a:bodyPr wrap="none">
              <a:spAutoFit/>
            </a:bodyPr>
            <a:lstStyle/>
            <a:p>
              <a:r>
                <a:rPr lang="en-US" altLang="ja-JP" sz="1100" b="1"/>
                <a:t>291</a:t>
              </a:r>
              <a:endParaRPr lang="ja-JP" altLang="en-US" sz="1100" b="1"/>
            </a:p>
          </p:txBody>
        </p:sp>
        <p:sp>
          <p:nvSpPr>
            <p:cNvPr id="304" name="正方形/長方形 303"/>
            <p:cNvSpPr>
              <a:spLocks noChangeAspect="1"/>
            </p:cNvSpPr>
            <p:nvPr/>
          </p:nvSpPr>
          <p:spPr>
            <a:xfrm>
              <a:off x="6670670" y="1147941"/>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64" name="テキスト ボックス 125"/>
            <p:cNvSpPr txBox="1">
              <a:spLocks noChangeArrowheads="1"/>
            </p:cNvSpPr>
            <p:nvPr/>
          </p:nvSpPr>
          <p:spPr bwMode="auto">
            <a:xfrm>
              <a:off x="6597320" y="1147571"/>
              <a:ext cx="420308" cy="261610"/>
            </a:xfrm>
            <a:prstGeom prst="rect">
              <a:avLst/>
            </a:prstGeom>
            <a:noFill/>
            <a:ln w="9525">
              <a:noFill/>
              <a:miter lim="800000"/>
              <a:headEnd/>
              <a:tailEnd/>
            </a:ln>
          </p:spPr>
          <p:txBody>
            <a:bodyPr wrap="none">
              <a:spAutoFit/>
            </a:bodyPr>
            <a:lstStyle/>
            <a:p>
              <a:r>
                <a:rPr lang="en-US" altLang="ja-JP" sz="1100" b="1"/>
                <a:t>292</a:t>
              </a:r>
              <a:endParaRPr lang="ja-JP" altLang="en-US" sz="1100" b="1"/>
            </a:p>
          </p:txBody>
        </p:sp>
        <p:sp>
          <p:nvSpPr>
            <p:cNvPr id="306" name="正方形/長方形 305"/>
            <p:cNvSpPr>
              <a:spLocks noChangeAspect="1"/>
            </p:cNvSpPr>
            <p:nvPr/>
          </p:nvSpPr>
          <p:spPr>
            <a:xfrm>
              <a:off x="6938967" y="1147941"/>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66" name="テキスト ボックス 125"/>
            <p:cNvSpPr txBox="1">
              <a:spLocks noChangeArrowheads="1"/>
            </p:cNvSpPr>
            <p:nvPr/>
          </p:nvSpPr>
          <p:spPr bwMode="auto">
            <a:xfrm>
              <a:off x="6866336" y="1147827"/>
              <a:ext cx="420308" cy="261610"/>
            </a:xfrm>
            <a:prstGeom prst="rect">
              <a:avLst/>
            </a:prstGeom>
            <a:noFill/>
            <a:ln w="9525">
              <a:noFill/>
              <a:miter lim="800000"/>
              <a:headEnd/>
              <a:tailEnd/>
            </a:ln>
          </p:spPr>
          <p:txBody>
            <a:bodyPr wrap="none">
              <a:spAutoFit/>
            </a:bodyPr>
            <a:lstStyle/>
            <a:p>
              <a:r>
                <a:rPr lang="en-US" altLang="ja-JP" sz="1100" b="1"/>
                <a:t>293</a:t>
              </a:r>
              <a:endParaRPr lang="ja-JP" altLang="en-US" sz="1100" b="1"/>
            </a:p>
          </p:txBody>
        </p:sp>
        <p:sp>
          <p:nvSpPr>
            <p:cNvPr id="308" name="正方形/長方形 307"/>
            <p:cNvSpPr>
              <a:spLocks noChangeAspect="1"/>
            </p:cNvSpPr>
            <p:nvPr/>
          </p:nvSpPr>
          <p:spPr>
            <a:xfrm>
              <a:off x="6664320" y="582700"/>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09" name="直角三角形 308"/>
            <p:cNvSpPr/>
            <p:nvPr/>
          </p:nvSpPr>
          <p:spPr>
            <a:xfrm flipH="1">
              <a:off x="6673845" y="660500"/>
              <a:ext cx="250835" cy="179417"/>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569" name="テキスト ボックス 125"/>
            <p:cNvSpPr txBox="1">
              <a:spLocks noChangeArrowheads="1"/>
            </p:cNvSpPr>
            <p:nvPr/>
          </p:nvSpPr>
          <p:spPr bwMode="auto">
            <a:xfrm>
              <a:off x="6591804" y="582700"/>
              <a:ext cx="420308" cy="261610"/>
            </a:xfrm>
            <a:prstGeom prst="rect">
              <a:avLst/>
            </a:prstGeom>
            <a:noFill/>
            <a:ln w="9525">
              <a:noFill/>
              <a:miter lim="800000"/>
              <a:headEnd/>
              <a:tailEnd/>
            </a:ln>
          </p:spPr>
          <p:txBody>
            <a:bodyPr wrap="none">
              <a:spAutoFit/>
            </a:bodyPr>
            <a:lstStyle/>
            <a:p>
              <a:r>
                <a:rPr lang="en-US" altLang="ja-JP" sz="1100" b="1" dirty="0"/>
                <a:t>294</a:t>
              </a:r>
              <a:endParaRPr lang="ja-JP" altLang="en-US" sz="1100" b="1" dirty="0"/>
            </a:p>
          </p:txBody>
        </p:sp>
      </p:grpSp>
      <p:pic>
        <p:nvPicPr>
          <p:cNvPr id="16480" name="Picture 111"/>
          <p:cNvPicPr>
            <a:picLocks noChangeAspect="1" noChangeArrowheads="1"/>
          </p:cNvPicPr>
          <p:nvPr/>
        </p:nvPicPr>
        <p:blipFill>
          <a:blip r:embed="rId4" cstate="print"/>
          <a:srcRect/>
          <a:stretch>
            <a:fillRect/>
          </a:stretch>
        </p:blipFill>
        <p:spPr bwMode="auto">
          <a:xfrm>
            <a:off x="6257925" y="5461000"/>
            <a:ext cx="2457450" cy="825500"/>
          </a:xfrm>
          <a:prstGeom prst="rect">
            <a:avLst/>
          </a:prstGeom>
          <a:noFill/>
          <a:ln w="9525">
            <a:noFill/>
            <a:miter lim="800000"/>
            <a:headEnd/>
            <a:tailEnd/>
          </a:ln>
        </p:spPr>
      </p:pic>
      <p:sp>
        <p:nvSpPr>
          <p:cNvPr id="320" name="正方形/長方形 319"/>
          <p:cNvSpPr>
            <a:spLocks noChangeAspect="1"/>
          </p:cNvSpPr>
          <p:nvPr/>
        </p:nvSpPr>
        <p:spPr>
          <a:xfrm>
            <a:off x="8816975" y="2230438"/>
            <a:ext cx="261938"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482" name="テキスト ボックス 125"/>
          <p:cNvSpPr txBox="1">
            <a:spLocks noChangeArrowheads="1"/>
          </p:cNvSpPr>
          <p:nvPr/>
        </p:nvSpPr>
        <p:spPr bwMode="auto">
          <a:xfrm>
            <a:off x="8709025" y="2230438"/>
            <a:ext cx="476250" cy="261937"/>
          </a:xfrm>
          <a:prstGeom prst="rect">
            <a:avLst/>
          </a:prstGeom>
          <a:noFill/>
          <a:ln w="9525">
            <a:noFill/>
            <a:miter lim="800000"/>
            <a:headEnd/>
            <a:tailEnd/>
          </a:ln>
        </p:spPr>
        <p:txBody>
          <a:bodyPr wrap="none">
            <a:spAutoFit/>
          </a:bodyPr>
          <a:lstStyle/>
          <a:p>
            <a:r>
              <a:rPr lang="en-US" altLang="ja-JP" sz="1100" b="1"/>
              <a:t>SHE</a:t>
            </a:r>
            <a:endParaRPr lang="ja-JP" altLang="en-US" sz="1100" b="1"/>
          </a:p>
        </p:txBody>
      </p:sp>
      <p:sp>
        <p:nvSpPr>
          <p:cNvPr id="327" name="正方形/長方形 326"/>
          <p:cNvSpPr/>
          <p:nvPr/>
        </p:nvSpPr>
        <p:spPr>
          <a:xfrm>
            <a:off x="3714750" y="5472113"/>
            <a:ext cx="2357438" cy="1071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1" name="正方形/長方形 310"/>
          <p:cNvSpPr>
            <a:spLocks noChangeAspect="1"/>
          </p:cNvSpPr>
          <p:nvPr/>
        </p:nvSpPr>
        <p:spPr>
          <a:xfrm>
            <a:off x="3857625" y="5880100"/>
            <a:ext cx="261938" cy="26352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485" name="テキスト ボックス 125"/>
          <p:cNvSpPr txBox="1">
            <a:spLocks noChangeArrowheads="1"/>
          </p:cNvSpPr>
          <p:nvPr/>
        </p:nvSpPr>
        <p:spPr bwMode="auto">
          <a:xfrm>
            <a:off x="3835400" y="5880100"/>
            <a:ext cx="287338" cy="261938"/>
          </a:xfrm>
          <a:prstGeom prst="rect">
            <a:avLst/>
          </a:prstGeom>
          <a:noFill/>
          <a:ln w="9525">
            <a:noFill/>
            <a:miter lim="800000"/>
            <a:headEnd/>
            <a:tailEnd/>
          </a:ln>
        </p:spPr>
        <p:txBody>
          <a:bodyPr wrap="none">
            <a:spAutoFit/>
          </a:bodyPr>
          <a:lstStyle/>
          <a:p>
            <a:r>
              <a:rPr lang="en-US" altLang="ja-JP" sz="1100" b="1"/>
              <a:t>A</a:t>
            </a:r>
            <a:endParaRPr lang="ja-JP" altLang="en-US" sz="1100" b="1"/>
          </a:p>
        </p:txBody>
      </p:sp>
      <p:sp>
        <p:nvSpPr>
          <p:cNvPr id="313" name="正方形/長方形 312"/>
          <p:cNvSpPr>
            <a:spLocks noChangeAspect="1"/>
          </p:cNvSpPr>
          <p:nvPr/>
        </p:nvSpPr>
        <p:spPr>
          <a:xfrm>
            <a:off x="3857625" y="5522913"/>
            <a:ext cx="261938"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487" name="テキスト ボックス 125"/>
          <p:cNvSpPr txBox="1">
            <a:spLocks noChangeArrowheads="1"/>
          </p:cNvSpPr>
          <p:nvPr/>
        </p:nvSpPr>
        <p:spPr bwMode="auto">
          <a:xfrm>
            <a:off x="3846513" y="5522913"/>
            <a:ext cx="287337" cy="261937"/>
          </a:xfrm>
          <a:prstGeom prst="rect">
            <a:avLst/>
          </a:prstGeom>
          <a:noFill/>
          <a:ln w="9525">
            <a:noFill/>
            <a:miter lim="800000"/>
            <a:headEnd/>
            <a:tailEnd/>
          </a:ln>
        </p:spPr>
        <p:txBody>
          <a:bodyPr wrap="none">
            <a:spAutoFit/>
          </a:bodyPr>
          <a:lstStyle/>
          <a:p>
            <a:r>
              <a:rPr lang="en-US" altLang="ja-JP" sz="1100" b="1"/>
              <a:t>A</a:t>
            </a:r>
            <a:endParaRPr lang="ja-JP" altLang="en-US" sz="1100" b="1"/>
          </a:p>
        </p:txBody>
      </p:sp>
      <p:sp>
        <p:nvSpPr>
          <p:cNvPr id="317" name="正方形/長方形 316"/>
          <p:cNvSpPr>
            <a:spLocks noChangeAspect="1"/>
          </p:cNvSpPr>
          <p:nvPr/>
        </p:nvSpPr>
        <p:spPr>
          <a:xfrm>
            <a:off x="3857625" y="6232525"/>
            <a:ext cx="261938" cy="263525"/>
          </a:xfrm>
          <a:prstGeom prst="rect">
            <a:avLst/>
          </a:prstGeom>
          <a:solidFill>
            <a:srgbClr val="EE50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489" name="テキスト ボックス 125"/>
          <p:cNvSpPr txBox="1">
            <a:spLocks noChangeArrowheads="1"/>
          </p:cNvSpPr>
          <p:nvPr/>
        </p:nvSpPr>
        <p:spPr bwMode="auto">
          <a:xfrm>
            <a:off x="3848100" y="6232525"/>
            <a:ext cx="287338" cy="260350"/>
          </a:xfrm>
          <a:prstGeom prst="rect">
            <a:avLst/>
          </a:prstGeom>
          <a:noFill/>
          <a:ln w="9525">
            <a:noFill/>
            <a:miter lim="800000"/>
            <a:headEnd/>
            <a:tailEnd/>
          </a:ln>
        </p:spPr>
        <p:txBody>
          <a:bodyPr wrap="none">
            <a:spAutoFit/>
          </a:bodyPr>
          <a:lstStyle/>
          <a:p>
            <a:r>
              <a:rPr lang="en-US" altLang="ja-JP" sz="1100" b="1"/>
              <a:t>A</a:t>
            </a:r>
            <a:endParaRPr lang="ja-JP" altLang="en-US" sz="1100" b="1"/>
          </a:p>
        </p:txBody>
      </p:sp>
      <p:sp>
        <p:nvSpPr>
          <p:cNvPr id="16490" name="テキスト ボックス 323"/>
          <p:cNvSpPr txBox="1">
            <a:spLocks noChangeArrowheads="1"/>
          </p:cNvSpPr>
          <p:nvPr/>
        </p:nvSpPr>
        <p:spPr bwMode="auto">
          <a:xfrm>
            <a:off x="4117975" y="5480050"/>
            <a:ext cx="835025" cy="307975"/>
          </a:xfrm>
          <a:prstGeom prst="rect">
            <a:avLst/>
          </a:prstGeom>
          <a:noFill/>
          <a:ln w="9525">
            <a:noFill/>
            <a:miter lim="800000"/>
            <a:headEnd/>
            <a:tailEnd/>
          </a:ln>
        </p:spPr>
        <p:txBody>
          <a:bodyPr wrap="none">
            <a:spAutoFit/>
          </a:bodyPr>
          <a:lstStyle/>
          <a:p>
            <a:r>
              <a:rPr lang="en-US" altLang="ja-JP" sz="1400">
                <a:latin typeface="Symbol" pitchFamily="18" charset="2"/>
              </a:rPr>
              <a:t>a</a:t>
            </a:r>
            <a:r>
              <a:rPr lang="en-US" altLang="ja-JP" sz="1400"/>
              <a:t>-decay</a:t>
            </a:r>
            <a:endParaRPr lang="ja-JP" altLang="en-US" sz="1400"/>
          </a:p>
        </p:txBody>
      </p:sp>
      <p:sp>
        <p:nvSpPr>
          <p:cNvPr id="16491" name="テキスト ボックス 324"/>
          <p:cNvSpPr txBox="1">
            <a:spLocks noChangeArrowheads="1"/>
          </p:cNvSpPr>
          <p:nvPr/>
        </p:nvSpPr>
        <p:spPr bwMode="auto">
          <a:xfrm>
            <a:off x="4116388" y="5835650"/>
            <a:ext cx="1797050" cy="307975"/>
          </a:xfrm>
          <a:prstGeom prst="rect">
            <a:avLst/>
          </a:prstGeom>
          <a:noFill/>
          <a:ln w="9525">
            <a:noFill/>
            <a:miter lim="800000"/>
            <a:headEnd/>
            <a:tailEnd/>
          </a:ln>
        </p:spPr>
        <p:txBody>
          <a:bodyPr wrap="none">
            <a:spAutoFit/>
          </a:bodyPr>
          <a:lstStyle/>
          <a:p>
            <a:r>
              <a:rPr lang="en-US" altLang="ja-JP" sz="1400"/>
              <a:t>Spontaneous fission</a:t>
            </a:r>
            <a:endParaRPr lang="ja-JP" altLang="en-US" sz="1400"/>
          </a:p>
        </p:txBody>
      </p:sp>
      <p:sp>
        <p:nvSpPr>
          <p:cNvPr id="16492" name="テキスト ボックス 325"/>
          <p:cNvSpPr txBox="1">
            <a:spLocks noChangeArrowheads="1"/>
          </p:cNvSpPr>
          <p:nvPr/>
        </p:nvSpPr>
        <p:spPr bwMode="auto">
          <a:xfrm>
            <a:off x="4125913" y="6192838"/>
            <a:ext cx="1422400" cy="307975"/>
          </a:xfrm>
          <a:prstGeom prst="rect">
            <a:avLst/>
          </a:prstGeom>
          <a:noFill/>
          <a:ln w="9525">
            <a:noFill/>
            <a:miter lim="800000"/>
            <a:headEnd/>
            <a:tailEnd/>
          </a:ln>
        </p:spPr>
        <p:txBody>
          <a:bodyPr wrap="none">
            <a:spAutoFit/>
          </a:bodyPr>
          <a:lstStyle/>
          <a:p>
            <a:r>
              <a:rPr lang="en-US" altLang="ja-JP" sz="1400">
                <a:latin typeface="Symbol" pitchFamily="18" charset="2"/>
              </a:rPr>
              <a:t>b</a:t>
            </a:r>
            <a:r>
              <a:rPr lang="en-US" altLang="ja-JP" sz="1400" baseline="30000"/>
              <a:t>+</a:t>
            </a:r>
            <a:r>
              <a:rPr lang="en-US" altLang="ja-JP" sz="1400"/>
              <a:t> or EC decay</a:t>
            </a:r>
            <a:endParaRPr lang="ja-JP" altLang="en-US" sz="1400"/>
          </a:p>
        </p:txBody>
      </p:sp>
      <p:sp>
        <p:nvSpPr>
          <p:cNvPr id="390" name="正方形/長方形 389"/>
          <p:cNvSpPr>
            <a:spLocks noChangeAspect="1"/>
          </p:cNvSpPr>
          <p:nvPr/>
        </p:nvSpPr>
        <p:spPr>
          <a:xfrm>
            <a:off x="882650" y="3884613"/>
            <a:ext cx="261938" cy="263525"/>
          </a:xfrm>
          <a:prstGeom prst="rect">
            <a:avLst/>
          </a:prstGeom>
          <a:solidFill>
            <a:srgbClr val="FFFF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495" name="テキスト ボックス 125"/>
          <p:cNvSpPr txBox="1">
            <a:spLocks noChangeArrowheads="1"/>
          </p:cNvSpPr>
          <p:nvPr/>
        </p:nvSpPr>
        <p:spPr bwMode="auto">
          <a:xfrm>
            <a:off x="806450" y="3887788"/>
            <a:ext cx="420688" cy="261937"/>
          </a:xfrm>
          <a:prstGeom prst="rect">
            <a:avLst/>
          </a:prstGeom>
          <a:noFill/>
          <a:ln w="9525">
            <a:noFill/>
            <a:miter lim="800000"/>
            <a:headEnd/>
            <a:tailEnd/>
          </a:ln>
        </p:spPr>
        <p:txBody>
          <a:bodyPr wrap="none">
            <a:spAutoFit/>
          </a:bodyPr>
          <a:lstStyle/>
          <a:p>
            <a:r>
              <a:rPr lang="en-US" altLang="ja-JP" sz="1100" b="1"/>
              <a:t>263</a:t>
            </a:r>
            <a:endParaRPr lang="ja-JP" altLang="en-US" sz="1100" b="1"/>
          </a:p>
        </p:txBody>
      </p:sp>
      <p:grpSp>
        <p:nvGrpSpPr>
          <p:cNvPr id="5" name="グループ化 282"/>
          <p:cNvGrpSpPr/>
          <p:nvPr/>
        </p:nvGrpSpPr>
        <p:grpSpPr>
          <a:xfrm>
            <a:off x="3555431" y="1426803"/>
            <a:ext cx="3690077" cy="3537459"/>
            <a:chOff x="3555431" y="1426803"/>
            <a:chExt cx="3690077" cy="3537459"/>
          </a:xfrm>
        </p:grpSpPr>
        <p:grpSp>
          <p:nvGrpSpPr>
            <p:cNvPr id="6" name="グループ化 111"/>
            <p:cNvGrpSpPr/>
            <p:nvPr/>
          </p:nvGrpSpPr>
          <p:grpSpPr>
            <a:xfrm>
              <a:off x="4645268" y="3605383"/>
              <a:ext cx="420308" cy="263525"/>
              <a:chOff x="4645268" y="3605383"/>
              <a:chExt cx="420308" cy="263525"/>
            </a:xfrm>
          </p:grpSpPr>
          <p:sp>
            <p:nvSpPr>
              <p:cNvPr id="331" name="正方形/長方形 330"/>
              <p:cNvSpPr>
                <a:spLocks noChangeAspect="1"/>
              </p:cNvSpPr>
              <p:nvPr/>
            </p:nvSpPr>
            <p:spPr bwMode="auto">
              <a:xfrm>
                <a:off x="4715545" y="3605383"/>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32" name="テキスト ボックス 125"/>
              <p:cNvSpPr txBox="1">
                <a:spLocks noChangeArrowheads="1"/>
              </p:cNvSpPr>
              <p:nvPr/>
            </p:nvSpPr>
            <p:spPr bwMode="auto">
              <a:xfrm>
                <a:off x="4645268" y="3606794"/>
                <a:ext cx="420308" cy="261610"/>
              </a:xfrm>
              <a:prstGeom prst="rect">
                <a:avLst/>
              </a:prstGeom>
              <a:noFill/>
              <a:ln w="9525">
                <a:noFill/>
                <a:miter lim="800000"/>
                <a:headEnd/>
                <a:tailEnd/>
              </a:ln>
            </p:spPr>
            <p:txBody>
              <a:bodyPr wrap="none">
                <a:spAutoFit/>
              </a:bodyPr>
              <a:lstStyle/>
              <a:p>
                <a:r>
                  <a:rPr lang="en-US" altLang="ja-JP" sz="1100" b="1" dirty="0" smtClean="0"/>
                  <a:t>278</a:t>
                </a:r>
                <a:endParaRPr lang="ja-JP" altLang="en-US" sz="1100" b="1" dirty="0"/>
              </a:p>
            </p:txBody>
          </p:sp>
        </p:grpSp>
        <p:grpSp>
          <p:nvGrpSpPr>
            <p:cNvPr id="7" name="グループ化 112"/>
            <p:cNvGrpSpPr/>
            <p:nvPr/>
          </p:nvGrpSpPr>
          <p:grpSpPr>
            <a:xfrm>
              <a:off x="4098032" y="4152627"/>
              <a:ext cx="420308" cy="263525"/>
              <a:chOff x="4098032" y="4152627"/>
              <a:chExt cx="420308" cy="263525"/>
            </a:xfrm>
          </p:grpSpPr>
          <p:sp>
            <p:nvSpPr>
              <p:cNvPr id="329" name="正方形/長方形 328"/>
              <p:cNvSpPr>
                <a:spLocks noChangeAspect="1"/>
              </p:cNvSpPr>
              <p:nvPr/>
            </p:nvSpPr>
            <p:spPr bwMode="auto">
              <a:xfrm>
                <a:off x="4168309" y="4152627"/>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30" name="テキスト ボックス 125"/>
              <p:cNvSpPr txBox="1">
                <a:spLocks noChangeArrowheads="1"/>
              </p:cNvSpPr>
              <p:nvPr/>
            </p:nvSpPr>
            <p:spPr bwMode="auto">
              <a:xfrm>
                <a:off x="4098032" y="4154038"/>
                <a:ext cx="420308" cy="261610"/>
              </a:xfrm>
              <a:prstGeom prst="rect">
                <a:avLst/>
              </a:prstGeom>
              <a:noFill/>
              <a:ln w="9525">
                <a:noFill/>
                <a:miter lim="800000"/>
                <a:headEnd/>
                <a:tailEnd/>
              </a:ln>
            </p:spPr>
            <p:txBody>
              <a:bodyPr wrap="none">
                <a:spAutoFit/>
              </a:bodyPr>
              <a:lstStyle/>
              <a:p>
                <a:r>
                  <a:rPr lang="en-US" altLang="ja-JP" sz="1100" b="1" dirty="0" smtClean="0"/>
                  <a:t>274</a:t>
                </a:r>
                <a:endParaRPr lang="ja-JP" altLang="en-US" sz="1100" b="1" dirty="0"/>
              </a:p>
            </p:txBody>
          </p:sp>
        </p:grpSp>
        <p:grpSp>
          <p:nvGrpSpPr>
            <p:cNvPr id="26" name="グループ化 113"/>
            <p:cNvGrpSpPr/>
            <p:nvPr/>
          </p:nvGrpSpPr>
          <p:grpSpPr>
            <a:xfrm>
              <a:off x="3555431" y="4700737"/>
              <a:ext cx="420292" cy="263525"/>
              <a:chOff x="3555431" y="4700737"/>
              <a:chExt cx="420292" cy="263525"/>
            </a:xfrm>
          </p:grpSpPr>
          <p:sp>
            <p:nvSpPr>
              <p:cNvPr id="325" name="正方形/長方形 324"/>
              <p:cNvSpPr>
                <a:spLocks noChangeAspect="1"/>
              </p:cNvSpPr>
              <p:nvPr/>
            </p:nvSpPr>
            <p:spPr bwMode="auto">
              <a:xfrm>
                <a:off x="3628631" y="4700737"/>
                <a:ext cx="261938" cy="26352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26" name="テキスト ボックス 125"/>
              <p:cNvSpPr txBox="1">
                <a:spLocks noChangeArrowheads="1"/>
              </p:cNvSpPr>
              <p:nvPr/>
            </p:nvSpPr>
            <p:spPr bwMode="auto">
              <a:xfrm>
                <a:off x="3555431" y="4701058"/>
                <a:ext cx="420292" cy="261568"/>
              </a:xfrm>
              <a:prstGeom prst="rect">
                <a:avLst/>
              </a:prstGeom>
              <a:noFill/>
              <a:ln w="9525">
                <a:noFill/>
                <a:miter lim="800000"/>
                <a:headEnd/>
                <a:tailEnd/>
              </a:ln>
            </p:spPr>
            <p:txBody>
              <a:bodyPr wrap="none">
                <a:spAutoFit/>
              </a:bodyPr>
              <a:lstStyle/>
              <a:p>
                <a:r>
                  <a:rPr lang="en-US" altLang="ja-JP" sz="1100" b="1" dirty="0" smtClean="0"/>
                  <a:t>270</a:t>
                </a:r>
                <a:endParaRPr lang="ja-JP" altLang="en-US" sz="1100" b="1" dirty="0"/>
              </a:p>
            </p:txBody>
          </p:sp>
        </p:grpSp>
        <p:grpSp>
          <p:nvGrpSpPr>
            <p:cNvPr id="59" name="グループ化 107"/>
            <p:cNvGrpSpPr/>
            <p:nvPr/>
          </p:nvGrpSpPr>
          <p:grpSpPr>
            <a:xfrm>
              <a:off x="6558080" y="1426803"/>
              <a:ext cx="687428" cy="266242"/>
              <a:chOff x="6558080" y="1426803"/>
              <a:chExt cx="687428" cy="266242"/>
            </a:xfrm>
          </p:grpSpPr>
          <p:sp>
            <p:nvSpPr>
              <p:cNvPr id="321" name="正方形/長方形 320"/>
              <p:cNvSpPr>
                <a:spLocks noChangeAspect="1"/>
              </p:cNvSpPr>
              <p:nvPr/>
            </p:nvSpPr>
            <p:spPr bwMode="auto">
              <a:xfrm>
                <a:off x="6895493" y="1426803"/>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22" name="テキスト ボックス 125"/>
              <p:cNvSpPr txBox="1">
                <a:spLocks noChangeArrowheads="1"/>
              </p:cNvSpPr>
              <p:nvPr/>
            </p:nvSpPr>
            <p:spPr bwMode="auto">
              <a:xfrm>
                <a:off x="6825216" y="1428214"/>
                <a:ext cx="420292" cy="261568"/>
              </a:xfrm>
              <a:prstGeom prst="rect">
                <a:avLst/>
              </a:prstGeom>
              <a:noFill/>
              <a:ln w="9525">
                <a:noFill/>
                <a:miter lim="800000"/>
                <a:headEnd/>
                <a:tailEnd/>
              </a:ln>
            </p:spPr>
            <p:txBody>
              <a:bodyPr wrap="none">
                <a:spAutoFit/>
              </a:bodyPr>
              <a:lstStyle/>
              <a:p>
                <a:r>
                  <a:rPr lang="en-US" altLang="ja-JP" sz="1100" b="1" dirty="0"/>
                  <a:t>294</a:t>
                </a:r>
                <a:endParaRPr lang="ja-JP" altLang="en-US" sz="1100" b="1" dirty="0"/>
              </a:p>
            </p:txBody>
          </p:sp>
          <p:sp>
            <p:nvSpPr>
              <p:cNvPr id="323" name="正方形/長方形 322"/>
              <p:cNvSpPr>
                <a:spLocks noChangeAspect="1"/>
              </p:cNvSpPr>
              <p:nvPr/>
            </p:nvSpPr>
            <p:spPr bwMode="auto">
              <a:xfrm>
                <a:off x="6628357" y="1429520"/>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24" name="テキスト ボックス 125"/>
              <p:cNvSpPr txBox="1">
                <a:spLocks noChangeArrowheads="1"/>
              </p:cNvSpPr>
              <p:nvPr/>
            </p:nvSpPr>
            <p:spPr bwMode="auto">
              <a:xfrm>
                <a:off x="6558080" y="1430931"/>
                <a:ext cx="420292" cy="261568"/>
              </a:xfrm>
              <a:prstGeom prst="rect">
                <a:avLst/>
              </a:prstGeom>
              <a:noFill/>
              <a:ln w="9525">
                <a:noFill/>
                <a:miter lim="800000"/>
                <a:headEnd/>
                <a:tailEnd/>
              </a:ln>
            </p:spPr>
            <p:txBody>
              <a:bodyPr wrap="none">
                <a:spAutoFit/>
              </a:bodyPr>
              <a:lstStyle/>
              <a:p>
                <a:r>
                  <a:rPr lang="en-US" altLang="ja-JP" sz="1100" b="1" dirty="0" smtClean="0"/>
                  <a:t>293</a:t>
                </a:r>
                <a:endParaRPr lang="ja-JP" altLang="en-US" sz="1100" b="1" dirty="0"/>
              </a:p>
            </p:txBody>
          </p:sp>
        </p:grpSp>
        <p:grpSp>
          <p:nvGrpSpPr>
            <p:cNvPr id="60" name="グループ化 108"/>
            <p:cNvGrpSpPr/>
            <p:nvPr/>
          </p:nvGrpSpPr>
          <p:grpSpPr>
            <a:xfrm>
              <a:off x="6018892" y="1971483"/>
              <a:ext cx="693740" cy="265162"/>
              <a:chOff x="6018892" y="1971483"/>
              <a:chExt cx="693740" cy="265162"/>
            </a:xfrm>
          </p:grpSpPr>
          <p:sp>
            <p:nvSpPr>
              <p:cNvPr id="315" name="正方形/長方形 314"/>
              <p:cNvSpPr>
                <a:spLocks noChangeAspect="1"/>
              </p:cNvSpPr>
              <p:nvPr/>
            </p:nvSpPr>
            <p:spPr bwMode="auto">
              <a:xfrm>
                <a:off x="6362617" y="1973120"/>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16" name="テキスト ボックス 125"/>
              <p:cNvSpPr txBox="1">
                <a:spLocks noChangeArrowheads="1"/>
              </p:cNvSpPr>
              <p:nvPr/>
            </p:nvSpPr>
            <p:spPr bwMode="auto">
              <a:xfrm>
                <a:off x="6292340" y="1974531"/>
                <a:ext cx="420292" cy="261568"/>
              </a:xfrm>
              <a:prstGeom prst="rect">
                <a:avLst/>
              </a:prstGeom>
              <a:noFill/>
              <a:ln w="9525">
                <a:noFill/>
                <a:miter lim="800000"/>
                <a:headEnd/>
                <a:tailEnd/>
              </a:ln>
            </p:spPr>
            <p:txBody>
              <a:bodyPr wrap="none">
                <a:spAutoFit/>
              </a:bodyPr>
              <a:lstStyle/>
              <a:p>
                <a:r>
                  <a:rPr lang="en-US" altLang="ja-JP" sz="1100" b="1" dirty="0" smtClean="0"/>
                  <a:t>290</a:t>
                </a:r>
                <a:endParaRPr lang="ja-JP" altLang="en-US" sz="1100" b="1" dirty="0"/>
              </a:p>
            </p:txBody>
          </p:sp>
          <p:sp>
            <p:nvSpPr>
              <p:cNvPr id="318" name="正方形/長方形 317"/>
              <p:cNvSpPr>
                <a:spLocks noChangeAspect="1"/>
              </p:cNvSpPr>
              <p:nvPr/>
            </p:nvSpPr>
            <p:spPr bwMode="auto">
              <a:xfrm>
                <a:off x="6089169" y="1971483"/>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19" name="テキスト ボックス 125"/>
              <p:cNvSpPr txBox="1">
                <a:spLocks noChangeArrowheads="1"/>
              </p:cNvSpPr>
              <p:nvPr/>
            </p:nvSpPr>
            <p:spPr bwMode="auto">
              <a:xfrm>
                <a:off x="6018892" y="1972894"/>
                <a:ext cx="420308" cy="261610"/>
              </a:xfrm>
              <a:prstGeom prst="rect">
                <a:avLst/>
              </a:prstGeom>
              <a:noFill/>
              <a:ln w="9525">
                <a:noFill/>
                <a:miter lim="800000"/>
                <a:headEnd/>
                <a:tailEnd/>
              </a:ln>
            </p:spPr>
            <p:txBody>
              <a:bodyPr wrap="none">
                <a:spAutoFit/>
              </a:bodyPr>
              <a:lstStyle/>
              <a:p>
                <a:r>
                  <a:rPr lang="en-US" altLang="ja-JP" sz="1100" b="1" dirty="0" smtClean="0"/>
                  <a:t>289</a:t>
                </a:r>
                <a:endParaRPr lang="ja-JP" altLang="en-US" sz="1100" b="1" dirty="0"/>
              </a:p>
            </p:txBody>
          </p:sp>
        </p:grpSp>
        <p:grpSp>
          <p:nvGrpSpPr>
            <p:cNvPr id="61" name="グループ化 109"/>
            <p:cNvGrpSpPr/>
            <p:nvPr/>
          </p:nvGrpSpPr>
          <p:grpSpPr>
            <a:xfrm>
              <a:off x="5466240" y="2517403"/>
              <a:ext cx="699156" cy="263525"/>
              <a:chOff x="5466240" y="2517403"/>
              <a:chExt cx="699156" cy="263525"/>
            </a:xfrm>
          </p:grpSpPr>
          <p:sp>
            <p:nvSpPr>
              <p:cNvPr id="307" name="正方形/長方形 306"/>
              <p:cNvSpPr>
                <a:spLocks noChangeAspect="1"/>
              </p:cNvSpPr>
              <p:nvPr/>
            </p:nvSpPr>
            <p:spPr bwMode="auto">
              <a:xfrm>
                <a:off x="5815365" y="2517403"/>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10" name="テキスト ボックス 125"/>
              <p:cNvSpPr txBox="1">
                <a:spLocks noChangeArrowheads="1"/>
              </p:cNvSpPr>
              <p:nvPr/>
            </p:nvSpPr>
            <p:spPr bwMode="auto">
              <a:xfrm>
                <a:off x="5745088" y="2518814"/>
                <a:ext cx="420308" cy="261610"/>
              </a:xfrm>
              <a:prstGeom prst="rect">
                <a:avLst/>
              </a:prstGeom>
              <a:noFill/>
              <a:ln w="9525">
                <a:noFill/>
                <a:miter lim="800000"/>
                <a:headEnd/>
                <a:tailEnd/>
              </a:ln>
            </p:spPr>
            <p:txBody>
              <a:bodyPr wrap="none">
                <a:spAutoFit/>
              </a:bodyPr>
              <a:lstStyle/>
              <a:p>
                <a:r>
                  <a:rPr lang="en-US" altLang="ja-JP" sz="1100" b="1" dirty="0" smtClean="0"/>
                  <a:t>286</a:t>
                </a:r>
                <a:endParaRPr lang="ja-JP" altLang="en-US" sz="1100" b="1" dirty="0"/>
              </a:p>
            </p:txBody>
          </p:sp>
          <p:sp>
            <p:nvSpPr>
              <p:cNvPr id="312" name="正方形/長方形 311"/>
              <p:cNvSpPr>
                <a:spLocks noChangeAspect="1"/>
              </p:cNvSpPr>
              <p:nvPr/>
            </p:nvSpPr>
            <p:spPr bwMode="auto">
              <a:xfrm>
                <a:off x="5536517" y="2517403"/>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14" name="テキスト ボックス 125"/>
              <p:cNvSpPr txBox="1">
                <a:spLocks noChangeArrowheads="1"/>
              </p:cNvSpPr>
              <p:nvPr/>
            </p:nvSpPr>
            <p:spPr bwMode="auto">
              <a:xfrm>
                <a:off x="5466240" y="2518814"/>
                <a:ext cx="420308" cy="261610"/>
              </a:xfrm>
              <a:prstGeom prst="rect">
                <a:avLst/>
              </a:prstGeom>
              <a:noFill/>
              <a:ln w="9525">
                <a:noFill/>
                <a:miter lim="800000"/>
                <a:headEnd/>
                <a:tailEnd/>
              </a:ln>
            </p:spPr>
            <p:txBody>
              <a:bodyPr wrap="none">
                <a:spAutoFit/>
              </a:bodyPr>
              <a:lstStyle/>
              <a:p>
                <a:r>
                  <a:rPr lang="en-US" altLang="ja-JP" sz="1100" b="1" dirty="0" smtClean="0"/>
                  <a:t>285</a:t>
                </a:r>
                <a:endParaRPr lang="ja-JP" altLang="en-US" sz="1100" b="1" dirty="0"/>
              </a:p>
            </p:txBody>
          </p:sp>
        </p:grpSp>
        <p:grpSp>
          <p:nvGrpSpPr>
            <p:cNvPr id="62" name="グループ化 110"/>
            <p:cNvGrpSpPr/>
            <p:nvPr/>
          </p:nvGrpSpPr>
          <p:grpSpPr>
            <a:xfrm>
              <a:off x="4916968" y="3068960"/>
              <a:ext cx="699832" cy="267072"/>
              <a:chOff x="4916968" y="3068960"/>
              <a:chExt cx="699832" cy="267072"/>
            </a:xfrm>
          </p:grpSpPr>
          <p:sp>
            <p:nvSpPr>
              <p:cNvPr id="299" name="正方形/長方形 298"/>
              <p:cNvSpPr>
                <a:spLocks noChangeAspect="1"/>
              </p:cNvSpPr>
              <p:nvPr/>
            </p:nvSpPr>
            <p:spPr bwMode="auto">
              <a:xfrm>
                <a:off x="5266769" y="3072507"/>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01" name="テキスト ボックス 125"/>
              <p:cNvSpPr txBox="1">
                <a:spLocks noChangeArrowheads="1"/>
              </p:cNvSpPr>
              <p:nvPr/>
            </p:nvSpPr>
            <p:spPr bwMode="auto">
              <a:xfrm>
                <a:off x="5196492" y="3073918"/>
                <a:ext cx="420308" cy="261610"/>
              </a:xfrm>
              <a:prstGeom prst="rect">
                <a:avLst/>
              </a:prstGeom>
              <a:noFill/>
              <a:ln w="9525">
                <a:noFill/>
                <a:miter lim="800000"/>
                <a:headEnd/>
                <a:tailEnd/>
              </a:ln>
            </p:spPr>
            <p:txBody>
              <a:bodyPr wrap="none">
                <a:spAutoFit/>
              </a:bodyPr>
              <a:lstStyle/>
              <a:p>
                <a:r>
                  <a:rPr lang="en-US" altLang="ja-JP" sz="1100" b="1" dirty="0" smtClean="0"/>
                  <a:t>282</a:t>
                </a:r>
                <a:endParaRPr lang="ja-JP" altLang="en-US" sz="1100" b="1" dirty="0"/>
              </a:p>
            </p:txBody>
          </p:sp>
          <p:sp>
            <p:nvSpPr>
              <p:cNvPr id="303" name="正方形/長方形 302"/>
              <p:cNvSpPr>
                <a:spLocks noChangeAspect="1"/>
              </p:cNvSpPr>
              <p:nvPr/>
            </p:nvSpPr>
            <p:spPr bwMode="auto">
              <a:xfrm>
                <a:off x="4989639" y="3069311"/>
                <a:ext cx="261938" cy="26352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05" name="テキスト ボックス 125"/>
              <p:cNvSpPr txBox="1">
                <a:spLocks noChangeArrowheads="1"/>
              </p:cNvSpPr>
              <p:nvPr/>
            </p:nvSpPr>
            <p:spPr bwMode="auto">
              <a:xfrm>
                <a:off x="4916968" y="3068960"/>
                <a:ext cx="420292" cy="261568"/>
              </a:xfrm>
              <a:prstGeom prst="rect">
                <a:avLst/>
              </a:prstGeom>
              <a:noFill/>
              <a:ln w="9525">
                <a:noFill/>
                <a:miter lim="800000"/>
                <a:headEnd/>
                <a:tailEnd/>
              </a:ln>
            </p:spPr>
            <p:txBody>
              <a:bodyPr wrap="none">
                <a:spAutoFit/>
              </a:bodyPr>
              <a:lstStyle/>
              <a:p>
                <a:r>
                  <a:rPr lang="en-US" altLang="ja-JP" sz="1100" b="1"/>
                  <a:t>281</a:t>
                </a:r>
                <a:endParaRPr lang="ja-JP" altLang="en-US" sz="1100" b="1"/>
              </a:p>
            </p:txBody>
          </p:sp>
        </p:grpSp>
      </p:grpSp>
      <p:sp>
        <p:nvSpPr>
          <p:cNvPr id="333" name="テキスト ボックス 332"/>
          <p:cNvSpPr txBox="1"/>
          <p:nvPr/>
        </p:nvSpPr>
        <p:spPr>
          <a:xfrm>
            <a:off x="4869557" y="54149"/>
            <a:ext cx="3015569" cy="369332"/>
          </a:xfrm>
          <a:prstGeom prst="rect">
            <a:avLst/>
          </a:prstGeom>
          <a:solidFill>
            <a:schemeClr val="bg1"/>
          </a:solidFill>
          <a:ln w="38100">
            <a:solidFill>
              <a:schemeClr val="accent2">
                <a:lumMod val="60000"/>
                <a:lumOff val="40000"/>
              </a:schemeClr>
            </a:solidFill>
          </a:ln>
        </p:spPr>
        <p:txBody>
          <a:bodyPr wrap="none">
            <a:spAutoFit/>
          </a:bodyPr>
          <a:lstStyle/>
          <a:p>
            <a:pPr>
              <a:defRPr/>
            </a:pPr>
            <a:r>
              <a:rPr lang="en-US" altLang="ja-JP" dirty="0">
                <a:ea typeface="ＭＳ Ｐゴシック" pitchFamily="-26" charset="-128"/>
              </a:rPr>
              <a:t>one end of nuclear chart</a:t>
            </a:r>
            <a:r>
              <a:rPr lang="ja-JP" altLang="en-US" dirty="0">
                <a:ea typeface="ＭＳ Ｐゴシック" pitchFamily="-26" charset="-128"/>
              </a:rPr>
              <a:t> </a:t>
            </a:r>
            <a:r>
              <a:rPr lang="en-US" altLang="ja-JP" dirty="0" smtClean="0">
                <a:ea typeface="ＭＳ Ｐゴシック" pitchFamily="-26" charset="-128"/>
              </a:rPr>
              <a:t>2010</a:t>
            </a:r>
            <a:endParaRPr lang="ja-JP" altLang="en-US" dirty="0">
              <a:ea typeface="ＭＳ Ｐゴシック" pitchFamily="-26" charset="-128"/>
            </a:endParaRPr>
          </a:p>
        </p:txBody>
      </p:sp>
      <p:sp>
        <p:nvSpPr>
          <p:cNvPr id="63" name="日付プレースホルダー 62"/>
          <p:cNvSpPr>
            <a:spLocks noGrp="1"/>
          </p:cNvSpPr>
          <p:nvPr>
            <p:ph type="dt" sz="half" idx="10"/>
          </p:nvPr>
        </p:nvSpPr>
        <p:spPr/>
        <p:txBody>
          <a:bodyPr/>
          <a:lstStyle/>
          <a:p>
            <a:r>
              <a:rPr kumimoji="1" lang="en-US" altLang="ja-JP" smtClean="0"/>
              <a:t>2013/10/12</a:t>
            </a:r>
            <a:endParaRPr kumimoji="1" lang="ja-JP" altLang="en-US"/>
          </a:p>
        </p:txBody>
      </p:sp>
      <p:sp>
        <p:nvSpPr>
          <p:cNvPr id="64" name="フッター プレースホルダー 63"/>
          <p:cNvSpPr>
            <a:spLocks noGrp="1"/>
          </p:cNvSpPr>
          <p:nvPr>
            <p:ph type="ftr" sz="quarter" idx="11"/>
          </p:nvPr>
        </p:nvSpPr>
        <p:spPr/>
        <p:txBody>
          <a:bodyPr/>
          <a:lstStyle/>
          <a:p>
            <a:r>
              <a:rPr kumimoji="1" lang="en-US" altLang="ja-JP" smtClean="0"/>
              <a:t>ICNS2013 at Niigata</a:t>
            </a:r>
            <a:endParaRPr kumimoji="1" lang="ja-JP" altLang="en-US"/>
          </a:p>
        </p:txBody>
      </p:sp>
      <p:sp>
        <p:nvSpPr>
          <p:cNvPr id="334" name="正方形/長方形 333"/>
          <p:cNvSpPr>
            <a:spLocks noChangeAspect="1"/>
          </p:cNvSpPr>
          <p:nvPr/>
        </p:nvSpPr>
        <p:spPr bwMode="auto">
          <a:xfrm>
            <a:off x="5270046" y="2244725"/>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35" name="テキスト ボックス 125"/>
          <p:cNvSpPr txBox="1">
            <a:spLocks noChangeArrowheads="1"/>
          </p:cNvSpPr>
          <p:nvPr/>
        </p:nvSpPr>
        <p:spPr bwMode="auto">
          <a:xfrm>
            <a:off x="5198038" y="2243821"/>
            <a:ext cx="401072" cy="261610"/>
          </a:xfrm>
          <a:prstGeom prst="rect">
            <a:avLst/>
          </a:prstGeom>
          <a:noFill/>
          <a:ln w="9525">
            <a:noFill/>
            <a:miter lim="800000"/>
            <a:headEnd/>
            <a:tailEnd/>
          </a:ln>
        </p:spPr>
        <p:txBody>
          <a:bodyPr wrap="none">
            <a:spAutoFit/>
          </a:bodyPr>
          <a:lstStyle/>
          <a:p>
            <a:r>
              <a:rPr lang="en-US" altLang="ja-JP" sz="1100" b="1" dirty="0" smtClean="0"/>
              <a:t>285</a:t>
            </a:r>
            <a:endParaRPr lang="ja-JP" altLang="en-US" sz="1100" b="1" dirty="0"/>
          </a:p>
        </p:txBody>
      </p:sp>
      <p:sp>
        <p:nvSpPr>
          <p:cNvPr id="337" name="正方形/長方形 336"/>
          <p:cNvSpPr>
            <a:spLocks noChangeAspect="1"/>
          </p:cNvSpPr>
          <p:nvPr/>
        </p:nvSpPr>
        <p:spPr bwMode="auto">
          <a:xfrm>
            <a:off x="4723331" y="2521014"/>
            <a:ext cx="261938"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36" name="テキスト ボックス 125"/>
          <p:cNvSpPr txBox="1">
            <a:spLocks noChangeArrowheads="1"/>
          </p:cNvSpPr>
          <p:nvPr/>
        </p:nvSpPr>
        <p:spPr bwMode="auto">
          <a:xfrm>
            <a:off x="4919104" y="2522156"/>
            <a:ext cx="420292" cy="261568"/>
          </a:xfrm>
          <a:prstGeom prst="rect">
            <a:avLst/>
          </a:prstGeom>
          <a:noFill/>
          <a:ln w="9525">
            <a:noFill/>
            <a:miter lim="800000"/>
            <a:headEnd/>
            <a:tailEnd/>
          </a:ln>
        </p:spPr>
        <p:txBody>
          <a:bodyPr wrap="none">
            <a:spAutoFit/>
          </a:bodyPr>
          <a:lstStyle/>
          <a:p>
            <a:r>
              <a:rPr lang="en-US" altLang="ja-JP" sz="1100" b="1" dirty="0"/>
              <a:t>283</a:t>
            </a:r>
            <a:endParaRPr lang="ja-JP" altLang="en-US" sz="1100" b="1" dirty="0"/>
          </a:p>
        </p:txBody>
      </p:sp>
      <p:sp>
        <p:nvSpPr>
          <p:cNvPr id="338" name="テキスト ボックス 125"/>
          <p:cNvSpPr txBox="1">
            <a:spLocks noChangeArrowheads="1"/>
          </p:cNvSpPr>
          <p:nvPr/>
        </p:nvSpPr>
        <p:spPr bwMode="auto">
          <a:xfrm>
            <a:off x="4664811" y="2528329"/>
            <a:ext cx="401072" cy="261610"/>
          </a:xfrm>
          <a:prstGeom prst="rect">
            <a:avLst/>
          </a:prstGeom>
          <a:noFill/>
          <a:ln w="9525">
            <a:noFill/>
            <a:miter lim="800000"/>
            <a:headEnd/>
            <a:tailEnd/>
          </a:ln>
        </p:spPr>
        <p:txBody>
          <a:bodyPr wrap="none">
            <a:spAutoFit/>
          </a:bodyPr>
          <a:lstStyle/>
          <a:p>
            <a:r>
              <a:rPr lang="en-US" altLang="ja-JP" sz="1100" b="1" dirty="0" smtClean="0"/>
              <a:t>282</a:t>
            </a:r>
            <a:endParaRPr lang="ja-JP" altLang="en-US" sz="1100" b="1" dirty="0"/>
          </a:p>
        </p:txBody>
      </p:sp>
      <p:sp>
        <p:nvSpPr>
          <p:cNvPr id="339" name="正方形/長方形 338"/>
          <p:cNvSpPr>
            <a:spLocks noChangeAspect="1"/>
          </p:cNvSpPr>
          <p:nvPr/>
        </p:nvSpPr>
        <p:spPr bwMode="auto">
          <a:xfrm>
            <a:off x="4723331" y="2789238"/>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40" name="テキスト ボックス 125"/>
          <p:cNvSpPr txBox="1">
            <a:spLocks noChangeArrowheads="1"/>
          </p:cNvSpPr>
          <p:nvPr/>
        </p:nvSpPr>
        <p:spPr bwMode="auto">
          <a:xfrm>
            <a:off x="4660354" y="2795558"/>
            <a:ext cx="401072" cy="261610"/>
          </a:xfrm>
          <a:prstGeom prst="rect">
            <a:avLst/>
          </a:prstGeom>
          <a:noFill/>
          <a:ln w="9525">
            <a:noFill/>
            <a:miter lim="800000"/>
            <a:headEnd/>
            <a:tailEnd/>
          </a:ln>
        </p:spPr>
        <p:txBody>
          <a:bodyPr wrap="none">
            <a:spAutoFit/>
          </a:bodyPr>
          <a:lstStyle/>
          <a:p>
            <a:r>
              <a:rPr lang="en-US" altLang="ja-JP" sz="1100" b="1" dirty="0" smtClean="0"/>
              <a:t>281</a:t>
            </a:r>
            <a:endParaRPr lang="ja-JP" altLang="en-US" sz="1100" b="1" dirty="0"/>
          </a:p>
        </p:txBody>
      </p:sp>
      <p:sp>
        <p:nvSpPr>
          <p:cNvPr id="342" name="正方形/長方形 341"/>
          <p:cNvSpPr>
            <a:spLocks noChangeAspect="1"/>
          </p:cNvSpPr>
          <p:nvPr/>
        </p:nvSpPr>
        <p:spPr bwMode="auto">
          <a:xfrm>
            <a:off x="4175385" y="3340100"/>
            <a:ext cx="260350"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43" name="テキスト ボックス 125"/>
          <p:cNvSpPr txBox="1">
            <a:spLocks noChangeArrowheads="1"/>
          </p:cNvSpPr>
          <p:nvPr/>
        </p:nvSpPr>
        <p:spPr bwMode="auto">
          <a:xfrm>
            <a:off x="4110692" y="3342362"/>
            <a:ext cx="401072" cy="261610"/>
          </a:xfrm>
          <a:prstGeom prst="rect">
            <a:avLst/>
          </a:prstGeom>
          <a:noFill/>
          <a:ln w="9525">
            <a:noFill/>
            <a:miter lim="800000"/>
            <a:headEnd/>
            <a:tailEnd/>
          </a:ln>
        </p:spPr>
        <p:txBody>
          <a:bodyPr wrap="none">
            <a:spAutoFit/>
          </a:bodyPr>
          <a:lstStyle/>
          <a:p>
            <a:r>
              <a:rPr lang="en-US" altLang="ja-JP" sz="1100" b="1" dirty="0" smtClean="0"/>
              <a:t>277</a:t>
            </a:r>
            <a:endParaRPr lang="ja-JP" altLang="en-US" sz="1100" b="1" dirty="0"/>
          </a:p>
        </p:txBody>
      </p:sp>
      <p:sp>
        <p:nvSpPr>
          <p:cNvPr id="344" name="正方形/長方形 343"/>
          <p:cNvSpPr>
            <a:spLocks noChangeAspect="1"/>
          </p:cNvSpPr>
          <p:nvPr/>
        </p:nvSpPr>
        <p:spPr bwMode="auto">
          <a:xfrm>
            <a:off x="3621266" y="3614489"/>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45" name="テキスト ボックス 125"/>
          <p:cNvSpPr txBox="1">
            <a:spLocks noChangeArrowheads="1"/>
          </p:cNvSpPr>
          <p:nvPr/>
        </p:nvSpPr>
        <p:spPr bwMode="auto">
          <a:xfrm>
            <a:off x="3831117" y="3602276"/>
            <a:ext cx="401072" cy="261610"/>
          </a:xfrm>
          <a:prstGeom prst="rect">
            <a:avLst/>
          </a:prstGeom>
          <a:noFill/>
          <a:ln w="9525">
            <a:noFill/>
            <a:miter lim="800000"/>
            <a:headEnd/>
            <a:tailEnd/>
          </a:ln>
        </p:spPr>
        <p:txBody>
          <a:bodyPr wrap="none">
            <a:spAutoFit/>
          </a:bodyPr>
          <a:lstStyle/>
          <a:p>
            <a:r>
              <a:rPr lang="en-US" altLang="ja-JP" sz="1100" b="1" dirty="0" smtClean="0"/>
              <a:t>275</a:t>
            </a:r>
            <a:endParaRPr lang="ja-JP" altLang="en-US" sz="1100" b="1" dirty="0"/>
          </a:p>
        </p:txBody>
      </p:sp>
      <p:sp>
        <p:nvSpPr>
          <p:cNvPr id="346" name="テキスト ボックス 125"/>
          <p:cNvSpPr txBox="1">
            <a:spLocks noChangeArrowheads="1"/>
          </p:cNvSpPr>
          <p:nvPr/>
        </p:nvSpPr>
        <p:spPr bwMode="auto">
          <a:xfrm>
            <a:off x="3561014" y="3608449"/>
            <a:ext cx="401072" cy="261610"/>
          </a:xfrm>
          <a:prstGeom prst="rect">
            <a:avLst/>
          </a:prstGeom>
          <a:noFill/>
          <a:ln w="9525">
            <a:noFill/>
            <a:miter lim="800000"/>
            <a:headEnd/>
            <a:tailEnd/>
          </a:ln>
        </p:spPr>
        <p:txBody>
          <a:bodyPr wrap="none">
            <a:spAutoFit/>
          </a:bodyPr>
          <a:lstStyle/>
          <a:p>
            <a:r>
              <a:rPr lang="en-US" altLang="ja-JP" sz="1100" b="1" dirty="0" smtClean="0"/>
              <a:t>274</a:t>
            </a:r>
            <a:endParaRPr lang="ja-JP" altLang="en-US" sz="1100" b="1" dirty="0"/>
          </a:p>
        </p:txBody>
      </p:sp>
      <p:sp>
        <p:nvSpPr>
          <p:cNvPr id="347" name="テキスト ボックス 125"/>
          <p:cNvSpPr txBox="1">
            <a:spLocks noChangeArrowheads="1"/>
          </p:cNvSpPr>
          <p:nvPr/>
        </p:nvSpPr>
        <p:spPr bwMode="auto">
          <a:xfrm>
            <a:off x="4367732" y="3068960"/>
            <a:ext cx="420292" cy="261568"/>
          </a:xfrm>
          <a:prstGeom prst="rect">
            <a:avLst/>
          </a:prstGeom>
          <a:noFill/>
          <a:ln w="9525">
            <a:noFill/>
            <a:miter lim="800000"/>
            <a:headEnd/>
            <a:tailEnd/>
          </a:ln>
        </p:spPr>
        <p:txBody>
          <a:bodyPr wrap="none">
            <a:spAutoFit/>
          </a:bodyPr>
          <a:lstStyle/>
          <a:p>
            <a:r>
              <a:rPr lang="en-US" altLang="ja-JP" sz="1100" b="1" dirty="0"/>
              <a:t>279</a:t>
            </a:r>
            <a:endParaRPr lang="ja-JP" altLang="en-US" sz="1100" b="1" dirty="0"/>
          </a:p>
        </p:txBody>
      </p:sp>
      <p:sp>
        <p:nvSpPr>
          <p:cNvPr id="348" name="正方形/長方形 347"/>
          <p:cNvSpPr>
            <a:spLocks noChangeAspect="1"/>
          </p:cNvSpPr>
          <p:nvPr/>
        </p:nvSpPr>
        <p:spPr bwMode="auto">
          <a:xfrm>
            <a:off x="4175385" y="3061645"/>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49" name="テキスト ボックス 125"/>
          <p:cNvSpPr txBox="1">
            <a:spLocks noChangeArrowheads="1"/>
          </p:cNvSpPr>
          <p:nvPr/>
        </p:nvSpPr>
        <p:spPr bwMode="auto">
          <a:xfrm>
            <a:off x="4104519" y="3068960"/>
            <a:ext cx="401072" cy="261610"/>
          </a:xfrm>
          <a:prstGeom prst="rect">
            <a:avLst/>
          </a:prstGeom>
          <a:noFill/>
          <a:ln w="9525">
            <a:noFill/>
            <a:miter lim="800000"/>
            <a:headEnd/>
            <a:tailEnd/>
          </a:ln>
        </p:spPr>
        <p:txBody>
          <a:bodyPr wrap="none">
            <a:spAutoFit/>
          </a:bodyPr>
          <a:lstStyle/>
          <a:p>
            <a:r>
              <a:rPr lang="en-US" altLang="ja-JP" sz="1100" b="1" dirty="0" smtClean="0"/>
              <a:t>278</a:t>
            </a:r>
            <a:endParaRPr lang="ja-JP" altLang="en-US" sz="1100" b="1" dirty="0"/>
          </a:p>
        </p:txBody>
      </p:sp>
      <p:sp>
        <p:nvSpPr>
          <p:cNvPr id="350" name="正方形/長方形 349"/>
          <p:cNvSpPr>
            <a:spLocks noChangeAspect="1"/>
          </p:cNvSpPr>
          <p:nvPr/>
        </p:nvSpPr>
        <p:spPr bwMode="auto">
          <a:xfrm>
            <a:off x="5270135" y="3344924"/>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51" name="直角三角形 350"/>
          <p:cNvSpPr/>
          <p:nvPr/>
        </p:nvSpPr>
        <p:spPr bwMode="auto">
          <a:xfrm flipH="1">
            <a:off x="5278072" y="3421124"/>
            <a:ext cx="252413" cy="180975"/>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6" name="テキスト ボックス 125"/>
          <p:cNvSpPr txBox="1">
            <a:spLocks noChangeArrowheads="1"/>
          </p:cNvSpPr>
          <p:nvPr/>
        </p:nvSpPr>
        <p:spPr bwMode="auto">
          <a:xfrm>
            <a:off x="5202935" y="3342362"/>
            <a:ext cx="420292" cy="261568"/>
          </a:xfrm>
          <a:prstGeom prst="rect">
            <a:avLst/>
          </a:prstGeom>
          <a:noFill/>
          <a:ln w="9525">
            <a:noFill/>
            <a:miter lim="800000"/>
            <a:headEnd/>
            <a:tailEnd/>
          </a:ln>
        </p:spPr>
        <p:txBody>
          <a:bodyPr wrap="none">
            <a:spAutoFit/>
          </a:bodyPr>
          <a:lstStyle/>
          <a:p>
            <a:r>
              <a:rPr lang="en-US" altLang="ja-JP" sz="1100" b="1" dirty="0"/>
              <a:t>281</a:t>
            </a:r>
            <a:endParaRPr lang="ja-JP" altLang="en-US" sz="1100" b="1" dirty="0"/>
          </a:p>
        </p:txBody>
      </p:sp>
      <p:sp>
        <p:nvSpPr>
          <p:cNvPr id="418" name="正方形/長方形 417"/>
          <p:cNvSpPr>
            <a:spLocks noChangeAspect="1"/>
          </p:cNvSpPr>
          <p:nvPr/>
        </p:nvSpPr>
        <p:spPr>
          <a:xfrm>
            <a:off x="3625063" y="3885555"/>
            <a:ext cx="261938"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419" name="テキスト ボックス 125"/>
          <p:cNvSpPr txBox="1">
            <a:spLocks noChangeArrowheads="1"/>
          </p:cNvSpPr>
          <p:nvPr/>
        </p:nvSpPr>
        <p:spPr bwMode="auto">
          <a:xfrm>
            <a:off x="3563888" y="3885555"/>
            <a:ext cx="401072" cy="261610"/>
          </a:xfrm>
          <a:prstGeom prst="rect">
            <a:avLst/>
          </a:prstGeom>
          <a:noFill/>
          <a:ln w="9525">
            <a:noFill/>
            <a:miter lim="800000"/>
            <a:headEnd/>
            <a:tailEnd/>
          </a:ln>
        </p:spPr>
        <p:txBody>
          <a:bodyPr wrap="none">
            <a:spAutoFit/>
          </a:bodyPr>
          <a:lstStyle/>
          <a:p>
            <a:r>
              <a:rPr lang="en-US" altLang="ja-JP" sz="1100" b="1" dirty="0" smtClean="0"/>
              <a:t>273</a:t>
            </a:r>
            <a:endParaRPr lang="ja-JP" altLang="en-US" sz="1100" b="1" dirty="0"/>
          </a:p>
        </p:txBody>
      </p:sp>
      <p:sp>
        <p:nvSpPr>
          <p:cNvPr id="420" name="正方形/長方形 419"/>
          <p:cNvSpPr>
            <a:spLocks noChangeAspect="1"/>
          </p:cNvSpPr>
          <p:nvPr/>
        </p:nvSpPr>
        <p:spPr>
          <a:xfrm>
            <a:off x="3070944" y="4151642"/>
            <a:ext cx="261938"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421" name="テキスト ボックス 125"/>
          <p:cNvSpPr txBox="1">
            <a:spLocks noChangeArrowheads="1"/>
          </p:cNvSpPr>
          <p:nvPr/>
        </p:nvSpPr>
        <p:spPr bwMode="auto">
          <a:xfrm>
            <a:off x="3002454" y="4151642"/>
            <a:ext cx="401072" cy="261610"/>
          </a:xfrm>
          <a:prstGeom prst="rect">
            <a:avLst/>
          </a:prstGeom>
          <a:noFill/>
          <a:ln w="9525">
            <a:noFill/>
            <a:miter lim="800000"/>
            <a:headEnd/>
            <a:tailEnd/>
          </a:ln>
        </p:spPr>
        <p:txBody>
          <a:bodyPr wrap="none">
            <a:spAutoFit/>
          </a:bodyPr>
          <a:lstStyle/>
          <a:p>
            <a:r>
              <a:rPr lang="en-US" altLang="ja-JP" sz="1100" b="1" dirty="0" smtClean="0"/>
              <a:t>270</a:t>
            </a:r>
            <a:endParaRPr lang="ja-JP" altLang="en-US" sz="1100" b="1" dirty="0"/>
          </a:p>
        </p:txBody>
      </p:sp>
      <p:sp>
        <p:nvSpPr>
          <p:cNvPr id="422" name="正方形/長方形 421"/>
          <p:cNvSpPr>
            <a:spLocks noChangeAspect="1"/>
          </p:cNvSpPr>
          <p:nvPr/>
        </p:nvSpPr>
        <p:spPr>
          <a:xfrm>
            <a:off x="3084432" y="4429797"/>
            <a:ext cx="261938"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423" name="テキスト ボックス 125"/>
          <p:cNvSpPr txBox="1">
            <a:spLocks noChangeArrowheads="1"/>
          </p:cNvSpPr>
          <p:nvPr/>
        </p:nvSpPr>
        <p:spPr bwMode="auto">
          <a:xfrm>
            <a:off x="3009769" y="4429797"/>
            <a:ext cx="401072" cy="261610"/>
          </a:xfrm>
          <a:prstGeom prst="rect">
            <a:avLst/>
          </a:prstGeom>
          <a:noFill/>
          <a:ln w="9525">
            <a:noFill/>
            <a:miter lim="800000"/>
            <a:headEnd/>
            <a:tailEnd/>
          </a:ln>
        </p:spPr>
        <p:txBody>
          <a:bodyPr wrap="none">
            <a:spAutoFit/>
          </a:bodyPr>
          <a:lstStyle/>
          <a:p>
            <a:r>
              <a:rPr lang="en-US" altLang="ja-JP" sz="1100" b="1" dirty="0" smtClean="0"/>
              <a:t>269</a:t>
            </a:r>
            <a:endParaRPr lang="ja-JP" altLang="en-US" sz="1100" b="1" dirty="0"/>
          </a:p>
        </p:txBody>
      </p:sp>
      <p:sp>
        <p:nvSpPr>
          <p:cNvPr id="424" name="テキスト ボックス 125"/>
          <p:cNvSpPr txBox="1">
            <a:spLocks noChangeArrowheads="1"/>
          </p:cNvSpPr>
          <p:nvPr/>
        </p:nvSpPr>
        <p:spPr bwMode="auto">
          <a:xfrm>
            <a:off x="2462965" y="4703199"/>
            <a:ext cx="401072" cy="261610"/>
          </a:xfrm>
          <a:prstGeom prst="rect">
            <a:avLst/>
          </a:prstGeom>
          <a:noFill/>
          <a:ln w="9525">
            <a:noFill/>
            <a:miter lim="800000"/>
            <a:headEnd/>
            <a:tailEnd/>
          </a:ln>
        </p:spPr>
        <p:txBody>
          <a:bodyPr wrap="none">
            <a:spAutoFit/>
          </a:bodyPr>
          <a:lstStyle/>
          <a:p>
            <a:r>
              <a:rPr lang="en-US" altLang="ja-JP" sz="1100" b="1" dirty="0" smtClean="0"/>
              <a:t>266</a:t>
            </a:r>
            <a:endParaRPr lang="ja-JP" altLang="en-US" sz="1100" b="1" dirty="0"/>
          </a:p>
        </p:txBody>
      </p:sp>
      <p:sp>
        <p:nvSpPr>
          <p:cNvPr id="425" name="テキスト ボックス 125"/>
          <p:cNvSpPr txBox="1">
            <a:spLocks noChangeArrowheads="1"/>
          </p:cNvSpPr>
          <p:nvPr/>
        </p:nvSpPr>
        <p:spPr bwMode="auto">
          <a:xfrm>
            <a:off x="2461823" y="4976601"/>
            <a:ext cx="401072" cy="261610"/>
          </a:xfrm>
          <a:prstGeom prst="rect">
            <a:avLst/>
          </a:prstGeom>
          <a:noFill/>
          <a:ln w="9525">
            <a:noFill/>
            <a:miter lim="800000"/>
            <a:headEnd/>
            <a:tailEnd/>
          </a:ln>
        </p:spPr>
        <p:txBody>
          <a:bodyPr wrap="none">
            <a:spAutoFit/>
          </a:bodyPr>
          <a:lstStyle/>
          <a:p>
            <a:r>
              <a:rPr lang="en-US" altLang="ja-JP" sz="1100" b="1" dirty="0" smtClean="0"/>
              <a:t>265</a:t>
            </a:r>
            <a:endParaRPr lang="ja-JP" altLang="en-US" sz="1100" b="1" dirty="0"/>
          </a:p>
        </p:txBody>
      </p:sp>
      <p:sp>
        <p:nvSpPr>
          <p:cNvPr id="426" name="正方形/長方形 425"/>
          <p:cNvSpPr>
            <a:spLocks noChangeAspect="1"/>
          </p:cNvSpPr>
          <p:nvPr/>
        </p:nvSpPr>
        <p:spPr bwMode="auto">
          <a:xfrm>
            <a:off x="3081777" y="4710514"/>
            <a:ext cx="261938" cy="26352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427" name="テキスト ボックス 125"/>
          <p:cNvSpPr txBox="1">
            <a:spLocks noChangeArrowheads="1"/>
          </p:cNvSpPr>
          <p:nvPr/>
        </p:nvSpPr>
        <p:spPr bwMode="auto">
          <a:xfrm>
            <a:off x="2999580" y="4982262"/>
            <a:ext cx="420292" cy="261568"/>
          </a:xfrm>
          <a:prstGeom prst="rect">
            <a:avLst/>
          </a:prstGeom>
          <a:noFill/>
          <a:ln w="9525">
            <a:noFill/>
            <a:miter lim="800000"/>
            <a:headEnd/>
            <a:tailEnd/>
          </a:ln>
        </p:spPr>
        <p:txBody>
          <a:bodyPr wrap="none">
            <a:spAutoFit/>
          </a:bodyPr>
          <a:lstStyle/>
          <a:p>
            <a:r>
              <a:rPr lang="en-US" altLang="ja-JP" sz="1100" b="1" dirty="0"/>
              <a:t>267</a:t>
            </a:r>
            <a:endParaRPr lang="ja-JP" altLang="en-US" sz="1100" b="1" dirty="0"/>
          </a:p>
        </p:txBody>
      </p:sp>
      <p:sp>
        <p:nvSpPr>
          <p:cNvPr id="428" name="テキスト ボックス 125"/>
          <p:cNvSpPr txBox="1">
            <a:spLocks noChangeArrowheads="1"/>
          </p:cNvSpPr>
          <p:nvPr/>
        </p:nvSpPr>
        <p:spPr bwMode="auto">
          <a:xfrm>
            <a:off x="3024399" y="4703199"/>
            <a:ext cx="401072" cy="261610"/>
          </a:xfrm>
          <a:prstGeom prst="rect">
            <a:avLst/>
          </a:prstGeom>
          <a:noFill/>
          <a:ln w="9525">
            <a:noFill/>
            <a:miter lim="800000"/>
            <a:headEnd/>
            <a:tailEnd/>
          </a:ln>
        </p:spPr>
        <p:txBody>
          <a:bodyPr wrap="none">
            <a:spAutoFit/>
          </a:bodyPr>
          <a:lstStyle/>
          <a:p>
            <a:r>
              <a:rPr lang="en-US" altLang="ja-JP" sz="1100" b="1" dirty="0" smtClean="0"/>
              <a:t>268</a:t>
            </a:r>
            <a:endParaRPr lang="ja-JP" altLang="en-US" sz="1100" b="1" dirty="0"/>
          </a:p>
        </p:txBody>
      </p:sp>
      <p:sp>
        <p:nvSpPr>
          <p:cNvPr id="429" name="テキスト ボックス 125"/>
          <p:cNvSpPr txBox="1">
            <a:spLocks noChangeArrowheads="1"/>
          </p:cNvSpPr>
          <p:nvPr/>
        </p:nvSpPr>
        <p:spPr bwMode="auto">
          <a:xfrm>
            <a:off x="5474387" y="2236912"/>
            <a:ext cx="401072" cy="261610"/>
          </a:xfrm>
          <a:prstGeom prst="rect">
            <a:avLst/>
          </a:prstGeom>
          <a:noFill/>
          <a:ln w="9525">
            <a:noFill/>
            <a:miter lim="800000"/>
            <a:headEnd/>
            <a:tailEnd/>
          </a:ln>
        </p:spPr>
        <p:txBody>
          <a:bodyPr wrap="none">
            <a:spAutoFit/>
          </a:bodyPr>
          <a:lstStyle/>
          <a:p>
            <a:r>
              <a:rPr lang="en-US" altLang="ja-JP" sz="1100" b="1" dirty="0" smtClean="0"/>
              <a:t>286</a:t>
            </a:r>
            <a:endParaRPr lang="ja-JP" altLang="en-US" sz="1100" b="1" dirty="0"/>
          </a:p>
        </p:txBody>
      </p:sp>
      <p:grpSp>
        <p:nvGrpSpPr>
          <p:cNvPr id="68" name="グループ化 67"/>
          <p:cNvGrpSpPr/>
          <p:nvPr/>
        </p:nvGrpSpPr>
        <p:grpSpPr>
          <a:xfrm>
            <a:off x="4932170" y="2798180"/>
            <a:ext cx="961852" cy="803714"/>
            <a:chOff x="3022328" y="879842"/>
            <a:chExt cx="961852" cy="803714"/>
          </a:xfrm>
        </p:grpSpPr>
        <p:grpSp>
          <p:nvGrpSpPr>
            <p:cNvPr id="65" name="グループ化 64"/>
            <p:cNvGrpSpPr/>
            <p:nvPr/>
          </p:nvGrpSpPr>
          <p:grpSpPr>
            <a:xfrm>
              <a:off x="3563888" y="879842"/>
              <a:ext cx="420292" cy="263525"/>
              <a:chOff x="3647522" y="260648"/>
              <a:chExt cx="420292" cy="263525"/>
            </a:xfrm>
          </p:grpSpPr>
          <p:sp>
            <p:nvSpPr>
              <p:cNvPr id="341" name="正方形/長方形 340"/>
              <p:cNvSpPr>
                <a:spLocks noChangeAspect="1"/>
              </p:cNvSpPr>
              <p:nvPr/>
            </p:nvSpPr>
            <p:spPr bwMode="auto">
              <a:xfrm>
                <a:off x="3707904" y="260648"/>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52" name="直角三角形 351"/>
              <p:cNvSpPr/>
              <p:nvPr/>
            </p:nvSpPr>
            <p:spPr bwMode="auto">
              <a:xfrm flipH="1">
                <a:off x="3715841" y="336848"/>
                <a:ext cx="252413" cy="180975"/>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3" name="テキスト ボックス 125"/>
              <p:cNvSpPr txBox="1">
                <a:spLocks noChangeArrowheads="1"/>
              </p:cNvSpPr>
              <p:nvPr/>
            </p:nvSpPr>
            <p:spPr bwMode="auto">
              <a:xfrm>
                <a:off x="3647522" y="260648"/>
                <a:ext cx="420292" cy="261568"/>
              </a:xfrm>
              <a:prstGeom prst="rect">
                <a:avLst/>
              </a:prstGeom>
              <a:noFill/>
              <a:ln w="9525">
                <a:noFill/>
                <a:miter lim="800000"/>
                <a:headEnd/>
                <a:tailEnd/>
              </a:ln>
            </p:spPr>
            <p:txBody>
              <a:bodyPr wrap="none">
                <a:spAutoFit/>
              </a:bodyPr>
              <a:lstStyle/>
              <a:p>
                <a:r>
                  <a:rPr lang="en-US" altLang="ja-JP" sz="1100" b="1" dirty="0"/>
                  <a:t>284</a:t>
                </a:r>
                <a:endParaRPr lang="ja-JP" altLang="en-US" sz="1100" b="1" dirty="0"/>
              </a:p>
            </p:txBody>
          </p:sp>
        </p:grpSp>
        <p:grpSp>
          <p:nvGrpSpPr>
            <p:cNvPr id="66" name="グループ化 65"/>
            <p:cNvGrpSpPr/>
            <p:nvPr/>
          </p:nvGrpSpPr>
          <p:grpSpPr>
            <a:xfrm>
              <a:off x="3022328" y="1420031"/>
              <a:ext cx="401072" cy="263525"/>
              <a:chOff x="4232212" y="188640"/>
              <a:chExt cx="401072" cy="263525"/>
            </a:xfrm>
          </p:grpSpPr>
          <p:sp>
            <p:nvSpPr>
              <p:cNvPr id="354" name="正方形/長方形 353"/>
              <p:cNvSpPr>
                <a:spLocks noChangeAspect="1"/>
              </p:cNvSpPr>
              <p:nvPr/>
            </p:nvSpPr>
            <p:spPr bwMode="auto">
              <a:xfrm>
                <a:off x="4283968" y="188640"/>
                <a:ext cx="261937" cy="26352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55" name="テキスト ボックス 125"/>
              <p:cNvSpPr txBox="1">
                <a:spLocks noChangeArrowheads="1"/>
              </p:cNvSpPr>
              <p:nvPr/>
            </p:nvSpPr>
            <p:spPr bwMode="auto">
              <a:xfrm>
                <a:off x="4232212" y="188640"/>
                <a:ext cx="401072" cy="261610"/>
              </a:xfrm>
              <a:prstGeom prst="rect">
                <a:avLst/>
              </a:prstGeom>
              <a:noFill/>
              <a:ln w="9525">
                <a:noFill/>
                <a:miter lim="800000"/>
                <a:headEnd/>
                <a:tailEnd/>
              </a:ln>
            </p:spPr>
            <p:txBody>
              <a:bodyPr wrap="none">
                <a:spAutoFit/>
              </a:bodyPr>
              <a:lstStyle/>
              <a:p>
                <a:r>
                  <a:rPr lang="en-US" altLang="ja-JP" sz="1100" b="1" dirty="0" smtClean="0"/>
                  <a:t>280</a:t>
                </a:r>
                <a:endParaRPr lang="ja-JP" altLang="en-US" sz="1100" b="1" dirty="0"/>
              </a:p>
            </p:txBody>
          </p:sp>
        </p:grpSp>
      </p:grpSp>
      <p:sp>
        <p:nvSpPr>
          <p:cNvPr id="356" name="テキスト ボックス 355"/>
          <p:cNvSpPr txBox="1"/>
          <p:nvPr/>
        </p:nvSpPr>
        <p:spPr>
          <a:xfrm>
            <a:off x="4860032" y="44624"/>
            <a:ext cx="3015569" cy="369332"/>
          </a:xfrm>
          <a:prstGeom prst="rect">
            <a:avLst/>
          </a:prstGeom>
          <a:solidFill>
            <a:schemeClr val="bg1"/>
          </a:solidFill>
          <a:ln w="38100">
            <a:solidFill>
              <a:schemeClr val="accent2">
                <a:lumMod val="60000"/>
                <a:lumOff val="40000"/>
              </a:schemeClr>
            </a:solidFill>
          </a:ln>
        </p:spPr>
        <p:txBody>
          <a:bodyPr wrap="none">
            <a:spAutoFit/>
          </a:bodyPr>
          <a:lstStyle/>
          <a:p>
            <a:pPr>
              <a:defRPr/>
            </a:pPr>
            <a:r>
              <a:rPr lang="en-US" altLang="ja-JP" dirty="0">
                <a:ea typeface="ＭＳ Ｐゴシック" pitchFamily="-26" charset="-128"/>
              </a:rPr>
              <a:t>one end of nuclear chart</a:t>
            </a:r>
            <a:r>
              <a:rPr lang="ja-JP" altLang="en-US" dirty="0">
                <a:ea typeface="ＭＳ Ｐゴシック" pitchFamily="-26" charset="-128"/>
              </a:rPr>
              <a:t> </a:t>
            </a:r>
            <a:r>
              <a:rPr lang="en-US" altLang="ja-JP" dirty="0" smtClean="0">
                <a:ea typeface="ＭＳ Ｐゴシック" pitchFamily="-26" charset="-128"/>
              </a:rPr>
              <a:t>2014</a:t>
            </a:r>
            <a:endParaRPr lang="ja-JP" altLang="en-US" dirty="0">
              <a:ea typeface="ＭＳ Ｐゴシック" pitchFamily="-26" charset="-128"/>
            </a:endParaRPr>
          </a:p>
        </p:txBody>
      </p:sp>
    </p:spTree>
    <p:extLst>
      <p:ext uri="{BB962C8B-B14F-4D97-AF65-F5344CB8AC3E}">
        <p14:creationId xmlns:p14="http://schemas.microsoft.com/office/powerpoint/2010/main" val="623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6"/>
                                        </p:tgtEl>
                                        <p:attrNameLst>
                                          <p:attrName>style.visibility</p:attrName>
                                        </p:attrNameLst>
                                      </p:cBhvr>
                                      <p:to>
                                        <p:strVal val="visible"/>
                                      </p:to>
                                    </p:set>
                                    <p:anim calcmode="lin" valueType="num">
                                      <p:cBhvr additive="base">
                                        <p:cTn id="7" dur="500" fill="hold"/>
                                        <p:tgtEl>
                                          <p:spTgt spid="356"/>
                                        </p:tgtEl>
                                        <p:attrNameLst>
                                          <p:attrName>ppt_x</p:attrName>
                                        </p:attrNameLst>
                                      </p:cBhvr>
                                      <p:tavLst>
                                        <p:tav tm="0">
                                          <p:val>
                                            <p:strVal val="#ppt_x"/>
                                          </p:val>
                                        </p:tav>
                                        <p:tav tm="100000">
                                          <p:val>
                                            <p:strVal val="#ppt_x"/>
                                          </p:val>
                                        </p:tav>
                                      </p:tavLst>
                                    </p:anim>
                                    <p:anim calcmode="lin" valueType="num">
                                      <p:cBhvr additive="base">
                                        <p:cTn id="8" dur="500" fill="hold"/>
                                        <p:tgtEl>
                                          <p:spTgt spid="3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2013/10/12</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ICNS2013 at Niigata</a:t>
            </a:r>
            <a:endParaRPr kumimoji="1" lang="ja-JP" altLang="en-US"/>
          </a:p>
        </p:txBody>
      </p:sp>
      <p:sp>
        <p:nvSpPr>
          <p:cNvPr id="4" name="スライド番号プレースホルダー 3"/>
          <p:cNvSpPr>
            <a:spLocks noGrp="1"/>
          </p:cNvSpPr>
          <p:nvPr>
            <p:ph type="sldNum" sz="quarter" idx="12"/>
          </p:nvPr>
        </p:nvSpPr>
        <p:spPr/>
        <p:txBody>
          <a:bodyPr/>
          <a:lstStyle/>
          <a:p>
            <a:fld id="{7D4CA4BE-C941-4BAF-A115-80A19A2B211C}" type="slidenum">
              <a:rPr kumimoji="1" lang="ja-JP" altLang="en-US" smtClean="0"/>
              <a:t>42</a:t>
            </a:fld>
            <a:endParaRPr kumimoji="1" lang="ja-JP" altLang="en-US"/>
          </a:p>
        </p:txBody>
      </p:sp>
      <p:sp>
        <p:nvSpPr>
          <p:cNvPr id="5" name="テキスト ボックス 4"/>
          <p:cNvSpPr txBox="1"/>
          <p:nvPr/>
        </p:nvSpPr>
        <p:spPr>
          <a:xfrm>
            <a:off x="179512" y="116632"/>
            <a:ext cx="8549520" cy="4154984"/>
          </a:xfrm>
          <a:prstGeom prst="rect">
            <a:avLst/>
          </a:prstGeom>
          <a:noFill/>
        </p:spPr>
        <p:txBody>
          <a:bodyPr wrap="none" rtlCol="0">
            <a:spAutoFit/>
          </a:bodyPr>
          <a:lstStyle/>
          <a:p>
            <a:r>
              <a:rPr lang="en-US" altLang="ja-JP" sz="2400" dirty="0" smtClean="0"/>
              <a:t>Summary</a:t>
            </a:r>
          </a:p>
          <a:p>
            <a:endParaRPr kumimoji="1" lang="en-US" altLang="ja-JP" sz="2400" dirty="0" smtClean="0"/>
          </a:p>
          <a:p>
            <a:r>
              <a:rPr kumimoji="1" lang="en-US" altLang="ja-JP" sz="2400" dirty="0" smtClean="0"/>
              <a:t>An isotope of the 113</a:t>
            </a:r>
            <a:r>
              <a:rPr kumimoji="1" lang="en-US" altLang="ja-JP" sz="2400" baseline="30000" dirty="0" smtClean="0"/>
              <a:t>th</a:t>
            </a:r>
            <a:r>
              <a:rPr kumimoji="1" lang="en-US" altLang="ja-JP" sz="2400" dirty="0" smtClean="0"/>
              <a:t> element, </a:t>
            </a:r>
            <a:r>
              <a:rPr kumimoji="1" lang="en-US" altLang="ja-JP" sz="2400" baseline="30000" dirty="0" smtClean="0"/>
              <a:t>278</a:t>
            </a:r>
            <a:r>
              <a:rPr kumimoji="1" lang="en-US" altLang="ja-JP" sz="2400" dirty="0" smtClean="0"/>
              <a:t>113, was produced in the </a:t>
            </a:r>
          </a:p>
          <a:p>
            <a:r>
              <a:rPr lang="en-US" altLang="ja-JP" sz="2400" baseline="30000" dirty="0" smtClean="0"/>
              <a:t>209</a:t>
            </a:r>
            <a:r>
              <a:rPr lang="en-US" altLang="ja-JP" sz="2400" dirty="0" smtClean="0"/>
              <a:t>Bi + </a:t>
            </a:r>
            <a:r>
              <a:rPr lang="en-US" altLang="ja-JP" sz="2400" baseline="30000" dirty="0" smtClean="0"/>
              <a:t>70</a:t>
            </a:r>
            <a:r>
              <a:rPr lang="en-US" altLang="ja-JP" sz="2400" dirty="0" smtClean="0"/>
              <a:t>Zn </a:t>
            </a:r>
            <a:r>
              <a:rPr lang="en-US" altLang="ja-JP" sz="2400" dirty="0" smtClean="0">
                <a:sym typeface="Wingdings" pitchFamily="2" charset="2"/>
              </a:rPr>
              <a:t> </a:t>
            </a:r>
            <a:r>
              <a:rPr lang="en-US" altLang="ja-JP" sz="2400" baseline="30000" dirty="0" smtClean="0">
                <a:sym typeface="Wingdings" pitchFamily="2" charset="2"/>
              </a:rPr>
              <a:t>278</a:t>
            </a:r>
            <a:r>
              <a:rPr lang="en-US" altLang="ja-JP" sz="2400" dirty="0" smtClean="0">
                <a:sym typeface="Wingdings" pitchFamily="2" charset="2"/>
              </a:rPr>
              <a:t>113 + </a:t>
            </a:r>
            <a:r>
              <a:rPr lang="en-US" altLang="ja-JP" sz="2400" i="1" dirty="0" smtClean="0">
                <a:sym typeface="Wingdings" pitchFamily="2" charset="2"/>
              </a:rPr>
              <a:t>n</a:t>
            </a:r>
            <a:r>
              <a:rPr lang="en-US" altLang="ja-JP" sz="2400" dirty="0" smtClean="0">
                <a:sym typeface="Wingdings" pitchFamily="2" charset="2"/>
              </a:rPr>
              <a:t> reaction,</a:t>
            </a:r>
            <a:r>
              <a:rPr lang="en-US" altLang="ja-JP" sz="2400" dirty="0">
                <a:sym typeface="Wingdings" pitchFamily="2" charset="2"/>
              </a:rPr>
              <a:t> </a:t>
            </a:r>
            <a:r>
              <a:rPr kumimoji="1" lang="en-US" altLang="ja-JP" sz="2400" dirty="0" smtClean="0"/>
              <a:t>and unambiguously  identified</a:t>
            </a:r>
          </a:p>
          <a:p>
            <a:r>
              <a:rPr lang="en-US" altLang="ja-JP" sz="2400" dirty="0"/>
              <a:t>v</a:t>
            </a:r>
            <a:r>
              <a:rPr kumimoji="1" lang="en-US" altLang="ja-JP" sz="2400" dirty="0" smtClean="0"/>
              <a:t>ia geneti</a:t>
            </a:r>
            <a:r>
              <a:rPr lang="en-US" altLang="ja-JP" sz="2400" dirty="0" smtClean="0"/>
              <a:t>c correlation, connected to the well known nuclides</a:t>
            </a:r>
            <a:r>
              <a:rPr kumimoji="1" lang="en-US" altLang="ja-JP" sz="2400" dirty="0" smtClean="0"/>
              <a:t>.</a:t>
            </a:r>
          </a:p>
          <a:p>
            <a:endParaRPr lang="en-US" altLang="ja-JP" sz="2400" dirty="0" smtClean="0"/>
          </a:p>
          <a:p>
            <a:r>
              <a:rPr lang="en-US" altLang="ja-JP" sz="2400" baseline="30000" dirty="0" smtClean="0"/>
              <a:t>293</a:t>
            </a:r>
            <a:r>
              <a:rPr lang="en-US" altLang="ja-JP" sz="2400" dirty="0" smtClean="0"/>
              <a:t>Lv and </a:t>
            </a:r>
            <a:r>
              <a:rPr lang="en-US" altLang="ja-JP" sz="2400" baseline="30000" dirty="0" smtClean="0"/>
              <a:t>292</a:t>
            </a:r>
            <a:r>
              <a:rPr lang="en-US" altLang="ja-JP" sz="2400" dirty="0" smtClean="0"/>
              <a:t>Lv were produced in the </a:t>
            </a:r>
            <a:r>
              <a:rPr lang="en-US" altLang="ja-JP" sz="2400" baseline="30000" dirty="0" smtClean="0"/>
              <a:t>248</a:t>
            </a:r>
            <a:r>
              <a:rPr lang="en-US" altLang="ja-JP" sz="2400" dirty="0" smtClean="0"/>
              <a:t>Cm + </a:t>
            </a:r>
            <a:r>
              <a:rPr lang="en-US" altLang="ja-JP" sz="2400" baseline="30000" dirty="0" smtClean="0"/>
              <a:t>48</a:t>
            </a:r>
            <a:r>
              <a:rPr lang="en-US" altLang="ja-JP" sz="2400" dirty="0" smtClean="0"/>
              <a:t>Ca </a:t>
            </a:r>
            <a:r>
              <a:rPr lang="en-US" altLang="ja-JP" sz="2400" dirty="0" smtClean="0">
                <a:sym typeface="Wingdings" panose="05000000000000000000" pitchFamily="2" charset="2"/>
              </a:rPr>
              <a:t> </a:t>
            </a:r>
            <a:r>
              <a:rPr lang="en-US" altLang="ja-JP" sz="2400" baseline="30000" dirty="0" smtClean="0">
                <a:sym typeface="Wingdings" panose="05000000000000000000" pitchFamily="2" charset="2"/>
              </a:rPr>
              <a:t>296</a:t>
            </a:r>
            <a:r>
              <a:rPr lang="en-US" altLang="ja-JP" sz="2400" dirty="0" smtClean="0">
                <a:sym typeface="Wingdings" panose="05000000000000000000" pitchFamily="2" charset="2"/>
              </a:rPr>
              <a:t>Lv* reaction</a:t>
            </a:r>
            <a:endParaRPr lang="en-US" altLang="ja-JP" sz="2400" dirty="0" smtClean="0"/>
          </a:p>
          <a:p>
            <a:endParaRPr lang="en-US" altLang="ja-JP" sz="2400" dirty="0" smtClean="0"/>
          </a:p>
          <a:p>
            <a:r>
              <a:rPr lang="en-US" altLang="ja-JP" sz="2400" dirty="0" smtClean="0"/>
              <a:t>What’s Next (New Element Search) ?</a:t>
            </a:r>
          </a:p>
          <a:p>
            <a:endParaRPr kumimoji="1" lang="en-US" altLang="ja-JP" sz="2400" dirty="0"/>
          </a:p>
          <a:p>
            <a:endParaRPr lang="en-US" altLang="ja-JP" sz="2400" dirty="0" smtClean="0"/>
          </a:p>
        </p:txBody>
      </p:sp>
      <p:sp>
        <p:nvSpPr>
          <p:cNvPr id="6" name="正方形/長方形 5"/>
          <p:cNvSpPr/>
          <p:nvPr/>
        </p:nvSpPr>
        <p:spPr>
          <a:xfrm>
            <a:off x="4832092" y="3573016"/>
            <a:ext cx="720080"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baseline="30000" dirty="0" smtClean="0">
                <a:solidFill>
                  <a:schemeClr val="tx1"/>
                </a:solidFill>
              </a:rPr>
              <a:t>294</a:t>
            </a:r>
            <a:r>
              <a:rPr kumimoji="1" lang="en-US" altLang="ja-JP" dirty="0" smtClean="0">
                <a:solidFill>
                  <a:schemeClr val="tx1"/>
                </a:solidFill>
              </a:rPr>
              <a:t>118</a:t>
            </a:r>
            <a:endParaRPr kumimoji="1" lang="ja-JP" altLang="en-US" dirty="0">
              <a:solidFill>
                <a:schemeClr val="tx1"/>
              </a:solidFill>
            </a:endParaRPr>
          </a:p>
        </p:txBody>
      </p:sp>
      <p:sp>
        <p:nvSpPr>
          <p:cNvPr id="7" name="正方形/長方形 6"/>
          <p:cNvSpPr/>
          <p:nvPr/>
        </p:nvSpPr>
        <p:spPr>
          <a:xfrm>
            <a:off x="4830254" y="4287985"/>
            <a:ext cx="720080"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baseline="30000" dirty="0" smtClean="0">
                <a:solidFill>
                  <a:schemeClr val="tx1"/>
                </a:solidFill>
              </a:rPr>
              <a:t>293</a:t>
            </a:r>
            <a:r>
              <a:rPr kumimoji="1" lang="en-US" altLang="ja-JP" dirty="0" smtClean="0">
                <a:solidFill>
                  <a:schemeClr val="tx1"/>
                </a:solidFill>
              </a:rPr>
              <a:t>117</a:t>
            </a:r>
            <a:endParaRPr kumimoji="1" lang="ja-JP" altLang="en-US" dirty="0">
              <a:solidFill>
                <a:schemeClr val="tx1"/>
              </a:solidFill>
            </a:endParaRPr>
          </a:p>
        </p:txBody>
      </p:sp>
      <p:sp>
        <p:nvSpPr>
          <p:cNvPr id="8" name="正方形/長方形 7"/>
          <p:cNvSpPr/>
          <p:nvPr/>
        </p:nvSpPr>
        <p:spPr>
          <a:xfrm>
            <a:off x="5574206" y="4287985"/>
            <a:ext cx="720080"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baseline="30000" dirty="0" smtClean="0">
                <a:solidFill>
                  <a:schemeClr val="tx1"/>
                </a:solidFill>
              </a:rPr>
              <a:t>294</a:t>
            </a:r>
            <a:r>
              <a:rPr kumimoji="1" lang="en-US" altLang="ja-JP" dirty="0" smtClean="0">
                <a:solidFill>
                  <a:schemeClr val="tx1"/>
                </a:solidFill>
              </a:rPr>
              <a:t>117</a:t>
            </a:r>
            <a:endParaRPr kumimoji="1" lang="ja-JP" altLang="en-US" dirty="0">
              <a:solidFill>
                <a:schemeClr val="tx1"/>
              </a:solidFill>
            </a:endParaRPr>
          </a:p>
        </p:txBody>
      </p:sp>
      <p:sp>
        <p:nvSpPr>
          <p:cNvPr id="9" name="正方形/長方形 8"/>
          <p:cNvSpPr/>
          <p:nvPr/>
        </p:nvSpPr>
        <p:spPr>
          <a:xfrm>
            <a:off x="4849015" y="5013176"/>
            <a:ext cx="720080"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baseline="30000" dirty="0" smtClean="0">
                <a:solidFill>
                  <a:schemeClr val="tx1"/>
                </a:solidFill>
              </a:rPr>
              <a:t>292</a:t>
            </a:r>
            <a:r>
              <a:rPr kumimoji="1" lang="en-US" altLang="ja-JP" dirty="0" smtClean="0">
                <a:solidFill>
                  <a:schemeClr val="tx1"/>
                </a:solidFill>
              </a:rPr>
              <a:t>Lv</a:t>
            </a:r>
            <a:endParaRPr kumimoji="1" lang="ja-JP" altLang="en-US" dirty="0">
              <a:solidFill>
                <a:schemeClr val="tx1"/>
              </a:solidFill>
            </a:endParaRPr>
          </a:p>
        </p:txBody>
      </p:sp>
      <p:sp>
        <p:nvSpPr>
          <p:cNvPr id="10" name="正方形/長方形 9"/>
          <p:cNvSpPr/>
          <p:nvPr/>
        </p:nvSpPr>
        <p:spPr>
          <a:xfrm>
            <a:off x="5580112" y="5013176"/>
            <a:ext cx="720080"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baseline="30000" dirty="0" smtClean="0">
                <a:solidFill>
                  <a:schemeClr val="tx1"/>
                </a:solidFill>
              </a:rPr>
              <a:t>293</a:t>
            </a:r>
            <a:r>
              <a:rPr kumimoji="1" lang="en-US" altLang="ja-JP" dirty="0" smtClean="0">
                <a:solidFill>
                  <a:schemeClr val="tx1"/>
                </a:solidFill>
              </a:rPr>
              <a:t>Lv</a:t>
            </a:r>
            <a:endParaRPr kumimoji="1" lang="ja-JP" altLang="en-US" dirty="0">
              <a:solidFill>
                <a:schemeClr val="tx1"/>
              </a:solidFill>
            </a:endParaRPr>
          </a:p>
        </p:txBody>
      </p:sp>
      <p:sp>
        <p:nvSpPr>
          <p:cNvPr id="11" name="正方形/長方形 10"/>
          <p:cNvSpPr/>
          <p:nvPr/>
        </p:nvSpPr>
        <p:spPr>
          <a:xfrm>
            <a:off x="6300192" y="5008065"/>
            <a:ext cx="72008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baseline="30000" dirty="0" smtClean="0">
                <a:solidFill>
                  <a:schemeClr val="tx1"/>
                </a:solidFill>
              </a:rPr>
              <a:t>294</a:t>
            </a:r>
            <a:r>
              <a:rPr kumimoji="1" lang="en-US" altLang="ja-JP" dirty="0" smtClean="0">
                <a:solidFill>
                  <a:schemeClr val="tx1"/>
                </a:solidFill>
              </a:rPr>
              <a:t>Lv</a:t>
            </a:r>
            <a:endParaRPr kumimoji="1" lang="ja-JP" altLang="en-US" dirty="0">
              <a:solidFill>
                <a:schemeClr val="tx1"/>
              </a:solidFill>
            </a:endParaRPr>
          </a:p>
        </p:txBody>
      </p:sp>
      <p:sp>
        <p:nvSpPr>
          <p:cNvPr id="12" name="正方形/長方形 11"/>
          <p:cNvSpPr/>
          <p:nvPr/>
        </p:nvSpPr>
        <p:spPr>
          <a:xfrm>
            <a:off x="4117918" y="5011338"/>
            <a:ext cx="720080"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baseline="30000" dirty="0" smtClean="0">
                <a:solidFill>
                  <a:schemeClr val="tx1"/>
                </a:solidFill>
              </a:rPr>
              <a:t>291</a:t>
            </a:r>
            <a:r>
              <a:rPr kumimoji="1" lang="en-US" altLang="ja-JP" dirty="0" smtClean="0">
                <a:solidFill>
                  <a:schemeClr val="tx1"/>
                </a:solidFill>
              </a:rPr>
              <a:t>Lv</a:t>
            </a:r>
            <a:endParaRPr kumimoji="1" lang="ja-JP" altLang="en-US" dirty="0">
              <a:solidFill>
                <a:schemeClr val="tx1"/>
              </a:solidFill>
            </a:endParaRPr>
          </a:p>
        </p:txBody>
      </p:sp>
      <p:sp>
        <p:nvSpPr>
          <p:cNvPr id="13" name="正方形/長方形 12"/>
          <p:cNvSpPr/>
          <p:nvPr/>
        </p:nvSpPr>
        <p:spPr>
          <a:xfrm>
            <a:off x="3391932" y="5019082"/>
            <a:ext cx="720080"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baseline="30000" dirty="0" smtClean="0">
                <a:solidFill>
                  <a:schemeClr val="tx1"/>
                </a:solidFill>
              </a:rPr>
              <a:t>290</a:t>
            </a:r>
            <a:r>
              <a:rPr kumimoji="1" lang="en-US" altLang="ja-JP" dirty="0" smtClean="0">
                <a:solidFill>
                  <a:schemeClr val="tx1"/>
                </a:solidFill>
              </a:rPr>
              <a:t>Lv</a:t>
            </a:r>
            <a:endParaRPr kumimoji="1" lang="ja-JP" altLang="en-US" dirty="0">
              <a:solidFill>
                <a:schemeClr val="tx1"/>
              </a:solidFill>
            </a:endParaRPr>
          </a:p>
        </p:txBody>
      </p:sp>
      <p:sp>
        <p:nvSpPr>
          <p:cNvPr id="14" name="正方形/長方形 13"/>
          <p:cNvSpPr/>
          <p:nvPr/>
        </p:nvSpPr>
        <p:spPr>
          <a:xfrm>
            <a:off x="5563984" y="3561999"/>
            <a:ext cx="72008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baseline="30000" dirty="0" smtClean="0">
                <a:solidFill>
                  <a:schemeClr val="tx1"/>
                </a:solidFill>
              </a:rPr>
              <a:t>295</a:t>
            </a:r>
            <a:r>
              <a:rPr kumimoji="1" lang="en-US" altLang="ja-JP" dirty="0" smtClean="0">
                <a:solidFill>
                  <a:schemeClr val="tx1"/>
                </a:solidFill>
              </a:rPr>
              <a:t>118</a:t>
            </a:r>
            <a:endParaRPr kumimoji="1" lang="ja-JP" altLang="en-US" dirty="0">
              <a:solidFill>
                <a:schemeClr val="tx1"/>
              </a:solidFill>
            </a:endParaRPr>
          </a:p>
        </p:txBody>
      </p:sp>
      <p:sp>
        <p:nvSpPr>
          <p:cNvPr id="15" name="テキスト ボックス 14"/>
          <p:cNvSpPr txBox="1"/>
          <p:nvPr/>
        </p:nvSpPr>
        <p:spPr>
          <a:xfrm>
            <a:off x="3059832" y="5867980"/>
            <a:ext cx="3950120" cy="369332"/>
          </a:xfrm>
          <a:prstGeom prst="rect">
            <a:avLst/>
          </a:prstGeom>
          <a:noFill/>
        </p:spPr>
        <p:txBody>
          <a:bodyPr wrap="none" rtlCol="0">
            <a:spAutoFit/>
          </a:bodyPr>
          <a:lstStyle/>
          <a:p>
            <a:r>
              <a:rPr kumimoji="1" lang="en-US" altLang="ja-JP" dirty="0" smtClean="0"/>
              <a:t>N = 174        175        176       177        178</a:t>
            </a:r>
            <a:endParaRPr kumimoji="1" lang="ja-JP" altLang="en-US" dirty="0"/>
          </a:p>
        </p:txBody>
      </p:sp>
      <p:cxnSp>
        <p:nvCxnSpPr>
          <p:cNvPr id="17" name="直線矢印コネクタ 16"/>
          <p:cNvCxnSpPr/>
          <p:nvPr/>
        </p:nvCxnSpPr>
        <p:spPr>
          <a:xfrm flipH="1">
            <a:off x="6516216" y="3922039"/>
            <a:ext cx="648072" cy="1101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7308304" y="5362199"/>
            <a:ext cx="648072" cy="1101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5835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2013/10/12</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ICNS2013 at Niigata</a:t>
            </a:r>
            <a:endParaRPr kumimoji="1" lang="ja-JP" altLang="en-US"/>
          </a:p>
        </p:txBody>
      </p:sp>
      <p:sp>
        <p:nvSpPr>
          <p:cNvPr id="4" name="スライド番号プレースホルダー 3"/>
          <p:cNvSpPr>
            <a:spLocks noGrp="1"/>
          </p:cNvSpPr>
          <p:nvPr>
            <p:ph type="sldNum" sz="quarter" idx="12"/>
          </p:nvPr>
        </p:nvSpPr>
        <p:spPr/>
        <p:txBody>
          <a:bodyPr/>
          <a:lstStyle/>
          <a:p>
            <a:fld id="{7D4CA4BE-C941-4BAF-A115-80A19A2B211C}" type="slidenum">
              <a:rPr kumimoji="1" lang="ja-JP" altLang="en-US" smtClean="0"/>
              <a:t>43</a:t>
            </a:fld>
            <a:endParaRPr kumimoji="1" lang="ja-JP" altLang="en-US"/>
          </a:p>
        </p:txBody>
      </p:sp>
      <p:sp>
        <p:nvSpPr>
          <p:cNvPr id="5" name="テキスト ボックス 4"/>
          <p:cNvSpPr txBox="1"/>
          <p:nvPr/>
        </p:nvSpPr>
        <p:spPr>
          <a:xfrm>
            <a:off x="261530" y="116632"/>
            <a:ext cx="8774966" cy="6370975"/>
          </a:xfrm>
          <a:prstGeom prst="rect">
            <a:avLst/>
          </a:prstGeom>
          <a:noFill/>
        </p:spPr>
        <p:txBody>
          <a:bodyPr wrap="none" rtlCol="0">
            <a:spAutoFit/>
          </a:bodyPr>
          <a:lstStyle/>
          <a:p>
            <a:r>
              <a:rPr lang="en-US" altLang="ja-JP" sz="2400" dirty="0"/>
              <a:t>Systematic study of the actinide based </a:t>
            </a:r>
            <a:r>
              <a:rPr lang="en-US" altLang="ja-JP" sz="2400" baseline="30000" dirty="0"/>
              <a:t>50</a:t>
            </a:r>
            <a:r>
              <a:rPr lang="en-US" altLang="ja-JP" sz="2400" dirty="0"/>
              <a:t>Ti -induced reactions</a:t>
            </a:r>
            <a:r>
              <a:rPr lang="en-US" altLang="ja-JP" sz="2400" dirty="0" smtClean="0"/>
              <a:t>.</a:t>
            </a:r>
          </a:p>
          <a:p>
            <a:endParaRPr lang="en-US" altLang="ja-JP" sz="2400" dirty="0"/>
          </a:p>
          <a:p>
            <a:r>
              <a:rPr lang="en-US" altLang="ja-JP" sz="2400" baseline="30000" dirty="0" smtClean="0"/>
              <a:t>248</a:t>
            </a:r>
            <a:r>
              <a:rPr lang="en-US" altLang="ja-JP" sz="2400" dirty="0" smtClean="0"/>
              <a:t>Cm + </a:t>
            </a:r>
            <a:r>
              <a:rPr lang="en-US" altLang="ja-JP" sz="2400" baseline="30000" dirty="0" smtClean="0"/>
              <a:t>50</a:t>
            </a:r>
            <a:r>
              <a:rPr lang="en-US" altLang="ja-JP" sz="2400" dirty="0" smtClean="0"/>
              <a:t>Ti </a:t>
            </a:r>
            <a:r>
              <a:rPr lang="en-US" altLang="ja-JP" sz="2400" dirty="0" smtClean="0">
                <a:sym typeface="Wingdings" panose="05000000000000000000" pitchFamily="2" charset="2"/>
              </a:rPr>
              <a:t> </a:t>
            </a:r>
            <a:r>
              <a:rPr lang="en-US" altLang="ja-JP" sz="2400" baseline="30000" dirty="0" smtClean="0">
                <a:sym typeface="Wingdings" panose="05000000000000000000" pitchFamily="2" charset="2"/>
              </a:rPr>
              <a:t>298</a:t>
            </a:r>
            <a:r>
              <a:rPr lang="en-US" altLang="ja-JP" sz="2400" dirty="0" smtClean="0">
                <a:sym typeface="Wingdings" panose="05000000000000000000" pitchFamily="2" charset="2"/>
              </a:rPr>
              <a:t>118</a:t>
            </a:r>
            <a:r>
              <a:rPr lang="en-US" altLang="ja-JP" sz="2400" baseline="-25000" dirty="0" smtClean="0">
                <a:sym typeface="Wingdings" panose="05000000000000000000" pitchFamily="2" charset="2"/>
              </a:rPr>
              <a:t>180</a:t>
            </a:r>
            <a:r>
              <a:rPr lang="en-US" altLang="ja-JP" sz="2400" dirty="0" smtClean="0">
                <a:sym typeface="Wingdings" panose="05000000000000000000" pitchFamily="2" charset="2"/>
              </a:rPr>
              <a:t>* </a:t>
            </a:r>
            <a:r>
              <a:rPr lang="en-US" altLang="ja-JP" sz="2400" dirty="0" smtClean="0">
                <a:sym typeface="Wingdings" panose="05000000000000000000" pitchFamily="2" charset="2"/>
              </a:rPr>
              <a:t>scheduled in September 2014</a:t>
            </a:r>
          </a:p>
          <a:p>
            <a:r>
              <a:rPr lang="en-US" altLang="ja-JP" sz="2400" dirty="0" smtClean="0">
                <a:sym typeface="Wingdings" panose="05000000000000000000" pitchFamily="2" charset="2"/>
              </a:rPr>
              <a:t>cf</a:t>
            </a:r>
            <a:r>
              <a:rPr lang="en-US" altLang="ja-JP" sz="2400" dirty="0" smtClean="0">
                <a:sym typeface="Wingdings" panose="05000000000000000000" pitchFamily="2" charset="2"/>
              </a:rPr>
              <a:t>. </a:t>
            </a:r>
            <a:r>
              <a:rPr lang="en-US" altLang="ja-JP" sz="2400" baseline="30000" dirty="0" smtClean="0">
                <a:sym typeface="Wingdings" panose="05000000000000000000" pitchFamily="2" charset="2"/>
              </a:rPr>
              <a:t>249</a:t>
            </a:r>
            <a:r>
              <a:rPr lang="en-US" altLang="ja-JP" sz="2400" dirty="0" smtClean="0">
                <a:sym typeface="Wingdings" panose="05000000000000000000" pitchFamily="2" charset="2"/>
              </a:rPr>
              <a:t>Cf + </a:t>
            </a:r>
            <a:r>
              <a:rPr lang="en-US" altLang="ja-JP" sz="2400" baseline="30000" dirty="0" smtClean="0">
                <a:sym typeface="Wingdings" panose="05000000000000000000" pitchFamily="2" charset="2"/>
              </a:rPr>
              <a:t>48</a:t>
            </a:r>
            <a:r>
              <a:rPr lang="en-US" altLang="ja-JP" sz="2400" dirty="0" smtClean="0">
                <a:sym typeface="Wingdings" panose="05000000000000000000" pitchFamily="2" charset="2"/>
              </a:rPr>
              <a:t>Ca  </a:t>
            </a:r>
            <a:r>
              <a:rPr lang="en-US" altLang="ja-JP" sz="2400" baseline="30000" dirty="0" smtClean="0">
                <a:sym typeface="Wingdings" panose="05000000000000000000" pitchFamily="2" charset="2"/>
              </a:rPr>
              <a:t>297</a:t>
            </a:r>
            <a:r>
              <a:rPr lang="en-US" altLang="ja-JP" sz="2400" dirty="0" smtClean="0">
                <a:sym typeface="Wingdings" panose="05000000000000000000" pitchFamily="2" charset="2"/>
              </a:rPr>
              <a:t>118</a:t>
            </a:r>
            <a:r>
              <a:rPr lang="en-US" altLang="ja-JP" sz="2400" baseline="-25000" dirty="0" smtClean="0">
                <a:sym typeface="Wingdings" panose="05000000000000000000" pitchFamily="2" charset="2"/>
              </a:rPr>
              <a:t>179</a:t>
            </a:r>
            <a:r>
              <a:rPr lang="en-US" altLang="ja-JP" sz="2400" dirty="0" smtClean="0">
                <a:sym typeface="Wingdings" panose="05000000000000000000" pitchFamily="2" charset="2"/>
              </a:rPr>
              <a:t>*</a:t>
            </a:r>
          </a:p>
          <a:p>
            <a:endParaRPr lang="en-US" altLang="ja-JP" sz="2400" dirty="0">
              <a:sym typeface="Wingdings" panose="05000000000000000000" pitchFamily="2" charset="2"/>
            </a:endParaRPr>
          </a:p>
          <a:p>
            <a:r>
              <a:rPr lang="en-US" altLang="ja-JP" sz="2400" dirty="0" smtClean="0">
                <a:sym typeface="Wingdings" panose="05000000000000000000" pitchFamily="2" charset="2"/>
              </a:rPr>
              <a:t>Future ?</a:t>
            </a:r>
          </a:p>
          <a:p>
            <a:r>
              <a:rPr lang="en-US" altLang="ja-JP" sz="2400" baseline="30000" dirty="0" smtClean="0"/>
              <a:t>248</a:t>
            </a:r>
            <a:r>
              <a:rPr lang="en-US" altLang="ja-JP" sz="2400" dirty="0" smtClean="0"/>
              <a:t>Cm </a:t>
            </a:r>
            <a:r>
              <a:rPr lang="en-US" altLang="ja-JP" sz="2400" dirty="0"/>
              <a:t>+ </a:t>
            </a:r>
            <a:r>
              <a:rPr lang="en-US" altLang="ja-JP" sz="2400" baseline="30000" dirty="0" smtClean="0"/>
              <a:t>54</a:t>
            </a:r>
            <a:r>
              <a:rPr lang="en-US" altLang="ja-JP" sz="2400" dirty="0" smtClean="0"/>
              <a:t>Cr </a:t>
            </a:r>
            <a:r>
              <a:rPr lang="en-US" altLang="ja-JP" sz="2400" dirty="0">
                <a:sym typeface="Wingdings" panose="05000000000000000000" pitchFamily="2" charset="2"/>
              </a:rPr>
              <a:t> </a:t>
            </a:r>
            <a:r>
              <a:rPr lang="en-US" altLang="ja-JP" sz="2400" baseline="30000" dirty="0" smtClean="0">
                <a:sym typeface="Wingdings" panose="05000000000000000000" pitchFamily="2" charset="2"/>
              </a:rPr>
              <a:t>302</a:t>
            </a:r>
            <a:r>
              <a:rPr lang="en-US" altLang="ja-JP" sz="2400" dirty="0" smtClean="0">
                <a:sym typeface="Wingdings" panose="05000000000000000000" pitchFamily="2" charset="2"/>
              </a:rPr>
              <a:t>120</a:t>
            </a:r>
            <a:r>
              <a:rPr lang="en-US" altLang="ja-JP" sz="2400" baseline="-25000" dirty="0" smtClean="0">
                <a:sym typeface="Wingdings" panose="05000000000000000000" pitchFamily="2" charset="2"/>
              </a:rPr>
              <a:t>182</a:t>
            </a:r>
            <a:r>
              <a:rPr lang="en-US" altLang="ja-JP" sz="2400" dirty="0" smtClean="0">
                <a:sym typeface="Wingdings" panose="05000000000000000000" pitchFamily="2" charset="2"/>
              </a:rPr>
              <a:t>*</a:t>
            </a:r>
            <a:endParaRPr lang="en-US" altLang="ja-JP" sz="2400" dirty="0"/>
          </a:p>
          <a:p>
            <a:endParaRPr lang="en-US" altLang="ja-JP" sz="2400" dirty="0" smtClean="0"/>
          </a:p>
          <a:p>
            <a:r>
              <a:rPr lang="en-US" altLang="ja-JP" sz="2400" dirty="0" smtClean="0"/>
              <a:t>Study </a:t>
            </a:r>
            <a:r>
              <a:rPr lang="en-US" altLang="ja-JP" sz="2400" dirty="0"/>
              <a:t>of new reaction mechanism (non-complete fusion) to produce </a:t>
            </a:r>
          </a:p>
          <a:p>
            <a:r>
              <a:rPr lang="en-US" altLang="ja-JP" sz="2400" dirty="0"/>
              <a:t>SHE such as multi-nucleon transfer, or deep inelastic reaction of </a:t>
            </a:r>
          </a:p>
          <a:p>
            <a:r>
              <a:rPr lang="en-US" altLang="ja-JP" sz="2400" baseline="30000" dirty="0"/>
              <a:t>248</a:t>
            </a:r>
            <a:r>
              <a:rPr lang="en-US" altLang="ja-JP" sz="2400" dirty="0"/>
              <a:t>Cm + </a:t>
            </a:r>
            <a:r>
              <a:rPr lang="en-US" altLang="ja-JP" sz="2400" baseline="30000" dirty="0"/>
              <a:t>238</a:t>
            </a:r>
            <a:r>
              <a:rPr lang="en-US" altLang="ja-JP" sz="2400" dirty="0"/>
              <a:t>U?</a:t>
            </a:r>
          </a:p>
          <a:p>
            <a:endParaRPr lang="en-US" altLang="ja-JP" sz="2400" dirty="0"/>
          </a:p>
          <a:p>
            <a:r>
              <a:rPr lang="en-US" altLang="ja-JP" sz="2400" dirty="0"/>
              <a:t>Breakthrough is needed</a:t>
            </a:r>
            <a:r>
              <a:rPr lang="en-US" altLang="ja-JP" sz="2400" dirty="0" smtClean="0"/>
              <a:t>!</a:t>
            </a:r>
          </a:p>
          <a:p>
            <a:endParaRPr lang="en-US" altLang="ja-JP" sz="2400" dirty="0"/>
          </a:p>
          <a:p>
            <a:r>
              <a:rPr lang="en-US" altLang="ja-JP" sz="2400" dirty="0"/>
              <a:t>Spectroscopic studies of the isotopes of the heaviest element</a:t>
            </a:r>
            <a:r>
              <a:rPr lang="en-US" altLang="ja-JP" sz="2400" dirty="0" smtClean="0"/>
              <a:t>.</a:t>
            </a:r>
          </a:p>
          <a:p>
            <a:r>
              <a:rPr kumimoji="1" lang="en-US" altLang="ja-JP" sz="2400" dirty="0" smtClean="0"/>
              <a:t>Chemistry of </a:t>
            </a:r>
            <a:r>
              <a:rPr kumimoji="1" lang="en-US" altLang="ja-JP" sz="2400" dirty="0" err="1" smtClean="0"/>
              <a:t>superheavy</a:t>
            </a:r>
            <a:r>
              <a:rPr kumimoji="1" lang="en-US" altLang="ja-JP" sz="2400" dirty="0" smtClean="0"/>
              <a:t> Element.</a:t>
            </a:r>
          </a:p>
          <a:p>
            <a:r>
              <a:rPr lang="en-US" altLang="ja-JP" sz="2400" dirty="0" smtClean="0"/>
              <a:t>Mass measurement of SHE with MR-TOF (Wada-san’s group).</a:t>
            </a:r>
            <a:endParaRPr kumimoji="1" lang="ja-JP" altLang="en-US" sz="2400" dirty="0"/>
          </a:p>
        </p:txBody>
      </p:sp>
    </p:spTree>
    <p:extLst>
      <p:ext uri="{BB962C8B-B14F-4D97-AF65-F5344CB8AC3E}">
        <p14:creationId xmlns:p14="http://schemas.microsoft.com/office/powerpoint/2010/main" val="8891789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2013/10/12</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ICNS2013 at Niigata</a:t>
            </a:r>
            <a:endParaRPr kumimoji="1" lang="ja-JP" altLang="en-US"/>
          </a:p>
        </p:txBody>
      </p:sp>
      <p:sp>
        <p:nvSpPr>
          <p:cNvPr id="4" name="スライド番号プレースホルダー 3"/>
          <p:cNvSpPr>
            <a:spLocks noGrp="1"/>
          </p:cNvSpPr>
          <p:nvPr>
            <p:ph type="sldNum" sz="quarter" idx="12"/>
          </p:nvPr>
        </p:nvSpPr>
        <p:spPr/>
        <p:txBody>
          <a:bodyPr/>
          <a:lstStyle/>
          <a:p>
            <a:fld id="{7D4CA4BE-C941-4BAF-A115-80A19A2B211C}" type="slidenum">
              <a:rPr kumimoji="1" lang="ja-JP" altLang="en-US" smtClean="0"/>
              <a:t>44</a:t>
            </a:fld>
            <a:endParaRPr kumimoji="1" lang="ja-JP"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5148"/>
            <a:ext cx="5173475" cy="68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86" y="63467"/>
            <a:ext cx="5185377" cy="69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線コネクタ 6"/>
          <p:cNvCxnSpPr/>
          <p:nvPr/>
        </p:nvCxnSpPr>
        <p:spPr>
          <a:xfrm>
            <a:off x="-288032" y="4293096"/>
            <a:ext cx="1018862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7159700" y="35332"/>
            <a:ext cx="1876796" cy="369332"/>
          </a:xfrm>
          <a:prstGeom prst="rect">
            <a:avLst/>
          </a:prstGeom>
          <a:noFill/>
        </p:spPr>
        <p:txBody>
          <a:bodyPr wrap="none" rtlCol="0">
            <a:spAutoFit/>
          </a:bodyPr>
          <a:lstStyle/>
          <a:p>
            <a:r>
              <a:rPr kumimoji="1" lang="en-US" altLang="ja-JP" dirty="0" smtClean="0"/>
              <a:t>Aritomo &amp; Hagino</a:t>
            </a:r>
            <a:endParaRPr kumimoji="1" lang="ja-JP" altLang="en-US" dirty="0"/>
          </a:p>
        </p:txBody>
      </p:sp>
    </p:spTree>
    <p:extLst>
      <p:ext uri="{BB962C8B-B14F-4D97-AF65-F5344CB8AC3E}">
        <p14:creationId xmlns:p14="http://schemas.microsoft.com/office/powerpoint/2010/main" val="654957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8510707" cy="47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5292080" y="6309320"/>
            <a:ext cx="1646989" cy="461665"/>
          </a:xfrm>
          <a:prstGeom prst="rect">
            <a:avLst/>
          </a:prstGeom>
          <a:noFill/>
        </p:spPr>
        <p:txBody>
          <a:bodyPr wrap="none" rtlCol="0">
            <a:spAutoFit/>
          </a:bodyPr>
          <a:lstStyle/>
          <a:p>
            <a:r>
              <a:rPr kumimoji="1" lang="en-US" altLang="ja-JP" sz="2400" dirty="0" smtClean="0"/>
              <a:t>D. </a:t>
            </a:r>
            <a:r>
              <a:rPr kumimoji="1" lang="en-US" altLang="ja-JP" sz="2400" dirty="0" err="1" smtClean="0"/>
              <a:t>Kaji</a:t>
            </a:r>
            <a:r>
              <a:rPr kumimoji="1" lang="en-US" altLang="ja-JP" sz="2400" dirty="0" smtClean="0"/>
              <a:t> et al.</a:t>
            </a:r>
            <a:endParaRPr kumimoji="1" lang="ja-JP" altLang="en-US" sz="2400" dirty="0"/>
          </a:p>
        </p:txBody>
      </p:sp>
      <p:sp>
        <p:nvSpPr>
          <p:cNvPr id="3" name="テキスト ボックス 2"/>
          <p:cNvSpPr txBox="1"/>
          <p:nvPr/>
        </p:nvSpPr>
        <p:spPr>
          <a:xfrm>
            <a:off x="2771800" y="332656"/>
            <a:ext cx="1359668" cy="523220"/>
          </a:xfrm>
          <a:prstGeom prst="rect">
            <a:avLst/>
          </a:prstGeom>
          <a:noFill/>
        </p:spPr>
        <p:txBody>
          <a:bodyPr wrap="none" rtlCol="0">
            <a:spAutoFit/>
          </a:bodyPr>
          <a:lstStyle/>
          <a:p>
            <a:r>
              <a:rPr kumimoji="1" lang="en-US" altLang="ja-JP" sz="2800" dirty="0" smtClean="0"/>
              <a:t>GARIS-II</a:t>
            </a:r>
            <a:endParaRPr kumimoji="1" lang="ja-JP" altLang="en-US" sz="2800" dirty="0"/>
          </a:p>
        </p:txBody>
      </p:sp>
      <p:sp>
        <p:nvSpPr>
          <p:cNvPr id="4" name="テキスト ボックス 3"/>
          <p:cNvSpPr txBox="1"/>
          <p:nvPr/>
        </p:nvSpPr>
        <p:spPr>
          <a:xfrm>
            <a:off x="1835696" y="5301208"/>
            <a:ext cx="4840299" cy="830997"/>
          </a:xfrm>
          <a:prstGeom prst="rect">
            <a:avLst/>
          </a:prstGeom>
          <a:noFill/>
        </p:spPr>
        <p:txBody>
          <a:bodyPr wrap="none" rtlCol="0">
            <a:spAutoFit/>
          </a:bodyPr>
          <a:lstStyle/>
          <a:p>
            <a:r>
              <a:rPr kumimoji="1" lang="en-US" altLang="ja-JP" sz="2400" dirty="0" smtClean="0"/>
              <a:t>High Transmission &amp; Low Background</a:t>
            </a:r>
          </a:p>
          <a:p>
            <a:r>
              <a:rPr lang="en-US" altLang="ja-JP" sz="2400" dirty="0" smtClean="0"/>
              <a:t>Higher B</a:t>
            </a:r>
            <a:r>
              <a:rPr lang="en-US" altLang="ja-JP" sz="2400" dirty="0" smtClean="0">
                <a:latin typeface="Symbol" panose="05050102010706020507" pitchFamily="18" charset="2"/>
              </a:rPr>
              <a:t>r</a:t>
            </a:r>
            <a:endParaRPr kumimoji="1" lang="ja-JP" altLang="en-US" sz="2400" dirty="0">
              <a:latin typeface="Symbol" panose="05050102010706020507" pitchFamily="18" charset="2"/>
            </a:endParaRPr>
          </a:p>
        </p:txBody>
      </p:sp>
    </p:spTree>
    <p:extLst>
      <p:ext uri="{BB962C8B-B14F-4D97-AF65-F5344CB8AC3E}">
        <p14:creationId xmlns:p14="http://schemas.microsoft.com/office/powerpoint/2010/main" val="3284928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2013/10/12</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ICNS2013 at Niigata</a:t>
            </a:r>
            <a:endParaRPr kumimoji="1" lang="ja-JP" altLang="en-US"/>
          </a:p>
        </p:txBody>
      </p:sp>
      <p:sp>
        <p:nvSpPr>
          <p:cNvPr id="4" name="スライド番号プレースホルダー 3"/>
          <p:cNvSpPr>
            <a:spLocks noGrp="1"/>
          </p:cNvSpPr>
          <p:nvPr>
            <p:ph type="sldNum" sz="quarter" idx="12"/>
          </p:nvPr>
        </p:nvSpPr>
        <p:spPr/>
        <p:txBody>
          <a:bodyPr/>
          <a:lstStyle/>
          <a:p>
            <a:fld id="{7D4CA4BE-C941-4BAF-A115-80A19A2B211C}" type="slidenum">
              <a:rPr kumimoji="1" lang="ja-JP" altLang="en-US" smtClean="0"/>
              <a:t>46</a:t>
            </a:fld>
            <a:endParaRPr kumimoji="1" lang="ja-JP" altLang="en-US"/>
          </a:p>
        </p:txBody>
      </p:sp>
      <p:sp>
        <p:nvSpPr>
          <p:cNvPr id="5" name="テキスト ボックス 4"/>
          <p:cNvSpPr txBox="1"/>
          <p:nvPr/>
        </p:nvSpPr>
        <p:spPr>
          <a:xfrm>
            <a:off x="827584" y="620688"/>
            <a:ext cx="7706340" cy="584775"/>
          </a:xfrm>
          <a:prstGeom prst="rect">
            <a:avLst/>
          </a:prstGeom>
          <a:noFill/>
        </p:spPr>
        <p:txBody>
          <a:bodyPr wrap="none" rtlCol="0">
            <a:spAutoFit/>
          </a:bodyPr>
          <a:lstStyle/>
          <a:p>
            <a:r>
              <a:rPr lang="en-US" altLang="ja-JP" sz="3200" dirty="0" smtClean="0"/>
              <a:t>Thank you very much for your kind attention.</a:t>
            </a:r>
            <a:endParaRPr kumimoji="1" lang="ja-JP" altLang="en-US" sz="3200" dirty="0"/>
          </a:p>
        </p:txBody>
      </p:sp>
    </p:spTree>
    <p:extLst>
      <p:ext uri="{BB962C8B-B14F-4D97-AF65-F5344CB8AC3E}">
        <p14:creationId xmlns:p14="http://schemas.microsoft.com/office/powerpoint/2010/main" val="36883089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9753" y="4771515"/>
            <a:ext cx="3129383" cy="2031325"/>
          </a:xfrm>
          <a:prstGeom prst="rect">
            <a:avLst/>
          </a:prstGeom>
          <a:solidFill>
            <a:schemeClr val="accent2">
              <a:lumMod val="20000"/>
              <a:lumOff val="80000"/>
            </a:schemeClr>
          </a:solidFill>
        </p:spPr>
        <p:txBody>
          <a:bodyPr wrap="none" rtlCol="0">
            <a:spAutoFit/>
          </a:bodyPr>
          <a:lstStyle/>
          <a:p>
            <a:r>
              <a:rPr lang="en-US" altLang="ja-JP" baseline="30000" dirty="0" smtClean="0"/>
              <a:t>254</a:t>
            </a:r>
            <a:r>
              <a:rPr lang="en-US" altLang="ja-JP" dirty="0" smtClean="0"/>
              <a:t>Fm(Z = 100):</a:t>
            </a:r>
          </a:p>
          <a:p>
            <a:r>
              <a:rPr lang="en-US" altLang="ja-JP" i="1" dirty="0" err="1" smtClean="0"/>
              <a:t>b</a:t>
            </a:r>
            <a:r>
              <a:rPr lang="en-US" altLang="ja-JP" baseline="-25000" dirty="0" err="1" smtClean="0">
                <a:latin typeface="Symbol" pitchFamily="18" charset="2"/>
              </a:rPr>
              <a:t>a</a:t>
            </a:r>
            <a:r>
              <a:rPr lang="en-US" altLang="ja-JP" dirty="0" smtClean="0"/>
              <a:t> </a:t>
            </a:r>
            <a:r>
              <a:rPr lang="en-US" altLang="ja-JP" dirty="0"/>
              <a:t>= 99.94</a:t>
            </a:r>
            <a:r>
              <a:rPr lang="en-US" altLang="ja-JP" dirty="0" smtClean="0"/>
              <a:t>%, </a:t>
            </a:r>
          </a:p>
          <a:p>
            <a:r>
              <a:rPr lang="en-US" altLang="ja-JP" i="1" dirty="0" smtClean="0"/>
              <a:t>T</a:t>
            </a:r>
            <a:r>
              <a:rPr lang="en-US" altLang="ja-JP" baseline="-25000" dirty="0" smtClean="0"/>
              <a:t>1/2</a:t>
            </a:r>
            <a:r>
              <a:rPr lang="en-US" altLang="ja-JP" dirty="0" smtClean="0"/>
              <a:t> </a:t>
            </a:r>
            <a:r>
              <a:rPr lang="en-US" altLang="ja-JP" dirty="0"/>
              <a:t>= 3.240 ± 0.002 </a:t>
            </a:r>
            <a:r>
              <a:rPr lang="en-US" altLang="ja-JP" dirty="0" smtClean="0"/>
              <a:t>h</a:t>
            </a:r>
          </a:p>
          <a:p>
            <a:r>
              <a:rPr lang="en-US" altLang="ja-JP" dirty="0" smtClean="0"/>
              <a:t>6.898 </a:t>
            </a:r>
            <a:r>
              <a:rPr lang="en-US" altLang="ja-JP" dirty="0"/>
              <a:t>± 0.003 MeV (0.0066</a:t>
            </a:r>
            <a:r>
              <a:rPr lang="en-US" altLang="ja-JP" dirty="0" smtClean="0"/>
              <a:t>%),</a:t>
            </a:r>
          </a:p>
          <a:p>
            <a:r>
              <a:rPr lang="en-US" altLang="ja-JP" dirty="0" smtClean="0"/>
              <a:t>7.050 </a:t>
            </a:r>
            <a:r>
              <a:rPr lang="en-US" altLang="ja-JP" dirty="0"/>
              <a:t>± 0.002 MeV (0.82</a:t>
            </a:r>
            <a:r>
              <a:rPr lang="en-US" altLang="ja-JP" dirty="0" smtClean="0"/>
              <a:t>%),</a:t>
            </a:r>
          </a:p>
          <a:p>
            <a:r>
              <a:rPr lang="en-US" altLang="ja-JP" dirty="0" smtClean="0"/>
              <a:t>7.150 </a:t>
            </a:r>
            <a:r>
              <a:rPr lang="en-US" altLang="ja-JP" dirty="0"/>
              <a:t>± 0.002 MeV (14.2</a:t>
            </a:r>
            <a:r>
              <a:rPr lang="en-US" altLang="ja-JP" dirty="0" smtClean="0"/>
              <a:t>%),</a:t>
            </a:r>
          </a:p>
          <a:p>
            <a:r>
              <a:rPr lang="en-US" altLang="ja-JP" dirty="0" smtClean="0"/>
              <a:t>7.192 </a:t>
            </a:r>
            <a:r>
              <a:rPr lang="en-US" altLang="ja-JP" dirty="0"/>
              <a:t>± 0.002 MeV (84.9</a:t>
            </a:r>
            <a:r>
              <a:rPr lang="en-US" altLang="ja-JP" dirty="0" smtClean="0"/>
              <a:t>%).</a:t>
            </a:r>
            <a:endParaRPr kumimoji="1" lang="ja-JP" altLang="en-US" dirty="0"/>
          </a:p>
        </p:txBody>
      </p:sp>
      <p:sp>
        <p:nvSpPr>
          <p:cNvPr id="5" name="テキスト ボックス 4"/>
          <p:cNvSpPr txBox="1"/>
          <p:nvPr/>
        </p:nvSpPr>
        <p:spPr>
          <a:xfrm>
            <a:off x="270413" y="3824866"/>
            <a:ext cx="2717411" cy="923330"/>
          </a:xfrm>
          <a:prstGeom prst="rect">
            <a:avLst/>
          </a:prstGeom>
          <a:solidFill>
            <a:schemeClr val="accent3">
              <a:lumMod val="20000"/>
              <a:lumOff val="80000"/>
            </a:schemeClr>
          </a:solidFill>
        </p:spPr>
        <p:txBody>
          <a:bodyPr wrap="none" rtlCol="0">
            <a:spAutoFit/>
          </a:bodyPr>
          <a:lstStyle/>
          <a:p>
            <a:r>
              <a:rPr lang="en-US" altLang="ja-JP" baseline="30000" dirty="0" smtClean="0"/>
              <a:t>254</a:t>
            </a:r>
            <a:r>
              <a:rPr lang="en-US" altLang="ja-JP" dirty="0" smtClean="0"/>
              <a:t>Md/</a:t>
            </a:r>
            <a:r>
              <a:rPr lang="en-US" altLang="ja-JP" baseline="30000" dirty="0" smtClean="0"/>
              <a:t> 254m</a:t>
            </a:r>
            <a:r>
              <a:rPr lang="en-US" altLang="ja-JP" dirty="0" smtClean="0"/>
              <a:t>Md(Z = 101):</a:t>
            </a:r>
          </a:p>
          <a:p>
            <a:r>
              <a:rPr lang="en-US" altLang="ja-JP" i="1" dirty="0" err="1" smtClean="0"/>
              <a:t>b</a:t>
            </a:r>
            <a:r>
              <a:rPr lang="en-US" altLang="ja-JP" baseline="-25000" dirty="0" err="1" smtClean="0">
                <a:ea typeface="+mj-ea"/>
              </a:rPr>
              <a:t>EC</a:t>
            </a:r>
            <a:r>
              <a:rPr lang="en-US" altLang="ja-JP" dirty="0" smtClean="0"/>
              <a:t> </a:t>
            </a:r>
            <a:r>
              <a:rPr lang="en-US" altLang="ja-JP" dirty="0"/>
              <a:t>= </a:t>
            </a:r>
            <a:r>
              <a:rPr lang="en-US" altLang="ja-JP" dirty="0" smtClean="0"/>
              <a:t>100%/ 100%, </a:t>
            </a:r>
          </a:p>
          <a:p>
            <a:r>
              <a:rPr lang="en-US" altLang="ja-JP" i="1" dirty="0" smtClean="0"/>
              <a:t>T</a:t>
            </a:r>
            <a:r>
              <a:rPr lang="en-US" altLang="ja-JP" baseline="-25000" dirty="0" smtClean="0"/>
              <a:t>1/2</a:t>
            </a:r>
            <a:r>
              <a:rPr lang="en-US" altLang="ja-JP" dirty="0" smtClean="0"/>
              <a:t> </a:t>
            </a:r>
            <a:r>
              <a:rPr lang="en-US" altLang="ja-JP" dirty="0"/>
              <a:t>= </a:t>
            </a:r>
            <a:r>
              <a:rPr lang="en-US" altLang="ja-JP" dirty="0" smtClean="0"/>
              <a:t>10 </a:t>
            </a:r>
            <a:r>
              <a:rPr lang="en-US" altLang="ja-JP" dirty="0"/>
              <a:t>± </a:t>
            </a:r>
            <a:r>
              <a:rPr lang="en-US" altLang="ja-JP" dirty="0" smtClean="0"/>
              <a:t>3 / 28 ± 8 min</a:t>
            </a:r>
          </a:p>
        </p:txBody>
      </p:sp>
      <p:sp>
        <p:nvSpPr>
          <p:cNvPr id="6" name="テキスト ボックス 5"/>
          <p:cNvSpPr txBox="1"/>
          <p:nvPr/>
        </p:nvSpPr>
        <p:spPr>
          <a:xfrm>
            <a:off x="263264" y="1780767"/>
            <a:ext cx="2773516" cy="2031325"/>
          </a:xfrm>
          <a:prstGeom prst="rect">
            <a:avLst/>
          </a:prstGeom>
          <a:solidFill>
            <a:schemeClr val="accent2">
              <a:lumMod val="20000"/>
              <a:lumOff val="80000"/>
            </a:schemeClr>
          </a:solidFill>
        </p:spPr>
        <p:txBody>
          <a:bodyPr wrap="none" rtlCol="0">
            <a:spAutoFit/>
          </a:bodyPr>
          <a:lstStyle/>
          <a:p>
            <a:r>
              <a:rPr lang="en-US" altLang="ja-JP" baseline="30000" dirty="0" smtClean="0"/>
              <a:t>258</a:t>
            </a:r>
            <a:r>
              <a:rPr lang="en-US" altLang="ja-JP" dirty="0" smtClean="0"/>
              <a:t>Lr(Z = 103): </a:t>
            </a:r>
          </a:p>
          <a:p>
            <a:r>
              <a:rPr lang="en-US" altLang="ja-JP" i="1" dirty="0" err="1" smtClean="0"/>
              <a:t>b</a:t>
            </a:r>
            <a:r>
              <a:rPr lang="en-US" altLang="ja-JP" baseline="-25000" dirty="0" err="1" smtClean="0">
                <a:latin typeface="Symbol" pitchFamily="18" charset="2"/>
              </a:rPr>
              <a:t>a</a:t>
            </a:r>
            <a:r>
              <a:rPr lang="en-US" altLang="ja-JP" dirty="0" smtClean="0"/>
              <a:t> = 97.5%.</a:t>
            </a:r>
          </a:p>
          <a:p>
            <a:r>
              <a:rPr lang="en-US" altLang="ja-JP" i="1" dirty="0" smtClean="0"/>
              <a:t>T</a:t>
            </a:r>
            <a:r>
              <a:rPr lang="en-US" altLang="ja-JP" baseline="-25000" dirty="0" smtClean="0"/>
              <a:t>1/2</a:t>
            </a:r>
            <a:r>
              <a:rPr lang="en-US" altLang="ja-JP" dirty="0" smtClean="0"/>
              <a:t> = 3.92</a:t>
            </a:r>
            <a:r>
              <a:rPr lang="en-US" altLang="ja-JP" baseline="30000" dirty="0" smtClean="0"/>
              <a:t>+0.35</a:t>
            </a:r>
            <a:r>
              <a:rPr lang="en-US" altLang="ja-JP" baseline="-25000" dirty="0" smtClean="0"/>
              <a:t>–0.42</a:t>
            </a:r>
            <a:r>
              <a:rPr lang="en-US" altLang="ja-JP" dirty="0" smtClean="0"/>
              <a:t> s</a:t>
            </a:r>
            <a:endParaRPr lang="en-US" altLang="ja-JP" dirty="0"/>
          </a:p>
          <a:p>
            <a:r>
              <a:rPr lang="en-US" altLang="ja-JP" dirty="0" smtClean="0"/>
              <a:t>8.565 </a:t>
            </a:r>
            <a:r>
              <a:rPr lang="en-US" altLang="ja-JP" dirty="0"/>
              <a:t>± 0.025 MeV (20%), </a:t>
            </a:r>
            <a:endParaRPr lang="en-US" altLang="ja-JP" dirty="0" smtClean="0"/>
          </a:p>
          <a:p>
            <a:r>
              <a:rPr lang="en-US" altLang="ja-JP" dirty="0" smtClean="0"/>
              <a:t>8.595 </a:t>
            </a:r>
            <a:r>
              <a:rPr lang="en-US" altLang="ja-JP" dirty="0"/>
              <a:t>± 0.010 MeV (46%), </a:t>
            </a:r>
            <a:endParaRPr lang="en-US" altLang="ja-JP" dirty="0" smtClean="0"/>
          </a:p>
          <a:p>
            <a:r>
              <a:rPr lang="en-US" altLang="ja-JP" dirty="0" smtClean="0"/>
              <a:t>8.621 </a:t>
            </a:r>
            <a:r>
              <a:rPr lang="en-US" altLang="ja-JP" dirty="0"/>
              <a:t>± 0.010 MeV (25</a:t>
            </a:r>
            <a:r>
              <a:rPr lang="en-US" altLang="ja-JP" dirty="0" smtClean="0"/>
              <a:t>%),</a:t>
            </a:r>
          </a:p>
          <a:p>
            <a:r>
              <a:rPr lang="en-US" altLang="ja-JP" dirty="0" smtClean="0"/>
              <a:t>8.654 </a:t>
            </a:r>
            <a:r>
              <a:rPr lang="en-US" altLang="ja-JP" dirty="0"/>
              <a:t>± 0.010 MeV (9</a:t>
            </a:r>
            <a:r>
              <a:rPr lang="en-US" altLang="ja-JP" dirty="0" smtClean="0"/>
              <a:t>%)</a:t>
            </a:r>
            <a:endParaRPr kumimoji="1" lang="ja-JP" altLang="en-US" dirty="0"/>
          </a:p>
        </p:txBody>
      </p:sp>
      <p:sp>
        <p:nvSpPr>
          <p:cNvPr id="7" name="テキスト ボックス 6"/>
          <p:cNvSpPr txBox="1"/>
          <p:nvPr/>
        </p:nvSpPr>
        <p:spPr>
          <a:xfrm>
            <a:off x="278632" y="10806"/>
            <a:ext cx="2720617" cy="1754326"/>
          </a:xfrm>
          <a:prstGeom prst="rect">
            <a:avLst/>
          </a:prstGeom>
          <a:solidFill>
            <a:schemeClr val="accent3">
              <a:lumMod val="20000"/>
              <a:lumOff val="80000"/>
            </a:schemeClr>
          </a:solidFill>
        </p:spPr>
        <p:txBody>
          <a:bodyPr wrap="none" rtlCol="0">
            <a:spAutoFit/>
          </a:bodyPr>
          <a:lstStyle/>
          <a:p>
            <a:r>
              <a:rPr lang="en-US" altLang="ja-JP" baseline="30000" dirty="0" smtClean="0"/>
              <a:t>262</a:t>
            </a:r>
            <a:r>
              <a:rPr lang="en-US" altLang="ja-JP" dirty="0" smtClean="0"/>
              <a:t>Db(Z = 105):</a:t>
            </a:r>
          </a:p>
          <a:p>
            <a:r>
              <a:rPr lang="en-US" altLang="ja-JP" i="1" dirty="0" err="1" smtClean="0"/>
              <a:t>b</a:t>
            </a:r>
            <a:r>
              <a:rPr lang="en-US" altLang="ja-JP" baseline="-25000" dirty="0" err="1" smtClean="0">
                <a:latin typeface="Symbol" pitchFamily="18" charset="2"/>
              </a:rPr>
              <a:t>a</a:t>
            </a:r>
            <a:r>
              <a:rPr lang="en-US" altLang="ja-JP" dirty="0" smtClean="0"/>
              <a:t>/</a:t>
            </a:r>
            <a:r>
              <a:rPr lang="en-US" altLang="ja-JP" dirty="0" err="1" smtClean="0"/>
              <a:t>b</a:t>
            </a:r>
            <a:r>
              <a:rPr lang="en-US" altLang="ja-JP" baseline="-25000" dirty="0" err="1" smtClean="0"/>
              <a:t>SF</a:t>
            </a:r>
            <a:r>
              <a:rPr lang="en-US" altLang="ja-JP" dirty="0" smtClean="0"/>
              <a:t> = 67%/33%.</a:t>
            </a:r>
          </a:p>
          <a:p>
            <a:r>
              <a:rPr lang="en-US" altLang="ja-JP" i="1" dirty="0"/>
              <a:t>T</a:t>
            </a:r>
            <a:r>
              <a:rPr lang="en-US" altLang="ja-JP" baseline="-25000" dirty="0"/>
              <a:t>1/2</a:t>
            </a:r>
            <a:r>
              <a:rPr lang="en-US" altLang="ja-JP" dirty="0"/>
              <a:t> = 34 ± 4 s</a:t>
            </a:r>
            <a:endParaRPr lang="en-US" altLang="ja-JP" dirty="0" smtClean="0"/>
          </a:p>
          <a:p>
            <a:r>
              <a:rPr lang="en-US" altLang="ja-JP" dirty="0" smtClean="0"/>
              <a:t>8.450 </a:t>
            </a:r>
            <a:r>
              <a:rPr lang="en-US" altLang="ja-JP" dirty="0"/>
              <a:t>± 0.020 MeV </a:t>
            </a:r>
            <a:r>
              <a:rPr lang="en-US" altLang="ja-JP" dirty="0" smtClean="0"/>
              <a:t>(75%),</a:t>
            </a:r>
          </a:p>
          <a:p>
            <a:r>
              <a:rPr lang="en-US" altLang="ja-JP" dirty="0" smtClean="0"/>
              <a:t>8.530 </a:t>
            </a:r>
            <a:r>
              <a:rPr lang="en-US" altLang="ja-JP" dirty="0"/>
              <a:t>± 0.020 MeV (16</a:t>
            </a:r>
            <a:r>
              <a:rPr lang="en-US" altLang="ja-JP" dirty="0" smtClean="0"/>
              <a:t>%),</a:t>
            </a:r>
          </a:p>
          <a:p>
            <a:r>
              <a:rPr lang="en-US" altLang="ja-JP" dirty="0" smtClean="0"/>
              <a:t>8.670 </a:t>
            </a:r>
            <a:r>
              <a:rPr lang="en-US" altLang="ja-JP" dirty="0"/>
              <a:t>± 0.020 MeV (9</a:t>
            </a:r>
            <a:r>
              <a:rPr lang="en-US" altLang="ja-JP" dirty="0" smtClean="0"/>
              <a:t>%)</a:t>
            </a:r>
            <a:endParaRPr kumimoji="1" lang="ja-JP" altLang="en-US" dirty="0"/>
          </a:p>
        </p:txBody>
      </p:sp>
      <p:sp>
        <p:nvSpPr>
          <p:cNvPr id="8" name="テキスト ボックス 7"/>
          <p:cNvSpPr txBox="1"/>
          <p:nvPr/>
        </p:nvSpPr>
        <p:spPr>
          <a:xfrm>
            <a:off x="4063112" y="116632"/>
            <a:ext cx="4630883" cy="1477328"/>
          </a:xfrm>
          <a:prstGeom prst="rect">
            <a:avLst/>
          </a:prstGeom>
          <a:solidFill>
            <a:schemeClr val="accent3">
              <a:lumMod val="20000"/>
              <a:lumOff val="80000"/>
            </a:schemeClr>
          </a:solidFill>
        </p:spPr>
        <p:txBody>
          <a:bodyPr wrap="none" rtlCol="0">
            <a:spAutoFit/>
          </a:bodyPr>
          <a:lstStyle/>
          <a:p>
            <a:r>
              <a:rPr lang="en-US" altLang="ja-JP" b="1" dirty="0" smtClean="0">
                <a:latin typeface="Symbol" pitchFamily="18" charset="2"/>
              </a:rPr>
              <a:t>a</a:t>
            </a:r>
            <a:r>
              <a:rPr lang="en-US" altLang="ja-JP" baseline="-25000" dirty="0" smtClean="0"/>
              <a:t>5</a:t>
            </a:r>
          </a:p>
          <a:p>
            <a:endParaRPr lang="en-US" altLang="ja-JP" dirty="0" smtClean="0"/>
          </a:p>
          <a:p>
            <a:r>
              <a:rPr lang="en-US" altLang="ja-JP" dirty="0" smtClean="0"/>
              <a:t>E</a:t>
            </a:r>
            <a:r>
              <a:rPr lang="en-US" altLang="ja-JP" baseline="-25000" dirty="0" smtClean="0">
                <a:latin typeface="Symbol" pitchFamily="18" charset="2"/>
              </a:rPr>
              <a:t>a</a:t>
            </a:r>
            <a:r>
              <a:rPr lang="en-US" altLang="ja-JP" dirty="0" smtClean="0"/>
              <a:t> = 8.63 </a:t>
            </a:r>
            <a:r>
              <a:rPr lang="en-US" altLang="ja-JP" dirty="0"/>
              <a:t>± 0.06 </a:t>
            </a:r>
            <a:r>
              <a:rPr lang="en-US" altLang="ja-JP" dirty="0" smtClean="0"/>
              <a:t>MeV</a:t>
            </a:r>
          </a:p>
          <a:p>
            <a:pPr>
              <a:buFont typeface="Symbol" pitchFamily="18" charset="2"/>
              <a:buChar char="t"/>
            </a:pPr>
            <a:r>
              <a:rPr kumimoji="1" lang="en-US" altLang="ja-JP" dirty="0" smtClean="0"/>
              <a:t> = 126 s (present)</a:t>
            </a:r>
          </a:p>
          <a:p>
            <a:r>
              <a:rPr lang="en-US" altLang="ja-JP" dirty="0" smtClean="0">
                <a:latin typeface="Symbol" pitchFamily="18" charset="2"/>
              </a:rPr>
              <a:t>t</a:t>
            </a:r>
            <a:r>
              <a:rPr lang="en-US" altLang="ja-JP" dirty="0" smtClean="0"/>
              <a:t> = </a:t>
            </a:r>
            <a:r>
              <a:rPr lang="en-US" altLang="ja-JP" dirty="0"/>
              <a:t>56 </a:t>
            </a:r>
            <a:r>
              <a:rPr lang="en-US" altLang="ja-JP" baseline="30000" dirty="0"/>
              <a:t>+77</a:t>
            </a:r>
            <a:r>
              <a:rPr lang="en-US" altLang="ja-JP" dirty="0"/>
              <a:t> </a:t>
            </a:r>
            <a:r>
              <a:rPr lang="en-US" altLang="ja-JP" baseline="-25000" dirty="0"/>
              <a:t>-21</a:t>
            </a:r>
            <a:r>
              <a:rPr lang="en-US" altLang="ja-JP" dirty="0"/>
              <a:t> </a:t>
            </a:r>
            <a:r>
              <a:rPr lang="en-US" altLang="ja-JP" dirty="0" smtClean="0"/>
              <a:t>s </a:t>
            </a:r>
            <a:r>
              <a:rPr lang="en-US" altLang="ja-JP" dirty="0" smtClean="0">
                <a:sym typeface="Wingdings" pitchFamily="2" charset="2"/>
              </a:rPr>
              <a:t> </a:t>
            </a:r>
            <a:r>
              <a:rPr lang="en-US" altLang="ja-JP" i="1" dirty="0" smtClean="0">
                <a:sym typeface="Wingdings" pitchFamily="2" charset="2"/>
              </a:rPr>
              <a:t>T</a:t>
            </a:r>
            <a:r>
              <a:rPr lang="en-US" altLang="ja-JP" baseline="-25000" dirty="0" smtClean="0">
                <a:sym typeface="Wingdings" pitchFamily="2" charset="2"/>
              </a:rPr>
              <a:t>1/2</a:t>
            </a:r>
            <a:r>
              <a:rPr lang="en-US" altLang="ja-JP" dirty="0" smtClean="0">
                <a:sym typeface="Wingdings" pitchFamily="2" charset="2"/>
              </a:rPr>
              <a:t> = </a:t>
            </a:r>
            <a:r>
              <a:rPr lang="en-US" altLang="ja-JP" dirty="0" smtClean="0"/>
              <a:t>39 </a:t>
            </a:r>
            <a:r>
              <a:rPr lang="en-US" altLang="ja-JP" baseline="30000" dirty="0" smtClean="0"/>
              <a:t>+</a:t>
            </a:r>
            <a:r>
              <a:rPr lang="en-US" altLang="ja-JP" baseline="30000" dirty="0"/>
              <a:t>53</a:t>
            </a:r>
            <a:r>
              <a:rPr lang="en-US" altLang="ja-JP" dirty="0"/>
              <a:t> </a:t>
            </a:r>
            <a:r>
              <a:rPr lang="en-US" altLang="ja-JP" baseline="-25000" dirty="0"/>
              <a:t>–14</a:t>
            </a:r>
            <a:r>
              <a:rPr lang="en-US" altLang="ja-JP" dirty="0"/>
              <a:t> </a:t>
            </a:r>
            <a:r>
              <a:rPr lang="en-US" altLang="ja-JP" dirty="0" smtClean="0"/>
              <a:t>s (three events)</a:t>
            </a:r>
            <a:endParaRPr kumimoji="1" lang="ja-JP" altLang="en-US" dirty="0"/>
          </a:p>
        </p:txBody>
      </p:sp>
      <p:sp>
        <p:nvSpPr>
          <p:cNvPr id="9" name="テキスト ボックス 8"/>
          <p:cNvSpPr txBox="1"/>
          <p:nvPr/>
        </p:nvSpPr>
        <p:spPr>
          <a:xfrm>
            <a:off x="4067944" y="1879664"/>
            <a:ext cx="3253711" cy="1477328"/>
          </a:xfrm>
          <a:prstGeom prst="rect">
            <a:avLst/>
          </a:prstGeom>
          <a:solidFill>
            <a:schemeClr val="accent2">
              <a:lumMod val="20000"/>
              <a:lumOff val="80000"/>
            </a:schemeClr>
          </a:solidFill>
        </p:spPr>
        <p:txBody>
          <a:bodyPr wrap="none" rtlCol="0">
            <a:spAutoFit/>
          </a:bodyPr>
          <a:lstStyle/>
          <a:p>
            <a:r>
              <a:rPr lang="en-US" altLang="ja-JP" b="1" dirty="0" smtClean="0">
                <a:latin typeface="Symbol" pitchFamily="18" charset="2"/>
              </a:rPr>
              <a:t>a</a:t>
            </a:r>
            <a:r>
              <a:rPr lang="en-US" altLang="ja-JP" baseline="-25000" dirty="0" smtClean="0"/>
              <a:t>6</a:t>
            </a:r>
          </a:p>
          <a:p>
            <a:endParaRPr lang="en-US" altLang="ja-JP" dirty="0" smtClean="0"/>
          </a:p>
          <a:p>
            <a:r>
              <a:rPr lang="en-US" altLang="ja-JP" dirty="0" smtClean="0"/>
              <a:t>E</a:t>
            </a:r>
            <a:r>
              <a:rPr lang="en-US" altLang="ja-JP" baseline="-25000" dirty="0" smtClean="0">
                <a:latin typeface="Symbol" pitchFamily="18" charset="2"/>
              </a:rPr>
              <a:t>a</a:t>
            </a:r>
            <a:r>
              <a:rPr lang="en-US" altLang="ja-JP" dirty="0" smtClean="0"/>
              <a:t> = </a:t>
            </a:r>
            <a:r>
              <a:rPr lang="en-US" altLang="ja-JP" dirty="0"/>
              <a:t>8.66 ± 0.06 MeV</a:t>
            </a:r>
            <a:endParaRPr lang="en-US" altLang="ja-JP" dirty="0" smtClean="0"/>
          </a:p>
          <a:p>
            <a:pPr>
              <a:buFont typeface="Symbol" pitchFamily="18" charset="2"/>
              <a:buChar char="t"/>
            </a:pPr>
            <a:r>
              <a:rPr kumimoji="1" lang="en-US" altLang="ja-JP" dirty="0" smtClean="0"/>
              <a:t> = 3.78 s</a:t>
            </a:r>
          </a:p>
          <a:p>
            <a:r>
              <a:rPr lang="en-US" altLang="ja-JP" dirty="0" smtClean="0">
                <a:sym typeface="Wingdings" pitchFamily="2" charset="2"/>
              </a:rPr>
              <a:t> </a:t>
            </a:r>
            <a:r>
              <a:rPr lang="en-US" altLang="ja-JP" i="1" dirty="0" smtClean="0">
                <a:sym typeface="Wingdings" pitchFamily="2" charset="2"/>
              </a:rPr>
              <a:t>T</a:t>
            </a:r>
            <a:r>
              <a:rPr lang="en-US" altLang="ja-JP" baseline="-25000" dirty="0" smtClean="0">
                <a:sym typeface="Wingdings" pitchFamily="2" charset="2"/>
              </a:rPr>
              <a:t>1/2</a:t>
            </a:r>
            <a:r>
              <a:rPr lang="en-US" altLang="ja-JP" dirty="0" smtClean="0">
                <a:sym typeface="Wingdings" pitchFamily="2" charset="2"/>
              </a:rPr>
              <a:t> = </a:t>
            </a:r>
            <a:r>
              <a:rPr lang="en-US" altLang="ja-JP" dirty="0" smtClean="0"/>
              <a:t>2.6 </a:t>
            </a:r>
            <a:r>
              <a:rPr lang="en-US" altLang="ja-JP" baseline="30000" dirty="0" smtClean="0"/>
              <a:t>+</a:t>
            </a:r>
            <a:r>
              <a:rPr lang="en-US" altLang="ja-JP" baseline="30000" dirty="0"/>
              <a:t>12</a:t>
            </a:r>
            <a:r>
              <a:rPr lang="en-US" altLang="ja-JP" dirty="0"/>
              <a:t> </a:t>
            </a:r>
            <a:r>
              <a:rPr lang="en-US" altLang="ja-JP" baseline="-25000" dirty="0"/>
              <a:t>-1.1</a:t>
            </a:r>
            <a:r>
              <a:rPr lang="en-US" altLang="ja-JP" dirty="0"/>
              <a:t> </a:t>
            </a:r>
            <a:r>
              <a:rPr lang="en-US" altLang="ja-JP" dirty="0" smtClean="0"/>
              <a:t>s (one events)</a:t>
            </a:r>
            <a:endParaRPr kumimoji="1" lang="ja-JP" altLang="en-US" dirty="0"/>
          </a:p>
        </p:txBody>
      </p:sp>
      <p:sp>
        <p:nvSpPr>
          <p:cNvPr id="10" name="テキスト ボックス 9"/>
          <p:cNvSpPr txBox="1"/>
          <p:nvPr/>
        </p:nvSpPr>
        <p:spPr>
          <a:xfrm>
            <a:off x="4121851" y="3789040"/>
            <a:ext cx="3446008" cy="923330"/>
          </a:xfrm>
          <a:prstGeom prst="rect">
            <a:avLst/>
          </a:prstGeom>
          <a:solidFill>
            <a:schemeClr val="accent3">
              <a:lumMod val="20000"/>
              <a:lumOff val="80000"/>
            </a:schemeClr>
          </a:solidFill>
        </p:spPr>
        <p:txBody>
          <a:bodyPr wrap="none" rtlCol="0">
            <a:spAutoFit/>
          </a:bodyPr>
          <a:lstStyle/>
          <a:p>
            <a:r>
              <a:rPr lang="en-US" altLang="ja-JP" dirty="0" smtClean="0"/>
              <a:t> no signal :</a:t>
            </a:r>
          </a:p>
          <a:p>
            <a:r>
              <a:rPr lang="en-US" altLang="ja-JP" dirty="0" smtClean="0"/>
              <a:t>E(X-ray of </a:t>
            </a:r>
            <a:r>
              <a:rPr lang="en-US" altLang="ja-JP" baseline="30000" dirty="0" smtClean="0"/>
              <a:t>254</a:t>
            </a:r>
            <a:r>
              <a:rPr lang="en-US" altLang="ja-JP" dirty="0" smtClean="0"/>
              <a:t>Fm)</a:t>
            </a:r>
            <a:r>
              <a:rPr lang="en-US" altLang="ja-JP" baseline="-25000" dirty="0" smtClean="0"/>
              <a:t>max</a:t>
            </a:r>
            <a:r>
              <a:rPr lang="en-US" altLang="ja-JP" dirty="0" smtClean="0"/>
              <a:t> = 142 </a:t>
            </a:r>
            <a:r>
              <a:rPr lang="en-US" altLang="ja-JP" dirty="0" err="1" smtClean="0"/>
              <a:t>keV</a:t>
            </a:r>
            <a:endParaRPr lang="en-US" altLang="ja-JP" dirty="0" smtClean="0"/>
          </a:p>
          <a:p>
            <a:r>
              <a:rPr lang="en-US" altLang="ja-JP" dirty="0" smtClean="0"/>
              <a:t>Energy threshold of PSD = 800 </a:t>
            </a:r>
            <a:r>
              <a:rPr lang="en-US" altLang="ja-JP" dirty="0" err="1" smtClean="0"/>
              <a:t>keV</a:t>
            </a:r>
            <a:endParaRPr lang="en-US" altLang="ja-JP" dirty="0" smtClean="0"/>
          </a:p>
        </p:txBody>
      </p:sp>
      <p:sp>
        <p:nvSpPr>
          <p:cNvPr id="11" name="テキスト ボックス 10"/>
          <p:cNvSpPr txBox="1"/>
          <p:nvPr/>
        </p:nvSpPr>
        <p:spPr>
          <a:xfrm>
            <a:off x="4126601" y="4793572"/>
            <a:ext cx="2266967" cy="2031325"/>
          </a:xfrm>
          <a:prstGeom prst="rect">
            <a:avLst/>
          </a:prstGeom>
          <a:solidFill>
            <a:schemeClr val="accent2">
              <a:lumMod val="20000"/>
              <a:lumOff val="80000"/>
            </a:schemeClr>
          </a:solidFill>
        </p:spPr>
        <p:txBody>
          <a:bodyPr wrap="none" rtlCol="0">
            <a:spAutoFit/>
          </a:bodyPr>
          <a:lstStyle/>
          <a:p>
            <a:r>
              <a:rPr lang="en-US" altLang="ja-JP" b="1" dirty="0" smtClean="0">
                <a:latin typeface="Symbol" pitchFamily="18" charset="2"/>
              </a:rPr>
              <a:t>a</a:t>
            </a:r>
            <a:r>
              <a:rPr lang="en-US" altLang="ja-JP" baseline="-25000" dirty="0" smtClean="0"/>
              <a:t>7-1</a:t>
            </a:r>
          </a:p>
          <a:p>
            <a:r>
              <a:rPr lang="en-US" altLang="ja-JP" dirty="0" smtClean="0"/>
              <a:t>E</a:t>
            </a:r>
            <a:r>
              <a:rPr lang="en-US" altLang="ja-JP" baseline="-25000" dirty="0" smtClean="0">
                <a:latin typeface="Symbol" pitchFamily="18" charset="2"/>
              </a:rPr>
              <a:t>a</a:t>
            </a:r>
            <a:r>
              <a:rPr lang="en-US" altLang="ja-JP" dirty="0" smtClean="0"/>
              <a:t> = 7.26 </a:t>
            </a:r>
            <a:r>
              <a:rPr lang="en-US" altLang="ja-JP" dirty="0"/>
              <a:t>± </a:t>
            </a:r>
            <a:r>
              <a:rPr lang="en-US" altLang="ja-JP" dirty="0" smtClean="0"/>
              <a:t>0.07 </a:t>
            </a:r>
            <a:r>
              <a:rPr lang="en-US" altLang="ja-JP" dirty="0"/>
              <a:t>MeV</a:t>
            </a:r>
            <a:endParaRPr lang="en-US" altLang="ja-JP" dirty="0" smtClean="0"/>
          </a:p>
          <a:p>
            <a:pPr>
              <a:buFont typeface="Symbol" pitchFamily="18" charset="2"/>
              <a:buChar char="t"/>
            </a:pPr>
            <a:r>
              <a:rPr kumimoji="1" lang="en-US" altLang="ja-JP" dirty="0" smtClean="0"/>
              <a:t> = 3.96 h </a:t>
            </a:r>
            <a:r>
              <a:rPr kumimoji="1" lang="en-US" altLang="ja-JP" dirty="0" err="1" smtClean="0"/>
              <a:t>P</a:t>
            </a:r>
            <a:r>
              <a:rPr kumimoji="1" lang="en-US" altLang="ja-JP" baseline="-25000" dirty="0" err="1" smtClean="0"/>
              <a:t>acc</a:t>
            </a:r>
            <a:r>
              <a:rPr kumimoji="1" lang="en-US" altLang="ja-JP" dirty="0" smtClean="0"/>
              <a:t> = 0.43</a:t>
            </a:r>
          </a:p>
          <a:p>
            <a:pPr>
              <a:buFont typeface="Symbol" pitchFamily="18" charset="2"/>
              <a:buChar char="t"/>
            </a:pPr>
            <a:endParaRPr kumimoji="1" lang="en-US" altLang="ja-JP" dirty="0" smtClean="0"/>
          </a:p>
          <a:p>
            <a:r>
              <a:rPr lang="en-US" altLang="ja-JP" b="1" dirty="0" smtClean="0">
                <a:latin typeface="Symbol" pitchFamily="18" charset="2"/>
              </a:rPr>
              <a:t>a</a:t>
            </a:r>
            <a:r>
              <a:rPr lang="en-US" altLang="ja-JP" baseline="-25000" dirty="0" smtClean="0"/>
              <a:t>7-2</a:t>
            </a:r>
          </a:p>
          <a:p>
            <a:r>
              <a:rPr lang="en-US" altLang="ja-JP" dirty="0" smtClean="0"/>
              <a:t>E</a:t>
            </a:r>
            <a:r>
              <a:rPr lang="en-US" altLang="ja-JP" baseline="-25000" dirty="0" smtClean="0">
                <a:latin typeface="Symbol" pitchFamily="18" charset="2"/>
              </a:rPr>
              <a:t>a</a:t>
            </a:r>
            <a:r>
              <a:rPr lang="en-US" altLang="ja-JP" dirty="0" smtClean="0"/>
              <a:t> = 7.18 ± 0.06 MeV</a:t>
            </a:r>
          </a:p>
          <a:p>
            <a:pPr>
              <a:buFont typeface="Symbol" pitchFamily="18" charset="2"/>
              <a:buChar char="t"/>
            </a:pPr>
            <a:r>
              <a:rPr lang="en-US" altLang="ja-JP" dirty="0"/>
              <a:t> = </a:t>
            </a:r>
            <a:r>
              <a:rPr lang="en-US" altLang="ja-JP" dirty="0" smtClean="0"/>
              <a:t>6.42 h</a:t>
            </a:r>
            <a:r>
              <a:rPr lang="en-US" altLang="ja-JP" dirty="0"/>
              <a:t> </a:t>
            </a:r>
            <a:r>
              <a:rPr lang="en-US" altLang="ja-JP" dirty="0" err="1"/>
              <a:t>P</a:t>
            </a:r>
            <a:r>
              <a:rPr lang="en-US" altLang="ja-JP" baseline="-25000" dirty="0" err="1"/>
              <a:t>acc</a:t>
            </a:r>
            <a:r>
              <a:rPr lang="en-US" altLang="ja-JP" dirty="0"/>
              <a:t> = </a:t>
            </a:r>
            <a:r>
              <a:rPr lang="en-US" altLang="ja-JP" dirty="0" smtClean="0"/>
              <a:t>0.70</a:t>
            </a:r>
            <a:endParaRPr kumimoji="1" lang="en-US" altLang="ja-JP" dirty="0" smtClean="0"/>
          </a:p>
        </p:txBody>
      </p:sp>
      <p:sp>
        <p:nvSpPr>
          <p:cNvPr id="12" name="テキスト ボックス 11"/>
          <p:cNvSpPr txBox="1"/>
          <p:nvPr/>
        </p:nvSpPr>
        <p:spPr>
          <a:xfrm>
            <a:off x="7017408" y="5373216"/>
            <a:ext cx="1443024" cy="923330"/>
          </a:xfrm>
          <a:prstGeom prst="rect">
            <a:avLst/>
          </a:prstGeom>
          <a:solidFill>
            <a:schemeClr val="accent6">
              <a:lumMod val="20000"/>
              <a:lumOff val="80000"/>
            </a:schemeClr>
          </a:solidFill>
        </p:spPr>
        <p:txBody>
          <a:bodyPr wrap="none" rtlCol="0">
            <a:spAutoFit/>
          </a:bodyPr>
          <a:lstStyle/>
          <a:p>
            <a:r>
              <a:rPr kumimoji="1" lang="en-US" altLang="ja-JP" baseline="30000" dirty="0" smtClean="0"/>
              <a:t>250</a:t>
            </a:r>
            <a:r>
              <a:rPr kumimoji="1" lang="en-US" altLang="ja-JP" dirty="0" smtClean="0"/>
              <a:t>Cf (Z=98):</a:t>
            </a:r>
          </a:p>
          <a:p>
            <a:r>
              <a:rPr lang="en-US" altLang="ja-JP" dirty="0" err="1" smtClean="0"/>
              <a:t>b</a:t>
            </a:r>
            <a:r>
              <a:rPr lang="en-US" altLang="ja-JP" baseline="-25000" dirty="0" err="1" smtClean="0">
                <a:latin typeface="Symbol" pitchFamily="18" charset="2"/>
              </a:rPr>
              <a:t>a</a:t>
            </a:r>
            <a:r>
              <a:rPr lang="en-US" altLang="ja-JP" dirty="0" smtClean="0"/>
              <a:t> = 99.92%</a:t>
            </a:r>
            <a:endParaRPr kumimoji="1" lang="en-US" altLang="ja-JP" dirty="0" smtClean="0"/>
          </a:p>
          <a:p>
            <a:r>
              <a:rPr lang="en-US" altLang="ja-JP" i="1" dirty="0" smtClean="0"/>
              <a:t>T</a:t>
            </a:r>
            <a:r>
              <a:rPr lang="en-US" altLang="ja-JP" baseline="-25000" dirty="0" smtClean="0"/>
              <a:t>1/2</a:t>
            </a:r>
            <a:r>
              <a:rPr lang="en-US" altLang="ja-JP" dirty="0" smtClean="0"/>
              <a:t> = 13.08 y</a:t>
            </a:r>
            <a:endParaRPr kumimoji="1" lang="ja-JP" altLang="en-US" dirty="0"/>
          </a:p>
        </p:txBody>
      </p:sp>
      <p:sp>
        <p:nvSpPr>
          <p:cNvPr id="2" name="日付プレースホルダー 1"/>
          <p:cNvSpPr>
            <a:spLocks noGrp="1"/>
          </p:cNvSpPr>
          <p:nvPr>
            <p:ph type="dt" sz="half" idx="10"/>
          </p:nvPr>
        </p:nvSpPr>
        <p:spPr/>
        <p:txBody>
          <a:bodyPr/>
          <a:lstStyle/>
          <a:p>
            <a:fld id="{AC6CF33D-D28A-480E-93A1-90311E5F910D}" type="datetime1">
              <a:rPr kumimoji="1" lang="ja-JP" altLang="en-US" smtClean="0"/>
              <a:t>2014/6/5</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zh-CN" smtClean="0"/>
              <a:t>ARIS2014</a:t>
            </a:r>
            <a:endParaRPr kumimoji="1" lang="ja-JP" altLang="en-US"/>
          </a:p>
        </p:txBody>
      </p:sp>
      <p:sp>
        <p:nvSpPr>
          <p:cNvPr id="13" name="スライド番号プレースホルダー 12"/>
          <p:cNvSpPr>
            <a:spLocks noGrp="1"/>
          </p:cNvSpPr>
          <p:nvPr>
            <p:ph type="sldNum" sz="quarter" idx="12"/>
          </p:nvPr>
        </p:nvSpPr>
        <p:spPr/>
        <p:txBody>
          <a:bodyPr/>
          <a:lstStyle/>
          <a:p>
            <a:fld id="{14EBA9A6-F1C9-4068-B733-4F5F84CC6748}" type="slidenum">
              <a:rPr kumimoji="1" lang="ja-JP" altLang="en-US" smtClean="0"/>
              <a:t>47</a:t>
            </a:fld>
            <a:endParaRPr kumimoji="1" lang="ja-JP" altLang="en-US"/>
          </a:p>
        </p:txBody>
      </p:sp>
    </p:spTree>
    <p:extLst>
      <p:ext uri="{BB962C8B-B14F-4D97-AF65-F5344CB8AC3E}">
        <p14:creationId xmlns:p14="http://schemas.microsoft.com/office/powerpoint/2010/main" val="1065095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5"/>
          <p:cNvSpPr txBox="1">
            <a:spLocks noChangeArrowheads="1"/>
          </p:cNvSpPr>
          <p:nvPr/>
        </p:nvSpPr>
        <p:spPr bwMode="auto">
          <a:xfrm>
            <a:off x="1268413" y="285750"/>
            <a:ext cx="6732587" cy="2586038"/>
          </a:xfrm>
          <a:prstGeom prst="rect">
            <a:avLst/>
          </a:prstGeom>
          <a:noFill/>
          <a:ln w="9525">
            <a:solidFill>
              <a:schemeClr val="accent1"/>
            </a:solidFill>
            <a:miter lim="800000"/>
            <a:headEnd/>
            <a:tailEnd/>
          </a:ln>
        </p:spPr>
        <p:txBody>
          <a:bodyPr>
            <a:spAutoFit/>
          </a:bodyPr>
          <a:lstStyle/>
          <a:p>
            <a:r>
              <a:rPr lang="ja-JP" altLang="en-US"/>
              <a:t>木村健二郎博士は</a:t>
            </a:r>
            <a:r>
              <a:rPr lang="en-US" altLang="ja-JP"/>
              <a:t>1954</a:t>
            </a:r>
            <a:r>
              <a:rPr lang="ja-JP" altLang="en-US"/>
              <a:t>年</a:t>
            </a:r>
            <a:r>
              <a:rPr lang="en-US" altLang="ja-JP"/>
              <a:t>3</a:t>
            </a:r>
            <a:r>
              <a:rPr lang="ja-JP" altLang="en-US"/>
              <a:t>月のビキニ水爆実験（第五福竜丸が被爆、乗組員の久保山愛吉氏が同年</a:t>
            </a:r>
            <a:r>
              <a:rPr lang="en-US" altLang="ja-JP"/>
              <a:t>9</a:t>
            </a:r>
            <a:r>
              <a:rPr lang="ja-JP" altLang="en-US"/>
              <a:t>月死亡）の降灰の分析を委嘱され降灰中に</a:t>
            </a:r>
            <a:r>
              <a:rPr lang="en-US" altLang="ja-JP" baseline="30000"/>
              <a:t>237</a:t>
            </a:r>
            <a:r>
              <a:rPr lang="en-US" altLang="ja-JP"/>
              <a:t>U</a:t>
            </a:r>
            <a:r>
              <a:rPr lang="ja-JP" altLang="en-US"/>
              <a:t>と</a:t>
            </a:r>
            <a:r>
              <a:rPr lang="en-US" altLang="ja-JP" baseline="30000"/>
              <a:t>103</a:t>
            </a:r>
            <a:r>
              <a:rPr lang="en-US" altLang="ja-JP"/>
              <a:t>Ru</a:t>
            </a:r>
            <a:r>
              <a:rPr lang="ja-JP" altLang="en-US"/>
              <a:t>などの核種を確認。</a:t>
            </a:r>
            <a:endParaRPr lang="en-US" altLang="ja-JP"/>
          </a:p>
          <a:p>
            <a:endParaRPr lang="en-US" altLang="ja-JP"/>
          </a:p>
          <a:p>
            <a:r>
              <a:rPr lang="ja-JP" altLang="en-US"/>
              <a:t>これらの核は戦前仁科博士らと理研で発見した核種であり、図らずもビキニ降灰の中に再会して感慨無量であったと述懐している。</a:t>
            </a:r>
            <a:endParaRPr lang="en-US" altLang="ja-JP"/>
          </a:p>
          <a:p>
            <a:endParaRPr lang="en-US" altLang="ja-JP"/>
          </a:p>
          <a:p>
            <a:r>
              <a:rPr lang="ja-JP" altLang="en-US"/>
              <a:t>多量の</a:t>
            </a:r>
            <a:r>
              <a:rPr lang="en-US" altLang="ja-JP" baseline="30000"/>
              <a:t>237</a:t>
            </a:r>
            <a:r>
              <a:rPr lang="en-US" altLang="ja-JP"/>
              <a:t>U</a:t>
            </a:r>
            <a:r>
              <a:rPr lang="ja-JP" altLang="en-US"/>
              <a:t>の検出は、爆発実験に用いた爆弾が</a:t>
            </a:r>
            <a:r>
              <a:rPr lang="en-US" altLang="ja-JP"/>
              <a:t>3F(Fission-Fusion-Fission)</a:t>
            </a:r>
            <a:r>
              <a:rPr lang="ja-JP" altLang="en-US"/>
              <a:t>爆弾であることを看破しアメリカを驚かせた。</a:t>
            </a:r>
            <a:endParaRPr lang="en-US" altLang="ja-JP"/>
          </a:p>
        </p:txBody>
      </p:sp>
      <p:sp>
        <p:nvSpPr>
          <p:cNvPr id="5" name="日付プレースホルダ 4"/>
          <p:cNvSpPr>
            <a:spLocks noGrp="1"/>
          </p:cNvSpPr>
          <p:nvPr>
            <p:ph type="dt" sz="half" idx="10"/>
          </p:nvPr>
        </p:nvSpPr>
        <p:spPr/>
        <p:txBody>
          <a:bodyPr/>
          <a:lstStyle/>
          <a:p>
            <a:fld id="{3C816F51-0A2C-44EB-8C6D-6C70607D2380}" type="datetime1">
              <a:rPr kumimoji="1" lang="ja-JP" altLang="en-US" smtClean="0"/>
              <a:t>2014/6/5</a:t>
            </a:fld>
            <a:endParaRPr kumimoji="1" lang="ja-JP" altLang="en-US"/>
          </a:p>
        </p:txBody>
      </p:sp>
      <p:sp>
        <p:nvSpPr>
          <p:cNvPr id="6" name="スライド番号プレースホルダ 5"/>
          <p:cNvSpPr>
            <a:spLocks noGrp="1"/>
          </p:cNvSpPr>
          <p:nvPr>
            <p:ph type="sldNum" sz="quarter" idx="12"/>
          </p:nvPr>
        </p:nvSpPr>
        <p:spPr/>
        <p:txBody>
          <a:bodyPr/>
          <a:lstStyle/>
          <a:p>
            <a:fld id="{596F3A7F-5E54-4477-88E8-1410831F0F23}" type="slidenum">
              <a:rPr kumimoji="1" lang="ja-JP" altLang="en-US" smtClean="0"/>
              <a:pPr/>
              <a:t>48</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836738"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39" name="Rectangle 3"/>
          <p:cNvSpPr>
            <a:spLocks noChangeArrowheads="1"/>
          </p:cNvSpPr>
          <p:nvPr/>
        </p:nvSpPr>
        <p:spPr bwMode="auto">
          <a:xfrm>
            <a:off x="6729413" y="969963"/>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116</a:t>
            </a:r>
          </a:p>
        </p:txBody>
      </p:sp>
      <p:sp>
        <p:nvSpPr>
          <p:cNvPr id="39940" name="Rectangle 4"/>
          <p:cNvSpPr>
            <a:spLocks noChangeArrowheads="1"/>
          </p:cNvSpPr>
          <p:nvPr/>
        </p:nvSpPr>
        <p:spPr bwMode="auto">
          <a:xfrm>
            <a:off x="7016750" y="9699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41" name="Rectangle 5"/>
          <p:cNvSpPr>
            <a:spLocks noChangeArrowheads="1"/>
          </p:cNvSpPr>
          <p:nvPr/>
        </p:nvSpPr>
        <p:spPr bwMode="auto">
          <a:xfrm>
            <a:off x="7304088" y="969963"/>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39942" name="Rectangle 6"/>
          <p:cNvSpPr>
            <a:spLocks noChangeArrowheads="1"/>
          </p:cNvSpPr>
          <p:nvPr/>
        </p:nvSpPr>
        <p:spPr bwMode="auto">
          <a:xfrm>
            <a:off x="7593013" y="9699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43" name="Rectangle 7"/>
          <p:cNvSpPr>
            <a:spLocks noChangeArrowheads="1"/>
          </p:cNvSpPr>
          <p:nvPr/>
        </p:nvSpPr>
        <p:spPr bwMode="auto">
          <a:xfrm>
            <a:off x="7881938" y="9699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44" name="Rectangle 8"/>
          <p:cNvSpPr>
            <a:spLocks noChangeArrowheads="1"/>
          </p:cNvSpPr>
          <p:nvPr/>
        </p:nvSpPr>
        <p:spPr bwMode="auto">
          <a:xfrm>
            <a:off x="8170863" y="96996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45" name="Rectangle 9"/>
          <p:cNvSpPr>
            <a:spLocks noChangeArrowheads="1"/>
          </p:cNvSpPr>
          <p:nvPr/>
        </p:nvSpPr>
        <p:spPr bwMode="auto">
          <a:xfrm>
            <a:off x="6154738" y="1258888"/>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115</a:t>
            </a:r>
          </a:p>
        </p:txBody>
      </p:sp>
      <p:sp>
        <p:nvSpPr>
          <p:cNvPr id="39946" name="Rectangle 10"/>
          <p:cNvSpPr>
            <a:spLocks noChangeArrowheads="1"/>
          </p:cNvSpPr>
          <p:nvPr/>
        </p:nvSpPr>
        <p:spPr bwMode="auto">
          <a:xfrm>
            <a:off x="6443663" y="12588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47" name="Rectangle 11"/>
          <p:cNvSpPr>
            <a:spLocks noChangeArrowheads="1"/>
          </p:cNvSpPr>
          <p:nvPr/>
        </p:nvSpPr>
        <p:spPr bwMode="auto">
          <a:xfrm>
            <a:off x="6729413" y="12588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48" name="Rectangle 12"/>
          <p:cNvSpPr>
            <a:spLocks noChangeArrowheads="1"/>
          </p:cNvSpPr>
          <p:nvPr/>
        </p:nvSpPr>
        <p:spPr bwMode="auto">
          <a:xfrm>
            <a:off x="7016750" y="1258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49" name="Rectangle 13"/>
          <p:cNvSpPr>
            <a:spLocks noChangeArrowheads="1"/>
          </p:cNvSpPr>
          <p:nvPr/>
        </p:nvSpPr>
        <p:spPr bwMode="auto">
          <a:xfrm>
            <a:off x="7304088" y="1258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50" name="Rectangle 14"/>
          <p:cNvSpPr>
            <a:spLocks noChangeArrowheads="1"/>
          </p:cNvSpPr>
          <p:nvPr/>
        </p:nvSpPr>
        <p:spPr bwMode="auto">
          <a:xfrm>
            <a:off x="6154738" y="1547813"/>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114</a:t>
            </a:r>
          </a:p>
        </p:txBody>
      </p:sp>
      <p:sp>
        <p:nvSpPr>
          <p:cNvPr id="39951" name="Rectangle 15"/>
          <p:cNvSpPr>
            <a:spLocks noChangeArrowheads="1"/>
          </p:cNvSpPr>
          <p:nvPr/>
        </p:nvSpPr>
        <p:spPr bwMode="auto">
          <a:xfrm>
            <a:off x="6443663" y="154781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52" name="Rectangle 16"/>
          <p:cNvSpPr>
            <a:spLocks noChangeArrowheads="1"/>
          </p:cNvSpPr>
          <p:nvPr/>
        </p:nvSpPr>
        <p:spPr bwMode="auto">
          <a:xfrm>
            <a:off x="6729413" y="1547813"/>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39953" name="Rectangle 17"/>
          <p:cNvSpPr>
            <a:spLocks noChangeArrowheads="1"/>
          </p:cNvSpPr>
          <p:nvPr/>
        </p:nvSpPr>
        <p:spPr bwMode="auto">
          <a:xfrm>
            <a:off x="7016750" y="154781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54" name="Rectangle 18"/>
          <p:cNvSpPr>
            <a:spLocks noChangeArrowheads="1"/>
          </p:cNvSpPr>
          <p:nvPr/>
        </p:nvSpPr>
        <p:spPr bwMode="auto">
          <a:xfrm>
            <a:off x="7304088" y="1547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55" name="Rectangle 19"/>
          <p:cNvSpPr>
            <a:spLocks noChangeArrowheads="1"/>
          </p:cNvSpPr>
          <p:nvPr/>
        </p:nvSpPr>
        <p:spPr bwMode="auto">
          <a:xfrm>
            <a:off x="7593013" y="1547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56" name="Rectangle 20"/>
          <p:cNvSpPr>
            <a:spLocks noChangeArrowheads="1"/>
          </p:cNvSpPr>
          <p:nvPr/>
        </p:nvSpPr>
        <p:spPr bwMode="auto">
          <a:xfrm>
            <a:off x="7881938" y="1547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57" name="Rectangle 21"/>
          <p:cNvSpPr>
            <a:spLocks noChangeArrowheads="1"/>
          </p:cNvSpPr>
          <p:nvPr/>
        </p:nvSpPr>
        <p:spPr bwMode="auto">
          <a:xfrm>
            <a:off x="4425950" y="1836738"/>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113</a:t>
            </a:r>
          </a:p>
        </p:txBody>
      </p:sp>
      <p:sp>
        <p:nvSpPr>
          <p:cNvPr id="39958" name="Rectangle 22"/>
          <p:cNvSpPr>
            <a:spLocks noChangeArrowheads="1"/>
          </p:cNvSpPr>
          <p:nvPr/>
        </p:nvSpPr>
        <p:spPr bwMode="auto">
          <a:xfrm>
            <a:off x="4714875"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59" name="Rectangle 23"/>
          <p:cNvSpPr>
            <a:spLocks noChangeArrowheads="1"/>
          </p:cNvSpPr>
          <p:nvPr/>
        </p:nvSpPr>
        <p:spPr bwMode="auto">
          <a:xfrm>
            <a:off x="5289550"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60" name="Rectangle 24"/>
          <p:cNvSpPr>
            <a:spLocks noChangeArrowheads="1"/>
          </p:cNvSpPr>
          <p:nvPr/>
        </p:nvSpPr>
        <p:spPr bwMode="auto">
          <a:xfrm>
            <a:off x="5576888"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61" name="Rectangle 25"/>
          <p:cNvSpPr>
            <a:spLocks noChangeArrowheads="1"/>
          </p:cNvSpPr>
          <p:nvPr/>
        </p:nvSpPr>
        <p:spPr bwMode="auto">
          <a:xfrm>
            <a:off x="5865813"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62" name="Rectangle 26"/>
          <p:cNvSpPr>
            <a:spLocks noChangeArrowheads="1"/>
          </p:cNvSpPr>
          <p:nvPr/>
        </p:nvSpPr>
        <p:spPr bwMode="auto">
          <a:xfrm>
            <a:off x="6154738"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63" name="Rectangle 27"/>
          <p:cNvSpPr>
            <a:spLocks noChangeArrowheads="1"/>
          </p:cNvSpPr>
          <p:nvPr/>
        </p:nvSpPr>
        <p:spPr bwMode="auto">
          <a:xfrm>
            <a:off x="6443663" y="1836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64" name="Rectangle 28"/>
          <p:cNvSpPr>
            <a:spLocks noChangeArrowheads="1"/>
          </p:cNvSpPr>
          <p:nvPr/>
        </p:nvSpPr>
        <p:spPr bwMode="auto">
          <a:xfrm>
            <a:off x="6729413" y="1836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65" name="Rectangle 29"/>
          <p:cNvSpPr>
            <a:spLocks noChangeArrowheads="1"/>
          </p:cNvSpPr>
          <p:nvPr/>
        </p:nvSpPr>
        <p:spPr bwMode="auto">
          <a:xfrm>
            <a:off x="3276600" y="2122488"/>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112</a:t>
            </a:r>
          </a:p>
        </p:txBody>
      </p:sp>
      <p:sp>
        <p:nvSpPr>
          <p:cNvPr id="39966" name="Rectangle 30"/>
          <p:cNvSpPr>
            <a:spLocks noChangeArrowheads="1"/>
          </p:cNvSpPr>
          <p:nvPr/>
        </p:nvSpPr>
        <p:spPr bwMode="auto">
          <a:xfrm>
            <a:off x="3562350"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67" name="Rectangle 31"/>
          <p:cNvSpPr>
            <a:spLocks noChangeArrowheads="1"/>
          </p:cNvSpPr>
          <p:nvPr/>
        </p:nvSpPr>
        <p:spPr bwMode="auto">
          <a:xfrm>
            <a:off x="3849688"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68" name="Rectangle 32"/>
          <p:cNvSpPr>
            <a:spLocks noChangeArrowheads="1"/>
          </p:cNvSpPr>
          <p:nvPr/>
        </p:nvSpPr>
        <p:spPr bwMode="auto">
          <a:xfrm>
            <a:off x="4137025"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69" name="Rectangle 33"/>
          <p:cNvSpPr>
            <a:spLocks noChangeArrowheads="1"/>
          </p:cNvSpPr>
          <p:nvPr/>
        </p:nvSpPr>
        <p:spPr bwMode="auto">
          <a:xfrm>
            <a:off x="4425950"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70" name="Rectangle 34"/>
          <p:cNvSpPr>
            <a:spLocks noChangeArrowheads="1"/>
          </p:cNvSpPr>
          <p:nvPr/>
        </p:nvSpPr>
        <p:spPr bwMode="auto">
          <a:xfrm>
            <a:off x="4714875"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71" name="Rectangle 35"/>
          <p:cNvSpPr>
            <a:spLocks noChangeArrowheads="1"/>
          </p:cNvSpPr>
          <p:nvPr/>
        </p:nvSpPr>
        <p:spPr bwMode="auto">
          <a:xfrm>
            <a:off x="5003800" y="21224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72" name="Rectangle 36"/>
          <p:cNvSpPr>
            <a:spLocks noChangeArrowheads="1"/>
          </p:cNvSpPr>
          <p:nvPr/>
        </p:nvSpPr>
        <p:spPr bwMode="auto">
          <a:xfrm>
            <a:off x="5289550"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73" name="Rectangle 37"/>
          <p:cNvSpPr>
            <a:spLocks noChangeArrowheads="1"/>
          </p:cNvSpPr>
          <p:nvPr/>
        </p:nvSpPr>
        <p:spPr bwMode="auto">
          <a:xfrm>
            <a:off x="5576888"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74" name="Rectangle 38"/>
          <p:cNvSpPr>
            <a:spLocks noChangeArrowheads="1"/>
          </p:cNvSpPr>
          <p:nvPr/>
        </p:nvSpPr>
        <p:spPr bwMode="auto">
          <a:xfrm>
            <a:off x="5865813"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75" name="Rectangle 39"/>
          <p:cNvSpPr>
            <a:spLocks noChangeArrowheads="1"/>
          </p:cNvSpPr>
          <p:nvPr/>
        </p:nvSpPr>
        <p:spPr bwMode="auto">
          <a:xfrm>
            <a:off x="6154738" y="2122488"/>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39976" name="Rectangle 40"/>
          <p:cNvSpPr>
            <a:spLocks noChangeArrowheads="1"/>
          </p:cNvSpPr>
          <p:nvPr/>
        </p:nvSpPr>
        <p:spPr bwMode="auto">
          <a:xfrm>
            <a:off x="6443663"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77" name="Rectangle 41"/>
          <p:cNvSpPr>
            <a:spLocks noChangeArrowheads="1"/>
          </p:cNvSpPr>
          <p:nvPr/>
        </p:nvSpPr>
        <p:spPr bwMode="auto">
          <a:xfrm>
            <a:off x="6729413" y="21224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78" name="Rectangle 42"/>
          <p:cNvSpPr>
            <a:spLocks noChangeArrowheads="1"/>
          </p:cNvSpPr>
          <p:nvPr/>
        </p:nvSpPr>
        <p:spPr bwMode="auto">
          <a:xfrm>
            <a:off x="7016750" y="21224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79" name="Rectangle 43"/>
          <p:cNvSpPr>
            <a:spLocks noChangeArrowheads="1"/>
          </p:cNvSpPr>
          <p:nvPr/>
        </p:nvSpPr>
        <p:spPr bwMode="auto">
          <a:xfrm>
            <a:off x="7304088" y="21224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80" name="Rectangle 44"/>
          <p:cNvSpPr>
            <a:spLocks noChangeArrowheads="1"/>
          </p:cNvSpPr>
          <p:nvPr/>
        </p:nvSpPr>
        <p:spPr bwMode="auto">
          <a:xfrm>
            <a:off x="2122488" y="2409825"/>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111</a:t>
            </a:r>
          </a:p>
        </p:txBody>
      </p:sp>
      <p:sp>
        <p:nvSpPr>
          <p:cNvPr id="39981" name="Rectangle 45"/>
          <p:cNvSpPr>
            <a:spLocks noChangeArrowheads="1"/>
          </p:cNvSpPr>
          <p:nvPr/>
        </p:nvSpPr>
        <p:spPr bwMode="auto">
          <a:xfrm>
            <a:off x="240982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82" name="Rectangle 46"/>
          <p:cNvSpPr>
            <a:spLocks noChangeArrowheads="1"/>
          </p:cNvSpPr>
          <p:nvPr/>
        </p:nvSpPr>
        <p:spPr bwMode="auto">
          <a:xfrm>
            <a:off x="269875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83" name="Rectangle 47"/>
          <p:cNvSpPr>
            <a:spLocks noChangeArrowheads="1"/>
          </p:cNvSpPr>
          <p:nvPr/>
        </p:nvSpPr>
        <p:spPr bwMode="auto">
          <a:xfrm>
            <a:off x="298767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84" name="Rectangle 48"/>
          <p:cNvSpPr>
            <a:spLocks noChangeArrowheads="1"/>
          </p:cNvSpPr>
          <p:nvPr/>
        </p:nvSpPr>
        <p:spPr bwMode="auto">
          <a:xfrm>
            <a:off x="327660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85" name="Rectangle 49"/>
          <p:cNvSpPr>
            <a:spLocks noChangeArrowheads="1"/>
          </p:cNvSpPr>
          <p:nvPr/>
        </p:nvSpPr>
        <p:spPr bwMode="auto">
          <a:xfrm>
            <a:off x="356235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86" name="Rectangle 50"/>
          <p:cNvSpPr>
            <a:spLocks noChangeArrowheads="1"/>
          </p:cNvSpPr>
          <p:nvPr/>
        </p:nvSpPr>
        <p:spPr bwMode="auto">
          <a:xfrm>
            <a:off x="3849688" y="24098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87" name="Rectangle 51"/>
          <p:cNvSpPr>
            <a:spLocks noChangeArrowheads="1"/>
          </p:cNvSpPr>
          <p:nvPr/>
        </p:nvSpPr>
        <p:spPr bwMode="auto">
          <a:xfrm>
            <a:off x="413702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88" name="Rectangle 52"/>
          <p:cNvSpPr>
            <a:spLocks noChangeArrowheads="1"/>
          </p:cNvSpPr>
          <p:nvPr/>
        </p:nvSpPr>
        <p:spPr bwMode="auto">
          <a:xfrm>
            <a:off x="471487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89" name="Rectangle 53"/>
          <p:cNvSpPr>
            <a:spLocks noChangeArrowheads="1"/>
          </p:cNvSpPr>
          <p:nvPr/>
        </p:nvSpPr>
        <p:spPr bwMode="auto">
          <a:xfrm>
            <a:off x="500380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90" name="Rectangle 54"/>
          <p:cNvSpPr>
            <a:spLocks noChangeArrowheads="1"/>
          </p:cNvSpPr>
          <p:nvPr/>
        </p:nvSpPr>
        <p:spPr bwMode="auto">
          <a:xfrm>
            <a:off x="528955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91" name="Rectangle 55"/>
          <p:cNvSpPr>
            <a:spLocks noChangeArrowheads="1"/>
          </p:cNvSpPr>
          <p:nvPr/>
        </p:nvSpPr>
        <p:spPr bwMode="auto">
          <a:xfrm>
            <a:off x="5576888"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92" name="Rectangle 56"/>
          <p:cNvSpPr>
            <a:spLocks noChangeArrowheads="1"/>
          </p:cNvSpPr>
          <p:nvPr/>
        </p:nvSpPr>
        <p:spPr bwMode="auto">
          <a:xfrm>
            <a:off x="5865813" y="24098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93" name="Rectangle 57"/>
          <p:cNvSpPr>
            <a:spLocks noChangeArrowheads="1"/>
          </p:cNvSpPr>
          <p:nvPr/>
        </p:nvSpPr>
        <p:spPr bwMode="auto">
          <a:xfrm>
            <a:off x="6154738" y="24098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39994" name="Rectangle 58"/>
          <p:cNvSpPr>
            <a:spLocks noChangeArrowheads="1"/>
          </p:cNvSpPr>
          <p:nvPr/>
        </p:nvSpPr>
        <p:spPr bwMode="auto">
          <a:xfrm>
            <a:off x="6443663"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95" name="Rectangle 59"/>
          <p:cNvSpPr>
            <a:spLocks noChangeArrowheads="1"/>
          </p:cNvSpPr>
          <p:nvPr/>
        </p:nvSpPr>
        <p:spPr bwMode="auto">
          <a:xfrm>
            <a:off x="6729413"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96" name="Rectangle 60"/>
          <p:cNvSpPr>
            <a:spLocks noChangeArrowheads="1"/>
          </p:cNvSpPr>
          <p:nvPr/>
        </p:nvSpPr>
        <p:spPr bwMode="auto">
          <a:xfrm>
            <a:off x="2122488" y="26987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Ds</a:t>
            </a:r>
          </a:p>
        </p:txBody>
      </p:sp>
      <p:sp>
        <p:nvSpPr>
          <p:cNvPr id="39997" name="Rectangle 61"/>
          <p:cNvSpPr>
            <a:spLocks noChangeArrowheads="1"/>
          </p:cNvSpPr>
          <p:nvPr/>
        </p:nvSpPr>
        <p:spPr bwMode="auto">
          <a:xfrm>
            <a:off x="240982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98" name="Rectangle 62"/>
          <p:cNvSpPr>
            <a:spLocks noChangeArrowheads="1"/>
          </p:cNvSpPr>
          <p:nvPr/>
        </p:nvSpPr>
        <p:spPr bwMode="auto">
          <a:xfrm>
            <a:off x="2698750"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39999" name="Rectangle 63"/>
          <p:cNvSpPr>
            <a:spLocks noChangeArrowheads="1"/>
          </p:cNvSpPr>
          <p:nvPr/>
        </p:nvSpPr>
        <p:spPr bwMode="auto">
          <a:xfrm>
            <a:off x="298767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00" name="Rectangle 64"/>
          <p:cNvSpPr>
            <a:spLocks noChangeArrowheads="1"/>
          </p:cNvSpPr>
          <p:nvPr/>
        </p:nvSpPr>
        <p:spPr bwMode="auto">
          <a:xfrm>
            <a:off x="3276600"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01" name="Rectangle 65"/>
          <p:cNvSpPr>
            <a:spLocks noChangeArrowheads="1"/>
          </p:cNvSpPr>
          <p:nvPr/>
        </p:nvSpPr>
        <p:spPr bwMode="auto">
          <a:xfrm>
            <a:off x="3562350"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02" name="Rectangle 66"/>
          <p:cNvSpPr>
            <a:spLocks noChangeArrowheads="1"/>
          </p:cNvSpPr>
          <p:nvPr/>
        </p:nvSpPr>
        <p:spPr bwMode="auto">
          <a:xfrm>
            <a:off x="3849688"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03" name="Rectangle 67"/>
          <p:cNvSpPr>
            <a:spLocks noChangeArrowheads="1"/>
          </p:cNvSpPr>
          <p:nvPr/>
        </p:nvSpPr>
        <p:spPr bwMode="auto">
          <a:xfrm>
            <a:off x="413702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04" name="Rectangle 68"/>
          <p:cNvSpPr>
            <a:spLocks noChangeArrowheads="1"/>
          </p:cNvSpPr>
          <p:nvPr/>
        </p:nvSpPr>
        <p:spPr bwMode="auto">
          <a:xfrm>
            <a:off x="4425950"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05" name="Rectangle 69"/>
          <p:cNvSpPr>
            <a:spLocks noChangeArrowheads="1"/>
          </p:cNvSpPr>
          <p:nvPr/>
        </p:nvSpPr>
        <p:spPr bwMode="auto">
          <a:xfrm>
            <a:off x="471487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06" name="Rectangle 70"/>
          <p:cNvSpPr>
            <a:spLocks noChangeArrowheads="1"/>
          </p:cNvSpPr>
          <p:nvPr/>
        </p:nvSpPr>
        <p:spPr bwMode="auto">
          <a:xfrm>
            <a:off x="5003800"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07" name="Rectangle 71"/>
          <p:cNvSpPr>
            <a:spLocks noChangeArrowheads="1"/>
          </p:cNvSpPr>
          <p:nvPr/>
        </p:nvSpPr>
        <p:spPr bwMode="auto">
          <a:xfrm>
            <a:off x="5289550"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08" name="Rectangle 72"/>
          <p:cNvSpPr>
            <a:spLocks noChangeArrowheads="1"/>
          </p:cNvSpPr>
          <p:nvPr/>
        </p:nvSpPr>
        <p:spPr bwMode="auto">
          <a:xfrm>
            <a:off x="5576888" y="2698750"/>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0009" name="Rectangle 73"/>
          <p:cNvSpPr>
            <a:spLocks noChangeArrowheads="1"/>
          </p:cNvSpPr>
          <p:nvPr/>
        </p:nvSpPr>
        <p:spPr bwMode="auto">
          <a:xfrm>
            <a:off x="5865813"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10" name="Rectangle 74"/>
          <p:cNvSpPr>
            <a:spLocks noChangeArrowheads="1"/>
          </p:cNvSpPr>
          <p:nvPr/>
        </p:nvSpPr>
        <p:spPr bwMode="auto">
          <a:xfrm>
            <a:off x="6154738"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11" name="Rectangle 75"/>
          <p:cNvSpPr>
            <a:spLocks noChangeArrowheads="1"/>
          </p:cNvSpPr>
          <p:nvPr/>
        </p:nvSpPr>
        <p:spPr bwMode="auto">
          <a:xfrm>
            <a:off x="6443663" y="26987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12" name="Rectangle 76"/>
          <p:cNvSpPr>
            <a:spLocks noChangeArrowheads="1"/>
          </p:cNvSpPr>
          <p:nvPr/>
        </p:nvSpPr>
        <p:spPr bwMode="auto">
          <a:xfrm>
            <a:off x="6729413"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13" name="Rectangle 77"/>
          <p:cNvSpPr>
            <a:spLocks noChangeArrowheads="1"/>
          </p:cNvSpPr>
          <p:nvPr/>
        </p:nvSpPr>
        <p:spPr bwMode="auto">
          <a:xfrm>
            <a:off x="1547813" y="2987675"/>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Mt</a:t>
            </a:r>
          </a:p>
        </p:txBody>
      </p:sp>
      <p:sp>
        <p:nvSpPr>
          <p:cNvPr id="40014" name="Rectangle 78"/>
          <p:cNvSpPr>
            <a:spLocks noChangeArrowheads="1"/>
          </p:cNvSpPr>
          <p:nvPr/>
        </p:nvSpPr>
        <p:spPr bwMode="auto">
          <a:xfrm>
            <a:off x="1836738"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15" name="Rectangle 79"/>
          <p:cNvSpPr>
            <a:spLocks noChangeArrowheads="1"/>
          </p:cNvSpPr>
          <p:nvPr/>
        </p:nvSpPr>
        <p:spPr bwMode="auto">
          <a:xfrm>
            <a:off x="2122488"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16" name="Rectangle 80"/>
          <p:cNvSpPr>
            <a:spLocks noChangeArrowheads="1"/>
          </p:cNvSpPr>
          <p:nvPr/>
        </p:nvSpPr>
        <p:spPr bwMode="auto">
          <a:xfrm>
            <a:off x="240982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17" name="Rectangle 81"/>
          <p:cNvSpPr>
            <a:spLocks noChangeArrowheads="1"/>
          </p:cNvSpPr>
          <p:nvPr/>
        </p:nvSpPr>
        <p:spPr bwMode="auto">
          <a:xfrm>
            <a:off x="2698750"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18" name="Rectangle 82"/>
          <p:cNvSpPr>
            <a:spLocks noChangeArrowheads="1"/>
          </p:cNvSpPr>
          <p:nvPr/>
        </p:nvSpPr>
        <p:spPr bwMode="auto">
          <a:xfrm>
            <a:off x="298767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19" name="Rectangle 83"/>
          <p:cNvSpPr>
            <a:spLocks noChangeArrowheads="1"/>
          </p:cNvSpPr>
          <p:nvPr/>
        </p:nvSpPr>
        <p:spPr bwMode="auto">
          <a:xfrm>
            <a:off x="3276600"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20" name="Rectangle 84"/>
          <p:cNvSpPr>
            <a:spLocks noChangeArrowheads="1"/>
          </p:cNvSpPr>
          <p:nvPr/>
        </p:nvSpPr>
        <p:spPr bwMode="auto">
          <a:xfrm>
            <a:off x="413702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21" name="Rectangle 85"/>
          <p:cNvSpPr>
            <a:spLocks noChangeArrowheads="1"/>
          </p:cNvSpPr>
          <p:nvPr/>
        </p:nvSpPr>
        <p:spPr bwMode="auto">
          <a:xfrm>
            <a:off x="4425950"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22" name="Rectangle 86"/>
          <p:cNvSpPr>
            <a:spLocks noChangeArrowheads="1"/>
          </p:cNvSpPr>
          <p:nvPr/>
        </p:nvSpPr>
        <p:spPr bwMode="auto">
          <a:xfrm>
            <a:off x="471487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23" name="Rectangle 87"/>
          <p:cNvSpPr>
            <a:spLocks noChangeArrowheads="1"/>
          </p:cNvSpPr>
          <p:nvPr/>
        </p:nvSpPr>
        <p:spPr bwMode="auto">
          <a:xfrm>
            <a:off x="5003800"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24" name="Rectangle 88"/>
          <p:cNvSpPr>
            <a:spLocks noChangeArrowheads="1"/>
          </p:cNvSpPr>
          <p:nvPr/>
        </p:nvSpPr>
        <p:spPr bwMode="auto">
          <a:xfrm>
            <a:off x="5289550"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25" name="Rectangle 89"/>
          <p:cNvSpPr>
            <a:spLocks noChangeArrowheads="1"/>
          </p:cNvSpPr>
          <p:nvPr/>
        </p:nvSpPr>
        <p:spPr bwMode="auto">
          <a:xfrm>
            <a:off x="5576888"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26" name="Rectangle 90"/>
          <p:cNvSpPr>
            <a:spLocks noChangeArrowheads="1"/>
          </p:cNvSpPr>
          <p:nvPr/>
        </p:nvSpPr>
        <p:spPr bwMode="auto">
          <a:xfrm>
            <a:off x="969963" y="327660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Hs</a:t>
            </a:r>
          </a:p>
        </p:txBody>
      </p:sp>
      <p:sp>
        <p:nvSpPr>
          <p:cNvPr id="40027" name="Rectangle 91"/>
          <p:cNvSpPr>
            <a:spLocks noChangeArrowheads="1"/>
          </p:cNvSpPr>
          <p:nvPr/>
        </p:nvSpPr>
        <p:spPr bwMode="auto">
          <a:xfrm>
            <a:off x="125888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28" name="Rectangle 92"/>
          <p:cNvSpPr>
            <a:spLocks noChangeArrowheads="1"/>
          </p:cNvSpPr>
          <p:nvPr/>
        </p:nvSpPr>
        <p:spPr bwMode="auto">
          <a:xfrm>
            <a:off x="1547813"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29" name="Rectangle 93"/>
          <p:cNvSpPr>
            <a:spLocks noChangeArrowheads="1"/>
          </p:cNvSpPr>
          <p:nvPr/>
        </p:nvSpPr>
        <p:spPr bwMode="auto">
          <a:xfrm>
            <a:off x="183673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30" name="Rectangle 94"/>
          <p:cNvSpPr>
            <a:spLocks noChangeArrowheads="1"/>
          </p:cNvSpPr>
          <p:nvPr/>
        </p:nvSpPr>
        <p:spPr bwMode="auto">
          <a:xfrm>
            <a:off x="212248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31" name="Rectangle 95"/>
          <p:cNvSpPr>
            <a:spLocks noChangeArrowheads="1"/>
          </p:cNvSpPr>
          <p:nvPr/>
        </p:nvSpPr>
        <p:spPr bwMode="auto">
          <a:xfrm>
            <a:off x="2409825"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32" name="Rectangle 96"/>
          <p:cNvSpPr>
            <a:spLocks noChangeArrowheads="1"/>
          </p:cNvSpPr>
          <p:nvPr/>
        </p:nvSpPr>
        <p:spPr bwMode="auto">
          <a:xfrm>
            <a:off x="2698750"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33" name="Rectangle 97"/>
          <p:cNvSpPr>
            <a:spLocks noChangeArrowheads="1"/>
          </p:cNvSpPr>
          <p:nvPr/>
        </p:nvSpPr>
        <p:spPr bwMode="auto">
          <a:xfrm>
            <a:off x="2987675"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34" name="Rectangle 98"/>
          <p:cNvSpPr>
            <a:spLocks noChangeArrowheads="1"/>
          </p:cNvSpPr>
          <p:nvPr/>
        </p:nvSpPr>
        <p:spPr bwMode="auto">
          <a:xfrm>
            <a:off x="3276600"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35" name="Rectangle 99"/>
          <p:cNvSpPr>
            <a:spLocks noChangeArrowheads="1"/>
          </p:cNvSpPr>
          <p:nvPr/>
        </p:nvSpPr>
        <p:spPr bwMode="auto">
          <a:xfrm>
            <a:off x="3562350"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36" name="Rectangle 100"/>
          <p:cNvSpPr>
            <a:spLocks noChangeArrowheads="1"/>
          </p:cNvSpPr>
          <p:nvPr/>
        </p:nvSpPr>
        <p:spPr bwMode="auto">
          <a:xfrm>
            <a:off x="3849688"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37" name="Rectangle 101"/>
          <p:cNvSpPr>
            <a:spLocks noChangeArrowheads="1"/>
          </p:cNvSpPr>
          <p:nvPr/>
        </p:nvSpPr>
        <p:spPr bwMode="auto">
          <a:xfrm>
            <a:off x="4137025"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38" name="Rectangle 102"/>
          <p:cNvSpPr>
            <a:spLocks noChangeArrowheads="1"/>
          </p:cNvSpPr>
          <p:nvPr/>
        </p:nvSpPr>
        <p:spPr bwMode="auto">
          <a:xfrm>
            <a:off x="4425950"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39" name="Rectangle 103"/>
          <p:cNvSpPr>
            <a:spLocks noChangeArrowheads="1"/>
          </p:cNvSpPr>
          <p:nvPr/>
        </p:nvSpPr>
        <p:spPr bwMode="auto">
          <a:xfrm>
            <a:off x="4714875"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40" name="Rectangle 104"/>
          <p:cNvSpPr>
            <a:spLocks noChangeArrowheads="1"/>
          </p:cNvSpPr>
          <p:nvPr/>
        </p:nvSpPr>
        <p:spPr bwMode="auto">
          <a:xfrm>
            <a:off x="5003800" y="3276600"/>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0041" name="Rectangle 105"/>
          <p:cNvSpPr>
            <a:spLocks noChangeArrowheads="1"/>
          </p:cNvSpPr>
          <p:nvPr/>
        </p:nvSpPr>
        <p:spPr bwMode="auto">
          <a:xfrm>
            <a:off x="5289550"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42" name="Rectangle 106"/>
          <p:cNvSpPr>
            <a:spLocks noChangeArrowheads="1"/>
          </p:cNvSpPr>
          <p:nvPr/>
        </p:nvSpPr>
        <p:spPr bwMode="auto">
          <a:xfrm>
            <a:off x="557688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43" name="Rectangle 107"/>
          <p:cNvSpPr>
            <a:spLocks noChangeArrowheads="1"/>
          </p:cNvSpPr>
          <p:nvPr/>
        </p:nvSpPr>
        <p:spPr bwMode="auto">
          <a:xfrm>
            <a:off x="5865813"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44" name="Rectangle 108"/>
          <p:cNvSpPr>
            <a:spLocks noChangeArrowheads="1"/>
          </p:cNvSpPr>
          <p:nvPr/>
        </p:nvSpPr>
        <p:spPr bwMode="auto">
          <a:xfrm>
            <a:off x="6154738" y="32766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45" name="Rectangle 109"/>
          <p:cNvSpPr>
            <a:spLocks noChangeArrowheads="1"/>
          </p:cNvSpPr>
          <p:nvPr/>
        </p:nvSpPr>
        <p:spPr bwMode="auto">
          <a:xfrm>
            <a:off x="682625" y="35623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Bh</a:t>
            </a:r>
          </a:p>
        </p:txBody>
      </p:sp>
      <p:sp>
        <p:nvSpPr>
          <p:cNvPr id="40046" name="Rectangle 110"/>
          <p:cNvSpPr>
            <a:spLocks noChangeArrowheads="1"/>
          </p:cNvSpPr>
          <p:nvPr/>
        </p:nvSpPr>
        <p:spPr bwMode="auto">
          <a:xfrm>
            <a:off x="969963"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47" name="Rectangle 111"/>
          <p:cNvSpPr>
            <a:spLocks noChangeArrowheads="1"/>
          </p:cNvSpPr>
          <p:nvPr/>
        </p:nvSpPr>
        <p:spPr bwMode="auto">
          <a:xfrm>
            <a:off x="1258888"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48" name="Rectangle 112"/>
          <p:cNvSpPr>
            <a:spLocks noChangeArrowheads="1"/>
          </p:cNvSpPr>
          <p:nvPr/>
        </p:nvSpPr>
        <p:spPr bwMode="auto">
          <a:xfrm>
            <a:off x="1547813"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49" name="Rectangle 113"/>
          <p:cNvSpPr>
            <a:spLocks noChangeArrowheads="1"/>
          </p:cNvSpPr>
          <p:nvPr/>
        </p:nvSpPr>
        <p:spPr bwMode="auto">
          <a:xfrm>
            <a:off x="1836738"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50" name="Rectangle 114"/>
          <p:cNvSpPr>
            <a:spLocks noChangeArrowheads="1"/>
          </p:cNvSpPr>
          <p:nvPr/>
        </p:nvSpPr>
        <p:spPr bwMode="auto">
          <a:xfrm>
            <a:off x="2122488"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51" name="Rectangle 115"/>
          <p:cNvSpPr>
            <a:spLocks noChangeArrowheads="1"/>
          </p:cNvSpPr>
          <p:nvPr/>
        </p:nvSpPr>
        <p:spPr bwMode="auto">
          <a:xfrm>
            <a:off x="2409825"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52" name="Rectangle 116"/>
          <p:cNvSpPr>
            <a:spLocks noChangeArrowheads="1"/>
          </p:cNvSpPr>
          <p:nvPr/>
        </p:nvSpPr>
        <p:spPr bwMode="auto">
          <a:xfrm>
            <a:off x="2698750"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53" name="Rectangle 117"/>
          <p:cNvSpPr>
            <a:spLocks noChangeArrowheads="1"/>
          </p:cNvSpPr>
          <p:nvPr/>
        </p:nvSpPr>
        <p:spPr bwMode="auto">
          <a:xfrm>
            <a:off x="2987675"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54" name="Rectangle 118"/>
          <p:cNvSpPr>
            <a:spLocks noChangeArrowheads="1"/>
          </p:cNvSpPr>
          <p:nvPr/>
        </p:nvSpPr>
        <p:spPr bwMode="auto">
          <a:xfrm>
            <a:off x="3562350"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55" name="Rectangle 119"/>
          <p:cNvSpPr>
            <a:spLocks noChangeArrowheads="1"/>
          </p:cNvSpPr>
          <p:nvPr/>
        </p:nvSpPr>
        <p:spPr bwMode="auto">
          <a:xfrm>
            <a:off x="3849688"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56" name="Rectangle 120"/>
          <p:cNvSpPr>
            <a:spLocks noChangeArrowheads="1"/>
          </p:cNvSpPr>
          <p:nvPr/>
        </p:nvSpPr>
        <p:spPr bwMode="auto">
          <a:xfrm>
            <a:off x="4137025"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57" name="Rectangle 121"/>
          <p:cNvSpPr>
            <a:spLocks noChangeArrowheads="1"/>
          </p:cNvSpPr>
          <p:nvPr/>
        </p:nvSpPr>
        <p:spPr bwMode="auto">
          <a:xfrm>
            <a:off x="4425950"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58" name="Rectangle 122"/>
          <p:cNvSpPr>
            <a:spLocks noChangeArrowheads="1"/>
          </p:cNvSpPr>
          <p:nvPr/>
        </p:nvSpPr>
        <p:spPr bwMode="auto">
          <a:xfrm>
            <a:off x="4714875"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59" name="Rectangle 123"/>
          <p:cNvSpPr>
            <a:spLocks noChangeArrowheads="1"/>
          </p:cNvSpPr>
          <p:nvPr/>
        </p:nvSpPr>
        <p:spPr bwMode="auto">
          <a:xfrm>
            <a:off x="5003800"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60" name="Rectangle 124"/>
          <p:cNvSpPr>
            <a:spLocks noChangeArrowheads="1"/>
          </p:cNvSpPr>
          <p:nvPr/>
        </p:nvSpPr>
        <p:spPr bwMode="auto">
          <a:xfrm>
            <a:off x="395288" y="3849688"/>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Sg</a:t>
            </a:r>
          </a:p>
        </p:txBody>
      </p:sp>
      <p:sp>
        <p:nvSpPr>
          <p:cNvPr id="40061" name="Rectangle 125"/>
          <p:cNvSpPr>
            <a:spLocks noChangeArrowheads="1"/>
          </p:cNvSpPr>
          <p:nvPr/>
        </p:nvSpPr>
        <p:spPr bwMode="auto">
          <a:xfrm>
            <a:off x="682625"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62" name="Rectangle 126"/>
          <p:cNvSpPr>
            <a:spLocks noChangeArrowheads="1"/>
          </p:cNvSpPr>
          <p:nvPr/>
        </p:nvSpPr>
        <p:spPr bwMode="auto">
          <a:xfrm>
            <a:off x="969963"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63" name="Rectangle 127"/>
          <p:cNvSpPr>
            <a:spLocks noChangeArrowheads="1"/>
          </p:cNvSpPr>
          <p:nvPr/>
        </p:nvSpPr>
        <p:spPr bwMode="auto">
          <a:xfrm>
            <a:off x="1258888" y="38496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64" name="Rectangle 128"/>
          <p:cNvSpPr>
            <a:spLocks noChangeArrowheads="1"/>
          </p:cNvSpPr>
          <p:nvPr/>
        </p:nvSpPr>
        <p:spPr bwMode="auto">
          <a:xfrm>
            <a:off x="1547813"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65" name="Rectangle 129"/>
          <p:cNvSpPr>
            <a:spLocks noChangeArrowheads="1"/>
          </p:cNvSpPr>
          <p:nvPr/>
        </p:nvSpPr>
        <p:spPr bwMode="auto">
          <a:xfrm>
            <a:off x="1836738"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66" name="Rectangle 130"/>
          <p:cNvSpPr>
            <a:spLocks noChangeArrowheads="1"/>
          </p:cNvSpPr>
          <p:nvPr/>
        </p:nvSpPr>
        <p:spPr bwMode="auto">
          <a:xfrm>
            <a:off x="2122488"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67" name="Rectangle 131"/>
          <p:cNvSpPr>
            <a:spLocks noChangeArrowheads="1"/>
          </p:cNvSpPr>
          <p:nvPr/>
        </p:nvSpPr>
        <p:spPr bwMode="auto">
          <a:xfrm>
            <a:off x="2409825" y="38496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68" name="Rectangle 132"/>
          <p:cNvSpPr>
            <a:spLocks noChangeArrowheads="1"/>
          </p:cNvSpPr>
          <p:nvPr/>
        </p:nvSpPr>
        <p:spPr bwMode="auto">
          <a:xfrm>
            <a:off x="2698750"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69" name="Rectangle 133"/>
          <p:cNvSpPr>
            <a:spLocks noChangeArrowheads="1"/>
          </p:cNvSpPr>
          <p:nvPr/>
        </p:nvSpPr>
        <p:spPr bwMode="auto">
          <a:xfrm>
            <a:off x="2987675"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70" name="Rectangle 134"/>
          <p:cNvSpPr>
            <a:spLocks noChangeArrowheads="1"/>
          </p:cNvSpPr>
          <p:nvPr/>
        </p:nvSpPr>
        <p:spPr bwMode="auto">
          <a:xfrm>
            <a:off x="3276600"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71" name="Rectangle 135"/>
          <p:cNvSpPr>
            <a:spLocks noChangeArrowheads="1"/>
          </p:cNvSpPr>
          <p:nvPr/>
        </p:nvSpPr>
        <p:spPr bwMode="auto">
          <a:xfrm>
            <a:off x="3562350"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72" name="Rectangle 136"/>
          <p:cNvSpPr>
            <a:spLocks noChangeArrowheads="1"/>
          </p:cNvSpPr>
          <p:nvPr/>
        </p:nvSpPr>
        <p:spPr bwMode="auto">
          <a:xfrm>
            <a:off x="3849688"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73" name="Rectangle 137"/>
          <p:cNvSpPr>
            <a:spLocks noChangeArrowheads="1"/>
          </p:cNvSpPr>
          <p:nvPr/>
        </p:nvSpPr>
        <p:spPr bwMode="auto">
          <a:xfrm>
            <a:off x="4137025"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74" name="Rectangle 138"/>
          <p:cNvSpPr>
            <a:spLocks noChangeArrowheads="1"/>
          </p:cNvSpPr>
          <p:nvPr/>
        </p:nvSpPr>
        <p:spPr bwMode="auto">
          <a:xfrm>
            <a:off x="4425950" y="3849688"/>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0075" name="Rectangle 139"/>
          <p:cNvSpPr>
            <a:spLocks noChangeArrowheads="1"/>
          </p:cNvSpPr>
          <p:nvPr/>
        </p:nvSpPr>
        <p:spPr bwMode="auto">
          <a:xfrm>
            <a:off x="107950" y="4137025"/>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Db</a:t>
            </a:r>
          </a:p>
        </p:txBody>
      </p:sp>
      <p:sp>
        <p:nvSpPr>
          <p:cNvPr id="40076" name="Rectangle 140"/>
          <p:cNvSpPr>
            <a:spLocks noChangeArrowheads="1"/>
          </p:cNvSpPr>
          <p:nvPr/>
        </p:nvSpPr>
        <p:spPr bwMode="auto">
          <a:xfrm>
            <a:off x="395288"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77" name="Rectangle 141"/>
          <p:cNvSpPr>
            <a:spLocks noChangeArrowheads="1"/>
          </p:cNvSpPr>
          <p:nvPr/>
        </p:nvSpPr>
        <p:spPr bwMode="auto">
          <a:xfrm>
            <a:off x="682625" y="413702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78" name="Rectangle 142"/>
          <p:cNvSpPr>
            <a:spLocks noChangeArrowheads="1"/>
          </p:cNvSpPr>
          <p:nvPr/>
        </p:nvSpPr>
        <p:spPr bwMode="auto">
          <a:xfrm>
            <a:off x="969963"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79" name="Rectangle 143"/>
          <p:cNvSpPr>
            <a:spLocks noChangeArrowheads="1"/>
          </p:cNvSpPr>
          <p:nvPr/>
        </p:nvSpPr>
        <p:spPr bwMode="auto">
          <a:xfrm>
            <a:off x="1258888"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80" name="Rectangle 144"/>
          <p:cNvSpPr>
            <a:spLocks noChangeArrowheads="1"/>
          </p:cNvSpPr>
          <p:nvPr/>
        </p:nvSpPr>
        <p:spPr bwMode="auto">
          <a:xfrm>
            <a:off x="1547813"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81" name="Rectangle 145"/>
          <p:cNvSpPr>
            <a:spLocks noChangeArrowheads="1"/>
          </p:cNvSpPr>
          <p:nvPr/>
        </p:nvSpPr>
        <p:spPr bwMode="auto">
          <a:xfrm>
            <a:off x="2122488"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82" name="Rectangle 146"/>
          <p:cNvSpPr>
            <a:spLocks noChangeArrowheads="1"/>
          </p:cNvSpPr>
          <p:nvPr/>
        </p:nvSpPr>
        <p:spPr bwMode="auto">
          <a:xfrm>
            <a:off x="2409825"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83" name="Rectangle 147"/>
          <p:cNvSpPr>
            <a:spLocks noChangeArrowheads="1"/>
          </p:cNvSpPr>
          <p:nvPr/>
        </p:nvSpPr>
        <p:spPr bwMode="auto">
          <a:xfrm>
            <a:off x="2698750"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84" name="Rectangle 148"/>
          <p:cNvSpPr>
            <a:spLocks noChangeArrowheads="1"/>
          </p:cNvSpPr>
          <p:nvPr/>
        </p:nvSpPr>
        <p:spPr bwMode="auto">
          <a:xfrm>
            <a:off x="2987675"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85" name="Rectangle 149"/>
          <p:cNvSpPr>
            <a:spLocks noChangeArrowheads="1"/>
          </p:cNvSpPr>
          <p:nvPr/>
        </p:nvSpPr>
        <p:spPr bwMode="auto">
          <a:xfrm>
            <a:off x="3276600"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86" name="Rectangle 150"/>
          <p:cNvSpPr>
            <a:spLocks noChangeArrowheads="1"/>
          </p:cNvSpPr>
          <p:nvPr/>
        </p:nvSpPr>
        <p:spPr bwMode="auto">
          <a:xfrm>
            <a:off x="3562350"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87" name="Rectangle 151"/>
          <p:cNvSpPr>
            <a:spLocks noChangeArrowheads="1"/>
          </p:cNvSpPr>
          <p:nvPr/>
        </p:nvSpPr>
        <p:spPr bwMode="auto">
          <a:xfrm>
            <a:off x="3849688"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088" name="Rectangle 152"/>
          <p:cNvSpPr>
            <a:spLocks noChangeArrowheads="1"/>
          </p:cNvSpPr>
          <p:nvPr/>
        </p:nvSpPr>
        <p:spPr bwMode="auto">
          <a:xfrm>
            <a:off x="4137025" y="413702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89" name="Rectangle 153"/>
          <p:cNvSpPr>
            <a:spLocks noChangeArrowheads="1"/>
          </p:cNvSpPr>
          <p:nvPr/>
        </p:nvSpPr>
        <p:spPr bwMode="auto">
          <a:xfrm>
            <a:off x="4425950" y="413702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0" name="Rectangle 154"/>
          <p:cNvSpPr>
            <a:spLocks noChangeArrowheads="1"/>
          </p:cNvSpPr>
          <p:nvPr/>
        </p:nvSpPr>
        <p:spPr bwMode="auto">
          <a:xfrm>
            <a:off x="107950" y="44259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Rf</a:t>
            </a:r>
          </a:p>
        </p:txBody>
      </p:sp>
      <p:sp>
        <p:nvSpPr>
          <p:cNvPr id="40091" name="Rectangle 155"/>
          <p:cNvSpPr>
            <a:spLocks noChangeArrowheads="1"/>
          </p:cNvSpPr>
          <p:nvPr/>
        </p:nvSpPr>
        <p:spPr bwMode="auto">
          <a:xfrm>
            <a:off x="395288"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2" name="Rectangle 156"/>
          <p:cNvSpPr>
            <a:spLocks noChangeArrowheads="1"/>
          </p:cNvSpPr>
          <p:nvPr/>
        </p:nvSpPr>
        <p:spPr bwMode="auto">
          <a:xfrm>
            <a:off x="682625"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3" name="Rectangle 157"/>
          <p:cNvSpPr>
            <a:spLocks noChangeArrowheads="1"/>
          </p:cNvSpPr>
          <p:nvPr/>
        </p:nvSpPr>
        <p:spPr bwMode="auto">
          <a:xfrm>
            <a:off x="969963"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4" name="Rectangle 158"/>
          <p:cNvSpPr>
            <a:spLocks noChangeArrowheads="1"/>
          </p:cNvSpPr>
          <p:nvPr/>
        </p:nvSpPr>
        <p:spPr bwMode="auto">
          <a:xfrm>
            <a:off x="1258888"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5" name="Rectangle 159"/>
          <p:cNvSpPr>
            <a:spLocks noChangeArrowheads="1"/>
          </p:cNvSpPr>
          <p:nvPr/>
        </p:nvSpPr>
        <p:spPr bwMode="auto">
          <a:xfrm>
            <a:off x="1547813"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6" name="Rectangle 160"/>
          <p:cNvSpPr>
            <a:spLocks noChangeArrowheads="1"/>
          </p:cNvSpPr>
          <p:nvPr/>
        </p:nvSpPr>
        <p:spPr bwMode="auto">
          <a:xfrm>
            <a:off x="1836738"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7" name="Rectangle 161"/>
          <p:cNvSpPr>
            <a:spLocks noChangeArrowheads="1"/>
          </p:cNvSpPr>
          <p:nvPr/>
        </p:nvSpPr>
        <p:spPr bwMode="auto">
          <a:xfrm>
            <a:off x="2122488"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8" name="Rectangle 162"/>
          <p:cNvSpPr>
            <a:spLocks noChangeArrowheads="1"/>
          </p:cNvSpPr>
          <p:nvPr/>
        </p:nvSpPr>
        <p:spPr bwMode="auto">
          <a:xfrm>
            <a:off x="2409825"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099" name="Rectangle 163"/>
          <p:cNvSpPr>
            <a:spLocks noChangeArrowheads="1"/>
          </p:cNvSpPr>
          <p:nvPr/>
        </p:nvSpPr>
        <p:spPr bwMode="auto">
          <a:xfrm>
            <a:off x="2698750"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00" name="Rectangle 164"/>
          <p:cNvSpPr>
            <a:spLocks noChangeArrowheads="1"/>
          </p:cNvSpPr>
          <p:nvPr/>
        </p:nvSpPr>
        <p:spPr bwMode="auto">
          <a:xfrm>
            <a:off x="2987675"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01" name="Rectangle 165"/>
          <p:cNvSpPr>
            <a:spLocks noChangeArrowheads="1"/>
          </p:cNvSpPr>
          <p:nvPr/>
        </p:nvSpPr>
        <p:spPr bwMode="auto">
          <a:xfrm>
            <a:off x="3276600" y="44259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102" name="Rectangle 166"/>
          <p:cNvSpPr>
            <a:spLocks noChangeArrowheads="1"/>
          </p:cNvSpPr>
          <p:nvPr/>
        </p:nvSpPr>
        <p:spPr bwMode="auto">
          <a:xfrm>
            <a:off x="3562350" y="44259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103" name="Rectangle 167"/>
          <p:cNvSpPr>
            <a:spLocks noChangeArrowheads="1"/>
          </p:cNvSpPr>
          <p:nvPr/>
        </p:nvSpPr>
        <p:spPr bwMode="auto">
          <a:xfrm>
            <a:off x="107950" y="4714875"/>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Lr</a:t>
            </a:r>
          </a:p>
        </p:txBody>
      </p:sp>
      <p:sp>
        <p:nvSpPr>
          <p:cNvPr id="40104" name="Rectangle 168"/>
          <p:cNvSpPr>
            <a:spLocks noChangeArrowheads="1"/>
          </p:cNvSpPr>
          <p:nvPr/>
        </p:nvSpPr>
        <p:spPr bwMode="auto">
          <a:xfrm>
            <a:off x="39528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05" name="Rectangle 169"/>
          <p:cNvSpPr>
            <a:spLocks noChangeArrowheads="1"/>
          </p:cNvSpPr>
          <p:nvPr/>
        </p:nvSpPr>
        <p:spPr bwMode="auto">
          <a:xfrm>
            <a:off x="682625"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06" name="Rectangle 170"/>
          <p:cNvSpPr>
            <a:spLocks noChangeArrowheads="1"/>
          </p:cNvSpPr>
          <p:nvPr/>
        </p:nvSpPr>
        <p:spPr bwMode="auto">
          <a:xfrm>
            <a:off x="969963"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07" name="Rectangle 171"/>
          <p:cNvSpPr>
            <a:spLocks noChangeArrowheads="1"/>
          </p:cNvSpPr>
          <p:nvPr/>
        </p:nvSpPr>
        <p:spPr bwMode="auto">
          <a:xfrm>
            <a:off x="125888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08" name="Rectangle 172"/>
          <p:cNvSpPr>
            <a:spLocks noChangeArrowheads="1"/>
          </p:cNvSpPr>
          <p:nvPr/>
        </p:nvSpPr>
        <p:spPr bwMode="auto">
          <a:xfrm>
            <a:off x="1547813"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09" name="Rectangle 173"/>
          <p:cNvSpPr>
            <a:spLocks noChangeArrowheads="1"/>
          </p:cNvSpPr>
          <p:nvPr/>
        </p:nvSpPr>
        <p:spPr bwMode="auto">
          <a:xfrm>
            <a:off x="183673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0" name="Rectangle 174"/>
          <p:cNvSpPr>
            <a:spLocks noChangeArrowheads="1"/>
          </p:cNvSpPr>
          <p:nvPr/>
        </p:nvSpPr>
        <p:spPr bwMode="auto">
          <a:xfrm>
            <a:off x="212248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1" name="Rectangle 175"/>
          <p:cNvSpPr>
            <a:spLocks noChangeArrowheads="1"/>
          </p:cNvSpPr>
          <p:nvPr/>
        </p:nvSpPr>
        <p:spPr bwMode="auto">
          <a:xfrm>
            <a:off x="2409825"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2" name="Rectangle 176"/>
          <p:cNvSpPr>
            <a:spLocks noChangeArrowheads="1"/>
          </p:cNvSpPr>
          <p:nvPr/>
        </p:nvSpPr>
        <p:spPr bwMode="auto">
          <a:xfrm>
            <a:off x="2698750"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3" name="Rectangle 177"/>
          <p:cNvSpPr>
            <a:spLocks noChangeArrowheads="1"/>
          </p:cNvSpPr>
          <p:nvPr/>
        </p:nvSpPr>
        <p:spPr bwMode="auto">
          <a:xfrm>
            <a:off x="2987675" y="471487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4" name="Rectangle 178"/>
          <p:cNvSpPr>
            <a:spLocks noChangeArrowheads="1"/>
          </p:cNvSpPr>
          <p:nvPr/>
        </p:nvSpPr>
        <p:spPr bwMode="auto">
          <a:xfrm>
            <a:off x="3276600" y="4714875"/>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5" name="Rectangle 179"/>
          <p:cNvSpPr>
            <a:spLocks noChangeArrowheads="1"/>
          </p:cNvSpPr>
          <p:nvPr/>
        </p:nvSpPr>
        <p:spPr bwMode="auto">
          <a:xfrm>
            <a:off x="3562350" y="47148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116" name="Rectangle 180"/>
          <p:cNvSpPr>
            <a:spLocks noChangeArrowheads="1"/>
          </p:cNvSpPr>
          <p:nvPr/>
        </p:nvSpPr>
        <p:spPr bwMode="auto">
          <a:xfrm>
            <a:off x="107950" y="500380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No</a:t>
            </a:r>
          </a:p>
        </p:txBody>
      </p:sp>
      <p:sp>
        <p:nvSpPr>
          <p:cNvPr id="40117" name="Rectangle 181"/>
          <p:cNvSpPr>
            <a:spLocks noChangeArrowheads="1"/>
          </p:cNvSpPr>
          <p:nvPr/>
        </p:nvSpPr>
        <p:spPr bwMode="auto">
          <a:xfrm>
            <a:off x="39528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8" name="Rectangle 182"/>
          <p:cNvSpPr>
            <a:spLocks noChangeArrowheads="1"/>
          </p:cNvSpPr>
          <p:nvPr/>
        </p:nvSpPr>
        <p:spPr bwMode="auto">
          <a:xfrm>
            <a:off x="682625"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19" name="Rectangle 183"/>
          <p:cNvSpPr>
            <a:spLocks noChangeArrowheads="1"/>
          </p:cNvSpPr>
          <p:nvPr/>
        </p:nvSpPr>
        <p:spPr bwMode="auto">
          <a:xfrm>
            <a:off x="969963"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0" name="Rectangle 184"/>
          <p:cNvSpPr>
            <a:spLocks noChangeArrowheads="1"/>
          </p:cNvSpPr>
          <p:nvPr/>
        </p:nvSpPr>
        <p:spPr bwMode="auto">
          <a:xfrm>
            <a:off x="125888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1" name="Rectangle 185"/>
          <p:cNvSpPr>
            <a:spLocks noChangeArrowheads="1"/>
          </p:cNvSpPr>
          <p:nvPr/>
        </p:nvSpPr>
        <p:spPr bwMode="auto">
          <a:xfrm>
            <a:off x="1547813"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2" name="Rectangle 186"/>
          <p:cNvSpPr>
            <a:spLocks noChangeArrowheads="1"/>
          </p:cNvSpPr>
          <p:nvPr/>
        </p:nvSpPr>
        <p:spPr bwMode="auto">
          <a:xfrm>
            <a:off x="183673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3" name="Rectangle 187"/>
          <p:cNvSpPr>
            <a:spLocks noChangeArrowheads="1"/>
          </p:cNvSpPr>
          <p:nvPr/>
        </p:nvSpPr>
        <p:spPr bwMode="auto">
          <a:xfrm>
            <a:off x="212248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4" name="Rectangle 188"/>
          <p:cNvSpPr>
            <a:spLocks noChangeArrowheads="1"/>
          </p:cNvSpPr>
          <p:nvPr/>
        </p:nvSpPr>
        <p:spPr bwMode="auto">
          <a:xfrm>
            <a:off x="2409825" y="50038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5" name="Rectangle 189"/>
          <p:cNvSpPr>
            <a:spLocks noChangeArrowheads="1"/>
          </p:cNvSpPr>
          <p:nvPr/>
        </p:nvSpPr>
        <p:spPr bwMode="auto">
          <a:xfrm>
            <a:off x="2698750"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6" name="Rectangle 190"/>
          <p:cNvSpPr>
            <a:spLocks noChangeArrowheads="1"/>
          </p:cNvSpPr>
          <p:nvPr/>
        </p:nvSpPr>
        <p:spPr bwMode="auto">
          <a:xfrm>
            <a:off x="2987675" y="50038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7" name="Rectangle 191"/>
          <p:cNvSpPr>
            <a:spLocks noChangeArrowheads="1"/>
          </p:cNvSpPr>
          <p:nvPr/>
        </p:nvSpPr>
        <p:spPr bwMode="auto">
          <a:xfrm>
            <a:off x="3276600" y="50038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128" name="Rectangle 192"/>
          <p:cNvSpPr>
            <a:spLocks noChangeArrowheads="1"/>
          </p:cNvSpPr>
          <p:nvPr/>
        </p:nvSpPr>
        <p:spPr bwMode="auto">
          <a:xfrm>
            <a:off x="3562350" y="50038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29" name="Rectangle 193"/>
          <p:cNvSpPr>
            <a:spLocks noChangeArrowheads="1"/>
          </p:cNvSpPr>
          <p:nvPr/>
        </p:nvSpPr>
        <p:spPr bwMode="auto">
          <a:xfrm>
            <a:off x="107950" y="52895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Md</a:t>
            </a:r>
          </a:p>
        </p:txBody>
      </p:sp>
      <p:sp>
        <p:nvSpPr>
          <p:cNvPr id="40130" name="Rectangle 194"/>
          <p:cNvSpPr>
            <a:spLocks noChangeArrowheads="1"/>
          </p:cNvSpPr>
          <p:nvPr/>
        </p:nvSpPr>
        <p:spPr bwMode="auto">
          <a:xfrm>
            <a:off x="395288"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1" name="Rectangle 195"/>
          <p:cNvSpPr>
            <a:spLocks noChangeArrowheads="1"/>
          </p:cNvSpPr>
          <p:nvPr/>
        </p:nvSpPr>
        <p:spPr bwMode="auto">
          <a:xfrm>
            <a:off x="682625"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2" name="Rectangle 196"/>
          <p:cNvSpPr>
            <a:spLocks noChangeArrowheads="1"/>
          </p:cNvSpPr>
          <p:nvPr/>
        </p:nvSpPr>
        <p:spPr bwMode="auto">
          <a:xfrm>
            <a:off x="969963" y="52895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3" name="Rectangle 197"/>
          <p:cNvSpPr>
            <a:spLocks noChangeArrowheads="1"/>
          </p:cNvSpPr>
          <p:nvPr/>
        </p:nvSpPr>
        <p:spPr bwMode="auto">
          <a:xfrm>
            <a:off x="1258888" y="52895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4" name="Rectangle 198"/>
          <p:cNvSpPr>
            <a:spLocks noChangeArrowheads="1"/>
          </p:cNvSpPr>
          <p:nvPr/>
        </p:nvSpPr>
        <p:spPr bwMode="auto">
          <a:xfrm>
            <a:off x="1547813"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5" name="Rectangle 199"/>
          <p:cNvSpPr>
            <a:spLocks noChangeArrowheads="1"/>
          </p:cNvSpPr>
          <p:nvPr/>
        </p:nvSpPr>
        <p:spPr bwMode="auto">
          <a:xfrm>
            <a:off x="1836738"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6" name="Rectangle 200"/>
          <p:cNvSpPr>
            <a:spLocks noChangeArrowheads="1"/>
          </p:cNvSpPr>
          <p:nvPr/>
        </p:nvSpPr>
        <p:spPr bwMode="auto">
          <a:xfrm>
            <a:off x="2122488"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7" name="Rectangle 201"/>
          <p:cNvSpPr>
            <a:spLocks noChangeArrowheads="1"/>
          </p:cNvSpPr>
          <p:nvPr/>
        </p:nvSpPr>
        <p:spPr bwMode="auto">
          <a:xfrm>
            <a:off x="2409825"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8" name="Rectangle 202"/>
          <p:cNvSpPr>
            <a:spLocks noChangeArrowheads="1"/>
          </p:cNvSpPr>
          <p:nvPr/>
        </p:nvSpPr>
        <p:spPr bwMode="auto">
          <a:xfrm>
            <a:off x="2698750" y="52895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39" name="Rectangle 203"/>
          <p:cNvSpPr>
            <a:spLocks noChangeArrowheads="1"/>
          </p:cNvSpPr>
          <p:nvPr/>
        </p:nvSpPr>
        <p:spPr bwMode="auto">
          <a:xfrm>
            <a:off x="2987675" y="52895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0" name="Rectangle 204"/>
          <p:cNvSpPr>
            <a:spLocks noChangeArrowheads="1"/>
          </p:cNvSpPr>
          <p:nvPr/>
        </p:nvSpPr>
        <p:spPr bwMode="auto">
          <a:xfrm>
            <a:off x="3276600" y="52895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1" name="Rectangle 205"/>
          <p:cNvSpPr>
            <a:spLocks noChangeArrowheads="1"/>
          </p:cNvSpPr>
          <p:nvPr/>
        </p:nvSpPr>
        <p:spPr bwMode="auto">
          <a:xfrm>
            <a:off x="395288" y="557688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2" name="Rectangle 206"/>
          <p:cNvSpPr>
            <a:spLocks noChangeArrowheads="1"/>
          </p:cNvSpPr>
          <p:nvPr/>
        </p:nvSpPr>
        <p:spPr bwMode="auto">
          <a:xfrm>
            <a:off x="682625"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3" name="Rectangle 207"/>
          <p:cNvSpPr>
            <a:spLocks noChangeArrowheads="1"/>
          </p:cNvSpPr>
          <p:nvPr/>
        </p:nvSpPr>
        <p:spPr bwMode="auto">
          <a:xfrm>
            <a:off x="969963" y="557688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4" name="Rectangle 208"/>
          <p:cNvSpPr>
            <a:spLocks noChangeArrowheads="1"/>
          </p:cNvSpPr>
          <p:nvPr/>
        </p:nvSpPr>
        <p:spPr bwMode="auto">
          <a:xfrm>
            <a:off x="1258888"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5" name="Rectangle 209"/>
          <p:cNvSpPr>
            <a:spLocks noChangeArrowheads="1"/>
          </p:cNvSpPr>
          <p:nvPr/>
        </p:nvSpPr>
        <p:spPr bwMode="auto">
          <a:xfrm>
            <a:off x="1547813" y="557688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6" name="Rectangle 210"/>
          <p:cNvSpPr>
            <a:spLocks noChangeArrowheads="1"/>
          </p:cNvSpPr>
          <p:nvPr/>
        </p:nvSpPr>
        <p:spPr bwMode="auto">
          <a:xfrm>
            <a:off x="1836738"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7" name="Rectangle 211"/>
          <p:cNvSpPr>
            <a:spLocks noChangeArrowheads="1"/>
          </p:cNvSpPr>
          <p:nvPr/>
        </p:nvSpPr>
        <p:spPr bwMode="auto">
          <a:xfrm>
            <a:off x="2122488"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8" name="Rectangle 212"/>
          <p:cNvSpPr>
            <a:spLocks noChangeArrowheads="1"/>
          </p:cNvSpPr>
          <p:nvPr/>
        </p:nvSpPr>
        <p:spPr bwMode="auto">
          <a:xfrm>
            <a:off x="2409825"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49" name="Rectangle 213"/>
          <p:cNvSpPr>
            <a:spLocks noChangeArrowheads="1"/>
          </p:cNvSpPr>
          <p:nvPr/>
        </p:nvSpPr>
        <p:spPr bwMode="auto">
          <a:xfrm>
            <a:off x="2698750"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0" name="Rectangle 214"/>
          <p:cNvSpPr>
            <a:spLocks noChangeArrowheads="1"/>
          </p:cNvSpPr>
          <p:nvPr/>
        </p:nvSpPr>
        <p:spPr bwMode="auto">
          <a:xfrm>
            <a:off x="2987675" y="55768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1" name="Rectangle 215"/>
          <p:cNvSpPr>
            <a:spLocks noChangeArrowheads="1"/>
          </p:cNvSpPr>
          <p:nvPr/>
        </p:nvSpPr>
        <p:spPr bwMode="auto">
          <a:xfrm>
            <a:off x="3276600" y="55768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2" name="Rectangle 216"/>
          <p:cNvSpPr>
            <a:spLocks noChangeArrowheads="1"/>
          </p:cNvSpPr>
          <p:nvPr/>
        </p:nvSpPr>
        <p:spPr bwMode="auto">
          <a:xfrm>
            <a:off x="107950" y="5865813"/>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Es</a:t>
            </a:r>
          </a:p>
        </p:txBody>
      </p:sp>
      <p:sp>
        <p:nvSpPr>
          <p:cNvPr id="40153" name="Rectangle 217"/>
          <p:cNvSpPr>
            <a:spLocks noChangeArrowheads="1"/>
          </p:cNvSpPr>
          <p:nvPr/>
        </p:nvSpPr>
        <p:spPr bwMode="auto">
          <a:xfrm>
            <a:off x="395288"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4" name="Rectangle 218"/>
          <p:cNvSpPr>
            <a:spLocks noChangeArrowheads="1"/>
          </p:cNvSpPr>
          <p:nvPr/>
        </p:nvSpPr>
        <p:spPr bwMode="auto">
          <a:xfrm>
            <a:off x="682625"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5" name="Rectangle 219"/>
          <p:cNvSpPr>
            <a:spLocks noChangeArrowheads="1"/>
          </p:cNvSpPr>
          <p:nvPr/>
        </p:nvSpPr>
        <p:spPr bwMode="auto">
          <a:xfrm>
            <a:off x="969963"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6" name="Rectangle 220"/>
          <p:cNvSpPr>
            <a:spLocks noChangeArrowheads="1"/>
          </p:cNvSpPr>
          <p:nvPr/>
        </p:nvSpPr>
        <p:spPr bwMode="auto">
          <a:xfrm>
            <a:off x="1258888"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7" name="Rectangle 221"/>
          <p:cNvSpPr>
            <a:spLocks noChangeArrowheads="1"/>
          </p:cNvSpPr>
          <p:nvPr/>
        </p:nvSpPr>
        <p:spPr bwMode="auto">
          <a:xfrm>
            <a:off x="1547813"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8" name="Rectangle 222"/>
          <p:cNvSpPr>
            <a:spLocks noChangeArrowheads="1"/>
          </p:cNvSpPr>
          <p:nvPr/>
        </p:nvSpPr>
        <p:spPr bwMode="auto">
          <a:xfrm>
            <a:off x="1836738"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59" name="Rectangle 223"/>
          <p:cNvSpPr>
            <a:spLocks noChangeArrowheads="1"/>
          </p:cNvSpPr>
          <p:nvPr/>
        </p:nvSpPr>
        <p:spPr bwMode="auto">
          <a:xfrm>
            <a:off x="2122488"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0" name="Rectangle 224"/>
          <p:cNvSpPr>
            <a:spLocks noChangeArrowheads="1"/>
          </p:cNvSpPr>
          <p:nvPr/>
        </p:nvSpPr>
        <p:spPr bwMode="auto">
          <a:xfrm>
            <a:off x="2409825"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1" name="Rectangle 225"/>
          <p:cNvSpPr>
            <a:spLocks noChangeArrowheads="1"/>
          </p:cNvSpPr>
          <p:nvPr/>
        </p:nvSpPr>
        <p:spPr bwMode="auto">
          <a:xfrm>
            <a:off x="2698750" y="5865813"/>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2" name="Rectangle 226"/>
          <p:cNvSpPr>
            <a:spLocks noChangeArrowheads="1"/>
          </p:cNvSpPr>
          <p:nvPr/>
        </p:nvSpPr>
        <p:spPr bwMode="auto">
          <a:xfrm>
            <a:off x="2987675" y="586581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163" name="Rectangle 227"/>
          <p:cNvSpPr>
            <a:spLocks noChangeArrowheads="1"/>
          </p:cNvSpPr>
          <p:nvPr/>
        </p:nvSpPr>
        <p:spPr bwMode="auto">
          <a:xfrm>
            <a:off x="107950" y="6154738"/>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Cf</a:t>
            </a:r>
          </a:p>
        </p:txBody>
      </p:sp>
      <p:sp>
        <p:nvSpPr>
          <p:cNvPr id="40164" name="Rectangle 228"/>
          <p:cNvSpPr>
            <a:spLocks noChangeArrowheads="1"/>
          </p:cNvSpPr>
          <p:nvPr/>
        </p:nvSpPr>
        <p:spPr bwMode="auto">
          <a:xfrm>
            <a:off x="395288" y="615473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5" name="Rectangle 229"/>
          <p:cNvSpPr>
            <a:spLocks noChangeArrowheads="1"/>
          </p:cNvSpPr>
          <p:nvPr/>
        </p:nvSpPr>
        <p:spPr bwMode="auto">
          <a:xfrm>
            <a:off x="682625"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6" name="Rectangle 230"/>
          <p:cNvSpPr>
            <a:spLocks noChangeArrowheads="1"/>
          </p:cNvSpPr>
          <p:nvPr/>
        </p:nvSpPr>
        <p:spPr bwMode="auto">
          <a:xfrm>
            <a:off x="969963"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7" name="Rectangle 231"/>
          <p:cNvSpPr>
            <a:spLocks noChangeArrowheads="1"/>
          </p:cNvSpPr>
          <p:nvPr/>
        </p:nvSpPr>
        <p:spPr bwMode="auto">
          <a:xfrm>
            <a:off x="1258888"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8" name="Rectangle 232"/>
          <p:cNvSpPr>
            <a:spLocks noChangeArrowheads="1"/>
          </p:cNvSpPr>
          <p:nvPr/>
        </p:nvSpPr>
        <p:spPr bwMode="auto">
          <a:xfrm>
            <a:off x="1547813"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69" name="Rectangle 233"/>
          <p:cNvSpPr>
            <a:spLocks noChangeArrowheads="1"/>
          </p:cNvSpPr>
          <p:nvPr/>
        </p:nvSpPr>
        <p:spPr bwMode="auto">
          <a:xfrm>
            <a:off x="1836738"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70" name="Rectangle 234"/>
          <p:cNvSpPr>
            <a:spLocks noChangeArrowheads="1"/>
          </p:cNvSpPr>
          <p:nvPr/>
        </p:nvSpPr>
        <p:spPr bwMode="auto">
          <a:xfrm>
            <a:off x="2122488" y="6154738"/>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71" name="Rectangle 235"/>
          <p:cNvSpPr>
            <a:spLocks noChangeArrowheads="1"/>
          </p:cNvSpPr>
          <p:nvPr/>
        </p:nvSpPr>
        <p:spPr bwMode="auto">
          <a:xfrm>
            <a:off x="2409825" y="615473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72" name="Rectangle 236"/>
          <p:cNvSpPr>
            <a:spLocks noChangeArrowheads="1"/>
          </p:cNvSpPr>
          <p:nvPr/>
        </p:nvSpPr>
        <p:spPr bwMode="auto">
          <a:xfrm>
            <a:off x="2698750" y="6154738"/>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73" name="Rectangle 237"/>
          <p:cNvSpPr>
            <a:spLocks noChangeArrowheads="1"/>
          </p:cNvSpPr>
          <p:nvPr/>
        </p:nvSpPr>
        <p:spPr bwMode="auto">
          <a:xfrm>
            <a:off x="2987675" y="615473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174" name="Rectangle 238"/>
          <p:cNvSpPr>
            <a:spLocks noChangeArrowheads="1"/>
          </p:cNvSpPr>
          <p:nvPr/>
        </p:nvSpPr>
        <p:spPr bwMode="auto">
          <a:xfrm>
            <a:off x="107950" y="5580063"/>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Fm</a:t>
            </a:r>
          </a:p>
        </p:txBody>
      </p:sp>
      <p:sp>
        <p:nvSpPr>
          <p:cNvPr id="40175" name="AutoShape 239"/>
          <p:cNvSpPr>
            <a:spLocks noChangeArrowheads="1"/>
          </p:cNvSpPr>
          <p:nvPr/>
        </p:nvSpPr>
        <p:spPr bwMode="auto">
          <a:xfrm flipH="1">
            <a:off x="2413000" y="3276600"/>
            <a:ext cx="287338"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76" name="AutoShape 240"/>
          <p:cNvSpPr>
            <a:spLocks noChangeArrowheads="1"/>
          </p:cNvSpPr>
          <p:nvPr/>
        </p:nvSpPr>
        <p:spPr bwMode="auto">
          <a:xfrm flipH="1">
            <a:off x="1836738" y="3851275"/>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77" name="AutoShape 241"/>
          <p:cNvSpPr>
            <a:spLocks noChangeArrowheads="1"/>
          </p:cNvSpPr>
          <p:nvPr/>
        </p:nvSpPr>
        <p:spPr bwMode="auto">
          <a:xfrm flipH="1">
            <a:off x="971550" y="4137025"/>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78" name="AutoShape 242"/>
          <p:cNvSpPr>
            <a:spLocks noChangeArrowheads="1"/>
          </p:cNvSpPr>
          <p:nvPr/>
        </p:nvSpPr>
        <p:spPr bwMode="auto">
          <a:xfrm flipH="1">
            <a:off x="1549400" y="4138613"/>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79" name="AutoShape 243"/>
          <p:cNvSpPr>
            <a:spLocks noChangeArrowheads="1"/>
          </p:cNvSpPr>
          <p:nvPr/>
        </p:nvSpPr>
        <p:spPr bwMode="auto">
          <a:xfrm flipH="1">
            <a:off x="971550" y="4427538"/>
            <a:ext cx="287338"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80" name="AutoShape 244"/>
          <p:cNvSpPr>
            <a:spLocks noChangeArrowheads="1"/>
          </p:cNvSpPr>
          <p:nvPr/>
        </p:nvSpPr>
        <p:spPr bwMode="auto">
          <a:xfrm flipH="1">
            <a:off x="1617663" y="4497388"/>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81" name="AutoShape 245"/>
          <p:cNvSpPr>
            <a:spLocks noChangeArrowheads="1"/>
          </p:cNvSpPr>
          <p:nvPr/>
        </p:nvSpPr>
        <p:spPr bwMode="auto">
          <a:xfrm flipH="1">
            <a:off x="1550988" y="5002213"/>
            <a:ext cx="287337"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82" name="AutoShape 246"/>
          <p:cNvSpPr>
            <a:spLocks noChangeArrowheads="1"/>
          </p:cNvSpPr>
          <p:nvPr/>
        </p:nvSpPr>
        <p:spPr bwMode="auto">
          <a:xfrm flipH="1">
            <a:off x="746125" y="5062538"/>
            <a:ext cx="222250" cy="223837"/>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83" name="AutoShape 247"/>
          <p:cNvSpPr>
            <a:spLocks noChangeArrowheads="1"/>
          </p:cNvSpPr>
          <p:nvPr/>
        </p:nvSpPr>
        <p:spPr bwMode="auto">
          <a:xfrm flipH="1">
            <a:off x="804863" y="4835525"/>
            <a:ext cx="165100" cy="166688"/>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84" name="AutoShape 248"/>
          <p:cNvSpPr>
            <a:spLocks noChangeArrowheads="1"/>
          </p:cNvSpPr>
          <p:nvPr/>
        </p:nvSpPr>
        <p:spPr bwMode="auto">
          <a:xfrm flipH="1">
            <a:off x="1620838" y="5932488"/>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85" name="AutoShape 249"/>
          <p:cNvSpPr>
            <a:spLocks noChangeArrowheads="1"/>
          </p:cNvSpPr>
          <p:nvPr/>
        </p:nvSpPr>
        <p:spPr bwMode="auto">
          <a:xfrm flipH="1">
            <a:off x="2406650" y="5861050"/>
            <a:ext cx="287338" cy="288925"/>
          </a:xfrm>
          <a:prstGeom prst="rtTriangle">
            <a:avLst/>
          </a:prstGeom>
          <a:solidFill>
            <a:srgbClr val="00FFFF"/>
          </a:solidFill>
          <a:ln w="9525">
            <a:noFill/>
            <a:miter lim="800000"/>
            <a:headEnd/>
            <a:tailEnd/>
          </a:ln>
        </p:spPr>
        <p:txBody>
          <a:bodyPr wrap="none" anchor="ctr"/>
          <a:lstStyle/>
          <a:p>
            <a:endParaRPr lang="ja-JP" altLang="en-US">
              <a:latin typeface="Calibri" pitchFamily="34" charset="0"/>
            </a:endParaRPr>
          </a:p>
        </p:txBody>
      </p:sp>
      <p:sp>
        <p:nvSpPr>
          <p:cNvPr id="40186" name="AutoShape 250"/>
          <p:cNvSpPr>
            <a:spLocks noChangeArrowheads="1"/>
          </p:cNvSpPr>
          <p:nvPr/>
        </p:nvSpPr>
        <p:spPr bwMode="auto">
          <a:xfrm flipH="1">
            <a:off x="2122488" y="5864225"/>
            <a:ext cx="287337" cy="288925"/>
          </a:xfrm>
          <a:prstGeom prst="rtTriangle">
            <a:avLst/>
          </a:prstGeom>
          <a:solidFill>
            <a:srgbClr val="00FFFF"/>
          </a:solidFill>
          <a:ln w="9525">
            <a:noFill/>
            <a:miter lim="800000"/>
            <a:headEnd/>
            <a:tailEnd/>
          </a:ln>
        </p:spPr>
        <p:txBody>
          <a:bodyPr wrap="none" anchor="ctr"/>
          <a:lstStyle/>
          <a:p>
            <a:endParaRPr lang="ja-JP" altLang="en-US">
              <a:latin typeface="Calibri" pitchFamily="34" charset="0"/>
            </a:endParaRPr>
          </a:p>
        </p:txBody>
      </p:sp>
      <p:sp>
        <p:nvSpPr>
          <p:cNvPr id="40187" name="AutoShape 251"/>
          <p:cNvSpPr>
            <a:spLocks noChangeArrowheads="1"/>
          </p:cNvSpPr>
          <p:nvPr/>
        </p:nvSpPr>
        <p:spPr bwMode="auto">
          <a:xfrm flipH="1">
            <a:off x="2770188" y="5357813"/>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88" name="AutoShape 252"/>
          <p:cNvSpPr>
            <a:spLocks noChangeArrowheads="1"/>
          </p:cNvSpPr>
          <p:nvPr/>
        </p:nvSpPr>
        <p:spPr bwMode="auto">
          <a:xfrm flipH="1">
            <a:off x="2700338" y="4999038"/>
            <a:ext cx="287337"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89" name="AutoShape 253"/>
          <p:cNvSpPr>
            <a:spLocks noChangeArrowheads="1"/>
          </p:cNvSpPr>
          <p:nvPr/>
        </p:nvSpPr>
        <p:spPr bwMode="auto">
          <a:xfrm flipH="1">
            <a:off x="2760663" y="4767263"/>
            <a:ext cx="228600" cy="2301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90" name="AutoShape 254"/>
          <p:cNvSpPr>
            <a:spLocks noChangeArrowheads="1"/>
          </p:cNvSpPr>
          <p:nvPr/>
        </p:nvSpPr>
        <p:spPr bwMode="auto">
          <a:xfrm flipH="1">
            <a:off x="2408238" y="4133850"/>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91" name="AutoShape 255"/>
          <p:cNvSpPr>
            <a:spLocks noChangeArrowheads="1"/>
          </p:cNvSpPr>
          <p:nvPr/>
        </p:nvSpPr>
        <p:spPr bwMode="auto">
          <a:xfrm flipH="1">
            <a:off x="2992438" y="4135438"/>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92" name="AutoShape 256"/>
          <p:cNvSpPr>
            <a:spLocks noChangeArrowheads="1"/>
          </p:cNvSpPr>
          <p:nvPr/>
        </p:nvSpPr>
        <p:spPr bwMode="auto">
          <a:xfrm flipH="1">
            <a:off x="2757488" y="4484688"/>
            <a:ext cx="228600" cy="230187"/>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93" name="AutoShape 257"/>
          <p:cNvSpPr>
            <a:spLocks noChangeArrowheads="1"/>
          </p:cNvSpPr>
          <p:nvPr/>
        </p:nvSpPr>
        <p:spPr bwMode="auto">
          <a:xfrm flipH="1">
            <a:off x="1039813" y="5072063"/>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94" name="AutoShape 258"/>
          <p:cNvSpPr>
            <a:spLocks noChangeArrowheads="1"/>
          </p:cNvSpPr>
          <p:nvPr/>
        </p:nvSpPr>
        <p:spPr bwMode="auto">
          <a:xfrm flipH="1">
            <a:off x="1042988" y="4781550"/>
            <a:ext cx="215900" cy="217488"/>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95" name="AutoShape 259"/>
          <p:cNvSpPr>
            <a:spLocks noChangeArrowheads="1"/>
          </p:cNvSpPr>
          <p:nvPr/>
        </p:nvSpPr>
        <p:spPr bwMode="auto">
          <a:xfrm flipH="1">
            <a:off x="971550" y="5286375"/>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96" name="AutoShape 260"/>
          <p:cNvSpPr>
            <a:spLocks noChangeArrowheads="1"/>
          </p:cNvSpPr>
          <p:nvPr/>
        </p:nvSpPr>
        <p:spPr bwMode="auto">
          <a:xfrm flipH="1">
            <a:off x="1260475" y="5295900"/>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0197" name="AutoShape 261"/>
          <p:cNvSpPr>
            <a:spLocks noChangeArrowheads="1"/>
          </p:cNvSpPr>
          <p:nvPr/>
        </p:nvSpPr>
        <p:spPr bwMode="auto">
          <a:xfrm flipH="1">
            <a:off x="2408238" y="5573713"/>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0198" name="Text Box 262"/>
          <p:cNvSpPr txBox="1">
            <a:spLocks noChangeArrowheads="1"/>
          </p:cNvSpPr>
          <p:nvPr/>
        </p:nvSpPr>
        <p:spPr bwMode="auto">
          <a:xfrm>
            <a:off x="4048125" y="4506913"/>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162</a:t>
            </a:r>
          </a:p>
        </p:txBody>
      </p:sp>
      <p:sp>
        <p:nvSpPr>
          <p:cNvPr id="40199" name="Text Box 263"/>
          <p:cNvSpPr txBox="1">
            <a:spLocks noChangeArrowheads="1"/>
          </p:cNvSpPr>
          <p:nvPr/>
        </p:nvSpPr>
        <p:spPr bwMode="auto">
          <a:xfrm>
            <a:off x="1166813" y="6451600"/>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152</a:t>
            </a:r>
          </a:p>
        </p:txBody>
      </p:sp>
      <p:sp>
        <p:nvSpPr>
          <p:cNvPr id="40200" name="Rectangle 264"/>
          <p:cNvSpPr>
            <a:spLocks noChangeArrowheads="1"/>
          </p:cNvSpPr>
          <p:nvPr/>
        </p:nvSpPr>
        <p:spPr bwMode="auto">
          <a:xfrm>
            <a:off x="6357938" y="504507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201" name="Rectangle 265"/>
          <p:cNvSpPr>
            <a:spLocks noChangeArrowheads="1"/>
          </p:cNvSpPr>
          <p:nvPr/>
        </p:nvSpPr>
        <p:spPr bwMode="auto">
          <a:xfrm>
            <a:off x="6351588" y="47132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202" name="Rectangle 266"/>
          <p:cNvSpPr>
            <a:spLocks noChangeArrowheads="1"/>
          </p:cNvSpPr>
          <p:nvPr/>
        </p:nvSpPr>
        <p:spPr bwMode="auto">
          <a:xfrm>
            <a:off x="6361113" y="536733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203" name="Rectangle 267"/>
          <p:cNvSpPr>
            <a:spLocks noChangeArrowheads="1"/>
          </p:cNvSpPr>
          <p:nvPr/>
        </p:nvSpPr>
        <p:spPr bwMode="auto">
          <a:xfrm>
            <a:off x="6361113" y="5692775"/>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204" name="Text Box 268"/>
          <p:cNvSpPr txBox="1">
            <a:spLocks noChangeArrowheads="1"/>
          </p:cNvSpPr>
          <p:nvPr/>
        </p:nvSpPr>
        <p:spPr bwMode="auto">
          <a:xfrm>
            <a:off x="6773863" y="4630738"/>
            <a:ext cx="328612" cy="366712"/>
          </a:xfrm>
          <a:prstGeom prst="rect">
            <a:avLst/>
          </a:prstGeom>
          <a:noFill/>
          <a:ln w="9525">
            <a:noFill/>
            <a:miter lim="800000"/>
            <a:headEnd/>
            <a:tailEnd/>
          </a:ln>
        </p:spPr>
        <p:txBody>
          <a:bodyPr wrap="none">
            <a:spAutoFit/>
          </a:bodyPr>
          <a:lstStyle/>
          <a:p>
            <a:r>
              <a:rPr lang="en-US" altLang="ja-JP">
                <a:latin typeface="Symbol" pitchFamily="18" charset="2"/>
              </a:rPr>
              <a:t>a</a:t>
            </a:r>
          </a:p>
        </p:txBody>
      </p:sp>
      <p:sp>
        <p:nvSpPr>
          <p:cNvPr id="40205" name="Text Box 269"/>
          <p:cNvSpPr txBox="1">
            <a:spLocks noChangeArrowheads="1"/>
          </p:cNvSpPr>
          <p:nvPr/>
        </p:nvSpPr>
        <p:spPr bwMode="auto">
          <a:xfrm>
            <a:off x="6757988" y="4987925"/>
            <a:ext cx="476250" cy="366713"/>
          </a:xfrm>
          <a:prstGeom prst="rect">
            <a:avLst/>
          </a:prstGeom>
          <a:noFill/>
          <a:ln w="9525">
            <a:noFill/>
            <a:miter lim="800000"/>
            <a:headEnd/>
            <a:tailEnd/>
          </a:ln>
        </p:spPr>
        <p:txBody>
          <a:bodyPr wrap="none">
            <a:spAutoFit/>
          </a:bodyPr>
          <a:lstStyle/>
          <a:p>
            <a:r>
              <a:rPr lang="en-US" altLang="ja-JP">
                <a:latin typeface="Calibri" pitchFamily="34" charset="0"/>
              </a:rPr>
              <a:t>SF</a:t>
            </a:r>
          </a:p>
        </p:txBody>
      </p:sp>
      <p:sp>
        <p:nvSpPr>
          <p:cNvPr id="40206" name="Text Box 270"/>
          <p:cNvSpPr txBox="1">
            <a:spLocks noChangeArrowheads="1"/>
          </p:cNvSpPr>
          <p:nvPr/>
        </p:nvSpPr>
        <p:spPr bwMode="auto">
          <a:xfrm>
            <a:off x="6773863" y="5278438"/>
            <a:ext cx="1090612" cy="366712"/>
          </a:xfrm>
          <a:prstGeom prst="rect">
            <a:avLst/>
          </a:prstGeom>
          <a:noFill/>
          <a:ln w="9525">
            <a:noFill/>
            <a:miter lim="800000"/>
            <a:headEnd/>
            <a:tailEnd/>
          </a:ln>
        </p:spPr>
        <p:txBody>
          <a:bodyPr wrap="none">
            <a:spAutoFit/>
          </a:bodyPr>
          <a:lstStyle/>
          <a:p>
            <a:r>
              <a:rPr lang="en-US" altLang="ja-JP">
                <a:latin typeface="Symbol" pitchFamily="18" charset="2"/>
              </a:rPr>
              <a:t>b</a:t>
            </a:r>
            <a:r>
              <a:rPr lang="en-US" altLang="ja-JP">
                <a:latin typeface="Calibri" pitchFamily="34" charset="0"/>
              </a:rPr>
              <a:t>+ or EC</a:t>
            </a:r>
          </a:p>
        </p:txBody>
      </p:sp>
      <p:sp>
        <p:nvSpPr>
          <p:cNvPr id="40207" name="Text Box 271"/>
          <p:cNvSpPr txBox="1">
            <a:spLocks noChangeArrowheads="1"/>
          </p:cNvSpPr>
          <p:nvPr/>
        </p:nvSpPr>
        <p:spPr bwMode="auto">
          <a:xfrm>
            <a:off x="6773863" y="5638800"/>
            <a:ext cx="385762" cy="366713"/>
          </a:xfrm>
          <a:prstGeom prst="rect">
            <a:avLst/>
          </a:prstGeom>
          <a:noFill/>
          <a:ln w="9525">
            <a:noFill/>
            <a:miter lim="800000"/>
            <a:headEnd/>
            <a:tailEnd/>
          </a:ln>
        </p:spPr>
        <p:txBody>
          <a:bodyPr wrap="none">
            <a:spAutoFit/>
          </a:bodyPr>
          <a:lstStyle/>
          <a:p>
            <a:r>
              <a:rPr lang="en-US" altLang="ja-JP">
                <a:latin typeface="Symbol" pitchFamily="18" charset="2"/>
              </a:rPr>
              <a:t>b</a:t>
            </a:r>
            <a:r>
              <a:rPr lang="en-US" altLang="ja-JP">
                <a:latin typeface="Calibri" pitchFamily="34" charset="0"/>
              </a:rPr>
              <a:t>-</a:t>
            </a:r>
          </a:p>
        </p:txBody>
      </p:sp>
      <p:sp>
        <p:nvSpPr>
          <p:cNvPr id="40208" name="Text Box 272"/>
          <p:cNvSpPr txBox="1">
            <a:spLocks noChangeArrowheads="1"/>
          </p:cNvSpPr>
          <p:nvPr/>
        </p:nvSpPr>
        <p:spPr bwMode="auto">
          <a:xfrm>
            <a:off x="6351588" y="2995613"/>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170</a:t>
            </a:r>
          </a:p>
        </p:txBody>
      </p:sp>
      <p:sp>
        <p:nvSpPr>
          <p:cNvPr id="40209" name="Text Box 273"/>
          <p:cNvSpPr txBox="1">
            <a:spLocks noChangeArrowheads="1"/>
          </p:cNvSpPr>
          <p:nvPr/>
        </p:nvSpPr>
        <p:spPr bwMode="auto">
          <a:xfrm>
            <a:off x="8080375" y="1252538"/>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176</a:t>
            </a:r>
          </a:p>
        </p:txBody>
      </p:sp>
      <p:sp>
        <p:nvSpPr>
          <p:cNvPr id="40210" name="Rectangle 274"/>
          <p:cNvSpPr>
            <a:spLocks noChangeArrowheads="1"/>
          </p:cNvSpPr>
          <p:nvPr/>
        </p:nvSpPr>
        <p:spPr bwMode="auto">
          <a:xfrm>
            <a:off x="7881938" y="388938"/>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0211" name="AutoShape 275"/>
          <p:cNvSpPr>
            <a:spLocks noChangeArrowheads="1"/>
          </p:cNvSpPr>
          <p:nvPr/>
        </p:nvSpPr>
        <p:spPr bwMode="auto">
          <a:xfrm flipH="1">
            <a:off x="2819400" y="3679825"/>
            <a:ext cx="165100" cy="166688"/>
          </a:xfrm>
          <a:prstGeom prst="rtTriangle">
            <a:avLst/>
          </a:prstGeom>
          <a:solidFill>
            <a:srgbClr val="00FF00"/>
          </a:solidFill>
          <a:ln w="9525">
            <a:solidFill>
              <a:srgbClr val="FF0000"/>
            </a:solidFill>
            <a:miter lim="800000"/>
            <a:headEnd/>
            <a:tailEnd/>
          </a:ln>
        </p:spPr>
        <p:txBody>
          <a:bodyPr wrap="none" anchor="ctr"/>
          <a:lstStyle/>
          <a:p>
            <a:endParaRPr lang="ja-JP" altLang="en-US">
              <a:latin typeface="Calibri" pitchFamily="34" charset="0"/>
            </a:endParaRPr>
          </a:p>
        </p:txBody>
      </p:sp>
      <p:sp>
        <p:nvSpPr>
          <p:cNvPr id="40212" name="AutoShape 276"/>
          <p:cNvSpPr>
            <a:spLocks noChangeArrowheads="1"/>
          </p:cNvSpPr>
          <p:nvPr/>
        </p:nvSpPr>
        <p:spPr bwMode="auto">
          <a:xfrm flipH="1">
            <a:off x="2238375" y="4251325"/>
            <a:ext cx="165100" cy="166688"/>
          </a:xfrm>
          <a:prstGeom prst="rtTriangle">
            <a:avLst/>
          </a:prstGeom>
          <a:solidFill>
            <a:srgbClr val="00FF00"/>
          </a:solidFill>
          <a:ln w="9525">
            <a:solidFill>
              <a:srgbClr val="FF0000"/>
            </a:solidFill>
            <a:miter lim="800000"/>
            <a:headEnd/>
            <a:tailEnd/>
          </a:ln>
        </p:spPr>
        <p:txBody>
          <a:bodyPr wrap="none" anchor="ctr"/>
          <a:lstStyle/>
          <a:p>
            <a:endParaRPr lang="ja-JP" altLang="en-US">
              <a:latin typeface="Calibri" pitchFamily="34" charset="0"/>
            </a:endParaRPr>
          </a:p>
        </p:txBody>
      </p:sp>
      <p:sp>
        <p:nvSpPr>
          <p:cNvPr id="40213" name="Text Box 277"/>
          <p:cNvSpPr txBox="1">
            <a:spLocks noChangeArrowheads="1"/>
          </p:cNvSpPr>
          <p:nvPr/>
        </p:nvSpPr>
        <p:spPr bwMode="auto">
          <a:xfrm>
            <a:off x="307975" y="68263"/>
            <a:ext cx="5683250" cy="641350"/>
          </a:xfrm>
          <a:prstGeom prst="rect">
            <a:avLst/>
          </a:prstGeom>
          <a:noFill/>
          <a:ln w="9525" algn="ctr">
            <a:noFill/>
            <a:miter lim="800000"/>
            <a:headEnd/>
            <a:tailEnd/>
          </a:ln>
        </p:spPr>
        <p:txBody>
          <a:bodyPr wrap="none">
            <a:spAutoFit/>
          </a:bodyPr>
          <a:lstStyle/>
          <a:p>
            <a:pPr algn="ctr"/>
            <a:r>
              <a:rPr lang="en-US" altLang="ja-JP" sz="3600" b="1" u="sng">
                <a:solidFill>
                  <a:schemeClr val="bg1"/>
                </a:solidFill>
                <a:latin typeface="Times New Roman" pitchFamily="18" charset="0"/>
              </a:rPr>
              <a:t>Reactions studied at GARIS</a:t>
            </a:r>
          </a:p>
        </p:txBody>
      </p:sp>
      <p:sp>
        <p:nvSpPr>
          <p:cNvPr id="40214" name="Rectangle 278"/>
          <p:cNvSpPr>
            <a:spLocks noChangeArrowheads="1"/>
          </p:cNvSpPr>
          <p:nvPr/>
        </p:nvSpPr>
        <p:spPr bwMode="auto">
          <a:xfrm>
            <a:off x="4997450" y="18335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grpSp>
        <p:nvGrpSpPr>
          <p:cNvPr id="2" name="Group 279"/>
          <p:cNvGrpSpPr>
            <a:grpSpLocks/>
          </p:cNvGrpSpPr>
          <p:nvPr/>
        </p:nvGrpSpPr>
        <p:grpSpPr bwMode="auto">
          <a:xfrm>
            <a:off x="393700" y="2138363"/>
            <a:ext cx="2581275" cy="3133725"/>
            <a:chOff x="248" y="1347"/>
            <a:chExt cx="1626" cy="1974"/>
          </a:xfrm>
        </p:grpSpPr>
        <p:sp>
          <p:nvSpPr>
            <p:cNvPr id="40257" name="Line 280"/>
            <p:cNvSpPr>
              <a:spLocks noChangeShapeType="1"/>
            </p:cNvSpPr>
            <p:nvPr/>
          </p:nvSpPr>
          <p:spPr bwMode="auto">
            <a:xfrm flipH="1">
              <a:off x="1146" y="2606"/>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58" name="Rectangle 281"/>
            <p:cNvSpPr>
              <a:spLocks noChangeArrowheads="1"/>
            </p:cNvSpPr>
            <p:nvPr/>
          </p:nvSpPr>
          <p:spPr bwMode="auto">
            <a:xfrm>
              <a:off x="1692" y="2058"/>
              <a:ext cx="182" cy="182"/>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0259" name="Line 282"/>
            <p:cNvSpPr>
              <a:spLocks noChangeShapeType="1"/>
            </p:cNvSpPr>
            <p:nvPr/>
          </p:nvSpPr>
          <p:spPr bwMode="auto">
            <a:xfrm flipH="1">
              <a:off x="1520" y="2235"/>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60" name="Line 283"/>
            <p:cNvSpPr>
              <a:spLocks noChangeShapeType="1"/>
            </p:cNvSpPr>
            <p:nvPr/>
          </p:nvSpPr>
          <p:spPr bwMode="auto">
            <a:xfrm flipH="1">
              <a:off x="782" y="2958"/>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61" name="Rectangle 284"/>
            <p:cNvSpPr>
              <a:spLocks noChangeArrowheads="1"/>
            </p:cNvSpPr>
            <p:nvPr/>
          </p:nvSpPr>
          <p:spPr bwMode="auto">
            <a:xfrm>
              <a:off x="607" y="3139"/>
              <a:ext cx="182" cy="182"/>
            </a:xfrm>
            <a:prstGeom prst="rect">
              <a:avLst/>
            </a:prstGeom>
            <a:solidFill>
              <a:schemeClr val="accent2"/>
            </a:solidFill>
            <a:ln w="25400">
              <a:solidFill>
                <a:schemeClr val="accent2"/>
              </a:solidFill>
              <a:miter lim="800000"/>
              <a:headEnd/>
              <a:tailEnd/>
            </a:ln>
          </p:spPr>
          <p:txBody>
            <a:bodyPr wrap="none" anchor="ctr"/>
            <a:lstStyle/>
            <a:p>
              <a:pPr algn="ctr"/>
              <a:endParaRPr lang="ja-JP" altLang="ja-JP">
                <a:solidFill>
                  <a:schemeClr val="hlink"/>
                </a:solidFill>
                <a:latin typeface="Times New Roman" pitchFamily="18" charset="0"/>
              </a:endParaRPr>
            </a:p>
          </p:txBody>
        </p:sp>
        <p:sp>
          <p:nvSpPr>
            <p:cNvPr id="40262" name="Rectangle 285"/>
            <p:cNvSpPr>
              <a:spLocks noChangeArrowheads="1"/>
            </p:cNvSpPr>
            <p:nvPr/>
          </p:nvSpPr>
          <p:spPr bwMode="auto">
            <a:xfrm>
              <a:off x="962" y="277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63" name="Rectangle 286"/>
            <p:cNvSpPr>
              <a:spLocks noChangeArrowheads="1"/>
            </p:cNvSpPr>
            <p:nvPr/>
          </p:nvSpPr>
          <p:spPr bwMode="auto">
            <a:xfrm>
              <a:off x="1334" y="241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64" name="AutoShape 287"/>
            <p:cNvSpPr>
              <a:spLocks noChangeArrowheads="1"/>
            </p:cNvSpPr>
            <p:nvPr/>
          </p:nvSpPr>
          <p:spPr bwMode="auto">
            <a:xfrm>
              <a:off x="248" y="1347"/>
              <a:ext cx="989" cy="384"/>
            </a:xfrm>
            <a:prstGeom prst="wedgeRoundRectCallout">
              <a:avLst>
                <a:gd name="adj1" fmla="val 97319"/>
                <a:gd name="adj2" fmla="val 142449"/>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1600" b="1" baseline="30000">
                  <a:latin typeface="Times New Roman" pitchFamily="18" charset="0"/>
                </a:rPr>
                <a:t>265</a:t>
              </a:r>
              <a:r>
                <a:rPr lang="en-US" altLang="ja-JP" sz="1600" b="1">
                  <a:latin typeface="Times New Roman" pitchFamily="18" charset="0"/>
                </a:rPr>
                <a:t>Hs </a:t>
              </a:r>
            </a:p>
            <a:p>
              <a:pPr algn="ctr"/>
              <a:r>
                <a:rPr lang="en-US" altLang="ja-JP" sz="1600" b="1">
                  <a:latin typeface="Times New Roman" pitchFamily="18" charset="0"/>
                </a:rPr>
                <a:t>10 chains</a:t>
              </a:r>
            </a:p>
          </p:txBody>
        </p:sp>
      </p:grpSp>
      <p:grpSp>
        <p:nvGrpSpPr>
          <p:cNvPr id="3" name="Group 288"/>
          <p:cNvGrpSpPr>
            <a:grpSpLocks/>
          </p:cNvGrpSpPr>
          <p:nvPr/>
        </p:nvGrpSpPr>
        <p:grpSpPr bwMode="auto">
          <a:xfrm>
            <a:off x="2700338" y="782638"/>
            <a:ext cx="3171825" cy="3913187"/>
            <a:chOff x="1697" y="494"/>
            <a:chExt cx="1998" cy="2465"/>
          </a:xfrm>
        </p:grpSpPr>
        <p:sp>
          <p:nvSpPr>
            <p:cNvPr id="40247" name="Rectangle 289"/>
            <p:cNvSpPr>
              <a:spLocks noChangeArrowheads="1"/>
            </p:cNvSpPr>
            <p:nvPr/>
          </p:nvSpPr>
          <p:spPr bwMode="auto">
            <a:xfrm>
              <a:off x="3148" y="1339"/>
              <a:ext cx="182" cy="182"/>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0248" name="Line 290"/>
            <p:cNvSpPr>
              <a:spLocks noChangeShapeType="1"/>
            </p:cNvSpPr>
            <p:nvPr/>
          </p:nvSpPr>
          <p:spPr bwMode="auto">
            <a:xfrm flipH="1">
              <a:off x="2976" y="1516"/>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49" name="Line 291"/>
            <p:cNvSpPr>
              <a:spLocks noChangeShapeType="1"/>
            </p:cNvSpPr>
            <p:nvPr/>
          </p:nvSpPr>
          <p:spPr bwMode="auto">
            <a:xfrm flipH="1">
              <a:off x="2600" y="1886"/>
              <a:ext cx="184" cy="182"/>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50" name="Line 292"/>
            <p:cNvSpPr>
              <a:spLocks noChangeShapeType="1"/>
            </p:cNvSpPr>
            <p:nvPr/>
          </p:nvSpPr>
          <p:spPr bwMode="auto">
            <a:xfrm flipH="1">
              <a:off x="2238" y="2239"/>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51" name="Line 293"/>
            <p:cNvSpPr>
              <a:spLocks noChangeShapeType="1"/>
            </p:cNvSpPr>
            <p:nvPr/>
          </p:nvSpPr>
          <p:spPr bwMode="auto">
            <a:xfrm flipH="1">
              <a:off x="1879" y="2605"/>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52" name="Rectangle 294"/>
            <p:cNvSpPr>
              <a:spLocks noChangeArrowheads="1"/>
            </p:cNvSpPr>
            <p:nvPr/>
          </p:nvSpPr>
          <p:spPr bwMode="auto">
            <a:xfrm>
              <a:off x="1697" y="2777"/>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53" name="Rectangle 295"/>
            <p:cNvSpPr>
              <a:spLocks noChangeArrowheads="1"/>
            </p:cNvSpPr>
            <p:nvPr/>
          </p:nvSpPr>
          <p:spPr bwMode="auto">
            <a:xfrm>
              <a:off x="2063" y="2420"/>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54" name="Rectangle 296"/>
            <p:cNvSpPr>
              <a:spLocks noChangeArrowheads="1"/>
            </p:cNvSpPr>
            <p:nvPr/>
          </p:nvSpPr>
          <p:spPr bwMode="auto">
            <a:xfrm>
              <a:off x="2418" y="2056"/>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55" name="Rectangle 297"/>
            <p:cNvSpPr>
              <a:spLocks noChangeArrowheads="1"/>
            </p:cNvSpPr>
            <p:nvPr/>
          </p:nvSpPr>
          <p:spPr bwMode="auto">
            <a:xfrm>
              <a:off x="2790" y="1696"/>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56" name="AutoShape 298"/>
            <p:cNvSpPr>
              <a:spLocks noChangeArrowheads="1"/>
            </p:cNvSpPr>
            <p:nvPr/>
          </p:nvSpPr>
          <p:spPr bwMode="auto">
            <a:xfrm>
              <a:off x="2706" y="494"/>
              <a:ext cx="989" cy="384"/>
            </a:xfrm>
            <a:prstGeom prst="wedgeRoundRectCallout">
              <a:avLst>
                <a:gd name="adj1" fmla="val 5713"/>
                <a:gd name="adj2" fmla="val 184375"/>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1600" b="1" baseline="30000">
                  <a:latin typeface="Times New Roman" pitchFamily="18" charset="0"/>
                </a:rPr>
                <a:t>277</a:t>
              </a:r>
              <a:r>
                <a:rPr lang="en-US" altLang="ja-JP" sz="1600" b="1">
                  <a:latin typeface="Times New Roman" pitchFamily="18" charset="0"/>
                </a:rPr>
                <a:t>112</a:t>
              </a:r>
            </a:p>
            <a:p>
              <a:pPr algn="ctr"/>
              <a:r>
                <a:rPr lang="en-US" altLang="ja-JP" sz="1600" b="1">
                  <a:latin typeface="Times New Roman" pitchFamily="18" charset="0"/>
                </a:rPr>
                <a:t> 2 chains</a:t>
              </a:r>
            </a:p>
          </p:txBody>
        </p:sp>
      </p:grpSp>
      <p:sp>
        <p:nvSpPr>
          <p:cNvPr id="40217" name="Rectangle 299"/>
          <p:cNvSpPr>
            <a:spLocks noChangeArrowheads="1"/>
          </p:cNvSpPr>
          <p:nvPr/>
        </p:nvSpPr>
        <p:spPr bwMode="auto">
          <a:xfrm>
            <a:off x="3568700" y="29860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grpSp>
        <p:nvGrpSpPr>
          <p:cNvPr id="4" name="Group 300"/>
          <p:cNvGrpSpPr>
            <a:grpSpLocks/>
          </p:cNvGrpSpPr>
          <p:nvPr/>
        </p:nvGrpSpPr>
        <p:grpSpPr bwMode="auto">
          <a:xfrm>
            <a:off x="969963" y="1392238"/>
            <a:ext cx="3173412" cy="4443412"/>
            <a:chOff x="611" y="877"/>
            <a:chExt cx="1999" cy="2799"/>
          </a:xfrm>
        </p:grpSpPr>
        <p:sp>
          <p:nvSpPr>
            <p:cNvPr id="40235" name="Line 301"/>
            <p:cNvSpPr>
              <a:spLocks noChangeShapeType="1"/>
            </p:cNvSpPr>
            <p:nvPr/>
          </p:nvSpPr>
          <p:spPr bwMode="auto">
            <a:xfrm flipH="1">
              <a:off x="2252" y="1882"/>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36" name="Rectangle 302"/>
            <p:cNvSpPr>
              <a:spLocks noChangeArrowheads="1"/>
            </p:cNvSpPr>
            <p:nvPr/>
          </p:nvSpPr>
          <p:spPr bwMode="auto">
            <a:xfrm>
              <a:off x="2428" y="1704"/>
              <a:ext cx="182" cy="182"/>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0237" name="Line 303"/>
            <p:cNvSpPr>
              <a:spLocks noChangeShapeType="1"/>
            </p:cNvSpPr>
            <p:nvPr/>
          </p:nvSpPr>
          <p:spPr bwMode="auto">
            <a:xfrm flipH="1">
              <a:off x="1882" y="2252"/>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38" name="Line 304"/>
            <p:cNvSpPr>
              <a:spLocks noChangeShapeType="1"/>
            </p:cNvSpPr>
            <p:nvPr/>
          </p:nvSpPr>
          <p:spPr bwMode="auto">
            <a:xfrm flipH="1">
              <a:off x="1518" y="2604"/>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39" name="Line 305"/>
            <p:cNvSpPr>
              <a:spLocks noChangeShapeType="1"/>
            </p:cNvSpPr>
            <p:nvPr/>
          </p:nvSpPr>
          <p:spPr bwMode="auto">
            <a:xfrm flipH="1">
              <a:off x="1159" y="2970"/>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40" name="Rectangle 306"/>
            <p:cNvSpPr>
              <a:spLocks noChangeArrowheads="1"/>
            </p:cNvSpPr>
            <p:nvPr/>
          </p:nvSpPr>
          <p:spPr bwMode="auto">
            <a:xfrm>
              <a:off x="977" y="3142"/>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41" name="Rectangle 307"/>
            <p:cNvSpPr>
              <a:spLocks noChangeArrowheads="1"/>
            </p:cNvSpPr>
            <p:nvPr/>
          </p:nvSpPr>
          <p:spPr bwMode="auto">
            <a:xfrm>
              <a:off x="1343" y="278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42" name="Rectangle 308"/>
            <p:cNvSpPr>
              <a:spLocks noChangeArrowheads="1"/>
            </p:cNvSpPr>
            <p:nvPr/>
          </p:nvSpPr>
          <p:spPr bwMode="auto">
            <a:xfrm>
              <a:off x="1698" y="2421"/>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43" name="Rectangle 309"/>
            <p:cNvSpPr>
              <a:spLocks noChangeArrowheads="1"/>
            </p:cNvSpPr>
            <p:nvPr/>
          </p:nvSpPr>
          <p:spPr bwMode="auto">
            <a:xfrm>
              <a:off x="2070" y="2061"/>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44" name="Rectangle 310"/>
            <p:cNvSpPr>
              <a:spLocks noChangeArrowheads="1"/>
            </p:cNvSpPr>
            <p:nvPr/>
          </p:nvSpPr>
          <p:spPr bwMode="auto">
            <a:xfrm>
              <a:off x="611" y="3494"/>
              <a:ext cx="182" cy="182"/>
            </a:xfrm>
            <a:prstGeom prst="rect">
              <a:avLst/>
            </a:prstGeom>
            <a:solidFill>
              <a:schemeClr val="accent2"/>
            </a:solidFill>
            <a:ln w="25400">
              <a:solidFill>
                <a:schemeClr val="accent2"/>
              </a:solidFill>
              <a:miter lim="800000"/>
              <a:headEnd/>
              <a:tailEnd/>
            </a:ln>
          </p:spPr>
          <p:txBody>
            <a:bodyPr wrap="none" anchor="ctr"/>
            <a:lstStyle/>
            <a:p>
              <a:pPr algn="ctr"/>
              <a:endParaRPr lang="ja-JP" altLang="ja-JP">
                <a:solidFill>
                  <a:schemeClr val="accent2"/>
                </a:solidFill>
                <a:latin typeface="Times New Roman" pitchFamily="18" charset="0"/>
              </a:endParaRPr>
            </a:p>
          </p:txBody>
        </p:sp>
        <p:sp>
          <p:nvSpPr>
            <p:cNvPr id="40245" name="AutoShape 311"/>
            <p:cNvSpPr>
              <a:spLocks noChangeArrowheads="1"/>
            </p:cNvSpPr>
            <p:nvPr/>
          </p:nvSpPr>
          <p:spPr bwMode="auto">
            <a:xfrm>
              <a:off x="760" y="877"/>
              <a:ext cx="989" cy="384"/>
            </a:xfrm>
            <a:prstGeom prst="wedgeRoundRectCallout">
              <a:avLst>
                <a:gd name="adj1" fmla="val 117949"/>
                <a:gd name="adj2" fmla="val 171875"/>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1600" b="1" baseline="30000">
                  <a:latin typeface="Times New Roman" pitchFamily="18" charset="0"/>
                </a:rPr>
                <a:t>271</a:t>
              </a:r>
              <a:r>
                <a:rPr lang="en-US" altLang="ja-JP" sz="1600" b="1">
                  <a:latin typeface="Times New Roman" pitchFamily="18" charset="0"/>
                </a:rPr>
                <a:t>Ds </a:t>
              </a:r>
            </a:p>
            <a:p>
              <a:pPr algn="ctr"/>
              <a:r>
                <a:rPr lang="en-US" altLang="ja-JP" sz="1600" b="1">
                  <a:latin typeface="Times New Roman" pitchFamily="18" charset="0"/>
                </a:rPr>
                <a:t>14 chains</a:t>
              </a:r>
            </a:p>
          </p:txBody>
        </p:sp>
        <p:sp>
          <p:nvSpPr>
            <p:cNvPr id="40246" name="Line 312"/>
            <p:cNvSpPr>
              <a:spLocks noChangeShapeType="1"/>
            </p:cNvSpPr>
            <p:nvPr/>
          </p:nvSpPr>
          <p:spPr bwMode="auto">
            <a:xfrm flipH="1">
              <a:off x="793" y="3335"/>
              <a:ext cx="180" cy="181"/>
            </a:xfrm>
            <a:prstGeom prst="line">
              <a:avLst/>
            </a:prstGeom>
            <a:noFill/>
            <a:ln w="28575">
              <a:solidFill>
                <a:srgbClr val="FF0000"/>
              </a:solidFill>
              <a:round/>
              <a:headEnd/>
              <a:tailEnd type="triangle" w="med" len="med"/>
            </a:ln>
          </p:spPr>
          <p:txBody>
            <a:bodyPr wrap="none" anchor="ctr"/>
            <a:lstStyle/>
            <a:p>
              <a:endParaRPr lang="ja-JP" altLang="en-US"/>
            </a:p>
          </p:txBody>
        </p:sp>
      </p:grpSp>
      <p:grpSp>
        <p:nvGrpSpPr>
          <p:cNvPr id="5" name="Group 313"/>
          <p:cNvGrpSpPr>
            <a:grpSpLocks/>
          </p:cNvGrpSpPr>
          <p:nvPr/>
        </p:nvGrpSpPr>
        <p:grpSpPr bwMode="auto">
          <a:xfrm>
            <a:off x="966788" y="709613"/>
            <a:ext cx="3171825" cy="4838700"/>
            <a:chOff x="609" y="447"/>
            <a:chExt cx="1998" cy="3048"/>
          </a:xfrm>
        </p:grpSpPr>
        <p:sp>
          <p:nvSpPr>
            <p:cNvPr id="40223" name="Rectangle 314"/>
            <p:cNvSpPr>
              <a:spLocks noChangeArrowheads="1"/>
            </p:cNvSpPr>
            <p:nvPr/>
          </p:nvSpPr>
          <p:spPr bwMode="auto">
            <a:xfrm>
              <a:off x="2422" y="1508"/>
              <a:ext cx="182" cy="182"/>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0224" name="Line 315"/>
            <p:cNvSpPr>
              <a:spLocks noChangeShapeType="1"/>
            </p:cNvSpPr>
            <p:nvPr/>
          </p:nvSpPr>
          <p:spPr bwMode="auto">
            <a:xfrm flipH="1">
              <a:off x="2250" y="1685"/>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25" name="Line 316"/>
            <p:cNvSpPr>
              <a:spLocks noChangeShapeType="1"/>
            </p:cNvSpPr>
            <p:nvPr/>
          </p:nvSpPr>
          <p:spPr bwMode="auto">
            <a:xfrm flipH="1">
              <a:off x="1876" y="2056"/>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26" name="Line 317"/>
            <p:cNvSpPr>
              <a:spLocks noChangeShapeType="1"/>
            </p:cNvSpPr>
            <p:nvPr/>
          </p:nvSpPr>
          <p:spPr bwMode="auto">
            <a:xfrm flipH="1">
              <a:off x="1512" y="2408"/>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27" name="Line 318"/>
            <p:cNvSpPr>
              <a:spLocks noChangeShapeType="1"/>
            </p:cNvSpPr>
            <p:nvPr/>
          </p:nvSpPr>
          <p:spPr bwMode="auto">
            <a:xfrm flipH="1">
              <a:off x="1153" y="2774"/>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28" name="Rectangle 319"/>
            <p:cNvSpPr>
              <a:spLocks noChangeArrowheads="1"/>
            </p:cNvSpPr>
            <p:nvPr/>
          </p:nvSpPr>
          <p:spPr bwMode="auto">
            <a:xfrm>
              <a:off x="971" y="2946"/>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29" name="Rectangle 320"/>
            <p:cNvSpPr>
              <a:spLocks noChangeArrowheads="1"/>
            </p:cNvSpPr>
            <p:nvPr/>
          </p:nvSpPr>
          <p:spPr bwMode="auto">
            <a:xfrm>
              <a:off x="1692" y="222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30" name="Rectangle 321"/>
            <p:cNvSpPr>
              <a:spLocks noChangeArrowheads="1"/>
            </p:cNvSpPr>
            <p:nvPr/>
          </p:nvSpPr>
          <p:spPr bwMode="auto">
            <a:xfrm>
              <a:off x="2064" y="186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31" name="AutoShape 322"/>
            <p:cNvSpPr>
              <a:spLocks noChangeArrowheads="1"/>
            </p:cNvSpPr>
            <p:nvPr/>
          </p:nvSpPr>
          <p:spPr bwMode="auto">
            <a:xfrm>
              <a:off x="1618" y="447"/>
              <a:ext cx="989" cy="384"/>
            </a:xfrm>
            <a:prstGeom prst="wedgeRoundRectCallout">
              <a:avLst>
                <a:gd name="adj1" fmla="val 38880"/>
                <a:gd name="adj2" fmla="val 233074"/>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1600" b="1" baseline="30000">
                  <a:latin typeface="Times New Roman" pitchFamily="18" charset="0"/>
                </a:rPr>
                <a:t>272</a:t>
              </a:r>
              <a:r>
                <a:rPr lang="en-US" altLang="ja-JP" sz="1600" b="1">
                  <a:latin typeface="Times New Roman" pitchFamily="18" charset="0"/>
                </a:rPr>
                <a:t>111 </a:t>
              </a:r>
            </a:p>
            <a:p>
              <a:pPr algn="ctr"/>
              <a:r>
                <a:rPr lang="en-US" altLang="ja-JP" sz="1600" b="1">
                  <a:latin typeface="Times New Roman" pitchFamily="18" charset="0"/>
                </a:rPr>
                <a:t>14 chains</a:t>
              </a:r>
            </a:p>
          </p:txBody>
        </p:sp>
        <p:sp>
          <p:nvSpPr>
            <p:cNvPr id="40232" name="Rectangle 323"/>
            <p:cNvSpPr>
              <a:spLocks noChangeArrowheads="1"/>
            </p:cNvSpPr>
            <p:nvPr/>
          </p:nvSpPr>
          <p:spPr bwMode="auto">
            <a:xfrm>
              <a:off x="609" y="3313"/>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0233" name="Line 324"/>
            <p:cNvSpPr>
              <a:spLocks noChangeShapeType="1"/>
            </p:cNvSpPr>
            <p:nvPr/>
          </p:nvSpPr>
          <p:spPr bwMode="auto">
            <a:xfrm flipH="1">
              <a:off x="782" y="3150"/>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0234" name="Rectangle 325"/>
            <p:cNvSpPr>
              <a:spLocks noChangeArrowheads="1"/>
            </p:cNvSpPr>
            <p:nvPr/>
          </p:nvSpPr>
          <p:spPr bwMode="auto">
            <a:xfrm>
              <a:off x="1333" y="2587"/>
              <a:ext cx="188"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grpSp>
      <p:sp>
        <p:nvSpPr>
          <p:cNvPr id="326" name="日付プレースホルダ 325"/>
          <p:cNvSpPr>
            <a:spLocks noGrp="1"/>
          </p:cNvSpPr>
          <p:nvPr>
            <p:ph type="dt" sz="quarter" idx="10"/>
          </p:nvPr>
        </p:nvSpPr>
        <p:spPr/>
        <p:txBody>
          <a:bodyPr/>
          <a:lstStyle/>
          <a:p>
            <a:pPr>
              <a:defRPr/>
            </a:pPr>
            <a:fld id="{30EE6194-3E5B-492B-92EB-244DEC0BE402}" type="datetime1">
              <a:rPr lang="ja-JP" altLang="en-US" smtClean="0"/>
              <a:t>2014/6/5</a:t>
            </a:fld>
            <a:endParaRPr lang="ja-JP" altLang="en-US"/>
          </a:p>
        </p:txBody>
      </p:sp>
      <p:sp>
        <p:nvSpPr>
          <p:cNvPr id="327" name="スライド番号プレースホルダ 326"/>
          <p:cNvSpPr>
            <a:spLocks noGrp="1"/>
          </p:cNvSpPr>
          <p:nvPr>
            <p:ph type="sldNum" sz="quarter" idx="12"/>
          </p:nvPr>
        </p:nvSpPr>
        <p:spPr/>
        <p:txBody>
          <a:bodyPr/>
          <a:lstStyle/>
          <a:p>
            <a:pPr>
              <a:defRPr/>
            </a:pPr>
            <a:fld id="{B682610D-3BEF-4FCD-8EAC-34B53B660C3B}" type="slidenum">
              <a:rPr lang="ja-JP" altLang="en-US"/>
              <a:pPr>
                <a:defRPr/>
              </a:pPr>
              <a:t>49</a:t>
            </a:fld>
            <a:endParaRPr lang="ja-JP" altLang="en-US"/>
          </a:p>
        </p:txBody>
      </p:sp>
      <p:sp>
        <p:nvSpPr>
          <p:cNvPr id="328" name="フッター プレースホルダ 327"/>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付プレースホルダ 1"/>
          <p:cNvSpPr>
            <a:spLocks noGrp="1"/>
          </p:cNvSpPr>
          <p:nvPr>
            <p:ph type="dt" sz="quarter" idx="10"/>
          </p:nvPr>
        </p:nvSpPr>
        <p:spPr>
          <a:noFill/>
        </p:spPr>
        <p:txBody>
          <a:bodyPr/>
          <a:lstStyle/>
          <a:p>
            <a:fld id="{DD1D5F19-0858-4315-BDB3-AF9B9ABFD9BD}" type="datetime1">
              <a:rPr lang="ja-JP" altLang="en-US" smtClean="0">
                <a:latin typeface="Arial" pitchFamily="34" charset="0"/>
              </a:rPr>
              <a:t>2014/6/5</a:t>
            </a:fld>
            <a:endParaRPr lang="en-US" altLang="ja-JP" smtClean="0">
              <a:latin typeface="Arial" pitchFamily="34" charset="0"/>
            </a:endParaRPr>
          </a:p>
        </p:txBody>
      </p:sp>
      <p:sp>
        <p:nvSpPr>
          <p:cNvPr id="18436" name="スライド番号プレースホルダ 3"/>
          <p:cNvSpPr>
            <a:spLocks noGrp="1"/>
          </p:cNvSpPr>
          <p:nvPr>
            <p:ph type="sldNum" sz="quarter" idx="12"/>
          </p:nvPr>
        </p:nvSpPr>
        <p:spPr>
          <a:noFill/>
        </p:spPr>
        <p:txBody>
          <a:bodyPr/>
          <a:lstStyle/>
          <a:p>
            <a:fld id="{21321796-C203-4D11-B974-C9C4AF5E57D5}" type="slidenum">
              <a:rPr lang="en-US" altLang="ja-JP" smtClean="0">
                <a:latin typeface="Arial" pitchFamily="34" charset="0"/>
              </a:rPr>
              <a:pPr/>
              <a:t>5</a:t>
            </a:fld>
            <a:endParaRPr lang="en-US" altLang="ja-JP" smtClean="0">
              <a:latin typeface="Arial" pitchFamily="34" charset="0"/>
            </a:endParaRPr>
          </a:p>
        </p:txBody>
      </p:sp>
      <p:sp>
        <p:nvSpPr>
          <p:cNvPr id="6" name="正方形/長方形 5"/>
          <p:cNvSpPr/>
          <p:nvPr/>
        </p:nvSpPr>
        <p:spPr>
          <a:xfrm>
            <a:off x="0" y="0"/>
            <a:ext cx="9144000" cy="628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8438" name="Picture 2"/>
          <p:cNvPicPr>
            <a:picLocks noChangeAspect="1" noChangeArrowheads="1"/>
          </p:cNvPicPr>
          <p:nvPr/>
        </p:nvPicPr>
        <p:blipFill>
          <a:blip r:embed="rId2" cstate="print"/>
          <a:srcRect/>
          <a:stretch>
            <a:fillRect/>
          </a:stretch>
        </p:blipFill>
        <p:spPr bwMode="auto">
          <a:xfrm>
            <a:off x="304800" y="557213"/>
            <a:ext cx="8534400" cy="5729287"/>
          </a:xfrm>
          <a:prstGeom prst="rect">
            <a:avLst/>
          </a:prstGeom>
          <a:noFill/>
          <a:ln w="9525">
            <a:noFill/>
            <a:miter lim="800000"/>
            <a:headEnd/>
            <a:tailEnd/>
          </a:ln>
        </p:spPr>
      </p:pic>
      <p:sp>
        <p:nvSpPr>
          <p:cNvPr id="18439" name="Line 9"/>
          <p:cNvSpPr>
            <a:spLocks noChangeShapeType="1"/>
          </p:cNvSpPr>
          <p:nvPr/>
        </p:nvSpPr>
        <p:spPr bwMode="auto">
          <a:xfrm>
            <a:off x="2438400" y="6045200"/>
            <a:ext cx="2781300" cy="0"/>
          </a:xfrm>
          <a:prstGeom prst="line">
            <a:avLst/>
          </a:prstGeom>
          <a:noFill/>
          <a:ln w="9525">
            <a:solidFill>
              <a:schemeClr val="tx1"/>
            </a:solidFill>
            <a:round/>
            <a:headEnd/>
            <a:tailEnd type="triangle" w="med" len="med"/>
          </a:ln>
        </p:spPr>
        <p:txBody>
          <a:bodyPr wrap="none" anchor="ctr"/>
          <a:lstStyle/>
          <a:p>
            <a:endParaRPr lang="ja-JP" altLang="en-US"/>
          </a:p>
        </p:txBody>
      </p:sp>
      <p:sp>
        <p:nvSpPr>
          <p:cNvPr id="18440" name="Text Box 10"/>
          <p:cNvSpPr txBox="1">
            <a:spLocks noChangeArrowheads="1"/>
          </p:cNvSpPr>
          <p:nvPr/>
        </p:nvSpPr>
        <p:spPr bwMode="auto">
          <a:xfrm>
            <a:off x="2892425" y="5618163"/>
            <a:ext cx="355600" cy="369887"/>
          </a:xfrm>
          <a:prstGeom prst="rect">
            <a:avLst/>
          </a:prstGeom>
          <a:noFill/>
          <a:ln w="9525">
            <a:noFill/>
            <a:miter lim="800000"/>
            <a:headEnd/>
            <a:tailEnd/>
          </a:ln>
        </p:spPr>
        <p:txBody>
          <a:bodyPr wrap="none">
            <a:spAutoFit/>
          </a:bodyPr>
          <a:lstStyle/>
          <a:p>
            <a:r>
              <a:rPr lang="en-US" altLang="ja-JP">
                <a:latin typeface="Times"/>
                <a:ea typeface="Osaka"/>
                <a:cs typeface="Osaka"/>
              </a:rPr>
              <a:t>N</a:t>
            </a:r>
            <a:endParaRPr lang="ja-JP" altLang="en-US">
              <a:latin typeface="Times"/>
              <a:ea typeface="Osaka"/>
              <a:cs typeface="Osaka"/>
            </a:endParaRPr>
          </a:p>
        </p:txBody>
      </p:sp>
      <p:sp>
        <p:nvSpPr>
          <p:cNvPr id="18441" name="Line 11"/>
          <p:cNvSpPr>
            <a:spLocks noChangeShapeType="1"/>
          </p:cNvSpPr>
          <p:nvPr/>
        </p:nvSpPr>
        <p:spPr bwMode="auto">
          <a:xfrm flipV="1">
            <a:off x="528638" y="3290888"/>
            <a:ext cx="0" cy="2006600"/>
          </a:xfrm>
          <a:prstGeom prst="line">
            <a:avLst/>
          </a:prstGeom>
          <a:noFill/>
          <a:ln w="9525">
            <a:solidFill>
              <a:schemeClr val="tx1"/>
            </a:solidFill>
            <a:round/>
            <a:headEnd/>
            <a:tailEnd type="triangle" w="med" len="med"/>
          </a:ln>
        </p:spPr>
        <p:txBody>
          <a:bodyPr wrap="none" anchor="ctr"/>
          <a:lstStyle/>
          <a:p>
            <a:endParaRPr lang="ja-JP" altLang="en-US"/>
          </a:p>
        </p:txBody>
      </p:sp>
      <p:sp>
        <p:nvSpPr>
          <p:cNvPr id="18442" name="Text Box 12"/>
          <p:cNvSpPr txBox="1">
            <a:spLocks noChangeArrowheads="1"/>
          </p:cNvSpPr>
          <p:nvPr/>
        </p:nvSpPr>
        <p:spPr bwMode="auto">
          <a:xfrm>
            <a:off x="103188" y="3825875"/>
            <a:ext cx="461962" cy="242888"/>
          </a:xfrm>
          <a:prstGeom prst="rect">
            <a:avLst/>
          </a:prstGeom>
          <a:noFill/>
          <a:ln w="9525">
            <a:noFill/>
            <a:miter lim="800000"/>
            <a:headEnd/>
            <a:tailEnd/>
          </a:ln>
        </p:spPr>
        <p:txBody>
          <a:bodyPr vert="eaVert" wrap="none">
            <a:spAutoFit/>
          </a:bodyPr>
          <a:lstStyle/>
          <a:p>
            <a:r>
              <a:rPr lang="en-US" altLang="ja-JP">
                <a:latin typeface="Times"/>
                <a:ea typeface="Osaka"/>
                <a:cs typeface="Osaka"/>
              </a:rPr>
              <a:t>Z</a:t>
            </a:r>
            <a:endParaRPr lang="ja-JP" altLang="en-US">
              <a:latin typeface="Times"/>
              <a:ea typeface="Osaka"/>
              <a:cs typeface="Osaka"/>
            </a:endParaRPr>
          </a:p>
        </p:txBody>
      </p:sp>
      <p:sp>
        <p:nvSpPr>
          <p:cNvPr id="13" name="円/楕円 12"/>
          <p:cNvSpPr/>
          <p:nvPr/>
        </p:nvSpPr>
        <p:spPr>
          <a:xfrm>
            <a:off x="7519988" y="357188"/>
            <a:ext cx="1571625" cy="12747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444" name="テキスト ボックス 12"/>
          <p:cNvSpPr txBox="1">
            <a:spLocks noChangeArrowheads="1"/>
          </p:cNvSpPr>
          <p:nvPr/>
        </p:nvSpPr>
        <p:spPr bwMode="auto">
          <a:xfrm>
            <a:off x="7000875" y="-33338"/>
            <a:ext cx="2214563" cy="369888"/>
          </a:xfrm>
          <a:prstGeom prst="rect">
            <a:avLst/>
          </a:prstGeom>
          <a:noFill/>
          <a:ln w="9525">
            <a:noFill/>
            <a:miter lim="800000"/>
            <a:headEnd/>
            <a:tailEnd/>
          </a:ln>
        </p:spPr>
        <p:txBody>
          <a:bodyPr>
            <a:spAutoFit/>
          </a:bodyPr>
          <a:lstStyle/>
          <a:p>
            <a:r>
              <a:rPr lang="en-US" altLang="ja-JP">
                <a:latin typeface="Calibri" pitchFamily="34" charset="0"/>
              </a:rPr>
              <a:t>Region of interest</a:t>
            </a:r>
            <a:endParaRPr lang="ja-JP" altLang="en-US">
              <a:latin typeface="Calibri" pitchFamily="34" charset="0"/>
            </a:endParaRPr>
          </a:p>
        </p:txBody>
      </p:sp>
      <p:sp>
        <p:nvSpPr>
          <p:cNvPr id="15" name="正方形/長方形 14"/>
          <p:cNvSpPr/>
          <p:nvPr/>
        </p:nvSpPr>
        <p:spPr>
          <a:xfrm>
            <a:off x="8883650" y="428625"/>
            <a:ext cx="46038" cy="214312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 name="正方形/長方形 15"/>
          <p:cNvSpPr/>
          <p:nvPr/>
        </p:nvSpPr>
        <p:spPr>
          <a:xfrm>
            <a:off x="7756525" y="857250"/>
            <a:ext cx="1357313" cy="5397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447" name="テキスト ボックス 18"/>
          <p:cNvSpPr txBox="1">
            <a:spLocks noChangeArrowheads="1"/>
          </p:cNvSpPr>
          <p:nvPr/>
        </p:nvSpPr>
        <p:spPr bwMode="auto">
          <a:xfrm>
            <a:off x="7248525" y="714375"/>
            <a:ext cx="592138" cy="338138"/>
          </a:xfrm>
          <a:prstGeom prst="rect">
            <a:avLst/>
          </a:prstGeom>
          <a:noFill/>
          <a:ln w="9525">
            <a:noFill/>
            <a:miter lim="800000"/>
            <a:headEnd/>
            <a:tailEnd/>
          </a:ln>
        </p:spPr>
        <p:txBody>
          <a:bodyPr wrap="none">
            <a:spAutoFit/>
          </a:bodyPr>
          <a:lstStyle/>
          <a:p>
            <a:r>
              <a:rPr lang="en-US" altLang="ja-JP" sz="1600" b="1">
                <a:latin typeface="Calibri" pitchFamily="34" charset="0"/>
              </a:rPr>
              <a:t>114?</a:t>
            </a:r>
            <a:endParaRPr lang="ja-JP" altLang="en-US" sz="1600" b="1">
              <a:latin typeface="Calibri" pitchFamily="34" charset="0"/>
            </a:endParaRPr>
          </a:p>
        </p:txBody>
      </p:sp>
      <p:sp>
        <p:nvSpPr>
          <p:cNvPr id="18448" name="テキスト ボックス 19"/>
          <p:cNvSpPr txBox="1">
            <a:spLocks noChangeArrowheads="1"/>
          </p:cNvSpPr>
          <p:nvPr/>
        </p:nvSpPr>
        <p:spPr bwMode="auto">
          <a:xfrm>
            <a:off x="8620125" y="2516188"/>
            <a:ext cx="496888" cy="338137"/>
          </a:xfrm>
          <a:prstGeom prst="rect">
            <a:avLst/>
          </a:prstGeom>
          <a:noFill/>
          <a:ln w="9525">
            <a:noFill/>
            <a:miter lim="800000"/>
            <a:headEnd/>
            <a:tailEnd/>
          </a:ln>
        </p:spPr>
        <p:txBody>
          <a:bodyPr wrap="none">
            <a:spAutoFit/>
          </a:bodyPr>
          <a:lstStyle/>
          <a:p>
            <a:r>
              <a:rPr lang="en-US" altLang="ja-JP" sz="1600" b="1">
                <a:latin typeface="Calibri" pitchFamily="34" charset="0"/>
              </a:rPr>
              <a:t>184</a:t>
            </a:r>
            <a:endParaRPr lang="ja-JP" altLang="en-US" sz="1600" b="1">
              <a:latin typeface="Calibri" pitchFamily="34" charset="0"/>
            </a:endParaRPr>
          </a:p>
        </p:txBody>
      </p:sp>
      <p:sp>
        <p:nvSpPr>
          <p:cNvPr id="19" name="正方形/長方形 18"/>
          <p:cNvSpPr/>
          <p:nvPr/>
        </p:nvSpPr>
        <p:spPr>
          <a:xfrm>
            <a:off x="8485188" y="571500"/>
            <a:ext cx="625475" cy="4603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450" name="テキスト ボックス 21"/>
          <p:cNvSpPr txBox="1">
            <a:spLocks noChangeArrowheads="1"/>
          </p:cNvSpPr>
          <p:nvPr/>
        </p:nvSpPr>
        <p:spPr bwMode="auto">
          <a:xfrm>
            <a:off x="7940675" y="428625"/>
            <a:ext cx="590550" cy="338138"/>
          </a:xfrm>
          <a:prstGeom prst="rect">
            <a:avLst/>
          </a:prstGeom>
          <a:noFill/>
          <a:ln w="9525">
            <a:noFill/>
            <a:miter lim="800000"/>
            <a:headEnd/>
            <a:tailEnd/>
          </a:ln>
        </p:spPr>
        <p:txBody>
          <a:bodyPr wrap="none">
            <a:spAutoFit/>
          </a:bodyPr>
          <a:lstStyle/>
          <a:p>
            <a:r>
              <a:rPr lang="en-US" altLang="ja-JP" sz="1600" b="1">
                <a:latin typeface="Calibri" pitchFamily="34" charset="0"/>
              </a:rPr>
              <a:t>120?</a:t>
            </a:r>
            <a:endParaRPr lang="ja-JP" altLang="en-US" sz="1600" b="1">
              <a:latin typeface="Calibri" pitchFamily="34" charset="0"/>
            </a:endParaRPr>
          </a:p>
        </p:txBody>
      </p:sp>
      <p:sp>
        <p:nvSpPr>
          <p:cNvPr id="18451" name="テキスト ボックス 31"/>
          <p:cNvSpPr txBox="1">
            <a:spLocks noChangeArrowheads="1"/>
          </p:cNvSpPr>
          <p:nvPr/>
        </p:nvSpPr>
        <p:spPr bwMode="auto">
          <a:xfrm>
            <a:off x="500063" y="1857375"/>
            <a:ext cx="2711450" cy="369888"/>
          </a:xfrm>
          <a:prstGeom prst="rect">
            <a:avLst/>
          </a:prstGeom>
          <a:noFill/>
          <a:ln w="9525">
            <a:noFill/>
            <a:miter lim="800000"/>
            <a:headEnd/>
            <a:tailEnd/>
          </a:ln>
        </p:spPr>
        <p:txBody>
          <a:bodyPr wrap="none">
            <a:spAutoFit/>
          </a:bodyPr>
          <a:lstStyle/>
          <a:p>
            <a:r>
              <a:rPr lang="en-US" altLang="ja-JP"/>
              <a:t>new nuclides: </a:t>
            </a:r>
            <a:r>
              <a:rPr lang="ja-JP" altLang="en-US"/>
              <a:t>～</a:t>
            </a:r>
            <a:r>
              <a:rPr lang="en-US" altLang="ja-JP"/>
              <a:t>40/year </a:t>
            </a:r>
            <a:endParaRPr lang="ja-JP" altLang="en-US"/>
          </a:p>
        </p:txBody>
      </p:sp>
      <p:sp>
        <p:nvSpPr>
          <p:cNvPr id="18452" name="テキスト ボックス 32"/>
          <p:cNvSpPr txBox="1">
            <a:spLocks noChangeArrowheads="1"/>
          </p:cNvSpPr>
          <p:nvPr/>
        </p:nvSpPr>
        <p:spPr bwMode="auto">
          <a:xfrm>
            <a:off x="500063" y="2344738"/>
            <a:ext cx="2749550" cy="369887"/>
          </a:xfrm>
          <a:prstGeom prst="rect">
            <a:avLst/>
          </a:prstGeom>
          <a:noFill/>
          <a:ln w="9525">
            <a:noFill/>
            <a:miter lim="800000"/>
            <a:headEnd/>
            <a:tailEnd/>
          </a:ln>
        </p:spPr>
        <p:txBody>
          <a:bodyPr wrap="none">
            <a:spAutoFit/>
          </a:bodyPr>
          <a:lstStyle/>
          <a:p>
            <a:r>
              <a:rPr lang="en-US" altLang="ja-JP"/>
              <a:t>new element: </a:t>
            </a:r>
            <a:r>
              <a:rPr lang="ja-JP" altLang="en-US"/>
              <a:t>～</a:t>
            </a:r>
            <a:r>
              <a:rPr lang="en-US" altLang="ja-JP"/>
              <a:t>0.3/year </a:t>
            </a:r>
            <a:endParaRPr lang="ja-JP" altLang="en-US"/>
          </a:p>
        </p:txBody>
      </p:sp>
      <p:sp>
        <p:nvSpPr>
          <p:cNvPr id="20" name="フッター プレースホルダ 19"/>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836738"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63" name="Rectangle 3"/>
          <p:cNvSpPr>
            <a:spLocks noChangeArrowheads="1"/>
          </p:cNvSpPr>
          <p:nvPr/>
        </p:nvSpPr>
        <p:spPr bwMode="auto">
          <a:xfrm>
            <a:off x="6729413" y="969963"/>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116</a:t>
            </a:r>
          </a:p>
        </p:txBody>
      </p:sp>
      <p:sp>
        <p:nvSpPr>
          <p:cNvPr id="40964" name="Rectangle 4"/>
          <p:cNvSpPr>
            <a:spLocks noChangeArrowheads="1"/>
          </p:cNvSpPr>
          <p:nvPr/>
        </p:nvSpPr>
        <p:spPr bwMode="auto">
          <a:xfrm>
            <a:off x="7016750" y="9699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65" name="Rectangle 5"/>
          <p:cNvSpPr>
            <a:spLocks noChangeArrowheads="1"/>
          </p:cNvSpPr>
          <p:nvPr/>
        </p:nvSpPr>
        <p:spPr bwMode="auto">
          <a:xfrm>
            <a:off x="7304088" y="969963"/>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0966" name="Rectangle 6"/>
          <p:cNvSpPr>
            <a:spLocks noChangeArrowheads="1"/>
          </p:cNvSpPr>
          <p:nvPr/>
        </p:nvSpPr>
        <p:spPr bwMode="auto">
          <a:xfrm>
            <a:off x="7593013" y="9699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67" name="Rectangle 7"/>
          <p:cNvSpPr>
            <a:spLocks noChangeArrowheads="1"/>
          </p:cNvSpPr>
          <p:nvPr/>
        </p:nvSpPr>
        <p:spPr bwMode="auto">
          <a:xfrm>
            <a:off x="7881938" y="9699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68" name="Rectangle 8"/>
          <p:cNvSpPr>
            <a:spLocks noChangeArrowheads="1"/>
          </p:cNvSpPr>
          <p:nvPr/>
        </p:nvSpPr>
        <p:spPr bwMode="auto">
          <a:xfrm>
            <a:off x="8170863" y="96996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69" name="Rectangle 9"/>
          <p:cNvSpPr>
            <a:spLocks noChangeArrowheads="1"/>
          </p:cNvSpPr>
          <p:nvPr/>
        </p:nvSpPr>
        <p:spPr bwMode="auto">
          <a:xfrm>
            <a:off x="6154738" y="1258888"/>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115</a:t>
            </a:r>
          </a:p>
        </p:txBody>
      </p:sp>
      <p:sp>
        <p:nvSpPr>
          <p:cNvPr id="40970" name="Rectangle 10"/>
          <p:cNvSpPr>
            <a:spLocks noChangeArrowheads="1"/>
          </p:cNvSpPr>
          <p:nvPr/>
        </p:nvSpPr>
        <p:spPr bwMode="auto">
          <a:xfrm>
            <a:off x="6443663" y="12588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71" name="Rectangle 11"/>
          <p:cNvSpPr>
            <a:spLocks noChangeArrowheads="1"/>
          </p:cNvSpPr>
          <p:nvPr/>
        </p:nvSpPr>
        <p:spPr bwMode="auto">
          <a:xfrm>
            <a:off x="6729413" y="12588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72" name="Rectangle 12"/>
          <p:cNvSpPr>
            <a:spLocks noChangeArrowheads="1"/>
          </p:cNvSpPr>
          <p:nvPr/>
        </p:nvSpPr>
        <p:spPr bwMode="auto">
          <a:xfrm>
            <a:off x="7016750" y="1258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73" name="Rectangle 13"/>
          <p:cNvSpPr>
            <a:spLocks noChangeArrowheads="1"/>
          </p:cNvSpPr>
          <p:nvPr/>
        </p:nvSpPr>
        <p:spPr bwMode="auto">
          <a:xfrm>
            <a:off x="7304088" y="1258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74" name="Rectangle 14"/>
          <p:cNvSpPr>
            <a:spLocks noChangeArrowheads="1"/>
          </p:cNvSpPr>
          <p:nvPr/>
        </p:nvSpPr>
        <p:spPr bwMode="auto">
          <a:xfrm>
            <a:off x="6154738" y="1547813"/>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114</a:t>
            </a:r>
          </a:p>
        </p:txBody>
      </p:sp>
      <p:sp>
        <p:nvSpPr>
          <p:cNvPr id="40975" name="Rectangle 15"/>
          <p:cNvSpPr>
            <a:spLocks noChangeArrowheads="1"/>
          </p:cNvSpPr>
          <p:nvPr/>
        </p:nvSpPr>
        <p:spPr bwMode="auto">
          <a:xfrm>
            <a:off x="6443663" y="154781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76" name="Rectangle 16"/>
          <p:cNvSpPr>
            <a:spLocks noChangeArrowheads="1"/>
          </p:cNvSpPr>
          <p:nvPr/>
        </p:nvSpPr>
        <p:spPr bwMode="auto">
          <a:xfrm>
            <a:off x="6729413" y="1547813"/>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0977" name="Rectangle 17"/>
          <p:cNvSpPr>
            <a:spLocks noChangeArrowheads="1"/>
          </p:cNvSpPr>
          <p:nvPr/>
        </p:nvSpPr>
        <p:spPr bwMode="auto">
          <a:xfrm>
            <a:off x="7016750" y="154781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78" name="Rectangle 18"/>
          <p:cNvSpPr>
            <a:spLocks noChangeArrowheads="1"/>
          </p:cNvSpPr>
          <p:nvPr/>
        </p:nvSpPr>
        <p:spPr bwMode="auto">
          <a:xfrm>
            <a:off x="7304088" y="1547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79" name="Rectangle 19"/>
          <p:cNvSpPr>
            <a:spLocks noChangeArrowheads="1"/>
          </p:cNvSpPr>
          <p:nvPr/>
        </p:nvSpPr>
        <p:spPr bwMode="auto">
          <a:xfrm>
            <a:off x="7593013" y="1547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80" name="Rectangle 20"/>
          <p:cNvSpPr>
            <a:spLocks noChangeArrowheads="1"/>
          </p:cNvSpPr>
          <p:nvPr/>
        </p:nvSpPr>
        <p:spPr bwMode="auto">
          <a:xfrm>
            <a:off x="7881938" y="1547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81" name="Rectangle 21"/>
          <p:cNvSpPr>
            <a:spLocks noChangeArrowheads="1"/>
          </p:cNvSpPr>
          <p:nvPr/>
        </p:nvSpPr>
        <p:spPr bwMode="auto">
          <a:xfrm>
            <a:off x="4425950" y="1836738"/>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113</a:t>
            </a:r>
          </a:p>
        </p:txBody>
      </p:sp>
      <p:sp>
        <p:nvSpPr>
          <p:cNvPr id="40982" name="Rectangle 22"/>
          <p:cNvSpPr>
            <a:spLocks noChangeArrowheads="1"/>
          </p:cNvSpPr>
          <p:nvPr/>
        </p:nvSpPr>
        <p:spPr bwMode="auto">
          <a:xfrm>
            <a:off x="4714875"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83" name="Rectangle 23"/>
          <p:cNvSpPr>
            <a:spLocks noChangeArrowheads="1"/>
          </p:cNvSpPr>
          <p:nvPr/>
        </p:nvSpPr>
        <p:spPr bwMode="auto">
          <a:xfrm>
            <a:off x="5289550"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84" name="Rectangle 24"/>
          <p:cNvSpPr>
            <a:spLocks noChangeArrowheads="1"/>
          </p:cNvSpPr>
          <p:nvPr/>
        </p:nvSpPr>
        <p:spPr bwMode="auto">
          <a:xfrm>
            <a:off x="5576888"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85" name="Rectangle 25"/>
          <p:cNvSpPr>
            <a:spLocks noChangeArrowheads="1"/>
          </p:cNvSpPr>
          <p:nvPr/>
        </p:nvSpPr>
        <p:spPr bwMode="auto">
          <a:xfrm>
            <a:off x="5865813"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86" name="Rectangle 26"/>
          <p:cNvSpPr>
            <a:spLocks noChangeArrowheads="1"/>
          </p:cNvSpPr>
          <p:nvPr/>
        </p:nvSpPr>
        <p:spPr bwMode="auto">
          <a:xfrm>
            <a:off x="6154738" y="183673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87" name="Rectangle 27"/>
          <p:cNvSpPr>
            <a:spLocks noChangeArrowheads="1"/>
          </p:cNvSpPr>
          <p:nvPr/>
        </p:nvSpPr>
        <p:spPr bwMode="auto">
          <a:xfrm>
            <a:off x="6443663" y="1836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88" name="Rectangle 28"/>
          <p:cNvSpPr>
            <a:spLocks noChangeArrowheads="1"/>
          </p:cNvSpPr>
          <p:nvPr/>
        </p:nvSpPr>
        <p:spPr bwMode="auto">
          <a:xfrm>
            <a:off x="6729413" y="1836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89" name="Rectangle 29"/>
          <p:cNvSpPr>
            <a:spLocks noChangeArrowheads="1"/>
          </p:cNvSpPr>
          <p:nvPr/>
        </p:nvSpPr>
        <p:spPr bwMode="auto">
          <a:xfrm>
            <a:off x="3276600" y="2122488"/>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112</a:t>
            </a:r>
          </a:p>
        </p:txBody>
      </p:sp>
      <p:sp>
        <p:nvSpPr>
          <p:cNvPr id="40990" name="Rectangle 30"/>
          <p:cNvSpPr>
            <a:spLocks noChangeArrowheads="1"/>
          </p:cNvSpPr>
          <p:nvPr/>
        </p:nvSpPr>
        <p:spPr bwMode="auto">
          <a:xfrm>
            <a:off x="3562350"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1" name="Rectangle 31"/>
          <p:cNvSpPr>
            <a:spLocks noChangeArrowheads="1"/>
          </p:cNvSpPr>
          <p:nvPr/>
        </p:nvSpPr>
        <p:spPr bwMode="auto">
          <a:xfrm>
            <a:off x="3849688"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2" name="Rectangle 32"/>
          <p:cNvSpPr>
            <a:spLocks noChangeArrowheads="1"/>
          </p:cNvSpPr>
          <p:nvPr/>
        </p:nvSpPr>
        <p:spPr bwMode="auto">
          <a:xfrm>
            <a:off x="4137025"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3" name="Rectangle 33"/>
          <p:cNvSpPr>
            <a:spLocks noChangeArrowheads="1"/>
          </p:cNvSpPr>
          <p:nvPr/>
        </p:nvSpPr>
        <p:spPr bwMode="auto">
          <a:xfrm>
            <a:off x="4425950"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4" name="Rectangle 34"/>
          <p:cNvSpPr>
            <a:spLocks noChangeArrowheads="1"/>
          </p:cNvSpPr>
          <p:nvPr/>
        </p:nvSpPr>
        <p:spPr bwMode="auto">
          <a:xfrm>
            <a:off x="4714875"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5" name="Rectangle 35"/>
          <p:cNvSpPr>
            <a:spLocks noChangeArrowheads="1"/>
          </p:cNvSpPr>
          <p:nvPr/>
        </p:nvSpPr>
        <p:spPr bwMode="auto">
          <a:xfrm>
            <a:off x="5003800" y="21224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0996" name="Rectangle 36"/>
          <p:cNvSpPr>
            <a:spLocks noChangeArrowheads="1"/>
          </p:cNvSpPr>
          <p:nvPr/>
        </p:nvSpPr>
        <p:spPr bwMode="auto">
          <a:xfrm>
            <a:off x="5289550"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7" name="Rectangle 37"/>
          <p:cNvSpPr>
            <a:spLocks noChangeArrowheads="1"/>
          </p:cNvSpPr>
          <p:nvPr/>
        </p:nvSpPr>
        <p:spPr bwMode="auto">
          <a:xfrm>
            <a:off x="5576888"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8" name="Rectangle 38"/>
          <p:cNvSpPr>
            <a:spLocks noChangeArrowheads="1"/>
          </p:cNvSpPr>
          <p:nvPr/>
        </p:nvSpPr>
        <p:spPr bwMode="auto">
          <a:xfrm>
            <a:off x="5865813"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0999" name="Rectangle 39"/>
          <p:cNvSpPr>
            <a:spLocks noChangeArrowheads="1"/>
          </p:cNvSpPr>
          <p:nvPr/>
        </p:nvSpPr>
        <p:spPr bwMode="auto">
          <a:xfrm>
            <a:off x="6154738" y="2122488"/>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1000" name="Rectangle 40"/>
          <p:cNvSpPr>
            <a:spLocks noChangeArrowheads="1"/>
          </p:cNvSpPr>
          <p:nvPr/>
        </p:nvSpPr>
        <p:spPr bwMode="auto">
          <a:xfrm>
            <a:off x="6443663" y="21224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01" name="Rectangle 41"/>
          <p:cNvSpPr>
            <a:spLocks noChangeArrowheads="1"/>
          </p:cNvSpPr>
          <p:nvPr/>
        </p:nvSpPr>
        <p:spPr bwMode="auto">
          <a:xfrm>
            <a:off x="6729413" y="21224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02" name="Rectangle 42"/>
          <p:cNvSpPr>
            <a:spLocks noChangeArrowheads="1"/>
          </p:cNvSpPr>
          <p:nvPr/>
        </p:nvSpPr>
        <p:spPr bwMode="auto">
          <a:xfrm>
            <a:off x="7016750" y="21224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03" name="Rectangle 43"/>
          <p:cNvSpPr>
            <a:spLocks noChangeArrowheads="1"/>
          </p:cNvSpPr>
          <p:nvPr/>
        </p:nvSpPr>
        <p:spPr bwMode="auto">
          <a:xfrm>
            <a:off x="7304088" y="21224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04" name="Rectangle 44"/>
          <p:cNvSpPr>
            <a:spLocks noChangeArrowheads="1"/>
          </p:cNvSpPr>
          <p:nvPr/>
        </p:nvSpPr>
        <p:spPr bwMode="auto">
          <a:xfrm>
            <a:off x="2122488" y="2409825"/>
            <a:ext cx="288925" cy="288925"/>
          </a:xfrm>
          <a:prstGeom prst="rect">
            <a:avLst/>
          </a:prstGeom>
          <a:noFill/>
          <a:ln w="3175">
            <a:solidFill>
              <a:schemeClr val="tx1"/>
            </a:solidFill>
            <a:miter lim="800000"/>
            <a:headEnd/>
            <a:tailEnd/>
          </a:ln>
        </p:spPr>
        <p:txBody>
          <a:bodyPr wrap="none" anchor="ctr"/>
          <a:lstStyle/>
          <a:p>
            <a:pPr algn="ctr"/>
            <a:r>
              <a:rPr lang="en-US" altLang="ja-JP" sz="1400">
                <a:latin typeface="Calibri" pitchFamily="34" charset="0"/>
              </a:rPr>
              <a:t>111</a:t>
            </a:r>
          </a:p>
        </p:txBody>
      </p:sp>
      <p:sp>
        <p:nvSpPr>
          <p:cNvPr id="41005" name="Rectangle 45"/>
          <p:cNvSpPr>
            <a:spLocks noChangeArrowheads="1"/>
          </p:cNvSpPr>
          <p:nvPr/>
        </p:nvSpPr>
        <p:spPr bwMode="auto">
          <a:xfrm>
            <a:off x="240982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06" name="Rectangle 46"/>
          <p:cNvSpPr>
            <a:spLocks noChangeArrowheads="1"/>
          </p:cNvSpPr>
          <p:nvPr/>
        </p:nvSpPr>
        <p:spPr bwMode="auto">
          <a:xfrm>
            <a:off x="269875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07" name="Rectangle 47"/>
          <p:cNvSpPr>
            <a:spLocks noChangeArrowheads="1"/>
          </p:cNvSpPr>
          <p:nvPr/>
        </p:nvSpPr>
        <p:spPr bwMode="auto">
          <a:xfrm>
            <a:off x="298767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08" name="Rectangle 48"/>
          <p:cNvSpPr>
            <a:spLocks noChangeArrowheads="1"/>
          </p:cNvSpPr>
          <p:nvPr/>
        </p:nvSpPr>
        <p:spPr bwMode="auto">
          <a:xfrm>
            <a:off x="327660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09" name="Rectangle 49"/>
          <p:cNvSpPr>
            <a:spLocks noChangeArrowheads="1"/>
          </p:cNvSpPr>
          <p:nvPr/>
        </p:nvSpPr>
        <p:spPr bwMode="auto">
          <a:xfrm>
            <a:off x="356235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10" name="Rectangle 50"/>
          <p:cNvSpPr>
            <a:spLocks noChangeArrowheads="1"/>
          </p:cNvSpPr>
          <p:nvPr/>
        </p:nvSpPr>
        <p:spPr bwMode="auto">
          <a:xfrm>
            <a:off x="3849688" y="24098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11" name="Rectangle 51"/>
          <p:cNvSpPr>
            <a:spLocks noChangeArrowheads="1"/>
          </p:cNvSpPr>
          <p:nvPr/>
        </p:nvSpPr>
        <p:spPr bwMode="auto">
          <a:xfrm>
            <a:off x="413702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12" name="Rectangle 52"/>
          <p:cNvSpPr>
            <a:spLocks noChangeArrowheads="1"/>
          </p:cNvSpPr>
          <p:nvPr/>
        </p:nvSpPr>
        <p:spPr bwMode="auto">
          <a:xfrm>
            <a:off x="4714875"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13" name="Rectangle 53"/>
          <p:cNvSpPr>
            <a:spLocks noChangeArrowheads="1"/>
          </p:cNvSpPr>
          <p:nvPr/>
        </p:nvSpPr>
        <p:spPr bwMode="auto">
          <a:xfrm>
            <a:off x="500380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14" name="Rectangle 54"/>
          <p:cNvSpPr>
            <a:spLocks noChangeArrowheads="1"/>
          </p:cNvSpPr>
          <p:nvPr/>
        </p:nvSpPr>
        <p:spPr bwMode="auto">
          <a:xfrm>
            <a:off x="5289550"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15" name="Rectangle 55"/>
          <p:cNvSpPr>
            <a:spLocks noChangeArrowheads="1"/>
          </p:cNvSpPr>
          <p:nvPr/>
        </p:nvSpPr>
        <p:spPr bwMode="auto">
          <a:xfrm>
            <a:off x="5576888"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16" name="Rectangle 56"/>
          <p:cNvSpPr>
            <a:spLocks noChangeArrowheads="1"/>
          </p:cNvSpPr>
          <p:nvPr/>
        </p:nvSpPr>
        <p:spPr bwMode="auto">
          <a:xfrm>
            <a:off x="5865813" y="24098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17" name="Rectangle 57"/>
          <p:cNvSpPr>
            <a:spLocks noChangeArrowheads="1"/>
          </p:cNvSpPr>
          <p:nvPr/>
        </p:nvSpPr>
        <p:spPr bwMode="auto">
          <a:xfrm>
            <a:off x="6154738" y="24098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18" name="Rectangle 58"/>
          <p:cNvSpPr>
            <a:spLocks noChangeArrowheads="1"/>
          </p:cNvSpPr>
          <p:nvPr/>
        </p:nvSpPr>
        <p:spPr bwMode="auto">
          <a:xfrm>
            <a:off x="6443663"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19" name="Rectangle 59"/>
          <p:cNvSpPr>
            <a:spLocks noChangeArrowheads="1"/>
          </p:cNvSpPr>
          <p:nvPr/>
        </p:nvSpPr>
        <p:spPr bwMode="auto">
          <a:xfrm>
            <a:off x="6729413" y="24098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20" name="Rectangle 60"/>
          <p:cNvSpPr>
            <a:spLocks noChangeArrowheads="1"/>
          </p:cNvSpPr>
          <p:nvPr/>
        </p:nvSpPr>
        <p:spPr bwMode="auto">
          <a:xfrm>
            <a:off x="2122488" y="26987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Ds</a:t>
            </a:r>
          </a:p>
        </p:txBody>
      </p:sp>
      <p:sp>
        <p:nvSpPr>
          <p:cNvPr id="41021" name="Rectangle 61"/>
          <p:cNvSpPr>
            <a:spLocks noChangeArrowheads="1"/>
          </p:cNvSpPr>
          <p:nvPr/>
        </p:nvSpPr>
        <p:spPr bwMode="auto">
          <a:xfrm>
            <a:off x="240982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22" name="Rectangle 62"/>
          <p:cNvSpPr>
            <a:spLocks noChangeArrowheads="1"/>
          </p:cNvSpPr>
          <p:nvPr/>
        </p:nvSpPr>
        <p:spPr bwMode="auto">
          <a:xfrm>
            <a:off x="2698750"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23" name="Rectangle 63"/>
          <p:cNvSpPr>
            <a:spLocks noChangeArrowheads="1"/>
          </p:cNvSpPr>
          <p:nvPr/>
        </p:nvSpPr>
        <p:spPr bwMode="auto">
          <a:xfrm>
            <a:off x="298767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24" name="Rectangle 64"/>
          <p:cNvSpPr>
            <a:spLocks noChangeArrowheads="1"/>
          </p:cNvSpPr>
          <p:nvPr/>
        </p:nvSpPr>
        <p:spPr bwMode="auto">
          <a:xfrm>
            <a:off x="3276600"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25" name="Rectangle 65"/>
          <p:cNvSpPr>
            <a:spLocks noChangeArrowheads="1"/>
          </p:cNvSpPr>
          <p:nvPr/>
        </p:nvSpPr>
        <p:spPr bwMode="auto">
          <a:xfrm>
            <a:off x="3562350"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26" name="Rectangle 66"/>
          <p:cNvSpPr>
            <a:spLocks noChangeArrowheads="1"/>
          </p:cNvSpPr>
          <p:nvPr/>
        </p:nvSpPr>
        <p:spPr bwMode="auto">
          <a:xfrm>
            <a:off x="3849688"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27" name="Rectangle 67"/>
          <p:cNvSpPr>
            <a:spLocks noChangeArrowheads="1"/>
          </p:cNvSpPr>
          <p:nvPr/>
        </p:nvSpPr>
        <p:spPr bwMode="auto">
          <a:xfrm>
            <a:off x="413702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28" name="Rectangle 68"/>
          <p:cNvSpPr>
            <a:spLocks noChangeArrowheads="1"/>
          </p:cNvSpPr>
          <p:nvPr/>
        </p:nvSpPr>
        <p:spPr bwMode="auto">
          <a:xfrm>
            <a:off x="4425950"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29" name="Rectangle 69"/>
          <p:cNvSpPr>
            <a:spLocks noChangeArrowheads="1"/>
          </p:cNvSpPr>
          <p:nvPr/>
        </p:nvSpPr>
        <p:spPr bwMode="auto">
          <a:xfrm>
            <a:off x="4714875"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30" name="Rectangle 70"/>
          <p:cNvSpPr>
            <a:spLocks noChangeArrowheads="1"/>
          </p:cNvSpPr>
          <p:nvPr/>
        </p:nvSpPr>
        <p:spPr bwMode="auto">
          <a:xfrm>
            <a:off x="5003800"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31" name="Rectangle 71"/>
          <p:cNvSpPr>
            <a:spLocks noChangeArrowheads="1"/>
          </p:cNvSpPr>
          <p:nvPr/>
        </p:nvSpPr>
        <p:spPr bwMode="auto">
          <a:xfrm>
            <a:off x="5289550"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32" name="Rectangle 72"/>
          <p:cNvSpPr>
            <a:spLocks noChangeArrowheads="1"/>
          </p:cNvSpPr>
          <p:nvPr/>
        </p:nvSpPr>
        <p:spPr bwMode="auto">
          <a:xfrm>
            <a:off x="5576888" y="2698750"/>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1033" name="Rectangle 73"/>
          <p:cNvSpPr>
            <a:spLocks noChangeArrowheads="1"/>
          </p:cNvSpPr>
          <p:nvPr/>
        </p:nvSpPr>
        <p:spPr bwMode="auto">
          <a:xfrm>
            <a:off x="5865813"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34" name="Rectangle 74"/>
          <p:cNvSpPr>
            <a:spLocks noChangeArrowheads="1"/>
          </p:cNvSpPr>
          <p:nvPr/>
        </p:nvSpPr>
        <p:spPr bwMode="auto">
          <a:xfrm>
            <a:off x="6154738" y="26987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35" name="Rectangle 75"/>
          <p:cNvSpPr>
            <a:spLocks noChangeArrowheads="1"/>
          </p:cNvSpPr>
          <p:nvPr/>
        </p:nvSpPr>
        <p:spPr bwMode="auto">
          <a:xfrm>
            <a:off x="6443663" y="26987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36" name="Rectangle 76"/>
          <p:cNvSpPr>
            <a:spLocks noChangeArrowheads="1"/>
          </p:cNvSpPr>
          <p:nvPr/>
        </p:nvSpPr>
        <p:spPr bwMode="auto">
          <a:xfrm>
            <a:off x="6729413" y="26987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37" name="Rectangle 77"/>
          <p:cNvSpPr>
            <a:spLocks noChangeArrowheads="1"/>
          </p:cNvSpPr>
          <p:nvPr/>
        </p:nvSpPr>
        <p:spPr bwMode="auto">
          <a:xfrm>
            <a:off x="1547813" y="2987675"/>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Mt</a:t>
            </a:r>
          </a:p>
        </p:txBody>
      </p:sp>
      <p:sp>
        <p:nvSpPr>
          <p:cNvPr id="41038" name="Rectangle 78"/>
          <p:cNvSpPr>
            <a:spLocks noChangeArrowheads="1"/>
          </p:cNvSpPr>
          <p:nvPr/>
        </p:nvSpPr>
        <p:spPr bwMode="auto">
          <a:xfrm>
            <a:off x="1836738"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39" name="Rectangle 79"/>
          <p:cNvSpPr>
            <a:spLocks noChangeArrowheads="1"/>
          </p:cNvSpPr>
          <p:nvPr/>
        </p:nvSpPr>
        <p:spPr bwMode="auto">
          <a:xfrm>
            <a:off x="2122488"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40" name="Rectangle 80"/>
          <p:cNvSpPr>
            <a:spLocks noChangeArrowheads="1"/>
          </p:cNvSpPr>
          <p:nvPr/>
        </p:nvSpPr>
        <p:spPr bwMode="auto">
          <a:xfrm>
            <a:off x="240982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41" name="Rectangle 81"/>
          <p:cNvSpPr>
            <a:spLocks noChangeArrowheads="1"/>
          </p:cNvSpPr>
          <p:nvPr/>
        </p:nvSpPr>
        <p:spPr bwMode="auto">
          <a:xfrm>
            <a:off x="2698750"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42" name="Rectangle 82"/>
          <p:cNvSpPr>
            <a:spLocks noChangeArrowheads="1"/>
          </p:cNvSpPr>
          <p:nvPr/>
        </p:nvSpPr>
        <p:spPr bwMode="auto">
          <a:xfrm>
            <a:off x="298767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43" name="Rectangle 83"/>
          <p:cNvSpPr>
            <a:spLocks noChangeArrowheads="1"/>
          </p:cNvSpPr>
          <p:nvPr/>
        </p:nvSpPr>
        <p:spPr bwMode="auto">
          <a:xfrm>
            <a:off x="3276600"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44" name="Rectangle 84"/>
          <p:cNvSpPr>
            <a:spLocks noChangeArrowheads="1"/>
          </p:cNvSpPr>
          <p:nvPr/>
        </p:nvSpPr>
        <p:spPr bwMode="auto">
          <a:xfrm>
            <a:off x="413702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45" name="Rectangle 85"/>
          <p:cNvSpPr>
            <a:spLocks noChangeArrowheads="1"/>
          </p:cNvSpPr>
          <p:nvPr/>
        </p:nvSpPr>
        <p:spPr bwMode="auto">
          <a:xfrm>
            <a:off x="4425950"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46" name="Rectangle 86"/>
          <p:cNvSpPr>
            <a:spLocks noChangeArrowheads="1"/>
          </p:cNvSpPr>
          <p:nvPr/>
        </p:nvSpPr>
        <p:spPr bwMode="auto">
          <a:xfrm>
            <a:off x="4714875"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47" name="Rectangle 87"/>
          <p:cNvSpPr>
            <a:spLocks noChangeArrowheads="1"/>
          </p:cNvSpPr>
          <p:nvPr/>
        </p:nvSpPr>
        <p:spPr bwMode="auto">
          <a:xfrm>
            <a:off x="5003800" y="29876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48" name="Rectangle 88"/>
          <p:cNvSpPr>
            <a:spLocks noChangeArrowheads="1"/>
          </p:cNvSpPr>
          <p:nvPr/>
        </p:nvSpPr>
        <p:spPr bwMode="auto">
          <a:xfrm>
            <a:off x="5289550"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49" name="Rectangle 89"/>
          <p:cNvSpPr>
            <a:spLocks noChangeArrowheads="1"/>
          </p:cNvSpPr>
          <p:nvPr/>
        </p:nvSpPr>
        <p:spPr bwMode="auto">
          <a:xfrm>
            <a:off x="5576888" y="29876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50" name="Rectangle 90"/>
          <p:cNvSpPr>
            <a:spLocks noChangeArrowheads="1"/>
          </p:cNvSpPr>
          <p:nvPr/>
        </p:nvSpPr>
        <p:spPr bwMode="auto">
          <a:xfrm>
            <a:off x="969963" y="327660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Hs</a:t>
            </a:r>
          </a:p>
        </p:txBody>
      </p:sp>
      <p:sp>
        <p:nvSpPr>
          <p:cNvPr id="41051" name="Rectangle 91"/>
          <p:cNvSpPr>
            <a:spLocks noChangeArrowheads="1"/>
          </p:cNvSpPr>
          <p:nvPr/>
        </p:nvSpPr>
        <p:spPr bwMode="auto">
          <a:xfrm>
            <a:off x="125888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52" name="Rectangle 92"/>
          <p:cNvSpPr>
            <a:spLocks noChangeArrowheads="1"/>
          </p:cNvSpPr>
          <p:nvPr/>
        </p:nvSpPr>
        <p:spPr bwMode="auto">
          <a:xfrm>
            <a:off x="1547813"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53" name="Rectangle 93"/>
          <p:cNvSpPr>
            <a:spLocks noChangeArrowheads="1"/>
          </p:cNvSpPr>
          <p:nvPr/>
        </p:nvSpPr>
        <p:spPr bwMode="auto">
          <a:xfrm>
            <a:off x="183673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54" name="Rectangle 94"/>
          <p:cNvSpPr>
            <a:spLocks noChangeArrowheads="1"/>
          </p:cNvSpPr>
          <p:nvPr/>
        </p:nvSpPr>
        <p:spPr bwMode="auto">
          <a:xfrm>
            <a:off x="212248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55" name="Rectangle 95"/>
          <p:cNvSpPr>
            <a:spLocks noChangeArrowheads="1"/>
          </p:cNvSpPr>
          <p:nvPr/>
        </p:nvSpPr>
        <p:spPr bwMode="auto">
          <a:xfrm>
            <a:off x="2409825"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56" name="Rectangle 96"/>
          <p:cNvSpPr>
            <a:spLocks noChangeArrowheads="1"/>
          </p:cNvSpPr>
          <p:nvPr/>
        </p:nvSpPr>
        <p:spPr bwMode="auto">
          <a:xfrm>
            <a:off x="2698750"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57" name="Rectangle 97"/>
          <p:cNvSpPr>
            <a:spLocks noChangeArrowheads="1"/>
          </p:cNvSpPr>
          <p:nvPr/>
        </p:nvSpPr>
        <p:spPr bwMode="auto">
          <a:xfrm>
            <a:off x="2987675"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58" name="Rectangle 98"/>
          <p:cNvSpPr>
            <a:spLocks noChangeArrowheads="1"/>
          </p:cNvSpPr>
          <p:nvPr/>
        </p:nvSpPr>
        <p:spPr bwMode="auto">
          <a:xfrm>
            <a:off x="3276600"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59" name="Rectangle 99"/>
          <p:cNvSpPr>
            <a:spLocks noChangeArrowheads="1"/>
          </p:cNvSpPr>
          <p:nvPr/>
        </p:nvSpPr>
        <p:spPr bwMode="auto">
          <a:xfrm>
            <a:off x="3562350"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60" name="Rectangle 100"/>
          <p:cNvSpPr>
            <a:spLocks noChangeArrowheads="1"/>
          </p:cNvSpPr>
          <p:nvPr/>
        </p:nvSpPr>
        <p:spPr bwMode="auto">
          <a:xfrm>
            <a:off x="3849688" y="32766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61" name="Rectangle 101"/>
          <p:cNvSpPr>
            <a:spLocks noChangeArrowheads="1"/>
          </p:cNvSpPr>
          <p:nvPr/>
        </p:nvSpPr>
        <p:spPr bwMode="auto">
          <a:xfrm>
            <a:off x="4137025"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62" name="Rectangle 102"/>
          <p:cNvSpPr>
            <a:spLocks noChangeArrowheads="1"/>
          </p:cNvSpPr>
          <p:nvPr/>
        </p:nvSpPr>
        <p:spPr bwMode="auto">
          <a:xfrm>
            <a:off x="4425950"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63" name="Rectangle 103"/>
          <p:cNvSpPr>
            <a:spLocks noChangeArrowheads="1"/>
          </p:cNvSpPr>
          <p:nvPr/>
        </p:nvSpPr>
        <p:spPr bwMode="auto">
          <a:xfrm>
            <a:off x="4714875"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64" name="Rectangle 104"/>
          <p:cNvSpPr>
            <a:spLocks noChangeArrowheads="1"/>
          </p:cNvSpPr>
          <p:nvPr/>
        </p:nvSpPr>
        <p:spPr bwMode="auto">
          <a:xfrm>
            <a:off x="5003800" y="3276600"/>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1065" name="Rectangle 105"/>
          <p:cNvSpPr>
            <a:spLocks noChangeArrowheads="1"/>
          </p:cNvSpPr>
          <p:nvPr/>
        </p:nvSpPr>
        <p:spPr bwMode="auto">
          <a:xfrm>
            <a:off x="5289550"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66" name="Rectangle 106"/>
          <p:cNvSpPr>
            <a:spLocks noChangeArrowheads="1"/>
          </p:cNvSpPr>
          <p:nvPr/>
        </p:nvSpPr>
        <p:spPr bwMode="auto">
          <a:xfrm>
            <a:off x="5576888"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67" name="Rectangle 107"/>
          <p:cNvSpPr>
            <a:spLocks noChangeArrowheads="1"/>
          </p:cNvSpPr>
          <p:nvPr/>
        </p:nvSpPr>
        <p:spPr bwMode="auto">
          <a:xfrm>
            <a:off x="5865813" y="32766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68" name="Rectangle 108"/>
          <p:cNvSpPr>
            <a:spLocks noChangeArrowheads="1"/>
          </p:cNvSpPr>
          <p:nvPr/>
        </p:nvSpPr>
        <p:spPr bwMode="auto">
          <a:xfrm>
            <a:off x="6154738" y="32766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69" name="Rectangle 109"/>
          <p:cNvSpPr>
            <a:spLocks noChangeArrowheads="1"/>
          </p:cNvSpPr>
          <p:nvPr/>
        </p:nvSpPr>
        <p:spPr bwMode="auto">
          <a:xfrm>
            <a:off x="682625" y="35623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Bh</a:t>
            </a:r>
          </a:p>
        </p:txBody>
      </p:sp>
      <p:sp>
        <p:nvSpPr>
          <p:cNvPr id="41070" name="Rectangle 110"/>
          <p:cNvSpPr>
            <a:spLocks noChangeArrowheads="1"/>
          </p:cNvSpPr>
          <p:nvPr/>
        </p:nvSpPr>
        <p:spPr bwMode="auto">
          <a:xfrm>
            <a:off x="969963"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71" name="Rectangle 111"/>
          <p:cNvSpPr>
            <a:spLocks noChangeArrowheads="1"/>
          </p:cNvSpPr>
          <p:nvPr/>
        </p:nvSpPr>
        <p:spPr bwMode="auto">
          <a:xfrm>
            <a:off x="1258888"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72" name="Rectangle 112"/>
          <p:cNvSpPr>
            <a:spLocks noChangeArrowheads="1"/>
          </p:cNvSpPr>
          <p:nvPr/>
        </p:nvSpPr>
        <p:spPr bwMode="auto">
          <a:xfrm>
            <a:off x="1547813"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73" name="Rectangle 113"/>
          <p:cNvSpPr>
            <a:spLocks noChangeArrowheads="1"/>
          </p:cNvSpPr>
          <p:nvPr/>
        </p:nvSpPr>
        <p:spPr bwMode="auto">
          <a:xfrm>
            <a:off x="1836738"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74" name="Rectangle 114"/>
          <p:cNvSpPr>
            <a:spLocks noChangeArrowheads="1"/>
          </p:cNvSpPr>
          <p:nvPr/>
        </p:nvSpPr>
        <p:spPr bwMode="auto">
          <a:xfrm>
            <a:off x="2122488"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75" name="Rectangle 115"/>
          <p:cNvSpPr>
            <a:spLocks noChangeArrowheads="1"/>
          </p:cNvSpPr>
          <p:nvPr/>
        </p:nvSpPr>
        <p:spPr bwMode="auto">
          <a:xfrm>
            <a:off x="2409825"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76" name="Rectangle 116"/>
          <p:cNvSpPr>
            <a:spLocks noChangeArrowheads="1"/>
          </p:cNvSpPr>
          <p:nvPr/>
        </p:nvSpPr>
        <p:spPr bwMode="auto">
          <a:xfrm>
            <a:off x="2698750"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77" name="Rectangle 117"/>
          <p:cNvSpPr>
            <a:spLocks noChangeArrowheads="1"/>
          </p:cNvSpPr>
          <p:nvPr/>
        </p:nvSpPr>
        <p:spPr bwMode="auto">
          <a:xfrm>
            <a:off x="2987675"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78" name="Rectangle 118"/>
          <p:cNvSpPr>
            <a:spLocks noChangeArrowheads="1"/>
          </p:cNvSpPr>
          <p:nvPr/>
        </p:nvSpPr>
        <p:spPr bwMode="auto">
          <a:xfrm>
            <a:off x="3562350"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79" name="Rectangle 119"/>
          <p:cNvSpPr>
            <a:spLocks noChangeArrowheads="1"/>
          </p:cNvSpPr>
          <p:nvPr/>
        </p:nvSpPr>
        <p:spPr bwMode="auto">
          <a:xfrm>
            <a:off x="3849688"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80" name="Rectangle 120"/>
          <p:cNvSpPr>
            <a:spLocks noChangeArrowheads="1"/>
          </p:cNvSpPr>
          <p:nvPr/>
        </p:nvSpPr>
        <p:spPr bwMode="auto">
          <a:xfrm>
            <a:off x="4137025"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81" name="Rectangle 121"/>
          <p:cNvSpPr>
            <a:spLocks noChangeArrowheads="1"/>
          </p:cNvSpPr>
          <p:nvPr/>
        </p:nvSpPr>
        <p:spPr bwMode="auto">
          <a:xfrm>
            <a:off x="4425950" y="35623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82" name="Rectangle 122"/>
          <p:cNvSpPr>
            <a:spLocks noChangeArrowheads="1"/>
          </p:cNvSpPr>
          <p:nvPr/>
        </p:nvSpPr>
        <p:spPr bwMode="auto">
          <a:xfrm>
            <a:off x="4714875"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83" name="Rectangle 123"/>
          <p:cNvSpPr>
            <a:spLocks noChangeArrowheads="1"/>
          </p:cNvSpPr>
          <p:nvPr/>
        </p:nvSpPr>
        <p:spPr bwMode="auto">
          <a:xfrm>
            <a:off x="5003800" y="35623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84" name="Rectangle 124"/>
          <p:cNvSpPr>
            <a:spLocks noChangeArrowheads="1"/>
          </p:cNvSpPr>
          <p:nvPr/>
        </p:nvSpPr>
        <p:spPr bwMode="auto">
          <a:xfrm>
            <a:off x="395288" y="3849688"/>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Sg</a:t>
            </a:r>
          </a:p>
        </p:txBody>
      </p:sp>
      <p:sp>
        <p:nvSpPr>
          <p:cNvPr id="41085" name="Rectangle 125"/>
          <p:cNvSpPr>
            <a:spLocks noChangeArrowheads="1"/>
          </p:cNvSpPr>
          <p:nvPr/>
        </p:nvSpPr>
        <p:spPr bwMode="auto">
          <a:xfrm>
            <a:off x="682625"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86" name="Rectangle 126"/>
          <p:cNvSpPr>
            <a:spLocks noChangeArrowheads="1"/>
          </p:cNvSpPr>
          <p:nvPr/>
        </p:nvSpPr>
        <p:spPr bwMode="auto">
          <a:xfrm>
            <a:off x="969963"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87" name="Rectangle 127"/>
          <p:cNvSpPr>
            <a:spLocks noChangeArrowheads="1"/>
          </p:cNvSpPr>
          <p:nvPr/>
        </p:nvSpPr>
        <p:spPr bwMode="auto">
          <a:xfrm>
            <a:off x="1258888" y="38496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88" name="Rectangle 128"/>
          <p:cNvSpPr>
            <a:spLocks noChangeArrowheads="1"/>
          </p:cNvSpPr>
          <p:nvPr/>
        </p:nvSpPr>
        <p:spPr bwMode="auto">
          <a:xfrm>
            <a:off x="1547813"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89" name="Rectangle 129"/>
          <p:cNvSpPr>
            <a:spLocks noChangeArrowheads="1"/>
          </p:cNvSpPr>
          <p:nvPr/>
        </p:nvSpPr>
        <p:spPr bwMode="auto">
          <a:xfrm>
            <a:off x="1836738"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90" name="Rectangle 130"/>
          <p:cNvSpPr>
            <a:spLocks noChangeArrowheads="1"/>
          </p:cNvSpPr>
          <p:nvPr/>
        </p:nvSpPr>
        <p:spPr bwMode="auto">
          <a:xfrm>
            <a:off x="2122488"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91" name="Rectangle 131"/>
          <p:cNvSpPr>
            <a:spLocks noChangeArrowheads="1"/>
          </p:cNvSpPr>
          <p:nvPr/>
        </p:nvSpPr>
        <p:spPr bwMode="auto">
          <a:xfrm>
            <a:off x="2409825" y="38496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92" name="Rectangle 132"/>
          <p:cNvSpPr>
            <a:spLocks noChangeArrowheads="1"/>
          </p:cNvSpPr>
          <p:nvPr/>
        </p:nvSpPr>
        <p:spPr bwMode="auto">
          <a:xfrm>
            <a:off x="2698750"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93" name="Rectangle 133"/>
          <p:cNvSpPr>
            <a:spLocks noChangeArrowheads="1"/>
          </p:cNvSpPr>
          <p:nvPr/>
        </p:nvSpPr>
        <p:spPr bwMode="auto">
          <a:xfrm>
            <a:off x="2987675"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94" name="Rectangle 134"/>
          <p:cNvSpPr>
            <a:spLocks noChangeArrowheads="1"/>
          </p:cNvSpPr>
          <p:nvPr/>
        </p:nvSpPr>
        <p:spPr bwMode="auto">
          <a:xfrm>
            <a:off x="3276600"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95" name="Rectangle 135"/>
          <p:cNvSpPr>
            <a:spLocks noChangeArrowheads="1"/>
          </p:cNvSpPr>
          <p:nvPr/>
        </p:nvSpPr>
        <p:spPr bwMode="auto">
          <a:xfrm>
            <a:off x="3562350" y="38496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096" name="Rectangle 136"/>
          <p:cNvSpPr>
            <a:spLocks noChangeArrowheads="1"/>
          </p:cNvSpPr>
          <p:nvPr/>
        </p:nvSpPr>
        <p:spPr bwMode="auto">
          <a:xfrm>
            <a:off x="3849688"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97" name="Rectangle 137"/>
          <p:cNvSpPr>
            <a:spLocks noChangeArrowheads="1"/>
          </p:cNvSpPr>
          <p:nvPr/>
        </p:nvSpPr>
        <p:spPr bwMode="auto">
          <a:xfrm>
            <a:off x="4137025" y="38496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098" name="Rectangle 138"/>
          <p:cNvSpPr>
            <a:spLocks noChangeArrowheads="1"/>
          </p:cNvSpPr>
          <p:nvPr/>
        </p:nvSpPr>
        <p:spPr bwMode="auto">
          <a:xfrm>
            <a:off x="4425950" y="3849688"/>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1099" name="Rectangle 139"/>
          <p:cNvSpPr>
            <a:spLocks noChangeArrowheads="1"/>
          </p:cNvSpPr>
          <p:nvPr/>
        </p:nvSpPr>
        <p:spPr bwMode="auto">
          <a:xfrm>
            <a:off x="107950" y="4137025"/>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Db</a:t>
            </a:r>
          </a:p>
        </p:txBody>
      </p:sp>
      <p:sp>
        <p:nvSpPr>
          <p:cNvPr id="41100" name="Rectangle 140"/>
          <p:cNvSpPr>
            <a:spLocks noChangeArrowheads="1"/>
          </p:cNvSpPr>
          <p:nvPr/>
        </p:nvSpPr>
        <p:spPr bwMode="auto">
          <a:xfrm>
            <a:off x="395288"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01" name="Rectangle 141"/>
          <p:cNvSpPr>
            <a:spLocks noChangeArrowheads="1"/>
          </p:cNvSpPr>
          <p:nvPr/>
        </p:nvSpPr>
        <p:spPr bwMode="auto">
          <a:xfrm>
            <a:off x="682625" y="413702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2" name="Rectangle 142"/>
          <p:cNvSpPr>
            <a:spLocks noChangeArrowheads="1"/>
          </p:cNvSpPr>
          <p:nvPr/>
        </p:nvSpPr>
        <p:spPr bwMode="auto">
          <a:xfrm>
            <a:off x="969963"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3" name="Rectangle 143"/>
          <p:cNvSpPr>
            <a:spLocks noChangeArrowheads="1"/>
          </p:cNvSpPr>
          <p:nvPr/>
        </p:nvSpPr>
        <p:spPr bwMode="auto">
          <a:xfrm>
            <a:off x="1258888"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4" name="Rectangle 144"/>
          <p:cNvSpPr>
            <a:spLocks noChangeArrowheads="1"/>
          </p:cNvSpPr>
          <p:nvPr/>
        </p:nvSpPr>
        <p:spPr bwMode="auto">
          <a:xfrm>
            <a:off x="1547813"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5" name="Rectangle 145"/>
          <p:cNvSpPr>
            <a:spLocks noChangeArrowheads="1"/>
          </p:cNvSpPr>
          <p:nvPr/>
        </p:nvSpPr>
        <p:spPr bwMode="auto">
          <a:xfrm>
            <a:off x="2122488"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6" name="Rectangle 146"/>
          <p:cNvSpPr>
            <a:spLocks noChangeArrowheads="1"/>
          </p:cNvSpPr>
          <p:nvPr/>
        </p:nvSpPr>
        <p:spPr bwMode="auto">
          <a:xfrm>
            <a:off x="2409825"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7" name="Rectangle 147"/>
          <p:cNvSpPr>
            <a:spLocks noChangeArrowheads="1"/>
          </p:cNvSpPr>
          <p:nvPr/>
        </p:nvSpPr>
        <p:spPr bwMode="auto">
          <a:xfrm>
            <a:off x="2698750"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8" name="Rectangle 148"/>
          <p:cNvSpPr>
            <a:spLocks noChangeArrowheads="1"/>
          </p:cNvSpPr>
          <p:nvPr/>
        </p:nvSpPr>
        <p:spPr bwMode="auto">
          <a:xfrm>
            <a:off x="2987675" y="413702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09" name="Rectangle 149"/>
          <p:cNvSpPr>
            <a:spLocks noChangeArrowheads="1"/>
          </p:cNvSpPr>
          <p:nvPr/>
        </p:nvSpPr>
        <p:spPr bwMode="auto">
          <a:xfrm>
            <a:off x="3276600"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10" name="Rectangle 150"/>
          <p:cNvSpPr>
            <a:spLocks noChangeArrowheads="1"/>
          </p:cNvSpPr>
          <p:nvPr/>
        </p:nvSpPr>
        <p:spPr bwMode="auto">
          <a:xfrm>
            <a:off x="3562350"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11" name="Rectangle 151"/>
          <p:cNvSpPr>
            <a:spLocks noChangeArrowheads="1"/>
          </p:cNvSpPr>
          <p:nvPr/>
        </p:nvSpPr>
        <p:spPr bwMode="auto">
          <a:xfrm>
            <a:off x="3849688" y="413702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12" name="Rectangle 152"/>
          <p:cNvSpPr>
            <a:spLocks noChangeArrowheads="1"/>
          </p:cNvSpPr>
          <p:nvPr/>
        </p:nvSpPr>
        <p:spPr bwMode="auto">
          <a:xfrm>
            <a:off x="4137025" y="413702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13" name="Rectangle 153"/>
          <p:cNvSpPr>
            <a:spLocks noChangeArrowheads="1"/>
          </p:cNvSpPr>
          <p:nvPr/>
        </p:nvSpPr>
        <p:spPr bwMode="auto">
          <a:xfrm>
            <a:off x="4425950" y="413702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14" name="Rectangle 154"/>
          <p:cNvSpPr>
            <a:spLocks noChangeArrowheads="1"/>
          </p:cNvSpPr>
          <p:nvPr/>
        </p:nvSpPr>
        <p:spPr bwMode="auto">
          <a:xfrm>
            <a:off x="107950" y="44259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Rf</a:t>
            </a:r>
          </a:p>
        </p:txBody>
      </p:sp>
      <p:sp>
        <p:nvSpPr>
          <p:cNvPr id="41115" name="Rectangle 155"/>
          <p:cNvSpPr>
            <a:spLocks noChangeArrowheads="1"/>
          </p:cNvSpPr>
          <p:nvPr/>
        </p:nvSpPr>
        <p:spPr bwMode="auto">
          <a:xfrm>
            <a:off x="395288"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16" name="Rectangle 156"/>
          <p:cNvSpPr>
            <a:spLocks noChangeArrowheads="1"/>
          </p:cNvSpPr>
          <p:nvPr/>
        </p:nvSpPr>
        <p:spPr bwMode="auto">
          <a:xfrm>
            <a:off x="682625"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17" name="Rectangle 157"/>
          <p:cNvSpPr>
            <a:spLocks noChangeArrowheads="1"/>
          </p:cNvSpPr>
          <p:nvPr/>
        </p:nvSpPr>
        <p:spPr bwMode="auto">
          <a:xfrm>
            <a:off x="969963"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18" name="Rectangle 158"/>
          <p:cNvSpPr>
            <a:spLocks noChangeArrowheads="1"/>
          </p:cNvSpPr>
          <p:nvPr/>
        </p:nvSpPr>
        <p:spPr bwMode="auto">
          <a:xfrm>
            <a:off x="1258888"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19" name="Rectangle 159"/>
          <p:cNvSpPr>
            <a:spLocks noChangeArrowheads="1"/>
          </p:cNvSpPr>
          <p:nvPr/>
        </p:nvSpPr>
        <p:spPr bwMode="auto">
          <a:xfrm>
            <a:off x="1547813"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20" name="Rectangle 160"/>
          <p:cNvSpPr>
            <a:spLocks noChangeArrowheads="1"/>
          </p:cNvSpPr>
          <p:nvPr/>
        </p:nvSpPr>
        <p:spPr bwMode="auto">
          <a:xfrm>
            <a:off x="1836738"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21" name="Rectangle 161"/>
          <p:cNvSpPr>
            <a:spLocks noChangeArrowheads="1"/>
          </p:cNvSpPr>
          <p:nvPr/>
        </p:nvSpPr>
        <p:spPr bwMode="auto">
          <a:xfrm>
            <a:off x="2122488"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22" name="Rectangle 162"/>
          <p:cNvSpPr>
            <a:spLocks noChangeArrowheads="1"/>
          </p:cNvSpPr>
          <p:nvPr/>
        </p:nvSpPr>
        <p:spPr bwMode="auto">
          <a:xfrm>
            <a:off x="2409825"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23" name="Rectangle 163"/>
          <p:cNvSpPr>
            <a:spLocks noChangeArrowheads="1"/>
          </p:cNvSpPr>
          <p:nvPr/>
        </p:nvSpPr>
        <p:spPr bwMode="auto">
          <a:xfrm>
            <a:off x="2698750" y="44259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24" name="Rectangle 164"/>
          <p:cNvSpPr>
            <a:spLocks noChangeArrowheads="1"/>
          </p:cNvSpPr>
          <p:nvPr/>
        </p:nvSpPr>
        <p:spPr bwMode="auto">
          <a:xfrm>
            <a:off x="2987675" y="44259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25" name="Rectangle 165"/>
          <p:cNvSpPr>
            <a:spLocks noChangeArrowheads="1"/>
          </p:cNvSpPr>
          <p:nvPr/>
        </p:nvSpPr>
        <p:spPr bwMode="auto">
          <a:xfrm>
            <a:off x="3276600" y="44259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26" name="Rectangle 166"/>
          <p:cNvSpPr>
            <a:spLocks noChangeArrowheads="1"/>
          </p:cNvSpPr>
          <p:nvPr/>
        </p:nvSpPr>
        <p:spPr bwMode="auto">
          <a:xfrm>
            <a:off x="3562350" y="442595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27" name="Rectangle 167"/>
          <p:cNvSpPr>
            <a:spLocks noChangeArrowheads="1"/>
          </p:cNvSpPr>
          <p:nvPr/>
        </p:nvSpPr>
        <p:spPr bwMode="auto">
          <a:xfrm>
            <a:off x="107950" y="4714875"/>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Lr</a:t>
            </a:r>
          </a:p>
        </p:txBody>
      </p:sp>
      <p:sp>
        <p:nvSpPr>
          <p:cNvPr id="41128" name="Rectangle 168"/>
          <p:cNvSpPr>
            <a:spLocks noChangeArrowheads="1"/>
          </p:cNvSpPr>
          <p:nvPr/>
        </p:nvSpPr>
        <p:spPr bwMode="auto">
          <a:xfrm>
            <a:off x="39528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29" name="Rectangle 169"/>
          <p:cNvSpPr>
            <a:spLocks noChangeArrowheads="1"/>
          </p:cNvSpPr>
          <p:nvPr/>
        </p:nvSpPr>
        <p:spPr bwMode="auto">
          <a:xfrm>
            <a:off x="682625"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0" name="Rectangle 170"/>
          <p:cNvSpPr>
            <a:spLocks noChangeArrowheads="1"/>
          </p:cNvSpPr>
          <p:nvPr/>
        </p:nvSpPr>
        <p:spPr bwMode="auto">
          <a:xfrm>
            <a:off x="969963"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1" name="Rectangle 171"/>
          <p:cNvSpPr>
            <a:spLocks noChangeArrowheads="1"/>
          </p:cNvSpPr>
          <p:nvPr/>
        </p:nvSpPr>
        <p:spPr bwMode="auto">
          <a:xfrm>
            <a:off x="125888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2" name="Rectangle 172"/>
          <p:cNvSpPr>
            <a:spLocks noChangeArrowheads="1"/>
          </p:cNvSpPr>
          <p:nvPr/>
        </p:nvSpPr>
        <p:spPr bwMode="auto">
          <a:xfrm>
            <a:off x="1547813"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3" name="Rectangle 173"/>
          <p:cNvSpPr>
            <a:spLocks noChangeArrowheads="1"/>
          </p:cNvSpPr>
          <p:nvPr/>
        </p:nvSpPr>
        <p:spPr bwMode="auto">
          <a:xfrm>
            <a:off x="183673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4" name="Rectangle 174"/>
          <p:cNvSpPr>
            <a:spLocks noChangeArrowheads="1"/>
          </p:cNvSpPr>
          <p:nvPr/>
        </p:nvSpPr>
        <p:spPr bwMode="auto">
          <a:xfrm>
            <a:off x="2122488"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5" name="Rectangle 175"/>
          <p:cNvSpPr>
            <a:spLocks noChangeArrowheads="1"/>
          </p:cNvSpPr>
          <p:nvPr/>
        </p:nvSpPr>
        <p:spPr bwMode="auto">
          <a:xfrm>
            <a:off x="2409825"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6" name="Rectangle 176"/>
          <p:cNvSpPr>
            <a:spLocks noChangeArrowheads="1"/>
          </p:cNvSpPr>
          <p:nvPr/>
        </p:nvSpPr>
        <p:spPr bwMode="auto">
          <a:xfrm>
            <a:off x="2698750" y="4714875"/>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7" name="Rectangle 177"/>
          <p:cNvSpPr>
            <a:spLocks noChangeArrowheads="1"/>
          </p:cNvSpPr>
          <p:nvPr/>
        </p:nvSpPr>
        <p:spPr bwMode="auto">
          <a:xfrm>
            <a:off x="2987675" y="471487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8" name="Rectangle 178"/>
          <p:cNvSpPr>
            <a:spLocks noChangeArrowheads="1"/>
          </p:cNvSpPr>
          <p:nvPr/>
        </p:nvSpPr>
        <p:spPr bwMode="auto">
          <a:xfrm>
            <a:off x="3276600" y="4714875"/>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39" name="Rectangle 179"/>
          <p:cNvSpPr>
            <a:spLocks noChangeArrowheads="1"/>
          </p:cNvSpPr>
          <p:nvPr/>
        </p:nvSpPr>
        <p:spPr bwMode="auto">
          <a:xfrm>
            <a:off x="3562350" y="4714875"/>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40" name="Rectangle 180"/>
          <p:cNvSpPr>
            <a:spLocks noChangeArrowheads="1"/>
          </p:cNvSpPr>
          <p:nvPr/>
        </p:nvSpPr>
        <p:spPr bwMode="auto">
          <a:xfrm>
            <a:off x="107950" y="500380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No</a:t>
            </a:r>
          </a:p>
        </p:txBody>
      </p:sp>
      <p:sp>
        <p:nvSpPr>
          <p:cNvPr id="41141" name="Rectangle 181"/>
          <p:cNvSpPr>
            <a:spLocks noChangeArrowheads="1"/>
          </p:cNvSpPr>
          <p:nvPr/>
        </p:nvSpPr>
        <p:spPr bwMode="auto">
          <a:xfrm>
            <a:off x="39528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2" name="Rectangle 182"/>
          <p:cNvSpPr>
            <a:spLocks noChangeArrowheads="1"/>
          </p:cNvSpPr>
          <p:nvPr/>
        </p:nvSpPr>
        <p:spPr bwMode="auto">
          <a:xfrm>
            <a:off x="682625"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3" name="Rectangle 183"/>
          <p:cNvSpPr>
            <a:spLocks noChangeArrowheads="1"/>
          </p:cNvSpPr>
          <p:nvPr/>
        </p:nvSpPr>
        <p:spPr bwMode="auto">
          <a:xfrm>
            <a:off x="969963"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4" name="Rectangle 184"/>
          <p:cNvSpPr>
            <a:spLocks noChangeArrowheads="1"/>
          </p:cNvSpPr>
          <p:nvPr/>
        </p:nvSpPr>
        <p:spPr bwMode="auto">
          <a:xfrm>
            <a:off x="125888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5" name="Rectangle 185"/>
          <p:cNvSpPr>
            <a:spLocks noChangeArrowheads="1"/>
          </p:cNvSpPr>
          <p:nvPr/>
        </p:nvSpPr>
        <p:spPr bwMode="auto">
          <a:xfrm>
            <a:off x="1547813"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6" name="Rectangle 186"/>
          <p:cNvSpPr>
            <a:spLocks noChangeArrowheads="1"/>
          </p:cNvSpPr>
          <p:nvPr/>
        </p:nvSpPr>
        <p:spPr bwMode="auto">
          <a:xfrm>
            <a:off x="183673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7" name="Rectangle 187"/>
          <p:cNvSpPr>
            <a:spLocks noChangeArrowheads="1"/>
          </p:cNvSpPr>
          <p:nvPr/>
        </p:nvSpPr>
        <p:spPr bwMode="auto">
          <a:xfrm>
            <a:off x="2122488"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8" name="Rectangle 188"/>
          <p:cNvSpPr>
            <a:spLocks noChangeArrowheads="1"/>
          </p:cNvSpPr>
          <p:nvPr/>
        </p:nvSpPr>
        <p:spPr bwMode="auto">
          <a:xfrm>
            <a:off x="2409825" y="50038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49" name="Rectangle 189"/>
          <p:cNvSpPr>
            <a:spLocks noChangeArrowheads="1"/>
          </p:cNvSpPr>
          <p:nvPr/>
        </p:nvSpPr>
        <p:spPr bwMode="auto">
          <a:xfrm>
            <a:off x="2698750" y="500380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0" name="Rectangle 190"/>
          <p:cNvSpPr>
            <a:spLocks noChangeArrowheads="1"/>
          </p:cNvSpPr>
          <p:nvPr/>
        </p:nvSpPr>
        <p:spPr bwMode="auto">
          <a:xfrm>
            <a:off x="2987675" y="50038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1" name="Rectangle 191"/>
          <p:cNvSpPr>
            <a:spLocks noChangeArrowheads="1"/>
          </p:cNvSpPr>
          <p:nvPr/>
        </p:nvSpPr>
        <p:spPr bwMode="auto">
          <a:xfrm>
            <a:off x="3276600" y="5003800"/>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52" name="Rectangle 192"/>
          <p:cNvSpPr>
            <a:spLocks noChangeArrowheads="1"/>
          </p:cNvSpPr>
          <p:nvPr/>
        </p:nvSpPr>
        <p:spPr bwMode="auto">
          <a:xfrm>
            <a:off x="3562350" y="500380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3" name="Rectangle 193"/>
          <p:cNvSpPr>
            <a:spLocks noChangeArrowheads="1"/>
          </p:cNvSpPr>
          <p:nvPr/>
        </p:nvSpPr>
        <p:spPr bwMode="auto">
          <a:xfrm>
            <a:off x="107950" y="5289550"/>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Md</a:t>
            </a:r>
          </a:p>
        </p:txBody>
      </p:sp>
      <p:sp>
        <p:nvSpPr>
          <p:cNvPr id="41154" name="Rectangle 194"/>
          <p:cNvSpPr>
            <a:spLocks noChangeArrowheads="1"/>
          </p:cNvSpPr>
          <p:nvPr/>
        </p:nvSpPr>
        <p:spPr bwMode="auto">
          <a:xfrm>
            <a:off x="395288"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5" name="Rectangle 195"/>
          <p:cNvSpPr>
            <a:spLocks noChangeArrowheads="1"/>
          </p:cNvSpPr>
          <p:nvPr/>
        </p:nvSpPr>
        <p:spPr bwMode="auto">
          <a:xfrm>
            <a:off x="682625"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6" name="Rectangle 196"/>
          <p:cNvSpPr>
            <a:spLocks noChangeArrowheads="1"/>
          </p:cNvSpPr>
          <p:nvPr/>
        </p:nvSpPr>
        <p:spPr bwMode="auto">
          <a:xfrm>
            <a:off x="969963" y="52895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7" name="Rectangle 197"/>
          <p:cNvSpPr>
            <a:spLocks noChangeArrowheads="1"/>
          </p:cNvSpPr>
          <p:nvPr/>
        </p:nvSpPr>
        <p:spPr bwMode="auto">
          <a:xfrm>
            <a:off x="1258888" y="52895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8" name="Rectangle 198"/>
          <p:cNvSpPr>
            <a:spLocks noChangeArrowheads="1"/>
          </p:cNvSpPr>
          <p:nvPr/>
        </p:nvSpPr>
        <p:spPr bwMode="auto">
          <a:xfrm>
            <a:off x="1547813"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59" name="Rectangle 199"/>
          <p:cNvSpPr>
            <a:spLocks noChangeArrowheads="1"/>
          </p:cNvSpPr>
          <p:nvPr/>
        </p:nvSpPr>
        <p:spPr bwMode="auto">
          <a:xfrm>
            <a:off x="1836738"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0" name="Rectangle 200"/>
          <p:cNvSpPr>
            <a:spLocks noChangeArrowheads="1"/>
          </p:cNvSpPr>
          <p:nvPr/>
        </p:nvSpPr>
        <p:spPr bwMode="auto">
          <a:xfrm>
            <a:off x="2122488"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1" name="Rectangle 201"/>
          <p:cNvSpPr>
            <a:spLocks noChangeArrowheads="1"/>
          </p:cNvSpPr>
          <p:nvPr/>
        </p:nvSpPr>
        <p:spPr bwMode="auto">
          <a:xfrm>
            <a:off x="2409825" y="5289550"/>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2" name="Rectangle 202"/>
          <p:cNvSpPr>
            <a:spLocks noChangeArrowheads="1"/>
          </p:cNvSpPr>
          <p:nvPr/>
        </p:nvSpPr>
        <p:spPr bwMode="auto">
          <a:xfrm>
            <a:off x="2698750" y="5289550"/>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3" name="Rectangle 203"/>
          <p:cNvSpPr>
            <a:spLocks noChangeArrowheads="1"/>
          </p:cNvSpPr>
          <p:nvPr/>
        </p:nvSpPr>
        <p:spPr bwMode="auto">
          <a:xfrm>
            <a:off x="2987675" y="52895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4" name="Rectangle 204"/>
          <p:cNvSpPr>
            <a:spLocks noChangeArrowheads="1"/>
          </p:cNvSpPr>
          <p:nvPr/>
        </p:nvSpPr>
        <p:spPr bwMode="auto">
          <a:xfrm>
            <a:off x="3276600" y="5289550"/>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5" name="Rectangle 205"/>
          <p:cNvSpPr>
            <a:spLocks noChangeArrowheads="1"/>
          </p:cNvSpPr>
          <p:nvPr/>
        </p:nvSpPr>
        <p:spPr bwMode="auto">
          <a:xfrm>
            <a:off x="395288" y="557688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6" name="Rectangle 206"/>
          <p:cNvSpPr>
            <a:spLocks noChangeArrowheads="1"/>
          </p:cNvSpPr>
          <p:nvPr/>
        </p:nvSpPr>
        <p:spPr bwMode="auto">
          <a:xfrm>
            <a:off x="682625"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7" name="Rectangle 207"/>
          <p:cNvSpPr>
            <a:spLocks noChangeArrowheads="1"/>
          </p:cNvSpPr>
          <p:nvPr/>
        </p:nvSpPr>
        <p:spPr bwMode="auto">
          <a:xfrm>
            <a:off x="969963" y="557688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8" name="Rectangle 208"/>
          <p:cNvSpPr>
            <a:spLocks noChangeArrowheads="1"/>
          </p:cNvSpPr>
          <p:nvPr/>
        </p:nvSpPr>
        <p:spPr bwMode="auto">
          <a:xfrm>
            <a:off x="1258888"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69" name="Rectangle 209"/>
          <p:cNvSpPr>
            <a:spLocks noChangeArrowheads="1"/>
          </p:cNvSpPr>
          <p:nvPr/>
        </p:nvSpPr>
        <p:spPr bwMode="auto">
          <a:xfrm>
            <a:off x="1547813" y="557688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0" name="Rectangle 210"/>
          <p:cNvSpPr>
            <a:spLocks noChangeArrowheads="1"/>
          </p:cNvSpPr>
          <p:nvPr/>
        </p:nvSpPr>
        <p:spPr bwMode="auto">
          <a:xfrm>
            <a:off x="1836738"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1" name="Rectangle 211"/>
          <p:cNvSpPr>
            <a:spLocks noChangeArrowheads="1"/>
          </p:cNvSpPr>
          <p:nvPr/>
        </p:nvSpPr>
        <p:spPr bwMode="auto">
          <a:xfrm>
            <a:off x="2122488"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2" name="Rectangle 212"/>
          <p:cNvSpPr>
            <a:spLocks noChangeArrowheads="1"/>
          </p:cNvSpPr>
          <p:nvPr/>
        </p:nvSpPr>
        <p:spPr bwMode="auto">
          <a:xfrm>
            <a:off x="2409825"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3" name="Rectangle 213"/>
          <p:cNvSpPr>
            <a:spLocks noChangeArrowheads="1"/>
          </p:cNvSpPr>
          <p:nvPr/>
        </p:nvSpPr>
        <p:spPr bwMode="auto">
          <a:xfrm>
            <a:off x="2698750" y="55768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4" name="Rectangle 214"/>
          <p:cNvSpPr>
            <a:spLocks noChangeArrowheads="1"/>
          </p:cNvSpPr>
          <p:nvPr/>
        </p:nvSpPr>
        <p:spPr bwMode="auto">
          <a:xfrm>
            <a:off x="2987675" y="55768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5" name="Rectangle 215"/>
          <p:cNvSpPr>
            <a:spLocks noChangeArrowheads="1"/>
          </p:cNvSpPr>
          <p:nvPr/>
        </p:nvSpPr>
        <p:spPr bwMode="auto">
          <a:xfrm>
            <a:off x="3276600" y="557688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6" name="Rectangle 216"/>
          <p:cNvSpPr>
            <a:spLocks noChangeArrowheads="1"/>
          </p:cNvSpPr>
          <p:nvPr/>
        </p:nvSpPr>
        <p:spPr bwMode="auto">
          <a:xfrm>
            <a:off x="107950" y="5865813"/>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Es</a:t>
            </a:r>
          </a:p>
        </p:txBody>
      </p:sp>
      <p:sp>
        <p:nvSpPr>
          <p:cNvPr id="41177" name="Rectangle 217"/>
          <p:cNvSpPr>
            <a:spLocks noChangeArrowheads="1"/>
          </p:cNvSpPr>
          <p:nvPr/>
        </p:nvSpPr>
        <p:spPr bwMode="auto">
          <a:xfrm>
            <a:off x="395288"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8" name="Rectangle 218"/>
          <p:cNvSpPr>
            <a:spLocks noChangeArrowheads="1"/>
          </p:cNvSpPr>
          <p:nvPr/>
        </p:nvSpPr>
        <p:spPr bwMode="auto">
          <a:xfrm>
            <a:off x="682625"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79" name="Rectangle 219"/>
          <p:cNvSpPr>
            <a:spLocks noChangeArrowheads="1"/>
          </p:cNvSpPr>
          <p:nvPr/>
        </p:nvSpPr>
        <p:spPr bwMode="auto">
          <a:xfrm>
            <a:off x="969963"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0" name="Rectangle 220"/>
          <p:cNvSpPr>
            <a:spLocks noChangeArrowheads="1"/>
          </p:cNvSpPr>
          <p:nvPr/>
        </p:nvSpPr>
        <p:spPr bwMode="auto">
          <a:xfrm>
            <a:off x="1258888" y="5865813"/>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1" name="Rectangle 221"/>
          <p:cNvSpPr>
            <a:spLocks noChangeArrowheads="1"/>
          </p:cNvSpPr>
          <p:nvPr/>
        </p:nvSpPr>
        <p:spPr bwMode="auto">
          <a:xfrm>
            <a:off x="1547813"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2" name="Rectangle 222"/>
          <p:cNvSpPr>
            <a:spLocks noChangeArrowheads="1"/>
          </p:cNvSpPr>
          <p:nvPr/>
        </p:nvSpPr>
        <p:spPr bwMode="auto">
          <a:xfrm>
            <a:off x="1836738"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3" name="Rectangle 223"/>
          <p:cNvSpPr>
            <a:spLocks noChangeArrowheads="1"/>
          </p:cNvSpPr>
          <p:nvPr/>
        </p:nvSpPr>
        <p:spPr bwMode="auto">
          <a:xfrm>
            <a:off x="2122488"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4" name="Rectangle 224"/>
          <p:cNvSpPr>
            <a:spLocks noChangeArrowheads="1"/>
          </p:cNvSpPr>
          <p:nvPr/>
        </p:nvSpPr>
        <p:spPr bwMode="auto">
          <a:xfrm>
            <a:off x="2409825" y="5865813"/>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5" name="Rectangle 225"/>
          <p:cNvSpPr>
            <a:spLocks noChangeArrowheads="1"/>
          </p:cNvSpPr>
          <p:nvPr/>
        </p:nvSpPr>
        <p:spPr bwMode="auto">
          <a:xfrm>
            <a:off x="2698750" y="5865813"/>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6" name="Rectangle 226"/>
          <p:cNvSpPr>
            <a:spLocks noChangeArrowheads="1"/>
          </p:cNvSpPr>
          <p:nvPr/>
        </p:nvSpPr>
        <p:spPr bwMode="auto">
          <a:xfrm>
            <a:off x="2987675" y="586581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sp>
        <p:nvSpPr>
          <p:cNvPr id="41187" name="Rectangle 227"/>
          <p:cNvSpPr>
            <a:spLocks noChangeArrowheads="1"/>
          </p:cNvSpPr>
          <p:nvPr/>
        </p:nvSpPr>
        <p:spPr bwMode="auto">
          <a:xfrm>
            <a:off x="107950" y="6154738"/>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Cf</a:t>
            </a:r>
          </a:p>
        </p:txBody>
      </p:sp>
      <p:sp>
        <p:nvSpPr>
          <p:cNvPr id="41188" name="Rectangle 228"/>
          <p:cNvSpPr>
            <a:spLocks noChangeArrowheads="1"/>
          </p:cNvSpPr>
          <p:nvPr/>
        </p:nvSpPr>
        <p:spPr bwMode="auto">
          <a:xfrm>
            <a:off x="395288" y="615473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89" name="Rectangle 229"/>
          <p:cNvSpPr>
            <a:spLocks noChangeArrowheads="1"/>
          </p:cNvSpPr>
          <p:nvPr/>
        </p:nvSpPr>
        <p:spPr bwMode="auto">
          <a:xfrm>
            <a:off x="682625"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0" name="Rectangle 230"/>
          <p:cNvSpPr>
            <a:spLocks noChangeArrowheads="1"/>
          </p:cNvSpPr>
          <p:nvPr/>
        </p:nvSpPr>
        <p:spPr bwMode="auto">
          <a:xfrm>
            <a:off x="969963"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1" name="Rectangle 231"/>
          <p:cNvSpPr>
            <a:spLocks noChangeArrowheads="1"/>
          </p:cNvSpPr>
          <p:nvPr/>
        </p:nvSpPr>
        <p:spPr bwMode="auto">
          <a:xfrm>
            <a:off x="1258888"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2" name="Rectangle 232"/>
          <p:cNvSpPr>
            <a:spLocks noChangeArrowheads="1"/>
          </p:cNvSpPr>
          <p:nvPr/>
        </p:nvSpPr>
        <p:spPr bwMode="auto">
          <a:xfrm>
            <a:off x="1547813"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3" name="Rectangle 233"/>
          <p:cNvSpPr>
            <a:spLocks noChangeArrowheads="1"/>
          </p:cNvSpPr>
          <p:nvPr/>
        </p:nvSpPr>
        <p:spPr bwMode="auto">
          <a:xfrm>
            <a:off x="1836738" y="615473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4" name="Rectangle 234"/>
          <p:cNvSpPr>
            <a:spLocks noChangeArrowheads="1"/>
          </p:cNvSpPr>
          <p:nvPr/>
        </p:nvSpPr>
        <p:spPr bwMode="auto">
          <a:xfrm>
            <a:off x="2122488" y="6154738"/>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5" name="Rectangle 235"/>
          <p:cNvSpPr>
            <a:spLocks noChangeArrowheads="1"/>
          </p:cNvSpPr>
          <p:nvPr/>
        </p:nvSpPr>
        <p:spPr bwMode="auto">
          <a:xfrm>
            <a:off x="2409825" y="615473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6" name="Rectangle 236"/>
          <p:cNvSpPr>
            <a:spLocks noChangeArrowheads="1"/>
          </p:cNvSpPr>
          <p:nvPr/>
        </p:nvSpPr>
        <p:spPr bwMode="auto">
          <a:xfrm>
            <a:off x="2698750" y="6154738"/>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7" name="Rectangle 237"/>
          <p:cNvSpPr>
            <a:spLocks noChangeArrowheads="1"/>
          </p:cNvSpPr>
          <p:nvPr/>
        </p:nvSpPr>
        <p:spPr bwMode="auto">
          <a:xfrm>
            <a:off x="2987675" y="6154738"/>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198" name="Rectangle 238"/>
          <p:cNvSpPr>
            <a:spLocks noChangeArrowheads="1"/>
          </p:cNvSpPr>
          <p:nvPr/>
        </p:nvSpPr>
        <p:spPr bwMode="auto">
          <a:xfrm>
            <a:off x="107950" y="5580063"/>
            <a:ext cx="288925" cy="288925"/>
          </a:xfrm>
          <a:prstGeom prst="rect">
            <a:avLst/>
          </a:prstGeom>
          <a:noFill/>
          <a:ln w="3175">
            <a:solidFill>
              <a:schemeClr val="tx1"/>
            </a:solidFill>
            <a:miter lim="800000"/>
            <a:headEnd/>
            <a:tailEnd/>
          </a:ln>
        </p:spPr>
        <p:txBody>
          <a:bodyPr wrap="none" anchor="ctr"/>
          <a:lstStyle/>
          <a:p>
            <a:pPr algn="ctr"/>
            <a:r>
              <a:rPr lang="en-US" altLang="ja-JP" sz="1600">
                <a:latin typeface="Calibri" pitchFamily="34" charset="0"/>
              </a:rPr>
              <a:t>Fm</a:t>
            </a:r>
          </a:p>
        </p:txBody>
      </p:sp>
      <p:sp>
        <p:nvSpPr>
          <p:cNvPr id="41199" name="AutoShape 239"/>
          <p:cNvSpPr>
            <a:spLocks noChangeArrowheads="1"/>
          </p:cNvSpPr>
          <p:nvPr/>
        </p:nvSpPr>
        <p:spPr bwMode="auto">
          <a:xfrm flipH="1">
            <a:off x="2413000" y="3276600"/>
            <a:ext cx="287338"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00" name="AutoShape 240"/>
          <p:cNvSpPr>
            <a:spLocks noChangeArrowheads="1"/>
          </p:cNvSpPr>
          <p:nvPr/>
        </p:nvSpPr>
        <p:spPr bwMode="auto">
          <a:xfrm flipH="1">
            <a:off x="1836738" y="3851275"/>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01" name="AutoShape 241"/>
          <p:cNvSpPr>
            <a:spLocks noChangeArrowheads="1"/>
          </p:cNvSpPr>
          <p:nvPr/>
        </p:nvSpPr>
        <p:spPr bwMode="auto">
          <a:xfrm flipH="1">
            <a:off x="971550" y="4137025"/>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02" name="AutoShape 242"/>
          <p:cNvSpPr>
            <a:spLocks noChangeArrowheads="1"/>
          </p:cNvSpPr>
          <p:nvPr/>
        </p:nvSpPr>
        <p:spPr bwMode="auto">
          <a:xfrm flipH="1">
            <a:off x="1549400" y="4138613"/>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03" name="AutoShape 243"/>
          <p:cNvSpPr>
            <a:spLocks noChangeArrowheads="1"/>
          </p:cNvSpPr>
          <p:nvPr/>
        </p:nvSpPr>
        <p:spPr bwMode="auto">
          <a:xfrm flipH="1">
            <a:off x="971550" y="4427538"/>
            <a:ext cx="287338"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04" name="AutoShape 244"/>
          <p:cNvSpPr>
            <a:spLocks noChangeArrowheads="1"/>
          </p:cNvSpPr>
          <p:nvPr/>
        </p:nvSpPr>
        <p:spPr bwMode="auto">
          <a:xfrm flipH="1">
            <a:off x="1617663" y="4497388"/>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05" name="AutoShape 245"/>
          <p:cNvSpPr>
            <a:spLocks noChangeArrowheads="1"/>
          </p:cNvSpPr>
          <p:nvPr/>
        </p:nvSpPr>
        <p:spPr bwMode="auto">
          <a:xfrm flipH="1">
            <a:off x="1550988" y="5002213"/>
            <a:ext cx="287337"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06" name="AutoShape 246"/>
          <p:cNvSpPr>
            <a:spLocks noChangeArrowheads="1"/>
          </p:cNvSpPr>
          <p:nvPr/>
        </p:nvSpPr>
        <p:spPr bwMode="auto">
          <a:xfrm flipH="1">
            <a:off x="746125" y="5062538"/>
            <a:ext cx="222250" cy="223837"/>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07" name="AutoShape 247"/>
          <p:cNvSpPr>
            <a:spLocks noChangeArrowheads="1"/>
          </p:cNvSpPr>
          <p:nvPr/>
        </p:nvSpPr>
        <p:spPr bwMode="auto">
          <a:xfrm flipH="1">
            <a:off x="804863" y="4835525"/>
            <a:ext cx="165100" cy="166688"/>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08" name="AutoShape 248"/>
          <p:cNvSpPr>
            <a:spLocks noChangeArrowheads="1"/>
          </p:cNvSpPr>
          <p:nvPr/>
        </p:nvSpPr>
        <p:spPr bwMode="auto">
          <a:xfrm flipH="1">
            <a:off x="1620838" y="5932488"/>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09" name="AutoShape 249"/>
          <p:cNvSpPr>
            <a:spLocks noChangeArrowheads="1"/>
          </p:cNvSpPr>
          <p:nvPr/>
        </p:nvSpPr>
        <p:spPr bwMode="auto">
          <a:xfrm flipH="1">
            <a:off x="2406650" y="5861050"/>
            <a:ext cx="287338" cy="288925"/>
          </a:xfrm>
          <a:prstGeom prst="rtTriangle">
            <a:avLst/>
          </a:prstGeom>
          <a:solidFill>
            <a:srgbClr val="00FFFF"/>
          </a:solidFill>
          <a:ln w="9525">
            <a:noFill/>
            <a:miter lim="800000"/>
            <a:headEnd/>
            <a:tailEnd/>
          </a:ln>
        </p:spPr>
        <p:txBody>
          <a:bodyPr wrap="none" anchor="ctr"/>
          <a:lstStyle/>
          <a:p>
            <a:endParaRPr lang="ja-JP" altLang="en-US">
              <a:latin typeface="Calibri" pitchFamily="34" charset="0"/>
            </a:endParaRPr>
          </a:p>
        </p:txBody>
      </p:sp>
      <p:sp>
        <p:nvSpPr>
          <p:cNvPr id="41210" name="AutoShape 250"/>
          <p:cNvSpPr>
            <a:spLocks noChangeArrowheads="1"/>
          </p:cNvSpPr>
          <p:nvPr/>
        </p:nvSpPr>
        <p:spPr bwMode="auto">
          <a:xfrm flipH="1">
            <a:off x="2122488" y="5864225"/>
            <a:ext cx="287337" cy="288925"/>
          </a:xfrm>
          <a:prstGeom prst="rtTriangle">
            <a:avLst/>
          </a:prstGeom>
          <a:solidFill>
            <a:srgbClr val="00FFFF"/>
          </a:solidFill>
          <a:ln w="9525">
            <a:noFill/>
            <a:miter lim="800000"/>
            <a:headEnd/>
            <a:tailEnd/>
          </a:ln>
        </p:spPr>
        <p:txBody>
          <a:bodyPr wrap="none" anchor="ctr"/>
          <a:lstStyle/>
          <a:p>
            <a:endParaRPr lang="ja-JP" altLang="en-US">
              <a:latin typeface="Calibri" pitchFamily="34" charset="0"/>
            </a:endParaRPr>
          </a:p>
        </p:txBody>
      </p:sp>
      <p:sp>
        <p:nvSpPr>
          <p:cNvPr id="41211" name="AutoShape 251"/>
          <p:cNvSpPr>
            <a:spLocks noChangeArrowheads="1"/>
          </p:cNvSpPr>
          <p:nvPr/>
        </p:nvSpPr>
        <p:spPr bwMode="auto">
          <a:xfrm flipH="1">
            <a:off x="2770188" y="5357813"/>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12" name="AutoShape 252"/>
          <p:cNvSpPr>
            <a:spLocks noChangeArrowheads="1"/>
          </p:cNvSpPr>
          <p:nvPr/>
        </p:nvSpPr>
        <p:spPr bwMode="auto">
          <a:xfrm flipH="1">
            <a:off x="2700338" y="4999038"/>
            <a:ext cx="287337"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13" name="AutoShape 253"/>
          <p:cNvSpPr>
            <a:spLocks noChangeArrowheads="1"/>
          </p:cNvSpPr>
          <p:nvPr/>
        </p:nvSpPr>
        <p:spPr bwMode="auto">
          <a:xfrm flipH="1">
            <a:off x="2760663" y="4767263"/>
            <a:ext cx="228600" cy="2301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14" name="AutoShape 254"/>
          <p:cNvSpPr>
            <a:spLocks noChangeArrowheads="1"/>
          </p:cNvSpPr>
          <p:nvPr/>
        </p:nvSpPr>
        <p:spPr bwMode="auto">
          <a:xfrm flipH="1">
            <a:off x="2408238" y="4133850"/>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15" name="AutoShape 255"/>
          <p:cNvSpPr>
            <a:spLocks noChangeArrowheads="1"/>
          </p:cNvSpPr>
          <p:nvPr/>
        </p:nvSpPr>
        <p:spPr bwMode="auto">
          <a:xfrm flipH="1">
            <a:off x="2992438" y="4135438"/>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16" name="AutoShape 256"/>
          <p:cNvSpPr>
            <a:spLocks noChangeArrowheads="1"/>
          </p:cNvSpPr>
          <p:nvPr/>
        </p:nvSpPr>
        <p:spPr bwMode="auto">
          <a:xfrm flipH="1">
            <a:off x="2757488" y="4484688"/>
            <a:ext cx="228600" cy="230187"/>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17" name="AutoShape 257"/>
          <p:cNvSpPr>
            <a:spLocks noChangeArrowheads="1"/>
          </p:cNvSpPr>
          <p:nvPr/>
        </p:nvSpPr>
        <p:spPr bwMode="auto">
          <a:xfrm flipH="1">
            <a:off x="1039813" y="5072063"/>
            <a:ext cx="215900" cy="217487"/>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18" name="AutoShape 258"/>
          <p:cNvSpPr>
            <a:spLocks noChangeArrowheads="1"/>
          </p:cNvSpPr>
          <p:nvPr/>
        </p:nvSpPr>
        <p:spPr bwMode="auto">
          <a:xfrm flipH="1">
            <a:off x="1042988" y="4781550"/>
            <a:ext cx="215900" cy="217488"/>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19" name="AutoShape 259"/>
          <p:cNvSpPr>
            <a:spLocks noChangeArrowheads="1"/>
          </p:cNvSpPr>
          <p:nvPr/>
        </p:nvSpPr>
        <p:spPr bwMode="auto">
          <a:xfrm flipH="1">
            <a:off x="971550" y="5286375"/>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20" name="AutoShape 260"/>
          <p:cNvSpPr>
            <a:spLocks noChangeArrowheads="1"/>
          </p:cNvSpPr>
          <p:nvPr/>
        </p:nvSpPr>
        <p:spPr bwMode="auto">
          <a:xfrm flipH="1">
            <a:off x="1260475" y="5295900"/>
            <a:ext cx="287338" cy="288925"/>
          </a:xfrm>
          <a:prstGeom prst="rtTriangle">
            <a:avLst/>
          </a:prstGeom>
          <a:solidFill>
            <a:srgbClr val="FF6600"/>
          </a:solidFill>
          <a:ln w="9525">
            <a:noFill/>
            <a:miter lim="800000"/>
            <a:headEnd/>
            <a:tailEnd/>
          </a:ln>
        </p:spPr>
        <p:txBody>
          <a:bodyPr wrap="none" anchor="ctr"/>
          <a:lstStyle/>
          <a:p>
            <a:endParaRPr lang="ja-JP" altLang="en-US">
              <a:latin typeface="Calibri" pitchFamily="34" charset="0"/>
            </a:endParaRPr>
          </a:p>
        </p:txBody>
      </p:sp>
      <p:sp>
        <p:nvSpPr>
          <p:cNvPr id="41221" name="AutoShape 261"/>
          <p:cNvSpPr>
            <a:spLocks noChangeArrowheads="1"/>
          </p:cNvSpPr>
          <p:nvPr/>
        </p:nvSpPr>
        <p:spPr bwMode="auto">
          <a:xfrm flipH="1">
            <a:off x="2408238" y="5573713"/>
            <a:ext cx="287337" cy="288925"/>
          </a:xfrm>
          <a:prstGeom prst="rtTriangle">
            <a:avLst/>
          </a:prstGeom>
          <a:solidFill>
            <a:srgbClr val="00FF00"/>
          </a:solidFill>
          <a:ln w="9525">
            <a:noFill/>
            <a:miter lim="800000"/>
            <a:headEnd/>
            <a:tailEnd/>
          </a:ln>
        </p:spPr>
        <p:txBody>
          <a:bodyPr wrap="none" anchor="ctr"/>
          <a:lstStyle/>
          <a:p>
            <a:endParaRPr lang="ja-JP" altLang="en-US">
              <a:latin typeface="Calibri" pitchFamily="34" charset="0"/>
            </a:endParaRPr>
          </a:p>
        </p:txBody>
      </p:sp>
      <p:sp>
        <p:nvSpPr>
          <p:cNvPr id="41222" name="Text Box 262"/>
          <p:cNvSpPr txBox="1">
            <a:spLocks noChangeArrowheads="1"/>
          </p:cNvSpPr>
          <p:nvPr/>
        </p:nvSpPr>
        <p:spPr bwMode="auto">
          <a:xfrm>
            <a:off x="4048125" y="4506913"/>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162</a:t>
            </a:r>
          </a:p>
        </p:txBody>
      </p:sp>
      <p:sp>
        <p:nvSpPr>
          <p:cNvPr id="41223" name="Text Box 263"/>
          <p:cNvSpPr txBox="1">
            <a:spLocks noChangeArrowheads="1"/>
          </p:cNvSpPr>
          <p:nvPr/>
        </p:nvSpPr>
        <p:spPr bwMode="auto">
          <a:xfrm>
            <a:off x="1166813" y="6451600"/>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152</a:t>
            </a:r>
          </a:p>
        </p:txBody>
      </p:sp>
      <p:sp>
        <p:nvSpPr>
          <p:cNvPr id="41224" name="Rectangle 264"/>
          <p:cNvSpPr>
            <a:spLocks noChangeArrowheads="1"/>
          </p:cNvSpPr>
          <p:nvPr/>
        </p:nvSpPr>
        <p:spPr bwMode="auto">
          <a:xfrm>
            <a:off x="6357938" y="5045075"/>
            <a:ext cx="288925" cy="288925"/>
          </a:xfrm>
          <a:prstGeom prst="rect">
            <a:avLst/>
          </a:prstGeom>
          <a:solidFill>
            <a:srgbClr val="00FF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225" name="Rectangle 265"/>
          <p:cNvSpPr>
            <a:spLocks noChangeArrowheads="1"/>
          </p:cNvSpPr>
          <p:nvPr/>
        </p:nvSpPr>
        <p:spPr bwMode="auto">
          <a:xfrm>
            <a:off x="6351588" y="4713288"/>
            <a:ext cx="288925" cy="288925"/>
          </a:xfrm>
          <a:prstGeom prst="rect">
            <a:avLst/>
          </a:prstGeom>
          <a:solidFill>
            <a:srgbClr val="F3F365"/>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226" name="Rectangle 266"/>
          <p:cNvSpPr>
            <a:spLocks noChangeArrowheads="1"/>
          </p:cNvSpPr>
          <p:nvPr/>
        </p:nvSpPr>
        <p:spPr bwMode="auto">
          <a:xfrm>
            <a:off x="6361113" y="5367338"/>
            <a:ext cx="288925" cy="288925"/>
          </a:xfrm>
          <a:prstGeom prst="rect">
            <a:avLst/>
          </a:prstGeom>
          <a:solidFill>
            <a:srgbClr val="FF66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227" name="Rectangle 267"/>
          <p:cNvSpPr>
            <a:spLocks noChangeArrowheads="1"/>
          </p:cNvSpPr>
          <p:nvPr/>
        </p:nvSpPr>
        <p:spPr bwMode="auto">
          <a:xfrm>
            <a:off x="6361113" y="5692775"/>
            <a:ext cx="288925" cy="288925"/>
          </a:xfrm>
          <a:prstGeom prst="rect">
            <a:avLst/>
          </a:prstGeom>
          <a:solidFill>
            <a:srgbClr val="00FFFF"/>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41228" name="Text Box 268"/>
          <p:cNvSpPr txBox="1">
            <a:spLocks noChangeArrowheads="1"/>
          </p:cNvSpPr>
          <p:nvPr/>
        </p:nvSpPr>
        <p:spPr bwMode="auto">
          <a:xfrm>
            <a:off x="6773863" y="4630738"/>
            <a:ext cx="328612" cy="366712"/>
          </a:xfrm>
          <a:prstGeom prst="rect">
            <a:avLst/>
          </a:prstGeom>
          <a:noFill/>
          <a:ln w="9525">
            <a:noFill/>
            <a:miter lim="800000"/>
            <a:headEnd/>
            <a:tailEnd/>
          </a:ln>
        </p:spPr>
        <p:txBody>
          <a:bodyPr wrap="none">
            <a:spAutoFit/>
          </a:bodyPr>
          <a:lstStyle/>
          <a:p>
            <a:r>
              <a:rPr lang="en-US" altLang="ja-JP">
                <a:latin typeface="Symbol" pitchFamily="18" charset="2"/>
              </a:rPr>
              <a:t>a</a:t>
            </a:r>
          </a:p>
        </p:txBody>
      </p:sp>
      <p:sp>
        <p:nvSpPr>
          <p:cNvPr id="41229" name="Text Box 269"/>
          <p:cNvSpPr txBox="1">
            <a:spLocks noChangeArrowheads="1"/>
          </p:cNvSpPr>
          <p:nvPr/>
        </p:nvSpPr>
        <p:spPr bwMode="auto">
          <a:xfrm>
            <a:off x="6757988" y="4987925"/>
            <a:ext cx="476250" cy="366713"/>
          </a:xfrm>
          <a:prstGeom prst="rect">
            <a:avLst/>
          </a:prstGeom>
          <a:noFill/>
          <a:ln w="9525">
            <a:noFill/>
            <a:miter lim="800000"/>
            <a:headEnd/>
            <a:tailEnd/>
          </a:ln>
        </p:spPr>
        <p:txBody>
          <a:bodyPr wrap="none">
            <a:spAutoFit/>
          </a:bodyPr>
          <a:lstStyle/>
          <a:p>
            <a:r>
              <a:rPr lang="en-US" altLang="ja-JP">
                <a:latin typeface="Calibri" pitchFamily="34" charset="0"/>
              </a:rPr>
              <a:t>SF</a:t>
            </a:r>
          </a:p>
        </p:txBody>
      </p:sp>
      <p:sp>
        <p:nvSpPr>
          <p:cNvPr id="41230" name="Text Box 270"/>
          <p:cNvSpPr txBox="1">
            <a:spLocks noChangeArrowheads="1"/>
          </p:cNvSpPr>
          <p:nvPr/>
        </p:nvSpPr>
        <p:spPr bwMode="auto">
          <a:xfrm>
            <a:off x="6773863" y="5278438"/>
            <a:ext cx="1090612" cy="366712"/>
          </a:xfrm>
          <a:prstGeom prst="rect">
            <a:avLst/>
          </a:prstGeom>
          <a:noFill/>
          <a:ln w="9525">
            <a:noFill/>
            <a:miter lim="800000"/>
            <a:headEnd/>
            <a:tailEnd/>
          </a:ln>
        </p:spPr>
        <p:txBody>
          <a:bodyPr wrap="none">
            <a:spAutoFit/>
          </a:bodyPr>
          <a:lstStyle/>
          <a:p>
            <a:r>
              <a:rPr lang="en-US" altLang="ja-JP">
                <a:latin typeface="Symbol" pitchFamily="18" charset="2"/>
              </a:rPr>
              <a:t>b</a:t>
            </a:r>
            <a:r>
              <a:rPr lang="en-US" altLang="ja-JP">
                <a:latin typeface="Calibri" pitchFamily="34" charset="0"/>
              </a:rPr>
              <a:t>+ or EC</a:t>
            </a:r>
          </a:p>
        </p:txBody>
      </p:sp>
      <p:sp>
        <p:nvSpPr>
          <p:cNvPr id="41231" name="Text Box 271"/>
          <p:cNvSpPr txBox="1">
            <a:spLocks noChangeArrowheads="1"/>
          </p:cNvSpPr>
          <p:nvPr/>
        </p:nvSpPr>
        <p:spPr bwMode="auto">
          <a:xfrm>
            <a:off x="6773863" y="5638800"/>
            <a:ext cx="385762" cy="366713"/>
          </a:xfrm>
          <a:prstGeom prst="rect">
            <a:avLst/>
          </a:prstGeom>
          <a:noFill/>
          <a:ln w="9525">
            <a:noFill/>
            <a:miter lim="800000"/>
            <a:headEnd/>
            <a:tailEnd/>
          </a:ln>
        </p:spPr>
        <p:txBody>
          <a:bodyPr wrap="none">
            <a:spAutoFit/>
          </a:bodyPr>
          <a:lstStyle/>
          <a:p>
            <a:r>
              <a:rPr lang="en-US" altLang="ja-JP">
                <a:latin typeface="Symbol" pitchFamily="18" charset="2"/>
              </a:rPr>
              <a:t>b</a:t>
            </a:r>
            <a:r>
              <a:rPr lang="en-US" altLang="ja-JP">
                <a:latin typeface="Calibri" pitchFamily="34" charset="0"/>
              </a:rPr>
              <a:t>-</a:t>
            </a:r>
          </a:p>
        </p:txBody>
      </p:sp>
      <p:sp>
        <p:nvSpPr>
          <p:cNvPr id="41232" name="Text Box 272"/>
          <p:cNvSpPr txBox="1">
            <a:spLocks noChangeArrowheads="1"/>
          </p:cNvSpPr>
          <p:nvPr/>
        </p:nvSpPr>
        <p:spPr bwMode="auto">
          <a:xfrm>
            <a:off x="6351588" y="2995613"/>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170</a:t>
            </a:r>
          </a:p>
        </p:txBody>
      </p:sp>
      <p:sp>
        <p:nvSpPr>
          <p:cNvPr id="41233" name="Text Box 273"/>
          <p:cNvSpPr txBox="1">
            <a:spLocks noChangeArrowheads="1"/>
          </p:cNvSpPr>
          <p:nvPr/>
        </p:nvSpPr>
        <p:spPr bwMode="auto">
          <a:xfrm>
            <a:off x="8080375" y="1252538"/>
            <a:ext cx="479425" cy="304800"/>
          </a:xfrm>
          <a:prstGeom prst="rect">
            <a:avLst/>
          </a:prstGeom>
          <a:noFill/>
          <a:ln w="9525">
            <a:noFill/>
            <a:miter lim="800000"/>
            <a:headEnd/>
            <a:tailEnd/>
          </a:ln>
        </p:spPr>
        <p:txBody>
          <a:bodyPr wrap="none">
            <a:spAutoFit/>
          </a:bodyPr>
          <a:lstStyle/>
          <a:p>
            <a:r>
              <a:rPr lang="en-US" altLang="ja-JP" sz="1400">
                <a:latin typeface="Calibri" pitchFamily="34" charset="0"/>
              </a:rPr>
              <a:t>176</a:t>
            </a:r>
          </a:p>
        </p:txBody>
      </p:sp>
      <p:sp>
        <p:nvSpPr>
          <p:cNvPr id="41234" name="Rectangle 274"/>
          <p:cNvSpPr>
            <a:spLocks noChangeArrowheads="1"/>
          </p:cNvSpPr>
          <p:nvPr/>
        </p:nvSpPr>
        <p:spPr bwMode="auto">
          <a:xfrm>
            <a:off x="7881938" y="388938"/>
            <a:ext cx="288925" cy="288925"/>
          </a:xfrm>
          <a:prstGeom prst="rect">
            <a:avLst/>
          </a:prstGeom>
          <a:noFill/>
          <a:ln w="12700">
            <a:solidFill>
              <a:schemeClr val="tx1"/>
            </a:solidFill>
            <a:prstDash val="dash"/>
            <a:miter lim="800000"/>
            <a:headEnd/>
            <a:tailEnd/>
          </a:ln>
        </p:spPr>
        <p:txBody>
          <a:bodyPr wrap="none" anchor="ctr"/>
          <a:lstStyle/>
          <a:p>
            <a:endParaRPr lang="ja-JP" altLang="en-US">
              <a:latin typeface="Calibri" pitchFamily="34" charset="0"/>
            </a:endParaRPr>
          </a:p>
        </p:txBody>
      </p:sp>
      <p:sp>
        <p:nvSpPr>
          <p:cNvPr id="41235" name="AutoShape 275"/>
          <p:cNvSpPr>
            <a:spLocks noChangeArrowheads="1"/>
          </p:cNvSpPr>
          <p:nvPr/>
        </p:nvSpPr>
        <p:spPr bwMode="auto">
          <a:xfrm flipH="1">
            <a:off x="2819400" y="3679825"/>
            <a:ext cx="165100" cy="166688"/>
          </a:xfrm>
          <a:prstGeom prst="rtTriangle">
            <a:avLst/>
          </a:prstGeom>
          <a:solidFill>
            <a:srgbClr val="00FF00"/>
          </a:solidFill>
          <a:ln w="9525">
            <a:solidFill>
              <a:srgbClr val="FF0000"/>
            </a:solidFill>
            <a:miter lim="800000"/>
            <a:headEnd/>
            <a:tailEnd/>
          </a:ln>
        </p:spPr>
        <p:txBody>
          <a:bodyPr wrap="none" anchor="ctr"/>
          <a:lstStyle/>
          <a:p>
            <a:endParaRPr lang="ja-JP" altLang="en-US">
              <a:latin typeface="Calibri" pitchFamily="34" charset="0"/>
            </a:endParaRPr>
          </a:p>
        </p:txBody>
      </p:sp>
      <p:sp>
        <p:nvSpPr>
          <p:cNvPr id="41236" name="AutoShape 276"/>
          <p:cNvSpPr>
            <a:spLocks noChangeArrowheads="1"/>
          </p:cNvSpPr>
          <p:nvPr/>
        </p:nvSpPr>
        <p:spPr bwMode="auto">
          <a:xfrm flipH="1">
            <a:off x="2238375" y="4251325"/>
            <a:ext cx="165100" cy="166688"/>
          </a:xfrm>
          <a:prstGeom prst="rtTriangle">
            <a:avLst/>
          </a:prstGeom>
          <a:solidFill>
            <a:srgbClr val="00FF00"/>
          </a:solidFill>
          <a:ln w="9525">
            <a:solidFill>
              <a:srgbClr val="FF0000"/>
            </a:solidFill>
            <a:miter lim="800000"/>
            <a:headEnd/>
            <a:tailEnd/>
          </a:ln>
        </p:spPr>
        <p:txBody>
          <a:bodyPr wrap="none" anchor="ctr"/>
          <a:lstStyle/>
          <a:p>
            <a:endParaRPr lang="ja-JP" altLang="en-US">
              <a:latin typeface="Calibri" pitchFamily="34" charset="0"/>
            </a:endParaRPr>
          </a:p>
        </p:txBody>
      </p:sp>
      <p:sp>
        <p:nvSpPr>
          <p:cNvPr id="41237" name="Text Box 277"/>
          <p:cNvSpPr txBox="1">
            <a:spLocks noChangeArrowheads="1"/>
          </p:cNvSpPr>
          <p:nvPr/>
        </p:nvSpPr>
        <p:spPr bwMode="auto">
          <a:xfrm>
            <a:off x="257175" y="68263"/>
            <a:ext cx="5784850" cy="641350"/>
          </a:xfrm>
          <a:prstGeom prst="rect">
            <a:avLst/>
          </a:prstGeom>
          <a:noFill/>
          <a:ln w="9525" algn="ctr">
            <a:noFill/>
            <a:miter lim="800000"/>
            <a:headEnd/>
            <a:tailEnd/>
          </a:ln>
        </p:spPr>
        <p:txBody>
          <a:bodyPr wrap="none">
            <a:spAutoFit/>
          </a:bodyPr>
          <a:lstStyle/>
          <a:p>
            <a:pPr algn="ctr"/>
            <a:r>
              <a:rPr lang="en-US" altLang="ja-JP" sz="3600" b="1" u="sng">
                <a:solidFill>
                  <a:schemeClr val="bg1"/>
                </a:solidFill>
                <a:latin typeface="Times New Roman" pitchFamily="18" charset="0"/>
              </a:rPr>
              <a:t>Reactions studied by GARIS</a:t>
            </a:r>
          </a:p>
        </p:txBody>
      </p:sp>
      <p:sp>
        <p:nvSpPr>
          <p:cNvPr id="41238" name="Rectangle 278"/>
          <p:cNvSpPr>
            <a:spLocks noChangeArrowheads="1"/>
          </p:cNvSpPr>
          <p:nvPr/>
        </p:nvSpPr>
        <p:spPr bwMode="auto">
          <a:xfrm>
            <a:off x="4997450" y="1833563"/>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grpSp>
        <p:nvGrpSpPr>
          <p:cNvPr id="2" name="Group 279"/>
          <p:cNvGrpSpPr>
            <a:grpSpLocks/>
          </p:cNvGrpSpPr>
          <p:nvPr/>
        </p:nvGrpSpPr>
        <p:grpSpPr bwMode="auto">
          <a:xfrm>
            <a:off x="393700" y="2138363"/>
            <a:ext cx="2581275" cy="3133725"/>
            <a:chOff x="248" y="1347"/>
            <a:chExt cx="1626" cy="1974"/>
          </a:xfrm>
        </p:grpSpPr>
        <p:sp>
          <p:nvSpPr>
            <p:cNvPr id="41293" name="Line 280"/>
            <p:cNvSpPr>
              <a:spLocks noChangeShapeType="1"/>
            </p:cNvSpPr>
            <p:nvPr/>
          </p:nvSpPr>
          <p:spPr bwMode="auto">
            <a:xfrm flipH="1">
              <a:off x="1146" y="2606"/>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94" name="Rectangle 281"/>
            <p:cNvSpPr>
              <a:spLocks noChangeArrowheads="1"/>
            </p:cNvSpPr>
            <p:nvPr/>
          </p:nvSpPr>
          <p:spPr bwMode="auto">
            <a:xfrm>
              <a:off x="1692" y="2058"/>
              <a:ext cx="182" cy="182"/>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1295" name="Line 282"/>
            <p:cNvSpPr>
              <a:spLocks noChangeShapeType="1"/>
            </p:cNvSpPr>
            <p:nvPr/>
          </p:nvSpPr>
          <p:spPr bwMode="auto">
            <a:xfrm flipH="1">
              <a:off x="1520" y="2235"/>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96" name="Line 283"/>
            <p:cNvSpPr>
              <a:spLocks noChangeShapeType="1"/>
            </p:cNvSpPr>
            <p:nvPr/>
          </p:nvSpPr>
          <p:spPr bwMode="auto">
            <a:xfrm flipH="1">
              <a:off x="782" y="2958"/>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97" name="Rectangle 284"/>
            <p:cNvSpPr>
              <a:spLocks noChangeArrowheads="1"/>
            </p:cNvSpPr>
            <p:nvPr/>
          </p:nvSpPr>
          <p:spPr bwMode="auto">
            <a:xfrm>
              <a:off x="607" y="3139"/>
              <a:ext cx="182" cy="182"/>
            </a:xfrm>
            <a:prstGeom prst="rect">
              <a:avLst/>
            </a:prstGeom>
            <a:solidFill>
              <a:schemeClr val="accent2"/>
            </a:solidFill>
            <a:ln w="25400">
              <a:solidFill>
                <a:schemeClr val="accent2"/>
              </a:solidFill>
              <a:miter lim="800000"/>
              <a:headEnd/>
              <a:tailEnd/>
            </a:ln>
          </p:spPr>
          <p:txBody>
            <a:bodyPr wrap="none" anchor="ctr"/>
            <a:lstStyle/>
            <a:p>
              <a:pPr algn="ctr"/>
              <a:endParaRPr lang="ja-JP" altLang="ja-JP">
                <a:solidFill>
                  <a:schemeClr val="hlink"/>
                </a:solidFill>
                <a:latin typeface="Times New Roman" pitchFamily="18" charset="0"/>
              </a:endParaRPr>
            </a:p>
          </p:txBody>
        </p:sp>
        <p:sp>
          <p:nvSpPr>
            <p:cNvPr id="41298" name="Rectangle 285"/>
            <p:cNvSpPr>
              <a:spLocks noChangeArrowheads="1"/>
            </p:cNvSpPr>
            <p:nvPr/>
          </p:nvSpPr>
          <p:spPr bwMode="auto">
            <a:xfrm>
              <a:off x="962" y="277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99" name="Rectangle 286"/>
            <p:cNvSpPr>
              <a:spLocks noChangeArrowheads="1"/>
            </p:cNvSpPr>
            <p:nvPr/>
          </p:nvSpPr>
          <p:spPr bwMode="auto">
            <a:xfrm>
              <a:off x="1334" y="241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300" name="AutoShape 287"/>
            <p:cNvSpPr>
              <a:spLocks noChangeArrowheads="1"/>
            </p:cNvSpPr>
            <p:nvPr/>
          </p:nvSpPr>
          <p:spPr bwMode="auto">
            <a:xfrm>
              <a:off x="248" y="1347"/>
              <a:ext cx="989" cy="384"/>
            </a:xfrm>
            <a:prstGeom prst="wedgeRoundRectCallout">
              <a:avLst>
                <a:gd name="adj1" fmla="val 97319"/>
                <a:gd name="adj2" fmla="val 142449"/>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2000" b="1" baseline="30000">
                  <a:latin typeface="Times New Roman" pitchFamily="18" charset="0"/>
                </a:rPr>
                <a:t>265</a:t>
              </a:r>
              <a:r>
                <a:rPr lang="en-US" altLang="ja-JP" sz="2000" b="1">
                  <a:latin typeface="Times New Roman" pitchFamily="18" charset="0"/>
                </a:rPr>
                <a:t>Hs </a:t>
              </a:r>
            </a:p>
            <a:p>
              <a:pPr algn="ctr"/>
              <a:r>
                <a:rPr lang="en-US" altLang="ja-JP" sz="2000" b="1">
                  <a:latin typeface="Times New Roman" pitchFamily="18" charset="0"/>
                </a:rPr>
                <a:t>10 chains</a:t>
              </a:r>
            </a:p>
          </p:txBody>
        </p:sp>
      </p:grpSp>
      <p:sp>
        <p:nvSpPr>
          <p:cNvPr id="41240" name="Rectangle 288"/>
          <p:cNvSpPr>
            <a:spLocks noChangeArrowheads="1"/>
          </p:cNvSpPr>
          <p:nvPr/>
        </p:nvSpPr>
        <p:spPr bwMode="auto">
          <a:xfrm>
            <a:off x="5003800" y="2124075"/>
            <a:ext cx="288925" cy="288925"/>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1241" name="Line 289"/>
          <p:cNvSpPr>
            <a:spLocks noChangeShapeType="1"/>
          </p:cNvSpPr>
          <p:nvPr/>
        </p:nvSpPr>
        <p:spPr bwMode="auto">
          <a:xfrm flipH="1">
            <a:off x="4730750" y="2405063"/>
            <a:ext cx="285750" cy="287337"/>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42" name="Line 290"/>
          <p:cNvSpPr>
            <a:spLocks noChangeShapeType="1"/>
          </p:cNvSpPr>
          <p:nvPr/>
        </p:nvSpPr>
        <p:spPr bwMode="auto">
          <a:xfrm flipH="1">
            <a:off x="4133850" y="2992438"/>
            <a:ext cx="292100" cy="288925"/>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43" name="Line 291"/>
          <p:cNvSpPr>
            <a:spLocks noChangeShapeType="1"/>
          </p:cNvSpPr>
          <p:nvPr/>
        </p:nvSpPr>
        <p:spPr bwMode="auto">
          <a:xfrm flipH="1">
            <a:off x="3559175" y="3552825"/>
            <a:ext cx="285750" cy="287338"/>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44" name="Line 292"/>
          <p:cNvSpPr>
            <a:spLocks noChangeShapeType="1"/>
          </p:cNvSpPr>
          <p:nvPr/>
        </p:nvSpPr>
        <p:spPr bwMode="auto">
          <a:xfrm flipH="1">
            <a:off x="2989263" y="4133850"/>
            <a:ext cx="285750" cy="287338"/>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45" name="Rectangle 293"/>
          <p:cNvSpPr>
            <a:spLocks noChangeArrowheads="1"/>
          </p:cNvSpPr>
          <p:nvPr/>
        </p:nvSpPr>
        <p:spPr bwMode="auto">
          <a:xfrm>
            <a:off x="2700338" y="4406900"/>
            <a:ext cx="288925" cy="288925"/>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46" name="Rectangle 294"/>
          <p:cNvSpPr>
            <a:spLocks noChangeArrowheads="1"/>
          </p:cNvSpPr>
          <p:nvPr/>
        </p:nvSpPr>
        <p:spPr bwMode="auto">
          <a:xfrm>
            <a:off x="3281363" y="3840163"/>
            <a:ext cx="288925" cy="288925"/>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47" name="Rectangle 295"/>
          <p:cNvSpPr>
            <a:spLocks noChangeArrowheads="1"/>
          </p:cNvSpPr>
          <p:nvPr/>
        </p:nvSpPr>
        <p:spPr bwMode="auto">
          <a:xfrm>
            <a:off x="3844925" y="3262313"/>
            <a:ext cx="288925" cy="288925"/>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48" name="Rectangle 296"/>
          <p:cNvSpPr>
            <a:spLocks noChangeArrowheads="1"/>
          </p:cNvSpPr>
          <p:nvPr/>
        </p:nvSpPr>
        <p:spPr bwMode="auto">
          <a:xfrm>
            <a:off x="4435475" y="2690813"/>
            <a:ext cx="288925" cy="288925"/>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49" name="AutoShape 297"/>
          <p:cNvSpPr>
            <a:spLocks noChangeArrowheads="1"/>
          </p:cNvSpPr>
          <p:nvPr/>
        </p:nvSpPr>
        <p:spPr bwMode="auto">
          <a:xfrm>
            <a:off x="7159625" y="3300413"/>
            <a:ext cx="1570038" cy="609600"/>
          </a:xfrm>
          <a:prstGeom prst="wedgeRoundRectCallout">
            <a:avLst>
              <a:gd name="adj1" fmla="val -175074"/>
              <a:gd name="adj2" fmla="val -213023"/>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2000" b="1" baseline="30000">
                <a:latin typeface="Times New Roman" pitchFamily="18" charset="0"/>
              </a:rPr>
              <a:t>277</a:t>
            </a:r>
            <a:r>
              <a:rPr lang="en-US" altLang="ja-JP" sz="2000" b="1">
                <a:latin typeface="Times New Roman" pitchFamily="18" charset="0"/>
              </a:rPr>
              <a:t>112</a:t>
            </a:r>
          </a:p>
          <a:p>
            <a:pPr algn="ctr"/>
            <a:r>
              <a:rPr lang="en-US" altLang="ja-JP" sz="2000" b="1">
                <a:latin typeface="Times New Roman" pitchFamily="18" charset="0"/>
              </a:rPr>
              <a:t> 2 chains</a:t>
            </a:r>
          </a:p>
        </p:txBody>
      </p:sp>
      <p:sp>
        <p:nvSpPr>
          <p:cNvPr id="41250" name="Rectangle 298"/>
          <p:cNvSpPr>
            <a:spLocks noChangeArrowheads="1"/>
          </p:cNvSpPr>
          <p:nvPr/>
        </p:nvSpPr>
        <p:spPr bwMode="auto">
          <a:xfrm>
            <a:off x="3568700" y="2986088"/>
            <a:ext cx="288925" cy="288925"/>
          </a:xfrm>
          <a:prstGeom prst="rect">
            <a:avLst/>
          </a:prstGeom>
          <a:noFill/>
          <a:ln w="3175">
            <a:solidFill>
              <a:schemeClr val="tx1"/>
            </a:solidFill>
            <a:miter lim="800000"/>
            <a:headEnd/>
            <a:tailEnd/>
          </a:ln>
        </p:spPr>
        <p:txBody>
          <a:bodyPr wrap="none" anchor="ctr"/>
          <a:lstStyle/>
          <a:p>
            <a:endParaRPr lang="ja-JP" altLang="en-US">
              <a:latin typeface="Calibri" pitchFamily="34" charset="0"/>
            </a:endParaRPr>
          </a:p>
        </p:txBody>
      </p:sp>
      <p:grpSp>
        <p:nvGrpSpPr>
          <p:cNvPr id="3" name="Group 299"/>
          <p:cNvGrpSpPr>
            <a:grpSpLocks/>
          </p:cNvGrpSpPr>
          <p:nvPr/>
        </p:nvGrpSpPr>
        <p:grpSpPr bwMode="auto">
          <a:xfrm>
            <a:off x="969963" y="1392238"/>
            <a:ext cx="3173412" cy="4443412"/>
            <a:chOff x="611" y="877"/>
            <a:chExt cx="1999" cy="2799"/>
          </a:xfrm>
        </p:grpSpPr>
        <p:sp>
          <p:nvSpPr>
            <p:cNvPr id="41281" name="Line 300"/>
            <p:cNvSpPr>
              <a:spLocks noChangeShapeType="1"/>
            </p:cNvSpPr>
            <p:nvPr/>
          </p:nvSpPr>
          <p:spPr bwMode="auto">
            <a:xfrm flipH="1">
              <a:off x="2252" y="1882"/>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82" name="Rectangle 301"/>
            <p:cNvSpPr>
              <a:spLocks noChangeArrowheads="1"/>
            </p:cNvSpPr>
            <p:nvPr/>
          </p:nvSpPr>
          <p:spPr bwMode="auto">
            <a:xfrm>
              <a:off x="2428" y="1704"/>
              <a:ext cx="182" cy="182"/>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1283" name="Line 302"/>
            <p:cNvSpPr>
              <a:spLocks noChangeShapeType="1"/>
            </p:cNvSpPr>
            <p:nvPr/>
          </p:nvSpPr>
          <p:spPr bwMode="auto">
            <a:xfrm flipH="1">
              <a:off x="1882" y="2252"/>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84" name="Line 303"/>
            <p:cNvSpPr>
              <a:spLocks noChangeShapeType="1"/>
            </p:cNvSpPr>
            <p:nvPr/>
          </p:nvSpPr>
          <p:spPr bwMode="auto">
            <a:xfrm flipH="1">
              <a:off x="1518" y="2604"/>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85" name="Line 304"/>
            <p:cNvSpPr>
              <a:spLocks noChangeShapeType="1"/>
            </p:cNvSpPr>
            <p:nvPr/>
          </p:nvSpPr>
          <p:spPr bwMode="auto">
            <a:xfrm flipH="1">
              <a:off x="1159" y="2970"/>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86" name="Rectangle 305"/>
            <p:cNvSpPr>
              <a:spLocks noChangeArrowheads="1"/>
            </p:cNvSpPr>
            <p:nvPr/>
          </p:nvSpPr>
          <p:spPr bwMode="auto">
            <a:xfrm>
              <a:off x="977" y="3142"/>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87" name="Rectangle 306"/>
            <p:cNvSpPr>
              <a:spLocks noChangeArrowheads="1"/>
            </p:cNvSpPr>
            <p:nvPr/>
          </p:nvSpPr>
          <p:spPr bwMode="auto">
            <a:xfrm>
              <a:off x="1343" y="278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88" name="Rectangle 307"/>
            <p:cNvSpPr>
              <a:spLocks noChangeArrowheads="1"/>
            </p:cNvSpPr>
            <p:nvPr/>
          </p:nvSpPr>
          <p:spPr bwMode="auto">
            <a:xfrm>
              <a:off x="1698" y="2421"/>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89" name="Rectangle 308"/>
            <p:cNvSpPr>
              <a:spLocks noChangeArrowheads="1"/>
            </p:cNvSpPr>
            <p:nvPr/>
          </p:nvSpPr>
          <p:spPr bwMode="auto">
            <a:xfrm>
              <a:off x="2070" y="2061"/>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90" name="Rectangle 309"/>
            <p:cNvSpPr>
              <a:spLocks noChangeArrowheads="1"/>
            </p:cNvSpPr>
            <p:nvPr/>
          </p:nvSpPr>
          <p:spPr bwMode="auto">
            <a:xfrm>
              <a:off x="611" y="3494"/>
              <a:ext cx="182" cy="182"/>
            </a:xfrm>
            <a:prstGeom prst="rect">
              <a:avLst/>
            </a:prstGeom>
            <a:solidFill>
              <a:schemeClr val="accent2"/>
            </a:solidFill>
            <a:ln w="25400">
              <a:solidFill>
                <a:schemeClr val="accent2"/>
              </a:solidFill>
              <a:miter lim="800000"/>
              <a:headEnd/>
              <a:tailEnd/>
            </a:ln>
          </p:spPr>
          <p:txBody>
            <a:bodyPr wrap="none" anchor="ctr"/>
            <a:lstStyle/>
            <a:p>
              <a:pPr algn="ctr"/>
              <a:endParaRPr lang="ja-JP" altLang="ja-JP">
                <a:solidFill>
                  <a:schemeClr val="accent2"/>
                </a:solidFill>
                <a:latin typeface="Times New Roman" pitchFamily="18" charset="0"/>
              </a:endParaRPr>
            </a:p>
          </p:txBody>
        </p:sp>
        <p:sp>
          <p:nvSpPr>
            <p:cNvPr id="41291" name="AutoShape 310"/>
            <p:cNvSpPr>
              <a:spLocks noChangeArrowheads="1"/>
            </p:cNvSpPr>
            <p:nvPr/>
          </p:nvSpPr>
          <p:spPr bwMode="auto">
            <a:xfrm>
              <a:off x="760" y="877"/>
              <a:ext cx="989" cy="384"/>
            </a:xfrm>
            <a:prstGeom prst="wedgeRoundRectCallout">
              <a:avLst>
                <a:gd name="adj1" fmla="val 117949"/>
                <a:gd name="adj2" fmla="val 171875"/>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2000" b="1" baseline="30000">
                  <a:latin typeface="Times New Roman" pitchFamily="18" charset="0"/>
                </a:rPr>
                <a:t>271</a:t>
              </a:r>
              <a:r>
                <a:rPr lang="en-US" altLang="ja-JP" sz="2000" b="1">
                  <a:latin typeface="Times New Roman" pitchFamily="18" charset="0"/>
                </a:rPr>
                <a:t>Ds </a:t>
              </a:r>
            </a:p>
            <a:p>
              <a:pPr algn="ctr"/>
              <a:r>
                <a:rPr lang="en-US" altLang="ja-JP" sz="2000" b="1">
                  <a:latin typeface="Times New Roman" pitchFamily="18" charset="0"/>
                </a:rPr>
                <a:t>14 chains</a:t>
              </a:r>
            </a:p>
          </p:txBody>
        </p:sp>
        <p:sp>
          <p:nvSpPr>
            <p:cNvPr id="41292" name="Line 311"/>
            <p:cNvSpPr>
              <a:spLocks noChangeShapeType="1"/>
            </p:cNvSpPr>
            <p:nvPr/>
          </p:nvSpPr>
          <p:spPr bwMode="auto">
            <a:xfrm flipH="1">
              <a:off x="793" y="3335"/>
              <a:ext cx="180" cy="181"/>
            </a:xfrm>
            <a:prstGeom prst="line">
              <a:avLst/>
            </a:prstGeom>
            <a:noFill/>
            <a:ln w="28575">
              <a:solidFill>
                <a:srgbClr val="FF0000"/>
              </a:solidFill>
              <a:round/>
              <a:headEnd/>
              <a:tailEnd type="triangle" w="med" len="med"/>
            </a:ln>
          </p:spPr>
          <p:txBody>
            <a:bodyPr wrap="none" anchor="ctr"/>
            <a:lstStyle/>
            <a:p>
              <a:endParaRPr lang="ja-JP" altLang="en-US"/>
            </a:p>
          </p:txBody>
        </p:sp>
      </p:grpSp>
      <p:grpSp>
        <p:nvGrpSpPr>
          <p:cNvPr id="4" name="Group 312"/>
          <p:cNvGrpSpPr>
            <a:grpSpLocks/>
          </p:cNvGrpSpPr>
          <p:nvPr/>
        </p:nvGrpSpPr>
        <p:grpSpPr bwMode="auto">
          <a:xfrm>
            <a:off x="966788" y="709613"/>
            <a:ext cx="3171825" cy="4838700"/>
            <a:chOff x="609" y="447"/>
            <a:chExt cx="1998" cy="3048"/>
          </a:xfrm>
        </p:grpSpPr>
        <p:sp>
          <p:nvSpPr>
            <p:cNvPr id="41269" name="Rectangle 313"/>
            <p:cNvSpPr>
              <a:spLocks noChangeArrowheads="1"/>
            </p:cNvSpPr>
            <p:nvPr/>
          </p:nvSpPr>
          <p:spPr bwMode="auto">
            <a:xfrm>
              <a:off x="2422" y="1508"/>
              <a:ext cx="182" cy="182"/>
            </a:xfrm>
            <a:prstGeom prst="rect">
              <a:avLst/>
            </a:prstGeom>
            <a:solidFill>
              <a:schemeClr val="accent2"/>
            </a:solidFill>
            <a:ln w="31750">
              <a:solidFill>
                <a:srgbClr val="FF0000"/>
              </a:solidFill>
              <a:miter lim="800000"/>
              <a:headEnd/>
              <a:tailEnd/>
            </a:ln>
          </p:spPr>
          <p:txBody>
            <a:bodyPr wrap="none" anchor="ctr"/>
            <a:lstStyle/>
            <a:p>
              <a:endParaRPr lang="ja-JP" altLang="en-US">
                <a:latin typeface="Calibri" pitchFamily="34" charset="0"/>
              </a:endParaRPr>
            </a:p>
          </p:txBody>
        </p:sp>
        <p:sp>
          <p:nvSpPr>
            <p:cNvPr id="41270" name="Line 314"/>
            <p:cNvSpPr>
              <a:spLocks noChangeShapeType="1"/>
            </p:cNvSpPr>
            <p:nvPr/>
          </p:nvSpPr>
          <p:spPr bwMode="auto">
            <a:xfrm flipH="1">
              <a:off x="2250" y="1685"/>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71" name="Line 315"/>
            <p:cNvSpPr>
              <a:spLocks noChangeShapeType="1"/>
            </p:cNvSpPr>
            <p:nvPr/>
          </p:nvSpPr>
          <p:spPr bwMode="auto">
            <a:xfrm flipH="1">
              <a:off x="1876" y="2056"/>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72" name="Line 316"/>
            <p:cNvSpPr>
              <a:spLocks noChangeShapeType="1"/>
            </p:cNvSpPr>
            <p:nvPr/>
          </p:nvSpPr>
          <p:spPr bwMode="auto">
            <a:xfrm flipH="1">
              <a:off x="1512" y="2408"/>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73" name="Line 317"/>
            <p:cNvSpPr>
              <a:spLocks noChangeShapeType="1"/>
            </p:cNvSpPr>
            <p:nvPr/>
          </p:nvSpPr>
          <p:spPr bwMode="auto">
            <a:xfrm flipH="1">
              <a:off x="1153" y="2774"/>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74" name="Rectangle 318"/>
            <p:cNvSpPr>
              <a:spLocks noChangeArrowheads="1"/>
            </p:cNvSpPr>
            <p:nvPr/>
          </p:nvSpPr>
          <p:spPr bwMode="auto">
            <a:xfrm>
              <a:off x="971" y="2946"/>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75" name="Rectangle 319"/>
            <p:cNvSpPr>
              <a:spLocks noChangeArrowheads="1"/>
            </p:cNvSpPr>
            <p:nvPr/>
          </p:nvSpPr>
          <p:spPr bwMode="auto">
            <a:xfrm>
              <a:off x="1692" y="222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76" name="Rectangle 320"/>
            <p:cNvSpPr>
              <a:spLocks noChangeArrowheads="1"/>
            </p:cNvSpPr>
            <p:nvPr/>
          </p:nvSpPr>
          <p:spPr bwMode="auto">
            <a:xfrm>
              <a:off x="2064" y="1865"/>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77" name="AutoShape 321"/>
            <p:cNvSpPr>
              <a:spLocks noChangeArrowheads="1"/>
            </p:cNvSpPr>
            <p:nvPr/>
          </p:nvSpPr>
          <p:spPr bwMode="auto">
            <a:xfrm>
              <a:off x="1618" y="447"/>
              <a:ext cx="989" cy="384"/>
            </a:xfrm>
            <a:prstGeom prst="wedgeRoundRectCallout">
              <a:avLst>
                <a:gd name="adj1" fmla="val 38880"/>
                <a:gd name="adj2" fmla="val 233074"/>
                <a:gd name="adj3" fmla="val 16667"/>
              </a:avLst>
            </a:prstGeom>
            <a:solidFill>
              <a:srgbClr val="FFFF00">
                <a:alpha val="39999"/>
              </a:srgbClr>
            </a:solidFill>
            <a:ln w="25400" algn="ctr">
              <a:solidFill>
                <a:srgbClr val="339966"/>
              </a:solidFill>
              <a:miter lim="800000"/>
              <a:headEnd/>
              <a:tailEnd/>
            </a:ln>
          </p:spPr>
          <p:txBody>
            <a:bodyPr anchor="ctr"/>
            <a:lstStyle/>
            <a:p>
              <a:pPr algn="ctr"/>
              <a:r>
                <a:rPr lang="en-US" altLang="ja-JP" sz="2000" b="1" baseline="30000">
                  <a:latin typeface="Times New Roman" pitchFamily="18" charset="0"/>
                </a:rPr>
                <a:t>272</a:t>
              </a:r>
              <a:r>
                <a:rPr lang="en-US" altLang="ja-JP" sz="2000" b="1">
                  <a:latin typeface="Times New Roman" pitchFamily="18" charset="0"/>
                </a:rPr>
                <a:t>111 </a:t>
              </a:r>
            </a:p>
            <a:p>
              <a:pPr algn="ctr"/>
              <a:r>
                <a:rPr lang="en-US" altLang="ja-JP" sz="2000" b="1">
                  <a:latin typeface="Times New Roman" pitchFamily="18" charset="0"/>
                </a:rPr>
                <a:t>14 chains</a:t>
              </a:r>
            </a:p>
          </p:txBody>
        </p:sp>
        <p:sp>
          <p:nvSpPr>
            <p:cNvPr id="41278" name="Rectangle 322"/>
            <p:cNvSpPr>
              <a:spLocks noChangeArrowheads="1"/>
            </p:cNvSpPr>
            <p:nvPr/>
          </p:nvSpPr>
          <p:spPr bwMode="auto">
            <a:xfrm>
              <a:off x="609" y="3313"/>
              <a:ext cx="182"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sp>
          <p:nvSpPr>
            <p:cNvPr id="41279" name="Line 323"/>
            <p:cNvSpPr>
              <a:spLocks noChangeShapeType="1"/>
            </p:cNvSpPr>
            <p:nvPr/>
          </p:nvSpPr>
          <p:spPr bwMode="auto">
            <a:xfrm flipH="1">
              <a:off x="782" y="3150"/>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80" name="Rectangle 324"/>
            <p:cNvSpPr>
              <a:spLocks noChangeArrowheads="1"/>
            </p:cNvSpPr>
            <p:nvPr/>
          </p:nvSpPr>
          <p:spPr bwMode="auto">
            <a:xfrm>
              <a:off x="1333" y="2587"/>
              <a:ext cx="188" cy="182"/>
            </a:xfrm>
            <a:prstGeom prst="rect">
              <a:avLst/>
            </a:prstGeom>
            <a:solidFill>
              <a:schemeClr val="accent2"/>
            </a:solidFill>
            <a:ln w="25400">
              <a:solidFill>
                <a:schemeClr val="accent2"/>
              </a:solidFill>
              <a:miter lim="800000"/>
              <a:headEnd/>
              <a:tailEnd/>
            </a:ln>
          </p:spPr>
          <p:txBody>
            <a:bodyPr wrap="none" anchor="ctr"/>
            <a:lstStyle/>
            <a:p>
              <a:endParaRPr lang="ja-JP" altLang="en-US">
                <a:latin typeface="Calibri" pitchFamily="34" charset="0"/>
              </a:endParaRPr>
            </a:p>
          </p:txBody>
        </p:sp>
      </p:grpSp>
      <p:grpSp>
        <p:nvGrpSpPr>
          <p:cNvPr id="5" name="Group 325"/>
          <p:cNvGrpSpPr>
            <a:grpSpLocks/>
          </p:cNvGrpSpPr>
          <p:nvPr/>
        </p:nvGrpSpPr>
        <p:grpSpPr bwMode="auto">
          <a:xfrm>
            <a:off x="2697163" y="782638"/>
            <a:ext cx="3292475" cy="3624262"/>
            <a:chOff x="1699" y="493"/>
            <a:chExt cx="2074" cy="2283"/>
          </a:xfrm>
        </p:grpSpPr>
        <p:sp>
          <p:nvSpPr>
            <p:cNvPr id="41259" name="Rectangle 326"/>
            <p:cNvSpPr>
              <a:spLocks noChangeArrowheads="1"/>
            </p:cNvSpPr>
            <p:nvPr/>
          </p:nvSpPr>
          <p:spPr bwMode="auto">
            <a:xfrm>
              <a:off x="3150" y="1170"/>
              <a:ext cx="182" cy="182"/>
            </a:xfrm>
            <a:prstGeom prst="rect">
              <a:avLst/>
            </a:prstGeom>
            <a:solidFill>
              <a:srgbClr val="FF0000"/>
            </a:solidFill>
            <a:ln w="31750">
              <a:solidFill>
                <a:srgbClr val="008000"/>
              </a:solidFill>
              <a:miter lim="800000"/>
              <a:headEnd/>
              <a:tailEnd/>
            </a:ln>
          </p:spPr>
          <p:txBody>
            <a:bodyPr wrap="none" anchor="ctr"/>
            <a:lstStyle/>
            <a:p>
              <a:endParaRPr lang="ja-JP" altLang="en-US">
                <a:latin typeface="Calibri" pitchFamily="34" charset="0"/>
              </a:endParaRPr>
            </a:p>
          </p:txBody>
        </p:sp>
        <p:sp>
          <p:nvSpPr>
            <p:cNvPr id="41260" name="Line 327"/>
            <p:cNvSpPr>
              <a:spLocks noChangeShapeType="1"/>
            </p:cNvSpPr>
            <p:nvPr/>
          </p:nvSpPr>
          <p:spPr bwMode="auto">
            <a:xfrm flipH="1">
              <a:off x="2972" y="1352"/>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61" name="Line 328"/>
            <p:cNvSpPr>
              <a:spLocks noChangeShapeType="1"/>
            </p:cNvSpPr>
            <p:nvPr/>
          </p:nvSpPr>
          <p:spPr bwMode="auto">
            <a:xfrm flipH="1">
              <a:off x="2604" y="1706"/>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62" name="Line 329"/>
            <p:cNvSpPr>
              <a:spLocks noChangeShapeType="1"/>
            </p:cNvSpPr>
            <p:nvPr/>
          </p:nvSpPr>
          <p:spPr bwMode="auto">
            <a:xfrm flipH="1">
              <a:off x="2248" y="2075"/>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63" name="Line 330"/>
            <p:cNvSpPr>
              <a:spLocks noChangeShapeType="1"/>
            </p:cNvSpPr>
            <p:nvPr/>
          </p:nvSpPr>
          <p:spPr bwMode="auto">
            <a:xfrm flipH="1">
              <a:off x="1874" y="2445"/>
              <a:ext cx="180" cy="181"/>
            </a:xfrm>
            <a:prstGeom prst="line">
              <a:avLst/>
            </a:prstGeom>
            <a:noFill/>
            <a:ln w="28575">
              <a:solidFill>
                <a:srgbClr val="FF0000"/>
              </a:solidFill>
              <a:round/>
              <a:headEnd/>
              <a:tailEnd type="triangle" w="med" len="med"/>
            </a:ln>
          </p:spPr>
          <p:txBody>
            <a:bodyPr wrap="none" anchor="ctr"/>
            <a:lstStyle/>
            <a:p>
              <a:endParaRPr lang="ja-JP" altLang="en-US"/>
            </a:p>
          </p:txBody>
        </p:sp>
        <p:sp>
          <p:nvSpPr>
            <p:cNvPr id="41264" name="Rectangle 331"/>
            <p:cNvSpPr>
              <a:spLocks noChangeArrowheads="1"/>
            </p:cNvSpPr>
            <p:nvPr/>
          </p:nvSpPr>
          <p:spPr bwMode="auto">
            <a:xfrm>
              <a:off x="2070" y="2252"/>
              <a:ext cx="182" cy="182"/>
            </a:xfrm>
            <a:prstGeom prst="rect">
              <a:avLst/>
            </a:prstGeom>
            <a:solidFill>
              <a:schemeClr val="accent2"/>
            </a:solidFill>
            <a:ln w="25400">
              <a:solidFill>
                <a:srgbClr val="008000"/>
              </a:solidFill>
              <a:miter lim="800000"/>
              <a:headEnd/>
              <a:tailEnd/>
            </a:ln>
          </p:spPr>
          <p:txBody>
            <a:bodyPr wrap="none" anchor="ctr"/>
            <a:lstStyle/>
            <a:p>
              <a:endParaRPr lang="ja-JP" altLang="en-US">
                <a:latin typeface="Calibri" pitchFamily="34" charset="0"/>
              </a:endParaRPr>
            </a:p>
          </p:txBody>
        </p:sp>
        <p:sp>
          <p:nvSpPr>
            <p:cNvPr id="41265" name="Rectangle 332"/>
            <p:cNvSpPr>
              <a:spLocks noChangeArrowheads="1"/>
            </p:cNvSpPr>
            <p:nvPr/>
          </p:nvSpPr>
          <p:spPr bwMode="auto">
            <a:xfrm>
              <a:off x="2430" y="1882"/>
              <a:ext cx="182" cy="182"/>
            </a:xfrm>
            <a:prstGeom prst="rect">
              <a:avLst/>
            </a:prstGeom>
            <a:solidFill>
              <a:srgbClr val="FF0000"/>
            </a:solidFill>
            <a:ln w="25400">
              <a:solidFill>
                <a:srgbClr val="008000"/>
              </a:solidFill>
              <a:miter lim="800000"/>
              <a:headEnd/>
              <a:tailEnd/>
            </a:ln>
          </p:spPr>
          <p:txBody>
            <a:bodyPr wrap="none" anchor="ctr"/>
            <a:lstStyle/>
            <a:p>
              <a:endParaRPr lang="ja-JP" altLang="en-US">
                <a:latin typeface="Calibri" pitchFamily="34" charset="0"/>
              </a:endParaRPr>
            </a:p>
          </p:txBody>
        </p:sp>
        <p:sp>
          <p:nvSpPr>
            <p:cNvPr id="41266" name="Rectangle 333"/>
            <p:cNvSpPr>
              <a:spLocks noChangeArrowheads="1"/>
            </p:cNvSpPr>
            <p:nvPr/>
          </p:nvSpPr>
          <p:spPr bwMode="auto">
            <a:xfrm>
              <a:off x="2788" y="1520"/>
              <a:ext cx="182" cy="182"/>
            </a:xfrm>
            <a:prstGeom prst="rect">
              <a:avLst/>
            </a:prstGeom>
            <a:solidFill>
              <a:srgbClr val="FF0000"/>
            </a:solidFill>
            <a:ln w="25400">
              <a:solidFill>
                <a:srgbClr val="008000"/>
              </a:solidFill>
              <a:miter lim="800000"/>
              <a:headEnd/>
              <a:tailEnd/>
            </a:ln>
          </p:spPr>
          <p:txBody>
            <a:bodyPr wrap="none" anchor="ctr"/>
            <a:lstStyle/>
            <a:p>
              <a:endParaRPr lang="ja-JP" altLang="en-US">
                <a:latin typeface="Calibri" pitchFamily="34" charset="0"/>
              </a:endParaRPr>
            </a:p>
          </p:txBody>
        </p:sp>
        <p:sp>
          <p:nvSpPr>
            <p:cNvPr id="41267" name="Rectangle 334"/>
            <p:cNvSpPr>
              <a:spLocks noChangeArrowheads="1"/>
            </p:cNvSpPr>
            <p:nvPr/>
          </p:nvSpPr>
          <p:spPr bwMode="auto">
            <a:xfrm>
              <a:off x="1699" y="2594"/>
              <a:ext cx="182" cy="182"/>
            </a:xfrm>
            <a:prstGeom prst="rect">
              <a:avLst/>
            </a:prstGeom>
            <a:solidFill>
              <a:schemeClr val="accent2"/>
            </a:solidFill>
            <a:ln w="25400">
              <a:solidFill>
                <a:srgbClr val="008000"/>
              </a:solidFill>
              <a:miter lim="800000"/>
              <a:headEnd/>
              <a:tailEnd/>
            </a:ln>
          </p:spPr>
          <p:txBody>
            <a:bodyPr wrap="none" anchor="ctr"/>
            <a:lstStyle/>
            <a:p>
              <a:endParaRPr lang="ja-JP" altLang="en-US">
                <a:latin typeface="Calibri" pitchFamily="34" charset="0"/>
              </a:endParaRPr>
            </a:p>
          </p:txBody>
        </p:sp>
        <p:sp>
          <p:nvSpPr>
            <p:cNvPr id="41268" name="AutoShape 335"/>
            <p:cNvSpPr>
              <a:spLocks noChangeArrowheads="1"/>
            </p:cNvSpPr>
            <p:nvPr/>
          </p:nvSpPr>
          <p:spPr bwMode="auto">
            <a:xfrm>
              <a:off x="2784" y="493"/>
              <a:ext cx="989" cy="384"/>
            </a:xfrm>
            <a:prstGeom prst="wedgeRoundRectCallout">
              <a:avLst>
                <a:gd name="adj1" fmla="val -4398"/>
                <a:gd name="adj2" fmla="val 138542"/>
                <a:gd name="adj3" fmla="val 16667"/>
              </a:avLst>
            </a:prstGeom>
            <a:solidFill>
              <a:srgbClr val="FFFF00">
                <a:alpha val="39999"/>
              </a:srgbClr>
            </a:solidFill>
            <a:ln w="38100" algn="ctr">
              <a:solidFill>
                <a:schemeClr val="accent2"/>
              </a:solidFill>
              <a:miter lim="800000"/>
              <a:headEnd/>
              <a:tailEnd/>
            </a:ln>
          </p:spPr>
          <p:txBody>
            <a:bodyPr anchor="ctr"/>
            <a:lstStyle/>
            <a:p>
              <a:pPr algn="ctr"/>
              <a:r>
                <a:rPr lang="en-US" altLang="ja-JP" sz="2800" b="1" baseline="30000">
                  <a:solidFill>
                    <a:schemeClr val="accent2"/>
                  </a:solidFill>
                  <a:latin typeface="Times New Roman" pitchFamily="18" charset="0"/>
                </a:rPr>
                <a:t>278</a:t>
              </a:r>
              <a:r>
                <a:rPr lang="en-US" altLang="ja-JP" sz="2800" b="1">
                  <a:solidFill>
                    <a:schemeClr val="accent2"/>
                  </a:solidFill>
                  <a:latin typeface="Times New Roman" pitchFamily="18" charset="0"/>
                </a:rPr>
                <a:t>113</a:t>
              </a:r>
            </a:p>
          </p:txBody>
        </p:sp>
      </p:grpSp>
      <p:sp>
        <p:nvSpPr>
          <p:cNvPr id="41254" name="Rectangle 336"/>
          <p:cNvSpPr>
            <a:spLocks noChangeArrowheads="1"/>
          </p:cNvSpPr>
          <p:nvPr/>
        </p:nvSpPr>
        <p:spPr bwMode="auto">
          <a:xfrm>
            <a:off x="4470400" y="5861050"/>
            <a:ext cx="288925" cy="288925"/>
          </a:xfrm>
          <a:prstGeom prst="rect">
            <a:avLst/>
          </a:prstGeom>
          <a:solidFill>
            <a:srgbClr val="FF0000"/>
          </a:solidFill>
          <a:ln w="12700">
            <a:solidFill>
              <a:schemeClr val="tx1"/>
            </a:solidFill>
            <a:miter lim="800000"/>
            <a:headEnd/>
            <a:tailEnd/>
          </a:ln>
        </p:spPr>
        <p:txBody>
          <a:bodyPr wrap="none" anchor="ctr"/>
          <a:lstStyle/>
          <a:p>
            <a:pPr algn="ctr"/>
            <a:endParaRPr lang="ja-JP" altLang="ja-JP" b="1">
              <a:solidFill>
                <a:schemeClr val="accent2"/>
              </a:solidFill>
              <a:latin typeface="Times New Roman" pitchFamily="18" charset="0"/>
            </a:endParaRPr>
          </a:p>
        </p:txBody>
      </p:sp>
      <p:sp>
        <p:nvSpPr>
          <p:cNvPr id="41255" name="Text Box 337"/>
          <p:cNvSpPr txBox="1">
            <a:spLocks noChangeArrowheads="1"/>
          </p:cNvSpPr>
          <p:nvPr/>
        </p:nvSpPr>
        <p:spPr bwMode="auto">
          <a:xfrm>
            <a:off x="4822825" y="5776913"/>
            <a:ext cx="938213" cy="457200"/>
          </a:xfrm>
          <a:prstGeom prst="rect">
            <a:avLst/>
          </a:prstGeom>
          <a:noFill/>
          <a:ln w="9525" algn="ctr">
            <a:noFill/>
            <a:miter lim="800000"/>
            <a:headEnd/>
            <a:tailEnd/>
          </a:ln>
        </p:spPr>
        <p:txBody>
          <a:bodyPr wrap="none">
            <a:spAutoFit/>
          </a:bodyPr>
          <a:lstStyle/>
          <a:p>
            <a:pPr algn="ctr"/>
            <a:r>
              <a:rPr lang="en-US" altLang="ja-JP" b="1">
                <a:solidFill>
                  <a:srgbClr val="FF0000"/>
                </a:solidFill>
                <a:latin typeface="Times New Roman" pitchFamily="18" charset="0"/>
              </a:rPr>
              <a:t>New !</a:t>
            </a:r>
          </a:p>
        </p:txBody>
      </p:sp>
      <p:sp>
        <p:nvSpPr>
          <p:cNvPr id="338" name="日付プレースホルダ 337"/>
          <p:cNvSpPr>
            <a:spLocks noGrp="1"/>
          </p:cNvSpPr>
          <p:nvPr>
            <p:ph type="dt" sz="quarter" idx="10"/>
          </p:nvPr>
        </p:nvSpPr>
        <p:spPr/>
        <p:txBody>
          <a:bodyPr/>
          <a:lstStyle/>
          <a:p>
            <a:pPr>
              <a:defRPr/>
            </a:pPr>
            <a:fld id="{F3E92E78-BC8A-48A0-9FE7-25CA64CBA158}" type="datetime1">
              <a:rPr lang="ja-JP" altLang="en-US" smtClean="0"/>
              <a:t>2014/6/5</a:t>
            </a:fld>
            <a:endParaRPr lang="ja-JP" altLang="en-US"/>
          </a:p>
        </p:txBody>
      </p:sp>
      <p:sp>
        <p:nvSpPr>
          <p:cNvPr id="339" name="スライド番号プレースホルダ 338"/>
          <p:cNvSpPr>
            <a:spLocks noGrp="1"/>
          </p:cNvSpPr>
          <p:nvPr>
            <p:ph type="sldNum" sz="quarter" idx="12"/>
          </p:nvPr>
        </p:nvSpPr>
        <p:spPr/>
        <p:txBody>
          <a:bodyPr/>
          <a:lstStyle/>
          <a:p>
            <a:pPr>
              <a:defRPr/>
            </a:pPr>
            <a:fld id="{32062A7F-81C0-470E-8FCB-BE629D55AF1E}" type="slidenum">
              <a:rPr lang="ja-JP" altLang="en-US"/>
              <a:pPr>
                <a:defRPr/>
              </a:pPr>
              <a:t>50</a:t>
            </a:fld>
            <a:endParaRPr lang="ja-JP" altLang="en-US"/>
          </a:p>
        </p:txBody>
      </p:sp>
      <p:sp>
        <p:nvSpPr>
          <p:cNvPr id="340" name="フッター プレースホルダ 339"/>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5"/>
                                        </p:tgtEl>
                                      </p:cBhvr>
                                    </p:animEffect>
                                    <p:animScale>
                                      <p:cBhvr>
                                        <p:cTn id="1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日付プレースホルダ 1"/>
          <p:cNvSpPr>
            <a:spLocks noGrp="1"/>
          </p:cNvSpPr>
          <p:nvPr>
            <p:ph type="dt" sz="quarter" idx="10"/>
          </p:nvPr>
        </p:nvSpPr>
        <p:spPr/>
        <p:txBody>
          <a:bodyPr/>
          <a:lstStyle/>
          <a:p>
            <a:pPr>
              <a:defRPr/>
            </a:pPr>
            <a:fld id="{8E41EB61-CA82-485E-ACE4-9592DD74105E}" type="datetime1">
              <a:rPr lang="ja-JP" altLang="en-US" smtClean="0">
                <a:latin typeface="Arial" pitchFamily="34" charset="0"/>
              </a:rPr>
              <a:t>2014/6/5</a:t>
            </a:fld>
            <a:endParaRPr lang="en-US" altLang="ja-JP">
              <a:latin typeface="Arial" pitchFamily="34" charset="0"/>
            </a:endParaRPr>
          </a:p>
        </p:txBody>
      </p:sp>
      <p:sp>
        <p:nvSpPr>
          <p:cNvPr id="56324" name="スライド番号プレースホルダ 3"/>
          <p:cNvSpPr>
            <a:spLocks noGrp="1"/>
          </p:cNvSpPr>
          <p:nvPr>
            <p:ph type="sldNum" sz="quarter" idx="12"/>
          </p:nvPr>
        </p:nvSpPr>
        <p:spPr/>
        <p:txBody>
          <a:bodyPr/>
          <a:lstStyle/>
          <a:p>
            <a:pPr>
              <a:defRPr/>
            </a:pPr>
            <a:fld id="{D4688C42-A111-4E97-961A-C34A961DF000}" type="slidenum">
              <a:rPr lang="en-US" altLang="ja-JP">
                <a:latin typeface="Arial" pitchFamily="34" charset="0"/>
              </a:rPr>
              <a:pPr>
                <a:defRPr/>
              </a:pPr>
              <a:t>51</a:t>
            </a:fld>
            <a:endParaRPr lang="en-US" altLang="ja-JP">
              <a:latin typeface="Arial" pitchFamily="34" charset="0"/>
            </a:endParaRPr>
          </a:p>
        </p:txBody>
      </p:sp>
      <p:sp>
        <p:nvSpPr>
          <p:cNvPr id="50181" name="Line 79"/>
          <p:cNvSpPr>
            <a:spLocks noChangeShapeType="1"/>
          </p:cNvSpPr>
          <p:nvPr/>
        </p:nvSpPr>
        <p:spPr bwMode="auto">
          <a:xfrm flipH="1">
            <a:off x="4227513" y="4521200"/>
            <a:ext cx="395287" cy="0"/>
          </a:xfrm>
          <a:prstGeom prst="line">
            <a:avLst/>
          </a:prstGeom>
          <a:noFill/>
          <a:ln w="9525">
            <a:solidFill>
              <a:schemeClr val="tx1"/>
            </a:solidFill>
            <a:round/>
            <a:headEnd/>
            <a:tailEnd/>
          </a:ln>
        </p:spPr>
        <p:txBody>
          <a:bodyPr/>
          <a:lstStyle/>
          <a:p>
            <a:endParaRPr lang="ja-JP" altLang="en-US"/>
          </a:p>
        </p:txBody>
      </p:sp>
      <p:sp>
        <p:nvSpPr>
          <p:cNvPr id="50182" name="Line 4"/>
          <p:cNvSpPr>
            <a:spLocks noChangeShapeType="1"/>
          </p:cNvSpPr>
          <p:nvPr/>
        </p:nvSpPr>
        <p:spPr bwMode="auto">
          <a:xfrm>
            <a:off x="395288" y="2973388"/>
            <a:ext cx="8353425" cy="0"/>
          </a:xfrm>
          <a:prstGeom prst="line">
            <a:avLst/>
          </a:prstGeom>
          <a:noFill/>
          <a:ln w="9525">
            <a:solidFill>
              <a:schemeClr val="tx1"/>
            </a:solidFill>
            <a:prstDash val="lgDashDot"/>
            <a:round/>
            <a:headEnd/>
            <a:tailEnd/>
          </a:ln>
        </p:spPr>
        <p:txBody>
          <a:bodyPr/>
          <a:lstStyle/>
          <a:p>
            <a:endParaRPr lang="ja-JP" altLang="en-US"/>
          </a:p>
        </p:txBody>
      </p:sp>
      <p:grpSp>
        <p:nvGrpSpPr>
          <p:cNvPr id="2" name="Group 45"/>
          <p:cNvGrpSpPr>
            <a:grpSpLocks/>
          </p:cNvGrpSpPr>
          <p:nvPr/>
        </p:nvGrpSpPr>
        <p:grpSpPr bwMode="auto">
          <a:xfrm>
            <a:off x="900113" y="765175"/>
            <a:ext cx="3348037" cy="3976688"/>
            <a:chOff x="567" y="482"/>
            <a:chExt cx="2109" cy="2505"/>
          </a:xfrm>
        </p:grpSpPr>
        <p:sp>
          <p:nvSpPr>
            <p:cNvPr id="50234" name="AutoShape 6"/>
            <p:cNvSpPr>
              <a:spLocks noChangeArrowheads="1"/>
            </p:cNvSpPr>
            <p:nvPr/>
          </p:nvSpPr>
          <p:spPr bwMode="auto">
            <a:xfrm>
              <a:off x="703" y="1304"/>
              <a:ext cx="1134" cy="1134"/>
            </a:xfrm>
            <a:prstGeom prst="rtTriangle">
              <a:avLst/>
            </a:prstGeom>
            <a:noFill/>
            <a:ln w="9525">
              <a:solidFill>
                <a:schemeClr val="tx1"/>
              </a:solidFill>
              <a:prstDash val="dash"/>
              <a:miter lim="800000"/>
              <a:headEnd/>
              <a:tailEnd/>
            </a:ln>
          </p:spPr>
          <p:txBody>
            <a:bodyPr wrap="none" anchor="ctr"/>
            <a:lstStyle/>
            <a:p>
              <a:endParaRPr lang="ja-JP" altLang="en-US">
                <a:latin typeface="Calibri" pitchFamily="34" charset="0"/>
              </a:endParaRPr>
            </a:p>
          </p:txBody>
        </p:sp>
        <p:sp>
          <p:nvSpPr>
            <p:cNvPr id="50235" name="Line 8"/>
            <p:cNvSpPr>
              <a:spLocks noChangeShapeType="1"/>
            </p:cNvSpPr>
            <p:nvPr/>
          </p:nvSpPr>
          <p:spPr bwMode="auto">
            <a:xfrm>
              <a:off x="612" y="1304"/>
              <a:ext cx="0" cy="1134"/>
            </a:xfrm>
            <a:prstGeom prst="line">
              <a:avLst/>
            </a:prstGeom>
            <a:noFill/>
            <a:ln w="9525">
              <a:solidFill>
                <a:schemeClr val="tx1"/>
              </a:solidFill>
              <a:prstDash val="dash"/>
              <a:round/>
              <a:headEnd/>
              <a:tailEnd/>
            </a:ln>
          </p:spPr>
          <p:txBody>
            <a:bodyPr/>
            <a:lstStyle/>
            <a:p>
              <a:endParaRPr lang="ja-JP" altLang="en-US"/>
            </a:p>
          </p:txBody>
        </p:sp>
        <p:sp>
          <p:nvSpPr>
            <p:cNvPr id="50236" name="Line 9"/>
            <p:cNvSpPr>
              <a:spLocks noChangeShapeType="1"/>
            </p:cNvSpPr>
            <p:nvPr/>
          </p:nvSpPr>
          <p:spPr bwMode="auto">
            <a:xfrm rot="5400000">
              <a:off x="1268" y="2092"/>
              <a:ext cx="0" cy="1134"/>
            </a:xfrm>
            <a:prstGeom prst="line">
              <a:avLst/>
            </a:prstGeom>
            <a:noFill/>
            <a:ln w="9525">
              <a:solidFill>
                <a:schemeClr val="tx1"/>
              </a:solidFill>
              <a:round/>
              <a:headEnd/>
              <a:tailEnd/>
            </a:ln>
          </p:spPr>
          <p:txBody>
            <a:bodyPr/>
            <a:lstStyle/>
            <a:p>
              <a:endParaRPr lang="ja-JP" altLang="en-US"/>
            </a:p>
          </p:txBody>
        </p:sp>
        <p:sp>
          <p:nvSpPr>
            <p:cNvPr id="50237" name="AutoShape 10"/>
            <p:cNvSpPr>
              <a:spLocks noChangeAspect="1" noChangeArrowheads="1"/>
            </p:cNvSpPr>
            <p:nvPr/>
          </p:nvSpPr>
          <p:spPr bwMode="auto">
            <a:xfrm>
              <a:off x="577" y="1576"/>
              <a:ext cx="68" cy="68"/>
            </a:xfrm>
            <a:prstGeom prst="irregularSeal2">
              <a:avLst/>
            </a:prstGeom>
            <a:solidFill>
              <a:srgbClr val="FF00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50238" name="Line 11"/>
            <p:cNvSpPr>
              <a:spLocks noChangeShapeType="1"/>
            </p:cNvSpPr>
            <p:nvPr/>
          </p:nvSpPr>
          <p:spPr bwMode="auto">
            <a:xfrm>
              <a:off x="793" y="1253"/>
              <a:ext cx="1134" cy="1134"/>
            </a:xfrm>
            <a:prstGeom prst="line">
              <a:avLst/>
            </a:prstGeom>
            <a:noFill/>
            <a:ln w="9525">
              <a:solidFill>
                <a:schemeClr val="tx1"/>
              </a:solidFill>
              <a:prstDash val="dash"/>
              <a:round/>
              <a:headEnd/>
              <a:tailEnd/>
            </a:ln>
          </p:spPr>
          <p:txBody>
            <a:bodyPr/>
            <a:lstStyle/>
            <a:p>
              <a:endParaRPr lang="ja-JP" altLang="en-US"/>
            </a:p>
          </p:txBody>
        </p:sp>
        <p:sp>
          <p:nvSpPr>
            <p:cNvPr id="50239" name="Line 15"/>
            <p:cNvSpPr>
              <a:spLocks noChangeShapeType="1"/>
            </p:cNvSpPr>
            <p:nvPr/>
          </p:nvSpPr>
          <p:spPr bwMode="auto">
            <a:xfrm>
              <a:off x="612" y="1608"/>
              <a:ext cx="432" cy="0"/>
            </a:xfrm>
            <a:prstGeom prst="line">
              <a:avLst/>
            </a:prstGeom>
            <a:noFill/>
            <a:ln w="3175">
              <a:solidFill>
                <a:schemeClr val="tx1"/>
              </a:solidFill>
              <a:round/>
              <a:headEnd/>
              <a:tailEnd type="arrow" w="med" len="med"/>
            </a:ln>
          </p:spPr>
          <p:txBody>
            <a:bodyPr/>
            <a:lstStyle/>
            <a:p>
              <a:endParaRPr lang="ja-JP" altLang="en-US"/>
            </a:p>
          </p:txBody>
        </p:sp>
        <p:sp>
          <p:nvSpPr>
            <p:cNvPr id="50240" name="Line 16"/>
            <p:cNvSpPr>
              <a:spLocks noChangeShapeType="1"/>
            </p:cNvSpPr>
            <p:nvPr/>
          </p:nvSpPr>
          <p:spPr bwMode="auto">
            <a:xfrm>
              <a:off x="1180" y="1742"/>
              <a:ext cx="0" cy="781"/>
            </a:xfrm>
            <a:prstGeom prst="line">
              <a:avLst/>
            </a:prstGeom>
            <a:noFill/>
            <a:ln w="3175">
              <a:solidFill>
                <a:schemeClr val="tx1"/>
              </a:solidFill>
              <a:round/>
              <a:headEnd/>
              <a:tailEnd type="arrow" w="med" len="med"/>
            </a:ln>
          </p:spPr>
          <p:txBody>
            <a:bodyPr/>
            <a:lstStyle/>
            <a:p>
              <a:endParaRPr lang="ja-JP" altLang="en-US"/>
            </a:p>
          </p:txBody>
        </p:sp>
        <p:sp>
          <p:nvSpPr>
            <p:cNvPr id="50241" name="Arc 17"/>
            <p:cNvSpPr>
              <a:spLocks/>
            </p:cNvSpPr>
            <p:nvPr/>
          </p:nvSpPr>
          <p:spPr bwMode="auto">
            <a:xfrm>
              <a:off x="1044" y="1608"/>
              <a:ext cx="136"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chemeClr val="tx1"/>
              </a:solidFill>
              <a:round/>
              <a:headEnd/>
              <a:tailEnd type="arrow" w="med" len="med"/>
            </a:ln>
          </p:spPr>
          <p:txBody>
            <a:bodyPr wrap="none" anchor="ctr"/>
            <a:lstStyle/>
            <a:p>
              <a:endParaRPr lang="ja-JP" altLang="en-US"/>
            </a:p>
          </p:txBody>
        </p:sp>
        <p:sp>
          <p:nvSpPr>
            <p:cNvPr id="50242" name="Text Box 18"/>
            <p:cNvSpPr txBox="1">
              <a:spLocks noChangeArrowheads="1"/>
            </p:cNvSpPr>
            <p:nvPr/>
          </p:nvSpPr>
          <p:spPr bwMode="auto">
            <a:xfrm>
              <a:off x="567" y="482"/>
              <a:ext cx="655" cy="218"/>
            </a:xfrm>
            <a:prstGeom prst="rect">
              <a:avLst/>
            </a:prstGeom>
            <a:solidFill>
              <a:srgbClr val="33CCCC"/>
            </a:solidFill>
            <a:ln w="9525">
              <a:solidFill>
                <a:schemeClr val="tx1"/>
              </a:solidFill>
              <a:miter lim="800000"/>
              <a:headEnd/>
              <a:tailEnd/>
            </a:ln>
          </p:spPr>
          <p:txBody>
            <a:bodyPr wrap="none">
              <a:spAutoFit/>
            </a:bodyPr>
            <a:lstStyle/>
            <a:p>
              <a:r>
                <a:rPr lang="ja-JP" altLang="en-US" sz="1600">
                  <a:latin typeface="Calibri" pitchFamily="34" charset="0"/>
                </a:rPr>
                <a:t>－</a:t>
              </a:r>
              <a:r>
                <a:rPr lang="en-US" altLang="ja-JP" sz="1600">
                  <a:latin typeface="Calibri" pitchFamily="34" charset="0"/>
                </a:rPr>
                <a:t>1000 V</a:t>
              </a:r>
            </a:p>
          </p:txBody>
        </p:sp>
        <p:sp>
          <p:nvSpPr>
            <p:cNvPr id="50243" name="Text Box 19"/>
            <p:cNvSpPr txBox="1">
              <a:spLocks noChangeArrowheads="1"/>
            </p:cNvSpPr>
            <p:nvPr/>
          </p:nvSpPr>
          <p:spPr bwMode="auto">
            <a:xfrm>
              <a:off x="960" y="715"/>
              <a:ext cx="314" cy="218"/>
            </a:xfrm>
            <a:prstGeom prst="rect">
              <a:avLst/>
            </a:prstGeom>
            <a:solidFill>
              <a:srgbClr val="33CCCC"/>
            </a:solidFill>
            <a:ln w="9525">
              <a:solidFill>
                <a:schemeClr val="tx1"/>
              </a:solidFill>
              <a:miter lim="800000"/>
              <a:headEnd/>
              <a:tailEnd/>
            </a:ln>
          </p:spPr>
          <p:txBody>
            <a:bodyPr wrap="none">
              <a:spAutoFit/>
            </a:bodyPr>
            <a:lstStyle/>
            <a:p>
              <a:r>
                <a:rPr lang="en-US" altLang="ja-JP" sz="1600">
                  <a:latin typeface="Calibri" pitchFamily="34" charset="0"/>
                </a:rPr>
                <a:t>0 V</a:t>
              </a:r>
            </a:p>
          </p:txBody>
        </p:sp>
        <p:sp>
          <p:nvSpPr>
            <p:cNvPr id="50244" name="Text Box 20"/>
            <p:cNvSpPr txBox="1">
              <a:spLocks noChangeArrowheads="1"/>
            </p:cNvSpPr>
            <p:nvPr/>
          </p:nvSpPr>
          <p:spPr bwMode="auto">
            <a:xfrm>
              <a:off x="1182" y="944"/>
              <a:ext cx="655" cy="218"/>
            </a:xfrm>
            <a:prstGeom prst="rect">
              <a:avLst/>
            </a:prstGeom>
            <a:solidFill>
              <a:srgbClr val="33CCCC"/>
            </a:solidFill>
            <a:ln w="9525">
              <a:solidFill>
                <a:schemeClr val="tx1"/>
              </a:solidFill>
              <a:miter lim="800000"/>
              <a:headEnd/>
              <a:tailEnd/>
            </a:ln>
          </p:spPr>
          <p:txBody>
            <a:bodyPr wrap="none">
              <a:spAutoFit/>
            </a:bodyPr>
            <a:lstStyle/>
            <a:p>
              <a:r>
                <a:rPr lang="ja-JP" altLang="en-US" sz="1600">
                  <a:latin typeface="Calibri" pitchFamily="34" charset="0"/>
                </a:rPr>
                <a:t>－</a:t>
              </a:r>
              <a:r>
                <a:rPr lang="en-US" altLang="ja-JP" sz="1600">
                  <a:latin typeface="Calibri" pitchFamily="34" charset="0"/>
                </a:rPr>
                <a:t>2000 V</a:t>
              </a:r>
            </a:p>
          </p:txBody>
        </p:sp>
        <p:sp>
          <p:nvSpPr>
            <p:cNvPr id="50245" name="Line 22"/>
            <p:cNvSpPr>
              <a:spLocks noChangeShapeType="1"/>
            </p:cNvSpPr>
            <p:nvPr/>
          </p:nvSpPr>
          <p:spPr bwMode="auto">
            <a:xfrm flipV="1">
              <a:off x="611" y="699"/>
              <a:ext cx="0" cy="599"/>
            </a:xfrm>
            <a:prstGeom prst="line">
              <a:avLst/>
            </a:prstGeom>
            <a:noFill/>
            <a:ln w="9525">
              <a:solidFill>
                <a:schemeClr val="tx1"/>
              </a:solidFill>
              <a:round/>
              <a:headEnd/>
              <a:tailEnd/>
            </a:ln>
          </p:spPr>
          <p:txBody>
            <a:bodyPr/>
            <a:lstStyle/>
            <a:p>
              <a:endParaRPr lang="ja-JP" altLang="en-US"/>
            </a:p>
          </p:txBody>
        </p:sp>
        <p:sp>
          <p:nvSpPr>
            <p:cNvPr id="50246" name="Oval 23"/>
            <p:cNvSpPr>
              <a:spLocks noChangeAspect="1" noChangeArrowheads="1"/>
            </p:cNvSpPr>
            <p:nvPr/>
          </p:nvSpPr>
          <p:spPr bwMode="auto">
            <a:xfrm>
              <a:off x="600" y="1296"/>
              <a:ext cx="23" cy="23"/>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sp>
          <p:nvSpPr>
            <p:cNvPr id="50247" name="Line 24"/>
            <p:cNvSpPr>
              <a:spLocks noChangeShapeType="1"/>
            </p:cNvSpPr>
            <p:nvPr/>
          </p:nvSpPr>
          <p:spPr bwMode="auto">
            <a:xfrm flipV="1">
              <a:off x="706" y="845"/>
              <a:ext cx="0" cy="456"/>
            </a:xfrm>
            <a:prstGeom prst="line">
              <a:avLst/>
            </a:prstGeom>
            <a:noFill/>
            <a:ln w="9525">
              <a:solidFill>
                <a:schemeClr val="tx1"/>
              </a:solidFill>
              <a:round/>
              <a:headEnd/>
              <a:tailEnd/>
            </a:ln>
          </p:spPr>
          <p:txBody>
            <a:bodyPr/>
            <a:lstStyle/>
            <a:p>
              <a:endParaRPr lang="ja-JP" altLang="en-US"/>
            </a:p>
          </p:txBody>
        </p:sp>
        <p:sp>
          <p:nvSpPr>
            <p:cNvPr id="50248" name="Oval 25"/>
            <p:cNvSpPr>
              <a:spLocks noChangeAspect="1" noChangeArrowheads="1"/>
            </p:cNvSpPr>
            <p:nvPr/>
          </p:nvSpPr>
          <p:spPr bwMode="auto">
            <a:xfrm>
              <a:off x="695" y="1299"/>
              <a:ext cx="23" cy="23"/>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sp>
          <p:nvSpPr>
            <p:cNvPr id="50249" name="Line 26"/>
            <p:cNvSpPr>
              <a:spLocks noChangeShapeType="1"/>
            </p:cNvSpPr>
            <p:nvPr/>
          </p:nvSpPr>
          <p:spPr bwMode="auto">
            <a:xfrm>
              <a:off x="703" y="847"/>
              <a:ext cx="256" cy="0"/>
            </a:xfrm>
            <a:prstGeom prst="line">
              <a:avLst/>
            </a:prstGeom>
            <a:noFill/>
            <a:ln w="9525">
              <a:solidFill>
                <a:schemeClr val="tx1"/>
              </a:solidFill>
              <a:round/>
              <a:headEnd/>
              <a:tailEnd/>
            </a:ln>
          </p:spPr>
          <p:txBody>
            <a:bodyPr/>
            <a:lstStyle/>
            <a:p>
              <a:endParaRPr lang="ja-JP" altLang="en-US"/>
            </a:p>
          </p:txBody>
        </p:sp>
        <p:sp>
          <p:nvSpPr>
            <p:cNvPr id="50250" name="Line 27"/>
            <p:cNvSpPr>
              <a:spLocks noChangeShapeType="1"/>
            </p:cNvSpPr>
            <p:nvPr/>
          </p:nvSpPr>
          <p:spPr bwMode="auto">
            <a:xfrm flipV="1">
              <a:off x="796" y="1071"/>
              <a:ext cx="0" cy="182"/>
            </a:xfrm>
            <a:prstGeom prst="line">
              <a:avLst/>
            </a:prstGeom>
            <a:noFill/>
            <a:ln w="9525">
              <a:solidFill>
                <a:schemeClr val="tx1"/>
              </a:solidFill>
              <a:round/>
              <a:headEnd/>
              <a:tailEnd/>
            </a:ln>
          </p:spPr>
          <p:txBody>
            <a:bodyPr/>
            <a:lstStyle/>
            <a:p>
              <a:endParaRPr lang="ja-JP" altLang="en-US"/>
            </a:p>
          </p:txBody>
        </p:sp>
        <p:sp>
          <p:nvSpPr>
            <p:cNvPr id="50251" name="Oval 28"/>
            <p:cNvSpPr>
              <a:spLocks noChangeAspect="1" noChangeArrowheads="1"/>
            </p:cNvSpPr>
            <p:nvPr/>
          </p:nvSpPr>
          <p:spPr bwMode="auto">
            <a:xfrm>
              <a:off x="785" y="1251"/>
              <a:ext cx="23" cy="23"/>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sp>
          <p:nvSpPr>
            <p:cNvPr id="50252" name="Line 29"/>
            <p:cNvSpPr>
              <a:spLocks noChangeShapeType="1"/>
            </p:cNvSpPr>
            <p:nvPr/>
          </p:nvSpPr>
          <p:spPr bwMode="auto">
            <a:xfrm>
              <a:off x="793" y="1071"/>
              <a:ext cx="390" cy="0"/>
            </a:xfrm>
            <a:prstGeom prst="line">
              <a:avLst/>
            </a:prstGeom>
            <a:noFill/>
            <a:ln w="9525">
              <a:solidFill>
                <a:schemeClr val="tx1"/>
              </a:solidFill>
              <a:round/>
              <a:headEnd/>
              <a:tailEnd/>
            </a:ln>
          </p:spPr>
          <p:txBody>
            <a:bodyPr/>
            <a:lstStyle/>
            <a:p>
              <a:endParaRPr lang="ja-JP" altLang="en-US"/>
            </a:p>
          </p:txBody>
        </p:sp>
        <p:sp>
          <p:nvSpPr>
            <p:cNvPr id="50253" name="Text Box 30"/>
            <p:cNvSpPr txBox="1">
              <a:spLocks noChangeArrowheads="1"/>
            </p:cNvSpPr>
            <p:nvPr/>
          </p:nvSpPr>
          <p:spPr bwMode="auto">
            <a:xfrm>
              <a:off x="2069" y="2532"/>
              <a:ext cx="602" cy="218"/>
            </a:xfrm>
            <a:prstGeom prst="rect">
              <a:avLst/>
            </a:prstGeom>
            <a:solidFill>
              <a:srgbClr val="33CCCC"/>
            </a:solidFill>
            <a:ln w="9525">
              <a:solidFill>
                <a:schemeClr val="tx1"/>
              </a:solidFill>
              <a:miter lim="800000"/>
              <a:headEnd/>
              <a:tailEnd/>
            </a:ln>
          </p:spPr>
          <p:txBody>
            <a:bodyPr wrap="none">
              <a:spAutoFit/>
            </a:bodyPr>
            <a:lstStyle/>
            <a:p>
              <a:r>
                <a:rPr lang="en-US" altLang="ja-JP" sz="1600">
                  <a:latin typeface="Calibri" pitchFamily="34" charset="0"/>
                </a:rPr>
                <a:t>+2000 V</a:t>
              </a:r>
            </a:p>
          </p:txBody>
        </p:sp>
        <p:sp>
          <p:nvSpPr>
            <p:cNvPr id="50254" name="Rectangle 31"/>
            <p:cNvSpPr>
              <a:spLocks noChangeArrowheads="1"/>
            </p:cNvSpPr>
            <p:nvPr/>
          </p:nvSpPr>
          <p:spPr bwMode="auto">
            <a:xfrm>
              <a:off x="703" y="2519"/>
              <a:ext cx="1134" cy="45"/>
            </a:xfrm>
            <a:prstGeom prst="rect">
              <a:avLst/>
            </a:prstGeom>
            <a:solidFill>
              <a:schemeClr val="accent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50255" name="Line 32"/>
            <p:cNvSpPr>
              <a:spLocks noChangeShapeType="1"/>
            </p:cNvSpPr>
            <p:nvPr/>
          </p:nvSpPr>
          <p:spPr bwMode="auto">
            <a:xfrm>
              <a:off x="1184" y="2566"/>
              <a:ext cx="0" cy="91"/>
            </a:xfrm>
            <a:prstGeom prst="line">
              <a:avLst/>
            </a:prstGeom>
            <a:noFill/>
            <a:ln w="38100">
              <a:solidFill>
                <a:schemeClr val="tx1"/>
              </a:solidFill>
              <a:round/>
              <a:headEnd/>
              <a:tailEnd type="triangle" w="med" len="med"/>
            </a:ln>
          </p:spPr>
          <p:txBody>
            <a:bodyPr/>
            <a:lstStyle/>
            <a:p>
              <a:endParaRPr lang="ja-JP" altLang="en-US"/>
            </a:p>
          </p:txBody>
        </p:sp>
        <p:sp>
          <p:nvSpPr>
            <p:cNvPr id="50256" name="Oval 34"/>
            <p:cNvSpPr>
              <a:spLocks noChangeAspect="1" noChangeArrowheads="1"/>
            </p:cNvSpPr>
            <p:nvPr/>
          </p:nvSpPr>
          <p:spPr bwMode="auto">
            <a:xfrm>
              <a:off x="1971" y="2553"/>
              <a:ext cx="23" cy="23"/>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sp>
          <p:nvSpPr>
            <p:cNvPr id="50257" name="Line 35"/>
            <p:cNvSpPr>
              <a:spLocks noChangeShapeType="1"/>
            </p:cNvSpPr>
            <p:nvPr/>
          </p:nvSpPr>
          <p:spPr bwMode="auto">
            <a:xfrm>
              <a:off x="1991" y="2566"/>
              <a:ext cx="74" cy="0"/>
            </a:xfrm>
            <a:prstGeom prst="line">
              <a:avLst/>
            </a:prstGeom>
            <a:noFill/>
            <a:ln w="9525">
              <a:solidFill>
                <a:schemeClr val="tx1"/>
              </a:solidFill>
              <a:round/>
              <a:headEnd/>
              <a:tailEnd/>
            </a:ln>
          </p:spPr>
          <p:txBody>
            <a:bodyPr/>
            <a:lstStyle/>
            <a:p>
              <a:endParaRPr lang="ja-JP" altLang="en-US"/>
            </a:p>
          </p:txBody>
        </p:sp>
        <p:sp>
          <p:nvSpPr>
            <p:cNvPr id="50258" name="Line 36"/>
            <p:cNvSpPr>
              <a:spLocks noChangeShapeType="1"/>
            </p:cNvSpPr>
            <p:nvPr/>
          </p:nvSpPr>
          <p:spPr bwMode="auto">
            <a:xfrm flipV="1">
              <a:off x="703" y="2432"/>
              <a:ext cx="0" cy="91"/>
            </a:xfrm>
            <a:prstGeom prst="line">
              <a:avLst/>
            </a:prstGeom>
            <a:noFill/>
            <a:ln w="9525">
              <a:solidFill>
                <a:schemeClr val="tx1"/>
              </a:solidFill>
              <a:round/>
              <a:headEnd/>
              <a:tailEnd/>
            </a:ln>
          </p:spPr>
          <p:txBody>
            <a:bodyPr/>
            <a:lstStyle/>
            <a:p>
              <a:endParaRPr lang="ja-JP" altLang="en-US"/>
            </a:p>
          </p:txBody>
        </p:sp>
        <p:sp>
          <p:nvSpPr>
            <p:cNvPr id="50259" name="Oval 37"/>
            <p:cNvSpPr>
              <a:spLocks noChangeAspect="1" noChangeArrowheads="1"/>
            </p:cNvSpPr>
            <p:nvPr/>
          </p:nvSpPr>
          <p:spPr bwMode="auto">
            <a:xfrm>
              <a:off x="693" y="2426"/>
              <a:ext cx="23" cy="23"/>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sp>
          <p:nvSpPr>
            <p:cNvPr id="50260" name="Line 38"/>
            <p:cNvSpPr>
              <a:spLocks noChangeShapeType="1"/>
            </p:cNvSpPr>
            <p:nvPr/>
          </p:nvSpPr>
          <p:spPr bwMode="auto">
            <a:xfrm>
              <a:off x="1837" y="2566"/>
              <a:ext cx="136" cy="0"/>
            </a:xfrm>
            <a:prstGeom prst="line">
              <a:avLst/>
            </a:prstGeom>
            <a:noFill/>
            <a:ln w="9525">
              <a:solidFill>
                <a:schemeClr val="tx1"/>
              </a:solidFill>
              <a:round/>
              <a:headEnd/>
              <a:tailEnd/>
            </a:ln>
          </p:spPr>
          <p:txBody>
            <a:bodyPr/>
            <a:lstStyle/>
            <a:p>
              <a:endParaRPr lang="ja-JP" altLang="en-US"/>
            </a:p>
          </p:txBody>
        </p:sp>
        <p:sp>
          <p:nvSpPr>
            <p:cNvPr id="50261" name="AutoShape 39"/>
            <p:cNvSpPr>
              <a:spLocks noChangeArrowheads="1"/>
            </p:cNvSpPr>
            <p:nvPr/>
          </p:nvSpPr>
          <p:spPr bwMode="auto">
            <a:xfrm>
              <a:off x="1158" y="2517"/>
              <a:ext cx="46" cy="45"/>
            </a:xfrm>
            <a:prstGeom prst="triangle">
              <a:avLst>
                <a:gd name="adj" fmla="val 50000"/>
              </a:avLst>
            </a:prstGeom>
            <a:solidFill>
              <a:srgbClr val="FF0000"/>
            </a:solidFill>
            <a:ln w="9525">
              <a:noFill/>
              <a:miter lim="800000"/>
              <a:headEnd/>
              <a:tailEnd/>
            </a:ln>
          </p:spPr>
          <p:txBody>
            <a:bodyPr wrap="none" anchor="ctr"/>
            <a:lstStyle/>
            <a:p>
              <a:endParaRPr lang="ja-JP" altLang="en-US">
                <a:latin typeface="Calibri" pitchFamily="34" charset="0"/>
              </a:endParaRPr>
            </a:p>
          </p:txBody>
        </p:sp>
        <p:sp>
          <p:nvSpPr>
            <p:cNvPr id="50262" name="Oval 40"/>
            <p:cNvSpPr>
              <a:spLocks noChangeAspect="1" noChangeArrowheads="1"/>
            </p:cNvSpPr>
            <p:nvPr/>
          </p:nvSpPr>
          <p:spPr bwMode="auto">
            <a:xfrm>
              <a:off x="691" y="2507"/>
              <a:ext cx="23" cy="23"/>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sp>
          <p:nvSpPr>
            <p:cNvPr id="50263" name="Text Box 41"/>
            <p:cNvSpPr txBox="1">
              <a:spLocks noChangeArrowheads="1"/>
            </p:cNvSpPr>
            <p:nvPr/>
          </p:nvSpPr>
          <p:spPr bwMode="auto">
            <a:xfrm>
              <a:off x="2074" y="2769"/>
              <a:ext cx="602" cy="218"/>
            </a:xfrm>
            <a:prstGeom prst="rect">
              <a:avLst/>
            </a:prstGeom>
            <a:solidFill>
              <a:srgbClr val="33CCCC"/>
            </a:solidFill>
            <a:ln w="9525">
              <a:solidFill>
                <a:schemeClr val="tx1"/>
              </a:solidFill>
              <a:miter lim="800000"/>
              <a:headEnd/>
              <a:tailEnd/>
            </a:ln>
          </p:spPr>
          <p:txBody>
            <a:bodyPr wrap="none">
              <a:spAutoFit/>
            </a:bodyPr>
            <a:lstStyle/>
            <a:p>
              <a:r>
                <a:rPr lang="en-US" altLang="ja-JP" sz="1600">
                  <a:latin typeface="Calibri" pitchFamily="34" charset="0"/>
                </a:rPr>
                <a:t>+2200 V</a:t>
              </a:r>
            </a:p>
          </p:txBody>
        </p:sp>
        <p:sp>
          <p:nvSpPr>
            <p:cNvPr id="50264" name="Oval 42"/>
            <p:cNvSpPr>
              <a:spLocks noChangeAspect="1" noChangeArrowheads="1"/>
            </p:cNvSpPr>
            <p:nvPr/>
          </p:nvSpPr>
          <p:spPr bwMode="auto">
            <a:xfrm>
              <a:off x="1817" y="2649"/>
              <a:ext cx="23" cy="23"/>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sp>
          <p:nvSpPr>
            <p:cNvPr id="50265" name="Line 43"/>
            <p:cNvSpPr>
              <a:spLocks noChangeShapeType="1"/>
            </p:cNvSpPr>
            <p:nvPr/>
          </p:nvSpPr>
          <p:spPr bwMode="auto">
            <a:xfrm>
              <a:off x="1827" y="2669"/>
              <a:ext cx="0" cy="181"/>
            </a:xfrm>
            <a:prstGeom prst="line">
              <a:avLst/>
            </a:prstGeom>
            <a:noFill/>
            <a:ln w="9525">
              <a:solidFill>
                <a:schemeClr val="tx1"/>
              </a:solidFill>
              <a:round/>
              <a:headEnd/>
              <a:tailEnd/>
            </a:ln>
          </p:spPr>
          <p:txBody>
            <a:bodyPr/>
            <a:lstStyle/>
            <a:p>
              <a:endParaRPr lang="ja-JP" altLang="en-US"/>
            </a:p>
          </p:txBody>
        </p:sp>
        <p:sp>
          <p:nvSpPr>
            <p:cNvPr id="50266" name="Line 44"/>
            <p:cNvSpPr>
              <a:spLocks noChangeShapeType="1"/>
            </p:cNvSpPr>
            <p:nvPr/>
          </p:nvSpPr>
          <p:spPr bwMode="auto">
            <a:xfrm>
              <a:off x="1825" y="2848"/>
              <a:ext cx="249" cy="0"/>
            </a:xfrm>
            <a:prstGeom prst="line">
              <a:avLst/>
            </a:prstGeom>
            <a:noFill/>
            <a:ln w="9525">
              <a:solidFill>
                <a:schemeClr val="tx1"/>
              </a:solidFill>
              <a:round/>
              <a:headEnd/>
              <a:tailEnd/>
            </a:ln>
          </p:spPr>
          <p:txBody>
            <a:bodyPr/>
            <a:lstStyle/>
            <a:p>
              <a:endParaRPr lang="ja-JP" altLang="en-US"/>
            </a:p>
          </p:txBody>
        </p:sp>
      </p:grpSp>
      <p:sp>
        <p:nvSpPr>
          <p:cNvPr id="50184" name="AutoShape 47"/>
          <p:cNvSpPr>
            <a:spLocks noChangeArrowheads="1"/>
          </p:cNvSpPr>
          <p:nvPr/>
        </p:nvSpPr>
        <p:spPr bwMode="auto">
          <a:xfrm flipH="1">
            <a:off x="4603750" y="2070100"/>
            <a:ext cx="1800225" cy="1800225"/>
          </a:xfrm>
          <a:prstGeom prst="rtTriangle">
            <a:avLst/>
          </a:prstGeom>
          <a:noFill/>
          <a:ln w="9525">
            <a:solidFill>
              <a:schemeClr val="tx1"/>
            </a:solidFill>
            <a:prstDash val="dash"/>
            <a:miter lim="800000"/>
            <a:headEnd/>
            <a:tailEnd/>
          </a:ln>
        </p:spPr>
        <p:txBody>
          <a:bodyPr wrap="none" anchor="ctr"/>
          <a:lstStyle/>
          <a:p>
            <a:endParaRPr lang="ja-JP" altLang="en-US">
              <a:latin typeface="Calibri" pitchFamily="34" charset="0"/>
            </a:endParaRPr>
          </a:p>
        </p:txBody>
      </p:sp>
      <p:sp>
        <p:nvSpPr>
          <p:cNvPr id="50185" name="Line 48"/>
          <p:cNvSpPr>
            <a:spLocks noChangeShapeType="1"/>
          </p:cNvSpPr>
          <p:nvPr/>
        </p:nvSpPr>
        <p:spPr bwMode="auto">
          <a:xfrm flipH="1">
            <a:off x="6548438" y="2070100"/>
            <a:ext cx="0" cy="1800225"/>
          </a:xfrm>
          <a:prstGeom prst="line">
            <a:avLst/>
          </a:prstGeom>
          <a:noFill/>
          <a:ln w="9525">
            <a:solidFill>
              <a:schemeClr val="tx1"/>
            </a:solidFill>
            <a:prstDash val="dash"/>
            <a:round/>
            <a:headEnd/>
            <a:tailEnd/>
          </a:ln>
        </p:spPr>
        <p:txBody>
          <a:bodyPr/>
          <a:lstStyle/>
          <a:p>
            <a:endParaRPr lang="ja-JP" altLang="en-US"/>
          </a:p>
        </p:txBody>
      </p:sp>
      <p:sp>
        <p:nvSpPr>
          <p:cNvPr id="50186" name="Line 49"/>
          <p:cNvSpPr>
            <a:spLocks noChangeShapeType="1"/>
          </p:cNvSpPr>
          <p:nvPr/>
        </p:nvSpPr>
        <p:spPr bwMode="auto">
          <a:xfrm rot="16200000" flipH="1">
            <a:off x="5507038" y="3321050"/>
            <a:ext cx="0" cy="1800225"/>
          </a:xfrm>
          <a:prstGeom prst="line">
            <a:avLst/>
          </a:prstGeom>
          <a:noFill/>
          <a:ln w="9525">
            <a:solidFill>
              <a:schemeClr val="tx1"/>
            </a:solidFill>
            <a:round/>
            <a:headEnd/>
            <a:tailEnd/>
          </a:ln>
        </p:spPr>
        <p:txBody>
          <a:bodyPr/>
          <a:lstStyle/>
          <a:p>
            <a:endParaRPr lang="ja-JP" altLang="en-US"/>
          </a:p>
        </p:txBody>
      </p:sp>
      <p:sp>
        <p:nvSpPr>
          <p:cNvPr id="50187" name="AutoShape 50"/>
          <p:cNvSpPr>
            <a:spLocks noChangeAspect="1" noChangeArrowheads="1"/>
          </p:cNvSpPr>
          <p:nvPr/>
        </p:nvSpPr>
        <p:spPr bwMode="auto">
          <a:xfrm flipH="1">
            <a:off x="6492875" y="2647950"/>
            <a:ext cx="107950" cy="107950"/>
          </a:xfrm>
          <a:prstGeom prst="irregularSeal2">
            <a:avLst/>
          </a:prstGeom>
          <a:solidFill>
            <a:srgbClr val="FF0000"/>
          </a:solidFill>
          <a:ln w="3175">
            <a:solidFill>
              <a:schemeClr val="tx1"/>
            </a:solidFill>
            <a:miter lim="800000"/>
            <a:headEnd/>
            <a:tailEnd/>
          </a:ln>
        </p:spPr>
        <p:txBody>
          <a:bodyPr wrap="none" anchor="ctr"/>
          <a:lstStyle/>
          <a:p>
            <a:endParaRPr lang="ja-JP" altLang="en-US">
              <a:latin typeface="Calibri" pitchFamily="34" charset="0"/>
            </a:endParaRPr>
          </a:p>
        </p:txBody>
      </p:sp>
      <p:sp>
        <p:nvSpPr>
          <p:cNvPr id="50188" name="Line 51"/>
          <p:cNvSpPr>
            <a:spLocks noChangeShapeType="1"/>
          </p:cNvSpPr>
          <p:nvPr/>
        </p:nvSpPr>
        <p:spPr bwMode="auto">
          <a:xfrm flipH="1">
            <a:off x="4460875" y="1989138"/>
            <a:ext cx="1800225" cy="1800225"/>
          </a:xfrm>
          <a:prstGeom prst="line">
            <a:avLst/>
          </a:prstGeom>
          <a:noFill/>
          <a:ln w="9525">
            <a:solidFill>
              <a:schemeClr val="tx1"/>
            </a:solidFill>
            <a:prstDash val="dash"/>
            <a:round/>
            <a:headEnd/>
            <a:tailEnd/>
          </a:ln>
        </p:spPr>
        <p:txBody>
          <a:bodyPr/>
          <a:lstStyle/>
          <a:p>
            <a:endParaRPr lang="ja-JP" altLang="en-US"/>
          </a:p>
        </p:txBody>
      </p:sp>
      <p:sp>
        <p:nvSpPr>
          <p:cNvPr id="50189" name="Line 52"/>
          <p:cNvSpPr>
            <a:spLocks noChangeShapeType="1"/>
          </p:cNvSpPr>
          <p:nvPr/>
        </p:nvSpPr>
        <p:spPr bwMode="auto">
          <a:xfrm flipH="1">
            <a:off x="5732463" y="2705100"/>
            <a:ext cx="784225" cy="0"/>
          </a:xfrm>
          <a:prstGeom prst="line">
            <a:avLst/>
          </a:prstGeom>
          <a:noFill/>
          <a:ln w="3175">
            <a:solidFill>
              <a:schemeClr val="tx1"/>
            </a:solidFill>
            <a:round/>
            <a:headEnd/>
            <a:tailEnd type="arrow" w="med" len="med"/>
          </a:ln>
        </p:spPr>
        <p:txBody>
          <a:bodyPr/>
          <a:lstStyle/>
          <a:p>
            <a:endParaRPr lang="ja-JP" altLang="en-US"/>
          </a:p>
        </p:txBody>
      </p:sp>
      <p:sp>
        <p:nvSpPr>
          <p:cNvPr id="50190" name="Line 53"/>
          <p:cNvSpPr>
            <a:spLocks noChangeShapeType="1"/>
          </p:cNvSpPr>
          <p:nvPr/>
        </p:nvSpPr>
        <p:spPr bwMode="auto">
          <a:xfrm flipH="1">
            <a:off x="5516563" y="2917825"/>
            <a:ext cx="0" cy="1087438"/>
          </a:xfrm>
          <a:prstGeom prst="line">
            <a:avLst/>
          </a:prstGeom>
          <a:noFill/>
          <a:ln w="3175">
            <a:solidFill>
              <a:schemeClr val="tx1"/>
            </a:solidFill>
            <a:round/>
            <a:headEnd/>
            <a:tailEnd type="arrow" w="med" len="med"/>
          </a:ln>
        </p:spPr>
        <p:txBody>
          <a:bodyPr/>
          <a:lstStyle/>
          <a:p>
            <a:endParaRPr lang="ja-JP" altLang="en-US"/>
          </a:p>
        </p:txBody>
      </p:sp>
      <p:sp>
        <p:nvSpPr>
          <p:cNvPr id="50191" name="Arc 54"/>
          <p:cNvSpPr>
            <a:spLocks/>
          </p:cNvSpPr>
          <p:nvPr/>
        </p:nvSpPr>
        <p:spPr bwMode="auto">
          <a:xfrm flipH="1">
            <a:off x="5516563" y="2705100"/>
            <a:ext cx="215900" cy="2159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chemeClr val="tx1"/>
            </a:solidFill>
            <a:round/>
            <a:headEnd/>
            <a:tailEnd type="arrow" w="med" len="med"/>
          </a:ln>
        </p:spPr>
        <p:txBody>
          <a:bodyPr wrap="none" anchor="ctr"/>
          <a:lstStyle/>
          <a:p>
            <a:endParaRPr lang="ja-JP" altLang="en-US"/>
          </a:p>
        </p:txBody>
      </p:sp>
      <p:sp>
        <p:nvSpPr>
          <p:cNvPr id="50192" name="Text Box 55"/>
          <p:cNvSpPr txBox="1">
            <a:spLocks noChangeArrowheads="1"/>
          </p:cNvSpPr>
          <p:nvPr/>
        </p:nvSpPr>
        <p:spPr bwMode="auto">
          <a:xfrm flipH="1">
            <a:off x="5580063" y="765175"/>
            <a:ext cx="1039812" cy="346075"/>
          </a:xfrm>
          <a:prstGeom prst="rect">
            <a:avLst/>
          </a:prstGeom>
          <a:solidFill>
            <a:srgbClr val="33CCCC"/>
          </a:solidFill>
          <a:ln w="9525">
            <a:solidFill>
              <a:schemeClr val="tx1"/>
            </a:solidFill>
            <a:miter lim="800000"/>
            <a:headEnd/>
            <a:tailEnd/>
          </a:ln>
        </p:spPr>
        <p:txBody>
          <a:bodyPr wrap="none">
            <a:spAutoFit/>
          </a:bodyPr>
          <a:lstStyle/>
          <a:p>
            <a:r>
              <a:rPr lang="ja-JP" altLang="en-US" sz="1600">
                <a:latin typeface="Calibri" pitchFamily="34" charset="0"/>
              </a:rPr>
              <a:t>－</a:t>
            </a:r>
            <a:r>
              <a:rPr lang="en-US" altLang="ja-JP" sz="1600">
                <a:latin typeface="Calibri" pitchFamily="34" charset="0"/>
              </a:rPr>
              <a:t>1000 V</a:t>
            </a:r>
          </a:p>
        </p:txBody>
      </p:sp>
      <p:sp>
        <p:nvSpPr>
          <p:cNvPr id="50193" name="Text Box 56"/>
          <p:cNvSpPr txBox="1">
            <a:spLocks noChangeArrowheads="1"/>
          </p:cNvSpPr>
          <p:nvPr/>
        </p:nvSpPr>
        <p:spPr bwMode="auto">
          <a:xfrm flipH="1">
            <a:off x="5497513" y="1135063"/>
            <a:ext cx="498475" cy="346075"/>
          </a:xfrm>
          <a:prstGeom prst="rect">
            <a:avLst/>
          </a:prstGeom>
          <a:solidFill>
            <a:srgbClr val="33CCCC"/>
          </a:solidFill>
          <a:ln w="9525">
            <a:solidFill>
              <a:schemeClr val="tx1"/>
            </a:solidFill>
            <a:miter lim="800000"/>
            <a:headEnd/>
            <a:tailEnd/>
          </a:ln>
        </p:spPr>
        <p:txBody>
          <a:bodyPr wrap="none">
            <a:spAutoFit/>
          </a:bodyPr>
          <a:lstStyle/>
          <a:p>
            <a:r>
              <a:rPr lang="en-US" altLang="ja-JP" sz="1600">
                <a:latin typeface="Calibri" pitchFamily="34" charset="0"/>
              </a:rPr>
              <a:t>0 V</a:t>
            </a:r>
          </a:p>
        </p:txBody>
      </p:sp>
      <p:sp>
        <p:nvSpPr>
          <p:cNvPr id="50194" name="Text Box 57"/>
          <p:cNvSpPr txBox="1">
            <a:spLocks noChangeArrowheads="1"/>
          </p:cNvSpPr>
          <p:nvPr/>
        </p:nvSpPr>
        <p:spPr bwMode="auto">
          <a:xfrm flipH="1">
            <a:off x="4603750" y="1498600"/>
            <a:ext cx="1039813" cy="346075"/>
          </a:xfrm>
          <a:prstGeom prst="rect">
            <a:avLst/>
          </a:prstGeom>
          <a:solidFill>
            <a:srgbClr val="33CCCC"/>
          </a:solidFill>
          <a:ln w="9525">
            <a:solidFill>
              <a:schemeClr val="tx1"/>
            </a:solidFill>
            <a:miter lim="800000"/>
            <a:headEnd/>
            <a:tailEnd/>
          </a:ln>
        </p:spPr>
        <p:txBody>
          <a:bodyPr wrap="none">
            <a:spAutoFit/>
          </a:bodyPr>
          <a:lstStyle/>
          <a:p>
            <a:r>
              <a:rPr lang="ja-JP" altLang="en-US" sz="1600">
                <a:latin typeface="Calibri" pitchFamily="34" charset="0"/>
              </a:rPr>
              <a:t>－</a:t>
            </a:r>
            <a:r>
              <a:rPr lang="en-US" altLang="ja-JP" sz="1600">
                <a:latin typeface="Calibri" pitchFamily="34" charset="0"/>
              </a:rPr>
              <a:t>2000 V</a:t>
            </a:r>
          </a:p>
        </p:txBody>
      </p:sp>
      <p:sp>
        <p:nvSpPr>
          <p:cNvPr id="50195" name="Line 58"/>
          <p:cNvSpPr>
            <a:spLocks noChangeShapeType="1"/>
          </p:cNvSpPr>
          <p:nvPr/>
        </p:nvSpPr>
        <p:spPr bwMode="auto">
          <a:xfrm flipH="1" flipV="1">
            <a:off x="6550025" y="1109663"/>
            <a:ext cx="0" cy="950912"/>
          </a:xfrm>
          <a:prstGeom prst="line">
            <a:avLst/>
          </a:prstGeom>
          <a:noFill/>
          <a:ln w="9525">
            <a:solidFill>
              <a:schemeClr val="tx1"/>
            </a:solidFill>
            <a:round/>
            <a:headEnd/>
            <a:tailEnd/>
          </a:ln>
        </p:spPr>
        <p:txBody>
          <a:bodyPr/>
          <a:lstStyle/>
          <a:p>
            <a:endParaRPr lang="ja-JP" altLang="en-US"/>
          </a:p>
        </p:txBody>
      </p:sp>
      <p:sp>
        <p:nvSpPr>
          <p:cNvPr id="50196" name="Oval 59"/>
          <p:cNvSpPr>
            <a:spLocks noChangeAspect="1" noChangeArrowheads="1"/>
          </p:cNvSpPr>
          <p:nvPr/>
        </p:nvSpPr>
        <p:spPr bwMode="auto">
          <a:xfrm flipH="1">
            <a:off x="6530975" y="2057400"/>
            <a:ext cx="36513" cy="36513"/>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sp>
        <p:nvSpPr>
          <p:cNvPr id="50197" name="Line 60"/>
          <p:cNvSpPr>
            <a:spLocks noChangeShapeType="1"/>
          </p:cNvSpPr>
          <p:nvPr/>
        </p:nvSpPr>
        <p:spPr bwMode="auto">
          <a:xfrm flipH="1" flipV="1">
            <a:off x="6399213" y="1341438"/>
            <a:ext cx="0" cy="723900"/>
          </a:xfrm>
          <a:prstGeom prst="line">
            <a:avLst/>
          </a:prstGeom>
          <a:noFill/>
          <a:ln w="9525">
            <a:solidFill>
              <a:schemeClr val="tx1"/>
            </a:solidFill>
            <a:round/>
            <a:headEnd/>
            <a:tailEnd/>
          </a:ln>
        </p:spPr>
        <p:txBody>
          <a:bodyPr/>
          <a:lstStyle/>
          <a:p>
            <a:endParaRPr lang="ja-JP" altLang="en-US"/>
          </a:p>
        </p:txBody>
      </p:sp>
      <p:sp>
        <p:nvSpPr>
          <p:cNvPr id="50198" name="Oval 61"/>
          <p:cNvSpPr>
            <a:spLocks noChangeAspect="1" noChangeArrowheads="1"/>
          </p:cNvSpPr>
          <p:nvPr/>
        </p:nvSpPr>
        <p:spPr bwMode="auto">
          <a:xfrm flipH="1">
            <a:off x="6380163" y="2062163"/>
            <a:ext cx="36512" cy="36512"/>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sp>
        <p:nvSpPr>
          <p:cNvPr id="50199" name="Line 62"/>
          <p:cNvSpPr>
            <a:spLocks noChangeShapeType="1"/>
          </p:cNvSpPr>
          <p:nvPr/>
        </p:nvSpPr>
        <p:spPr bwMode="auto">
          <a:xfrm flipH="1">
            <a:off x="5997575" y="1344613"/>
            <a:ext cx="406400" cy="0"/>
          </a:xfrm>
          <a:prstGeom prst="line">
            <a:avLst/>
          </a:prstGeom>
          <a:noFill/>
          <a:ln w="9525">
            <a:solidFill>
              <a:schemeClr val="tx1"/>
            </a:solidFill>
            <a:round/>
            <a:headEnd/>
            <a:tailEnd/>
          </a:ln>
        </p:spPr>
        <p:txBody>
          <a:bodyPr/>
          <a:lstStyle/>
          <a:p>
            <a:endParaRPr lang="ja-JP" altLang="en-US"/>
          </a:p>
        </p:txBody>
      </p:sp>
      <p:sp>
        <p:nvSpPr>
          <p:cNvPr id="50200" name="Line 63"/>
          <p:cNvSpPr>
            <a:spLocks noChangeShapeType="1"/>
          </p:cNvSpPr>
          <p:nvPr/>
        </p:nvSpPr>
        <p:spPr bwMode="auto">
          <a:xfrm flipH="1" flipV="1">
            <a:off x="6256338" y="1700213"/>
            <a:ext cx="0" cy="288925"/>
          </a:xfrm>
          <a:prstGeom prst="line">
            <a:avLst/>
          </a:prstGeom>
          <a:noFill/>
          <a:ln w="9525">
            <a:solidFill>
              <a:schemeClr val="tx1"/>
            </a:solidFill>
            <a:round/>
            <a:headEnd/>
            <a:tailEnd/>
          </a:ln>
        </p:spPr>
        <p:txBody>
          <a:bodyPr/>
          <a:lstStyle/>
          <a:p>
            <a:endParaRPr lang="ja-JP" altLang="en-US"/>
          </a:p>
        </p:txBody>
      </p:sp>
      <p:sp>
        <p:nvSpPr>
          <p:cNvPr id="50201" name="Oval 64"/>
          <p:cNvSpPr>
            <a:spLocks noChangeAspect="1" noChangeArrowheads="1"/>
          </p:cNvSpPr>
          <p:nvPr/>
        </p:nvSpPr>
        <p:spPr bwMode="auto">
          <a:xfrm flipH="1">
            <a:off x="6237288" y="1985963"/>
            <a:ext cx="36512" cy="36512"/>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sp>
        <p:nvSpPr>
          <p:cNvPr id="50202" name="Line 65"/>
          <p:cNvSpPr>
            <a:spLocks noChangeShapeType="1"/>
          </p:cNvSpPr>
          <p:nvPr/>
        </p:nvSpPr>
        <p:spPr bwMode="auto">
          <a:xfrm flipH="1">
            <a:off x="5641975" y="1700213"/>
            <a:ext cx="619125" cy="0"/>
          </a:xfrm>
          <a:prstGeom prst="line">
            <a:avLst/>
          </a:prstGeom>
          <a:noFill/>
          <a:ln w="9525">
            <a:solidFill>
              <a:schemeClr val="tx1"/>
            </a:solidFill>
            <a:round/>
            <a:headEnd/>
            <a:tailEnd/>
          </a:ln>
        </p:spPr>
        <p:txBody>
          <a:bodyPr/>
          <a:lstStyle/>
          <a:p>
            <a:endParaRPr lang="ja-JP" altLang="en-US"/>
          </a:p>
        </p:txBody>
      </p:sp>
      <p:sp>
        <p:nvSpPr>
          <p:cNvPr id="50203" name="Rectangle 67"/>
          <p:cNvSpPr>
            <a:spLocks noChangeArrowheads="1"/>
          </p:cNvSpPr>
          <p:nvPr/>
        </p:nvSpPr>
        <p:spPr bwMode="auto">
          <a:xfrm flipH="1">
            <a:off x="4603750" y="3998913"/>
            <a:ext cx="1800225" cy="71437"/>
          </a:xfrm>
          <a:prstGeom prst="rect">
            <a:avLst/>
          </a:prstGeom>
          <a:solidFill>
            <a:schemeClr val="accent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50204" name="Line 68"/>
          <p:cNvSpPr>
            <a:spLocks noChangeShapeType="1"/>
          </p:cNvSpPr>
          <p:nvPr/>
        </p:nvSpPr>
        <p:spPr bwMode="auto">
          <a:xfrm flipH="1">
            <a:off x="5514975" y="4073525"/>
            <a:ext cx="0" cy="144463"/>
          </a:xfrm>
          <a:prstGeom prst="line">
            <a:avLst/>
          </a:prstGeom>
          <a:noFill/>
          <a:ln w="38100">
            <a:solidFill>
              <a:schemeClr val="tx1"/>
            </a:solidFill>
            <a:round/>
            <a:headEnd/>
            <a:tailEnd type="triangle" w="med" len="med"/>
          </a:ln>
        </p:spPr>
        <p:txBody>
          <a:bodyPr/>
          <a:lstStyle/>
          <a:p>
            <a:endParaRPr lang="ja-JP" altLang="en-US"/>
          </a:p>
        </p:txBody>
      </p:sp>
      <p:sp>
        <p:nvSpPr>
          <p:cNvPr id="50205" name="Oval 69"/>
          <p:cNvSpPr>
            <a:spLocks noChangeAspect="1" noChangeArrowheads="1"/>
          </p:cNvSpPr>
          <p:nvPr/>
        </p:nvSpPr>
        <p:spPr bwMode="auto">
          <a:xfrm flipH="1">
            <a:off x="4354513" y="4052888"/>
            <a:ext cx="36512" cy="36512"/>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sp>
        <p:nvSpPr>
          <p:cNvPr id="50206" name="Line 70"/>
          <p:cNvSpPr>
            <a:spLocks noChangeShapeType="1"/>
          </p:cNvSpPr>
          <p:nvPr/>
        </p:nvSpPr>
        <p:spPr bwMode="auto">
          <a:xfrm flipH="1">
            <a:off x="4241800" y="4073525"/>
            <a:ext cx="117475" cy="0"/>
          </a:xfrm>
          <a:prstGeom prst="line">
            <a:avLst/>
          </a:prstGeom>
          <a:noFill/>
          <a:ln w="9525">
            <a:solidFill>
              <a:schemeClr val="tx1"/>
            </a:solidFill>
            <a:round/>
            <a:headEnd/>
            <a:tailEnd/>
          </a:ln>
        </p:spPr>
        <p:txBody>
          <a:bodyPr/>
          <a:lstStyle/>
          <a:p>
            <a:endParaRPr lang="ja-JP" altLang="en-US"/>
          </a:p>
        </p:txBody>
      </p:sp>
      <p:sp>
        <p:nvSpPr>
          <p:cNvPr id="50207" name="Line 71"/>
          <p:cNvSpPr>
            <a:spLocks noChangeShapeType="1"/>
          </p:cNvSpPr>
          <p:nvPr/>
        </p:nvSpPr>
        <p:spPr bwMode="auto">
          <a:xfrm flipH="1" flipV="1">
            <a:off x="6403975" y="3860800"/>
            <a:ext cx="0" cy="144463"/>
          </a:xfrm>
          <a:prstGeom prst="line">
            <a:avLst/>
          </a:prstGeom>
          <a:noFill/>
          <a:ln w="9525">
            <a:solidFill>
              <a:schemeClr val="tx1"/>
            </a:solidFill>
            <a:round/>
            <a:headEnd/>
            <a:tailEnd/>
          </a:ln>
        </p:spPr>
        <p:txBody>
          <a:bodyPr/>
          <a:lstStyle/>
          <a:p>
            <a:endParaRPr lang="ja-JP" altLang="en-US"/>
          </a:p>
        </p:txBody>
      </p:sp>
      <p:sp>
        <p:nvSpPr>
          <p:cNvPr id="50208" name="Oval 72"/>
          <p:cNvSpPr>
            <a:spLocks noChangeAspect="1" noChangeArrowheads="1"/>
          </p:cNvSpPr>
          <p:nvPr/>
        </p:nvSpPr>
        <p:spPr bwMode="auto">
          <a:xfrm flipH="1">
            <a:off x="6383338" y="3851275"/>
            <a:ext cx="36512" cy="36513"/>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sp>
        <p:nvSpPr>
          <p:cNvPr id="50209" name="Line 73"/>
          <p:cNvSpPr>
            <a:spLocks noChangeShapeType="1"/>
          </p:cNvSpPr>
          <p:nvPr/>
        </p:nvSpPr>
        <p:spPr bwMode="auto">
          <a:xfrm flipH="1">
            <a:off x="4387850" y="4073525"/>
            <a:ext cx="215900" cy="0"/>
          </a:xfrm>
          <a:prstGeom prst="line">
            <a:avLst/>
          </a:prstGeom>
          <a:noFill/>
          <a:ln w="9525">
            <a:solidFill>
              <a:schemeClr val="tx1"/>
            </a:solidFill>
            <a:round/>
            <a:headEnd/>
            <a:tailEnd/>
          </a:ln>
        </p:spPr>
        <p:txBody>
          <a:bodyPr/>
          <a:lstStyle/>
          <a:p>
            <a:endParaRPr lang="ja-JP" altLang="en-US"/>
          </a:p>
        </p:txBody>
      </p:sp>
      <p:sp>
        <p:nvSpPr>
          <p:cNvPr id="50210" name="AutoShape 74"/>
          <p:cNvSpPr>
            <a:spLocks noChangeArrowheads="1"/>
          </p:cNvSpPr>
          <p:nvPr/>
        </p:nvSpPr>
        <p:spPr bwMode="auto">
          <a:xfrm flipH="1">
            <a:off x="5480050" y="3995738"/>
            <a:ext cx="73025" cy="71437"/>
          </a:xfrm>
          <a:prstGeom prst="triangle">
            <a:avLst>
              <a:gd name="adj" fmla="val 50000"/>
            </a:avLst>
          </a:prstGeom>
          <a:solidFill>
            <a:srgbClr val="FF0000"/>
          </a:solidFill>
          <a:ln w="9525">
            <a:noFill/>
            <a:miter lim="800000"/>
            <a:headEnd/>
            <a:tailEnd/>
          </a:ln>
        </p:spPr>
        <p:txBody>
          <a:bodyPr wrap="none" anchor="ctr"/>
          <a:lstStyle/>
          <a:p>
            <a:endParaRPr lang="ja-JP" altLang="en-US">
              <a:latin typeface="Calibri" pitchFamily="34" charset="0"/>
            </a:endParaRPr>
          </a:p>
        </p:txBody>
      </p:sp>
      <p:sp>
        <p:nvSpPr>
          <p:cNvPr id="50211" name="Oval 75"/>
          <p:cNvSpPr>
            <a:spLocks noChangeAspect="1" noChangeArrowheads="1"/>
          </p:cNvSpPr>
          <p:nvPr/>
        </p:nvSpPr>
        <p:spPr bwMode="auto">
          <a:xfrm flipH="1">
            <a:off x="6386513" y="3979863"/>
            <a:ext cx="36512" cy="36512"/>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sp>
        <p:nvSpPr>
          <p:cNvPr id="50212" name="Oval 77"/>
          <p:cNvSpPr>
            <a:spLocks noChangeAspect="1" noChangeArrowheads="1"/>
          </p:cNvSpPr>
          <p:nvPr/>
        </p:nvSpPr>
        <p:spPr bwMode="auto">
          <a:xfrm flipH="1">
            <a:off x="4598988" y="4205288"/>
            <a:ext cx="36512" cy="36512"/>
          </a:xfrm>
          <a:prstGeom prst="ellipse">
            <a:avLst/>
          </a:prstGeom>
          <a:solidFill>
            <a:schemeClr val="bg2"/>
          </a:solidFill>
          <a:ln w="9525">
            <a:solidFill>
              <a:schemeClr val="tx1"/>
            </a:solidFill>
            <a:round/>
            <a:headEnd/>
            <a:tailEnd/>
          </a:ln>
        </p:spPr>
        <p:txBody>
          <a:bodyPr wrap="none" anchor="ctr"/>
          <a:lstStyle/>
          <a:p>
            <a:endParaRPr lang="ja-JP" altLang="en-US">
              <a:latin typeface="Calibri" pitchFamily="34" charset="0"/>
            </a:endParaRPr>
          </a:p>
        </p:txBody>
      </p:sp>
      <p:sp>
        <p:nvSpPr>
          <p:cNvPr id="50213" name="Line 78"/>
          <p:cNvSpPr>
            <a:spLocks noChangeShapeType="1"/>
          </p:cNvSpPr>
          <p:nvPr/>
        </p:nvSpPr>
        <p:spPr bwMode="auto">
          <a:xfrm flipH="1">
            <a:off x="4619625" y="4237038"/>
            <a:ext cx="0" cy="287337"/>
          </a:xfrm>
          <a:prstGeom prst="line">
            <a:avLst/>
          </a:prstGeom>
          <a:noFill/>
          <a:ln w="9525">
            <a:solidFill>
              <a:schemeClr val="tx1"/>
            </a:solidFill>
            <a:round/>
            <a:headEnd/>
            <a:tailEnd/>
          </a:ln>
        </p:spPr>
        <p:txBody>
          <a:bodyPr/>
          <a:lstStyle/>
          <a:p>
            <a:endParaRPr lang="ja-JP" altLang="en-US"/>
          </a:p>
        </p:txBody>
      </p:sp>
      <p:sp>
        <p:nvSpPr>
          <p:cNvPr id="50214" name="Rectangle 82"/>
          <p:cNvSpPr>
            <a:spLocks noChangeArrowheads="1"/>
          </p:cNvSpPr>
          <p:nvPr/>
        </p:nvSpPr>
        <p:spPr bwMode="auto">
          <a:xfrm>
            <a:off x="8316913" y="2028825"/>
            <a:ext cx="71437" cy="1800225"/>
          </a:xfrm>
          <a:prstGeom prst="rect">
            <a:avLst/>
          </a:prstGeom>
          <a:solidFill>
            <a:schemeClr val="accent2">
              <a:alpha val="50195"/>
            </a:schemeClr>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50215" name="Line 81"/>
          <p:cNvSpPr>
            <a:spLocks noChangeShapeType="1"/>
          </p:cNvSpPr>
          <p:nvPr/>
        </p:nvSpPr>
        <p:spPr bwMode="auto">
          <a:xfrm>
            <a:off x="31750" y="2532063"/>
            <a:ext cx="8316913" cy="215900"/>
          </a:xfrm>
          <a:prstGeom prst="line">
            <a:avLst/>
          </a:prstGeom>
          <a:noFill/>
          <a:ln w="9525">
            <a:solidFill>
              <a:schemeClr val="tx1"/>
            </a:solidFill>
            <a:round/>
            <a:headEnd/>
            <a:tailEnd type="arrow" w="med" len="med"/>
          </a:ln>
        </p:spPr>
        <p:txBody>
          <a:bodyPr/>
          <a:lstStyle/>
          <a:p>
            <a:endParaRPr lang="ja-JP" altLang="en-US"/>
          </a:p>
        </p:txBody>
      </p:sp>
      <p:sp>
        <p:nvSpPr>
          <p:cNvPr id="50216" name="Rectangle 83"/>
          <p:cNvSpPr>
            <a:spLocks noChangeArrowheads="1"/>
          </p:cNvSpPr>
          <p:nvPr/>
        </p:nvSpPr>
        <p:spPr bwMode="auto">
          <a:xfrm>
            <a:off x="6692900" y="3868738"/>
            <a:ext cx="1584325" cy="73025"/>
          </a:xfrm>
          <a:prstGeom prst="rect">
            <a:avLst/>
          </a:prstGeom>
          <a:solidFill>
            <a:schemeClr val="accent2">
              <a:alpha val="50195"/>
            </a:schemeClr>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50217" name="Rectangle 84"/>
          <p:cNvSpPr>
            <a:spLocks noChangeArrowheads="1"/>
          </p:cNvSpPr>
          <p:nvPr/>
        </p:nvSpPr>
        <p:spPr bwMode="auto">
          <a:xfrm>
            <a:off x="6700838" y="1916113"/>
            <a:ext cx="1584325" cy="73025"/>
          </a:xfrm>
          <a:prstGeom prst="rect">
            <a:avLst/>
          </a:prstGeom>
          <a:solidFill>
            <a:schemeClr val="accent2">
              <a:alpha val="50195"/>
            </a:schemeClr>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50218" name="Line 85"/>
          <p:cNvSpPr>
            <a:spLocks noChangeShapeType="1"/>
          </p:cNvSpPr>
          <p:nvPr/>
        </p:nvSpPr>
        <p:spPr bwMode="auto">
          <a:xfrm>
            <a:off x="971550" y="3933825"/>
            <a:ext cx="0" cy="935038"/>
          </a:xfrm>
          <a:prstGeom prst="line">
            <a:avLst/>
          </a:prstGeom>
          <a:noFill/>
          <a:ln w="9525">
            <a:solidFill>
              <a:schemeClr val="tx1"/>
            </a:solidFill>
            <a:round/>
            <a:headEnd/>
            <a:tailEnd/>
          </a:ln>
        </p:spPr>
        <p:txBody>
          <a:bodyPr/>
          <a:lstStyle/>
          <a:p>
            <a:endParaRPr lang="ja-JP" altLang="en-US"/>
          </a:p>
        </p:txBody>
      </p:sp>
      <p:sp>
        <p:nvSpPr>
          <p:cNvPr id="50219" name="Line 86"/>
          <p:cNvSpPr>
            <a:spLocks noChangeShapeType="1"/>
          </p:cNvSpPr>
          <p:nvPr/>
        </p:nvSpPr>
        <p:spPr bwMode="auto">
          <a:xfrm>
            <a:off x="6556375" y="3933825"/>
            <a:ext cx="0" cy="935038"/>
          </a:xfrm>
          <a:prstGeom prst="line">
            <a:avLst/>
          </a:prstGeom>
          <a:noFill/>
          <a:ln w="9525">
            <a:solidFill>
              <a:schemeClr val="tx1"/>
            </a:solidFill>
            <a:round/>
            <a:headEnd/>
            <a:tailEnd/>
          </a:ln>
        </p:spPr>
        <p:txBody>
          <a:bodyPr/>
          <a:lstStyle/>
          <a:p>
            <a:endParaRPr lang="ja-JP" altLang="en-US"/>
          </a:p>
        </p:txBody>
      </p:sp>
      <p:sp>
        <p:nvSpPr>
          <p:cNvPr id="50220" name="Line 87"/>
          <p:cNvSpPr>
            <a:spLocks noChangeShapeType="1"/>
          </p:cNvSpPr>
          <p:nvPr/>
        </p:nvSpPr>
        <p:spPr bwMode="auto">
          <a:xfrm>
            <a:off x="955675" y="4868863"/>
            <a:ext cx="5616575" cy="0"/>
          </a:xfrm>
          <a:prstGeom prst="line">
            <a:avLst/>
          </a:prstGeom>
          <a:noFill/>
          <a:ln w="9525">
            <a:solidFill>
              <a:schemeClr val="tx1"/>
            </a:solidFill>
            <a:round/>
            <a:headEnd type="arrow" w="med" len="med"/>
            <a:tailEnd type="arrow" w="med" len="med"/>
          </a:ln>
        </p:spPr>
        <p:txBody>
          <a:bodyPr/>
          <a:lstStyle/>
          <a:p>
            <a:endParaRPr lang="ja-JP" altLang="en-US"/>
          </a:p>
        </p:txBody>
      </p:sp>
      <p:sp>
        <p:nvSpPr>
          <p:cNvPr id="50221" name="Text Box 88"/>
          <p:cNvSpPr txBox="1">
            <a:spLocks noChangeArrowheads="1"/>
          </p:cNvSpPr>
          <p:nvPr/>
        </p:nvSpPr>
        <p:spPr bwMode="auto">
          <a:xfrm>
            <a:off x="3108325" y="4791075"/>
            <a:ext cx="311150" cy="366713"/>
          </a:xfrm>
          <a:prstGeom prst="rect">
            <a:avLst/>
          </a:prstGeom>
          <a:noFill/>
          <a:ln w="9525">
            <a:noFill/>
            <a:miter lim="800000"/>
            <a:headEnd/>
            <a:tailEnd/>
          </a:ln>
        </p:spPr>
        <p:txBody>
          <a:bodyPr wrap="none">
            <a:spAutoFit/>
          </a:bodyPr>
          <a:lstStyle/>
          <a:p>
            <a:r>
              <a:rPr lang="en-US" altLang="ja-JP">
                <a:latin typeface="Calibri" pitchFamily="34" charset="0"/>
              </a:rPr>
              <a:t>L</a:t>
            </a:r>
          </a:p>
        </p:txBody>
      </p:sp>
      <p:sp>
        <p:nvSpPr>
          <p:cNvPr id="50222" name="Text Box 89"/>
          <p:cNvSpPr txBox="1">
            <a:spLocks noChangeArrowheads="1"/>
          </p:cNvSpPr>
          <p:nvPr/>
        </p:nvSpPr>
        <p:spPr bwMode="auto">
          <a:xfrm>
            <a:off x="2103438" y="2276475"/>
            <a:ext cx="1328737" cy="336550"/>
          </a:xfrm>
          <a:prstGeom prst="rect">
            <a:avLst/>
          </a:prstGeom>
          <a:noFill/>
          <a:ln w="9525">
            <a:noFill/>
            <a:miter lim="800000"/>
            <a:headEnd/>
            <a:tailEnd/>
          </a:ln>
        </p:spPr>
        <p:txBody>
          <a:bodyPr wrap="none">
            <a:spAutoFit/>
          </a:bodyPr>
          <a:lstStyle/>
          <a:p>
            <a:r>
              <a:rPr lang="ja-JP" altLang="en-US" sz="1600">
                <a:latin typeface="Calibri" pitchFamily="34" charset="0"/>
              </a:rPr>
              <a:t>イオンの軌道</a:t>
            </a:r>
          </a:p>
        </p:txBody>
      </p:sp>
      <p:sp>
        <p:nvSpPr>
          <p:cNvPr id="50223" name="Text Box 90"/>
          <p:cNvSpPr txBox="1">
            <a:spLocks noChangeArrowheads="1"/>
          </p:cNvSpPr>
          <p:nvPr/>
        </p:nvSpPr>
        <p:spPr bwMode="auto">
          <a:xfrm>
            <a:off x="1333500" y="5157788"/>
            <a:ext cx="1366838" cy="915987"/>
          </a:xfrm>
          <a:prstGeom prst="rect">
            <a:avLst/>
          </a:prstGeom>
          <a:solidFill>
            <a:schemeClr val="bg2"/>
          </a:solidFill>
          <a:ln w="9525">
            <a:noFill/>
            <a:miter lim="800000"/>
            <a:headEnd/>
            <a:tailEnd/>
          </a:ln>
        </p:spPr>
        <p:txBody>
          <a:bodyPr wrap="none">
            <a:spAutoFit/>
          </a:bodyPr>
          <a:lstStyle/>
          <a:p>
            <a:r>
              <a:rPr lang="en-US" altLang="ja-JP">
                <a:latin typeface="Calibri" pitchFamily="34" charset="0"/>
              </a:rPr>
              <a:t>T=T</a:t>
            </a:r>
            <a:r>
              <a:rPr lang="en-US" altLang="ja-JP" baseline="-25000">
                <a:latin typeface="Calibri" pitchFamily="34" charset="0"/>
              </a:rPr>
              <a:t>2</a:t>
            </a:r>
            <a:r>
              <a:rPr lang="ja-JP" altLang="en-US">
                <a:latin typeface="Calibri" pitchFamily="34" charset="0"/>
              </a:rPr>
              <a:t>－</a:t>
            </a:r>
            <a:r>
              <a:rPr lang="en-US" altLang="ja-JP">
                <a:latin typeface="Calibri" pitchFamily="34" charset="0"/>
              </a:rPr>
              <a:t>T</a:t>
            </a:r>
            <a:r>
              <a:rPr lang="en-US" altLang="ja-JP" baseline="-25000">
                <a:latin typeface="Calibri" pitchFamily="34" charset="0"/>
              </a:rPr>
              <a:t>1</a:t>
            </a:r>
          </a:p>
          <a:p>
            <a:r>
              <a:rPr lang="en-US" altLang="ja-JP">
                <a:latin typeface="Calibri" pitchFamily="34" charset="0"/>
              </a:rPr>
              <a:t>V=L/T</a:t>
            </a:r>
          </a:p>
          <a:p>
            <a:r>
              <a:rPr lang="en-US" altLang="ja-JP">
                <a:latin typeface="Calibri" pitchFamily="34" charset="0"/>
              </a:rPr>
              <a:t>E=(1/2)mV</a:t>
            </a:r>
            <a:r>
              <a:rPr lang="en-US" altLang="ja-JP" baseline="30000">
                <a:latin typeface="Calibri" pitchFamily="34" charset="0"/>
              </a:rPr>
              <a:t>2</a:t>
            </a:r>
          </a:p>
        </p:txBody>
      </p:sp>
      <p:sp>
        <p:nvSpPr>
          <p:cNvPr id="50224" name="Text Box 91"/>
          <p:cNvSpPr txBox="1">
            <a:spLocks noChangeArrowheads="1"/>
          </p:cNvSpPr>
          <p:nvPr/>
        </p:nvSpPr>
        <p:spPr bwMode="auto">
          <a:xfrm>
            <a:off x="2916238" y="5445125"/>
            <a:ext cx="5064125" cy="366713"/>
          </a:xfrm>
          <a:prstGeom prst="rect">
            <a:avLst/>
          </a:prstGeom>
          <a:solidFill>
            <a:srgbClr val="B8E6E6"/>
          </a:solidFill>
          <a:ln w="9525">
            <a:noFill/>
            <a:miter lim="800000"/>
            <a:headEnd/>
            <a:tailEnd/>
          </a:ln>
        </p:spPr>
        <p:txBody>
          <a:bodyPr wrap="none">
            <a:spAutoFit/>
          </a:bodyPr>
          <a:lstStyle/>
          <a:p>
            <a:r>
              <a:rPr lang="ja-JP" altLang="en-US">
                <a:solidFill>
                  <a:schemeClr val="accent2"/>
                </a:solidFill>
                <a:latin typeface="Calibri" pitchFamily="34" charset="0"/>
              </a:rPr>
              <a:t>速度</a:t>
            </a:r>
            <a:r>
              <a:rPr lang="en-US" altLang="ja-JP">
                <a:solidFill>
                  <a:schemeClr val="accent2"/>
                </a:solidFill>
                <a:latin typeface="Calibri" pitchFamily="34" charset="0"/>
              </a:rPr>
              <a:t>V</a:t>
            </a:r>
            <a:r>
              <a:rPr lang="ja-JP" altLang="en-US">
                <a:solidFill>
                  <a:schemeClr val="accent2"/>
                </a:solidFill>
                <a:latin typeface="Calibri" pitchFamily="34" charset="0"/>
              </a:rPr>
              <a:t>とエネルギー</a:t>
            </a:r>
            <a:r>
              <a:rPr lang="en-US" altLang="ja-JP">
                <a:solidFill>
                  <a:schemeClr val="accent2"/>
                </a:solidFill>
                <a:latin typeface="Calibri" pitchFamily="34" charset="0"/>
              </a:rPr>
              <a:t>E</a:t>
            </a:r>
            <a:r>
              <a:rPr lang="ja-JP" altLang="en-US">
                <a:solidFill>
                  <a:schemeClr val="accent2"/>
                </a:solidFill>
                <a:latin typeface="Calibri" pitchFamily="34" charset="0"/>
              </a:rPr>
              <a:t>の測定値から質量</a:t>
            </a:r>
            <a:r>
              <a:rPr lang="en-US" altLang="ja-JP">
                <a:solidFill>
                  <a:schemeClr val="accent2"/>
                </a:solidFill>
                <a:latin typeface="Calibri" pitchFamily="34" charset="0"/>
              </a:rPr>
              <a:t>m</a:t>
            </a:r>
            <a:r>
              <a:rPr lang="ja-JP" altLang="en-US">
                <a:solidFill>
                  <a:schemeClr val="accent2"/>
                </a:solidFill>
                <a:latin typeface="Calibri" pitchFamily="34" charset="0"/>
              </a:rPr>
              <a:t>がわかる</a:t>
            </a:r>
          </a:p>
        </p:txBody>
      </p:sp>
      <p:sp>
        <p:nvSpPr>
          <p:cNvPr id="50225" name="Text Box 92"/>
          <p:cNvSpPr txBox="1">
            <a:spLocks noChangeArrowheads="1"/>
          </p:cNvSpPr>
          <p:nvPr/>
        </p:nvSpPr>
        <p:spPr bwMode="auto">
          <a:xfrm>
            <a:off x="1716088" y="4189413"/>
            <a:ext cx="407987" cy="366712"/>
          </a:xfrm>
          <a:prstGeom prst="rect">
            <a:avLst/>
          </a:prstGeom>
          <a:noFill/>
          <a:ln w="9525">
            <a:noFill/>
            <a:miter lim="800000"/>
            <a:headEnd/>
            <a:tailEnd/>
          </a:ln>
        </p:spPr>
        <p:txBody>
          <a:bodyPr wrap="none">
            <a:spAutoFit/>
          </a:bodyPr>
          <a:lstStyle/>
          <a:p>
            <a:r>
              <a:rPr lang="en-US" altLang="ja-JP">
                <a:latin typeface="Calibri" pitchFamily="34" charset="0"/>
              </a:rPr>
              <a:t>T</a:t>
            </a:r>
            <a:r>
              <a:rPr lang="en-US" altLang="ja-JP" baseline="-25000">
                <a:latin typeface="Calibri" pitchFamily="34" charset="0"/>
              </a:rPr>
              <a:t>1</a:t>
            </a:r>
          </a:p>
        </p:txBody>
      </p:sp>
      <p:sp>
        <p:nvSpPr>
          <p:cNvPr id="50226" name="Text Box 93"/>
          <p:cNvSpPr txBox="1">
            <a:spLocks noChangeArrowheads="1"/>
          </p:cNvSpPr>
          <p:nvPr/>
        </p:nvSpPr>
        <p:spPr bwMode="auto">
          <a:xfrm>
            <a:off x="5340350" y="4189413"/>
            <a:ext cx="407988" cy="366712"/>
          </a:xfrm>
          <a:prstGeom prst="rect">
            <a:avLst/>
          </a:prstGeom>
          <a:noFill/>
          <a:ln w="9525">
            <a:noFill/>
            <a:miter lim="800000"/>
            <a:headEnd/>
            <a:tailEnd/>
          </a:ln>
        </p:spPr>
        <p:txBody>
          <a:bodyPr wrap="none">
            <a:spAutoFit/>
          </a:bodyPr>
          <a:lstStyle/>
          <a:p>
            <a:r>
              <a:rPr lang="en-US" altLang="ja-JP">
                <a:latin typeface="Calibri" pitchFamily="34" charset="0"/>
              </a:rPr>
              <a:t>T</a:t>
            </a:r>
            <a:r>
              <a:rPr lang="en-US" altLang="ja-JP" baseline="-25000">
                <a:latin typeface="Calibri" pitchFamily="34" charset="0"/>
              </a:rPr>
              <a:t>2</a:t>
            </a:r>
          </a:p>
        </p:txBody>
      </p:sp>
      <p:sp>
        <p:nvSpPr>
          <p:cNvPr id="50227" name="Text Box 94"/>
          <p:cNvSpPr txBox="1">
            <a:spLocks noChangeArrowheads="1"/>
          </p:cNvSpPr>
          <p:nvPr/>
        </p:nvSpPr>
        <p:spPr bwMode="auto">
          <a:xfrm>
            <a:off x="8459788" y="2565400"/>
            <a:ext cx="336550" cy="366713"/>
          </a:xfrm>
          <a:prstGeom prst="rect">
            <a:avLst/>
          </a:prstGeom>
          <a:noFill/>
          <a:ln w="9525">
            <a:noFill/>
            <a:miter lim="800000"/>
            <a:headEnd/>
            <a:tailEnd/>
          </a:ln>
        </p:spPr>
        <p:txBody>
          <a:bodyPr wrap="none">
            <a:spAutoFit/>
          </a:bodyPr>
          <a:lstStyle/>
          <a:p>
            <a:r>
              <a:rPr lang="en-US" altLang="ja-JP">
                <a:latin typeface="Calibri" pitchFamily="34" charset="0"/>
              </a:rPr>
              <a:t>E</a:t>
            </a:r>
          </a:p>
        </p:txBody>
      </p:sp>
      <p:sp>
        <p:nvSpPr>
          <p:cNvPr id="50228" name="Text Box 95"/>
          <p:cNvSpPr txBox="1">
            <a:spLocks noChangeArrowheads="1"/>
          </p:cNvSpPr>
          <p:nvPr/>
        </p:nvSpPr>
        <p:spPr bwMode="auto">
          <a:xfrm>
            <a:off x="3028950" y="3349625"/>
            <a:ext cx="1327150" cy="366713"/>
          </a:xfrm>
          <a:prstGeom prst="rect">
            <a:avLst/>
          </a:prstGeom>
          <a:noFill/>
          <a:ln w="9525">
            <a:noFill/>
            <a:miter lim="800000"/>
            <a:headEnd/>
            <a:tailEnd/>
          </a:ln>
        </p:spPr>
        <p:txBody>
          <a:bodyPr wrap="none">
            <a:spAutoFit/>
          </a:bodyPr>
          <a:lstStyle/>
          <a:p>
            <a:r>
              <a:rPr lang="ja-JP" altLang="en-US">
                <a:latin typeface="Calibri" pitchFamily="34" charset="0"/>
              </a:rPr>
              <a:t>電子の軌道</a:t>
            </a:r>
          </a:p>
        </p:txBody>
      </p:sp>
      <p:sp>
        <p:nvSpPr>
          <p:cNvPr id="50229" name="Line 96"/>
          <p:cNvSpPr>
            <a:spLocks noChangeShapeType="1"/>
          </p:cNvSpPr>
          <p:nvPr/>
        </p:nvSpPr>
        <p:spPr bwMode="auto">
          <a:xfrm flipH="1">
            <a:off x="1908175" y="3573463"/>
            <a:ext cx="1150938" cy="0"/>
          </a:xfrm>
          <a:prstGeom prst="line">
            <a:avLst/>
          </a:prstGeom>
          <a:noFill/>
          <a:ln w="9525">
            <a:solidFill>
              <a:schemeClr val="tx1"/>
            </a:solidFill>
            <a:round/>
            <a:headEnd/>
            <a:tailEnd type="arrow" w="med" len="med"/>
          </a:ln>
        </p:spPr>
        <p:txBody>
          <a:bodyPr/>
          <a:lstStyle/>
          <a:p>
            <a:endParaRPr lang="ja-JP" altLang="en-US"/>
          </a:p>
        </p:txBody>
      </p:sp>
      <p:sp>
        <p:nvSpPr>
          <p:cNvPr id="50230" name="Line 97"/>
          <p:cNvSpPr>
            <a:spLocks noChangeShapeType="1"/>
          </p:cNvSpPr>
          <p:nvPr/>
        </p:nvSpPr>
        <p:spPr bwMode="auto">
          <a:xfrm>
            <a:off x="4324350" y="3557588"/>
            <a:ext cx="1150938" cy="0"/>
          </a:xfrm>
          <a:prstGeom prst="line">
            <a:avLst/>
          </a:prstGeom>
          <a:noFill/>
          <a:ln w="9525">
            <a:solidFill>
              <a:schemeClr val="tx1"/>
            </a:solidFill>
            <a:round/>
            <a:headEnd/>
            <a:tailEnd type="arrow" w="med" len="med"/>
          </a:ln>
        </p:spPr>
        <p:txBody>
          <a:bodyPr/>
          <a:lstStyle/>
          <a:p>
            <a:endParaRPr lang="ja-JP" altLang="en-US"/>
          </a:p>
        </p:txBody>
      </p:sp>
      <p:sp>
        <p:nvSpPr>
          <p:cNvPr id="50231" name="Text Box 98"/>
          <p:cNvSpPr txBox="1">
            <a:spLocks noChangeArrowheads="1"/>
          </p:cNvSpPr>
          <p:nvPr/>
        </p:nvSpPr>
        <p:spPr bwMode="auto">
          <a:xfrm>
            <a:off x="6877050" y="4005263"/>
            <a:ext cx="1555750" cy="366712"/>
          </a:xfrm>
          <a:prstGeom prst="rect">
            <a:avLst/>
          </a:prstGeom>
          <a:noFill/>
          <a:ln w="9525">
            <a:noFill/>
            <a:miter lim="800000"/>
            <a:headEnd/>
            <a:tailEnd/>
          </a:ln>
        </p:spPr>
        <p:txBody>
          <a:bodyPr wrap="none">
            <a:spAutoFit/>
          </a:bodyPr>
          <a:lstStyle/>
          <a:p>
            <a:r>
              <a:rPr lang="ja-JP" altLang="en-US">
                <a:latin typeface="Calibri" pitchFamily="34" charset="0"/>
              </a:rPr>
              <a:t>半導体検出器</a:t>
            </a:r>
          </a:p>
        </p:txBody>
      </p:sp>
      <p:sp>
        <p:nvSpPr>
          <p:cNvPr id="50232" name="Text Box 99"/>
          <p:cNvSpPr txBox="1">
            <a:spLocks noChangeArrowheads="1"/>
          </p:cNvSpPr>
          <p:nvPr/>
        </p:nvSpPr>
        <p:spPr bwMode="auto">
          <a:xfrm rot="-5400000">
            <a:off x="-683418" y="4366418"/>
            <a:ext cx="2368550" cy="366713"/>
          </a:xfrm>
          <a:prstGeom prst="rect">
            <a:avLst/>
          </a:prstGeom>
          <a:solidFill>
            <a:schemeClr val="accent2">
              <a:alpha val="20000"/>
            </a:schemeClr>
          </a:solidFill>
          <a:ln w="9525">
            <a:noFill/>
            <a:miter lim="800000"/>
            <a:headEnd/>
            <a:tailEnd/>
          </a:ln>
        </p:spPr>
        <p:txBody>
          <a:bodyPr wrap="none">
            <a:spAutoFit/>
          </a:bodyPr>
          <a:lstStyle/>
          <a:p>
            <a:r>
              <a:rPr lang="en-US" altLang="ja-JP">
                <a:latin typeface="Calibri" pitchFamily="34" charset="0"/>
              </a:rPr>
              <a:t>2</a:t>
            </a:r>
            <a:r>
              <a:rPr lang="ja-JP" altLang="en-US">
                <a:latin typeface="Calibri" pitchFamily="34" charset="0"/>
              </a:rPr>
              <a:t>次電子増幅型検出器</a:t>
            </a:r>
          </a:p>
        </p:txBody>
      </p:sp>
      <p:sp>
        <p:nvSpPr>
          <p:cNvPr id="50233" name="Line 100"/>
          <p:cNvSpPr>
            <a:spLocks noChangeShapeType="1"/>
          </p:cNvSpPr>
          <p:nvPr/>
        </p:nvSpPr>
        <p:spPr bwMode="auto">
          <a:xfrm>
            <a:off x="708025" y="4044950"/>
            <a:ext cx="358775" cy="0"/>
          </a:xfrm>
          <a:prstGeom prst="line">
            <a:avLst/>
          </a:prstGeom>
          <a:noFill/>
          <a:ln w="9525">
            <a:solidFill>
              <a:schemeClr val="tx1"/>
            </a:solidFill>
            <a:round/>
            <a:headEnd/>
            <a:tailEnd type="triangle" w="med" len="med"/>
          </a:ln>
        </p:spPr>
        <p:txBody>
          <a:bodyPr/>
          <a:lstStyle/>
          <a:p>
            <a:endParaRPr lang="ja-JP" altLang="en-US"/>
          </a:p>
        </p:txBody>
      </p:sp>
      <p:sp>
        <p:nvSpPr>
          <p:cNvPr id="90" name="フッター プレースホルダ 89"/>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日付プレースホルダ 1"/>
          <p:cNvSpPr>
            <a:spLocks noGrp="1"/>
          </p:cNvSpPr>
          <p:nvPr>
            <p:ph type="dt" sz="quarter" idx="10"/>
          </p:nvPr>
        </p:nvSpPr>
        <p:spPr/>
        <p:txBody>
          <a:bodyPr/>
          <a:lstStyle/>
          <a:p>
            <a:pPr>
              <a:defRPr/>
            </a:pPr>
            <a:fld id="{5CA77EC8-8941-4DAA-96CD-0288DB8E87B7}" type="datetime1">
              <a:rPr lang="ja-JP" altLang="en-US" smtClean="0">
                <a:latin typeface="Arial" pitchFamily="34" charset="0"/>
              </a:rPr>
              <a:t>2014/6/5</a:t>
            </a:fld>
            <a:endParaRPr lang="en-US" altLang="ja-JP">
              <a:latin typeface="Arial" pitchFamily="34" charset="0"/>
            </a:endParaRPr>
          </a:p>
        </p:txBody>
      </p:sp>
      <p:sp>
        <p:nvSpPr>
          <p:cNvPr id="57348" name="スライド番号プレースホルダ 3"/>
          <p:cNvSpPr>
            <a:spLocks noGrp="1"/>
          </p:cNvSpPr>
          <p:nvPr>
            <p:ph type="sldNum" sz="quarter" idx="12"/>
          </p:nvPr>
        </p:nvSpPr>
        <p:spPr/>
        <p:txBody>
          <a:bodyPr/>
          <a:lstStyle/>
          <a:p>
            <a:pPr>
              <a:defRPr/>
            </a:pPr>
            <a:fld id="{B1DA15D9-B44F-4192-B57A-280E93005728}" type="slidenum">
              <a:rPr lang="en-US" altLang="ja-JP">
                <a:latin typeface="Arial" pitchFamily="34" charset="0"/>
              </a:rPr>
              <a:pPr>
                <a:defRPr/>
              </a:pPr>
              <a:t>52</a:t>
            </a:fld>
            <a:endParaRPr lang="en-US" altLang="ja-JP">
              <a:latin typeface="Arial" pitchFamily="34" charset="0"/>
            </a:endParaRPr>
          </a:p>
        </p:txBody>
      </p:sp>
      <p:sp>
        <p:nvSpPr>
          <p:cNvPr id="51205" name="Rectangle 28"/>
          <p:cNvSpPr>
            <a:spLocks noChangeArrowheads="1"/>
          </p:cNvSpPr>
          <p:nvPr/>
        </p:nvSpPr>
        <p:spPr bwMode="auto">
          <a:xfrm>
            <a:off x="3492500" y="620713"/>
            <a:ext cx="3095625" cy="863600"/>
          </a:xfrm>
          <a:prstGeom prst="rect">
            <a:avLst/>
          </a:prstGeom>
          <a:noFill/>
          <a:ln w="9525">
            <a:noFill/>
            <a:miter lim="800000"/>
            <a:headEnd/>
            <a:tailEnd/>
          </a:ln>
        </p:spPr>
        <p:txBody>
          <a:bodyPr wrap="none" anchor="ctr"/>
          <a:lstStyle/>
          <a:p>
            <a:endParaRPr lang="ja-JP" altLang="en-US">
              <a:latin typeface="Calibri" pitchFamily="34" charset="0"/>
            </a:endParaRPr>
          </a:p>
        </p:txBody>
      </p:sp>
      <p:sp>
        <p:nvSpPr>
          <p:cNvPr id="57350" name="Rectangle 2"/>
          <p:cNvSpPr>
            <a:spLocks noChangeArrowheads="1"/>
          </p:cNvSpPr>
          <p:nvPr/>
        </p:nvSpPr>
        <p:spPr bwMode="auto">
          <a:xfrm>
            <a:off x="3708400" y="1484313"/>
            <a:ext cx="2736850" cy="4752975"/>
          </a:xfrm>
          <a:prstGeom prst="rect">
            <a:avLst/>
          </a:prstGeom>
          <a:solidFill>
            <a:schemeClr val="accent3">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endParaRPr lang="ja-JP" altLang="ja-JP">
              <a:latin typeface="+mn-lt"/>
              <a:ea typeface="+mn-ea"/>
            </a:endParaRPr>
          </a:p>
        </p:txBody>
      </p:sp>
      <p:sp>
        <p:nvSpPr>
          <p:cNvPr id="123907" name="Oval 3"/>
          <p:cNvSpPr>
            <a:spLocks noChangeArrowheads="1"/>
          </p:cNvSpPr>
          <p:nvPr/>
        </p:nvSpPr>
        <p:spPr bwMode="auto">
          <a:xfrm>
            <a:off x="4283075" y="2852738"/>
            <a:ext cx="360363" cy="360362"/>
          </a:xfrm>
          <a:prstGeom prst="ellipse">
            <a:avLst/>
          </a:prstGeom>
          <a:solidFill>
            <a:srgbClr val="FF0000"/>
          </a:solidFill>
          <a:ln w="9525">
            <a:solidFill>
              <a:schemeClr val="tx1"/>
            </a:solidFill>
            <a:round/>
            <a:headEnd/>
            <a:tailEnd/>
          </a:ln>
        </p:spPr>
        <p:txBody>
          <a:bodyPr wrap="none" anchor="ctr"/>
          <a:lstStyle/>
          <a:p>
            <a:endParaRPr lang="ja-JP" altLang="en-US">
              <a:latin typeface="Calibri" pitchFamily="34" charset="0"/>
            </a:endParaRPr>
          </a:p>
        </p:txBody>
      </p:sp>
      <p:sp>
        <p:nvSpPr>
          <p:cNvPr id="51208" name="Rectangle 4"/>
          <p:cNvSpPr>
            <a:spLocks noChangeArrowheads="1"/>
          </p:cNvSpPr>
          <p:nvPr/>
        </p:nvSpPr>
        <p:spPr bwMode="auto">
          <a:xfrm>
            <a:off x="3635375" y="1484313"/>
            <a:ext cx="73025" cy="4752975"/>
          </a:xfrm>
          <a:prstGeom prst="rect">
            <a:avLst/>
          </a:prstGeom>
          <a:solidFill>
            <a:srgbClr val="0066FF"/>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51209" name="Rectangle 5"/>
          <p:cNvSpPr>
            <a:spLocks noChangeArrowheads="1"/>
          </p:cNvSpPr>
          <p:nvPr/>
        </p:nvSpPr>
        <p:spPr bwMode="auto">
          <a:xfrm>
            <a:off x="6443663" y="1484313"/>
            <a:ext cx="73025" cy="4752975"/>
          </a:xfrm>
          <a:prstGeom prst="rect">
            <a:avLst/>
          </a:prstGeom>
          <a:solidFill>
            <a:srgbClr val="85E983"/>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51210" name="Line 6"/>
          <p:cNvSpPr>
            <a:spLocks noChangeShapeType="1"/>
          </p:cNvSpPr>
          <p:nvPr/>
        </p:nvSpPr>
        <p:spPr bwMode="auto">
          <a:xfrm flipV="1">
            <a:off x="3673475" y="1052513"/>
            <a:ext cx="0" cy="431800"/>
          </a:xfrm>
          <a:prstGeom prst="line">
            <a:avLst/>
          </a:prstGeom>
          <a:noFill/>
          <a:ln w="38100">
            <a:solidFill>
              <a:schemeClr val="tx1"/>
            </a:solidFill>
            <a:round/>
            <a:headEnd/>
            <a:tailEnd/>
          </a:ln>
        </p:spPr>
        <p:txBody>
          <a:bodyPr/>
          <a:lstStyle/>
          <a:p>
            <a:endParaRPr lang="ja-JP" altLang="en-US"/>
          </a:p>
        </p:txBody>
      </p:sp>
      <p:sp>
        <p:nvSpPr>
          <p:cNvPr id="51211" name="Line 7"/>
          <p:cNvSpPr>
            <a:spLocks noChangeShapeType="1"/>
          </p:cNvSpPr>
          <p:nvPr/>
        </p:nvSpPr>
        <p:spPr bwMode="auto">
          <a:xfrm flipV="1">
            <a:off x="6472238" y="1052513"/>
            <a:ext cx="0" cy="431800"/>
          </a:xfrm>
          <a:prstGeom prst="line">
            <a:avLst/>
          </a:prstGeom>
          <a:noFill/>
          <a:ln w="38100">
            <a:solidFill>
              <a:schemeClr val="tx1"/>
            </a:solidFill>
            <a:round/>
            <a:headEnd/>
            <a:tailEnd/>
          </a:ln>
        </p:spPr>
        <p:txBody>
          <a:bodyPr/>
          <a:lstStyle/>
          <a:p>
            <a:endParaRPr lang="ja-JP" altLang="en-US"/>
          </a:p>
        </p:txBody>
      </p:sp>
      <p:sp>
        <p:nvSpPr>
          <p:cNvPr id="51212" name="Line 8"/>
          <p:cNvSpPr>
            <a:spLocks noChangeShapeType="1"/>
          </p:cNvSpPr>
          <p:nvPr/>
        </p:nvSpPr>
        <p:spPr bwMode="auto">
          <a:xfrm>
            <a:off x="3644900" y="1052513"/>
            <a:ext cx="1143000" cy="0"/>
          </a:xfrm>
          <a:prstGeom prst="line">
            <a:avLst/>
          </a:prstGeom>
          <a:noFill/>
          <a:ln w="38100">
            <a:solidFill>
              <a:schemeClr val="tx1"/>
            </a:solidFill>
            <a:round/>
            <a:headEnd/>
            <a:tailEnd/>
          </a:ln>
        </p:spPr>
        <p:txBody>
          <a:bodyPr/>
          <a:lstStyle/>
          <a:p>
            <a:endParaRPr lang="ja-JP" altLang="en-US"/>
          </a:p>
        </p:txBody>
      </p:sp>
      <p:sp>
        <p:nvSpPr>
          <p:cNvPr id="51213" name="Line 9"/>
          <p:cNvSpPr>
            <a:spLocks noChangeShapeType="1"/>
          </p:cNvSpPr>
          <p:nvPr/>
        </p:nvSpPr>
        <p:spPr bwMode="auto">
          <a:xfrm>
            <a:off x="4787900" y="765175"/>
            <a:ext cx="0" cy="576263"/>
          </a:xfrm>
          <a:prstGeom prst="line">
            <a:avLst/>
          </a:prstGeom>
          <a:noFill/>
          <a:ln w="38100">
            <a:solidFill>
              <a:schemeClr val="tx1"/>
            </a:solidFill>
            <a:round/>
            <a:headEnd/>
            <a:tailEnd/>
          </a:ln>
        </p:spPr>
        <p:txBody>
          <a:bodyPr/>
          <a:lstStyle/>
          <a:p>
            <a:endParaRPr lang="ja-JP" altLang="en-US"/>
          </a:p>
        </p:txBody>
      </p:sp>
      <p:sp>
        <p:nvSpPr>
          <p:cNvPr id="51214" name="Line 10"/>
          <p:cNvSpPr>
            <a:spLocks noChangeShapeType="1"/>
          </p:cNvSpPr>
          <p:nvPr/>
        </p:nvSpPr>
        <p:spPr bwMode="auto">
          <a:xfrm>
            <a:off x="5003800" y="908050"/>
            <a:ext cx="0" cy="288925"/>
          </a:xfrm>
          <a:prstGeom prst="line">
            <a:avLst/>
          </a:prstGeom>
          <a:noFill/>
          <a:ln w="76200">
            <a:solidFill>
              <a:schemeClr val="tx1"/>
            </a:solidFill>
            <a:round/>
            <a:headEnd/>
            <a:tailEnd/>
          </a:ln>
        </p:spPr>
        <p:txBody>
          <a:bodyPr/>
          <a:lstStyle/>
          <a:p>
            <a:endParaRPr lang="ja-JP" altLang="en-US"/>
          </a:p>
        </p:txBody>
      </p:sp>
      <p:sp>
        <p:nvSpPr>
          <p:cNvPr id="51215" name="Line 11"/>
          <p:cNvSpPr>
            <a:spLocks noChangeShapeType="1"/>
          </p:cNvSpPr>
          <p:nvPr/>
        </p:nvSpPr>
        <p:spPr bwMode="auto">
          <a:xfrm>
            <a:off x="5013325" y="1052513"/>
            <a:ext cx="1463675" cy="0"/>
          </a:xfrm>
          <a:prstGeom prst="line">
            <a:avLst/>
          </a:prstGeom>
          <a:noFill/>
          <a:ln w="38100">
            <a:solidFill>
              <a:schemeClr val="tx1"/>
            </a:solidFill>
            <a:round/>
            <a:headEnd/>
            <a:tailEnd/>
          </a:ln>
        </p:spPr>
        <p:txBody>
          <a:bodyPr/>
          <a:lstStyle/>
          <a:p>
            <a:endParaRPr lang="ja-JP" altLang="en-US"/>
          </a:p>
        </p:txBody>
      </p:sp>
      <p:sp>
        <p:nvSpPr>
          <p:cNvPr id="51216" name="Text Box 12"/>
          <p:cNvSpPr txBox="1">
            <a:spLocks noChangeArrowheads="1"/>
          </p:cNvSpPr>
          <p:nvPr/>
        </p:nvSpPr>
        <p:spPr bwMode="auto">
          <a:xfrm>
            <a:off x="4211638" y="546100"/>
            <a:ext cx="1233487" cy="579438"/>
          </a:xfrm>
          <a:prstGeom prst="rect">
            <a:avLst/>
          </a:prstGeom>
          <a:noFill/>
          <a:ln w="9525">
            <a:noFill/>
            <a:miter lim="800000"/>
            <a:headEnd/>
            <a:tailEnd/>
          </a:ln>
        </p:spPr>
        <p:txBody>
          <a:bodyPr wrap="none">
            <a:spAutoFit/>
          </a:bodyPr>
          <a:lstStyle/>
          <a:p>
            <a:r>
              <a:rPr lang="en-US" altLang="ja-JP" sz="3200">
                <a:latin typeface="Calibri" pitchFamily="34" charset="0"/>
              </a:rPr>
              <a:t>+      -</a:t>
            </a:r>
          </a:p>
        </p:txBody>
      </p:sp>
      <p:sp>
        <p:nvSpPr>
          <p:cNvPr id="123917" name="Text Box 13"/>
          <p:cNvSpPr txBox="1">
            <a:spLocks noChangeArrowheads="1"/>
          </p:cNvSpPr>
          <p:nvPr/>
        </p:nvSpPr>
        <p:spPr bwMode="auto">
          <a:xfrm>
            <a:off x="3616325" y="2871788"/>
            <a:ext cx="457200" cy="366712"/>
          </a:xfrm>
          <a:prstGeom prst="rect">
            <a:avLst/>
          </a:prstGeom>
          <a:noFill/>
          <a:ln w="9525">
            <a:noFill/>
            <a:miter lim="800000"/>
            <a:headEnd/>
            <a:tailEnd/>
          </a:ln>
        </p:spPr>
        <p:txBody>
          <a:bodyPr wrap="none">
            <a:spAutoFit/>
          </a:bodyPr>
          <a:lstStyle/>
          <a:p>
            <a:r>
              <a:rPr lang="en-US" altLang="ja-JP">
                <a:latin typeface="Calibri" pitchFamily="34" charset="0"/>
              </a:rPr>
              <a:t>+ -</a:t>
            </a:r>
          </a:p>
        </p:txBody>
      </p:sp>
      <p:sp>
        <p:nvSpPr>
          <p:cNvPr id="123918" name="Text Box 14"/>
          <p:cNvSpPr txBox="1">
            <a:spLocks noChangeArrowheads="1"/>
          </p:cNvSpPr>
          <p:nvPr/>
        </p:nvSpPr>
        <p:spPr bwMode="auto">
          <a:xfrm>
            <a:off x="3898900" y="3068638"/>
            <a:ext cx="457200" cy="366712"/>
          </a:xfrm>
          <a:prstGeom prst="rect">
            <a:avLst/>
          </a:prstGeom>
          <a:noFill/>
          <a:ln w="9525">
            <a:noFill/>
            <a:miter lim="800000"/>
            <a:headEnd/>
            <a:tailEnd/>
          </a:ln>
        </p:spPr>
        <p:txBody>
          <a:bodyPr wrap="none">
            <a:spAutoFit/>
          </a:bodyPr>
          <a:lstStyle/>
          <a:p>
            <a:r>
              <a:rPr lang="en-US" altLang="ja-JP">
                <a:latin typeface="Calibri" pitchFamily="34" charset="0"/>
              </a:rPr>
              <a:t>+ -</a:t>
            </a:r>
          </a:p>
        </p:txBody>
      </p:sp>
      <p:sp>
        <p:nvSpPr>
          <p:cNvPr id="123919" name="Text Box 15"/>
          <p:cNvSpPr txBox="1">
            <a:spLocks noChangeArrowheads="1"/>
          </p:cNvSpPr>
          <p:nvPr/>
        </p:nvSpPr>
        <p:spPr bwMode="auto">
          <a:xfrm>
            <a:off x="3898900" y="2708275"/>
            <a:ext cx="457200" cy="366713"/>
          </a:xfrm>
          <a:prstGeom prst="rect">
            <a:avLst/>
          </a:prstGeom>
          <a:noFill/>
          <a:ln w="9525">
            <a:noFill/>
            <a:miter lim="800000"/>
            <a:headEnd/>
            <a:tailEnd/>
          </a:ln>
        </p:spPr>
        <p:txBody>
          <a:bodyPr wrap="none">
            <a:spAutoFit/>
          </a:bodyPr>
          <a:lstStyle/>
          <a:p>
            <a:r>
              <a:rPr lang="en-US" altLang="ja-JP">
                <a:latin typeface="Calibri" pitchFamily="34" charset="0"/>
              </a:rPr>
              <a:t>+ -</a:t>
            </a:r>
          </a:p>
        </p:txBody>
      </p:sp>
      <p:sp>
        <p:nvSpPr>
          <p:cNvPr id="123920" name="Text Box 16"/>
          <p:cNvSpPr txBox="1">
            <a:spLocks noChangeArrowheads="1"/>
          </p:cNvSpPr>
          <p:nvPr/>
        </p:nvSpPr>
        <p:spPr bwMode="auto">
          <a:xfrm>
            <a:off x="2647950" y="3644900"/>
            <a:ext cx="844550" cy="641350"/>
          </a:xfrm>
          <a:prstGeom prst="rect">
            <a:avLst/>
          </a:prstGeom>
          <a:noFill/>
          <a:ln w="9525">
            <a:noFill/>
            <a:miter lim="800000"/>
            <a:headEnd/>
            <a:tailEnd/>
          </a:ln>
        </p:spPr>
        <p:txBody>
          <a:bodyPr wrap="none">
            <a:spAutoFit/>
          </a:bodyPr>
          <a:lstStyle/>
          <a:p>
            <a:r>
              <a:rPr lang="en-US" altLang="ja-JP">
                <a:latin typeface="Calibri" pitchFamily="34" charset="0"/>
              </a:rPr>
              <a:t>+ </a:t>
            </a:r>
            <a:r>
              <a:rPr lang="ja-JP" altLang="en-US">
                <a:latin typeface="Calibri" pitchFamily="34" charset="0"/>
              </a:rPr>
              <a:t>正孔</a:t>
            </a:r>
          </a:p>
          <a:p>
            <a:r>
              <a:rPr lang="en-US" altLang="ja-JP">
                <a:latin typeface="Calibri" pitchFamily="34" charset="0"/>
              </a:rPr>
              <a:t>-  </a:t>
            </a:r>
            <a:r>
              <a:rPr lang="ja-JP" altLang="en-US">
                <a:latin typeface="Calibri" pitchFamily="34" charset="0"/>
              </a:rPr>
              <a:t>電子</a:t>
            </a:r>
          </a:p>
        </p:txBody>
      </p:sp>
      <p:sp>
        <p:nvSpPr>
          <p:cNvPr id="51221" name="Line 17"/>
          <p:cNvSpPr>
            <a:spLocks noChangeShapeType="1"/>
          </p:cNvSpPr>
          <p:nvPr/>
        </p:nvSpPr>
        <p:spPr bwMode="auto">
          <a:xfrm>
            <a:off x="6526213" y="1557338"/>
            <a:ext cx="2293937" cy="0"/>
          </a:xfrm>
          <a:prstGeom prst="line">
            <a:avLst/>
          </a:prstGeom>
          <a:noFill/>
          <a:ln w="38100">
            <a:solidFill>
              <a:schemeClr val="tx1"/>
            </a:solidFill>
            <a:round/>
            <a:headEnd/>
            <a:tailEnd/>
          </a:ln>
        </p:spPr>
        <p:txBody>
          <a:bodyPr/>
          <a:lstStyle/>
          <a:p>
            <a:endParaRPr lang="ja-JP" altLang="en-US"/>
          </a:p>
        </p:txBody>
      </p:sp>
      <p:sp>
        <p:nvSpPr>
          <p:cNvPr id="51222" name="Line 18"/>
          <p:cNvSpPr>
            <a:spLocks noChangeShapeType="1"/>
          </p:cNvSpPr>
          <p:nvPr/>
        </p:nvSpPr>
        <p:spPr bwMode="auto">
          <a:xfrm>
            <a:off x="6516688" y="6170613"/>
            <a:ext cx="2293937" cy="0"/>
          </a:xfrm>
          <a:prstGeom prst="line">
            <a:avLst/>
          </a:prstGeom>
          <a:noFill/>
          <a:ln w="38100">
            <a:solidFill>
              <a:schemeClr val="tx1"/>
            </a:solidFill>
            <a:round/>
            <a:headEnd/>
            <a:tailEnd/>
          </a:ln>
        </p:spPr>
        <p:txBody>
          <a:bodyPr/>
          <a:lstStyle/>
          <a:p>
            <a:endParaRPr lang="ja-JP" altLang="en-US"/>
          </a:p>
        </p:txBody>
      </p:sp>
      <p:sp>
        <p:nvSpPr>
          <p:cNvPr id="123923" name="Freeform 19"/>
          <p:cNvSpPr>
            <a:spLocks/>
          </p:cNvSpPr>
          <p:nvPr/>
        </p:nvSpPr>
        <p:spPr bwMode="auto">
          <a:xfrm rot="5400000">
            <a:off x="6236494" y="2523332"/>
            <a:ext cx="1368425" cy="852487"/>
          </a:xfrm>
          <a:custGeom>
            <a:avLst/>
            <a:gdLst>
              <a:gd name="T0" fmla="*/ 0 w 862"/>
              <a:gd name="T1" fmla="*/ 2147483647 h 537"/>
              <a:gd name="T2" fmla="*/ 2147483647 w 862"/>
              <a:gd name="T3" fmla="*/ 2147483647 h 537"/>
              <a:gd name="T4" fmla="*/ 2147483647 w 862"/>
              <a:gd name="T5" fmla="*/ 2147483647 h 537"/>
              <a:gd name="T6" fmla="*/ 2147483647 w 862"/>
              <a:gd name="T7" fmla="*/ 2147483647 h 537"/>
              <a:gd name="T8" fmla="*/ 2147483647 w 862"/>
              <a:gd name="T9" fmla="*/ 2147483647 h 537"/>
              <a:gd name="T10" fmla="*/ 2147483647 w 862"/>
              <a:gd name="T11" fmla="*/ 2147483647 h 537"/>
              <a:gd name="T12" fmla="*/ 2147483647 w 862"/>
              <a:gd name="T13" fmla="*/ 2147483647 h 537"/>
              <a:gd name="T14" fmla="*/ 2147483647 w 862"/>
              <a:gd name="T15" fmla="*/ 2147483647 h 537"/>
              <a:gd name="T16" fmla="*/ 2147483647 w 862"/>
              <a:gd name="T17" fmla="*/ 2147483647 h 5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2"/>
              <a:gd name="T28" fmla="*/ 0 h 537"/>
              <a:gd name="T29" fmla="*/ 862 w 862"/>
              <a:gd name="T30" fmla="*/ 537 h 5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2" h="537">
                <a:moveTo>
                  <a:pt x="0" y="514"/>
                </a:moveTo>
                <a:cubicBezTo>
                  <a:pt x="68" y="521"/>
                  <a:pt x="136" y="529"/>
                  <a:pt x="181" y="514"/>
                </a:cubicBezTo>
                <a:cubicBezTo>
                  <a:pt x="226" y="499"/>
                  <a:pt x="249" y="491"/>
                  <a:pt x="272" y="423"/>
                </a:cubicBezTo>
                <a:cubicBezTo>
                  <a:pt x="295" y="355"/>
                  <a:pt x="294" y="173"/>
                  <a:pt x="317" y="105"/>
                </a:cubicBezTo>
                <a:cubicBezTo>
                  <a:pt x="340" y="37"/>
                  <a:pt x="370" y="22"/>
                  <a:pt x="408" y="15"/>
                </a:cubicBezTo>
                <a:cubicBezTo>
                  <a:pt x="446" y="8"/>
                  <a:pt x="514" y="0"/>
                  <a:pt x="544" y="60"/>
                </a:cubicBezTo>
                <a:cubicBezTo>
                  <a:pt x="574" y="120"/>
                  <a:pt x="559" y="302"/>
                  <a:pt x="589" y="378"/>
                </a:cubicBezTo>
                <a:cubicBezTo>
                  <a:pt x="619" y="454"/>
                  <a:pt x="681" y="491"/>
                  <a:pt x="726" y="514"/>
                </a:cubicBezTo>
                <a:cubicBezTo>
                  <a:pt x="771" y="537"/>
                  <a:pt x="839" y="514"/>
                  <a:pt x="862" y="514"/>
                </a:cubicBezTo>
              </a:path>
            </a:pathLst>
          </a:custGeom>
          <a:noFill/>
          <a:ln w="9525">
            <a:solidFill>
              <a:schemeClr val="tx1"/>
            </a:solidFill>
            <a:round/>
            <a:headEnd/>
            <a:tailEnd/>
          </a:ln>
        </p:spPr>
        <p:txBody>
          <a:bodyPr/>
          <a:lstStyle/>
          <a:p>
            <a:endParaRPr lang="ja-JP" altLang="en-US"/>
          </a:p>
        </p:txBody>
      </p:sp>
      <p:sp>
        <p:nvSpPr>
          <p:cNvPr id="123924" name="Line 20"/>
          <p:cNvSpPr>
            <a:spLocks noChangeShapeType="1"/>
          </p:cNvSpPr>
          <p:nvPr/>
        </p:nvSpPr>
        <p:spPr bwMode="auto">
          <a:xfrm flipV="1">
            <a:off x="6804025" y="1700213"/>
            <a:ext cx="0" cy="720725"/>
          </a:xfrm>
          <a:prstGeom prst="line">
            <a:avLst/>
          </a:prstGeom>
          <a:noFill/>
          <a:ln w="57150">
            <a:solidFill>
              <a:srgbClr val="FF0000"/>
            </a:solidFill>
            <a:round/>
            <a:headEnd/>
            <a:tailEnd type="triangle" w="med" len="med"/>
          </a:ln>
        </p:spPr>
        <p:txBody>
          <a:bodyPr/>
          <a:lstStyle/>
          <a:p>
            <a:endParaRPr lang="ja-JP" altLang="en-US"/>
          </a:p>
        </p:txBody>
      </p:sp>
      <p:sp>
        <p:nvSpPr>
          <p:cNvPr id="123925" name="Line 21"/>
          <p:cNvSpPr>
            <a:spLocks noChangeShapeType="1"/>
          </p:cNvSpPr>
          <p:nvPr/>
        </p:nvSpPr>
        <p:spPr bwMode="auto">
          <a:xfrm>
            <a:off x="6829425" y="3357563"/>
            <a:ext cx="0" cy="2735262"/>
          </a:xfrm>
          <a:prstGeom prst="line">
            <a:avLst/>
          </a:prstGeom>
          <a:noFill/>
          <a:ln w="19050">
            <a:solidFill>
              <a:srgbClr val="FF0000"/>
            </a:solidFill>
            <a:round/>
            <a:headEnd/>
            <a:tailEnd type="triangle" w="med" len="med"/>
          </a:ln>
        </p:spPr>
        <p:txBody>
          <a:bodyPr/>
          <a:lstStyle/>
          <a:p>
            <a:endParaRPr lang="ja-JP" altLang="en-US"/>
          </a:p>
        </p:txBody>
      </p:sp>
      <p:sp>
        <p:nvSpPr>
          <p:cNvPr id="51226" name="AutoShape 22"/>
          <p:cNvSpPr>
            <a:spLocks noChangeArrowheads="1"/>
          </p:cNvSpPr>
          <p:nvPr/>
        </p:nvSpPr>
        <p:spPr bwMode="auto">
          <a:xfrm rot="5400000">
            <a:off x="7333456" y="1094582"/>
            <a:ext cx="719137" cy="914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51227" name="AutoShape 23"/>
          <p:cNvSpPr>
            <a:spLocks noChangeArrowheads="1"/>
          </p:cNvSpPr>
          <p:nvPr/>
        </p:nvSpPr>
        <p:spPr bwMode="auto">
          <a:xfrm rot="5400000">
            <a:off x="7323931" y="5707857"/>
            <a:ext cx="719137" cy="914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51228" name="Text Box 24"/>
          <p:cNvSpPr txBox="1">
            <a:spLocks noChangeArrowheads="1"/>
          </p:cNvSpPr>
          <p:nvPr/>
        </p:nvSpPr>
        <p:spPr bwMode="auto">
          <a:xfrm>
            <a:off x="4048125" y="5516563"/>
            <a:ext cx="1098550" cy="457200"/>
          </a:xfrm>
          <a:prstGeom prst="rect">
            <a:avLst/>
          </a:prstGeom>
          <a:noFill/>
          <a:ln w="9525">
            <a:noFill/>
            <a:miter lim="800000"/>
            <a:headEnd/>
            <a:tailEnd/>
          </a:ln>
        </p:spPr>
        <p:txBody>
          <a:bodyPr wrap="none">
            <a:spAutoFit/>
          </a:bodyPr>
          <a:lstStyle/>
          <a:p>
            <a:r>
              <a:rPr lang="ja-JP" altLang="en-US">
                <a:latin typeface="Calibri" pitchFamily="34" charset="0"/>
              </a:rPr>
              <a:t>空乏層</a:t>
            </a:r>
          </a:p>
        </p:txBody>
      </p:sp>
      <p:sp>
        <p:nvSpPr>
          <p:cNvPr id="51229" name="Text Box 25"/>
          <p:cNvSpPr txBox="1">
            <a:spLocks noChangeArrowheads="1"/>
          </p:cNvSpPr>
          <p:nvPr/>
        </p:nvSpPr>
        <p:spPr bwMode="auto">
          <a:xfrm>
            <a:off x="4048125" y="115888"/>
            <a:ext cx="1593850" cy="457200"/>
          </a:xfrm>
          <a:prstGeom prst="rect">
            <a:avLst/>
          </a:prstGeom>
          <a:noFill/>
          <a:ln w="9525">
            <a:noFill/>
            <a:miter lim="800000"/>
            <a:headEnd/>
            <a:tailEnd/>
          </a:ln>
        </p:spPr>
        <p:txBody>
          <a:bodyPr wrap="none">
            <a:spAutoFit/>
          </a:bodyPr>
          <a:lstStyle/>
          <a:p>
            <a:r>
              <a:rPr lang="ja-JP" altLang="en-US">
                <a:solidFill>
                  <a:schemeClr val="bg1"/>
                </a:solidFill>
                <a:latin typeface="Calibri" pitchFamily="34" charset="0"/>
              </a:rPr>
              <a:t>逆バイアス</a:t>
            </a:r>
          </a:p>
        </p:txBody>
      </p:sp>
      <p:sp>
        <p:nvSpPr>
          <p:cNvPr id="51230" name="Text Box 26"/>
          <p:cNvSpPr txBox="1">
            <a:spLocks noChangeArrowheads="1"/>
          </p:cNvSpPr>
          <p:nvPr/>
        </p:nvSpPr>
        <p:spPr bwMode="auto">
          <a:xfrm>
            <a:off x="395288" y="549275"/>
            <a:ext cx="2698750" cy="366713"/>
          </a:xfrm>
          <a:prstGeom prst="rect">
            <a:avLst/>
          </a:prstGeom>
          <a:noFill/>
          <a:ln w="9525">
            <a:noFill/>
            <a:miter lim="800000"/>
            <a:headEnd/>
            <a:tailEnd/>
          </a:ln>
        </p:spPr>
        <p:txBody>
          <a:bodyPr wrap="none">
            <a:spAutoFit/>
          </a:bodyPr>
          <a:lstStyle/>
          <a:p>
            <a:r>
              <a:rPr lang="ja-JP" altLang="en-US">
                <a:solidFill>
                  <a:schemeClr val="bg1"/>
                </a:solidFill>
                <a:latin typeface="Calibri" pitchFamily="34" charset="0"/>
              </a:rPr>
              <a:t>位置感応型半導体検出器</a:t>
            </a:r>
          </a:p>
        </p:txBody>
      </p:sp>
      <p:sp>
        <p:nvSpPr>
          <p:cNvPr id="51231" name="Text Box 27"/>
          <p:cNvSpPr txBox="1">
            <a:spLocks noChangeArrowheads="1"/>
          </p:cNvSpPr>
          <p:nvPr/>
        </p:nvSpPr>
        <p:spPr bwMode="auto">
          <a:xfrm>
            <a:off x="107950" y="1152525"/>
            <a:ext cx="3384550" cy="1069975"/>
          </a:xfrm>
          <a:prstGeom prst="rect">
            <a:avLst/>
          </a:prstGeom>
          <a:solidFill>
            <a:srgbClr val="FFFFCC"/>
          </a:solidFill>
          <a:ln w="9525">
            <a:noFill/>
            <a:miter lim="800000"/>
            <a:headEnd/>
            <a:tailEnd/>
          </a:ln>
        </p:spPr>
        <p:txBody>
          <a:bodyPr wrap="none">
            <a:spAutoFit/>
          </a:bodyPr>
          <a:lstStyle/>
          <a:p>
            <a:r>
              <a:rPr lang="ja-JP" altLang="en-US" sz="1600">
                <a:latin typeface="Calibri" pitchFamily="34" charset="0"/>
              </a:rPr>
              <a:t>高速のイオンが物質中を通過すると、</a:t>
            </a:r>
          </a:p>
          <a:p>
            <a:r>
              <a:rPr lang="ja-JP" altLang="en-US" sz="1600">
                <a:latin typeface="Calibri" pitchFamily="34" charset="0"/>
              </a:rPr>
              <a:t>物質原子から電子がはぎ取られて、</a:t>
            </a:r>
          </a:p>
          <a:p>
            <a:r>
              <a:rPr lang="ja-JP" altLang="en-US" sz="1600">
                <a:latin typeface="Calibri" pitchFamily="34" charset="0"/>
              </a:rPr>
              <a:t>入射したイオンのエネルギーに比例</a:t>
            </a:r>
          </a:p>
          <a:p>
            <a:r>
              <a:rPr lang="ja-JP" altLang="en-US" sz="1600">
                <a:latin typeface="Calibri" pitchFamily="34" charset="0"/>
              </a:rPr>
              <a:t>した数の陽イオンと電子が発生する。</a:t>
            </a:r>
          </a:p>
        </p:txBody>
      </p:sp>
      <p:sp>
        <p:nvSpPr>
          <p:cNvPr id="31" name="フッター プレースホルダ 30"/>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gtEl>
                                        <p:attrNameLst>
                                          <p:attrName>style.visibility</p:attrName>
                                        </p:attrNameLst>
                                      </p:cBhvr>
                                      <p:to>
                                        <p:strVal val="visible"/>
                                      </p:to>
                                    </p:set>
                                    <p:anim calcmode="lin" valueType="num">
                                      <p:cBhvr additive="base">
                                        <p:cTn id="7" dur="500" fill="hold"/>
                                        <p:tgtEl>
                                          <p:spTgt spid="123907"/>
                                        </p:tgtEl>
                                        <p:attrNameLst>
                                          <p:attrName>ppt_x</p:attrName>
                                        </p:attrNameLst>
                                      </p:cBhvr>
                                      <p:tavLst>
                                        <p:tav tm="0">
                                          <p:val>
                                            <p:strVal val="0-#ppt_w/2"/>
                                          </p:val>
                                        </p:tav>
                                        <p:tav tm="100000">
                                          <p:val>
                                            <p:strVal val="#ppt_x"/>
                                          </p:val>
                                        </p:tav>
                                      </p:tavLst>
                                    </p:anim>
                                    <p:anim calcmode="lin" valueType="num">
                                      <p:cBhvr additive="base">
                                        <p:cTn id="8" dur="500" fill="hold"/>
                                        <p:tgtEl>
                                          <p:spTgt spid="12390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3917"/>
                                        </p:tgtEl>
                                        <p:attrNameLst>
                                          <p:attrName>style.visibility</p:attrName>
                                        </p:attrNameLst>
                                      </p:cBhvr>
                                      <p:to>
                                        <p:strVal val="visible"/>
                                      </p:to>
                                    </p:set>
                                    <p:anim calcmode="lin" valueType="num">
                                      <p:cBhvr additive="base">
                                        <p:cTn id="11" dur="500" fill="hold"/>
                                        <p:tgtEl>
                                          <p:spTgt spid="123917"/>
                                        </p:tgtEl>
                                        <p:attrNameLst>
                                          <p:attrName>ppt_x</p:attrName>
                                        </p:attrNameLst>
                                      </p:cBhvr>
                                      <p:tavLst>
                                        <p:tav tm="0">
                                          <p:val>
                                            <p:strVal val="0-#ppt_w/2"/>
                                          </p:val>
                                        </p:tav>
                                        <p:tav tm="100000">
                                          <p:val>
                                            <p:strVal val="#ppt_x"/>
                                          </p:val>
                                        </p:tav>
                                      </p:tavLst>
                                    </p:anim>
                                    <p:anim calcmode="lin" valueType="num">
                                      <p:cBhvr additive="base">
                                        <p:cTn id="12" dur="500" fill="hold"/>
                                        <p:tgtEl>
                                          <p:spTgt spid="1239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3918"/>
                                        </p:tgtEl>
                                        <p:attrNameLst>
                                          <p:attrName>style.visibility</p:attrName>
                                        </p:attrNameLst>
                                      </p:cBhvr>
                                      <p:to>
                                        <p:strVal val="visible"/>
                                      </p:to>
                                    </p:set>
                                    <p:anim calcmode="lin" valueType="num">
                                      <p:cBhvr additive="base">
                                        <p:cTn id="15" dur="500" fill="hold"/>
                                        <p:tgtEl>
                                          <p:spTgt spid="123918"/>
                                        </p:tgtEl>
                                        <p:attrNameLst>
                                          <p:attrName>ppt_x</p:attrName>
                                        </p:attrNameLst>
                                      </p:cBhvr>
                                      <p:tavLst>
                                        <p:tav tm="0">
                                          <p:val>
                                            <p:strVal val="0-#ppt_w/2"/>
                                          </p:val>
                                        </p:tav>
                                        <p:tav tm="100000">
                                          <p:val>
                                            <p:strVal val="#ppt_x"/>
                                          </p:val>
                                        </p:tav>
                                      </p:tavLst>
                                    </p:anim>
                                    <p:anim calcmode="lin" valueType="num">
                                      <p:cBhvr additive="base">
                                        <p:cTn id="16" dur="500" fill="hold"/>
                                        <p:tgtEl>
                                          <p:spTgt spid="1239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3919"/>
                                        </p:tgtEl>
                                        <p:attrNameLst>
                                          <p:attrName>style.visibility</p:attrName>
                                        </p:attrNameLst>
                                      </p:cBhvr>
                                      <p:to>
                                        <p:strVal val="visible"/>
                                      </p:to>
                                    </p:set>
                                    <p:anim calcmode="lin" valueType="num">
                                      <p:cBhvr additive="base">
                                        <p:cTn id="19" dur="500" fill="hold"/>
                                        <p:tgtEl>
                                          <p:spTgt spid="123919"/>
                                        </p:tgtEl>
                                        <p:attrNameLst>
                                          <p:attrName>ppt_x</p:attrName>
                                        </p:attrNameLst>
                                      </p:cBhvr>
                                      <p:tavLst>
                                        <p:tav tm="0">
                                          <p:val>
                                            <p:strVal val="0-#ppt_w/2"/>
                                          </p:val>
                                        </p:tav>
                                        <p:tav tm="100000">
                                          <p:val>
                                            <p:strVal val="#ppt_x"/>
                                          </p:val>
                                        </p:tav>
                                      </p:tavLst>
                                    </p:anim>
                                    <p:anim calcmode="lin" valueType="num">
                                      <p:cBhvr additive="base">
                                        <p:cTn id="20" dur="500" fill="hold"/>
                                        <p:tgtEl>
                                          <p:spTgt spid="1239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3920"/>
                                        </p:tgtEl>
                                        <p:attrNameLst>
                                          <p:attrName>style.visibility</p:attrName>
                                        </p:attrNameLst>
                                      </p:cBhvr>
                                      <p:to>
                                        <p:strVal val="visible"/>
                                      </p:to>
                                    </p:set>
                                    <p:anim calcmode="lin" valueType="num">
                                      <p:cBhvr additive="base">
                                        <p:cTn id="23" dur="500" fill="hold"/>
                                        <p:tgtEl>
                                          <p:spTgt spid="123920"/>
                                        </p:tgtEl>
                                        <p:attrNameLst>
                                          <p:attrName>ppt_x</p:attrName>
                                        </p:attrNameLst>
                                      </p:cBhvr>
                                      <p:tavLst>
                                        <p:tav tm="0">
                                          <p:val>
                                            <p:strVal val="0-#ppt_w/2"/>
                                          </p:val>
                                        </p:tav>
                                        <p:tav tm="100000">
                                          <p:val>
                                            <p:strVal val="#ppt_x"/>
                                          </p:val>
                                        </p:tav>
                                      </p:tavLst>
                                    </p:anim>
                                    <p:anim calcmode="lin" valueType="num">
                                      <p:cBhvr additive="base">
                                        <p:cTn id="24" dur="500" fill="hold"/>
                                        <p:tgtEl>
                                          <p:spTgt spid="1239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3923"/>
                                        </p:tgtEl>
                                        <p:attrNameLst>
                                          <p:attrName>style.visibility</p:attrName>
                                        </p:attrNameLst>
                                      </p:cBhvr>
                                      <p:to>
                                        <p:strVal val="visible"/>
                                      </p:to>
                                    </p:set>
                                    <p:anim calcmode="lin" valueType="num">
                                      <p:cBhvr additive="base">
                                        <p:cTn id="29" dur="500" fill="hold"/>
                                        <p:tgtEl>
                                          <p:spTgt spid="123923"/>
                                        </p:tgtEl>
                                        <p:attrNameLst>
                                          <p:attrName>ppt_x</p:attrName>
                                        </p:attrNameLst>
                                      </p:cBhvr>
                                      <p:tavLst>
                                        <p:tav tm="0">
                                          <p:val>
                                            <p:strVal val="1+#ppt_w/2"/>
                                          </p:val>
                                        </p:tav>
                                        <p:tav tm="100000">
                                          <p:val>
                                            <p:strVal val="#ppt_x"/>
                                          </p:val>
                                        </p:tav>
                                      </p:tavLst>
                                    </p:anim>
                                    <p:anim calcmode="lin" valueType="num">
                                      <p:cBhvr additive="base">
                                        <p:cTn id="30" dur="500" fill="hold"/>
                                        <p:tgtEl>
                                          <p:spTgt spid="12392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23924"/>
                                        </p:tgtEl>
                                        <p:attrNameLst>
                                          <p:attrName>style.visibility</p:attrName>
                                        </p:attrNameLst>
                                      </p:cBhvr>
                                      <p:to>
                                        <p:strVal val="visible"/>
                                      </p:to>
                                    </p:set>
                                    <p:animEffect transition="in" filter="box(in)">
                                      <p:cBhvr>
                                        <p:cTn id="35" dur="500"/>
                                        <p:tgtEl>
                                          <p:spTgt spid="123924"/>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23925"/>
                                        </p:tgtEl>
                                        <p:attrNameLst>
                                          <p:attrName>style.visibility</p:attrName>
                                        </p:attrNameLst>
                                      </p:cBhvr>
                                      <p:to>
                                        <p:strVal val="visible"/>
                                      </p:to>
                                    </p:set>
                                    <p:animEffect transition="in" filter="box(in)">
                                      <p:cBhvr>
                                        <p:cTn id="38" dur="500"/>
                                        <p:tgtEl>
                                          <p:spTgt spid="123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nimBg="1"/>
      <p:bldP spid="123917" grpId="0"/>
      <p:bldP spid="123918" grpId="0"/>
      <p:bldP spid="123919" grpId="0"/>
      <p:bldP spid="123920" grpId="0"/>
      <p:bldP spid="123923" grpId="0" animBg="1"/>
      <p:bldP spid="123924" grpId="0" animBg="1"/>
      <p:bldP spid="1239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日付プレースホルダ 1"/>
          <p:cNvSpPr>
            <a:spLocks noGrp="1"/>
          </p:cNvSpPr>
          <p:nvPr>
            <p:ph type="dt" sz="quarter" idx="10"/>
          </p:nvPr>
        </p:nvSpPr>
        <p:spPr/>
        <p:txBody>
          <a:bodyPr/>
          <a:lstStyle/>
          <a:p>
            <a:pPr>
              <a:defRPr/>
            </a:pPr>
            <a:fld id="{84BEC9C2-550F-4A05-87E5-9D981200B6E4}" type="datetime1">
              <a:rPr lang="ja-JP" altLang="en-US" smtClean="0">
                <a:latin typeface="Arial" pitchFamily="34" charset="0"/>
              </a:rPr>
              <a:t>2014/6/5</a:t>
            </a:fld>
            <a:endParaRPr lang="en-US" altLang="ja-JP">
              <a:latin typeface="Arial" pitchFamily="34" charset="0"/>
            </a:endParaRPr>
          </a:p>
        </p:txBody>
      </p:sp>
      <p:sp>
        <p:nvSpPr>
          <p:cNvPr id="58372" name="スライド番号プレースホルダ 3"/>
          <p:cNvSpPr>
            <a:spLocks noGrp="1"/>
          </p:cNvSpPr>
          <p:nvPr>
            <p:ph type="sldNum" sz="quarter" idx="12"/>
          </p:nvPr>
        </p:nvSpPr>
        <p:spPr/>
        <p:txBody>
          <a:bodyPr/>
          <a:lstStyle/>
          <a:p>
            <a:pPr>
              <a:defRPr/>
            </a:pPr>
            <a:fld id="{FAD12D10-E9BD-424B-AC6F-A072150E4676}" type="slidenum">
              <a:rPr lang="en-US" altLang="ja-JP">
                <a:latin typeface="Arial" pitchFamily="34" charset="0"/>
              </a:rPr>
              <a:pPr>
                <a:defRPr/>
              </a:pPr>
              <a:t>53</a:t>
            </a:fld>
            <a:endParaRPr lang="en-US" altLang="ja-JP">
              <a:latin typeface="Arial" pitchFamily="34" charset="0"/>
            </a:endParaRPr>
          </a:p>
        </p:txBody>
      </p:sp>
      <p:sp>
        <p:nvSpPr>
          <p:cNvPr id="58373" name="Rectangle 2"/>
          <p:cNvSpPr>
            <a:spLocks noChangeArrowheads="1"/>
          </p:cNvSpPr>
          <p:nvPr/>
        </p:nvSpPr>
        <p:spPr bwMode="auto">
          <a:xfrm>
            <a:off x="4067175" y="1484313"/>
            <a:ext cx="2736850" cy="4752975"/>
          </a:xfrm>
          <a:prstGeom prst="rect">
            <a:avLst/>
          </a:prstGeom>
          <a:solidFill>
            <a:schemeClr val="accent3">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endParaRPr lang="ja-JP" altLang="ja-JP">
              <a:latin typeface="+mn-lt"/>
              <a:ea typeface="+mn-ea"/>
            </a:endParaRPr>
          </a:p>
        </p:txBody>
      </p:sp>
      <p:sp>
        <p:nvSpPr>
          <p:cNvPr id="52230" name="Rectangle 3"/>
          <p:cNvSpPr>
            <a:spLocks noChangeArrowheads="1"/>
          </p:cNvSpPr>
          <p:nvPr/>
        </p:nvSpPr>
        <p:spPr bwMode="auto">
          <a:xfrm>
            <a:off x="3994150" y="1484313"/>
            <a:ext cx="73025" cy="4752975"/>
          </a:xfrm>
          <a:prstGeom prst="rect">
            <a:avLst/>
          </a:prstGeom>
          <a:solidFill>
            <a:srgbClr val="0066FF"/>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52231" name="Text Box 4"/>
          <p:cNvSpPr txBox="1">
            <a:spLocks noChangeArrowheads="1"/>
          </p:cNvSpPr>
          <p:nvPr/>
        </p:nvSpPr>
        <p:spPr bwMode="auto">
          <a:xfrm>
            <a:off x="4406900" y="5516563"/>
            <a:ext cx="1098550" cy="457200"/>
          </a:xfrm>
          <a:prstGeom prst="rect">
            <a:avLst/>
          </a:prstGeom>
          <a:noFill/>
          <a:ln w="9525">
            <a:noFill/>
            <a:miter lim="800000"/>
            <a:headEnd/>
            <a:tailEnd/>
          </a:ln>
        </p:spPr>
        <p:txBody>
          <a:bodyPr wrap="none">
            <a:spAutoFit/>
          </a:bodyPr>
          <a:lstStyle/>
          <a:p>
            <a:r>
              <a:rPr lang="ja-JP" altLang="en-US">
                <a:latin typeface="Calibri" pitchFamily="34" charset="0"/>
              </a:rPr>
              <a:t>空乏層</a:t>
            </a:r>
          </a:p>
        </p:txBody>
      </p:sp>
      <p:sp>
        <p:nvSpPr>
          <p:cNvPr id="52232" name="Text Box 5"/>
          <p:cNvSpPr txBox="1">
            <a:spLocks noChangeArrowheads="1"/>
          </p:cNvSpPr>
          <p:nvPr/>
        </p:nvSpPr>
        <p:spPr bwMode="auto">
          <a:xfrm>
            <a:off x="3960813" y="549275"/>
            <a:ext cx="2698750" cy="366713"/>
          </a:xfrm>
          <a:prstGeom prst="rect">
            <a:avLst/>
          </a:prstGeom>
          <a:noFill/>
          <a:ln w="9525">
            <a:noFill/>
            <a:miter lim="800000"/>
            <a:headEnd/>
            <a:tailEnd/>
          </a:ln>
        </p:spPr>
        <p:txBody>
          <a:bodyPr wrap="none">
            <a:spAutoFit/>
          </a:bodyPr>
          <a:lstStyle/>
          <a:p>
            <a:r>
              <a:rPr lang="ja-JP" altLang="en-US">
                <a:solidFill>
                  <a:schemeClr val="bg1"/>
                </a:solidFill>
                <a:latin typeface="Calibri" pitchFamily="34" charset="0"/>
              </a:rPr>
              <a:t>位置感応型半導体検出器</a:t>
            </a:r>
          </a:p>
        </p:txBody>
      </p:sp>
      <p:sp>
        <p:nvSpPr>
          <p:cNvPr id="52233" name="Oval 6"/>
          <p:cNvSpPr>
            <a:spLocks noChangeArrowheads="1"/>
          </p:cNvSpPr>
          <p:nvPr/>
        </p:nvSpPr>
        <p:spPr bwMode="auto">
          <a:xfrm>
            <a:off x="5105400" y="1944688"/>
            <a:ext cx="144463" cy="144462"/>
          </a:xfrm>
          <a:prstGeom prst="ellipse">
            <a:avLst/>
          </a:prstGeom>
          <a:solidFill>
            <a:srgbClr val="FF0000"/>
          </a:solidFill>
          <a:ln w="9525">
            <a:solidFill>
              <a:schemeClr val="tx1"/>
            </a:solidFill>
            <a:round/>
            <a:headEnd/>
            <a:tailEnd/>
          </a:ln>
        </p:spPr>
        <p:txBody>
          <a:bodyPr wrap="none" anchor="ctr"/>
          <a:lstStyle/>
          <a:p>
            <a:endParaRPr lang="ja-JP" altLang="en-US">
              <a:latin typeface="Calibri" pitchFamily="34" charset="0"/>
            </a:endParaRPr>
          </a:p>
        </p:txBody>
      </p:sp>
      <p:sp>
        <p:nvSpPr>
          <p:cNvPr id="52234" name="Line 7"/>
          <p:cNvSpPr>
            <a:spLocks noChangeShapeType="1"/>
          </p:cNvSpPr>
          <p:nvPr/>
        </p:nvSpPr>
        <p:spPr bwMode="auto">
          <a:xfrm rot="21482642" flipV="1">
            <a:off x="4476750" y="2063750"/>
            <a:ext cx="647700" cy="863600"/>
          </a:xfrm>
          <a:prstGeom prst="line">
            <a:avLst/>
          </a:prstGeom>
          <a:noFill/>
          <a:ln w="9525">
            <a:solidFill>
              <a:schemeClr val="tx1"/>
            </a:solidFill>
            <a:round/>
            <a:headEnd/>
            <a:tailEnd type="triangle" w="med" len="med"/>
          </a:ln>
        </p:spPr>
        <p:txBody>
          <a:bodyPr/>
          <a:lstStyle/>
          <a:p>
            <a:endParaRPr lang="ja-JP" altLang="en-US"/>
          </a:p>
        </p:txBody>
      </p:sp>
      <p:grpSp>
        <p:nvGrpSpPr>
          <p:cNvPr id="2" name="Group 8"/>
          <p:cNvGrpSpPr>
            <a:grpSpLocks/>
          </p:cNvGrpSpPr>
          <p:nvPr/>
        </p:nvGrpSpPr>
        <p:grpSpPr bwMode="auto">
          <a:xfrm rot="-5400000">
            <a:off x="3473451" y="2090737"/>
            <a:ext cx="773112" cy="982663"/>
            <a:chOff x="2983" y="1389"/>
            <a:chExt cx="487" cy="619"/>
          </a:xfrm>
        </p:grpSpPr>
        <p:sp>
          <p:nvSpPr>
            <p:cNvPr id="52241" name="Oval 9"/>
            <p:cNvSpPr>
              <a:spLocks noChangeArrowheads="1"/>
            </p:cNvSpPr>
            <p:nvPr/>
          </p:nvSpPr>
          <p:spPr bwMode="auto">
            <a:xfrm>
              <a:off x="3379" y="1389"/>
              <a:ext cx="91" cy="91"/>
            </a:xfrm>
            <a:prstGeom prst="ellipse">
              <a:avLst/>
            </a:prstGeom>
            <a:solidFill>
              <a:srgbClr val="FF0000"/>
            </a:solidFill>
            <a:ln w="9525">
              <a:solidFill>
                <a:schemeClr val="tx1"/>
              </a:solidFill>
              <a:round/>
              <a:headEnd/>
              <a:tailEnd/>
            </a:ln>
          </p:spPr>
          <p:txBody>
            <a:bodyPr wrap="none" anchor="ctr"/>
            <a:lstStyle/>
            <a:p>
              <a:endParaRPr lang="ja-JP" altLang="en-US">
                <a:latin typeface="Calibri" pitchFamily="34" charset="0"/>
              </a:endParaRPr>
            </a:p>
          </p:txBody>
        </p:sp>
        <p:sp>
          <p:nvSpPr>
            <p:cNvPr id="52242" name="Line 10"/>
            <p:cNvSpPr>
              <a:spLocks noChangeShapeType="1"/>
            </p:cNvSpPr>
            <p:nvPr/>
          </p:nvSpPr>
          <p:spPr bwMode="auto">
            <a:xfrm flipV="1">
              <a:off x="2983" y="1464"/>
              <a:ext cx="408" cy="544"/>
            </a:xfrm>
            <a:prstGeom prst="line">
              <a:avLst/>
            </a:prstGeom>
            <a:noFill/>
            <a:ln w="9525">
              <a:solidFill>
                <a:schemeClr val="tx1"/>
              </a:solidFill>
              <a:round/>
              <a:headEnd/>
              <a:tailEnd type="triangle" w="med" len="med"/>
            </a:ln>
          </p:spPr>
          <p:txBody>
            <a:bodyPr/>
            <a:lstStyle/>
            <a:p>
              <a:endParaRPr lang="ja-JP" altLang="en-US"/>
            </a:p>
          </p:txBody>
        </p:sp>
      </p:grpSp>
      <p:sp>
        <p:nvSpPr>
          <p:cNvPr id="52236" name="Oval 11"/>
          <p:cNvSpPr>
            <a:spLocks noChangeArrowheads="1"/>
          </p:cNvSpPr>
          <p:nvPr/>
        </p:nvSpPr>
        <p:spPr bwMode="auto">
          <a:xfrm>
            <a:off x="4240213" y="2808288"/>
            <a:ext cx="360362" cy="360362"/>
          </a:xfrm>
          <a:prstGeom prst="ellipse">
            <a:avLst/>
          </a:prstGeom>
          <a:solidFill>
            <a:srgbClr val="FF0000"/>
          </a:solidFill>
          <a:ln w="9525">
            <a:solidFill>
              <a:schemeClr val="tx1"/>
            </a:solidFill>
            <a:round/>
            <a:headEnd/>
            <a:tailEnd/>
          </a:ln>
        </p:spPr>
        <p:txBody>
          <a:bodyPr wrap="none" anchor="ctr"/>
          <a:lstStyle/>
          <a:p>
            <a:endParaRPr lang="ja-JP" altLang="en-US">
              <a:latin typeface="Calibri" pitchFamily="34" charset="0"/>
            </a:endParaRPr>
          </a:p>
        </p:txBody>
      </p:sp>
      <p:sp>
        <p:nvSpPr>
          <p:cNvPr id="52237" name="Text Box 12"/>
          <p:cNvSpPr txBox="1">
            <a:spLocks noChangeArrowheads="1"/>
          </p:cNvSpPr>
          <p:nvPr/>
        </p:nvSpPr>
        <p:spPr bwMode="auto">
          <a:xfrm rot="-3075809">
            <a:off x="4410869" y="2575719"/>
            <a:ext cx="1397000" cy="366712"/>
          </a:xfrm>
          <a:prstGeom prst="rect">
            <a:avLst/>
          </a:prstGeom>
          <a:noFill/>
          <a:ln w="9525">
            <a:noFill/>
            <a:miter lim="800000"/>
            <a:headEnd/>
            <a:tailEnd/>
          </a:ln>
        </p:spPr>
        <p:txBody>
          <a:bodyPr wrap="none">
            <a:spAutoFit/>
          </a:bodyPr>
          <a:lstStyle/>
          <a:p>
            <a:r>
              <a:rPr lang="ja-JP" altLang="en-US">
                <a:latin typeface="Calibri" pitchFamily="34" charset="0"/>
              </a:rPr>
              <a:t>～</a:t>
            </a:r>
            <a:r>
              <a:rPr lang="en-US" altLang="ja-JP">
                <a:latin typeface="Calibri" pitchFamily="34" charset="0"/>
              </a:rPr>
              <a:t>30</a:t>
            </a:r>
            <a:r>
              <a:rPr lang="ja-JP" altLang="en-US">
                <a:latin typeface="Calibri" pitchFamily="34" charset="0"/>
              </a:rPr>
              <a:t>ミクロン</a:t>
            </a:r>
          </a:p>
        </p:txBody>
      </p:sp>
      <p:sp>
        <p:nvSpPr>
          <p:cNvPr id="52238" name="Text Box 13"/>
          <p:cNvSpPr txBox="1">
            <a:spLocks noChangeArrowheads="1"/>
          </p:cNvSpPr>
          <p:nvPr/>
        </p:nvSpPr>
        <p:spPr bwMode="auto">
          <a:xfrm rot="-3276394">
            <a:off x="4309269" y="2269332"/>
            <a:ext cx="457200" cy="366712"/>
          </a:xfrm>
          <a:prstGeom prst="rect">
            <a:avLst/>
          </a:prstGeom>
          <a:noFill/>
          <a:ln w="9525">
            <a:noFill/>
            <a:miter lim="800000"/>
            <a:headEnd/>
            <a:tailEnd/>
          </a:ln>
        </p:spPr>
        <p:txBody>
          <a:bodyPr wrap="none">
            <a:spAutoFit/>
          </a:bodyPr>
          <a:lstStyle/>
          <a:p>
            <a:r>
              <a:rPr lang="en-US" altLang="ja-JP">
                <a:latin typeface="Calibri" pitchFamily="34" charset="0"/>
              </a:rPr>
              <a:t>+ -</a:t>
            </a:r>
          </a:p>
        </p:txBody>
      </p:sp>
      <p:sp>
        <p:nvSpPr>
          <p:cNvPr id="52239" name="Text Box 14"/>
          <p:cNvSpPr txBox="1">
            <a:spLocks noChangeArrowheads="1"/>
          </p:cNvSpPr>
          <p:nvPr/>
        </p:nvSpPr>
        <p:spPr bwMode="auto">
          <a:xfrm rot="-3276394">
            <a:off x="4591844" y="2466182"/>
            <a:ext cx="457200" cy="366712"/>
          </a:xfrm>
          <a:prstGeom prst="rect">
            <a:avLst/>
          </a:prstGeom>
          <a:noFill/>
          <a:ln w="9525">
            <a:noFill/>
            <a:miter lim="800000"/>
            <a:headEnd/>
            <a:tailEnd/>
          </a:ln>
        </p:spPr>
        <p:txBody>
          <a:bodyPr wrap="none">
            <a:spAutoFit/>
          </a:bodyPr>
          <a:lstStyle/>
          <a:p>
            <a:r>
              <a:rPr lang="en-US" altLang="ja-JP">
                <a:latin typeface="Calibri" pitchFamily="34" charset="0"/>
              </a:rPr>
              <a:t>+ -</a:t>
            </a:r>
          </a:p>
        </p:txBody>
      </p:sp>
      <p:sp>
        <p:nvSpPr>
          <p:cNvPr id="52240" name="Text Box 15"/>
          <p:cNvSpPr txBox="1">
            <a:spLocks noChangeArrowheads="1"/>
          </p:cNvSpPr>
          <p:nvPr/>
        </p:nvSpPr>
        <p:spPr bwMode="auto">
          <a:xfrm rot="-3276394">
            <a:off x="4591844" y="2105819"/>
            <a:ext cx="457200" cy="366712"/>
          </a:xfrm>
          <a:prstGeom prst="rect">
            <a:avLst/>
          </a:prstGeom>
          <a:noFill/>
          <a:ln w="9525">
            <a:noFill/>
            <a:miter lim="800000"/>
            <a:headEnd/>
            <a:tailEnd/>
          </a:ln>
        </p:spPr>
        <p:txBody>
          <a:bodyPr wrap="none">
            <a:spAutoFit/>
          </a:bodyPr>
          <a:lstStyle/>
          <a:p>
            <a:r>
              <a:rPr lang="en-US" altLang="ja-JP">
                <a:latin typeface="Calibri" pitchFamily="34" charset="0"/>
              </a:rPr>
              <a:t>+ -</a:t>
            </a:r>
          </a:p>
        </p:txBody>
      </p:sp>
      <p:sp>
        <p:nvSpPr>
          <p:cNvPr id="18" name="フッター プレースホルダ 17"/>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214313" y="785813"/>
          <a:ext cx="8572560" cy="5308401"/>
        </p:xfrm>
        <a:graphic>
          <a:graphicData uri="http://schemas.openxmlformats.org/drawingml/2006/table">
            <a:tbl>
              <a:tblPr firstRow="1" bandRow="1">
                <a:tableStyleId>{5C22544A-7EE6-4342-B048-85BDC9FD1C3A}</a:tableStyleId>
              </a:tblPr>
              <a:tblGrid>
                <a:gridCol w="785818"/>
                <a:gridCol w="3386638"/>
                <a:gridCol w="3614286"/>
                <a:gridCol w="785818"/>
              </a:tblGrid>
              <a:tr h="252781">
                <a:tc>
                  <a:txBody>
                    <a:bodyPr/>
                    <a:lstStyle/>
                    <a:p>
                      <a:pPr algn="ctr"/>
                      <a:r>
                        <a:rPr kumimoji="1" lang="en-US" altLang="ja-JP" sz="1600" b="0" dirty="0" smtClean="0">
                          <a:solidFill>
                            <a:schemeClr val="tx1"/>
                          </a:solidFill>
                          <a:latin typeface="+mn-ea"/>
                          <a:ea typeface="+mn-ea"/>
                        </a:rPr>
                        <a:t>1660</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元素の定義、定性分析</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ボイル</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英</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1859</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原子スペクトル分析法</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ブンゼン、キルヒホッフ</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独</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1869</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元素周期律</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メンデレーエフ</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露</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1895</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en-US" altLang="ja-JP" sz="1600" b="0" dirty="0" smtClean="0">
                          <a:solidFill>
                            <a:schemeClr val="tx1"/>
                          </a:solidFill>
                          <a:latin typeface="+mn-ea"/>
                          <a:ea typeface="+mn-ea"/>
                        </a:rPr>
                        <a:t>X</a:t>
                      </a:r>
                      <a:r>
                        <a:rPr kumimoji="1" lang="ja-JP" altLang="en-US" sz="1600" b="0" dirty="0" smtClean="0">
                          <a:solidFill>
                            <a:schemeClr val="tx1"/>
                          </a:solidFill>
                          <a:latin typeface="+mn-ea"/>
                          <a:ea typeface="+mn-ea"/>
                        </a:rPr>
                        <a:t>線の発見</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レントゲン</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独</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1896</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ウラン放射能の発見</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ベクレル</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仏</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1897</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電子の発見</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トムソン</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英</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1908</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en-US" altLang="ja-JP" sz="1600" b="0" dirty="0" smtClean="0">
                          <a:solidFill>
                            <a:schemeClr val="tx1"/>
                          </a:solidFill>
                          <a:latin typeface="+mn-ea"/>
                          <a:ea typeface="+mn-ea"/>
                        </a:rPr>
                        <a:t>43</a:t>
                      </a:r>
                      <a:r>
                        <a:rPr kumimoji="1" lang="ja-JP" altLang="en-US" sz="1600" b="0" dirty="0" smtClean="0">
                          <a:solidFill>
                            <a:schemeClr val="tx1"/>
                          </a:solidFill>
                          <a:latin typeface="+mn-ea"/>
                          <a:ea typeface="+mn-ea"/>
                        </a:rPr>
                        <a:t>番ニッポニウムの発見</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小川正孝</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日</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1911</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原子核の発見</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ラザフォード</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豪</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1913</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原子番号の確立（特性</a:t>
                      </a:r>
                      <a:r>
                        <a:rPr kumimoji="1" lang="en-US" altLang="ja-JP" sz="1600" b="0" dirty="0" smtClean="0">
                          <a:solidFill>
                            <a:schemeClr val="tx1"/>
                          </a:solidFill>
                          <a:latin typeface="+mn-ea"/>
                          <a:ea typeface="+mn-ea"/>
                        </a:rPr>
                        <a:t>X</a:t>
                      </a:r>
                      <a:r>
                        <a:rPr kumimoji="1" lang="ja-JP" altLang="en-US" sz="1600" b="0" dirty="0" smtClean="0">
                          <a:solidFill>
                            <a:schemeClr val="tx1"/>
                          </a:solidFill>
                          <a:latin typeface="+mn-ea"/>
                          <a:ea typeface="+mn-ea"/>
                        </a:rPr>
                        <a:t>線）</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モーズレ</a:t>
                      </a:r>
                      <a:r>
                        <a:rPr kumimoji="1" lang="en-US" altLang="ja-JP" sz="1600" b="0" dirty="0" smtClean="0">
                          <a:solidFill>
                            <a:schemeClr val="tx1"/>
                          </a:solidFill>
                          <a:latin typeface="+mn-ea"/>
                          <a:ea typeface="+mn-ea"/>
                        </a:rPr>
                        <a:t>―</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英</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1913</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原子構造の解明</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ボーア</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丁</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1922</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原子構造の解明によりノーベル賞</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ボーア</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latin typeface="+mn-ea"/>
                          <a:ea typeface="+mn-ea"/>
                        </a:rPr>
                        <a:t>丁</a:t>
                      </a: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1923</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Ｘ線解析によるハフニウムの発見</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ヘベシー、コスター</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洪、蘭</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1925</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en-US" altLang="ja-JP" sz="1600" b="0" dirty="0" smtClean="0">
                          <a:solidFill>
                            <a:schemeClr val="tx1"/>
                          </a:solidFill>
                          <a:latin typeface="+mn-ea"/>
                          <a:ea typeface="+mn-ea"/>
                        </a:rPr>
                        <a:t>43</a:t>
                      </a:r>
                      <a:r>
                        <a:rPr kumimoji="1" lang="ja-JP" altLang="en-US" sz="1600" b="0" dirty="0" smtClean="0">
                          <a:solidFill>
                            <a:schemeClr val="tx1"/>
                          </a:solidFill>
                          <a:latin typeface="+mn-ea"/>
                          <a:ea typeface="+mn-ea"/>
                        </a:rPr>
                        <a:t>番マスリウム、</a:t>
                      </a:r>
                      <a:r>
                        <a:rPr kumimoji="1" lang="en-US" altLang="ja-JP" sz="1600" b="0" dirty="0" smtClean="0">
                          <a:solidFill>
                            <a:schemeClr val="tx1"/>
                          </a:solidFill>
                          <a:latin typeface="+mn-ea"/>
                          <a:ea typeface="+mn-ea"/>
                        </a:rPr>
                        <a:t>75</a:t>
                      </a:r>
                      <a:r>
                        <a:rPr kumimoji="1" lang="ja-JP" altLang="en-US" sz="1600" b="0" dirty="0" smtClean="0">
                          <a:solidFill>
                            <a:schemeClr val="tx1"/>
                          </a:solidFill>
                          <a:latin typeface="+mn-ea"/>
                          <a:ea typeface="+mn-ea"/>
                        </a:rPr>
                        <a:t>番レニウムの発見</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ノダック、タッケ、</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独</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1932</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中性子の発見</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チャドウィック</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英</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1932</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加速器の発明</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コッククロフト、ウォルトン、ローレンス、他</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1937</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en-US" altLang="ja-JP" sz="1600" b="0" dirty="0" smtClean="0">
                          <a:solidFill>
                            <a:schemeClr val="tx1"/>
                          </a:solidFill>
                          <a:latin typeface="+mn-ea"/>
                          <a:ea typeface="+mn-ea"/>
                        </a:rPr>
                        <a:t>43</a:t>
                      </a:r>
                      <a:r>
                        <a:rPr kumimoji="1" lang="ja-JP" altLang="en-US" sz="1600" b="0" dirty="0" smtClean="0">
                          <a:solidFill>
                            <a:schemeClr val="tx1"/>
                          </a:solidFill>
                          <a:latin typeface="+mn-ea"/>
                          <a:ea typeface="+mn-ea"/>
                        </a:rPr>
                        <a:t>番テクネチウムの発見</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セグレ</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伊</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1938</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核分裂の発見</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ハーン、シュトラウスマン、マイトナー</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1942</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最初の原子炉</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フェルミ</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伊</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1945</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最初の原子爆弾</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米</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1952</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最初の水爆</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米</a:t>
                      </a:r>
                      <a:endParaRPr kumimoji="1" lang="ja-JP" altLang="en-US" sz="1600" b="0" dirty="0">
                        <a:solidFill>
                          <a:schemeClr val="tx1"/>
                        </a:solidFill>
                        <a:latin typeface="+mn-ea"/>
                        <a:ea typeface="+mn-ea"/>
                      </a:endParaRPr>
                    </a:p>
                  </a:txBody>
                  <a:tcPr marL="0" marR="0" marT="0" marB="0" anchor="ctr">
                    <a:solidFill>
                      <a:srgbClr val="CCECFF"/>
                    </a:solidFill>
                  </a:tcPr>
                </a:tc>
              </a:tr>
              <a:tr h="252781">
                <a:tc>
                  <a:txBody>
                    <a:bodyPr/>
                    <a:lstStyle/>
                    <a:p>
                      <a:pPr algn="ctr"/>
                      <a:r>
                        <a:rPr kumimoji="1" lang="en-US" altLang="ja-JP" sz="1600" b="0" dirty="0" smtClean="0">
                          <a:solidFill>
                            <a:schemeClr val="tx1"/>
                          </a:solidFill>
                          <a:latin typeface="+mn-ea"/>
                          <a:ea typeface="+mn-ea"/>
                        </a:rPr>
                        <a:t>1962</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ピッチブレンド中から</a:t>
                      </a:r>
                      <a:r>
                        <a:rPr kumimoji="1" lang="en-US" altLang="ja-JP" sz="1600" b="0" dirty="0" smtClean="0">
                          <a:solidFill>
                            <a:schemeClr val="tx1"/>
                          </a:solidFill>
                          <a:latin typeface="+mn-ea"/>
                          <a:ea typeface="+mn-ea"/>
                        </a:rPr>
                        <a:t>Tc-99</a:t>
                      </a:r>
                      <a:r>
                        <a:rPr kumimoji="1" lang="ja-JP" altLang="en-US" sz="1600" b="0" dirty="0" smtClean="0">
                          <a:solidFill>
                            <a:schemeClr val="tx1"/>
                          </a:solidFill>
                          <a:latin typeface="+mn-ea"/>
                          <a:ea typeface="+mn-ea"/>
                        </a:rPr>
                        <a:t>を発見</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r>
                        <a:rPr kumimoji="1" lang="ja-JP" altLang="en-US" sz="1600" b="0" dirty="0" smtClean="0">
                          <a:solidFill>
                            <a:schemeClr val="tx1"/>
                          </a:solidFill>
                          <a:latin typeface="+mn-ea"/>
                          <a:ea typeface="+mn-ea"/>
                        </a:rPr>
                        <a:t>黒田和夫</a:t>
                      </a:r>
                      <a:endParaRPr kumimoji="1" lang="ja-JP" altLang="en-US" sz="1600" b="0" dirty="0">
                        <a:solidFill>
                          <a:schemeClr val="tx1"/>
                        </a:solidFill>
                        <a:latin typeface="+mn-ea"/>
                        <a:ea typeface="+mn-ea"/>
                      </a:endParaRPr>
                    </a:p>
                  </a:txBody>
                  <a:tcPr marL="0" marR="0" marT="0" marB="0" anchor="ctr">
                    <a:solidFill>
                      <a:srgbClr val="CCECFF"/>
                    </a:solidFill>
                  </a:tcPr>
                </a:tc>
                <a:tc>
                  <a:txBody>
                    <a:bodyPr/>
                    <a:lstStyle/>
                    <a:p>
                      <a:pPr algn="ctr"/>
                      <a:r>
                        <a:rPr kumimoji="1" lang="ja-JP" altLang="en-US" sz="1600" b="0" dirty="0" smtClean="0">
                          <a:solidFill>
                            <a:schemeClr val="tx1"/>
                          </a:solidFill>
                          <a:latin typeface="+mn-ea"/>
                          <a:ea typeface="+mn-ea"/>
                        </a:rPr>
                        <a:t>米（日）</a:t>
                      </a:r>
                      <a:endParaRPr kumimoji="1" lang="ja-JP" altLang="en-US" sz="1600" b="0" dirty="0">
                        <a:solidFill>
                          <a:schemeClr val="tx1"/>
                        </a:solidFill>
                        <a:latin typeface="+mn-ea"/>
                        <a:ea typeface="+mn-ea"/>
                      </a:endParaRPr>
                    </a:p>
                  </a:txBody>
                  <a:tcPr marL="0" marR="0" marT="0" marB="0" anchor="ctr">
                    <a:solidFill>
                      <a:srgbClr val="CCECFF"/>
                    </a:solidFill>
                  </a:tcPr>
                </a:tc>
              </a:tr>
            </a:tbl>
          </a:graphicData>
        </a:graphic>
      </p:graphicFrame>
      <p:sp>
        <p:nvSpPr>
          <p:cNvPr id="3" name="日付プレースホルダ 2"/>
          <p:cNvSpPr>
            <a:spLocks noGrp="1"/>
          </p:cNvSpPr>
          <p:nvPr>
            <p:ph type="dt" sz="half" idx="10"/>
          </p:nvPr>
        </p:nvSpPr>
        <p:spPr/>
        <p:txBody>
          <a:bodyPr/>
          <a:lstStyle/>
          <a:p>
            <a:fld id="{570FE424-C23E-4202-BF07-8CAE4D64FBF9}" type="datetime1">
              <a:rPr kumimoji="1" lang="ja-JP" altLang="en-US" smtClean="0"/>
              <a:t>2014/6/5</a:t>
            </a:fld>
            <a:endParaRPr kumimoji="1" lang="ja-JP" altLang="en-US"/>
          </a:p>
        </p:txBody>
      </p:sp>
      <p:sp>
        <p:nvSpPr>
          <p:cNvPr id="4" name="スライド番号プレースホルダ 3"/>
          <p:cNvSpPr>
            <a:spLocks noGrp="1"/>
          </p:cNvSpPr>
          <p:nvPr>
            <p:ph type="sldNum" sz="quarter" idx="12"/>
          </p:nvPr>
        </p:nvSpPr>
        <p:spPr/>
        <p:txBody>
          <a:bodyPr/>
          <a:lstStyle/>
          <a:p>
            <a:fld id="{596F3A7F-5E54-4477-88E8-1410831F0F23}" type="slidenum">
              <a:rPr kumimoji="1" lang="ja-JP" altLang="en-US" smtClean="0"/>
              <a:pPr/>
              <a:t>54</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日付プレースホルダ 1"/>
          <p:cNvSpPr>
            <a:spLocks noGrp="1"/>
          </p:cNvSpPr>
          <p:nvPr>
            <p:ph type="dt" sz="quarter" idx="10"/>
          </p:nvPr>
        </p:nvSpPr>
        <p:spPr/>
        <p:txBody>
          <a:bodyPr/>
          <a:lstStyle/>
          <a:p>
            <a:pPr>
              <a:defRPr/>
            </a:pPr>
            <a:fld id="{4D82FC3F-3451-41EE-998D-4172FAE365CC}" type="datetime1">
              <a:rPr lang="ja-JP" altLang="en-US" smtClean="0">
                <a:latin typeface="Arial" pitchFamily="34" charset="0"/>
              </a:rPr>
              <a:t>2014/6/5</a:t>
            </a:fld>
            <a:endParaRPr lang="en-US" altLang="ja-JP">
              <a:latin typeface="Arial" pitchFamily="34" charset="0"/>
            </a:endParaRPr>
          </a:p>
        </p:txBody>
      </p:sp>
      <p:sp>
        <p:nvSpPr>
          <p:cNvPr id="39940" name="スライド番号プレースホルダ 3"/>
          <p:cNvSpPr>
            <a:spLocks noGrp="1"/>
          </p:cNvSpPr>
          <p:nvPr>
            <p:ph type="sldNum" sz="quarter" idx="12"/>
          </p:nvPr>
        </p:nvSpPr>
        <p:spPr/>
        <p:txBody>
          <a:bodyPr/>
          <a:lstStyle/>
          <a:p>
            <a:pPr>
              <a:defRPr/>
            </a:pPr>
            <a:fld id="{047B7E45-D566-4B04-8889-CCDDBD596EF0}" type="slidenum">
              <a:rPr lang="en-US" altLang="ja-JP">
                <a:latin typeface="Arial" pitchFamily="34" charset="0"/>
              </a:rPr>
              <a:pPr>
                <a:defRPr/>
              </a:pPr>
              <a:t>55</a:t>
            </a:fld>
            <a:endParaRPr lang="en-US" altLang="ja-JP">
              <a:latin typeface="Arial" pitchFamily="34" charset="0"/>
            </a:endParaRPr>
          </a:p>
        </p:txBody>
      </p:sp>
      <p:sp>
        <p:nvSpPr>
          <p:cNvPr id="39941" name="Rectangle 2"/>
          <p:cNvSpPr>
            <a:spLocks noChangeArrowheads="1"/>
          </p:cNvSpPr>
          <p:nvPr/>
        </p:nvSpPr>
        <p:spPr bwMode="auto">
          <a:xfrm>
            <a:off x="323850" y="4508500"/>
            <a:ext cx="3816350" cy="2233613"/>
          </a:xfrm>
          <a:prstGeom prst="rect">
            <a:avLst/>
          </a:prstGeom>
          <a:solidFill>
            <a:schemeClr val="accent3">
              <a:lumMod val="20000"/>
              <a:lumOff val="80000"/>
              <a:alpha val="50195"/>
            </a:schemeClr>
          </a:solidFill>
          <a:ln w="9525">
            <a:solidFill>
              <a:schemeClr val="tx1"/>
            </a:solidFill>
            <a:miter lim="800000"/>
            <a:headEnd/>
            <a:tailEnd/>
          </a:ln>
        </p:spPr>
        <p:txBody>
          <a:bodyPr wrap="none" anchor="ctr"/>
          <a:lstStyle/>
          <a:p>
            <a:pPr fontAlgn="auto">
              <a:spcBef>
                <a:spcPts val="0"/>
              </a:spcBef>
              <a:spcAft>
                <a:spcPts val="0"/>
              </a:spcAft>
              <a:defRPr/>
            </a:pPr>
            <a:endParaRPr lang="ja-JP" altLang="en-US">
              <a:latin typeface="+mn-lt"/>
              <a:ea typeface="+mn-ea"/>
            </a:endParaRPr>
          </a:p>
        </p:txBody>
      </p:sp>
      <p:grpSp>
        <p:nvGrpSpPr>
          <p:cNvPr id="2" name="Group 3"/>
          <p:cNvGrpSpPr>
            <a:grpSpLocks/>
          </p:cNvGrpSpPr>
          <p:nvPr/>
        </p:nvGrpSpPr>
        <p:grpSpPr bwMode="auto">
          <a:xfrm>
            <a:off x="1187450" y="908050"/>
            <a:ext cx="936625" cy="936625"/>
            <a:chOff x="2426" y="935"/>
            <a:chExt cx="590" cy="590"/>
          </a:xfrm>
        </p:grpSpPr>
        <p:sp>
          <p:nvSpPr>
            <p:cNvPr id="40046" name="Oval 4"/>
            <p:cNvSpPr>
              <a:spLocks noChangeArrowheads="1"/>
            </p:cNvSpPr>
            <p:nvPr/>
          </p:nvSpPr>
          <p:spPr bwMode="auto">
            <a:xfrm>
              <a:off x="2426" y="935"/>
              <a:ext cx="590" cy="590"/>
            </a:xfrm>
            <a:prstGeom prst="ellipse">
              <a:avLst/>
            </a:prstGeom>
            <a:solidFill>
              <a:schemeClr val="accent3">
                <a:lumMod val="20000"/>
                <a:lumOff val="80000"/>
              </a:schemeClr>
            </a:solidFill>
            <a:ln w="9525">
              <a:solidFill>
                <a:schemeClr val="tx1"/>
              </a:solidFill>
              <a:round/>
              <a:headEnd/>
              <a:tailEnd/>
            </a:ln>
          </p:spPr>
          <p:txBody>
            <a:bodyPr wrap="none" anchor="ctr"/>
            <a:lstStyle/>
            <a:p>
              <a:pPr fontAlgn="auto">
                <a:spcBef>
                  <a:spcPts val="0"/>
                </a:spcBef>
                <a:spcAft>
                  <a:spcPts val="0"/>
                </a:spcAft>
                <a:defRPr/>
              </a:pPr>
              <a:endParaRPr lang="ja-JP" altLang="en-US">
                <a:latin typeface="+mn-lt"/>
                <a:ea typeface="+mn-ea"/>
              </a:endParaRPr>
            </a:p>
          </p:txBody>
        </p:sp>
        <p:sp>
          <p:nvSpPr>
            <p:cNvPr id="45167" name="Oval 5"/>
            <p:cNvSpPr>
              <a:spLocks noChangeArrowheads="1"/>
            </p:cNvSpPr>
            <p:nvPr/>
          </p:nvSpPr>
          <p:spPr bwMode="auto">
            <a:xfrm>
              <a:off x="2698" y="1207"/>
              <a:ext cx="46" cy="45"/>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grpSp>
      <p:sp>
        <p:nvSpPr>
          <p:cNvPr id="45063" name="Oval 6"/>
          <p:cNvSpPr>
            <a:spLocks noChangeArrowheads="1"/>
          </p:cNvSpPr>
          <p:nvPr/>
        </p:nvSpPr>
        <p:spPr bwMode="auto">
          <a:xfrm>
            <a:off x="755650" y="5445125"/>
            <a:ext cx="1152525" cy="1152525"/>
          </a:xfrm>
          <a:prstGeom prst="ellipse">
            <a:avLst/>
          </a:prstGeom>
          <a:noFill/>
          <a:ln w="3175">
            <a:solidFill>
              <a:schemeClr val="tx1"/>
            </a:solidFill>
            <a:prstDash val="sysDot"/>
            <a:round/>
            <a:headEnd/>
            <a:tailEnd/>
          </a:ln>
        </p:spPr>
        <p:txBody>
          <a:bodyPr wrap="none" anchor="ctr"/>
          <a:lstStyle/>
          <a:p>
            <a:endParaRPr lang="ja-JP" altLang="en-US">
              <a:latin typeface="Calibri" pitchFamily="34" charset="0"/>
            </a:endParaRPr>
          </a:p>
        </p:txBody>
      </p:sp>
      <p:sp>
        <p:nvSpPr>
          <p:cNvPr id="45064" name="Oval 7"/>
          <p:cNvSpPr>
            <a:spLocks noChangeArrowheads="1"/>
          </p:cNvSpPr>
          <p:nvPr/>
        </p:nvSpPr>
        <p:spPr bwMode="auto">
          <a:xfrm>
            <a:off x="1187450" y="5516563"/>
            <a:ext cx="287338" cy="287337"/>
          </a:xfrm>
          <a:prstGeom prst="ellipse">
            <a:avLst/>
          </a:prstGeom>
          <a:solidFill>
            <a:srgbClr val="003399"/>
          </a:solidFill>
          <a:ln w="9525">
            <a:solidFill>
              <a:schemeClr val="tx1"/>
            </a:solidFill>
            <a:round/>
            <a:headEnd/>
            <a:tailEnd/>
          </a:ln>
        </p:spPr>
        <p:txBody>
          <a:bodyPr wrap="none" anchor="ctr"/>
          <a:lstStyle/>
          <a:p>
            <a:endParaRPr lang="ja-JP" altLang="en-US">
              <a:latin typeface="Calibri" pitchFamily="34" charset="0"/>
            </a:endParaRPr>
          </a:p>
        </p:txBody>
      </p:sp>
      <p:sp>
        <p:nvSpPr>
          <p:cNvPr id="45065" name="Oval 8"/>
          <p:cNvSpPr>
            <a:spLocks noChangeArrowheads="1"/>
          </p:cNvSpPr>
          <p:nvPr/>
        </p:nvSpPr>
        <p:spPr bwMode="auto">
          <a:xfrm>
            <a:off x="971550" y="5516563"/>
            <a:ext cx="287338" cy="287337"/>
          </a:xfrm>
          <a:prstGeom prst="ellipse">
            <a:avLst/>
          </a:prstGeom>
          <a:solidFill>
            <a:srgbClr val="FF0000"/>
          </a:solidFill>
          <a:ln w="9525">
            <a:solidFill>
              <a:schemeClr val="tx1"/>
            </a:solidFill>
            <a:round/>
            <a:headEnd/>
            <a:tailEnd/>
          </a:ln>
        </p:spPr>
        <p:txBody>
          <a:bodyPr wrap="none" anchor="ctr"/>
          <a:lstStyle/>
          <a:p>
            <a:endParaRPr lang="ja-JP" altLang="en-US">
              <a:latin typeface="Calibri" pitchFamily="34" charset="0"/>
            </a:endParaRPr>
          </a:p>
        </p:txBody>
      </p:sp>
      <p:sp>
        <p:nvSpPr>
          <p:cNvPr id="45066" name="Oval 9"/>
          <p:cNvSpPr>
            <a:spLocks noChangeArrowheads="1"/>
          </p:cNvSpPr>
          <p:nvPr/>
        </p:nvSpPr>
        <p:spPr bwMode="auto">
          <a:xfrm>
            <a:off x="1547813" y="5661025"/>
            <a:ext cx="287337" cy="287338"/>
          </a:xfrm>
          <a:prstGeom prst="ellipse">
            <a:avLst/>
          </a:prstGeom>
          <a:solidFill>
            <a:srgbClr val="003399"/>
          </a:solidFill>
          <a:ln w="9525">
            <a:solidFill>
              <a:schemeClr val="tx1"/>
            </a:solidFill>
            <a:round/>
            <a:headEnd/>
            <a:tailEnd/>
          </a:ln>
        </p:spPr>
        <p:txBody>
          <a:bodyPr wrap="none" anchor="ctr"/>
          <a:lstStyle/>
          <a:p>
            <a:endParaRPr lang="ja-JP" altLang="en-US">
              <a:latin typeface="Calibri" pitchFamily="34" charset="0"/>
            </a:endParaRPr>
          </a:p>
        </p:txBody>
      </p:sp>
      <p:sp>
        <p:nvSpPr>
          <p:cNvPr id="45067" name="Oval 10"/>
          <p:cNvSpPr>
            <a:spLocks noChangeArrowheads="1"/>
          </p:cNvSpPr>
          <p:nvPr/>
        </p:nvSpPr>
        <p:spPr bwMode="auto">
          <a:xfrm>
            <a:off x="1403350" y="5589588"/>
            <a:ext cx="287338" cy="287337"/>
          </a:xfrm>
          <a:prstGeom prst="ellipse">
            <a:avLst/>
          </a:prstGeom>
          <a:solidFill>
            <a:srgbClr val="FF0000"/>
          </a:solidFill>
          <a:ln w="9525">
            <a:solidFill>
              <a:schemeClr val="tx1"/>
            </a:solidFill>
            <a:round/>
            <a:headEnd/>
            <a:tailEnd/>
          </a:ln>
        </p:spPr>
        <p:txBody>
          <a:bodyPr wrap="none" anchor="ctr"/>
          <a:lstStyle/>
          <a:p>
            <a:endParaRPr lang="ja-JP" altLang="en-US">
              <a:latin typeface="Calibri" pitchFamily="34" charset="0"/>
            </a:endParaRPr>
          </a:p>
        </p:txBody>
      </p:sp>
      <p:sp>
        <p:nvSpPr>
          <p:cNvPr id="45068" name="Oval 11"/>
          <p:cNvSpPr>
            <a:spLocks noChangeArrowheads="1"/>
          </p:cNvSpPr>
          <p:nvPr/>
        </p:nvSpPr>
        <p:spPr bwMode="auto">
          <a:xfrm>
            <a:off x="971550" y="5732463"/>
            <a:ext cx="287338" cy="287337"/>
          </a:xfrm>
          <a:prstGeom prst="ellipse">
            <a:avLst/>
          </a:prstGeom>
          <a:solidFill>
            <a:srgbClr val="003399"/>
          </a:solidFill>
          <a:ln w="9525">
            <a:solidFill>
              <a:schemeClr val="tx1"/>
            </a:solidFill>
            <a:round/>
            <a:headEnd/>
            <a:tailEnd/>
          </a:ln>
        </p:spPr>
        <p:txBody>
          <a:bodyPr wrap="none" anchor="ctr"/>
          <a:lstStyle/>
          <a:p>
            <a:endParaRPr lang="ja-JP" altLang="en-US">
              <a:latin typeface="Calibri" pitchFamily="34" charset="0"/>
            </a:endParaRPr>
          </a:p>
        </p:txBody>
      </p:sp>
      <p:sp>
        <p:nvSpPr>
          <p:cNvPr id="45069" name="Oval 12"/>
          <p:cNvSpPr>
            <a:spLocks noChangeArrowheads="1"/>
          </p:cNvSpPr>
          <p:nvPr/>
        </p:nvSpPr>
        <p:spPr bwMode="auto">
          <a:xfrm>
            <a:off x="1690688" y="5876925"/>
            <a:ext cx="287337" cy="287338"/>
          </a:xfrm>
          <a:prstGeom prst="ellipse">
            <a:avLst/>
          </a:prstGeom>
          <a:solidFill>
            <a:srgbClr val="FF0000"/>
          </a:solidFill>
          <a:ln w="9525">
            <a:solidFill>
              <a:schemeClr val="tx1"/>
            </a:solidFill>
            <a:round/>
            <a:headEnd/>
            <a:tailEnd/>
          </a:ln>
        </p:spPr>
        <p:txBody>
          <a:bodyPr wrap="none" anchor="ctr"/>
          <a:lstStyle/>
          <a:p>
            <a:endParaRPr lang="ja-JP" altLang="en-US">
              <a:latin typeface="Calibri" pitchFamily="34" charset="0"/>
            </a:endParaRPr>
          </a:p>
        </p:txBody>
      </p:sp>
      <p:sp>
        <p:nvSpPr>
          <p:cNvPr id="45070" name="Oval 13"/>
          <p:cNvSpPr>
            <a:spLocks noChangeArrowheads="1"/>
          </p:cNvSpPr>
          <p:nvPr/>
        </p:nvSpPr>
        <p:spPr bwMode="auto">
          <a:xfrm>
            <a:off x="1547813" y="6094413"/>
            <a:ext cx="287337" cy="287337"/>
          </a:xfrm>
          <a:prstGeom prst="ellipse">
            <a:avLst/>
          </a:prstGeom>
          <a:solidFill>
            <a:srgbClr val="003399"/>
          </a:solidFill>
          <a:ln w="9525">
            <a:solidFill>
              <a:schemeClr val="tx1"/>
            </a:solidFill>
            <a:round/>
            <a:headEnd/>
            <a:tailEnd/>
          </a:ln>
        </p:spPr>
        <p:txBody>
          <a:bodyPr wrap="none" anchor="ctr"/>
          <a:lstStyle/>
          <a:p>
            <a:endParaRPr lang="ja-JP" altLang="en-US">
              <a:latin typeface="Calibri" pitchFamily="34" charset="0"/>
            </a:endParaRPr>
          </a:p>
        </p:txBody>
      </p:sp>
      <p:sp>
        <p:nvSpPr>
          <p:cNvPr id="45071" name="Oval 14"/>
          <p:cNvSpPr>
            <a:spLocks noChangeArrowheads="1"/>
          </p:cNvSpPr>
          <p:nvPr/>
        </p:nvSpPr>
        <p:spPr bwMode="auto">
          <a:xfrm>
            <a:off x="827088" y="5661025"/>
            <a:ext cx="287337" cy="287338"/>
          </a:xfrm>
          <a:prstGeom prst="ellipse">
            <a:avLst/>
          </a:prstGeom>
          <a:solidFill>
            <a:srgbClr val="FF0000"/>
          </a:solidFill>
          <a:ln w="9525">
            <a:solidFill>
              <a:schemeClr val="tx1"/>
            </a:solidFill>
            <a:round/>
            <a:headEnd/>
            <a:tailEnd/>
          </a:ln>
        </p:spPr>
        <p:txBody>
          <a:bodyPr wrap="none" anchor="ctr"/>
          <a:lstStyle/>
          <a:p>
            <a:endParaRPr lang="ja-JP" altLang="en-US">
              <a:latin typeface="Calibri" pitchFamily="34" charset="0"/>
            </a:endParaRPr>
          </a:p>
        </p:txBody>
      </p:sp>
      <p:sp>
        <p:nvSpPr>
          <p:cNvPr id="45072" name="Oval 15"/>
          <p:cNvSpPr>
            <a:spLocks noChangeArrowheads="1"/>
          </p:cNvSpPr>
          <p:nvPr/>
        </p:nvSpPr>
        <p:spPr bwMode="auto">
          <a:xfrm>
            <a:off x="971550" y="6021388"/>
            <a:ext cx="287338" cy="287337"/>
          </a:xfrm>
          <a:prstGeom prst="ellipse">
            <a:avLst/>
          </a:prstGeom>
          <a:solidFill>
            <a:srgbClr val="003399"/>
          </a:solidFill>
          <a:ln w="9525">
            <a:solidFill>
              <a:schemeClr val="tx1"/>
            </a:solidFill>
            <a:round/>
            <a:headEnd/>
            <a:tailEnd/>
          </a:ln>
        </p:spPr>
        <p:txBody>
          <a:bodyPr wrap="none" anchor="ctr"/>
          <a:lstStyle/>
          <a:p>
            <a:endParaRPr lang="ja-JP" altLang="en-US">
              <a:latin typeface="Calibri" pitchFamily="34" charset="0"/>
            </a:endParaRPr>
          </a:p>
        </p:txBody>
      </p:sp>
      <p:sp>
        <p:nvSpPr>
          <p:cNvPr id="45073" name="Oval 16"/>
          <p:cNvSpPr>
            <a:spLocks noChangeArrowheads="1"/>
          </p:cNvSpPr>
          <p:nvPr/>
        </p:nvSpPr>
        <p:spPr bwMode="auto">
          <a:xfrm>
            <a:off x="1187450" y="5805488"/>
            <a:ext cx="287338" cy="287337"/>
          </a:xfrm>
          <a:prstGeom prst="ellipse">
            <a:avLst/>
          </a:prstGeom>
          <a:solidFill>
            <a:srgbClr val="FF0000"/>
          </a:solidFill>
          <a:ln w="9525">
            <a:solidFill>
              <a:schemeClr val="tx1"/>
            </a:solidFill>
            <a:round/>
            <a:headEnd/>
            <a:tailEnd/>
          </a:ln>
        </p:spPr>
        <p:txBody>
          <a:bodyPr wrap="none" anchor="ctr"/>
          <a:lstStyle/>
          <a:p>
            <a:endParaRPr lang="ja-JP" altLang="en-US">
              <a:latin typeface="Calibri" pitchFamily="34" charset="0"/>
            </a:endParaRPr>
          </a:p>
        </p:txBody>
      </p:sp>
      <p:sp>
        <p:nvSpPr>
          <p:cNvPr id="45074" name="Oval 17"/>
          <p:cNvSpPr>
            <a:spLocks noChangeArrowheads="1"/>
          </p:cNvSpPr>
          <p:nvPr/>
        </p:nvSpPr>
        <p:spPr bwMode="auto">
          <a:xfrm>
            <a:off x="1474788" y="5876925"/>
            <a:ext cx="287337" cy="287338"/>
          </a:xfrm>
          <a:prstGeom prst="ellipse">
            <a:avLst/>
          </a:prstGeom>
          <a:solidFill>
            <a:srgbClr val="003399"/>
          </a:solidFill>
          <a:ln w="9525">
            <a:solidFill>
              <a:schemeClr val="tx1"/>
            </a:solidFill>
            <a:round/>
            <a:headEnd/>
            <a:tailEnd/>
          </a:ln>
        </p:spPr>
        <p:txBody>
          <a:bodyPr wrap="none" anchor="ctr"/>
          <a:lstStyle/>
          <a:p>
            <a:endParaRPr lang="ja-JP" altLang="en-US">
              <a:latin typeface="Calibri" pitchFamily="34" charset="0"/>
            </a:endParaRPr>
          </a:p>
        </p:txBody>
      </p:sp>
      <p:sp>
        <p:nvSpPr>
          <p:cNvPr id="45075" name="Oval 18"/>
          <p:cNvSpPr>
            <a:spLocks noChangeArrowheads="1"/>
          </p:cNvSpPr>
          <p:nvPr/>
        </p:nvSpPr>
        <p:spPr bwMode="auto">
          <a:xfrm>
            <a:off x="755650" y="5876925"/>
            <a:ext cx="287338" cy="287338"/>
          </a:xfrm>
          <a:prstGeom prst="ellipse">
            <a:avLst/>
          </a:prstGeom>
          <a:solidFill>
            <a:srgbClr val="FF0000"/>
          </a:solidFill>
          <a:ln w="9525">
            <a:solidFill>
              <a:schemeClr val="tx1"/>
            </a:solidFill>
            <a:round/>
            <a:headEnd/>
            <a:tailEnd/>
          </a:ln>
        </p:spPr>
        <p:txBody>
          <a:bodyPr wrap="none" anchor="ctr"/>
          <a:lstStyle/>
          <a:p>
            <a:endParaRPr lang="ja-JP" altLang="en-US">
              <a:latin typeface="Calibri" pitchFamily="34" charset="0"/>
            </a:endParaRPr>
          </a:p>
        </p:txBody>
      </p:sp>
      <p:sp>
        <p:nvSpPr>
          <p:cNvPr id="45076" name="Oval 19"/>
          <p:cNvSpPr>
            <a:spLocks noChangeArrowheads="1"/>
          </p:cNvSpPr>
          <p:nvPr/>
        </p:nvSpPr>
        <p:spPr bwMode="auto">
          <a:xfrm>
            <a:off x="1116013" y="6165850"/>
            <a:ext cx="287337" cy="287338"/>
          </a:xfrm>
          <a:prstGeom prst="ellipse">
            <a:avLst/>
          </a:prstGeom>
          <a:solidFill>
            <a:srgbClr val="003399"/>
          </a:solidFill>
          <a:ln w="9525">
            <a:solidFill>
              <a:schemeClr val="tx1"/>
            </a:solidFill>
            <a:round/>
            <a:headEnd/>
            <a:tailEnd/>
          </a:ln>
        </p:spPr>
        <p:txBody>
          <a:bodyPr wrap="none" anchor="ctr"/>
          <a:lstStyle/>
          <a:p>
            <a:endParaRPr lang="ja-JP" altLang="en-US">
              <a:latin typeface="Calibri" pitchFamily="34" charset="0"/>
            </a:endParaRPr>
          </a:p>
        </p:txBody>
      </p:sp>
      <p:sp>
        <p:nvSpPr>
          <p:cNvPr id="45077" name="Oval 20"/>
          <p:cNvSpPr>
            <a:spLocks noChangeArrowheads="1"/>
          </p:cNvSpPr>
          <p:nvPr/>
        </p:nvSpPr>
        <p:spPr bwMode="auto">
          <a:xfrm>
            <a:off x="1331913" y="6021388"/>
            <a:ext cx="287337" cy="287337"/>
          </a:xfrm>
          <a:prstGeom prst="ellipse">
            <a:avLst/>
          </a:prstGeom>
          <a:solidFill>
            <a:srgbClr val="FF0000"/>
          </a:solidFill>
          <a:ln w="9525">
            <a:solidFill>
              <a:schemeClr val="tx1"/>
            </a:solidFill>
            <a:round/>
            <a:headEnd/>
            <a:tailEnd/>
          </a:ln>
        </p:spPr>
        <p:txBody>
          <a:bodyPr wrap="none" anchor="ctr"/>
          <a:lstStyle/>
          <a:p>
            <a:endParaRPr lang="ja-JP" altLang="en-US">
              <a:latin typeface="Calibri" pitchFamily="34" charset="0"/>
            </a:endParaRPr>
          </a:p>
        </p:txBody>
      </p:sp>
      <p:sp>
        <p:nvSpPr>
          <p:cNvPr id="45078" name="Oval 21"/>
          <p:cNvSpPr>
            <a:spLocks noChangeArrowheads="1"/>
          </p:cNvSpPr>
          <p:nvPr/>
        </p:nvSpPr>
        <p:spPr bwMode="auto">
          <a:xfrm>
            <a:off x="1331913" y="6237288"/>
            <a:ext cx="287337" cy="287337"/>
          </a:xfrm>
          <a:prstGeom prst="ellipse">
            <a:avLst/>
          </a:prstGeom>
          <a:solidFill>
            <a:srgbClr val="003399"/>
          </a:solidFill>
          <a:ln w="9525">
            <a:solidFill>
              <a:schemeClr val="tx1"/>
            </a:solidFill>
            <a:round/>
            <a:headEnd/>
            <a:tailEnd/>
          </a:ln>
        </p:spPr>
        <p:txBody>
          <a:bodyPr wrap="none" anchor="ctr"/>
          <a:lstStyle/>
          <a:p>
            <a:endParaRPr lang="ja-JP" altLang="en-US">
              <a:latin typeface="Calibri" pitchFamily="34" charset="0"/>
            </a:endParaRPr>
          </a:p>
        </p:txBody>
      </p:sp>
      <p:sp>
        <p:nvSpPr>
          <p:cNvPr id="45079" name="Oval 22"/>
          <p:cNvSpPr>
            <a:spLocks noChangeArrowheads="1"/>
          </p:cNvSpPr>
          <p:nvPr/>
        </p:nvSpPr>
        <p:spPr bwMode="auto">
          <a:xfrm>
            <a:off x="827088" y="6165850"/>
            <a:ext cx="287337" cy="287338"/>
          </a:xfrm>
          <a:prstGeom prst="ellipse">
            <a:avLst/>
          </a:prstGeom>
          <a:solidFill>
            <a:srgbClr val="FF0000"/>
          </a:solidFill>
          <a:ln w="9525">
            <a:solidFill>
              <a:schemeClr val="tx1"/>
            </a:solidFill>
            <a:round/>
            <a:headEnd/>
            <a:tailEnd/>
          </a:ln>
        </p:spPr>
        <p:txBody>
          <a:bodyPr wrap="none" anchor="ctr"/>
          <a:lstStyle/>
          <a:p>
            <a:endParaRPr lang="ja-JP" altLang="en-US">
              <a:latin typeface="Calibri" pitchFamily="34" charset="0"/>
            </a:endParaRPr>
          </a:p>
        </p:txBody>
      </p:sp>
      <p:sp>
        <p:nvSpPr>
          <p:cNvPr id="45080" name="Line 23"/>
          <p:cNvSpPr>
            <a:spLocks noChangeShapeType="1"/>
          </p:cNvSpPr>
          <p:nvPr/>
        </p:nvSpPr>
        <p:spPr bwMode="auto">
          <a:xfrm>
            <a:off x="822325" y="5210175"/>
            <a:ext cx="1085850"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45081" name="Text Box 24"/>
          <p:cNvSpPr txBox="1">
            <a:spLocks noChangeArrowheads="1"/>
          </p:cNvSpPr>
          <p:nvPr/>
        </p:nvSpPr>
        <p:spPr bwMode="auto">
          <a:xfrm>
            <a:off x="822325" y="4724400"/>
            <a:ext cx="1266825" cy="366713"/>
          </a:xfrm>
          <a:prstGeom prst="rect">
            <a:avLst/>
          </a:prstGeom>
          <a:noFill/>
          <a:ln w="9525">
            <a:noFill/>
            <a:miter lim="800000"/>
            <a:headEnd/>
            <a:tailEnd/>
          </a:ln>
        </p:spPr>
        <p:txBody>
          <a:bodyPr wrap="none">
            <a:spAutoFit/>
          </a:bodyPr>
          <a:lstStyle/>
          <a:p>
            <a:r>
              <a:rPr lang="en-US" altLang="ja-JP">
                <a:latin typeface="Calibri" pitchFamily="34" charset="0"/>
              </a:rPr>
              <a:t>4x10</a:t>
            </a:r>
            <a:r>
              <a:rPr lang="en-US" altLang="ja-JP" baseline="30000">
                <a:latin typeface="Calibri" pitchFamily="34" charset="0"/>
              </a:rPr>
              <a:t>-13</a:t>
            </a:r>
            <a:r>
              <a:rPr lang="en-US" altLang="ja-JP">
                <a:latin typeface="Calibri" pitchFamily="34" charset="0"/>
              </a:rPr>
              <a:t> cm</a:t>
            </a:r>
          </a:p>
        </p:txBody>
      </p:sp>
      <p:sp>
        <p:nvSpPr>
          <p:cNvPr id="45082" name="Text Box 25"/>
          <p:cNvSpPr txBox="1">
            <a:spLocks noChangeArrowheads="1"/>
          </p:cNvSpPr>
          <p:nvPr/>
        </p:nvSpPr>
        <p:spPr bwMode="auto">
          <a:xfrm>
            <a:off x="2247900" y="5680075"/>
            <a:ext cx="1809750" cy="366713"/>
          </a:xfrm>
          <a:prstGeom prst="rect">
            <a:avLst/>
          </a:prstGeom>
          <a:noFill/>
          <a:ln w="9525">
            <a:noFill/>
            <a:miter lim="800000"/>
            <a:headEnd/>
            <a:tailEnd/>
          </a:ln>
        </p:spPr>
        <p:txBody>
          <a:bodyPr wrap="none">
            <a:spAutoFit/>
          </a:bodyPr>
          <a:lstStyle/>
          <a:p>
            <a:r>
              <a:rPr lang="ja-JP" altLang="en-US">
                <a:latin typeface="Calibri" pitchFamily="34" charset="0"/>
              </a:rPr>
              <a:t>原子核　</a:t>
            </a:r>
            <a:r>
              <a:rPr lang="en-US" altLang="ja-JP">
                <a:latin typeface="Calibri" pitchFamily="34" charset="0"/>
              </a:rPr>
              <a:t>nucleus</a:t>
            </a:r>
          </a:p>
        </p:txBody>
      </p:sp>
      <p:grpSp>
        <p:nvGrpSpPr>
          <p:cNvPr id="3" name="Group 26"/>
          <p:cNvGrpSpPr>
            <a:grpSpLocks/>
          </p:cNvGrpSpPr>
          <p:nvPr/>
        </p:nvGrpSpPr>
        <p:grpSpPr bwMode="auto">
          <a:xfrm>
            <a:off x="5003800" y="981075"/>
            <a:ext cx="936625" cy="936625"/>
            <a:chOff x="2426" y="935"/>
            <a:chExt cx="590" cy="590"/>
          </a:xfrm>
        </p:grpSpPr>
        <p:sp>
          <p:nvSpPr>
            <p:cNvPr id="45164" name="Oval 27"/>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65" name="Oval 28"/>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4" name="Group 29"/>
          <p:cNvGrpSpPr>
            <a:grpSpLocks/>
          </p:cNvGrpSpPr>
          <p:nvPr/>
        </p:nvGrpSpPr>
        <p:grpSpPr bwMode="auto">
          <a:xfrm>
            <a:off x="5013325" y="1930400"/>
            <a:ext cx="936625" cy="936625"/>
            <a:chOff x="2426" y="935"/>
            <a:chExt cx="590" cy="590"/>
          </a:xfrm>
        </p:grpSpPr>
        <p:sp>
          <p:nvSpPr>
            <p:cNvPr id="45162" name="Oval 30"/>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63" name="Oval 31"/>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5" name="Group 32"/>
          <p:cNvGrpSpPr>
            <a:grpSpLocks/>
          </p:cNvGrpSpPr>
          <p:nvPr/>
        </p:nvGrpSpPr>
        <p:grpSpPr bwMode="auto">
          <a:xfrm>
            <a:off x="5013325" y="2873375"/>
            <a:ext cx="936625" cy="936625"/>
            <a:chOff x="2426" y="935"/>
            <a:chExt cx="590" cy="590"/>
          </a:xfrm>
        </p:grpSpPr>
        <p:sp>
          <p:nvSpPr>
            <p:cNvPr id="45160" name="Oval 33"/>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61" name="Oval 34"/>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6" name="Group 35"/>
          <p:cNvGrpSpPr>
            <a:grpSpLocks/>
          </p:cNvGrpSpPr>
          <p:nvPr/>
        </p:nvGrpSpPr>
        <p:grpSpPr bwMode="auto">
          <a:xfrm>
            <a:off x="5022850" y="3822700"/>
            <a:ext cx="936625" cy="936625"/>
            <a:chOff x="2426" y="935"/>
            <a:chExt cx="590" cy="590"/>
          </a:xfrm>
        </p:grpSpPr>
        <p:sp>
          <p:nvSpPr>
            <p:cNvPr id="45158" name="Oval 36"/>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59" name="Oval 37"/>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7" name="Group 38"/>
          <p:cNvGrpSpPr>
            <a:grpSpLocks/>
          </p:cNvGrpSpPr>
          <p:nvPr/>
        </p:nvGrpSpPr>
        <p:grpSpPr bwMode="auto">
          <a:xfrm>
            <a:off x="5824538" y="1439863"/>
            <a:ext cx="936625" cy="936625"/>
            <a:chOff x="2426" y="935"/>
            <a:chExt cx="590" cy="590"/>
          </a:xfrm>
        </p:grpSpPr>
        <p:sp>
          <p:nvSpPr>
            <p:cNvPr id="45156" name="Oval 39"/>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57" name="Oval 40"/>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8" name="Group 41"/>
          <p:cNvGrpSpPr>
            <a:grpSpLocks/>
          </p:cNvGrpSpPr>
          <p:nvPr/>
        </p:nvGrpSpPr>
        <p:grpSpPr bwMode="auto">
          <a:xfrm>
            <a:off x="5834063" y="2389188"/>
            <a:ext cx="936625" cy="936625"/>
            <a:chOff x="2426" y="935"/>
            <a:chExt cx="590" cy="590"/>
          </a:xfrm>
        </p:grpSpPr>
        <p:sp>
          <p:nvSpPr>
            <p:cNvPr id="45154" name="Oval 42"/>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55" name="Oval 43"/>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9" name="Group 44"/>
          <p:cNvGrpSpPr>
            <a:grpSpLocks/>
          </p:cNvGrpSpPr>
          <p:nvPr/>
        </p:nvGrpSpPr>
        <p:grpSpPr bwMode="auto">
          <a:xfrm>
            <a:off x="5834063" y="3332163"/>
            <a:ext cx="936625" cy="936625"/>
            <a:chOff x="2426" y="935"/>
            <a:chExt cx="590" cy="590"/>
          </a:xfrm>
        </p:grpSpPr>
        <p:sp>
          <p:nvSpPr>
            <p:cNvPr id="45152" name="Oval 45"/>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53" name="Oval 46"/>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10" name="Group 47"/>
          <p:cNvGrpSpPr>
            <a:grpSpLocks/>
          </p:cNvGrpSpPr>
          <p:nvPr/>
        </p:nvGrpSpPr>
        <p:grpSpPr bwMode="auto">
          <a:xfrm>
            <a:off x="5843588" y="4281488"/>
            <a:ext cx="936625" cy="936625"/>
            <a:chOff x="2426" y="935"/>
            <a:chExt cx="590" cy="590"/>
          </a:xfrm>
        </p:grpSpPr>
        <p:sp>
          <p:nvSpPr>
            <p:cNvPr id="45150" name="Oval 48"/>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51" name="Oval 49"/>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11" name="Group 50"/>
          <p:cNvGrpSpPr>
            <a:grpSpLocks/>
          </p:cNvGrpSpPr>
          <p:nvPr/>
        </p:nvGrpSpPr>
        <p:grpSpPr bwMode="auto">
          <a:xfrm>
            <a:off x="6645275" y="1898650"/>
            <a:ext cx="936625" cy="936625"/>
            <a:chOff x="2426" y="935"/>
            <a:chExt cx="590" cy="590"/>
          </a:xfrm>
        </p:grpSpPr>
        <p:sp>
          <p:nvSpPr>
            <p:cNvPr id="45148" name="Oval 51"/>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49" name="Oval 52"/>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12" name="Group 53"/>
          <p:cNvGrpSpPr>
            <a:grpSpLocks/>
          </p:cNvGrpSpPr>
          <p:nvPr/>
        </p:nvGrpSpPr>
        <p:grpSpPr bwMode="auto">
          <a:xfrm>
            <a:off x="6654800" y="2847975"/>
            <a:ext cx="936625" cy="936625"/>
            <a:chOff x="2426" y="935"/>
            <a:chExt cx="590" cy="590"/>
          </a:xfrm>
        </p:grpSpPr>
        <p:sp>
          <p:nvSpPr>
            <p:cNvPr id="45146" name="Oval 54"/>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47" name="Oval 55"/>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13" name="Group 56"/>
          <p:cNvGrpSpPr>
            <a:grpSpLocks/>
          </p:cNvGrpSpPr>
          <p:nvPr/>
        </p:nvGrpSpPr>
        <p:grpSpPr bwMode="auto">
          <a:xfrm>
            <a:off x="6654800" y="3790950"/>
            <a:ext cx="936625" cy="936625"/>
            <a:chOff x="2426" y="935"/>
            <a:chExt cx="590" cy="590"/>
          </a:xfrm>
        </p:grpSpPr>
        <p:sp>
          <p:nvSpPr>
            <p:cNvPr id="45144" name="Oval 57"/>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45" name="Oval 58"/>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14" name="Group 59"/>
          <p:cNvGrpSpPr>
            <a:grpSpLocks/>
          </p:cNvGrpSpPr>
          <p:nvPr/>
        </p:nvGrpSpPr>
        <p:grpSpPr bwMode="auto">
          <a:xfrm>
            <a:off x="6664325" y="4740275"/>
            <a:ext cx="936625" cy="936625"/>
            <a:chOff x="2426" y="935"/>
            <a:chExt cx="590" cy="590"/>
          </a:xfrm>
        </p:grpSpPr>
        <p:sp>
          <p:nvSpPr>
            <p:cNvPr id="45142" name="Oval 60"/>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43" name="Oval 61"/>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15" name="Group 62"/>
          <p:cNvGrpSpPr>
            <a:grpSpLocks/>
          </p:cNvGrpSpPr>
          <p:nvPr/>
        </p:nvGrpSpPr>
        <p:grpSpPr bwMode="auto">
          <a:xfrm>
            <a:off x="7466013" y="2357438"/>
            <a:ext cx="936625" cy="936625"/>
            <a:chOff x="2426" y="935"/>
            <a:chExt cx="590" cy="590"/>
          </a:xfrm>
        </p:grpSpPr>
        <p:sp>
          <p:nvSpPr>
            <p:cNvPr id="45140" name="Oval 63"/>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41" name="Oval 64"/>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16" name="Group 65"/>
          <p:cNvGrpSpPr>
            <a:grpSpLocks/>
          </p:cNvGrpSpPr>
          <p:nvPr/>
        </p:nvGrpSpPr>
        <p:grpSpPr bwMode="auto">
          <a:xfrm>
            <a:off x="7475538" y="3306763"/>
            <a:ext cx="936625" cy="936625"/>
            <a:chOff x="2426" y="935"/>
            <a:chExt cx="590" cy="590"/>
          </a:xfrm>
        </p:grpSpPr>
        <p:sp>
          <p:nvSpPr>
            <p:cNvPr id="45138" name="Oval 66"/>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39" name="Oval 67"/>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17" name="Group 68"/>
          <p:cNvGrpSpPr>
            <a:grpSpLocks/>
          </p:cNvGrpSpPr>
          <p:nvPr/>
        </p:nvGrpSpPr>
        <p:grpSpPr bwMode="auto">
          <a:xfrm>
            <a:off x="7475538" y="4249738"/>
            <a:ext cx="936625" cy="936625"/>
            <a:chOff x="2426" y="935"/>
            <a:chExt cx="590" cy="590"/>
          </a:xfrm>
        </p:grpSpPr>
        <p:sp>
          <p:nvSpPr>
            <p:cNvPr id="45136" name="Oval 69"/>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37" name="Oval 70"/>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18" name="Group 71"/>
          <p:cNvGrpSpPr>
            <a:grpSpLocks/>
          </p:cNvGrpSpPr>
          <p:nvPr/>
        </p:nvGrpSpPr>
        <p:grpSpPr bwMode="auto">
          <a:xfrm>
            <a:off x="7485063" y="5199063"/>
            <a:ext cx="936625" cy="936625"/>
            <a:chOff x="2426" y="935"/>
            <a:chExt cx="590" cy="590"/>
          </a:xfrm>
        </p:grpSpPr>
        <p:sp>
          <p:nvSpPr>
            <p:cNvPr id="45134" name="Oval 72"/>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35" name="Oval 73"/>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19" name="Group 74"/>
          <p:cNvGrpSpPr>
            <a:grpSpLocks/>
          </p:cNvGrpSpPr>
          <p:nvPr/>
        </p:nvGrpSpPr>
        <p:grpSpPr bwMode="auto">
          <a:xfrm>
            <a:off x="5003800" y="44450"/>
            <a:ext cx="936625" cy="936625"/>
            <a:chOff x="2426" y="935"/>
            <a:chExt cx="590" cy="590"/>
          </a:xfrm>
        </p:grpSpPr>
        <p:sp>
          <p:nvSpPr>
            <p:cNvPr id="45132" name="Oval 75"/>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33" name="Oval 76"/>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20" name="Group 77"/>
          <p:cNvGrpSpPr>
            <a:grpSpLocks/>
          </p:cNvGrpSpPr>
          <p:nvPr/>
        </p:nvGrpSpPr>
        <p:grpSpPr bwMode="auto">
          <a:xfrm>
            <a:off x="5824538" y="503238"/>
            <a:ext cx="936625" cy="936625"/>
            <a:chOff x="2426" y="935"/>
            <a:chExt cx="590" cy="590"/>
          </a:xfrm>
        </p:grpSpPr>
        <p:sp>
          <p:nvSpPr>
            <p:cNvPr id="45130" name="Oval 78"/>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31" name="Oval 79"/>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21" name="Group 80"/>
          <p:cNvGrpSpPr>
            <a:grpSpLocks/>
          </p:cNvGrpSpPr>
          <p:nvPr/>
        </p:nvGrpSpPr>
        <p:grpSpPr bwMode="auto">
          <a:xfrm>
            <a:off x="6645275" y="962025"/>
            <a:ext cx="936625" cy="936625"/>
            <a:chOff x="2426" y="935"/>
            <a:chExt cx="590" cy="590"/>
          </a:xfrm>
        </p:grpSpPr>
        <p:sp>
          <p:nvSpPr>
            <p:cNvPr id="45128" name="Oval 81"/>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29" name="Oval 82"/>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22" name="Group 83"/>
          <p:cNvGrpSpPr>
            <a:grpSpLocks/>
          </p:cNvGrpSpPr>
          <p:nvPr/>
        </p:nvGrpSpPr>
        <p:grpSpPr bwMode="auto">
          <a:xfrm>
            <a:off x="7466013" y="1420813"/>
            <a:ext cx="936625" cy="936625"/>
            <a:chOff x="2426" y="935"/>
            <a:chExt cx="590" cy="590"/>
          </a:xfrm>
        </p:grpSpPr>
        <p:sp>
          <p:nvSpPr>
            <p:cNvPr id="45126" name="Oval 84"/>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27" name="Oval 85"/>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23" name="Group 86"/>
          <p:cNvGrpSpPr>
            <a:grpSpLocks/>
          </p:cNvGrpSpPr>
          <p:nvPr/>
        </p:nvGrpSpPr>
        <p:grpSpPr bwMode="auto">
          <a:xfrm>
            <a:off x="6654800" y="36513"/>
            <a:ext cx="936625" cy="936625"/>
            <a:chOff x="2426" y="935"/>
            <a:chExt cx="590" cy="590"/>
          </a:xfrm>
        </p:grpSpPr>
        <p:sp>
          <p:nvSpPr>
            <p:cNvPr id="45124" name="Oval 87"/>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25" name="Oval 88"/>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24" name="Group 89"/>
          <p:cNvGrpSpPr>
            <a:grpSpLocks/>
          </p:cNvGrpSpPr>
          <p:nvPr/>
        </p:nvGrpSpPr>
        <p:grpSpPr bwMode="auto">
          <a:xfrm>
            <a:off x="7475538" y="495300"/>
            <a:ext cx="936625" cy="936625"/>
            <a:chOff x="2426" y="935"/>
            <a:chExt cx="590" cy="590"/>
          </a:xfrm>
        </p:grpSpPr>
        <p:sp>
          <p:nvSpPr>
            <p:cNvPr id="45122" name="Oval 90"/>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23" name="Oval 91"/>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25" name="Group 92"/>
          <p:cNvGrpSpPr>
            <a:grpSpLocks/>
          </p:cNvGrpSpPr>
          <p:nvPr/>
        </p:nvGrpSpPr>
        <p:grpSpPr bwMode="auto">
          <a:xfrm>
            <a:off x="5027613" y="4760913"/>
            <a:ext cx="936625" cy="936625"/>
            <a:chOff x="2426" y="935"/>
            <a:chExt cx="590" cy="590"/>
          </a:xfrm>
        </p:grpSpPr>
        <p:sp>
          <p:nvSpPr>
            <p:cNvPr id="45120" name="Oval 93"/>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21" name="Oval 94"/>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26" name="Group 95"/>
          <p:cNvGrpSpPr>
            <a:grpSpLocks/>
          </p:cNvGrpSpPr>
          <p:nvPr/>
        </p:nvGrpSpPr>
        <p:grpSpPr bwMode="auto">
          <a:xfrm>
            <a:off x="5848350" y="5219700"/>
            <a:ext cx="936625" cy="936625"/>
            <a:chOff x="2426" y="935"/>
            <a:chExt cx="590" cy="590"/>
          </a:xfrm>
        </p:grpSpPr>
        <p:sp>
          <p:nvSpPr>
            <p:cNvPr id="45118" name="Oval 96"/>
            <p:cNvSpPr>
              <a:spLocks noChangeArrowheads="1"/>
            </p:cNvSpPr>
            <p:nvPr/>
          </p:nvSpPr>
          <p:spPr bwMode="auto">
            <a:xfrm>
              <a:off x="2426" y="935"/>
              <a:ext cx="590" cy="590"/>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sp>
          <p:nvSpPr>
            <p:cNvPr id="45119" name="Oval 97"/>
            <p:cNvSpPr>
              <a:spLocks noChangeArrowheads="1"/>
            </p:cNvSpPr>
            <p:nvPr/>
          </p:nvSpPr>
          <p:spPr bwMode="auto">
            <a:xfrm>
              <a:off x="2698" y="1207"/>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Calibri" pitchFamily="34" charset="0"/>
              </a:endParaRPr>
            </a:p>
          </p:txBody>
        </p:sp>
      </p:grpSp>
      <p:sp>
        <p:nvSpPr>
          <p:cNvPr id="45107" name="Line 98"/>
          <p:cNvSpPr>
            <a:spLocks noChangeShapeType="1"/>
          </p:cNvSpPr>
          <p:nvPr/>
        </p:nvSpPr>
        <p:spPr bwMode="auto">
          <a:xfrm>
            <a:off x="1835150" y="2565400"/>
            <a:ext cx="1584325" cy="0"/>
          </a:xfrm>
          <a:prstGeom prst="line">
            <a:avLst/>
          </a:prstGeom>
          <a:noFill/>
          <a:ln w="38100">
            <a:solidFill>
              <a:schemeClr val="tx1"/>
            </a:solidFill>
            <a:round/>
            <a:headEnd/>
            <a:tailEnd type="triangle" w="med" len="med"/>
          </a:ln>
        </p:spPr>
        <p:txBody>
          <a:bodyPr/>
          <a:lstStyle/>
          <a:p>
            <a:endParaRPr lang="ja-JP" altLang="en-US"/>
          </a:p>
        </p:txBody>
      </p:sp>
      <p:grpSp>
        <p:nvGrpSpPr>
          <p:cNvPr id="27" name="Group 99"/>
          <p:cNvGrpSpPr>
            <a:grpSpLocks/>
          </p:cNvGrpSpPr>
          <p:nvPr/>
        </p:nvGrpSpPr>
        <p:grpSpPr bwMode="auto">
          <a:xfrm>
            <a:off x="395288" y="2205038"/>
            <a:ext cx="936625" cy="936625"/>
            <a:chOff x="2426" y="935"/>
            <a:chExt cx="590" cy="590"/>
          </a:xfrm>
        </p:grpSpPr>
        <p:sp>
          <p:nvSpPr>
            <p:cNvPr id="39996" name="Oval 100"/>
            <p:cNvSpPr>
              <a:spLocks noChangeArrowheads="1"/>
            </p:cNvSpPr>
            <p:nvPr/>
          </p:nvSpPr>
          <p:spPr bwMode="auto">
            <a:xfrm>
              <a:off x="2426" y="935"/>
              <a:ext cx="590" cy="590"/>
            </a:xfrm>
            <a:prstGeom prst="ellipse">
              <a:avLst/>
            </a:prstGeom>
            <a:solidFill>
              <a:schemeClr val="accent3">
                <a:lumMod val="20000"/>
                <a:lumOff val="80000"/>
              </a:schemeClr>
            </a:solidFill>
            <a:ln w="9525">
              <a:solidFill>
                <a:schemeClr val="tx1"/>
              </a:solidFill>
              <a:round/>
              <a:headEnd/>
              <a:tailEnd/>
            </a:ln>
          </p:spPr>
          <p:txBody>
            <a:bodyPr wrap="none" anchor="ctr"/>
            <a:lstStyle/>
            <a:p>
              <a:pPr fontAlgn="auto">
                <a:spcBef>
                  <a:spcPts val="0"/>
                </a:spcBef>
                <a:spcAft>
                  <a:spcPts val="0"/>
                </a:spcAft>
                <a:defRPr/>
              </a:pPr>
              <a:endParaRPr lang="ja-JP" altLang="en-US">
                <a:latin typeface="+mn-lt"/>
                <a:ea typeface="+mn-ea"/>
              </a:endParaRPr>
            </a:p>
          </p:txBody>
        </p:sp>
        <p:sp>
          <p:nvSpPr>
            <p:cNvPr id="45117" name="Oval 101"/>
            <p:cNvSpPr>
              <a:spLocks noChangeArrowheads="1"/>
            </p:cNvSpPr>
            <p:nvPr/>
          </p:nvSpPr>
          <p:spPr bwMode="auto">
            <a:xfrm>
              <a:off x="2698" y="1207"/>
              <a:ext cx="46" cy="45"/>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28" name="Group 102"/>
          <p:cNvGrpSpPr>
            <a:grpSpLocks/>
          </p:cNvGrpSpPr>
          <p:nvPr/>
        </p:nvGrpSpPr>
        <p:grpSpPr bwMode="auto">
          <a:xfrm>
            <a:off x="1692275" y="2924175"/>
            <a:ext cx="936625" cy="936625"/>
            <a:chOff x="2426" y="935"/>
            <a:chExt cx="590" cy="590"/>
          </a:xfrm>
        </p:grpSpPr>
        <p:sp>
          <p:nvSpPr>
            <p:cNvPr id="39994" name="Oval 103"/>
            <p:cNvSpPr>
              <a:spLocks noChangeArrowheads="1"/>
            </p:cNvSpPr>
            <p:nvPr/>
          </p:nvSpPr>
          <p:spPr bwMode="auto">
            <a:xfrm>
              <a:off x="2426" y="935"/>
              <a:ext cx="590" cy="590"/>
            </a:xfrm>
            <a:prstGeom prst="ellipse">
              <a:avLst/>
            </a:prstGeom>
            <a:solidFill>
              <a:schemeClr val="accent3">
                <a:lumMod val="20000"/>
                <a:lumOff val="80000"/>
              </a:schemeClr>
            </a:solidFill>
            <a:ln w="9525">
              <a:solidFill>
                <a:schemeClr val="tx1"/>
              </a:solidFill>
              <a:round/>
              <a:headEnd/>
              <a:tailEnd/>
            </a:ln>
          </p:spPr>
          <p:txBody>
            <a:bodyPr wrap="none" anchor="ctr"/>
            <a:lstStyle/>
            <a:p>
              <a:pPr fontAlgn="auto">
                <a:spcBef>
                  <a:spcPts val="0"/>
                </a:spcBef>
                <a:spcAft>
                  <a:spcPts val="0"/>
                </a:spcAft>
                <a:defRPr/>
              </a:pPr>
              <a:endParaRPr lang="ja-JP" altLang="en-US">
                <a:latin typeface="+mn-lt"/>
                <a:ea typeface="+mn-ea"/>
              </a:endParaRPr>
            </a:p>
          </p:txBody>
        </p:sp>
        <p:sp>
          <p:nvSpPr>
            <p:cNvPr id="45115" name="Oval 104"/>
            <p:cNvSpPr>
              <a:spLocks noChangeArrowheads="1"/>
            </p:cNvSpPr>
            <p:nvPr/>
          </p:nvSpPr>
          <p:spPr bwMode="auto">
            <a:xfrm>
              <a:off x="2698" y="1207"/>
              <a:ext cx="46" cy="45"/>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grpSp>
      <p:sp>
        <p:nvSpPr>
          <p:cNvPr id="45110" name="Text Box 105"/>
          <p:cNvSpPr txBox="1">
            <a:spLocks noChangeArrowheads="1"/>
          </p:cNvSpPr>
          <p:nvPr/>
        </p:nvSpPr>
        <p:spPr bwMode="auto">
          <a:xfrm>
            <a:off x="735013" y="63500"/>
            <a:ext cx="2460625" cy="457200"/>
          </a:xfrm>
          <a:prstGeom prst="rect">
            <a:avLst/>
          </a:prstGeom>
          <a:noFill/>
          <a:ln w="9525">
            <a:noFill/>
            <a:miter lim="800000"/>
            <a:headEnd/>
            <a:tailEnd/>
          </a:ln>
        </p:spPr>
        <p:txBody>
          <a:bodyPr wrap="none">
            <a:spAutoFit/>
          </a:bodyPr>
          <a:lstStyle/>
          <a:p>
            <a:r>
              <a:rPr lang="en-US" altLang="ja-JP" baseline="30000">
                <a:solidFill>
                  <a:schemeClr val="bg1"/>
                </a:solidFill>
                <a:latin typeface="Calibri" pitchFamily="34" charset="0"/>
              </a:rPr>
              <a:t>70</a:t>
            </a:r>
            <a:r>
              <a:rPr lang="en-US" altLang="ja-JP">
                <a:solidFill>
                  <a:schemeClr val="bg1"/>
                </a:solidFill>
                <a:latin typeface="Calibri" pitchFamily="34" charset="0"/>
              </a:rPr>
              <a:t>Zn ions (beam)</a:t>
            </a:r>
          </a:p>
        </p:txBody>
      </p:sp>
      <p:sp>
        <p:nvSpPr>
          <p:cNvPr id="45111" name="Text Box 106"/>
          <p:cNvSpPr txBox="1">
            <a:spLocks noChangeArrowheads="1"/>
          </p:cNvSpPr>
          <p:nvPr/>
        </p:nvSpPr>
        <p:spPr bwMode="auto">
          <a:xfrm>
            <a:off x="5338763" y="6284913"/>
            <a:ext cx="2774950" cy="457200"/>
          </a:xfrm>
          <a:prstGeom prst="rect">
            <a:avLst/>
          </a:prstGeom>
          <a:noFill/>
          <a:ln w="9525">
            <a:noFill/>
            <a:miter lim="800000"/>
            <a:headEnd/>
            <a:tailEnd/>
          </a:ln>
        </p:spPr>
        <p:txBody>
          <a:bodyPr wrap="none">
            <a:spAutoFit/>
          </a:bodyPr>
          <a:lstStyle/>
          <a:p>
            <a:r>
              <a:rPr lang="en-US" altLang="ja-JP" baseline="30000">
                <a:latin typeface="Calibri" pitchFamily="34" charset="0"/>
              </a:rPr>
              <a:t>209</a:t>
            </a:r>
            <a:r>
              <a:rPr lang="en-US" altLang="ja-JP">
                <a:latin typeface="Calibri" pitchFamily="34" charset="0"/>
              </a:rPr>
              <a:t>Bi atoms (target)</a:t>
            </a:r>
          </a:p>
        </p:txBody>
      </p:sp>
      <p:sp>
        <p:nvSpPr>
          <p:cNvPr id="45112" name="Line 107"/>
          <p:cNvSpPr>
            <a:spLocks noChangeShapeType="1"/>
          </p:cNvSpPr>
          <p:nvPr/>
        </p:nvSpPr>
        <p:spPr bwMode="auto">
          <a:xfrm>
            <a:off x="2987675" y="1412875"/>
            <a:ext cx="1584325" cy="0"/>
          </a:xfrm>
          <a:prstGeom prst="line">
            <a:avLst/>
          </a:prstGeom>
          <a:noFill/>
          <a:ln w="38100">
            <a:solidFill>
              <a:schemeClr val="tx1"/>
            </a:solidFill>
            <a:round/>
            <a:headEnd/>
            <a:tailEnd type="triangle" w="med" len="med"/>
          </a:ln>
        </p:spPr>
        <p:txBody>
          <a:bodyPr/>
          <a:lstStyle/>
          <a:p>
            <a:endParaRPr lang="ja-JP" altLang="en-US"/>
          </a:p>
        </p:txBody>
      </p:sp>
      <p:sp>
        <p:nvSpPr>
          <p:cNvPr id="45113" name="Line 108"/>
          <p:cNvSpPr>
            <a:spLocks noChangeShapeType="1"/>
          </p:cNvSpPr>
          <p:nvPr/>
        </p:nvSpPr>
        <p:spPr bwMode="auto">
          <a:xfrm>
            <a:off x="3203575" y="3429000"/>
            <a:ext cx="1584325" cy="0"/>
          </a:xfrm>
          <a:prstGeom prst="line">
            <a:avLst/>
          </a:prstGeom>
          <a:noFill/>
          <a:ln w="38100">
            <a:solidFill>
              <a:schemeClr val="tx1"/>
            </a:solidFill>
            <a:round/>
            <a:headEnd/>
            <a:tailEnd type="triangle" w="med" len="med"/>
          </a:ln>
        </p:spPr>
        <p:txBody>
          <a:bodyPr/>
          <a:lstStyle/>
          <a:p>
            <a:endParaRPr lang="ja-JP" altLang="en-US"/>
          </a:p>
        </p:txBody>
      </p:sp>
      <p:sp>
        <p:nvSpPr>
          <p:cNvPr id="111" name="フッター プレースホルダ 110"/>
          <p:cNvSpPr>
            <a:spLocks noGrp="1"/>
          </p:cNvSpPr>
          <p:nvPr>
            <p:ph type="ftr" sz="quarter" idx="11"/>
          </p:nvPr>
        </p:nvSpPr>
        <p:spPr/>
        <p:txBody>
          <a:bodyPr/>
          <a:lstStyle/>
          <a:p>
            <a:r>
              <a:rPr kumimoji="1" lang="en-US" altLang="zh-CN" smtClean="0"/>
              <a:t>ARIS2014</a:t>
            </a:r>
            <a:endParaRPr kumimoji="1" lang="ja-JP"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F545769-41FA-4653-A6E2-F6DA4B582EBB}" type="datetime1">
              <a:rPr kumimoji="1" lang="ja-JP" altLang="en-US" smtClean="0"/>
              <a:t>2014/6/5</a:t>
            </a:fld>
            <a:endParaRPr kumimoji="1" lang="ja-JP" altLang="en-US"/>
          </a:p>
        </p:txBody>
      </p:sp>
      <p:sp>
        <p:nvSpPr>
          <p:cNvPr id="3" name="スライド番号プレースホルダ 2"/>
          <p:cNvSpPr>
            <a:spLocks noGrp="1"/>
          </p:cNvSpPr>
          <p:nvPr>
            <p:ph type="sldNum" sz="quarter" idx="12"/>
          </p:nvPr>
        </p:nvSpPr>
        <p:spPr/>
        <p:txBody>
          <a:bodyPr/>
          <a:lstStyle/>
          <a:p>
            <a:fld id="{596F3A7F-5E54-4477-88E8-1410831F0F23}" type="slidenum">
              <a:rPr kumimoji="1" lang="ja-JP" altLang="en-US" smtClean="0"/>
              <a:pPr/>
              <a:t>56</a:t>
            </a:fld>
            <a:endParaRPr kumimoji="1" lang="ja-JP" altLang="en-US"/>
          </a:p>
        </p:txBody>
      </p:sp>
      <p:pic>
        <p:nvPicPr>
          <p:cNvPr id="5" name="Picture 2" descr="http://upload.wikimedia.org/wikipedia/commons/b/b6/Coal.jpg"/>
          <p:cNvPicPr>
            <a:picLocks noChangeAspect="1" noChangeArrowheads="1"/>
          </p:cNvPicPr>
          <p:nvPr/>
        </p:nvPicPr>
        <p:blipFill>
          <a:blip r:embed="rId2" cstate="print"/>
          <a:srcRect l="6963" r="9483"/>
          <a:stretch>
            <a:fillRect/>
          </a:stretch>
        </p:blipFill>
        <p:spPr bwMode="auto">
          <a:xfrm>
            <a:off x="0" y="0"/>
            <a:ext cx="1714500" cy="2125663"/>
          </a:xfrm>
          <a:prstGeom prst="rect">
            <a:avLst/>
          </a:prstGeom>
          <a:noFill/>
          <a:ln w="9525">
            <a:noFill/>
            <a:miter lim="800000"/>
            <a:headEnd/>
            <a:tailEnd/>
          </a:ln>
        </p:spPr>
      </p:pic>
      <p:pic>
        <p:nvPicPr>
          <p:cNvPr id="6" name="Picture 4" descr="http://www6.ocn.ne.jp/~mineral/img539.jpg"/>
          <p:cNvPicPr>
            <a:picLocks noChangeAspect="1" noChangeArrowheads="1"/>
          </p:cNvPicPr>
          <p:nvPr/>
        </p:nvPicPr>
        <p:blipFill>
          <a:blip r:embed="rId3" cstate="print"/>
          <a:srcRect/>
          <a:stretch>
            <a:fillRect/>
          </a:stretch>
        </p:blipFill>
        <p:spPr bwMode="auto">
          <a:xfrm>
            <a:off x="1724025" y="0"/>
            <a:ext cx="2020888" cy="2124075"/>
          </a:xfrm>
          <a:prstGeom prst="rect">
            <a:avLst/>
          </a:prstGeom>
          <a:noFill/>
          <a:ln w="9525">
            <a:noFill/>
            <a:miter lim="800000"/>
            <a:headEnd/>
            <a:tailEnd/>
          </a:ln>
        </p:spPr>
      </p:pic>
      <p:pic>
        <p:nvPicPr>
          <p:cNvPr id="7" name="Picture 6" descr="ファイル:GoldNuggetUSGOV.jpg">
            <a:hlinkClick r:id="rId4"/>
          </p:cNvPr>
          <p:cNvPicPr>
            <a:picLocks noChangeAspect="1" noChangeArrowheads="1"/>
          </p:cNvPicPr>
          <p:nvPr/>
        </p:nvPicPr>
        <p:blipFill>
          <a:blip r:embed="rId5" cstate="print"/>
          <a:srcRect l="2271" r="6874"/>
          <a:stretch>
            <a:fillRect/>
          </a:stretch>
        </p:blipFill>
        <p:spPr bwMode="auto">
          <a:xfrm>
            <a:off x="3759200" y="-3175"/>
            <a:ext cx="2857500" cy="2124075"/>
          </a:xfrm>
          <a:prstGeom prst="rect">
            <a:avLst/>
          </a:prstGeom>
          <a:noFill/>
          <a:ln w="9525">
            <a:noFill/>
            <a:miter lim="800000"/>
            <a:headEnd/>
            <a:tailEnd/>
          </a:ln>
        </p:spPr>
      </p:pic>
      <p:pic>
        <p:nvPicPr>
          <p:cNvPr id="8" name="Picture 8" descr="ファイル:Native silver.jpg">
            <a:hlinkClick r:id="rId6"/>
          </p:cNvPr>
          <p:cNvPicPr>
            <a:picLocks noChangeAspect="1" noChangeArrowheads="1"/>
          </p:cNvPicPr>
          <p:nvPr/>
        </p:nvPicPr>
        <p:blipFill>
          <a:blip r:embed="rId7" cstate="print"/>
          <a:srcRect l="2641" r="4910"/>
          <a:stretch>
            <a:fillRect/>
          </a:stretch>
        </p:blipFill>
        <p:spPr bwMode="auto">
          <a:xfrm>
            <a:off x="6626225" y="0"/>
            <a:ext cx="2500313" cy="2124075"/>
          </a:xfrm>
          <a:prstGeom prst="rect">
            <a:avLst/>
          </a:prstGeom>
          <a:noFill/>
          <a:ln w="9525">
            <a:noFill/>
            <a:miter lim="800000"/>
            <a:headEnd/>
            <a:tailEnd/>
          </a:ln>
        </p:spPr>
      </p:pic>
      <p:pic>
        <p:nvPicPr>
          <p:cNvPr id="9" name="Picture 10" descr="ファイル:Natural Copper Ore Macro 1.JPG">
            <a:hlinkClick r:id="rId8"/>
          </p:cNvPr>
          <p:cNvPicPr>
            <a:picLocks noChangeAspect="1" noChangeArrowheads="1"/>
          </p:cNvPicPr>
          <p:nvPr/>
        </p:nvPicPr>
        <p:blipFill>
          <a:blip r:embed="rId9" cstate="print"/>
          <a:srcRect l="17657" t="9189" r="16756" b="16817"/>
          <a:stretch>
            <a:fillRect/>
          </a:stretch>
        </p:blipFill>
        <p:spPr bwMode="auto">
          <a:xfrm>
            <a:off x="0" y="2728913"/>
            <a:ext cx="1857375" cy="1571625"/>
          </a:xfrm>
          <a:prstGeom prst="rect">
            <a:avLst/>
          </a:prstGeom>
          <a:noFill/>
          <a:ln w="9525">
            <a:noFill/>
            <a:miter lim="800000"/>
            <a:headEnd/>
            <a:tailEnd/>
          </a:ln>
        </p:spPr>
      </p:pic>
      <p:pic>
        <p:nvPicPr>
          <p:cNvPr id="10" name="Picture 12" descr="自然水銀"/>
          <p:cNvPicPr>
            <a:picLocks noChangeAspect="1" noChangeArrowheads="1"/>
          </p:cNvPicPr>
          <p:nvPr/>
        </p:nvPicPr>
        <p:blipFill>
          <a:blip r:embed="rId10" cstate="print"/>
          <a:srcRect/>
          <a:stretch>
            <a:fillRect/>
          </a:stretch>
        </p:blipFill>
        <p:spPr bwMode="auto">
          <a:xfrm>
            <a:off x="2143125" y="2681288"/>
            <a:ext cx="1692275" cy="1692275"/>
          </a:xfrm>
          <a:prstGeom prst="rect">
            <a:avLst/>
          </a:prstGeom>
          <a:noFill/>
          <a:ln w="9525">
            <a:noFill/>
            <a:miter lim="800000"/>
            <a:headEnd/>
            <a:tailEnd/>
          </a:ln>
        </p:spPr>
      </p:pic>
      <p:pic>
        <p:nvPicPr>
          <p:cNvPr id="11" name="Picture 14" descr="ファイル:Sulfur.jpg">
            <a:hlinkClick r:id="rId11"/>
          </p:cNvPr>
          <p:cNvPicPr>
            <a:picLocks noChangeAspect="1" noChangeArrowheads="1"/>
          </p:cNvPicPr>
          <p:nvPr/>
        </p:nvPicPr>
        <p:blipFill>
          <a:blip r:embed="rId12" cstate="print"/>
          <a:srcRect l="14577" r="18372"/>
          <a:stretch>
            <a:fillRect/>
          </a:stretch>
        </p:blipFill>
        <p:spPr bwMode="auto">
          <a:xfrm>
            <a:off x="4286250" y="2608263"/>
            <a:ext cx="1825625" cy="1800225"/>
          </a:xfrm>
          <a:prstGeom prst="rect">
            <a:avLst/>
          </a:prstGeom>
          <a:noFill/>
          <a:ln w="9525">
            <a:noFill/>
            <a:miter lim="800000"/>
            <a:headEnd/>
            <a:tailEnd/>
          </a:ln>
        </p:spPr>
      </p:pic>
      <p:sp>
        <p:nvSpPr>
          <p:cNvPr id="12" name="テキスト ボックス 8"/>
          <p:cNvSpPr txBox="1">
            <a:spLocks noChangeArrowheads="1"/>
          </p:cNvSpPr>
          <p:nvPr/>
        </p:nvSpPr>
        <p:spPr bwMode="auto">
          <a:xfrm>
            <a:off x="312738" y="2143125"/>
            <a:ext cx="1044575" cy="369888"/>
          </a:xfrm>
          <a:prstGeom prst="rect">
            <a:avLst/>
          </a:prstGeom>
          <a:noFill/>
          <a:ln w="9525">
            <a:noFill/>
            <a:miter lim="800000"/>
            <a:headEnd/>
            <a:tailEnd/>
          </a:ln>
        </p:spPr>
        <p:txBody>
          <a:bodyPr wrap="none">
            <a:spAutoFit/>
          </a:bodyPr>
          <a:lstStyle/>
          <a:p>
            <a:r>
              <a:rPr lang="ja-JP" altLang="en-US">
                <a:latin typeface="Calibri" pitchFamily="34" charset="0"/>
              </a:rPr>
              <a:t>石炭（</a:t>
            </a:r>
            <a:r>
              <a:rPr lang="en-US" altLang="ja-JP">
                <a:latin typeface="Calibri" pitchFamily="34" charset="0"/>
              </a:rPr>
              <a:t>C</a:t>
            </a:r>
            <a:r>
              <a:rPr lang="ja-JP" altLang="en-US">
                <a:latin typeface="Calibri" pitchFamily="34" charset="0"/>
              </a:rPr>
              <a:t>）</a:t>
            </a:r>
          </a:p>
        </p:txBody>
      </p:sp>
      <p:sp>
        <p:nvSpPr>
          <p:cNvPr id="13" name="テキスト ボックス 9"/>
          <p:cNvSpPr txBox="1">
            <a:spLocks noChangeArrowheads="1"/>
          </p:cNvSpPr>
          <p:nvPr/>
        </p:nvSpPr>
        <p:spPr bwMode="auto">
          <a:xfrm>
            <a:off x="2071688" y="2143125"/>
            <a:ext cx="1377950" cy="369888"/>
          </a:xfrm>
          <a:prstGeom prst="rect">
            <a:avLst/>
          </a:prstGeom>
          <a:noFill/>
          <a:ln w="9525">
            <a:noFill/>
            <a:miter lim="800000"/>
            <a:headEnd/>
            <a:tailEnd/>
          </a:ln>
        </p:spPr>
        <p:txBody>
          <a:bodyPr wrap="none">
            <a:spAutoFit/>
          </a:bodyPr>
          <a:lstStyle/>
          <a:p>
            <a:r>
              <a:rPr lang="ja-JP" altLang="en-US">
                <a:latin typeface="Calibri" pitchFamily="34" charset="0"/>
              </a:rPr>
              <a:t>鉄隕石（</a:t>
            </a:r>
            <a:r>
              <a:rPr lang="en-US" altLang="ja-JP">
                <a:latin typeface="Calibri" pitchFamily="34" charset="0"/>
              </a:rPr>
              <a:t>Fe</a:t>
            </a:r>
            <a:r>
              <a:rPr lang="ja-JP" altLang="en-US">
                <a:latin typeface="Calibri" pitchFamily="34" charset="0"/>
              </a:rPr>
              <a:t>）</a:t>
            </a:r>
          </a:p>
        </p:txBody>
      </p:sp>
      <p:sp>
        <p:nvSpPr>
          <p:cNvPr id="14" name="テキスト ボックス 10"/>
          <p:cNvSpPr txBox="1">
            <a:spLocks noChangeArrowheads="1"/>
          </p:cNvSpPr>
          <p:nvPr/>
        </p:nvSpPr>
        <p:spPr bwMode="auto">
          <a:xfrm>
            <a:off x="4384675" y="2143125"/>
            <a:ext cx="1390650" cy="369888"/>
          </a:xfrm>
          <a:prstGeom prst="rect">
            <a:avLst/>
          </a:prstGeom>
          <a:noFill/>
          <a:ln w="9525">
            <a:noFill/>
            <a:miter lim="800000"/>
            <a:headEnd/>
            <a:tailEnd/>
          </a:ln>
        </p:spPr>
        <p:txBody>
          <a:bodyPr wrap="none">
            <a:spAutoFit/>
          </a:bodyPr>
          <a:lstStyle/>
          <a:p>
            <a:r>
              <a:rPr lang="ja-JP" altLang="en-US">
                <a:latin typeface="Calibri" pitchFamily="34" charset="0"/>
              </a:rPr>
              <a:t>自然金（</a:t>
            </a:r>
            <a:r>
              <a:rPr lang="en-US" altLang="ja-JP">
                <a:latin typeface="Calibri" pitchFamily="34" charset="0"/>
              </a:rPr>
              <a:t>Au</a:t>
            </a:r>
            <a:r>
              <a:rPr lang="ja-JP" altLang="en-US">
                <a:latin typeface="Calibri" pitchFamily="34" charset="0"/>
              </a:rPr>
              <a:t>）</a:t>
            </a:r>
          </a:p>
        </p:txBody>
      </p:sp>
      <p:sp>
        <p:nvSpPr>
          <p:cNvPr id="15" name="テキスト ボックス 11"/>
          <p:cNvSpPr txBox="1">
            <a:spLocks noChangeArrowheads="1"/>
          </p:cNvSpPr>
          <p:nvPr/>
        </p:nvSpPr>
        <p:spPr bwMode="auto">
          <a:xfrm>
            <a:off x="7143750" y="2143125"/>
            <a:ext cx="1390650" cy="369888"/>
          </a:xfrm>
          <a:prstGeom prst="rect">
            <a:avLst/>
          </a:prstGeom>
          <a:noFill/>
          <a:ln w="9525">
            <a:noFill/>
            <a:miter lim="800000"/>
            <a:headEnd/>
            <a:tailEnd/>
          </a:ln>
        </p:spPr>
        <p:txBody>
          <a:bodyPr wrap="none">
            <a:spAutoFit/>
          </a:bodyPr>
          <a:lstStyle/>
          <a:p>
            <a:r>
              <a:rPr lang="ja-JP" altLang="en-US">
                <a:latin typeface="Calibri" pitchFamily="34" charset="0"/>
              </a:rPr>
              <a:t>自然銀（</a:t>
            </a:r>
            <a:r>
              <a:rPr lang="en-US" altLang="ja-JP">
                <a:latin typeface="Calibri" pitchFamily="34" charset="0"/>
              </a:rPr>
              <a:t>Ag</a:t>
            </a:r>
            <a:r>
              <a:rPr lang="ja-JP" altLang="en-US">
                <a:latin typeface="Calibri" pitchFamily="34" charset="0"/>
              </a:rPr>
              <a:t>）</a:t>
            </a:r>
          </a:p>
        </p:txBody>
      </p:sp>
      <p:sp>
        <p:nvSpPr>
          <p:cNvPr id="16" name="テキスト ボックス 12"/>
          <p:cNvSpPr txBox="1">
            <a:spLocks noChangeArrowheads="1"/>
          </p:cNvSpPr>
          <p:nvPr/>
        </p:nvSpPr>
        <p:spPr bwMode="auto">
          <a:xfrm>
            <a:off x="285750" y="4443413"/>
            <a:ext cx="1403350" cy="369887"/>
          </a:xfrm>
          <a:prstGeom prst="rect">
            <a:avLst/>
          </a:prstGeom>
          <a:noFill/>
          <a:ln w="9525">
            <a:noFill/>
            <a:miter lim="800000"/>
            <a:headEnd/>
            <a:tailEnd/>
          </a:ln>
        </p:spPr>
        <p:txBody>
          <a:bodyPr wrap="none">
            <a:spAutoFit/>
          </a:bodyPr>
          <a:lstStyle/>
          <a:p>
            <a:r>
              <a:rPr lang="ja-JP" altLang="en-US">
                <a:latin typeface="Calibri" pitchFamily="34" charset="0"/>
              </a:rPr>
              <a:t>自然銅（</a:t>
            </a:r>
            <a:r>
              <a:rPr lang="en-US" altLang="ja-JP">
                <a:latin typeface="Calibri" pitchFamily="34" charset="0"/>
              </a:rPr>
              <a:t>Cu</a:t>
            </a:r>
            <a:r>
              <a:rPr lang="ja-JP" altLang="en-US">
                <a:latin typeface="Calibri" pitchFamily="34" charset="0"/>
              </a:rPr>
              <a:t>）</a:t>
            </a:r>
          </a:p>
        </p:txBody>
      </p:sp>
      <p:sp>
        <p:nvSpPr>
          <p:cNvPr id="17" name="テキスト ボックス 13"/>
          <p:cNvSpPr txBox="1">
            <a:spLocks noChangeArrowheads="1"/>
          </p:cNvSpPr>
          <p:nvPr/>
        </p:nvSpPr>
        <p:spPr bwMode="auto">
          <a:xfrm>
            <a:off x="2000250" y="4503738"/>
            <a:ext cx="2271713" cy="368300"/>
          </a:xfrm>
          <a:prstGeom prst="rect">
            <a:avLst/>
          </a:prstGeom>
          <a:noFill/>
          <a:ln w="9525">
            <a:noFill/>
            <a:miter lim="800000"/>
            <a:headEnd/>
            <a:tailEnd/>
          </a:ln>
        </p:spPr>
        <p:txBody>
          <a:bodyPr wrap="none">
            <a:spAutoFit/>
          </a:bodyPr>
          <a:lstStyle/>
          <a:p>
            <a:r>
              <a:rPr lang="ja-JP" altLang="en-US">
                <a:latin typeface="Calibri" pitchFamily="34" charset="0"/>
              </a:rPr>
              <a:t>自然水銀と辰砂（</a:t>
            </a:r>
            <a:r>
              <a:rPr lang="en-US" altLang="ja-JP">
                <a:latin typeface="Calibri" pitchFamily="34" charset="0"/>
              </a:rPr>
              <a:t>Hg</a:t>
            </a:r>
            <a:r>
              <a:rPr lang="ja-JP" altLang="en-US">
                <a:latin typeface="Calibri" pitchFamily="34" charset="0"/>
              </a:rPr>
              <a:t>）</a:t>
            </a:r>
          </a:p>
        </p:txBody>
      </p:sp>
      <p:sp>
        <p:nvSpPr>
          <p:cNvPr id="18" name="テキスト ボックス 14"/>
          <p:cNvSpPr txBox="1">
            <a:spLocks noChangeArrowheads="1"/>
          </p:cNvSpPr>
          <p:nvPr/>
        </p:nvSpPr>
        <p:spPr bwMode="auto">
          <a:xfrm>
            <a:off x="4572000" y="4514850"/>
            <a:ext cx="1192213" cy="369888"/>
          </a:xfrm>
          <a:prstGeom prst="rect">
            <a:avLst/>
          </a:prstGeom>
          <a:noFill/>
          <a:ln w="9525">
            <a:noFill/>
            <a:miter lim="800000"/>
            <a:headEnd/>
            <a:tailEnd/>
          </a:ln>
        </p:spPr>
        <p:txBody>
          <a:bodyPr wrap="none">
            <a:spAutoFit/>
          </a:bodyPr>
          <a:lstStyle/>
          <a:p>
            <a:r>
              <a:rPr lang="ja-JP" altLang="en-US">
                <a:latin typeface="Calibri" pitchFamily="34" charset="0"/>
              </a:rPr>
              <a:t>イオウ（</a:t>
            </a:r>
            <a:r>
              <a:rPr lang="en-US" altLang="ja-JP">
                <a:latin typeface="Calibri" pitchFamily="34" charset="0"/>
              </a:rPr>
              <a:t>S</a:t>
            </a:r>
            <a:r>
              <a:rPr lang="ja-JP" altLang="en-US">
                <a:latin typeface="Calibri" pitchFamily="34" charset="0"/>
              </a:rPr>
              <a:t>）</a:t>
            </a:r>
          </a:p>
        </p:txBody>
      </p:sp>
      <p:pic>
        <p:nvPicPr>
          <p:cNvPr id="19" name="Picture 16" descr="自然鉛"/>
          <p:cNvPicPr>
            <a:picLocks noChangeAspect="1" noChangeArrowheads="1"/>
          </p:cNvPicPr>
          <p:nvPr/>
        </p:nvPicPr>
        <p:blipFill>
          <a:blip r:embed="rId13" cstate="print"/>
          <a:srcRect/>
          <a:stretch>
            <a:fillRect/>
          </a:stretch>
        </p:blipFill>
        <p:spPr bwMode="auto">
          <a:xfrm>
            <a:off x="6651625" y="2571750"/>
            <a:ext cx="2444750" cy="1836738"/>
          </a:xfrm>
          <a:prstGeom prst="rect">
            <a:avLst/>
          </a:prstGeom>
          <a:noFill/>
          <a:ln w="9525">
            <a:noFill/>
            <a:miter lim="800000"/>
            <a:headEnd/>
            <a:tailEnd/>
          </a:ln>
        </p:spPr>
      </p:pic>
      <p:sp>
        <p:nvSpPr>
          <p:cNvPr id="20" name="テキスト ボックス 16"/>
          <p:cNvSpPr txBox="1">
            <a:spLocks noChangeArrowheads="1"/>
          </p:cNvSpPr>
          <p:nvPr/>
        </p:nvSpPr>
        <p:spPr bwMode="auto">
          <a:xfrm>
            <a:off x="7110413" y="4503738"/>
            <a:ext cx="1390650" cy="368300"/>
          </a:xfrm>
          <a:prstGeom prst="rect">
            <a:avLst/>
          </a:prstGeom>
          <a:noFill/>
          <a:ln w="9525">
            <a:noFill/>
            <a:miter lim="800000"/>
            <a:headEnd/>
            <a:tailEnd/>
          </a:ln>
        </p:spPr>
        <p:txBody>
          <a:bodyPr wrap="none">
            <a:spAutoFit/>
          </a:bodyPr>
          <a:lstStyle/>
          <a:p>
            <a:r>
              <a:rPr lang="ja-JP" altLang="en-US">
                <a:latin typeface="Calibri" pitchFamily="34" charset="0"/>
              </a:rPr>
              <a:t>自然鉛（</a:t>
            </a:r>
            <a:r>
              <a:rPr lang="en-US" altLang="ja-JP">
                <a:latin typeface="Calibri" pitchFamily="34" charset="0"/>
              </a:rPr>
              <a:t>Pb</a:t>
            </a:r>
            <a:r>
              <a:rPr lang="ja-JP" altLang="en-US">
                <a:latin typeface="Calibri" pitchFamily="34" charset="0"/>
              </a:rPr>
              <a:t>）</a:t>
            </a:r>
          </a:p>
        </p:txBody>
      </p:sp>
      <p:pic>
        <p:nvPicPr>
          <p:cNvPr id="21" name="Picture 18" descr="自然白金（結晶）"/>
          <p:cNvPicPr>
            <a:picLocks noChangeAspect="1" noChangeArrowheads="1"/>
          </p:cNvPicPr>
          <p:nvPr/>
        </p:nvPicPr>
        <p:blipFill>
          <a:blip r:embed="rId14" cstate="print"/>
          <a:srcRect/>
          <a:stretch>
            <a:fillRect/>
          </a:stretch>
        </p:blipFill>
        <p:spPr bwMode="auto">
          <a:xfrm>
            <a:off x="357188" y="5000625"/>
            <a:ext cx="1219200" cy="1547813"/>
          </a:xfrm>
          <a:prstGeom prst="rect">
            <a:avLst/>
          </a:prstGeom>
          <a:noFill/>
          <a:ln w="9525">
            <a:noFill/>
            <a:miter lim="800000"/>
            <a:headEnd/>
            <a:tailEnd/>
          </a:ln>
        </p:spPr>
      </p:pic>
      <p:sp>
        <p:nvSpPr>
          <p:cNvPr id="22" name="テキスト ボックス 18"/>
          <p:cNvSpPr txBox="1">
            <a:spLocks noChangeArrowheads="1"/>
          </p:cNvSpPr>
          <p:nvPr/>
        </p:nvSpPr>
        <p:spPr bwMode="auto">
          <a:xfrm>
            <a:off x="285750" y="6416675"/>
            <a:ext cx="1557338" cy="369888"/>
          </a:xfrm>
          <a:prstGeom prst="rect">
            <a:avLst/>
          </a:prstGeom>
          <a:noFill/>
          <a:ln w="9525">
            <a:noFill/>
            <a:miter lim="800000"/>
            <a:headEnd/>
            <a:tailEnd/>
          </a:ln>
        </p:spPr>
        <p:txBody>
          <a:bodyPr wrap="none">
            <a:spAutoFit/>
          </a:bodyPr>
          <a:lstStyle/>
          <a:p>
            <a:r>
              <a:rPr lang="ja-JP" altLang="en-US">
                <a:latin typeface="Calibri" pitchFamily="34" charset="0"/>
              </a:rPr>
              <a:t>自然白金（</a:t>
            </a:r>
            <a:r>
              <a:rPr lang="en-US" altLang="ja-JP">
                <a:latin typeface="Calibri" pitchFamily="34" charset="0"/>
              </a:rPr>
              <a:t>Pt</a:t>
            </a:r>
            <a:r>
              <a:rPr lang="ja-JP" altLang="en-US">
                <a:latin typeface="Calibri" pitchFamily="34" charset="0"/>
              </a:rPr>
              <a:t>）</a:t>
            </a:r>
          </a:p>
        </p:txBody>
      </p:sp>
      <p:sp>
        <p:nvSpPr>
          <p:cNvPr id="23" name="フッター プレースホルダ 22"/>
          <p:cNvSpPr>
            <a:spLocks noGrp="1"/>
          </p:cNvSpPr>
          <p:nvPr>
            <p:ph type="ftr" sz="quarter" idx="11"/>
          </p:nvPr>
        </p:nvSpPr>
        <p:spPr/>
        <p:txBody>
          <a:bodyPr/>
          <a:lstStyle/>
          <a:p>
            <a:r>
              <a:rPr kumimoji="1" lang="en-US" altLang="zh-CN" smtClean="0"/>
              <a:t>ARIS2014</a:t>
            </a:r>
            <a:endParaRPr kumimoji="1" lang="ja-JP" altLang="en-US"/>
          </a:p>
        </p:txBody>
      </p:sp>
    </p:spTree>
    <p:extLst>
      <p:ext uri="{BB962C8B-B14F-4D97-AF65-F5344CB8AC3E}">
        <p14:creationId xmlns:p14="http://schemas.microsoft.com/office/powerpoint/2010/main" val="5305207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テキスト ボックス 8"/>
          <p:cNvSpPr txBox="1">
            <a:spLocks noChangeArrowheads="1"/>
          </p:cNvSpPr>
          <p:nvPr/>
        </p:nvSpPr>
        <p:spPr bwMode="auto">
          <a:xfrm>
            <a:off x="782638" y="2273300"/>
            <a:ext cx="1147762" cy="369888"/>
          </a:xfrm>
          <a:prstGeom prst="rect">
            <a:avLst/>
          </a:prstGeom>
          <a:noFill/>
          <a:ln w="9525">
            <a:noFill/>
            <a:miter lim="800000"/>
            <a:headEnd/>
            <a:tailEnd/>
          </a:ln>
        </p:spPr>
        <p:txBody>
          <a:bodyPr wrap="none">
            <a:spAutoFit/>
          </a:bodyPr>
          <a:lstStyle/>
          <a:p>
            <a:r>
              <a:rPr lang="ja-JP" altLang="en-US">
                <a:latin typeface="Calibri" pitchFamily="34" charset="0"/>
              </a:rPr>
              <a:t>亜鉛（</a:t>
            </a:r>
            <a:r>
              <a:rPr lang="en-US" altLang="ja-JP">
                <a:latin typeface="Calibri" pitchFamily="34" charset="0"/>
              </a:rPr>
              <a:t>Zn</a:t>
            </a:r>
            <a:r>
              <a:rPr lang="ja-JP" altLang="en-US">
                <a:latin typeface="Calibri" pitchFamily="34" charset="0"/>
              </a:rPr>
              <a:t>）</a:t>
            </a:r>
          </a:p>
        </p:txBody>
      </p:sp>
      <p:sp>
        <p:nvSpPr>
          <p:cNvPr id="14340" name="テキスト ボックス 9"/>
          <p:cNvSpPr txBox="1">
            <a:spLocks noChangeArrowheads="1"/>
          </p:cNvSpPr>
          <p:nvPr/>
        </p:nvSpPr>
        <p:spPr bwMode="auto">
          <a:xfrm>
            <a:off x="3589338" y="2840038"/>
            <a:ext cx="1092200" cy="369887"/>
          </a:xfrm>
          <a:prstGeom prst="rect">
            <a:avLst/>
          </a:prstGeom>
          <a:noFill/>
          <a:ln w="9525">
            <a:noFill/>
            <a:miter lim="800000"/>
            <a:headEnd/>
            <a:tailEnd/>
          </a:ln>
        </p:spPr>
        <p:txBody>
          <a:bodyPr wrap="none">
            <a:spAutoFit/>
          </a:bodyPr>
          <a:lstStyle/>
          <a:p>
            <a:r>
              <a:rPr lang="ja-JP" altLang="en-US">
                <a:latin typeface="Calibri" pitchFamily="34" charset="0"/>
              </a:rPr>
              <a:t>ヒ素（</a:t>
            </a:r>
            <a:r>
              <a:rPr lang="en-US" altLang="ja-JP">
                <a:latin typeface="Calibri" pitchFamily="34" charset="0"/>
              </a:rPr>
              <a:t>As</a:t>
            </a:r>
            <a:r>
              <a:rPr lang="ja-JP" altLang="en-US">
                <a:latin typeface="Calibri" pitchFamily="34" charset="0"/>
              </a:rPr>
              <a:t>）</a:t>
            </a:r>
          </a:p>
        </p:txBody>
      </p:sp>
      <p:sp>
        <p:nvSpPr>
          <p:cNvPr id="14341" name="テキスト ボックス 11"/>
          <p:cNvSpPr txBox="1">
            <a:spLocks noChangeArrowheads="1"/>
          </p:cNvSpPr>
          <p:nvPr/>
        </p:nvSpPr>
        <p:spPr bwMode="auto">
          <a:xfrm>
            <a:off x="5934075" y="2344738"/>
            <a:ext cx="1719263" cy="369887"/>
          </a:xfrm>
          <a:prstGeom prst="rect">
            <a:avLst/>
          </a:prstGeom>
          <a:noFill/>
          <a:ln w="9525">
            <a:noFill/>
            <a:miter lim="800000"/>
            <a:headEnd/>
            <a:tailEnd/>
          </a:ln>
        </p:spPr>
        <p:txBody>
          <a:bodyPr wrap="none">
            <a:spAutoFit/>
          </a:bodyPr>
          <a:lstStyle/>
          <a:p>
            <a:r>
              <a:rPr lang="ja-JP" altLang="en-US">
                <a:latin typeface="Calibri" pitchFamily="34" charset="0"/>
              </a:rPr>
              <a:t>アンチモン（</a:t>
            </a:r>
            <a:r>
              <a:rPr lang="en-US" altLang="ja-JP">
                <a:latin typeface="Calibri" pitchFamily="34" charset="0"/>
              </a:rPr>
              <a:t>Sb</a:t>
            </a:r>
            <a:r>
              <a:rPr lang="ja-JP" altLang="en-US">
                <a:latin typeface="Calibri" pitchFamily="34" charset="0"/>
              </a:rPr>
              <a:t>）</a:t>
            </a:r>
          </a:p>
        </p:txBody>
      </p:sp>
      <p:sp>
        <p:nvSpPr>
          <p:cNvPr id="14342" name="テキスト ボックス 12"/>
          <p:cNvSpPr txBox="1">
            <a:spLocks noChangeArrowheads="1"/>
          </p:cNvSpPr>
          <p:nvPr/>
        </p:nvSpPr>
        <p:spPr bwMode="auto">
          <a:xfrm>
            <a:off x="1555750" y="5522913"/>
            <a:ext cx="1444625" cy="369887"/>
          </a:xfrm>
          <a:prstGeom prst="rect">
            <a:avLst/>
          </a:prstGeom>
          <a:noFill/>
          <a:ln w="9525">
            <a:noFill/>
            <a:miter lim="800000"/>
            <a:headEnd/>
            <a:tailEnd/>
          </a:ln>
        </p:spPr>
        <p:txBody>
          <a:bodyPr wrap="none">
            <a:spAutoFit/>
          </a:bodyPr>
          <a:lstStyle/>
          <a:p>
            <a:r>
              <a:rPr lang="ja-JP" altLang="en-US">
                <a:latin typeface="Calibri" pitchFamily="34" charset="0"/>
              </a:rPr>
              <a:t>ビスマス（</a:t>
            </a:r>
            <a:r>
              <a:rPr lang="en-US" altLang="ja-JP">
                <a:latin typeface="Calibri" pitchFamily="34" charset="0"/>
              </a:rPr>
              <a:t>Bi</a:t>
            </a:r>
            <a:r>
              <a:rPr lang="ja-JP" altLang="en-US">
                <a:latin typeface="Calibri" pitchFamily="34" charset="0"/>
              </a:rPr>
              <a:t>）</a:t>
            </a:r>
          </a:p>
        </p:txBody>
      </p:sp>
      <p:sp>
        <p:nvSpPr>
          <p:cNvPr id="14343" name="テキスト ボックス 21"/>
          <p:cNvSpPr txBox="1">
            <a:spLocks noChangeArrowheads="1"/>
          </p:cNvSpPr>
          <p:nvPr/>
        </p:nvSpPr>
        <p:spPr bwMode="auto">
          <a:xfrm>
            <a:off x="571500" y="5967413"/>
            <a:ext cx="8161338" cy="461962"/>
          </a:xfrm>
          <a:prstGeom prst="rect">
            <a:avLst/>
          </a:prstGeom>
          <a:noFill/>
          <a:ln w="9525">
            <a:noFill/>
            <a:miter lim="800000"/>
            <a:headEnd/>
            <a:tailEnd/>
          </a:ln>
        </p:spPr>
        <p:txBody>
          <a:bodyPr wrap="none">
            <a:spAutoFit/>
          </a:bodyPr>
          <a:lstStyle/>
          <a:p>
            <a:r>
              <a:rPr lang="ja-JP" altLang="en-US" sz="2400">
                <a:latin typeface="Calibri" pitchFamily="34" charset="0"/>
              </a:rPr>
              <a:t>錬金術師らが活躍した時代（江戸時代）までに発見された元素</a:t>
            </a:r>
          </a:p>
        </p:txBody>
      </p:sp>
      <p:pic>
        <p:nvPicPr>
          <p:cNvPr id="14344" name="Picture 2" descr="亜鉛">
            <a:hlinkClick r:id="rId2" tooltip="亜鉛"/>
          </p:cNvPr>
          <p:cNvPicPr>
            <a:picLocks noChangeAspect="1" noChangeArrowheads="1"/>
          </p:cNvPicPr>
          <p:nvPr/>
        </p:nvPicPr>
        <p:blipFill>
          <a:blip r:embed="rId3" cstate="print"/>
          <a:srcRect/>
          <a:stretch>
            <a:fillRect/>
          </a:stretch>
        </p:blipFill>
        <p:spPr bwMode="auto">
          <a:xfrm>
            <a:off x="625475" y="487363"/>
            <a:ext cx="2160588" cy="1620837"/>
          </a:xfrm>
          <a:prstGeom prst="rect">
            <a:avLst/>
          </a:prstGeom>
          <a:noFill/>
          <a:ln w="9525">
            <a:noFill/>
            <a:miter lim="800000"/>
            <a:headEnd/>
            <a:tailEnd/>
          </a:ln>
        </p:spPr>
      </p:pic>
      <p:pic>
        <p:nvPicPr>
          <p:cNvPr id="14345" name="Picture 4" descr="ヒ素">
            <a:hlinkClick r:id="rId4" tooltip="ヒ素"/>
          </p:cNvPr>
          <p:cNvPicPr>
            <a:picLocks noChangeAspect="1" noChangeArrowheads="1"/>
          </p:cNvPicPr>
          <p:nvPr/>
        </p:nvPicPr>
        <p:blipFill>
          <a:blip r:embed="rId5" cstate="print"/>
          <a:srcRect/>
          <a:stretch>
            <a:fillRect/>
          </a:stretch>
        </p:blipFill>
        <p:spPr bwMode="auto">
          <a:xfrm>
            <a:off x="3395663" y="357188"/>
            <a:ext cx="1390650" cy="2339975"/>
          </a:xfrm>
          <a:prstGeom prst="rect">
            <a:avLst/>
          </a:prstGeom>
          <a:noFill/>
          <a:ln w="9525">
            <a:noFill/>
            <a:miter lim="800000"/>
            <a:headEnd/>
            <a:tailEnd/>
          </a:ln>
        </p:spPr>
      </p:pic>
      <p:pic>
        <p:nvPicPr>
          <p:cNvPr id="14346" name="Picture 6" descr="アンチモン">
            <a:hlinkClick r:id="rId6" tooltip="アンチモン"/>
          </p:cNvPr>
          <p:cNvPicPr>
            <a:picLocks noChangeAspect="1" noChangeArrowheads="1"/>
          </p:cNvPicPr>
          <p:nvPr/>
        </p:nvPicPr>
        <p:blipFill>
          <a:blip r:embed="rId7" cstate="print"/>
          <a:srcRect/>
          <a:stretch>
            <a:fillRect/>
          </a:stretch>
        </p:blipFill>
        <p:spPr bwMode="auto">
          <a:xfrm>
            <a:off x="5795963" y="414338"/>
            <a:ext cx="1919287" cy="1584325"/>
          </a:xfrm>
          <a:prstGeom prst="rect">
            <a:avLst/>
          </a:prstGeom>
          <a:noFill/>
          <a:ln w="9525">
            <a:noFill/>
            <a:miter lim="800000"/>
            <a:headEnd/>
            <a:tailEnd/>
          </a:ln>
        </p:spPr>
      </p:pic>
      <p:pic>
        <p:nvPicPr>
          <p:cNvPr id="14347" name="Picture 8" descr="ファイル:Bismuth crystal macro.jpg">
            <a:hlinkClick r:id="rId8"/>
          </p:cNvPr>
          <p:cNvPicPr>
            <a:picLocks noChangeAspect="1" noChangeArrowheads="1"/>
          </p:cNvPicPr>
          <p:nvPr/>
        </p:nvPicPr>
        <p:blipFill>
          <a:blip r:embed="rId9" cstate="print"/>
          <a:srcRect/>
          <a:stretch>
            <a:fillRect/>
          </a:stretch>
        </p:blipFill>
        <p:spPr bwMode="auto">
          <a:xfrm>
            <a:off x="906463" y="3357563"/>
            <a:ext cx="2808287" cy="2106612"/>
          </a:xfrm>
          <a:prstGeom prst="rect">
            <a:avLst/>
          </a:prstGeom>
          <a:noFill/>
          <a:ln w="9525">
            <a:noFill/>
            <a:miter lim="800000"/>
            <a:headEnd/>
            <a:tailEnd/>
          </a:ln>
        </p:spPr>
      </p:pic>
      <p:pic>
        <p:nvPicPr>
          <p:cNvPr id="14348" name="Picture 8" descr="ファイル:JosephWright-Alchemist.jpg">
            <a:hlinkClick r:id="rId10"/>
          </p:cNvPr>
          <p:cNvPicPr>
            <a:picLocks noChangeAspect="1" noChangeArrowheads="1"/>
          </p:cNvPicPr>
          <p:nvPr/>
        </p:nvPicPr>
        <p:blipFill>
          <a:blip r:embed="rId11" cstate="print"/>
          <a:srcRect t="25105"/>
          <a:stretch>
            <a:fillRect/>
          </a:stretch>
        </p:blipFill>
        <p:spPr bwMode="auto">
          <a:xfrm>
            <a:off x="5445125" y="3071813"/>
            <a:ext cx="2484438" cy="2640012"/>
          </a:xfrm>
          <a:prstGeom prst="rect">
            <a:avLst/>
          </a:prstGeom>
          <a:noFill/>
          <a:ln w="9525">
            <a:noFill/>
            <a:miter lim="800000"/>
            <a:headEnd/>
            <a:tailEnd/>
          </a:ln>
        </p:spPr>
      </p:pic>
      <p:sp>
        <p:nvSpPr>
          <p:cNvPr id="14" name="日付プレースホルダ 13"/>
          <p:cNvSpPr>
            <a:spLocks noGrp="1"/>
          </p:cNvSpPr>
          <p:nvPr>
            <p:ph type="dt" sz="quarter" idx="10"/>
          </p:nvPr>
        </p:nvSpPr>
        <p:spPr/>
        <p:txBody>
          <a:bodyPr/>
          <a:lstStyle/>
          <a:p>
            <a:pPr>
              <a:defRPr/>
            </a:pPr>
            <a:fld id="{F286AEEA-EA63-41E0-80F2-5EF24FFD220D}" type="datetime1">
              <a:rPr lang="ja-JP" altLang="en-US" smtClean="0"/>
              <a:t>2014/6/5</a:t>
            </a:fld>
            <a:endParaRPr lang="ja-JP" altLang="en-US"/>
          </a:p>
        </p:txBody>
      </p:sp>
      <p:sp>
        <p:nvSpPr>
          <p:cNvPr id="15" name="スライド番号プレースホルダ 14"/>
          <p:cNvSpPr>
            <a:spLocks noGrp="1"/>
          </p:cNvSpPr>
          <p:nvPr>
            <p:ph type="sldNum" sz="quarter" idx="12"/>
          </p:nvPr>
        </p:nvSpPr>
        <p:spPr/>
        <p:txBody>
          <a:bodyPr/>
          <a:lstStyle/>
          <a:p>
            <a:pPr>
              <a:defRPr/>
            </a:pPr>
            <a:fld id="{4F1EA89E-EEF8-48D3-A5BF-FD73D1675A04}" type="slidenum">
              <a:rPr lang="ja-JP" altLang="en-US"/>
              <a:pPr>
                <a:defRPr/>
              </a:pPr>
              <a:t>57</a:t>
            </a:fld>
            <a:endParaRPr lang="ja-JP" altLang="en-US"/>
          </a:p>
        </p:txBody>
      </p:sp>
      <p:sp>
        <p:nvSpPr>
          <p:cNvPr id="16" name="フッター プレースホルダ 15"/>
          <p:cNvSpPr>
            <a:spLocks noGrp="1"/>
          </p:cNvSpPr>
          <p:nvPr>
            <p:ph type="ftr" sz="quarter" idx="11"/>
          </p:nvPr>
        </p:nvSpPr>
        <p:spPr/>
        <p:txBody>
          <a:bodyPr/>
          <a:lstStyle/>
          <a:p>
            <a:r>
              <a:rPr kumimoji="1" lang="en-US" altLang="zh-CN" smtClean="0"/>
              <a:t>ARIS2014</a:t>
            </a:r>
            <a:endParaRPr kumimoji="1" lang="ja-JP" altLang="en-US"/>
          </a:p>
        </p:txBody>
      </p:sp>
    </p:spTree>
    <p:extLst>
      <p:ext uri="{BB962C8B-B14F-4D97-AF65-F5344CB8AC3E}">
        <p14:creationId xmlns:p14="http://schemas.microsoft.com/office/powerpoint/2010/main" val="957906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 1"/>
          <p:cNvSpPr>
            <a:spLocks noGrp="1"/>
          </p:cNvSpPr>
          <p:nvPr>
            <p:ph type="dt" sz="quarter" idx="10"/>
          </p:nvPr>
        </p:nvSpPr>
        <p:spPr/>
        <p:txBody>
          <a:bodyPr/>
          <a:lstStyle/>
          <a:p>
            <a:pPr>
              <a:defRPr/>
            </a:pPr>
            <a:fld id="{E2650E54-FC98-4D1C-A1BB-DFCD5A68198B}" type="datetime1">
              <a:rPr lang="ja-JP" altLang="en-US" smtClean="0"/>
              <a:t>2014/6/5</a:t>
            </a:fld>
            <a:endParaRPr lang="ja-JP" altLang="en-US"/>
          </a:p>
        </p:txBody>
      </p:sp>
      <p:sp>
        <p:nvSpPr>
          <p:cNvPr id="3" name="フッター プレースホルダ 2"/>
          <p:cNvSpPr>
            <a:spLocks noGrp="1"/>
          </p:cNvSpPr>
          <p:nvPr>
            <p:ph type="ftr" sz="quarter" idx="11"/>
          </p:nvPr>
        </p:nvSpPr>
        <p:spPr/>
        <p:txBody>
          <a:bodyPr/>
          <a:lstStyle/>
          <a:p>
            <a:pPr>
              <a:defRPr/>
            </a:pPr>
            <a:r>
              <a:rPr lang="en-US" altLang="zh-CN" smtClean="0"/>
              <a:t>ARIS2014</a:t>
            </a:r>
            <a:endParaRPr lang="ja-JP" altLang="en-US"/>
          </a:p>
        </p:txBody>
      </p:sp>
      <p:sp>
        <p:nvSpPr>
          <p:cNvPr id="4" name="スライド番号プレースホルダ 3"/>
          <p:cNvSpPr>
            <a:spLocks noGrp="1"/>
          </p:cNvSpPr>
          <p:nvPr>
            <p:ph type="sldNum" sz="quarter" idx="12"/>
          </p:nvPr>
        </p:nvSpPr>
        <p:spPr/>
        <p:txBody>
          <a:bodyPr/>
          <a:lstStyle/>
          <a:p>
            <a:pPr>
              <a:defRPr/>
            </a:pPr>
            <a:fld id="{6FF03E8D-7160-485D-A683-02B5900CBA3A}" type="slidenum">
              <a:rPr lang="ja-JP" altLang="en-US" smtClean="0"/>
              <a:pPr>
                <a:defRPr/>
              </a:pPr>
              <a:t>6</a:t>
            </a:fld>
            <a:endParaRPr lang="ja-JP" altLang="en-US"/>
          </a:p>
        </p:txBody>
      </p:sp>
      <p:pic>
        <p:nvPicPr>
          <p:cNvPr id="21509" name="Picture 3" descr="C:\Users\Morita\Desktop\RIMG4788.JPG"/>
          <p:cNvPicPr>
            <a:picLocks noChangeAspect="1" noChangeArrowheads="1"/>
          </p:cNvPicPr>
          <p:nvPr/>
        </p:nvPicPr>
        <p:blipFill>
          <a:blip r:embed="rId2" cstate="print"/>
          <a:srcRect/>
          <a:stretch>
            <a:fillRect/>
          </a:stretch>
        </p:blipFill>
        <p:spPr bwMode="auto">
          <a:xfrm>
            <a:off x="396875" y="115888"/>
            <a:ext cx="8423275" cy="6318250"/>
          </a:xfrm>
          <a:prstGeom prst="rect">
            <a:avLst/>
          </a:prstGeom>
          <a:noFill/>
          <a:ln w="9525">
            <a:noFill/>
            <a:miter lim="800000"/>
            <a:headEnd/>
            <a:tailEnd/>
          </a:ln>
        </p:spPr>
      </p:pic>
    </p:spTree>
    <p:extLst>
      <p:ext uri="{BB962C8B-B14F-4D97-AF65-F5344CB8AC3E}">
        <p14:creationId xmlns:p14="http://schemas.microsoft.com/office/powerpoint/2010/main" val="1624575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Morita\Desktop\RIMG4789.JPG"/>
          <p:cNvPicPr>
            <a:picLocks noChangeAspect="1" noChangeArrowheads="1"/>
          </p:cNvPicPr>
          <p:nvPr/>
        </p:nvPicPr>
        <p:blipFill>
          <a:blip r:embed="rId2" cstate="print"/>
          <a:srcRect/>
          <a:stretch>
            <a:fillRect/>
          </a:stretch>
        </p:blipFill>
        <p:spPr bwMode="auto">
          <a:xfrm>
            <a:off x="288925" y="115888"/>
            <a:ext cx="8386763" cy="6291262"/>
          </a:xfrm>
          <a:prstGeom prst="rect">
            <a:avLst/>
          </a:prstGeom>
          <a:noFill/>
          <a:ln w="9525">
            <a:noFill/>
            <a:miter lim="800000"/>
            <a:headEnd/>
            <a:tailEnd/>
          </a:ln>
        </p:spPr>
      </p:pic>
      <p:sp>
        <p:nvSpPr>
          <p:cNvPr id="2" name="日付プレースホルダ 1"/>
          <p:cNvSpPr>
            <a:spLocks noGrp="1"/>
          </p:cNvSpPr>
          <p:nvPr>
            <p:ph type="dt" sz="quarter" idx="10"/>
          </p:nvPr>
        </p:nvSpPr>
        <p:spPr/>
        <p:txBody>
          <a:bodyPr/>
          <a:lstStyle/>
          <a:p>
            <a:pPr>
              <a:defRPr/>
            </a:pPr>
            <a:fld id="{6C535422-A103-4914-9A02-4611B98EEDCF}" type="datetime1">
              <a:rPr lang="ja-JP" altLang="en-US" smtClean="0"/>
              <a:t>2014/6/5</a:t>
            </a:fld>
            <a:endParaRPr lang="ja-JP" altLang="en-US"/>
          </a:p>
        </p:txBody>
      </p:sp>
      <p:sp>
        <p:nvSpPr>
          <p:cNvPr id="3" name="フッター プレースホルダ 2"/>
          <p:cNvSpPr>
            <a:spLocks noGrp="1"/>
          </p:cNvSpPr>
          <p:nvPr>
            <p:ph type="ftr" sz="quarter" idx="11"/>
          </p:nvPr>
        </p:nvSpPr>
        <p:spPr/>
        <p:txBody>
          <a:bodyPr/>
          <a:lstStyle/>
          <a:p>
            <a:pPr>
              <a:defRPr/>
            </a:pPr>
            <a:r>
              <a:rPr lang="en-US" altLang="zh-CN" smtClean="0"/>
              <a:t>ARIS2014</a:t>
            </a:r>
            <a:endParaRPr lang="ja-JP" altLang="en-US"/>
          </a:p>
        </p:txBody>
      </p:sp>
      <p:sp>
        <p:nvSpPr>
          <p:cNvPr id="4" name="スライド番号プレースホルダ 3"/>
          <p:cNvSpPr>
            <a:spLocks noGrp="1"/>
          </p:cNvSpPr>
          <p:nvPr>
            <p:ph type="sldNum" sz="quarter" idx="12"/>
          </p:nvPr>
        </p:nvSpPr>
        <p:spPr/>
        <p:txBody>
          <a:bodyPr/>
          <a:lstStyle/>
          <a:p>
            <a:pPr>
              <a:defRPr/>
            </a:pPr>
            <a:fld id="{8E64F20F-E805-4448-943D-9FB7111AC54B}" type="slidenum">
              <a:rPr lang="ja-JP" altLang="en-US" smtClean="0"/>
              <a:pPr>
                <a:defRPr/>
              </a:pPr>
              <a:t>7</a:t>
            </a:fld>
            <a:endParaRPr lang="ja-JP" altLang="en-US"/>
          </a:p>
        </p:txBody>
      </p:sp>
      <p:sp>
        <p:nvSpPr>
          <p:cNvPr id="7" name="正方形/長方形 6"/>
          <p:cNvSpPr/>
          <p:nvPr/>
        </p:nvSpPr>
        <p:spPr>
          <a:xfrm>
            <a:off x="3492500" y="5229225"/>
            <a:ext cx="719138" cy="50323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 name="Picture 2" descr="C:\Users\Morita\Desktop\RIMG4789.JPG"/>
          <p:cNvPicPr>
            <a:picLocks noChangeAspect="1" noChangeArrowheads="1"/>
          </p:cNvPicPr>
          <p:nvPr/>
        </p:nvPicPr>
        <p:blipFill>
          <a:blip r:embed="rId2" cstate="print"/>
          <a:srcRect l="34171" t="76543" r="47816" b="3375"/>
          <a:stretch>
            <a:fillRect/>
          </a:stretch>
        </p:blipFill>
        <p:spPr bwMode="auto">
          <a:xfrm>
            <a:off x="1331913" y="2636838"/>
            <a:ext cx="4392612" cy="3671887"/>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114323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スライド番号プレースホルダ 3"/>
          <p:cNvSpPr>
            <a:spLocks noGrp="1"/>
          </p:cNvSpPr>
          <p:nvPr>
            <p:ph type="sldNum" sz="quarter" idx="12"/>
          </p:nvPr>
        </p:nvSpPr>
        <p:spPr>
          <a:noFill/>
        </p:spPr>
        <p:txBody>
          <a:bodyPr/>
          <a:lstStyle/>
          <a:p>
            <a:fld id="{497F567A-5970-43E1-9034-623E9CE51DE7}" type="slidenum">
              <a:rPr lang="en-US" altLang="ja-JP" smtClean="0"/>
              <a:pPr/>
              <a:t>8</a:t>
            </a:fld>
            <a:endParaRPr lang="en-US" altLang="ja-JP" smtClean="0"/>
          </a:p>
        </p:txBody>
      </p:sp>
      <p:pic>
        <p:nvPicPr>
          <p:cNvPr id="15365" name="Picture 3"/>
          <p:cNvPicPr>
            <a:picLocks noChangeAspect="1" noChangeArrowheads="1"/>
          </p:cNvPicPr>
          <p:nvPr/>
        </p:nvPicPr>
        <p:blipFill>
          <a:blip r:embed="rId3" cstate="print"/>
          <a:srcRect/>
          <a:stretch>
            <a:fillRect/>
          </a:stretch>
        </p:blipFill>
        <p:spPr bwMode="auto">
          <a:xfrm>
            <a:off x="292100" y="558800"/>
            <a:ext cx="8815388" cy="4706938"/>
          </a:xfrm>
          <a:prstGeom prst="rect">
            <a:avLst/>
          </a:prstGeom>
          <a:noFill/>
          <a:ln w="9525">
            <a:noFill/>
            <a:miter lim="800000"/>
            <a:headEnd/>
            <a:tailEnd/>
          </a:ln>
        </p:spPr>
      </p:pic>
      <p:cxnSp>
        <p:nvCxnSpPr>
          <p:cNvPr id="8" name="直線コネクタ 7"/>
          <p:cNvCxnSpPr/>
          <p:nvPr/>
        </p:nvCxnSpPr>
        <p:spPr>
          <a:xfrm>
            <a:off x="-36513" y="3606800"/>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6513" y="3868738"/>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6513" y="4152900"/>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6513" y="4422775"/>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6513" y="4700588"/>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6513" y="4970463"/>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6513" y="5241925"/>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6513" y="3328988"/>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6513" y="3059113"/>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6513" y="2789238"/>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6513" y="2511425"/>
            <a:ext cx="9144001" cy="1588"/>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6513" y="2235200"/>
            <a:ext cx="9144001" cy="1588"/>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6513" y="1971675"/>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6513" y="1701800"/>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6513" y="1416050"/>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6513" y="1146175"/>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6513" y="874713"/>
            <a:ext cx="9144001"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6513" y="588963"/>
            <a:ext cx="9144001"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2028031" y="2917032"/>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a:off x="-1759744"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1475581"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1210469"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935831"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5400000">
            <a:off x="-654844"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5400000">
            <a:off x="-386556"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108744"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5400000">
            <a:off x="161131" y="2917032"/>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5400000">
            <a:off x="429419" y="2915444"/>
            <a:ext cx="4714875"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713581" y="2915444"/>
            <a:ext cx="4714875" cy="1588"/>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5400000">
            <a:off x="978694"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5400000">
            <a:off x="1253331"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rot="5400000">
            <a:off x="153431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1802606"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5400000">
            <a:off x="208041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2351881" y="2917032"/>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rot="5400000">
            <a:off x="2621756"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5400000">
            <a:off x="2904331"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3169444"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5400000">
            <a:off x="34456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5400000">
            <a:off x="37250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rot="5400000">
            <a:off x="3929856" y="2856707"/>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rot="5400000">
            <a:off x="4272756"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rot="5400000">
            <a:off x="4536281" y="2917032"/>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rot="5400000">
            <a:off x="48045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rot="5400000">
            <a:off x="5088731"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rot="5400000">
            <a:off x="5353844"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rot="5400000">
            <a:off x="56300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rot="5400000">
            <a:off x="59094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5400000">
            <a:off x="6177756"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rot="5400000">
            <a:off x="6455569" y="2915444"/>
            <a:ext cx="4714875"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a:off x="6725444" y="2915444"/>
            <a:ext cx="4714875"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55563" y="59848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18" name="テキスト ボックス 71"/>
          <p:cNvSpPr txBox="1">
            <a:spLocks noChangeArrowheads="1"/>
          </p:cNvSpPr>
          <p:nvPr/>
        </p:nvSpPr>
        <p:spPr bwMode="auto">
          <a:xfrm>
            <a:off x="-15875" y="608013"/>
            <a:ext cx="419100" cy="261937"/>
          </a:xfrm>
          <a:prstGeom prst="rect">
            <a:avLst/>
          </a:prstGeom>
          <a:noFill/>
          <a:ln w="9525">
            <a:noFill/>
            <a:miter lim="800000"/>
            <a:headEnd/>
            <a:tailEnd/>
          </a:ln>
        </p:spPr>
        <p:txBody>
          <a:bodyPr wrap="none">
            <a:spAutoFit/>
          </a:bodyPr>
          <a:lstStyle/>
          <a:p>
            <a:pPr algn="ctr"/>
            <a:r>
              <a:rPr lang="en-US" altLang="ja-JP" sz="1100" b="1"/>
              <a:t>120</a:t>
            </a:r>
            <a:endParaRPr lang="ja-JP" altLang="en-US" sz="1100" b="1"/>
          </a:p>
        </p:txBody>
      </p:sp>
      <p:sp>
        <p:nvSpPr>
          <p:cNvPr id="73" name="正方形/長方形 72"/>
          <p:cNvSpPr/>
          <p:nvPr/>
        </p:nvSpPr>
        <p:spPr>
          <a:xfrm>
            <a:off x="55563" y="871538"/>
            <a:ext cx="269875" cy="271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20" name="テキスト ボックス 73"/>
          <p:cNvSpPr txBox="1">
            <a:spLocks noChangeArrowheads="1"/>
          </p:cNvSpPr>
          <p:nvPr/>
        </p:nvSpPr>
        <p:spPr bwMode="auto">
          <a:xfrm>
            <a:off x="-15875" y="882650"/>
            <a:ext cx="419100" cy="261938"/>
          </a:xfrm>
          <a:prstGeom prst="rect">
            <a:avLst/>
          </a:prstGeom>
          <a:noFill/>
          <a:ln w="9525">
            <a:noFill/>
            <a:miter lim="800000"/>
            <a:headEnd/>
            <a:tailEnd/>
          </a:ln>
        </p:spPr>
        <p:txBody>
          <a:bodyPr wrap="none">
            <a:spAutoFit/>
          </a:bodyPr>
          <a:lstStyle/>
          <a:p>
            <a:pPr algn="ctr"/>
            <a:r>
              <a:rPr lang="en-US" altLang="ja-JP" sz="1100" b="1"/>
              <a:t>119</a:t>
            </a:r>
            <a:endParaRPr lang="ja-JP" altLang="en-US" sz="1100" b="1"/>
          </a:p>
        </p:txBody>
      </p:sp>
      <p:sp>
        <p:nvSpPr>
          <p:cNvPr id="75" name="正方形/長方形 74"/>
          <p:cNvSpPr/>
          <p:nvPr/>
        </p:nvSpPr>
        <p:spPr>
          <a:xfrm>
            <a:off x="55563" y="11461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22" name="テキスト ボックス 75"/>
          <p:cNvSpPr txBox="1">
            <a:spLocks noChangeArrowheads="1"/>
          </p:cNvSpPr>
          <p:nvPr/>
        </p:nvSpPr>
        <p:spPr bwMode="auto">
          <a:xfrm>
            <a:off x="-15875" y="1157288"/>
            <a:ext cx="419100" cy="261937"/>
          </a:xfrm>
          <a:prstGeom prst="rect">
            <a:avLst/>
          </a:prstGeom>
          <a:noFill/>
          <a:ln w="9525">
            <a:noFill/>
            <a:miter lim="800000"/>
            <a:headEnd/>
            <a:tailEnd/>
          </a:ln>
        </p:spPr>
        <p:txBody>
          <a:bodyPr wrap="none">
            <a:spAutoFit/>
          </a:bodyPr>
          <a:lstStyle/>
          <a:p>
            <a:pPr algn="ctr"/>
            <a:r>
              <a:rPr lang="en-US" altLang="ja-JP" sz="1100" b="1"/>
              <a:t>118</a:t>
            </a:r>
            <a:endParaRPr lang="ja-JP" altLang="en-US" sz="1100" b="1"/>
          </a:p>
        </p:txBody>
      </p:sp>
      <p:sp>
        <p:nvSpPr>
          <p:cNvPr id="77" name="正方形/長方形 76"/>
          <p:cNvSpPr/>
          <p:nvPr/>
        </p:nvSpPr>
        <p:spPr>
          <a:xfrm>
            <a:off x="52388" y="142398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24" name="テキスト ボックス 77"/>
          <p:cNvSpPr txBox="1">
            <a:spLocks noChangeArrowheads="1"/>
          </p:cNvSpPr>
          <p:nvPr/>
        </p:nvSpPr>
        <p:spPr bwMode="auto">
          <a:xfrm>
            <a:off x="-20638" y="1435100"/>
            <a:ext cx="420688" cy="260350"/>
          </a:xfrm>
          <a:prstGeom prst="rect">
            <a:avLst/>
          </a:prstGeom>
          <a:noFill/>
          <a:ln w="9525">
            <a:noFill/>
            <a:miter lim="800000"/>
            <a:headEnd/>
            <a:tailEnd/>
          </a:ln>
        </p:spPr>
        <p:txBody>
          <a:bodyPr wrap="none">
            <a:spAutoFit/>
          </a:bodyPr>
          <a:lstStyle/>
          <a:p>
            <a:pPr algn="ctr"/>
            <a:r>
              <a:rPr lang="en-US" altLang="ja-JP" sz="1100" b="1"/>
              <a:t>117</a:t>
            </a:r>
            <a:endParaRPr lang="ja-JP" altLang="en-US" sz="1100" b="1"/>
          </a:p>
        </p:txBody>
      </p:sp>
      <p:sp>
        <p:nvSpPr>
          <p:cNvPr id="79" name="正方形/長方形 78"/>
          <p:cNvSpPr/>
          <p:nvPr/>
        </p:nvSpPr>
        <p:spPr>
          <a:xfrm>
            <a:off x="52388" y="170180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26" name="テキスト ボックス 79"/>
          <p:cNvSpPr txBox="1">
            <a:spLocks noChangeArrowheads="1"/>
          </p:cNvSpPr>
          <p:nvPr/>
        </p:nvSpPr>
        <p:spPr bwMode="auto">
          <a:xfrm>
            <a:off x="-20638" y="1712913"/>
            <a:ext cx="420688" cy="260350"/>
          </a:xfrm>
          <a:prstGeom prst="rect">
            <a:avLst/>
          </a:prstGeom>
          <a:noFill/>
          <a:ln w="9525">
            <a:noFill/>
            <a:miter lim="800000"/>
            <a:headEnd/>
            <a:tailEnd/>
          </a:ln>
        </p:spPr>
        <p:txBody>
          <a:bodyPr wrap="none">
            <a:spAutoFit/>
          </a:bodyPr>
          <a:lstStyle/>
          <a:p>
            <a:pPr algn="ctr"/>
            <a:r>
              <a:rPr lang="en-US" altLang="ja-JP" sz="1100" b="1"/>
              <a:t>116</a:t>
            </a:r>
            <a:endParaRPr lang="ja-JP" altLang="en-US" sz="1100" b="1"/>
          </a:p>
        </p:txBody>
      </p:sp>
      <p:sp>
        <p:nvSpPr>
          <p:cNvPr id="81" name="正方形/長方形 80"/>
          <p:cNvSpPr/>
          <p:nvPr/>
        </p:nvSpPr>
        <p:spPr>
          <a:xfrm>
            <a:off x="55563" y="19716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28" name="テキスト ボックス 81"/>
          <p:cNvSpPr txBox="1">
            <a:spLocks noChangeArrowheads="1"/>
          </p:cNvSpPr>
          <p:nvPr/>
        </p:nvSpPr>
        <p:spPr bwMode="auto">
          <a:xfrm>
            <a:off x="-17463" y="1982788"/>
            <a:ext cx="420688" cy="260350"/>
          </a:xfrm>
          <a:prstGeom prst="rect">
            <a:avLst/>
          </a:prstGeom>
          <a:noFill/>
          <a:ln w="9525">
            <a:noFill/>
            <a:miter lim="800000"/>
            <a:headEnd/>
            <a:tailEnd/>
          </a:ln>
        </p:spPr>
        <p:txBody>
          <a:bodyPr wrap="none">
            <a:spAutoFit/>
          </a:bodyPr>
          <a:lstStyle/>
          <a:p>
            <a:pPr algn="ctr"/>
            <a:r>
              <a:rPr lang="en-US" altLang="ja-JP" sz="1100" b="1"/>
              <a:t>115</a:t>
            </a:r>
            <a:endParaRPr lang="ja-JP" altLang="en-US" sz="1100" b="1"/>
          </a:p>
        </p:txBody>
      </p:sp>
      <p:sp>
        <p:nvSpPr>
          <p:cNvPr id="83" name="正方形/長方形 82"/>
          <p:cNvSpPr/>
          <p:nvPr/>
        </p:nvSpPr>
        <p:spPr>
          <a:xfrm>
            <a:off x="55563" y="224155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30" name="テキスト ボックス 83"/>
          <p:cNvSpPr txBox="1">
            <a:spLocks noChangeArrowheads="1"/>
          </p:cNvSpPr>
          <p:nvPr/>
        </p:nvSpPr>
        <p:spPr bwMode="auto">
          <a:xfrm>
            <a:off x="-15875" y="2252663"/>
            <a:ext cx="419100" cy="261937"/>
          </a:xfrm>
          <a:prstGeom prst="rect">
            <a:avLst/>
          </a:prstGeom>
          <a:noFill/>
          <a:ln w="9525">
            <a:noFill/>
            <a:miter lim="800000"/>
            <a:headEnd/>
            <a:tailEnd/>
          </a:ln>
        </p:spPr>
        <p:txBody>
          <a:bodyPr wrap="none">
            <a:spAutoFit/>
          </a:bodyPr>
          <a:lstStyle/>
          <a:p>
            <a:pPr algn="ctr"/>
            <a:r>
              <a:rPr lang="en-US" altLang="ja-JP" sz="1100" b="1"/>
              <a:t>114</a:t>
            </a:r>
            <a:endParaRPr lang="ja-JP" altLang="en-US" sz="1100" b="1"/>
          </a:p>
        </p:txBody>
      </p:sp>
      <p:sp>
        <p:nvSpPr>
          <p:cNvPr id="85" name="正方形/長方形 84"/>
          <p:cNvSpPr/>
          <p:nvPr/>
        </p:nvSpPr>
        <p:spPr>
          <a:xfrm>
            <a:off x="55563" y="251618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32" name="テキスト ボックス 85"/>
          <p:cNvSpPr txBox="1">
            <a:spLocks noChangeArrowheads="1"/>
          </p:cNvSpPr>
          <p:nvPr/>
        </p:nvSpPr>
        <p:spPr bwMode="auto">
          <a:xfrm>
            <a:off x="-17463" y="2525713"/>
            <a:ext cx="420688" cy="261937"/>
          </a:xfrm>
          <a:prstGeom prst="rect">
            <a:avLst/>
          </a:prstGeom>
          <a:noFill/>
          <a:ln w="9525">
            <a:noFill/>
            <a:miter lim="800000"/>
            <a:headEnd/>
            <a:tailEnd/>
          </a:ln>
        </p:spPr>
        <p:txBody>
          <a:bodyPr wrap="none">
            <a:spAutoFit/>
          </a:bodyPr>
          <a:lstStyle/>
          <a:p>
            <a:pPr algn="ctr"/>
            <a:r>
              <a:rPr lang="en-US" altLang="ja-JP" sz="1100" b="1"/>
              <a:t>113</a:t>
            </a:r>
            <a:endParaRPr lang="ja-JP" altLang="en-US" sz="1100" b="1"/>
          </a:p>
        </p:txBody>
      </p:sp>
      <p:sp>
        <p:nvSpPr>
          <p:cNvPr id="87" name="正方形/長方形 86"/>
          <p:cNvSpPr/>
          <p:nvPr/>
        </p:nvSpPr>
        <p:spPr>
          <a:xfrm>
            <a:off x="60325" y="27844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34" name="テキスト ボックス 87"/>
          <p:cNvSpPr txBox="1">
            <a:spLocks noChangeArrowheads="1"/>
          </p:cNvSpPr>
          <p:nvPr/>
        </p:nvSpPr>
        <p:spPr bwMode="auto">
          <a:xfrm>
            <a:off x="-12700" y="2795588"/>
            <a:ext cx="420688" cy="261937"/>
          </a:xfrm>
          <a:prstGeom prst="rect">
            <a:avLst/>
          </a:prstGeom>
          <a:noFill/>
          <a:ln w="9525">
            <a:noFill/>
            <a:miter lim="800000"/>
            <a:headEnd/>
            <a:tailEnd/>
          </a:ln>
        </p:spPr>
        <p:txBody>
          <a:bodyPr wrap="none">
            <a:spAutoFit/>
          </a:bodyPr>
          <a:lstStyle/>
          <a:p>
            <a:pPr algn="ctr"/>
            <a:r>
              <a:rPr lang="en-US" altLang="ja-JP" sz="1100" b="1"/>
              <a:t>112</a:t>
            </a:r>
            <a:endParaRPr lang="ja-JP" altLang="en-US" sz="1100" b="1"/>
          </a:p>
        </p:txBody>
      </p:sp>
      <p:sp>
        <p:nvSpPr>
          <p:cNvPr id="89" name="正方形/長方形 88"/>
          <p:cNvSpPr/>
          <p:nvPr/>
        </p:nvSpPr>
        <p:spPr>
          <a:xfrm>
            <a:off x="60325" y="3046413"/>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36" name="テキスト ボックス 89"/>
          <p:cNvSpPr txBox="1">
            <a:spLocks noChangeArrowheads="1"/>
          </p:cNvSpPr>
          <p:nvPr/>
        </p:nvSpPr>
        <p:spPr bwMode="auto">
          <a:xfrm>
            <a:off x="15875" y="3054350"/>
            <a:ext cx="373063" cy="260350"/>
          </a:xfrm>
          <a:prstGeom prst="rect">
            <a:avLst/>
          </a:prstGeom>
          <a:noFill/>
          <a:ln w="9525">
            <a:noFill/>
            <a:miter lim="800000"/>
            <a:headEnd/>
            <a:tailEnd/>
          </a:ln>
        </p:spPr>
        <p:txBody>
          <a:bodyPr wrap="none">
            <a:spAutoFit/>
          </a:bodyPr>
          <a:lstStyle/>
          <a:p>
            <a:pPr algn="ctr"/>
            <a:r>
              <a:rPr lang="en-US" altLang="ja-JP" sz="1100" b="1"/>
              <a:t>Rg</a:t>
            </a:r>
            <a:endParaRPr lang="ja-JP" altLang="en-US" sz="1100" b="1"/>
          </a:p>
        </p:txBody>
      </p:sp>
      <p:sp>
        <p:nvSpPr>
          <p:cNvPr id="91" name="正方形/長方形 90"/>
          <p:cNvSpPr/>
          <p:nvPr/>
        </p:nvSpPr>
        <p:spPr>
          <a:xfrm>
            <a:off x="60325" y="3325813"/>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38" name="テキスト ボックス 91"/>
          <p:cNvSpPr txBox="1">
            <a:spLocks noChangeArrowheads="1"/>
          </p:cNvSpPr>
          <p:nvPr/>
        </p:nvSpPr>
        <p:spPr bwMode="auto">
          <a:xfrm>
            <a:off x="23813" y="3332163"/>
            <a:ext cx="365125" cy="261937"/>
          </a:xfrm>
          <a:prstGeom prst="rect">
            <a:avLst/>
          </a:prstGeom>
          <a:noFill/>
          <a:ln w="9525">
            <a:noFill/>
            <a:miter lim="800000"/>
            <a:headEnd/>
            <a:tailEnd/>
          </a:ln>
        </p:spPr>
        <p:txBody>
          <a:bodyPr wrap="none">
            <a:spAutoFit/>
          </a:bodyPr>
          <a:lstStyle/>
          <a:p>
            <a:pPr algn="ctr"/>
            <a:r>
              <a:rPr lang="en-US" altLang="ja-JP" sz="1100" b="1"/>
              <a:t>Ds</a:t>
            </a:r>
            <a:endParaRPr lang="ja-JP" altLang="en-US" sz="1100" b="1"/>
          </a:p>
        </p:txBody>
      </p:sp>
      <p:sp>
        <p:nvSpPr>
          <p:cNvPr id="93" name="正方形/長方形 92"/>
          <p:cNvSpPr/>
          <p:nvPr/>
        </p:nvSpPr>
        <p:spPr>
          <a:xfrm>
            <a:off x="55563" y="360203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40" name="テキスト ボックス 93"/>
          <p:cNvSpPr txBox="1">
            <a:spLocks noChangeArrowheads="1"/>
          </p:cNvSpPr>
          <p:nvPr/>
        </p:nvSpPr>
        <p:spPr bwMode="auto">
          <a:xfrm>
            <a:off x="19050" y="3608388"/>
            <a:ext cx="349250" cy="261937"/>
          </a:xfrm>
          <a:prstGeom prst="rect">
            <a:avLst/>
          </a:prstGeom>
          <a:noFill/>
          <a:ln w="9525">
            <a:noFill/>
            <a:miter lim="800000"/>
            <a:headEnd/>
            <a:tailEnd/>
          </a:ln>
        </p:spPr>
        <p:txBody>
          <a:bodyPr wrap="none">
            <a:spAutoFit/>
          </a:bodyPr>
          <a:lstStyle/>
          <a:p>
            <a:pPr algn="ctr"/>
            <a:r>
              <a:rPr lang="en-US" altLang="ja-JP" sz="1100" b="1"/>
              <a:t>Mt</a:t>
            </a:r>
            <a:endParaRPr lang="ja-JP" altLang="en-US" sz="1100" b="1"/>
          </a:p>
        </p:txBody>
      </p:sp>
      <p:sp>
        <p:nvSpPr>
          <p:cNvPr id="95" name="正方形/長方形 94"/>
          <p:cNvSpPr/>
          <p:nvPr/>
        </p:nvSpPr>
        <p:spPr>
          <a:xfrm>
            <a:off x="55563" y="38766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42" name="テキスト ボックス 95"/>
          <p:cNvSpPr txBox="1">
            <a:spLocks noChangeArrowheads="1"/>
          </p:cNvSpPr>
          <p:nvPr/>
        </p:nvSpPr>
        <p:spPr bwMode="auto">
          <a:xfrm>
            <a:off x="23813" y="3886200"/>
            <a:ext cx="365125" cy="261938"/>
          </a:xfrm>
          <a:prstGeom prst="rect">
            <a:avLst/>
          </a:prstGeom>
          <a:noFill/>
          <a:ln w="9525">
            <a:noFill/>
            <a:miter lim="800000"/>
            <a:headEnd/>
            <a:tailEnd/>
          </a:ln>
        </p:spPr>
        <p:txBody>
          <a:bodyPr wrap="none">
            <a:spAutoFit/>
          </a:bodyPr>
          <a:lstStyle/>
          <a:p>
            <a:pPr algn="ctr"/>
            <a:r>
              <a:rPr lang="en-US" altLang="ja-JP" sz="1100" b="1"/>
              <a:t>Hs</a:t>
            </a:r>
            <a:endParaRPr lang="ja-JP" altLang="en-US" sz="1100" b="1"/>
          </a:p>
        </p:txBody>
      </p:sp>
      <p:sp>
        <p:nvSpPr>
          <p:cNvPr id="97" name="正方形/長方形 96"/>
          <p:cNvSpPr/>
          <p:nvPr/>
        </p:nvSpPr>
        <p:spPr>
          <a:xfrm>
            <a:off x="60325" y="414655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44" name="テキスト ボックス 97"/>
          <p:cNvSpPr txBox="1">
            <a:spLocks noChangeArrowheads="1"/>
          </p:cNvSpPr>
          <p:nvPr/>
        </p:nvSpPr>
        <p:spPr bwMode="auto">
          <a:xfrm>
            <a:off x="19050" y="4152900"/>
            <a:ext cx="374650" cy="261938"/>
          </a:xfrm>
          <a:prstGeom prst="rect">
            <a:avLst/>
          </a:prstGeom>
          <a:noFill/>
          <a:ln w="9525">
            <a:noFill/>
            <a:miter lim="800000"/>
            <a:headEnd/>
            <a:tailEnd/>
          </a:ln>
        </p:spPr>
        <p:txBody>
          <a:bodyPr wrap="none">
            <a:spAutoFit/>
          </a:bodyPr>
          <a:lstStyle/>
          <a:p>
            <a:pPr algn="ctr"/>
            <a:r>
              <a:rPr lang="en-US" altLang="ja-JP" sz="1100" b="1"/>
              <a:t>Bh</a:t>
            </a:r>
            <a:endParaRPr lang="ja-JP" altLang="en-US" sz="1100" b="1"/>
          </a:p>
        </p:txBody>
      </p:sp>
      <p:sp>
        <p:nvSpPr>
          <p:cNvPr id="99" name="正方形/長方形 98"/>
          <p:cNvSpPr/>
          <p:nvPr/>
        </p:nvSpPr>
        <p:spPr>
          <a:xfrm>
            <a:off x="60325" y="4424363"/>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46" name="テキスト ボックス 99"/>
          <p:cNvSpPr txBox="1">
            <a:spLocks noChangeArrowheads="1"/>
          </p:cNvSpPr>
          <p:nvPr/>
        </p:nvSpPr>
        <p:spPr bwMode="auto">
          <a:xfrm>
            <a:off x="26988" y="4435475"/>
            <a:ext cx="366712" cy="261938"/>
          </a:xfrm>
          <a:prstGeom prst="rect">
            <a:avLst/>
          </a:prstGeom>
          <a:noFill/>
          <a:ln w="9525">
            <a:noFill/>
            <a:miter lim="800000"/>
            <a:headEnd/>
            <a:tailEnd/>
          </a:ln>
        </p:spPr>
        <p:txBody>
          <a:bodyPr wrap="none">
            <a:spAutoFit/>
          </a:bodyPr>
          <a:lstStyle/>
          <a:p>
            <a:pPr algn="ctr"/>
            <a:r>
              <a:rPr lang="en-US" altLang="ja-JP" sz="1100" b="1"/>
              <a:t>Sg</a:t>
            </a:r>
            <a:endParaRPr lang="ja-JP" altLang="en-US" sz="1100" b="1"/>
          </a:p>
        </p:txBody>
      </p:sp>
      <p:sp>
        <p:nvSpPr>
          <p:cNvPr id="101" name="正方形/長方形 100"/>
          <p:cNvSpPr/>
          <p:nvPr/>
        </p:nvSpPr>
        <p:spPr>
          <a:xfrm>
            <a:off x="60325" y="47021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48" name="テキスト ボックス 101"/>
          <p:cNvSpPr txBox="1">
            <a:spLocks noChangeArrowheads="1"/>
          </p:cNvSpPr>
          <p:nvPr/>
        </p:nvSpPr>
        <p:spPr bwMode="auto">
          <a:xfrm>
            <a:off x="26988" y="4713288"/>
            <a:ext cx="374650" cy="260350"/>
          </a:xfrm>
          <a:prstGeom prst="rect">
            <a:avLst/>
          </a:prstGeom>
          <a:noFill/>
          <a:ln w="9525">
            <a:noFill/>
            <a:miter lim="800000"/>
            <a:headEnd/>
            <a:tailEnd/>
          </a:ln>
        </p:spPr>
        <p:txBody>
          <a:bodyPr wrap="none">
            <a:spAutoFit/>
          </a:bodyPr>
          <a:lstStyle/>
          <a:p>
            <a:pPr algn="ctr"/>
            <a:r>
              <a:rPr lang="en-US" altLang="ja-JP" sz="1100" b="1"/>
              <a:t>Db</a:t>
            </a:r>
            <a:endParaRPr lang="ja-JP" altLang="en-US" sz="1100" b="1"/>
          </a:p>
        </p:txBody>
      </p:sp>
      <p:sp>
        <p:nvSpPr>
          <p:cNvPr id="103" name="正方形/長方形 102"/>
          <p:cNvSpPr/>
          <p:nvPr/>
        </p:nvSpPr>
        <p:spPr>
          <a:xfrm>
            <a:off x="60325" y="497205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5450" name="テキスト ボックス 103"/>
          <p:cNvSpPr txBox="1">
            <a:spLocks noChangeArrowheads="1"/>
          </p:cNvSpPr>
          <p:nvPr/>
        </p:nvSpPr>
        <p:spPr bwMode="auto">
          <a:xfrm>
            <a:off x="34925" y="4983163"/>
            <a:ext cx="334963" cy="260350"/>
          </a:xfrm>
          <a:prstGeom prst="rect">
            <a:avLst/>
          </a:prstGeom>
          <a:noFill/>
          <a:ln w="9525">
            <a:noFill/>
            <a:miter lim="800000"/>
            <a:headEnd/>
            <a:tailEnd/>
          </a:ln>
        </p:spPr>
        <p:txBody>
          <a:bodyPr wrap="none">
            <a:spAutoFit/>
          </a:bodyPr>
          <a:lstStyle/>
          <a:p>
            <a:pPr algn="ctr"/>
            <a:r>
              <a:rPr lang="en-US" altLang="ja-JP" sz="1100" b="1"/>
              <a:t>Rf</a:t>
            </a:r>
            <a:endParaRPr lang="ja-JP" altLang="en-US" sz="1100" b="1"/>
          </a:p>
        </p:txBody>
      </p:sp>
      <p:sp>
        <p:nvSpPr>
          <p:cNvPr id="15451" name="テキスト ボックス 125"/>
          <p:cNvSpPr txBox="1">
            <a:spLocks noChangeArrowheads="1"/>
          </p:cNvSpPr>
          <p:nvPr/>
        </p:nvSpPr>
        <p:spPr bwMode="auto">
          <a:xfrm>
            <a:off x="2720975" y="5238750"/>
            <a:ext cx="420688" cy="261938"/>
          </a:xfrm>
          <a:prstGeom prst="rect">
            <a:avLst/>
          </a:prstGeom>
          <a:noFill/>
          <a:ln w="9525">
            <a:noFill/>
            <a:miter lim="800000"/>
            <a:headEnd/>
            <a:tailEnd/>
          </a:ln>
        </p:spPr>
        <p:txBody>
          <a:bodyPr wrap="none">
            <a:spAutoFit/>
          </a:bodyPr>
          <a:lstStyle/>
          <a:p>
            <a:r>
              <a:rPr lang="en-US" altLang="ja-JP" sz="1100" b="1"/>
              <a:t>162</a:t>
            </a:r>
            <a:endParaRPr lang="ja-JP" altLang="en-US" sz="1100" b="1"/>
          </a:p>
        </p:txBody>
      </p:sp>
      <p:sp>
        <p:nvSpPr>
          <p:cNvPr id="15452" name="テキスト ボックス 125"/>
          <p:cNvSpPr txBox="1">
            <a:spLocks noChangeArrowheads="1"/>
          </p:cNvSpPr>
          <p:nvPr/>
        </p:nvSpPr>
        <p:spPr bwMode="auto">
          <a:xfrm>
            <a:off x="8736013" y="5227638"/>
            <a:ext cx="420687" cy="260350"/>
          </a:xfrm>
          <a:prstGeom prst="rect">
            <a:avLst/>
          </a:prstGeom>
          <a:noFill/>
          <a:ln w="9525">
            <a:noFill/>
            <a:miter lim="800000"/>
            <a:headEnd/>
            <a:tailEnd/>
          </a:ln>
        </p:spPr>
        <p:txBody>
          <a:bodyPr wrap="none">
            <a:spAutoFit/>
          </a:bodyPr>
          <a:lstStyle/>
          <a:p>
            <a:r>
              <a:rPr lang="en-US" altLang="ja-JP" sz="1100" b="1"/>
              <a:t>184</a:t>
            </a:r>
            <a:endParaRPr lang="ja-JP" altLang="en-US" sz="1100" b="1"/>
          </a:p>
        </p:txBody>
      </p:sp>
      <p:grpSp>
        <p:nvGrpSpPr>
          <p:cNvPr id="2" name="グループ化 159"/>
          <p:cNvGrpSpPr>
            <a:grpSpLocks/>
          </p:cNvGrpSpPr>
          <p:nvPr/>
        </p:nvGrpSpPr>
        <p:grpSpPr bwMode="auto">
          <a:xfrm>
            <a:off x="271463" y="3605213"/>
            <a:ext cx="1787525" cy="1638300"/>
            <a:chOff x="307975" y="3046413"/>
            <a:chExt cx="1788036" cy="1639439"/>
          </a:xfrm>
        </p:grpSpPr>
        <p:sp>
          <p:nvSpPr>
            <p:cNvPr id="15468" name="テキスト ボックス 125"/>
            <p:cNvSpPr txBox="1">
              <a:spLocks noChangeArrowheads="1"/>
            </p:cNvSpPr>
            <p:nvPr/>
          </p:nvSpPr>
          <p:spPr bwMode="auto">
            <a:xfrm>
              <a:off x="1675703" y="4418245"/>
              <a:ext cx="420308" cy="261610"/>
            </a:xfrm>
            <a:prstGeom prst="rect">
              <a:avLst/>
            </a:prstGeom>
            <a:noFill/>
            <a:ln w="9525">
              <a:noFill/>
              <a:miter lim="800000"/>
              <a:headEnd/>
              <a:tailEnd/>
            </a:ln>
          </p:spPr>
          <p:txBody>
            <a:bodyPr wrap="none">
              <a:spAutoFit/>
            </a:bodyPr>
            <a:lstStyle/>
            <a:p>
              <a:r>
                <a:rPr lang="en-US" altLang="ja-JP" sz="1100" b="1"/>
                <a:t>262</a:t>
              </a:r>
              <a:endParaRPr lang="ja-JP" altLang="en-US" sz="1100" b="1"/>
            </a:p>
          </p:txBody>
        </p:sp>
        <p:sp>
          <p:nvSpPr>
            <p:cNvPr id="105" name="正方形/長方形 104"/>
            <p:cNvSpPr>
              <a:spLocks noChangeAspect="1"/>
            </p:cNvSpPr>
            <p:nvPr/>
          </p:nvSpPr>
          <p:spPr>
            <a:xfrm>
              <a:off x="1464005" y="3046413"/>
              <a:ext cx="262012" cy="262119"/>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70" name="テキスト ボックス 107"/>
            <p:cNvSpPr txBox="1">
              <a:spLocks noChangeArrowheads="1"/>
            </p:cNvSpPr>
            <p:nvPr/>
          </p:nvSpPr>
          <p:spPr bwMode="auto">
            <a:xfrm>
              <a:off x="1395413" y="3049588"/>
              <a:ext cx="420687" cy="261937"/>
            </a:xfrm>
            <a:prstGeom prst="rect">
              <a:avLst/>
            </a:prstGeom>
            <a:noFill/>
            <a:ln w="9525">
              <a:noFill/>
              <a:miter lim="800000"/>
              <a:headEnd/>
              <a:tailEnd/>
            </a:ln>
          </p:spPr>
          <p:txBody>
            <a:bodyPr wrap="none">
              <a:spAutoFit/>
            </a:bodyPr>
            <a:lstStyle/>
            <a:p>
              <a:r>
                <a:rPr lang="en-US" altLang="ja-JP" sz="1100" b="1"/>
                <a:t>266</a:t>
              </a:r>
              <a:endParaRPr lang="ja-JP" altLang="en-US" sz="1100" b="1"/>
            </a:p>
          </p:txBody>
        </p:sp>
        <p:sp>
          <p:nvSpPr>
            <p:cNvPr id="109" name="正方形/長方形 108"/>
            <p:cNvSpPr>
              <a:spLocks noChangeAspect="1"/>
            </p:cNvSpPr>
            <p:nvPr/>
          </p:nvSpPr>
          <p:spPr>
            <a:xfrm>
              <a:off x="1465593" y="3318064"/>
              <a:ext cx="263600" cy="26212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72" name="テキスト ボックス 109"/>
            <p:cNvSpPr txBox="1">
              <a:spLocks noChangeArrowheads="1"/>
            </p:cNvSpPr>
            <p:nvPr/>
          </p:nvSpPr>
          <p:spPr bwMode="auto">
            <a:xfrm>
              <a:off x="1393825" y="3321050"/>
              <a:ext cx="419100" cy="261938"/>
            </a:xfrm>
            <a:prstGeom prst="rect">
              <a:avLst/>
            </a:prstGeom>
            <a:noFill/>
            <a:ln w="9525">
              <a:noFill/>
              <a:miter lim="800000"/>
              <a:headEnd/>
              <a:tailEnd/>
            </a:ln>
          </p:spPr>
          <p:txBody>
            <a:bodyPr wrap="none">
              <a:spAutoFit/>
            </a:bodyPr>
            <a:lstStyle/>
            <a:p>
              <a:r>
                <a:rPr lang="en-US" altLang="ja-JP" sz="1100" b="1"/>
                <a:t>265</a:t>
              </a:r>
              <a:endParaRPr lang="ja-JP" altLang="en-US" sz="1100" b="1"/>
            </a:p>
          </p:txBody>
        </p:sp>
        <p:sp>
          <p:nvSpPr>
            <p:cNvPr id="111" name="正方形/長方形 110"/>
            <p:cNvSpPr>
              <a:spLocks noChangeAspect="1"/>
            </p:cNvSpPr>
            <p:nvPr/>
          </p:nvSpPr>
          <p:spPr>
            <a:xfrm>
              <a:off x="1192465" y="3318064"/>
              <a:ext cx="263600"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74" name="テキスト ボックス 111"/>
            <p:cNvSpPr txBox="1">
              <a:spLocks noChangeArrowheads="1"/>
            </p:cNvSpPr>
            <p:nvPr/>
          </p:nvSpPr>
          <p:spPr bwMode="auto">
            <a:xfrm>
              <a:off x="1120775" y="3322638"/>
              <a:ext cx="420688" cy="261937"/>
            </a:xfrm>
            <a:prstGeom prst="rect">
              <a:avLst/>
            </a:prstGeom>
            <a:noFill/>
            <a:ln w="9525">
              <a:noFill/>
              <a:miter lim="800000"/>
              <a:headEnd/>
              <a:tailEnd/>
            </a:ln>
          </p:spPr>
          <p:txBody>
            <a:bodyPr wrap="none">
              <a:spAutoFit/>
            </a:bodyPr>
            <a:lstStyle/>
            <a:p>
              <a:r>
                <a:rPr lang="en-US" altLang="ja-JP" sz="1100" b="1"/>
                <a:t>264</a:t>
              </a:r>
              <a:endParaRPr lang="ja-JP" altLang="en-US" sz="1100" b="1"/>
            </a:p>
          </p:txBody>
        </p:sp>
        <p:sp>
          <p:nvSpPr>
            <p:cNvPr id="113" name="正方形/長方形 112"/>
            <p:cNvSpPr>
              <a:spLocks noChangeAspect="1"/>
            </p:cNvSpPr>
            <p:nvPr/>
          </p:nvSpPr>
          <p:spPr>
            <a:xfrm>
              <a:off x="920925" y="3594481"/>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76" name="テキスト ボックス 113"/>
            <p:cNvSpPr txBox="1">
              <a:spLocks noChangeArrowheads="1"/>
            </p:cNvSpPr>
            <p:nvPr/>
          </p:nvSpPr>
          <p:spPr bwMode="auto">
            <a:xfrm>
              <a:off x="847725" y="3594100"/>
              <a:ext cx="420688" cy="261938"/>
            </a:xfrm>
            <a:prstGeom prst="rect">
              <a:avLst/>
            </a:prstGeom>
            <a:noFill/>
            <a:ln w="9525">
              <a:noFill/>
              <a:miter lim="800000"/>
              <a:headEnd/>
              <a:tailEnd/>
            </a:ln>
          </p:spPr>
          <p:txBody>
            <a:bodyPr wrap="none">
              <a:spAutoFit/>
            </a:bodyPr>
            <a:lstStyle/>
            <a:p>
              <a:r>
                <a:rPr lang="en-US" altLang="ja-JP" sz="1100" b="1"/>
                <a:t>262</a:t>
              </a:r>
              <a:endParaRPr lang="ja-JP" altLang="en-US" sz="1100" b="1"/>
            </a:p>
          </p:txBody>
        </p:sp>
        <p:sp>
          <p:nvSpPr>
            <p:cNvPr id="115" name="正方形/長方形 114"/>
            <p:cNvSpPr>
              <a:spLocks noChangeAspect="1"/>
            </p:cNvSpPr>
            <p:nvPr/>
          </p:nvSpPr>
          <p:spPr>
            <a:xfrm>
              <a:off x="920925" y="3872487"/>
              <a:ext cx="262012" cy="262119"/>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78" name="テキスト ボックス 115"/>
            <p:cNvSpPr txBox="1">
              <a:spLocks noChangeArrowheads="1"/>
            </p:cNvSpPr>
            <p:nvPr/>
          </p:nvSpPr>
          <p:spPr bwMode="auto">
            <a:xfrm>
              <a:off x="847725" y="3870325"/>
              <a:ext cx="420688" cy="261938"/>
            </a:xfrm>
            <a:prstGeom prst="rect">
              <a:avLst/>
            </a:prstGeom>
            <a:noFill/>
            <a:ln w="9525">
              <a:noFill/>
              <a:miter lim="800000"/>
              <a:headEnd/>
              <a:tailEnd/>
            </a:ln>
          </p:spPr>
          <p:txBody>
            <a:bodyPr wrap="none">
              <a:spAutoFit/>
            </a:bodyPr>
            <a:lstStyle/>
            <a:p>
              <a:r>
                <a:rPr lang="en-US" altLang="ja-JP" sz="1100" b="1"/>
                <a:t>261</a:t>
              </a:r>
              <a:endParaRPr lang="ja-JP" altLang="en-US" sz="1100" b="1"/>
            </a:p>
          </p:txBody>
        </p:sp>
        <p:sp>
          <p:nvSpPr>
            <p:cNvPr id="117" name="正方形/長方形 116"/>
            <p:cNvSpPr>
              <a:spLocks noChangeAspect="1"/>
            </p:cNvSpPr>
            <p:nvPr/>
          </p:nvSpPr>
          <p:spPr>
            <a:xfrm>
              <a:off x="647797" y="3594481"/>
              <a:ext cx="263600"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80" name="テキスト ボックス 117"/>
            <p:cNvSpPr txBox="1">
              <a:spLocks noChangeArrowheads="1"/>
            </p:cNvSpPr>
            <p:nvPr/>
          </p:nvSpPr>
          <p:spPr bwMode="auto">
            <a:xfrm>
              <a:off x="576263" y="3594100"/>
              <a:ext cx="420687" cy="261938"/>
            </a:xfrm>
            <a:prstGeom prst="rect">
              <a:avLst/>
            </a:prstGeom>
            <a:noFill/>
            <a:ln w="9525">
              <a:noFill/>
              <a:miter lim="800000"/>
              <a:headEnd/>
              <a:tailEnd/>
            </a:ln>
          </p:spPr>
          <p:txBody>
            <a:bodyPr wrap="none">
              <a:spAutoFit/>
            </a:bodyPr>
            <a:lstStyle/>
            <a:p>
              <a:r>
                <a:rPr lang="en-US" altLang="ja-JP" sz="1100" b="1"/>
                <a:t>261</a:t>
              </a:r>
              <a:endParaRPr lang="ja-JP" altLang="en-US" sz="1100" b="1"/>
            </a:p>
          </p:txBody>
        </p:sp>
        <p:sp>
          <p:nvSpPr>
            <p:cNvPr id="119" name="正方形/長方形 118"/>
            <p:cNvSpPr>
              <a:spLocks noChangeAspect="1"/>
            </p:cNvSpPr>
            <p:nvPr/>
          </p:nvSpPr>
          <p:spPr>
            <a:xfrm>
              <a:off x="647797" y="3872487"/>
              <a:ext cx="263600"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82" name="テキスト ボックス 119"/>
            <p:cNvSpPr txBox="1">
              <a:spLocks noChangeArrowheads="1"/>
            </p:cNvSpPr>
            <p:nvPr/>
          </p:nvSpPr>
          <p:spPr bwMode="auto">
            <a:xfrm>
              <a:off x="576263" y="3871913"/>
              <a:ext cx="420687" cy="261937"/>
            </a:xfrm>
            <a:prstGeom prst="rect">
              <a:avLst/>
            </a:prstGeom>
            <a:noFill/>
            <a:ln w="9525">
              <a:noFill/>
              <a:miter lim="800000"/>
              <a:headEnd/>
              <a:tailEnd/>
            </a:ln>
          </p:spPr>
          <p:txBody>
            <a:bodyPr wrap="none">
              <a:spAutoFit/>
            </a:bodyPr>
            <a:lstStyle/>
            <a:p>
              <a:r>
                <a:rPr lang="en-US" altLang="ja-JP" sz="1100" b="1"/>
                <a:t>260</a:t>
              </a:r>
              <a:endParaRPr lang="ja-JP" altLang="en-US" sz="1100" b="1"/>
            </a:p>
          </p:txBody>
        </p:sp>
        <p:sp>
          <p:nvSpPr>
            <p:cNvPr id="121" name="正方形/長方形 120"/>
            <p:cNvSpPr>
              <a:spLocks noChangeAspect="1"/>
            </p:cNvSpPr>
            <p:nvPr/>
          </p:nvSpPr>
          <p:spPr>
            <a:xfrm>
              <a:off x="381021" y="3867721"/>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84" name="テキスト ボックス 121"/>
            <p:cNvSpPr txBox="1">
              <a:spLocks noChangeArrowheads="1"/>
            </p:cNvSpPr>
            <p:nvPr/>
          </p:nvSpPr>
          <p:spPr bwMode="auto">
            <a:xfrm>
              <a:off x="307975" y="3867150"/>
              <a:ext cx="420688" cy="260350"/>
            </a:xfrm>
            <a:prstGeom prst="rect">
              <a:avLst/>
            </a:prstGeom>
            <a:noFill/>
            <a:ln w="9525">
              <a:noFill/>
              <a:miter lim="800000"/>
              <a:headEnd/>
              <a:tailEnd/>
            </a:ln>
          </p:spPr>
          <p:txBody>
            <a:bodyPr wrap="none">
              <a:spAutoFit/>
            </a:bodyPr>
            <a:lstStyle/>
            <a:p>
              <a:r>
                <a:rPr lang="en-US" altLang="ja-JP" sz="1100" b="1"/>
                <a:t>259</a:t>
              </a:r>
              <a:endParaRPr lang="ja-JP" altLang="en-US" sz="1100" b="1"/>
            </a:p>
          </p:txBody>
        </p:sp>
        <p:sp>
          <p:nvSpPr>
            <p:cNvPr id="123" name="正方形/長方形 122"/>
            <p:cNvSpPr>
              <a:spLocks noChangeAspect="1"/>
            </p:cNvSpPr>
            <p:nvPr/>
          </p:nvSpPr>
          <p:spPr>
            <a:xfrm>
              <a:off x="381021" y="4144138"/>
              <a:ext cx="262012" cy="26212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86" name="テキスト ボックス 123"/>
            <p:cNvSpPr txBox="1">
              <a:spLocks noChangeArrowheads="1"/>
            </p:cNvSpPr>
            <p:nvPr/>
          </p:nvSpPr>
          <p:spPr bwMode="auto">
            <a:xfrm>
              <a:off x="307975" y="4143375"/>
              <a:ext cx="420688" cy="261938"/>
            </a:xfrm>
            <a:prstGeom prst="rect">
              <a:avLst/>
            </a:prstGeom>
            <a:noFill/>
            <a:ln w="9525">
              <a:noFill/>
              <a:miter lim="800000"/>
              <a:headEnd/>
              <a:tailEnd/>
            </a:ln>
          </p:spPr>
          <p:txBody>
            <a:bodyPr wrap="none">
              <a:spAutoFit/>
            </a:bodyPr>
            <a:lstStyle/>
            <a:p>
              <a:r>
                <a:rPr lang="en-US" altLang="ja-JP" sz="1100" b="1"/>
                <a:t>258</a:t>
              </a:r>
              <a:endParaRPr lang="ja-JP" altLang="en-US" sz="1100" b="1"/>
            </a:p>
          </p:txBody>
        </p:sp>
        <p:sp>
          <p:nvSpPr>
            <p:cNvPr id="125" name="正方形/長方形 124"/>
            <p:cNvSpPr>
              <a:spLocks noChangeAspect="1"/>
            </p:cNvSpPr>
            <p:nvPr/>
          </p:nvSpPr>
          <p:spPr>
            <a:xfrm>
              <a:off x="381021" y="4415789"/>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88" name="テキスト ボックス 125"/>
            <p:cNvSpPr txBox="1">
              <a:spLocks noChangeArrowheads="1"/>
            </p:cNvSpPr>
            <p:nvPr/>
          </p:nvSpPr>
          <p:spPr bwMode="auto">
            <a:xfrm>
              <a:off x="307975" y="4416425"/>
              <a:ext cx="420688" cy="260350"/>
            </a:xfrm>
            <a:prstGeom prst="rect">
              <a:avLst/>
            </a:prstGeom>
            <a:noFill/>
            <a:ln w="9525">
              <a:noFill/>
              <a:miter lim="800000"/>
              <a:headEnd/>
              <a:tailEnd/>
            </a:ln>
          </p:spPr>
          <p:txBody>
            <a:bodyPr wrap="none">
              <a:spAutoFit/>
            </a:bodyPr>
            <a:lstStyle/>
            <a:p>
              <a:r>
                <a:rPr lang="en-US" altLang="ja-JP" sz="1100" b="1"/>
                <a:t>257</a:t>
              </a:r>
              <a:endParaRPr lang="ja-JP" altLang="en-US" sz="1100" b="1"/>
            </a:p>
          </p:txBody>
        </p:sp>
        <p:sp>
          <p:nvSpPr>
            <p:cNvPr id="112" name="正方形/長方形 111"/>
            <p:cNvSpPr>
              <a:spLocks noChangeAspect="1"/>
            </p:cNvSpPr>
            <p:nvPr/>
          </p:nvSpPr>
          <p:spPr>
            <a:xfrm>
              <a:off x="655736" y="4422144"/>
              <a:ext cx="262013" cy="263708"/>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90" name="テキスト ボックス 125"/>
            <p:cNvSpPr txBox="1">
              <a:spLocks noChangeArrowheads="1"/>
            </p:cNvSpPr>
            <p:nvPr/>
          </p:nvSpPr>
          <p:spPr bwMode="auto">
            <a:xfrm>
              <a:off x="583041" y="4421874"/>
              <a:ext cx="420308" cy="261610"/>
            </a:xfrm>
            <a:prstGeom prst="rect">
              <a:avLst/>
            </a:prstGeom>
            <a:noFill/>
            <a:ln w="9525">
              <a:noFill/>
              <a:miter lim="800000"/>
              <a:headEnd/>
              <a:tailEnd/>
            </a:ln>
          </p:spPr>
          <p:txBody>
            <a:bodyPr wrap="none">
              <a:spAutoFit/>
            </a:bodyPr>
            <a:lstStyle/>
            <a:p>
              <a:r>
                <a:rPr lang="en-US" altLang="ja-JP" sz="1100" b="1"/>
                <a:t>258</a:t>
              </a:r>
              <a:endParaRPr lang="ja-JP" altLang="en-US" sz="1100" b="1"/>
            </a:p>
          </p:txBody>
        </p:sp>
        <p:sp>
          <p:nvSpPr>
            <p:cNvPr id="118" name="正方形/長方形 117"/>
            <p:cNvSpPr>
              <a:spLocks noChangeAspect="1"/>
            </p:cNvSpPr>
            <p:nvPr/>
          </p:nvSpPr>
          <p:spPr>
            <a:xfrm>
              <a:off x="1195641" y="4422144"/>
              <a:ext cx="262013" cy="263708"/>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92" name="テキスト ボックス 125"/>
            <p:cNvSpPr txBox="1">
              <a:spLocks noChangeArrowheads="1"/>
            </p:cNvSpPr>
            <p:nvPr/>
          </p:nvSpPr>
          <p:spPr bwMode="auto">
            <a:xfrm>
              <a:off x="1122264" y="4421874"/>
              <a:ext cx="420308" cy="261610"/>
            </a:xfrm>
            <a:prstGeom prst="rect">
              <a:avLst/>
            </a:prstGeom>
            <a:noFill/>
            <a:ln w="9525">
              <a:noFill/>
              <a:miter lim="800000"/>
              <a:headEnd/>
              <a:tailEnd/>
            </a:ln>
          </p:spPr>
          <p:txBody>
            <a:bodyPr wrap="none">
              <a:spAutoFit/>
            </a:bodyPr>
            <a:lstStyle/>
            <a:p>
              <a:r>
                <a:rPr lang="en-US" altLang="ja-JP" sz="1100" b="1"/>
                <a:t>260</a:t>
              </a:r>
              <a:endParaRPr lang="ja-JP" altLang="en-US" sz="1100" b="1"/>
            </a:p>
          </p:txBody>
        </p:sp>
        <p:sp>
          <p:nvSpPr>
            <p:cNvPr id="122" name="正方形/長方形 121"/>
            <p:cNvSpPr>
              <a:spLocks noChangeAspect="1"/>
            </p:cNvSpPr>
            <p:nvPr/>
          </p:nvSpPr>
          <p:spPr>
            <a:xfrm>
              <a:off x="1748249" y="4418967"/>
              <a:ext cx="262013" cy="262119"/>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26" name="正方形/長方形 125"/>
            <p:cNvSpPr>
              <a:spLocks noChangeAspect="1"/>
            </p:cNvSpPr>
            <p:nvPr/>
          </p:nvSpPr>
          <p:spPr>
            <a:xfrm>
              <a:off x="927277" y="4422144"/>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95" name="テキスト ボックス 125"/>
            <p:cNvSpPr txBox="1">
              <a:spLocks noChangeArrowheads="1"/>
            </p:cNvSpPr>
            <p:nvPr/>
          </p:nvSpPr>
          <p:spPr bwMode="auto">
            <a:xfrm>
              <a:off x="854277" y="4421874"/>
              <a:ext cx="420308" cy="261610"/>
            </a:xfrm>
            <a:prstGeom prst="rect">
              <a:avLst/>
            </a:prstGeom>
            <a:noFill/>
            <a:ln w="9525">
              <a:noFill/>
              <a:miter lim="800000"/>
              <a:headEnd/>
              <a:tailEnd/>
            </a:ln>
          </p:spPr>
          <p:txBody>
            <a:bodyPr wrap="none">
              <a:spAutoFit/>
            </a:bodyPr>
            <a:lstStyle/>
            <a:p>
              <a:r>
                <a:rPr lang="en-US" altLang="ja-JP" sz="1100" b="1"/>
                <a:t>259</a:t>
              </a:r>
              <a:endParaRPr lang="ja-JP" altLang="en-US" sz="1100" b="1"/>
            </a:p>
          </p:txBody>
        </p:sp>
        <p:sp>
          <p:nvSpPr>
            <p:cNvPr id="128" name="正方形/長方形 127"/>
            <p:cNvSpPr>
              <a:spLocks noChangeAspect="1"/>
            </p:cNvSpPr>
            <p:nvPr/>
          </p:nvSpPr>
          <p:spPr>
            <a:xfrm>
              <a:off x="1473533" y="4422144"/>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32" name="正方形/長方形 131"/>
            <p:cNvSpPr>
              <a:spLocks noChangeAspect="1"/>
            </p:cNvSpPr>
            <p:nvPr/>
          </p:nvSpPr>
          <p:spPr>
            <a:xfrm>
              <a:off x="1468769" y="3870898"/>
              <a:ext cx="262013"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35" name="直角三角形 134"/>
            <p:cNvSpPr/>
            <p:nvPr/>
          </p:nvSpPr>
          <p:spPr>
            <a:xfrm flipH="1">
              <a:off x="1475121" y="3872487"/>
              <a:ext cx="252485" cy="250999"/>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6" name="正方形/長方形 135"/>
            <p:cNvSpPr>
              <a:spLocks noChangeAspect="1"/>
            </p:cNvSpPr>
            <p:nvPr/>
          </p:nvSpPr>
          <p:spPr>
            <a:xfrm>
              <a:off x="1471945" y="4147315"/>
              <a:ext cx="262013"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38" name="正方形/長方形 137"/>
            <p:cNvSpPr>
              <a:spLocks noChangeAspect="1"/>
            </p:cNvSpPr>
            <p:nvPr/>
          </p:nvSpPr>
          <p:spPr>
            <a:xfrm>
              <a:off x="1195641" y="4144138"/>
              <a:ext cx="262013" cy="26212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40" name="正方形/長方形 139"/>
            <p:cNvSpPr>
              <a:spLocks noChangeAspect="1"/>
            </p:cNvSpPr>
            <p:nvPr/>
          </p:nvSpPr>
          <p:spPr>
            <a:xfrm>
              <a:off x="922513" y="4147315"/>
              <a:ext cx="262013"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502" name="テキスト ボックス 125"/>
            <p:cNvSpPr txBox="1">
              <a:spLocks noChangeArrowheads="1"/>
            </p:cNvSpPr>
            <p:nvPr/>
          </p:nvSpPr>
          <p:spPr bwMode="auto">
            <a:xfrm>
              <a:off x="849966" y="4147009"/>
              <a:ext cx="420308" cy="261610"/>
            </a:xfrm>
            <a:prstGeom prst="rect">
              <a:avLst/>
            </a:prstGeom>
            <a:noFill/>
            <a:ln w="9525">
              <a:noFill/>
              <a:miter lim="800000"/>
              <a:headEnd/>
              <a:tailEnd/>
            </a:ln>
          </p:spPr>
          <p:txBody>
            <a:bodyPr wrap="none">
              <a:spAutoFit/>
            </a:bodyPr>
            <a:lstStyle/>
            <a:p>
              <a:r>
                <a:rPr lang="en-US" altLang="ja-JP" sz="1100" b="1"/>
                <a:t>260</a:t>
              </a:r>
              <a:endParaRPr lang="ja-JP" altLang="en-US" sz="1100" b="1"/>
            </a:p>
          </p:txBody>
        </p:sp>
        <p:sp>
          <p:nvSpPr>
            <p:cNvPr id="142" name="直角三角形 141"/>
            <p:cNvSpPr/>
            <p:nvPr/>
          </p:nvSpPr>
          <p:spPr>
            <a:xfrm flipH="1">
              <a:off x="1479885" y="4152081"/>
              <a:ext cx="250897" cy="250999"/>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 name="直角三角形 142"/>
            <p:cNvSpPr/>
            <p:nvPr/>
          </p:nvSpPr>
          <p:spPr>
            <a:xfrm flipH="1">
              <a:off x="1205168" y="4152081"/>
              <a:ext cx="250897" cy="250999"/>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505" name="テキスト ボックス 125"/>
            <p:cNvSpPr txBox="1">
              <a:spLocks noChangeArrowheads="1"/>
            </p:cNvSpPr>
            <p:nvPr/>
          </p:nvSpPr>
          <p:spPr bwMode="auto">
            <a:xfrm>
              <a:off x="1122344" y="4143380"/>
              <a:ext cx="420308" cy="261610"/>
            </a:xfrm>
            <a:prstGeom prst="rect">
              <a:avLst/>
            </a:prstGeom>
            <a:noFill/>
            <a:ln w="9525">
              <a:noFill/>
              <a:miter lim="800000"/>
              <a:headEnd/>
              <a:tailEnd/>
            </a:ln>
          </p:spPr>
          <p:txBody>
            <a:bodyPr wrap="none">
              <a:spAutoFit/>
            </a:bodyPr>
            <a:lstStyle/>
            <a:p>
              <a:r>
                <a:rPr lang="en-US" altLang="ja-JP" sz="1100" b="1"/>
                <a:t>261</a:t>
              </a:r>
              <a:endParaRPr lang="ja-JP" altLang="en-US" sz="1100" b="1"/>
            </a:p>
          </p:txBody>
        </p:sp>
        <p:sp>
          <p:nvSpPr>
            <p:cNvPr id="15506" name="テキスト ボックス 125"/>
            <p:cNvSpPr txBox="1">
              <a:spLocks noChangeArrowheads="1"/>
            </p:cNvSpPr>
            <p:nvPr/>
          </p:nvSpPr>
          <p:spPr bwMode="auto">
            <a:xfrm>
              <a:off x="1399696" y="4147009"/>
              <a:ext cx="420308" cy="261610"/>
            </a:xfrm>
            <a:prstGeom prst="rect">
              <a:avLst/>
            </a:prstGeom>
            <a:noFill/>
            <a:ln w="9525">
              <a:noFill/>
              <a:miter lim="800000"/>
              <a:headEnd/>
              <a:tailEnd/>
            </a:ln>
          </p:spPr>
          <p:txBody>
            <a:bodyPr wrap="none">
              <a:spAutoFit/>
            </a:bodyPr>
            <a:lstStyle/>
            <a:p>
              <a:r>
                <a:rPr lang="en-US" altLang="ja-JP" sz="1100" b="1"/>
                <a:t>262</a:t>
              </a:r>
              <a:endParaRPr lang="ja-JP" altLang="en-US" sz="1100" b="1"/>
            </a:p>
          </p:txBody>
        </p:sp>
        <p:sp>
          <p:nvSpPr>
            <p:cNvPr id="15507" name="テキスト ボックス 125"/>
            <p:cNvSpPr txBox="1">
              <a:spLocks noChangeArrowheads="1"/>
            </p:cNvSpPr>
            <p:nvPr/>
          </p:nvSpPr>
          <p:spPr bwMode="auto">
            <a:xfrm>
              <a:off x="1399696" y="3868515"/>
              <a:ext cx="420308" cy="261610"/>
            </a:xfrm>
            <a:prstGeom prst="rect">
              <a:avLst/>
            </a:prstGeom>
            <a:noFill/>
            <a:ln w="9525">
              <a:noFill/>
              <a:miter lim="800000"/>
              <a:headEnd/>
              <a:tailEnd/>
            </a:ln>
          </p:spPr>
          <p:txBody>
            <a:bodyPr wrap="none">
              <a:spAutoFit/>
            </a:bodyPr>
            <a:lstStyle/>
            <a:p>
              <a:r>
                <a:rPr lang="en-US" altLang="ja-JP" sz="1100" b="1"/>
                <a:t>263</a:t>
              </a:r>
              <a:endParaRPr lang="ja-JP" altLang="en-US" sz="1100" b="1"/>
            </a:p>
          </p:txBody>
        </p:sp>
        <p:sp>
          <p:nvSpPr>
            <p:cNvPr id="15508" name="テキスト ボックス 125"/>
            <p:cNvSpPr txBox="1">
              <a:spLocks noChangeArrowheads="1"/>
            </p:cNvSpPr>
            <p:nvPr/>
          </p:nvSpPr>
          <p:spPr bwMode="auto">
            <a:xfrm>
              <a:off x="1665056" y="4422954"/>
              <a:ext cx="420308" cy="261610"/>
            </a:xfrm>
            <a:prstGeom prst="rect">
              <a:avLst/>
            </a:prstGeom>
            <a:noFill/>
            <a:ln w="9525">
              <a:noFill/>
              <a:miter lim="800000"/>
              <a:headEnd/>
              <a:tailEnd/>
            </a:ln>
          </p:spPr>
          <p:txBody>
            <a:bodyPr wrap="none">
              <a:spAutoFit/>
            </a:bodyPr>
            <a:lstStyle/>
            <a:p>
              <a:r>
                <a:rPr lang="en-US" altLang="ja-JP" sz="1100" b="1"/>
                <a:t>262</a:t>
              </a:r>
              <a:endParaRPr lang="ja-JP" altLang="en-US" sz="1100" b="1"/>
            </a:p>
          </p:txBody>
        </p:sp>
        <p:sp>
          <p:nvSpPr>
            <p:cNvPr id="15509" name="テキスト ボックス 125"/>
            <p:cNvSpPr txBox="1">
              <a:spLocks noChangeArrowheads="1"/>
            </p:cNvSpPr>
            <p:nvPr/>
          </p:nvSpPr>
          <p:spPr bwMode="auto">
            <a:xfrm>
              <a:off x="1400838" y="4422327"/>
              <a:ext cx="420308" cy="261610"/>
            </a:xfrm>
            <a:prstGeom prst="rect">
              <a:avLst/>
            </a:prstGeom>
            <a:noFill/>
            <a:ln w="9525">
              <a:noFill/>
              <a:miter lim="800000"/>
              <a:headEnd/>
              <a:tailEnd/>
            </a:ln>
          </p:spPr>
          <p:txBody>
            <a:bodyPr wrap="none">
              <a:spAutoFit/>
            </a:bodyPr>
            <a:lstStyle/>
            <a:p>
              <a:r>
                <a:rPr lang="en-US" altLang="ja-JP" sz="1100" b="1"/>
                <a:t>261</a:t>
              </a:r>
              <a:endParaRPr lang="ja-JP" altLang="en-US" sz="1100" b="1"/>
            </a:p>
          </p:txBody>
        </p:sp>
      </p:grpSp>
      <p:pic>
        <p:nvPicPr>
          <p:cNvPr id="15454" name="Picture 111"/>
          <p:cNvPicPr>
            <a:picLocks noChangeAspect="1" noChangeArrowheads="1"/>
          </p:cNvPicPr>
          <p:nvPr/>
        </p:nvPicPr>
        <p:blipFill>
          <a:blip r:embed="rId4" cstate="print"/>
          <a:srcRect/>
          <a:stretch>
            <a:fillRect/>
          </a:stretch>
        </p:blipFill>
        <p:spPr bwMode="auto">
          <a:xfrm>
            <a:off x="6257925" y="5461000"/>
            <a:ext cx="2457450" cy="825500"/>
          </a:xfrm>
          <a:prstGeom prst="rect">
            <a:avLst/>
          </a:prstGeom>
          <a:noFill/>
          <a:ln w="9525">
            <a:noFill/>
            <a:miter lim="800000"/>
            <a:headEnd/>
            <a:tailEnd/>
          </a:ln>
        </p:spPr>
      </p:pic>
      <p:sp>
        <p:nvSpPr>
          <p:cNvPr id="320" name="正方形/長方形 319"/>
          <p:cNvSpPr>
            <a:spLocks noChangeAspect="1"/>
          </p:cNvSpPr>
          <p:nvPr/>
        </p:nvSpPr>
        <p:spPr>
          <a:xfrm>
            <a:off x="8816975" y="2230438"/>
            <a:ext cx="261938"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56" name="テキスト ボックス 125"/>
          <p:cNvSpPr txBox="1">
            <a:spLocks noChangeArrowheads="1"/>
          </p:cNvSpPr>
          <p:nvPr/>
        </p:nvSpPr>
        <p:spPr bwMode="auto">
          <a:xfrm>
            <a:off x="8709025" y="2230438"/>
            <a:ext cx="476250" cy="261937"/>
          </a:xfrm>
          <a:prstGeom prst="rect">
            <a:avLst/>
          </a:prstGeom>
          <a:noFill/>
          <a:ln w="9525">
            <a:noFill/>
            <a:miter lim="800000"/>
            <a:headEnd/>
            <a:tailEnd/>
          </a:ln>
        </p:spPr>
        <p:txBody>
          <a:bodyPr wrap="none">
            <a:spAutoFit/>
          </a:bodyPr>
          <a:lstStyle/>
          <a:p>
            <a:r>
              <a:rPr lang="en-US" altLang="ja-JP" sz="1100" b="1"/>
              <a:t>SHE</a:t>
            </a:r>
            <a:endParaRPr lang="ja-JP" altLang="en-US" sz="1100" b="1"/>
          </a:p>
        </p:txBody>
      </p:sp>
      <p:sp>
        <p:nvSpPr>
          <p:cNvPr id="327" name="正方形/長方形 326"/>
          <p:cNvSpPr/>
          <p:nvPr/>
        </p:nvSpPr>
        <p:spPr>
          <a:xfrm>
            <a:off x="3714750" y="5472113"/>
            <a:ext cx="2357438" cy="1071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1" name="正方形/長方形 310"/>
          <p:cNvSpPr>
            <a:spLocks noChangeAspect="1"/>
          </p:cNvSpPr>
          <p:nvPr/>
        </p:nvSpPr>
        <p:spPr>
          <a:xfrm>
            <a:off x="3857625" y="5880100"/>
            <a:ext cx="261938" cy="26352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59" name="テキスト ボックス 125"/>
          <p:cNvSpPr txBox="1">
            <a:spLocks noChangeArrowheads="1"/>
          </p:cNvSpPr>
          <p:nvPr/>
        </p:nvSpPr>
        <p:spPr bwMode="auto">
          <a:xfrm>
            <a:off x="3835400" y="5880100"/>
            <a:ext cx="287338" cy="261938"/>
          </a:xfrm>
          <a:prstGeom prst="rect">
            <a:avLst/>
          </a:prstGeom>
          <a:noFill/>
          <a:ln w="9525">
            <a:noFill/>
            <a:miter lim="800000"/>
            <a:headEnd/>
            <a:tailEnd/>
          </a:ln>
        </p:spPr>
        <p:txBody>
          <a:bodyPr wrap="none">
            <a:spAutoFit/>
          </a:bodyPr>
          <a:lstStyle/>
          <a:p>
            <a:r>
              <a:rPr lang="en-US" altLang="ja-JP" sz="1100" b="1"/>
              <a:t>A</a:t>
            </a:r>
            <a:endParaRPr lang="ja-JP" altLang="en-US" sz="1100" b="1"/>
          </a:p>
        </p:txBody>
      </p:sp>
      <p:sp>
        <p:nvSpPr>
          <p:cNvPr id="313" name="正方形/長方形 312"/>
          <p:cNvSpPr>
            <a:spLocks noChangeAspect="1"/>
          </p:cNvSpPr>
          <p:nvPr/>
        </p:nvSpPr>
        <p:spPr>
          <a:xfrm>
            <a:off x="3857625" y="5522913"/>
            <a:ext cx="261938"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61" name="テキスト ボックス 125"/>
          <p:cNvSpPr txBox="1">
            <a:spLocks noChangeArrowheads="1"/>
          </p:cNvSpPr>
          <p:nvPr/>
        </p:nvSpPr>
        <p:spPr bwMode="auto">
          <a:xfrm>
            <a:off x="3846513" y="5522913"/>
            <a:ext cx="287337" cy="261937"/>
          </a:xfrm>
          <a:prstGeom prst="rect">
            <a:avLst/>
          </a:prstGeom>
          <a:noFill/>
          <a:ln w="9525">
            <a:noFill/>
            <a:miter lim="800000"/>
            <a:headEnd/>
            <a:tailEnd/>
          </a:ln>
        </p:spPr>
        <p:txBody>
          <a:bodyPr wrap="none">
            <a:spAutoFit/>
          </a:bodyPr>
          <a:lstStyle/>
          <a:p>
            <a:r>
              <a:rPr lang="en-US" altLang="ja-JP" sz="1100" b="1"/>
              <a:t>A</a:t>
            </a:r>
            <a:endParaRPr lang="ja-JP" altLang="en-US" sz="1100" b="1"/>
          </a:p>
        </p:txBody>
      </p:sp>
      <p:sp>
        <p:nvSpPr>
          <p:cNvPr id="317" name="正方形/長方形 316"/>
          <p:cNvSpPr>
            <a:spLocks noChangeAspect="1"/>
          </p:cNvSpPr>
          <p:nvPr/>
        </p:nvSpPr>
        <p:spPr>
          <a:xfrm>
            <a:off x="3857625" y="6232525"/>
            <a:ext cx="261938" cy="263525"/>
          </a:xfrm>
          <a:prstGeom prst="rect">
            <a:avLst/>
          </a:prstGeom>
          <a:solidFill>
            <a:srgbClr val="EE50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5463" name="テキスト ボックス 125"/>
          <p:cNvSpPr txBox="1">
            <a:spLocks noChangeArrowheads="1"/>
          </p:cNvSpPr>
          <p:nvPr/>
        </p:nvSpPr>
        <p:spPr bwMode="auto">
          <a:xfrm>
            <a:off x="3848100" y="6232525"/>
            <a:ext cx="287338" cy="260350"/>
          </a:xfrm>
          <a:prstGeom prst="rect">
            <a:avLst/>
          </a:prstGeom>
          <a:noFill/>
          <a:ln w="9525">
            <a:noFill/>
            <a:miter lim="800000"/>
            <a:headEnd/>
            <a:tailEnd/>
          </a:ln>
        </p:spPr>
        <p:txBody>
          <a:bodyPr wrap="none">
            <a:spAutoFit/>
          </a:bodyPr>
          <a:lstStyle/>
          <a:p>
            <a:r>
              <a:rPr lang="en-US" altLang="ja-JP" sz="1100" b="1"/>
              <a:t>A</a:t>
            </a:r>
            <a:endParaRPr lang="ja-JP" altLang="en-US" sz="1100" b="1"/>
          </a:p>
        </p:txBody>
      </p:sp>
      <p:sp>
        <p:nvSpPr>
          <p:cNvPr id="15464" name="テキスト ボックス 323"/>
          <p:cNvSpPr txBox="1">
            <a:spLocks noChangeArrowheads="1"/>
          </p:cNvSpPr>
          <p:nvPr/>
        </p:nvSpPr>
        <p:spPr bwMode="auto">
          <a:xfrm>
            <a:off x="4117975" y="5480050"/>
            <a:ext cx="835025" cy="307975"/>
          </a:xfrm>
          <a:prstGeom prst="rect">
            <a:avLst/>
          </a:prstGeom>
          <a:noFill/>
          <a:ln w="9525">
            <a:noFill/>
            <a:miter lim="800000"/>
            <a:headEnd/>
            <a:tailEnd/>
          </a:ln>
        </p:spPr>
        <p:txBody>
          <a:bodyPr wrap="none">
            <a:spAutoFit/>
          </a:bodyPr>
          <a:lstStyle/>
          <a:p>
            <a:r>
              <a:rPr lang="en-US" altLang="ja-JP" sz="1400">
                <a:latin typeface="Symbol" pitchFamily="18" charset="2"/>
              </a:rPr>
              <a:t>a</a:t>
            </a:r>
            <a:r>
              <a:rPr lang="en-US" altLang="ja-JP" sz="1400"/>
              <a:t>-decay</a:t>
            </a:r>
            <a:endParaRPr lang="ja-JP" altLang="en-US" sz="1400"/>
          </a:p>
        </p:txBody>
      </p:sp>
      <p:sp>
        <p:nvSpPr>
          <p:cNvPr id="15465" name="テキスト ボックス 324"/>
          <p:cNvSpPr txBox="1">
            <a:spLocks noChangeArrowheads="1"/>
          </p:cNvSpPr>
          <p:nvPr/>
        </p:nvSpPr>
        <p:spPr bwMode="auto">
          <a:xfrm>
            <a:off x="4116388" y="5835650"/>
            <a:ext cx="1797050" cy="307975"/>
          </a:xfrm>
          <a:prstGeom prst="rect">
            <a:avLst/>
          </a:prstGeom>
          <a:noFill/>
          <a:ln w="9525">
            <a:noFill/>
            <a:miter lim="800000"/>
            <a:headEnd/>
            <a:tailEnd/>
          </a:ln>
        </p:spPr>
        <p:txBody>
          <a:bodyPr wrap="none">
            <a:spAutoFit/>
          </a:bodyPr>
          <a:lstStyle/>
          <a:p>
            <a:r>
              <a:rPr lang="en-US" altLang="ja-JP" sz="1400"/>
              <a:t>Spontaneous fission</a:t>
            </a:r>
            <a:endParaRPr lang="ja-JP" altLang="en-US" sz="1400"/>
          </a:p>
        </p:txBody>
      </p:sp>
      <p:sp>
        <p:nvSpPr>
          <p:cNvPr id="15466" name="テキスト ボックス 325"/>
          <p:cNvSpPr txBox="1">
            <a:spLocks noChangeArrowheads="1"/>
          </p:cNvSpPr>
          <p:nvPr/>
        </p:nvSpPr>
        <p:spPr bwMode="auto">
          <a:xfrm>
            <a:off x="4125913" y="6192838"/>
            <a:ext cx="1422400" cy="307975"/>
          </a:xfrm>
          <a:prstGeom prst="rect">
            <a:avLst/>
          </a:prstGeom>
          <a:noFill/>
          <a:ln w="9525">
            <a:noFill/>
            <a:miter lim="800000"/>
            <a:headEnd/>
            <a:tailEnd/>
          </a:ln>
        </p:spPr>
        <p:txBody>
          <a:bodyPr wrap="none">
            <a:spAutoFit/>
          </a:bodyPr>
          <a:lstStyle/>
          <a:p>
            <a:r>
              <a:rPr lang="en-US" altLang="ja-JP" sz="1400">
                <a:latin typeface="Symbol" pitchFamily="18" charset="2"/>
              </a:rPr>
              <a:t>b</a:t>
            </a:r>
            <a:r>
              <a:rPr lang="en-US" altLang="ja-JP" sz="1400" baseline="30000"/>
              <a:t>+</a:t>
            </a:r>
            <a:r>
              <a:rPr lang="en-US" altLang="ja-JP" sz="1400"/>
              <a:t> or EC decay</a:t>
            </a:r>
            <a:endParaRPr lang="ja-JP" altLang="en-US" sz="1400"/>
          </a:p>
        </p:txBody>
      </p:sp>
      <p:sp>
        <p:nvSpPr>
          <p:cNvPr id="328" name="テキスト ボックス 327"/>
          <p:cNvSpPr txBox="1"/>
          <p:nvPr/>
        </p:nvSpPr>
        <p:spPr>
          <a:xfrm>
            <a:off x="5068888" y="66675"/>
            <a:ext cx="3582987" cy="369888"/>
          </a:xfrm>
          <a:prstGeom prst="rect">
            <a:avLst/>
          </a:prstGeom>
          <a:solidFill>
            <a:schemeClr val="bg1"/>
          </a:solidFill>
          <a:ln w="38100">
            <a:solidFill>
              <a:schemeClr val="accent2">
                <a:lumMod val="60000"/>
                <a:lumOff val="40000"/>
              </a:schemeClr>
            </a:solidFill>
          </a:ln>
        </p:spPr>
        <p:txBody>
          <a:bodyPr wrap="none">
            <a:spAutoFit/>
          </a:bodyPr>
          <a:lstStyle/>
          <a:p>
            <a:pPr>
              <a:defRPr/>
            </a:pPr>
            <a:r>
              <a:rPr lang="en-US" altLang="ja-JP" dirty="0">
                <a:ea typeface="ＭＳ Ｐゴシック" pitchFamily="-26" charset="-128"/>
              </a:rPr>
              <a:t>one end of nuclear chart</a:t>
            </a:r>
            <a:r>
              <a:rPr lang="ja-JP" altLang="en-US" dirty="0">
                <a:ea typeface="ＭＳ Ｐゴシック" pitchFamily="-26" charset="-128"/>
              </a:rPr>
              <a:t> </a:t>
            </a:r>
            <a:r>
              <a:rPr lang="en-US" altLang="ja-JP" dirty="0">
                <a:ea typeface="ＭＳ Ｐゴシック" pitchFamily="-26" charset="-128"/>
              </a:rPr>
              <a:t>’84</a:t>
            </a:r>
            <a:r>
              <a:rPr lang="ja-JP" altLang="en-US" dirty="0">
                <a:ea typeface="ＭＳ Ｐゴシック" pitchFamily="-26" charset="-128"/>
              </a:rPr>
              <a:t>－</a:t>
            </a:r>
            <a:r>
              <a:rPr lang="en-US" altLang="ja-JP" dirty="0">
                <a:ea typeface="ＭＳ Ｐゴシック" pitchFamily="-26" charset="-128"/>
              </a:rPr>
              <a:t>’94</a:t>
            </a:r>
            <a:endParaRPr lang="ja-JP" altLang="en-US" dirty="0">
              <a:ea typeface="ＭＳ Ｐゴシック" pitchFamily="-26" charset="-128"/>
            </a:endParaRPr>
          </a:p>
        </p:txBody>
      </p:sp>
      <p:sp>
        <p:nvSpPr>
          <p:cNvPr id="148" name="日付プレースホルダ 147"/>
          <p:cNvSpPr>
            <a:spLocks noGrp="1"/>
          </p:cNvSpPr>
          <p:nvPr>
            <p:ph type="dt" sz="half" idx="10"/>
          </p:nvPr>
        </p:nvSpPr>
        <p:spPr/>
        <p:txBody>
          <a:bodyPr/>
          <a:lstStyle/>
          <a:p>
            <a:fld id="{28C57B68-945D-4DFD-B470-989096E7CD73}" type="datetime1">
              <a:rPr kumimoji="1" lang="ja-JP" altLang="en-US" smtClean="0"/>
              <a:t>2014/6/5</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zh-CN" smtClean="0"/>
              <a:t>ARIS2014</a:t>
            </a:r>
            <a:endParaRPr kumimoji="1" lang="ja-JP" altLang="en-US"/>
          </a:p>
        </p:txBody>
      </p:sp>
    </p:spTree>
    <p:extLst>
      <p:ext uri="{BB962C8B-B14F-4D97-AF65-F5344CB8AC3E}">
        <p14:creationId xmlns:p14="http://schemas.microsoft.com/office/powerpoint/2010/main" val="1416131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スライド番号プレースホルダ 3"/>
          <p:cNvSpPr>
            <a:spLocks noGrp="1"/>
          </p:cNvSpPr>
          <p:nvPr>
            <p:ph type="sldNum" sz="quarter" idx="12"/>
          </p:nvPr>
        </p:nvSpPr>
        <p:spPr>
          <a:noFill/>
        </p:spPr>
        <p:txBody>
          <a:bodyPr/>
          <a:lstStyle/>
          <a:p>
            <a:fld id="{E2CA1406-CD04-4912-B78A-E7FFE6FF0224}" type="slidenum">
              <a:rPr lang="en-US" altLang="ja-JP" smtClean="0"/>
              <a:pPr/>
              <a:t>9</a:t>
            </a:fld>
            <a:endParaRPr lang="en-US" altLang="ja-JP" smtClean="0"/>
          </a:p>
        </p:txBody>
      </p:sp>
      <p:pic>
        <p:nvPicPr>
          <p:cNvPr id="16389" name="Picture 3"/>
          <p:cNvPicPr>
            <a:picLocks noChangeAspect="1" noChangeArrowheads="1"/>
          </p:cNvPicPr>
          <p:nvPr/>
        </p:nvPicPr>
        <p:blipFill>
          <a:blip r:embed="rId3" cstate="print"/>
          <a:srcRect/>
          <a:stretch>
            <a:fillRect/>
          </a:stretch>
        </p:blipFill>
        <p:spPr bwMode="auto">
          <a:xfrm>
            <a:off x="292100" y="558800"/>
            <a:ext cx="8815388" cy="4706938"/>
          </a:xfrm>
          <a:prstGeom prst="rect">
            <a:avLst/>
          </a:prstGeom>
          <a:noFill/>
          <a:ln w="9525">
            <a:noFill/>
            <a:miter lim="800000"/>
            <a:headEnd/>
            <a:tailEnd/>
          </a:ln>
        </p:spPr>
      </p:pic>
      <p:cxnSp>
        <p:nvCxnSpPr>
          <p:cNvPr id="8" name="直線コネクタ 7"/>
          <p:cNvCxnSpPr/>
          <p:nvPr/>
        </p:nvCxnSpPr>
        <p:spPr>
          <a:xfrm>
            <a:off x="-36513" y="3606800"/>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6513" y="3868738"/>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6513" y="4152900"/>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6513" y="4422775"/>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6513" y="4700588"/>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6513" y="4970463"/>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6513" y="5241925"/>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6513" y="3328988"/>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6513" y="3059113"/>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6513" y="2789238"/>
            <a:ext cx="9144001"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6513" y="2511425"/>
            <a:ext cx="9144001" cy="1588"/>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6513" y="2235200"/>
            <a:ext cx="9144001" cy="1588"/>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6513" y="1971675"/>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6513" y="1701800"/>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6513" y="1416050"/>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6513" y="1146175"/>
            <a:ext cx="9144001"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6513" y="874713"/>
            <a:ext cx="9144001"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6513" y="588963"/>
            <a:ext cx="9144001"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2028031" y="2917032"/>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a:off x="-1759744"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1475581"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1210469"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935831"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5400000">
            <a:off x="-654844"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5400000">
            <a:off x="-386556"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108744"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5400000">
            <a:off x="161131" y="2917032"/>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5400000">
            <a:off x="429419" y="2915444"/>
            <a:ext cx="4714875"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713581" y="2915444"/>
            <a:ext cx="4714875" cy="1588"/>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5400000">
            <a:off x="978694"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5400000">
            <a:off x="1253331"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rot="5400000">
            <a:off x="153431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1802606"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5400000">
            <a:off x="208041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2351881" y="2917032"/>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rot="5400000">
            <a:off x="2621756"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5400000">
            <a:off x="2904331"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3169444"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5400000">
            <a:off x="34456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5400000">
            <a:off x="37250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rot="5400000">
            <a:off x="3993356"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rot="5400000">
            <a:off x="4272756"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rot="5400000">
            <a:off x="4536281" y="2917032"/>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rot="5400000">
            <a:off x="48045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rot="5400000">
            <a:off x="5088731"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rot="5400000">
            <a:off x="5353844"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rot="5400000">
            <a:off x="56300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rot="5400000">
            <a:off x="5909469" y="2915444"/>
            <a:ext cx="4714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5400000">
            <a:off x="6177756" y="2915444"/>
            <a:ext cx="4714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rot="5400000">
            <a:off x="6455569" y="2915444"/>
            <a:ext cx="4714875"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a:off x="6725444" y="2915444"/>
            <a:ext cx="4714875" cy="1587"/>
          </a:xfrm>
          <a:prstGeom prst="line">
            <a:avLst/>
          </a:prstGeom>
          <a:ln w="127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55563" y="59848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42" name="テキスト ボックス 71"/>
          <p:cNvSpPr txBox="1">
            <a:spLocks noChangeArrowheads="1"/>
          </p:cNvSpPr>
          <p:nvPr/>
        </p:nvSpPr>
        <p:spPr bwMode="auto">
          <a:xfrm>
            <a:off x="-15875" y="608013"/>
            <a:ext cx="419100" cy="261937"/>
          </a:xfrm>
          <a:prstGeom prst="rect">
            <a:avLst/>
          </a:prstGeom>
          <a:noFill/>
          <a:ln w="9525">
            <a:noFill/>
            <a:miter lim="800000"/>
            <a:headEnd/>
            <a:tailEnd/>
          </a:ln>
        </p:spPr>
        <p:txBody>
          <a:bodyPr wrap="none">
            <a:spAutoFit/>
          </a:bodyPr>
          <a:lstStyle/>
          <a:p>
            <a:pPr algn="ctr"/>
            <a:r>
              <a:rPr lang="en-US" altLang="ja-JP" sz="1100" b="1"/>
              <a:t>120</a:t>
            </a:r>
            <a:endParaRPr lang="ja-JP" altLang="en-US" sz="1100" b="1"/>
          </a:p>
        </p:txBody>
      </p:sp>
      <p:sp>
        <p:nvSpPr>
          <p:cNvPr id="73" name="正方形/長方形 72"/>
          <p:cNvSpPr/>
          <p:nvPr/>
        </p:nvSpPr>
        <p:spPr>
          <a:xfrm>
            <a:off x="55563" y="871538"/>
            <a:ext cx="269875" cy="271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44" name="テキスト ボックス 73"/>
          <p:cNvSpPr txBox="1">
            <a:spLocks noChangeArrowheads="1"/>
          </p:cNvSpPr>
          <p:nvPr/>
        </p:nvSpPr>
        <p:spPr bwMode="auto">
          <a:xfrm>
            <a:off x="-15875" y="882650"/>
            <a:ext cx="419100" cy="261938"/>
          </a:xfrm>
          <a:prstGeom prst="rect">
            <a:avLst/>
          </a:prstGeom>
          <a:noFill/>
          <a:ln w="9525">
            <a:noFill/>
            <a:miter lim="800000"/>
            <a:headEnd/>
            <a:tailEnd/>
          </a:ln>
        </p:spPr>
        <p:txBody>
          <a:bodyPr wrap="none">
            <a:spAutoFit/>
          </a:bodyPr>
          <a:lstStyle/>
          <a:p>
            <a:pPr algn="ctr"/>
            <a:r>
              <a:rPr lang="en-US" altLang="ja-JP" sz="1100" b="1"/>
              <a:t>119</a:t>
            </a:r>
            <a:endParaRPr lang="ja-JP" altLang="en-US" sz="1100" b="1"/>
          </a:p>
        </p:txBody>
      </p:sp>
      <p:sp>
        <p:nvSpPr>
          <p:cNvPr id="75" name="正方形/長方形 74"/>
          <p:cNvSpPr/>
          <p:nvPr/>
        </p:nvSpPr>
        <p:spPr>
          <a:xfrm>
            <a:off x="55563" y="11461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46" name="テキスト ボックス 75"/>
          <p:cNvSpPr txBox="1">
            <a:spLocks noChangeArrowheads="1"/>
          </p:cNvSpPr>
          <p:nvPr/>
        </p:nvSpPr>
        <p:spPr bwMode="auto">
          <a:xfrm>
            <a:off x="-15875" y="1157288"/>
            <a:ext cx="419100" cy="261937"/>
          </a:xfrm>
          <a:prstGeom prst="rect">
            <a:avLst/>
          </a:prstGeom>
          <a:noFill/>
          <a:ln w="9525">
            <a:noFill/>
            <a:miter lim="800000"/>
            <a:headEnd/>
            <a:tailEnd/>
          </a:ln>
        </p:spPr>
        <p:txBody>
          <a:bodyPr wrap="none">
            <a:spAutoFit/>
          </a:bodyPr>
          <a:lstStyle/>
          <a:p>
            <a:pPr algn="ctr"/>
            <a:r>
              <a:rPr lang="en-US" altLang="ja-JP" sz="1100" b="1"/>
              <a:t>118</a:t>
            </a:r>
            <a:endParaRPr lang="ja-JP" altLang="en-US" sz="1100" b="1"/>
          </a:p>
        </p:txBody>
      </p:sp>
      <p:sp>
        <p:nvSpPr>
          <p:cNvPr id="77" name="正方形/長方形 76"/>
          <p:cNvSpPr/>
          <p:nvPr/>
        </p:nvSpPr>
        <p:spPr>
          <a:xfrm>
            <a:off x="52388" y="142398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48" name="テキスト ボックス 77"/>
          <p:cNvSpPr txBox="1">
            <a:spLocks noChangeArrowheads="1"/>
          </p:cNvSpPr>
          <p:nvPr/>
        </p:nvSpPr>
        <p:spPr bwMode="auto">
          <a:xfrm>
            <a:off x="-20638" y="1435100"/>
            <a:ext cx="420688" cy="260350"/>
          </a:xfrm>
          <a:prstGeom prst="rect">
            <a:avLst/>
          </a:prstGeom>
          <a:noFill/>
          <a:ln w="9525">
            <a:noFill/>
            <a:miter lim="800000"/>
            <a:headEnd/>
            <a:tailEnd/>
          </a:ln>
        </p:spPr>
        <p:txBody>
          <a:bodyPr wrap="none">
            <a:spAutoFit/>
          </a:bodyPr>
          <a:lstStyle/>
          <a:p>
            <a:pPr algn="ctr"/>
            <a:r>
              <a:rPr lang="en-US" altLang="ja-JP" sz="1100" b="1"/>
              <a:t>117</a:t>
            </a:r>
            <a:endParaRPr lang="ja-JP" altLang="en-US" sz="1100" b="1"/>
          </a:p>
        </p:txBody>
      </p:sp>
      <p:sp>
        <p:nvSpPr>
          <p:cNvPr id="79" name="正方形/長方形 78"/>
          <p:cNvSpPr/>
          <p:nvPr/>
        </p:nvSpPr>
        <p:spPr>
          <a:xfrm>
            <a:off x="52388" y="170180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50" name="テキスト ボックス 79"/>
          <p:cNvSpPr txBox="1">
            <a:spLocks noChangeArrowheads="1"/>
          </p:cNvSpPr>
          <p:nvPr/>
        </p:nvSpPr>
        <p:spPr bwMode="auto">
          <a:xfrm>
            <a:off x="-20638" y="1712913"/>
            <a:ext cx="420688" cy="260350"/>
          </a:xfrm>
          <a:prstGeom prst="rect">
            <a:avLst/>
          </a:prstGeom>
          <a:noFill/>
          <a:ln w="9525">
            <a:noFill/>
            <a:miter lim="800000"/>
            <a:headEnd/>
            <a:tailEnd/>
          </a:ln>
        </p:spPr>
        <p:txBody>
          <a:bodyPr wrap="none">
            <a:spAutoFit/>
          </a:bodyPr>
          <a:lstStyle/>
          <a:p>
            <a:pPr algn="ctr"/>
            <a:r>
              <a:rPr lang="en-US" altLang="ja-JP" sz="1100" b="1"/>
              <a:t>116</a:t>
            </a:r>
            <a:endParaRPr lang="ja-JP" altLang="en-US" sz="1100" b="1"/>
          </a:p>
        </p:txBody>
      </p:sp>
      <p:sp>
        <p:nvSpPr>
          <p:cNvPr id="81" name="正方形/長方形 80"/>
          <p:cNvSpPr/>
          <p:nvPr/>
        </p:nvSpPr>
        <p:spPr>
          <a:xfrm>
            <a:off x="55563" y="19716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52" name="テキスト ボックス 81"/>
          <p:cNvSpPr txBox="1">
            <a:spLocks noChangeArrowheads="1"/>
          </p:cNvSpPr>
          <p:nvPr/>
        </p:nvSpPr>
        <p:spPr bwMode="auto">
          <a:xfrm>
            <a:off x="-17463" y="1982788"/>
            <a:ext cx="420688" cy="260350"/>
          </a:xfrm>
          <a:prstGeom prst="rect">
            <a:avLst/>
          </a:prstGeom>
          <a:noFill/>
          <a:ln w="9525">
            <a:noFill/>
            <a:miter lim="800000"/>
            <a:headEnd/>
            <a:tailEnd/>
          </a:ln>
        </p:spPr>
        <p:txBody>
          <a:bodyPr wrap="none">
            <a:spAutoFit/>
          </a:bodyPr>
          <a:lstStyle/>
          <a:p>
            <a:pPr algn="ctr"/>
            <a:r>
              <a:rPr lang="en-US" altLang="ja-JP" sz="1100" b="1"/>
              <a:t>115</a:t>
            </a:r>
            <a:endParaRPr lang="ja-JP" altLang="en-US" sz="1100" b="1"/>
          </a:p>
        </p:txBody>
      </p:sp>
      <p:sp>
        <p:nvSpPr>
          <p:cNvPr id="83" name="正方形/長方形 82"/>
          <p:cNvSpPr/>
          <p:nvPr/>
        </p:nvSpPr>
        <p:spPr>
          <a:xfrm>
            <a:off x="55563" y="224155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54" name="テキスト ボックス 83"/>
          <p:cNvSpPr txBox="1">
            <a:spLocks noChangeArrowheads="1"/>
          </p:cNvSpPr>
          <p:nvPr/>
        </p:nvSpPr>
        <p:spPr bwMode="auto">
          <a:xfrm>
            <a:off x="-15875" y="2252663"/>
            <a:ext cx="419100" cy="261937"/>
          </a:xfrm>
          <a:prstGeom prst="rect">
            <a:avLst/>
          </a:prstGeom>
          <a:noFill/>
          <a:ln w="9525">
            <a:noFill/>
            <a:miter lim="800000"/>
            <a:headEnd/>
            <a:tailEnd/>
          </a:ln>
        </p:spPr>
        <p:txBody>
          <a:bodyPr wrap="none">
            <a:spAutoFit/>
          </a:bodyPr>
          <a:lstStyle/>
          <a:p>
            <a:pPr algn="ctr"/>
            <a:r>
              <a:rPr lang="en-US" altLang="ja-JP" sz="1100" b="1"/>
              <a:t>114</a:t>
            </a:r>
            <a:endParaRPr lang="ja-JP" altLang="en-US" sz="1100" b="1"/>
          </a:p>
        </p:txBody>
      </p:sp>
      <p:sp>
        <p:nvSpPr>
          <p:cNvPr id="85" name="正方形/長方形 84"/>
          <p:cNvSpPr/>
          <p:nvPr/>
        </p:nvSpPr>
        <p:spPr>
          <a:xfrm>
            <a:off x="55563" y="251618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56" name="テキスト ボックス 85"/>
          <p:cNvSpPr txBox="1">
            <a:spLocks noChangeArrowheads="1"/>
          </p:cNvSpPr>
          <p:nvPr/>
        </p:nvSpPr>
        <p:spPr bwMode="auto">
          <a:xfrm>
            <a:off x="-17463" y="2525713"/>
            <a:ext cx="420688" cy="261937"/>
          </a:xfrm>
          <a:prstGeom prst="rect">
            <a:avLst/>
          </a:prstGeom>
          <a:noFill/>
          <a:ln w="9525">
            <a:noFill/>
            <a:miter lim="800000"/>
            <a:headEnd/>
            <a:tailEnd/>
          </a:ln>
        </p:spPr>
        <p:txBody>
          <a:bodyPr wrap="none">
            <a:spAutoFit/>
          </a:bodyPr>
          <a:lstStyle/>
          <a:p>
            <a:pPr algn="ctr"/>
            <a:r>
              <a:rPr lang="en-US" altLang="ja-JP" sz="1100" b="1"/>
              <a:t>113</a:t>
            </a:r>
            <a:endParaRPr lang="ja-JP" altLang="en-US" sz="1100" b="1"/>
          </a:p>
        </p:txBody>
      </p:sp>
      <p:sp>
        <p:nvSpPr>
          <p:cNvPr id="87" name="正方形/長方形 86"/>
          <p:cNvSpPr/>
          <p:nvPr/>
        </p:nvSpPr>
        <p:spPr>
          <a:xfrm>
            <a:off x="60325" y="27844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58" name="テキスト ボックス 87"/>
          <p:cNvSpPr txBox="1">
            <a:spLocks noChangeArrowheads="1"/>
          </p:cNvSpPr>
          <p:nvPr/>
        </p:nvSpPr>
        <p:spPr bwMode="auto">
          <a:xfrm>
            <a:off x="-12700" y="2795588"/>
            <a:ext cx="420688" cy="261937"/>
          </a:xfrm>
          <a:prstGeom prst="rect">
            <a:avLst/>
          </a:prstGeom>
          <a:noFill/>
          <a:ln w="9525">
            <a:noFill/>
            <a:miter lim="800000"/>
            <a:headEnd/>
            <a:tailEnd/>
          </a:ln>
        </p:spPr>
        <p:txBody>
          <a:bodyPr wrap="none">
            <a:spAutoFit/>
          </a:bodyPr>
          <a:lstStyle/>
          <a:p>
            <a:pPr algn="ctr"/>
            <a:r>
              <a:rPr lang="en-US" altLang="ja-JP" sz="1100" b="1"/>
              <a:t>112</a:t>
            </a:r>
            <a:endParaRPr lang="ja-JP" altLang="en-US" sz="1100" b="1"/>
          </a:p>
        </p:txBody>
      </p:sp>
      <p:sp>
        <p:nvSpPr>
          <p:cNvPr id="89" name="正方形/長方形 88"/>
          <p:cNvSpPr/>
          <p:nvPr/>
        </p:nvSpPr>
        <p:spPr>
          <a:xfrm>
            <a:off x="60325" y="3046413"/>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60" name="テキスト ボックス 89"/>
          <p:cNvSpPr txBox="1">
            <a:spLocks noChangeArrowheads="1"/>
          </p:cNvSpPr>
          <p:nvPr/>
        </p:nvSpPr>
        <p:spPr bwMode="auto">
          <a:xfrm>
            <a:off x="15875" y="3054350"/>
            <a:ext cx="373063" cy="260350"/>
          </a:xfrm>
          <a:prstGeom prst="rect">
            <a:avLst/>
          </a:prstGeom>
          <a:noFill/>
          <a:ln w="9525">
            <a:noFill/>
            <a:miter lim="800000"/>
            <a:headEnd/>
            <a:tailEnd/>
          </a:ln>
        </p:spPr>
        <p:txBody>
          <a:bodyPr wrap="none">
            <a:spAutoFit/>
          </a:bodyPr>
          <a:lstStyle/>
          <a:p>
            <a:pPr algn="ctr"/>
            <a:r>
              <a:rPr lang="en-US" altLang="ja-JP" sz="1100" b="1"/>
              <a:t>Rg</a:t>
            </a:r>
            <a:endParaRPr lang="ja-JP" altLang="en-US" sz="1100" b="1"/>
          </a:p>
        </p:txBody>
      </p:sp>
      <p:sp>
        <p:nvSpPr>
          <p:cNvPr id="91" name="正方形/長方形 90"/>
          <p:cNvSpPr/>
          <p:nvPr/>
        </p:nvSpPr>
        <p:spPr>
          <a:xfrm>
            <a:off x="60325" y="3325813"/>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62" name="テキスト ボックス 91"/>
          <p:cNvSpPr txBox="1">
            <a:spLocks noChangeArrowheads="1"/>
          </p:cNvSpPr>
          <p:nvPr/>
        </p:nvSpPr>
        <p:spPr bwMode="auto">
          <a:xfrm>
            <a:off x="23813" y="3332163"/>
            <a:ext cx="365125" cy="261937"/>
          </a:xfrm>
          <a:prstGeom prst="rect">
            <a:avLst/>
          </a:prstGeom>
          <a:noFill/>
          <a:ln w="9525">
            <a:noFill/>
            <a:miter lim="800000"/>
            <a:headEnd/>
            <a:tailEnd/>
          </a:ln>
        </p:spPr>
        <p:txBody>
          <a:bodyPr wrap="none">
            <a:spAutoFit/>
          </a:bodyPr>
          <a:lstStyle/>
          <a:p>
            <a:pPr algn="ctr"/>
            <a:r>
              <a:rPr lang="en-US" altLang="ja-JP" sz="1100" b="1"/>
              <a:t>Ds</a:t>
            </a:r>
            <a:endParaRPr lang="ja-JP" altLang="en-US" sz="1100" b="1"/>
          </a:p>
        </p:txBody>
      </p:sp>
      <p:sp>
        <p:nvSpPr>
          <p:cNvPr id="93" name="正方形/長方形 92"/>
          <p:cNvSpPr/>
          <p:nvPr/>
        </p:nvSpPr>
        <p:spPr>
          <a:xfrm>
            <a:off x="55563" y="3602038"/>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64" name="テキスト ボックス 93"/>
          <p:cNvSpPr txBox="1">
            <a:spLocks noChangeArrowheads="1"/>
          </p:cNvSpPr>
          <p:nvPr/>
        </p:nvSpPr>
        <p:spPr bwMode="auto">
          <a:xfrm>
            <a:off x="19050" y="3608388"/>
            <a:ext cx="349250" cy="261937"/>
          </a:xfrm>
          <a:prstGeom prst="rect">
            <a:avLst/>
          </a:prstGeom>
          <a:noFill/>
          <a:ln w="9525">
            <a:noFill/>
            <a:miter lim="800000"/>
            <a:headEnd/>
            <a:tailEnd/>
          </a:ln>
        </p:spPr>
        <p:txBody>
          <a:bodyPr wrap="none">
            <a:spAutoFit/>
          </a:bodyPr>
          <a:lstStyle/>
          <a:p>
            <a:pPr algn="ctr"/>
            <a:r>
              <a:rPr lang="en-US" altLang="ja-JP" sz="1100" b="1"/>
              <a:t>Mt</a:t>
            </a:r>
            <a:endParaRPr lang="ja-JP" altLang="en-US" sz="1100" b="1"/>
          </a:p>
        </p:txBody>
      </p:sp>
      <p:sp>
        <p:nvSpPr>
          <p:cNvPr id="95" name="正方形/長方形 94"/>
          <p:cNvSpPr/>
          <p:nvPr/>
        </p:nvSpPr>
        <p:spPr>
          <a:xfrm>
            <a:off x="55563" y="38766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66" name="テキスト ボックス 95"/>
          <p:cNvSpPr txBox="1">
            <a:spLocks noChangeArrowheads="1"/>
          </p:cNvSpPr>
          <p:nvPr/>
        </p:nvSpPr>
        <p:spPr bwMode="auto">
          <a:xfrm>
            <a:off x="23813" y="3886200"/>
            <a:ext cx="365125" cy="261938"/>
          </a:xfrm>
          <a:prstGeom prst="rect">
            <a:avLst/>
          </a:prstGeom>
          <a:noFill/>
          <a:ln w="9525">
            <a:noFill/>
            <a:miter lim="800000"/>
            <a:headEnd/>
            <a:tailEnd/>
          </a:ln>
        </p:spPr>
        <p:txBody>
          <a:bodyPr wrap="none">
            <a:spAutoFit/>
          </a:bodyPr>
          <a:lstStyle/>
          <a:p>
            <a:pPr algn="ctr"/>
            <a:r>
              <a:rPr lang="en-US" altLang="ja-JP" sz="1100" b="1"/>
              <a:t>Hs</a:t>
            </a:r>
            <a:endParaRPr lang="ja-JP" altLang="en-US" sz="1100" b="1"/>
          </a:p>
        </p:txBody>
      </p:sp>
      <p:sp>
        <p:nvSpPr>
          <p:cNvPr id="97" name="正方形/長方形 96"/>
          <p:cNvSpPr/>
          <p:nvPr/>
        </p:nvSpPr>
        <p:spPr>
          <a:xfrm>
            <a:off x="60325" y="414655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68" name="テキスト ボックス 97"/>
          <p:cNvSpPr txBox="1">
            <a:spLocks noChangeArrowheads="1"/>
          </p:cNvSpPr>
          <p:nvPr/>
        </p:nvSpPr>
        <p:spPr bwMode="auto">
          <a:xfrm>
            <a:off x="19050" y="4152900"/>
            <a:ext cx="374650" cy="261938"/>
          </a:xfrm>
          <a:prstGeom prst="rect">
            <a:avLst/>
          </a:prstGeom>
          <a:noFill/>
          <a:ln w="9525">
            <a:noFill/>
            <a:miter lim="800000"/>
            <a:headEnd/>
            <a:tailEnd/>
          </a:ln>
        </p:spPr>
        <p:txBody>
          <a:bodyPr wrap="none">
            <a:spAutoFit/>
          </a:bodyPr>
          <a:lstStyle/>
          <a:p>
            <a:pPr algn="ctr"/>
            <a:r>
              <a:rPr lang="en-US" altLang="ja-JP" sz="1100" b="1"/>
              <a:t>Bh</a:t>
            </a:r>
            <a:endParaRPr lang="ja-JP" altLang="en-US" sz="1100" b="1"/>
          </a:p>
        </p:txBody>
      </p:sp>
      <p:sp>
        <p:nvSpPr>
          <p:cNvPr id="99" name="正方形/長方形 98"/>
          <p:cNvSpPr/>
          <p:nvPr/>
        </p:nvSpPr>
        <p:spPr>
          <a:xfrm>
            <a:off x="60325" y="4424363"/>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70" name="テキスト ボックス 99"/>
          <p:cNvSpPr txBox="1">
            <a:spLocks noChangeArrowheads="1"/>
          </p:cNvSpPr>
          <p:nvPr/>
        </p:nvSpPr>
        <p:spPr bwMode="auto">
          <a:xfrm>
            <a:off x="26988" y="4435475"/>
            <a:ext cx="366712" cy="261938"/>
          </a:xfrm>
          <a:prstGeom prst="rect">
            <a:avLst/>
          </a:prstGeom>
          <a:noFill/>
          <a:ln w="9525">
            <a:noFill/>
            <a:miter lim="800000"/>
            <a:headEnd/>
            <a:tailEnd/>
          </a:ln>
        </p:spPr>
        <p:txBody>
          <a:bodyPr wrap="none">
            <a:spAutoFit/>
          </a:bodyPr>
          <a:lstStyle/>
          <a:p>
            <a:pPr algn="ctr"/>
            <a:r>
              <a:rPr lang="en-US" altLang="ja-JP" sz="1100" b="1"/>
              <a:t>Sg</a:t>
            </a:r>
            <a:endParaRPr lang="ja-JP" altLang="en-US" sz="1100" b="1"/>
          </a:p>
        </p:txBody>
      </p:sp>
      <p:sp>
        <p:nvSpPr>
          <p:cNvPr id="101" name="正方形/長方形 100"/>
          <p:cNvSpPr/>
          <p:nvPr/>
        </p:nvSpPr>
        <p:spPr>
          <a:xfrm>
            <a:off x="60325" y="4702175"/>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72" name="テキスト ボックス 101"/>
          <p:cNvSpPr txBox="1">
            <a:spLocks noChangeArrowheads="1"/>
          </p:cNvSpPr>
          <p:nvPr/>
        </p:nvSpPr>
        <p:spPr bwMode="auto">
          <a:xfrm>
            <a:off x="26988" y="4713288"/>
            <a:ext cx="374650" cy="260350"/>
          </a:xfrm>
          <a:prstGeom prst="rect">
            <a:avLst/>
          </a:prstGeom>
          <a:noFill/>
          <a:ln w="9525">
            <a:noFill/>
            <a:miter lim="800000"/>
            <a:headEnd/>
            <a:tailEnd/>
          </a:ln>
        </p:spPr>
        <p:txBody>
          <a:bodyPr wrap="none">
            <a:spAutoFit/>
          </a:bodyPr>
          <a:lstStyle/>
          <a:p>
            <a:pPr algn="ctr"/>
            <a:r>
              <a:rPr lang="en-US" altLang="ja-JP" sz="1100" b="1"/>
              <a:t>Db</a:t>
            </a:r>
            <a:endParaRPr lang="ja-JP" altLang="en-US" sz="1100" b="1"/>
          </a:p>
        </p:txBody>
      </p:sp>
      <p:sp>
        <p:nvSpPr>
          <p:cNvPr id="103" name="正方形/長方形 102"/>
          <p:cNvSpPr/>
          <p:nvPr/>
        </p:nvSpPr>
        <p:spPr>
          <a:xfrm>
            <a:off x="60325" y="4972050"/>
            <a:ext cx="269875" cy="26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b="1" dirty="0"/>
          </a:p>
        </p:txBody>
      </p:sp>
      <p:sp>
        <p:nvSpPr>
          <p:cNvPr id="16474" name="テキスト ボックス 103"/>
          <p:cNvSpPr txBox="1">
            <a:spLocks noChangeArrowheads="1"/>
          </p:cNvSpPr>
          <p:nvPr/>
        </p:nvSpPr>
        <p:spPr bwMode="auto">
          <a:xfrm>
            <a:off x="34925" y="4983163"/>
            <a:ext cx="334963" cy="260350"/>
          </a:xfrm>
          <a:prstGeom prst="rect">
            <a:avLst/>
          </a:prstGeom>
          <a:noFill/>
          <a:ln w="9525">
            <a:noFill/>
            <a:miter lim="800000"/>
            <a:headEnd/>
            <a:tailEnd/>
          </a:ln>
        </p:spPr>
        <p:txBody>
          <a:bodyPr wrap="none">
            <a:spAutoFit/>
          </a:bodyPr>
          <a:lstStyle/>
          <a:p>
            <a:pPr algn="ctr"/>
            <a:r>
              <a:rPr lang="en-US" altLang="ja-JP" sz="1100" b="1"/>
              <a:t>Rf</a:t>
            </a:r>
            <a:endParaRPr lang="ja-JP" altLang="en-US" sz="1100" b="1"/>
          </a:p>
        </p:txBody>
      </p:sp>
      <p:sp>
        <p:nvSpPr>
          <p:cNvPr id="16475" name="テキスト ボックス 125"/>
          <p:cNvSpPr txBox="1">
            <a:spLocks noChangeArrowheads="1"/>
          </p:cNvSpPr>
          <p:nvPr/>
        </p:nvSpPr>
        <p:spPr bwMode="auto">
          <a:xfrm>
            <a:off x="2720975" y="5238750"/>
            <a:ext cx="420688" cy="261938"/>
          </a:xfrm>
          <a:prstGeom prst="rect">
            <a:avLst/>
          </a:prstGeom>
          <a:noFill/>
          <a:ln w="9525">
            <a:noFill/>
            <a:miter lim="800000"/>
            <a:headEnd/>
            <a:tailEnd/>
          </a:ln>
        </p:spPr>
        <p:txBody>
          <a:bodyPr wrap="none">
            <a:spAutoFit/>
          </a:bodyPr>
          <a:lstStyle/>
          <a:p>
            <a:r>
              <a:rPr lang="en-US" altLang="ja-JP" sz="1100" b="1"/>
              <a:t>162</a:t>
            </a:r>
            <a:endParaRPr lang="ja-JP" altLang="en-US" sz="1100" b="1"/>
          </a:p>
        </p:txBody>
      </p:sp>
      <p:sp>
        <p:nvSpPr>
          <p:cNvPr id="16476" name="テキスト ボックス 125"/>
          <p:cNvSpPr txBox="1">
            <a:spLocks noChangeArrowheads="1"/>
          </p:cNvSpPr>
          <p:nvPr/>
        </p:nvSpPr>
        <p:spPr bwMode="auto">
          <a:xfrm>
            <a:off x="8736013" y="5227638"/>
            <a:ext cx="420687" cy="260350"/>
          </a:xfrm>
          <a:prstGeom prst="rect">
            <a:avLst/>
          </a:prstGeom>
          <a:noFill/>
          <a:ln w="9525">
            <a:noFill/>
            <a:miter lim="800000"/>
            <a:headEnd/>
            <a:tailEnd/>
          </a:ln>
        </p:spPr>
        <p:txBody>
          <a:bodyPr wrap="none">
            <a:spAutoFit/>
          </a:bodyPr>
          <a:lstStyle/>
          <a:p>
            <a:r>
              <a:rPr lang="en-US" altLang="ja-JP" sz="1100" b="1"/>
              <a:t>184</a:t>
            </a:r>
            <a:endParaRPr lang="ja-JP" altLang="en-US" sz="1100" b="1"/>
          </a:p>
        </p:txBody>
      </p:sp>
      <p:grpSp>
        <p:nvGrpSpPr>
          <p:cNvPr id="2" name="グループ化 159"/>
          <p:cNvGrpSpPr>
            <a:grpSpLocks/>
          </p:cNvGrpSpPr>
          <p:nvPr/>
        </p:nvGrpSpPr>
        <p:grpSpPr bwMode="auto">
          <a:xfrm>
            <a:off x="271463" y="3605213"/>
            <a:ext cx="1787525" cy="1638300"/>
            <a:chOff x="307975" y="3046413"/>
            <a:chExt cx="1788036" cy="1639439"/>
          </a:xfrm>
        </p:grpSpPr>
        <p:sp>
          <p:nvSpPr>
            <p:cNvPr id="16625" name="テキスト ボックス 125"/>
            <p:cNvSpPr txBox="1">
              <a:spLocks noChangeArrowheads="1"/>
            </p:cNvSpPr>
            <p:nvPr/>
          </p:nvSpPr>
          <p:spPr bwMode="auto">
            <a:xfrm>
              <a:off x="1675703" y="4418245"/>
              <a:ext cx="420308" cy="261610"/>
            </a:xfrm>
            <a:prstGeom prst="rect">
              <a:avLst/>
            </a:prstGeom>
            <a:noFill/>
            <a:ln w="9525">
              <a:noFill/>
              <a:miter lim="800000"/>
              <a:headEnd/>
              <a:tailEnd/>
            </a:ln>
          </p:spPr>
          <p:txBody>
            <a:bodyPr wrap="none">
              <a:spAutoFit/>
            </a:bodyPr>
            <a:lstStyle/>
            <a:p>
              <a:r>
                <a:rPr lang="en-US" altLang="ja-JP" sz="1100" b="1"/>
                <a:t>262</a:t>
              </a:r>
              <a:endParaRPr lang="ja-JP" altLang="en-US" sz="1100" b="1"/>
            </a:p>
          </p:txBody>
        </p:sp>
        <p:sp>
          <p:nvSpPr>
            <p:cNvPr id="105" name="正方形/長方形 104"/>
            <p:cNvSpPr>
              <a:spLocks noChangeAspect="1"/>
            </p:cNvSpPr>
            <p:nvPr/>
          </p:nvSpPr>
          <p:spPr>
            <a:xfrm>
              <a:off x="1464005" y="3046413"/>
              <a:ext cx="262012" cy="262119"/>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27" name="テキスト ボックス 107"/>
            <p:cNvSpPr txBox="1">
              <a:spLocks noChangeArrowheads="1"/>
            </p:cNvSpPr>
            <p:nvPr/>
          </p:nvSpPr>
          <p:spPr bwMode="auto">
            <a:xfrm>
              <a:off x="1395413" y="3049588"/>
              <a:ext cx="420687" cy="261937"/>
            </a:xfrm>
            <a:prstGeom prst="rect">
              <a:avLst/>
            </a:prstGeom>
            <a:noFill/>
            <a:ln w="9525">
              <a:noFill/>
              <a:miter lim="800000"/>
              <a:headEnd/>
              <a:tailEnd/>
            </a:ln>
          </p:spPr>
          <p:txBody>
            <a:bodyPr wrap="none">
              <a:spAutoFit/>
            </a:bodyPr>
            <a:lstStyle/>
            <a:p>
              <a:r>
                <a:rPr lang="en-US" altLang="ja-JP" sz="1100" b="1"/>
                <a:t>266</a:t>
              </a:r>
              <a:endParaRPr lang="ja-JP" altLang="en-US" sz="1100" b="1"/>
            </a:p>
          </p:txBody>
        </p:sp>
        <p:sp>
          <p:nvSpPr>
            <p:cNvPr id="109" name="正方形/長方形 108"/>
            <p:cNvSpPr>
              <a:spLocks noChangeAspect="1"/>
            </p:cNvSpPr>
            <p:nvPr/>
          </p:nvSpPr>
          <p:spPr>
            <a:xfrm>
              <a:off x="1465593" y="3318064"/>
              <a:ext cx="263600" cy="26212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29" name="テキスト ボックス 109"/>
            <p:cNvSpPr txBox="1">
              <a:spLocks noChangeArrowheads="1"/>
            </p:cNvSpPr>
            <p:nvPr/>
          </p:nvSpPr>
          <p:spPr bwMode="auto">
            <a:xfrm>
              <a:off x="1393825" y="3321050"/>
              <a:ext cx="419100" cy="261938"/>
            </a:xfrm>
            <a:prstGeom prst="rect">
              <a:avLst/>
            </a:prstGeom>
            <a:noFill/>
            <a:ln w="9525">
              <a:noFill/>
              <a:miter lim="800000"/>
              <a:headEnd/>
              <a:tailEnd/>
            </a:ln>
          </p:spPr>
          <p:txBody>
            <a:bodyPr wrap="none">
              <a:spAutoFit/>
            </a:bodyPr>
            <a:lstStyle/>
            <a:p>
              <a:r>
                <a:rPr lang="en-US" altLang="ja-JP" sz="1100" b="1"/>
                <a:t>265</a:t>
              </a:r>
              <a:endParaRPr lang="ja-JP" altLang="en-US" sz="1100" b="1"/>
            </a:p>
          </p:txBody>
        </p:sp>
        <p:sp>
          <p:nvSpPr>
            <p:cNvPr id="111" name="正方形/長方形 110"/>
            <p:cNvSpPr>
              <a:spLocks noChangeAspect="1"/>
            </p:cNvSpPr>
            <p:nvPr/>
          </p:nvSpPr>
          <p:spPr>
            <a:xfrm>
              <a:off x="1192465" y="3318064"/>
              <a:ext cx="263600"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31" name="テキスト ボックス 111"/>
            <p:cNvSpPr txBox="1">
              <a:spLocks noChangeArrowheads="1"/>
            </p:cNvSpPr>
            <p:nvPr/>
          </p:nvSpPr>
          <p:spPr bwMode="auto">
            <a:xfrm>
              <a:off x="1120775" y="3322638"/>
              <a:ext cx="420688" cy="261937"/>
            </a:xfrm>
            <a:prstGeom prst="rect">
              <a:avLst/>
            </a:prstGeom>
            <a:noFill/>
            <a:ln w="9525">
              <a:noFill/>
              <a:miter lim="800000"/>
              <a:headEnd/>
              <a:tailEnd/>
            </a:ln>
          </p:spPr>
          <p:txBody>
            <a:bodyPr wrap="none">
              <a:spAutoFit/>
            </a:bodyPr>
            <a:lstStyle/>
            <a:p>
              <a:r>
                <a:rPr lang="en-US" altLang="ja-JP" sz="1100" b="1"/>
                <a:t>264</a:t>
              </a:r>
              <a:endParaRPr lang="ja-JP" altLang="en-US" sz="1100" b="1"/>
            </a:p>
          </p:txBody>
        </p:sp>
        <p:sp>
          <p:nvSpPr>
            <p:cNvPr id="113" name="正方形/長方形 112"/>
            <p:cNvSpPr>
              <a:spLocks noChangeAspect="1"/>
            </p:cNvSpPr>
            <p:nvPr/>
          </p:nvSpPr>
          <p:spPr>
            <a:xfrm>
              <a:off x="920925" y="3594481"/>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33" name="テキスト ボックス 113"/>
            <p:cNvSpPr txBox="1">
              <a:spLocks noChangeArrowheads="1"/>
            </p:cNvSpPr>
            <p:nvPr/>
          </p:nvSpPr>
          <p:spPr bwMode="auto">
            <a:xfrm>
              <a:off x="847725" y="3594100"/>
              <a:ext cx="420688" cy="261938"/>
            </a:xfrm>
            <a:prstGeom prst="rect">
              <a:avLst/>
            </a:prstGeom>
            <a:noFill/>
            <a:ln w="9525">
              <a:noFill/>
              <a:miter lim="800000"/>
              <a:headEnd/>
              <a:tailEnd/>
            </a:ln>
          </p:spPr>
          <p:txBody>
            <a:bodyPr wrap="none">
              <a:spAutoFit/>
            </a:bodyPr>
            <a:lstStyle/>
            <a:p>
              <a:r>
                <a:rPr lang="en-US" altLang="ja-JP" sz="1100" b="1"/>
                <a:t>262</a:t>
              </a:r>
              <a:endParaRPr lang="ja-JP" altLang="en-US" sz="1100" b="1"/>
            </a:p>
          </p:txBody>
        </p:sp>
        <p:sp>
          <p:nvSpPr>
            <p:cNvPr id="115" name="正方形/長方形 114"/>
            <p:cNvSpPr>
              <a:spLocks noChangeAspect="1"/>
            </p:cNvSpPr>
            <p:nvPr/>
          </p:nvSpPr>
          <p:spPr>
            <a:xfrm>
              <a:off x="920925" y="3872487"/>
              <a:ext cx="262012" cy="262119"/>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35" name="テキスト ボックス 115"/>
            <p:cNvSpPr txBox="1">
              <a:spLocks noChangeArrowheads="1"/>
            </p:cNvSpPr>
            <p:nvPr/>
          </p:nvSpPr>
          <p:spPr bwMode="auto">
            <a:xfrm>
              <a:off x="847725" y="3870325"/>
              <a:ext cx="420688" cy="261938"/>
            </a:xfrm>
            <a:prstGeom prst="rect">
              <a:avLst/>
            </a:prstGeom>
            <a:noFill/>
            <a:ln w="9525">
              <a:noFill/>
              <a:miter lim="800000"/>
              <a:headEnd/>
              <a:tailEnd/>
            </a:ln>
          </p:spPr>
          <p:txBody>
            <a:bodyPr wrap="none">
              <a:spAutoFit/>
            </a:bodyPr>
            <a:lstStyle/>
            <a:p>
              <a:r>
                <a:rPr lang="en-US" altLang="ja-JP" sz="1100" b="1"/>
                <a:t>261</a:t>
              </a:r>
              <a:endParaRPr lang="ja-JP" altLang="en-US" sz="1100" b="1"/>
            </a:p>
          </p:txBody>
        </p:sp>
        <p:sp>
          <p:nvSpPr>
            <p:cNvPr id="117" name="正方形/長方形 116"/>
            <p:cNvSpPr>
              <a:spLocks noChangeAspect="1"/>
            </p:cNvSpPr>
            <p:nvPr/>
          </p:nvSpPr>
          <p:spPr>
            <a:xfrm>
              <a:off x="647797" y="3594481"/>
              <a:ext cx="263600"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37" name="テキスト ボックス 117"/>
            <p:cNvSpPr txBox="1">
              <a:spLocks noChangeArrowheads="1"/>
            </p:cNvSpPr>
            <p:nvPr/>
          </p:nvSpPr>
          <p:spPr bwMode="auto">
            <a:xfrm>
              <a:off x="576263" y="3594100"/>
              <a:ext cx="420687" cy="261938"/>
            </a:xfrm>
            <a:prstGeom prst="rect">
              <a:avLst/>
            </a:prstGeom>
            <a:noFill/>
            <a:ln w="9525">
              <a:noFill/>
              <a:miter lim="800000"/>
              <a:headEnd/>
              <a:tailEnd/>
            </a:ln>
          </p:spPr>
          <p:txBody>
            <a:bodyPr wrap="none">
              <a:spAutoFit/>
            </a:bodyPr>
            <a:lstStyle/>
            <a:p>
              <a:r>
                <a:rPr lang="en-US" altLang="ja-JP" sz="1100" b="1"/>
                <a:t>261</a:t>
              </a:r>
              <a:endParaRPr lang="ja-JP" altLang="en-US" sz="1100" b="1"/>
            </a:p>
          </p:txBody>
        </p:sp>
        <p:sp>
          <p:nvSpPr>
            <p:cNvPr id="119" name="正方形/長方形 118"/>
            <p:cNvSpPr>
              <a:spLocks noChangeAspect="1"/>
            </p:cNvSpPr>
            <p:nvPr/>
          </p:nvSpPr>
          <p:spPr>
            <a:xfrm>
              <a:off x="647797" y="3872487"/>
              <a:ext cx="263600"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39" name="テキスト ボックス 119"/>
            <p:cNvSpPr txBox="1">
              <a:spLocks noChangeArrowheads="1"/>
            </p:cNvSpPr>
            <p:nvPr/>
          </p:nvSpPr>
          <p:spPr bwMode="auto">
            <a:xfrm>
              <a:off x="576263" y="3871913"/>
              <a:ext cx="420687" cy="261937"/>
            </a:xfrm>
            <a:prstGeom prst="rect">
              <a:avLst/>
            </a:prstGeom>
            <a:noFill/>
            <a:ln w="9525">
              <a:noFill/>
              <a:miter lim="800000"/>
              <a:headEnd/>
              <a:tailEnd/>
            </a:ln>
          </p:spPr>
          <p:txBody>
            <a:bodyPr wrap="none">
              <a:spAutoFit/>
            </a:bodyPr>
            <a:lstStyle/>
            <a:p>
              <a:r>
                <a:rPr lang="en-US" altLang="ja-JP" sz="1100" b="1"/>
                <a:t>260</a:t>
              </a:r>
              <a:endParaRPr lang="ja-JP" altLang="en-US" sz="1100" b="1"/>
            </a:p>
          </p:txBody>
        </p:sp>
        <p:sp>
          <p:nvSpPr>
            <p:cNvPr id="121" name="正方形/長方形 120"/>
            <p:cNvSpPr>
              <a:spLocks noChangeAspect="1"/>
            </p:cNvSpPr>
            <p:nvPr/>
          </p:nvSpPr>
          <p:spPr>
            <a:xfrm>
              <a:off x="381021" y="3867721"/>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41" name="テキスト ボックス 121"/>
            <p:cNvSpPr txBox="1">
              <a:spLocks noChangeArrowheads="1"/>
            </p:cNvSpPr>
            <p:nvPr/>
          </p:nvSpPr>
          <p:spPr bwMode="auto">
            <a:xfrm>
              <a:off x="307975" y="3867150"/>
              <a:ext cx="420688" cy="260350"/>
            </a:xfrm>
            <a:prstGeom prst="rect">
              <a:avLst/>
            </a:prstGeom>
            <a:noFill/>
            <a:ln w="9525">
              <a:noFill/>
              <a:miter lim="800000"/>
              <a:headEnd/>
              <a:tailEnd/>
            </a:ln>
          </p:spPr>
          <p:txBody>
            <a:bodyPr wrap="none">
              <a:spAutoFit/>
            </a:bodyPr>
            <a:lstStyle/>
            <a:p>
              <a:r>
                <a:rPr lang="en-US" altLang="ja-JP" sz="1100" b="1"/>
                <a:t>259</a:t>
              </a:r>
              <a:endParaRPr lang="ja-JP" altLang="en-US" sz="1100" b="1"/>
            </a:p>
          </p:txBody>
        </p:sp>
        <p:sp>
          <p:nvSpPr>
            <p:cNvPr id="123" name="正方形/長方形 122"/>
            <p:cNvSpPr>
              <a:spLocks noChangeAspect="1"/>
            </p:cNvSpPr>
            <p:nvPr/>
          </p:nvSpPr>
          <p:spPr>
            <a:xfrm>
              <a:off x="381021" y="4144138"/>
              <a:ext cx="262012" cy="26212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43" name="テキスト ボックス 123"/>
            <p:cNvSpPr txBox="1">
              <a:spLocks noChangeArrowheads="1"/>
            </p:cNvSpPr>
            <p:nvPr/>
          </p:nvSpPr>
          <p:spPr bwMode="auto">
            <a:xfrm>
              <a:off x="307975" y="4143375"/>
              <a:ext cx="420688" cy="261938"/>
            </a:xfrm>
            <a:prstGeom prst="rect">
              <a:avLst/>
            </a:prstGeom>
            <a:noFill/>
            <a:ln w="9525">
              <a:noFill/>
              <a:miter lim="800000"/>
              <a:headEnd/>
              <a:tailEnd/>
            </a:ln>
          </p:spPr>
          <p:txBody>
            <a:bodyPr wrap="none">
              <a:spAutoFit/>
            </a:bodyPr>
            <a:lstStyle/>
            <a:p>
              <a:r>
                <a:rPr lang="en-US" altLang="ja-JP" sz="1100" b="1"/>
                <a:t>258</a:t>
              </a:r>
              <a:endParaRPr lang="ja-JP" altLang="en-US" sz="1100" b="1"/>
            </a:p>
          </p:txBody>
        </p:sp>
        <p:sp>
          <p:nvSpPr>
            <p:cNvPr id="125" name="正方形/長方形 124"/>
            <p:cNvSpPr>
              <a:spLocks noChangeAspect="1"/>
            </p:cNvSpPr>
            <p:nvPr/>
          </p:nvSpPr>
          <p:spPr>
            <a:xfrm>
              <a:off x="381021" y="4415789"/>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45" name="テキスト ボックス 125"/>
            <p:cNvSpPr txBox="1">
              <a:spLocks noChangeArrowheads="1"/>
            </p:cNvSpPr>
            <p:nvPr/>
          </p:nvSpPr>
          <p:spPr bwMode="auto">
            <a:xfrm>
              <a:off x="307975" y="4416425"/>
              <a:ext cx="420688" cy="260350"/>
            </a:xfrm>
            <a:prstGeom prst="rect">
              <a:avLst/>
            </a:prstGeom>
            <a:noFill/>
            <a:ln w="9525">
              <a:noFill/>
              <a:miter lim="800000"/>
              <a:headEnd/>
              <a:tailEnd/>
            </a:ln>
          </p:spPr>
          <p:txBody>
            <a:bodyPr wrap="none">
              <a:spAutoFit/>
            </a:bodyPr>
            <a:lstStyle/>
            <a:p>
              <a:r>
                <a:rPr lang="en-US" altLang="ja-JP" sz="1100" b="1"/>
                <a:t>257</a:t>
              </a:r>
              <a:endParaRPr lang="ja-JP" altLang="en-US" sz="1100" b="1"/>
            </a:p>
          </p:txBody>
        </p:sp>
        <p:sp>
          <p:nvSpPr>
            <p:cNvPr id="112" name="正方形/長方形 111"/>
            <p:cNvSpPr>
              <a:spLocks noChangeAspect="1"/>
            </p:cNvSpPr>
            <p:nvPr/>
          </p:nvSpPr>
          <p:spPr>
            <a:xfrm>
              <a:off x="655736" y="4422144"/>
              <a:ext cx="262013" cy="263708"/>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47" name="テキスト ボックス 125"/>
            <p:cNvSpPr txBox="1">
              <a:spLocks noChangeArrowheads="1"/>
            </p:cNvSpPr>
            <p:nvPr/>
          </p:nvSpPr>
          <p:spPr bwMode="auto">
            <a:xfrm>
              <a:off x="583041" y="4421874"/>
              <a:ext cx="420308" cy="261610"/>
            </a:xfrm>
            <a:prstGeom prst="rect">
              <a:avLst/>
            </a:prstGeom>
            <a:noFill/>
            <a:ln w="9525">
              <a:noFill/>
              <a:miter lim="800000"/>
              <a:headEnd/>
              <a:tailEnd/>
            </a:ln>
          </p:spPr>
          <p:txBody>
            <a:bodyPr wrap="none">
              <a:spAutoFit/>
            </a:bodyPr>
            <a:lstStyle/>
            <a:p>
              <a:r>
                <a:rPr lang="en-US" altLang="ja-JP" sz="1100" b="1"/>
                <a:t>258</a:t>
              </a:r>
              <a:endParaRPr lang="ja-JP" altLang="en-US" sz="1100" b="1"/>
            </a:p>
          </p:txBody>
        </p:sp>
        <p:sp>
          <p:nvSpPr>
            <p:cNvPr id="118" name="正方形/長方形 117"/>
            <p:cNvSpPr>
              <a:spLocks noChangeAspect="1"/>
            </p:cNvSpPr>
            <p:nvPr/>
          </p:nvSpPr>
          <p:spPr>
            <a:xfrm>
              <a:off x="1195641" y="4422144"/>
              <a:ext cx="262013" cy="263708"/>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49" name="テキスト ボックス 125"/>
            <p:cNvSpPr txBox="1">
              <a:spLocks noChangeArrowheads="1"/>
            </p:cNvSpPr>
            <p:nvPr/>
          </p:nvSpPr>
          <p:spPr bwMode="auto">
            <a:xfrm>
              <a:off x="1122264" y="4421874"/>
              <a:ext cx="420308" cy="261610"/>
            </a:xfrm>
            <a:prstGeom prst="rect">
              <a:avLst/>
            </a:prstGeom>
            <a:noFill/>
            <a:ln w="9525">
              <a:noFill/>
              <a:miter lim="800000"/>
              <a:headEnd/>
              <a:tailEnd/>
            </a:ln>
          </p:spPr>
          <p:txBody>
            <a:bodyPr wrap="none">
              <a:spAutoFit/>
            </a:bodyPr>
            <a:lstStyle/>
            <a:p>
              <a:r>
                <a:rPr lang="en-US" altLang="ja-JP" sz="1100" b="1"/>
                <a:t>260</a:t>
              </a:r>
              <a:endParaRPr lang="ja-JP" altLang="en-US" sz="1100" b="1"/>
            </a:p>
          </p:txBody>
        </p:sp>
        <p:sp>
          <p:nvSpPr>
            <p:cNvPr id="122" name="正方形/長方形 121"/>
            <p:cNvSpPr>
              <a:spLocks noChangeAspect="1"/>
            </p:cNvSpPr>
            <p:nvPr/>
          </p:nvSpPr>
          <p:spPr>
            <a:xfrm>
              <a:off x="1748249" y="4418967"/>
              <a:ext cx="262013" cy="262119"/>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26" name="正方形/長方形 125"/>
            <p:cNvSpPr>
              <a:spLocks noChangeAspect="1"/>
            </p:cNvSpPr>
            <p:nvPr/>
          </p:nvSpPr>
          <p:spPr>
            <a:xfrm>
              <a:off x="927277" y="4422144"/>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52" name="テキスト ボックス 125"/>
            <p:cNvSpPr txBox="1">
              <a:spLocks noChangeArrowheads="1"/>
            </p:cNvSpPr>
            <p:nvPr/>
          </p:nvSpPr>
          <p:spPr bwMode="auto">
            <a:xfrm>
              <a:off x="854277" y="4421874"/>
              <a:ext cx="420308" cy="261610"/>
            </a:xfrm>
            <a:prstGeom prst="rect">
              <a:avLst/>
            </a:prstGeom>
            <a:noFill/>
            <a:ln w="9525">
              <a:noFill/>
              <a:miter lim="800000"/>
              <a:headEnd/>
              <a:tailEnd/>
            </a:ln>
          </p:spPr>
          <p:txBody>
            <a:bodyPr wrap="none">
              <a:spAutoFit/>
            </a:bodyPr>
            <a:lstStyle/>
            <a:p>
              <a:r>
                <a:rPr lang="en-US" altLang="ja-JP" sz="1100" b="1"/>
                <a:t>259</a:t>
              </a:r>
              <a:endParaRPr lang="ja-JP" altLang="en-US" sz="1100" b="1"/>
            </a:p>
          </p:txBody>
        </p:sp>
        <p:sp>
          <p:nvSpPr>
            <p:cNvPr id="128" name="正方形/長方形 127"/>
            <p:cNvSpPr>
              <a:spLocks noChangeAspect="1"/>
            </p:cNvSpPr>
            <p:nvPr/>
          </p:nvSpPr>
          <p:spPr>
            <a:xfrm>
              <a:off x="1473533" y="4422144"/>
              <a:ext cx="262012"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32" name="正方形/長方形 131"/>
            <p:cNvSpPr>
              <a:spLocks noChangeAspect="1"/>
            </p:cNvSpPr>
            <p:nvPr/>
          </p:nvSpPr>
          <p:spPr>
            <a:xfrm>
              <a:off x="1468769" y="3870898"/>
              <a:ext cx="262013"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35" name="直角三角形 134"/>
            <p:cNvSpPr/>
            <p:nvPr/>
          </p:nvSpPr>
          <p:spPr>
            <a:xfrm flipH="1">
              <a:off x="1475121" y="3872487"/>
              <a:ext cx="252485" cy="250999"/>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6" name="正方形/長方形 135"/>
            <p:cNvSpPr>
              <a:spLocks noChangeAspect="1"/>
            </p:cNvSpPr>
            <p:nvPr/>
          </p:nvSpPr>
          <p:spPr>
            <a:xfrm>
              <a:off x="1471945" y="4147315"/>
              <a:ext cx="262013"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38" name="正方形/長方形 137"/>
            <p:cNvSpPr>
              <a:spLocks noChangeAspect="1"/>
            </p:cNvSpPr>
            <p:nvPr/>
          </p:nvSpPr>
          <p:spPr>
            <a:xfrm>
              <a:off x="1195641" y="4144138"/>
              <a:ext cx="262013" cy="26212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40" name="正方形/長方形 139"/>
            <p:cNvSpPr>
              <a:spLocks noChangeAspect="1"/>
            </p:cNvSpPr>
            <p:nvPr/>
          </p:nvSpPr>
          <p:spPr>
            <a:xfrm>
              <a:off x="922513" y="4147315"/>
              <a:ext cx="262013" cy="26370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59" name="テキスト ボックス 125"/>
            <p:cNvSpPr txBox="1">
              <a:spLocks noChangeArrowheads="1"/>
            </p:cNvSpPr>
            <p:nvPr/>
          </p:nvSpPr>
          <p:spPr bwMode="auto">
            <a:xfrm>
              <a:off x="849966" y="4147009"/>
              <a:ext cx="420308" cy="261610"/>
            </a:xfrm>
            <a:prstGeom prst="rect">
              <a:avLst/>
            </a:prstGeom>
            <a:noFill/>
            <a:ln w="9525">
              <a:noFill/>
              <a:miter lim="800000"/>
              <a:headEnd/>
              <a:tailEnd/>
            </a:ln>
          </p:spPr>
          <p:txBody>
            <a:bodyPr wrap="none">
              <a:spAutoFit/>
            </a:bodyPr>
            <a:lstStyle/>
            <a:p>
              <a:r>
                <a:rPr lang="en-US" altLang="ja-JP" sz="1100" b="1"/>
                <a:t>260</a:t>
              </a:r>
              <a:endParaRPr lang="ja-JP" altLang="en-US" sz="1100" b="1"/>
            </a:p>
          </p:txBody>
        </p:sp>
        <p:sp>
          <p:nvSpPr>
            <p:cNvPr id="142" name="直角三角形 141"/>
            <p:cNvSpPr/>
            <p:nvPr/>
          </p:nvSpPr>
          <p:spPr>
            <a:xfrm flipH="1">
              <a:off x="1479885" y="4152081"/>
              <a:ext cx="250897" cy="250999"/>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 name="直角三角形 142"/>
            <p:cNvSpPr/>
            <p:nvPr/>
          </p:nvSpPr>
          <p:spPr>
            <a:xfrm flipH="1">
              <a:off x="1205168" y="4152081"/>
              <a:ext cx="250897" cy="250999"/>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662" name="テキスト ボックス 125"/>
            <p:cNvSpPr txBox="1">
              <a:spLocks noChangeArrowheads="1"/>
            </p:cNvSpPr>
            <p:nvPr/>
          </p:nvSpPr>
          <p:spPr bwMode="auto">
            <a:xfrm>
              <a:off x="1122344" y="4143380"/>
              <a:ext cx="420308" cy="261610"/>
            </a:xfrm>
            <a:prstGeom prst="rect">
              <a:avLst/>
            </a:prstGeom>
            <a:noFill/>
            <a:ln w="9525">
              <a:noFill/>
              <a:miter lim="800000"/>
              <a:headEnd/>
              <a:tailEnd/>
            </a:ln>
          </p:spPr>
          <p:txBody>
            <a:bodyPr wrap="none">
              <a:spAutoFit/>
            </a:bodyPr>
            <a:lstStyle/>
            <a:p>
              <a:r>
                <a:rPr lang="en-US" altLang="ja-JP" sz="1100" b="1"/>
                <a:t>261</a:t>
              </a:r>
              <a:endParaRPr lang="ja-JP" altLang="en-US" sz="1100" b="1"/>
            </a:p>
          </p:txBody>
        </p:sp>
        <p:sp>
          <p:nvSpPr>
            <p:cNvPr id="16663" name="テキスト ボックス 125"/>
            <p:cNvSpPr txBox="1">
              <a:spLocks noChangeArrowheads="1"/>
            </p:cNvSpPr>
            <p:nvPr/>
          </p:nvSpPr>
          <p:spPr bwMode="auto">
            <a:xfrm>
              <a:off x="1399696" y="4147009"/>
              <a:ext cx="420308" cy="261610"/>
            </a:xfrm>
            <a:prstGeom prst="rect">
              <a:avLst/>
            </a:prstGeom>
            <a:noFill/>
            <a:ln w="9525">
              <a:noFill/>
              <a:miter lim="800000"/>
              <a:headEnd/>
              <a:tailEnd/>
            </a:ln>
          </p:spPr>
          <p:txBody>
            <a:bodyPr wrap="none">
              <a:spAutoFit/>
            </a:bodyPr>
            <a:lstStyle/>
            <a:p>
              <a:r>
                <a:rPr lang="en-US" altLang="ja-JP" sz="1100" b="1"/>
                <a:t>262</a:t>
              </a:r>
              <a:endParaRPr lang="ja-JP" altLang="en-US" sz="1100" b="1"/>
            </a:p>
          </p:txBody>
        </p:sp>
        <p:sp>
          <p:nvSpPr>
            <p:cNvPr id="16664" name="テキスト ボックス 125"/>
            <p:cNvSpPr txBox="1">
              <a:spLocks noChangeArrowheads="1"/>
            </p:cNvSpPr>
            <p:nvPr/>
          </p:nvSpPr>
          <p:spPr bwMode="auto">
            <a:xfrm>
              <a:off x="1399696" y="3868515"/>
              <a:ext cx="420308" cy="261610"/>
            </a:xfrm>
            <a:prstGeom prst="rect">
              <a:avLst/>
            </a:prstGeom>
            <a:noFill/>
            <a:ln w="9525">
              <a:noFill/>
              <a:miter lim="800000"/>
              <a:headEnd/>
              <a:tailEnd/>
            </a:ln>
          </p:spPr>
          <p:txBody>
            <a:bodyPr wrap="none">
              <a:spAutoFit/>
            </a:bodyPr>
            <a:lstStyle/>
            <a:p>
              <a:r>
                <a:rPr lang="en-US" altLang="ja-JP" sz="1100" b="1"/>
                <a:t>263</a:t>
              </a:r>
              <a:endParaRPr lang="ja-JP" altLang="en-US" sz="1100" b="1"/>
            </a:p>
          </p:txBody>
        </p:sp>
        <p:sp>
          <p:nvSpPr>
            <p:cNvPr id="16665" name="テキスト ボックス 125"/>
            <p:cNvSpPr txBox="1">
              <a:spLocks noChangeArrowheads="1"/>
            </p:cNvSpPr>
            <p:nvPr/>
          </p:nvSpPr>
          <p:spPr bwMode="auto">
            <a:xfrm>
              <a:off x="1665056" y="4422954"/>
              <a:ext cx="420308" cy="261610"/>
            </a:xfrm>
            <a:prstGeom prst="rect">
              <a:avLst/>
            </a:prstGeom>
            <a:noFill/>
            <a:ln w="9525">
              <a:noFill/>
              <a:miter lim="800000"/>
              <a:headEnd/>
              <a:tailEnd/>
            </a:ln>
          </p:spPr>
          <p:txBody>
            <a:bodyPr wrap="none">
              <a:spAutoFit/>
            </a:bodyPr>
            <a:lstStyle/>
            <a:p>
              <a:r>
                <a:rPr lang="en-US" altLang="ja-JP" sz="1100" b="1"/>
                <a:t>262</a:t>
              </a:r>
              <a:endParaRPr lang="ja-JP" altLang="en-US" sz="1100" b="1"/>
            </a:p>
          </p:txBody>
        </p:sp>
        <p:sp>
          <p:nvSpPr>
            <p:cNvPr id="16666" name="テキスト ボックス 125"/>
            <p:cNvSpPr txBox="1">
              <a:spLocks noChangeArrowheads="1"/>
            </p:cNvSpPr>
            <p:nvPr/>
          </p:nvSpPr>
          <p:spPr bwMode="auto">
            <a:xfrm>
              <a:off x="1400838" y="4422327"/>
              <a:ext cx="420308" cy="261610"/>
            </a:xfrm>
            <a:prstGeom prst="rect">
              <a:avLst/>
            </a:prstGeom>
            <a:noFill/>
            <a:ln w="9525">
              <a:noFill/>
              <a:miter lim="800000"/>
              <a:headEnd/>
              <a:tailEnd/>
            </a:ln>
          </p:spPr>
          <p:txBody>
            <a:bodyPr wrap="none">
              <a:spAutoFit/>
            </a:bodyPr>
            <a:lstStyle/>
            <a:p>
              <a:r>
                <a:rPr lang="en-US" altLang="ja-JP" sz="1100" b="1"/>
                <a:t>261</a:t>
              </a:r>
              <a:endParaRPr lang="ja-JP" altLang="en-US" sz="1100" b="1"/>
            </a:p>
          </p:txBody>
        </p:sp>
      </p:grpSp>
      <p:grpSp>
        <p:nvGrpSpPr>
          <p:cNvPr id="3" name="グループ化 220"/>
          <p:cNvGrpSpPr>
            <a:grpSpLocks/>
          </p:cNvGrpSpPr>
          <p:nvPr/>
        </p:nvGrpSpPr>
        <p:grpSpPr bwMode="auto">
          <a:xfrm>
            <a:off x="544513" y="2517775"/>
            <a:ext cx="3427412" cy="2724150"/>
            <a:chOff x="580868" y="1960122"/>
            <a:chExt cx="3426968" cy="2724356"/>
          </a:xfrm>
        </p:grpSpPr>
        <p:sp>
          <p:nvSpPr>
            <p:cNvPr id="161" name="正方形/長方形 160"/>
            <p:cNvSpPr>
              <a:spLocks noChangeAspect="1"/>
            </p:cNvSpPr>
            <p:nvPr/>
          </p:nvSpPr>
          <p:spPr>
            <a:xfrm>
              <a:off x="2015782" y="4419346"/>
              <a:ext cx="261903" cy="26354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71" name="テキスト ボックス 125"/>
            <p:cNvSpPr txBox="1">
              <a:spLocks noChangeArrowheads="1"/>
            </p:cNvSpPr>
            <p:nvPr/>
          </p:nvSpPr>
          <p:spPr bwMode="auto">
            <a:xfrm>
              <a:off x="1943378" y="4419736"/>
              <a:ext cx="420308" cy="261610"/>
            </a:xfrm>
            <a:prstGeom prst="rect">
              <a:avLst/>
            </a:prstGeom>
            <a:noFill/>
            <a:ln w="9525">
              <a:noFill/>
              <a:miter lim="800000"/>
              <a:headEnd/>
              <a:tailEnd/>
            </a:ln>
          </p:spPr>
          <p:txBody>
            <a:bodyPr wrap="none">
              <a:spAutoFit/>
            </a:bodyPr>
            <a:lstStyle/>
            <a:p>
              <a:r>
                <a:rPr lang="en-US" altLang="ja-JP" sz="1100" b="1"/>
                <a:t>263</a:t>
              </a:r>
              <a:endParaRPr lang="ja-JP" altLang="en-US" sz="1100" b="1"/>
            </a:p>
          </p:txBody>
        </p:sp>
        <p:sp>
          <p:nvSpPr>
            <p:cNvPr id="163" name="正方形/長方形 162"/>
            <p:cNvSpPr>
              <a:spLocks noChangeAspect="1"/>
            </p:cNvSpPr>
            <p:nvPr/>
          </p:nvSpPr>
          <p:spPr>
            <a:xfrm>
              <a:off x="2017369" y="3873205"/>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73" name="テキスト ボックス 125"/>
            <p:cNvSpPr txBox="1">
              <a:spLocks noChangeArrowheads="1"/>
            </p:cNvSpPr>
            <p:nvPr/>
          </p:nvSpPr>
          <p:spPr bwMode="auto">
            <a:xfrm>
              <a:off x="1944454" y="3873591"/>
              <a:ext cx="420308" cy="261610"/>
            </a:xfrm>
            <a:prstGeom prst="rect">
              <a:avLst/>
            </a:prstGeom>
            <a:noFill/>
            <a:ln w="9525">
              <a:noFill/>
              <a:miter lim="800000"/>
              <a:headEnd/>
              <a:tailEnd/>
            </a:ln>
          </p:spPr>
          <p:txBody>
            <a:bodyPr wrap="none">
              <a:spAutoFit/>
            </a:bodyPr>
            <a:lstStyle/>
            <a:p>
              <a:r>
                <a:rPr lang="en-US" altLang="ja-JP" sz="1100" b="1"/>
                <a:t>265</a:t>
              </a:r>
              <a:endParaRPr lang="ja-JP" altLang="en-US" sz="1100" b="1"/>
            </a:p>
          </p:txBody>
        </p:sp>
        <p:sp>
          <p:nvSpPr>
            <p:cNvPr id="165" name="正方形/長方形 164"/>
            <p:cNvSpPr>
              <a:spLocks noChangeAspect="1"/>
            </p:cNvSpPr>
            <p:nvPr/>
          </p:nvSpPr>
          <p:spPr>
            <a:xfrm>
              <a:off x="2291971" y="3873205"/>
              <a:ext cx="263491"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75" name="テキスト ボックス 125"/>
            <p:cNvSpPr txBox="1">
              <a:spLocks noChangeArrowheads="1"/>
            </p:cNvSpPr>
            <p:nvPr/>
          </p:nvSpPr>
          <p:spPr bwMode="auto">
            <a:xfrm>
              <a:off x="2219734" y="3873591"/>
              <a:ext cx="420308" cy="261610"/>
            </a:xfrm>
            <a:prstGeom prst="rect">
              <a:avLst/>
            </a:prstGeom>
            <a:noFill/>
            <a:ln w="9525">
              <a:noFill/>
              <a:miter lim="800000"/>
              <a:headEnd/>
              <a:tailEnd/>
            </a:ln>
          </p:spPr>
          <p:txBody>
            <a:bodyPr wrap="none">
              <a:spAutoFit/>
            </a:bodyPr>
            <a:lstStyle/>
            <a:p>
              <a:r>
                <a:rPr lang="en-US" altLang="ja-JP" sz="1100" b="1"/>
                <a:t>266</a:t>
              </a:r>
              <a:endParaRPr lang="ja-JP" altLang="en-US" sz="1100" b="1"/>
            </a:p>
          </p:txBody>
        </p:sp>
        <p:sp>
          <p:nvSpPr>
            <p:cNvPr id="167" name="正方形/長方形 166"/>
            <p:cNvSpPr>
              <a:spLocks noChangeAspect="1"/>
            </p:cNvSpPr>
            <p:nvPr/>
          </p:nvSpPr>
          <p:spPr>
            <a:xfrm>
              <a:off x="2290384" y="3596959"/>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77" name="テキスト ボックス 125"/>
            <p:cNvSpPr txBox="1">
              <a:spLocks noChangeArrowheads="1"/>
            </p:cNvSpPr>
            <p:nvPr/>
          </p:nvSpPr>
          <p:spPr bwMode="auto">
            <a:xfrm>
              <a:off x="2217678" y="3596932"/>
              <a:ext cx="420308" cy="261610"/>
            </a:xfrm>
            <a:prstGeom prst="rect">
              <a:avLst/>
            </a:prstGeom>
            <a:noFill/>
            <a:ln w="9525">
              <a:noFill/>
              <a:miter lim="800000"/>
              <a:headEnd/>
              <a:tailEnd/>
            </a:ln>
          </p:spPr>
          <p:txBody>
            <a:bodyPr wrap="none">
              <a:spAutoFit/>
            </a:bodyPr>
            <a:lstStyle/>
            <a:p>
              <a:r>
                <a:rPr lang="en-US" altLang="ja-JP" sz="1100" b="1"/>
                <a:t>267</a:t>
              </a:r>
              <a:endParaRPr lang="ja-JP" altLang="en-US" sz="1100" b="1"/>
            </a:p>
          </p:txBody>
        </p:sp>
        <p:sp>
          <p:nvSpPr>
            <p:cNvPr id="169" name="正方形/長方形 168"/>
            <p:cNvSpPr>
              <a:spLocks noChangeAspect="1"/>
            </p:cNvSpPr>
            <p:nvPr/>
          </p:nvSpPr>
          <p:spPr>
            <a:xfrm>
              <a:off x="2020543" y="3596959"/>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79" name="テキスト ボックス 125"/>
            <p:cNvSpPr txBox="1">
              <a:spLocks noChangeArrowheads="1"/>
            </p:cNvSpPr>
            <p:nvPr/>
          </p:nvSpPr>
          <p:spPr bwMode="auto">
            <a:xfrm>
              <a:off x="1947586" y="3596932"/>
              <a:ext cx="420308" cy="261610"/>
            </a:xfrm>
            <a:prstGeom prst="rect">
              <a:avLst/>
            </a:prstGeom>
            <a:noFill/>
            <a:ln w="9525">
              <a:noFill/>
              <a:miter lim="800000"/>
              <a:headEnd/>
              <a:tailEnd/>
            </a:ln>
          </p:spPr>
          <p:txBody>
            <a:bodyPr wrap="none">
              <a:spAutoFit/>
            </a:bodyPr>
            <a:lstStyle/>
            <a:p>
              <a:r>
                <a:rPr lang="en-US" altLang="ja-JP" sz="1100" b="1"/>
                <a:t>266</a:t>
              </a:r>
              <a:endParaRPr lang="ja-JP" altLang="en-US" sz="1100" b="1"/>
            </a:p>
          </p:txBody>
        </p:sp>
        <p:sp>
          <p:nvSpPr>
            <p:cNvPr id="171" name="正方形/長方形 170"/>
            <p:cNvSpPr>
              <a:spLocks noChangeAspect="1"/>
            </p:cNvSpPr>
            <p:nvPr/>
          </p:nvSpPr>
          <p:spPr>
            <a:xfrm>
              <a:off x="653884" y="4146275"/>
              <a:ext cx="261903"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81" name="テキスト ボックス 125"/>
            <p:cNvSpPr txBox="1">
              <a:spLocks noChangeArrowheads="1"/>
            </p:cNvSpPr>
            <p:nvPr/>
          </p:nvSpPr>
          <p:spPr bwMode="auto">
            <a:xfrm>
              <a:off x="580868" y="4146512"/>
              <a:ext cx="420308" cy="261610"/>
            </a:xfrm>
            <a:prstGeom prst="rect">
              <a:avLst/>
            </a:prstGeom>
            <a:noFill/>
            <a:ln w="9525">
              <a:noFill/>
              <a:miter lim="800000"/>
              <a:headEnd/>
              <a:tailEnd/>
            </a:ln>
          </p:spPr>
          <p:txBody>
            <a:bodyPr wrap="none">
              <a:spAutoFit/>
            </a:bodyPr>
            <a:lstStyle/>
            <a:p>
              <a:r>
                <a:rPr lang="en-US" altLang="ja-JP" sz="1100" b="1"/>
                <a:t>259</a:t>
              </a:r>
              <a:endParaRPr lang="ja-JP" altLang="en-US" sz="1100" b="1"/>
            </a:p>
          </p:txBody>
        </p:sp>
        <p:sp>
          <p:nvSpPr>
            <p:cNvPr id="173" name="正方形/長方形 172"/>
            <p:cNvSpPr>
              <a:spLocks noChangeAspect="1"/>
            </p:cNvSpPr>
            <p:nvPr/>
          </p:nvSpPr>
          <p:spPr>
            <a:xfrm>
              <a:off x="1471340" y="3593784"/>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83" name="テキスト ボックス 125"/>
            <p:cNvSpPr txBox="1">
              <a:spLocks noChangeArrowheads="1"/>
            </p:cNvSpPr>
            <p:nvPr/>
          </p:nvSpPr>
          <p:spPr bwMode="auto">
            <a:xfrm>
              <a:off x="1398006" y="3593800"/>
              <a:ext cx="420308" cy="261610"/>
            </a:xfrm>
            <a:prstGeom prst="rect">
              <a:avLst/>
            </a:prstGeom>
            <a:noFill/>
            <a:ln w="9525">
              <a:noFill/>
              <a:miter lim="800000"/>
              <a:headEnd/>
              <a:tailEnd/>
            </a:ln>
          </p:spPr>
          <p:txBody>
            <a:bodyPr wrap="none">
              <a:spAutoFit/>
            </a:bodyPr>
            <a:lstStyle/>
            <a:p>
              <a:r>
                <a:rPr lang="en-US" altLang="ja-JP" sz="1100" b="1"/>
                <a:t>264</a:t>
              </a:r>
              <a:endParaRPr lang="ja-JP" altLang="en-US" sz="1100" b="1"/>
            </a:p>
          </p:txBody>
        </p:sp>
        <p:sp>
          <p:nvSpPr>
            <p:cNvPr id="175" name="正方形/長方形 174"/>
            <p:cNvSpPr>
              <a:spLocks noChangeAspect="1"/>
            </p:cNvSpPr>
            <p:nvPr/>
          </p:nvSpPr>
          <p:spPr>
            <a:xfrm>
              <a:off x="2017369" y="2782509"/>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85" name="テキスト ボックス 125"/>
            <p:cNvSpPr txBox="1">
              <a:spLocks noChangeArrowheads="1"/>
            </p:cNvSpPr>
            <p:nvPr/>
          </p:nvSpPr>
          <p:spPr bwMode="auto">
            <a:xfrm>
              <a:off x="1944454" y="2782926"/>
              <a:ext cx="420308" cy="261610"/>
            </a:xfrm>
            <a:prstGeom prst="rect">
              <a:avLst/>
            </a:prstGeom>
            <a:noFill/>
            <a:ln w="9525">
              <a:noFill/>
              <a:miter lim="800000"/>
              <a:headEnd/>
              <a:tailEnd/>
            </a:ln>
          </p:spPr>
          <p:txBody>
            <a:bodyPr wrap="none">
              <a:spAutoFit/>
            </a:bodyPr>
            <a:lstStyle/>
            <a:p>
              <a:r>
                <a:rPr lang="en-US" altLang="ja-JP" sz="1100" b="1"/>
                <a:t>269</a:t>
              </a:r>
              <a:endParaRPr lang="ja-JP" altLang="en-US" sz="1100" b="1"/>
            </a:p>
          </p:txBody>
        </p:sp>
        <p:sp>
          <p:nvSpPr>
            <p:cNvPr id="181" name="正方形/長方形 180"/>
            <p:cNvSpPr>
              <a:spLocks noChangeAspect="1"/>
            </p:cNvSpPr>
            <p:nvPr/>
          </p:nvSpPr>
          <p:spPr>
            <a:xfrm>
              <a:off x="2287209" y="2782509"/>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87" name="テキスト ボックス 125"/>
            <p:cNvSpPr txBox="1">
              <a:spLocks noChangeArrowheads="1"/>
            </p:cNvSpPr>
            <p:nvPr/>
          </p:nvSpPr>
          <p:spPr bwMode="auto">
            <a:xfrm>
              <a:off x="2214546" y="2782926"/>
              <a:ext cx="420308" cy="261610"/>
            </a:xfrm>
            <a:prstGeom prst="rect">
              <a:avLst/>
            </a:prstGeom>
            <a:noFill/>
            <a:ln w="9525">
              <a:noFill/>
              <a:miter lim="800000"/>
              <a:headEnd/>
              <a:tailEnd/>
            </a:ln>
          </p:spPr>
          <p:txBody>
            <a:bodyPr wrap="none">
              <a:spAutoFit/>
            </a:bodyPr>
            <a:lstStyle/>
            <a:p>
              <a:r>
                <a:rPr lang="en-US" altLang="ja-JP" sz="1100" b="1"/>
                <a:t>270</a:t>
              </a:r>
              <a:endParaRPr lang="ja-JP" altLang="en-US" sz="1100" b="1"/>
            </a:p>
          </p:txBody>
        </p:sp>
        <p:sp>
          <p:nvSpPr>
            <p:cNvPr id="183" name="正方形/長方形 182"/>
            <p:cNvSpPr>
              <a:spLocks noChangeAspect="1"/>
            </p:cNvSpPr>
            <p:nvPr/>
          </p:nvSpPr>
          <p:spPr>
            <a:xfrm>
              <a:off x="2560224" y="2782509"/>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89" name="テキスト ボックス 125"/>
            <p:cNvSpPr txBox="1">
              <a:spLocks noChangeArrowheads="1"/>
            </p:cNvSpPr>
            <p:nvPr/>
          </p:nvSpPr>
          <p:spPr bwMode="auto">
            <a:xfrm>
              <a:off x="2486694" y="2782926"/>
              <a:ext cx="420308" cy="261610"/>
            </a:xfrm>
            <a:prstGeom prst="rect">
              <a:avLst/>
            </a:prstGeom>
            <a:noFill/>
            <a:ln w="9525">
              <a:noFill/>
              <a:miter lim="800000"/>
              <a:headEnd/>
              <a:tailEnd/>
            </a:ln>
          </p:spPr>
          <p:txBody>
            <a:bodyPr wrap="none">
              <a:spAutoFit/>
            </a:bodyPr>
            <a:lstStyle/>
            <a:p>
              <a:r>
                <a:rPr lang="en-US" altLang="ja-JP" sz="1100" b="1"/>
                <a:t>271</a:t>
              </a:r>
              <a:endParaRPr lang="ja-JP" altLang="en-US" sz="1100" b="1"/>
            </a:p>
          </p:txBody>
        </p:sp>
        <p:sp>
          <p:nvSpPr>
            <p:cNvPr id="185" name="正方形/長方形 184"/>
            <p:cNvSpPr>
              <a:spLocks noChangeAspect="1"/>
            </p:cNvSpPr>
            <p:nvPr/>
          </p:nvSpPr>
          <p:spPr>
            <a:xfrm>
              <a:off x="2020543" y="3323888"/>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91" name="テキスト ボックス 125"/>
            <p:cNvSpPr txBox="1">
              <a:spLocks noChangeArrowheads="1"/>
            </p:cNvSpPr>
            <p:nvPr/>
          </p:nvSpPr>
          <p:spPr bwMode="auto">
            <a:xfrm>
              <a:off x="1947586" y="3324011"/>
              <a:ext cx="420308" cy="261610"/>
            </a:xfrm>
            <a:prstGeom prst="rect">
              <a:avLst/>
            </a:prstGeom>
            <a:noFill/>
            <a:ln w="9525">
              <a:noFill/>
              <a:miter lim="800000"/>
              <a:headEnd/>
              <a:tailEnd/>
            </a:ln>
          </p:spPr>
          <p:txBody>
            <a:bodyPr wrap="none">
              <a:spAutoFit/>
            </a:bodyPr>
            <a:lstStyle/>
            <a:p>
              <a:r>
                <a:rPr lang="en-US" altLang="ja-JP" sz="1100" b="1"/>
                <a:t>267</a:t>
              </a:r>
              <a:endParaRPr lang="ja-JP" altLang="en-US" sz="1100" b="1"/>
            </a:p>
          </p:txBody>
        </p:sp>
        <p:sp>
          <p:nvSpPr>
            <p:cNvPr id="187" name="正方形/長方形 186"/>
            <p:cNvSpPr>
              <a:spLocks noChangeAspect="1"/>
            </p:cNvSpPr>
            <p:nvPr/>
          </p:nvSpPr>
          <p:spPr>
            <a:xfrm>
              <a:off x="1744354" y="3323888"/>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93" name="テキスト ボックス 125"/>
            <p:cNvSpPr txBox="1">
              <a:spLocks noChangeArrowheads="1"/>
            </p:cNvSpPr>
            <p:nvPr/>
          </p:nvSpPr>
          <p:spPr bwMode="auto">
            <a:xfrm>
              <a:off x="1671230" y="3323708"/>
              <a:ext cx="420308" cy="261610"/>
            </a:xfrm>
            <a:prstGeom prst="rect">
              <a:avLst/>
            </a:prstGeom>
            <a:noFill/>
            <a:ln w="9525">
              <a:noFill/>
              <a:miter lim="800000"/>
              <a:headEnd/>
              <a:tailEnd/>
            </a:ln>
          </p:spPr>
          <p:txBody>
            <a:bodyPr wrap="none">
              <a:spAutoFit/>
            </a:bodyPr>
            <a:lstStyle/>
            <a:p>
              <a:r>
                <a:rPr lang="en-US" altLang="ja-JP" sz="1100" b="1"/>
                <a:t>266</a:t>
              </a:r>
              <a:endParaRPr lang="ja-JP" altLang="en-US" sz="1100" b="1"/>
            </a:p>
          </p:txBody>
        </p:sp>
        <p:sp>
          <p:nvSpPr>
            <p:cNvPr id="189" name="正方形/長方形 188"/>
            <p:cNvSpPr>
              <a:spLocks noChangeAspect="1"/>
            </p:cNvSpPr>
            <p:nvPr/>
          </p:nvSpPr>
          <p:spPr>
            <a:xfrm>
              <a:off x="1196738" y="3876380"/>
              <a:ext cx="261903" cy="26354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95" name="テキスト ボックス 125"/>
            <p:cNvSpPr txBox="1">
              <a:spLocks noChangeArrowheads="1"/>
            </p:cNvSpPr>
            <p:nvPr/>
          </p:nvSpPr>
          <p:spPr bwMode="auto">
            <a:xfrm>
              <a:off x="1124184" y="3876723"/>
              <a:ext cx="420308" cy="261610"/>
            </a:xfrm>
            <a:prstGeom prst="rect">
              <a:avLst/>
            </a:prstGeom>
            <a:noFill/>
            <a:ln w="9525">
              <a:noFill/>
              <a:miter lim="800000"/>
              <a:headEnd/>
              <a:tailEnd/>
            </a:ln>
          </p:spPr>
          <p:txBody>
            <a:bodyPr wrap="none">
              <a:spAutoFit/>
            </a:bodyPr>
            <a:lstStyle/>
            <a:p>
              <a:r>
                <a:rPr lang="en-US" altLang="ja-JP" sz="1100" b="1"/>
                <a:t>262</a:t>
              </a:r>
              <a:endParaRPr lang="ja-JP" altLang="en-US" sz="1100" b="1"/>
            </a:p>
          </p:txBody>
        </p:sp>
        <p:sp>
          <p:nvSpPr>
            <p:cNvPr id="191" name="正方形/長方形 190"/>
            <p:cNvSpPr>
              <a:spLocks noChangeAspect="1"/>
            </p:cNvSpPr>
            <p:nvPr/>
          </p:nvSpPr>
          <p:spPr>
            <a:xfrm>
              <a:off x="2560224" y="2509439"/>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97" name="テキスト ボックス 125"/>
            <p:cNvSpPr txBox="1">
              <a:spLocks noChangeArrowheads="1"/>
            </p:cNvSpPr>
            <p:nvPr/>
          </p:nvSpPr>
          <p:spPr bwMode="auto">
            <a:xfrm>
              <a:off x="2487770" y="2509702"/>
              <a:ext cx="420308" cy="261610"/>
            </a:xfrm>
            <a:prstGeom prst="rect">
              <a:avLst/>
            </a:prstGeom>
            <a:noFill/>
            <a:ln w="9525">
              <a:noFill/>
              <a:miter lim="800000"/>
              <a:headEnd/>
              <a:tailEnd/>
            </a:ln>
          </p:spPr>
          <p:txBody>
            <a:bodyPr wrap="none">
              <a:spAutoFit/>
            </a:bodyPr>
            <a:lstStyle/>
            <a:p>
              <a:r>
                <a:rPr lang="en-US" altLang="ja-JP" sz="1100" b="1"/>
                <a:t>272</a:t>
              </a:r>
              <a:endParaRPr lang="ja-JP" altLang="en-US" sz="1100" b="1"/>
            </a:p>
          </p:txBody>
        </p:sp>
        <p:sp>
          <p:nvSpPr>
            <p:cNvPr id="193" name="正方形/長方形 192"/>
            <p:cNvSpPr>
              <a:spLocks noChangeAspect="1"/>
            </p:cNvSpPr>
            <p:nvPr/>
          </p:nvSpPr>
          <p:spPr>
            <a:xfrm>
              <a:off x="2020543" y="3057168"/>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99" name="テキスト ボックス 125"/>
            <p:cNvSpPr txBox="1">
              <a:spLocks noChangeArrowheads="1"/>
            </p:cNvSpPr>
            <p:nvPr/>
          </p:nvSpPr>
          <p:spPr bwMode="auto">
            <a:xfrm>
              <a:off x="1947586" y="3056453"/>
              <a:ext cx="420308" cy="261610"/>
            </a:xfrm>
            <a:prstGeom prst="rect">
              <a:avLst/>
            </a:prstGeom>
            <a:noFill/>
            <a:ln w="9525">
              <a:noFill/>
              <a:miter lim="800000"/>
              <a:headEnd/>
              <a:tailEnd/>
            </a:ln>
          </p:spPr>
          <p:txBody>
            <a:bodyPr wrap="none">
              <a:spAutoFit/>
            </a:bodyPr>
            <a:lstStyle/>
            <a:p>
              <a:r>
                <a:rPr lang="en-US" altLang="ja-JP" sz="1100" b="1"/>
                <a:t>268</a:t>
              </a:r>
              <a:endParaRPr lang="ja-JP" altLang="en-US" sz="1100" b="1"/>
            </a:p>
          </p:txBody>
        </p:sp>
        <p:sp>
          <p:nvSpPr>
            <p:cNvPr id="195" name="正方形/長方形 194"/>
            <p:cNvSpPr>
              <a:spLocks noChangeAspect="1"/>
            </p:cNvSpPr>
            <p:nvPr/>
          </p:nvSpPr>
          <p:spPr>
            <a:xfrm>
              <a:off x="2563398" y="3323888"/>
              <a:ext cx="261904" cy="26195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01" name="テキスト ボックス 125"/>
            <p:cNvSpPr txBox="1">
              <a:spLocks noChangeArrowheads="1"/>
            </p:cNvSpPr>
            <p:nvPr/>
          </p:nvSpPr>
          <p:spPr bwMode="auto">
            <a:xfrm>
              <a:off x="2489826" y="3323110"/>
              <a:ext cx="420308" cy="261610"/>
            </a:xfrm>
            <a:prstGeom prst="rect">
              <a:avLst/>
            </a:prstGeom>
            <a:noFill/>
            <a:ln w="9525">
              <a:noFill/>
              <a:miter lim="800000"/>
              <a:headEnd/>
              <a:tailEnd/>
            </a:ln>
          </p:spPr>
          <p:txBody>
            <a:bodyPr wrap="none">
              <a:spAutoFit/>
            </a:bodyPr>
            <a:lstStyle/>
            <a:p>
              <a:r>
                <a:rPr lang="en-US" altLang="ja-JP" sz="1100" b="1"/>
                <a:t>269</a:t>
              </a:r>
              <a:endParaRPr lang="ja-JP" altLang="en-US" sz="1100" b="1"/>
            </a:p>
          </p:txBody>
        </p:sp>
        <p:sp>
          <p:nvSpPr>
            <p:cNvPr id="197" name="正方形/長方形 196"/>
            <p:cNvSpPr>
              <a:spLocks noChangeAspect="1"/>
            </p:cNvSpPr>
            <p:nvPr/>
          </p:nvSpPr>
          <p:spPr>
            <a:xfrm>
              <a:off x="2836413" y="3320713"/>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03" name="テキスト ボックス 125"/>
            <p:cNvSpPr txBox="1">
              <a:spLocks noChangeArrowheads="1"/>
            </p:cNvSpPr>
            <p:nvPr/>
          </p:nvSpPr>
          <p:spPr bwMode="auto">
            <a:xfrm>
              <a:off x="2763050" y="3320576"/>
              <a:ext cx="420308" cy="261610"/>
            </a:xfrm>
            <a:prstGeom prst="rect">
              <a:avLst/>
            </a:prstGeom>
            <a:noFill/>
            <a:ln w="9525">
              <a:noFill/>
              <a:miter lim="800000"/>
              <a:headEnd/>
              <a:tailEnd/>
            </a:ln>
          </p:spPr>
          <p:txBody>
            <a:bodyPr wrap="none">
              <a:spAutoFit/>
            </a:bodyPr>
            <a:lstStyle/>
            <a:p>
              <a:r>
                <a:rPr lang="en-US" altLang="ja-JP" sz="1100" b="1"/>
                <a:t>270</a:t>
              </a:r>
              <a:endParaRPr lang="ja-JP" altLang="en-US" sz="1100" b="1"/>
            </a:p>
          </p:txBody>
        </p:sp>
        <p:sp>
          <p:nvSpPr>
            <p:cNvPr id="199" name="正方形/長方形 198"/>
            <p:cNvSpPr>
              <a:spLocks noChangeAspect="1"/>
            </p:cNvSpPr>
            <p:nvPr/>
          </p:nvSpPr>
          <p:spPr>
            <a:xfrm>
              <a:off x="3109427" y="3320713"/>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05" name="テキスト ボックス 125"/>
            <p:cNvSpPr txBox="1">
              <a:spLocks noChangeArrowheads="1"/>
            </p:cNvSpPr>
            <p:nvPr/>
          </p:nvSpPr>
          <p:spPr bwMode="auto">
            <a:xfrm>
              <a:off x="3036872" y="3320576"/>
              <a:ext cx="420308" cy="261610"/>
            </a:xfrm>
            <a:prstGeom prst="rect">
              <a:avLst/>
            </a:prstGeom>
            <a:noFill/>
            <a:ln w="9525">
              <a:noFill/>
              <a:miter lim="800000"/>
              <a:headEnd/>
              <a:tailEnd/>
            </a:ln>
          </p:spPr>
          <p:txBody>
            <a:bodyPr wrap="none">
              <a:spAutoFit/>
            </a:bodyPr>
            <a:lstStyle/>
            <a:p>
              <a:r>
                <a:rPr lang="en-US" altLang="ja-JP" sz="1100" b="1"/>
                <a:t>271</a:t>
              </a:r>
              <a:endParaRPr lang="ja-JP" altLang="en-US" sz="1100" b="1"/>
            </a:p>
          </p:txBody>
        </p:sp>
        <p:sp>
          <p:nvSpPr>
            <p:cNvPr id="201" name="正方形/長方形 200"/>
            <p:cNvSpPr>
              <a:spLocks noChangeAspect="1"/>
            </p:cNvSpPr>
            <p:nvPr/>
          </p:nvSpPr>
          <p:spPr>
            <a:xfrm>
              <a:off x="3660219" y="2233193"/>
              <a:ext cx="261903"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07" name="テキスト ボックス 125"/>
            <p:cNvSpPr txBox="1">
              <a:spLocks noChangeArrowheads="1"/>
            </p:cNvSpPr>
            <p:nvPr/>
          </p:nvSpPr>
          <p:spPr bwMode="auto">
            <a:xfrm>
              <a:off x="3586452" y="2233346"/>
              <a:ext cx="420308" cy="261610"/>
            </a:xfrm>
            <a:prstGeom prst="rect">
              <a:avLst/>
            </a:prstGeom>
            <a:noFill/>
            <a:ln w="9525">
              <a:noFill/>
              <a:miter lim="800000"/>
              <a:headEnd/>
              <a:tailEnd/>
            </a:ln>
          </p:spPr>
          <p:txBody>
            <a:bodyPr wrap="none">
              <a:spAutoFit/>
            </a:bodyPr>
            <a:lstStyle/>
            <a:p>
              <a:r>
                <a:rPr lang="en-US" altLang="ja-JP" sz="1100" b="1"/>
                <a:t>277</a:t>
              </a:r>
              <a:endParaRPr lang="ja-JP" altLang="en-US" sz="1100" b="1"/>
            </a:p>
          </p:txBody>
        </p:sp>
        <p:sp>
          <p:nvSpPr>
            <p:cNvPr id="203" name="正方形/長方形 202"/>
            <p:cNvSpPr>
              <a:spLocks noChangeAspect="1"/>
            </p:cNvSpPr>
            <p:nvPr/>
          </p:nvSpPr>
          <p:spPr>
            <a:xfrm>
              <a:off x="3660219" y="1960122"/>
              <a:ext cx="261903"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09" name="テキスト ボックス 125"/>
            <p:cNvSpPr txBox="1">
              <a:spLocks noChangeArrowheads="1"/>
            </p:cNvSpPr>
            <p:nvPr/>
          </p:nvSpPr>
          <p:spPr bwMode="auto">
            <a:xfrm>
              <a:off x="3587528" y="1960122"/>
              <a:ext cx="420308" cy="261610"/>
            </a:xfrm>
            <a:prstGeom prst="rect">
              <a:avLst/>
            </a:prstGeom>
            <a:noFill/>
            <a:ln w="9525">
              <a:noFill/>
              <a:miter lim="800000"/>
              <a:headEnd/>
              <a:tailEnd/>
            </a:ln>
          </p:spPr>
          <p:txBody>
            <a:bodyPr wrap="none">
              <a:spAutoFit/>
            </a:bodyPr>
            <a:lstStyle/>
            <a:p>
              <a:r>
                <a:rPr lang="en-US" altLang="ja-JP" sz="1100" b="1"/>
                <a:t>278</a:t>
              </a:r>
              <a:endParaRPr lang="ja-JP" altLang="en-US" sz="1100" b="1"/>
            </a:p>
          </p:txBody>
        </p:sp>
        <p:sp>
          <p:nvSpPr>
            <p:cNvPr id="205" name="正方形/長方形 204"/>
            <p:cNvSpPr>
              <a:spLocks noChangeAspect="1"/>
            </p:cNvSpPr>
            <p:nvPr/>
          </p:nvSpPr>
          <p:spPr>
            <a:xfrm>
              <a:off x="3111015" y="2780922"/>
              <a:ext cx="261903"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11" name="テキスト ボックス 125"/>
            <p:cNvSpPr txBox="1">
              <a:spLocks noChangeArrowheads="1"/>
            </p:cNvSpPr>
            <p:nvPr/>
          </p:nvSpPr>
          <p:spPr bwMode="auto">
            <a:xfrm>
              <a:off x="3037948" y="2780695"/>
              <a:ext cx="420308" cy="261610"/>
            </a:xfrm>
            <a:prstGeom prst="rect">
              <a:avLst/>
            </a:prstGeom>
            <a:noFill/>
            <a:ln w="9525">
              <a:noFill/>
              <a:miter lim="800000"/>
              <a:headEnd/>
              <a:tailEnd/>
            </a:ln>
          </p:spPr>
          <p:txBody>
            <a:bodyPr wrap="none">
              <a:spAutoFit/>
            </a:bodyPr>
            <a:lstStyle/>
            <a:p>
              <a:r>
                <a:rPr lang="en-US" altLang="ja-JP" sz="1100" b="1"/>
                <a:t>273</a:t>
              </a:r>
              <a:endParaRPr lang="ja-JP" altLang="en-US" sz="1100" b="1"/>
            </a:p>
          </p:txBody>
        </p:sp>
        <p:sp>
          <p:nvSpPr>
            <p:cNvPr id="207" name="正方形/長方形 206"/>
            <p:cNvSpPr>
              <a:spLocks noChangeAspect="1"/>
            </p:cNvSpPr>
            <p:nvPr/>
          </p:nvSpPr>
          <p:spPr>
            <a:xfrm>
              <a:off x="3112602" y="2507851"/>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13" name="テキスト ボックス 125"/>
            <p:cNvSpPr txBox="1">
              <a:spLocks noChangeArrowheads="1"/>
            </p:cNvSpPr>
            <p:nvPr/>
          </p:nvSpPr>
          <p:spPr bwMode="auto">
            <a:xfrm>
              <a:off x="3039024" y="2507471"/>
              <a:ext cx="420308" cy="261610"/>
            </a:xfrm>
            <a:prstGeom prst="rect">
              <a:avLst/>
            </a:prstGeom>
            <a:noFill/>
            <a:ln w="9525">
              <a:noFill/>
              <a:miter lim="800000"/>
              <a:headEnd/>
              <a:tailEnd/>
            </a:ln>
          </p:spPr>
          <p:txBody>
            <a:bodyPr wrap="none">
              <a:spAutoFit/>
            </a:bodyPr>
            <a:lstStyle/>
            <a:p>
              <a:r>
                <a:rPr lang="en-US" altLang="ja-JP" sz="1100" b="1"/>
                <a:t>274</a:t>
              </a:r>
              <a:endParaRPr lang="ja-JP" altLang="en-US" sz="1100" b="1"/>
            </a:p>
          </p:txBody>
        </p:sp>
        <p:sp>
          <p:nvSpPr>
            <p:cNvPr id="209" name="正方形/長方形 208"/>
            <p:cNvSpPr>
              <a:spLocks noChangeAspect="1"/>
            </p:cNvSpPr>
            <p:nvPr/>
          </p:nvSpPr>
          <p:spPr>
            <a:xfrm>
              <a:off x="2561811" y="3055580"/>
              <a:ext cx="261903"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11" name="直角三角形 210"/>
            <p:cNvSpPr/>
            <p:nvPr/>
          </p:nvSpPr>
          <p:spPr>
            <a:xfrm flipH="1">
              <a:off x="1480863" y="4425696"/>
              <a:ext cx="252380" cy="252431"/>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616" name="テキスト ボックス 125"/>
            <p:cNvSpPr txBox="1">
              <a:spLocks noChangeArrowheads="1"/>
            </p:cNvSpPr>
            <p:nvPr/>
          </p:nvSpPr>
          <p:spPr bwMode="auto">
            <a:xfrm>
              <a:off x="1403672" y="4422868"/>
              <a:ext cx="420308" cy="261610"/>
            </a:xfrm>
            <a:prstGeom prst="rect">
              <a:avLst/>
            </a:prstGeom>
            <a:noFill/>
            <a:ln w="9525">
              <a:noFill/>
              <a:miter lim="800000"/>
              <a:headEnd/>
              <a:tailEnd/>
            </a:ln>
          </p:spPr>
          <p:txBody>
            <a:bodyPr wrap="none">
              <a:spAutoFit/>
            </a:bodyPr>
            <a:lstStyle/>
            <a:p>
              <a:r>
                <a:rPr lang="en-US" altLang="ja-JP" sz="1100" b="1"/>
                <a:t>261</a:t>
              </a:r>
              <a:endParaRPr lang="ja-JP" altLang="en-US" sz="1100" b="1"/>
            </a:p>
          </p:txBody>
        </p:sp>
        <p:sp>
          <p:nvSpPr>
            <p:cNvPr id="16617" name="テキスト ボックス 125"/>
            <p:cNvSpPr txBox="1">
              <a:spLocks noChangeArrowheads="1"/>
            </p:cNvSpPr>
            <p:nvPr/>
          </p:nvSpPr>
          <p:spPr bwMode="auto">
            <a:xfrm>
              <a:off x="2481506" y="3059880"/>
              <a:ext cx="420308" cy="261610"/>
            </a:xfrm>
            <a:prstGeom prst="rect">
              <a:avLst/>
            </a:prstGeom>
            <a:noFill/>
            <a:ln w="9525">
              <a:noFill/>
              <a:miter lim="800000"/>
              <a:headEnd/>
              <a:tailEnd/>
            </a:ln>
          </p:spPr>
          <p:txBody>
            <a:bodyPr wrap="none">
              <a:spAutoFit/>
            </a:bodyPr>
            <a:lstStyle/>
            <a:p>
              <a:r>
                <a:rPr lang="en-US" altLang="ja-JP" sz="1100" b="1"/>
                <a:t>270</a:t>
              </a:r>
              <a:endParaRPr lang="ja-JP" altLang="en-US" sz="1100" b="1"/>
            </a:p>
          </p:txBody>
        </p:sp>
        <p:sp>
          <p:nvSpPr>
            <p:cNvPr id="214" name="正方形/長方形 213"/>
            <p:cNvSpPr>
              <a:spLocks noChangeAspect="1"/>
            </p:cNvSpPr>
            <p:nvPr/>
          </p:nvSpPr>
          <p:spPr>
            <a:xfrm>
              <a:off x="1747529" y="3596959"/>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19" name="テキスト ボックス 125"/>
            <p:cNvSpPr txBox="1">
              <a:spLocks noChangeArrowheads="1"/>
            </p:cNvSpPr>
            <p:nvPr/>
          </p:nvSpPr>
          <p:spPr bwMode="auto">
            <a:xfrm>
              <a:off x="1674362" y="3597235"/>
              <a:ext cx="420308" cy="261610"/>
            </a:xfrm>
            <a:prstGeom prst="rect">
              <a:avLst/>
            </a:prstGeom>
            <a:noFill/>
            <a:ln w="9525">
              <a:noFill/>
              <a:miter lim="800000"/>
              <a:headEnd/>
              <a:tailEnd/>
            </a:ln>
          </p:spPr>
          <p:txBody>
            <a:bodyPr wrap="none">
              <a:spAutoFit/>
            </a:bodyPr>
            <a:lstStyle/>
            <a:p>
              <a:r>
                <a:rPr lang="en-US" altLang="ja-JP" sz="1100" b="1"/>
                <a:t>265</a:t>
              </a:r>
              <a:endParaRPr lang="ja-JP" altLang="en-US" sz="1100" b="1"/>
            </a:p>
          </p:txBody>
        </p:sp>
        <p:sp>
          <p:nvSpPr>
            <p:cNvPr id="216" name="正方形/長方形 215"/>
            <p:cNvSpPr>
              <a:spLocks noChangeAspect="1"/>
            </p:cNvSpPr>
            <p:nvPr/>
          </p:nvSpPr>
          <p:spPr>
            <a:xfrm>
              <a:off x="1741180" y="4149451"/>
              <a:ext cx="261904" cy="26354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17" name="直角三角形 216"/>
            <p:cNvSpPr/>
            <p:nvPr/>
          </p:nvSpPr>
          <p:spPr>
            <a:xfrm flipH="1">
              <a:off x="1747529" y="4154213"/>
              <a:ext cx="252380" cy="252432"/>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622" name="テキスト ボックス 125"/>
            <p:cNvSpPr txBox="1">
              <a:spLocks noChangeArrowheads="1"/>
            </p:cNvSpPr>
            <p:nvPr/>
          </p:nvSpPr>
          <p:spPr bwMode="auto">
            <a:xfrm>
              <a:off x="1668098" y="4149947"/>
              <a:ext cx="420308" cy="261610"/>
            </a:xfrm>
            <a:prstGeom prst="rect">
              <a:avLst/>
            </a:prstGeom>
            <a:noFill/>
            <a:ln w="9525">
              <a:noFill/>
              <a:miter lim="800000"/>
              <a:headEnd/>
              <a:tailEnd/>
            </a:ln>
          </p:spPr>
          <p:txBody>
            <a:bodyPr wrap="none">
              <a:spAutoFit/>
            </a:bodyPr>
            <a:lstStyle/>
            <a:p>
              <a:r>
                <a:rPr lang="en-US" altLang="ja-JP" sz="1100" b="1"/>
                <a:t>263</a:t>
              </a:r>
              <a:endParaRPr lang="ja-JP" altLang="en-US" sz="1100" b="1"/>
            </a:p>
          </p:txBody>
        </p:sp>
        <p:sp>
          <p:nvSpPr>
            <p:cNvPr id="219" name="正方形/長方形 218"/>
            <p:cNvSpPr>
              <a:spLocks noChangeAspect="1"/>
            </p:cNvSpPr>
            <p:nvPr/>
          </p:nvSpPr>
          <p:spPr>
            <a:xfrm>
              <a:off x="1745942" y="3871617"/>
              <a:ext cx="261903" cy="26354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624" name="テキスト ボックス 125"/>
            <p:cNvSpPr txBox="1">
              <a:spLocks noChangeArrowheads="1"/>
            </p:cNvSpPr>
            <p:nvPr/>
          </p:nvSpPr>
          <p:spPr bwMode="auto">
            <a:xfrm>
              <a:off x="1672600" y="3871588"/>
              <a:ext cx="420308" cy="261610"/>
            </a:xfrm>
            <a:prstGeom prst="rect">
              <a:avLst/>
            </a:prstGeom>
            <a:noFill/>
            <a:ln w="9525">
              <a:noFill/>
              <a:miter lim="800000"/>
              <a:headEnd/>
              <a:tailEnd/>
            </a:ln>
          </p:spPr>
          <p:txBody>
            <a:bodyPr wrap="none">
              <a:spAutoFit/>
            </a:bodyPr>
            <a:lstStyle/>
            <a:p>
              <a:r>
                <a:rPr lang="en-US" altLang="ja-JP" sz="1100" b="1"/>
                <a:t>264</a:t>
              </a:r>
              <a:endParaRPr lang="ja-JP" altLang="en-US" sz="1100" b="1"/>
            </a:p>
          </p:txBody>
        </p:sp>
      </p:grpSp>
      <p:grpSp>
        <p:nvGrpSpPr>
          <p:cNvPr id="4" name="グループ化 318"/>
          <p:cNvGrpSpPr>
            <a:grpSpLocks/>
          </p:cNvGrpSpPr>
          <p:nvPr/>
        </p:nvGrpSpPr>
        <p:grpSpPr bwMode="auto">
          <a:xfrm>
            <a:off x="2728913" y="1141413"/>
            <a:ext cx="4521200" cy="4100512"/>
            <a:chOff x="2765267" y="582700"/>
            <a:chExt cx="4521377" cy="4101173"/>
          </a:xfrm>
        </p:grpSpPr>
        <p:sp>
          <p:nvSpPr>
            <p:cNvPr id="222" name="正方形/長方形 221"/>
            <p:cNvSpPr>
              <a:spLocks noChangeAspect="1"/>
            </p:cNvSpPr>
            <p:nvPr/>
          </p:nvSpPr>
          <p:spPr>
            <a:xfrm>
              <a:off x="2838295" y="4144036"/>
              <a:ext cx="261947" cy="26356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497" name="テキスト ボックス 125"/>
            <p:cNvSpPr txBox="1">
              <a:spLocks noChangeArrowheads="1"/>
            </p:cNvSpPr>
            <p:nvPr/>
          </p:nvSpPr>
          <p:spPr bwMode="auto">
            <a:xfrm>
              <a:off x="2765267" y="4143380"/>
              <a:ext cx="420308" cy="261610"/>
            </a:xfrm>
            <a:prstGeom prst="rect">
              <a:avLst/>
            </a:prstGeom>
            <a:noFill/>
            <a:ln w="9525">
              <a:noFill/>
              <a:miter lim="800000"/>
              <a:headEnd/>
              <a:tailEnd/>
            </a:ln>
          </p:spPr>
          <p:txBody>
            <a:bodyPr wrap="none">
              <a:spAutoFit/>
            </a:bodyPr>
            <a:lstStyle/>
            <a:p>
              <a:r>
                <a:rPr lang="en-US" altLang="ja-JP" sz="1100" b="1"/>
                <a:t>267</a:t>
              </a:r>
              <a:endParaRPr lang="ja-JP" altLang="en-US" sz="1100" b="1"/>
            </a:p>
          </p:txBody>
        </p:sp>
        <p:sp>
          <p:nvSpPr>
            <p:cNvPr id="224" name="正方形/長方形 223"/>
            <p:cNvSpPr>
              <a:spLocks noChangeAspect="1"/>
            </p:cNvSpPr>
            <p:nvPr/>
          </p:nvSpPr>
          <p:spPr>
            <a:xfrm>
              <a:off x="3112943" y="4420306"/>
              <a:ext cx="261948" cy="26356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499" name="テキスト ボックス 125"/>
            <p:cNvSpPr txBox="1">
              <a:spLocks noChangeArrowheads="1"/>
            </p:cNvSpPr>
            <p:nvPr/>
          </p:nvSpPr>
          <p:spPr bwMode="auto">
            <a:xfrm>
              <a:off x="3039799" y="4420348"/>
              <a:ext cx="420308" cy="261610"/>
            </a:xfrm>
            <a:prstGeom prst="rect">
              <a:avLst/>
            </a:prstGeom>
            <a:noFill/>
            <a:ln w="9525">
              <a:noFill/>
              <a:miter lim="800000"/>
              <a:headEnd/>
              <a:tailEnd/>
            </a:ln>
          </p:spPr>
          <p:txBody>
            <a:bodyPr wrap="none">
              <a:spAutoFit/>
            </a:bodyPr>
            <a:lstStyle/>
            <a:p>
              <a:r>
                <a:rPr lang="en-US" altLang="ja-JP" sz="1100" b="1"/>
                <a:t>267</a:t>
              </a:r>
              <a:endParaRPr lang="ja-JP" altLang="en-US" sz="1100" b="1"/>
            </a:p>
          </p:txBody>
        </p:sp>
        <p:sp>
          <p:nvSpPr>
            <p:cNvPr id="226" name="正方形/長方形 225"/>
            <p:cNvSpPr>
              <a:spLocks noChangeAspect="1"/>
            </p:cNvSpPr>
            <p:nvPr/>
          </p:nvSpPr>
          <p:spPr>
            <a:xfrm>
              <a:off x="3387591" y="4420306"/>
              <a:ext cx="261947" cy="26356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01" name="テキスト ボックス 125"/>
            <p:cNvSpPr txBox="1">
              <a:spLocks noChangeArrowheads="1"/>
            </p:cNvSpPr>
            <p:nvPr/>
          </p:nvSpPr>
          <p:spPr bwMode="auto">
            <a:xfrm>
              <a:off x="3314227" y="4420348"/>
              <a:ext cx="420308" cy="261610"/>
            </a:xfrm>
            <a:prstGeom prst="rect">
              <a:avLst/>
            </a:prstGeom>
            <a:noFill/>
            <a:ln w="9525">
              <a:noFill/>
              <a:miter lim="800000"/>
              <a:headEnd/>
              <a:tailEnd/>
            </a:ln>
          </p:spPr>
          <p:txBody>
            <a:bodyPr wrap="none">
              <a:spAutoFit/>
            </a:bodyPr>
            <a:lstStyle/>
            <a:p>
              <a:r>
                <a:rPr lang="en-US" altLang="ja-JP" sz="1100" b="1"/>
                <a:t>268</a:t>
              </a:r>
              <a:endParaRPr lang="ja-JP" altLang="en-US" sz="1100" b="1"/>
            </a:p>
          </p:txBody>
        </p:sp>
        <p:sp>
          <p:nvSpPr>
            <p:cNvPr id="230" name="正方形/長方形 229"/>
            <p:cNvSpPr>
              <a:spLocks noChangeAspect="1"/>
            </p:cNvSpPr>
            <p:nvPr/>
          </p:nvSpPr>
          <p:spPr>
            <a:xfrm>
              <a:off x="3111356" y="4148800"/>
              <a:ext cx="261947" cy="263567"/>
            </a:xfrm>
            <a:prstGeom prst="rect">
              <a:avLst/>
            </a:prstGeom>
            <a:solidFill>
              <a:srgbClr val="EE50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03" name="テキスト ボックス 125"/>
            <p:cNvSpPr txBox="1">
              <a:spLocks noChangeArrowheads="1"/>
            </p:cNvSpPr>
            <p:nvPr/>
          </p:nvSpPr>
          <p:spPr bwMode="auto">
            <a:xfrm>
              <a:off x="3038142" y="4148990"/>
              <a:ext cx="420308" cy="261610"/>
            </a:xfrm>
            <a:prstGeom prst="rect">
              <a:avLst/>
            </a:prstGeom>
            <a:noFill/>
            <a:ln w="9525">
              <a:noFill/>
              <a:miter lim="800000"/>
              <a:headEnd/>
              <a:tailEnd/>
            </a:ln>
          </p:spPr>
          <p:txBody>
            <a:bodyPr wrap="none">
              <a:spAutoFit/>
            </a:bodyPr>
            <a:lstStyle/>
            <a:p>
              <a:r>
                <a:rPr lang="en-US" altLang="ja-JP" sz="1100" b="1"/>
                <a:t>268</a:t>
              </a:r>
              <a:endParaRPr lang="ja-JP" altLang="en-US" sz="1100" b="1"/>
            </a:p>
          </p:txBody>
        </p:sp>
        <p:sp>
          <p:nvSpPr>
            <p:cNvPr id="232" name="正方形/長方形 231"/>
            <p:cNvSpPr>
              <a:spLocks noChangeAspect="1"/>
            </p:cNvSpPr>
            <p:nvPr/>
          </p:nvSpPr>
          <p:spPr>
            <a:xfrm>
              <a:off x="3389178" y="3596261"/>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05" name="テキスト ボックス 125"/>
            <p:cNvSpPr txBox="1">
              <a:spLocks noChangeArrowheads="1"/>
            </p:cNvSpPr>
            <p:nvPr/>
          </p:nvSpPr>
          <p:spPr bwMode="auto">
            <a:xfrm>
              <a:off x="3316782" y="3596942"/>
              <a:ext cx="420308" cy="261610"/>
            </a:xfrm>
            <a:prstGeom prst="rect">
              <a:avLst/>
            </a:prstGeom>
            <a:noFill/>
            <a:ln w="9525">
              <a:noFill/>
              <a:miter lim="800000"/>
              <a:headEnd/>
              <a:tailEnd/>
            </a:ln>
          </p:spPr>
          <p:txBody>
            <a:bodyPr wrap="none">
              <a:spAutoFit/>
            </a:bodyPr>
            <a:lstStyle/>
            <a:p>
              <a:r>
                <a:rPr lang="en-US" altLang="ja-JP" sz="1100" b="1"/>
                <a:t>271</a:t>
              </a:r>
              <a:endParaRPr lang="ja-JP" altLang="en-US" sz="1100" b="1"/>
            </a:p>
          </p:txBody>
        </p:sp>
        <p:sp>
          <p:nvSpPr>
            <p:cNvPr id="234" name="正方形/長方形 233"/>
            <p:cNvSpPr>
              <a:spLocks noChangeAspect="1"/>
            </p:cNvSpPr>
            <p:nvPr/>
          </p:nvSpPr>
          <p:spPr>
            <a:xfrm>
              <a:off x="3659064" y="3597848"/>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07" name="テキスト ボックス 125"/>
            <p:cNvSpPr txBox="1">
              <a:spLocks noChangeArrowheads="1"/>
            </p:cNvSpPr>
            <p:nvPr/>
          </p:nvSpPr>
          <p:spPr bwMode="auto">
            <a:xfrm>
              <a:off x="3585798" y="3597198"/>
              <a:ext cx="420308" cy="261610"/>
            </a:xfrm>
            <a:prstGeom prst="rect">
              <a:avLst/>
            </a:prstGeom>
            <a:noFill/>
            <a:ln w="9525">
              <a:noFill/>
              <a:miter lim="800000"/>
              <a:headEnd/>
              <a:tailEnd/>
            </a:ln>
          </p:spPr>
          <p:txBody>
            <a:bodyPr wrap="none">
              <a:spAutoFit/>
            </a:bodyPr>
            <a:lstStyle/>
            <a:p>
              <a:r>
                <a:rPr lang="en-US" altLang="ja-JP" sz="1100" b="1"/>
                <a:t>272</a:t>
              </a:r>
              <a:endParaRPr lang="ja-JP" altLang="en-US" sz="1100" b="1"/>
            </a:p>
          </p:txBody>
        </p:sp>
        <p:sp>
          <p:nvSpPr>
            <p:cNvPr id="236" name="正方形/長方形 235"/>
            <p:cNvSpPr>
              <a:spLocks noChangeAspect="1"/>
            </p:cNvSpPr>
            <p:nvPr/>
          </p:nvSpPr>
          <p:spPr>
            <a:xfrm>
              <a:off x="3657477" y="3869355"/>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41" name="直角三角形 240"/>
            <p:cNvSpPr/>
            <p:nvPr/>
          </p:nvSpPr>
          <p:spPr>
            <a:xfrm flipH="1">
              <a:off x="3665414" y="3945567"/>
              <a:ext cx="252423" cy="181004"/>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510" name="テキスト ボックス 125"/>
            <p:cNvSpPr txBox="1">
              <a:spLocks noChangeArrowheads="1"/>
            </p:cNvSpPr>
            <p:nvPr/>
          </p:nvSpPr>
          <p:spPr bwMode="auto">
            <a:xfrm>
              <a:off x="3584306" y="3868635"/>
              <a:ext cx="420308" cy="261610"/>
            </a:xfrm>
            <a:prstGeom prst="rect">
              <a:avLst/>
            </a:prstGeom>
            <a:noFill/>
            <a:ln w="9525">
              <a:noFill/>
              <a:miter lim="800000"/>
              <a:headEnd/>
              <a:tailEnd/>
            </a:ln>
          </p:spPr>
          <p:txBody>
            <a:bodyPr wrap="none">
              <a:spAutoFit/>
            </a:bodyPr>
            <a:lstStyle/>
            <a:p>
              <a:r>
                <a:rPr lang="en-US" altLang="ja-JP" sz="1100" b="1"/>
                <a:t>271</a:t>
              </a:r>
              <a:endParaRPr lang="ja-JP" altLang="en-US" sz="1100" b="1"/>
            </a:p>
          </p:txBody>
        </p:sp>
        <p:sp>
          <p:nvSpPr>
            <p:cNvPr id="242" name="正方形/長方形 241"/>
            <p:cNvSpPr>
              <a:spLocks noChangeAspect="1"/>
            </p:cNvSpPr>
            <p:nvPr/>
          </p:nvSpPr>
          <p:spPr>
            <a:xfrm>
              <a:off x="3933713" y="3050073"/>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12" name="テキスト ボックス 125"/>
            <p:cNvSpPr txBox="1">
              <a:spLocks noChangeArrowheads="1"/>
            </p:cNvSpPr>
            <p:nvPr/>
          </p:nvSpPr>
          <p:spPr bwMode="auto">
            <a:xfrm>
              <a:off x="3860236" y="3049370"/>
              <a:ext cx="420308" cy="261610"/>
            </a:xfrm>
            <a:prstGeom prst="rect">
              <a:avLst/>
            </a:prstGeom>
            <a:noFill/>
            <a:ln w="9525">
              <a:noFill/>
              <a:miter lim="800000"/>
              <a:headEnd/>
              <a:tailEnd/>
            </a:ln>
          </p:spPr>
          <p:txBody>
            <a:bodyPr wrap="none">
              <a:spAutoFit/>
            </a:bodyPr>
            <a:lstStyle/>
            <a:p>
              <a:r>
                <a:rPr lang="en-US" altLang="ja-JP" sz="1100" b="1"/>
                <a:t>275</a:t>
              </a:r>
              <a:endParaRPr lang="ja-JP" altLang="en-US" sz="1100" b="1"/>
            </a:p>
          </p:txBody>
        </p:sp>
        <p:sp>
          <p:nvSpPr>
            <p:cNvPr id="244" name="正方形/長方形 243"/>
            <p:cNvSpPr>
              <a:spLocks noChangeAspect="1"/>
            </p:cNvSpPr>
            <p:nvPr/>
          </p:nvSpPr>
          <p:spPr>
            <a:xfrm>
              <a:off x="4202010" y="3050073"/>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14" name="テキスト ボックス 125"/>
            <p:cNvSpPr txBox="1">
              <a:spLocks noChangeArrowheads="1"/>
            </p:cNvSpPr>
            <p:nvPr/>
          </p:nvSpPr>
          <p:spPr bwMode="auto">
            <a:xfrm>
              <a:off x="4129252" y="3049626"/>
              <a:ext cx="420308" cy="261610"/>
            </a:xfrm>
            <a:prstGeom prst="rect">
              <a:avLst/>
            </a:prstGeom>
            <a:noFill/>
            <a:ln w="9525">
              <a:noFill/>
              <a:miter lim="800000"/>
              <a:headEnd/>
              <a:tailEnd/>
            </a:ln>
          </p:spPr>
          <p:txBody>
            <a:bodyPr wrap="none">
              <a:spAutoFit/>
            </a:bodyPr>
            <a:lstStyle/>
            <a:p>
              <a:r>
                <a:rPr lang="en-US" altLang="ja-JP" sz="1100" b="1"/>
                <a:t>276</a:t>
              </a:r>
              <a:endParaRPr lang="ja-JP" altLang="en-US" sz="1100" b="1"/>
            </a:p>
          </p:txBody>
        </p:sp>
        <p:sp>
          <p:nvSpPr>
            <p:cNvPr id="246" name="正方形/長方形 245"/>
            <p:cNvSpPr>
              <a:spLocks noChangeAspect="1"/>
            </p:cNvSpPr>
            <p:nvPr/>
          </p:nvSpPr>
          <p:spPr>
            <a:xfrm>
              <a:off x="4200423" y="3321578"/>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16" name="テキスト ボックス 125"/>
            <p:cNvSpPr txBox="1">
              <a:spLocks noChangeArrowheads="1"/>
            </p:cNvSpPr>
            <p:nvPr/>
          </p:nvSpPr>
          <p:spPr bwMode="auto">
            <a:xfrm>
              <a:off x="4127760" y="3321063"/>
              <a:ext cx="420308" cy="261610"/>
            </a:xfrm>
            <a:prstGeom prst="rect">
              <a:avLst/>
            </a:prstGeom>
            <a:noFill/>
            <a:ln w="9525">
              <a:noFill/>
              <a:miter lim="800000"/>
              <a:headEnd/>
              <a:tailEnd/>
            </a:ln>
          </p:spPr>
          <p:txBody>
            <a:bodyPr wrap="none">
              <a:spAutoFit/>
            </a:bodyPr>
            <a:lstStyle/>
            <a:p>
              <a:r>
                <a:rPr lang="en-US" altLang="ja-JP" sz="1100" b="1"/>
                <a:t>275</a:t>
              </a:r>
              <a:endParaRPr lang="ja-JP" altLang="en-US" sz="1100" b="1"/>
            </a:p>
          </p:txBody>
        </p:sp>
        <p:sp>
          <p:nvSpPr>
            <p:cNvPr id="248" name="正方形/長方形 247"/>
            <p:cNvSpPr>
              <a:spLocks noChangeAspect="1"/>
            </p:cNvSpPr>
            <p:nvPr/>
          </p:nvSpPr>
          <p:spPr>
            <a:xfrm>
              <a:off x="4479834" y="2505472"/>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18" name="テキスト ボックス 125"/>
            <p:cNvSpPr txBox="1">
              <a:spLocks noChangeArrowheads="1"/>
            </p:cNvSpPr>
            <p:nvPr/>
          </p:nvSpPr>
          <p:spPr bwMode="auto">
            <a:xfrm>
              <a:off x="4406684" y="2505916"/>
              <a:ext cx="420308" cy="261610"/>
            </a:xfrm>
            <a:prstGeom prst="rect">
              <a:avLst/>
            </a:prstGeom>
            <a:noFill/>
            <a:ln w="9525">
              <a:noFill/>
              <a:miter lim="800000"/>
              <a:headEnd/>
              <a:tailEnd/>
            </a:ln>
          </p:spPr>
          <p:txBody>
            <a:bodyPr wrap="none">
              <a:spAutoFit/>
            </a:bodyPr>
            <a:lstStyle/>
            <a:p>
              <a:r>
                <a:rPr lang="en-US" altLang="ja-JP" sz="1100" b="1"/>
                <a:t>279</a:t>
              </a:r>
              <a:endParaRPr lang="ja-JP" altLang="en-US" sz="1100" b="1"/>
            </a:p>
          </p:txBody>
        </p:sp>
        <p:sp>
          <p:nvSpPr>
            <p:cNvPr id="250" name="正方形/長方形 249"/>
            <p:cNvSpPr>
              <a:spLocks noChangeAspect="1"/>
            </p:cNvSpPr>
            <p:nvPr/>
          </p:nvSpPr>
          <p:spPr>
            <a:xfrm>
              <a:off x="4748132" y="2505472"/>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20" name="テキスト ボックス 125"/>
            <p:cNvSpPr txBox="1">
              <a:spLocks noChangeArrowheads="1"/>
            </p:cNvSpPr>
            <p:nvPr/>
          </p:nvSpPr>
          <p:spPr bwMode="auto">
            <a:xfrm>
              <a:off x="4675700" y="2506172"/>
              <a:ext cx="420308" cy="261610"/>
            </a:xfrm>
            <a:prstGeom prst="rect">
              <a:avLst/>
            </a:prstGeom>
            <a:noFill/>
            <a:ln w="9525">
              <a:noFill/>
              <a:miter lim="800000"/>
              <a:headEnd/>
              <a:tailEnd/>
            </a:ln>
          </p:spPr>
          <p:txBody>
            <a:bodyPr wrap="none">
              <a:spAutoFit/>
            </a:bodyPr>
            <a:lstStyle/>
            <a:p>
              <a:r>
                <a:rPr lang="en-US" altLang="ja-JP" sz="1100" b="1"/>
                <a:t>280</a:t>
              </a:r>
              <a:endParaRPr lang="ja-JP" altLang="en-US" sz="1100" b="1"/>
            </a:p>
          </p:txBody>
        </p:sp>
        <p:sp>
          <p:nvSpPr>
            <p:cNvPr id="252" name="正方形/長方形 251"/>
            <p:cNvSpPr>
              <a:spLocks noChangeAspect="1"/>
            </p:cNvSpPr>
            <p:nvPr/>
          </p:nvSpPr>
          <p:spPr>
            <a:xfrm>
              <a:off x="4746545" y="2776979"/>
              <a:ext cx="261947" cy="26356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22" name="テキスト ボックス 125"/>
            <p:cNvSpPr txBox="1">
              <a:spLocks noChangeArrowheads="1"/>
            </p:cNvSpPr>
            <p:nvPr/>
          </p:nvSpPr>
          <p:spPr bwMode="auto">
            <a:xfrm>
              <a:off x="4674208" y="2777609"/>
              <a:ext cx="420308" cy="261610"/>
            </a:xfrm>
            <a:prstGeom prst="rect">
              <a:avLst/>
            </a:prstGeom>
            <a:noFill/>
            <a:ln w="9525">
              <a:noFill/>
              <a:miter lim="800000"/>
              <a:headEnd/>
              <a:tailEnd/>
            </a:ln>
          </p:spPr>
          <p:txBody>
            <a:bodyPr wrap="none">
              <a:spAutoFit/>
            </a:bodyPr>
            <a:lstStyle/>
            <a:p>
              <a:r>
                <a:rPr lang="en-US" altLang="ja-JP" sz="1100" b="1"/>
                <a:t>279</a:t>
              </a:r>
              <a:endParaRPr lang="ja-JP" altLang="en-US" sz="1100" b="1"/>
            </a:p>
          </p:txBody>
        </p:sp>
        <p:sp>
          <p:nvSpPr>
            <p:cNvPr id="254" name="正方形/長方形 253"/>
            <p:cNvSpPr>
              <a:spLocks noChangeAspect="1"/>
            </p:cNvSpPr>
            <p:nvPr/>
          </p:nvSpPr>
          <p:spPr>
            <a:xfrm>
              <a:off x="5027543" y="3313640"/>
              <a:ext cx="261948" cy="26356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24" name="テキスト ボックス 125"/>
            <p:cNvSpPr txBox="1">
              <a:spLocks noChangeArrowheads="1"/>
            </p:cNvSpPr>
            <p:nvPr/>
          </p:nvSpPr>
          <p:spPr bwMode="auto">
            <a:xfrm>
              <a:off x="4954340" y="3313961"/>
              <a:ext cx="420308" cy="261610"/>
            </a:xfrm>
            <a:prstGeom prst="rect">
              <a:avLst/>
            </a:prstGeom>
            <a:noFill/>
            <a:ln w="9525">
              <a:noFill/>
              <a:miter lim="800000"/>
              <a:headEnd/>
              <a:tailEnd/>
            </a:ln>
          </p:spPr>
          <p:txBody>
            <a:bodyPr wrap="none">
              <a:spAutoFit/>
            </a:bodyPr>
            <a:lstStyle/>
            <a:p>
              <a:r>
                <a:rPr lang="en-US" altLang="ja-JP" sz="1100" b="1"/>
                <a:t>278</a:t>
              </a:r>
              <a:endParaRPr lang="ja-JP" altLang="en-US" sz="1100" b="1"/>
            </a:p>
          </p:txBody>
        </p:sp>
        <p:sp>
          <p:nvSpPr>
            <p:cNvPr id="256" name="正方形/長方形 255"/>
            <p:cNvSpPr>
              <a:spLocks noChangeAspect="1"/>
            </p:cNvSpPr>
            <p:nvPr/>
          </p:nvSpPr>
          <p:spPr>
            <a:xfrm>
              <a:off x="5297428" y="2784917"/>
              <a:ext cx="261948" cy="26356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26" name="テキスト ボックス 125"/>
            <p:cNvSpPr txBox="1">
              <a:spLocks noChangeArrowheads="1"/>
            </p:cNvSpPr>
            <p:nvPr/>
          </p:nvSpPr>
          <p:spPr bwMode="auto">
            <a:xfrm>
              <a:off x="5224754" y="2784566"/>
              <a:ext cx="420308" cy="261610"/>
            </a:xfrm>
            <a:prstGeom prst="rect">
              <a:avLst/>
            </a:prstGeom>
            <a:noFill/>
            <a:ln w="9525">
              <a:noFill/>
              <a:miter lim="800000"/>
              <a:headEnd/>
              <a:tailEnd/>
            </a:ln>
          </p:spPr>
          <p:txBody>
            <a:bodyPr wrap="none">
              <a:spAutoFit/>
            </a:bodyPr>
            <a:lstStyle/>
            <a:p>
              <a:r>
                <a:rPr lang="en-US" altLang="ja-JP" sz="1100" b="1"/>
                <a:t>281</a:t>
              </a:r>
              <a:endParaRPr lang="ja-JP" altLang="en-US" sz="1100" b="1"/>
            </a:p>
          </p:txBody>
        </p:sp>
        <p:sp>
          <p:nvSpPr>
            <p:cNvPr id="258" name="正方形/長方形 257"/>
            <p:cNvSpPr>
              <a:spLocks noChangeAspect="1"/>
            </p:cNvSpPr>
            <p:nvPr/>
          </p:nvSpPr>
          <p:spPr>
            <a:xfrm>
              <a:off x="5572077" y="2230791"/>
              <a:ext cx="261947" cy="26356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28" name="テキスト ボックス 125"/>
            <p:cNvSpPr txBox="1">
              <a:spLocks noChangeArrowheads="1"/>
            </p:cNvSpPr>
            <p:nvPr/>
          </p:nvSpPr>
          <p:spPr bwMode="auto">
            <a:xfrm>
              <a:off x="5499286" y="2231384"/>
              <a:ext cx="420308" cy="261610"/>
            </a:xfrm>
            <a:prstGeom prst="rect">
              <a:avLst/>
            </a:prstGeom>
            <a:noFill/>
            <a:ln w="9525">
              <a:noFill/>
              <a:miter lim="800000"/>
              <a:headEnd/>
              <a:tailEnd/>
            </a:ln>
          </p:spPr>
          <p:txBody>
            <a:bodyPr wrap="none">
              <a:spAutoFit/>
            </a:bodyPr>
            <a:lstStyle/>
            <a:p>
              <a:r>
                <a:rPr lang="en-US" altLang="ja-JP" sz="1100" b="1"/>
                <a:t>284</a:t>
              </a:r>
              <a:endParaRPr lang="ja-JP" altLang="en-US" sz="1100" b="1"/>
            </a:p>
          </p:txBody>
        </p:sp>
        <p:sp>
          <p:nvSpPr>
            <p:cNvPr id="260" name="正方形/長方形 259"/>
            <p:cNvSpPr>
              <a:spLocks noChangeAspect="1"/>
            </p:cNvSpPr>
            <p:nvPr/>
          </p:nvSpPr>
          <p:spPr>
            <a:xfrm>
              <a:off x="5845138" y="2230791"/>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30" name="テキスト ボックス 125"/>
            <p:cNvSpPr txBox="1">
              <a:spLocks noChangeArrowheads="1"/>
            </p:cNvSpPr>
            <p:nvPr/>
          </p:nvSpPr>
          <p:spPr bwMode="auto">
            <a:xfrm>
              <a:off x="5772232" y="2230915"/>
              <a:ext cx="420308" cy="261610"/>
            </a:xfrm>
            <a:prstGeom prst="rect">
              <a:avLst/>
            </a:prstGeom>
            <a:noFill/>
            <a:ln w="9525">
              <a:noFill/>
              <a:miter lim="800000"/>
              <a:headEnd/>
              <a:tailEnd/>
            </a:ln>
          </p:spPr>
          <p:txBody>
            <a:bodyPr wrap="none">
              <a:spAutoFit/>
            </a:bodyPr>
            <a:lstStyle/>
            <a:p>
              <a:r>
                <a:rPr lang="en-US" altLang="ja-JP" sz="1100" b="1"/>
                <a:t>285</a:t>
              </a:r>
              <a:endParaRPr lang="ja-JP" altLang="en-US" sz="1100" b="1"/>
            </a:p>
          </p:txBody>
        </p:sp>
        <p:sp>
          <p:nvSpPr>
            <p:cNvPr id="262" name="正方形/長方形 261"/>
            <p:cNvSpPr>
              <a:spLocks noChangeAspect="1"/>
            </p:cNvSpPr>
            <p:nvPr/>
          </p:nvSpPr>
          <p:spPr>
            <a:xfrm>
              <a:off x="6115023" y="2230791"/>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32" name="テキスト ボックス 125"/>
            <p:cNvSpPr txBox="1">
              <a:spLocks noChangeArrowheads="1"/>
            </p:cNvSpPr>
            <p:nvPr/>
          </p:nvSpPr>
          <p:spPr bwMode="auto">
            <a:xfrm>
              <a:off x="6041248" y="2231171"/>
              <a:ext cx="420308" cy="261610"/>
            </a:xfrm>
            <a:prstGeom prst="rect">
              <a:avLst/>
            </a:prstGeom>
            <a:noFill/>
            <a:ln w="9525">
              <a:noFill/>
              <a:miter lim="800000"/>
              <a:headEnd/>
              <a:tailEnd/>
            </a:ln>
          </p:spPr>
          <p:txBody>
            <a:bodyPr wrap="none">
              <a:spAutoFit/>
            </a:bodyPr>
            <a:lstStyle/>
            <a:p>
              <a:r>
                <a:rPr lang="en-US" altLang="ja-JP" sz="1100" b="1"/>
                <a:t>286</a:t>
              </a:r>
              <a:endParaRPr lang="ja-JP" altLang="en-US" sz="1100" b="1"/>
            </a:p>
          </p:txBody>
        </p:sp>
        <p:sp>
          <p:nvSpPr>
            <p:cNvPr id="264" name="正方形/長方形 263"/>
            <p:cNvSpPr>
              <a:spLocks noChangeAspect="1"/>
            </p:cNvSpPr>
            <p:nvPr/>
          </p:nvSpPr>
          <p:spPr>
            <a:xfrm>
              <a:off x="5568902" y="2781741"/>
              <a:ext cx="260360"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34" name="テキスト ボックス 125"/>
            <p:cNvSpPr txBox="1">
              <a:spLocks noChangeArrowheads="1"/>
            </p:cNvSpPr>
            <p:nvPr/>
          </p:nvSpPr>
          <p:spPr bwMode="auto">
            <a:xfrm>
              <a:off x="5495084" y="2781940"/>
              <a:ext cx="420308" cy="261610"/>
            </a:xfrm>
            <a:prstGeom prst="rect">
              <a:avLst/>
            </a:prstGeom>
            <a:noFill/>
            <a:ln w="9525">
              <a:noFill/>
              <a:miter lim="800000"/>
              <a:headEnd/>
              <a:tailEnd/>
            </a:ln>
          </p:spPr>
          <p:txBody>
            <a:bodyPr wrap="none">
              <a:spAutoFit/>
            </a:bodyPr>
            <a:lstStyle/>
            <a:p>
              <a:r>
                <a:rPr lang="en-US" altLang="ja-JP" sz="1100" b="1"/>
                <a:t>282</a:t>
              </a:r>
              <a:endParaRPr lang="ja-JP" altLang="en-US" sz="1100" b="1"/>
            </a:p>
          </p:txBody>
        </p:sp>
        <p:sp>
          <p:nvSpPr>
            <p:cNvPr id="266" name="正方形/長方形 265"/>
            <p:cNvSpPr>
              <a:spLocks noChangeAspect="1"/>
            </p:cNvSpPr>
            <p:nvPr/>
          </p:nvSpPr>
          <p:spPr>
            <a:xfrm>
              <a:off x="5022780" y="2241904"/>
              <a:ext cx="261947" cy="26198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36" name="テキスト ボックス 125"/>
            <p:cNvSpPr txBox="1">
              <a:spLocks noChangeArrowheads="1"/>
            </p:cNvSpPr>
            <p:nvPr/>
          </p:nvSpPr>
          <p:spPr bwMode="auto">
            <a:xfrm>
              <a:off x="4950138" y="2241112"/>
              <a:ext cx="420308" cy="261610"/>
            </a:xfrm>
            <a:prstGeom prst="rect">
              <a:avLst/>
            </a:prstGeom>
            <a:noFill/>
            <a:ln w="9525">
              <a:noFill/>
              <a:miter lim="800000"/>
              <a:headEnd/>
              <a:tailEnd/>
            </a:ln>
          </p:spPr>
          <p:txBody>
            <a:bodyPr wrap="none">
              <a:spAutoFit/>
            </a:bodyPr>
            <a:lstStyle/>
            <a:p>
              <a:r>
                <a:rPr lang="en-US" altLang="ja-JP" sz="1100" b="1"/>
                <a:t>282</a:t>
              </a:r>
              <a:endParaRPr lang="ja-JP" altLang="en-US" sz="1100" b="1"/>
            </a:p>
          </p:txBody>
        </p:sp>
        <p:sp>
          <p:nvSpPr>
            <p:cNvPr id="268" name="正方形/長方形 267"/>
            <p:cNvSpPr>
              <a:spLocks noChangeAspect="1"/>
            </p:cNvSpPr>
            <p:nvPr/>
          </p:nvSpPr>
          <p:spPr>
            <a:xfrm>
              <a:off x="5024367" y="1962459"/>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38" name="テキスト ボックス 125"/>
            <p:cNvSpPr txBox="1">
              <a:spLocks noChangeArrowheads="1"/>
            </p:cNvSpPr>
            <p:nvPr/>
          </p:nvSpPr>
          <p:spPr bwMode="auto">
            <a:xfrm>
              <a:off x="4951630" y="1961993"/>
              <a:ext cx="420308" cy="261610"/>
            </a:xfrm>
            <a:prstGeom prst="rect">
              <a:avLst/>
            </a:prstGeom>
            <a:noFill/>
            <a:ln w="9525">
              <a:noFill/>
              <a:miter lim="800000"/>
              <a:headEnd/>
              <a:tailEnd/>
            </a:ln>
          </p:spPr>
          <p:txBody>
            <a:bodyPr wrap="none">
              <a:spAutoFit/>
            </a:bodyPr>
            <a:lstStyle/>
            <a:p>
              <a:r>
                <a:rPr lang="en-US" altLang="ja-JP" sz="1100" b="1"/>
                <a:t>283</a:t>
              </a:r>
              <a:endParaRPr lang="ja-JP" altLang="en-US" sz="1100" b="1"/>
            </a:p>
          </p:txBody>
        </p:sp>
        <p:sp>
          <p:nvSpPr>
            <p:cNvPr id="270" name="正方形/長方形 269"/>
            <p:cNvSpPr>
              <a:spLocks noChangeAspect="1"/>
            </p:cNvSpPr>
            <p:nvPr/>
          </p:nvSpPr>
          <p:spPr>
            <a:xfrm>
              <a:off x="5294253" y="1962459"/>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40" name="テキスト ボックス 125"/>
            <p:cNvSpPr txBox="1">
              <a:spLocks noChangeArrowheads="1"/>
            </p:cNvSpPr>
            <p:nvPr/>
          </p:nvSpPr>
          <p:spPr bwMode="auto">
            <a:xfrm>
              <a:off x="5220646" y="1962249"/>
              <a:ext cx="420308" cy="261610"/>
            </a:xfrm>
            <a:prstGeom prst="rect">
              <a:avLst/>
            </a:prstGeom>
            <a:noFill/>
            <a:ln w="9525">
              <a:noFill/>
              <a:miter lim="800000"/>
              <a:headEnd/>
              <a:tailEnd/>
            </a:ln>
          </p:spPr>
          <p:txBody>
            <a:bodyPr wrap="none">
              <a:spAutoFit/>
            </a:bodyPr>
            <a:lstStyle/>
            <a:p>
              <a:r>
                <a:rPr lang="en-US" altLang="ja-JP" sz="1100" b="1"/>
                <a:t>284</a:t>
              </a:r>
              <a:endParaRPr lang="ja-JP" altLang="en-US" sz="1100" b="1"/>
            </a:p>
          </p:txBody>
        </p:sp>
        <p:sp>
          <p:nvSpPr>
            <p:cNvPr id="278" name="正方形/長方形 277"/>
            <p:cNvSpPr>
              <a:spLocks noChangeAspect="1"/>
            </p:cNvSpPr>
            <p:nvPr/>
          </p:nvSpPr>
          <p:spPr>
            <a:xfrm>
              <a:off x="5295841" y="2237142"/>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79" name="正方形/長方形 278"/>
            <p:cNvSpPr>
              <a:spLocks/>
            </p:cNvSpPr>
            <p:nvPr/>
          </p:nvSpPr>
          <p:spPr>
            <a:xfrm>
              <a:off x="5424433" y="2237142"/>
              <a:ext cx="128593" cy="263567"/>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43" name="テキスト ボックス 125"/>
            <p:cNvSpPr txBox="1">
              <a:spLocks noChangeArrowheads="1"/>
            </p:cNvSpPr>
            <p:nvPr/>
          </p:nvSpPr>
          <p:spPr bwMode="auto">
            <a:xfrm>
              <a:off x="5223262" y="2231384"/>
              <a:ext cx="420308" cy="261610"/>
            </a:xfrm>
            <a:prstGeom prst="rect">
              <a:avLst/>
            </a:prstGeom>
            <a:noFill/>
            <a:ln w="9525">
              <a:noFill/>
              <a:miter lim="800000"/>
              <a:headEnd/>
              <a:tailEnd/>
            </a:ln>
          </p:spPr>
          <p:txBody>
            <a:bodyPr wrap="none">
              <a:spAutoFit/>
            </a:bodyPr>
            <a:lstStyle/>
            <a:p>
              <a:r>
                <a:rPr lang="en-US" altLang="ja-JP" sz="1100" b="1"/>
                <a:t>283</a:t>
              </a:r>
              <a:endParaRPr lang="ja-JP" altLang="en-US" sz="1100" b="1"/>
            </a:p>
          </p:txBody>
        </p:sp>
        <p:sp>
          <p:nvSpPr>
            <p:cNvPr id="285" name="正方形/長方形 284"/>
            <p:cNvSpPr>
              <a:spLocks noChangeAspect="1"/>
            </p:cNvSpPr>
            <p:nvPr/>
          </p:nvSpPr>
          <p:spPr>
            <a:xfrm>
              <a:off x="5853075" y="1681427"/>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45" name="テキスト ボックス 125"/>
            <p:cNvSpPr txBox="1">
              <a:spLocks noChangeArrowheads="1"/>
            </p:cNvSpPr>
            <p:nvPr/>
          </p:nvSpPr>
          <p:spPr bwMode="auto">
            <a:xfrm>
              <a:off x="5779334" y="1681851"/>
              <a:ext cx="420308" cy="261610"/>
            </a:xfrm>
            <a:prstGeom prst="rect">
              <a:avLst/>
            </a:prstGeom>
            <a:noFill/>
            <a:ln w="9525">
              <a:noFill/>
              <a:miter lim="800000"/>
              <a:headEnd/>
              <a:tailEnd/>
            </a:ln>
          </p:spPr>
          <p:txBody>
            <a:bodyPr wrap="none">
              <a:spAutoFit/>
            </a:bodyPr>
            <a:lstStyle/>
            <a:p>
              <a:r>
                <a:rPr lang="en-US" altLang="ja-JP" sz="1100" b="1"/>
                <a:t>287</a:t>
              </a:r>
              <a:endParaRPr lang="ja-JP" altLang="en-US" sz="1100" b="1"/>
            </a:p>
          </p:txBody>
        </p:sp>
        <p:sp>
          <p:nvSpPr>
            <p:cNvPr id="287" name="正方形/長方形 286"/>
            <p:cNvSpPr>
              <a:spLocks noChangeAspect="1"/>
            </p:cNvSpPr>
            <p:nvPr/>
          </p:nvSpPr>
          <p:spPr>
            <a:xfrm>
              <a:off x="6121373" y="1681427"/>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47" name="テキスト ボックス 125"/>
            <p:cNvSpPr txBox="1">
              <a:spLocks noChangeArrowheads="1"/>
            </p:cNvSpPr>
            <p:nvPr/>
          </p:nvSpPr>
          <p:spPr bwMode="auto">
            <a:xfrm>
              <a:off x="6048350" y="1682107"/>
              <a:ext cx="420308" cy="261610"/>
            </a:xfrm>
            <a:prstGeom prst="rect">
              <a:avLst/>
            </a:prstGeom>
            <a:noFill/>
            <a:ln w="9525">
              <a:noFill/>
              <a:miter lim="800000"/>
              <a:headEnd/>
              <a:tailEnd/>
            </a:ln>
          </p:spPr>
          <p:txBody>
            <a:bodyPr wrap="none">
              <a:spAutoFit/>
            </a:bodyPr>
            <a:lstStyle/>
            <a:p>
              <a:r>
                <a:rPr lang="en-US" altLang="ja-JP" sz="1100" b="1"/>
                <a:t>288</a:t>
              </a:r>
              <a:endParaRPr lang="ja-JP" altLang="en-US" sz="1100" b="1"/>
            </a:p>
          </p:txBody>
        </p:sp>
        <p:sp>
          <p:nvSpPr>
            <p:cNvPr id="289" name="正方形/長方形 288"/>
            <p:cNvSpPr>
              <a:spLocks noChangeAspect="1"/>
            </p:cNvSpPr>
            <p:nvPr/>
          </p:nvSpPr>
          <p:spPr>
            <a:xfrm>
              <a:off x="6396021" y="1686190"/>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49" name="テキスト ボックス 125"/>
            <p:cNvSpPr txBox="1">
              <a:spLocks noChangeArrowheads="1"/>
            </p:cNvSpPr>
            <p:nvPr/>
          </p:nvSpPr>
          <p:spPr bwMode="auto">
            <a:xfrm>
              <a:off x="6322788" y="1686438"/>
              <a:ext cx="420308" cy="261610"/>
            </a:xfrm>
            <a:prstGeom prst="rect">
              <a:avLst/>
            </a:prstGeom>
            <a:noFill/>
            <a:ln w="9525">
              <a:noFill/>
              <a:miter lim="800000"/>
              <a:headEnd/>
              <a:tailEnd/>
            </a:ln>
          </p:spPr>
          <p:txBody>
            <a:bodyPr wrap="none">
              <a:spAutoFit/>
            </a:bodyPr>
            <a:lstStyle/>
            <a:p>
              <a:r>
                <a:rPr lang="en-US" altLang="ja-JP" sz="1100" b="1"/>
                <a:t>289</a:t>
              </a:r>
              <a:endParaRPr lang="ja-JP" altLang="en-US" sz="1100" b="1"/>
            </a:p>
          </p:txBody>
        </p:sp>
        <p:sp>
          <p:nvSpPr>
            <p:cNvPr id="291" name="正方形/長方形 290"/>
            <p:cNvSpPr>
              <a:spLocks noChangeAspect="1"/>
            </p:cNvSpPr>
            <p:nvPr/>
          </p:nvSpPr>
          <p:spPr>
            <a:xfrm>
              <a:off x="6664320" y="1686190"/>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51" name="テキスト ボックス 125"/>
            <p:cNvSpPr txBox="1">
              <a:spLocks noChangeArrowheads="1"/>
            </p:cNvSpPr>
            <p:nvPr/>
          </p:nvSpPr>
          <p:spPr bwMode="auto">
            <a:xfrm>
              <a:off x="6591804" y="1686694"/>
              <a:ext cx="420308" cy="261610"/>
            </a:xfrm>
            <a:prstGeom prst="rect">
              <a:avLst/>
            </a:prstGeom>
            <a:noFill/>
            <a:ln w="9525">
              <a:noFill/>
              <a:miter lim="800000"/>
              <a:headEnd/>
              <a:tailEnd/>
            </a:ln>
          </p:spPr>
          <p:txBody>
            <a:bodyPr wrap="none">
              <a:spAutoFit/>
            </a:bodyPr>
            <a:lstStyle/>
            <a:p>
              <a:r>
                <a:rPr lang="en-US" altLang="ja-JP" sz="1100" b="1"/>
                <a:t>290</a:t>
              </a:r>
              <a:endParaRPr lang="ja-JP" altLang="en-US" sz="1100" b="1"/>
            </a:p>
          </p:txBody>
        </p:sp>
        <p:sp>
          <p:nvSpPr>
            <p:cNvPr id="293" name="正方形/長方形 292"/>
            <p:cNvSpPr>
              <a:spLocks noChangeAspect="1"/>
            </p:cNvSpPr>
            <p:nvPr/>
          </p:nvSpPr>
          <p:spPr>
            <a:xfrm>
              <a:off x="5578427" y="1681427"/>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294" name="直角三角形 293"/>
            <p:cNvSpPr/>
            <p:nvPr/>
          </p:nvSpPr>
          <p:spPr>
            <a:xfrm flipH="1">
              <a:off x="5586364" y="1757639"/>
              <a:ext cx="252423" cy="181004"/>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554" name="テキスト ボックス 125"/>
            <p:cNvSpPr txBox="1">
              <a:spLocks noChangeArrowheads="1"/>
            </p:cNvSpPr>
            <p:nvPr/>
          </p:nvSpPr>
          <p:spPr bwMode="auto">
            <a:xfrm>
              <a:off x="5504896" y="1680828"/>
              <a:ext cx="420308" cy="261610"/>
            </a:xfrm>
            <a:prstGeom prst="rect">
              <a:avLst/>
            </a:prstGeom>
            <a:noFill/>
            <a:ln w="9525">
              <a:noFill/>
              <a:miter lim="800000"/>
              <a:headEnd/>
              <a:tailEnd/>
            </a:ln>
          </p:spPr>
          <p:txBody>
            <a:bodyPr wrap="none">
              <a:spAutoFit/>
            </a:bodyPr>
            <a:lstStyle/>
            <a:p>
              <a:r>
                <a:rPr lang="en-US" altLang="ja-JP" sz="1100" b="1"/>
                <a:t>286</a:t>
              </a:r>
              <a:endParaRPr lang="ja-JP" altLang="en-US" sz="1100" b="1"/>
            </a:p>
          </p:txBody>
        </p:sp>
        <p:sp>
          <p:nvSpPr>
            <p:cNvPr id="296" name="正方形/長方形 295"/>
            <p:cNvSpPr>
              <a:spLocks noChangeAspect="1"/>
            </p:cNvSpPr>
            <p:nvPr/>
          </p:nvSpPr>
          <p:spPr>
            <a:xfrm>
              <a:off x="5581602" y="1416271"/>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56" name="テキスト ボックス 125"/>
            <p:cNvSpPr txBox="1">
              <a:spLocks noChangeArrowheads="1"/>
            </p:cNvSpPr>
            <p:nvPr/>
          </p:nvSpPr>
          <p:spPr bwMode="auto">
            <a:xfrm>
              <a:off x="5508920" y="1417047"/>
              <a:ext cx="420308" cy="261610"/>
            </a:xfrm>
            <a:prstGeom prst="rect">
              <a:avLst/>
            </a:prstGeom>
            <a:noFill/>
            <a:ln w="9525">
              <a:noFill/>
              <a:miter lim="800000"/>
              <a:headEnd/>
              <a:tailEnd/>
            </a:ln>
          </p:spPr>
          <p:txBody>
            <a:bodyPr wrap="none">
              <a:spAutoFit/>
            </a:bodyPr>
            <a:lstStyle/>
            <a:p>
              <a:r>
                <a:rPr lang="en-US" altLang="ja-JP" sz="1100" b="1"/>
                <a:t>287</a:t>
              </a:r>
              <a:endParaRPr lang="ja-JP" altLang="en-US" sz="1100" b="1"/>
            </a:p>
          </p:txBody>
        </p:sp>
        <p:sp>
          <p:nvSpPr>
            <p:cNvPr id="298" name="正方形/長方形 297"/>
            <p:cNvSpPr>
              <a:spLocks noChangeAspect="1"/>
            </p:cNvSpPr>
            <p:nvPr/>
          </p:nvSpPr>
          <p:spPr>
            <a:xfrm>
              <a:off x="5851488" y="1417860"/>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58" name="テキスト ボックス 125"/>
            <p:cNvSpPr txBox="1">
              <a:spLocks noChangeArrowheads="1"/>
            </p:cNvSpPr>
            <p:nvPr/>
          </p:nvSpPr>
          <p:spPr bwMode="auto">
            <a:xfrm>
              <a:off x="5777936" y="1417303"/>
              <a:ext cx="420308" cy="261610"/>
            </a:xfrm>
            <a:prstGeom prst="rect">
              <a:avLst/>
            </a:prstGeom>
            <a:noFill/>
            <a:ln w="9525">
              <a:noFill/>
              <a:miter lim="800000"/>
              <a:headEnd/>
              <a:tailEnd/>
            </a:ln>
          </p:spPr>
          <p:txBody>
            <a:bodyPr wrap="none">
              <a:spAutoFit/>
            </a:bodyPr>
            <a:lstStyle/>
            <a:p>
              <a:r>
                <a:rPr lang="en-US" altLang="ja-JP" sz="1100" b="1"/>
                <a:t>288</a:t>
              </a:r>
              <a:endParaRPr lang="ja-JP" altLang="en-US" sz="1100" b="1"/>
            </a:p>
          </p:txBody>
        </p:sp>
        <p:sp>
          <p:nvSpPr>
            <p:cNvPr id="300" name="正方形/長方形 299"/>
            <p:cNvSpPr>
              <a:spLocks noChangeAspect="1"/>
            </p:cNvSpPr>
            <p:nvPr/>
          </p:nvSpPr>
          <p:spPr>
            <a:xfrm>
              <a:off x="6126136" y="1143177"/>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60" name="テキスト ボックス 125"/>
            <p:cNvSpPr txBox="1">
              <a:spLocks noChangeArrowheads="1"/>
            </p:cNvSpPr>
            <p:nvPr/>
          </p:nvSpPr>
          <p:spPr bwMode="auto">
            <a:xfrm>
              <a:off x="6053866" y="1142984"/>
              <a:ext cx="420308" cy="261610"/>
            </a:xfrm>
            <a:prstGeom prst="rect">
              <a:avLst/>
            </a:prstGeom>
            <a:noFill/>
            <a:ln w="9525">
              <a:noFill/>
              <a:miter lim="800000"/>
              <a:headEnd/>
              <a:tailEnd/>
            </a:ln>
          </p:spPr>
          <p:txBody>
            <a:bodyPr wrap="none">
              <a:spAutoFit/>
            </a:bodyPr>
            <a:lstStyle/>
            <a:p>
              <a:r>
                <a:rPr lang="en-US" altLang="ja-JP" sz="1100" b="1"/>
                <a:t>290</a:t>
              </a:r>
              <a:endParaRPr lang="ja-JP" altLang="en-US" sz="1100" b="1"/>
            </a:p>
          </p:txBody>
        </p:sp>
        <p:sp>
          <p:nvSpPr>
            <p:cNvPr id="302" name="正方形/長方形 301"/>
            <p:cNvSpPr>
              <a:spLocks noChangeAspect="1"/>
            </p:cNvSpPr>
            <p:nvPr/>
          </p:nvSpPr>
          <p:spPr>
            <a:xfrm>
              <a:off x="6396021" y="1143177"/>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62" name="テキスト ボックス 125"/>
            <p:cNvSpPr txBox="1">
              <a:spLocks noChangeArrowheads="1"/>
            </p:cNvSpPr>
            <p:nvPr/>
          </p:nvSpPr>
          <p:spPr bwMode="auto">
            <a:xfrm>
              <a:off x="6322882" y="1143240"/>
              <a:ext cx="420308" cy="261610"/>
            </a:xfrm>
            <a:prstGeom prst="rect">
              <a:avLst/>
            </a:prstGeom>
            <a:noFill/>
            <a:ln w="9525">
              <a:noFill/>
              <a:miter lim="800000"/>
              <a:headEnd/>
              <a:tailEnd/>
            </a:ln>
          </p:spPr>
          <p:txBody>
            <a:bodyPr wrap="none">
              <a:spAutoFit/>
            </a:bodyPr>
            <a:lstStyle/>
            <a:p>
              <a:r>
                <a:rPr lang="en-US" altLang="ja-JP" sz="1100" b="1"/>
                <a:t>291</a:t>
              </a:r>
              <a:endParaRPr lang="ja-JP" altLang="en-US" sz="1100" b="1"/>
            </a:p>
          </p:txBody>
        </p:sp>
        <p:sp>
          <p:nvSpPr>
            <p:cNvPr id="304" name="正方形/長方形 303"/>
            <p:cNvSpPr>
              <a:spLocks noChangeAspect="1"/>
            </p:cNvSpPr>
            <p:nvPr/>
          </p:nvSpPr>
          <p:spPr>
            <a:xfrm>
              <a:off x="6670670" y="1147941"/>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64" name="テキスト ボックス 125"/>
            <p:cNvSpPr txBox="1">
              <a:spLocks noChangeArrowheads="1"/>
            </p:cNvSpPr>
            <p:nvPr/>
          </p:nvSpPr>
          <p:spPr bwMode="auto">
            <a:xfrm>
              <a:off x="6597320" y="1147571"/>
              <a:ext cx="420308" cy="261610"/>
            </a:xfrm>
            <a:prstGeom prst="rect">
              <a:avLst/>
            </a:prstGeom>
            <a:noFill/>
            <a:ln w="9525">
              <a:noFill/>
              <a:miter lim="800000"/>
              <a:headEnd/>
              <a:tailEnd/>
            </a:ln>
          </p:spPr>
          <p:txBody>
            <a:bodyPr wrap="none">
              <a:spAutoFit/>
            </a:bodyPr>
            <a:lstStyle/>
            <a:p>
              <a:r>
                <a:rPr lang="en-US" altLang="ja-JP" sz="1100" b="1"/>
                <a:t>292</a:t>
              </a:r>
              <a:endParaRPr lang="ja-JP" altLang="en-US" sz="1100" b="1"/>
            </a:p>
          </p:txBody>
        </p:sp>
        <p:sp>
          <p:nvSpPr>
            <p:cNvPr id="306" name="正方形/長方形 305"/>
            <p:cNvSpPr>
              <a:spLocks noChangeAspect="1"/>
            </p:cNvSpPr>
            <p:nvPr/>
          </p:nvSpPr>
          <p:spPr>
            <a:xfrm>
              <a:off x="6938967" y="1147941"/>
              <a:ext cx="261948"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566" name="テキスト ボックス 125"/>
            <p:cNvSpPr txBox="1">
              <a:spLocks noChangeArrowheads="1"/>
            </p:cNvSpPr>
            <p:nvPr/>
          </p:nvSpPr>
          <p:spPr bwMode="auto">
            <a:xfrm>
              <a:off x="6866336" y="1147827"/>
              <a:ext cx="420308" cy="261610"/>
            </a:xfrm>
            <a:prstGeom prst="rect">
              <a:avLst/>
            </a:prstGeom>
            <a:noFill/>
            <a:ln w="9525">
              <a:noFill/>
              <a:miter lim="800000"/>
              <a:headEnd/>
              <a:tailEnd/>
            </a:ln>
          </p:spPr>
          <p:txBody>
            <a:bodyPr wrap="none">
              <a:spAutoFit/>
            </a:bodyPr>
            <a:lstStyle/>
            <a:p>
              <a:r>
                <a:rPr lang="en-US" altLang="ja-JP" sz="1100" b="1"/>
                <a:t>293</a:t>
              </a:r>
              <a:endParaRPr lang="ja-JP" altLang="en-US" sz="1100" b="1"/>
            </a:p>
          </p:txBody>
        </p:sp>
        <p:sp>
          <p:nvSpPr>
            <p:cNvPr id="308" name="正方形/長方形 307"/>
            <p:cNvSpPr>
              <a:spLocks noChangeAspect="1"/>
            </p:cNvSpPr>
            <p:nvPr/>
          </p:nvSpPr>
          <p:spPr>
            <a:xfrm>
              <a:off x="6664320" y="582700"/>
              <a:ext cx="261947" cy="26356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09" name="直角三角形 308"/>
            <p:cNvSpPr/>
            <p:nvPr/>
          </p:nvSpPr>
          <p:spPr>
            <a:xfrm flipH="1">
              <a:off x="6673845" y="660500"/>
              <a:ext cx="250835" cy="179417"/>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569" name="テキスト ボックス 125"/>
            <p:cNvSpPr txBox="1">
              <a:spLocks noChangeArrowheads="1"/>
            </p:cNvSpPr>
            <p:nvPr/>
          </p:nvSpPr>
          <p:spPr bwMode="auto">
            <a:xfrm>
              <a:off x="6591804" y="582700"/>
              <a:ext cx="420308" cy="261610"/>
            </a:xfrm>
            <a:prstGeom prst="rect">
              <a:avLst/>
            </a:prstGeom>
            <a:noFill/>
            <a:ln w="9525">
              <a:noFill/>
              <a:miter lim="800000"/>
              <a:headEnd/>
              <a:tailEnd/>
            </a:ln>
          </p:spPr>
          <p:txBody>
            <a:bodyPr wrap="none">
              <a:spAutoFit/>
            </a:bodyPr>
            <a:lstStyle/>
            <a:p>
              <a:r>
                <a:rPr lang="en-US" altLang="ja-JP" sz="1100" b="1"/>
                <a:t>294</a:t>
              </a:r>
              <a:endParaRPr lang="ja-JP" altLang="en-US" sz="1100" b="1"/>
            </a:p>
          </p:txBody>
        </p:sp>
      </p:grpSp>
      <p:pic>
        <p:nvPicPr>
          <p:cNvPr id="16480" name="Picture 111"/>
          <p:cNvPicPr>
            <a:picLocks noChangeAspect="1" noChangeArrowheads="1"/>
          </p:cNvPicPr>
          <p:nvPr/>
        </p:nvPicPr>
        <p:blipFill>
          <a:blip r:embed="rId4" cstate="print"/>
          <a:srcRect/>
          <a:stretch>
            <a:fillRect/>
          </a:stretch>
        </p:blipFill>
        <p:spPr bwMode="auto">
          <a:xfrm>
            <a:off x="6257925" y="5461000"/>
            <a:ext cx="2457450" cy="825500"/>
          </a:xfrm>
          <a:prstGeom prst="rect">
            <a:avLst/>
          </a:prstGeom>
          <a:noFill/>
          <a:ln w="9525">
            <a:noFill/>
            <a:miter lim="800000"/>
            <a:headEnd/>
            <a:tailEnd/>
          </a:ln>
        </p:spPr>
      </p:pic>
      <p:sp>
        <p:nvSpPr>
          <p:cNvPr id="320" name="正方形/長方形 319"/>
          <p:cNvSpPr>
            <a:spLocks noChangeAspect="1"/>
          </p:cNvSpPr>
          <p:nvPr/>
        </p:nvSpPr>
        <p:spPr>
          <a:xfrm>
            <a:off x="8816975" y="2230438"/>
            <a:ext cx="261938"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482" name="テキスト ボックス 125"/>
          <p:cNvSpPr txBox="1">
            <a:spLocks noChangeArrowheads="1"/>
          </p:cNvSpPr>
          <p:nvPr/>
        </p:nvSpPr>
        <p:spPr bwMode="auto">
          <a:xfrm>
            <a:off x="8709025" y="2230438"/>
            <a:ext cx="476250" cy="261937"/>
          </a:xfrm>
          <a:prstGeom prst="rect">
            <a:avLst/>
          </a:prstGeom>
          <a:noFill/>
          <a:ln w="9525">
            <a:noFill/>
            <a:miter lim="800000"/>
            <a:headEnd/>
            <a:tailEnd/>
          </a:ln>
        </p:spPr>
        <p:txBody>
          <a:bodyPr wrap="none">
            <a:spAutoFit/>
          </a:bodyPr>
          <a:lstStyle/>
          <a:p>
            <a:r>
              <a:rPr lang="en-US" altLang="ja-JP" sz="1100" b="1"/>
              <a:t>SHE</a:t>
            </a:r>
            <a:endParaRPr lang="ja-JP" altLang="en-US" sz="1100" b="1"/>
          </a:p>
        </p:txBody>
      </p:sp>
      <p:sp>
        <p:nvSpPr>
          <p:cNvPr id="327" name="正方形/長方形 326"/>
          <p:cNvSpPr/>
          <p:nvPr/>
        </p:nvSpPr>
        <p:spPr>
          <a:xfrm>
            <a:off x="3714750" y="5472113"/>
            <a:ext cx="2357438" cy="1071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1" name="正方形/長方形 310"/>
          <p:cNvSpPr>
            <a:spLocks noChangeAspect="1"/>
          </p:cNvSpPr>
          <p:nvPr/>
        </p:nvSpPr>
        <p:spPr>
          <a:xfrm>
            <a:off x="3857625" y="5880100"/>
            <a:ext cx="261938" cy="26352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485" name="テキスト ボックス 125"/>
          <p:cNvSpPr txBox="1">
            <a:spLocks noChangeArrowheads="1"/>
          </p:cNvSpPr>
          <p:nvPr/>
        </p:nvSpPr>
        <p:spPr bwMode="auto">
          <a:xfrm>
            <a:off x="3835400" y="5880100"/>
            <a:ext cx="287338" cy="261938"/>
          </a:xfrm>
          <a:prstGeom prst="rect">
            <a:avLst/>
          </a:prstGeom>
          <a:noFill/>
          <a:ln w="9525">
            <a:noFill/>
            <a:miter lim="800000"/>
            <a:headEnd/>
            <a:tailEnd/>
          </a:ln>
        </p:spPr>
        <p:txBody>
          <a:bodyPr wrap="none">
            <a:spAutoFit/>
          </a:bodyPr>
          <a:lstStyle/>
          <a:p>
            <a:r>
              <a:rPr lang="en-US" altLang="ja-JP" sz="1100" b="1"/>
              <a:t>A</a:t>
            </a:r>
            <a:endParaRPr lang="ja-JP" altLang="en-US" sz="1100" b="1"/>
          </a:p>
        </p:txBody>
      </p:sp>
      <p:sp>
        <p:nvSpPr>
          <p:cNvPr id="313" name="正方形/長方形 312"/>
          <p:cNvSpPr>
            <a:spLocks noChangeAspect="1"/>
          </p:cNvSpPr>
          <p:nvPr/>
        </p:nvSpPr>
        <p:spPr>
          <a:xfrm>
            <a:off x="3857625" y="5522913"/>
            <a:ext cx="261938"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487" name="テキスト ボックス 125"/>
          <p:cNvSpPr txBox="1">
            <a:spLocks noChangeArrowheads="1"/>
          </p:cNvSpPr>
          <p:nvPr/>
        </p:nvSpPr>
        <p:spPr bwMode="auto">
          <a:xfrm>
            <a:off x="3846513" y="5522913"/>
            <a:ext cx="287337" cy="261937"/>
          </a:xfrm>
          <a:prstGeom prst="rect">
            <a:avLst/>
          </a:prstGeom>
          <a:noFill/>
          <a:ln w="9525">
            <a:noFill/>
            <a:miter lim="800000"/>
            <a:headEnd/>
            <a:tailEnd/>
          </a:ln>
        </p:spPr>
        <p:txBody>
          <a:bodyPr wrap="none">
            <a:spAutoFit/>
          </a:bodyPr>
          <a:lstStyle/>
          <a:p>
            <a:r>
              <a:rPr lang="en-US" altLang="ja-JP" sz="1100" b="1"/>
              <a:t>A</a:t>
            </a:r>
            <a:endParaRPr lang="ja-JP" altLang="en-US" sz="1100" b="1"/>
          </a:p>
        </p:txBody>
      </p:sp>
      <p:sp>
        <p:nvSpPr>
          <p:cNvPr id="317" name="正方形/長方形 316"/>
          <p:cNvSpPr>
            <a:spLocks noChangeAspect="1"/>
          </p:cNvSpPr>
          <p:nvPr/>
        </p:nvSpPr>
        <p:spPr>
          <a:xfrm>
            <a:off x="3857625" y="6232525"/>
            <a:ext cx="261938" cy="263525"/>
          </a:xfrm>
          <a:prstGeom prst="rect">
            <a:avLst/>
          </a:prstGeom>
          <a:solidFill>
            <a:srgbClr val="EE50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489" name="テキスト ボックス 125"/>
          <p:cNvSpPr txBox="1">
            <a:spLocks noChangeArrowheads="1"/>
          </p:cNvSpPr>
          <p:nvPr/>
        </p:nvSpPr>
        <p:spPr bwMode="auto">
          <a:xfrm>
            <a:off x="3848100" y="6232525"/>
            <a:ext cx="287338" cy="260350"/>
          </a:xfrm>
          <a:prstGeom prst="rect">
            <a:avLst/>
          </a:prstGeom>
          <a:noFill/>
          <a:ln w="9525">
            <a:noFill/>
            <a:miter lim="800000"/>
            <a:headEnd/>
            <a:tailEnd/>
          </a:ln>
        </p:spPr>
        <p:txBody>
          <a:bodyPr wrap="none">
            <a:spAutoFit/>
          </a:bodyPr>
          <a:lstStyle/>
          <a:p>
            <a:r>
              <a:rPr lang="en-US" altLang="ja-JP" sz="1100" b="1"/>
              <a:t>A</a:t>
            </a:r>
            <a:endParaRPr lang="ja-JP" altLang="en-US" sz="1100" b="1"/>
          </a:p>
        </p:txBody>
      </p:sp>
      <p:sp>
        <p:nvSpPr>
          <p:cNvPr id="16490" name="テキスト ボックス 323"/>
          <p:cNvSpPr txBox="1">
            <a:spLocks noChangeArrowheads="1"/>
          </p:cNvSpPr>
          <p:nvPr/>
        </p:nvSpPr>
        <p:spPr bwMode="auto">
          <a:xfrm>
            <a:off x="4117975" y="5480050"/>
            <a:ext cx="835025" cy="307975"/>
          </a:xfrm>
          <a:prstGeom prst="rect">
            <a:avLst/>
          </a:prstGeom>
          <a:noFill/>
          <a:ln w="9525">
            <a:noFill/>
            <a:miter lim="800000"/>
            <a:headEnd/>
            <a:tailEnd/>
          </a:ln>
        </p:spPr>
        <p:txBody>
          <a:bodyPr wrap="none">
            <a:spAutoFit/>
          </a:bodyPr>
          <a:lstStyle/>
          <a:p>
            <a:r>
              <a:rPr lang="en-US" altLang="ja-JP" sz="1400">
                <a:latin typeface="Symbol" pitchFamily="18" charset="2"/>
              </a:rPr>
              <a:t>a</a:t>
            </a:r>
            <a:r>
              <a:rPr lang="en-US" altLang="ja-JP" sz="1400"/>
              <a:t>-decay</a:t>
            </a:r>
            <a:endParaRPr lang="ja-JP" altLang="en-US" sz="1400"/>
          </a:p>
        </p:txBody>
      </p:sp>
      <p:sp>
        <p:nvSpPr>
          <p:cNvPr id="16491" name="テキスト ボックス 324"/>
          <p:cNvSpPr txBox="1">
            <a:spLocks noChangeArrowheads="1"/>
          </p:cNvSpPr>
          <p:nvPr/>
        </p:nvSpPr>
        <p:spPr bwMode="auto">
          <a:xfrm>
            <a:off x="4116388" y="5835650"/>
            <a:ext cx="1797050" cy="307975"/>
          </a:xfrm>
          <a:prstGeom prst="rect">
            <a:avLst/>
          </a:prstGeom>
          <a:noFill/>
          <a:ln w="9525">
            <a:noFill/>
            <a:miter lim="800000"/>
            <a:headEnd/>
            <a:tailEnd/>
          </a:ln>
        </p:spPr>
        <p:txBody>
          <a:bodyPr wrap="none">
            <a:spAutoFit/>
          </a:bodyPr>
          <a:lstStyle/>
          <a:p>
            <a:r>
              <a:rPr lang="en-US" altLang="ja-JP" sz="1400"/>
              <a:t>Spontaneous fission</a:t>
            </a:r>
            <a:endParaRPr lang="ja-JP" altLang="en-US" sz="1400"/>
          </a:p>
        </p:txBody>
      </p:sp>
      <p:sp>
        <p:nvSpPr>
          <p:cNvPr id="16492" name="テキスト ボックス 325"/>
          <p:cNvSpPr txBox="1">
            <a:spLocks noChangeArrowheads="1"/>
          </p:cNvSpPr>
          <p:nvPr/>
        </p:nvSpPr>
        <p:spPr bwMode="auto">
          <a:xfrm>
            <a:off x="4125913" y="6192838"/>
            <a:ext cx="1422400" cy="307975"/>
          </a:xfrm>
          <a:prstGeom prst="rect">
            <a:avLst/>
          </a:prstGeom>
          <a:noFill/>
          <a:ln w="9525">
            <a:noFill/>
            <a:miter lim="800000"/>
            <a:headEnd/>
            <a:tailEnd/>
          </a:ln>
        </p:spPr>
        <p:txBody>
          <a:bodyPr wrap="none">
            <a:spAutoFit/>
          </a:bodyPr>
          <a:lstStyle/>
          <a:p>
            <a:r>
              <a:rPr lang="en-US" altLang="ja-JP" sz="1400">
                <a:latin typeface="Symbol" pitchFamily="18" charset="2"/>
              </a:rPr>
              <a:t>b</a:t>
            </a:r>
            <a:r>
              <a:rPr lang="en-US" altLang="ja-JP" sz="1400" baseline="30000"/>
              <a:t>+</a:t>
            </a:r>
            <a:r>
              <a:rPr lang="en-US" altLang="ja-JP" sz="1400"/>
              <a:t> or EC decay</a:t>
            </a:r>
            <a:endParaRPr lang="ja-JP" altLang="en-US" sz="1400"/>
          </a:p>
        </p:txBody>
      </p:sp>
      <p:sp>
        <p:nvSpPr>
          <p:cNvPr id="328" name="テキスト ボックス 327"/>
          <p:cNvSpPr txBox="1"/>
          <p:nvPr/>
        </p:nvSpPr>
        <p:spPr>
          <a:xfrm>
            <a:off x="4786313" y="66675"/>
            <a:ext cx="3378200" cy="369888"/>
          </a:xfrm>
          <a:prstGeom prst="rect">
            <a:avLst/>
          </a:prstGeom>
          <a:solidFill>
            <a:schemeClr val="bg1"/>
          </a:solidFill>
          <a:ln w="38100">
            <a:solidFill>
              <a:schemeClr val="accent2">
                <a:lumMod val="60000"/>
                <a:lumOff val="40000"/>
              </a:schemeClr>
            </a:solidFill>
          </a:ln>
        </p:spPr>
        <p:txBody>
          <a:bodyPr wrap="none">
            <a:spAutoFit/>
          </a:bodyPr>
          <a:lstStyle/>
          <a:p>
            <a:pPr>
              <a:defRPr/>
            </a:pPr>
            <a:r>
              <a:rPr lang="en-US" altLang="ja-JP" dirty="0">
                <a:ea typeface="ＭＳ Ｐゴシック" pitchFamily="-26" charset="-128"/>
              </a:rPr>
              <a:t>one end of nuclear chart</a:t>
            </a:r>
            <a:r>
              <a:rPr lang="ja-JP" altLang="en-US" dirty="0">
                <a:ea typeface="ＭＳ Ｐゴシック" pitchFamily="-26" charset="-128"/>
              </a:rPr>
              <a:t> </a:t>
            </a:r>
            <a:r>
              <a:rPr lang="en-US" altLang="ja-JP" dirty="0">
                <a:ea typeface="ＭＳ Ｐゴシック" pitchFamily="-26" charset="-128"/>
              </a:rPr>
              <a:t>2009</a:t>
            </a:r>
            <a:endParaRPr lang="ja-JP" altLang="en-US" dirty="0">
              <a:ea typeface="ＭＳ Ｐゴシック" pitchFamily="-26" charset="-128"/>
            </a:endParaRPr>
          </a:p>
        </p:txBody>
      </p:sp>
      <p:sp>
        <p:nvSpPr>
          <p:cNvPr id="390" name="正方形/長方形 389"/>
          <p:cNvSpPr>
            <a:spLocks noChangeAspect="1"/>
          </p:cNvSpPr>
          <p:nvPr/>
        </p:nvSpPr>
        <p:spPr>
          <a:xfrm>
            <a:off x="882650" y="3884613"/>
            <a:ext cx="261938" cy="263525"/>
          </a:xfrm>
          <a:prstGeom prst="rect">
            <a:avLst/>
          </a:prstGeom>
          <a:solidFill>
            <a:srgbClr val="FFFF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16495" name="テキスト ボックス 125"/>
          <p:cNvSpPr txBox="1">
            <a:spLocks noChangeArrowheads="1"/>
          </p:cNvSpPr>
          <p:nvPr/>
        </p:nvSpPr>
        <p:spPr bwMode="auto">
          <a:xfrm>
            <a:off x="806450" y="3887788"/>
            <a:ext cx="420688" cy="261937"/>
          </a:xfrm>
          <a:prstGeom prst="rect">
            <a:avLst/>
          </a:prstGeom>
          <a:noFill/>
          <a:ln w="9525">
            <a:noFill/>
            <a:miter lim="800000"/>
            <a:headEnd/>
            <a:tailEnd/>
          </a:ln>
        </p:spPr>
        <p:txBody>
          <a:bodyPr wrap="none">
            <a:spAutoFit/>
          </a:bodyPr>
          <a:lstStyle/>
          <a:p>
            <a:r>
              <a:rPr lang="en-US" altLang="ja-JP" sz="1100" b="1"/>
              <a:t>263</a:t>
            </a:r>
            <a:endParaRPr lang="ja-JP" altLang="en-US" sz="1100" b="1"/>
          </a:p>
        </p:txBody>
      </p:sp>
      <p:grpSp>
        <p:nvGrpSpPr>
          <p:cNvPr id="5" name="グループ化 282"/>
          <p:cNvGrpSpPr/>
          <p:nvPr/>
        </p:nvGrpSpPr>
        <p:grpSpPr>
          <a:xfrm>
            <a:off x="3555431" y="1426803"/>
            <a:ext cx="3690077" cy="3537459"/>
            <a:chOff x="3555431" y="1426803"/>
            <a:chExt cx="3690077" cy="3537459"/>
          </a:xfrm>
        </p:grpSpPr>
        <p:grpSp>
          <p:nvGrpSpPr>
            <p:cNvPr id="6" name="グループ化 111"/>
            <p:cNvGrpSpPr/>
            <p:nvPr/>
          </p:nvGrpSpPr>
          <p:grpSpPr>
            <a:xfrm>
              <a:off x="4645268" y="3605383"/>
              <a:ext cx="420308" cy="263525"/>
              <a:chOff x="4645268" y="3605383"/>
              <a:chExt cx="420308" cy="263525"/>
            </a:xfrm>
          </p:grpSpPr>
          <p:sp>
            <p:nvSpPr>
              <p:cNvPr id="331" name="正方形/長方形 330"/>
              <p:cNvSpPr>
                <a:spLocks noChangeAspect="1"/>
              </p:cNvSpPr>
              <p:nvPr/>
            </p:nvSpPr>
            <p:spPr bwMode="auto">
              <a:xfrm>
                <a:off x="4715545" y="3605383"/>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32" name="テキスト ボックス 125"/>
              <p:cNvSpPr txBox="1">
                <a:spLocks noChangeArrowheads="1"/>
              </p:cNvSpPr>
              <p:nvPr/>
            </p:nvSpPr>
            <p:spPr bwMode="auto">
              <a:xfrm>
                <a:off x="4645268" y="3606794"/>
                <a:ext cx="420308" cy="261610"/>
              </a:xfrm>
              <a:prstGeom prst="rect">
                <a:avLst/>
              </a:prstGeom>
              <a:noFill/>
              <a:ln w="9525">
                <a:noFill/>
                <a:miter lim="800000"/>
                <a:headEnd/>
                <a:tailEnd/>
              </a:ln>
            </p:spPr>
            <p:txBody>
              <a:bodyPr wrap="none">
                <a:spAutoFit/>
              </a:bodyPr>
              <a:lstStyle/>
              <a:p>
                <a:r>
                  <a:rPr lang="en-US" altLang="ja-JP" sz="1100" b="1" dirty="0" smtClean="0"/>
                  <a:t>278</a:t>
                </a:r>
                <a:endParaRPr lang="ja-JP" altLang="en-US" sz="1100" b="1" dirty="0"/>
              </a:p>
            </p:txBody>
          </p:sp>
        </p:grpSp>
        <p:grpSp>
          <p:nvGrpSpPr>
            <p:cNvPr id="7" name="グループ化 112"/>
            <p:cNvGrpSpPr/>
            <p:nvPr/>
          </p:nvGrpSpPr>
          <p:grpSpPr>
            <a:xfrm>
              <a:off x="4098032" y="4152627"/>
              <a:ext cx="420308" cy="263525"/>
              <a:chOff x="4098032" y="4152627"/>
              <a:chExt cx="420308" cy="263525"/>
            </a:xfrm>
          </p:grpSpPr>
          <p:sp>
            <p:nvSpPr>
              <p:cNvPr id="329" name="正方形/長方形 328"/>
              <p:cNvSpPr>
                <a:spLocks noChangeAspect="1"/>
              </p:cNvSpPr>
              <p:nvPr/>
            </p:nvSpPr>
            <p:spPr bwMode="auto">
              <a:xfrm>
                <a:off x="4168309" y="4152627"/>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30" name="テキスト ボックス 125"/>
              <p:cNvSpPr txBox="1">
                <a:spLocks noChangeArrowheads="1"/>
              </p:cNvSpPr>
              <p:nvPr/>
            </p:nvSpPr>
            <p:spPr bwMode="auto">
              <a:xfrm>
                <a:off x="4098032" y="4154038"/>
                <a:ext cx="420308" cy="261610"/>
              </a:xfrm>
              <a:prstGeom prst="rect">
                <a:avLst/>
              </a:prstGeom>
              <a:noFill/>
              <a:ln w="9525">
                <a:noFill/>
                <a:miter lim="800000"/>
                <a:headEnd/>
                <a:tailEnd/>
              </a:ln>
            </p:spPr>
            <p:txBody>
              <a:bodyPr wrap="none">
                <a:spAutoFit/>
              </a:bodyPr>
              <a:lstStyle/>
              <a:p>
                <a:r>
                  <a:rPr lang="en-US" altLang="ja-JP" sz="1100" b="1" dirty="0" smtClean="0"/>
                  <a:t>274</a:t>
                </a:r>
                <a:endParaRPr lang="ja-JP" altLang="en-US" sz="1100" b="1" dirty="0"/>
              </a:p>
            </p:txBody>
          </p:sp>
        </p:grpSp>
        <p:grpSp>
          <p:nvGrpSpPr>
            <p:cNvPr id="26" name="グループ化 113"/>
            <p:cNvGrpSpPr/>
            <p:nvPr/>
          </p:nvGrpSpPr>
          <p:grpSpPr>
            <a:xfrm>
              <a:off x="3555431" y="4700737"/>
              <a:ext cx="420292" cy="263525"/>
              <a:chOff x="3555431" y="4700737"/>
              <a:chExt cx="420292" cy="263525"/>
            </a:xfrm>
          </p:grpSpPr>
          <p:sp>
            <p:nvSpPr>
              <p:cNvPr id="325" name="正方形/長方形 324"/>
              <p:cNvSpPr>
                <a:spLocks noChangeAspect="1"/>
              </p:cNvSpPr>
              <p:nvPr/>
            </p:nvSpPr>
            <p:spPr bwMode="auto">
              <a:xfrm>
                <a:off x="3628631" y="4700737"/>
                <a:ext cx="261938" cy="26352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26" name="テキスト ボックス 125"/>
              <p:cNvSpPr txBox="1">
                <a:spLocks noChangeArrowheads="1"/>
              </p:cNvSpPr>
              <p:nvPr/>
            </p:nvSpPr>
            <p:spPr bwMode="auto">
              <a:xfrm>
                <a:off x="3555431" y="4701058"/>
                <a:ext cx="420292" cy="261568"/>
              </a:xfrm>
              <a:prstGeom prst="rect">
                <a:avLst/>
              </a:prstGeom>
              <a:noFill/>
              <a:ln w="9525">
                <a:noFill/>
                <a:miter lim="800000"/>
                <a:headEnd/>
                <a:tailEnd/>
              </a:ln>
            </p:spPr>
            <p:txBody>
              <a:bodyPr wrap="none">
                <a:spAutoFit/>
              </a:bodyPr>
              <a:lstStyle/>
              <a:p>
                <a:r>
                  <a:rPr lang="en-US" altLang="ja-JP" sz="1100" b="1" dirty="0" smtClean="0"/>
                  <a:t>270</a:t>
                </a:r>
                <a:endParaRPr lang="ja-JP" altLang="en-US" sz="1100" b="1" dirty="0"/>
              </a:p>
            </p:txBody>
          </p:sp>
        </p:grpSp>
        <p:grpSp>
          <p:nvGrpSpPr>
            <p:cNvPr id="59" name="グループ化 107"/>
            <p:cNvGrpSpPr/>
            <p:nvPr/>
          </p:nvGrpSpPr>
          <p:grpSpPr>
            <a:xfrm>
              <a:off x="6558080" y="1426803"/>
              <a:ext cx="687428" cy="266242"/>
              <a:chOff x="6558080" y="1426803"/>
              <a:chExt cx="687428" cy="266242"/>
            </a:xfrm>
          </p:grpSpPr>
          <p:sp>
            <p:nvSpPr>
              <p:cNvPr id="321" name="正方形/長方形 320"/>
              <p:cNvSpPr>
                <a:spLocks noChangeAspect="1"/>
              </p:cNvSpPr>
              <p:nvPr/>
            </p:nvSpPr>
            <p:spPr bwMode="auto">
              <a:xfrm>
                <a:off x="6895493" y="1426803"/>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22" name="テキスト ボックス 125"/>
              <p:cNvSpPr txBox="1">
                <a:spLocks noChangeArrowheads="1"/>
              </p:cNvSpPr>
              <p:nvPr/>
            </p:nvSpPr>
            <p:spPr bwMode="auto">
              <a:xfrm>
                <a:off x="6825216" y="1428214"/>
                <a:ext cx="420292" cy="261568"/>
              </a:xfrm>
              <a:prstGeom prst="rect">
                <a:avLst/>
              </a:prstGeom>
              <a:noFill/>
              <a:ln w="9525">
                <a:noFill/>
                <a:miter lim="800000"/>
                <a:headEnd/>
                <a:tailEnd/>
              </a:ln>
            </p:spPr>
            <p:txBody>
              <a:bodyPr wrap="none">
                <a:spAutoFit/>
              </a:bodyPr>
              <a:lstStyle/>
              <a:p>
                <a:r>
                  <a:rPr lang="en-US" altLang="ja-JP" sz="1100" b="1" dirty="0"/>
                  <a:t>294</a:t>
                </a:r>
                <a:endParaRPr lang="ja-JP" altLang="en-US" sz="1100" b="1" dirty="0"/>
              </a:p>
            </p:txBody>
          </p:sp>
          <p:sp>
            <p:nvSpPr>
              <p:cNvPr id="323" name="正方形/長方形 322"/>
              <p:cNvSpPr>
                <a:spLocks noChangeAspect="1"/>
              </p:cNvSpPr>
              <p:nvPr/>
            </p:nvSpPr>
            <p:spPr bwMode="auto">
              <a:xfrm>
                <a:off x="6628357" y="1429520"/>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24" name="テキスト ボックス 125"/>
              <p:cNvSpPr txBox="1">
                <a:spLocks noChangeArrowheads="1"/>
              </p:cNvSpPr>
              <p:nvPr/>
            </p:nvSpPr>
            <p:spPr bwMode="auto">
              <a:xfrm>
                <a:off x="6558080" y="1430931"/>
                <a:ext cx="420292" cy="261568"/>
              </a:xfrm>
              <a:prstGeom prst="rect">
                <a:avLst/>
              </a:prstGeom>
              <a:noFill/>
              <a:ln w="9525">
                <a:noFill/>
                <a:miter lim="800000"/>
                <a:headEnd/>
                <a:tailEnd/>
              </a:ln>
            </p:spPr>
            <p:txBody>
              <a:bodyPr wrap="none">
                <a:spAutoFit/>
              </a:bodyPr>
              <a:lstStyle/>
              <a:p>
                <a:r>
                  <a:rPr lang="en-US" altLang="ja-JP" sz="1100" b="1" dirty="0" smtClean="0"/>
                  <a:t>293</a:t>
                </a:r>
                <a:endParaRPr lang="ja-JP" altLang="en-US" sz="1100" b="1" dirty="0"/>
              </a:p>
            </p:txBody>
          </p:sp>
        </p:grpSp>
        <p:grpSp>
          <p:nvGrpSpPr>
            <p:cNvPr id="60" name="グループ化 108"/>
            <p:cNvGrpSpPr/>
            <p:nvPr/>
          </p:nvGrpSpPr>
          <p:grpSpPr>
            <a:xfrm>
              <a:off x="6018892" y="1971483"/>
              <a:ext cx="693740" cy="265162"/>
              <a:chOff x="6018892" y="1971483"/>
              <a:chExt cx="693740" cy="265162"/>
            </a:xfrm>
          </p:grpSpPr>
          <p:sp>
            <p:nvSpPr>
              <p:cNvPr id="315" name="正方形/長方形 314"/>
              <p:cNvSpPr>
                <a:spLocks noChangeAspect="1"/>
              </p:cNvSpPr>
              <p:nvPr/>
            </p:nvSpPr>
            <p:spPr bwMode="auto">
              <a:xfrm>
                <a:off x="6362617" y="1973120"/>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16" name="テキスト ボックス 125"/>
              <p:cNvSpPr txBox="1">
                <a:spLocks noChangeArrowheads="1"/>
              </p:cNvSpPr>
              <p:nvPr/>
            </p:nvSpPr>
            <p:spPr bwMode="auto">
              <a:xfrm>
                <a:off x="6292340" y="1974531"/>
                <a:ext cx="420292" cy="261568"/>
              </a:xfrm>
              <a:prstGeom prst="rect">
                <a:avLst/>
              </a:prstGeom>
              <a:noFill/>
              <a:ln w="9525">
                <a:noFill/>
                <a:miter lim="800000"/>
                <a:headEnd/>
                <a:tailEnd/>
              </a:ln>
            </p:spPr>
            <p:txBody>
              <a:bodyPr wrap="none">
                <a:spAutoFit/>
              </a:bodyPr>
              <a:lstStyle/>
              <a:p>
                <a:r>
                  <a:rPr lang="en-US" altLang="ja-JP" sz="1100" b="1" dirty="0" smtClean="0"/>
                  <a:t>290</a:t>
                </a:r>
                <a:endParaRPr lang="ja-JP" altLang="en-US" sz="1100" b="1" dirty="0"/>
              </a:p>
            </p:txBody>
          </p:sp>
          <p:sp>
            <p:nvSpPr>
              <p:cNvPr id="318" name="正方形/長方形 317"/>
              <p:cNvSpPr>
                <a:spLocks noChangeAspect="1"/>
              </p:cNvSpPr>
              <p:nvPr/>
            </p:nvSpPr>
            <p:spPr bwMode="auto">
              <a:xfrm>
                <a:off x="6089169" y="1971483"/>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19" name="テキスト ボックス 125"/>
              <p:cNvSpPr txBox="1">
                <a:spLocks noChangeArrowheads="1"/>
              </p:cNvSpPr>
              <p:nvPr/>
            </p:nvSpPr>
            <p:spPr bwMode="auto">
              <a:xfrm>
                <a:off x="6018892" y="1972894"/>
                <a:ext cx="420308" cy="261610"/>
              </a:xfrm>
              <a:prstGeom prst="rect">
                <a:avLst/>
              </a:prstGeom>
              <a:noFill/>
              <a:ln w="9525">
                <a:noFill/>
                <a:miter lim="800000"/>
                <a:headEnd/>
                <a:tailEnd/>
              </a:ln>
            </p:spPr>
            <p:txBody>
              <a:bodyPr wrap="none">
                <a:spAutoFit/>
              </a:bodyPr>
              <a:lstStyle/>
              <a:p>
                <a:r>
                  <a:rPr lang="en-US" altLang="ja-JP" sz="1100" b="1" dirty="0" smtClean="0"/>
                  <a:t>289</a:t>
                </a:r>
                <a:endParaRPr lang="ja-JP" altLang="en-US" sz="1100" b="1" dirty="0"/>
              </a:p>
            </p:txBody>
          </p:sp>
        </p:grpSp>
        <p:grpSp>
          <p:nvGrpSpPr>
            <p:cNvPr id="61" name="グループ化 109"/>
            <p:cNvGrpSpPr/>
            <p:nvPr/>
          </p:nvGrpSpPr>
          <p:grpSpPr>
            <a:xfrm>
              <a:off x="5466240" y="2517403"/>
              <a:ext cx="699156" cy="263525"/>
              <a:chOff x="5466240" y="2517403"/>
              <a:chExt cx="699156" cy="263525"/>
            </a:xfrm>
          </p:grpSpPr>
          <p:sp>
            <p:nvSpPr>
              <p:cNvPr id="307" name="正方形/長方形 306"/>
              <p:cNvSpPr>
                <a:spLocks noChangeAspect="1"/>
              </p:cNvSpPr>
              <p:nvPr/>
            </p:nvSpPr>
            <p:spPr bwMode="auto">
              <a:xfrm>
                <a:off x="5815365" y="2517403"/>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10" name="テキスト ボックス 125"/>
              <p:cNvSpPr txBox="1">
                <a:spLocks noChangeArrowheads="1"/>
              </p:cNvSpPr>
              <p:nvPr/>
            </p:nvSpPr>
            <p:spPr bwMode="auto">
              <a:xfrm>
                <a:off x="5745088" y="2518814"/>
                <a:ext cx="420308" cy="261610"/>
              </a:xfrm>
              <a:prstGeom prst="rect">
                <a:avLst/>
              </a:prstGeom>
              <a:noFill/>
              <a:ln w="9525">
                <a:noFill/>
                <a:miter lim="800000"/>
                <a:headEnd/>
                <a:tailEnd/>
              </a:ln>
            </p:spPr>
            <p:txBody>
              <a:bodyPr wrap="none">
                <a:spAutoFit/>
              </a:bodyPr>
              <a:lstStyle/>
              <a:p>
                <a:r>
                  <a:rPr lang="en-US" altLang="ja-JP" sz="1100" b="1" dirty="0" smtClean="0"/>
                  <a:t>286</a:t>
                </a:r>
                <a:endParaRPr lang="ja-JP" altLang="en-US" sz="1100" b="1" dirty="0"/>
              </a:p>
            </p:txBody>
          </p:sp>
          <p:sp>
            <p:nvSpPr>
              <p:cNvPr id="312" name="正方形/長方形 311"/>
              <p:cNvSpPr>
                <a:spLocks noChangeAspect="1"/>
              </p:cNvSpPr>
              <p:nvPr/>
            </p:nvSpPr>
            <p:spPr bwMode="auto">
              <a:xfrm>
                <a:off x="5536517" y="2517403"/>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14" name="テキスト ボックス 125"/>
              <p:cNvSpPr txBox="1">
                <a:spLocks noChangeArrowheads="1"/>
              </p:cNvSpPr>
              <p:nvPr/>
            </p:nvSpPr>
            <p:spPr bwMode="auto">
              <a:xfrm>
                <a:off x="5466240" y="2518814"/>
                <a:ext cx="420308" cy="261610"/>
              </a:xfrm>
              <a:prstGeom prst="rect">
                <a:avLst/>
              </a:prstGeom>
              <a:noFill/>
              <a:ln w="9525">
                <a:noFill/>
                <a:miter lim="800000"/>
                <a:headEnd/>
                <a:tailEnd/>
              </a:ln>
            </p:spPr>
            <p:txBody>
              <a:bodyPr wrap="none">
                <a:spAutoFit/>
              </a:bodyPr>
              <a:lstStyle/>
              <a:p>
                <a:r>
                  <a:rPr lang="en-US" altLang="ja-JP" sz="1100" b="1" dirty="0" smtClean="0"/>
                  <a:t>285</a:t>
                </a:r>
                <a:endParaRPr lang="ja-JP" altLang="en-US" sz="1100" b="1" dirty="0"/>
              </a:p>
            </p:txBody>
          </p:sp>
        </p:grpSp>
        <p:grpSp>
          <p:nvGrpSpPr>
            <p:cNvPr id="62" name="グループ化 110"/>
            <p:cNvGrpSpPr/>
            <p:nvPr/>
          </p:nvGrpSpPr>
          <p:grpSpPr>
            <a:xfrm>
              <a:off x="4916968" y="3068960"/>
              <a:ext cx="699832" cy="267072"/>
              <a:chOff x="4916968" y="3068960"/>
              <a:chExt cx="699832" cy="267072"/>
            </a:xfrm>
          </p:grpSpPr>
          <p:sp>
            <p:nvSpPr>
              <p:cNvPr id="299" name="正方形/長方形 298"/>
              <p:cNvSpPr>
                <a:spLocks noChangeAspect="1"/>
              </p:cNvSpPr>
              <p:nvPr/>
            </p:nvSpPr>
            <p:spPr bwMode="auto">
              <a:xfrm>
                <a:off x="5266769" y="3072507"/>
                <a:ext cx="261937" cy="2635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01" name="テキスト ボックス 125"/>
              <p:cNvSpPr txBox="1">
                <a:spLocks noChangeArrowheads="1"/>
              </p:cNvSpPr>
              <p:nvPr/>
            </p:nvSpPr>
            <p:spPr bwMode="auto">
              <a:xfrm>
                <a:off x="5196492" y="3073918"/>
                <a:ext cx="420308" cy="261610"/>
              </a:xfrm>
              <a:prstGeom prst="rect">
                <a:avLst/>
              </a:prstGeom>
              <a:noFill/>
              <a:ln w="9525">
                <a:noFill/>
                <a:miter lim="800000"/>
                <a:headEnd/>
                <a:tailEnd/>
              </a:ln>
            </p:spPr>
            <p:txBody>
              <a:bodyPr wrap="none">
                <a:spAutoFit/>
              </a:bodyPr>
              <a:lstStyle/>
              <a:p>
                <a:r>
                  <a:rPr lang="en-US" altLang="ja-JP" sz="1100" b="1" dirty="0" smtClean="0"/>
                  <a:t>282</a:t>
                </a:r>
                <a:endParaRPr lang="ja-JP" altLang="en-US" sz="1100" b="1" dirty="0"/>
              </a:p>
            </p:txBody>
          </p:sp>
          <p:sp>
            <p:nvSpPr>
              <p:cNvPr id="303" name="正方形/長方形 302"/>
              <p:cNvSpPr>
                <a:spLocks noChangeAspect="1"/>
              </p:cNvSpPr>
              <p:nvPr/>
            </p:nvSpPr>
            <p:spPr bwMode="auto">
              <a:xfrm>
                <a:off x="4989639" y="3069311"/>
                <a:ext cx="261938" cy="26352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p>
            </p:txBody>
          </p:sp>
          <p:sp>
            <p:nvSpPr>
              <p:cNvPr id="305" name="テキスト ボックス 125"/>
              <p:cNvSpPr txBox="1">
                <a:spLocks noChangeArrowheads="1"/>
              </p:cNvSpPr>
              <p:nvPr/>
            </p:nvSpPr>
            <p:spPr bwMode="auto">
              <a:xfrm>
                <a:off x="4916968" y="3068960"/>
                <a:ext cx="420292" cy="261568"/>
              </a:xfrm>
              <a:prstGeom prst="rect">
                <a:avLst/>
              </a:prstGeom>
              <a:noFill/>
              <a:ln w="9525">
                <a:noFill/>
                <a:miter lim="800000"/>
                <a:headEnd/>
                <a:tailEnd/>
              </a:ln>
            </p:spPr>
            <p:txBody>
              <a:bodyPr wrap="none">
                <a:spAutoFit/>
              </a:bodyPr>
              <a:lstStyle/>
              <a:p>
                <a:r>
                  <a:rPr lang="en-US" altLang="ja-JP" sz="1100" b="1"/>
                  <a:t>281</a:t>
                </a:r>
                <a:endParaRPr lang="ja-JP" altLang="en-US" sz="1100" b="1"/>
              </a:p>
            </p:txBody>
          </p:sp>
        </p:grpSp>
      </p:grpSp>
      <p:sp>
        <p:nvSpPr>
          <p:cNvPr id="333" name="テキスト ボックス 332"/>
          <p:cNvSpPr txBox="1"/>
          <p:nvPr/>
        </p:nvSpPr>
        <p:spPr>
          <a:xfrm>
            <a:off x="4869557" y="54149"/>
            <a:ext cx="3249608" cy="369332"/>
          </a:xfrm>
          <a:prstGeom prst="rect">
            <a:avLst/>
          </a:prstGeom>
          <a:solidFill>
            <a:schemeClr val="bg1"/>
          </a:solidFill>
          <a:ln w="38100">
            <a:solidFill>
              <a:schemeClr val="accent2">
                <a:lumMod val="60000"/>
                <a:lumOff val="40000"/>
              </a:schemeClr>
            </a:solidFill>
          </a:ln>
        </p:spPr>
        <p:txBody>
          <a:bodyPr wrap="none">
            <a:spAutoFit/>
          </a:bodyPr>
          <a:lstStyle/>
          <a:p>
            <a:pPr>
              <a:defRPr/>
            </a:pPr>
            <a:r>
              <a:rPr lang="en-US" altLang="ja-JP" dirty="0">
                <a:ea typeface="ＭＳ Ｐゴシック" pitchFamily="-26" charset="-128"/>
              </a:rPr>
              <a:t>one end of nuclear chart</a:t>
            </a:r>
            <a:r>
              <a:rPr lang="ja-JP" altLang="en-US" dirty="0">
                <a:ea typeface="ＭＳ Ｐゴシック" pitchFamily="-26" charset="-128"/>
              </a:rPr>
              <a:t> </a:t>
            </a:r>
            <a:r>
              <a:rPr lang="en-US" altLang="ja-JP" dirty="0" smtClean="0">
                <a:ea typeface="ＭＳ Ｐゴシック" pitchFamily="-26" charset="-128"/>
              </a:rPr>
              <a:t>2010</a:t>
            </a:r>
            <a:endParaRPr lang="ja-JP" altLang="en-US" dirty="0">
              <a:ea typeface="ＭＳ Ｐゴシック" pitchFamily="-26" charset="-128"/>
            </a:endParaRPr>
          </a:p>
        </p:txBody>
      </p:sp>
      <p:sp>
        <p:nvSpPr>
          <p:cNvPr id="334" name="日付プレースホルダ 333"/>
          <p:cNvSpPr>
            <a:spLocks noGrp="1"/>
          </p:cNvSpPr>
          <p:nvPr>
            <p:ph type="dt" sz="half" idx="10"/>
          </p:nvPr>
        </p:nvSpPr>
        <p:spPr/>
        <p:txBody>
          <a:bodyPr/>
          <a:lstStyle/>
          <a:p>
            <a:fld id="{DFBD9C6D-0D1E-44F4-A6EC-23FB2B0A9C38}" type="datetime1">
              <a:rPr kumimoji="1" lang="ja-JP" altLang="en-US" smtClean="0"/>
              <a:t>2014/6/5</a:t>
            </a:fld>
            <a:endParaRPr kumimoji="1" lang="ja-JP" altLang="en-US"/>
          </a:p>
        </p:txBody>
      </p:sp>
      <p:sp>
        <p:nvSpPr>
          <p:cNvPr id="63" name="フッター プレースホルダー 62"/>
          <p:cNvSpPr>
            <a:spLocks noGrp="1"/>
          </p:cNvSpPr>
          <p:nvPr>
            <p:ph type="ftr" sz="quarter" idx="11"/>
          </p:nvPr>
        </p:nvSpPr>
        <p:spPr/>
        <p:txBody>
          <a:bodyPr/>
          <a:lstStyle/>
          <a:p>
            <a:r>
              <a:rPr kumimoji="1" lang="en-US" altLang="zh-CN" smtClean="0"/>
              <a:t>ARIS2014</a:t>
            </a:r>
            <a:endParaRPr kumimoji="1" lang="ja-JP" altLang="en-US"/>
          </a:p>
        </p:txBody>
      </p:sp>
    </p:spTree>
    <p:extLst>
      <p:ext uri="{BB962C8B-B14F-4D97-AF65-F5344CB8AC3E}">
        <p14:creationId xmlns:p14="http://schemas.microsoft.com/office/powerpoint/2010/main" val="9723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checkerboard(across)">
                                      <p:cBhvr>
                                        <p:cTn id="7" dur="500"/>
                                        <p:tgtEl>
                                          <p:spTgt spid="3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1488</TotalTime>
  <Words>4332</Words>
  <Application>Microsoft Office PowerPoint</Application>
  <PresentationFormat>画面に合わせる (4:3)</PresentationFormat>
  <Paragraphs>2236</Paragraphs>
  <Slides>57</Slides>
  <Notes>29</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57</vt:i4>
      </vt:variant>
    </vt:vector>
  </HeadingPairs>
  <TitlesOfParts>
    <vt:vector size="60" baseType="lpstr">
      <vt:lpstr>Office ​​テーマ</vt:lpstr>
      <vt:lpstr>グラフ</vt:lpstr>
      <vt:lpstr>ビットマップ イメージ</vt:lpstr>
      <vt:lpstr>Research of Superheavy Elements at RIKEN - Present Status and Perspective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Cold fusion cross section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元素はどこまで知られているか？</dc:title>
  <dc:creator>Morita</dc:creator>
  <cp:lastModifiedBy>Morita</cp:lastModifiedBy>
  <cp:revision>108</cp:revision>
  <dcterms:created xsi:type="dcterms:W3CDTF">2012-08-06T05:47:23Z</dcterms:created>
  <dcterms:modified xsi:type="dcterms:W3CDTF">2014-06-05T05:21:37Z</dcterms:modified>
</cp:coreProperties>
</file>