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embeddings/oleObject1.bin" ContentType="application/vnd.openxmlformats-officedocument.oleObject"/>
  <Override PartName="/ppt/notesSlides/notesSlide5.xml" ContentType="application/vnd.openxmlformats-officedocument.presentationml.notesSlide+xml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notesSlides/notesSlide6.xml" ContentType="application/vnd.openxmlformats-officedocument.presentationml.notesSlide+xml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embeddings/oleObject14.bin" ContentType="application/vnd.openxmlformats-officedocument.oleObject"/>
  <Override PartName="/ppt/embeddings/oleObject15.bin" ContentType="application/vnd.openxmlformats-officedocument.oleObject"/>
  <Override PartName="/ppt/embeddings/oleObject16.bin" ContentType="application/vnd.openxmlformats-officedocument.oleObject"/>
  <Override PartName="/ppt/embeddings/oleObject17.bin" ContentType="application/vnd.openxmlformats-officedocument.oleObject"/>
  <Override PartName="/ppt/embeddings/oleObject18.bin" ContentType="application/vnd.openxmlformats-officedocument.oleObject"/>
  <Override PartName="/ppt/embeddings/oleObject19.bin" ContentType="application/vnd.openxmlformats-officedocument.oleObject"/>
  <Override PartName="/ppt/embeddings/oleObject20.bin" ContentType="application/vnd.openxmlformats-officedocument.oleObject"/>
  <Override PartName="/ppt/embeddings/oleObject21.bin" ContentType="application/vnd.openxmlformats-officedocument.oleObject"/>
  <Override PartName="/ppt/embeddings/oleObject22.bin" ContentType="application/vnd.openxmlformats-officedocument.oleObject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embeddings/oleObject23.bin" ContentType="application/vnd.openxmlformats-officedocument.oleObject"/>
  <Override PartName="/ppt/embeddings/oleObject24.bin" ContentType="application/vnd.openxmlformats-officedocument.oleObject"/>
  <Override PartName="/ppt/embeddings/oleObject25.bin" ContentType="application/vnd.openxmlformats-officedocument.oleObject"/>
  <Override PartName="/ppt/embeddings/oleObject26.bin" ContentType="application/vnd.openxmlformats-officedocument.oleObject"/>
  <Override PartName="/ppt/embeddings/oleObject27.bin" ContentType="application/vnd.openxmlformats-officedocument.oleObject"/>
  <Override PartName="/ppt/embeddings/oleObject28.bin" ContentType="application/vnd.openxmlformats-officedocument.oleObject"/>
  <Override PartName="/ppt/embeddings/oleObject29.bin" ContentType="application/vnd.openxmlformats-officedocument.oleObject"/>
  <Override PartName="/ppt/embeddings/oleObject30.bin" ContentType="application/vnd.openxmlformats-officedocument.oleObject"/>
  <Override PartName="/ppt/embeddings/oleObject31.bin" ContentType="application/vnd.openxmlformats-officedocument.oleObject"/>
  <Override PartName="/ppt/embeddings/oleObject32.bin" ContentType="application/vnd.openxmlformats-officedocument.oleObject"/>
  <Override PartName="/ppt/embeddings/oleObject33.bin" ContentType="application/vnd.openxmlformats-officedocument.oleObject"/>
  <Override PartName="/ppt/embeddings/oleObject34.bin" ContentType="application/vnd.openxmlformats-officedocument.oleObject"/>
  <Override PartName="/ppt/embeddings/oleObject35.bin" ContentType="application/vnd.openxmlformats-officedocument.oleObject"/>
  <Override PartName="/ppt/embeddings/oleObject36.bin" ContentType="application/vnd.openxmlformats-officedocument.oleObject"/>
  <Override PartName="/ppt/embeddings/oleObject37.bin" ContentType="application/vnd.openxmlformats-officedocument.oleObject"/>
  <Override PartName="/ppt/embeddings/oleObject38.bin" ContentType="application/vnd.openxmlformats-officedocument.oleObject"/>
  <Override PartName="/ppt/embeddings/oleObject39.bin" ContentType="application/vnd.openxmlformats-officedocument.oleObject"/>
  <Override PartName="/ppt/embeddings/oleObject40.bin" ContentType="application/vnd.openxmlformats-officedocument.oleObject"/>
  <Override PartName="/ppt/embeddings/oleObject41.bin" ContentType="application/vnd.openxmlformats-officedocument.oleObject"/>
  <Override PartName="/ppt/embeddings/oleObject42.bin" ContentType="application/vnd.openxmlformats-officedocument.oleObject"/>
  <Override PartName="/ppt/embeddings/oleObject43.bin" ContentType="application/vnd.openxmlformats-officedocument.oleObject"/>
  <Override PartName="/ppt/embeddings/oleObject44.bin" ContentType="application/vnd.openxmlformats-officedocument.oleObject"/>
  <Override PartName="/ppt/notesSlides/notesSlide13.xml" ContentType="application/vnd.openxmlformats-officedocument.presentationml.notesSlide+xml"/>
  <Override PartName="/ppt/embeddings/oleObject45.bin" ContentType="application/vnd.openxmlformats-officedocument.oleObject"/>
  <Override PartName="/ppt/embeddings/oleObject46.bin" ContentType="application/vnd.openxmlformats-officedocument.oleObject"/>
  <Override PartName="/ppt/embeddings/oleObject47.bin" ContentType="application/vnd.openxmlformats-officedocument.oleObject"/>
  <Override PartName="/ppt/embeddings/oleObject48.bin" ContentType="application/vnd.openxmlformats-officedocument.oleObject"/>
  <Override PartName="/ppt/embeddings/oleObject49.bin" ContentType="application/vnd.openxmlformats-officedocument.oleObject"/>
  <Override PartName="/ppt/embeddings/oleObject50.bin" ContentType="application/vnd.openxmlformats-officedocument.oleObject"/>
  <Override PartName="/ppt/notesSlides/notesSlide14.xml" ContentType="application/vnd.openxmlformats-officedocument.presentationml.notesSlide+xml"/>
  <Override PartName="/ppt/embeddings/oleObject51.bin" ContentType="application/vnd.openxmlformats-officedocument.oleObject"/>
  <Override PartName="/ppt/embeddings/oleObject52.bin" ContentType="application/vnd.openxmlformats-officedocument.oleObject"/>
  <Override PartName="/ppt/embeddings/oleObject53.bin" ContentType="application/vnd.openxmlformats-officedocument.oleObject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embeddings/oleObject54.bin" ContentType="application/vnd.openxmlformats-officedocument.oleObject"/>
  <Override PartName="/ppt/embeddings/oleObject55.bin" ContentType="application/vnd.openxmlformats-officedocument.oleObject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2" r:id="rId1"/>
  </p:sldMasterIdLst>
  <p:notesMasterIdLst>
    <p:notesMasterId r:id="rId32"/>
  </p:notesMasterIdLst>
  <p:sldIdLst>
    <p:sldId id="480" r:id="rId2"/>
    <p:sldId id="659" r:id="rId3"/>
    <p:sldId id="686" r:id="rId4"/>
    <p:sldId id="687" r:id="rId5"/>
    <p:sldId id="666" r:id="rId6"/>
    <p:sldId id="667" r:id="rId7"/>
    <p:sldId id="669" r:id="rId8"/>
    <p:sldId id="671" r:id="rId9"/>
    <p:sldId id="660" r:id="rId10"/>
    <p:sldId id="672" r:id="rId11"/>
    <p:sldId id="662" r:id="rId12"/>
    <p:sldId id="677" r:id="rId13"/>
    <p:sldId id="663" r:id="rId14"/>
    <p:sldId id="680" r:id="rId15"/>
    <p:sldId id="688" r:id="rId16"/>
    <p:sldId id="682" r:id="rId17"/>
    <p:sldId id="683" r:id="rId18"/>
    <p:sldId id="684" r:id="rId19"/>
    <p:sldId id="690" r:id="rId20"/>
    <p:sldId id="689" r:id="rId21"/>
    <p:sldId id="691" r:id="rId22"/>
    <p:sldId id="692" r:id="rId23"/>
    <p:sldId id="693" r:id="rId24"/>
    <p:sldId id="681" r:id="rId25"/>
    <p:sldId id="694" r:id="rId26"/>
    <p:sldId id="695" r:id="rId27"/>
    <p:sldId id="664" r:id="rId28"/>
    <p:sldId id="575" r:id="rId29"/>
    <p:sldId id="638" r:id="rId30"/>
    <p:sldId id="601" r:id="rId31"/>
  </p:sldIdLst>
  <p:sldSz cx="9144000" cy="6858000" type="screen4x3"/>
  <p:notesSz cx="9385300" cy="7077075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pitchFamily="48" charset="0"/>
        <a:ea typeface="ＭＳ Ｐゴシック" pitchFamily="48" charset="-128"/>
        <a:cs typeface="ＭＳ Ｐゴシック" pitchFamily="48" charset="-128"/>
      </a:defRPr>
    </a:lvl1pPr>
    <a:lvl2pPr marL="457200" algn="ctr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pitchFamily="48" charset="0"/>
        <a:ea typeface="ＭＳ Ｐゴシック" pitchFamily="48" charset="-128"/>
        <a:cs typeface="ＭＳ Ｐゴシック" pitchFamily="48" charset="-128"/>
      </a:defRPr>
    </a:lvl2pPr>
    <a:lvl3pPr marL="914400" algn="ctr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pitchFamily="48" charset="0"/>
        <a:ea typeface="ＭＳ Ｐゴシック" pitchFamily="48" charset="-128"/>
        <a:cs typeface="ＭＳ Ｐゴシック" pitchFamily="48" charset="-128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pitchFamily="48" charset="0"/>
        <a:ea typeface="ＭＳ Ｐゴシック" pitchFamily="48" charset="-128"/>
        <a:cs typeface="ＭＳ Ｐゴシック" pitchFamily="48" charset="-128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pitchFamily="48" charset="0"/>
        <a:ea typeface="ＭＳ Ｐゴシック" pitchFamily="48" charset="-128"/>
        <a:cs typeface="ＭＳ Ｐゴシック" pitchFamily="48" charset="-128"/>
      </a:defRPr>
    </a:lvl5pPr>
    <a:lvl6pPr marL="2286000" algn="l" defTabSz="457200" rtl="0" eaLnBrk="1" latinLnBrk="0" hangingPunct="1">
      <a:defRPr sz="1400" kern="1200">
        <a:solidFill>
          <a:schemeClr val="tx1"/>
        </a:solidFill>
        <a:latin typeface="Arial" pitchFamily="48" charset="0"/>
        <a:ea typeface="ＭＳ Ｐゴシック" pitchFamily="48" charset="-128"/>
        <a:cs typeface="ＭＳ Ｐゴシック" pitchFamily="48" charset="-128"/>
      </a:defRPr>
    </a:lvl6pPr>
    <a:lvl7pPr marL="2743200" algn="l" defTabSz="457200" rtl="0" eaLnBrk="1" latinLnBrk="0" hangingPunct="1">
      <a:defRPr sz="1400" kern="1200">
        <a:solidFill>
          <a:schemeClr val="tx1"/>
        </a:solidFill>
        <a:latin typeface="Arial" pitchFamily="48" charset="0"/>
        <a:ea typeface="ＭＳ Ｐゴシック" pitchFamily="48" charset="-128"/>
        <a:cs typeface="ＭＳ Ｐゴシック" pitchFamily="48" charset="-128"/>
      </a:defRPr>
    </a:lvl7pPr>
    <a:lvl8pPr marL="3200400" algn="l" defTabSz="457200" rtl="0" eaLnBrk="1" latinLnBrk="0" hangingPunct="1">
      <a:defRPr sz="1400" kern="1200">
        <a:solidFill>
          <a:schemeClr val="tx1"/>
        </a:solidFill>
        <a:latin typeface="Arial" pitchFamily="48" charset="0"/>
        <a:ea typeface="ＭＳ Ｐゴシック" pitchFamily="48" charset="-128"/>
        <a:cs typeface="ＭＳ Ｐゴシック" pitchFamily="48" charset="-128"/>
      </a:defRPr>
    </a:lvl8pPr>
    <a:lvl9pPr marL="3657600" algn="l" defTabSz="457200" rtl="0" eaLnBrk="1" latinLnBrk="0" hangingPunct="1">
      <a:defRPr sz="1400" kern="1200">
        <a:solidFill>
          <a:schemeClr val="tx1"/>
        </a:solidFill>
        <a:latin typeface="Arial" pitchFamily="48" charset="0"/>
        <a:ea typeface="ＭＳ Ｐゴシック" pitchFamily="48" charset="-128"/>
        <a:cs typeface="ＭＳ Ｐゴシック" pitchFamily="48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00FFFF"/>
    <a:srgbClr val="66CCFF"/>
    <a:srgbClr val="008080"/>
    <a:srgbClr val="66FFFF"/>
    <a:srgbClr val="164B8B"/>
    <a:srgbClr val="1A4A90"/>
    <a:srgbClr val="0043BE"/>
    <a:srgbClr val="C02300"/>
    <a:srgbClr val="FF0000"/>
    <a:srgbClr val="6365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29" autoAdjust="0"/>
    <p:restoredTop sz="88337" autoAdjust="0"/>
  </p:normalViewPr>
  <p:slideViewPr>
    <p:cSldViewPr>
      <p:cViewPr>
        <p:scale>
          <a:sx n="100" d="100"/>
          <a:sy n="100" d="100"/>
        </p:scale>
        <p:origin x="-1280" y="68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144"/>
    </p:cViewPr>
  </p:sorterViewPr>
  <p:notesViewPr>
    <p:cSldViewPr>
      <p:cViewPr varScale="1">
        <p:scale>
          <a:sx n="246" d="100"/>
          <a:sy n="246" d="100"/>
        </p:scale>
        <p:origin x="-1344" y="-112"/>
      </p:cViewPr>
      <p:guideLst>
        <p:guide orient="horz" pos="2229"/>
        <p:guide pos="2956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notesMaster" Target="notesMasters/notes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interSettings" Target="printerSettings/printerSettings1.bin"/><Relationship Id="rId34" Type="http://schemas.openxmlformats.org/officeDocument/2006/relationships/presProps" Target="presProps.xml"/><Relationship Id="rId35" Type="http://schemas.openxmlformats.org/officeDocument/2006/relationships/viewProps" Target="viewProps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99.emf"/><Relationship Id="rId2" Type="http://schemas.openxmlformats.org/officeDocument/2006/relationships/image" Target="../media/image100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4" Type="http://schemas.openxmlformats.org/officeDocument/2006/relationships/image" Target="../media/image12.emf"/><Relationship Id="rId5" Type="http://schemas.openxmlformats.org/officeDocument/2006/relationships/image" Target="../media/image13.wmf"/><Relationship Id="rId6" Type="http://schemas.openxmlformats.org/officeDocument/2006/relationships/image" Target="../media/image14.emf"/><Relationship Id="rId1" Type="http://schemas.openxmlformats.org/officeDocument/2006/relationships/image" Target="../media/image9.emf"/><Relationship Id="rId2" Type="http://schemas.openxmlformats.org/officeDocument/2006/relationships/image" Target="../media/image10.emf"/></Relationships>
</file>

<file path=ppt/drawings/_rels/vmlDrawing3.vml.rels><?xml version="1.0" encoding="UTF-8" standalone="yes"?>
<Relationships xmlns="http://schemas.openxmlformats.org/package/2006/relationships"><Relationship Id="rId11" Type="http://schemas.openxmlformats.org/officeDocument/2006/relationships/image" Target="../media/image30.emf"/><Relationship Id="rId12" Type="http://schemas.openxmlformats.org/officeDocument/2006/relationships/image" Target="../media/image31.emf"/><Relationship Id="rId13" Type="http://schemas.openxmlformats.org/officeDocument/2006/relationships/image" Target="../media/image32.emf"/><Relationship Id="rId1" Type="http://schemas.openxmlformats.org/officeDocument/2006/relationships/image" Target="../media/image20.emf"/><Relationship Id="rId2" Type="http://schemas.openxmlformats.org/officeDocument/2006/relationships/image" Target="../media/image21.emf"/><Relationship Id="rId3" Type="http://schemas.openxmlformats.org/officeDocument/2006/relationships/image" Target="../media/image22.emf"/><Relationship Id="rId4" Type="http://schemas.openxmlformats.org/officeDocument/2006/relationships/image" Target="../media/image23.emf"/><Relationship Id="rId5" Type="http://schemas.openxmlformats.org/officeDocument/2006/relationships/image" Target="../media/image24.emf"/><Relationship Id="rId6" Type="http://schemas.openxmlformats.org/officeDocument/2006/relationships/image" Target="../media/image25.emf"/><Relationship Id="rId7" Type="http://schemas.openxmlformats.org/officeDocument/2006/relationships/image" Target="../media/image26.emf"/><Relationship Id="rId8" Type="http://schemas.openxmlformats.org/officeDocument/2006/relationships/image" Target="../media/image27.emf"/><Relationship Id="rId9" Type="http://schemas.openxmlformats.org/officeDocument/2006/relationships/image" Target="../media/image28.emf"/><Relationship Id="rId10" Type="http://schemas.openxmlformats.org/officeDocument/2006/relationships/image" Target="../media/image29.emf"/></Relationships>
</file>

<file path=ppt/drawings/_rels/vmlDrawing4.vml.rels><?xml version="1.0" encoding="UTF-8" standalone="yes"?>
<Relationships xmlns="http://schemas.openxmlformats.org/package/2006/relationships"><Relationship Id="rId11" Type="http://schemas.openxmlformats.org/officeDocument/2006/relationships/image" Target="../media/image70.emf"/><Relationship Id="rId12" Type="http://schemas.openxmlformats.org/officeDocument/2006/relationships/image" Target="../media/image71.emf"/><Relationship Id="rId1" Type="http://schemas.openxmlformats.org/officeDocument/2006/relationships/image" Target="../media/image60.emf"/><Relationship Id="rId2" Type="http://schemas.openxmlformats.org/officeDocument/2006/relationships/image" Target="../media/image61.emf"/><Relationship Id="rId3" Type="http://schemas.openxmlformats.org/officeDocument/2006/relationships/image" Target="../media/image62.emf"/><Relationship Id="rId4" Type="http://schemas.openxmlformats.org/officeDocument/2006/relationships/image" Target="../media/image63.emf"/><Relationship Id="rId5" Type="http://schemas.openxmlformats.org/officeDocument/2006/relationships/image" Target="../media/image64.emf"/><Relationship Id="rId6" Type="http://schemas.openxmlformats.org/officeDocument/2006/relationships/image" Target="../media/image65.emf"/><Relationship Id="rId7" Type="http://schemas.openxmlformats.org/officeDocument/2006/relationships/image" Target="../media/image66.emf"/><Relationship Id="rId8" Type="http://schemas.openxmlformats.org/officeDocument/2006/relationships/image" Target="../media/image67.emf"/><Relationship Id="rId9" Type="http://schemas.openxmlformats.org/officeDocument/2006/relationships/image" Target="../media/image68.emf"/><Relationship Id="rId10" Type="http://schemas.openxmlformats.org/officeDocument/2006/relationships/image" Target="../media/image69.e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4" Type="http://schemas.openxmlformats.org/officeDocument/2006/relationships/image" Target="../media/image75.emf"/><Relationship Id="rId5" Type="http://schemas.openxmlformats.org/officeDocument/2006/relationships/image" Target="../media/image76.emf"/><Relationship Id="rId6" Type="http://schemas.openxmlformats.org/officeDocument/2006/relationships/image" Target="../media/image77.emf"/><Relationship Id="rId7" Type="http://schemas.openxmlformats.org/officeDocument/2006/relationships/image" Target="../media/image78.emf"/><Relationship Id="rId8" Type="http://schemas.openxmlformats.org/officeDocument/2006/relationships/image" Target="../media/image79.emf"/><Relationship Id="rId9" Type="http://schemas.openxmlformats.org/officeDocument/2006/relationships/image" Target="../media/image80.emf"/><Relationship Id="rId10" Type="http://schemas.openxmlformats.org/officeDocument/2006/relationships/image" Target="../media/image81.emf"/><Relationship Id="rId1" Type="http://schemas.openxmlformats.org/officeDocument/2006/relationships/image" Target="../media/image72.emf"/><Relationship Id="rId2" Type="http://schemas.openxmlformats.org/officeDocument/2006/relationships/image" Target="../media/image73.e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84.emf"/><Relationship Id="rId4" Type="http://schemas.openxmlformats.org/officeDocument/2006/relationships/image" Target="../media/image85.emf"/><Relationship Id="rId5" Type="http://schemas.openxmlformats.org/officeDocument/2006/relationships/image" Target="../media/image86.emf"/><Relationship Id="rId6" Type="http://schemas.openxmlformats.org/officeDocument/2006/relationships/image" Target="../media/image87.emf"/><Relationship Id="rId1" Type="http://schemas.openxmlformats.org/officeDocument/2006/relationships/image" Target="../media/image82.emf"/><Relationship Id="rId2" Type="http://schemas.openxmlformats.org/officeDocument/2006/relationships/image" Target="../media/image83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88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92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9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067175" cy="35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4064" tIns="47032" rIns="94064" bIns="47032" numCol="1" anchor="t" anchorCtr="0" compatLnSpc="1">
            <a:prstTxWarp prst="textNoShape">
              <a:avLst/>
            </a:prstTxWarp>
          </a:bodyPr>
          <a:lstStyle>
            <a:lvl1pPr algn="l" defTabSz="94138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318125" y="0"/>
            <a:ext cx="4067175" cy="35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4064" tIns="47032" rIns="94064" bIns="47032" numCol="1" anchor="t" anchorCtr="0" compatLnSpc="1">
            <a:prstTxWarp prst="textNoShape">
              <a:avLst/>
            </a:prstTxWarp>
          </a:bodyPr>
          <a:lstStyle>
            <a:lvl1pPr algn="r" defTabSz="94138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963863" y="442913"/>
            <a:ext cx="3424237" cy="23606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371475" y="2962275"/>
            <a:ext cx="8785225" cy="358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4064" tIns="47032" rIns="94064" bIns="4703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723063"/>
            <a:ext cx="4067175" cy="354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4064" tIns="47032" rIns="94064" bIns="47032" numCol="1" anchor="b" anchorCtr="0" compatLnSpc="1">
            <a:prstTxWarp prst="textNoShape">
              <a:avLst/>
            </a:prstTxWarp>
          </a:bodyPr>
          <a:lstStyle>
            <a:lvl1pPr algn="l" defTabSz="94138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318125" y="6723063"/>
            <a:ext cx="4067175" cy="354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4064" tIns="47032" rIns="94064" bIns="47032" numCol="1" anchor="b" anchorCtr="0" compatLnSpc="1">
            <a:prstTxWarp prst="textNoShape">
              <a:avLst/>
            </a:prstTxWarp>
          </a:bodyPr>
          <a:lstStyle>
            <a:lvl1pPr algn="r" defTabSz="941388">
              <a:defRPr sz="1200"/>
            </a:lvl1pPr>
          </a:lstStyle>
          <a:p>
            <a:pPr>
              <a:defRPr/>
            </a:pPr>
            <a:fld id="{E44C2C91-C02F-4400-8194-9B266B881E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97418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pitchFamily="48" charset="0"/>
        <a:ea typeface="ＭＳ Ｐゴシック" pitchFamily="48" charset="-128"/>
        <a:cs typeface="ＭＳ Ｐゴシック" pitchFamily="48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pitchFamily="48" charset="0"/>
        <a:ea typeface="ＭＳ Ｐゴシック" pitchFamily="48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pitchFamily="48" charset="0"/>
        <a:ea typeface="ＭＳ Ｐゴシック" pitchFamily="48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pitchFamily="48" charset="0"/>
        <a:ea typeface="ＭＳ Ｐゴシック" pitchFamily="48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pitchFamily="48" charset="0"/>
        <a:ea typeface="ＭＳ Ｐゴシック" pitchFamily="48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101975" y="442913"/>
            <a:ext cx="3148013" cy="23606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44C2C91-C02F-4400-8194-9B266B881EA1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4506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101975" y="442913"/>
            <a:ext cx="3148013" cy="23606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44C2C91-C02F-4400-8194-9B266B881EA1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7131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101975" y="442913"/>
            <a:ext cx="3148013" cy="23606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44C2C91-C02F-4400-8194-9B266B881EA1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8645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101975" y="442913"/>
            <a:ext cx="3148013" cy="23606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44C2C91-C02F-4400-8194-9B266B881EA1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0422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101975" y="442913"/>
            <a:ext cx="3148013" cy="23606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44C2C91-C02F-4400-8194-9B266B881EA1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9834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101975" y="442913"/>
            <a:ext cx="3148013" cy="23606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44C2C91-C02F-4400-8194-9B266B881EA1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8787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101975" y="442913"/>
            <a:ext cx="3148013" cy="23606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44C2C91-C02F-4400-8194-9B266B881EA1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3645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101975" y="442913"/>
            <a:ext cx="3148013" cy="23606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44C2C91-C02F-4400-8194-9B266B881EA1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0413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101975" y="442913"/>
            <a:ext cx="3148013" cy="23606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44C2C91-C02F-4400-8194-9B266B881EA1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05793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101975" y="442913"/>
            <a:ext cx="3148013" cy="23606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44C2C91-C02F-4400-8194-9B266B881EA1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5319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101975" y="442913"/>
            <a:ext cx="3148013" cy="23606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44C2C91-C02F-4400-8194-9B266B881EA1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8788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9E66468-145C-CE4C-85B8-2297A6F99D2A}" type="slidenum">
              <a:rPr lang="en-US"/>
              <a:pPr/>
              <a:t>3</a:t>
            </a:fld>
            <a:endParaRPr lang="en-US"/>
          </a:p>
        </p:txBody>
      </p:sp>
      <p:sp>
        <p:nvSpPr>
          <p:cNvPr id="567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90900" y="430213"/>
            <a:ext cx="2803525" cy="2101850"/>
          </a:xfrm>
          <a:ln/>
        </p:spPr>
      </p:sp>
      <p:sp>
        <p:nvSpPr>
          <p:cNvPr id="567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101975" y="442913"/>
            <a:ext cx="3148013" cy="23606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44C2C91-C02F-4400-8194-9B266B881EA1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2949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101975" y="442913"/>
            <a:ext cx="3148013" cy="23606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44C2C91-C02F-4400-8194-9B266B881EA1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2949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101975" y="442913"/>
            <a:ext cx="3148013" cy="23606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44C2C91-C02F-4400-8194-9B266B881EA1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8150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101975" y="442913"/>
            <a:ext cx="3148013" cy="23606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44C2C91-C02F-4400-8194-9B266B881EA1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4280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101975" y="442913"/>
            <a:ext cx="3148013" cy="23606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44C2C91-C02F-4400-8194-9B266B881EA1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0837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101975" y="442913"/>
            <a:ext cx="3148013" cy="23606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44C2C91-C02F-4400-8194-9B266B881EA1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7116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microsoft.com/office/2007/relationships/hdphoto" Target="../media/hdphoto1.wdp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 userDrawn="1"/>
        </p:nvSpPr>
        <p:spPr>
          <a:xfrm>
            <a:off x="0" y="3065028"/>
            <a:ext cx="3417506" cy="3792972"/>
          </a:xfrm>
          <a:prstGeom prst="rect">
            <a:avLst/>
          </a:prstGeom>
          <a:solidFill>
            <a:srgbClr val="0F4F97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>
              <a:latin typeface="Arial"/>
            </a:endParaRPr>
          </a:p>
        </p:txBody>
      </p:sp>
      <p:sp>
        <p:nvSpPr>
          <p:cNvPr id="21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652275" y="1781794"/>
            <a:ext cx="5434199" cy="369888"/>
          </a:xfrm>
        </p:spPr>
        <p:txBody>
          <a:bodyPr>
            <a:noAutofit/>
          </a:bodyPr>
          <a:lstStyle>
            <a:lvl1pPr>
              <a:lnSpc>
                <a:spcPts val="2200"/>
              </a:lnSpc>
              <a:buNone/>
              <a:defRPr sz="2000" i="1">
                <a:latin typeface="Arial"/>
                <a:cs typeface="Arial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3" name="TextBox 22"/>
          <p:cNvSpPr txBox="1"/>
          <p:nvPr userDrawn="1"/>
        </p:nvSpPr>
        <p:spPr>
          <a:xfrm>
            <a:off x="68385" y="5974520"/>
            <a:ext cx="3327957" cy="60375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algn="l" defTabSz="457200" rtl="0" eaLnBrk="1" latinLnBrk="0" hangingPunct="1">
              <a:lnSpc>
                <a:spcPct val="90000"/>
              </a:lnSpc>
              <a:spcAft>
                <a:spcPts val="300"/>
              </a:spcAft>
            </a:pPr>
            <a:r>
              <a:rPr lang="en-US" sz="1000" kern="1200" dirty="0" smtClean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LLNL-PRES-655514</a:t>
            </a:r>
          </a:p>
          <a:p>
            <a:pPr marL="0" algn="l" defTabSz="457200" rtl="0" eaLnBrk="1" latinLnBrk="0" hangingPunct="1">
              <a:lnSpc>
                <a:spcPct val="90000"/>
              </a:lnSpc>
              <a:spcAft>
                <a:spcPts val="300"/>
              </a:spcAft>
            </a:pPr>
            <a:r>
              <a:rPr lang="en-US" sz="800" kern="1200" dirty="0" smtClean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This </a:t>
            </a:r>
            <a:r>
              <a:rPr lang="en-US" sz="800" kern="1200" dirty="0" smtClean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work was performed under the auspices of the</a:t>
            </a:r>
            <a:r>
              <a:rPr lang="en-US" sz="800" kern="1200" baseline="0" dirty="0" smtClean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 </a:t>
            </a:r>
            <a:r>
              <a:rPr lang="en-US" sz="800" kern="1200" dirty="0" smtClean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U.S. Department </a:t>
            </a:r>
            <a:br>
              <a:rPr lang="en-US" sz="800" kern="1200" dirty="0" smtClean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</a:br>
            <a:r>
              <a:rPr lang="en-US" sz="800" kern="1200" dirty="0" smtClean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of Energy by Lawrence Livermore National Laboratory under contract </a:t>
            </a:r>
            <a:br>
              <a:rPr lang="en-US" sz="800" kern="1200" dirty="0" smtClean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</a:br>
            <a:r>
              <a:rPr lang="en-US" sz="800" kern="1200" dirty="0" smtClean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DE-AC52-07NA27344.</a:t>
            </a:r>
            <a:r>
              <a:rPr lang="en-US" sz="800" kern="1200" baseline="0" dirty="0" smtClean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 </a:t>
            </a:r>
            <a:r>
              <a:rPr lang="en-US" sz="800" kern="1200" dirty="0" smtClean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Lawrence Livermore National Security, LLC</a:t>
            </a:r>
            <a:endParaRPr lang="en-US" sz="800" kern="1200" dirty="0">
              <a:solidFill>
                <a:schemeClr val="bg1"/>
              </a:solidFill>
              <a:effectLst/>
              <a:latin typeface="Arial"/>
              <a:ea typeface="+mn-ea"/>
              <a:cs typeface="Arial"/>
            </a:endParaRPr>
          </a:p>
        </p:txBody>
      </p:sp>
      <p:pic>
        <p:nvPicPr>
          <p:cNvPr id="24" name="Picture 23" descr="LLNL_Logo_WHT-LRG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876" y="3220532"/>
            <a:ext cx="2240285" cy="377953"/>
          </a:xfrm>
          <a:prstGeom prst="rect">
            <a:avLst/>
          </a:prstGeom>
        </p:spPr>
      </p:pic>
      <p:sp>
        <p:nvSpPr>
          <p:cNvPr id="25" name="TextBox 24"/>
          <p:cNvSpPr txBox="1"/>
          <p:nvPr userDrawn="1"/>
        </p:nvSpPr>
        <p:spPr>
          <a:xfrm>
            <a:off x="76200" y="3960674"/>
            <a:ext cx="3200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b="1" dirty="0" smtClean="0">
                <a:solidFill>
                  <a:schemeClr val="bg1"/>
                </a:solidFill>
              </a:rPr>
              <a:t>Contributors:</a:t>
            </a:r>
          </a:p>
          <a:p>
            <a:pPr algn="l"/>
            <a:endParaRPr lang="en-US" sz="8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400" dirty="0" smtClean="0">
                <a:solidFill>
                  <a:srgbClr val="00FFFF"/>
                </a:solidFill>
              </a:rPr>
              <a:t>G.</a:t>
            </a:r>
            <a:r>
              <a:rPr lang="en-US" sz="1400" baseline="0" dirty="0" smtClean="0">
                <a:solidFill>
                  <a:srgbClr val="00FFFF"/>
                </a:solidFill>
              </a:rPr>
              <a:t> Hupin (LLNL)</a:t>
            </a:r>
          </a:p>
          <a:p>
            <a:pPr algn="l"/>
            <a:endParaRPr lang="en-US" sz="800" dirty="0" smtClean="0">
              <a:solidFill>
                <a:srgbClr val="66FFFF"/>
              </a:solidFill>
            </a:endParaRPr>
          </a:p>
          <a:p>
            <a:pPr algn="l"/>
            <a:r>
              <a:rPr lang="en-US" sz="1400" dirty="0" smtClean="0">
                <a:solidFill>
                  <a:schemeClr val="bg1"/>
                </a:solidFill>
              </a:rPr>
              <a:t>P. Navrátil,</a:t>
            </a:r>
            <a:r>
              <a:rPr lang="en-US" sz="1400" baseline="0" dirty="0" smtClean="0">
                <a:solidFill>
                  <a:schemeClr val="bg1"/>
                </a:solidFill>
              </a:rPr>
              <a:t> </a:t>
            </a:r>
            <a:r>
              <a:rPr lang="en-US" sz="1400" dirty="0" smtClean="0">
                <a:solidFill>
                  <a:srgbClr val="00FFFF"/>
                </a:solidFill>
              </a:rPr>
              <a:t>C. Romero-Redondo</a:t>
            </a:r>
            <a:r>
              <a:rPr lang="en-US" sz="1400" dirty="0" smtClean="0">
                <a:solidFill>
                  <a:schemeClr val="bg1"/>
                </a:solidFill>
              </a:rPr>
              <a:t>,       J. </a:t>
            </a:r>
            <a:r>
              <a:rPr lang="en-US" sz="1400" dirty="0" err="1" smtClean="0">
                <a:solidFill>
                  <a:schemeClr val="bg1"/>
                </a:solidFill>
              </a:rPr>
              <a:t>Dohet-Eraly</a:t>
            </a:r>
            <a:r>
              <a:rPr lang="en-US" sz="1400" dirty="0" smtClean="0">
                <a:solidFill>
                  <a:schemeClr val="bg1"/>
                </a:solidFill>
              </a:rPr>
              <a:t>, F. Raimondi (TRIUMF)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800" dirty="0" smtClean="0">
              <a:solidFill>
                <a:schemeClr val="bg1"/>
              </a:solidFill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 smtClean="0">
                <a:solidFill>
                  <a:schemeClr val="bg1"/>
                </a:solidFill>
              </a:rPr>
              <a:t>R. Roth,</a:t>
            </a:r>
            <a:r>
              <a:rPr lang="en-US" sz="1400" baseline="0" dirty="0" smtClean="0">
                <a:solidFill>
                  <a:schemeClr val="bg1"/>
                </a:solidFill>
              </a:rPr>
              <a:t> </a:t>
            </a:r>
            <a:r>
              <a:rPr lang="en-US" sz="1400" dirty="0" smtClean="0">
                <a:solidFill>
                  <a:srgbClr val="00FFFF"/>
                </a:solidFill>
              </a:rPr>
              <a:t>J. </a:t>
            </a:r>
            <a:r>
              <a:rPr lang="en-US" sz="1400" dirty="0" err="1" smtClean="0">
                <a:solidFill>
                  <a:srgbClr val="00FFFF"/>
                </a:solidFill>
              </a:rPr>
              <a:t>Langhammer</a:t>
            </a:r>
            <a:r>
              <a:rPr lang="en-US" sz="1400" dirty="0" smtClean="0">
                <a:solidFill>
                  <a:schemeClr val="bg1"/>
                </a:solidFill>
              </a:rPr>
              <a:t>, A. </a:t>
            </a:r>
            <a:r>
              <a:rPr lang="en-US" sz="1400" dirty="0" err="1" smtClean="0">
                <a:solidFill>
                  <a:schemeClr val="bg1"/>
                </a:solidFill>
              </a:rPr>
              <a:t>Calci</a:t>
            </a:r>
            <a:r>
              <a:rPr lang="en-US" sz="1400" dirty="0" smtClean="0">
                <a:solidFill>
                  <a:schemeClr val="bg1"/>
                </a:solidFill>
              </a:rPr>
              <a:t>  (TU Darmstadt)</a:t>
            </a:r>
          </a:p>
        </p:txBody>
      </p:sp>
      <p:sp>
        <p:nvSpPr>
          <p:cNvPr id="26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5105400" y="2678112"/>
            <a:ext cx="3962400" cy="369888"/>
          </a:xfrm>
        </p:spPr>
        <p:txBody>
          <a:bodyPr>
            <a:noAutofit/>
          </a:bodyPr>
          <a:lstStyle>
            <a:lvl1pPr>
              <a:lnSpc>
                <a:spcPts val="2200"/>
              </a:lnSpc>
              <a:buNone/>
              <a:defRPr sz="2000">
                <a:latin typeface="Arial"/>
                <a:cs typeface="Arial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9" name="Title 9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986725"/>
          </a:xfrm>
        </p:spPr>
        <p:txBody>
          <a:bodyPr/>
          <a:lstStyle>
            <a:lvl1pPr>
              <a:lnSpc>
                <a:spcPts val="3800"/>
              </a:lnSpc>
              <a:defRPr sz="3000" b="0" i="1">
                <a:solidFill>
                  <a:srgbClr val="0F4F97"/>
                </a:solidFill>
                <a:effectLst>
                  <a:outerShdw blurRad="50800" dist="38100" dir="54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0" name="Text Placeholder 11"/>
          <p:cNvSpPr>
            <a:spLocks noGrp="1"/>
          </p:cNvSpPr>
          <p:nvPr>
            <p:ph type="body" sz="quarter" idx="15"/>
          </p:nvPr>
        </p:nvSpPr>
        <p:spPr>
          <a:xfrm>
            <a:off x="804675" y="2227882"/>
            <a:ext cx="5434199" cy="369888"/>
          </a:xfrm>
        </p:spPr>
        <p:txBody>
          <a:bodyPr>
            <a:noAutofit/>
          </a:bodyPr>
          <a:lstStyle>
            <a:lvl1pPr>
              <a:lnSpc>
                <a:spcPts val="2200"/>
              </a:lnSpc>
              <a:buNone/>
              <a:defRPr sz="1600" i="1">
                <a:latin typeface="Arial"/>
                <a:cs typeface="Arial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MosiaicBubbl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43" t="-335" r="4574" b="1"/>
          <a:stretch/>
        </p:blipFill>
        <p:spPr>
          <a:xfrm>
            <a:off x="3429000" y="3048000"/>
            <a:ext cx="5715000" cy="3810000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91300" y="152400"/>
            <a:ext cx="2019300" cy="5943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152400"/>
            <a:ext cx="5905500" cy="5943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7950200" cy="8096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33400" y="1371600"/>
            <a:ext cx="3962400" cy="4724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371600"/>
            <a:ext cx="3962400" cy="228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810000"/>
            <a:ext cx="3962400" cy="228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7950200" cy="8096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33400" y="1371600"/>
            <a:ext cx="3962400" cy="4724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1600"/>
            <a:ext cx="3962400" cy="4724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371600"/>
            <a:ext cx="3962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1600"/>
            <a:ext cx="3962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3400" y="1371600"/>
            <a:ext cx="80772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Rectangle 20"/>
          <p:cNvSpPr/>
          <p:nvPr/>
        </p:nvSpPr>
        <p:spPr>
          <a:xfrm>
            <a:off x="0" y="6355080"/>
            <a:ext cx="9144000" cy="5029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Ins="0" rtlCol="0" anchor="ctr"/>
          <a:lstStyle/>
          <a:p>
            <a:pPr algn="ctr"/>
            <a:endParaRPr lang="en-US" dirty="0">
              <a:latin typeface="Arial"/>
            </a:endParaRPr>
          </a:p>
        </p:txBody>
      </p:sp>
      <p:sp>
        <p:nvSpPr>
          <p:cNvPr id="22" name="Rectangle 21"/>
          <p:cNvSpPr/>
          <p:nvPr/>
        </p:nvSpPr>
        <p:spPr bwMode="invGray">
          <a:xfrm>
            <a:off x="1" y="635508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>
              <a:latin typeface="Arial"/>
            </a:endParaRPr>
          </a:p>
        </p:txBody>
      </p:sp>
      <p:sp>
        <p:nvSpPr>
          <p:cNvPr id="23" name="Text Box 20"/>
          <p:cNvSpPr txBox="1">
            <a:spLocks noChangeArrowheads="1"/>
          </p:cNvSpPr>
          <p:nvPr/>
        </p:nvSpPr>
        <p:spPr bwMode="auto">
          <a:xfrm>
            <a:off x="379731" y="6473915"/>
            <a:ext cx="305254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124A91"/>
                </a:solidFill>
                <a:latin typeface="Arial Narrow" pitchFamily="-80" charset="0"/>
              </a:rPr>
              <a:t>Lawrence Livermore National Laboratory</a:t>
            </a:r>
          </a:p>
        </p:txBody>
      </p:sp>
      <p:sp>
        <p:nvSpPr>
          <p:cNvPr id="25" name="Slide Number Placeholder 7"/>
          <p:cNvSpPr txBox="1">
            <a:spLocks/>
          </p:cNvSpPr>
          <p:nvPr/>
        </p:nvSpPr>
        <p:spPr>
          <a:xfrm>
            <a:off x="8610600" y="6553200"/>
            <a:ext cx="360727" cy="159392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D690BD-BADF-4FBD-97E7-557E707EBBB2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7" name="Picture 21" descr="lab_icon_no_box_blue_rgb"/>
          <p:cNvPicPr>
            <a:picLocks noChangeAspect="1" noChangeArrowheads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80166" y="6535024"/>
            <a:ext cx="231880" cy="211357"/>
          </a:xfrm>
          <a:prstGeom prst="rect">
            <a:avLst/>
          </a:prstGeom>
          <a:noFill/>
          <a:effectLst/>
        </p:spPr>
      </p:pic>
      <p:sp>
        <p:nvSpPr>
          <p:cNvPr id="28" name="TextBox 27"/>
          <p:cNvSpPr txBox="1"/>
          <p:nvPr/>
        </p:nvSpPr>
        <p:spPr>
          <a:xfrm>
            <a:off x="7509096" y="6553200"/>
            <a:ext cx="994824" cy="169277"/>
          </a:xfrm>
          <a:prstGeom prst="rect">
            <a:avLst/>
          </a:prstGeom>
          <a:noFill/>
        </p:spPr>
        <p:txBody>
          <a:bodyPr wrap="none" lIns="0" bIns="0" rtlCol="0" anchor="b" anchorCtr="0">
            <a:spAutoFit/>
          </a:bodyPr>
          <a:lstStyle/>
          <a:p>
            <a:pPr algn="r"/>
            <a:r>
              <a:rPr lang="en-US" sz="800" b="0" i="0" dirty="0" smtClean="0">
                <a:solidFill>
                  <a:srgbClr val="000000"/>
                </a:solidFill>
                <a:latin typeface="Consolas"/>
                <a:ea typeface="Consolas"/>
                <a:cs typeface="Consolas"/>
              </a:rPr>
              <a:t>LLNL-PRES-655514</a:t>
            </a:r>
            <a:endParaRPr lang="en-US" sz="600" dirty="0" smtClean="0">
              <a:latin typeface="Arial"/>
              <a:cs typeface="Arial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0" y="0"/>
            <a:ext cx="9144000" cy="9906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Ins="0" rtlCol="0" anchor="ctr"/>
          <a:lstStyle/>
          <a:p>
            <a:pPr algn="ctr"/>
            <a:endParaRPr lang="en-US" dirty="0">
              <a:latin typeface="Arial"/>
            </a:endParaRPr>
          </a:p>
        </p:txBody>
      </p:sp>
      <p:sp>
        <p:nvSpPr>
          <p:cNvPr id="31" name="Rectangle 30"/>
          <p:cNvSpPr/>
          <p:nvPr/>
        </p:nvSpPr>
        <p:spPr bwMode="invGray">
          <a:xfrm>
            <a:off x="0" y="99060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62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>
              <a:latin typeface="Arial"/>
            </a:endParaRPr>
          </a:p>
        </p:txBody>
      </p:sp>
      <p:sp>
        <p:nvSpPr>
          <p:cNvPr id="1030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180975"/>
            <a:ext cx="7950200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124A9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124A91"/>
          </a:solidFill>
          <a:latin typeface="Arial Narrow" pitchFamily="48" charset="0"/>
          <a:ea typeface="ＭＳ Ｐゴシック" pitchFamily="48" charset="-128"/>
          <a:cs typeface="ＭＳ Ｐゴシック" pitchFamily="48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124A91"/>
          </a:solidFill>
          <a:latin typeface="Arial Narrow" pitchFamily="48" charset="0"/>
          <a:ea typeface="ＭＳ Ｐゴシック" pitchFamily="48" charset="-128"/>
          <a:cs typeface="ＭＳ Ｐゴシック" pitchFamily="48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124A91"/>
          </a:solidFill>
          <a:latin typeface="Arial Narrow" pitchFamily="48" charset="0"/>
          <a:ea typeface="ＭＳ Ｐゴシック" pitchFamily="48" charset="-128"/>
          <a:cs typeface="ＭＳ Ｐゴシック" pitchFamily="48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124A91"/>
          </a:solidFill>
          <a:latin typeface="Arial Narrow" pitchFamily="48" charset="0"/>
          <a:ea typeface="ＭＳ Ｐゴシック" pitchFamily="48" charset="-128"/>
          <a:cs typeface="ＭＳ Ｐゴシック" pitchFamily="48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2800" b="1">
          <a:solidFill>
            <a:srgbClr val="124A91"/>
          </a:solidFill>
          <a:latin typeface="Arial Narrow" pitchFamily="48" charset="0"/>
          <a:ea typeface="ＭＳ Ｐゴシック" pitchFamily="48" charset="-128"/>
          <a:cs typeface="ＭＳ Ｐゴシック" pitchFamily="48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2800" b="1">
          <a:solidFill>
            <a:srgbClr val="124A91"/>
          </a:solidFill>
          <a:latin typeface="Arial Narrow" pitchFamily="48" charset="0"/>
          <a:ea typeface="ＭＳ Ｐゴシック" pitchFamily="48" charset="-128"/>
          <a:cs typeface="ＭＳ Ｐゴシック" pitchFamily="48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>
          <a:solidFill>
            <a:srgbClr val="124A91"/>
          </a:solidFill>
          <a:latin typeface="Arial Narrow" pitchFamily="48" charset="0"/>
          <a:ea typeface="ＭＳ Ｐゴシック" pitchFamily="48" charset="-128"/>
          <a:cs typeface="ＭＳ Ｐゴシック" pitchFamily="48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>
          <a:solidFill>
            <a:srgbClr val="124A91"/>
          </a:solidFill>
          <a:latin typeface="Arial Narrow" pitchFamily="48" charset="0"/>
          <a:ea typeface="ＭＳ Ｐゴシック" pitchFamily="48" charset="-128"/>
          <a:cs typeface="ＭＳ Ｐゴシック" pitchFamily="48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4483"/>
        </a:buClr>
        <a:buFont typeface="Wingdings" pitchFamily="48" charset="2"/>
        <a:buChar char="§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4483"/>
        </a:buClr>
        <a:buFont typeface="Times" pitchFamily="48" charset="0"/>
        <a:buChar char="•"/>
        <a:defRPr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4483"/>
        </a:buClr>
        <a:buFont typeface="Symbol" pitchFamily="48" charset="2"/>
        <a:buChar char=""/>
        <a:defRPr sz="16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004483"/>
        </a:buClr>
        <a:buFont typeface="Symbol" pitchFamily="48" charset="2"/>
        <a:buChar char=""/>
        <a:defRPr sz="14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004483"/>
        </a:buClr>
        <a:buFont typeface="Geneva CE" pitchFamily="48" charset="-18"/>
        <a:buChar char="»"/>
        <a:defRPr sz="14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004483"/>
        </a:buClr>
        <a:buFont typeface="Geneva CE" pitchFamily="48" charset="-18"/>
        <a:buChar char="»"/>
        <a:defRPr sz="14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004483"/>
        </a:buClr>
        <a:buFont typeface="Geneva CE" pitchFamily="48" charset="-18"/>
        <a:buChar char="»"/>
        <a:defRPr sz="14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004483"/>
        </a:buClr>
        <a:buFont typeface="Geneva CE" pitchFamily="48" charset="-18"/>
        <a:buChar char="»"/>
        <a:defRPr sz="14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004483"/>
        </a:buClr>
        <a:buFont typeface="Geneva CE" pitchFamily="48" charset="-18"/>
        <a:buChar char="»"/>
        <a:defRPr sz="1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9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4" Type="http://schemas.openxmlformats.org/officeDocument/2006/relationships/image" Target="../media/image41.emf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2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4" Type="http://schemas.openxmlformats.org/officeDocument/2006/relationships/image" Target="../media/image44.jpeg"/><Relationship Id="rId5" Type="http://schemas.microsoft.com/office/2007/relationships/hdphoto" Target="../media/hdphoto2.wdp"/><Relationship Id="rId6" Type="http://schemas.openxmlformats.org/officeDocument/2006/relationships/image" Target="../media/image45.emf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image" Target="../media/image48.png"/><Relationship Id="rId6" Type="http://schemas.openxmlformats.org/officeDocument/2006/relationships/image" Target="../media/image49.png"/><Relationship Id="rId7" Type="http://schemas.openxmlformats.org/officeDocument/2006/relationships/image" Target="../media/image50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tiff"/><Relationship Id="rId3" Type="http://schemas.openxmlformats.org/officeDocument/2006/relationships/image" Target="../media/image52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3.tiff"/><Relationship Id="rId3" Type="http://schemas.openxmlformats.org/officeDocument/2006/relationships/image" Target="../media/image54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5.tiff"/><Relationship Id="rId3" Type="http://schemas.openxmlformats.org/officeDocument/2006/relationships/image" Target="../media/image56.tif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tif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tif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emf"/><Relationship Id="rId3" Type="http://schemas.openxmlformats.org/officeDocument/2006/relationships/image" Target="../media/image59.emf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image" Target="../media/image62.emf"/><Relationship Id="rId20" Type="http://schemas.openxmlformats.org/officeDocument/2006/relationships/oleObject" Target="../embeddings/oleObject31.bin"/><Relationship Id="rId21" Type="http://schemas.openxmlformats.org/officeDocument/2006/relationships/image" Target="../media/image68.emf"/><Relationship Id="rId22" Type="http://schemas.openxmlformats.org/officeDocument/2006/relationships/oleObject" Target="../embeddings/oleObject32.bin"/><Relationship Id="rId23" Type="http://schemas.openxmlformats.org/officeDocument/2006/relationships/image" Target="../media/image69.emf"/><Relationship Id="rId24" Type="http://schemas.openxmlformats.org/officeDocument/2006/relationships/oleObject" Target="../embeddings/oleObject33.bin"/><Relationship Id="rId25" Type="http://schemas.openxmlformats.org/officeDocument/2006/relationships/image" Target="../media/image70.emf"/><Relationship Id="rId26" Type="http://schemas.openxmlformats.org/officeDocument/2006/relationships/oleObject" Target="../embeddings/oleObject34.bin"/><Relationship Id="rId27" Type="http://schemas.openxmlformats.org/officeDocument/2006/relationships/image" Target="../media/image71.emf"/><Relationship Id="rId10" Type="http://schemas.openxmlformats.org/officeDocument/2006/relationships/oleObject" Target="../embeddings/oleObject26.bin"/><Relationship Id="rId11" Type="http://schemas.openxmlformats.org/officeDocument/2006/relationships/image" Target="../media/image63.emf"/><Relationship Id="rId12" Type="http://schemas.openxmlformats.org/officeDocument/2006/relationships/oleObject" Target="../embeddings/oleObject27.bin"/><Relationship Id="rId13" Type="http://schemas.openxmlformats.org/officeDocument/2006/relationships/image" Target="../media/image64.emf"/><Relationship Id="rId14" Type="http://schemas.openxmlformats.org/officeDocument/2006/relationships/oleObject" Target="../embeddings/oleObject28.bin"/><Relationship Id="rId15" Type="http://schemas.openxmlformats.org/officeDocument/2006/relationships/image" Target="../media/image65.emf"/><Relationship Id="rId16" Type="http://schemas.openxmlformats.org/officeDocument/2006/relationships/oleObject" Target="../embeddings/oleObject29.bin"/><Relationship Id="rId17" Type="http://schemas.openxmlformats.org/officeDocument/2006/relationships/image" Target="../media/image66.emf"/><Relationship Id="rId18" Type="http://schemas.openxmlformats.org/officeDocument/2006/relationships/oleObject" Target="../embeddings/oleObject30.bin"/><Relationship Id="rId19" Type="http://schemas.openxmlformats.org/officeDocument/2006/relationships/image" Target="../media/image67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2.xml"/><Relationship Id="rId4" Type="http://schemas.openxmlformats.org/officeDocument/2006/relationships/oleObject" Target="../embeddings/oleObject23.bin"/><Relationship Id="rId5" Type="http://schemas.openxmlformats.org/officeDocument/2006/relationships/image" Target="../media/image60.emf"/><Relationship Id="rId6" Type="http://schemas.openxmlformats.org/officeDocument/2006/relationships/oleObject" Target="../embeddings/oleObject24.bin"/><Relationship Id="rId7" Type="http://schemas.openxmlformats.org/officeDocument/2006/relationships/image" Target="../media/image61.emf"/><Relationship Id="rId8" Type="http://schemas.openxmlformats.org/officeDocument/2006/relationships/oleObject" Target="../embeddings/oleObject25.bin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oleObject" Target="../embeddings/oleObject38.bin"/><Relationship Id="rId20" Type="http://schemas.openxmlformats.org/officeDocument/2006/relationships/image" Target="../media/image80.emf"/><Relationship Id="rId21" Type="http://schemas.openxmlformats.org/officeDocument/2006/relationships/oleObject" Target="../embeddings/oleObject44.bin"/><Relationship Id="rId22" Type="http://schemas.openxmlformats.org/officeDocument/2006/relationships/image" Target="../media/image81.emf"/><Relationship Id="rId10" Type="http://schemas.openxmlformats.org/officeDocument/2006/relationships/image" Target="../media/image75.emf"/><Relationship Id="rId11" Type="http://schemas.openxmlformats.org/officeDocument/2006/relationships/oleObject" Target="../embeddings/oleObject39.bin"/><Relationship Id="rId12" Type="http://schemas.openxmlformats.org/officeDocument/2006/relationships/image" Target="../media/image76.emf"/><Relationship Id="rId13" Type="http://schemas.openxmlformats.org/officeDocument/2006/relationships/oleObject" Target="../embeddings/oleObject40.bin"/><Relationship Id="rId14" Type="http://schemas.openxmlformats.org/officeDocument/2006/relationships/image" Target="../media/image77.emf"/><Relationship Id="rId15" Type="http://schemas.openxmlformats.org/officeDocument/2006/relationships/oleObject" Target="../embeddings/oleObject41.bin"/><Relationship Id="rId16" Type="http://schemas.openxmlformats.org/officeDocument/2006/relationships/image" Target="../media/image78.emf"/><Relationship Id="rId17" Type="http://schemas.openxmlformats.org/officeDocument/2006/relationships/oleObject" Target="../embeddings/oleObject42.bin"/><Relationship Id="rId18" Type="http://schemas.openxmlformats.org/officeDocument/2006/relationships/image" Target="../media/image79.emf"/><Relationship Id="rId19" Type="http://schemas.openxmlformats.org/officeDocument/2006/relationships/oleObject" Target="../embeddings/oleObject43.bin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35.bin"/><Relationship Id="rId4" Type="http://schemas.openxmlformats.org/officeDocument/2006/relationships/image" Target="../media/image72.emf"/><Relationship Id="rId5" Type="http://schemas.openxmlformats.org/officeDocument/2006/relationships/oleObject" Target="../embeddings/oleObject36.bin"/><Relationship Id="rId6" Type="http://schemas.openxmlformats.org/officeDocument/2006/relationships/image" Target="../media/image73.emf"/><Relationship Id="rId7" Type="http://schemas.openxmlformats.org/officeDocument/2006/relationships/oleObject" Target="../embeddings/oleObject37.bin"/><Relationship Id="rId8" Type="http://schemas.openxmlformats.org/officeDocument/2006/relationships/image" Target="../media/image74.emf"/></Relationships>
</file>

<file path=ppt/slides/_rels/slide2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85.emf"/><Relationship Id="rId12" Type="http://schemas.openxmlformats.org/officeDocument/2006/relationships/oleObject" Target="../embeddings/oleObject49.bin"/><Relationship Id="rId13" Type="http://schemas.openxmlformats.org/officeDocument/2006/relationships/image" Target="../media/image86.emf"/><Relationship Id="rId14" Type="http://schemas.openxmlformats.org/officeDocument/2006/relationships/oleObject" Target="../embeddings/oleObject50.bin"/><Relationship Id="rId15" Type="http://schemas.openxmlformats.org/officeDocument/2006/relationships/image" Target="../media/image87.em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13.xml"/><Relationship Id="rId4" Type="http://schemas.openxmlformats.org/officeDocument/2006/relationships/oleObject" Target="../embeddings/oleObject45.bin"/><Relationship Id="rId5" Type="http://schemas.openxmlformats.org/officeDocument/2006/relationships/image" Target="../media/image82.emf"/><Relationship Id="rId6" Type="http://schemas.openxmlformats.org/officeDocument/2006/relationships/oleObject" Target="../embeddings/oleObject46.bin"/><Relationship Id="rId7" Type="http://schemas.openxmlformats.org/officeDocument/2006/relationships/image" Target="../media/image83.emf"/><Relationship Id="rId8" Type="http://schemas.openxmlformats.org/officeDocument/2006/relationships/oleObject" Target="../embeddings/oleObject47.bin"/><Relationship Id="rId9" Type="http://schemas.openxmlformats.org/officeDocument/2006/relationships/image" Target="../media/image84.emf"/><Relationship Id="rId10" Type="http://schemas.openxmlformats.org/officeDocument/2006/relationships/oleObject" Target="../embeddings/oleObject48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4" Type="http://schemas.openxmlformats.org/officeDocument/2006/relationships/image" Target="../media/image89.tiff"/><Relationship Id="rId5" Type="http://schemas.openxmlformats.org/officeDocument/2006/relationships/image" Target="../media/image90.tiff"/><Relationship Id="rId6" Type="http://schemas.openxmlformats.org/officeDocument/2006/relationships/oleObject" Target="../embeddings/oleObject51.bin"/><Relationship Id="rId7" Type="http://schemas.openxmlformats.org/officeDocument/2006/relationships/image" Target="../media/image88.emf"/><Relationship Id="rId8" Type="http://schemas.openxmlformats.org/officeDocument/2006/relationships/image" Target="../media/image91.tiff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tiff"/><Relationship Id="rId4" Type="http://schemas.openxmlformats.org/officeDocument/2006/relationships/oleObject" Target="../embeddings/oleObject52.bin"/><Relationship Id="rId5" Type="http://schemas.openxmlformats.org/officeDocument/2006/relationships/image" Target="../media/image92.emf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tiff"/><Relationship Id="rId4" Type="http://schemas.openxmlformats.org/officeDocument/2006/relationships/oleObject" Target="../embeddings/oleObject53.bin"/><Relationship Id="rId5" Type="http://schemas.openxmlformats.org/officeDocument/2006/relationships/image" Target="../media/image94.emf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tiff"/><Relationship Id="rId4" Type="http://schemas.openxmlformats.org/officeDocument/2006/relationships/image" Target="../media/image97.tiff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98.tif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4" Type="http://schemas.openxmlformats.org/officeDocument/2006/relationships/image" Target="../media/image101.tiff"/><Relationship Id="rId5" Type="http://schemas.openxmlformats.org/officeDocument/2006/relationships/image" Target="../media/image102.tiff"/><Relationship Id="rId6" Type="http://schemas.openxmlformats.org/officeDocument/2006/relationships/oleObject" Target="../embeddings/oleObject54.bin"/><Relationship Id="rId7" Type="http://schemas.openxmlformats.org/officeDocument/2006/relationships/image" Target="../media/image99.emf"/><Relationship Id="rId8" Type="http://schemas.openxmlformats.org/officeDocument/2006/relationships/oleObject" Target="../embeddings/oleObject55.bin"/><Relationship Id="rId9" Type="http://schemas.openxmlformats.org/officeDocument/2006/relationships/image" Target="../media/image100.emf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tiff"/><Relationship Id="rId4" Type="http://schemas.openxmlformats.org/officeDocument/2006/relationships/image" Target="../media/image104.tiff"/><Relationship Id="rId5" Type="http://schemas.openxmlformats.org/officeDocument/2006/relationships/image" Target="../media/image105.tiff"/><Relationship Id="rId6" Type="http://schemas.openxmlformats.org/officeDocument/2006/relationships/image" Target="../media/image106.tiff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5.emf"/><Relationship Id="rId6" Type="http://schemas.openxmlformats.org/officeDocument/2006/relationships/image" Target="../media/image6.png"/><Relationship Id="rId7" Type="http://schemas.openxmlformats.org/officeDocument/2006/relationships/image" Target="../media/image7.tiff"/><Relationship Id="rId8" Type="http://schemas.openxmlformats.org/officeDocument/2006/relationships/image" Target="../media/image8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oleObject" Target="../embeddings/oleObject4.bin"/><Relationship Id="rId20" Type="http://schemas.openxmlformats.org/officeDocument/2006/relationships/image" Target="../media/image14.emf"/><Relationship Id="rId10" Type="http://schemas.openxmlformats.org/officeDocument/2006/relationships/image" Target="../media/image11.emf"/><Relationship Id="rId11" Type="http://schemas.openxmlformats.org/officeDocument/2006/relationships/oleObject" Target="../embeddings/oleObject5.bin"/><Relationship Id="rId12" Type="http://schemas.openxmlformats.org/officeDocument/2006/relationships/image" Target="../media/image12.emf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19.png"/><Relationship Id="rId17" Type="http://schemas.openxmlformats.org/officeDocument/2006/relationships/oleObject" Target="../embeddings/oleObject6.bin"/><Relationship Id="rId18" Type="http://schemas.openxmlformats.org/officeDocument/2006/relationships/image" Target="../media/image13.wmf"/><Relationship Id="rId19" Type="http://schemas.openxmlformats.org/officeDocument/2006/relationships/oleObject" Target="../embeddings/oleObject7.bin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5.xml"/><Relationship Id="rId4" Type="http://schemas.openxmlformats.org/officeDocument/2006/relationships/oleObject" Target="../embeddings/oleObject2.bin"/><Relationship Id="rId5" Type="http://schemas.openxmlformats.org/officeDocument/2006/relationships/image" Target="../media/image9.emf"/><Relationship Id="rId6" Type="http://schemas.openxmlformats.org/officeDocument/2006/relationships/image" Target="../media/image15.png"/><Relationship Id="rId7" Type="http://schemas.openxmlformats.org/officeDocument/2006/relationships/oleObject" Target="../embeddings/oleObject3.bin"/><Relationship Id="rId8" Type="http://schemas.openxmlformats.org/officeDocument/2006/relationships/image" Target="../media/image10.emf"/></Relationships>
</file>

<file path=ppt/slides/_rels/slide6.xml.rels><?xml version="1.0" encoding="UTF-8" standalone="yes"?>
<Relationships xmlns="http://schemas.openxmlformats.org/package/2006/relationships"><Relationship Id="rId20" Type="http://schemas.openxmlformats.org/officeDocument/2006/relationships/oleObject" Target="../embeddings/oleObject15.bin"/><Relationship Id="rId21" Type="http://schemas.openxmlformats.org/officeDocument/2006/relationships/oleObject" Target="../embeddings/oleObject16.bin"/><Relationship Id="rId22" Type="http://schemas.openxmlformats.org/officeDocument/2006/relationships/image" Target="../media/image27.emf"/><Relationship Id="rId23" Type="http://schemas.openxmlformats.org/officeDocument/2006/relationships/oleObject" Target="../embeddings/oleObject17.bin"/><Relationship Id="rId24" Type="http://schemas.openxmlformats.org/officeDocument/2006/relationships/image" Target="../media/image28.emf"/><Relationship Id="rId25" Type="http://schemas.openxmlformats.org/officeDocument/2006/relationships/oleObject" Target="../embeddings/oleObject18.bin"/><Relationship Id="rId26" Type="http://schemas.openxmlformats.org/officeDocument/2006/relationships/oleObject" Target="../embeddings/oleObject19.bin"/><Relationship Id="rId27" Type="http://schemas.openxmlformats.org/officeDocument/2006/relationships/image" Target="../media/image29.emf"/><Relationship Id="rId28" Type="http://schemas.openxmlformats.org/officeDocument/2006/relationships/oleObject" Target="../embeddings/oleObject20.bin"/><Relationship Id="rId29" Type="http://schemas.openxmlformats.org/officeDocument/2006/relationships/image" Target="../media/image30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6.xml"/><Relationship Id="rId4" Type="http://schemas.openxmlformats.org/officeDocument/2006/relationships/oleObject" Target="../embeddings/oleObject8.bin"/><Relationship Id="rId5" Type="http://schemas.openxmlformats.org/officeDocument/2006/relationships/image" Target="../media/image20.emf"/><Relationship Id="rId30" Type="http://schemas.openxmlformats.org/officeDocument/2006/relationships/oleObject" Target="../embeddings/oleObject21.bin"/><Relationship Id="rId31" Type="http://schemas.openxmlformats.org/officeDocument/2006/relationships/image" Target="../media/image31.emf"/><Relationship Id="rId32" Type="http://schemas.openxmlformats.org/officeDocument/2006/relationships/oleObject" Target="../embeddings/oleObject22.bin"/><Relationship Id="rId9" Type="http://schemas.openxmlformats.org/officeDocument/2006/relationships/image" Target="../media/image21.emf"/><Relationship Id="rId6" Type="http://schemas.openxmlformats.org/officeDocument/2006/relationships/image" Target="../media/image33.png"/><Relationship Id="rId7" Type="http://schemas.openxmlformats.org/officeDocument/2006/relationships/image" Target="../media/image34.png"/><Relationship Id="rId8" Type="http://schemas.openxmlformats.org/officeDocument/2006/relationships/oleObject" Target="../embeddings/oleObject9.bin"/><Relationship Id="rId33" Type="http://schemas.openxmlformats.org/officeDocument/2006/relationships/image" Target="../media/image32.emf"/><Relationship Id="rId10" Type="http://schemas.openxmlformats.org/officeDocument/2006/relationships/oleObject" Target="../embeddings/oleObject10.bin"/><Relationship Id="rId11" Type="http://schemas.openxmlformats.org/officeDocument/2006/relationships/image" Target="../media/image22.emf"/><Relationship Id="rId12" Type="http://schemas.openxmlformats.org/officeDocument/2006/relationships/oleObject" Target="../embeddings/oleObject11.bin"/><Relationship Id="rId13" Type="http://schemas.openxmlformats.org/officeDocument/2006/relationships/image" Target="../media/image23.emf"/><Relationship Id="rId14" Type="http://schemas.openxmlformats.org/officeDocument/2006/relationships/oleObject" Target="../embeddings/oleObject12.bin"/><Relationship Id="rId15" Type="http://schemas.openxmlformats.org/officeDocument/2006/relationships/image" Target="../media/image24.emf"/><Relationship Id="rId16" Type="http://schemas.openxmlformats.org/officeDocument/2006/relationships/oleObject" Target="../embeddings/oleObject13.bin"/><Relationship Id="rId17" Type="http://schemas.openxmlformats.org/officeDocument/2006/relationships/image" Target="../media/image25.emf"/><Relationship Id="rId18" Type="http://schemas.openxmlformats.org/officeDocument/2006/relationships/oleObject" Target="../embeddings/oleObject14.bin"/><Relationship Id="rId19" Type="http://schemas.openxmlformats.org/officeDocument/2006/relationships/image" Target="../media/image26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5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tiff"/><Relationship Id="rId3" Type="http://schemas.openxmlformats.org/officeDocument/2006/relationships/image" Target="../media/image37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8.emf"/><Relationship Id="rId3" Type="http://schemas.openxmlformats.org/officeDocument/2006/relationships/image" Target="../media/image3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652275" y="1781794"/>
            <a:ext cx="7577325" cy="428006"/>
          </a:xfrm>
        </p:spPr>
        <p:txBody>
          <a:bodyPr/>
          <a:lstStyle/>
          <a:p>
            <a:r>
              <a:rPr lang="en-US" dirty="0" smtClean="0"/>
              <a:t>Advances in Radioactive Isotope Science</a:t>
            </a:r>
          </a:p>
          <a:p>
            <a:endParaRPr lang="en-US" sz="16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algn="r"/>
            <a:r>
              <a:rPr lang="en-US" dirty="0" smtClean="0"/>
              <a:t>S. Quaglioni 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Toward a fundamental understanding </a:t>
            </a:r>
            <a:br>
              <a:rPr lang="en-US" dirty="0" smtClean="0"/>
            </a:br>
            <a:r>
              <a:rPr lang="en-US" dirty="0" smtClean="0"/>
              <a:t>of nuclear reactions and exotic nuclei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smtClean="0"/>
              <a:t>Tokyo, June 1-6,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07458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Are 3N forces necessary to achieve a complete </a:t>
            </a:r>
            <a:r>
              <a:rPr lang="en-US" dirty="0" err="1" smtClean="0"/>
              <a:t>picture?The</a:t>
            </a:r>
            <a:r>
              <a:rPr lang="en-US" dirty="0" smtClean="0"/>
              <a:t> unbound </a:t>
            </a:r>
            <a:r>
              <a:rPr lang="en-US" baseline="30000" dirty="0" smtClean="0"/>
              <a:t>5</a:t>
            </a:r>
            <a:r>
              <a:rPr lang="en-US" dirty="0" smtClean="0"/>
              <a:t>He nucleus is an excellent testing ground</a:t>
            </a:r>
            <a:endParaRPr lang="en-US" sz="3600" dirty="0">
              <a:solidFill>
                <a:schemeClr val="accent4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33400" y="1600200"/>
            <a:ext cx="3733800" cy="3429000"/>
          </a:xfrm>
        </p:spPr>
        <p:txBody>
          <a:bodyPr/>
          <a:lstStyle/>
          <a:p>
            <a:r>
              <a:rPr lang="en-US" sz="1800" dirty="0" smtClean="0"/>
              <a:t>Are the </a:t>
            </a:r>
            <a:r>
              <a:rPr lang="en-US" sz="1800" baseline="30000" dirty="0" smtClean="0"/>
              <a:t>5</a:t>
            </a:r>
            <a:r>
              <a:rPr lang="en-US" sz="1800" dirty="0" smtClean="0"/>
              <a:t>He states really needed to accurately describe  the n+</a:t>
            </a:r>
            <a:r>
              <a:rPr lang="en-US" sz="1800" baseline="30000" dirty="0" smtClean="0"/>
              <a:t>4</a:t>
            </a:r>
            <a:r>
              <a:rPr lang="en-US" sz="1800" dirty="0" smtClean="0"/>
              <a:t>He continuum? </a:t>
            </a:r>
          </a:p>
          <a:p>
            <a:pPr marL="0" indent="0">
              <a:buNone/>
            </a:pPr>
            <a:endParaRPr lang="en-US" sz="800" dirty="0" smtClean="0"/>
          </a:p>
          <a:p>
            <a:pPr marL="0" indent="0">
              <a:buNone/>
            </a:pPr>
            <a:endParaRPr lang="en-US" sz="800" dirty="0" smtClean="0"/>
          </a:p>
          <a:p>
            <a:r>
              <a:rPr lang="en-US" sz="1800" dirty="0" smtClean="0"/>
              <a:t>NCSM/RGM calculation:</a:t>
            </a:r>
          </a:p>
          <a:p>
            <a:endParaRPr lang="en-US" sz="800" dirty="0" smtClean="0"/>
          </a:p>
          <a:p>
            <a:pPr lvl="1"/>
            <a:r>
              <a:rPr lang="en-US" sz="1600" i="1" dirty="0" err="1" smtClean="0"/>
              <a:t>N</a:t>
            </a:r>
            <a:r>
              <a:rPr lang="en-US" sz="1600" baseline="-25000" dirty="0" err="1" smtClean="0"/>
              <a:t>max</a:t>
            </a:r>
            <a:r>
              <a:rPr lang="en-US" sz="1600" dirty="0" smtClean="0"/>
              <a:t> = 13 model space</a:t>
            </a:r>
          </a:p>
          <a:p>
            <a:pPr marL="457200" lvl="1" indent="0">
              <a:buNone/>
            </a:pPr>
            <a:endParaRPr lang="en-US" sz="800" dirty="0" smtClean="0"/>
          </a:p>
          <a:p>
            <a:pPr lvl="1"/>
            <a:r>
              <a:rPr lang="en-US" sz="1600" dirty="0" smtClean="0"/>
              <a:t>Up to first 7 states of </a:t>
            </a:r>
            <a:r>
              <a:rPr lang="en-US" sz="1600" baseline="30000" dirty="0" smtClean="0"/>
              <a:t>4</a:t>
            </a:r>
            <a:r>
              <a:rPr lang="en-US" sz="1600" dirty="0" smtClean="0"/>
              <a:t>He</a:t>
            </a:r>
          </a:p>
          <a:p>
            <a:pPr lvl="1"/>
            <a:endParaRPr lang="en-US" sz="800" dirty="0"/>
          </a:p>
          <a:p>
            <a:pPr lvl="1"/>
            <a:r>
              <a:rPr lang="en-US" sz="1600" dirty="0" smtClean="0"/>
              <a:t>Not sufficient!</a:t>
            </a:r>
          </a:p>
          <a:p>
            <a:pPr lvl="1"/>
            <a:endParaRPr lang="en-US" sz="800" dirty="0" smtClean="0"/>
          </a:p>
          <a:p>
            <a:pPr marL="457200" lvl="1" indent="0">
              <a:buNone/>
            </a:pPr>
            <a:endParaRPr lang="en-US" sz="800" dirty="0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4648200" y="1519535"/>
            <a:ext cx="3930650" cy="4032250"/>
          </a:xfrm>
          <a:prstGeom prst="rect">
            <a:avLst/>
          </a:prstGeom>
          <a:solidFill>
            <a:srgbClr val="D6DDE9"/>
          </a:solidFill>
          <a:ln w="3175">
            <a:solidFill>
              <a:srgbClr val="000000"/>
            </a:solidFill>
            <a:miter lim="800000"/>
            <a:headEnd/>
            <a:tailEnd/>
          </a:ln>
          <a:effectLst>
            <a:outerShdw dist="17961" dir="2700000" algn="ctr" rotWithShape="0">
              <a:srgbClr val="B3B3B3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4648200" y="1519805"/>
            <a:ext cx="3930650" cy="390525"/>
          </a:xfrm>
          <a:prstGeom prst="rect">
            <a:avLst/>
          </a:prstGeom>
          <a:solidFill>
            <a:srgbClr val="124A91"/>
          </a:solidFill>
          <a:ln w="3175">
            <a:solidFill>
              <a:srgbClr val="B3B3B3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0"/>
              </a:spcBef>
            </a:pPr>
            <a:r>
              <a:rPr lang="en-US" sz="1800" b="1" dirty="0" smtClean="0">
                <a:solidFill>
                  <a:schemeClr val="bg1"/>
                </a:solidFill>
                <a:latin typeface="Helvetica" charset="0"/>
              </a:rPr>
              <a:t>n+</a:t>
            </a:r>
            <a:r>
              <a:rPr lang="en-US" sz="1800" b="1" baseline="30000" dirty="0" smtClean="0">
                <a:solidFill>
                  <a:schemeClr val="bg1"/>
                </a:solidFill>
                <a:latin typeface="Helvetica" charset="0"/>
              </a:rPr>
              <a:t>4</a:t>
            </a:r>
            <a:r>
              <a:rPr lang="en-US" sz="1800" b="1" dirty="0" smtClean="0">
                <a:solidFill>
                  <a:schemeClr val="bg1"/>
                </a:solidFill>
                <a:latin typeface="Helvetica" charset="0"/>
              </a:rPr>
              <a:t>He Scattering Phase Shifts</a:t>
            </a:r>
            <a:endParaRPr lang="en-US" sz="1800" b="1" dirty="0">
              <a:solidFill>
                <a:schemeClr val="tx1"/>
              </a:solidFill>
              <a:latin typeface="Helvetica" charset="0"/>
            </a:endParaRPr>
          </a:p>
        </p:txBody>
      </p:sp>
      <p:sp>
        <p:nvSpPr>
          <p:cNvPr id="41" name="Rectangle 40"/>
          <p:cNvSpPr>
            <a:spLocks noChangeArrowheads="1"/>
          </p:cNvSpPr>
          <p:nvPr/>
        </p:nvSpPr>
        <p:spPr bwMode="auto">
          <a:xfrm>
            <a:off x="4718050" y="5062835"/>
            <a:ext cx="3797300" cy="420112"/>
          </a:xfrm>
          <a:prstGeom prst="rect">
            <a:avLst/>
          </a:prstGeom>
          <a:solidFill>
            <a:srgbClr val="FFFFFF"/>
          </a:solidFill>
          <a:ln w="9525">
            <a:solidFill>
              <a:srgbClr val="B3B3B3"/>
            </a:solidFill>
            <a:miter lim="800000"/>
            <a:headEnd/>
            <a:tailEnd/>
          </a:ln>
          <a:effectLst>
            <a:outerShdw dist="35921" dir="2700000" algn="ctr" rotWithShape="0">
              <a:srgbClr val="B3B3B3"/>
            </a:outerShdw>
          </a:effectLst>
        </p:spPr>
        <p:txBody>
          <a:bodyPr wrap="none" anchor="ctr"/>
          <a:lstStyle/>
          <a:p>
            <a:r>
              <a:rPr lang="en-US" dirty="0"/>
              <a:t>Convergence with number of </a:t>
            </a:r>
            <a:r>
              <a:rPr lang="en-US" baseline="30000" dirty="0"/>
              <a:t>4</a:t>
            </a:r>
            <a:r>
              <a:rPr lang="en-US" dirty="0"/>
              <a:t>He eigenstates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3657600" y="3241675"/>
            <a:ext cx="648894" cy="339725"/>
            <a:chOff x="1828800" y="5430838"/>
            <a:chExt cx="648894" cy="339725"/>
          </a:xfrm>
        </p:grpSpPr>
        <p:grpSp>
          <p:nvGrpSpPr>
            <p:cNvPr id="15" name="Group 14"/>
            <p:cNvGrpSpPr/>
            <p:nvPr/>
          </p:nvGrpSpPr>
          <p:grpSpPr>
            <a:xfrm>
              <a:off x="1828800" y="5430838"/>
              <a:ext cx="296863" cy="271462"/>
              <a:chOff x="1828800" y="5430838"/>
              <a:chExt cx="296863" cy="271462"/>
            </a:xfrm>
          </p:grpSpPr>
          <p:sp>
            <p:nvSpPr>
              <p:cNvPr id="18" name="Oval 7"/>
              <p:cNvSpPr>
                <a:spLocks noChangeArrowheads="1"/>
              </p:cNvSpPr>
              <p:nvPr/>
            </p:nvSpPr>
            <p:spPr bwMode="auto">
              <a:xfrm rot="1045247">
                <a:off x="1908175" y="5430838"/>
                <a:ext cx="153988" cy="142875"/>
              </a:xfrm>
              <a:prstGeom prst="ellipse">
                <a:avLst/>
              </a:prstGeom>
              <a:solidFill>
                <a:srgbClr val="0248DA"/>
              </a:solidFill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" name="Oval 8"/>
              <p:cNvSpPr>
                <a:spLocks noChangeArrowheads="1"/>
              </p:cNvSpPr>
              <p:nvPr/>
            </p:nvSpPr>
            <p:spPr bwMode="auto">
              <a:xfrm rot="1045247">
                <a:off x="1971675" y="5510213"/>
                <a:ext cx="153988" cy="142875"/>
              </a:xfrm>
              <a:prstGeom prst="ellipse">
                <a:avLst/>
              </a:prstGeom>
              <a:gradFill rotWithShape="0">
                <a:gsLst>
                  <a:gs pos="0">
                    <a:srgbClr val="FF6666"/>
                  </a:gs>
                  <a:gs pos="100000">
                    <a:srgbClr val="FF0000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" name="Oval 9"/>
              <p:cNvSpPr>
                <a:spLocks noChangeArrowheads="1"/>
              </p:cNvSpPr>
              <p:nvPr/>
            </p:nvSpPr>
            <p:spPr bwMode="auto">
              <a:xfrm rot="1045247">
                <a:off x="1878013" y="5559425"/>
                <a:ext cx="153988" cy="142875"/>
              </a:xfrm>
              <a:prstGeom prst="ellipse">
                <a:avLst/>
              </a:prstGeom>
              <a:solidFill>
                <a:srgbClr val="0248DA"/>
              </a:solidFill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" name="Oval 10"/>
              <p:cNvSpPr>
                <a:spLocks noChangeArrowheads="1"/>
              </p:cNvSpPr>
              <p:nvPr/>
            </p:nvSpPr>
            <p:spPr bwMode="auto">
              <a:xfrm rot="1045247">
                <a:off x="1828800" y="5468938"/>
                <a:ext cx="153988" cy="142875"/>
              </a:xfrm>
              <a:prstGeom prst="ellipse">
                <a:avLst/>
              </a:prstGeom>
              <a:gradFill rotWithShape="0">
                <a:gsLst>
                  <a:gs pos="0">
                    <a:srgbClr val="FF6666"/>
                  </a:gs>
                  <a:gs pos="100000">
                    <a:srgbClr val="FF0000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6" name="Oval 11"/>
            <p:cNvSpPr>
              <a:spLocks noChangeArrowheads="1"/>
            </p:cNvSpPr>
            <p:nvPr/>
          </p:nvSpPr>
          <p:spPr bwMode="auto">
            <a:xfrm rot="1045247">
              <a:off x="2323706" y="5627688"/>
              <a:ext cx="153988" cy="142875"/>
            </a:xfrm>
            <a:prstGeom prst="ellipse">
              <a:avLst/>
            </a:prstGeom>
            <a:gradFill rotWithShape="0">
              <a:gsLst>
                <a:gs pos="0">
                  <a:srgbClr val="FF6666"/>
                </a:gs>
                <a:gs pos="100000">
                  <a:srgbClr val="FF0000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Line 12"/>
            <p:cNvSpPr>
              <a:spLocks noChangeShapeType="1"/>
            </p:cNvSpPr>
            <p:nvPr/>
          </p:nvSpPr>
          <p:spPr bwMode="auto">
            <a:xfrm rot="1045247" flipH="1" flipV="1">
              <a:off x="1976135" y="5615611"/>
              <a:ext cx="369812" cy="4446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4692651" y="5710535"/>
            <a:ext cx="3886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G. Hupin, J. </a:t>
            </a:r>
            <a:r>
              <a:rPr lang="en-US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Langhammer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P. </a:t>
            </a:r>
            <a:r>
              <a:rPr lang="en-US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Navratil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S. Quaglioni, A. </a:t>
            </a:r>
            <a:r>
              <a:rPr lang="en-US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Calci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And R. Roth, Phys. Rev. C </a:t>
            </a:r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88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054622 (2013)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3" name="Content Placeholder 2" descr="phaseshift_nHe4gs0p0m2m2m1m1m_srg-n3lo+n2lo_lam2.0_NNN_NA3max14_Nmax13_hW20_expt_bis_sofia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94" t="-4651" r="-2418" b="-2662"/>
          <a:stretch/>
        </p:blipFill>
        <p:spPr bwMode="auto">
          <a:xfrm>
            <a:off x="4656667" y="1913236"/>
            <a:ext cx="3905250" cy="307975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sp>
        <p:nvSpPr>
          <p:cNvPr id="65" name="TextBox 64"/>
          <p:cNvSpPr txBox="1"/>
          <p:nvPr/>
        </p:nvSpPr>
        <p:spPr>
          <a:xfrm>
            <a:off x="5943600" y="2433935"/>
            <a:ext cx="10658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NCSM/RGM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24" name="Rectangle 7"/>
          <p:cNvSpPr>
            <a:spLocks noChangeArrowheads="1"/>
          </p:cNvSpPr>
          <p:nvPr/>
        </p:nvSpPr>
        <p:spPr bwMode="auto">
          <a:xfrm>
            <a:off x="762000" y="4724400"/>
            <a:ext cx="3581400" cy="1308856"/>
          </a:xfrm>
          <a:prstGeom prst="rect">
            <a:avLst/>
          </a:prstGeom>
          <a:solidFill>
            <a:srgbClr val="124A91"/>
          </a:solidFill>
          <a:ln w="3175">
            <a:solidFill>
              <a:srgbClr val="B3B3B3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spcAft>
                <a:spcPts val="600"/>
              </a:spcAft>
            </a:pPr>
            <a:r>
              <a:rPr lang="en-US" sz="1800" b="1" baseline="30000" dirty="0" smtClean="0">
                <a:solidFill>
                  <a:schemeClr val="bg1"/>
                </a:solidFill>
                <a:latin typeface="Helvetica" charset="0"/>
                <a:ea typeface="ＭＳ Ｐゴシック" charset="0"/>
                <a:cs typeface="ＭＳ Ｐゴシック" charset="0"/>
              </a:rPr>
              <a:t>4</a:t>
            </a:r>
            <a:r>
              <a:rPr lang="en-US" sz="1800" b="1" dirty="0" smtClean="0">
                <a:solidFill>
                  <a:schemeClr val="bg1"/>
                </a:solidFill>
                <a:latin typeface="Helvetica" charset="0"/>
                <a:ea typeface="ＭＳ Ｐゴシック" charset="0"/>
                <a:cs typeface="ＭＳ Ｐゴシック" charset="0"/>
              </a:rPr>
              <a:t>He core polarization is non </a:t>
            </a:r>
          </a:p>
          <a:p>
            <a:pPr eaLnBrk="0" hangingPunct="0">
              <a:spcAft>
                <a:spcPts val="600"/>
              </a:spcAft>
            </a:pPr>
            <a:r>
              <a:rPr lang="en-US" sz="1800" b="1" dirty="0" smtClean="0">
                <a:solidFill>
                  <a:schemeClr val="bg1"/>
                </a:solidFill>
                <a:latin typeface="Helvetica" charset="0"/>
                <a:ea typeface="ＭＳ Ｐゴシック" charset="0"/>
                <a:cs typeface="ＭＳ Ｐゴシック" charset="0"/>
              </a:rPr>
              <a:t>negligible. </a:t>
            </a:r>
            <a:r>
              <a:rPr lang="en-US" sz="1800" b="1" baseline="30000" dirty="0" smtClean="0">
                <a:solidFill>
                  <a:schemeClr val="bg1"/>
                </a:solidFill>
                <a:latin typeface="Helvetica" charset="0"/>
                <a:ea typeface="ＭＳ Ｐゴシック" charset="0"/>
                <a:cs typeface="ＭＳ Ｐゴシック" charset="0"/>
              </a:rPr>
              <a:t>5</a:t>
            </a:r>
            <a:r>
              <a:rPr lang="en-US" sz="1800" b="1" dirty="0" smtClean="0">
                <a:solidFill>
                  <a:schemeClr val="bg1"/>
                </a:solidFill>
                <a:latin typeface="Helvetica" charset="0"/>
                <a:ea typeface="ＭＳ Ｐゴシック" charset="0"/>
                <a:cs typeface="ＭＳ Ｐゴシック" charset="0"/>
              </a:rPr>
              <a:t>He states essential </a:t>
            </a:r>
          </a:p>
          <a:p>
            <a:pPr eaLnBrk="0" hangingPunct="0">
              <a:spcAft>
                <a:spcPts val="600"/>
              </a:spcAft>
            </a:pPr>
            <a:r>
              <a:rPr lang="en-US" sz="1800" b="1" dirty="0">
                <a:solidFill>
                  <a:schemeClr val="bg1"/>
                </a:solidFill>
                <a:latin typeface="Helvetica" charset="0"/>
                <a:ea typeface="ＭＳ Ｐゴシック" charset="0"/>
                <a:cs typeface="ＭＳ Ｐゴシック" charset="0"/>
              </a:rPr>
              <a:t>t</a:t>
            </a:r>
            <a:r>
              <a:rPr lang="en-US" sz="1800" b="1" dirty="0" smtClean="0">
                <a:solidFill>
                  <a:schemeClr val="bg1"/>
                </a:solidFill>
                <a:latin typeface="Helvetica" charset="0"/>
                <a:ea typeface="ＭＳ Ｐゴシック" charset="0"/>
                <a:cs typeface="ＭＳ Ｐゴシック" charset="0"/>
              </a:rPr>
              <a:t>o describe resonances  </a:t>
            </a:r>
          </a:p>
        </p:txBody>
      </p:sp>
    </p:spTree>
    <p:extLst>
      <p:ext uri="{BB962C8B-B14F-4D97-AF65-F5344CB8AC3E}">
        <p14:creationId xmlns:p14="http://schemas.microsoft.com/office/powerpoint/2010/main" val="32360278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80975"/>
            <a:ext cx="8229600" cy="809625"/>
          </a:xfrm>
        </p:spPr>
        <p:txBody>
          <a:bodyPr/>
          <a:lstStyle/>
          <a:p>
            <a:r>
              <a:rPr lang="en-US" dirty="0"/>
              <a:t>Are 3N forces necessary to achieve a complete </a:t>
            </a:r>
            <a:r>
              <a:rPr lang="en-US" dirty="0" err="1"/>
              <a:t>picture?The</a:t>
            </a:r>
            <a:r>
              <a:rPr lang="en-US" dirty="0"/>
              <a:t> unbound </a:t>
            </a:r>
            <a:r>
              <a:rPr lang="en-US" baseline="30000" dirty="0"/>
              <a:t>5</a:t>
            </a:r>
            <a:r>
              <a:rPr lang="en-US" dirty="0"/>
              <a:t>He nucleus is an excellent testing ground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8" name="Content Placeholder 37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0019" y="2514600"/>
            <a:ext cx="3861923" cy="3250998"/>
          </a:xfrm>
          <a:prstGeom prst="rect">
            <a:avLst/>
          </a:prstGeom>
          <a:ln>
            <a:noFill/>
          </a:ln>
        </p:spPr>
      </p:pic>
      <p:sp>
        <p:nvSpPr>
          <p:cNvPr id="27" name="Rectangle 3"/>
          <p:cNvSpPr>
            <a:spLocks noChangeArrowheads="1"/>
          </p:cNvSpPr>
          <p:nvPr/>
        </p:nvSpPr>
        <p:spPr bwMode="auto">
          <a:xfrm>
            <a:off x="457200" y="2051050"/>
            <a:ext cx="8153400" cy="390525"/>
          </a:xfrm>
          <a:prstGeom prst="rect">
            <a:avLst/>
          </a:prstGeom>
          <a:solidFill>
            <a:srgbClr val="124A91"/>
          </a:solidFill>
          <a:ln w="3175">
            <a:solidFill>
              <a:srgbClr val="B3B3B3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0"/>
              </a:spcBef>
            </a:pPr>
            <a:r>
              <a:rPr lang="en-US" sz="2000" b="1" dirty="0" smtClean="0">
                <a:solidFill>
                  <a:schemeClr val="bg1"/>
                </a:solidFill>
                <a:latin typeface="Helvetica" charset="0"/>
              </a:rPr>
              <a:t>Elastic scattering of neutrons on </a:t>
            </a:r>
            <a:r>
              <a:rPr lang="en-US" sz="2000" b="1" baseline="30000" dirty="0" smtClean="0">
                <a:solidFill>
                  <a:schemeClr val="bg1"/>
                </a:solidFill>
                <a:latin typeface="Helvetica" charset="0"/>
              </a:rPr>
              <a:t>4</a:t>
            </a:r>
            <a:r>
              <a:rPr lang="en-US" sz="2000" b="1" dirty="0" smtClean="0">
                <a:solidFill>
                  <a:schemeClr val="bg1"/>
                </a:solidFill>
                <a:latin typeface="Helvetica" charset="0"/>
              </a:rPr>
              <a:t>He</a:t>
            </a:r>
            <a:endParaRPr lang="en-US" sz="2000" b="1" dirty="0">
              <a:solidFill>
                <a:schemeClr val="tx1"/>
              </a:solidFill>
              <a:latin typeface="Helvetica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457200" y="2438400"/>
            <a:ext cx="8153400" cy="3429000"/>
          </a:xfrm>
          <a:prstGeom prst="rect">
            <a:avLst/>
          </a:prstGeom>
          <a:noFill/>
          <a:ln w="9525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48" charset="0"/>
              <a:ea typeface="ＭＳ Ｐゴシック" pitchFamily="48" charset="-128"/>
              <a:cs typeface="ＭＳ Ｐゴシック" pitchFamily="48" charset="-128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2133600" y="2667000"/>
            <a:ext cx="4679950" cy="920750"/>
            <a:chOff x="2133600" y="1828800"/>
            <a:chExt cx="4679950" cy="920750"/>
          </a:xfrm>
        </p:grpSpPr>
        <p:sp>
          <p:nvSpPr>
            <p:cNvPr id="39" name="Rectangle 38"/>
            <p:cNvSpPr/>
            <p:nvPr/>
          </p:nvSpPr>
          <p:spPr bwMode="auto">
            <a:xfrm>
              <a:off x="5638800" y="1828800"/>
              <a:ext cx="1174750" cy="18415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48" charset="0"/>
                <a:ea typeface="ＭＳ Ｐゴシック" pitchFamily="48" charset="-128"/>
                <a:cs typeface="ＭＳ Ｐゴシック" pitchFamily="48" charset="-128"/>
              </a:endParaRPr>
            </a:p>
          </p:txBody>
        </p:sp>
        <p:sp>
          <p:nvSpPr>
            <p:cNvPr id="41" name="Rectangle 40"/>
            <p:cNvSpPr/>
            <p:nvPr/>
          </p:nvSpPr>
          <p:spPr bwMode="auto">
            <a:xfrm>
              <a:off x="2133600" y="2590799"/>
              <a:ext cx="1492250" cy="158751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48" charset="0"/>
                <a:ea typeface="ＭＳ Ｐゴシック" pitchFamily="48" charset="-128"/>
                <a:cs typeface="ＭＳ Ｐゴシック" pitchFamily="48" charset="-128"/>
              </a:endParaRPr>
            </a:p>
          </p:txBody>
        </p:sp>
      </p:grpSp>
      <p:sp>
        <p:nvSpPr>
          <p:cNvPr id="32" name="Rectangle 31"/>
          <p:cNvSpPr/>
          <p:nvPr/>
        </p:nvSpPr>
        <p:spPr bwMode="auto">
          <a:xfrm>
            <a:off x="6269657" y="3749390"/>
            <a:ext cx="2019758" cy="838200"/>
          </a:xfrm>
          <a:prstGeom prst="rect">
            <a:avLst/>
          </a:prstGeom>
          <a:pattFill prst="pct20">
            <a:fgClr>
              <a:schemeClr val="bg1">
                <a:lumMod val="85000"/>
              </a:schemeClr>
            </a:fgClr>
            <a:bgClr>
              <a:prstClr val="white"/>
            </a:bgClr>
          </a:patt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48" charset="0"/>
              <a:ea typeface="ＭＳ Ｐゴシック" pitchFamily="48" charset="-128"/>
              <a:cs typeface="ＭＳ Ｐゴシック" pitchFamily="48" charset="-128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6147333" y="3782791"/>
            <a:ext cx="2234668" cy="865409"/>
            <a:chOff x="5769671" y="2125501"/>
            <a:chExt cx="2467444" cy="865409"/>
          </a:xfrm>
          <a:noFill/>
        </p:grpSpPr>
        <p:sp>
          <p:nvSpPr>
            <p:cNvPr id="34" name="TextBox 33"/>
            <p:cNvSpPr txBox="1"/>
            <p:nvPr/>
          </p:nvSpPr>
          <p:spPr>
            <a:xfrm>
              <a:off x="5769671" y="2125501"/>
              <a:ext cx="1974304" cy="30777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Times"/>
                  <a:cs typeface="Times"/>
                </a:rPr>
                <a:t>NN+</a:t>
              </a:r>
              <a:r>
                <a:rPr lang="en-US" dirty="0">
                  <a:latin typeface="Times"/>
                  <a:cs typeface="Times"/>
                </a:rPr>
                <a:t>3</a:t>
              </a:r>
              <a:r>
                <a:rPr lang="en-US" dirty="0" smtClean="0">
                  <a:latin typeface="Times"/>
                  <a:cs typeface="Times"/>
                </a:rPr>
                <a:t>N</a:t>
              </a:r>
              <a:endParaRPr lang="en-US" dirty="0">
                <a:latin typeface="Times"/>
                <a:cs typeface="Times"/>
              </a:endParaRPr>
            </a:p>
          </p:txBody>
        </p:sp>
        <p:cxnSp>
          <p:nvCxnSpPr>
            <p:cNvPr id="35" name="Straight Connector 34"/>
            <p:cNvCxnSpPr/>
            <p:nvPr/>
          </p:nvCxnSpPr>
          <p:spPr bwMode="auto">
            <a:xfrm>
              <a:off x="5988873" y="2286000"/>
              <a:ext cx="381000" cy="0"/>
            </a:xfrm>
            <a:prstGeom prst="line">
              <a:avLst/>
            </a:prstGeom>
            <a:grp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6" name="Straight Connector 35"/>
            <p:cNvCxnSpPr/>
            <p:nvPr/>
          </p:nvCxnSpPr>
          <p:spPr bwMode="auto">
            <a:xfrm>
              <a:off x="5988873" y="2514600"/>
              <a:ext cx="381000" cy="0"/>
            </a:xfrm>
            <a:prstGeom prst="line">
              <a:avLst/>
            </a:prstGeom>
            <a:grpFill/>
            <a:ln w="19050" cap="flat" cmpd="sng" algn="ctr">
              <a:solidFill>
                <a:srgbClr val="0000FF"/>
              </a:solidFill>
              <a:prstDash val="lg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2" name="TextBox 41"/>
            <p:cNvSpPr txBox="1"/>
            <p:nvPr/>
          </p:nvSpPr>
          <p:spPr>
            <a:xfrm>
              <a:off x="6040564" y="2590800"/>
              <a:ext cx="312906" cy="40011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800000"/>
                  </a:solidFill>
                </a:rPr>
                <a:t>x</a:t>
              </a:r>
              <a:endParaRPr lang="en-US" dirty="0">
                <a:solidFill>
                  <a:srgbClr val="800000"/>
                </a:solidFill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6297378" y="2330242"/>
              <a:ext cx="1939737" cy="30777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Times"/>
                  <a:cs typeface="Times"/>
                </a:rPr>
                <a:t>NN (with </a:t>
              </a:r>
              <a:r>
                <a:rPr lang="en-US" dirty="0" err="1" smtClean="0">
                  <a:latin typeface="Times"/>
                  <a:cs typeface="Times"/>
                </a:rPr>
                <a:t>ind.</a:t>
              </a:r>
              <a:r>
                <a:rPr lang="en-US" dirty="0" smtClean="0">
                  <a:latin typeface="Times"/>
                  <a:cs typeface="Times"/>
                </a:rPr>
                <a:t> terms)</a:t>
              </a:r>
              <a:endParaRPr lang="en-US" dirty="0">
                <a:latin typeface="Times"/>
                <a:cs typeface="Times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6345156" y="2577324"/>
              <a:ext cx="634947" cy="338554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Times"/>
                  <a:cs typeface="Times"/>
                </a:rPr>
                <a:t>Expt</a:t>
              </a:r>
              <a:r>
                <a:rPr lang="en-US" sz="1600" dirty="0" smtClean="0">
                  <a:latin typeface="Times"/>
                  <a:cs typeface="Times"/>
                </a:rPr>
                <a:t>.</a:t>
              </a:r>
              <a:endParaRPr lang="en-US" sz="1600" dirty="0">
                <a:latin typeface="Times"/>
                <a:cs typeface="Times"/>
              </a:endParaRPr>
            </a:p>
          </p:txBody>
        </p:sp>
      </p:grpSp>
      <p:pic>
        <p:nvPicPr>
          <p:cNvPr id="23" name="Content Placeholder 2"/>
          <p:cNvPicPr>
            <a:picLocks noGrp="1" noChangeAspect="1"/>
          </p:cNvPicPr>
          <p:nvPr>
            <p:ph sz="half"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22" t="-3304" r="-802" b="-2099"/>
          <a:stretch/>
        </p:blipFill>
        <p:spPr>
          <a:xfrm>
            <a:off x="533400" y="2457450"/>
            <a:ext cx="4038600" cy="3327400"/>
          </a:xfrm>
          <a:ln>
            <a:noFill/>
          </a:ln>
        </p:spPr>
      </p:pic>
      <p:sp>
        <p:nvSpPr>
          <p:cNvPr id="24" name="TextBox 23"/>
          <p:cNvSpPr txBox="1"/>
          <p:nvPr/>
        </p:nvSpPr>
        <p:spPr>
          <a:xfrm>
            <a:off x="3488584" y="4306499"/>
            <a:ext cx="772062" cy="25436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"/>
                <a:cs typeface="Times"/>
              </a:rPr>
              <a:t>NN+NNN</a:t>
            </a:r>
            <a:endParaRPr lang="en-US" dirty="0">
              <a:latin typeface="Times"/>
              <a:cs typeface="Times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1670050" y="2609850"/>
            <a:ext cx="127000" cy="1143000"/>
            <a:chOff x="1625600" y="1993900"/>
            <a:chExt cx="127000" cy="1143000"/>
          </a:xfrm>
        </p:grpSpPr>
        <p:cxnSp>
          <p:nvCxnSpPr>
            <p:cNvPr id="26" name="Straight Arrow Connector 25"/>
            <p:cNvCxnSpPr/>
            <p:nvPr/>
          </p:nvCxnSpPr>
          <p:spPr bwMode="auto">
            <a:xfrm>
              <a:off x="1625600" y="1993900"/>
              <a:ext cx="0" cy="1143000"/>
            </a:xfrm>
            <a:prstGeom prst="straightConnector1">
              <a:avLst/>
            </a:prstGeom>
            <a:solidFill>
              <a:srgbClr val="FFFF99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triangle"/>
              <a:tailEnd type="triangle"/>
            </a:ln>
            <a:effectLst/>
          </p:spPr>
        </p:cxnSp>
        <p:cxnSp>
          <p:nvCxnSpPr>
            <p:cNvPr id="28" name="Straight Arrow Connector 27"/>
            <p:cNvCxnSpPr/>
            <p:nvPr/>
          </p:nvCxnSpPr>
          <p:spPr bwMode="auto">
            <a:xfrm>
              <a:off x="1752600" y="2133600"/>
              <a:ext cx="0" cy="762000"/>
            </a:xfrm>
            <a:prstGeom prst="straightConnector1">
              <a:avLst/>
            </a:prstGeom>
            <a:solidFill>
              <a:srgbClr val="FFFF99"/>
            </a:solidFill>
            <a:ln w="19050" cap="flat" cmpd="sng" algn="ctr">
              <a:solidFill>
                <a:srgbClr val="0000FF"/>
              </a:solidFill>
              <a:prstDash val="dash"/>
              <a:round/>
              <a:headEnd type="triangle"/>
              <a:tailEnd type="triangle"/>
            </a:ln>
            <a:effectLst/>
          </p:spPr>
        </p:cxnSp>
      </p:grpSp>
      <p:sp>
        <p:nvSpPr>
          <p:cNvPr id="5" name="TextBox 4"/>
          <p:cNvSpPr txBox="1"/>
          <p:nvPr/>
        </p:nvSpPr>
        <p:spPr>
          <a:xfrm>
            <a:off x="2971800" y="4337050"/>
            <a:ext cx="1371600" cy="53340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1" name="Text Placeholder 2"/>
          <p:cNvSpPr txBox="1">
            <a:spLocks/>
          </p:cNvSpPr>
          <p:nvPr/>
        </p:nvSpPr>
        <p:spPr bwMode="auto">
          <a:xfrm>
            <a:off x="533400" y="1333500"/>
            <a:ext cx="80772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4483"/>
              </a:buClr>
              <a:buFont typeface="Wingdings" pitchFamily="48" charset="2"/>
              <a:buChar char="§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4483"/>
              </a:buClr>
              <a:buFont typeface="Times" pitchFamily="48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4483"/>
              </a:buClr>
              <a:buFont typeface="Symbol" pitchFamily="48" charset="2"/>
              <a:buChar char="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4483"/>
              </a:buClr>
              <a:buFont typeface="Symbol" pitchFamily="48" charset="2"/>
              <a:buChar char=""/>
              <a:defRPr sz="18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4483"/>
              </a:buClr>
              <a:buFont typeface="Geneva CE" pitchFamily="48" charset="-18"/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4483"/>
              </a:buClr>
              <a:buFont typeface="Geneva CE" pitchFamily="48" charset="-18"/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4483"/>
              </a:buClr>
              <a:buFont typeface="Geneva CE" pitchFamily="48" charset="-18"/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4483"/>
              </a:buClr>
              <a:buFont typeface="Geneva CE" pitchFamily="48" charset="-18"/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4483"/>
              </a:buClr>
              <a:buFont typeface="Geneva CE" pitchFamily="48" charset="-18"/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sz="2000" dirty="0" smtClean="0"/>
              <a:t>3N force enhances 1/2</a:t>
            </a:r>
            <a:r>
              <a:rPr lang="en-US" sz="2000" baseline="30000" dirty="0" smtClean="0"/>
              <a:t>- </a:t>
            </a:r>
            <a:r>
              <a:rPr lang="en-US" sz="2000" dirty="0" smtClean="0">
                <a:sym typeface="Wingdings"/>
              </a:rPr>
              <a:t> 3/2</a:t>
            </a:r>
            <a:r>
              <a:rPr lang="en-US" sz="2000" baseline="30000" dirty="0" smtClean="0">
                <a:sym typeface="Wingdings"/>
              </a:rPr>
              <a:t>- </a:t>
            </a:r>
            <a:r>
              <a:rPr lang="en-US" sz="2000" dirty="0" smtClean="0"/>
              <a:t>splitting; essential at low energies! </a:t>
            </a:r>
            <a:endParaRPr lang="en-US" sz="20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200400" y="4419600"/>
            <a:ext cx="8130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Calibri"/>
                <a:cs typeface="Calibri"/>
              </a:rPr>
              <a:t>NCSMC</a:t>
            </a:r>
            <a:endParaRPr lang="en-US" sz="1600" dirty="0">
              <a:latin typeface="Calibri"/>
              <a:cs typeface="Calibri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2514600" y="6019800"/>
            <a:ext cx="4038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G. </a:t>
            </a:r>
            <a:r>
              <a:rPr lang="en-US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Hupin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S. Quaglioni, and P. </a:t>
            </a:r>
            <a:r>
              <a:rPr lang="en-US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Navratil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in preparation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6027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aseline="30000" dirty="0" smtClean="0"/>
              <a:t>9</a:t>
            </a:r>
            <a:r>
              <a:rPr lang="en-US" dirty="0" smtClean="0"/>
              <a:t>Be: Does the 3N force deteriorate the description of the low-lying spectrum? No, </a:t>
            </a:r>
            <a:r>
              <a:rPr lang="en-US" dirty="0"/>
              <a:t>n</a:t>
            </a:r>
            <a:r>
              <a:rPr lang="en-US" dirty="0" smtClean="0"/>
              <a:t>eed to include the continuum!  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514600" y="6047601"/>
            <a:ext cx="4038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J. </a:t>
            </a:r>
            <a:r>
              <a:rPr lang="en-US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Langhammer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P. </a:t>
            </a:r>
            <a:r>
              <a:rPr lang="en-US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Navratil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R. 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Roth et al., in progress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2" name="Text Placeholder 2"/>
          <p:cNvSpPr txBox="1">
            <a:spLocks/>
          </p:cNvSpPr>
          <p:nvPr/>
        </p:nvSpPr>
        <p:spPr bwMode="auto">
          <a:xfrm>
            <a:off x="533400" y="1333500"/>
            <a:ext cx="80772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4483"/>
              </a:buClr>
              <a:buFont typeface="Wingdings" pitchFamily="48" charset="2"/>
              <a:buChar char="§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4483"/>
              </a:buClr>
              <a:buFont typeface="Times" pitchFamily="48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4483"/>
              </a:buClr>
              <a:buFont typeface="Symbol" pitchFamily="48" charset="2"/>
              <a:buChar char="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4483"/>
              </a:buClr>
              <a:buFont typeface="Symbol" pitchFamily="48" charset="2"/>
              <a:buChar char=""/>
              <a:defRPr sz="18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4483"/>
              </a:buClr>
              <a:buFont typeface="Geneva CE" pitchFamily="48" charset="-18"/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4483"/>
              </a:buClr>
              <a:buFont typeface="Geneva CE" pitchFamily="48" charset="-18"/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4483"/>
              </a:buClr>
              <a:buFont typeface="Geneva CE" pitchFamily="48" charset="-18"/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4483"/>
              </a:buClr>
              <a:buFont typeface="Geneva CE" pitchFamily="48" charset="-18"/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4483"/>
              </a:buClr>
              <a:buFont typeface="Geneva CE" pitchFamily="48" charset="-18"/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endParaRPr lang="en-US" sz="20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3" name="Text Placeholder 2"/>
          <p:cNvSpPr txBox="1">
            <a:spLocks/>
          </p:cNvSpPr>
          <p:nvPr/>
        </p:nvSpPr>
        <p:spPr bwMode="auto">
          <a:xfrm>
            <a:off x="685800" y="1295400"/>
            <a:ext cx="80772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4483"/>
              </a:buClr>
              <a:buFont typeface="Wingdings" pitchFamily="48" charset="2"/>
              <a:buChar char="§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4483"/>
              </a:buClr>
              <a:buFont typeface="Times" pitchFamily="48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4483"/>
              </a:buClr>
              <a:buFont typeface="Symbol" pitchFamily="48" charset="2"/>
              <a:buChar char="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4483"/>
              </a:buClr>
              <a:buFont typeface="Symbol" pitchFamily="48" charset="2"/>
              <a:buChar char=""/>
              <a:defRPr sz="18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4483"/>
              </a:buClr>
              <a:buFont typeface="Geneva CE" pitchFamily="48" charset="-18"/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4483"/>
              </a:buClr>
              <a:buFont typeface="Geneva CE" pitchFamily="48" charset="-18"/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4483"/>
              </a:buClr>
              <a:buFont typeface="Geneva CE" pitchFamily="48" charset="-18"/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4483"/>
              </a:buClr>
              <a:buFont typeface="Geneva CE" pitchFamily="48" charset="-18"/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4483"/>
              </a:buClr>
              <a:buFont typeface="Geneva CE" pitchFamily="48" charset="-18"/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342900" lvl="1" indent="-342900">
              <a:buFont typeface="Wingdings" pitchFamily="48" charset="2"/>
              <a:buChar char="§"/>
            </a:pPr>
            <a:r>
              <a:rPr lang="en-US" sz="2000" baseline="30000" dirty="0" smtClean="0"/>
              <a:t>9</a:t>
            </a:r>
            <a:r>
              <a:rPr lang="en-US" sz="2000" dirty="0" smtClean="0"/>
              <a:t>Be vs. </a:t>
            </a:r>
            <a:r>
              <a:rPr lang="en-US" sz="2000" baseline="30000" dirty="0" smtClean="0"/>
              <a:t>9</a:t>
            </a:r>
            <a:r>
              <a:rPr lang="en-US" sz="2000" dirty="0" smtClean="0"/>
              <a:t>Be+n-</a:t>
            </a:r>
            <a:r>
              <a:rPr lang="en-US" sz="2000" baseline="30000" dirty="0" smtClean="0"/>
              <a:t>8</a:t>
            </a:r>
            <a:r>
              <a:rPr lang="en-US" sz="2000" dirty="0" smtClean="0"/>
              <a:t>Be(0</a:t>
            </a:r>
            <a:r>
              <a:rPr lang="en-US" sz="2000" baseline="30000" dirty="0" smtClean="0"/>
              <a:t>+</a:t>
            </a:r>
            <a:r>
              <a:rPr lang="en-US" sz="2000" dirty="0" smtClean="0"/>
              <a:t>,2</a:t>
            </a:r>
            <a:r>
              <a:rPr lang="en-US" sz="2000" baseline="30000" dirty="0" smtClean="0"/>
              <a:t>+</a:t>
            </a:r>
            <a:r>
              <a:rPr lang="en-US" sz="2000" dirty="0" smtClean="0"/>
              <a:t>) calculations: preliminary </a:t>
            </a:r>
            <a:r>
              <a:rPr lang="en-US" sz="2000" i="1" dirty="0" err="1" smtClean="0"/>
              <a:t>N</a:t>
            </a:r>
            <a:r>
              <a:rPr lang="en-US" sz="2000" baseline="-25000" dirty="0" err="1" smtClean="0"/>
              <a:t>max</a:t>
            </a:r>
            <a:r>
              <a:rPr lang="en-US" sz="2000" dirty="0" smtClean="0"/>
              <a:t>=10 results</a:t>
            </a:r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grpSp>
        <p:nvGrpSpPr>
          <p:cNvPr id="46" name="Group 45"/>
          <p:cNvGrpSpPr/>
          <p:nvPr/>
        </p:nvGrpSpPr>
        <p:grpSpPr>
          <a:xfrm>
            <a:off x="450273" y="2027547"/>
            <a:ext cx="8312727" cy="3879195"/>
            <a:chOff x="450273" y="2027547"/>
            <a:chExt cx="8312727" cy="3879195"/>
          </a:xfrm>
        </p:grpSpPr>
        <p:grpSp>
          <p:nvGrpSpPr>
            <p:cNvPr id="41" name="Group 40"/>
            <p:cNvGrpSpPr/>
            <p:nvPr/>
          </p:nvGrpSpPr>
          <p:grpSpPr>
            <a:xfrm>
              <a:off x="450273" y="2027547"/>
              <a:ext cx="8312727" cy="3879195"/>
              <a:chOff x="450273" y="2027547"/>
              <a:chExt cx="8312727" cy="3879195"/>
            </a:xfrm>
          </p:grpSpPr>
          <p:grpSp>
            <p:nvGrpSpPr>
              <p:cNvPr id="24" name="Group 23"/>
              <p:cNvGrpSpPr/>
              <p:nvPr/>
            </p:nvGrpSpPr>
            <p:grpSpPr>
              <a:xfrm>
                <a:off x="450273" y="2209800"/>
                <a:ext cx="8312727" cy="3696942"/>
                <a:chOff x="450273" y="2209800"/>
                <a:chExt cx="8312727" cy="3696942"/>
              </a:xfrm>
            </p:grpSpPr>
            <p:pic>
              <p:nvPicPr>
                <p:cNvPr id="22" name="Picture 21" descr="Be-9.tiff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4326"/>
                <a:stretch/>
              </p:blipFill>
              <p:spPr>
                <a:xfrm>
                  <a:off x="450273" y="2413000"/>
                  <a:ext cx="8312727" cy="3493742"/>
                </a:xfrm>
                <a:prstGeom prst="rect">
                  <a:avLst/>
                </a:prstGeom>
              </p:spPr>
            </p:pic>
            <p:sp>
              <p:nvSpPr>
                <p:cNvPr id="23" name="Rectangle 22"/>
                <p:cNvSpPr/>
                <p:nvPr/>
              </p:nvSpPr>
              <p:spPr bwMode="auto">
                <a:xfrm>
                  <a:off x="1219200" y="2209800"/>
                  <a:ext cx="7162800" cy="342900"/>
                </a:xfrm>
                <a:prstGeom prst="rect">
                  <a:avLst/>
                </a:prstGeom>
                <a:solidFill>
                  <a:srgbClr val="FFFFFF"/>
                </a:solidFill>
                <a:ln w="9525" cap="flat" cmpd="sng" algn="ctr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48" charset="0"/>
                    <a:ea typeface="ＭＳ Ｐゴシック" pitchFamily="48" charset="-128"/>
                    <a:cs typeface="ＭＳ Ｐゴシック" pitchFamily="48" charset="-128"/>
                  </a:endParaRPr>
                </a:p>
              </p:txBody>
            </p:sp>
          </p:grpSp>
          <p:sp>
            <p:nvSpPr>
              <p:cNvPr id="17" name="TextBox 16"/>
              <p:cNvSpPr txBox="1"/>
              <p:nvPr/>
            </p:nvSpPr>
            <p:spPr>
              <a:xfrm rot="19005544">
                <a:off x="1755324" y="2035173"/>
                <a:ext cx="101102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sz="1600" dirty="0" smtClean="0">
                    <a:latin typeface="Helvetica"/>
                    <a:cs typeface="Helvetica"/>
                  </a:rPr>
                  <a:t>NN+3N</a:t>
                </a:r>
                <a:endParaRPr lang="en-US" sz="1600" dirty="0">
                  <a:latin typeface="Helvetica"/>
                  <a:cs typeface="Helvetica"/>
                </a:endParaRP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2286000" y="2264946"/>
                <a:ext cx="101102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sz="1600" dirty="0" smtClean="0">
                    <a:latin typeface="Helvetica"/>
                    <a:cs typeface="Helvetica"/>
                  </a:rPr>
                  <a:t>Expt.</a:t>
                </a:r>
                <a:endParaRPr lang="en-US" sz="1600" dirty="0">
                  <a:latin typeface="Helvetica"/>
                  <a:cs typeface="Helvetica"/>
                </a:endParaRP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 rot="19005544">
                <a:off x="1172510" y="2052947"/>
                <a:ext cx="101102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sz="1600" dirty="0" smtClean="0">
                    <a:latin typeface="Helvetica"/>
                    <a:cs typeface="Helvetica"/>
                  </a:rPr>
                  <a:t>NN</a:t>
                </a:r>
                <a:endParaRPr lang="en-US" sz="1600" dirty="0">
                  <a:latin typeface="Helvetica"/>
                  <a:cs typeface="Helvetica"/>
                </a:endParaRP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 rot="19005544">
                <a:off x="2896469" y="2052947"/>
                <a:ext cx="101102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sz="1600" dirty="0" smtClean="0">
                    <a:latin typeface="Helvetica"/>
                    <a:cs typeface="Helvetica"/>
                  </a:rPr>
                  <a:t>NN+3N</a:t>
                </a:r>
                <a:endParaRPr lang="en-US" sz="1600" dirty="0">
                  <a:latin typeface="Helvetica"/>
                  <a:cs typeface="Helvetica"/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 rot="19005544">
                <a:off x="3506069" y="2052947"/>
                <a:ext cx="101102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sz="1600" dirty="0" smtClean="0">
                    <a:latin typeface="Helvetica"/>
                    <a:cs typeface="Helvetica"/>
                  </a:rPr>
                  <a:t>NN</a:t>
                </a:r>
                <a:endParaRPr lang="en-US" sz="1600" dirty="0">
                  <a:latin typeface="Helvetica"/>
                  <a:cs typeface="Helvetica"/>
                </a:endParaRP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1282700" y="5435601"/>
                <a:ext cx="215900" cy="279400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square" rtlCol="0">
                <a:spAutoFit/>
              </a:bodyPr>
              <a:lstStyle/>
              <a:p>
                <a:endParaRPr lang="en-US" dirty="0"/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5511800" y="5435601"/>
                <a:ext cx="215900" cy="279400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square" rtlCol="0">
                <a:spAutoFit/>
              </a:bodyPr>
              <a:lstStyle/>
              <a:p>
                <a:endParaRPr lang="en-US" dirty="0"/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 rot="19005544">
                <a:off x="5971724" y="2027547"/>
                <a:ext cx="101102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sz="1600" dirty="0" smtClean="0">
                    <a:latin typeface="Helvetica"/>
                    <a:cs typeface="Helvetica"/>
                  </a:rPr>
                  <a:t>NN+3N</a:t>
                </a:r>
                <a:endParaRPr lang="en-US" sz="1600" dirty="0">
                  <a:latin typeface="Helvetica"/>
                  <a:cs typeface="Helvetica"/>
                </a:endParaRP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6502400" y="2257320"/>
                <a:ext cx="101102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sz="1600" dirty="0" smtClean="0">
                    <a:latin typeface="Helvetica"/>
                    <a:cs typeface="Helvetica"/>
                  </a:rPr>
                  <a:t>Expt.</a:t>
                </a:r>
                <a:endParaRPr lang="en-US" sz="1600" dirty="0">
                  <a:latin typeface="Helvetica"/>
                  <a:cs typeface="Helvetica"/>
                </a:endParaRP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 rot="19005544">
                <a:off x="5388910" y="2045321"/>
                <a:ext cx="101102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sz="1600" dirty="0" smtClean="0">
                    <a:latin typeface="Helvetica"/>
                    <a:cs typeface="Helvetica"/>
                  </a:rPr>
                  <a:t>NN</a:t>
                </a:r>
                <a:endParaRPr lang="en-US" sz="1600" dirty="0">
                  <a:latin typeface="Helvetica"/>
                  <a:cs typeface="Helvetica"/>
                </a:endParaRP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 rot="19005544">
                <a:off x="7112869" y="2045321"/>
                <a:ext cx="101102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sz="1600" dirty="0" smtClean="0">
                    <a:latin typeface="Helvetica"/>
                    <a:cs typeface="Helvetica"/>
                  </a:rPr>
                  <a:t>NN+3N</a:t>
                </a:r>
                <a:endParaRPr lang="en-US" sz="1600" dirty="0">
                  <a:latin typeface="Helvetica"/>
                  <a:cs typeface="Helvetica"/>
                </a:endParaRP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 rot="19005544">
                <a:off x="7722469" y="2045321"/>
                <a:ext cx="101102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sz="1600" dirty="0" smtClean="0">
                    <a:latin typeface="Helvetica"/>
                    <a:cs typeface="Helvetica"/>
                  </a:rPr>
                  <a:t>NN</a:t>
                </a:r>
                <a:endParaRPr lang="en-US" sz="1600" dirty="0">
                  <a:latin typeface="Helvetica"/>
                  <a:cs typeface="Helvetica"/>
                </a:endParaRP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 rot="16200000">
                <a:off x="373407" y="4341639"/>
                <a:ext cx="576963" cy="307777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b="1" i="1" dirty="0" smtClean="0">
                    <a:latin typeface="Times"/>
                    <a:cs typeface="Times"/>
                  </a:rPr>
                  <a:t>     E</a:t>
                </a:r>
                <a:endParaRPr lang="en-US" b="1" i="1" dirty="0">
                  <a:latin typeface="Times"/>
                  <a:cs typeface="Times"/>
                </a:endParaRPr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 rot="16200000">
                <a:off x="4564388" y="4341639"/>
                <a:ext cx="621847" cy="307777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b="1" i="1" dirty="0" smtClean="0">
                    <a:latin typeface="Times"/>
                    <a:cs typeface="Times"/>
                  </a:rPr>
                  <a:t>      E</a:t>
                </a:r>
                <a:endParaRPr lang="en-US" b="1" i="1" dirty="0">
                  <a:latin typeface="Times"/>
                  <a:cs typeface="Times"/>
                </a:endParaRPr>
              </a:p>
            </p:txBody>
          </p:sp>
        </p:grpSp>
        <p:sp>
          <p:nvSpPr>
            <p:cNvPr id="44" name="TextBox 43"/>
            <p:cNvSpPr txBox="1"/>
            <p:nvPr/>
          </p:nvSpPr>
          <p:spPr>
            <a:xfrm>
              <a:off x="1219200" y="4572000"/>
              <a:ext cx="67552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n</a:t>
              </a:r>
              <a:r>
                <a:rPr lang="en-US" dirty="0" smtClean="0"/>
                <a:t>+</a:t>
              </a:r>
              <a:r>
                <a:rPr lang="en-US" baseline="30000" dirty="0" smtClean="0"/>
                <a:t>8</a:t>
              </a:r>
              <a:r>
                <a:rPr lang="en-US" dirty="0" smtClean="0"/>
                <a:t>Be</a:t>
              </a:r>
              <a:endParaRPr lang="en-US" dirty="0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5499100" y="5026223"/>
              <a:ext cx="67552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n</a:t>
              </a:r>
              <a:r>
                <a:rPr lang="en-US" dirty="0" smtClean="0"/>
                <a:t>+</a:t>
              </a:r>
              <a:r>
                <a:rPr lang="en-US" baseline="30000" dirty="0" smtClean="0"/>
                <a:t>8</a:t>
              </a:r>
              <a:r>
                <a:rPr lang="en-US" dirty="0" smtClean="0"/>
                <a:t>Be</a:t>
              </a:r>
              <a:endParaRPr lang="en-US" dirty="0"/>
            </a:p>
          </p:txBody>
        </p:sp>
      </p:grpSp>
      <p:sp>
        <p:nvSpPr>
          <p:cNvPr id="48" name="Donut 47"/>
          <p:cNvSpPr/>
          <p:nvPr/>
        </p:nvSpPr>
        <p:spPr bwMode="auto">
          <a:xfrm>
            <a:off x="1637097" y="3975100"/>
            <a:ext cx="687003" cy="629752"/>
          </a:xfrm>
          <a:prstGeom prst="donut">
            <a:avLst>
              <a:gd name="adj" fmla="val 10417"/>
            </a:avLst>
          </a:prstGeom>
          <a:solidFill>
            <a:srgbClr val="00FFFF">
              <a:alpha val="49000"/>
            </a:srgbClr>
          </a:solidFill>
          <a:ln w="9525" cap="flat" cmpd="sng" algn="ctr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48" charset="0"/>
              <a:ea typeface="ＭＳ Ｐゴシック" pitchFamily="48" charset="-128"/>
              <a:cs typeface="ＭＳ Ｐゴシック" pitchFamily="4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372125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about scattering with composite projectiles?</a:t>
            </a:r>
            <a:endParaRPr lang="en-US" dirty="0"/>
          </a:p>
        </p:txBody>
      </p:sp>
      <p:sp>
        <p:nvSpPr>
          <p:cNvPr id="48" name="Rectangle 3"/>
          <p:cNvSpPr>
            <a:spLocks noChangeArrowheads="1"/>
          </p:cNvSpPr>
          <p:nvPr/>
        </p:nvSpPr>
        <p:spPr bwMode="auto">
          <a:xfrm>
            <a:off x="457200" y="1371600"/>
            <a:ext cx="8229600" cy="390525"/>
          </a:xfrm>
          <a:prstGeom prst="rect">
            <a:avLst/>
          </a:prstGeom>
          <a:solidFill>
            <a:srgbClr val="124A91"/>
          </a:solidFill>
          <a:ln w="3175">
            <a:solidFill>
              <a:srgbClr val="B3B3B3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0"/>
              </a:spcBef>
            </a:pPr>
            <a:r>
              <a:rPr lang="en-US" sz="1900" b="1" dirty="0">
                <a:solidFill>
                  <a:schemeClr val="bg1"/>
                </a:solidFill>
                <a:latin typeface="Helvetica" charset="0"/>
              </a:rPr>
              <a:t>d</a:t>
            </a:r>
            <a:r>
              <a:rPr lang="en-US" sz="1900" b="1" dirty="0" smtClean="0">
                <a:solidFill>
                  <a:schemeClr val="bg1"/>
                </a:solidFill>
                <a:latin typeface="Helvetica" charset="0"/>
              </a:rPr>
              <a:t>+</a:t>
            </a:r>
            <a:r>
              <a:rPr lang="en-US" sz="1900" b="1" baseline="30000" dirty="0" smtClean="0">
                <a:solidFill>
                  <a:schemeClr val="bg1"/>
                </a:solidFill>
                <a:latin typeface="Helvetica" charset="0"/>
              </a:rPr>
              <a:t>4</a:t>
            </a:r>
            <a:r>
              <a:rPr lang="en-US" sz="1900" b="1" dirty="0" smtClean="0">
                <a:solidFill>
                  <a:schemeClr val="bg1"/>
                </a:solidFill>
                <a:latin typeface="Helvetica" charset="0"/>
              </a:rPr>
              <a:t>He</a:t>
            </a:r>
            <a:r>
              <a:rPr lang="en-US" sz="1900" b="1" dirty="0" smtClean="0">
                <a:solidFill>
                  <a:schemeClr val="bg1"/>
                </a:solidFill>
                <a:latin typeface="Helvetica" charset="0"/>
                <a:sym typeface="Wingdings"/>
              </a:rPr>
              <a:t>d+</a:t>
            </a:r>
            <a:r>
              <a:rPr lang="en-US" sz="1900" b="1" baseline="30000" dirty="0" smtClean="0">
                <a:solidFill>
                  <a:schemeClr val="bg1"/>
                </a:solidFill>
                <a:latin typeface="Helvetica" charset="0"/>
                <a:sym typeface="Wingdings"/>
              </a:rPr>
              <a:t>4</a:t>
            </a:r>
            <a:r>
              <a:rPr lang="en-US" sz="1900" b="1" dirty="0" smtClean="0">
                <a:solidFill>
                  <a:schemeClr val="bg1"/>
                </a:solidFill>
                <a:latin typeface="Helvetica" charset="0"/>
                <a:sym typeface="Wingdings"/>
              </a:rPr>
              <a:t>He with &amp; without inclusion of: </a:t>
            </a:r>
            <a:r>
              <a:rPr lang="en-US" sz="1900" b="1" baseline="30000" dirty="0" smtClean="0">
                <a:solidFill>
                  <a:schemeClr val="bg1"/>
                </a:solidFill>
                <a:latin typeface="Helvetica" charset="0"/>
                <a:sym typeface="Wingdings"/>
              </a:rPr>
              <a:t>6</a:t>
            </a:r>
            <a:r>
              <a:rPr lang="en-US" sz="1900" b="1" dirty="0" smtClean="0">
                <a:solidFill>
                  <a:schemeClr val="bg1"/>
                </a:solidFill>
                <a:latin typeface="Helvetica" charset="0"/>
                <a:sym typeface="Wingdings"/>
              </a:rPr>
              <a:t>Li states / 3N forces</a:t>
            </a:r>
            <a:endParaRPr lang="en-US" sz="1900" b="1" dirty="0">
              <a:solidFill>
                <a:schemeClr val="tx1"/>
              </a:solidFill>
              <a:latin typeface="Helvetica" charset="0"/>
            </a:endParaRPr>
          </a:p>
        </p:txBody>
      </p:sp>
      <p:sp>
        <p:nvSpPr>
          <p:cNvPr id="49" name="Rectangle 48"/>
          <p:cNvSpPr/>
          <p:nvPr/>
        </p:nvSpPr>
        <p:spPr bwMode="auto">
          <a:xfrm>
            <a:off x="457200" y="1758950"/>
            <a:ext cx="8229600" cy="3429000"/>
          </a:xfrm>
          <a:prstGeom prst="rect">
            <a:avLst/>
          </a:prstGeom>
          <a:noFill/>
          <a:ln w="9525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48" charset="0"/>
              <a:ea typeface="ＭＳ Ｐゴシック" pitchFamily="48" charset="-128"/>
              <a:cs typeface="ＭＳ Ｐゴシック" pitchFamily="48" charset="-128"/>
            </a:endParaRPr>
          </a:p>
        </p:txBody>
      </p:sp>
      <p:pic>
        <p:nvPicPr>
          <p:cNvPr id="3" name="Picture 2" descr="dsigma_dOmega_dHe4_srg-2.0_20_9_NN-only_3dchan_7pseudo_2p9MeV_fig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41" r="29882" b="6018"/>
          <a:stretch/>
        </p:blipFill>
        <p:spPr>
          <a:xfrm>
            <a:off x="609600" y="1860167"/>
            <a:ext cx="3835400" cy="329603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15535" y="4055130"/>
            <a:ext cx="1047661" cy="52322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i="1" dirty="0" smtClean="0">
                <a:latin typeface="Times"/>
                <a:cs typeface="Times"/>
              </a:rPr>
              <a:t>NN</a:t>
            </a:r>
            <a:r>
              <a:rPr lang="en-US" dirty="0" smtClean="0">
                <a:latin typeface="Times"/>
                <a:cs typeface="Times"/>
              </a:rPr>
              <a:t>-only</a:t>
            </a:r>
          </a:p>
          <a:p>
            <a:r>
              <a:rPr lang="en-US" dirty="0">
                <a:latin typeface="Symbol" charset="2"/>
                <a:cs typeface="Symbol" charset="2"/>
              </a:rPr>
              <a:t>l</a:t>
            </a:r>
            <a:r>
              <a:rPr lang="en-US" dirty="0" smtClean="0"/>
              <a:t> </a:t>
            </a:r>
            <a:r>
              <a:rPr lang="en-US" dirty="0" smtClean="0">
                <a:latin typeface="Times"/>
                <a:cs typeface="Times"/>
              </a:rPr>
              <a:t>= 2.0 fm</a:t>
            </a:r>
            <a:r>
              <a:rPr lang="en-US" baseline="30000" dirty="0" smtClean="0">
                <a:latin typeface="Times"/>
                <a:cs typeface="Times"/>
              </a:rPr>
              <a:t>-1</a:t>
            </a:r>
            <a:endParaRPr lang="en-US" baseline="30000" dirty="0">
              <a:latin typeface="Times"/>
              <a:cs typeface="Times"/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380" r="2907" b="11960"/>
          <a:stretch/>
        </p:blipFill>
        <p:spPr bwMode="auto">
          <a:xfrm>
            <a:off x="4810703" y="1811062"/>
            <a:ext cx="3758045" cy="314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Content Placeholder 5" descr="phaseshift_dHe4gs_3ch_srg-n3lo+n2lo_lam2.0_NN-only_NA3max14_Nmax9_hW20_RGM-NCSMC_6ExSt_expt_NCSMC_sofia.eps"/>
          <p:cNvPicPr>
            <a:picLocks noGrp="1" noChangeAspect="1"/>
          </p:cNvPicPr>
          <p:nvPr>
            <p:ph sz="half" idx="2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31" r="93109" b="34776"/>
          <a:stretch/>
        </p:blipFill>
        <p:spPr>
          <a:xfrm>
            <a:off x="4603750" y="2559050"/>
            <a:ext cx="273050" cy="1409700"/>
          </a:xfrm>
        </p:spPr>
      </p:pic>
      <p:pic>
        <p:nvPicPr>
          <p:cNvPr id="11" name="Content Placeholder 5" descr="phaseshift_dHe4gs_3ch_srg-n3lo+n2lo_lam2.0_NN-only_NA3max14_Nmax9_hW20_RGM-NCSMC_6ExSt_expt_NCSMC_sofia.eps"/>
          <p:cNvPicPr>
            <a:picLocks noGrp="1" noChangeAspect="1"/>
          </p:cNvPicPr>
          <p:nvPr>
            <p:ph sz="half" idx="2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84" t="92707" r="11058" b="-2988"/>
          <a:stretch/>
        </p:blipFill>
        <p:spPr>
          <a:xfrm>
            <a:off x="5759450" y="4895850"/>
            <a:ext cx="2419350" cy="330200"/>
          </a:xfrm>
        </p:spPr>
      </p:pic>
      <p:sp>
        <p:nvSpPr>
          <p:cNvPr id="5" name="TextBox 4"/>
          <p:cNvSpPr txBox="1"/>
          <p:nvPr/>
        </p:nvSpPr>
        <p:spPr>
          <a:xfrm>
            <a:off x="5575300" y="3527073"/>
            <a:ext cx="825500" cy="13052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727700" y="3575050"/>
            <a:ext cx="825500" cy="13052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486400" y="4273550"/>
            <a:ext cx="11748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"/>
                <a:cs typeface="Times"/>
              </a:rPr>
              <a:t>(d+</a:t>
            </a:r>
            <a:r>
              <a:rPr lang="en-US" baseline="30000" dirty="0" smtClean="0">
                <a:latin typeface="Times"/>
                <a:cs typeface="Times"/>
              </a:rPr>
              <a:t>4</a:t>
            </a:r>
            <a:r>
              <a:rPr lang="en-US" dirty="0" smtClean="0">
                <a:latin typeface="Times"/>
                <a:cs typeface="Times"/>
              </a:rPr>
              <a:t>He) + </a:t>
            </a:r>
            <a:r>
              <a:rPr lang="en-US" baseline="30000" dirty="0" smtClean="0">
                <a:latin typeface="Times"/>
                <a:cs typeface="Times"/>
              </a:rPr>
              <a:t>6</a:t>
            </a:r>
            <a:r>
              <a:rPr lang="en-US" dirty="0" smtClean="0">
                <a:latin typeface="Times"/>
                <a:cs typeface="Times"/>
              </a:rPr>
              <a:t>Li</a:t>
            </a:r>
            <a:endParaRPr lang="en-US" dirty="0">
              <a:latin typeface="Times"/>
              <a:cs typeface="Time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371600" y="3816350"/>
            <a:ext cx="1069524" cy="307777"/>
          </a:xfrm>
          <a:prstGeom prst="rect">
            <a:avLst/>
          </a:prstGeom>
          <a:noFill/>
          <a:ln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preliminary</a:t>
            </a:r>
            <a:endParaRPr lang="en-US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486400" y="2444750"/>
            <a:ext cx="1069524" cy="307777"/>
          </a:xfrm>
          <a:prstGeom prst="rect">
            <a:avLst/>
          </a:prstGeom>
          <a:noFill/>
          <a:ln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preliminary</a:t>
            </a:r>
            <a:endParaRPr lang="en-US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7" name="Text Placeholder 2"/>
          <p:cNvSpPr txBox="1">
            <a:spLocks/>
          </p:cNvSpPr>
          <p:nvPr/>
        </p:nvSpPr>
        <p:spPr bwMode="auto">
          <a:xfrm>
            <a:off x="533400" y="5416550"/>
            <a:ext cx="8153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4483"/>
              </a:buClr>
              <a:buFont typeface="Wingdings" pitchFamily="48" charset="2"/>
              <a:buChar char="§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4483"/>
              </a:buClr>
              <a:buFont typeface="Times" pitchFamily="48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4483"/>
              </a:buClr>
              <a:buFont typeface="Symbol" pitchFamily="48" charset="2"/>
              <a:buChar char="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4483"/>
              </a:buClr>
              <a:buFont typeface="Symbol" pitchFamily="48" charset="2"/>
              <a:buChar char=""/>
              <a:defRPr sz="18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4483"/>
              </a:buClr>
              <a:buFont typeface="Geneva CE" pitchFamily="48" charset="-18"/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4483"/>
              </a:buClr>
              <a:buFont typeface="Geneva CE" pitchFamily="48" charset="-18"/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4483"/>
              </a:buClr>
              <a:buFont typeface="Geneva CE" pitchFamily="48" charset="-18"/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4483"/>
              </a:buClr>
              <a:buFont typeface="Geneva CE" pitchFamily="48" charset="-18"/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4483"/>
              </a:buClr>
              <a:buFont typeface="Geneva CE" pitchFamily="48" charset="-18"/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sz="2000" dirty="0" smtClean="0"/>
              <a:t>(</a:t>
            </a:r>
            <a:r>
              <a:rPr lang="en-US" sz="2000" dirty="0" err="1" smtClean="0"/>
              <a:t>d,N</a:t>
            </a:r>
            <a:r>
              <a:rPr lang="en-US" sz="2000" dirty="0" smtClean="0"/>
              <a:t>) transfer and deuterium scattering on p-shell nuclei underway</a:t>
            </a:r>
            <a:endParaRPr lang="en-US" sz="20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133600" y="6047601"/>
            <a:ext cx="5105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G. </a:t>
            </a:r>
            <a:r>
              <a:rPr lang="en-US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Hupin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S. Quaglioni, and  P. </a:t>
            </a:r>
            <a:r>
              <a:rPr lang="en-US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Navratil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in progress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85484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700" dirty="0" smtClean="0"/>
              <a:t>We </a:t>
            </a:r>
            <a:r>
              <a:rPr lang="en-US" sz="2700" dirty="0"/>
              <a:t>want to describe also systems for which the lowest</a:t>
            </a:r>
            <a:br>
              <a:rPr lang="en-US" sz="2700" dirty="0"/>
            </a:br>
            <a:r>
              <a:rPr lang="en-US" sz="2700" dirty="0" smtClean="0"/>
              <a:t>threshold </a:t>
            </a:r>
            <a:r>
              <a:rPr lang="en-US" sz="2700" dirty="0"/>
              <a:t>for particle decay is of the 3-body nature 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idx="1"/>
          </p:nvPr>
        </p:nvSpPr>
        <p:spPr>
          <a:xfrm>
            <a:off x="533400" y="1254474"/>
            <a:ext cx="3429000" cy="4724400"/>
          </a:xfrm>
        </p:spPr>
        <p:txBody>
          <a:bodyPr/>
          <a:lstStyle/>
          <a:p>
            <a:r>
              <a:rPr lang="en-US" dirty="0" err="1" smtClean="0"/>
              <a:t>Borromean</a:t>
            </a:r>
            <a:r>
              <a:rPr lang="en-US" dirty="0" smtClean="0"/>
              <a:t> halo nuclei</a:t>
            </a:r>
          </a:p>
          <a:p>
            <a:pPr lvl="1"/>
            <a:endParaRPr lang="en-US" sz="1000" dirty="0"/>
          </a:p>
          <a:p>
            <a:pPr lvl="1">
              <a:buFont typeface="Arial" charset="0"/>
              <a:buChar char="•"/>
            </a:pPr>
            <a:r>
              <a:rPr lang="en-US" baseline="30000" dirty="0">
                <a:solidFill>
                  <a:srgbClr val="376092"/>
                </a:solidFill>
                <a:latin typeface="Arial" charset="0"/>
                <a:ea typeface="ＭＳ Ｐゴシック" charset="0"/>
                <a:cs typeface="Symbol" charset="0"/>
                <a:sym typeface="Symbol" charset="0"/>
              </a:rPr>
              <a:t>6</a:t>
            </a:r>
            <a:r>
              <a:rPr lang="en-US" dirty="0">
                <a:solidFill>
                  <a:srgbClr val="376092"/>
                </a:solidFill>
                <a:latin typeface="Arial" charset="0"/>
                <a:ea typeface="ＭＳ Ｐゴシック" charset="0"/>
                <a:cs typeface="Symbol" charset="0"/>
                <a:sym typeface="Symbol" charset="0"/>
              </a:rPr>
              <a:t>He (= </a:t>
            </a:r>
            <a:r>
              <a:rPr lang="en-US" baseline="30000" dirty="0" smtClean="0">
                <a:solidFill>
                  <a:srgbClr val="376092"/>
                </a:solidFill>
                <a:latin typeface="Arial" charset="0"/>
                <a:ea typeface="ＭＳ Ｐゴシック" charset="0"/>
                <a:cs typeface="Symbol" charset="0"/>
                <a:sym typeface="Symbol" charset="0"/>
              </a:rPr>
              <a:t>4</a:t>
            </a:r>
            <a:r>
              <a:rPr lang="en-US" dirty="0" smtClean="0">
                <a:solidFill>
                  <a:srgbClr val="376092"/>
                </a:solidFill>
                <a:latin typeface="Arial" charset="0"/>
                <a:ea typeface="ＭＳ Ｐゴシック" charset="0"/>
                <a:cs typeface="Symbol" charset="0"/>
                <a:sym typeface="Symbol" charset="0"/>
              </a:rPr>
              <a:t>He </a:t>
            </a:r>
            <a:r>
              <a:rPr lang="en-US" dirty="0" smtClean="0">
                <a:solidFill>
                  <a:srgbClr val="376092"/>
                </a:solidFill>
                <a:latin typeface="Arial" charset="0"/>
                <a:ea typeface="ＭＳ Ｐゴシック" charset="0"/>
                <a:sym typeface="Symbol" charset="0"/>
              </a:rPr>
              <a:t>+ </a:t>
            </a:r>
            <a:r>
              <a:rPr lang="en-US" i="1" dirty="0" smtClean="0">
                <a:solidFill>
                  <a:srgbClr val="376092"/>
                </a:solidFill>
                <a:latin typeface="Arial" charset="0"/>
                <a:ea typeface="ＭＳ Ｐゴシック" charset="0"/>
                <a:sym typeface="Symbol" charset="0"/>
              </a:rPr>
              <a:t>n</a:t>
            </a:r>
            <a:r>
              <a:rPr lang="en-US" dirty="0" smtClean="0">
                <a:solidFill>
                  <a:srgbClr val="376092"/>
                </a:solidFill>
                <a:latin typeface="Arial" charset="0"/>
                <a:ea typeface="ＭＳ Ｐゴシック" charset="0"/>
                <a:sym typeface="Symbol" charset="0"/>
              </a:rPr>
              <a:t> </a:t>
            </a:r>
            <a:r>
              <a:rPr lang="en-US" dirty="0">
                <a:solidFill>
                  <a:srgbClr val="376092"/>
                </a:solidFill>
                <a:latin typeface="Arial" charset="0"/>
                <a:ea typeface="ＭＳ Ｐゴシック" charset="0"/>
                <a:sym typeface="Symbol" charset="0"/>
              </a:rPr>
              <a:t>+ </a:t>
            </a:r>
            <a:r>
              <a:rPr lang="en-US" i="1" dirty="0">
                <a:solidFill>
                  <a:srgbClr val="376092"/>
                </a:solidFill>
                <a:latin typeface="Arial" charset="0"/>
                <a:ea typeface="ＭＳ Ｐゴシック" charset="0"/>
                <a:sym typeface="Symbol" charset="0"/>
              </a:rPr>
              <a:t>n </a:t>
            </a:r>
            <a:r>
              <a:rPr lang="en-US" dirty="0">
                <a:solidFill>
                  <a:srgbClr val="376092"/>
                </a:solidFill>
                <a:latin typeface="Arial" charset="0"/>
                <a:ea typeface="ＭＳ Ｐゴシック" charset="0"/>
                <a:cs typeface="Symbol" charset="0"/>
                <a:sym typeface="Symbol" charset="0"/>
              </a:rPr>
              <a:t>)</a:t>
            </a:r>
          </a:p>
          <a:p>
            <a:pPr lvl="1">
              <a:buFont typeface="Arial" charset="0"/>
              <a:buChar char="•"/>
            </a:pPr>
            <a:r>
              <a:rPr lang="en-US" baseline="30000" dirty="0">
                <a:latin typeface="Arial" charset="0"/>
                <a:ea typeface="ＭＳ Ｐゴシック" charset="0"/>
              </a:rPr>
              <a:t>6</a:t>
            </a:r>
            <a:r>
              <a:rPr lang="en-US" dirty="0">
                <a:latin typeface="Arial" charset="0"/>
                <a:ea typeface="ＭＳ Ｐゴシック" charset="0"/>
              </a:rPr>
              <a:t>Be </a:t>
            </a:r>
            <a:r>
              <a:rPr lang="en-US" dirty="0">
                <a:latin typeface="Arial" charset="0"/>
                <a:ea typeface="ＭＳ Ｐゴシック" charset="0"/>
                <a:cs typeface="Symbol" charset="0"/>
                <a:sym typeface="Symbol" charset="0"/>
              </a:rPr>
              <a:t>(= </a:t>
            </a:r>
            <a:r>
              <a:rPr lang="en-US" dirty="0">
                <a:latin typeface="Symbol" charset="0"/>
                <a:ea typeface="ＭＳ Ｐゴシック" charset="0"/>
                <a:cs typeface="Symbol" charset="0"/>
                <a:sym typeface="Symbol" charset="0"/>
              </a:rPr>
              <a:t>a</a:t>
            </a:r>
            <a:r>
              <a:rPr lang="en-US" dirty="0">
                <a:latin typeface="Arial" charset="0"/>
                <a:ea typeface="ＭＳ Ｐゴシック" charset="0"/>
                <a:sym typeface="Symbol" charset="0"/>
              </a:rPr>
              <a:t> + </a:t>
            </a:r>
            <a:r>
              <a:rPr lang="en-US" i="1" dirty="0">
                <a:latin typeface="Arial" charset="0"/>
                <a:ea typeface="ＭＳ Ｐゴシック" charset="0"/>
                <a:sym typeface="Symbol" charset="0"/>
              </a:rPr>
              <a:t>p</a:t>
            </a:r>
            <a:r>
              <a:rPr lang="en-US" dirty="0">
                <a:latin typeface="Arial" charset="0"/>
                <a:ea typeface="ＭＳ Ｐゴシック" charset="0"/>
                <a:sym typeface="Symbol" charset="0"/>
              </a:rPr>
              <a:t> + </a:t>
            </a:r>
            <a:r>
              <a:rPr lang="en-US" i="1" dirty="0">
                <a:latin typeface="Arial" charset="0"/>
                <a:ea typeface="ＭＳ Ｐゴシック" charset="0"/>
                <a:sym typeface="Symbol" charset="0"/>
              </a:rPr>
              <a:t>p </a:t>
            </a:r>
            <a:r>
              <a:rPr lang="en-US" dirty="0">
                <a:latin typeface="Arial" charset="0"/>
                <a:ea typeface="ＭＳ Ｐゴシック" charset="0"/>
                <a:cs typeface="Symbol" charset="0"/>
                <a:sym typeface="Symbol" charset="0"/>
              </a:rPr>
              <a:t>)</a:t>
            </a:r>
          </a:p>
          <a:p>
            <a:pPr lvl="1">
              <a:buFont typeface="Arial" charset="0"/>
              <a:buChar char="•"/>
            </a:pPr>
            <a:r>
              <a:rPr lang="en-US" baseline="30000" dirty="0">
                <a:latin typeface="Arial" charset="0"/>
                <a:ea typeface="ＭＳ Ｐゴシック" charset="0"/>
                <a:cs typeface="Symbol" charset="0"/>
                <a:sym typeface="Symbol" charset="0"/>
              </a:rPr>
              <a:t>11</a:t>
            </a:r>
            <a:r>
              <a:rPr lang="en-US" dirty="0">
                <a:latin typeface="Arial" charset="0"/>
                <a:ea typeface="ＭＳ Ｐゴシック" charset="0"/>
                <a:cs typeface="Symbol" charset="0"/>
                <a:sym typeface="Symbol" charset="0"/>
              </a:rPr>
              <a:t>Li (= </a:t>
            </a:r>
            <a:r>
              <a:rPr lang="en-US" baseline="30000" dirty="0">
                <a:latin typeface="Arial" charset="0"/>
                <a:ea typeface="ＭＳ Ｐゴシック" charset="0"/>
                <a:cs typeface="Symbol" charset="0"/>
                <a:sym typeface="Symbol" charset="0"/>
              </a:rPr>
              <a:t>9</a:t>
            </a:r>
            <a:r>
              <a:rPr lang="en-US" dirty="0">
                <a:latin typeface="Arial" charset="0"/>
                <a:ea typeface="ＭＳ Ｐゴシック" charset="0"/>
                <a:cs typeface="Symbol" charset="0"/>
                <a:sym typeface="Symbol" charset="0"/>
              </a:rPr>
              <a:t>Li </a:t>
            </a:r>
            <a:r>
              <a:rPr lang="en-US" dirty="0">
                <a:latin typeface="Arial" charset="0"/>
                <a:ea typeface="ＭＳ Ｐゴシック" charset="0"/>
                <a:sym typeface="Symbol" charset="0"/>
              </a:rPr>
              <a:t>+ </a:t>
            </a:r>
            <a:r>
              <a:rPr lang="en-US" i="1" dirty="0">
                <a:latin typeface="Arial" charset="0"/>
                <a:ea typeface="ＭＳ Ｐゴシック" charset="0"/>
                <a:sym typeface="Symbol" charset="0"/>
              </a:rPr>
              <a:t>n</a:t>
            </a:r>
            <a:r>
              <a:rPr lang="en-US" dirty="0">
                <a:latin typeface="Arial" charset="0"/>
                <a:ea typeface="ＭＳ Ｐゴシック" charset="0"/>
                <a:sym typeface="Symbol" charset="0"/>
              </a:rPr>
              <a:t> + </a:t>
            </a:r>
            <a:r>
              <a:rPr lang="en-US" i="1" dirty="0">
                <a:latin typeface="Arial" charset="0"/>
                <a:ea typeface="ＭＳ Ｐゴシック" charset="0"/>
                <a:sym typeface="Symbol" charset="0"/>
              </a:rPr>
              <a:t>n </a:t>
            </a:r>
            <a:r>
              <a:rPr lang="en-US" dirty="0">
                <a:latin typeface="Arial" charset="0"/>
                <a:ea typeface="ＭＳ Ｐゴシック" charset="0"/>
                <a:cs typeface="Symbol" charset="0"/>
                <a:sym typeface="Symbol" charset="0"/>
              </a:rPr>
              <a:t>)</a:t>
            </a:r>
          </a:p>
          <a:p>
            <a:pPr lvl="1">
              <a:buFont typeface="Arial" charset="0"/>
              <a:buChar char="•"/>
            </a:pPr>
            <a:r>
              <a:rPr lang="en-US" baseline="30000" dirty="0">
                <a:latin typeface="Arial" charset="0"/>
                <a:ea typeface="ＭＳ Ｐゴシック" charset="0"/>
                <a:cs typeface="Symbol" charset="0"/>
                <a:sym typeface="Symbol" charset="0"/>
              </a:rPr>
              <a:t>14</a:t>
            </a:r>
            <a:r>
              <a:rPr lang="en-US" dirty="0">
                <a:latin typeface="Arial" charset="0"/>
                <a:ea typeface="ＭＳ Ｐゴシック" charset="0"/>
                <a:cs typeface="Symbol" charset="0"/>
                <a:sym typeface="Symbol" charset="0"/>
              </a:rPr>
              <a:t>Be (= </a:t>
            </a:r>
            <a:r>
              <a:rPr lang="en-US" baseline="30000" dirty="0">
                <a:latin typeface="Arial" charset="0"/>
                <a:ea typeface="ＭＳ Ｐゴシック" charset="0"/>
                <a:cs typeface="Symbol" charset="0"/>
                <a:sym typeface="Symbol" charset="0"/>
              </a:rPr>
              <a:t>12</a:t>
            </a:r>
            <a:r>
              <a:rPr lang="en-US" dirty="0">
                <a:latin typeface="Arial" charset="0"/>
                <a:ea typeface="ＭＳ Ｐゴシック" charset="0"/>
                <a:cs typeface="Symbol" charset="0"/>
                <a:sym typeface="Symbol" charset="0"/>
              </a:rPr>
              <a:t>Be </a:t>
            </a:r>
            <a:r>
              <a:rPr lang="en-US" dirty="0">
                <a:latin typeface="Arial" charset="0"/>
                <a:ea typeface="ＭＳ Ｐゴシック" charset="0"/>
                <a:sym typeface="Symbol" charset="0"/>
              </a:rPr>
              <a:t>+ </a:t>
            </a:r>
            <a:r>
              <a:rPr lang="en-US" i="1" dirty="0">
                <a:latin typeface="Arial" charset="0"/>
                <a:ea typeface="ＭＳ Ｐゴシック" charset="0"/>
                <a:sym typeface="Symbol" charset="0"/>
              </a:rPr>
              <a:t>n</a:t>
            </a:r>
            <a:r>
              <a:rPr lang="en-US" dirty="0">
                <a:latin typeface="Arial" charset="0"/>
                <a:ea typeface="ＭＳ Ｐゴシック" charset="0"/>
                <a:sym typeface="Symbol" charset="0"/>
              </a:rPr>
              <a:t> + </a:t>
            </a:r>
            <a:r>
              <a:rPr lang="en-US" i="1" dirty="0">
                <a:latin typeface="Arial" charset="0"/>
                <a:ea typeface="ＭＳ Ｐゴシック" charset="0"/>
                <a:sym typeface="Symbol" charset="0"/>
              </a:rPr>
              <a:t>n </a:t>
            </a:r>
            <a:r>
              <a:rPr lang="en-US" dirty="0">
                <a:latin typeface="Arial" charset="0"/>
                <a:ea typeface="ＭＳ Ｐゴシック" charset="0"/>
                <a:cs typeface="Symbol" charset="0"/>
                <a:sym typeface="Symbol" charset="0"/>
              </a:rPr>
              <a:t>)</a:t>
            </a:r>
          </a:p>
          <a:p>
            <a:pPr lvl="1">
              <a:buFont typeface="Arial" charset="0"/>
              <a:buChar char="•"/>
            </a:pPr>
            <a:r>
              <a:rPr lang="en-US" dirty="0" smtClean="0">
                <a:latin typeface="Arial" charset="0"/>
                <a:ea typeface="ＭＳ Ｐゴシック" charset="0"/>
                <a:cs typeface="Symbol" charset="0"/>
                <a:sym typeface="Symbol" charset="0"/>
              </a:rPr>
              <a:t>…</a:t>
            </a:r>
          </a:p>
          <a:p>
            <a:pPr>
              <a:buFont typeface="Wingdings" charset="2"/>
              <a:buChar char="§"/>
            </a:pPr>
            <a:r>
              <a:rPr lang="en-US" dirty="0" smtClean="0">
                <a:latin typeface="Arial" charset="0"/>
                <a:ea typeface="ＭＳ Ｐゴシック" charset="0"/>
                <a:cs typeface="Symbol" charset="0"/>
                <a:sym typeface="Symbol" charset="0"/>
              </a:rPr>
              <a:t>Constituents do not bind in pairs!</a:t>
            </a:r>
            <a:endParaRPr lang="en-US" dirty="0">
              <a:latin typeface="Arial" charset="0"/>
              <a:ea typeface="ＭＳ Ｐゴシック" charset="0"/>
              <a:cs typeface="Symbol" charset="0"/>
              <a:sym typeface="Symbol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676400" y="4137528"/>
            <a:ext cx="1691198" cy="1481555"/>
            <a:chOff x="6934200" y="1295400"/>
            <a:chExt cx="1691198" cy="1481555"/>
          </a:xfrm>
        </p:grpSpPr>
        <p:sp>
          <p:nvSpPr>
            <p:cNvPr id="50" name="Oval 17"/>
            <p:cNvSpPr>
              <a:spLocks noChangeArrowheads="1"/>
            </p:cNvSpPr>
            <p:nvPr/>
          </p:nvSpPr>
          <p:spPr bwMode="auto">
            <a:xfrm rot="20987549" flipV="1">
              <a:off x="7027657" y="2313255"/>
              <a:ext cx="194569" cy="186430"/>
            </a:xfrm>
            <a:prstGeom prst="ellipse">
              <a:avLst/>
            </a:prstGeom>
            <a:solidFill>
              <a:srgbClr val="0248DA"/>
            </a:solidFill>
            <a:ln w="9525">
              <a:solidFill>
                <a:srgbClr val="6699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Line 22"/>
            <p:cNvSpPr>
              <a:spLocks noChangeShapeType="1"/>
            </p:cNvSpPr>
            <p:nvPr/>
          </p:nvSpPr>
          <p:spPr bwMode="auto">
            <a:xfrm rot="20987549" flipH="1">
              <a:off x="7108827" y="2040764"/>
              <a:ext cx="838049" cy="216804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58" name="Group 57"/>
            <p:cNvGrpSpPr/>
            <p:nvPr/>
          </p:nvGrpSpPr>
          <p:grpSpPr>
            <a:xfrm>
              <a:off x="6934200" y="1564886"/>
              <a:ext cx="1341143" cy="872472"/>
              <a:chOff x="6934200" y="1564886"/>
              <a:chExt cx="1341143" cy="872472"/>
            </a:xfrm>
          </p:grpSpPr>
          <p:sp>
            <p:nvSpPr>
              <p:cNvPr id="51" name="Oval 18"/>
              <p:cNvSpPr>
                <a:spLocks noChangeArrowheads="1"/>
              </p:cNvSpPr>
              <p:nvPr/>
            </p:nvSpPr>
            <p:spPr bwMode="auto">
              <a:xfrm rot="20987549" flipV="1">
                <a:off x="7119848" y="2220907"/>
                <a:ext cx="194569" cy="186430"/>
              </a:xfrm>
              <a:prstGeom prst="ellipse">
                <a:avLst/>
              </a:prstGeom>
              <a:gradFill rotWithShape="0">
                <a:gsLst>
                  <a:gs pos="0">
                    <a:srgbClr val="FF6666"/>
                  </a:gs>
                  <a:gs pos="100000">
                    <a:srgbClr val="FF0000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" name="Oval 19"/>
              <p:cNvSpPr>
                <a:spLocks noChangeArrowheads="1"/>
              </p:cNvSpPr>
              <p:nvPr/>
            </p:nvSpPr>
            <p:spPr bwMode="auto">
              <a:xfrm rot="20987549" flipV="1">
                <a:off x="7010245" y="2141854"/>
                <a:ext cx="194569" cy="186430"/>
              </a:xfrm>
              <a:prstGeom prst="ellipse">
                <a:avLst/>
              </a:prstGeom>
              <a:solidFill>
                <a:srgbClr val="0248DA"/>
              </a:solidFill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" name="Oval 20"/>
              <p:cNvSpPr>
                <a:spLocks noChangeArrowheads="1"/>
              </p:cNvSpPr>
              <p:nvPr/>
            </p:nvSpPr>
            <p:spPr bwMode="auto">
              <a:xfrm rot="20987549" flipV="1">
                <a:off x="6934200" y="2250928"/>
                <a:ext cx="194569" cy="186430"/>
              </a:xfrm>
              <a:prstGeom prst="ellipse">
                <a:avLst/>
              </a:prstGeom>
              <a:gradFill rotWithShape="0">
                <a:gsLst>
                  <a:gs pos="0">
                    <a:srgbClr val="FF6666"/>
                  </a:gs>
                  <a:gs pos="100000">
                    <a:srgbClr val="FF0000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" name="Oval 21"/>
              <p:cNvSpPr>
                <a:spLocks noChangeArrowheads="1"/>
              </p:cNvSpPr>
              <p:nvPr/>
            </p:nvSpPr>
            <p:spPr bwMode="auto">
              <a:xfrm rot="20987549" flipV="1">
                <a:off x="8080774" y="2240382"/>
                <a:ext cx="194569" cy="186430"/>
              </a:xfrm>
              <a:prstGeom prst="ellipse">
                <a:avLst/>
              </a:prstGeom>
              <a:gradFill rotWithShape="0">
                <a:gsLst>
                  <a:gs pos="0">
                    <a:srgbClr val="FF6666"/>
                  </a:gs>
                  <a:gs pos="100000">
                    <a:srgbClr val="FF0000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" name="Oval 21"/>
              <p:cNvSpPr>
                <a:spLocks noChangeArrowheads="1"/>
              </p:cNvSpPr>
              <p:nvPr/>
            </p:nvSpPr>
            <p:spPr bwMode="auto">
              <a:xfrm rot="20987549" flipV="1">
                <a:off x="7587880" y="1564886"/>
                <a:ext cx="194570" cy="186452"/>
              </a:xfrm>
              <a:prstGeom prst="ellipse">
                <a:avLst/>
              </a:prstGeom>
              <a:gradFill rotWithShape="0">
                <a:gsLst>
                  <a:gs pos="0">
                    <a:srgbClr val="FF6666"/>
                  </a:gs>
                  <a:gs pos="100000">
                    <a:srgbClr val="FF0000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57" name="Line 22"/>
            <p:cNvSpPr>
              <a:spLocks noChangeShapeType="1"/>
            </p:cNvSpPr>
            <p:nvPr/>
          </p:nvSpPr>
          <p:spPr bwMode="auto">
            <a:xfrm rot="20987549" flipH="1" flipV="1">
              <a:off x="7746046" y="1611614"/>
              <a:ext cx="315636" cy="688711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7129077" y="2438401"/>
              <a:ext cx="52303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aseline="30000" dirty="0" smtClean="0"/>
                <a:t>4</a:t>
              </a:r>
              <a:r>
                <a:rPr lang="en-US" sz="1600" dirty="0" smtClean="0"/>
                <a:t>He</a:t>
              </a:r>
              <a:endParaRPr lang="en-US" sz="1600" dirty="0"/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7596771" y="1295400"/>
              <a:ext cx="404228" cy="39354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/>
                <a:t>n</a:t>
              </a: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8221170" y="2209798"/>
              <a:ext cx="404228" cy="3935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/>
                <a:t>n</a:t>
              </a:r>
            </a:p>
          </p:txBody>
        </p:sp>
        <p:pic>
          <p:nvPicPr>
            <p:cNvPr id="44" name="Picture 43" descr="fig8-SQCRRPN.pdf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086600" y="1765145"/>
              <a:ext cx="476250" cy="234950"/>
            </a:xfrm>
            <a:prstGeom prst="rect">
              <a:avLst/>
            </a:prstGeom>
          </p:spPr>
        </p:pic>
        <p:pic>
          <p:nvPicPr>
            <p:cNvPr id="45" name="Picture 44" descr="fig8-SQCRRPN.pdf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969250" y="1688945"/>
              <a:ext cx="260350" cy="323850"/>
            </a:xfrm>
            <a:prstGeom prst="rect">
              <a:avLst/>
            </a:prstGeom>
          </p:spPr>
        </p:pic>
      </p:grpSp>
      <p:pic>
        <p:nvPicPr>
          <p:cNvPr id="71" name="Picture 3461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2088" y="1395695"/>
            <a:ext cx="1462594" cy="1491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2" name="Group 45"/>
          <p:cNvGrpSpPr>
            <a:grpSpLocks noChangeAspect="1"/>
          </p:cNvGrpSpPr>
          <p:nvPr/>
        </p:nvGrpSpPr>
        <p:grpSpPr bwMode="auto">
          <a:xfrm>
            <a:off x="5129760" y="1130300"/>
            <a:ext cx="1760220" cy="1955800"/>
            <a:chOff x="3505200" y="1600200"/>
            <a:chExt cx="2286000" cy="2540000"/>
          </a:xfrm>
        </p:grpSpPr>
        <p:pic>
          <p:nvPicPr>
            <p:cNvPr id="73" name="Picture 39" descr="Li11fig1.gif"/>
            <p:cNvPicPr>
              <a:picLocks noChangeAspect="1"/>
            </p:cNvPicPr>
            <p:nvPr/>
          </p:nvPicPr>
          <p:blipFill>
            <a:blip r:embed="rId6">
              <a:lum contrast="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000" r="21249"/>
            <a:stretch>
              <a:fillRect/>
            </a:stretch>
          </p:blipFill>
          <p:spPr bwMode="auto">
            <a:xfrm>
              <a:off x="3505200" y="1600200"/>
              <a:ext cx="1371600" cy="254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74" name="Group 44"/>
            <p:cNvGrpSpPr>
              <a:grpSpLocks/>
            </p:cNvGrpSpPr>
            <p:nvPr/>
          </p:nvGrpSpPr>
          <p:grpSpPr bwMode="auto">
            <a:xfrm>
              <a:off x="4724400" y="2133600"/>
              <a:ext cx="1066800" cy="1746817"/>
              <a:chOff x="4724400" y="2133600"/>
              <a:chExt cx="1066800" cy="1746817"/>
            </a:xfrm>
          </p:grpSpPr>
          <p:sp>
            <p:nvSpPr>
              <p:cNvPr id="75" name="TextBox 40"/>
              <p:cNvSpPr txBox="1">
                <a:spLocks noChangeArrowheads="1"/>
              </p:cNvSpPr>
              <p:nvPr/>
            </p:nvSpPr>
            <p:spPr bwMode="auto">
              <a:xfrm>
                <a:off x="4724400" y="2133600"/>
                <a:ext cx="849086" cy="52761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algn="ctr" eaLnBrk="0" hangingPunct="0"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algn="ctr" eaLnBrk="0" hangingPunct="0"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eaLnBrk="0" hangingPunct="0"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eaLnBrk="0" hangingPunct="0"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eaLnBrk="0" hangingPunct="0"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r>
                  <a:rPr lang="en-US" sz="1800" baseline="30000"/>
                  <a:t>11</a:t>
                </a:r>
                <a:r>
                  <a:rPr lang="en-US" sz="1800"/>
                  <a:t>Li</a:t>
                </a:r>
              </a:p>
            </p:txBody>
          </p:sp>
          <p:sp>
            <p:nvSpPr>
              <p:cNvPr id="76" name="TextBox 41"/>
              <p:cNvSpPr txBox="1">
                <a:spLocks noChangeArrowheads="1"/>
              </p:cNvSpPr>
              <p:nvPr/>
            </p:nvSpPr>
            <p:spPr bwMode="auto">
              <a:xfrm>
                <a:off x="4724400" y="3352800"/>
                <a:ext cx="1066800" cy="52761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algn="ctr" eaLnBrk="0" hangingPunct="0"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algn="ctr" eaLnBrk="0" hangingPunct="0"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eaLnBrk="0" hangingPunct="0"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eaLnBrk="0" hangingPunct="0"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eaLnBrk="0" hangingPunct="0"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r>
                  <a:rPr lang="en-US" sz="1800" baseline="30000"/>
                  <a:t>208</a:t>
                </a:r>
                <a:r>
                  <a:rPr lang="en-US" sz="1800"/>
                  <a:t>Pb</a:t>
                </a:r>
              </a:p>
            </p:txBody>
          </p:sp>
        </p:grpSp>
      </p:grpSp>
      <p:sp>
        <p:nvSpPr>
          <p:cNvPr id="8" name="TextBox 7"/>
          <p:cNvSpPr txBox="1"/>
          <p:nvPr/>
        </p:nvSpPr>
        <p:spPr>
          <a:xfrm>
            <a:off x="7315200" y="3909536"/>
            <a:ext cx="105289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Probability </a:t>
            </a:r>
          </a:p>
          <a:p>
            <a:r>
              <a:rPr lang="en-US" dirty="0">
                <a:solidFill>
                  <a:schemeClr val="bg1"/>
                </a:solidFill>
              </a:rPr>
              <a:t>d</a:t>
            </a:r>
            <a:r>
              <a:rPr lang="en-US" dirty="0" smtClean="0">
                <a:solidFill>
                  <a:schemeClr val="bg1"/>
                </a:solidFill>
              </a:rPr>
              <a:t>ensity</a:t>
            </a:r>
          </a:p>
          <a:p>
            <a:r>
              <a:rPr lang="en-US" dirty="0">
                <a:solidFill>
                  <a:schemeClr val="bg1"/>
                </a:solidFill>
              </a:rPr>
              <a:t>o</a:t>
            </a:r>
            <a:r>
              <a:rPr lang="en-US" dirty="0" smtClean="0">
                <a:solidFill>
                  <a:schemeClr val="bg1"/>
                </a:solidFill>
              </a:rPr>
              <a:t>f </a:t>
            </a:r>
            <a:r>
              <a:rPr lang="en-US" baseline="30000" dirty="0" smtClean="0">
                <a:solidFill>
                  <a:schemeClr val="bg1"/>
                </a:solidFill>
              </a:rPr>
              <a:t>6</a:t>
            </a:r>
            <a:r>
              <a:rPr lang="en-US" dirty="0" smtClean="0">
                <a:solidFill>
                  <a:schemeClr val="bg1"/>
                </a:solidFill>
              </a:rPr>
              <a:t>He </a:t>
            </a:r>
            <a:r>
              <a:rPr lang="en-US" dirty="0" err="1" smtClean="0">
                <a:solidFill>
                  <a:schemeClr val="bg1"/>
                </a:solidFill>
              </a:rPr>
              <a:t>g.s</a:t>
            </a:r>
            <a:r>
              <a:rPr lang="en-US" dirty="0" smtClean="0">
                <a:solidFill>
                  <a:schemeClr val="bg1"/>
                </a:solidFill>
              </a:rPr>
              <a:t>.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9" name="Content Placeholder 3" descr="fig.tiff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3" b="397"/>
          <a:stretch/>
        </p:blipFill>
        <p:spPr>
          <a:xfrm>
            <a:off x="4648200" y="3492500"/>
            <a:ext cx="3962400" cy="2641600"/>
          </a:xfrm>
          <a:prstGeom prst="rect">
            <a:avLst/>
          </a:prstGeom>
        </p:spPr>
      </p:pic>
      <p:grpSp>
        <p:nvGrpSpPr>
          <p:cNvPr id="61" name="Group 60"/>
          <p:cNvGrpSpPr/>
          <p:nvPr/>
        </p:nvGrpSpPr>
        <p:grpSpPr>
          <a:xfrm>
            <a:off x="4371200" y="3733800"/>
            <a:ext cx="2480780" cy="2590800"/>
            <a:chOff x="4371200" y="2667000"/>
            <a:chExt cx="2480780" cy="2590800"/>
          </a:xfrm>
        </p:grpSpPr>
        <p:sp>
          <p:nvSpPr>
            <p:cNvPr id="62" name="TextBox 61"/>
            <p:cNvSpPr txBox="1"/>
            <p:nvPr/>
          </p:nvSpPr>
          <p:spPr>
            <a:xfrm>
              <a:off x="5111750" y="4980801"/>
              <a:ext cx="174023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latin typeface="Times"/>
                  <a:cs typeface="Times"/>
                </a:rPr>
                <a:t>neutron’s separation (</a:t>
              </a:r>
              <a:r>
                <a:rPr lang="en-US" sz="1200" dirty="0" err="1" smtClean="0">
                  <a:latin typeface="Times"/>
                  <a:cs typeface="Times"/>
                </a:rPr>
                <a:t>fm</a:t>
              </a:r>
              <a:r>
                <a:rPr lang="en-US" sz="1200" dirty="0" smtClean="0">
                  <a:latin typeface="Times"/>
                  <a:cs typeface="Times"/>
                </a:rPr>
                <a:t>)</a:t>
              </a:r>
              <a:endParaRPr lang="en-US" sz="1200" dirty="0">
                <a:latin typeface="Times"/>
                <a:cs typeface="Times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 rot="16200000">
              <a:off x="3485772" y="3552428"/>
              <a:ext cx="204785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aseline="30000" dirty="0" smtClean="0">
                  <a:latin typeface="Times"/>
                  <a:cs typeface="Times"/>
                </a:rPr>
                <a:t>4</a:t>
              </a:r>
              <a:r>
                <a:rPr lang="en-US" sz="1200" dirty="0" smtClean="0">
                  <a:latin typeface="Times"/>
                  <a:cs typeface="Times"/>
                </a:rPr>
                <a:t>He-neutrons separation (</a:t>
              </a:r>
              <a:r>
                <a:rPr lang="en-US" sz="1200" dirty="0" err="1" smtClean="0">
                  <a:latin typeface="Times"/>
                  <a:cs typeface="Times"/>
                </a:rPr>
                <a:t>fm</a:t>
              </a:r>
              <a:r>
                <a:rPr lang="en-US" sz="1200" dirty="0" smtClean="0">
                  <a:latin typeface="Times"/>
                  <a:cs typeface="Times"/>
                </a:rPr>
                <a:t>)</a:t>
              </a:r>
              <a:endParaRPr lang="en-US" sz="1200" dirty="0">
                <a:latin typeface="Times"/>
                <a:cs typeface="Times"/>
              </a:endParaRPr>
            </a:p>
          </p:txBody>
        </p:sp>
      </p:grpSp>
      <p:sp>
        <p:nvSpPr>
          <p:cNvPr id="64" name="TextBox 63"/>
          <p:cNvSpPr txBox="1"/>
          <p:nvPr/>
        </p:nvSpPr>
        <p:spPr>
          <a:xfrm>
            <a:off x="6019800" y="3962400"/>
            <a:ext cx="105289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Probability </a:t>
            </a:r>
          </a:p>
          <a:p>
            <a:r>
              <a:rPr lang="en-US" dirty="0">
                <a:solidFill>
                  <a:schemeClr val="bg1"/>
                </a:solidFill>
              </a:rPr>
              <a:t>d</a:t>
            </a:r>
            <a:r>
              <a:rPr lang="en-US" dirty="0" smtClean="0">
                <a:solidFill>
                  <a:schemeClr val="bg1"/>
                </a:solidFill>
              </a:rPr>
              <a:t>ensity</a:t>
            </a:r>
          </a:p>
          <a:p>
            <a:r>
              <a:rPr lang="en-US" dirty="0">
                <a:solidFill>
                  <a:schemeClr val="bg1"/>
                </a:solidFill>
              </a:rPr>
              <a:t>o</a:t>
            </a:r>
            <a:r>
              <a:rPr lang="en-US" dirty="0" smtClean="0">
                <a:solidFill>
                  <a:schemeClr val="bg1"/>
                </a:solidFill>
              </a:rPr>
              <a:t>f </a:t>
            </a:r>
            <a:r>
              <a:rPr lang="en-US" baseline="30000" dirty="0" smtClean="0">
                <a:solidFill>
                  <a:schemeClr val="bg1"/>
                </a:solidFill>
              </a:rPr>
              <a:t>6</a:t>
            </a:r>
            <a:r>
              <a:rPr lang="en-US" dirty="0" smtClean="0">
                <a:solidFill>
                  <a:schemeClr val="bg1"/>
                </a:solidFill>
              </a:rPr>
              <a:t>He </a:t>
            </a:r>
            <a:r>
              <a:rPr lang="en-US" dirty="0" err="1" smtClean="0">
                <a:solidFill>
                  <a:schemeClr val="bg1"/>
                </a:solidFill>
              </a:rPr>
              <a:t>g.s</a:t>
            </a:r>
            <a:r>
              <a:rPr lang="en-US" dirty="0" smtClean="0">
                <a:solidFill>
                  <a:schemeClr val="bg1"/>
                </a:solidFill>
              </a:rPr>
              <a:t>.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33400" y="5867400"/>
            <a:ext cx="365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S. Quaglioni, C. Romero-Redondo, and  P. </a:t>
            </a:r>
            <a:r>
              <a:rPr lang="en-US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Navratil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</a:p>
          <a:p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Phys. Rev. C 88, 034320 (2013)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08596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Experimental picture for the excited states of </a:t>
            </a:r>
            <a:r>
              <a:rPr lang="en-US" baseline="30000" dirty="0" smtClean="0"/>
              <a:t>6</a:t>
            </a:r>
            <a:r>
              <a:rPr lang="en-US" dirty="0" smtClean="0"/>
              <a:t>He</a:t>
            </a:r>
            <a:endParaRPr lang="en-US" dirty="0"/>
          </a:p>
        </p:txBody>
      </p:sp>
      <p:pic>
        <p:nvPicPr>
          <p:cNvPr id="4" name="Picture 3" descr="spiral-1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066800"/>
            <a:ext cx="2363784" cy="5152516"/>
          </a:xfrm>
          <a:prstGeom prst="rect">
            <a:avLst/>
          </a:prstGeom>
        </p:spPr>
      </p:pic>
      <p:pic>
        <p:nvPicPr>
          <p:cNvPr id="5" name="Picture 4" descr="spiral-2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9800" y="1564295"/>
            <a:ext cx="4996888" cy="468410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14400" y="3987224"/>
            <a:ext cx="152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3366FF"/>
                </a:solidFill>
              </a:rPr>
              <a:t>Soft dipole</a:t>
            </a:r>
          </a:p>
          <a:p>
            <a:r>
              <a:rPr lang="en-US" sz="1600" b="1" dirty="0">
                <a:solidFill>
                  <a:srgbClr val="3366FF"/>
                </a:solidFill>
              </a:rPr>
              <a:t>m</a:t>
            </a:r>
            <a:r>
              <a:rPr lang="en-US" sz="1600" b="1" dirty="0" smtClean="0">
                <a:solidFill>
                  <a:srgbClr val="3366FF"/>
                </a:solidFill>
              </a:rPr>
              <a:t>ode?</a:t>
            </a:r>
            <a:endParaRPr lang="en-US" sz="1600" b="1" dirty="0">
              <a:solidFill>
                <a:srgbClr val="3366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515984" y="1219200"/>
            <a:ext cx="506921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dirty="0" err="1" smtClean="0">
                <a:solidFill>
                  <a:srgbClr val="FF0000"/>
                </a:solidFill>
              </a:rPr>
              <a:t>Recent</a:t>
            </a:r>
            <a:r>
              <a:rPr lang="fr-FR" sz="1600" dirty="0" smtClean="0">
                <a:solidFill>
                  <a:srgbClr val="FF0000"/>
                </a:solidFill>
              </a:rPr>
              <a:t> </a:t>
            </a:r>
            <a:r>
              <a:rPr lang="fr-FR" sz="1600" dirty="0" err="1" smtClean="0">
                <a:solidFill>
                  <a:srgbClr val="FF0000"/>
                </a:solidFill>
              </a:rPr>
              <a:t>expt</a:t>
            </a:r>
            <a:r>
              <a:rPr lang="fr-FR" sz="1600" dirty="0" smtClean="0">
                <a:solidFill>
                  <a:srgbClr val="FF0000"/>
                </a:solidFill>
              </a:rPr>
              <a:t>. @SPIRAL, GANIL:  </a:t>
            </a:r>
            <a:r>
              <a:rPr lang="fr-FR" sz="1600" dirty="0">
                <a:solidFill>
                  <a:srgbClr val="FF0000"/>
                </a:solidFill>
              </a:rPr>
              <a:t>PLB </a:t>
            </a:r>
            <a:r>
              <a:rPr lang="fr-FR" sz="1600" b="1" dirty="0">
                <a:solidFill>
                  <a:srgbClr val="FF0000"/>
                </a:solidFill>
              </a:rPr>
              <a:t>718</a:t>
            </a:r>
            <a:r>
              <a:rPr lang="fr-FR" sz="1600" dirty="0">
                <a:solidFill>
                  <a:srgbClr val="FF0000"/>
                </a:solidFill>
              </a:rPr>
              <a:t> (2012) 441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400800" y="2895600"/>
            <a:ext cx="14902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aseline="30000" dirty="0" smtClean="0"/>
              <a:t>8</a:t>
            </a:r>
            <a:r>
              <a:rPr lang="en-US" sz="2400" dirty="0" smtClean="0"/>
              <a:t>He(p,</a:t>
            </a:r>
            <a:r>
              <a:rPr lang="en-US" sz="2400" baseline="30000" dirty="0" smtClean="0"/>
              <a:t>3</a:t>
            </a:r>
            <a:r>
              <a:rPr lang="en-US" sz="2400" dirty="0" smtClean="0"/>
              <a:t>H)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4230649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Can we gain insight from an </a:t>
            </a:r>
            <a:r>
              <a:rPr lang="en-US" dirty="0" err="1" smtClean="0"/>
              <a:t>ab</a:t>
            </a:r>
            <a:r>
              <a:rPr lang="en-US" dirty="0" smtClean="0"/>
              <a:t> initio calculation? </a:t>
            </a:r>
            <a:r>
              <a:rPr lang="en-US" baseline="30000" dirty="0" smtClean="0"/>
              <a:t/>
            </a:r>
            <a:br>
              <a:rPr lang="en-US" baseline="30000" dirty="0" smtClean="0"/>
            </a:br>
            <a:r>
              <a:rPr lang="en-US" dirty="0" smtClean="0"/>
              <a:t>Need to treat 3-cluster continuum: </a:t>
            </a:r>
            <a:r>
              <a:rPr lang="en-US" baseline="30000" dirty="0" smtClean="0"/>
              <a:t>4</a:t>
            </a:r>
            <a:r>
              <a:rPr lang="en-US" dirty="0" smtClean="0"/>
              <a:t>He(</a:t>
            </a:r>
            <a:r>
              <a:rPr lang="en-US" dirty="0" err="1" smtClean="0"/>
              <a:t>g.s</a:t>
            </a:r>
            <a:r>
              <a:rPr lang="en-US" dirty="0" smtClean="0"/>
              <a:t>.)+</a:t>
            </a:r>
            <a:r>
              <a:rPr lang="en-US" dirty="0" err="1" smtClean="0"/>
              <a:t>n+n</a:t>
            </a:r>
            <a:endParaRPr lang="en-US" dirty="0"/>
          </a:p>
        </p:txBody>
      </p:sp>
      <p:pic>
        <p:nvPicPr>
          <p:cNvPr id="6" name="Content Placeholder 5" descr="nmax2.tiff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8" r="1688"/>
          <a:stretch>
            <a:fillRect/>
          </a:stretch>
        </p:blipFill>
        <p:spPr>
          <a:xfrm>
            <a:off x="4648200" y="1219200"/>
            <a:ext cx="3962400" cy="4724400"/>
          </a:xfrm>
        </p:spPr>
      </p:pic>
      <p:pic>
        <p:nvPicPr>
          <p:cNvPr id="8" name="Content Placeholder 7" descr="namx1.tiff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4" r="1274"/>
          <a:stretch>
            <a:fillRect/>
          </a:stretch>
        </p:blipFill>
        <p:spPr>
          <a:xfrm>
            <a:off x="533400" y="1219200"/>
            <a:ext cx="3962400" cy="4724400"/>
          </a:xfrm>
        </p:spPr>
      </p:pic>
      <p:sp>
        <p:nvSpPr>
          <p:cNvPr id="7" name="TextBox 6"/>
          <p:cNvSpPr txBox="1"/>
          <p:nvPr/>
        </p:nvSpPr>
        <p:spPr>
          <a:xfrm>
            <a:off x="2133600" y="6047601"/>
            <a:ext cx="5105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C. Romero-Redondo, S. Quaglioni, and  P. </a:t>
            </a:r>
            <a:r>
              <a:rPr lang="en-US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Navratil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arXiv:1404.1960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25403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Can we gain </a:t>
            </a:r>
            <a:r>
              <a:rPr lang="en-US" dirty="0" smtClean="0"/>
              <a:t>insight from </a:t>
            </a:r>
            <a:r>
              <a:rPr lang="en-US" dirty="0"/>
              <a:t>an </a:t>
            </a:r>
            <a:r>
              <a:rPr lang="en-US" dirty="0" err="1"/>
              <a:t>ab</a:t>
            </a:r>
            <a:r>
              <a:rPr lang="en-US" dirty="0"/>
              <a:t> initio calculation? </a:t>
            </a:r>
            <a:r>
              <a:rPr lang="en-US" baseline="30000" dirty="0"/>
              <a:t/>
            </a:r>
            <a:br>
              <a:rPr lang="en-US" baseline="30000" dirty="0"/>
            </a:br>
            <a:r>
              <a:rPr lang="en-US" dirty="0"/>
              <a:t>Need to </a:t>
            </a:r>
            <a:r>
              <a:rPr lang="en-US" dirty="0" smtClean="0"/>
              <a:t>treat </a:t>
            </a:r>
            <a:r>
              <a:rPr lang="en-US" dirty="0"/>
              <a:t>3-cluster continuum: </a:t>
            </a:r>
            <a:r>
              <a:rPr lang="en-US" baseline="30000" dirty="0"/>
              <a:t>4</a:t>
            </a:r>
            <a:r>
              <a:rPr lang="en-US" dirty="0"/>
              <a:t>He(</a:t>
            </a:r>
            <a:r>
              <a:rPr lang="en-US" dirty="0" err="1"/>
              <a:t>g.s</a:t>
            </a:r>
            <a:r>
              <a:rPr lang="en-US" dirty="0"/>
              <a:t>.)+</a:t>
            </a:r>
            <a:r>
              <a:rPr lang="en-US" dirty="0" err="1"/>
              <a:t>n+n</a:t>
            </a: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5" name="Content Placeholder 1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"/>
          <a:stretch>
            <a:fillRect/>
          </a:stretch>
        </p:blipFill>
        <p:spPr>
          <a:xfrm>
            <a:off x="4685833" y="1689100"/>
            <a:ext cx="3746967" cy="3365500"/>
          </a:xfrm>
        </p:spPr>
      </p:pic>
      <p:pic>
        <p:nvPicPr>
          <p:cNvPr id="17" name="Content Placeholder 16" descr="ps.tiff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" r="1247"/>
          <a:stretch>
            <a:fillRect/>
          </a:stretch>
        </p:blipFill>
        <p:spPr>
          <a:xfrm>
            <a:off x="805551" y="1771651"/>
            <a:ext cx="3410849" cy="4066782"/>
          </a:xfrm>
        </p:spPr>
      </p:pic>
      <p:sp>
        <p:nvSpPr>
          <p:cNvPr id="18" name="Rectangle 3"/>
          <p:cNvSpPr>
            <a:spLocks noChangeArrowheads="1"/>
          </p:cNvSpPr>
          <p:nvPr/>
        </p:nvSpPr>
        <p:spPr bwMode="auto">
          <a:xfrm>
            <a:off x="762000" y="1362075"/>
            <a:ext cx="3505200" cy="390525"/>
          </a:xfrm>
          <a:prstGeom prst="rect">
            <a:avLst/>
          </a:prstGeom>
          <a:solidFill>
            <a:srgbClr val="124A91"/>
          </a:solidFill>
          <a:ln w="3175">
            <a:solidFill>
              <a:srgbClr val="B3B3B3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0"/>
              </a:spcBef>
            </a:pPr>
            <a:r>
              <a:rPr lang="en-US" sz="1900" b="1" dirty="0" smtClean="0">
                <a:solidFill>
                  <a:schemeClr val="bg1"/>
                </a:solidFill>
                <a:latin typeface="Helvetica" charset="0"/>
              </a:rPr>
              <a:t>Scattering phase shifts</a:t>
            </a:r>
            <a:endParaRPr lang="en-US" sz="1900" b="1" baseline="-25000" dirty="0">
              <a:solidFill>
                <a:schemeClr val="tx1"/>
              </a:solidFill>
              <a:latin typeface="Helvetica" charset="0"/>
            </a:endParaRPr>
          </a:p>
        </p:txBody>
      </p:sp>
      <p:sp>
        <p:nvSpPr>
          <p:cNvPr id="19" name="Rectangle 3"/>
          <p:cNvSpPr>
            <a:spLocks noChangeArrowheads="1"/>
          </p:cNvSpPr>
          <p:nvPr/>
        </p:nvSpPr>
        <p:spPr bwMode="auto">
          <a:xfrm>
            <a:off x="4648200" y="1371600"/>
            <a:ext cx="3810000" cy="390525"/>
          </a:xfrm>
          <a:prstGeom prst="rect">
            <a:avLst/>
          </a:prstGeom>
          <a:solidFill>
            <a:srgbClr val="124A91"/>
          </a:solidFill>
          <a:ln w="3175">
            <a:solidFill>
              <a:srgbClr val="B3B3B3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0"/>
              </a:spcBef>
            </a:pPr>
            <a:r>
              <a:rPr lang="en-US" sz="1900" b="1" dirty="0" smtClean="0">
                <a:solidFill>
                  <a:schemeClr val="bg1"/>
                </a:solidFill>
                <a:latin typeface="Helvetica" charset="0"/>
              </a:rPr>
              <a:t>Energy spectrum of states</a:t>
            </a:r>
            <a:endParaRPr lang="en-US" sz="1900" b="1" baseline="-25000" dirty="0">
              <a:solidFill>
                <a:schemeClr val="tx1"/>
              </a:solidFill>
              <a:latin typeface="Helvetica" charset="0"/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762000" y="1752600"/>
            <a:ext cx="3505200" cy="4114800"/>
          </a:xfrm>
          <a:prstGeom prst="rect">
            <a:avLst/>
          </a:prstGeom>
          <a:noFill/>
          <a:ln w="9525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48" charset="0"/>
              <a:ea typeface="ＭＳ Ｐゴシック" pitchFamily="48" charset="-128"/>
              <a:cs typeface="ＭＳ Ｐゴシック" pitchFamily="48" charset="-128"/>
            </a:endParaRPr>
          </a:p>
        </p:txBody>
      </p:sp>
      <p:sp>
        <p:nvSpPr>
          <p:cNvPr id="21" name="Rectangle 20"/>
          <p:cNvSpPr/>
          <p:nvPr/>
        </p:nvSpPr>
        <p:spPr bwMode="auto">
          <a:xfrm>
            <a:off x="4648200" y="1765300"/>
            <a:ext cx="3810000" cy="3238500"/>
          </a:xfrm>
          <a:prstGeom prst="rect">
            <a:avLst/>
          </a:prstGeom>
          <a:noFill/>
          <a:ln w="9525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48" charset="0"/>
              <a:ea typeface="ＭＳ Ｐゴシック" pitchFamily="48" charset="-128"/>
              <a:cs typeface="ＭＳ Ｐゴシック" pitchFamily="48" charset="-128"/>
            </a:endParaRPr>
          </a:p>
        </p:txBody>
      </p:sp>
      <p:sp>
        <p:nvSpPr>
          <p:cNvPr id="3" name="Oval 2"/>
          <p:cNvSpPr/>
          <p:nvPr/>
        </p:nvSpPr>
        <p:spPr bwMode="auto">
          <a:xfrm>
            <a:off x="5181600" y="3225800"/>
            <a:ext cx="990600" cy="377851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48" charset="0"/>
              <a:ea typeface="ＭＳ Ｐゴシック" pitchFamily="48" charset="-128"/>
              <a:cs typeface="ＭＳ Ｐゴシック" pitchFamily="48" charset="-12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410200" y="2819400"/>
            <a:ext cx="5140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new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4" name="Rectangle 7"/>
          <p:cNvSpPr>
            <a:spLocks noChangeArrowheads="1"/>
          </p:cNvSpPr>
          <p:nvPr/>
        </p:nvSpPr>
        <p:spPr bwMode="auto">
          <a:xfrm>
            <a:off x="4572000" y="5257800"/>
            <a:ext cx="3924300" cy="851656"/>
          </a:xfrm>
          <a:prstGeom prst="rect">
            <a:avLst/>
          </a:prstGeom>
          <a:solidFill>
            <a:srgbClr val="124A91"/>
          </a:solidFill>
          <a:ln w="3175">
            <a:solidFill>
              <a:srgbClr val="B3B3B3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spcAft>
                <a:spcPts val="600"/>
              </a:spcAft>
            </a:pPr>
            <a:r>
              <a:rPr lang="en-US" sz="1800" b="1" dirty="0" smtClean="0">
                <a:solidFill>
                  <a:schemeClr val="bg1"/>
                </a:solidFill>
                <a:latin typeface="Helvetica" charset="0"/>
                <a:ea typeface="ＭＳ Ｐゴシック" charset="0"/>
                <a:cs typeface="ＭＳ Ｐゴシック" charset="0"/>
              </a:rPr>
              <a:t>Present results do not support a</a:t>
            </a:r>
          </a:p>
          <a:p>
            <a:pPr eaLnBrk="0" hangingPunct="0">
              <a:spcAft>
                <a:spcPts val="600"/>
              </a:spcAft>
            </a:pPr>
            <a:r>
              <a:rPr lang="en-US" sz="1800" b="1" dirty="0">
                <a:solidFill>
                  <a:schemeClr val="bg1"/>
                </a:solidFill>
                <a:latin typeface="Helvetica" charset="0"/>
                <a:ea typeface="ＭＳ Ｐゴシック" charset="0"/>
                <a:cs typeface="ＭＳ Ｐゴシック" charset="0"/>
              </a:rPr>
              <a:t>t</a:t>
            </a:r>
            <a:r>
              <a:rPr lang="en-US" sz="1800" b="1" dirty="0" smtClean="0">
                <a:solidFill>
                  <a:schemeClr val="bg1"/>
                </a:solidFill>
                <a:latin typeface="Helvetica" charset="0"/>
                <a:ea typeface="ＭＳ Ｐゴシック" charset="0"/>
                <a:cs typeface="ＭＳ Ｐゴシック" charset="0"/>
              </a:rPr>
              <a:t>hree-body soft-dipole resonance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219200" y="5943600"/>
            <a:ext cx="274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C. Romero-Redondo, S. Quaglioni, and  P. </a:t>
            </a:r>
            <a:r>
              <a:rPr lang="en-US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Navratil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arXiv:1404.1960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79754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dirty="0" err="1"/>
              <a:t>ab</a:t>
            </a:r>
            <a:r>
              <a:rPr lang="en-US" dirty="0"/>
              <a:t> initio description of light </a:t>
            </a:r>
            <a:r>
              <a:rPr lang="en-US" dirty="0" err="1"/>
              <a:t>dripline</a:t>
            </a:r>
            <a:r>
              <a:rPr lang="en-US" dirty="0"/>
              <a:t> nuclei </a:t>
            </a:r>
            <a:r>
              <a:rPr lang="en-US" dirty="0" smtClean="0"/>
              <a:t>with QCD</a:t>
            </a:r>
            <a:r>
              <a:rPr lang="en-US" dirty="0"/>
              <a:t>-guided NN+3N forces is </a:t>
            </a:r>
            <a:r>
              <a:rPr lang="en-US" dirty="0" smtClean="0"/>
              <a:t>now becoming possible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33400" y="1371600"/>
            <a:ext cx="8077200" cy="5257800"/>
          </a:xfrm>
        </p:spPr>
        <p:txBody>
          <a:bodyPr/>
          <a:lstStyle/>
          <a:p>
            <a:r>
              <a:rPr lang="en-US" dirty="0" smtClean="0"/>
              <a:t>The NCSMC is an efficient </a:t>
            </a:r>
            <a:r>
              <a:rPr lang="en-US" dirty="0" err="1" smtClean="0"/>
              <a:t>ab</a:t>
            </a:r>
            <a:r>
              <a:rPr lang="en-US" dirty="0" smtClean="0"/>
              <a:t> initio theory including the continuum</a:t>
            </a:r>
          </a:p>
          <a:p>
            <a:pPr lvl="1"/>
            <a:endParaRPr lang="en-US" sz="800" dirty="0"/>
          </a:p>
          <a:p>
            <a:pPr lvl="1"/>
            <a:r>
              <a:rPr lang="en-US" dirty="0" smtClean="0"/>
              <a:t>NCSM eigenstates </a:t>
            </a:r>
            <a:r>
              <a:rPr lang="en-US" dirty="0" smtClean="0">
                <a:sym typeface="Wingdings"/>
              </a:rPr>
              <a:t></a:t>
            </a:r>
            <a:r>
              <a:rPr lang="en-US" dirty="0" smtClean="0"/>
              <a:t> short- to medium-range A-body structure</a:t>
            </a:r>
          </a:p>
          <a:p>
            <a:pPr lvl="1"/>
            <a:endParaRPr lang="en-US" sz="800" dirty="0"/>
          </a:p>
          <a:p>
            <a:pPr lvl="1"/>
            <a:r>
              <a:rPr lang="en-US" dirty="0" smtClean="0"/>
              <a:t>NCSM/RGM cluster states </a:t>
            </a:r>
            <a:r>
              <a:rPr lang="en-US" dirty="0" smtClean="0">
                <a:sym typeface="Wingdings"/>
              </a:rPr>
              <a:t></a:t>
            </a:r>
            <a:r>
              <a:rPr lang="en-US" dirty="0" smtClean="0"/>
              <a:t> scattering physics of the system </a:t>
            </a:r>
          </a:p>
          <a:p>
            <a:pPr lvl="1"/>
            <a:endParaRPr lang="en-US" dirty="0"/>
          </a:p>
          <a:p>
            <a:r>
              <a:rPr lang="en-US" dirty="0" smtClean="0"/>
              <a:t> New developments</a:t>
            </a:r>
          </a:p>
          <a:p>
            <a:pPr lvl="1"/>
            <a:endParaRPr lang="en-US" sz="800" dirty="0" smtClean="0"/>
          </a:p>
          <a:p>
            <a:pPr lvl="1"/>
            <a:r>
              <a:rPr lang="en-US" dirty="0" smtClean="0"/>
              <a:t>3N force in nucleon- and </a:t>
            </a:r>
          </a:p>
          <a:p>
            <a:pPr marL="457200" lvl="1" indent="0">
              <a:buNone/>
            </a:pPr>
            <a:r>
              <a:rPr lang="en-US" dirty="0" smtClean="0"/>
              <a:t>    deuterium-nucleus scattering </a:t>
            </a:r>
          </a:p>
          <a:p>
            <a:pPr lvl="1"/>
            <a:endParaRPr lang="en-US" sz="800" dirty="0" smtClean="0"/>
          </a:p>
          <a:p>
            <a:pPr lvl="1"/>
            <a:r>
              <a:rPr lang="en-US" dirty="0"/>
              <a:t>T</a:t>
            </a:r>
            <a:r>
              <a:rPr lang="en-US" dirty="0" smtClean="0"/>
              <a:t>hree clusters in the continuum</a:t>
            </a:r>
          </a:p>
          <a:p>
            <a:pPr lvl="1"/>
            <a:endParaRPr lang="en-US" sz="800" dirty="0" smtClean="0"/>
          </a:p>
          <a:p>
            <a:pPr lvl="1"/>
            <a:r>
              <a:rPr lang="en-US" dirty="0" smtClean="0"/>
              <a:t>Many I have not presented</a:t>
            </a:r>
            <a:endParaRPr lang="en-US" dirty="0"/>
          </a:p>
          <a:p>
            <a:pPr marL="457200" lvl="1" indent="0">
              <a:buNone/>
            </a:pPr>
            <a:r>
              <a:rPr lang="en-US" dirty="0" smtClean="0"/>
              <a:t>     </a:t>
            </a:r>
            <a:r>
              <a:rPr lang="en-US" dirty="0" smtClean="0">
                <a:sym typeface="Wingdings"/>
              </a:rPr>
              <a:t> see J. </a:t>
            </a:r>
            <a:r>
              <a:rPr lang="en-US" dirty="0" err="1" smtClean="0">
                <a:sym typeface="Wingdings"/>
              </a:rPr>
              <a:t>Dohet-Eraly</a:t>
            </a:r>
            <a:r>
              <a:rPr lang="en-US" dirty="0" smtClean="0">
                <a:sym typeface="Wingdings"/>
              </a:rPr>
              <a:t>, PS2-B010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 smtClean="0"/>
              <a:t>Even more exciting work ahead!</a:t>
            </a:r>
          </a:p>
        </p:txBody>
      </p:sp>
      <p:pic>
        <p:nvPicPr>
          <p:cNvPr id="3" name="Picture 2" descr="pAlpha.tiff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2895600"/>
            <a:ext cx="4067644" cy="299559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079637" y="5895201"/>
            <a:ext cx="38357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G. </a:t>
            </a:r>
            <a:r>
              <a:rPr lang="en-US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Hupin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S. Quaglioni, and  P. </a:t>
            </a:r>
            <a:r>
              <a:rPr lang="en-US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Navratil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in preparation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54629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Extras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1077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6050"/>
            <a:ext cx="7950200" cy="809625"/>
          </a:xfrm>
        </p:spPr>
        <p:txBody>
          <a:bodyPr/>
          <a:lstStyle/>
          <a:p>
            <a:r>
              <a:rPr lang="en-US" dirty="0" smtClean="0"/>
              <a:t>Light exotic nuclei offer an exciting opportunity to test our understanding of the interactions among nucleons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1"/>
          </p:nvPr>
        </p:nvSpPr>
        <p:spPr>
          <a:xfrm>
            <a:off x="533400" y="1365250"/>
            <a:ext cx="3962400" cy="4724400"/>
          </a:xfrm>
        </p:spPr>
        <p:txBody>
          <a:bodyPr/>
          <a:lstStyle/>
          <a:p>
            <a:r>
              <a:rPr lang="en-US" sz="1800" dirty="0" smtClean="0"/>
              <a:t>But this is not an easy goal …</a:t>
            </a:r>
          </a:p>
          <a:p>
            <a:endParaRPr lang="en-US" sz="800" dirty="0" smtClean="0"/>
          </a:p>
          <a:p>
            <a:r>
              <a:rPr lang="en-US" sz="1800" dirty="0" smtClean="0"/>
              <a:t>Challenging for experiment</a:t>
            </a:r>
          </a:p>
          <a:p>
            <a:pPr lvl="1"/>
            <a:endParaRPr lang="en-US" sz="400" dirty="0" smtClean="0"/>
          </a:p>
          <a:p>
            <a:pPr lvl="1"/>
            <a:r>
              <a:rPr lang="en-US" sz="1600" dirty="0" smtClean="0"/>
              <a:t>Short half lives or unbound</a:t>
            </a:r>
          </a:p>
          <a:p>
            <a:pPr lvl="1"/>
            <a:endParaRPr lang="en-US" sz="400" dirty="0" smtClean="0"/>
          </a:p>
          <a:p>
            <a:pPr lvl="1"/>
            <a:r>
              <a:rPr lang="en-US" sz="1600" dirty="0" smtClean="0"/>
              <a:t>Minute production cross sections</a:t>
            </a:r>
          </a:p>
          <a:p>
            <a:pPr lvl="1"/>
            <a:endParaRPr lang="en-US" sz="800" dirty="0"/>
          </a:p>
          <a:p>
            <a:r>
              <a:rPr lang="en-US" sz="1800" dirty="0" smtClean="0"/>
              <a:t>Challenging for theory</a:t>
            </a:r>
          </a:p>
          <a:p>
            <a:pPr lvl="1"/>
            <a:endParaRPr lang="en-US" sz="400" dirty="0"/>
          </a:p>
          <a:p>
            <a:pPr lvl="1"/>
            <a:r>
              <a:rPr lang="en-US" sz="1600" dirty="0" smtClean="0"/>
              <a:t>Low (multi-)particle emission thresholds or unbound</a:t>
            </a:r>
          </a:p>
          <a:p>
            <a:pPr lvl="1"/>
            <a:endParaRPr lang="en-US" sz="400" dirty="0" smtClean="0"/>
          </a:p>
          <a:p>
            <a:pPr lvl="1"/>
            <a:r>
              <a:rPr lang="en-US" sz="1600" dirty="0" smtClean="0"/>
              <a:t>Bound, resonant and scattering states may be strongly coupled</a:t>
            </a:r>
          </a:p>
          <a:p>
            <a:pPr lvl="1"/>
            <a:endParaRPr lang="en-US" sz="1600" dirty="0"/>
          </a:p>
        </p:txBody>
      </p:sp>
      <p:sp>
        <p:nvSpPr>
          <p:cNvPr id="17" name="Rectangle 7"/>
          <p:cNvSpPr>
            <a:spLocks noChangeArrowheads="1"/>
          </p:cNvSpPr>
          <p:nvPr/>
        </p:nvSpPr>
        <p:spPr bwMode="auto">
          <a:xfrm>
            <a:off x="1295400" y="5105400"/>
            <a:ext cx="6729234" cy="944629"/>
          </a:xfrm>
          <a:prstGeom prst="rect">
            <a:avLst/>
          </a:prstGeom>
          <a:solidFill>
            <a:srgbClr val="124A91"/>
          </a:solidFill>
          <a:ln w="3175">
            <a:solidFill>
              <a:srgbClr val="B3B3B3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2000" b="1" dirty="0" smtClean="0">
                <a:solidFill>
                  <a:schemeClr val="bg1"/>
                </a:solidFill>
                <a:latin typeface="Helvetica"/>
                <a:cs typeface="Helvetica"/>
              </a:rPr>
              <a:t>Need advanced experimental techniques and </a:t>
            </a:r>
          </a:p>
          <a:p>
            <a:r>
              <a:rPr lang="en-US" sz="2000" b="1" i="1" dirty="0" err="1">
                <a:solidFill>
                  <a:schemeClr val="bg1"/>
                </a:solidFill>
                <a:latin typeface="Helvetica"/>
                <a:cs typeface="Helvetica"/>
              </a:rPr>
              <a:t>a</a:t>
            </a:r>
            <a:r>
              <a:rPr lang="en-US" sz="2000" b="1" i="1" dirty="0" err="1" smtClean="0">
                <a:solidFill>
                  <a:schemeClr val="bg1"/>
                </a:solidFill>
                <a:latin typeface="Helvetica"/>
                <a:cs typeface="Helvetica"/>
              </a:rPr>
              <a:t>b</a:t>
            </a:r>
            <a:r>
              <a:rPr lang="en-US" sz="2000" b="1" i="1" dirty="0" smtClean="0">
                <a:solidFill>
                  <a:schemeClr val="bg1"/>
                </a:solidFill>
                <a:latin typeface="Helvetica"/>
                <a:cs typeface="Helvetica"/>
              </a:rPr>
              <a:t> initio </a:t>
            </a:r>
            <a:r>
              <a:rPr lang="en-US" sz="2000" b="1" dirty="0" smtClean="0">
                <a:solidFill>
                  <a:schemeClr val="bg1"/>
                </a:solidFill>
                <a:latin typeface="Helvetica"/>
                <a:cs typeface="Helvetica"/>
              </a:rPr>
              <a:t>nuclear theory including the continuum</a:t>
            </a:r>
            <a:r>
              <a:rPr lang="en-US" sz="2000" b="1" i="1" dirty="0" smtClean="0">
                <a:solidFill>
                  <a:schemeClr val="bg1"/>
                </a:solidFill>
                <a:latin typeface="Helvetica"/>
                <a:cs typeface="Helvetica"/>
              </a:rPr>
              <a:t> </a:t>
            </a:r>
            <a:endParaRPr lang="en-US" sz="2000" b="1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pic>
        <p:nvPicPr>
          <p:cNvPr id="7" name="Content Placeholder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50" r="11487"/>
          <a:stretch/>
        </p:blipFill>
        <p:spPr bwMode="auto">
          <a:xfrm>
            <a:off x="4673598" y="1524000"/>
            <a:ext cx="3968752" cy="3018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626028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Breakup threshold influences s-wave continuum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49444" t="50742" r="2639" b="2776"/>
          <a:stretch/>
        </p:blipFill>
        <p:spPr>
          <a:xfrm>
            <a:off x="4114799" y="1892300"/>
            <a:ext cx="4503693" cy="3276600"/>
          </a:xfrm>
          <a:prstGeom prst="rect">
            <a:avLst/>
          </a:prstGeom>
          <a:ln>
            <a:solidFill>
              <a:srgbClr val="4F81BD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5139" t="50371" r="56250" b="2222"/>
          <a:stretch/>
        </p:blipFill>
        <p:spPr>
          <a:xfrm>
            <a:off x="457200" y="1905000"/>
            <a:ext cx="3530600" cy="3251200"/>
          </a:xfrm>
          <a:prstGeom prst="rect">
            <a:avLst/>
          </a:prstGeom>
          <a:ln>
            <a:solidFill>
              <a:srgbClr val="4F81BD"/>
            </a:solidFill>
          </a:ln>
        </p:spPr>
      </p:pic>
    </p:spTree>
    <p:extLst>
      <p:ext uri="{BB962C8B-B14F-4D97-AF65-F5344CB8AC3E}">
        <p14:creationId xmlns:p14="http://schemas.microsoft.com/office/powerpoint/2010/main" val="37473878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Rounded Rectangle 68"/>
          <p:cNvSpPr/>
          <p:nvPr/>
        </p:nvSpPr>
        <p:spPr bwMode="auto">
          <a:xfrm>
            <a:off x="4876800" y="5181600"/>
            <a:ext cx="2114550" cy="542636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48" charset="0"/>
              <a:ea typeface="ＭＳ Ｐゴシック" pitchFamily="48" charset="-128"/>
              <a:cs typeface="ＭＳ Ｐゴシック" pitchFamily="48" charset="-128"/>
            </a:endParaRPr>
          </a:p>
        </p:txBody>
      </p:sp>
      <p:sp>
        <p:nvSpPr>
          <p:cNvPr id="66" name="Rounded Rectangle 65"/>
          <p:cNvSpPr/>
          <p:nvPr/>
        </p:nvSpPr>
        <p:spPr bwMode="auto">
          <a:xfrm>
            <a:off x="1905000" y="5182177"/>
            <a:ext cx="2286000" cy="554182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48" charset="0"/>
              <a:ea typeface="ＭＳ Ｐゴシック" pitchFamily="48" charset="-128"/>
              <a:cs typeface="ＭＳ Ｐゴシック" pitchFamily="48" charset="-128"/>
            </a:endParaRPr>
          </a:p>
        </p:txBody>
      </p:sp>
      <p:sp>
        <p:nvSpPr>
          <p:cNvPr id="59" name="Rounded Rectangle 58"/>
          <p:cNvSpPr/>
          <p:nvPr/>
        </p:nvSpPr>
        <p:spPr bwMode="auto">
          <a:xfrm>
            <a:off x="5471850" y="1342365"/>
            <a:ext cx="3200399" cy="1870364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48" charset="0"/>
              <a:ea typeface="ＭＳ Ｐゴシック" pitchFamily="48" charset="-128"/>
              <a:cs typeface="ＭＳ Ｐゴシック" pitchFamily="48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Microscopic three-cluster problem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Starts from: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sz="1200" dirty="0" smtClean="0"/>
          </a:p>
          <a:p>
            <a:r>
              <a:rPr lang="en-US" dirty="0" smtClean="0"/>
              <a:t>Projects                           onto the channel basis: </a:t>
            </a:r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4" name="Object 13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81019645"/>
              </p:ext>
            </p:extLst>
          </p:nvPr>
        </p:nvGraphicFramePr>
        <p:xfrm>
          <a:off x="914400" y="2147888"/>
          <a:ext cx="3849688" cy="628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6494" name="Equation" r:id="rId4" imgW="2260600" imgH="368300" progId="Equation.3">
                  <p:embed/>
                </p:oleObj>
              </mc:Choice>
              <mc:Fallback>
                <p:oleObj name="Equation" r:id="rId4" imgW="2260600" imgH="368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2147888"/>
                        <a:ext cx="3849688" cy="628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1065"/>
          <p:cNvSpPr>
            <a:spLocks noChangeArrowheads="1"/>
          </p:cNvSpPr>
          <p:nvPr/>
        </p:nvSpPr>
        <p:spPr bwMode="auto">
          <a:xfrm>
            <a:off x="3670300" y="1447800"/>
            <a:ext cx="1371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r>
              <a:rPr lang="en-US" b="1" dirty="0">
                <a:solidFill>
                  <a:srgbClr val="1F497D"/>
                </a:solidFill>
              </a:rPr>
              <a:t>3</a:t>
            </a:r>
            <a:r>
              <a:rPr lang="en-US" b="1" dirty="0" smtClean="0">
                <a:solidFill>
                  <a:srgbClr val="1F497D"/>
                </a:solidFill>
              </a:rPr>
              <a:t>-body </a:t>
            </a:r>
          </a:p>
          <a:p>
            <a:r>
              <a:rPr lang="en-US" b="1" dirty="0" smtClean="0">
                <a:solidFill>
                  <a:srgbClr val="1F497D"/>
                </a:solidFill>
              </a:rPr>
              <a:t>channels </a:t>
            </a:r>
            <a:endParaRPr lang="en-US" sz="1400" b="1" dirty="0">
              <a:solidFill>
                <a:srgbClr val="1F497D"/>
              </a:solidFill>
            </a:endParaRPr>
          </a:p>
        </p:txBody>
      </p:sp>
      <p:sp>
        <p:nvSpPr>
          <p:cNvPr id="7" name="Left Brace 41"/>
          <p:cNvSpPr>
            <a:spLocks/>
          </p:cNvSpPr>
          <p:nvPr/>
        </p:nvSpPr>
        <p:spPr bwMode="auto">
          <a:xfrm rot="16200000" flipH="1" flipV="1">
            <a:off x="4279900" y="1752600"/>
            <a:ext cx="152399" cy="609600"/>
          </a:xfrm>
          <a:prstGeom prst="leftBrace">
            <a:avLst>
              <a:gd name="adj1" fmla="val 46962"/>
              <a:gd name="adj2" fmla="val 50000"/>
            </a:avLst>
          </a:prstGeom>
          <a:noFill/>
          <a:ln w="1270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graphicFrame>
        <p:nvGraphicFramePr>
          <p:cNvPr id="8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10064935"/>
              </p:ext>
            </p:extLst>
          </p:nvPr>
        </p:nvGraphicFramePr>
        <p:xfrm>
          <a:off x="1346200" y="4267200"/>
          <a:ext cx="6197600" cy="658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6495" name="Equation" r:id="rId6" imgW="3695700" imgH="393700" progId="Equation.3">
                  <p:embed/>
                </p:oleObj>
              </mc:Choice>
              <mc:Fallback>
                <p:oleObj name="Equation" r:id="rId6" imgW="3695700" imgH="393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46200" y="4267200"/>
                        <a:ext cx="6197600" cy="6588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3" name="Group 52"/>
          <p:cNvGrpSpPr/>
          <p:nvPr/>
        </p:nvGrpSpPr>
        <p:grpSpPr>
          <a:xfrm>
            <a:off x="6133326" y="1447799"/>
            <a:ext cx="1980864" cy="1116157"/>
            <a:chOff x="6280150" y="1371599"/>
            <a:chExt cx="1980864" cy="1116157"/>
          </a:xfrm>
        </p:grpSpPr>
        <p:grpSp>
          <p:nvGrpSpPr>
            <p:cNvPr id="16" name="Group 20"/>
            <p:cNvGrpSpPr>
              <a:grpSpLocks/>
            </p:cNvGrpSpPr>
            <p:nvPr/>
          </p:nvGrpSpPr>
          <p:grpSpPr bwMode="auto">
            <a:xfrm>
              <a:off x="6912367" y="2188854"/>
              <a:ext cx="317769" cy="298902"/>
              <a:chOff x="8135882" y="5348727"/>
              <a:chExt cx="221931" cy="208864"/>
            </a:xfrm>
          </p:grpSpPr>
          <p:sp>
            <p:nvSpPr>
              <p:cNvPr id="40" name="Oval 17"/>
              <p:cNvSpPr>
                <a:spLocks noChangeArrowheads="1"/>
              </p:cNvSpPr>
              <p:nvPr/>
            </p:nvSpPr>
            <p:spPr bwMode="auto">
              <a:xfrm rot="20987549" flipV="1">
                <a:off x="8191044" y="5449781"/>
                <a:ext cx="115306" cy="107602"/>
              </a:xfrm>
              <a:prstGeom prst="ellipse">
                <a:avLst/>
              </a:prstGeom>
              <a:solidFill>
                <a:srgbClr val="0248DA"/>
              </a:solidFill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wrap="none" anchor="ctr"/>
              <a:lstStyle/>
              <a:p>
                <a:pPr defTabSz="4572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1" name="Oval 18"/>
              <p:cNvSpPr>
                <a:spLocks noChangeArrowheads="1"/>
              </p:cNvSpPr>
              <p:nvPr/>
            </p:nvSpPr>
            <p:spPr bwMode="auto">
              <a:xfrm rot="20987549" flipV="1">
                <a:off x="8246480" y="5395426"/>
                <a:ext cx="114198" cy="108711"/>
              </a:xfrm>
              <a:prstGeom prst="ellipse">
                <a:avLst/>
              </a:prstGeom>
              <a:gradFill rotWithShape="0">
                <a:gsLst>
                  <a:gs pos="0">
                    <a:srgbClr val="FF6666"/>
                  </a:gs>
                  <a:gs pos="100000">
                    <a:srgbClr val="FF0000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wrap="none" anchor="ctr"/>
              <a:lstStyle/>
              <a:p>
                <a:pPr defTabSz="4572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2" name="Oval 19"/>
              <p:cNvSpPr>
                <a:spLocks noChangeArrowheads="1"/>
              </p:cNvSpPr>
              <p:nvPr/>
            </p:nvSpPr>
            <p:spPr bwMode="auto">
              <a:xfrm rot="20987549" flipV="1">
                <a:off x="8181066" y="5348835"/>
                <a:ext cx="116415" cy="107602"/>
              </a:xfrm>
              <a:prstGeom prst="ellipse">
                <a:avLst/>
              </a:prstGeom>
              <a:solidFill>
                <a:srgbClr val="0248DA"/>
              </a:solidFill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wrap="none" anchor="ctr"/>
              <a:lstStyle/>
              <a:p>
                <a:pPr defTabSz="4572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3" name="Oval 20"/>
              <p:cNvSpPr>
                <a:spLocks noChangeArrowheads="1"/>
              </p:cNvSpPr>
              <p:nvPr/>
            </p:nvSpPr>
            <p:spPr bwMode="auto">
              <a:xfrm rot="20987549" flipV="1">
                <a:off x="8136717" y="5412065"/>
                <a:ext cx="115306" cy="109821"/>
              </a:xfrm>
              <a:prstGeom prst="ellipse">
                <a:avLst/>
              </a:prstGeom>
              <a:gradFill rotWithShape="0">
                <a:gsLst>
                  <a:gs pos="0">
                    <a:srgbClr val="FF6666"/>
                  </a:gs>
                  <a:gs pos="100000">
                    <a:srgbClr val="FF0000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wrap="none" anchor="ctr"/>
              <a:lstStyle/>
              <a:p>
                <a:pPr defTabSz="4572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7" name="Oval 21"/>
            <p:cNvSpPr>
              <a:spLocks noChangeArrowheads="1"/>
            </p:cNvSpPr>
            <p:nvPr/>
          </p:nvSpPr>
          <p:spPr bwMode="auto">
            <a:xfrm rot="20987549" flipV="1">
              <a:off x="7724256" y="2100110"/>
              <a:ext cx="163511" cy="155574"/>
            </a:xfrm>
            <a:prstGeom prst="ellipse">
              <a:avLst/>
            </a:prstGeom>
            <a:gradFill rotWithShape="0">
              <a:gsLst>
                <a:gs pos="0">
                  <a:srgbClr val="FF6666"/>
                </a:gs>
                <a:gs pos="100000">
                  <a:srgbClr val="FF0000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anchor="ctr"/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" name="Line 22"/>
            <p:cNvSpPr>
              <a:spLocks noChangeShapeType="1"/>
            </p:cNvSpPr>
            <p:nvPr/>
          </p:nvSpPr>
          <p:spPr bwMode="auto">
            <a:xfrm rot="20987549" flipH="1">
              <a:off x="7032503" y="1875600"/>
              <a:ext cx="567069" cy="435455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Arial"/>
                <a:ea typeface="+mn-ea"/>
                <a:cs typeface="+mn-cs"/>
              </a:endParaRPr>
            </a:p>
          </p:txBody>
        </p:sp>
        <p:graphicFrame>
          <p:nvGraphicFramePr>
            <p:cNvPr id="19" name="Object 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552017876"/>
                </p:ext>
              </p:extLst>
            </p:nvPr>
          </p:nvGraphicFramePr>
          <p:xfrm>
            <a:off x="7924800" y="2133600"/>
            <a:ext cx="336214" cy="27437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96496" name="Equation" r:id="rId8" imgW="279400" imgH="241300" progId="Equation.3">
                    <p:embed/>
                  </p:oleObj>
                </mc:Choice>
                <mc:Fallback>
                  <p:oleObj name="Equation" r:id="rId8" imgW="279400" imgH="2413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924800" y="2133600"/>
                          <a:ext cx="336214" cy="27437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20" name="Group 465"/>
            <p:cNvGrpSpPr>
              <a:grpSpLocks/>
            </p:cNvGrpSpPr>
            <p:nvPr/>
          </p:nvGrpSpPr>
          <p:grpSpPr bwMode="auto">
            <a:xfrm>
              <a:off x="6934194" y="1371599"/>
              <a:ext cx="594792" cy="306232"/>
              <a:chOff x="7318040" y="1437011"/>
              <a:chExt cx="632328" cy="315382"/>
            </a:xfrm>
          </p:grpSpPr>
          <p:sp>
            <p:nvSpPr>
              <p:cNvPr id="37" name="Oval 21"/>
              <p:cNvSpPr>
                <a:spLocks noChangeArrowheads="1"/>
              </p:cNvSpPr>
              <p:nvPr/>
            </p:nvSpPr>
            <p:spPr bwMode="auto">
              <a:xfrm rot="20987549" flipV="1">
                <a:off x="7682027" y="1593804"/>
                <a:ext cx="170455" cy="158589"/>
              </a:xfrm>
              <a:prstGeom prst="ellipse">
                <a:avLst/>
              </a:prstGeom>
              <a:gradFill rotWithShape="0">
                <a:gsLst>
                  <a:gs pos="0">
                    <a:srgbClr val="FF6666"/>
                  </a:gs>
                  <a:gs pos="100000">
                    <a:srgbClr val="FF0000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wrap="none" anchor="ctr"/>
              <a:lstStyle/>
              <a:p>
                <a:pPr defTabSz="4572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Arial"/>
                  <a:ea typeface="+mn-ea"/>
                  <a:cs typeface="+mn-cs"/>
                </a:endParaRPr>
              </a:p>
            </p:txBody>
          </p:sp>
          <p:graphicFrame>
            <p:nvGraphicFramePr>
              <p:cNvPr id="38" name="Object 3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659990145"/>
                  </p:ext>
                </p:extLst>
              </p:nvPr>
            </p:nvGraphicFramePr>
            <p:xfrm>
              <a:off x="7318040" y="1437011"/>
              <a:ext cx="373827" cy="2857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296497" name="Equation" r:id="rId10" imgW="292100" imgH="241300" progId="Equation.3">
                      <p:embed/>
                    </p:oleObj>
                  </mc:Choice>
                  <mc:Fallback>
                    <p:oleObj name="Equation" r:id="rId10" imgW="292100" imgH="24130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1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7318040" y="1437011"/>
                            <a:ext cx="373827" cy="28575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39" name="Oval 19"/>
              <p:cNvSpPr>
                <a:spLocks noChangeArrowheads="1"/>
              </p:cNvSpPr>
              <p:nvPr/>
            </p:nvSpPr>
            <p:spPr bwMode="auto">
              <a:xfrm rot="20987549" flipV="1">
                <a:off x="7776537" y="1593804"/>
                <a:ext cx="173831" cy="158589"/>
              </a:xfrm>
              <a:prstGeom prst="ellipse">
                <a:avLst/>
              </a:prstGeom>
              <a:solidFill>
                <a:srgbClr val="0248DA"/>
              </a:solidFill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wrap="none" anchor="ctr"/>
              <a:lstStyle/>
              <a:p>
                <a:pPr defTabSz="4572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1" name="Line 22"/>
            <p:cNvSpPr>
              <a:spLocks noChangeShapeType="1"/>
            </p:cNvSpPr>
            <p:nvPr/>
          </p:nvSpPr>
          <p:spPr bwMode="auto">
            <a:xfrm rot="20987549" flipH="1" flipV="1">
              <a:off x="7444856" y="1574646"/>
              <a:ext cx="265112" cy="574676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Arial"/>
                <a:ea typeface="+mn-ea"/>
                <a:cs typeface="+mn-cs"/>
              </a:endParaRPr>
            </a:p>
          </p:txBody>
        </p:sp>
        <p:graphicFrame>
          <p:nvGraphicFramePr>
            <p:cNvPr id="22" name="Object 45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815493907"/>
                </p:ext>
              </p:extLst>
            </p:nvPr>
          </p:nvGraphicFramePr>
          <p:xfrm>
            <a:off x="7315200" y="2057400"/>
            <a:ext cx="387350" cy="2952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96498" name="Equation" r:id="rId12" imgW="279400" imgH="215900" progId="Equation.3">
                    <p:embed/>
                  </p:oleObj>
                </mc:Choice>
                <mc:Fallback>
                  <p:oleObj name="Equation" r:id="rId12" imgW="279400" imgH="2159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315200" y="2057400"/>
                          <a:ext cx="387350" cy="2952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3" name="Object 45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588070594"/>
                </p:ext>
              </p:extLst>
            </p:nvPr>
          </p:nvGraphicFramePr>
          <p:xfrm>
            <a:off x="7602018" y="1690688"/>
            <a:ext cx="293688" cy="2968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96499" name="Equation" r:id="rId14" imgW="215900" imgH="215900" progId="Equation.3">
                    <p:embed/>
                  </p:oleObj>
                </mc:Choice>
                <mc:Fallback>
                  <p:oleObj name="Equation" r:id="rId14" imgW="215900" imgH="2159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602018" y="1690688"/>
                          <a:ext cx="293688" cy="29686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4" name="Object 45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715936408"/>
                </p:ext>
              </p:extLst>
            </p:nvPr>
          </p:nvGraphicFramePr>
          <p:xfrm>
            <a:off x="6280150" y="2209800"/>
            <a:ext cx="634179" cy="27489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96500" name="Equation" r:id="rId16" imgW="558800" imgH="241300" progId="Equation.3">
                    <p:embed/>
                  </p:oleObj>
                </mc:Choice>
                <mc:Fallback>
                  <p:oleObj name="Equation" r:id="rId16" imgW="558800" imgH="2413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280150" y="2209800"/>
                          <a:ext cx="634179" cy="27489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52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54813199"/>
              </p:ext>
            </p:extLst>
          </p:nvPr>
        </p:nvGraphicFramePr>
        <p:xfrm>
          <a:off x="5537678" y="2743200"/>
          <a:ext cx="3089275" cy="350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6501" name="Equation" r:id="rId18" imgW="2235200" imgH="254000" progId="Equation.3">
                  <p:embed/>
                </p:oleObj>
              </mc:Choice>
              <mc:Fallback>
                <p:oleObj name="Equation" r:id="rId18" imgW="2235200" imgH="254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37678" y="2743200"/>
                        <a:ext cx="3089275" cy="3508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0" name="Freeform 59"/>
          <p:cNvSpPr/>
          <p:nvPr/>
        </p:nvSpPr>
        <p:spPr>
          <a:xfrm>
            <a:off x="4724400" y="2175408"/>
            <a:ext cx="762000" cy="186792"/>
          </a:xfrm>
          <a:custGeom>
            <a:avLst/>
            <a:gdLst>
              <a:gd name="connsiteX0" fmla="*/ 1669518 w 1669518"/>
              <a:gd name="connsiteY0" fmla="*/ 100029 h 364004"/>
              <a:gd name="connsiteX1" fmla="*/ 898971 w 1669518"/>
              <a:gd name="connsiteY1" fmla="*/ 14415 h 364004"/>
              <a:gd name="connsiteX2" fmla="*/ 0 w 1669518"/>
              <a:gd name="connsiteY2" fmla="*/ 364004 h 364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69518" h="364004">
                <a:moveTo>
                  <a:pt x="1669518" y="100029"/>
                </a:moveTo>
                <a:cubicBezTo>
                  <a:pt x="1423371" y="35224"/>
                  <a:pt x="1177224" y="-29581"/>
                  <a:pt x="898971" y="14415"/>
                </a:cubicBezTo>
                <a:cubicBezTo>
                  <a:pt x="620718" y="58411"/>
                  <a:pt x="310359" y="211207"/>
                  <a:pt x="0" y="364004"/>
                </a:cubicBezTo>
              </a:path>
            </a:pathLst>
          </a:custGeom>
          <a:ln w="12700" cmpd="sng">
            <a:solidFill>
              <a:srgbClr val="1F497D"/>
            </a:solidFill>
            <a:headEnd type="none"/>
            <a:tailEnd type="triangle"/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graphicFrame>
        <p:nvGraphicFramePr>
          <p:cNvPr id="61" name="Object 6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4726553"/>
              </p:ext>
            </p:extLst>
          </p:nvPr>
        </p:nvGraphicFramePr>
        <p:xfrm>
          <a:off x="1974850" y="3435350"/>
          <a:ext cx="1736725" cy="388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6502" name="Equation" r:id="rId20" imgW="1016000" imgH="228600" progId="Equation.3">
                  <p:embed/>
                </p:oleObj>
              </mc:Choice>
              <mc:Fallback>
                <p:oleObj name="Equation" r:id="rId20" imgW="10160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74850" y="3435350"/>
                        <a:ext cx="1736725" cy="3889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3" name="Object 13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72031144"/>
              </p:ext>
            </p:extLst>
          </p:nvPr>
        </p:nvGraphicFramePr>
        <p:xfrm>
          <a:off x="1970088" y="5230668"/>
          <a:ext cx="2162175" cy="477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6503" name="Equation" r:id="rId22" imgW="1270000" imgH="279400" progId="Equation.3">
                  <p:embed/>
                </p:oleObj>
              </mc:Choice>
              <mc:Fallback>
                <p:oleObj name="Equation" r:id="rId22" imgW="1270000" imgH="279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70088" y="5230668"/>
                        <a:ext cx="2162175" cy="4778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4" name="Object 13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88597615"/>
              </p:ext>
            </p:extLst>
          </p:nvPr>
        </p:nvGraphicFramePr>
        <p:xfrm>
          <a:off x="4953000" y="5230668"/>
          <a:ext cx="1989137" cy="477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6504" name="Equation" r:id="rId24" imgW="1168400" imgH="279400" progId="Equation.3">
                  <p:embed/>
                </p:oleObj>
              </mc:Choice>
              <mc:Fallback>
                <p:oleObj name="Equation" r:id="rId24" imgW="1168400" imgH="279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53000" y="5230668"/>
                        <a:ext cx="1989137" cy="4778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5" name="Object 6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50590434"/>
              </p:ext>
            </p:extLst>
          </p:nvPr>
        </p:nvGraphicFramePr>
        <p:xfrm>
          <a:off x="4514850" y="334645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6505" name="Equation" r:id="rId26" imgW="114300" imgH="165100" progId="Equation.3">
                  <p:embed/>
                </p:oleObj>
              </mc:Choice>
              <mc:Fallback>
                <p:oleObj name="Equation" r:id="rId26" imgW="1143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7"/>
                      <a:stretch>
                        <a:fillRect/>
                      </a:stretch>
                    </p:blipFill>
                    <p:spPr>
                      <a:xfrm>
                        <a:off x="4514850" y="334645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0" name="Rectangle 1065"/>
          <p:cNvSpPr>
            <a:spLocks noChangeArrowheads="1"/>
          </p:cNvSpPr>
          <p:nvPr/>
        </p:nvSpPr>
        <p:spPr bwMode="auto">
          <a:xfrm>
            <a:off x="1905000" y="5867400"/>
            <a:ext cx="2286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r>
              <a:rPr lang="en-US" b="1" dirty="0" smtClean="0">
                <a:solidFill>
                  <a:srgbClr val="1F497D"/>
                </a:solidFill>
              </a:rPr>
              <a:t>Hamiltonian </a:t>
            </a:r>
            <a:r>
              <a:rPr lang="en-US" sz="1400" b="1" dirty="0" smtClean="0">
                <a:solidFill>
                  <a:srgbClr val="1F497D"/>
                </a:solidFill>
              </a:rPr>
              <a:t>kernel</a:t>
            </a:r>
            <a:endParaRPr lang="en-US" sz="1400" b="1" dirty="0">
              <a:solidFill>
                <a:srgbClr val="1F497D"/>
              </a:solidFill>
            </a:endParaRPr>
          </a:p>
        </p:txBody>
      </p:sp>
      <p:sp>
        <p:nvSpPr>
          <p:cNvPr id="71" name="Rectangle 1065"/>
          <p:cNvSpPr>
            <a:spLocks noChangeArrowheads="1"/>
          </p:cNvSpPr>
          <p:nvPr/>
        </p:nvSpPr>
        <p:spPr bwMode="auto">
          <a:xfrm>
            <a:off x="4800600" y="5867400"/>
            <a:ext cx="2286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r>
              <a:rPr lang="en-US" b="1" dirty="0" smtClean="0">
                <a:solidFill>
                  <a:srgbClr val="1F497D"/>
                </a:solidFill>
              </a:rPr>
              <a:t>Norm or Overlap </a:t>
            </a:r>
            <a:r>
              <a:rPr lang="en-US" sz="1400" b="1" dirty="0" smtClean="0">
                <a:solidFill>
                  <a:srgbClr val="1F497D"/>
                </a:solidFill>
              </a:rPr>
              <a:t>kernel</a:t>
            </a:r>
            <a:endParaRPr lang="en-US" sz="1400" b="1" dirty="0">
              <a:solidFill>
                <a:srgbClr val="1F497D"/>
              </a:solidFill>
            </a:endParaRPr>
          </a:p>
        </p:txBody>
      </p:sp>
      <p:cxnSp>
        <p:nvCxnSpPr>
          <p:cNvPr id="73" name="Straight Arrow Connector 72"/>
          <p:cNvCxnSpPr>
            <a:stCxn id="66" idx="0"/>
          </p:cNvCxnSpPr>
          <p:nvPr/>
        </p:nvCxnSpPr>
        <p:spPr bwMode="auto">
          <a:xfrm flipV="1">
            <a:off x="3048000" y="4724400"/>
            <a:ext cx="381000" cy="457777"/>
          </a:xfrm>
          <a:prstGeom prst="straightConnector1">
            <a:avLst/>
          </a:prstGeom>
          <a:solidFill>
            <a:srgbClr val="FFFF99"/>
          </a:solidFill>
          <a:ln w="12700" cap="flat" cmpd="sng" algn="ctr">
            <a:solidFill>
              <a:srgbClr val="1F497D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81" name="Straight Arrow Connector 80"/>
          <p:cNvCxnSpPr/>
          <p:nvPr/>
        </p:nvCxnSpPr>
        <p:spPr bwMode="auto">
          <a:xfrm flipH="1" flipV="1">
            <a:off x="5562600" y="4724400"/>
            <a:ext cx="381000" cy="457777"/>
          </a:xfrm>
          <a:prstGeom prst="straightConnector1">
            <a:avLst/>
          </a:prstGeom>
          <a:solidFill>
            <a:srgbClr val="FFFF99"/>
          </a:solidFill>
          <a:ln w="12700" cap="flat" cmpd="sng" algn="ctr">
            <a:solidFill>
              <a:srgbClr val="1F497D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28793565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ounded Rectangle 22"/>
          <p:cNvSpPr/>
          <p:nvPr/>
        </p:nvSpPr>
        <p:spPr bwMode="auto">
          <a:xfrm>
            <a:off x="2743200" y="5562600"/>
            <a:ext cx="3886200" cy="6858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48" charset="0"/>
              <a:ea typeface="ＭＳ Ｐゴシック" pitchFamily="48" charset="-128"/>
              <a:cs typeface="ＭＳ Ｐゴシック" pitchFamily="48" charset="-128"/>
            </a:endParaRPr>
          </a:p>
        </p:txBody>
      </p:sp>
      <p:sp>
        <p:nvSpPr>
          <p:cNvPr id="20" name="Rounded Rectangle 19"/>
          <p:cNvSpPr/>
          <p:nvPr/>
        </p:nvSpPr>
        <p:spPr bwMode="auto">
          <a:xfrm>
            <a:off x="4586287" y="2667000"/>
            <a:ext cx="3352800" cy="9144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48" charset="0"/>
              <a:ea typeface="ＭＳ Ｐゴシック" pitchFamily="48" charset="-128"/>
              <a:cs typeface="ＭＳ Ｐゴシック" pitchFamily="48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This can be turned into a set of coupled-channels Schrödinger equations for the </a:t>
            </a:r>
            <a:r>
              <a:rPr lang="en-US" dirty="0" err="1" smtClean="0"/>
              <a:t>hyperradial</a:t>
            </a:r>
            <a:r>
              <a:rPr lang="en-US" dirty="0" smtClean="0"/>
              <a:t> motion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Hyperspherical</a:t>
            </a:r>
            <a:r>
              <a:rPr lang="en-US" dirty="0" smtClean="0"/>
              <a:t> Harmonic (HH)  </a:t>
            </a:r>
          </a:p>
          <a:p>
            <a:pPr marL="0" indent="0">
              <a:buNone/>
            </a:pPr>
            <a:r>
              <a:rPr lang="en-US" dirty="0" smtClean="0"/>
              <a:t>     functions form a natural basis: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Then, with </a:t>
            </a:r>
            <a:r>
              <a:rPr lang="en-US" dirty="0" err="1" smtClean="0"/>
              <a:t>orthogonalization</a:t>
            </a:r>
            <a:r>
              <a:rPr lang="en-US" dirty="0" smtClean="0"/>
              <a:t> and projection over                :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grpSp>
        <p:nvGrpSpPr>
          <p:cNvPr id="5" name="Group 233"/>
          <p:cNvGrpSpPr>
            <a:grpSpLocks/>
          </p:cNvGrpSpPr>
          <p:nvPr/>
        </p:nvGrpSpPr>
        <p:grpSpPr bwMode="auto">
          <a:xfrm>
            <a:off x="5486398" y="1219199"/>
            <a:ext cx="2002870" cy="1233057"/>
            <a:chOff x="7159772" y="4829160"/>
            <a:chExt cx="2252870" cy="1387429"/>
          </a:xfrm>
        </p:grpSpPr>
        <p:grpSp>
          <p:nvGrpSpPr>
            <p:cNvPr id="6" name="Group 168"/>
            <p:cNvGrpSpPr>
              <a:grpSpLocks/>
            </p:cNvGrpSpPr>
            <p:nvPr/>
          </p:nvGrpSpPr>
          <p:grpSpPr bwMode="auto">
            <a:xfrm>
              <a:off x="7159772" y="4914900"/>
              <a:ext cx="1660378" cy="1130674"/>
              <a:chOff x="6683522" y="4927600"/>
              <a:chExt cx="1660378" cy="1130674"/>
            </a:xfrm>
          </p:grpSpPr>
          <p:grpSp>
            <p:nvGrpSpPr>
              <p:cNvPr id="9" name="Group 169"/>
              <p:cNvGrpSpPr>
                <a:grpSpLocks/>
              </p:cNvGrpSpPr>
              <p:nvPr/>
            </p:nvGrpSpPr>
            <p:grpSpPr bwMode="auto">
              <a:xfrm>
                <a:off x="6972300" y="4927600"/>
                <a:ext cx="1371600" cy="1130300"/>
                <a:chOff x="6972300" y="5080000"/>
                <a:chExt cx="1371600" cy="1130300"/>
              </a:xfrm>
            </p:grpSpPr>
            <p:cxnSp>
              <p:nvCxnSpPr>
                <p:cNvPr id="15" name="Straight Arrow Connector 14"/>
                <p:cNvCxnSpPr/>
                <p:nvPr/>
              </p:nvCxnSpPr>
              <p:spPr>
                <a:xfrm flipV="1">
                  <a:off x="6972300" y="5080000"/>
                  <a:ext cx="0" cy="1130673"/>
                </a:xfrm>
                <a:prstGeom prst="straightConnector1">
                  <a:avLst/>
                </a:prstGeom>
                <a:ln w="19050" cmpd="sng">
                  <a:solidFill>
                    <a:schemeClr val="tx1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Arrow Connector 15"/>
                <p:cNvCxnSpPr/>
                <p:nvPr/>
              </p:nvCxnSpPr>
              <p:spPr>
                <a:xfrm>
                  <a:off x="6972300" y="6210673"/>
                  <a:ext cx="1371600" cy="0"/>
                </a:xfrm>
                <a:prstGeom prst="straightConnector1">
                  <a:avLst/>
                </a:prstGeom>
                <a:ln w="19050" cmpd="sng">
                  <a:solidFill>
                    <a:schemeClr val="tx1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0" name="TextBox 170"/>
              <p:cNvSpPr txBox="1">
                <a:spLocks noChangeArrowheads="1"/>
              </p:cNvSpPr>
              <p:nvPr/>
            </p:nvSpPr>
            <p:spPr bwMode="auto">
              <a:xfrm>
                <a:off x="6683522" y="4965700"/>
                <a:ext cx="397905" cy="3809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400">
                    <a:solidFill>
                      <a:srgbClr val="0039A6"/>
                    </a:solidFill>
                    <a:latin typeface="Impact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1400">
                    <a:solidFill>
                      <a:srgbClr val="0039A6"/>
                    </a:solidFill>
                    <a:latin typeface="Impact" charset="0"/>
                    <a:ea typeface="ＭＳ Ｐゴシック" charset="0"/>
                  </a:defRPr>
                </a:lvl2pPr>
                <a:lvl3pPr marL="1143000" indent="-228600">
                  <a:defRPr sz="1400">
                    <a:solidFill>
                      <a:srgbClr val="0039A6"/>
                    </a:solidFill>
                    <a:latin typeface="Impact" charset="0"/>
                    <a:ea typeface="ＭＳ Ｐゴシック" charset="0"/>
                  </a:defRPr>
                </a:lvl3pPr>
                <a:lvl4pPr marL="1600200" indent="-228600">
                  <a:defRPr sz="1400">
                    <a:solidFill>
                      <a:srgbClr val="0039A6"/>
                    </a:solidFill>
                    <a:latin typeface="Impact" charset="0"/>
                    <a:ea typeface="ＭＳ Ｐゴシック" charset="0"/>
                  </a:defRPr>
                </a:lvl4pPr>
                <a:lvl5pPr marL="2057400" indent="-228600">
                  <a:defRPr sz="1400">
                    <a:solidFill>
                      <a:srgbClr val="0039A6"/>
                    </a:solidFill>
                    <a:latin typeface="Impact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400">
                    <a:solidFill>
                      <a:srgbClr val="0039A6"/>
                    </a:solidFill>
                    <a:latin typeface="Impact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400">
                    <a:solidFill>
                      <a:srgbClr val="0039A6"/>
                    </a:solidFill>
                    <a:latin typeface="Impact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400">
                    <a:solidFill>
                      <a:srgbClr val="0039A6"/>
                    </a:solidFill>
                    <a:latin typeface="Impact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400">
                    <a:solidFill>
                      <a:srgbClr val="0039A6"/>
                    </a:solidFill>
                    <a:latin typeface="Impact" charset="0"/>
                    <a:ea typeface="ＭＳ Ｐゴシック" charset="0"/>
                  </a:defRPr>
                </a:lvl9pPr>
              </a:lstStyle>
              <a:p>
                <a:r>
                  <a:rPr lang="en-US" sz="1600" b="1" i="1" dirty="0">
                    <a:solidFill>
                      <a:srgbClr val="000000"/>
                    </a:solidFill>
                    <a:latin typeface="Times New Roman" charset="0"/>
                    <a:cs typeface="Times New Roman" charset="0"/>
                  </a:rPr>
                  <a:t>y</a:t>
                </a:r>
              </a:p>
            </p:txBody>
          </p:sp>
          <p:cxnSp>
            <p:nvCxnSpPr>
              <p:cNvPr id="11" name="Straight Connector 10"/>
              <p:cNvCxnSpPr/>
              <p:nvPr/>
            </p:nvCxnSpPr>
            <p:spPr>
              <a:xfrm flipV="1">
                <a:off x="6972300" y="5296022"/>
                <a:ext cx="508000" cy="762252"/>
              </a:xfrm>
              <a:prstGeom prst="line">
                <a:avLst/>
              </a:prstGeom>
              <a:ln w="19050" cmpd="sng">
                <a:solidFill>
                  <a:schemeClr val="tx2"/>
                </a:solidFill>
                <a:headEnd type="none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Freeform 11"/>
              <p:cNvSpPr/>
              <p:nvPr/>
            </p:nvSpPr>
            <p:spPr>
              <a:xfrm>
                <a:off x="7200900" y="5759725"/>
                <a:ext cx="114300" cy="285844"/>
              </a:xfrm>
              <a:custGeom>
                <a:avLst/>
                <a:gdLst>
                  <a:gd name="connsiteX0" fmla="*/ 139700 w 221805"/>
                  <a:gd name="connsiteY0" fmla="*/ 317500 h 317500"/>
                  <a:gd name="connsiteX1" fmla="*/ 215900 w 221805"/>
                  <a:gd name="connsiteY1" fmla="*/ 127000 h 317500"/>
                  <a:gd name="connsiteX2" fmla="*/ 0 w 221805"/>
                  <a:gd name="connsiteY2" fmla="*/ 0 h 317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21805" h="317500">
                    <a:moveTo>
                      <a:pt x="139700" y="317500"/>
                    </a:moveTo>
                    <a:cubicBezTo>
                      <a:pt x="189441" y="248708"/>
                      <a:pt x="239183" y="179917"/>
                      <a:pt x="215900" y="127000"/>
                    </a:cubicBezTo>
                    <a:cubicBezTo>
                      <a:pt x="192617" y="74083"/>
                      <a:pt x="0" y="0"/>
                      <a:pt x="0" y="0"/>
                    </a:cubicBezTo>
                  </a:path>
                </a:pathLst>
              </a:custGeom>
              <a:ln w="19050" cmpd="sng">
                <a:solidFill>
                  <a:schemeClr val="tx2"/>
                </a:solidFill>
                <a:prstDash val="sys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graphicFrame>
            <p:nvGraphicFramePr>
              <p:cNvPr id="13" name="Object 173"/>
              <p:cNvGraphicFramePr>
                <a:graphicFrameLocks noChangeAspect="1"/>
              </p:cNvGraphicFramePr>
              <p:nvPr/>
            </p:nvGraphicFramePr>
            <p:xfrm>
              <a:off x="7042150" y="5397500"/>
              <a:ext cx="231042" cy="2730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297500" name="Equation" r:id="rId3" imgW="139700" imgH="165100" progId="Equation.3">
                      <p:embed/>
                    </p:oleObj>
                  </mc:Choice>
                  <mc:Fallback>
                    <p:oleObj name="Equation" r:id="rId3" imgW="139700" imgH="16510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7042150" y="5397500"/>
                            <a:ext cx="231042" cy="27305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4" name="Object 174"/>
              <p:cNvGraphicFramePr>
                <a:graphicFrameLocks noChangeAspect="1"/>
              </p:cNvGraphicFramePr>
              <p:nvPr/>
            </p:nvGraphicFramePr>
            <p:xfrm>
              <a:off x="7385050" y="5792788"/>
              <a:ext cx="231775" cy="23018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297501" name="Equation" r:id="rId5" imgW="139700" imgH="139700" progId="Equation.3">
                      <p:embed/>
                    </p:oleObj>
                  </mc:Choice>
                  <mc:Fallback>
                    <p:oleObj name="Equation" r:id="rId5" imgW="139700" imgH="13970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7385050" y="5792788"/>
                            <a:ext cx="231775" cy="230187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7" name="TextBox 177"/>
            <p:cNvSpPr txBox="1">
              <a:spLocks noChangeArrowheads="1"/>
            </p:cNvSpPr>
            <p:nvPr/>
          </p:nvSpPr>
          <p:spPr bwMode="auto">
            <a:xfrm>
              <a:off x="8767287" y="5835650"/>
              <a:ext cx="398844" cy="3809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400">
                  <a:solidFill>
                    <a:srgbClr val="0039A6"/>
                  </a:solidFill>
                  <a:latin typeface="Impact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400">
                  <a:solidFill>
                    <a:srgbClr val="0039A6"/>
                  </a:solidFill>
                  <a:latin typeface="Impact" charset="0"/>
                  <a:ea typeface="ＭＳ Ｐゴシック" charset="0"/>
                </a:defRPr>
              </a:lvl2pPr>
              <a:lvl3pPr marL="1143000" indent="-228600">
                <a:defRPr sz="1400">
                  <a:solidFill>
                    <a:srgbClr val="0039A6"/>
                  </a:solidFill>
                  <a:latin typeface="Impact" charset="0"/>
                  <a:ea typeface="ＭＳ Ｐゴシック" charset="0"/>
                </a:defRPr>
              </a:lvl3pPr>
              <a:lvl4pPr marL="1600200" indent="-228600">
                <a:defRPr sz="1400">
                  <a:solidFill>
                    <a:srgbClr val="0039A6"/>
                  </a:solidFill>
                  <a:latin typeface="Impact" charset="0"/>
                  <a:ea typeface="ＭＳ Ｐゴシック" charset="0"/>
                </a:defRPr>
              </a:lvl4pPr>
              <a:lvl5pPr marL="2057400" indent="-228600">
                <a:defRPr sz="1400">
                  <a:solidFill>
                    <a:srgbClr val="0039A6"/>
                  </a:solidFill>
                  <a:latin typeface="Impact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400">
                  <a:solidFill>
                    <a:srgbClr val="0039A6"/>
                  </a:solidFill>
                  <a:latin typeface="Impact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400">
                  <a:solidFill>
                    <a:srgbClr val="0039A6"/>
                  </a:solidFill>
                  <a:latin typeface="Impact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400">
                  <a:solidFill>
                    <a:srgbClr val="0039A6"/>
                  </a:solidFill>
                  <a:latin typeface="Impact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400">
                  <a:solidFill>
                    <a:srgbClr val="0039A6"/>
                  </a:solidFill>
                  <a:latin typeface="Impact" charset="0"/>
                  <a:ea typeface="ＭＳ Ｐゴシック" charset="0"/>
                </a:defRPr>
              </a:lvl9pPr>
            </a:lstStyle>
            <a:p>
              <a:r>
                <a:rPr lang="en-US" sz="1600" b="1" i="1" dirty="0">
                  <a:solidFill>
                    <a:schemeClr val="tx1"/>
                  </a:solidFill>
                  <a:latin typeface="Times New Roman" charset="0"/>
                  <a:cs typeface="Times New Roman" charset="0"/>
                </a:rPr>
                <a:t>x</a:t>
              </a:r>
            </a:p>
          </p:txBody>
        </p:sp>
        <p:graphicFrame>
          <p:nvGraphicFramePr>
            <p:cNvPr id="8" name="Object 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23265456"/>
                </p:ext>
              </p:extLst>
            </p:nvPr>
          </p:nvGraphicFramePr>
          <p:xfrm>
            <a:off x="8102598" y="4829160"/>
            <a:ext cx="1310044" cy="7907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97502" name="Equation" r:id="rId7" imgW="927100" imgH="558800" progId="Equation.3">
                    <p:embed/>
                  </p:oleObj>
                </mc:Choice>
                <mc:Fallback>
                  <p:oleObj name="Equation" r:id="rId7" imgW="927100" imgH="5588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102598" y="4829160"/>
                          <a:ext cx="1310044" cy="7907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17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85345610"/>
              </p:ext>
            </p:extLst>
          </p:nvPr>
        </p:nvGraphicFramePr>
        <p:xfrm>
          <a:off x="1874838" y="4581525"/>
          <a:ext cx="5622925" cy="744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7503" name="Equation" r:id="rId9" imgW="3352800" imgH="444500" progId="Equation.3">
                  <p:embed/>
                </p:oleObj>
              </mc:Choice>
              <mc:Fallback>
                <p:oleObj name="Equation" r:id="rId9" imgW="3352800" imgH="444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74838" y="4581525"/>
                        <a:ext cx="5622925" cy="7445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3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58124864"/>
              </p:ext>
            </p:extLst>
          </p:nvPr>
        </p:nvGraphicFramePr>
        <p:xfrm>
          <a:off x="1066800" y="2833688"/>
          <a:ext cx="2811462" cy="628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7504" name="Equation" r:id="rId11" imgW="1651000" imgH="368300" progId="Equation.3">
                  <p:embed/>
                </p:oleObj>
              </mc:Choice>
              <mc:Fallback>
                <p:oleObj name="Equation" r:id="rId11" imgW="1651000" imgH="368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6800" y="2833688"/>
                        <a:ext cx="2811462" cy="628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3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14352806"/>
              </p:ext>
            </p:extLst>
          </p:nvPr>
        </p:nvGraphicFramePr>
        <p:xfrm>
          <a:off x="4662487" y="2743200"/>
          <a:ext cx="3221037" cy="806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7505" name="Equation" r:id="rId13" imgW="1892300" imgH="469900" progId="Equation.3">
                  <p:embed/>
                </p:oleObj>
              </mc:Choice>
              <mc:Fallback>
                <p:oleObj name="Equation" r:id="rId13" imgW="1892300" imgH="469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62487" y="2743200"/>
                        <a:ext cx="3221037" cy="806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Freeform 20"/>
          <p:cNvSpPr/>
          <p:nvPr/>
        </p:nvSpPr>
        <p:spPr>
          <a:xfrm>
            <a:off x="3824287" y="2895600"/>
            <a:ext cx="762000" cy="186792"/>
          </a:xfrm>
          <a:custGeom>
            <a:avLst/>
            <a:gdLst>
              <a:gd name="connsiteX0" fmla="*/ 1669518 w 1669518"/>
              <a:gd name="connsiteY0" fmla="*/ 100029 h 364004"/>
              <a:gd name="connsiteX1" fmla="*/ 898971 w 1669518"/>
              <a:gd name="connsiteY1" fmla="*/ 14415 h 364004"/>
              <a:gd name="connsiteX2" fmla="*/ 0 w 1669518"/>
              <a:gd name="connsiteY2" fmla="*/ 364004 h 364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69518" h="364004">
                <a:moveTo>
                  <a:pt x="1669518" y="100029"/>
                </a:moveTo>
                <a:cubicBezTo>
                  <a:pt x="1423371" y="35224"/>
                  <a:pt x="1177224" y="-29581"/>
                  <a:pt x="898971" y="14415"/>
                </a:cubicBezTo>
                <a:cubicBezTo>
                  <a:pt x="620718" y="58411"/>
                  <a:pt x="310359" y="211207"/>
                  <a:pt x="0" y="364004"/>
                </a:cubicBezTo>
              </a:path>
            </a:pathLst>
          </a:custGeom>
          <a:ln w="12700" cmpd="sng">
            <a:solidFill>
              <a:srgbClr val="1F497D"/>
            </a:solidFill>
            <a:headEnd type="none"/>
            <a:tailEnd type="triangle"/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graphicFrame>
        <p:nvGraphicFramePr>
          <p:cNvPr id="22" name="Object 13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10257754"/>
              </p:ext>
            </p:extLst>
          </p:nvPr>
        </p:nvGraphicFramePr>
        <p:xfrm>
          <a:off x="2819400" y="5638800"/>
          <a:ext cx="3778250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7506" name="Equation" r:id="rId15" imgW="2438400" imgH="368300" progId="Equation.3">
                  <p:embed/>
                </p:oleObj>
              </mc:Choice>
              <mc:Fallback>
                <p:oleObj name="Equation" r:id="rId15" imgW="2438400" imgH="368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19400" y="5638800"/>
                        <a:ext cx="3778250" cy="571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4" name="Straight Arrow Connector 23"/>
          <p:cNvCxnSpPr/>
          <p:nvPr/>
        </p:nvCxnSpPr>
        <p:spPr bwMode="auto">
          <a:xfrm flipV="1">
            <a:off x="5181600" y="5105400"/>
            <a:ext cx="381000" cy="457777"/>
          </a:xfrm>
          <a:prstGeom prst="straightConnector1">
            <a:avLst/>
          </a:prstGeom>
          <a:solidFill>
            <a:srgbClr val="FFFF99"/>
          </a:solidFill>
          <a:ln w="12700" cap="flat" cmpd="sng" algn="ctr">
            <a:solidFill>
              <a:srgbClr val="1F497D"/>
            </a:solidFill>
            <a:prstDash val="solid"/>
            <a:round/>
            <a:headEnd type="none" w="med" len="med"/>
            <a:tailEnd type="triangle"/>
          </a:ln>
          <a:effectLst/>
        </p:spPr>
      </p:cxnSp>
      <p:grpSp>
        <p:nvGrpSpPr>
          <p:cNvPr id="62" name="Group 61"/>
          <p:cNvGrpSpPr/>
          <p:nvPr/>
        </p:nvGrpSpPr>
        <p:grpSpPr>
          <a:xfrm>
            <a:off x="7315200" y="1371600"/>
            <a:ext cx="1073901" cy="963912"/>
            <a:chOff x="7566417" y="1295245"/>
            <a:chExt cx="1073901" cy="963912"/>
          </a:xfrm>
        </p:grpSpPr>
        <p:graphicFrame>
          <p:nvGraphicFramePr>
            <p:cNvPr id="42" name="Object 4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45495828"/>
                </p:ext>
              </p:extLst>
            </p:nvPr>
          </p:nvGraphicFramePr>
          <p:xfrm>
            <a:off x="7945882" y="1813576"/>
            <a:ext cx="391160" cy="31083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97507" name="Equation" r:id="rId17" imgW="292100" imgH="228600" progId="Equation.3">
                    <p:embed/>
                  </p:oleObj>
                </mc:Choice>
                <mc:Fallback>
                  <p:oleObj name="Equation" r:id="rId17" imgW="292100" imgH="2286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945882" y="1813576"/>
                          <a:ext cx="391160" cy="31083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3" name="Object 4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319684585"/>
                </p:ext>
              </p:extLst>
            </p:nvPr>
          </p:nvGraphicFramePr>
          <p:xfrm>
            <a:off x="8249158" y="1437227"/>
            <a:ext cx="391160" cy="30035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97508" name="Equation" r:id="rId19" imgW="304800" imgH="215900" progId="Equation.3">
                    <p:embed/>
                  </p:oleObj>
                </mc:Choice>
                <mc:Fallback>
                  <p:oleObj name="Equation" r:id="rId19" imgW="304800" imgH="2159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0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249158" y="1437227"/>
                          <a:ext cx="391160" cy="30035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45" name="Group 44"/>
            <p:cNvGrpSpPr/>
            <p:nvPr/>
          </p:nvGrpSpPr>
          <p:grpSpPr>
            <a:xfrm>
              <a:off x="7566417" y="1295245"/>
              <a:ext cx="975400" cy="963912"/>
              <a:chOff x="6912367" y="1523844"/>
              <a:chExt cx="975400" cy="963912"/>
            </a:xfrm>
          </p:grpSpPr>
          <p:grpSp>
            <p:nvGrpSpPr>
              <p:cNvPr id="46" name="Group 20"/>
              <p:cNvGrpSpPr>
                <a:grpSpLocks/>
              </p:cNvGrpSpPr>
              <p:nvPr/>
            </p:nvGrpSpPr>
            <p:grpSpPr bwMode="auto">
              <a:xfrm>
                <a:off x="6912367" y="2188854"/>
                <a:ext cx="317769" cy="298902"/>
                <a:chOff x="8135882" y="5348727"/>
                <a:chExt cx="221931" cy="208864"/>
              </a:xfrm>
            </p:grpSpPr>
            <p:sp>
              <p:nvSpPr>
                <p:cNvPr id="58" name="Oval 17"/>
                <p:cNvSpPr>
                  <a:spLocks noChangeArrowheads="1"/>
                </p:cNvSpPr>
                <p:nvPr/>
              </p:nvSpPr>
              <p:spPr bwMode="auto">
                <a:xfrm rot="20987549" flipV="1">
                  <a:off x="8191044" y="5449781"/>
                  <a:ext cx="115306" cy="107602"/>
                </a:xfrm>
                <a:prstGeom prst="ellipse">
                  <a:avLst/>
                </a:prstGeom>
                <a:solidFill>
                  <a:srgbClr val="0248DA"/>
                </a:solidFill>
                <a:ln w="9525">
                  <a:noFill/>
                  <a:round/>
                  <a:headEnd/>
                  <a:tailEnd/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wrap="none" anchor="ctr"/>
                <a:lstStyle/>
                <a:p>
                  <a:pPr defTabSz="457200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>
                    <a:solidFill>
                      <a:prstClr val="black"/>
                    </a:solidFill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59" name="Oval 18"/>
                <p:cNvSpPr>
                  <a:spLocks noChangeArrowheads="1"/>
                </p:cNvSpPr>
                <p:nvPr/>
              </p:nvSpPr>
              <p:spPr bwMode="auto">
                <a:xfrm rot="20987549" flipV="1">
                  <a:off x="8246480" y="5395426"/>
                  <a:ext cx="114198" cy="108711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6666"/>
                    </a:gs>
                    <a:gs pos="100000">
                      <a:srgbClr val="FF0000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wrap="none" anchor="ctr"/>
                <a:lstStyle/>
                <a:p>
                  <a:pPr defTabSz="457200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>
                    <a:solidFill>
                      <a:prstClr val="black"/>
                    </a:solidFill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60" name="Oval 19"/>
                <p:cNvSpPr>
                  <a:spLocks noChangeArrowheads="1"/>
                </p:cNvSpPr>
                <p:nvPr/>
              </p:nvSpPr>
              <p:spPr bwMode="auto">
                <a:xfrm rot="20987549" flipV="1">
                  <a:off x="8181066" y="5348835"/>
                  <a:ext cx="116415" cy="107602"/>
                </a:xfrm>
                <a:prstGeom prst="ellipse">
                  <a:avLst/>
                </a:prstGeom>
                <a:solidFill>
                  <a:srgbClr val="0248DA"/>
                </a:solidFill>
                <a:ln w="9525">
                  <a:noFill/>
                  <a:round/>
                  <a:headEnd/>
                  <a:tailEnd/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wrap="none" anchor="ctr"/>
                <a:lstStyle/>
                <a:p>
                  <a:pPr defTabSz="457200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>
                    <a:solidFill>
                      <a:prstClr val="black"/>
                    </a:solidFill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61" name="Oval 20"/>
                <p:cNvSpPr>
                  <a:spLocks noChangeArrowheads="1"/>
                </p:cNvSpPr>
                <p:nvPr/>
              </p:nvSpPr>
              <p:spPr bwMode="auto">
                <a:xfrm rot="20987549" flipV="1">
                  <a:off x="8136717" y="5412065"/>
                  <a:ext cx="115306" cy="109821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6666"/>
                    </a:gs>
                    <a:gs pos="100000">
                      <a:srgbClr val="FF0000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wrap="none" anchor="ctr"/>
                <a:lstStyle/>
                <a:p>
                  <a:pPr defTabSz="457200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>
                    <a:solidFill>
                      <a:prstClr val="black"/>
                    </a:solidFill>
                    <a:latin typeface="Arial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7" name="Oval 21"/>
              <p:cNvSpPr>
                <a:spLocks noChangeArrowheads="1"/>
              </p:cNvSpPr>
              <p:nvPr/>
            </p:nvSpPr>
            <p:spPr bwMode="auto">
              <a:xfrm rot="20987549" flipV="1">
                <a:off x="7724256" y="2100110"/>
                <a:ext cx="163511" cy="155574"/>
              </a:xfrm>
              <a:prstGeom prst="ellipse">
                <a:avLst/>
              </a:prstGeom>
              <a:gradFill rotWithShape="0">
                <a:gsLst>
                  <a:gs pos="0">
                    <a:srgbClr val="FF6666"/>
                  </a:gs>
                  <a:gs pos="100000">
                    <a:srgbClr val="FF0000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wrap="none" anchor="ctr"/>
              <a:lstStyle/>
              <a:p>
                <a:pPr defTabSz="4572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8" name="Line 22"/>
              <p:cNvSpPr>
                <a:spLocks noChangeShapeType="1"/>
              </p:cNvSpPr>
              <p:nvPr/>
            </p:nvSpPr>
            <p:spPr bwMode="auto">
              <a:xfrm rot="20987549" flipH="1">
                <a:off x="7032503" y="1875600"/>
                <a:ext cx="567069" cy="435455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defTabSz="4572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50" name="Group 465"/>
              <p:cNvGrpSpPr>
                <a:grpSpLocks/>
              </p:cNvGrpSpPr>
              <p:nvPr/>
            </p:nvGrpSpPr>
            <p:grpSpPr bwMode="auto">
              <a:xfrm>
                <a:off x="7276578" y="1523844"/>
                <a:ext cx="252412" cy="153988"/>
                <a:chOff x="7682027" y="1593804"/>
                <a:chExt cx="268341" cy="158589"/>
              </a:xfrm>
            </p:grpSpPr>
            <p:sp>
              <p:nvSpPr>
                <p:cNvPr id="55" name="Oval 21"/>
                <p:cNvSpPr>
                  <a:spLocks noChangeArrowheads="1"/>
                </p:cNvSpPr>
                <p:nvPr/>
              </p:nvSpPr>
              <p:spPr bwMode="auto">
                <a:xfrm rot="20987549" flipV="1">
                  <a:off x="7682027" y="1593804"/>
                  <a:ext cx="170455" cy="158589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6666"/>
                    </a:gs>
                    <a:gs pos="100000">
                      <a:srgbClr val="FF0000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wrap="none" anchor="ctr"/>
                <a:lstStyle/>
                <a:p>
                  <a:pPr defTabSz="457200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>
                    <a:solidFill>
                      <a:prstClr val="black"/>
                    </a:solidFill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57" name="Oval 19"/>
                <p:cNvSpPr>
                  <a:spLocks noChangeArrowheads="1"/>
                </p:cNvSpPr>
                <p:nvPr/>
              </p:nvSpPr>
              <p:spPr bwMode="auto">
                <a:xfrm rot="20987549" flipV="1">
                  <a:off x="7776537" y="1593804"/>
                  <a:ext cx="173831" cy="158589"/>
                </a:xfrm>
                <a:prstGeom prst="ellipse">
                  <a:avLst/>
                </a:prstGeom>
                <a:solidFill>
                  <a:srgbClr val="0248DA"/>
                </a:solidFill>
                <a:ln w="9525">
                  <a:noFill/>
                  <a:round/>
                  <a:headEnd/>
                  <a:tailEnd/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wrap="none" anchor="ctr"/>
                <a:lstStyle/>
                <a:p>
                  <a:pPr defTabSz="457200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>
                    <a:solidFill>
                      <a:prstClr val="black"/>
                    </a:solidFill>
                    <a:latin typeface="Arial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51" name="Line 22"/>
              <p:cNvSpPr>
                <a:spLocks noChangeShapeType="1"/>
              </p:cNvSpPr>
              <p:nvPr/>
            </p:nvSpPr>
            <p:spPr bwMode="auto">
              <a:xfrm rot="20987549" flipH="1" flipV="1">
                <a:off x="7444856" y="1574646"/>
                <a:ext cx="265112" cy="574676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defTabSz="4572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Arial"/>
                  <a:ea typeface="+mn-ea"/>
                  <a:cs typeface="+mn-cs"/>
                </a:endParaRPr>
              </a:p>
            </p:txBody>
          </p:sp>
        </p:grpSp>
      </p:grpSp>
      <p:graphicFrame>
        <p:nvGraphicFramePr>
          <p:cNvPr id="39" name="Object 13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22017541"/>
              </p:ext>
            </p:extLst>
          </p:nvPr>
        </p:nvGraphicFramePr>
        <p:xfrm>
          <a:off x="6403975" y="3865563"/>
          <a:ext cx="1069975" cy="454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7509" name="Equation" r:id="rId21" imgW="571500" imgH="241300" progId="Equation.3">
                  <p:embed/>
                </p:oleObj>
              </mc:Choice>
              <mc:Fallback>
                <p:oleObj name="Equation" r:id="rId21" imgW="571500" imgH="241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03975" y="3865563"/>
                        <a:ext cx="1069975" cy="454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880027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ounded Rectangle 53"/>
          <p:cNvSpPr/>
          <p:nvPr/>
        </p:nvSpPr>
        <p:spPr bwMode="auto">
          <a:xfrm>
            <a:off x="3810000" y="5486400"/>
            <a:ext cx="4762500" cy="59055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48" charset="0"/>
              <a:ea typeface="ＭＳ Ｐゴシック" pitchFamily="48" charset="-128"/>
              <a:cs typeface="ＭＳ Ｐゴシック" pitchFamily="48" charset="-128"/>
            </a:endParaRPr>
          </a:p>
        </p:txBody>
      </p:sp>
      <p:sp>
        <p:nvSpPr>
          <p:cNvPr id="40" name="Rounded Rectangle 39"/>
          <p:cNvSpPr/>
          <p:nvPr/>
        </p:nvSpPr>
        <p:spPr bwMode="auto">
          <a:xfrm>
            <a:off x="4495800" y="3994150"/>
            <a:ext cx="2952750" cy="57785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48" charset="0"/>
              <a:ea typeface="ＭＳ Ｐゴシック" pitchFamily="48" charset="-128"/>
              <a:cs typeface="ＭＳ Ｐゴシック" pitchFamily="48" charset="-128"/>
            </a:endParaRPr>
          </a:p>
        </p:txBody>
      </p:sp>
      <p:sp>
        <p:nvSpPr>
          <p:cNvPr id="38" name="Rounded Rectangle 37"/>
          <p:cNvSpPr/>
          <p:nvPr/>
        </p:nvSpPr>
        <p:spPr bwMode="auto">
          <a:xfrm>
            <a:off x="914400" y="4487862"/>
            <a:ext cx="2286000" cy="6858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48" charset="0"/>
              <a:ea typeface="ＭＳ Ｐゴシック" pitchFamily="48" charset="-128"/>
              <a:cs typeface="ＭＳ Ｐゴシック" pitchFamily="48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These equations can be solved using R-matrix theory</a:t>
            </a:r>
            <a:endParaRPr lang="en-US" dirty="0"/>
          </a:p>
        </p:txBody>
      </p:sp>
      <p:sp>
        <p:nvSpPr>
          <p:cNvPr id="32" name="Text Placeholder 31"/>
          <p:cNvSpPr>
            <a:spLocks noGrp="1"/>
          </p:cNvSpPr>
          <p:nvPr>
            <p:ph type="body" sz="half" idx="1"/>
          </p:nvPr>
        </p:nvSpPr>
        <p:spPr>
          <a:xfrm>
            <a:off x="762000" y="2971800"/>
            <a:ext cx="2971800" cy="3124200"/>
          </a:xfrm>
        </p:spPr>
        <p:txBody>
          <a:bodyPr/>
          <a:lstStyle/>
          <a:p>
            <a:pPr marL="0" indent="0" algn="ctr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Expansion on a basis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038600" y="2971800"/>
            <a:ext cx="4648200" cy="3124200"/>
          </a:xfrm>
        </p:spPr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Bound state asymptotic behavior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pPr marL="0" indent="0">
              <a:buNone/>
            </a:pPr>
            <a:r>
              <a:rPr lang="en-US" dirty="0" smtClean="0"/>
              <a:t>Scattering state asymptotic behavior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3581400" y="1371600"/>
            <a:ext cx="0" cy="1320800"/>
          </a:xfrm>
          <a:prstGeom prst="straightConnector1">
            <a:avLst/>
          </a:prstGeom>
          <a:ln w="19050" cmpd="sng">
            <a:solidFill>
              <a:schemeClr val="tx1"/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4" name="Group 33"/>
          <p:cNvGrpSpPr/>
          <p:nvPr/>
        </p:nvGrpSpPr>
        <p:grpSpPr>
          <a:xfrm>
            <a:off x="714187" y="1371600"/>
            <a:ext cx="7753727" cy="1333500"/>
            <a:chOff x="1943100" y="1219200"/>
            <a:chExt cx="5295900" cy="1333500"/>
          </a:xfrm>
          <a:pattFill prst="wdUpDiag">
            <a:fgClr>
              <a:prstClr val="black"/>
            </a:fgClr>
            <a:bgClr>
              <a:prstClr val="white"/>
            </a:bgClr>
          </a:pattFill>
        </p:grpSpPr>
        <p:cxnSp>
          <p:nvCxnSpPr>
            <p:cNvPr id="8" name="Straight Arrow Connector 7"/>
            <p:cNvCxnSpPr/>
            <p:nvPr/>
          </p:nvCxnSpPr>
          <p:spPr>
            <a:xfrm flipV="1">
              <a:off x="1955800" y="1219200"/>
              <a:ext cx="0" cy="1320800"/>
            </a:xfrm>
            <a:prstGeom prst="straightConnector1">
              <a:avLst/>
            </a:prstGeom>
            <a:grpFill/>
            <a:ln w="19050" cmpd="sng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>
              <a:off x="1943100" y="2540000"/>
              <a:ext cx="5295900" cy="12700"/>
            </a:xfrm>
            <a:prstGeom prst="straightConnector1">
              <a:avLst/>
            </a:prstGeom>
            <a:grpFill/>
            <a:ln w="19050" cmpd="sng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Rectangle 10"/>
            <p:cNvSpPr/>
            <p:nvPr/>
          </p:nvSpPr>
          <p:spPr bwMode="auto">
            <a:xfrm>
              <a:off x="3914456" y="1231900"/>
              <a:ext cx="95417" cy="130810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rtlCol="0" anchor="b">
              <a:prstTxWarp prst="textNoShape">
                <a:avLst/>
              </a:prstTxWarp>
            </a:bodyPr>
            <a:lstStyle/>
            <a:p>
              <a:pPr algn="ctr">
                <a:spcBef>
                  <a:spcPct val="0"/>
                </a:spcBef>
              </a:pPr>
              <a:endParaRPr lang="en-US" sz="1600" dirty="0">
                <a:solidFill>
                  <a:srgbClr val="000000"/>
                </a:solidFill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2507818" y="1676400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400" dirty="0">
              <a:solidFill>
                <a:schemeClr val="tx2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724400" y="1676400"/>
            <a:ext cx="22547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1F497D"/>
                </a:solidFill>
              </a:rPr>
              <a:t>External region</a:t>
            </a:r>
          </a:p>
          <a:p>
            <a:r>
              <a:rPr lang="en-US" sz="2400" dirty="0">
                <a:solidFill>
                  <a:srgbClr val="1F497D"/>
                </a:solidFill>
              </a:rPr>
              <a:t>(</a:t>
            </a:r>
            <a:r>
              <a:rPr lang="en-US" sz="2400" i="1" dirty="0">
                <a:solidFill>
                  <a:srgbClr val="1F497D"/>
                </a:solidFill>
                <a:latin typeface="Symbol" charset="2"/>
                <a:cs typeface="Symbol" charset="2"/>
              </a:rPr>
              <a:t>r </a:t>
            </a:r>
            <a:r>
              <a:rPr lang="en-US" sz="2400" dirty="0">
                <a:solidFill>
                  <a:srgbClr val="1F497D"/>
                </a:solidFill>
                <a:latin typeface="Symbol" charset="2"/>
                <a:cs typeface="Symbol" charset="2"/>
              </a:rPr>
              <a:t>&gt;</a:t>
            </a:r>
            <a:r>
              <a:rPr lang="en-US" sz="2400" dirty="0">
                <a:solidFill>
                  <a:srgbClr val="1F497D"/>
                </a:solidFill>
                <a:latin typeface="Times"/>
                <a:cs typeface="Times"/>
              </a:rPr>
              <a:t> </a:t>
            </a:r>
            <a:r>
              <a:rPr lang="en-US" sz="2400" i="1" dirty="0">
                <a:solidFill>
                  <a:srgbClr val="1F497D"/>
                </a:solidFill>
                <a:latin typeface="Times"/>
                <a:cs typeface="Times"/>
              </a:rPr>
              <a:t>a</a:t>
            </a:r>
            <a:r>
              <a:rPr lang="en-US" sz="2400" dirty="0">
                <a:solidFill>
                  <a:srgbClr val="1F497D"/>
                </a:solidFill>
              </a:rPr>
              <a:t>) </a:t>
            </a:r>
          </a:p>
        </p:txBody>
      </p:sp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02896930"/>
              </p:ext>
            </p:extLst>
          </p:nvPr>
        </p:nvGraphicFramePr>
        <p:xfrm>
          <a:off x="609600" y="2743200"/>
          <a:ext cx="211137" cy="2619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8488" name="Equation" r:id="rId4" imgW="127000" imgH="165100" progId="Equation.3">
                  <p:embed/>
                </p:oleObj>
              </mc:Choice>
              <mc:Fallback>
                <p:oleObj name="Equation" r:id="rId4" imgW="127000" imgH="165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2743200"/>
                        <a:ext cx="211137" cy="261917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72715660"/>
              </p:ext>
            </p:extLst>
          </p:nvPr>
        </p:nvGraphicFramePr>
        <p:xfrm>
          <a:off x="3482975" y="2708275"/>
          <a:ext cx="250825" cy="263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8489" name="Equation" r:id="rId6" imgW="127000" imgH="139700" progId="Equation.3">
                  <p:embed/>
                </p:oleObj>
              </mc:Choice>
              <mc:Fallback>
                <p:oleObj name="Equation" r:id="rId6" imgW="127000" imgH="139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82975" y="2708275"/>
                        <a:ext cx="250825" cy="26352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71953637"/>
              </p:ext>
            </p:extLst>
          </p:nvPr>
        </p:nvGraphicFramePr>
        <p:xfrm>
          <a:off x="8077200" y="2743200"/>
          <a:ext cx="276225" cy="312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8490" name="Equation" r:id="rId8" imgW="139700" imgH="165100" progId="Equation.3">
                  <p:embed/>
                </p:oleObj>
              </mc:Choice>
              <mc:Fallback>
                <p:oleObj name="Equation" r:id="rId8" imgW="139700" imgH="165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77200" y="2743200"/>
                        <a:ext cx="276225" cy="312738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52650802"/>
              </p:ext>
            </p:extLst>
          </p:nvPr>
        </p:nvGraphicFramePr>
        <p:xfrm>
          <a:off x="1014412" y="4564062"/>
          <a:ext cx="2109788" cy="617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8491" name="Equation" r:id="rId10" imgW="1257300" imgH="368300" progId="Equation.3">
                  <p:embed/>
                </p:oleObj>
              </mc:Choice>
              <mc:Fallback>
                <p:oleObj name="Equation" r:id="rId10" imgW="1257300" imgH="368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14412" y="4564062"/>
                        <a:ext cx="2109788" cy="6175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25507022"/>
              </p:ext>
            </p:extLst>
          </p:nvPr>
        </p:nvGraphicFramePr>
        <p:xfrm>
          <a:off x="4581525" y="4005263"/>
          <a:ext cx="2835275" cy="490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8492" name="Equation" r:id="rId12" imgW="1689100" imgH="292100" progId="Equation.3">
                  <p:embed/>
                </p:oleObj>
              </mc:Choice>
              <mc:Fallback>
                <p:oleObj name="Equation" r:id="rId12" imgW="1689100" imgH="292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81525" y="4005263"/>
                        <a:ext cx="2835275" cy="4905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" name="TextBox 35"/>
          <p:cNvSpPr txBox="1"/>
          <p:nvPr/>
        </p:nvSpPr>
        <p:spPr>
          <a:xfrm>
            <a:off x="1124298" y="1676400"/>
            <a:ext cx="215230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1F497D"/>
                </a:solidFill>
              </a:rPr>
              <a:t>Internal region</a:t>
            </a:r>
          </a:p>
          <a:p>
            <a:r>
              <a:rPr lang="en-US" sz="2400" dirty="0">
                <a:solidFill>
                  <a:srgbClr val="1F497D"/>
                </a:solidFill>
              </a:rPr>
              <a:t>(</a:t>
            </a:r>
            <a:r>
              <a:rPr lang="en-US" sz="2400" i="1" dirty="0">
                <a:solidFill>
                  <a:srgbClr val="1F497D"/>
                </a:solidFill>
                <a:latin typeface="Symbol" charset="2"/>
                <a:cs typeface="Symbol" charset="2"/>
              </a:rPr>
              <a:t>r </a:t>
            </a:r>
            <a:r>
              <a:rPr lang="en-US" sz="2400" dirty="0" smtClean="0">
                <a:solidFill>
                  <a:srgbClr val="1F497D"/>
                </a:solidFill>
                <a:latin typeface="Symbol" charset="2"/>
                <a:cs typeface="Symbol" charset="2"/>
              </a:rPr>
              <a:t>≤</a:t>
            </a:r>
            <a:r>
              <a:rPr lang="en-US" sz="2400" dirty="0" smtClean="0">
                <a:solidFill>
                  <a:srgbClr val="1F497D"/>
                </a:solidFill>
                <a:latin typeface="Times"/>
                <a:cs typeface="Times"/>
              </a:rPr>
              <a:t> </a:t>
            </a:r>
            <a:r>
              <a:rPr lang="en-US" sz="2400" i="1" dirty="0">
                <a:solidFill>
                  <a:srgbClr val="1F497D"/>
                </a:solidFill>
                <a:latin typeface="Times"/>
                <a:cs typeface="Times"/>
              </a:rPr>
              <a:t>a</a:t>
            </a:r>
            <a:r>
              <a:rPr lang="en-US" sz="2400" dirty="0">
                <a:solidFill>
                  <a:srgbClr val="1F497D"/>
                </a:solidFill>
              </a:rPr>
              <a:t>) </a:t>
            </a:r>
          </a:p>
        </p:txBody>
      </p:sp>
      <p:graphicFrame>
        <p:nvGraphicFramePr>
          <p:cNvPr id="37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25262861"/>
              </p:ext>
            </p:extLst>
          </p:nvPr>
        </p:nvGraphicFramePr>
        <p:xfrm>
          <a:off x="3849687" y="5549900"/>
          <a:ext cx="4710113" cy="46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8493" name="Equation" r:id="rId14" imgW="2806700" imgH="279400" progId="Equation.3">
                  <p:embed/>
                </p:oleObj>
              </mc:Choice>
              <mc:Fallback>
                <p:oleObj name="Equation" r:id="rId14" imgW="2806700" imgH="279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49687" y="5549900"/>
                        <a:ext cx="4710113" cy="469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41" name="Straight Arrow Connector 40"/>
          <p:cNvCxnSpPr/>
          <p:nvPr/>
        </p:nvCxnSpPr>
        <p:spPr>
          <a:xfrm flipV="1">
            <a:off x="3581400" y="3276600"/>
            <a:ext cx="0" cy="3048000"/>
          </a:xfrm>
          <a:prstGeom prst="straightConnector1">
            <a:avLst/>
          </a:prstGeom>
          <a:ln w="19050" cmpd="sng">
            <a:solidFill>
              <a:schemeClr val="tx1"/>
            </a:solidFill>
            <a:prstDash val="dash"/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Oval 3"/>
          <p:cNvSpPr/>
          <p:nvPr/>
        </p:nvSpPr>
        <p:spPr bwMode="auto">
          <a:xfrm>
            <a:off x="7010400" y="5410200"/>
            <a:ext cx="685800" cy="762000"/>
          </a:xfrm>
          <a:prstGeom prst="ellipse">
            <a:avLst/>
          </a:prstGeom>
          <a:noFill/>
          <a:ln w="19050" cap="flat" cmpd="sng" algn="ctr">
            <a:solidFill>
              <a:srgbClr val="C02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48" charset="0"/>
              <a:ea typeface="ＭＳ Ｐゴシック" pitchFamily="48" charset="-128"/>
              <a:cs typeface="ＭＳ Ｐゴシック" pitchFamily="4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714302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5002642" y="1295400"/>
            <a:ext cx="3531758" cy="2895600"/>
            <a:chOff x="4774042" y="1447800"/>
            <a:chExt cx="3531758" cy="2895600"/>
          </a:xfrm>
        </p:grpSpPr>
        <p:sp>
          <p:nvSpPr>
            <p:cNvPr id="24" name="Rectangle 3"/>
            <p:cNvSpPr>
              <a:spLocks noChangeArrowheads="1"/>
            </p:cNvSpPr>
            <p:nvPr/>
          </p:nvSpPr>
          <p:spPr bwMode="auto">
            <a:xfrm>
              <a:off x="4800600" y="1447800"/>
              <a:ext cx="3505200" cy="390525"/>
            </a:xfrm>
            <a:prstGeom prst="rect">
              <a:avLst/>
            </a:prstGeom>
            <a:solidFill>
              <a:srgbClr val="124A91"/>
            </a:solidFill>
            <a:ln w="3175">
              <a:solidFill>
                <a:srgbClr val="B3B3B3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spcBef>
                  <a:spcPct val="0"/>
                </a:spcBef>
              </a:pPr>
              <a:r>
                <a:rPr lang="en-US" sz="1900" b="1" dirty="0" smtClean="0">
                  <a:solidFill>
                    <a:schemeClr val="bg1"/>
                  </a:solidFill>
                  <a:latin typeface="Helvetica" charset="0"/>
                </a:rPr>
                <a:t>NCSM/RGM </a:t>
              </a:r>
              <a:r>
                <a:rPr lang="en-US" sz="1900" b="1" baseline="30000" dirty="0" smtClean="0">
                  <a:solidFill>
                    <a:schemeClr val="bg1"/>
                  </a:solidFill>
                  <a:latin typeface="Helvetica" charset="0"/>
                </a:rPr>
                <a:t>4</a:t>
              </a:r>
              <a:r>
                <a:rPr lang="en-US" sz="1900" b="1" dirty="0" smtClean="0">
                  <a:solidFill>
                    <a:schemeClr val="bg1"/>
                  </a:solidFill>
                  <a:latin typeface="Helvetica" charset="0"/>
                </a:rPr>
                <a:t>He</a:t>
              </a:r>
              <a:r>
                <a:rPr lang="en-US" sz="1900" b="1" dirty="0" smtClean="0">
                  <a:solidFill>
                    <a:srgbClr val="66FFFF"/>
                  </a:solidFill>
                  <a:latin typeface="Helvetica" charset="0"/>
                </a:rPr>
                <a:t>(</a:t>
              </a:r>
              <a:r>
                <a:rPr lang="en-US" sz="1900" b="1" dirty="0" err="1" smtClean="0">
                  <a:solidFill>
                    <a:srgbClr val="66FFFF"/>
                  </a:solidFill>
                  <a:latin typeface="Helvetica" charset="0"/>
                </a:rPr>
                <a:t>g.s</a:t>
              </a:r>
              <a:r>
                <a:rPr lang="en-US" sz="1900" b="1" dirty="0" smtClean="0">
                  <a:solidFill>
                    <a:srgbClr val="66FFFF"/>
                  </a:solidFill>
                  <a:latin typeface="Helvetica" charset="0"/>
                </a:rPr>
                <a:t>.)</a:t>
              </a:r>
              <a:r>
                <a:rPr lang="en-US" sz="1900" b="1" dirty="0" smtClean="0">
                  <a:solidFill>
                    <a:schemeClr val="bg1"/>
                  </a:solidFill>
                  <a:latin typeface="Helvetica" charset="0"/>
                </a:rPr>
                <a:t>+</a:t>
              </a:r>
              <a:r>
                <a:rPr lang="en-US" sz="1900" b="1" dirty="0" err="1" smtClean="0">
                  <a:solidFill>
                    <a:schemeClr val="bg1"/>
                  </a:solidFill>
                  <a:latin typeface="Helvetica" charset="0"/>
                </a:rPr>
                <a:t>n+n</a:t>
              </a:r>
              <a:endParaRPr lang="en-US" sz="1900" b="1" baseline="-25000" dirty="0">
                <a:solidFill>
                  <a:schemeClr val="tx1"/>
                </a:solidFill>
                <a:latin typeface="Helvetica" charset="0"/>
              </a:endParaRPr>
            </a:p>
          </p:txBody>
        </p:sp>
        <p:pic>
          <p:nvPicPr>
            <p:cNvPr id="14" name="Picture 13" descr="radial.tif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74042" y="1911350"/>
              <a:ext cx="3525408" cy="2376125"/>
            </a:xfrm>
            <a:prstGeom prst="rect">
              <a:avLst/>
            </a:prstGeom>
          </p:spPr>
        </p:pic>
        <p:sp>
          <p:nvSpPr>
            <p:cNvPr id="25" name="Rectangle 24"/>
            <p:cNvSpPr/>
            <p:nvPr/>
          </p:nvSpPr>
          <p:spPr bwMode="auto">
            <a:xfrm>
              <a:off x="4800600" y="1828800"/>
              <a:ext cx="3505200" cy="2514600"/>
            </a:xfrm>
            <a:prstGeom prst="rect">
              <a:avLst/>
            </a:prstGeom>
            <a:noFill/>
            <a:ln w="9525" cap="flat" cmpd="sng" algn="ctr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48" charset="0"/>
                <a:ea typeface="ＭＳ Ｐゴシック" pitchFamily="48" charset="-128"/>
                <a:cs typeface="ＭＳ Ｐゴシック" pitchFamily="48" charset="-128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 for </a:t>
            </a:r>
            <a:r>
              <a:rPr lang="en-US" baseline="30000" dirty="0" smtClean="0"/>
              <a:t>6</a:t>
            </a:r>
            <a:r>
              <a:rPr lang="en-US" dirty="0" smtClean="0"/>
              <a:t>He ground state</a:t>
            </a:r>
            <a:r>
              <a:rPr lang="en-US" dirty="0"/>
              <a:t/>
            </a:r>
            <a:br>
              <a:rPr lang="en-US" dirty="0"/>
            </a:br>
            <a:r>
              <a:rPr lang="en-US" sz="2000" dirty="0" smtClean="0">
                <a:solidFill>
                  <a:schemeClr val="accent4"/>
                </a:solidFill>
              </a:rPr>
              <a:t>6-body </a:t>
            </a:r>
            <a:r>
              <a:rPr lang="en-US" sz="2000" dirty="0" err="1" smtClean="0">
                <a:solidFill>
                  <a:schemeClr val="accent4"/>
                </a:solidFill>
              </a:rPr>
              <a:t>diagonalization</a:t>
            </a:r>
            <a:r>
              <a:rPr lang="en-US" sz="2000" dirty="0" smtClean="0">
                <a:solidFill>
                  <a:schemeClr val="accent4"/>
                </a:solidFill>
              </a:rPr>
              <a:t> </a:t>
            </a:r>
            <a:r>
              <a:rPr lang="en-US" sz="2000" dirty="0" err="1" smtClean="0">
                <a:solidFill>
                  <a:schemeClr val="accent4"/>
                </a:solidFill>
              </a:rPr>
              <a:t>vs</a:t>
            </a:r>
            <a:r>
              <a:rPr lang="en-US" sz="2000" dirty="0" smtClean="0">
                <a:solidFill>
                  <a:schemeClr val="accent4"/>
                </a:solidFill>
              </a:rPr>
              <a:t> </a:t>
            </a:r>
            <a:r>
              <a:rPr lang="en-US" sz="2000" baseline="30000" dirty="0" smtClean="0">
                <a:solidFill>
                  <a:srgbClr val="8064A2"/>
                </a:solidFill>
              </a:rPr>
              <a:t>4</a:t>
            </a:r>
            <a:r>
              <a:rPr lang="en-US" sz="2000" dirty="0" smtClean="0">
                <a:solidFill>
                  <a:srgbClr val="8064A2"/>
                </a:solidFill>
              </a:rPr>
              <a:t>He(</a:t>
            </a:r>
            <a:r>
              <a:rPr lang="en-US" sz="2000" dirty="0" err="1" smtClean="0">
                <a:solidFill>
                  <a:srgbClr val="8064A2"/>
                </a:solidFill>
              </a:rPr>
              <a:t>g.s</a:t>
            </a:r>
            <a:r>
              <a:rPr lang="en-US" sz="2000" dirty="0" smtClean="0">
                <a:solidFill>
                  <a:srgbClr val="8064A2"/>
                </a:solidFill>
              </a:rPr>
              <a:t>)+</a:t>
            </a:r>
            <a:r>
              <a:rPr lang="en-US" sz="2000" dirty="0" err="1" smtClean="0">
                <a:solidFill>
                  <a:srgbClr val="8064A2"/>
                </a:solidFill>
              </a:rPr>
              <a:t>n+n</a:t>
            </a:r>
            <a:r>
              <a:rPr lang="en-US" sz="2000" dirty="0">
                <a:solidFill>
                  <a:srgbClr val="8064A2"/>
                </a:solidFill>
              </a:rPr>
              <a:t> </a:t>
            </a:r>
            <a:r>
              <a:rPr lang="en-US" sz="2000" dirty="0" smtClean="0">
                <a:solidFill>
                  <a:srgbClr val="8064A2"/>
                </a:solidFill>
              </a:rPr>
              <a:t>calculation</a:t>
            </a:r>
            <a:endParaRPr lang="en-US" sz="2000" dirty="0">
              <a:solidFill>
                <a:srgbClr val="8064A2"/>
              </a:solidFill>
            </a:endParaRPr>
          </a:p>
        </p:txBody>
      </p:sp>
      <p:sp>
        <p:nvSpPr>
          <p:cNvPr id="33" name="Content Placeholder 32"/>
          <p:cNvSpPr>
            <a:spLocks noGrp="1"/>
          </p:cNvSpPr>
          <p:nvPr>
            <p:ph sz="half" idx="2"/>
          </p:nvPr>
        </p:nvSpPr>
        <p:spPr>
          <a:xfrm>
            <a:off x="4992045" y="4413007"/>
            <a:ext cx="3847155" cy="1821461"/>
          </a:xfrm>
        </p:spPr>
        <p:txBody>
          <a:bodyPr/>
          <a:lstStyle/>
          <a:p>
            <a:r>
              <a:rPr lang="en-US" sz="1600" dirty="0" smtClean="0"/>
              <a:t>Differences between NCSM 6-body </a:t>
            </a:r>
            <a:r>
              <a:rPr lang="en-US" sz="1600" dirty="0"/>
              <a:t>and NCSM/RGM </a:t>
            </a:r>
            <a:r>
              <a:rPr lang="en-US" sz="1600" baseline="30000" dirty="0"/>
              <a:t>4</a:t>
            </a:r>
            <a:r>
              <a:rPr lang="en-US" sz="1600" dirty="0"/>
              <a:t>He</a:t>
            </a:r>
            <a:r>
              <a:rPr lang="en-US" sz="1600" dirty="0" smtClean="0"/>
              <a:t>(</a:t>
            </a:r>
            <a:r>
              <a:rPr lang="en-US" sz="1600" dirty="0" err="1" smtClean="0"/>
              <a:t>g.s</a:t>
            </a:r>
            <a:r>
              <a:rPr lang="en-US" sz="1600" dirty="0" smtClean="0"/>
              <a:t>.)+</a:t>
            </a:r>
            <a:r>
              <a:rPr lang="en-US" sz="1600" dirty="0" err="1" smtClean="0"/>
              <a:t>n+n</a:t>
            </a:r>
            <a:r>
              <a:rPr lang="en-US" sz="1600" dirty="0" smtClean="0"/>
              <a:t> results due to core polarization</a:t>
            </a:r>
          </a:p>
          <a:p>
            <a:pPr marL="0" indent="0">
              <a:buNone/>
            </a:pPr>
            <a:endParaRPr lang="en-US" sz="800" dirty="0" smtClean="0"/>
          </a:p>
          <a:p>
            <a:r>
              <a:rPr lang="en-US" sz="1600" dirty="0" smtClean="0"/>
              <a:t>Contrary to NCSM, NCSM/RGM wave function has appropriate asymptotic behavior</a:t>
            </a:r>
            <a:endParaRPr lang="en-US" sz="1600" dirty="0"/>
          </a:p>
        </p:txBody>
      </p:sp>
      <p:grpSp>
        <p:nvGrpSpPr>
          <p:cNvPr id="10" name="Group 9"/>
          <p:cNvGrpSpPr/>
          <p:nvPr/>
        </p:nvGrpSpPr>
        <p:grpSpPr>
          <a:xfrm>
            <a:off x="457200" y="4495800"/>
            <a:ext cx="4274029" cy="1742765"/>
            <a:chOff x="2286000" y="4419600"/>
            <a:chExt cx="4274029" cy="1742765"/>
          </a:xfrm>
        </p:grpSpPr>
        <p:grpSp>
          <p:nvGrpSpPr>
            <p:cNvPr id="8" name="Group 7"/>
            <p:cNvGrpSpPr/>
            <p:nvPr/>
          </p:nvGrpSpPr>
          <p:grpSpPr>
            <a:xfrm>
              <a:off x="2286000" y="4419600"/>
              <a:ext cx="4274029" cy="1742765"/>
              <a:chOff x="1981200" y="2362912"/>
              <a:chExt cx="5171575" cy="2108745"/>
            </a:xfrm>
          </p:grpSpPr>
          <p:pic>
            <p:nvPicPr>
              <p:cNvPr id="3" name="Picture 2" descr="table.tiff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91225" y="2362912"/>
                <a:ext cx="5161550" cy="2108745"/>
              </a:xfrm>
              <a:prstGeom prst="rect">
                <a:avLst/>
              </a:prstGeom>
            </p:spPr>
          </p:pic>
          <p:grpSp>
            <p:nvGrpSpPr>
              <p:cNvPr id="7" name="Group 6"/>
              <p:cNvGrpSpPr/>
              <p:nvPr/>
            </p:nvGrpSpPr>
            <p:grpSpPr>
              <a:xfrm>
                <a:off x="1981200" y="2565023"/>
                <a:ext cx="1219200" cy="254377"/>
                <a:chOff x="2133600" y="1765124"/>
                <a:chExt cx="1219200" cy="254377"/>
              </a:xfrm>
            </p:grpSpPr>
            <p:sp>
              <p:nvSpPr>
                <p:cNvPr id="6" name="Rounded Rectangle 5"/>
                <p:cNvSpPr/>
                <p:nvPr/>
              </p:nvSpPr>
              <p:spPr bwMode="auto">
                <a:xfrm>
                  <a:off x="2133600" y="1790500"/>
                  <a:ext cx="1219200" cy="229001"/>
                </a:xfrm>
                <a:prstGeom prst="roundRect">
                  <a:avLst/>
                </a:prstGeom>
                <a:solidFill>
                  <a:srgbClr val="FFFFFF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48" charset="0"/>
                    <a:ea typeface="ＭＳ Ｐゴシック" pitchFamily="48" charset="-128"/>
                    <a:cs typeface="ＭＳ Ｐゴシック" pitchFamily="48" charset="-128"/>
                  </a:endParaRPr>
                </a:p>
              </p:txBody>
            </p:sp>
            <p:graphicFrame>
              <p:nvGraphicFramePr>
                <p:cNvPr id="5" name="Object 4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2256759616"/>
                    </p:ext>
                  </p:extLst>
                </p:nvPr>
              </p:nvGraphicFramePr>
              <p:xfrm>
                <a:off x="2191013" y="1765124"/>
                <a:ext cx="1148257" cy="250469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294382" name="Equation" r:id="rId6" imgW="990600" imgH="215900" progId="Equation.3">
                        <p:embed/>
                      </p:oleObj>
                    </mc:Choice>
                    <mc:Fallback>
                      <p:oleObj name="Equation" r:id="rId6" imgW="990600" imgH="215900" progId="Equation.3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7"/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1013" y="1765124"/>
                              <a:ext cx="1148257" cy="250469"/>
                            </a:xfrm>
                            <a:prstGeom prst="rect">
                              <a:avLst/>
                            </a:prstGeom>
                            <a:solidFill>
                              <a:srgbClr val="FFFFFF"/>
                            </a:solidFill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</p:grpSp>
        <p:sp>
          <p:nvSpPr>
            <p:cNvPr id="9" name="Rounded Rectangle 8"/>
            <p:cNvSpPr/>
            <p:nvPr/>
          </p:nvSpPr>
          <p:spPr bwMode="auto">
            <a:xfrm>
              <a:off x="2286000" y="5434858"/>
              <a:ext cx="4267200" cy="228600"/>
            </a:xfrm>
            <a:prstGeom prst="roundRect">
              <a:avLst/>
            </a:prstGeom>
            <a:noFill/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48" charset="0"/>
                <a:ea typeface="ＭＳ Ｐゴシック" pitchFamily="48" charset="-128"/>
                <a:cs typeface="ＭＳ Ｐゴシック" pitchFamily="48" charset="-128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533400" y="1308100"/>
            <a:ext cx="3525408" cy="2901950"/>
            <a:chOff x="457200" y="1441450"/>
            <a:chExt cx="3525408" cy="2901950"/>
          </a:xfrm>
        </p:grpSpPr>
        <p:pic>
          <p:nvPicPr>
            <p:cNvPr id="11" name="Picture 10" descr="ncsm.tiff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" y="1897971"/>
              <a:ext cx="3525408" cy="2362879"/>
            </a:xfrm>
            <a:prstGeom prst="rect">
              <a:avLst/>
            </a:prstGeom>
          </p:spPr>
        </p:pic>
        <p:sp>
          <p:nvSpPr>
            <p:cNvPr id="20" name="Rectangle 3"/>
            <p:cNvSpPr>
              <a:spLocks noChangeArrowheads="1"/>
            </p:cNvSpPr>
            <p:nvPr/>
          </p:nvSpPr>
          <p:spPr bwMode="auto">
            <a:xfrm>
              <a:off x="457200" y="1441450"/>
              <a:ext cx="3505200" cy="390525"/>
            </a:xfrm>
            <a:prstGeom prst="rect">
              <a:avLst/>
            </a:prstGeom>
            <a:solidFill>
              <a:srgbClr val="124A91"/>
            </a:solidFill>
            <a:ln w="3175">
              <a:solidFill>
                <a:srgbClr val="B3B3B3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spcBef>
                  <a:spcPct val="0"/>
                </a:spcBef>
              </a:pPr>
              <a:r>
                <a:rPr lang="en-US" sz="1900" b="1" dirty="0" smtClean="0">
                  <a:solidFill>
                    <a:schemeClr val="bg1"/>
                  </a:solidFill>
                  <a:latin typeface="Helvetica" charset="0"/>
                </a:rPr>
                <a:t>NCSM 6-body </a:t>
              </a:r>
              <a:r>
                <a:rPr lang="en-US" sz="1900" b="1" dirty="0" err="1" smtClean="0">
                  <a:solidFill>
                    <a:schemeClr val="bg1"/>
                  </a:solidFill>
                  <a:latin typeface="Helvetica" charset="0"/>
                </a:rPr>
                <a:t>diagonalization</a:t>
              </a:r>
              <a:endParaRPr lang="en-US" sz="1900" b="1" baseline="-25000" dirty="0">
                <a:solidFill>
                  <a:schemeClr val="tx1"/>
                </a:solidFill>
                <a:latin typeface="Helvetica" charset="0"/>
              </a:endParaRPr>
            </a:p>
          </p:txBody>
        </p:sp>
        <p:sp>
          <p:nvSpPr>
            <p:cNvPr id="21" name="Rectangle 20"/>
            <p:cNvSpPr/>
            <p:nvPr/>
          </p:nvSpPr>
          <p:spPr bwMode="auto">
            <a:xfrm>
              <a:off x="457200" y="1828800"/>
              <a:ext cx="3505200" cy="2514600"/>
            </a:xfrm>
            <a:prstGeom prst="rect">
              <a:avLst/>
            </a:prstGeom>
            <a:noFill/>
            <a:ln w="9525" cap="flat" cmpd="sng" algn="ctr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48" charset="0"/>
                <a:ea typeface="ＭＳ Ｐゴシック" pitchFamily="48" charset="-128"/>
                <a:cs typeface="ＭＳ Ｐゴシック" pitchFamily="48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751733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convergence tests</a:t>
            </a:r>
            <a:endParaRPr lang="en-US" dirty="0">
              <a:solidFill>
                <a:srgbClr val="8064A2"/>
              </a:solidFill>
            </a:endParaRPr>
          </a:p>
        </p:txBody>
      </p:sp>
      <p:pic>
        <p:nvPicPr>
          <p:cNvPr id="5" name="Content Placeholder 4" descr="kmax.tiff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65" b="-1065"/>
          <a:stretch>
            <a:fillRect/>
          </a:stretch>
        </p:blipFill>
        <p:spPr/>
      </p:pic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4648200" y="2362200"/>
            <a:ext cx="3962400" cy="914400"/>
          </a:xfrm>
        </p:spPr>
        <p:txBody>
          <a:bodyPr/>
          <a:lstStyle/>
          <a:p>
            <a:pPr algn="ctr"/>
            <a:r>
              <a:rPr lang="en-US" sz="2400" dirty="0" smtClean="0"/>
              <a:t>HH expansion</a:t>
            </a:r>
          </a:p>
          <a:p>
            <a:pPr algn="ctr"/>
            <a:endParaRPr lang="en-US" sz="2400" dirty="0"/>
          </a:p>
          <a:p>
            <a:pPr algn="ctr"/>
            <a:endParaRPr lang="en-US" sz="2400" dirty="0" smtClean="0"/>
          </a:p>
          <a:p>
            <a:pPr marL="457200" lvl="1" indent="0">
              <a:buNone/>
            </a:pPr>
            <a:r>
              <a:rPr lang="en-US" sz="2000" dirty="0" smtClean="0"/>
              <a:t> </a:t>
            </a:r>
            <a:endParaRPr lang="en-US" sz="2000" dirty="0"/>
          </a:p>
        </p:txBody>
      </p:sp>
      <p:sp>
        <p:nvSpPr>
          <p:cNvPr id="6" name="Rounded Rectangle 5"/>
          <p:cNvSpPr/>
          <p:nvPr/>
        </p:nvSpPr>
        <p:spPr bwMode="auto">
          <a:xfrm>
            <a:off x="5327650" y="3276600"/>
            <a:ext cx="2901950" cy="67945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48" charset="0"/>
              <a:ea typeface="ＭＳ Ｐゴシック" pitchFamily="48" charset="-128"/>
              <a:cs typeface="ＭＳ Ｐゴシック" pitchFamily="48" charset="-128"/>
            </a:endParaRPr>
          </a:p>
        </p:txBody>
      </p:sp>
      <p:graphicFrame>
        <p:nvGraphicFramePr>
          <p:cNvPr id="7" name="Object 13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39399982"/>
              </p:ext>
            </p:extLst>
          </p:nvPr>
        </p:nvGraphicFramePr>
        <p:xfrm>
          <a:off x="5332413" y="3303588"/>
          <a:ext cx="2898775" cy="644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9467" name="Equation" r:id="rId4" imgW="2057400" imgH="457200" progId="Equation.3">
                  <p:embed/>
                </p:oleObj>
              </mc:Choice>
              <mc:Fallback>
                <p:oleObj name="Equation" r:id="rId4" imgW="20574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2413" y="3303588"/>
                        <a:ext cx="2898775" cy="644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536688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convergence tests</a:t>
            </a:r>
            <a:endParaRPr lang="en-US" dirty="0">
              <a:solidFill>
                <a:srgbClr val="8064A2"/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4648200" y="2057400"/>
            <a:ext cx="3962400" cy="3429000"/>
          </a:xfrm>
        </p:spPr>
        <p:txBody>
          <a:bodyPr/>
          <a:lstStyle/>
          <a:p>
            <a:pPr algn="ctr"/>
            <a:r>
              <a:rPr lang="en-US" sz="2400" dirty="0"/>
              <a:t>Extended-size HO </a:t>
            </a:r>
            <a:r>
              <a:rPr lang="en-US" sz="2400" dirty="0" smtClean="0"/>
              <a:t>expansion</a:t>
            </a:r>
          </a:p>
          <a:p>
            <a:pPr algn="ctr"/>
            <a:endParaRPr lang="en-US" sz="2400" dirty="0"/>
          </a:p>
          <a:p>
            <a:pPr algn="ctr"/>
            <a:endParaRPr lang="en-US" sz="2400" dirty="0" smtClean="0"/>
          </a:p>
          <a:p>
            <a:pPr algn="ctr"/>
            <a:endParaRPr lang="en-US" sz="2400" dirty="0"/>
          </a:p>
          <a:p>
            <a:pPr lvl="1"/>
            <a:r>
              <a:rPr lang="en-US" sz="2000" dirty="0" smtClean="0"/>
              <a:t>Sizable effects only when neutrons are in </a:t>
            </a:r>
            <a:r>
              <a:rPr lang="en-US" sz="2000" baseline="30000" dirty="0" smtClean="0"/>
              <a:t>1</a:t>
            </a:r>
            <a:r>
              <a:rPr lang="en-US" sz="2000" dirty="0" smtClean="0"/>
              <a:t>S</a:t>
            </a:r>
            <a:r>
              <a:rPr lang="en-US" sz="2000" baseline="-25000" dirty="0" smtClean="0"/>
              <a:t>0</a:t>
            </a:r>
            <a:r>
              <a:rPr lang="en-US" sz="2000" dirty="0" smtClean="0"/>
              <a:t> partial wave (strong attraction)</a:t>
            </a:r>
          </a:p>
          <a:p>
            <a:pPr marL="457200" lvl="1" indent="0">
              <a:buNone/>
            </a:pPr>
            <a:r>
              <a:rPr lang="en-US" sz="2000" dirty="0" smtClean="0"/>
              <a:t> </a:t>
            </a:r>
            <a:endParaRPr lang="en-US" sz="2000" baseline="-25000" dirty="0"/>
          </a:p>
        </p:txBody>
      </p:sp>
      <p:pic>
        <p:nvPicPr>
          <p:cNvPr id="4" name="Content Placeholder 3" descr="next2.tiff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52" b="-652"/>
          <a:stretch>
            <a:fillRect/>
          </a:stretch>
        </p:blipFill>
        <p:spPr/>
      </p:pic>
      <p:sp>
        <p:nvSpPr>
          <p:cNvPr id="12" name="Rounded Rectangle 11"/>
          <p:cNvSpPr/>
          <p:nvPr/>
        </p:nvSpPr>
        <p:spPr bwMode="auto">
          <a:xfrm>
            <a:off x="5334000" y="3279775"/>
            <a:ext cx="2965450" cy="5969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48" charset="0"/>
              <a:ea typeface="ＭＳ Ｐゴシック" pitchFamily="48" charset="-128"/>
              <a:cs typeface="ＭＳ Ｐゴシック" pitchFamily="48" charset="-128"/>
            </a:endParaRPr>
          </a:p>
        </p:txBody>
      </p:sp>
      <p:graphicFrame>
        <p:nvGraphicFramePr>
          <p:cNvPr id="13" name="Object 13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25660181"/>
              </p:ext>
            </p:extLst>
          </p:nvPr>
        </p:nvGraphicFramePr>
        <p:xfrm>
          <a:off x="5334000" y="3276600"/>
          <a:ext cx="2952750" cy="627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00491" name="Equation" r:id="rId4" imgW="2349500" imgH="495300" progId="Equation.3">
                  <p:embed/>
                </p:oleObj>
              </mc:Choice>
              <mc:Fallback>
                <p:oleObj name="Equation" r:id="rId4" imgW="2349500" imgH="495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0" y="3276600"/>
                        <a:ext cx="2952750" cy="627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431688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</a:t>
            </a:r>
            <a:r>
              <a:rPr lang="en-US" dirty="0" smtClean="0"/>
              <a:t>tarted with NCSM/RGM approach &amp; </a:t>
            </a:r>
            <a:r>
              <a:rPr lang="en-US" dirty="0"/>
              <a:t>gradually built up </a:t>
            </a:r>
            <a:r>
              <a:rPr lang="en-US" dirty="0" smtClean="0"/>
              <a:t>capability </a:t>
            </a:r>
            <a:r>
              <a:rPr lang="en-US" dirty="0"/>
              <a:t>to describe fusion reactions with NN force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1"/>
          </p:nvPr>
        </p:nvSpPr>
        <p:spPr>
          <a:xfrm>
            <a:off x="533400" y="1371600"/>
            <a:ext cx="3962400" cy="2895600"/>
          </a:xfrm>
        </p:spPr>
        <p:txBody>
          <a:bodyPr/>
          <a:lstStyle/>
          <a:p>
            <a:r>
              <a:rPr lang="en-US" sz="1800" dirty="0" smtClean="0"/>
              <a:t>Fusion reactions important to solar astrophysics, Big Bang </a:t>
            </a:r>
            <a:r>
              <a:rPr lang="en-US" sz="1800" dirty="0" err="1" smtClean="0"/>
              <a:t>nucleosynthesis</a:t>
            </a:r>
            <a:r>
              <a:rPr lang="en-US" sz="1800" dirty="0" smtClean="0"/>
              <a:t>, fusion research, atomic physics</a:t>
            </a:r>
          </a:p>
          <a:p>
            <a:endParaRPr lang="en-US" sz="800" dirty="0"/>
          </a:p>
          <a:p>
            <a:pPr>
              <a:buFont typeface="Wingdings" charset="2"/>
              <a:buChar char="§"/>
            </a:pPr>
            <a:r>
              <a:rPr lang="en-US" sz="1800" dirty="0" smtClean="0"/>
              <a:t>Good convergence with harmonic oscillator (HO) basis size (</a:t>
            </a:r>
            <a:r>
              <a:rPr lang="en-US" sz="1800" i="1" dirty="0" err="1" smtClean="0"/>
              <a:t>N</a:t>
            </a:r>
            <a:r>
              <a:rPr lang="en-US" sz="1800" baseline="-25000" dirty="0" err="1" smtClean="0"/>
              <a:t>max</a:t>
            </a:r>
            <a:r>
              <a:rPr lang="en-US" sz="1800" dirty="0" smtClean="0"/>
              <a:t>)</a:t>
            </a:r>
          </a:p>
          <a:p>
            <a:pPr marL="457200" lvl="1" indent="0">
              <a:buNone/>
            </a:pPr>
            <a:endParaRPr lang="en-US" sz="800" dirty="0"/>
          </a:p>
          <a:p>
            <a:pPr>
              <a:buFont typeface="Wingdings" charset="2"/>
              <a:buChar char="§"/>
            </a:pPr>
            <a:r>
              <a:rPr lang="en-US" sz="1800" dirty="0" smtClean="0"/>
              <a:t>Slower convergence with number of clusters’ eigenstates</a:t>
            </a:r>
          </a:p>
          <a:p>
            <a:pPr marL="457200" lvl="1" indent="0">
              <a:buNone/>
            </a:pPr>
            <a:endParaRPr lang="en-US" sz="800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2" name="Rectangle 2"/>
          <p:cNvSpPr>
            <a:spLocks noChangeArrowheads="1"/>
          </p:cNvSpPr>
          <p:nvPr/>
        </p:nvSpPr>
        <p:spPr bwMode="auto">
          <a:xfrm>
            <a:off x="5076190" y="1150620"/>
            <a:ext cx="3526727" cy="5113020"/>
          </a:xfrm>
          <a:prstGeom prst="rect">
            <a:avLst/>
          </a:prstGeom>
          <a:solidFill>
            <a:srgbClr val="FFFFFF"/>
          </a:solidFill>
          <a:ln w="3175">
            <a:solidFill>
              <a:schemeClr val="tx1">
                <a:lumMod val="65000"/>
                <a:lumOff val="35000"/>
              </a:schemeClr>
            </a:solidFill>
            <a:miter lim="800000"/>
            <a:headEnd/>
            <a:tailEnd/>
          </a:ln>
          <a:effectLst>
            <a:outerShdw dist="17961" dir="2700000" algn="ctr" rotWithShape="0">
              <a:srgbClr val="B3B3B3"/>
            </a:outerShdw>
          </a:effectLst>
        </p:spPr>
        <p:txBody>
          <a:bodyPr wrap="none" anchor="ctr"/>
          <a:lstStyle/>
          <a:p>
            <a:r>
              <a:rPr lang="en-US" b="1" baseline="30000" dirty="0" smtClean="0">
                <a:solidFill>
                  <a:schemeClr val="bg1"/>
                </a:solidFill>
                <a:latin typeface="Helvetica" charset="0"/>
              </a:rPr>
              <a:t>3</a:t>
            </a:r>
            <a:r>
              <a:rPr lang="en-US" b="1" dirty="0" smtClean="0">
                <a:solidFill>
                  <a:schemeClr val="bg1"/>
                </a:solidFill>
                <a:latin typeface="Helvetica" charset="0"/>
              </a:rPr>
              <a:t>H(</a:t>
            </a:r>
            <a:r>
              <a:rPr lang="en-US" b="1" i="1" dirty="0" err="1" smtClean="0">
                <a:solidFill>
                  <a:schemeClr val="bg1"/>
                </a:solidFill>
                <a:latin typeface="Helvetica" charset="0"/>
              </a:rPr>
              <a:t>d</a:t>
            </a:r>
            <a:r>
              <a:rPr lang="en-US" b="1" dirty="0" err="1" smtClean="0">
                <a:solidFill>
                  <a:schemeClr val="bg1"/>
                </a:solidFill>
                <a:latin typeface="Helvetica" charset="0"/>
              </a:rPr>
              <a:t>,</a:t>
            </a:r>
            <a:r>
              <a:rPr lang="en-US" b="1" i="1" dirty="0" err="1" smtClean="0">
                <a:solidFill>
                  <a:schemeClr val="bg1"/>
                </a:solidFill>
                <a:latin typeface="Helvetica" charset="0"/>
              </a:rPr>
              <a:t>n</a:t>
            </a:r>
            <a:r>
              <a:rPr lang="en-US" b="1" dirty="0" smtClean="0">
                <a:solidFill>
                  <a:schemeClr val="bg1"/>
                </a:solidFill>
                <a:latin typeface="Helvetica" charset="0"/>
              </a:rPr>
              <a:t>)</a:t>
            </a:r>
            <a:r>
              <a:rPr lang="en-US" b="1" baseline="30000" dirty="0" smtClean="0">
                <a:solidFill>
                  <a:schemeClr val="bg1"/>
                </a:solidFill>
                <a:latin typeface="Helvetica" charset="0"/>
              </a:rPr>
              <a:t>4</a:t>
            </a:r>
            <a:r>
              <a:rPr lang="en-US" b="1" dirty="0" smtClean="0">
                <a:solidFill>
                  <a:schemeClr val="bg1"/>
                </a:solidFill>
                <a:latin typeface="Helvetica" charset="0"/>
              </a:rPr>
              <a:t>He astrophysical S-factor</a:t>
            </a:r>
            <a:endParaRPr lang="en-US" b="1" dirty="0">
              <a:latin typeface="Helvetica" charset="0"/>
            </a:endParaRPr>
          </a:p>
        </p:txBody>
      </p:sp>
      <p:sp>
        <p:nvSpPr>
          <p:cNvPr id="53" name="Rectangle 3"/>
          <p:cNvSpPr>
            <a:spLocks noChangeArrowheads="1"/>
          </p:cNvSpPr>
          <p:nvPr/>
        </p:nvSpPr>
        <p:spPr bwMode="auto">
          <a:xfrm>
            <a:off x="5068506" y="1143001"/>
            <a:ext cx="3542094" cy="381000"/>
          </a:xfrm>
          <a:prstGeom prst="rect">
            <a:avLst/>
          </a:prstGeom>
          <a:solidFill>
            <a:srgbClr val="124A91"/>
          </a:solidFill>
          <a:ln w="3175">
            <a:solidFill>
              <a:srgbClr val="B3B3B3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1600" b="1" dirty="0" smtClean="0">
                <a:solidFill>
                  <a:schemeClr val="bg1"/>
                </a:solidFill>
                <a:latin typeface="Helvetica" charset="0"/>
              </a:rPr>
              <a:t>Astrophysical S-factors</a:t>
            </a:r>
            <a:endParaRPr lang="en-US" sz="1600" b="1" dirty="0">
              <a:solidFill>
                <a:schemeClr val="tx1"/>
              </a:solidFill>
              <a:latin typeface="Helvetica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5486400" y="4038600"/>
            <a:ext cx="701271" cy="307777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8" name="Picture 7" descr="dt.tif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242"/>
          <a:stretch/>
        </p:blipFill>
        <p:spPr>
          <a:xfrm>
            <a:off x="5143501" y="3886200"/>
            <a:ext cx="3435349" cy="2377454"/>
          </a:xfrm>
          <a:prstGeom prst="rect">
            <a:avLst/>
          </a:prstGeom>
        </p:spPr>
      </p:pic>
      <p:sp>
        <p:nvSpPr>
          <p:cNvPr id="49" name="Rounded Rectangular Callout 48"/>
          <p:cNvSpPr/>
          <p:nvPr/>
        </p:nvSpPr>
        <p:spPr bwMode="auto">
          <a:xfrm>
            <a:off x="4953000" y="3733800"/>
            <a:ext cx="1545755" cy="283885"/>
          </a:xfrm>
          <a:prstGeom prst="wedgeRoundRectCallout">
            <a:avLst>
              <a:gd name="adj1" fmla="val -5524"/>
              <a:gd name="adj2" fmla="val 92408"/>
              <a:gd name="adj3" fmla="val 16667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sz="1050" b="1" dirty="0"/>
              <a:t>PRL </a:t>
            </a:r>
            <a:r>
              <a:rPr lang="en-US" sz="1050" b="1" dirty="0" smtClean="0"/>
              <a:t>108, 042503 </a:t>
            </a:r>
            <a:r>
              <a:rPr lang="en-US" sz="1050" b="1" dirty="0"/>
              <a:t>(</a:t>
            </a:r>
            <a:r>
              <a:rPr lang="en-US" sz="1050" b="1" dirty="0" smtClean="0"/>
              <a:t>2012)</a:t>
            </a:r>
            <a:endParaRPr lang="en-US" sz="1050" b="1" dirty="0"/>
          </a:p>
        </p:txBody>
      </p:sp>
      <p:sp>
        <p:nvSpPr>
          <p:cNvPr id="56" name="Down Arrow 55"/>
          <p:cNvSpPr/>
          <p:nvPr/>
        </p:nvSpPr>
        <p:spPr bwMode="auto">
          <a:xfrm rot="2040684">
            <a:off x="5777225" y="4798868"/>
            <a:ext cx="368808" cy="335280"/>
          </a:xfrm>
          <a:prstGeom prst="downArrow">
            <a:avLst/>
          </a:prstGeom>
          <a:solidFill>
            <a:srgbClr val="0000FF"/>
          </a:solidFill>
          <a:ln>
            <a:solidFill>
              <a:srgbClr val="0000FF"/>
            </a:solidFill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>
              <a:ln>
                <a:solidFill>
                  <a:srgbClr val="FF0000"/>
                </a:solidFill>
              </a:ln>
              <a:solidFill>
                <a:srgbClr val="0000FF"/>
              </a:solidFill>
              <a:effectLst/>
              <a:latin typeface="Arial" pitchFamily="48" charset="0"/>
              <a:ea typeface="ＭＳ Ｐゴシック" pitchFamily="48" charset="-128"/>
              <a:cs typeface="ＭＳ Ｐゴシック" pitchFamily="48" charset="-12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096000" y="4724400"/>
            <a:ext cx="7407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rgbClr val="0000FF"/>
                </a:solidFill>
              </a:rPr>
              <a:t>Electron </a:t>
            </a:r>
          </a:p>
          <a:p>
            <a:r>
              <a:rPr lang="en-US" sz="1000" dirty="0" smtClean="0">
                <a:solidFill>
                  <a:srgbClr val="0000FF"/>
                </a:solidFill>
              </a:rPr>
              <a:t>screening</a:t>
            </a:r>
            <a:endParaRPr lang="en-US" sz="1000" dirty="0">
              <a:solidFill>
                <a:srgbClr val="0000FF"/>
              </a:solidFill>
            </a:endParaRPr>
          </a:p>
        </p:txBody>
      </p:sp>
      <p:sp>
        <p:nvSpPr>
          <p:cNvPr id="21" name="Rectangle 7"/>
          <p:cNvSpPr>
            <a:spLocks noChangeArrowheads="1"/>
          </p:cNvSpPr>
          <p:nvPr/>
        </p:nvSpPr>
        <p:spPr bwMode="auto">
          <a:xfrm>
            <a:off x="609600" y="4419600"/>
            <a:ext cx="3962400" cy="1659636"/>
          </a:xfrm>
          <a:prstGeom prst="rect">
            <a:avLst/>
          </a:prstGeom>
          <a:solidFill>
            <a:srgbClr val="124A91"/>
          </a:solidFill>
          <a:ln w="3175">
            <a:solidFill>
              <a:srgbClr val="B3B3B3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 eaLnBrk="0" hangingPunct="0">
              <a:spcAft>
                <a:spcPts val="600"/>
              </a:spcAft>
            </a:pPr>
            <a:r>
              <a:rPr lang="en-US" sz="2000" b="1" dirty="0" smtClean="0">
                <a:solidFill>
                  <a:schemeClr val="bg1"/>
                </a:solidFill>
                <a:latin typeface="Helvetica" charset="0"/>
                <a:ea typeface="ＭＳ Ｐゴシック" charset="0"/>
                <a:cs typeface="ＭＳ Ｐゴシック" charset="0"/>
              </a:rPr>
              <a:t>Still required for a fundamental </a:t>
            </a:r>
          </a:p>
          <a:p>
            <a:pPr algn="l" eaLnBrk="0" hangingPunct="0">
              <a:spcAft>
                <a:spcPts val="600"/>
              </a:spcAft>
            </a:pPr>
            <a:r>
              <a:rPr lang="en-US" sz="2000" b="1" dirty="0">
                <a:solidFill>
                  <a:schemeClr val="bg1"/>
                </a:solidFill>
                <a:latin typeface="Helvetica" charset="0"/>
                <a:ea typeface="ＭＳ Ｐゴシック" charset="0"/>
                <a:cs typeface="ＭＳ Ｐゴシック" charset="0"/>
              </a:rPr>
              <a:t>d</a:t>
            </a:r>
            <a:r>
              <a:rPr lang="en-US" sz="2000" b="1" dirty="0" smtClean="0">
                <a:solidFill>
                  <a:schemeClr val="bg1"/>
                </a:solidFill>
                <a:latin typeface="Helvetica" charset="0"/>
                <a:ea typeface="ＭＳ Ｐゴシック" charset="0"/>
                <a:cs typeface="ＭＳ Ｐゴシック" charset="0"/>
              </a:rPr>
              <a:t>escription are also:</a:t>
            </a:r>
          </a:p>
          <a:p>
            <a:pPr marL="285750" indent="-285750" algn="l" eaLnBrk="0" hangingPunct="0">
              <a:buFont typeface="Arial"/>
              <a:buChar char="•"/>
            </a:pPr>
            <a:r>
              <a:rPr lang="en-US" sz="2000" b="1" dirty="0">
                <a:solidFill>
                  <a:schemeClr val="bg1"/>
                </a:solidFill>
                <a:latin typeface="Helvetica" charset="0"/>
                <a:ea typeface="ＭＳ Ｐゴシック" charset="0"/>
                <a:cs typeface="ＭＳ Ｐゴシック" charset="0"/>
              </a:rPr>
              <a:t>3</a:t>
            </a:r>
            <a:r>
              <a:rPr lang="en-US" sz="2000" b="1" dirty="0" smtClean="0">
                <a:solidFill>
                  <a:schemeClr val="bg1"/>
                </a:solidFill>
                <a:latin typeface="Helvetica" charset="0"/>
                <a:ea typeface="ＭＳ Ｐゴシック" charset="0"/>
                <a:cs typeface="ＭＳ Ｐゴシック" charset="0"/>
              </a:rPr>
              <a:t>N forces </a:t>
            </a:r>
          </a:p>
          <a:p>
            <a:pPr marL="285750" indent="-285750" algn="l">
              <a:buFont typeface="Arial"/>
              <a:buChar char="•"/>
            </a:pPr>
            <a:r>
              <a:rPr lang="en-US" sz="2000" b="1" dirty="0" smtClean="0">
                <a:solidFill>
                  <a:schemeClr val="bg1"/>
                </a:solidFill>
                <a:latin typeface="Helvetica" charset="0"/>
                <a:ea typeface="ＭＳ Ｐゴシック" charset="0"/>
                <a:cs typeface="ＭＳ Ｐゴシック" charset="0"/>
              </a:rPr>
              <a:t>three-body dynamics</a:t>
            </a:r>
          </a:p>
        </p:txBody>
      </p:sp>
      <p:pic>
        <p:nvPicPr>
          <p:cNvPr id="4" name="Picture 3" descr="Be7p.tiff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1" t="2888" r="2361"/>
          <a:stretch/>
        </p:blipFill>
        <p:spPr>
          <a:xfrm>
            <a:off x="5080000" y="1524000"/>
            <a:ext cx="3429000" cy="2438400"/>
          </a:xfrm>
          <a:prstGeom prst="rect">
            <a:avLst/>
          </a:prstGeom>
        </p:spPr>
      </p:pic>
      <p:sp>
        <p:nvSpPr>
          <p:cNvPr id="14" name="Rounded Rectangular Callout 13"/>
          <p:cNvSpPr/>
          <p:nvPr/>
        </p:nvSpPr>
        <p:spPr bwMode="auto">
          <a:xfrm>
            <a:off x="4953000" y="1595715"/>
            <a:ext cx="1545755" cy="283885"/>
          </a:xfrm>
          <a:prstGeom prst="wedgeRoundRectCallout">
            <a:avLst>
              <a:gd name="adj1" fmla="val -5524"/>
              <a:gd name="adj2" fmla="val 92408"/>
              <a:gd name="adj3" fmla="val 16667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sz="1050" b="1" dirty="0" smtClean="0"/>
              <a:t>PLB 704, 379 </a:t>
            </a:r>
            <a:r>
              <a:rPr lang="en-US" sz="1050" b="1" dirty="0"/>
              <a:t>(</a:t>
            </a:r>
            <a:r>
              <a:rPr lang="en-US" sz="1050" b="1" dirty="0" smtClean="0"/>
              <a:t>2011)</a:t>
            </a:r>
            <a:endParaRPr lang="en-US" sz="1050" b="1" dirty="0"/>
          </a:p>
        </p:txBody>
      </p:sp>
    </p:spTree>
    <p:extLst>
      <p:ext uri="{BB962C8B-B14F-4D97-AF65-F5344CB8AC3E}">
        <p14:creationId xmlns:p14="http://schemas.microsoft.com/office/powerpoint/2010/main" val="4838692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4876800" y="1752600"/>
            <a:ext cx="3819211" cy="4035859"/>
            <a:chOff x="71816" y="917141"/>
            <a:chExt cx="4754042" cy="5023719"/>
          </a:xfrm>
        </p:grpSpPr>
        <p:sp>
          <p:nvSpPr>
            <p:cNvPr id="40" name="Rectangle 39"/>
            <p:cNvSpPr>
              <a:spLocks noChangeArrowheads="1"/>
            </p:cNvSpPr>
            <p:nvPr/>
          </p:nvSpPr>
          <p:spPr bwMode="auto">
            <a:xfrm>
              <a:off x="71816" y="918677"/>
              <a:ext cx="4734801" cy="5022183"/>
            </a:xfrm>
            <a:prstGeom prst="rect">
              <a:avLst/>
            </a:prstGeom>
            <a:solidFill>
              <a:srgbClr val="D6DDE9"/>
            </a:solidFill>
            <a:ln w="3175">
              <a:solidFill>
                <a:srgbClr val="B3B3B3"/>
              </a:solidFill>
              <a:miter lim="800000"/>
              <a:headEnd/>
              <a:tailEnd/>
            </a:ln>
            <a:effectLst>
              <a:outerShdw dist="17961" dir="2700000" algn="ctr" rotWithShape="0">
                <a:srgbClr val="B3B3B3"/>
              </a:outerShdw>
            </a:effectLst>
          </p:spPr>
          <p:txBody>
            <a:bodyPr wrap="none" anchor="ctr"/>
            <a:lstStyle>
              <a:defPPr>
                <a:defRPr lang="en-US"/>
              </a:defPPr>
              <a:lvl1pPr marL="0" algn="l" defTabSz="1567510" rtl="0" eaLnBrk="1" latinLnBrk="0" hangingPunct="1">
                <a:defRPr sz="6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567510" algn="l" defTabSz="1567510" rtl="0" eaLnBrk="1" latinLnBrk="0" hangingPunct="1">
                <a:defRPr sz="6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135020" algn="l" defTabSz="1567510" rtl="0" eaLnBrk="1" latinLnBrk="0" hangingPunct="1">
                <a:defRPr sz="6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4702531" algn="l" defTabSz="1567510" rtl="0" eaLnBrk="1" latinLnBrk="0" hangingPunct="1">
                <a:defRPr sz="6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6270041" algn="l" defTabSz="1567510" rtl="0" eaLnBrk="1" latinLnBrk="0" hangingPunct="1">
                <a:defRPr sz="6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7837551" algn="l" defTabSz="1567510" rtl="0" eaLnBrk="1" latinLnBrk="0" hangingPunct="1">
                <a:defRPr sz="6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9405061" algn="l" defTabSz="1567510" rtl="0" eaLnBrk="1" latinLnBrk="0" hangingPunct="1">
                <a:defRPr sz="6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0972571" algn="l" defTabSz="1567510" rtl="0" eaLnBrk="1" latinLnBrk="0" hangingPunct="1">
                <a:defRPr sz="6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2540082" algn="l" defTabSz="1567510" rtl="0" eaLnBrk="1" latinLnBrk="0" hangingPunct="1">
                <a:defRPr sz="6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 dirty="0"/>
            </a:p>
          </p:txBody>
        </p:sp>
        <p:sp>
          <p:nvSpPr>
            <p:cNvPr id="41" name="Rectangle 40"/>
            <p:cNvSpPr>
              <a:spLocks noChangeArrowheads="1"/>
            </p:cNvSpPr>
            <p:nvPr/>
          </p:nvSpPr>
          <p:spPr bwMode="auto">
            <a:xfrm>
              <a:off x="167258" y="5186801"/>
              <a:ext cx="4523906" cy="6985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B3B3B3"/>
              </a:solidFill>
              <a:miter lim="800000"/>
              <a:headEnd/>
              <a:tailEnd/>
            </a:ln>
            <a:effectLst>
              <a:outerShdw dist="35921" dir="2700000" algn="ctr" rotWithShape="0">
                <a:srgbClr val="B3B3B3"/>
              </a:outerShdw>
            </a:effectLst>
          </p:spPr>
          <p:txBody>
            <a:bodyPr wrap="none" anchor="ctr"/>
            <a:lstStyle>
              <a:defPPr>
                <a:defRPr lang="en-US"/>
              </a:defPPr>
              <a:lvl1pPr marL="0" algn="l" defTabSz="1567510" rtl="0" eaLnBrk="1" latinLnBrk="0" hangingPunct="1">
                <a:defRPr sz="6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567510" algn="l" defTabSz="1567510" rtl="0" eaLnBrk="1" latinLnBrk="0" hangingPunct="1">
                <a:defRPr sz="6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135020" algn="l" defTabSz="1567510" rtl="0" eaLnBrk="1" latinLnBrk="0" hangingPunct="1">
                <a:defRPr sz="6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4702531" algn="l" defTabSz="1567510" rtl="0" eaLnBrk="1" latinLnBrk="0" hangingPunct="1">
                <a:defRPr sz="6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6270041" algn="l" defTabSz="1567510" rtl="0" eaLnBrk="1" latinLnBrk="0" hangingPunct="1">
                <a:defRPr sz="6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7837551" algn="l" defTabSz="1567510" rtl="0" eaLnBrk="1" latinLnBrk="0" hangingPunct="1">
                <a:defRPr sz="6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9405061" algn="l" defTabSz="1567510" rtl="0" eaLnBrk="1" latinLnBrk="0" hangingPunct="1">
                <a:defRPr sz="6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0972571" algn="l" defTabSz="1567510" rtl="0" eaLnBrk="1" latinLnBrk="0" hangingPunct="1">
                <a:defRPr sz="6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2540082" algn="l" defTabSz="1567510" rtl="0" eaLnBrk="1" latinLnBrk="0" hangingPunct="1">
                <a:defRPr sz="6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 dirty="0"/>
            </a:p>
          </p:txBody>
        </p:sp>
        <p:sp>
          <p:nvSpPr>
            <p:cNvPr id="42" name="Rectangle 41"/>
            <p:cNvSpPr>
              <a:spLocks noChangeArrowheads="1"/>
            </p:cNvSpPr>
            <p:nvPr/>
          </p:nvSpPr>
          <p:spPr bwMode="auto">
            <a:xfrm>
              <a:off x="167258" y="5161401"/>
              <a:ext cx="4581632" cy="711200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 anchor="ctr"/>
            <a:lstStyle>
              <a:defPPr>
                <a:defRPr lang="en-US"/>
              </a:defPPr>
              <a:lvl1pPr marL="0" algn="l" defTabSz="1567510" rtl="0" eaLnBrk="1" latinLnBrk="0" hangingPunct="1">
                <a:defRPr sz="6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567510" algn="l" defTabSz="1567510" rtl="0" eaLnBrk="1" latinLnBrk="0" hangingPunct="1">
                <a:defRPr sz="6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135020" algn="l" defTabSz="1567510" rtl="0" eaLnBrk="1" latinLnBrk="0" hangingPunct="1">
                <a:defRPr sz="6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4702531" algn="l" defTabSz="1567510" rtl="0" eaLnBrk="1" latinLnBrk="0" hangingPunct="1">
                <a:defRPr sz="6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6270041" algn="l" defTabSz="1567510" rtl="0" eaLnBrk="1" latinLnBrk="0" hangingPunct="1">
                <a:defRPr sz="6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7837551" algn="l" defTabSz="1567510" rtl="0" eaLnBrk="1" latinLnBrk="0" hangingPunct="1">
                <a:defRPr sz="6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9405061" algn="l" defTabSz="1567510" rtl="0" eaLnBrk="1" latinLnBrk="0" hangingPunct="1">
                <a:defRPr sz="6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0972571" algn="l" defTabSz="1567510" rtl="0" eaLnBrk="1" latinLnBrk="0" hangingPunct="1">
                <a:defRPr sz="6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2540082" algn="l" defTabSz="1567510" rtl="0" eaLnBrk="1" latinLnBrk="0" hangingPunct="1">
                <a:defRPr sz="6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1" algn="l" eaLnBrk="1" hangingPunct="1">
                <a:spcBef>
                  <a:spcPts val="0"/>
                </a:spcBef>
                <a:spcAft>
                  <a:spcPts val="600"/>
                </a:spcAft>
                <a:buClr>
                  <a:srgbClr val="124A91"/>
                </a:buClr>
                <a:defRPr/>
              </a:pPr>
              <a:r>
                <a:rPr lang="en-US" sz="1400" i="1" dirty="0" smtClean="0">
                  <a:solidFill>
                    <a:schemeClr val="tx2">
                      <a:lumMod val="50000"/>
                    </a:schemeClr>
                  </a:solidFill>
                  <a:latin typeface="Helvetica"/>
                  <a:cs typeface="Helvetica"/>
                </a:rPr>
                <a:t>Ab initio</a:t>
              </a:r>
              <a:r>
                <a:rPr lang="en-US" sz="1400" dirty="0" smtClean="0">
                  <a:solidFill>
                    <a:schemeClr val="tx2">
                      <a:lumMod val="50000"/>
                    </a:schemeClr>
                  </a:solidFill>
                  <a:latin typeface="Helvetica"/>
                  <a:cs typeface="Helvetica"/>
                </a:rPr>
                <a:t> theory reduces uncertainty due to conflicting data</a:t>
              </a:r>
              <a:r>
                <a:rPr lang="en-US" sz="1400" dirty="0" smtClean="0">
                  <a:solidFill>
                    <a:schemeClr val="tx2">
                      <a:lumMod val="50000"/>
                    </a:schemeClr>
                  </a:solidFill>
                  <a:latin typeface="Arial"/>
                  <a:cs typeface="Arial"/>
                </a:rPr>
                <a:t> </a:t>
              </a:r>
              <a:r>
                <a:rPr lang="en-US" sz="1400" dirty="0" smtClean="0">
                  <a:solidFill>
                    <a:schemeClr val="tx2">
                      <a:lumMod val="50000"/>
                    </a:schemeClr>
                  </a:solidFill>
                </a:rPr>
                <a:t>(</a:t>
              </a:r>
              <a:r>
                <a:rPr lang="en-US" sz="1400" dirty="0" smtClean="0">
                  <a:solidFill>
                    <a:srgbClr val="800080"/>
                  </a:solidFill>
                  <a:latin typeface="Wingdings"/>
                  <a:ea typeface="Wingdings"/>
                  <a:cs typeface="Wingdings"/>
                </a:rPr>
                <a:t></a:t>
              </a:r>
              <a:r>
                <a:rPr lang="en-US" sz="1400" dirty="0" smtClean="0">
                  <a:ea typeface="Wingdings"/>
                  <a:cs typeface="Wingdings"/>
                </a:rPr>
                <a:t>,</a:t>
              </a:r>
              <a:r>
                <a:rPr lang="en-US" sz="1400" dirty="0" smtClean="0">
                  <a:solidFill>
                    <a:srgbClr val="0000FF"/>
                  </a:solidFill>
                  <a:latin typeface="Wingdings"/>
                  <a:ea typeface="Wingdings"/>
                  <a:cs typeface="Wingdings"/>
                </a:rPr>
                <a:t></a:t>
              </a:r>
              <a:r>
                <a:rPr lang="en-US" sz="1400" dirty="0" smtClean="0">
                  <a:ea typeface="Wingdings"/>
                  <a:cs typeface="Wingdings"/>
                </a:rPr>
                <a:t>,</a:t>
              </a:r>
              <a:r>
                <a:rPr lang="en-US" sz="1400" dirty="0" smtClean="0">
                  <a:solidFill>
                    <a:schemeClr val="accent2">
                      <a:lumMod val="50000"/>
                    </a:schemeClr>
                  </a:solidFill>
                  <a:sym typeface="Webdings"/>
                </a:rPr>
                <a:t></a:t>
              </a:r>
              <a:r>
                <a:rPr lang="en-US" sz="1400" dirty="0" smtClean="0">
                  <a:ea typeface="Wingdings"/>
                  <a:cs typeface="Wingdings"/>
                </a:rPr>
                <a:t>,</a:t>
              </a:r>
              <a:r>
                <a:rPr lang="en-US" sz="1400" dirty="0" smtClean="0">
                  <a:solidFill>
                    <a:srgbClr val="00FF00"/>
                  </a:solidFill>
                  <a:sym typeface="Webdings"/>
                </a:rPr>
                <a:t> </a:t>
              </a:r>
              <a:r>
                <a:rPr lang="en-US" sz="1400" dirty="0" smtClean="0">
                  <a:solidFill>
                    <a:srgbClr val="00FFFF"/>
                  </a:solidFill>
                  <a:sym typeface="Webdings"/>
                </a:rPr>
                <a:t></a:t>
              </a:r>
              <a:r>
                <a:rPr lang="en-US" sz="1400" dirty="0" smtClean="0">
                  <a:ea typeface="Wingdings"/>
                  <a:cs typeface="Wingdings"/>
                </a:rPr>
                <a:t>,</a:t>
              </a:r>
              <a:r>
                <a:rPr lang="en-US" sz="1400" dirty="0" smtClean="0">
                  <a:solidFill>
                    <a:srgbClr val="00FF00"/>
                  </a:solidFill>
                  <a:sym typeface="Webdings"/>
                </a:rPr>
                <a:t></a:t>
              </a:r>
              <a:r>
                <a:rPr lang="en-US" sz="1400" dirty="0" smtClean="0">
                  <a:ea typeface="Wingdings"/>
                  <a:cs typeface="Wingdings"/>
                </a:rPr>
                <a:t>) </a:t>
              </a:r>
            </a:p>
          </p:txBody>
        </p:sp>
        <p:pic>
          <p:nvPicPr>
            <p:cNvPr id="43" name="Picture 42" descr="n-3H.tiff"/>
            <p:cNvPicPr>
              <a:picLocks noChangeAspect="1"/>
            </p:cNvPicPr>
            <p:nvPr/>
          </p:nvPicPr>
          <p:blipFill>
            <a:blip r:embed="rId3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2283"/>
            <a:stretch>
              <a:fillRect/>
            </a:stretch>
          </p:blipFill>
          <p:spPr>
            <a:xfrm>
              <a:off x="109915" y="1454537"/>
              <a:ext cx="4672584" cy="363664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7575D1"/>
              </a:solidFill>
            </a:ln>
            <a:effectLst/>
          </p:spPr>
        </p:pic>
        <p:sp>
          <p:nvSpPr>
            <p:cNvPr id="44" name="Rectangle 43"/>
            <p:cNvSpPr>
              <a:spLocks noChangeArrowheads="1"/>
            </p:cNvSpPr>
            <p:nvPr/>
          </p:nvSpPr>
          <p:spPr bwMode="auto">
            <a:xfrm>
              <a:off x="101624" y="917141"/>
              <a:ext cx="4724234" cy="538779"/>
            </a:xfrm>
            <a:prstGeom prst="rect">
              <a:avLst/>
            </a:prstGeom>
            <a:solidFill>
              <a:srgbClr val="124A91"/>
            </a:solidFill>
            <a:ln w="3175">
              <a:solidFill>
                <a:srgbClr val="B3B3B3"/>
              </a:solidFill>
              <a:miter lim="800000"/>
              <a:headEnd/>
              <a:tailEnd/>
            </a:ln>
          </p:spPr>
          <p:txBody>
            <a:bodyPr wrap="none" anchor="ctr"/>
            <a:lstStyle>
              <a:defPPr>
                <a:defRPr lang="en-US"/>
              </a:defPPr>
              <a:lvl1pPr marL="0" algn="l" defTabSz="1567510" rtl="0" eaLnBrk="1" latinLnBrk="0" hangingPunct="1">
                <a:defRPr sz="6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567510" algn="l" defTabSz="1567510" rtl="0" eaLnBrk="1" latinLnBrk="0" hangingPunct="1">
                <a:defRPr sz="6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135020" algn="l" defTabSz="1567510" rtl="0" eaLnBrk="1" latinLnBrk="0" hangingPunct="1">
                <a:defRPr sz="6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4702531" algn="l" defTabSz="1567510" rtl="0" eaLnBrk="1" latinLnBrk="0" hangingPunct="1">
                <a:defRPr sz="6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6270041" algn="l" defTabSz="1567510" rtl="0" eaLnBrk="1" latinLnBrk="0" hangingPunct="1">
                <a:defRPr sz="6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7837551" algn="l" defTabSz="1567510" rtl="0" eaLnBrk="1" latinLnBrk="0" hangingPunct="1">
                <a:defRPr sz="6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9405061" algn="l" defTabSz="1567510" rtl="0" eaLnBrk="1" latinLnBrk="0" hangingPunct="1">
                <a:defRPr sz="6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0972571" algn="l" defTabSz="1567510" rtl="0" eaLnBrk="1" latinLnBrk="0" hangingPunct="1">
                <a:defRPr sz="6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2540082" algn="l" defTabSz="1567510" rtl="0" eaLnBrk="1" latinLnBrk="0" hangingPunct="1">
                <a:defRPr sz="6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spcBef>
                  <a:spcPct val="0"/>
                </a:spcBef>
              </a:pPr>
              <a:r>
                <a:rPr lang="en-US" sz="1900" b="1" dirty="0">
                  <a:solidFill>
                    <a:schemeClr val="bg1"/>
                  </a:solidFill>
                  <a:latin typeface="Helvetica"/>
                  <a:cs typeface="Helvetica"/>
                </a:rPr>
                <a:t>n</a:t>
              </a:r>
              <a:r>
                <a:rPr lang="en-US" sz="1900" b="1" dirty="0" smtClean="0">
                  <a:solidFill>
                    <a:schemeClr val="bg1"/>
                  </a:solidFill>
                  <a:latin typeface="Helvetica"/>
                  <a:cs typeface="Helvetica"/>
                </a:rPr>
                <a:t>+</a:t>
              </a:r>
              <a:r>
                <a:rPr lang="en-US" sz="1900" b="1" baseline="30000" dirty="0" smtClean="0">
                  <a:solidFill>
                    <a:schemeClr val="bg1"/>
                  </a:solidFill>
                  <a:latin typeface="Helvetica"/>
                  <a:cs typeface="Helvetica"/>
                </a:rPr>
                <a:t>3</a:t>
              </a:r>
              <a:r>
                <a:rPr lang="en-US" sz="1900" b="1" dirty="0" smtClean="0">
                  <a:solidFill>
                    <a:schemeClr val="bg1"/>
                  </a:solidFill>
                  <a:latin typeface="Helvetica"/>
                  <a:cs typeface="Helvetica"/>
                </a:rPr>
                <a:t>H</a:t>
              </a:r>
              <a:r>
                <a:rPr lang="en-US" sz="1900" b="1" dirty="0" smtClean="0">
                  <a:solidFill>
                    <a:schemeClr val="bg1"/>
                  </a:solidFill>
                  <a:latin typeface="Helvetica"/>
                  <a:cs typeface="Helvetica"/>
                  <a:sym typeface="Wingdings"/>
                </a:rPr>
                <a:t>n+</a:t>
              </a:r>
              <a:r>
                <a:rPr lang="en-US" sz="1900" b="1" baseline="30000" dirty="0" smtClean="0">
                  <a:solidFill>
                    <a:schemeClr val="bg1"/>
                  </a:solidFill>
                  <a:latin typeface="Helvetica"/>
                  <a:cs typeface="Helvetica"/>
                  <a:sym typeface="Wingdings"/>
                </a:rPr>
                <a:t>3</a:t>
              </a:r>
              <a:r>
                <a:rPr lang="en-US" sz="1900" b="1" dirty="0" smtClean="0">
                  <a:solidFill>
                    <a:schemeClr val="bg1"/>
                  </a:solidFill>
                  <a:latin typeface="Helvetica"/>
                  <a:cs typeface="Helvetica"/>
                  <a:sym typeface="Wingdings"/>
                </a:rPr>
                <a:t>H </a:t>
              </a:r>
              <a:r>
                <a:rPr lang="en-US" sz="1900" b="1" dirty="0" smtClean="0">
                  <a:solidFill>
                    <a:schemeClr val="bg1"/>
                  </a:solidFill>
                  <a:latin typeface="Helvetica"/>
                  <a:cs typeface="Helvetica"/>
                </a:rPr>
                <a:t>cross section</a:t>
              </a:r>
              <a:endParaRPr lang="en-US" sz="1900" b="1" dirty="0">
                <a:solidFill>
                  <a:schemeClr val="tx1"/>
                </a:solidFill>
                <a:latin typeface="Helvetica"/>
                <a:cs typeface="Helvetica"/>
              </a:endParaRPr>
            </a:p>
          </p:txBody>
        </p:sp>
      </p:grpSp>
      <p:sp>
        <p:nvSpPr>
          <p:cNvPr id="48" name="Content Placeholder 2"/>
          <p:cNvSpPr>
            <a:spLocks noGrp="1"/>
          </p:cNvSpPr>
          <p:nvPr>
            <p:ph idx="1"/>
          </p:nvPr>
        </p:nvSpPr>
        <p:spPr>
          <a:xfrm>
            <a:off x="533400" y="1447800"/>
            <a:ext cx="4191000" cy="3657600"/>
          </a:xfrm>
        </p:spPr>
        <p:txBody>
          <a:bodyPr/>
          <a:lstStyle/>
          <a:p>
            <a:pPr marL="0" indent="0">
              <a:spcAft>
                <a:spcPts val="600"/>
              </a:spcAft>
              <a:buNone/>
            </a:pPr>
            <a:r>
              <a:rPr lang="en-US" i="1" dirty="0" smtClean="0">
                <a:solidFill>
                  <a:srgbClr val="1A4A90"/>
                </a:solidFill>
                <a:cs typeface="Arial" pitchFamily="34" charset="0"/>
              </a:rPr>
              <a:t>The elastic n-</a:t>
            </a:r>
            <a:r>
              <a:rPr lang="en-US" baseline="30000" dirty="0" smtClean="0">
                <a:solidFill>
                  <a:srgbClr val="1A4A90"/>
                </a:solidFill>
                <a:cs typeface="Arial" pitchFamily="34" charset="0"/>
              </a:rPr>
              <a:t>3</a:t>
            </a:r>
            <a:r>
              <a:rPr lang="en-US" dirty="0" smtClean="0">
                <a:solidFill>
                  <a:srgbClr val="1A4A90"/>
                </a:solidFill>
                <a:cs typeface="Arial" pitchFamily="34" charset="0"/>
              </a:rPr>
              <a:t>H</a:t>
            </a:r>
            <a:r>
              <a:rPr lang="en-US" i="1" dirty="0" smtClean="0">
                <a:solidFill>
                  <a:srgbClr val="1A4A90"/>
                </a:solidFill>
                <a:cs typeface="Arial" pitchFamily="34" charset="0"/>
              </a:rPr>
              <a:t> cross section for 14 MeV neutrons, important </a:t>
            </a:r>
            <a:r>
              <a:rPr lang="en-US" i="1" dirty="0" smtClean="0">
                <a:solidFill>
                  <a:srgbClr val="1A4A90"/>
                </a:solidFill>
                <a:cs typeface="Arial"/>
              </a:rPr>
              <a:t>for understanding how the fuel is assembled in an implosion at NIF, was not known precisely enough </a:t>
            </a:r>
          </a:p>
          <a:p>
            <a:pPr lvl="2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endParaRPr lang="en-US" sz="1000" dirty="0" smtClean="0">
              <a:cs typeface="Arial"/>
            </a:endParaRPr>
          </a:p>
        </p:txBody>
      </p:sp>
      <p:sp>
        <p:nvSpPr>
          <p:cNvPr id="13" name="Rectangle 7"/>
          <p:cNvSpPr>
            <a:spLocks noChangeArrowheads="1"/>
          </p:cNvSpPr>
          <p:nvPr/>
        </p:nvSpPr>
        <p:spPr bwMode="auto">
          <a:xfrm>
            <a:off x="609600" y="4953000"/>
            <a:ext cx="4114800" cy="1115644"/>
          </a:xfrm>
          <a:prstGeom prst="rect">
            <a:avLst/>
          </a:prstGeom>
          <a:solidFill>
            <a:srgbClr val="124A91"/>
          </a:solidFill>
          <a:ln w="3175">
            <a:solidFill>
              <a:srgbClr val="B3B3B3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 eaLnBrk="0" hangingPunct="0">
              <a:spcAft>
                <a:spcPts val="600"/>
              </a:spcAft>
            </a:pPr>
            <a:endParaRPr lang="en-US" sz="1600" b="1" dirty="0" smtClean="0">
              <a:solidFill>
                <a:schemeClr val="bg1"/>
              </a:solidFill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 bwMode="auto">
          <a:xfrm>
            <a:off x="685800" y="5001844"/>
            <a:ext cx="39624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l">
              <a:spcAft>
                <a:spcPts val="1200"/>
              </a:spcAft>
            </a:pPr>
            <a:r>
              <a:rPr lang="en-US" sz="2000" b="1" dirty="0" smtClean="0">
                <a:solidFill>
                  <a:schemeClr val="bg1"/>
                </a:solidFill>
                <a:latin typeface="Helvetica"/>
                <a:cs typeface="Helvetica"/>
              </a:rPr>
              <a:t>We delivered </a:t>
            </a:r>
            <a:r>
              <a:rPr lang="en-US" sz="2000" b="1" dirty="0">
                <a:solidFill>
                  <a:schemeClr val="bg1"/>
                </a:solidFill>
                <a:latin typeface="Helvetica"/>
                <a:cs typeface="Helvetica"/>
              </a:rPr>
              <a:t>evaluated </a:t>
            </a:r>
            <a:r>
              <a:rPr lang="en-US" sz="2000" b="1" dirty="0" smtClean="0">
                <a:solidFill>
                  <a:schemeClr val="bg1"/>
                </a:solidFill>
                <a:latin typeface="Helvetica"/>
                <a:cs typeface="Helvetica"/>
              </a:rPr>
              <a:t>data for fusion diagnostic at NIF with required 5</a:t>
            </a:r>
            <a:r>
              <a:rPr lang="en-US" sz="2000" b="1" dirty="0">
                <a:solidFill>
                  <a:schemeClr val="bg1"/>
                </a:solidFill>
                <a:latin typeface="Helvetica"/>
                <a:cs typeface="Helvetica"/>
              </a:rPr>
              <a:t>% </a:t>
            </a:r>
            <a:r>
              <a:rPr lang="en-US" sz="2000" b="1" dirty="0" smtClean="0">
                <a:solidFill>
                  <a:schemeClr val="bg1"/>
                </a:solidFill>
                <a:latin typeface="Helvetica"/>
                <a:cs typeface="Helvetica"/>
              </a:rPr>
              <a:t>uncertainty.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4483"/>
              </a:buClr>
              <a:buSzTx/>
              <a:buFont typeface="Wingdings" pitchFamily="48" charset="2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698500" y="3378200"/>
            <a:ext cx="3873500" cy="1270000"/>
            <a:chOff x="698500" y="2616200"/>
            <a:chExt cx="3873500" cy="1270000"/>
          </a:xfrm>
        </p:grpSpPr>
        <p:sp>
          <p:nvSpPr>
            <p:cNvPr id="15" name="Oval 14"/>
            <p:cNvSpPr/>
            <p:nvPr/>
          </p:nvSpPr>
          <p:spPr bwMode="auto">
            <a:xfrm>
              <a:off x="2133600" y="2616200"/>
              <a:ext cx="2438400" cy="914400"/>
            </a:xfrm>
            <a:prstGeom prst="ellipse">
              <a:avLst/>
            </a:prstGeom>
            <a:solidFill>
              <a:srgbClr val="FFFF99">
                <a:alpha val="5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glow rad="152400">
                <a:srgbClr val="FF6600">
                  <a:alpha val="39000"/>
                </a:srgbClr>
              </a:glow>
              <a:softEdge rad="190500"/>
            </a:effec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48" charset="0"/>
                <a:ea typeface="ＭＳ Ｐゴシック" pitchFamily="48" charset="-128"/>
                <a:cs typeface="ＭＳ Ｐゴシック" pitchFamily="48" charset="-128"/>
              </a:endParaRPr>
            </a:p>
          </p:txBody>
        </p:sp>
        <p:sp>
          <p:nvSpPr>
            <p:cNvPr id="16" name="Rectangle 14"/>
            <p:cNvSpPr>
              <a:spLocks noChangeArrowheads="1"/>
            </p:cNvSpPr>
            <p:nvPr/>
          </p:nvSpPr>
          <p:spPr bwMode="auto">
            <a:xfrm>
              <a:off x="2103565" y="2743200"/>
              <a:ext cx="1114259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b="1" i="1" dirty="0">
                  <a:solidFill>
                    <a:srgbClr val="000000"/>
                  </a:solidFill>
                  <a:ea typeface="ヒラギノ角ゴ Pro W3" charset="-128"/>
                  <a:cs typeface="ヒラギノ角ゴ Pro W3" charset="-128"/>
                </a:rPr>
                <a:t>n</a:t>
              </a:r>
              <a:r>
                <a:rPr lang="en-US" sz="1400" b="1" i="1" dirty="0" smtClean="0">
                  <a:solidFill>
                    <a:srgbClr val="000000"/>
                  </a:solidFill>
                  <a:ea typeface="ヒラギノ角ゴ Pro W3" charset="-128"/>
                  <a:cs typeface="ヒラギノ角ゴ Pro W3" charset="-128"/>
                </a:rPr>
                <a:t> </a:t>
              </a:r>
              <a:r>
                <a:rPr lang="en-US" sz="1400" b="1" dirty="0" smtClean="0">
                  <a:solidFill>
                    <a:srgbClr val="000000"/>
                  </a:solidFill>
                  <a:ea typeface="ヒラギノ角ゴ Pro W3" charset="-128"/>
                  <a:cs typeface="ヒラギノ角ゴ Pro W3" charset="-128"/>
                </a:rPr>
                <a:t>(14 MeV)</a:t>
              </a:r>
              <a:endParaRPr lang="en-US" sz="2400" baseline="-25000" dirty="0">
                <a:ea typeface="ヒラギノ角ゴ Pro W3" charset="-128"/>
                <a:cs typeface="ヒラギノ角ゴ Pro W3" charset="-128"/>
              </a:endParaRPr>
            </a:p>
          </p:txBody>
        </p:sp>
        <p:grpSp>
          <p:nvGrpSpPr>
            <p:cNvPr id="17" name="Group 1029"/>
            <p:cNvGrpSpPr>
              <a:grpSpLocks/>
            </p:cNvGrpSpPr>
            <p:nvPr/>
          </p:nvGrpSpPr>
          <p:grpSpPr bwMode="auto">
            <a:xfrm rot="927036" flipH="1">
              <a:off x="3116488" y="2964234"/>
              <a:ext cx="266700" cy="276226"/>
              <a:chOff x="4932" y="300"/>
              <a:chExt cx="168" cy="174"/>
            </a:xfrm>
          </p:grpSpPr>
          <p:sp>
            <p:nvSpPr>
              <p:cNvPr id="56" name="Oval 1031"/>
              <p:cNvSpPr>
                <a:spLocks noChangeArrowheads="1"/>
              </p:cNvSpPr>
              <p:nvPr/>
            </p:nvSpPr>
            <p:spPr bwMode="auto">
              <a:xfrm rot="1045247">
                <a:off x="4955" y="384"/>
                <a:ext cx="97" cy="90"/>
              </a:xfrm>
              <a:prstGeom prst="ellipse">
                <a:avLst/>
              </a:prstGeom>
              <a:gradFill rotWithShape="0">
                <a:gsLst>
                  <a:gs pos="0">
                    <a:srgbClr val="FF6666"/>
                  </a:gs>
                  <a:gs pos="100000">
                    <a:srgbClr val="FF0000"/>
                  </a:gs>
                </a:gsLst>
                <a:lin ang="5400000" scaled="1"/>
              </a:gradFill>
              <a:ln w="9525">
                <a:solidFill>
                  <a:srgbClr val="FF6666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" name="Oval 1033"/>
              <p:cNvSpPr>
                <a:spLocks noChangeArrowheads="1"/>
              </p:cNvSpPr>
              <p:nvPr/>
            </p:nvSpPr>
            <p:spPr bwMode="auto">
              <a:xfrm rot="1045247">
                <a:off x="5003" y="300"/>
                <a:ext cx="97" cy="90"/>
              </a:xfrm>
              <a:prstGeom prst="ellipse">
                <a:avLst/>
              </a:prstGeom>
              <a:gradFill rotWithShape="0">
                <a:gsLst>
                  <a:gs pos="0">
                    <a:srgbClr val="FF6666"/>
                  </a:gs>
                  <a:gs pos="100000">
                    <a:srgbClr val="FF0000"/>
                  </a:gs>
                </a:gsLst>
                <a:lin ang="5400000" scaled="1"/>
              </a:gradFill>
              <a:ln w="9525">
                <a:solidFill>
                  <a:srgbClr val="FF6666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 smtClean="0"/>
              </a:p>
              <a:p>
                <a:endParaRPr lang="en-US" dirty="0"/>
              </a:p>
            </p:txBody>
          </p:sp>
          <p:sp>
            <p:nvSpPr>
              <p:cNvPr id="58" name="Oval 1030"/>
              <p:cNvSpPr>
                <a:spLocks noChangeArrowheads="1"/>
              </p:cNvSpPr>
              <p:nvPr/>
            </p:nvSpPr>
            <p:spPr bwMode="auto">
              <a:xfrm rot="1045247">
                <a:off x="4932" y="300"/>
                <a:ext cx="97" cy="90"/>
              </a:xfrm>
              <a:prstGeom prst="ellipse">
                <a:avLst/>
              </a:prstGeom>
              <a:solidFill>
                <a:srgbClr val="0248DA"/>
              </a:solidFill>
              <a:ln w="9525">
                <a:solidFill>
                  <a:srgbClr val="6699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8" name="Rectangle 1036"/>
            <p:cNvSpPr>
              <a:spLocks noChangeArrowheads="1"/>
            </p:cNvSpPr>
            <p:nvPr/>
          </p:nvSpPr>
          <p:spPr bwMode="auto">
            <a:xfrm>
              <a:off x="1155700" y="2968624"/>
              <a:ext cx="404813" cy="3079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b="1" baseline="30000" dirty="0" smtClean="0">
                  <a:solidFill>
                    <a:srgbClr val="000000"/>
                  </a:solidFill>
                  <a:ea typeface="ヒラギノ角ゴ Pro W3" pitchFamily="26" charset="-128"/>
                  <a:cs typeface="ヒラギノ角ゴ Pro W3" pitchFamily="26" charset="-128"/>
                </a:rPr>
                <a:t>3</a:t>
              </a:r>
              <a:r>
                <a:rPr lang="en-US" b="1" dirty="0" smtClean="0">
                  <a:solidFill>
                    <a:srgbClr val="000000"/>
                  </a:solidFill>
                  <a:ea typeface="ヒラギノ角ゴ Pro W3" pitchFamily="26" charset="-128"/>
                  <a:cs typeface="ヒラギノ角ゴ Pro W3" pitchFamily="26" charset="-128"/>
                </a:rPr>
                <a:t>H</a:t>
              </a:r>
              <a:endParaRPr lang="en-US" i="1" baseline="-25000" dirty="0">
                <a:ea typeface="ヒラギノ角ゴ Pro W3" pitchFamily="26" charset="-128"/>
                <a:cs typeface="ヒラギノ角ゴ Pro W3" pitchFamily="26" charset="-128"/>
              </a:endParaRPr>
            </a:p>
          </p:txBody>
        </p:sp>
        <p:sp>
          <p:nvSpPr>
            <p:cNvPr id="19" name="Rectangle 1037"/>
            <p:cNvSpPr>
              <a:spLocks noChangeArrowheads="1"/>
            </p:cNvSpPr>
            <p:nvPr/>
          </p:nvSpPr>
          <p:spPr bwMode="auto">
            <a:xfrm>
              <a:off x="698500" y="3502024"/>
              <a:ext cx="325438" cy="3079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b="1" i="1" dirty="0" err="1" smtClean="0">
                  <a:solidFill>
                    <a:srgbClr val="000000"/>
                  </a:solidFill>
                  <a:ea typeface="ヒラギノ角ゴ Pro W3" pitchFamily="26" charset="-128"/>
                  <a:cs typeface="ヒラギノ角ゴ Pro W3" pitchFamily="26" charset="-128"/>
                </a:rPr>
                <a:t>d</a:t>
              </a:r>
              <a:endParaRPr lang="en-US" i="1" baseline="-25000" dirty="0">
                <a:ea typeface="ヒラギノ角ゴ Pro W3" pitchFamily="26" charset="-128"/>
                <a:cs typeface="ヒラギノ角ゴ Pro W3" pitchFamily="26" charset="-128"/>
              </a:endParaRPr>
            </a:p>
          </p:txBody>
        </p:sp>
        <p:grpSp>
          <p:nvGrpSpPr>
            <p:cNvPr id="20" name="Group 142"/>
            <p:cNvGrpSpPr/>
            <p:nvPr/>
          </p:nvGrpSpPr>
          <p:grpSpPr>
            <a:xfrm rot="927036" flipH="1">
              <a:off x="698500" y="3200400"/>
              <a:ext cx="725488" cy="419234"/>
              <a:chOff x="6781800" y="571366"/>
              <a:chExt cx="725488" cy="419234"/>
            </a:xfrm>
          </p:grpSpPr>
          <p:grpSp>
            <p:nvGrpSpPr>
              <p:cNvPr id="47" name="Group 1028"/>
              <p:cNvGrpSpPr>
                <a:grpSpLocks/>
              </p:cNvGrpSpPr>
              <p:nvPr/>
            </p:nvGrpSpPr>
            <p:grpSpPr bwMode="auto">
              <a:xfrm>
                <a:off x="6781800" y="571366"/>
                <a:ext cx="725488" cy="342901"/>
                <a:chOff x="4932" y="300"/>
                <a:chExt cx="457" cy="216"/>
              </a:xfrm>
            </p:grpSpPr>
            <p:grpSp>
              <p:nvGrpSpPr>
                <p:cNvPr id="50" name="Group 1029"/>
                <p:cNvGrpSpPr>
                  <a:grpSpLocks/>
                </p:cNvGrpSpPr>
                <p:nvPr/>
              </p:nvGrpSpPr>
              <p:grpSpPr bwMode="auto">
                <a:xfrm>
                  <a:off x="4932" y="300"/>
                  <a:ext cx="168" cy="174"/>
                  <a:chOff x="4932" y="300"/>
                  <a:chExt cx="168" cy="174"/>
                </a:xfrm>
              </p:grpSpPr>
              <p:sp>
                <p:nvSpPr>
                  <p:cNvPr id="53" name="Oval 1031"/>
                  <p:cNvSpPr>
                    <a:spLocks noChangeArrowheads="1"/>
                  </p:cNvSpPr>
                  <p:nvPr/>
                </p:nvSpPr>
                <p:spPr bwMode="auto">
                  <a:xfrm rot="1045247">
                    <a:off x="4955" y="384"/>
                    <a:ext cx="97" cy="90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FF6666"/>
                      </a:gs>
                      <a:gs pos="100000">
                        <a:srgbClr val="FF0000"/>
                      </a:gs>
                    </a:gsLst>
                    <a:lin ang="5400000" scaled="1"/>
                  </a:gradFill>
                  <a:ln w="9525">
                    <a:solidFill>
                      <a:srgbClr val="FF6666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4" name="Oval 1033"/>
                  <p:cNvSpPr>
                    <a:spLocks noChangeArrowheads="1"/>
                  </p:cNvSpPr>
                  <p:nvPr/>
                </p:nvSpPr>
                <p:spPr bwMode="auto">
                  <a:xfrm rot="1045247">
                    <a:off x="5003" y="300"/>
                    <a:ext cx="97" cy="90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FF6666"/>
                      </a:gs>
                      <a:gs pos="100000">
                        <a:srgbClr val="FF0000"/>
                      </a:gs>
                    </a:gsLst>
                    <a:lin ang="5400000" scaled="1"/>
                  </a:gradFill>
                  <a:ln w="9525">
                    <a:solidFill>
                      <a:srgbClr val="FF6666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dirty="0" smtClean="0"/>
                  </a:p>
                  <a:p>
                    <a:endParaRPr lang="en-US" dirty="0"/>
                  </a:p>
                </p:txBody>
              </p:sp>
              <p:sp>
                <p:nvSpPr>
                  <p:cNvPr id="55" name="Oval 1030"/>
                  <p:cNvSpPr>
                    <a:spLocks noChangeArrowheads="1"/>
                  </p:cNvSpPr>
                  <p:nvPr/>
                </p:nvSpPr>
                <p:spPr bwMode="auto">
                  <a:xfrm rot="1045247">
                    <a:off x="4932" y="300"/>
                    <a:ext cx="97" cy="90"/>
                  </a:xfrm>
                  <a:prstGeom prst="ellipse">
                    <a:avLst/>
                  </a:prstGeom>
                  <a:solidFill>
                    <a:srgbClr val="0248DA"/>
                  </a:solidFill>
                  <a:ln w="9525">
                    <a:solidFill>
                      <a:srgbClr val="6699FF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sp>
              <p:nvSpPr>
                <p:cNvPr id="51" name="Oval 1034"/>
                <p:cNvSpPr>
                  <a:spLocks noChangeArrowheads="1"/>
                </p:cNvSpPr>
                <p:nvPr/>
              </p:nvSpPr>
              <p:spPr bwMode="auto">
                <a:xfrm rot="1045247">
                  <a:off x="5292" y="426"/>
                  <a:ext cx="97" cy="9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6666"/>
                    </a:gs>
                    <a:gs pos="100000">
                      <a:srgbClr val="FF0000"/>
                    </a:gs>
                  </a:gsLst>
                  <a:lin ang="5400000" scaled="1"/>
                </a:gradFill>
                <a:ln w="9525">
                  <a:solidFill>
                    <a:srgbClr val="FF6666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2" name="Line 1035"/>
                <p:cNvSpPr>
                  <a:spLocks noChangeShapeType="1"/>
                </p:cNvSpPr>
                <p:nvPr/>
              </p:nvSpPr>
              <p:spPr bwMode="auto">
                <a:xfrm rot="1045247" flipH="1" flipV="1">
                  <a:off x="5073" y="443"/>
                  <a:ext cx="152" cy="3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49" name="Oval 1032"/>
              <p:cNvSpPr>
                <a:spLocks noChangeArrowheads="1"/>
              </p:cNvSpPr>
              <p:nvPr/>
            </p:nvSpPr>
            <p:spPr bwMode="auto">
              <a:xfrm rot="1045247">
                <a:off x="7295990" y="847725"/>
                <a:ext cx="153988" cy="142875"/>
              </a:xfrm>
              <a:prstGeom prst="ellipse">
                <a:avLst/>
              </a:prstGeom>
              <a:solidFill>
                <a:srgbClr val="0248DA"/>
              </a:solidFill>
              <a:ln w="9525">
                <a:solidFill>
                  <a:srgbClr val="6699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1" name="Group 141"/>
            <p:cNvGrpSpPr/>
            <p:nvPr/>
          </p:nvGrpSpPr>
          <p:grpSpPr>
            <a:xfrm flipH="1" flipV="1">
              <a:off x="1993900" y="3048000"/>
              <a:ext cx="814909" cy="619850"/>
              <a:chOff x="7725655" y="493713"/>
              <a:chExt cx="814909" cy="619850"/>
            </a:xfrm>
          </p:grpSpPr>
          <p:sp>
            <p:nvSpPr>
              <p:cNvPr id="35" name="Oval 7"/>
              <p:cNvSpPr>
                <a:spLocks noChangeArrowheads="1"/>
              </p:cNvSpPr>
              <p:nvPr/>
            </p:nvSpPr>
            <p:spPr bwMode="auto">
              <a:xfrm rot="1045247">
                <a:off x="8080375" y="493713"/>
                <a:ext cx="153988" cy="142875"/>
              </a:xfrm>
              <a:prstGeom prst="ellipse">
                <a:avLst/>
              </a:prstGeom>
              <a:solidFill>
                <a:srgbClr val="0248DA"/>
              </a:solidFill>
              <a:ln w="9525">
                <a:solidFill>
                  <a:srgbClr val="6699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" name="Oval 8"/>
              <p:cNvSpPr>
                <a:spLocks noChangeArrowheads="1"/>
              </p:cNvSpPr>
              <p:nvPr/>
            </p:nvSpPr>
            <p:spPr bwMode="auto">
              <a:xfrm rot="1045247">
                <a:off x="8143875" y="573088"/>
                <a:ext cx="153988" cy="142875"/>
              </a:xfrm>
              <a:prstGeom prst="ellipse">
                <a:avLst/>
              </a:prstGeom>
              <a:gradFill rotWithShape="0">
                <a:gsLst>
                  <a:gs pos="0">
                    <a:srgbClr val="FF6666"/>
                  </a:gs>
                  <a:gs pos="100000">
                    <a:srgbClr val="FF0000"/>
                  </a:gs>
                </a:gsLst>
                <a:lin ang="5400000" scaled="1"/>
              </a:gradFill>
              <a:ln w="9525">
                <a:solidFill>
                  <a:srgbClr val="FF6666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" name="Oval 9"/>
              <p:cNvSpPr>
                <a:spLocks noChangeArrowheads="1"/>
              </p:cNvSpPr>
              <p:nvPr/>
            </p:nvSpPr>
            <p:spPr bwMode="auto">
              <a:xfrm rot="1045247">
                <a:off x="8050213" y="622300"/>
                <a:ext cx="153988" cy="142875"/>
              </a:xfrm>
              <a:prstGeom prst="ellipse">
                <a:avLst/>
              </a:prstGeom>
              <a:solidFill>
                <a:srgbClr val="0248DA"/>
              </a:solidFill>
              <a:ln w="9525">
                <a:solidFill>
                  <a:srgbClr val="6699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" name="Oval 10"/>
              <p:cNvSpPr>
                <a:spLocks noChangeArrowheads="1"/>
              </p:cNvSpPr>
              <p:nvPr/>
            </p:nvSpPr>
            <p:spPr bwMode="auto">
              <a:xfrm rot="1045247">
                <a:off x="8001000" y="531813"/>
                <a:ext cx="153988" cy="142875"/>
              </a:xfrm>
              <a:prstGeom prst="ellipse">
                <a:avLst/>
              </a:prstGeom>
              <a:gradFill rotWithShape="0">
                <a:gsLst>
                  <a:gs pos="0">
                    <a:srgbClr val="FF6666"/>
                  </a:gs>
                  <a:gs pos="100000">
                    <a:srgbClr val="FF0000"/>
                  </a:gs>
                </a:gsLst>
                <a:lin ang="5400000" scaled="1"/>
              </a:gradFill>
              <a:ln w="9525">
                <a:solidFill>
                  <a:srgbClr val="FF6666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" name="Oval 11"/>
              <p:cNvSpPr>
                <a:spLocks noChangeArrowheads="1"/>
              </p:cNvSpPr>
              <p:nvPr/>
            </p:nvSpPr>
            <p:spPr bwMode="auto">
              <a:xfrm rot="1045247">
                <a:off x="7725655" y="970688"/>
                <a:ext cx="153988" cy="142875"/>
              </a:xfrm>
              <a:prstGeom prst="ellipse">
                <a:avLst/>
              </a:prstGeom>
              <a:gradFill rotWithShape="0">
                <a:gsLst>
                  <a:gs pos="0">
                    <a:srgbClr val="FF6666"/>
                  </a:gs>
                  <a:gs pos="100000">
                    <a:srgbClr val="FF0000"/>
                  </a:gs>
                </a:gsLst>
                <a:lin ang="5400000" scaled="1"/>
              </a:gradFill>
              <a:ln w="9525">
                <a:solidFill>
                  <a:srgbClr val="FF6666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" name="Line 12"/>
              <p:cNvSpPr>
                <a:spLocks noChangeShapeType="1"/>
              </p:cNvSpPr>
              <p:nvPr/>
            </p:nvSpPr>
            <p:spPr bwMode="auto">
              <a:xfrm rot="1045247" flipH="1" flipV="1">
                <a:off x="8299635" y="721767"/>
                <a:ext cx="240929" cy="4266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22" name="Rectangle 13"/>
            <p:cNvSpPr>
              <a:spLocks noChangeArrowheads="1"/>
            </p:cNvSpPr>
            <p:nvPr/>
          </p:nvSpPr>
          <p:spPr bwMode="auto">
            <a:xfrm>
              <a:off x="2433637" y="3578423"/>
              <a:ext cx="474663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1400" b="1" baseline="30000" dirty="0">
                  <a:solidFill>
                    <a:srgbClr val="000000"/>
                  </a:solidFill>
                  <a:ea typeface="ヒラギノ角ゴ Pro W3" charset="-128"/>
                  <a:cs typeface="ヒラギノ角ゴ Pro W3" charset="-128"/>
                </a:rPr>
                <a:t>4</a:t>
              </a:r>
              <a:r>
                <a:rPr lang="en-US" sz="1400" b="1" dirty="0">
                  <a:solidFill>
                    <a:srgbClr val="000000"/>
                  </a:solidFill>
                  <a:ea typeface="ヒラギノ角ゴ Pro W3" charset="-128"/>
                  <a:cs typeface="ヒラギノ角ゴ Pro W3" charset="-128"/>
                </a:rPr>
                <a:t>He</a:t>
              </a:r>
              <a:endParaRPr lang="en-US" sz="2400" i="1" baseline="-25000" dirty="0">
                <a:ea typeface="ヒラギノ角ゴ Pro W3" charset="-128"/>
                <a:cs typeface="ヒラギノ角ゴ Pro W3" charset="-128"/>
              </a:endParaRPr>
            </a:p>
          </p:txBody>
        </p:sp>
        <p:sp>
          <p:nvSpPr>
            <p:cNvPr id="23" name="Explosion 1 22"/>
            <p:cNvSpPr/>
            <p:nvPr/>
          </p:nvSpPr>
          <p:spPr bwMode="auto">
            <a:xfrm>
              <a:off x="1460500" y="3048000"/>
              <a:ext cx="609600" cy="685800"/>
            </a:xfrm>
            <a:prstGeom prst="irregularSeal1">
              <a:avLst/>
            </a:prstGeom>
            <a:solidFill>
              <a:srgbClr val="FFFF99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48" charset="0"/>
                <a:ea typeface="ＭＳ Ｐゴシック" pitchFamily="48" charset="-128"/>
                <a:cs typeface="ＭＳ Ｐゴシック" pitchFamily="48" charset="-128"/>
              </a:endParaRPr>
            </a:p>
          </p:txBody>
        </p:sp>
        <p:sp>
          <p:nvSpPr>
            <p:cNvPr id="24" name="Line 12"/>
            <p:cNvSpPr>
              <a:spLocks noChangeShapeType="1"/>
            </p:cNvSpPr>
            <p:nvPr/>
          </p:nvSpPr>
          <p:spPr bwMode="auto">
            <a:xfrm rot="1045247" flipV="1">
              <a:off x="2028386" y="3042635"/>
              <a:ext cx="497893" cy="306662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Line 1035"/>
            <p:cNvSpPr>
              <a:spLocks noChangeShapeType="1"/>
            </p:cNvSpPr>
            <p:nvPr/>
          </p:nvSpPr>
          <p:spPr bwMode="auto">
            <a:xfrm rot="21481789">
              <a:off x="2855988" y="3111188"/>
              <a:ext cx="252262" cy="8678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Rectangle 1036"/>
            <p:cNvSpPr>
              <a:spLocks noChangeArrowheads="1"/>
            </p:cNvSpPr>
            <p:nvPr/>
          </p:nvSpPr>
          <p:spPr bwMode="auto">
            <a:xfrm>
              <a:off x="3070352" y="3200400"/>
              <a:ext cx="404813" cy="3079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b="1" baseline="30000" dirty="0" smtClean="0">
                  <a:solidFill>
                    <a:srgbClr val="000000"/>
                  </a:solidFill>
                  <a:ea typeface="ヒラギノ角ゴ Pro W3" pitchFamily="26" charset="-128"/>
                  <a:cs typeface="ヒラギノ角ゴ Pro W3" pitchFamily="26" charset="-128"/>
                </a:rPr>
                <a:t>3</a:t>
              </a:r>
              <a:r>
                <a:rPr lang="en-US" b="1" dirty="0" smtClean="0">
                  <a:solidFill>
                    <a:srgbClr val="000000"/>
                  </a:solidFill>
                  <a:ea typeface="ヒラギノ角ゴ Pro W3" pitchFamily="26" charset="-128"/>
                  <a:cs typeface="ヒラギノ角ゴ Pro W3" pitchFamily="26" charset="-128"/>
                </a:rPr>
                <a:t>H</a:t>
              </a:r>
              <a:endParaRPr lang="en-US" i="1" baseline="-25000" dirty="0">
                <a:ea typeface="ヒラギノ角ゴ Pro W3" pitchFamily="26" charset="-128"/>
                <a:cs typeface="ヒラギノ角ゴ Pro W3" pitchFamily="26" charset="-128"/>
              </a:endParaRPr>
            </a:p>
          </p:txBody>
        </p:sp>
        <p:sp>
          <p:nvSpPr>
            <p:cNvPr id="27" name="Right Arrow 26"/>
            <p:cNvSpPr/>
            <p:nvPr/>
          </p:nvSpPr>
          <p:spPr bwMode="auto">
            <a:xfrm>
              <a:off x="3517900" y="2971800"/>
              <a:ext cx="228600" cy="228600"/>
            </a:xfrm>
            <a:prstGeom prst="rightArrow">
              <a:avLst/>
            </a:prstGeom>
            <a:solidFill>
              <a:srgbClr val="FFFF99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48" charset="0"/>
                <a:ea typeface="ＭＳ Ｐゴシック" pitchFamily="48" charset="-128"/>
                <a:cs typeface="ＭＳ Ｐゴシック" pitchFamily="48" charset="-128"/>
              </a:endParaRPr>
            </a:p>
          </p:txBody>
        </p:sp>
        <p:grpSp>
          <p:nvGrpSpPr>
            <p:cNvPr id="28" name="Group 1029"/>
            <p:cNvGrpSpPr>
              <a:grpSpLocks/>
            </p:cNvGrpSpPr>
            <p:nvPr/>
          </p:nvGrpSpPr>
          <p:grpSpPr bwMode="auto">
            <a:xfrm rot="927036" flipH="1">
              <a:off x="3778476" y="3198439"/>
              <a:ext cx="266700" cy="276226"/>
              <a:chOff x="4932" y="300"/>
              <a:chExt cx="168" cy="174"/>
            </a:xfrm>
          </p:grpSpPr>
          <p:sp>
            <p:nvSpPr>
              <p:cNvPr id="32" name="Oval 1031"/>
              <p:cNvSpPr>
                <a:spLocks noChangeArrowheads="1"/>
              </p:cNvSpPr>
              <p:nvPr/>
            </p:nvSpPr>
            <p:spPr bwMode="auto">
              <a:xfrm rot="1045247">
                <a:off x="4955" y="384"/>
                <a:ext cx="97" cy="90"/>
              </a:xfrm>
              <a:prstGeom prst="ellipse">
                <a:avLst/>
              </a:prstGeom>
              <a:gradFill rotWithShape="0">
                <a:gsLst>
                  <a:gs pos="0">
                    <a:srgbClr val="FF6666"/>
                  </a:gs>
                  <a:gs pos="100000">
                    <a:srgbClr val="FF0000"/>
                  </a:gs>
                </a:gsLst>
                <a:lin ang="5400000" scaled="1"/>
              </a:gradFill>
              <a:ln w="9525">
                <a:solidFill>
                  <a:srgbClr val="FF6666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" name="Oval 1033"/>
              <p:cNvSpPr>
                <a:spLocks noChangeArrowheads="1"/>
              </p:cNvSpPr>
              <p:nvPr/>
            </p:nvSpPr>
            <p:spPr bwMode="auto">
              <a:xfrm rot="1045247">
                <a:off x="5003" y="300"/>
                <a:ext cx="97" cy="90"/>
              </a:xfrm>
              <a:prstGeom prst="ellipse">
                <a:avLst/>
              </a:prstGeom>
              <a:gradFill rotWithShape="0">
                <a:gsLst>
                  <a:gs pos="0">
                    <a:srgbClr val="FF6666"/>
                  </a:gs>
                  <a:gs pos="100000">
                    <a:srgbClr val="FF0000"/>
                  </a:gs>
                </a:gsLst>
                <a:lin ang="5400000" scaled="1"/>
              </a:gradFill>
              <a:ln w="9525">
                <a:solidFill>
                  <a:srgbClr val="FF6666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 smtClean="0"/>
              </a:p>
              <a:p>
                <a:endParaRPr lang="en-US" dirty="0"/>
              </a:p>
            </p:txBody>
          </p:sp>
          <p:sp>
            <p:nvSpPr>
              <p:cNvPr id="34" name="Oval 1030"/>
              <p:cNvSpPr>
                <a:spLocks noChangeArrowheads="1"/>
              </p:cNvSpPr>
              <p:nvPr/>
            </p:nvSpPr>
            <p:spPr bwMode="auto">
              <a:xfrm rot="1045247">
                <a:off x="4932" y="300"/>
                <a:ext cx="97" cy="90"/>
              </a:xfrm>
              <a:prstGeom prst="ellipse">
                <a:avLst/>
              </a:prstGeom>
              <a:solidFill>
                <a:srgbClr val="0248DA"/>
              </a:solidFill>
              <a:ln w="9525">
                <a:solidFill>
                  <a:srgbClr val="6699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29" name="Oval 11"/>
            <p:cNvSpPr>
              <a:spLocks noChangeArrowheads="1"/>
            </p:cNvSpPr>
            <p:nvPr/>
          </p:nvSpPr>
          <p:spPr bwMode="auto">
            <a:xfrm rot="1045247" flipH="1" flipV="1">
              <a:off x="3840556" y="2809150"/>
              <a:ext cx="153988" cy="142875"/>
            </a:xfrm>
            <a:prstGeom prst="ellipse">
              <a:avLst/>
            </a:prstGeom>
            <a:gradFill rotWithShape="0">
              <a:gsLst>
                <a:gs pos="0">
                  <a:srgbClr val="FF6666"/>
                </a:gs>
                <a:gs pos="100000">
                  <a:srgbClr val="FF0000"/>
                </a:gs>
              </a:gsLst>
              <a:lin ang="5400000" scaled="1"/>
            </a:gradFill>
            <a:ln w="9525">
              <a:solidFill>
                <a:srgbClr val="FF6666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Rectangle 1036"/>
            <p:cNvSpPr>
              <a:spLocks noChangeArrowheads="1"/>
            </p:cNvSpPr>
            <p:nvPr/>
          </p:nvSpPr>
          <p:spPr bwMode="auto">
            <a:xfrm>
              <a:off x="4027487" y="3200400"/>
              <a:ext cx="404813" cy="3079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b="1" baseline="30000" dirty="0" smtClean="0">
                  <a:solidFill>
                    <a:srgbClr val="000000"/>
                  </a:solidFill>
                  <a:ea typeface="ヒラギノ角ゴ Pro W3" pitchFamily="26" charset="-128"/>
                  <a:cs typeface="ヒラギノ角ゴ Pro W3" pitchFamily="26" charset="-128"/>
                </a:rPr>
                <a:t>3</a:t>
              </a:r>
              <a:r>
                <a:rPr lang="en-US" b="1" dirty="0" smtClean="0">
                  <a:solidFill>
                    <a:srgbClr val="000000"/>
                  </a:solidFill>
                  <a:ea typeface="ヒラギノ角ゴ Pro W3" pitchFamily="26" charset="-128"/>
                  <a:cs typeface="ヒラギノ角ゴ Pro W3" pitchFamily="26" charset="-128"/>
                </a:rPr>
                <a:t>H</a:t>
              </a:r>
              <a:endParaRPr lang="en-US" i="1" baseline="-25000" dirty="0">
                <a:ea typeface="ヒラギノ角ゴ Pro W3" pitchFamily="26" charset="-128"/>
                <a:cs typeface="ヒラギノ角ゴ Pro W3" pitchFamily="26" charset="-128"/>
              </a:endParaRPr>
            </a:p>
          </p:txBody>
        </p:sp>
        <p:sp>
          <p:nvSpPr>
            <p:cNvPr id="31" name="Rectangle 1036"/>
            <p:cNvSpPr>
              <a:spLocks noChangeArrowheads="1"/>
            </p:cNvSpPr>
            <p:nvPr/>
          </p:nvSpPr>
          <p:spPr bwMode="auto">
            <a:xfrm>
              <a:off x="3975100" y="2664023"/>
              <a:ext cx="337858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b="1" i="1" dirty="0" smtClean="0">
                  <a:solidFill>
                    <a:srgbClr val="000000"/>
                  </a:solidFill>
                  <a:ea typeface="ヒラギノ角ゴ Pro W3" pitchFamily="26" charset="-128"/>
                  <a:cs typeface="ヒラギノ角ゴ Pro W3" pitchFamily="26" charset="-128"/>
                </a:rPr>
                <a:t>n</a:t>
              </a:r>
              <a:endParaRPr lang="en-US" i="1" dirty="0">
                <a:ea typeface="ヒラギノ角ゴ Pro W3" pitchFamily="26" charset="-128"/>
                <a:cs typeface="ヒラギノ角ゴ Pro W3" pitchFamily="26" charset="-128"/>
              </a:endParaRPr>
            </a:p>
          </p:txBody>
        </p:sp>
      </p:grpSp>
      <p:sp>
        <p:nvSpPr>
          <p:cNvPr id="59" name="TextBox 58"/>
          <p:cNvSpPr txBox="1"/>
          <p:nvPr/>
        </p:nvSpPr>
        <p:spPr>
          <a:xfrm>
            <a:off x="5512814" y="3296353"/>
            <a:ext cx="977271" cy="1351847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800" b="1" i="1" dirty="0" smtClean="0">
                <a:solidFill>
                  <a:srgbClr val="FF0000"/>
                </a:solidFill>
                <a:latin typeface="Times"/>
                <a:cs typeface="Times"/>
              </a:rPr>
              <a:t>Corrected</a:t>
            </a:r>
          </a:p>
          <a:p>
            <a:r>
              <a:rPr lang="en-US" sz="1800" b="1" i="1" dirty="0">
                <a:solidFill>
                  <a:srgbClr val="FF0000"/>
                </a:solidFill>
                <a:latin typeface="Times"/>
                <a:cs typeface="Times"/>
              </a:rPr>
              <a:t>f</a:t>
            </a:r>
            <a:r>
              <a:rPr lang="en-US" sz="1800" b="1" i="1" dirty="0" smtClean="0">
                <a:solidFill>
                  <a:srgbClr val="FF0000"/>
                </a:solidFill>
                <a:latin typeface="Times"/>
                <a:cs typeface="Times"/>
              </a:rPr>
              <a:t>or target</a:t>
            </a:r>
          </a:p>
          <a:p>
            <a:r>
              <a:rPr lang="en-US" sz="1800" b="1" i="1" dirty="0" smtClean="0">
                <a:solidFill>
                  <a:srgbClr val="FF0000"/>
                </a:solidFill>
                <a:latin typeface="Times"/>
                <a:cs typeface="Times"/>
              </a:rPr>
              <a:t>breakup</a:t>
            </a:r>
            <a:endParaRPr lang="en-US" sz="1600" b="1" i="1" dirty="0">
              <a:solidFill>
                <a:srgbClr val="FF0000"/>
              </a:solidFill>
              <a:latin typeface="Times"/>
              <a:cs typeface="Times"/>
            </a:endParaRPr>
          </a:p>
        </p:txBody>
      </p:sp>
      <p:cxnSp>
        <p:nvCxnSpPr>
          <p:cNvPr id="60" name="Straight Arrow Connector 59"/>
          <p:cNvCxnSpPr/>
          <p:nvPr/>
        </p:nvCxnSpPr>
        <p:spPr bwMode="auto">
          <a:xfrm flipV="1">
            <a:off x="5791200" y="2895600"/>
            <a:ext cx="152400" cy="381000"/>
          </a:xfrm>
          <a:prstGeom prst="straightConnector1">
            <a:avLst/>
          </a:prstGeom>
          <a:solidFill>
            <a:srgbClr val="FFFF99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61" name="Rounded Rectangular Callout 60"/>
          <p:cNvSpPr/>
          <p:nvPr/>
        </p:nvSpPr>
        <p:spPr bwMode="auto">
          <a:xfrm>
            <a:off x="6096000" y="1219200"/>
            <a:ext cx="1870364" cy="343501"/>
          </a:xfrm>
          <a:prstGeom prst="wedgeRoundRectCallout">
            <a:avLst>
              <a:gd name="adj1" fmla="val -31929"/>
              <a:gd name="adj2" fmla="val 119792"/>
              <a:gd name="adj3" fmla="val 16667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sz="1200" b="1" dirty="0"/>
              <a:t>PRL </a:t>
            </a:r>
            <a:r>
              <a:rPr lang="en-US" sz="1200" b="1" dirty="0" smtClean="0"/>
              <a:t>107, 122502 </a:t>
            </a:r>
            <a:r>
              <a:rPr lang="en-US" sz="1200" b="1" dirty="0"/>
              <a:t>(</a:t>
            </a:r>
            <a:r>
              <a:rPr lang="en-US" sz="1200" b="1" dirty="0" smtClean="0"/>
              <a:t>2011)</a:t>
            </a:r>
            <a:endParaRPr lang="en-US" sz="1200" b="1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 started with nucleon-nucleus collisions …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457789" y="4343400"/>
            <a:ext cx="10954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latin typeface="Times"/>
                <a:cs typeface="Times"/>
              </a:rPr>
              <a:t>E</a:t>
            </a:r>
            <a:r>
              <a:rPr lang="en-US" b="1" i="1" baseline="-25000" dirty="0" smtClean="0">
                <a:latin typeface="Times"/>
                <a:cs typeface="Times"/>
              </a:rPr>
              <a:t>n</a:t>
            </a:r>
            <a:r>
              <a:rPr lang="en-US" b="1" dirty="0" smtClean="0">
                <a:latin typeface="Times"/>
                <a:cs typeface="Times"/>
              </a:rPr>
              <a:t>=14 MeV</a:t>
            </a:r>
            <a:endParaRPr lang="en-US" b="1" dirty="0">
              <a:latin typeface="Times"/>
              <a:cs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24015977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09600" y="152400"/>
            <a:ext cx="8001000" cy="809625"/>
          </a:xfrm>
        </p:spPr>
        <p:txBody>
          <a:bodyPr/>
          <a:lstStyle/>
          <a:p>
            <a:r>
              <a:rPr lang="en-US" dirty="0"/>
              <a:t>Similarity Renormalization Group evolution of </a:t>
            </a:r>
            <a:r>
              <a:rPr lang="en-US" dirty="0" smtClean="0"/>
              <a:t>operators</a:t>
            </a:r>
            <a:r>
              <a:rPr lang="en-US" dirty="0" smtClean="0">
                <a:solidFill>
                  <a:srgbClr val="558ED5"/>
                </a:solidFill>
              </a:rPr>
              <a:t>*</a:t>
            </a:r>
            <a:endParaRPr lang="en-US" dirty="0">
              <a:solidFill>
                <a:srgbClr val="558ED5"/>
              </a:solidFill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738"/>
          <a:stretch/>
        </p:blipFill>
        <p:spPr>
          <a:xfrm>
            <a:off x="5138482" y="2669531"/>
            <a:ext cx="3319718" cy="2734319"/>
          </a:xfrm>
        </p:spPr>
      </p:pic>
      <p:pic>
        <p:nvPicPr>
          <p:cNvPr id="12" name="Picture 11" descr="3Hop.tif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930" y="2546511"/>
            <a:ext cx="3877949" cy="2851776"/>
          </a:xfrm>
          <a:prstGeom prst="rect">
            <a:avLst/>
          </a:prstGeom>
        </p:spPr>
      </p:pic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12230535"/>
              </p:ext>
            </p:extLst>
          </p:nvPr>
        </p:nvGraphicFramePr>
        <p:xfrm>
          <a:off x="2133600" y="1324931"/>
          <a:ext cx="1437761" cy="4022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9932" name="Equation" r:id="rId6" imgW="952500" imgH="266700" progId="Equation.3">
                  <p:embed/>
                </p:oleObj>
              </mc:Choice>
              <mc:Fallback>
                <p:oleObj name="Equation" r:id="rId6" imgW="952500" imgH="266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33600" y="1324931"/>
                        <a:ext cx="1437761" cy="40226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879730"/>
              </p:ext>
            </p:extLst>
          </p:nvPr>
        </p:nvGraphicFramePr>
        <p:xfrm>
          <a:off x="4419600" y="1295400"/>
          <a:ext cx="2570163" cy="554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9933" name="Equation" r:id="rId8" imgW="1701800" imgH="368300" progId="Equation.3">
                  <p:embed/>
                </p:oleObj>
              </mc:Choice>
              <mc:Fallback>
                <p:oleObj name="Equation" r:id="rId8" imgW="1701800" imgH="368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19600" y="1295400"/>
                        <a:ext cx="2570163" cy="5540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2438400" y="3803650"/>
            <a:ext cx="4012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aseline="30000" dirty="0" smtClean="0">
                <a:latin typeface="Times"/>
                <a:cs typeface="Times"/>
              </a:rPr>
              <a:t>3</a:t>
            </a:r>
            <a:r>
              <a:rPr lang="en-US" sz="1600" dirty="0" smtClean="0">
                <a:latin typeface="Times"/>
                <a:cs typeface="Times"/>
              </a:rPr>
              <a:t>H</a:t>
            </a:r>
            <a:endParaRPr lang="en-US" sz="1600" dirty="0">
              <a:latin typeface="Times"/>
              <a:cs typeface="Time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324600" y="2813050"/>
            <a:ext cx="45385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aseline="30000" dirty="0" smtClean="0">
                <a:latin typeface="Times"/>
                <a:cs typeface="Times"/>
              </a:rPr>
              <a:t>4</a:t>
            </a:r>
            <a:r>
              <a:rPr lang="en-US" dirty="0" smtClean="0">
                <a:latin typeface="Times"/>
                <a:cs typeface="Times"/>
              </a:rPr>
              <a:t>He</a:t>
            </a:r>
            <a:endParaRPr lang="en-US" dirty="0">
              <a:latin typeface="Times"/>
              <a:cs typeface="Time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377616" y="5803900"/>
            <a:ext cx="64659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558ED5"/>
                </a:solidFill>
              </a:rPr>
              <a:t>*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M.D. Schuster, S. Quaglioni, C.W. Johnson, E.D. Jurgenson, and P. </a:t>
            </a:r>
            <a:r>
              <a:rPr lang="en-US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Navratil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in preparation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457200" y="2127250"/>
            <a:ext cx="8229600" cy="390525"/>
          </a:xfrm>
          <a:prstGeom prst="rect">
            <a:avLst/>
          </a:prstGeom>
          <a:solidFill>
            <a:srgbClr val="124A91"/>
          </a:solidFill>
          <a:ln w="3175">
            <a:solidFill>
              <a:srgbClr val="B3B3B3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0"/>
              </a:spcBef>
            </a:pPr>
            <a:r>
              <a:rPr lang="en-US" sz="1900" b="1" dirty="0" smtClean="0">
                <a:solidFill>
                  <a:schemeClr val="bg1"/>
                </a:solidFill>
                <a:latin typeface="Helvetica" charset="0"/>
              </a:rPr>
              <a:t>Root-mean-square radius and total dipole strength</a:t>
            </a:r>
            <a:endParaRPr lang="en-US" sz="1900" b="1" dirty="0">
              <a:solidFill>
                <a:schemeClr val="tx1"/>
              </a:solidFill>
              <a:latin typeface="Helvetica" charset="0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457200" y="2514600"/>
            <a:ext cx="8229600" cy="2895600"/>
          </a:xfrm>
          <a:prstGeom prst="rect">
            <a:avLst/>
          </a:prstGeom>
          <a:noFill/>
          <a:ln w="9525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48" charset="0"/>
              <a:ea typeface="ＭＳ Ｐゴシック" pitchFamily="48" charset="-128"/>
              <a:cs typeface="ＭＳ Ｐゴシック" pitchFamily="4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314810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/>
          <p:nvPr/>
        </p:nvSpPr>
        <p:spPr>
          <a:xfrm>
            <a:off x="5207000" y="1600200"/>
            <a:ext cx="2336800" cy="4127500"/>
          </a:xfrm>
          <a:custGeom>
            <a:avLst/>
            <a:gdLst>
              <a:gd name="connsiteX0" fmla="*/ 0 w 2336800"/>
              <a:gd name="connsiteY0" fmla="*/ 0 h 4127500"/>
              <a:gd name="connsiteX1" fmla="*/ 0 w 2336800"/>
              <a:gd name="connsiteY1" fmla="*/ 4127500 h 4127500"/>
              <a:gd name="connsiteX2" fmla="*/ 1168400 w 2336800"/>
              <a:gd name="connsiteY2" fmla="*/ 4127500 h 4127500"/>
              <a:gd name="connsiteX3" fmla="*/ 1168400 w 2336800"/>
              <a:gd name="connsiteY3" fmla="*/ 3263900 h 4127500"/>
              <a:gd name="connsiteX4" fmla="*/ 2336800 w 2336800"/>
              <a:gd name="connsiteY4" fmla="*/ 3263900 h 4127500"/>
              <a:gd name="connsiteX5" fmla="*/ 2336800 w 2336800"/>
              <a:gd name="connsiteY5" fmla="*/ 1968500 h 4127500"/>
              <a:gd name="connsiteX6" fmla="*/ 1168400 w 2336800"/>
              <a:gd name="connsiteY6" fmla="*/ 1968500 h 4127500"/>
              <a:gd name="connsiteX7" fmla="*/ 1168400 w 2336800"/>
              <a:gd name="connsiteY7" fmla="*/ 0 h 4127500"/>
              <a:gd name="connsiteX8" fmla="*/ 0 w 2336800"/>
              <a:gd name="connsiteY8" fmla="*/ 0 h 412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36800" h="4127500">
                <a:moveTo>
                  <a:pt x="0" y="0"/>
                </a:moveTo>
                <a:lnTo>
                  <a:pt x="0" y="4127500"/>
                </a:lnTo>
                <a:lnTo>
                  <a:pt x="1168400" y="4127500"/>
                </a:lnTo>
                <a:lnTo>
                  <a:pt x="1168400" y="3263900"/>
                </a:lnTo>
                <a:lnTo>
                  <a:pt x="2336800" y="3263900"/>
                </a:lnTo>
                <a:lnTo>
                  <a:pt x="2336800" y="1968500"/>
                </a:lnTo>
                <a:lnTo>
                  <a:pt x="1168400" y="1968500"/>
                </a:lnTo>
                <a:lnTo>
                  <a:pt x="11684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28575" cmpd="sng">
            <a:solidFill>
              <a:schemeClr val="accent2"/>
            </a:solidFill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48" charset="0"/>
              <a:ea typeface="ＭＳ Ｐゴシック" pitchFamily="48" charset="-128"/>
              <a:cs typeface="ＭＳ Ｐゴシック" pitchFamily="48" charset="-128"/>
            </a:endParaRPr>
          </a:p>
        </p:txBody>
      </p:sp>
      <p:sp>
        <p:nvSpPr>
          <p:cNvPr id="556281" name="Rectangle 24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 develop such an </a:t>
            </a:r>
            <a:r>
              <a:rPr lang="en-US" dirty="0" err="1"/>
              <a:t>ab</a:t>
            </a:r>
            <a:r>
              <a:rPr lang="en-US" dirty="0"/>
              <a:t> initio nuclear theory we:</a:t>
            </a:r>
            <a:br>
              <a:rPr lang="en-US" dirty="0"/>
            </a:br>
            <a:r>
              <a:rPr lang="en-US" dirty="0"/>
              <a:t> 1) Start with accurate nuclear forces </a:t>
            </a:r>
            <a:r>
              <a:rPr lang="en-US" dirty="0" smtClean="0"/>
              <a:t>(</a:t>
            </a:r>
            <a:r>
              <a:rPr lang="en-US" dirty="0"/>
              <a:t>and currents)</a:t>
            </a:r>
          </a:p>
        </p:txBody>
      </p:sp>
      <p:grpSp>
        <p:nvGrpSpPr>
          <p:cNvPr id="556288" name="Group 256"/>
          <p:cNvGrpSpPr>
            <a:grpSpLocks/>
          </p:cNvGrpSpPr>
          <p:nvPr/>
        </p:nvGrpSpPr>
        <p:grpSpPr bwMode="auto">
          <a:xfrm>
            <a:off x="4602163" y="1270000"/>
            <a:ext cx="4084637" cy="4581525"/>
            <a:chOff x="3117" y="800"/>
            <a:chExt cx="2573" cy="2886"/>
          </a:xfrm>
        </p:grpSpPr>
        <p:sp>
          <p:nvSpPr>
            <p:cNvPr id="556075" name="Line 43"/>
            <p:cNvSpPr>
              <a:spLocks noChangeShapeType="1"/>
            </p:cNvSpPr>
            <p:nvPr/>
          </p:nvSpPr>
          <p:spPr bwMode="auto">
            <a:xfrm>
              <a:off x="3497" y="855"/>
              <a:ext cx="0" cy="274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6076" name="Line 44"/>
            <p:cNvSpPr>
              <a:spLocks noChangeShapeType="1"/>
            </p:cNvSpPr>
            <p:nvPr/>
          </p:nvSpPr>
          <p:spPr bwMode="auto">
            <a:xfrm>
              <a:off x="4227" y="855"/>
              <a:ext cx="0" cy="275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6077" name="Line 45"/>
            <p:cNvSpPr>
              <a:spLocks noChangeShapeType="1"/>
            </p:cNvSpPr>
            <p:nvPr/>
          </p:nvSpPr>
          <p:spPr bwMode="auto">
            <a:xfrm flipH="1">
              <a:off x="4957" y="850"/>
              <a:ext cx="9" cy="2747"/>
            </a:xfrm>
            <a:prstGeom prst="line">
              <a:avLst/>
            </a:prstGeom>
            <a:noFill/>
            <a:ln w="28575">
              <a:solidFill>
                <a:schemeClr val="bg1">
                  <a:lumMod val="65000"/>
                </a:schemeClr>
              </a:solidFill>
              <a:prstDash val="sysDot"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6078" name="Line 46"/>
            <p:cNvSpPr>
              <a:spLocks noChangeShapeType="1"/>
            </p:cNvSpPr>
            <p:nvPr/>
          </p:nvSpPr>
          <p:spPr bwMode="auto">
            <a:xfrm>
              <a:off x="3278" y="1008"/>
              <a:ext cx="2205" cy="0"/>
            </a:xfrm>
            <a:prstGeom prst="line">
              <a:avLst/>
            </a:prstGeom>
            <a:noFill/>
            <a:ln w="28575">
              <a:solidFill>
                <a:schemeClr val="bg1">
                  <a:lumMod val="65000"/>
                </a:schemeClr>
              </a:solidFill>
              <a:prstDash val="sysDot"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6079" name="Line 47"/>
            <p:cNvSpPr>
              <a:spLocks noChangeShapeType="1"/>
            </p:cNvSpPr>
            <p:nvPr/>
          </p:nvSpPr>
          <p:spPr bwMode="auto">
            <a:xfrm>
              <a:off x="3278" y="1455"/>
              <a:ext cx="2211" cy="0"/>
            </a:xfrm>
            <a:prstGeom prst="line">
              <a:avLst/>
            </a:prstGeom>
            <a:noFill/>
            <a:ln w="28575">
              <a:solidFill>
                <a:schemeClr val="bg1">
                  <a:lumMod val="65000"/>
                </a:schemeClr>
              </a:solidFill>
              <a:prstDash val="sysDot"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6080" name="Line 48"/>
            <p:cNvSpPr>
              <a:spLocks noChangeShapeType="1"/>
            </p:cNvSpPr>
            <p:nvPr/>
          </p:nvSpPr>
          <p:spPr bwMode="auto">
            <a:xfrm>
              <a:off x="3288" y="2249"/>
              <a:ext cx="2229" cy="0"/>
            </a:xfrm>
            <a:prstGeom prst="line">
              <a:avLst/>
            </a:prstGeom>
            <a:noFill/>
            <a:ln w="28575">
              <a:solidFill>
                <a:schemeClr val="bg1">
                  <a:lumMod val="65000"/>
                </a:schemeClr>
              </a:solidFill>
              <a:prstDash val="sysDot"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556138" name="Group 106"/>
            <p:cNvGrpSpPr>
              <a:grpSpLocks noChangeAspect="1"/>
            </p:cNvGrpSpPr>
            <p:nvPr/>
          </p:nvGrpSpPr>
          <p:grpSpPr bwMode="auto">
            <a:xfrm>
              <a:off x="3600" y="1066"/>
              <a:ext cx="459" cy="335"/>
              <a:chOff x="3379" y="1389"/>
              <a:chExt cx="816" cy="544"/>
            </a:xfrm>
          </p:grpSpPr>
          <p:grpSp>
            <p:nvGrpSpPr>
              <p:cNvPr id="556087" name="Group 55"/>
              <p:cNvGrpSpPr>
                <a:grpSpLocks noChangeAspect="1"/>
              </p:cNvGrpSpPr>
              <p:nvPr/>
            </p:nvGrpSpPr>
            <p:grpSpPr bwMode="auto">
              <a:xfrm>
                <a:off x="3379" y="1389"/>
                <a:ext cx="499" cy="499"/>
                <a:chOff x="3424" y="1389"/>
                <a:chExt cx="499" cy="499"/>
              </a:xfrm>
            </p:grpSpPr>
            <p:sp>
              <p:nvSpPr>
                <p:cNvPr id="556081" name="Line 49"/>
                <p:cNvSpPr>
                  <a:spLocks noChangeAspect="1" noChangeShapeType="1"/>
                </p:cNvSpPr>
                <p:nvPr/>
              </p:nvSpPr>
              <p:spPr bwMode="auto">
                <a:xfrm rot="607089">
                  <a:off x="3515" y="1389"/>
                  <a:ext cx="318" cy="499"/>
                </a:xfrm>
                <a:prstGeom prst="line">
                  <a:avLst/>
                </a:prstGeom>
                <a:noFill/>
                <a:ln w="28575">
                  <a:solidFill>
                    <a:srgbClr val="00CC00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56083" name="Line 51"/>
                <p:cNvSpPr>
                  <a:spLocks noChangeAspect="1" noChangeShapeType="1"/>
                </p:cNvSpPr>
                <p:nvPr/>
              </p:nvSpPr>
              <p:spPr bwMode="auto">
                <a:xfrm rot="3152447">
                  <a:off x="3515" y="1389"/>
                  <a:ext cx="318" cy="499"/>
                </a:xfrm>
                <a:prstGeom prst="line">
                  <a:avLst/>
                </a:prstGeom>
                <a:noFill/>
                <a:ln w="28575">
                  <a:solidFill>
                    <a:srgbClr val="00CC00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556088" name="Group 56"/>
              <p:cNvGrpSpPr>
                <a:grpSpLocks noChangeAspect="1"/>
              </p:cNvGrpSpPr>
              <p:nvPr/>
            </p:nvGrpSpPr>
            <p:grpSpPr bwMode="auto">
              <a:xfrm>
                <a:off x="3923" y="1389"/>
                <a:ext cx="272" cy="544"/>
                <a:chOff x="3923" y="1389"/>
                <a:chExt cx="272" cy="544"/>
              </a:xfrm>
            </p:grpSpPr>
            <p:sp>
              <p:nvSpPr>
                <p:cNvPr id="556084" name="Line 52"/>
                <p:cNvSpPr>
                  <a:spLocks noChangeAspect="1" noChangeShapeType="1"/>
                </p:cNvSpPr>
                <p:nvPr/>
              </p:nvSpPr>
              <p:spPr bwMode="auto">
                <a:xfrm>
                  <a:off x="3923" y="1389"/>
                  <a:ext cx="0" cy="544"/>
                </a:xfrm>
                <a:prstGeom prst="line">
                  <a:avLst/>
                </a:prstGeom>
                <a:noFill/>
                <a:ln w="28575">
                  <a:solidFill>
                    <a:srgbClr val="00CC00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56085" name="Line 53"/>
                <p:cNvSpPr>
                  <a:spLocks noChangeAspect="1" noChangeShapeType="1"/>
                </p:cNvSpPr>
                <p:nvPr/>
              </p:nvSpPr>
              <p:spPr bwMode="auto">
                <a:xfrm>
                  <a:off x="4195" y="1389"/>
                  <a:ext cx="0" cy="544"/>
                </a:xfrm>
                <a:prstGeom prst="line">
                  <a:avLst/>
                </a:prstGeom>
                <a:noFill/>
                <a:ln w="28575">
                  <a:solidFill>
                    <a:srgbClr val="00CC00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56086" name="Line 54"/>
                <p:cNvSpPr>
                  <a:spLocks noChangeAspect="1" noChangeShapeType="1"/>
                </p:cNvSpPr>
                <p:nvPr/>
              </p:nvSpPr>
              <p:spPr bwMode="auto">
                <a:xfrm>
                  <a:off x="3923" y="1661"/>
                  <a:ext cx="272" cy="0"/>
                </a:xfrm>
                <a:prstGeom prst="line">
                  <a:avLst/>
                </a:prstGeom>
                <a:noFill/>
                <a:ln w="19050">
                  <a:solidFill>
                    <a:srgbClr val="00CC00"/>
                  </a:solidFill>
                  <a:prstDash val="dash"/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556177" name="Group 145"/>
            <p:cNvGrpSpPr>
              <a:grpSpLocks/>
            </p:cNvGrpSpPr>
            <p:nvPr/>
          </p:nvGrpSpPr>
          <p:grpSpPr bwMode="auto">
            <a:xfrm>
              <a:off x="3499" y="1512"/>
              <a:ext cx="280" cy="307"/>
              <a:chOff x="3427" y="1498"/>
              <a:chExt cx="349" cy="349"/>
            </a:xfrm>
          </p:grpSpPr>
          <p:grpSp>
            <p:nvGrpSpPr>
              <p:cNvPr id="556089" name="Group 57"/>
              <p:cNvGrpSpPr>
                <a:grpSpLocks noChangeAspect="1"/>
              </p:cNvGrpSpPr>
              <p:nvPr/>
            </p:nvGrpSpPr>
            <p:grpSpPr bwMode="auto">
              <a:xfrm>
                <a:off x="3427" y="1498"/>
                <a:ext cx="349" cy="349"/>
                <a:chOff x="3424" y="1389"/>
                <a:chExt cx="499" cy="499"/>
              </a:xfrm>
            </p:grpSpPr>
            <p:sp>
              <p:nvSpPr>
                <p:cNvPr id="556090" name="Line 58"/>
                <p:cNvSpPr>
                  <a:spLocks noChangeAspect="1" noChangeShapeType="1"/>
                </p:cNvSpPr>
                <p:nvPr/>
              </p:nvSpPr>
              <p:spPr bwMode="auto">
                <a:xfrm rot="607089">
                  <a:off x="3515" y="1389"/>
                  <a:ext cx="318" cy="499"/>
                </a:xfrm>
                <a:prstGeom prst="line">
                  <a:avLst/>
                </a:prstGeom>
                <a:noFill/>
                <a:ln w="28575">
                  <a:solidFill>
                    <a:schemeClr val="accent2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56091" name="Line 59"/>
                <p:cNvSpPr>
                  <a:spLocks noChangeAspect="1" noChangeShapeType="1"/>
                </p:cNvSpPr>
                <p:nvPr/>
              </p:nvSpPr>
              <p:spPr bwMode="auto">
                <a:xfrm rot="3152447">
                  <a:off x="3515" y="1389"/>
                  <a:ext cx="318" cy="499"/>
                </a:xfrm>
                <a:prstGeom prst="line">
                  <a:avLst/>
                </a:prstGeom>
                <a:noFill/>
                <a:ln w="28575">
                  <a:solidFill>
                    <a:schemeClr val="accent2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556092" name="Rectangle 60"/>
              <p:cNvSpPr>
                <a:spLocks noChangeAspect="1" noChangeArrowheads="1"/>
              </p:cNvSpPr>
              <p:nvPr/>
            </p:nvSpPr>
            <p:spPr bwMode="auto">
              <a:xfrm>
                <a:off x="3580" y="1651"/>
                <a:ext cx="41" cy="40"/>
              </a:xfrm>
              <a:prstGeom prst="rect">
                <a:avLst/>
              </a:prstGeom>
              <a:solidFill>
                <a:srgbClr val="6666FF"/>
              </a:solidFill>
              <a:ln w="15875">
                <a:solidFill>
                  <a:schemeClr val="accent2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556098" name="Group 66"/>
            <p:cNvGrpSpPr>
              <a:grpSpLocks noChangeAspect="1"/>
            </p:cNvGrpSpPr>
            <p:nvPr/>
          </p:nvGrpSpPr>
          <p:grpSpPr bwMode="auto">
            <a:xfrm>
              <a:off x="3791" y="1498"/>
              <a:ext cx="153" cy="337"/>
              <a:chOff x="3833" y="2115"/>
              <a:chExt cx="272" cy="544"/>
            </a:xfrm>
          </p:grpSpPr>
          <p:sp>
            <p:nvSpPr>
              <p:cNvPr id="556094" name="Line 62"/>
              <p:cNvSpPr>
                <a:spLocks noChangeAspect="1" noChangeShapeType="1"/>
              </p:cNvSpPr>
              <p:nvPr/>
            </p:nvSpPr>
            <p:spPr bwMode="auto">
              <a:xfrm>
                <a:off x="3833" y="2115"/>
                <a:ext cx="0" cy="544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6095" name="Line 63"/>
              <p:cNvSpPr>
                <a:spLocks noChangeAspect="1" noChangeShapeType="1"/>
              </p:cNvSpPr>
              <p:nvPr/>
            </p:nvSpPr>
            <p:spPr bwMode="auto">
              <a:xfrm>
                <a:off x="4105" y="2115"/>
                <a:ext cx="0" cy="544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6096" name="Freeform 64"/>
              <p:cNvSpPr>
                <a:spLocks noChangeAspect="1"/>
              </p:cNvSpPr>
              <p:nvPr/>
            </p:nvSpPr>
            <p:spPr bwMode="auto">
              <a:xfrm>
                <a:off x="3833" y="2310"/>
                <a:ext cx="272" cy="78"/>
              </a:xfrm>
              <a:custGeom>
                <a:avLst/>
                <a:gdLst/>
                <a:ahLst/>
                <a:cxnLst>
                  <a:cxn ang="0">
                    <a:pos x="0" y="77"/>
                  </a:cxn>
                  <a:cxn ang="0">
                    <a:pos x="139" y="0"/>
                  </a:cxn>
                  <a:cxn ang="0">
                    <a:pos x="272" y="78"/>
                  </a:cxn>
                </a:cxnLst>
                <a:rect l="0" t="0" r="r" b="b"/>
                <a:pathLst>
                  <a:path w="272" h="78">
                    <a:moveTo>
                      <a:pt x="0" y="77"/>
                    </a:moveTo>
                    <a:cubicBezTo>
                      <a:pt x="23" y="64"/>
                      <a:pt x="94" y="0"/>
                      <a:pt x="139" y="0"/>
                    </a:cubicBezTo>
                    <a:cubicBezTo>
                      <a:pt x="184" y="0"/>
                      <a:pt x="244" y="62"/>
                      <a:pt x="272" y="78"/>
                    </a:cubicBezTo>
                  </a:path>
                </a:pathLst>
              </a:custGeom>
              <a:noFill/>
              <a:ln w="19050" cap="flat" cmpd="sng">
                <a:solidFill>
                  <a:schemeClr val="accent2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6097" name="Freeform 65"/>
              <p:cNvSpPr>
                <a:spLocks noChangeAspect="1"/>
              </p:cNvSpPr>
              <p:nvPr/>
            </p:nvSpPr>
            <p:spPr bwMode="auto">
              <a:xfrm flipV="1">
                <a:off x="3833" y="2387"/>
                <a:ext cx="272" cy="78"/>
              </a:xfrm>
              <a:custGeom>
                <a:avLst/>
                <a:gdLst/>
                <a:ahLst/>
                <a:cxnLst>
                  <a:cxn ang="0">
                    <a:pos x="0" y="77"/>
                  </a:cxn>
                  <a:cxn ang="0">
                    <a:pos x="139" y="0"/>
                  </a:cxn>
                  <a:cxn ang="0">
                    <a:pos x="272" y="78"/>
                  </a:cxn>
                </a:cxnLst>
                <a:rect l="0" t="0" r="r" b="b"/>
                <a:pathLst>
                  <a:path w="272" h="78">
                    <a:moveTo>
                      <a:pt x="0" y="77"/>
                    </a:moveTo>
                    <a:cubicBezTo>
                      <a:pt x="23" y="64"/>
                      <a:pt x="94" y="0"/>
                      <a:pt x="139" y="0"/>
                    </a:cubicBezTo>
                    <a:cubicBezTo>
                      <a:pt x="184" y="0"/>
                      <a:pt x="244" y="62"/>
                      <a:pt x="272" y="78"/>
                    </a:cubicBezTo>
                  </a:path>
                </a:pathLst>
              </a:custGeom>
              <a:noFill/>
              <a:ln w="19050" cap="flat" cmpd="sng">
                <a:solidFill>
                  <a:schemeClr val="accent2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556104" name="Group 72"/>
            <p:cNvGrpSpPr>
              <a:grpSpLocks noChangeAspect="1"/>
            </p:cNvGrpSpPr>
            <p:nvPr/>
          </p:nvGrpSpPr>
          <p:grpSpPr bwMode="auto">
            <a:xfrm>
              <a:off x="4010" y="1498"/>
              <a:ext cx="153" cy="337"/>
              <a:chOff x="4195" y="2115"/>
              <a:chExt cx="273" cy="544"/>
            </a:xfrm>
          </p:grpSpPr>
          <p:sp>
            <p:nvSpPr>
              <p:cNvPr id="556100" name="Line 68"/>
              <p:cNvSpPr>
                <a:spLocks noChangeAspect="1" noChangeShapeType="1"/>
              </p:cNvSpPr>
              <p:nvPr/>
            </p:nvSpPr>
            <p:spPr bwMode="auto">
              <a:xfrm>
                <a:off x="4196" y="2115"/>
                <a:ext cx="0" cy="544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6101" name="Line 69"/>
              <p:cNvSpPr>
                <a:spLocks noChangeAspect="1" noChangeShapeType="1"/>
              </p:cNvSpPr>
              <p:nvPr/>
            </p:nvSpPr>
            <p:spPr bwMode="auto">
              <a:xfrm>
                <a:off x="4468" y="2115"/>
                <a:ext cx="0" cy="544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6102" name="Line 70"/>
              <p:cNvSpPr>
                <a:spLocks noChangeAspect="1" noChangeShapeType="1"/>
              </p:cNvSpPr>
              <p:nvPr/>
            </p:nvSpPr>
            <p:spPr bwMode="auto">
              <a:xfrm flipV="1">
                <a:off x="4195" y="2296"/>
                <a:ext cx="273" cy="91"/>
              </a:xfrm>
              <a:prstGeom prst="line">
                <a:avLst/>
              </a:prstGeom>
              <a:noFill/>
              <a:ln w="19050">
                <a:solidFill>
                  <a:schemeClr val="accent2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6103" name="Line 71"/>
              <p:cNvSpPr>
                <a:spLocks noChangeAspect="1" noChangeShapeType="1"/>
              </p:cNvSpPr>
              <p:nvPr/>
            </p:nvSpPr>
            <p:spPr bwMode="auto">
              <a:xfrm>
                <a:off x="4195" y="2387"/>
                <a:ext cx="273" cy="91"/>
              </a:xfrm>
              <a:prstGeom prst="line">
                <a:avLst/>
              </a:prstGeom>
              <a:noFill/>
              <a:ln w="19050">
                <a:solidFill>
                  <a:schemeClr val="accent2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556110" name="Group 78"/>
            <p:cNvGrpSpPr>
              <a:grpSpLocks noChangeAspect="1"/>
            </p:cNvGrpSpPr>
            <p:nvPr/>
          </p:nvGrpSpPr>
          <p:grpSpPr bwMode="auto">
            <a:xfrm>
              <a:off x="3645" y="1876"/>
              <a:ext cx="153" cy="336"/>
              <a:chOff x="3833" y="2659"/>
              <a:chExt cx="272" cy="544"/>
            </a:xfrm>
          </p:grpSpPr>
          <p:sp>
            <p:nvSpPr>
              <p:cNvPr id="556106" name="Line 74"/>
              <p:cNvSpPr>
                <a:spLocks noChangeAspect="1" noChangeShapeType="1"/>
              </p:cNvSpPr>
              <p:nvPr/>
            </p:nvSpPr>
            <p:spPr bwMode="auto">
              <a:xfrm>
                <a:off x="3833" y="2659"/>
                <a:ext cx="0" cy="544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6107" name="Line 75"/>
              <p:cNvSpPr>
                <a:spLocks noChangeAspect="1" noChangeShapeType="1"/>
              </p:cNvSpPr>
              <p:nvPr/>
            </p:nvSpPr>
            <p:spPr bwMode="auto">
              <a:xfrm>
                <a:off x="4105" y="2659"/>
                <a:ext cx="0" cy="544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6108" name="Line 76"/>
              <p:cNvSpPr>
                <a:spLocks noChangeAspect="1" noChangeShapeType="1"/>
              </p:cNvSpPr>
              <p:nvPr/>
            </p:nvSpPr>
            <p:spPr bwMode="auto">
              <a:xfrm>
                <a:off x="3833" y="2840"/>
                <a:ext cx="272" cy="0"/>
              </a:xfrm>
              <a:prstGeom prst="line">
                <a:avLst/>
              </a:prstGeom>
              <a:noFill/>
              <a:ln w="19050">
                <a:solidFill>
                  <a:schemeClr val="accent2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6109" name="Line 77"/>
              <p:cNvSpPr>
                <a:spLocks noChangeAspect="1" noChangeShapeType="1"/>
              </p:cNvSpPr>
              <p:nvPr/>
            </p:nvSpPr>
            <p:spPr bwMode="auto">
              <a:xfrm>
                <a:off x="3833" y="3022"/>
                <a:ext cx="272" cy="0"/>
              </a:xfrm>
              <a:prstGeom prst="line">
                <a:avLst/>
              </a:prstGeom>
              <a:noFill/>
              <a:ln w="19050">
                <a:solidFill>
                  <a:schemeClr val="accent2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556116" name="Group 84"/>
            <p:cNvGrpSpPr>
              <a:grpSpLocks noChangeAspect="1"/>
            </p:cNvGrpSpPr>
            <p:nvPr/>
          </p:nvGrpSpPr>
          <p:grpSpPr bwMode="auto">
            <a:xfrm>
              <a:off x="3937" y="1876"/>
              <a:ext cx="153" cy="336"/>
              <a:chOff x="4105" y="2704"/>
              <a:chExt cx="273" cy="544"/>
            </a:xfrm>
          </p:grpSpPr>
          <p:sp>
            <p:nvSpPr>
              <p:cNvPr id="556112" name="Line 80"/>
              <p:cNvSpPr>
                <a:spLocks noChangeAspect="1" noChangeShapeType="1"/>
              </p:cNvSpPr>
              <p:nvPr/>
            </p:nvSpPr>
            <p:spPr bwMode="auto">
              <a:xfrm>
                <a:off x="4106" y="2704"/>
                <a:ext cx="0" cy="544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6113" name="Line 81"/>
              <p:cNvSpPr>
                <a:spLocks noChangeAspect="1" noChangeShapeType="1"/>
              </p:cNvSpPr>
              <p:nvPr/>
            </p:nvSpPr>
            <p:spPr bwMode="auto">
              <a:xfrm>
                <a:off x="4378" y="2704"/>
                <a:ext cx="0" cy="544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6114" name="Line 82"/>
              <p:cNvSpPr>
                <a:spLocks noChangeAspect="1" noChangeShapeType="1"/>
              </p:cNvSpPr>
              <p:nvPr/>
            </p:nvSpPr>
            <p:spPr bwMode="auto">
              <a:xfrm flipV="1">
                <a:off x="4105" y="2840"/>
                <a:ext cx="272" cy="273"/>
              </a:xfrm>
              <a:prstGeom prst="line">
                <a:avLst/>
              </a:prstGeom>
              <a:noFill/>
              <a:ln w="19050">
                <a:solidFill>
                  <a:schemeClr val="accent2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6115" name="Line 83"/>
              <p:cNvSpPr>
                <a:spLocks noChangeAspect="1" noChangeShapeType="1"/>
              </p:cNvSpPr>
              <p:nvPr/>
            </p:nvSpPr>
            <p:spPr bwMode="auto">
              <a:xfrm>
                <a:off x="4105" y="2840"/>
                <a:ext cx="272" cy="273"/>
              </a:xfrm>
              <a:prstGeom prst="line">
                <a:avLst/>
              </a:prstGeom>
              <a:noFill/>
              <a:ln w="19050">
                <a:solidFill>
                  <a:schemeClr val="accent2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556176" name="Line 144"/>
            <p:cNvSpPr>
              <a:spLocks noChangeShapeType="1"/>
            </p:cNvSpPr>
            <p:nvPr/>
          </p:nvSpPr>
          <p:spPr bwMode="auto">
            <a:xfrm>
              <a:off x="3305" y="3064"/>
              <a:ext cx="2220" cy="0"/>
            </a:xfrm>
            <a:prstGeom prst="line">
              <a:avLst/>
            </a:prstGeom>
            <a:noFill/>
            <a:ln w="28575">
              <a:solidFill>
                <a:schemeClr val="bg1">
                  <a:lumMod val="65000"/>
                </a:schemeClr>
              </a:solidFill>
              <a:prstDash val="sysDot"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556191" name="Group 159"/>
            <p:cNvGrpSpPr>
              <a:grpSpLocks/>
            </p:cNvGrpSpPr>
            <p:nvPr/>
          </p:nvGrpSpPr>
          <p:grpSpPr bwMode="auto">
            <a:xfrm>
              <a:off x="3638" y="2475"/>
              <a:ext cx="408" cy="361"/>
              <a:chOff x="3600" y="2382"/>
              <a:chExt cx="508" cy="409"/>
            </a:xfrm>
          </p:grpSpPr>
          <p:grpSp>
            <p:nvGrpSpPr>
              <p:cNvPr id="556117" name="Group 85"/>
              <p:cNvGrpSpPr>
                <a:grpSpLocks noChangeAspect="1"/>
              </p:cNvGrpSpPr>
              <p:nvPr/>
            </p:nvGrpSpPr>
            <p:grpSpPr bwMode="auto">
              <a:xfrm>
                <a:off x="3627" y="2382"/>
                <a:ext cx="190" cy="403"/>
                <a:chOff x="3833" y="2115"/>
                <a:chExt cx="272" cy="544"/>
              </a:xfrm>
            </p:grpSpPr>
            <p:sp>
              <p:nvSpPr>
                <p:cNvPr id="556118" name="Line 86"/>
                <p:cNvSpPr>
                  <a:spLocks noChangeAspect="1" noChangeShapeType="1"/>
                </p:cNvSpPr>
                <p:nvPr/>
              </p:nvSpPr>
              <p:spPr bwMode="auto">
                <a:xfrm>
                  <a:off x="3833" y="2115"/>
                  <a:ext cx="0" cy="544"/>
                </a:xfrm>
                <a:prstGeom prst="line">
                  <a:avLst/>
                </a:prstGeom>
                <a:noFill/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56119" name="Line 87"/>
                <p:cNvSpPr>
                  <a:spLocks noChangeAspect="1" noChangeShapeType="1"/>
                </p:cNvSpPr>
                <p:nvPr/>
              </p:nvSpPr>
              <p:spPr bwMode="auto">
                <a:xfrm>
                  <a:off x="4105" y="2115"/>
                  <a:ext cx="0" cy="544"/>
                </a:xfrm>
                <a:prstGeom prst="line">
                  <a:avLst/>
                </a:prstGeom>
                <a:noFill/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56120" name="Freeform 88"/>
                <p:cNvSpPr>
                  <a:spLocks noChangeAspect="1"/>
                </p:cNvSpPr>
                <p:nvPr/>
              </p:nvSpPr>
              <p:spPr bwMode="auto">
                <a:xfrm>
                  <a:off x="3833" y="2310"/>
                  <a:ext cx="272" cy="78"/>
                </a:xfrm>
                <a:custGeom>
                  <a:avLst/>
                  <a:gdLst/>
                  <a:ahLst/>
                  <a:cxnLst>
                    <a:cxn ang="0">
                      <a:pos x="0" y="77"/>
                    </a:cxn>
                    <a:cxn ang="0">
                      <a:pos x="139" y="0"/>
                    </a:cxn>
                    <a:cxn ang="0">
                      <a:pos x="272" y="78"/>
                    </a:cxn>
                  </a:cxnLst>
                  <a:rect l="0" t="0" r="r" b="b"/>
                  <a:pathLst>
                    <a:path w="272" h="78">
                      <a:moveTo>
                        <a:pt x="0" y="77"/>
                      </a:moveTo>
                      <a:cubicBezTo>
                        <a:pt x="23" y="64"/>
                        <a:pt x="94" y="0"/>
                        <a:pt x="139" y="0"/>
                      </a:cubicBezTo>
                      <a:cubicBezTo>
                        <a:pt x="184" y="0"/>
                        <a:pt x="244" y="62"/>
                        <a:pt x="272" y="78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0000"/>
                  </a:solidFill>
                  <a:prstDash val="dash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56121" name="Freeform 89"/>
                <p:cNvSpPr>
                  <a:spLocks noChangeAspect="1"/>
                </p:cNvSpPr>
                <p:nvPr/>
              </p:nvSpPr>
              <p:spPr bwMode="auto">
                <a:xfrm flipV="1">
                  <a:off x="3833" y="2387"/>
                  <a:ext cx="272" cy="78"/>
                </a:xfrm>
                <a:custGeom>
                  <a:avLst/>
                  <a:gdLst/>
                  <a:ahLst/>
                  <a:cxnLst>
                    <a:cxn ang="0">
                      <a:pos x="0" y="77"/>
                    </a:cxn>
                    <a:cxn ang="0">
                      <a:pos x="139" y="0"/>
                    </a:cxn>
                    <a:cxn ang="0">
                      <a:pos x="272" y="78"/>
                    </a:cxn>
                  </a:cxnLst>
                  <a:rect l="0" t="0" r="r" b="b"/>
                  <a:pathLst>
                    <a:path w="272" h="78">
                      <a:moveTo>
                        <a:pt x="0" y="77"/>
                      </a:moveTo>
                      <a:cubicBezTo>
                        <a:pt x="23" y="64"/>
                        <a:pt x="94" y="0"/>
                        <a:pt x="139" y="0"/>
                      </a:cubicBezTo>
                      <a:cubicBezTo>
                        <a:pt x="184" y="0"/>
                        <a:pt x="244" y="62"/>
                        <a:pt x="272" y="78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0000"/>
                  </a:solidFill>
                  <a:prstDash val="dash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556122" name="Group 90"/>
              <p:cNvGrpSpPr>
                <a:grpSpLocks noChangeAspect="1"/>
              </p:cNvGrpSpPr>
              <p:nvPr/>
            </p:nvGrpSpPr>
            <p:grpSpPr bwMode="auto">
              <a:xfrm>
                <a:off x="3917" y="2382"/>
                <a:ext cx="191" cy="409"/>
                <a:chOff x="4195" y="2115"/>
                <a:chExt cx="273" cy="544"/>
              </a:xfrm>
            </p:grpSpPr>
            <p:sp>
              <p:nvSpPr>
                <p:cNvPr id="556123" name="Line 91"/>
                <p:cNvSpPr>
                  <a:spLocks noChangeAspect="1" noChangeShapeType="1"/>
                </p:cNvSpPr>
                <p:nvPr/>
              </p:nvSpPr>
              <p:spPr bwMode="auto">
                <a:xfrm>
                  <a:off x="4196" y="2115"/>
                  <a:ext cx="0" cy="544"/>
                </a:xfrm>
                <a:prstGeom prst="line">
                  <a:avLst/>
                </a:prstGeom>
                <a:noFill/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56124" name="Line 92"/>
                <p:cNvSpPr>
                  <a:spLocks noChangeAspect="1" noChangeShapeType="1"/>
                </p:cNvSpPr>
                <p:nvPr/>
              </p:nvSpPr>
              <p:spPr bwMode="auto">
                <a:xfrm>
                  <a:off x="4468" y="2115"/>
                  <a:ext cx="0" cy="544"/>
                </a:xfrm>
                <a:prstGeom prst="line">
                  <a:avLst/>
                </a:prstGeom>
                <a:noFill/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56125" name="Line 93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4195" y="2296"/>
                  <a:ext cx="273" cy="91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prstDash val="dash"/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56126" name="Line 94"/>
                <p:cNvSpPr>
                  <a:spLocks noChangeAspect="1" noChangeShapeType="1"/>
                </p:cNvSpPr>
                <p:nvPr/>
              </p:nvSpPr>
              <p:spPr bwMode="auto">
                <a:xfrm>
                  <a:off x="4195" y="2387"/>
                  <a:ext cx="273" cy="91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prstDash val="dash"/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556188" name="Oval 156"/>
              <p:cNvSpPr>
                <a:spLocks noChangeArrowheads="1"/>
              </p:cNvSpPr>
              <p:nvPr/>
            </p:nvSpPr>
            <p:spPr bwMode="auto">
              <a:xfrm>
                <a:off x="3600" y="2556"/>
                <a:ext cx="56" cy="56"/>
              </a:xfrm>
              <a:prstGeom prst="ellipse">
                <a:avLst/>
              </a:prstGeom>
              <a:solidFill>
                <a:srgbClr val="FF7C80"/>
              </a:solidFill>
              <a:ln w="1587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6189" name="Oval 157"/>
              <p:cNvSpPr>
                <a:spLocks noChangeArrowheads="1"/>
              </p:cNvSpPr>
              <p:nvPr/>
            </p:nvSpPr>
            <p:spPr bwMode="auto">
              <a:xfrm>
                <a:off x="3892" y="2554"/>
                <a:ext cx="56" cy="56"/>
              </a:xfrm>
              <a:prstGeom prst="ellipse">
                <a:avLst/>
              </a:prstGeom>
              <a:solidFill>
                <a:srgbClr val="FF7C80"/>
              </a:solidFill>
              <a:ln w="1587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556194" name="Group 162"/>
            <p:cNvGrpSpPr>
              <a:grpSpLocks/>
            </p:cNvGrpSpPr>
            <p:nvPr/>
          </p:nvGrpSpPr>
          <p:grpSpPr bwMode="auto">
            <a:xfrm>
              <a:off x="4320" y="2279"/>
              <a:ext cx="571" cy="752"/>
              <a:chOff x="4412" y="2368"/>
              <a:chExt cx="710" cy="851"/>
            </a:xfrm>
          </p:grpSpPr>
          <p:sp>
            <p:nvSpPr>
              <p:cNvPr id="556146" name="Line 114"/>
              <p:cNvSpPr>
                <a:spLocks noChangeAspect="1" noChangeShapeType="1"/>
              </p:cNvSpPr>
              <p:nvPr/>
            </p:nvSpPr>
            <p:spPr bwMode="auto">
              <a:xfrm>
                <a:off x="4745" y="2368"/>
                <a:ext cx="0" cy="433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556159" name="Group 127"/>
              <p:cNvGrpSpPr>
                <a:grpSpLocks/>
              </p:cNvGrpSpPr>
              <p:nvPr/>
            </p:nvGrpSpPr>
            <p:grpSpPr bwMode="auto">
              <a:xfrm>
                <a:off x="4578" y="2368"/>
                <a:ext cx="324" cy="433"/>
                <a:chOff x="4506" y="3022"/>
                <a:chExt cx="288" cy="433"/>
              </a:xfrm>
            </p:grpSpPr>
            <p:sp>
              <p:nvSpPr>
                <p:cNvPr id="556141" name="Line 109"/>
                <p:cNvSpPr>
                  <a:spLocks noChangeAspect="1" noChangeShapeType="1"/>
                </p:cNvSpPr>
                <p:nvPr/>
              </p:nvSpPr>
              <p:spPr bwMode="auto">
                <a:xfrm>
                  <a:off x="4513" y="3022"/>
                  <a:ext cx="0" cy="427"/>
                </a:xfrm>
                <a:prstGeom prst="line">
                  <a:avLst/>
                </a:prstGeom>
                <a:noFill/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56142" name="Line 110"/>
                <p:cNvSpPr>
                  <a:spLocks noChangeAspect="1" noChangeShapeType="1"/>
                </p:cNvSpPr>
                <p:nvPr/>
              </p:nvSpPr>
              <p:spPr bwMode="auto">
                <a:xfrm>
                  <a:off x="4785" y="3022"/>
                  <a:ext cx="0" cy="433"/>
                </a:xfrm>
                <a:prstGeom prst="line">
                  <a:avLst/>
                </a:prstGeom>
                <a:noFill/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56156" name="Line 124"/>
                <p:cNvSpPr>
                  <a:spLocks noChangeShapeType="1"/>
                </p:cNvSpPr>
                <p:nvPr/>
              </p:nvSpPr>
              <p:spPr bwMode="auto">
                <a:xfrm>
                  <a:off x="4506" y="3240"/>
                  <a:ext cx="28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prstDash val="dash"/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556161" name="Group 129"/>
              <p:cNvGrpSpPr>
                <a:grpSpLocks noChangeAspect="1"/>
              </p:cNvGrpSpPr>
              <p:nvPr/>
            </p:nvGrpSpPr>
            <p:grpSpPr bwMode="auto">
              <a:xfrm>
                <a:off x="4421" y="2857"/>
                <a:ext cx="349" cy="349"/>
                <a:chOff x="3424" y="1389"/>
                <a:chExt cx="499" cy="499"/>
              </a:xfrm>
            </p:grpSpPr>
            <p:sp>
              <p:nvSpPr>
                <p:cNvPr id="556162" name="Line 130"/>
                <p:cNvSpPr>
                  <a:spLocks noChangeAspect="1" noChangeShapeType="1"/>
                </p:cNvSpPr>
                <p:nvPr/>
              </p:nvSpPr>
              <p:spPr bwMode="auto">
                <a:xfrm rot="607089">
                  <a:off x="3515" y="1389"/>
                  <a:ext cx="318" cy="499"/>
                </a:xfrm>
                <a:prstGeom prst="line">
                  <a:avLst/>
                </a:prstGeom>
                <a:noFill/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56163" name="Line 131"/>
                <p:cNvSpPr>
                  <a:spLocks noChangeAspect="1" noChangeShapeType="1"/>
                </p:cNvSpPr>
                <p:nvPr/>
              </p:nvSpPr>
              <p:spPr bwMode="auto">
                <a:xfrm rot="3152447">
                  <a:off x="3515" y="1389"/>
                  <a:ext cx="318" cy="499"/>
                </a:xfrm>
                <a:prstGeom prst="line">
                  <a:avLst/>
                </a:prstGeom>
                <a:noFill/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556165" name="Line 133"/>
              <p:cNvSpPr>
                <a:spLocks noChangeAspect="1" noChangeShapeType="1"/>
              </p:cNvSpPr>
              <p:nvPr/>
            </p:nvSpPr>
            <p:spPr bwMode="auto">
              <a:xfrm>
                <a:off x="4418" y="2839"/>
                <a:ext cx="0" cy="38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6167" name="Line 135"/>
              <p:cNvSpPr>
                <a:spLocks noChangeAspect="1" noChangeShapeType="1"/>
              </p:cNvSpPr>
              <p:nvPr/>
            </p:nvSpPr>
            <p:spPr bwMode="auto">
              <a:xfrm>
                <a:off x="4412" y="3029"/>
                <a:ext cx="190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6166" name="Line 134"/>
              <p:cNvSpPr>
                <a:spLocks noChangeAspect="1" noChangeShapeType="1"/>
              </p:cNvSpPr>
              <p:nvPr/>
            </p:nvSpPr>
            <p:spPr bwMode="auto">
              <a:xfrm>
                <a:off x="4932" y="2833"/>
                <a:ext cx="0" cy="38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6171" name="Line 139"/>
              <p:cNvSpPr>
                <a:spLocks noChangeAspect="1" noChangeShapeType="1"/>
              </p:cNvSpPr>
              <p:nvPr/>
            </p:nvSpPr>
            <p:spPr bwMode="auto">
              <a:xfrm rot="607089">
                <a:off x="4794" y="2869"/>
                <a:ext cx="275" cy="315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6172" name="Line 140"/>
              <p:cNvSpPr>
                <a:spLocks noChangeAspect="1" noChangeShapeType="1"/>
              </p:cNvSpPr>
              <p:nvPr/>
            </p:nvSpPr>
            <p:spPr bwMode="auto">
              <a:xfrm rot="3152447">
                <a:off x="4849" y="2831"/>
                <a:ext cx="173" cy="373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6190" name="Oval 158"/>
              <p:cNvSpPr>
                <a:spLocks noChangeArrowheads="1"/>
              </p:cNvSpPr>
              <p:nvPr/>
            </p:nvSpPr>
            <p:spPr bwMode="auto">
              <a:xfrm>
                <a:off x="4714" y="2554"/>
                <a:ext cx="56" cy="56"/>
              </a:xfrm>
              <a:prstGeom prst="ellipse">
                <a:avLst/>
              </a:prstGeom>
              <a:solidFill>
                <a:srgbClr val="FF7C80"/>
              </a:solidFill>
              <a:ln w="1587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6192" name="Oval 160"/>
              <p:cNvSpPr>
                <a:spLocks noChangeArrowheads="1"/>
              </p:cNvSpPr>
              <p:nvPr/>
            </p:nvSpPr>
            <p:spPr bwMode="auto">
              <a:xfrm>
                <a:off x="4904" y="2990"/>
                <a:ext cx="56" cy="56"/>
              </a:xfrm>
              <a:prstGeom prst="ellipse">
                <a:avLst/>
              </a:prstGeom>
              <a:solidFill>
                <a:srgbClr val="FF7C80"/>
              </a:solidFill>
              <a:ln w="1587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6193" name="Oval 161"/>
              <p:cNvSpPr>
                <a:spLocks noChangeArrowheads="1"/>
              </p:cNvSpPr>
              <p:nvPr/>
            </p:nvSpPr>
            <p:spPr bwMode="auto">
              <a:xfrm>
                <a:off x="4572" y="3000"/>
                <a:ext cx="56" cy="56"/>
              </a:xfrm>
              <a:prstGeom prst="ellipse">
                <a:avLst/>
              </a:prstGeom>
              <a:solidFill>
                <a:srgbClr val="FF7C80"/>
              </a:solidFill>
              <a:ln w="1587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556197" name="Group 165"/>
            <p:cNvGrpSpPr>
              <a:grpSpLocks/>
            </p:cNvGrpSpPr>
            <p:nvPr/>
          </p:nvGrpSpPr>
          <p:grpSpPr bwMode="auto">
            <a:xfrm>
              <a:off x="3468" y="3128"/>
              <a:ext cx="462" cy="336"/>
              <a:chOff x="3389" y="3329"/>
              <a:chExt cx="574" cy="381"/>
            </a:xfrm>
          </p:grpSpPr>
          <p:grpSp>
            <p:nvGrpSpPr>
              <p:cNvPr id="556179" name="Group 147"/>
              <p:cNvGrpSpPr>
                <a:grpSpLocks noChangeAspect="1"/>
              </p:cNvGrpSpPr>
              <p:nvPr/>
            </p:nvGrpSpPr>
            <p:grpSpPr bwMode="auto">
              <a:xfrm>
                <a:off x="3389" y="3344"/>
                <a:ext cx="349" cy="349"/>
                <a:chOff x="3424" y="1389"/>
                <a:chExt cx="499" cy="499"/>
              </a:xfrm>
            </p:grpSpPr>
            <p:sp>
              <p:nvSpPr>
                <p:cNvPr id="556180" name="Line 148"/>
                <p:cNvSpPr>
                  <a:spLocks noChangeAspect="1" noChangeShapeType="1"/>
                </p:cNvSpPr>
                <p:nvPr/>
              </p:nvSpPr>
              <p:spPr bwMode="auto">
                <a:xfrm rot="607089">
                  <a:off x="3515" y="1389"/>
                  <a:ext cx="318" cy="499"/>
                </a:xfrm>
                <a:prstGeom prst="line">
                  <a:avLst/>
                </a:prstGeom>
                <a:noFill/>
                <a:ln w="28575">
                  <a:solidFill>
                    <a:srgbClr val="008080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56181" name="Line 149"/>
                <p:cNvSpPr>
                  <a:spLocks noChangeAspect="1" noChangeShapeType="1"/>
                </p:cNvSpPr>
                <p:nvPr/>
              </p:nvSpPr>
              <p:spPr bwMode="auto">
                <a:xfrm rot="3152447">
                  <a:off x="3515" y="1389"/>
                  <a:ext cx="318" cy="499"/>
                </a:xfrm>
                <a:prstGeom prst="line">
                  <a:avLst/>
                </a:prstGeom>
                <a:noFill/>
                <a:ln w="28575">
                  <a:solidFill>
                    <a:srgbClr val="008080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556182" name="Rectangle 150"/>
              <p:cNvSpPr>
                <a:spLocks noChangeAspect="1" noChangeArrowheads="1"/>
              </p:cNvSpPr>
              <p:nvPr/>
            </p:nvSpPr>
            <p:spPr bwMode="auto">
              <a:xfrm>
                <a:off x="3542" y="3497"/>
                <a:ext cx="41" cy="40"/>
              </a:xfrm>
              <a:prstGeom prst="rect">
                <a:avLst/>
              </a:prstGeom>
              <a:solidFill>
                <a:srgbClr val="00CC99"/>
              </a:solidFill>
              <a:ln w="15875">
                <a:solidFill>
                  <a:srgbClr val="008080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556183" name="Group 151"/>
              <p:cNvGrpSpPr>
                <a:grpSpLocks noChangeAspect="1"/>
              </p:cNvGrpSpPr>
              <p:nvPr/>
            </p:nvGrpSpPr>
            <p:grpSpPr bwMode="auto">
              <a:xfrm>
                <a:off x="3752" y="3329"/>
                <a:ext cx="190" cy="381"/>
                <a:chOff x="3833" y="2115"/>
                <a:chExt cx="272" cy="544"/>
              </a:xfrm>
            </p:grpSpPr>
            <p:sp>
              <p:nvSpPr>
                <p:cNvPr id="556184" name="Line 152"/>
                <p:cNvSpPr>
                  <a:spLocks noChangeAspect="1" noChangeShapeType="1"/>
                </p:cNvSpPr>
                <p:nvPr/>
              </p:nvSpPr>
              <p:spPr bwMode="auto">
                <a:xfrm>
                  <a:off x="3833" y="2115"/>
                  <a:ext cx="0" cy="544"/>
                </a:xfrm>
                <a:prstGeom prst="line">
                  <a:avLst/>
                </a:prstGeom>
                <a:noFill/>
                <a:ln w="28575">
                  <a:solidFill>
                    <a:srgbClr val="008080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56185" name="Line 153"/>
                <p:cNvSpPr>
                  <a:spLocks noChangeAspect="1" noChangeShapeType="1"/>
                </p:cNvSpPr>
                <p:nvPr/>
              </p:nvSpPr>
              <p:spPr bwMode="auto">
                <a:xfrm>
                  <a:off x="4105" y="2115"/>
                  <a:ext cx="0" cy="544"/>
                </a:xfrm>
                <a:prstGeom prst="line">
                  <a:avLst/>
                </a:prstGeom>
                <a:noFill/>
                <a:ln w="28575">
                  <a:solidFill>
                    <a:srgbClr val="008080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56186" name="Freeform 154"/>
                <p:cNvSpPr>
                  <a:spLocks noChangeAspect="1"/>
                </p:cNvSpPr>
                <p:nvPr/>
              </p:nvSpPr>
              <p:spPr bwMode="auto">
                <a:xfrm>
                  <a:off x="3833" y="2310"/>
                  <a:ext cx="272" cy="78"/>
                </a:xfrm>
                <a:custGeom>
                  <a:avLst/>
                  <a:gdLst/>
                  <a:ahLst/>
                  <a:cxnLst>
                    <a:cxn ang="0">
                      <a:pos x="0" y="77"/>
                    </a:cxn>
                    <a:cxn ang="0">
                      <a:pos x="139" y="0"/>
                    </a:cxn>
                    <a:cxn ang="0">
                      <a:pos x="272" y="78"/>
                    </a:cxn>
                  </a:cxnLst>
                  <a:rect l="0" t="0" r="r" b="b"/>
                  <a:pathLst>
                    <a:path w="272" h="78">
                      <a:moveTo>
                        <a:pt x="0" y="77"/>
                      </a:moveTo>
                      <a:cubicBezTo>
                        <a:pt x="23" y="64"/>
                        <a:pt x="94" y="0"/>
                        <a:pt x="139" y="0"/>
                      </a:cubicBezTo>
                      <a:cubicBezTo>
                        <a:pt x="184" y="0"/>
                        <a:pt x="244" y="62"/>
                        <a:pt x="272" y="78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008080"/>
                  </a:solidFill>
                  <a:prstDash val="dash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56187" name="Freeform 155"/>
                <p:cNvSpPr>
                  <a:spLocks noChangeAspect="1"/>
                </p:cNvSpPr>
                <p:nvPr/>
              </p:nvSpPr>
              <p:spPr bwMode="auto">
                <a:xfrm flipV="1">
                  <a:off x="3833" y="2387"/>
                  <a:ext cx="272" cy="78"/>
                </a:xfrm>
                <a:custGeom>
                  <a:avLst/>
                  <a:gdLst/>
                  <a:ahLst/>
                  <a:cxnLst>
                    <a:cxn ang="0">
                      <a:pos x="0" y="77"/>
                    </a:cxn>
                    <a:cxn ang="0">
                      <a:pos x="139" y="0"/>
                    </a:cxn>
                    <a:cxn ang="0">
                      <a:pos x="272" y="78"/>
                    </a:cxn>
                  </a:cxnLst>
                  <a:rect l="0" t="0" r="r" b="b"/>
                  <a:pathLst>
                    <a:path w="272" h="78">
                      <a:moveTo>
                        <a:pt x="0" y="77"/>
                      </a:moveTo>
                      <a:cubicBezTo>
                        <a:pt x="23" y="64"/>
                        <a:pt x="94" y="0"/>
                        <a:pt x="139" y="0"/>
                      </a:cubicBezTo>
                      <a:cubicBezTo>
                        <a:pt x="184" y="0"/>
                        <a:pt x="244" y="62"/>
                        <a:pt x="272" y="78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008080"/>
                  </a:solidFill>
                  <a:prstDash val="dash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556195" name="Oval 163"/>
              <p:cNvSpPr>
                <a:spLocks noChangeAspect="1" noChangeArrowheads="1"/>
              </p:cNvSpPr>
              <p:nvPr/>
            </p:nvSpPr>
            <p:spPr bwMode="auto">
              <a:xfrm>
                <a:off x="3728" y="3494"/>
                <a:ext cx="45" cy="45"/>
              </a:xfrm>
              <a:prstGeom prst="ellipse">
                <a:avLst/>
              </a:prstGeom>
              <a:solidFill>
                <a:srgbClr val="009999"/>
              </a:solidFill>
              <a:ln w="15875">
                <a:solidFill>
                  <a:srgbClr val="00808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6196" name="Oval 164"/>
              <p:cNvSpPr>
                <a:spLocks noChangeAspect="1" noChangeArrowheads="1"/>
              </p:cNvSpPr>
              <p:nvPr/>
            </p:nvSpPr>
            <p:spPr bwMode="auto">
              <a:xfrm>
                <a:off x="3918" y="3492"/>
                <a:ext cx="45" cy="45"/>
              </a:xfrm>
              <a:prstGeom prst="ellipse">
                <a:avLst/>
              </a:prstGeom>
              <a:solidFill>
                <a:srgbClr val="009999"/>
              </a:solidFill>
              <a:ln w="15875">
                <a:solidFill>
                  <a:srgbClr val="00808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556208" name="Group 176"/>
            <p:cNvGrpSpPr>
              <a:grpSpLocks/>
            </p:cNvGrpSpPr>
            <p:nvPr/>
          </p:nvGrpSpPr>
          <p:grpSpPr bwMode="auto">
            <a:xfrm>
              <a:off x="3994" y="3134"/>
              <a:ext cx="175" cy="337"/>
              <a:chOff x="4043" y="3336"/>
              <a:chExt cx="217" cy="381"/>
            </a:xfrm>
          </p:grpSpPr>
          <p:sp>
            <p:nvSpPr>
              <p:cNvPr id="556199" name="Line 167"/>
              <p:cNvSpPr>
                <a:spLocks noChangeAspect="1" noChangeShapeType="1"/>
              </p:cNvSpPr>
              <p:nvPr/>
            </p:nvSpPr>
            <p:spPr bwMode="auto">
              <a:xfrm>
                <a:off x="4056" y="3336"/>
                <a:ext cx="0" cy="381"/>
              </a:xfrm>
              <a:prstGeom prst="line">
                <a:avLst/>
              </a:prstGeom>
              <a:noFill/>
              <a:ln w="28575">
                <a:solidFill>
                  <a:srgbClr val="008080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6200" name="Line 168"/>
              <p:cNvSpPr>
                <a:spLocks noChangeAspect="1" noChangeShapeType="1"/>
              </p:cNvSpPr>
              <p:nvPr/>
            </p:nvSpPr>
            <p:spPr bwMode="auto">
              <a:xfrm>
                <a:off x="4246" y="3336"/>
                <a:ext cx="0" cy="381"/>
              </a:xfrm>
              <a:prstGeom prst="line">
                <a:avLst/>
              </a:prstGeom>
              <a:noFill/>
              <a:ln w="28575">
                <a:solidFill>
                  <a:srgbClr val="008080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6201" name="Line 169"/>
              <p:cNvSpPr>
                <a:spLocks noChangeAspect="1" noChangeShapeType="1"/>
              </p:cNvSpPr>
              <p:nvPr/>
            </p:nvSpPr>
            <p:spPr bwMode="auto">
              <a:xfrm>
                <a:off x="4056" y="3487"/>
                <a:ext cx="190" cy="0"/>
              </a:xfrm>
              <a:prstGeom prst="line">
                <a:avLst/>
              </a:prstGeom>
              <a:noFill/>
              <a:ln w="19050">
                <a:solidFill>
                  <a:srgbClr val="008080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6202" name="Line 170"/>
              <p:cNvSpPr>
                <a:spLocks noChangeAspect="1" noChangeShapeType="1"/>
              </p:cNvSpPr>
              <p:nvPr/>
            </p:nvSpPr>
            <p:spPr bwMode="auto">
              <a:xfrm>
                <a:off x="4056" y="3566"/>
                <a:ext cx="190" cy="0"/>
              </a:xfrm>
              <a:prstGeom prst="line">
                <a:avLst/>
              </a:prstGeom>
              <a:noFill/>
              <a:ln w="19050">
                <a:solidFill>
                  <a:srgbClr val="008080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6207" name="Line 175"/>
              <p:cNvSpPr>
                <a:spLocks noChangeAspect="1" noChangeShapeType="1"/>
              </p:cNvSpPr>
              <p:nvPr/>
            </p:nvSpPr>
            <p:spPr bwMode="auto">
              <a:xfrm rot="673984">
                <a:off x="4043" y="3412"/>
                <a:ext cx="217" cy="218"/>
              </a:xfrm>
              <a:prstGeom prst="line">
                <a:avLst/>
              </a:prstGeom>
              <a:noFill/>
              <a:ln w="19050">
                <a:solidFill>
                  <a:srgbClr val="008080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556220" name="Group 188"/>
            <p:cNvGrpSpPr>
              <a:grpSpLocks/>
            </p:cNvGrpSpPr>
            <p:nvPr/>
          </p:nvGrpSpPr>
          <p:grpSpPr bwMode="auto">
            <a:xfrm>
              <a:off x="4278" y="3139"/>
              <a:ext cx="312" cy="337"/>
              <a:chOff x="4534" y="3341"/>
              <a:chExt cx="388" cy="382"/>
            </a:xfrm>
          </p:grpSpPr>
          <p:sp>
            <p:nvSpPr>
              <p:cNvPr id="556204" name="Line 172"/>
              <p:cNvSpPr>
                <a:spLocks noChangeAspect="1" noChangeShapeType="1"/>
              </p:cNvSpPr>
              <p:nvPr/>
            </p:nvSpPr>
            <p:spPr bwMode="auto">
              <a:xfrm>
                <a:off x="4912" y="3342"/>
                <a:ext cx="0" cy="381"/>
              </a:xfrm>
              <a:prstGeom prst="line">
                <a:avLst/>
              </a:prstGeom>
              <a:noFill/>
              <a:ln w="28575">
                <a:solidFill>
                  <a:srgbClr val="008080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556209" name="Group 177"/>
              <p:cNvGrpSpPr>
                <a:grpSpLocks noChangeAspect="1"/>
              </p:cNvGrpSpPr>
              <p:nvPr/>
            </p:nvGrpSpPr>
            <p:grpSpPr bwMode="auto">
              <a:xfrm>
                <a:off x="4534" y="3341"/>
                <a:ext cx="191" cy="381"/>
                <a:chOff x="4195" y="2115"/>
                <a:chExt cx="273" cy="544"/>
              </a:xfrm>
            </p:grpSpPr>
            <p:sp>
              <p:nvSpPr>
                <p:cNvPr id="556210" name="Line 178"/>
                <p:cNvSpPr>
                  <a:spLocks noChangeAspect="1" noChangeShapeType="1"/>
                </p:cNvSpPr>
                <p:nvPr/>
              </p:nvSpPr>
              <p:spPr bwMode="auto">
                <a:xfrm>
                  <a:off x="4196" y="2115"/>
                  <a:ext cx="0" cy="544"/>
                </a:xfrm>
                <a:prstGeom prst="line">
                  <a:avLst/>
                </a:prstGeom>
                <a:noFill/>
                <a:ln w="28575">
                  <a:solidFill>
                    <a:srgbClr val="008080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56211" name="Line 179"/>
                <p:cNvSpPr>
                  <a:spLocks noChangeAspect="1" noChangeShapeType="1"/>
                </p:cNvSpPr>
                <p:nvPr/>
              </p:nvSpPr>
              <p:spPr bwMode="auto">
                <a:xfrm>
                  <a:off x="4468" y="2115"/>
                  <a:ext cx="0" cy="544"/>
                </a:xfrm>
                <a:prstGeom prst="line">
                  <a:avLst/>
                </a:prstGeom>
                <a:noFill/>
                <a:ln w="28575">
                  <a:solidFill>
                    <a:srgbClr val="008080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56212" name="Line 180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4195" y="2296"/>
                  <a:ext cx="273" cy="91"/>
                </a:xfrm>
                <a:prstGeom prst="line">
                  <a:avLst/>
                </a:prstGeom>
                <a:noFill/>
                <a:ln w="19050">
                  <a:solidFill>
                    <a:srgbClr val="008080"/>
                  </a:solidFill>
                  <a:prstDash val="dash"/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56213" name="Line 181"/>
                <p:cNvSpPr>
                  <a:spLocks noChangeAspect="1" noChangeShapeType="1"/>
                </p:cNvSpPr>
                <p:nvPr/>
              </p:nvSpPr>
              <p:spPr bwMode="auto">
                <a:xfrm>
                  <a:off x="4195" y="2387"/>
                  <a:ext cx="273" cy="91"/>
                </a:xfrm>
                <a:prstGeom prst="line">
                  <a:avLst/>
                </a:prstGeom>
                <a:noFill/>
                <a:ln w="19050">
                  <a:solidFill>
                    <a:srgbClr val="008080"/>
                  </a:solidFill>
                  <a:prstDash val="dash"/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556217" name="Line 185"/>
              <p:cNvSpPr>
                <a:spLocks noChangeAspect="1" noChangeShapeType="1"/>
              </p:cNvSpPr>
              <p:nvPr/>
            </p:nvSpPr>
            <p:spPr bwMode="auto">
              <a:xfrm>
                <a:off x="4732" y="3593"/>
                <a:ext cx="190" cy="0"/>
              </a:xfrm>
              <a:prstGeom prst="line">
                <a:avLst/>
              </a:prstGeom>
              <a:noFill/>
              <a:ln w="19050">
                <a:solidFill>
                  <a:srgbClr val="008080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556230" name="Group 198"/>
            <p:cNvGrpSpPr>
              <a:grpSpLocks/>
            </p:cNvGrpSpPr>
            <p:nvPr/>
          </p:nvGrpSpPr>
          <p:grpSpPr bwMode="auto">
            <a:xfrm>
              <a:off x="4664" y="3138"/>
              <a:ext cx="344" cy="336"/>
              <a:chOff x="4636" y="3838"/>
              <a:chExt cx="428" cy="381"/>
            </a:xfrm>
          </p:grpSpPr>
          <p:sp>
            <p:nvSpPr>
              <p:cNvPr id="556215" name="Line 183"/>
              <p:cNvSpPr>
                <a:spLocks noChangeAspect="1" noChangeShapeType="1"/>
              </p:cNvSpPr>
              <p:nvPr/>
            </p:nvSpPr>
            <p:spPr bwMode="auto">
              <a:xfrm>
                <a:off x="4636" y="3838"/>
                <a:ext cx="0" cy="381"/>
              </a:xfrm>
              <a:prstGeom prst="line">
                <a:avLst/>
              </a:prstGeom>
              <a:noFill/>
              <a:ln w="28575">
                <a:solidFill>
                  <a:srgbClr val="008080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6218" name="Line 186"/>
              <p:cNvSpPr>
                <a:spLocks noChangeAspect="1" noChangeShapeType="1"/>
              </p:cNvSpPr>
              <p:nvPr/>
            </p:nvSpPr>
            <p:spPr bwMode="auto">
              <a:xfrm>
                <a:off x="4648" y="3924"/>
                <a:ext cx="190" cy="0"/>
              </a:xfrm>
              <a:prstGeom prst="line">
                <a:avLst/>
              </a:prstGeom>
              <a:noFill/>
              <a:ln w="19050">
                <a:solidFill>
                  <a:srgbClr val="008080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556222" name="Group 190"/>
              <p:cNvGrpSpPr>
                <a:grpSpLocks noChangeAspect="1"/>
              </p:cNvGrpSpPr>
              <p:nvPr/>
            </p:nvGrpSpPr>
            <p:grpSpPr bwMode="auto">
              <a:xfrm>
                <a:off x="4715" y="3859"/>
                <a:ext cx="349" cy="349"/>
                <a:chOff x="3424" y="1389"/>
                <a:chExt cx="499" cy="499"/>
              </a:xfrm>
            </p:grpSpPr>
            <p:sp>
              <p:nvSpPr>
                <p:cNvPr id="556223" name="Line 191"/>
                <p:cNvSpPr>
                  <a:spLocks noChangeAspect="1" noChangeShapeType="1"/>
                </p:cNvSpPr>
                <p:nvPr/>
              </p:nvSpPr>
              <p:spPr bwMode="auto">
                <a:xfrm rot="607089">
                  <a:off x="3515" y="1389"/>
                  <a:ext cx="318" cy="499"/>
                </a:xfrm>
                <a:prstGeom prst="line">
                  <a:avLst/>
                </a:prstGeom>
                <a:noFill/>
                <a:ln w="28575">
                  <a:solidFill>
                    <a:srgbClr val="008080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56224" name="Line 192"/>
                <p:cNvSpPr>
                  <a:spLocks noChangeAspect="1" noChangeShapeType="1"/>
                </p:cNvSpPr>
                <p:nvPr/>
              </p:nvSpPr>
              <p:spPr bwMode="auto">
                <a:xfrm rot="3152447">
                  <a:off x="3515" y="1389"/>
                  <a:ext cx="318" cy="499"/>
                </a:xfrm>
                <a:prstGeom prst="line">
                  <a:avLst/>
                </a:prstGeom>
                <a:noFill/>
                <a:ln w="28575">
                  <a:solidFill>
                    <a:srgbClr val="008080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556229" name="Line 197"/>
              <p:cNvSpPr>
                <a:spLocks noChangeAspect="1" noChangeShapeType="1"/>
              </p:cNvSpPr>
              <p:nvPr/>
            </p:nvSpPr>
            <p:spPr bwMode="auto">
              <a:xfrm>
                <a:off x="4646" y="4132"/>
                <a:ext cx="190" cy="0"/>
              </a:xfrm>
              <a:prstGeom prst="line">
                <a:avLst/>
              </a:prstGeom>
              <a:noFill/>
              <a:ln w="19050">
                <a:solidFill>
                  <a:srgbClr val="008080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556239" name="Group 207"/>
            <p:cNvGrpSpPr>
              <a:grpSpLocks/>
            </p:cNvGrpSpPr>
            <p:nvPr/>
          </p:nvGrpSpPr>
          <p:grpSpPr bwMode="auto">
            <a:xfrm>
              <a:off x="5032" y="3141"/>
              <a:ext cx="444" cy="344"/>
              <a:chOff x="5036" y="3343"/>
              <a:chExt cx="554" cy="390"/>
            </a:xfrm>
          </p:grpSpPr>
          <p:sp>
            <p:nvSpPr>
              <p:cNvPr id="556226" name="Line 194"/>
              <p:cNvSpPr>
                <a:spLocks noChangeAspect="1" noChangeShapeType="1"/>
              </p:cNvSpPr>
              <p:nvPr/>
            </p:nvSpPr>
            <p:spPr bwMode="auto">
              <a:xfrm>
                <a:off x="5036" y="3343"/>
                <a:ext cx="0" cy="380"/>
              </a:xfrm>
              <a:prstGeom prst="line">
                <a:avLst/>
              </a:prstGeom>
              <a:noFill/>
              <a:ln w="28575">
                <a:solidFill>
                  <a:srgbClr val="008080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6227" name="Line 195"/>
              <p:cNvSpPr>
                <a:spLocks noChangeAspect="1" noChangeShapeType="1"/>
              </p:cNvSpPr>
              <p:nvPr/>
            </p:nvSpPr>
            <p:spPr bwMode="auto">
              <a:xfrm>
                <a:off x="5214" y="3343"/>
                <a:ext cx="0" cy="380"/>
              </a:xfrm>
              <a:prstGeom prst="line">
                <a:avLst/>
              </a:prstGeom>
              <a:noFill/>
              <a:ln w="28575">
                <a:solidFill>
                  <a:srgbClr val="008080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6232" name="Line 200"/>
              <p:cNvSpPr>
                <a:spLocks noChangeAspect="1" noChangeShapeType="1"/>
              </p:cNvSpPr>
              <p:nvPr/>
            </p:nvSpPr>
            <p:spPr bwMode="auto">
              <a:xfrm>
                <a:off x="5406" y="3353"/>
                <a:ext cx="0" cy="380"/>
              </a:xfrm>
              <a:prstGeom prst="line">
                <a:avLst/>
              </a:prstGeom>
              <a:noFill/>
              <a:ln w="28575">
                <a:solidFill>
                  <a:srgbClr val="008080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6233" name="Line 201"/>
              <p:cNvSpPr>
                <a:spLocks noChangeAspect="1" noChangeShapeType="1"/>
              </p:cNvSpPr>
              <p:nvPr/>
            </p:nvSpPr>
            <p:spPr bwMode="auto">
              <a:xfrm>
                <a:off x="5584" y="3353"/>
                <a:ext cx="0" cy="380"/>
              </a:xfrm>
              <a:prstGeom prst="line">
                <a:avLst/>
              </a:prstGeom>
              <a:noFill/>
              <a:ln w="28575">
                <a:solidFill>
                  <a:srgbClr val="008080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6235" name="Line 203"/>
              <p:cNvSpPr>
                <a:spLocks noChangeAspect="1" noChangeShapeType="1"/>
              </p:cNvSpPr>
              <p:nvPr/>
            </p:nvSpPr>
            <p:spPr bwMode="auto">
              <a:xfrm>
                <a:off x="5040" y="3411"/>
                <a:ext cx="550" cy="0"/>
              </a:xfrm>
              <a:prstGeom prst="line">
                <a:avLst/>
              </a:prstGeom>
              <a:noFill/>
              <a:ln w="19050">
                <a:solidFill>
                  <a:srgbClr val="008080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6237" name="Line 205"/>
              <p:cNvSpPr>
                <a:spLocks noChangeShapeType="1"/>
              </p:cNvSpPr>
              <p:nvPr/>
            </p:nvSpPr>
            <p:spPr bwMode="auto">
              <a:xfrm flipV="1">
                <a:off x="5220" y="3414"/>
                <a:ext cx="84" cy="204"/>
              </a:xfrm>
              <a:prstGeom prst="line">
                <a:avLst/>
              </a:prstGeom>
              <a:noFill/>
              <a:ln w="19050">
                <a:solidFill>
                  <a:srgbClr val="008080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6238" name="Line 206"/>
              <p:cNvSpPr>
                <a:spLocks noChangeShapeType="1"/>
              </p:cNvSpPr>
              <p:nvPr/>
            </p:nvSpPr>
            <p:spPr bwMode="auto">
              <a:xfrm flipH="1" flipV="1">
                <a:off x="5308" y="3400"/>
                <a:ext cx="90" cy="210"/>
              </a:xfrm>
              <a:prstGeom prst="line">
                <a:avLst/>
              </a:prstGeom>
              <a:noFill/>
              <a:ln w="19050">
                <a:solidFill>
                  <a:srgbClr val="008080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556266" name="Text Box 234"/>
            <p:cNvSpPr txBox="1">
              <a:spLocks noChangeArrowheads="1"/>
            </p:cNvSpPr>
            <p:nvPr/>
          </p:nvSpPr>
          <p:spPr bwMode="auto">
            <a:xfrm>
              <a:off x="3679" y="3442"/>
              <a:ext cx="360" cy="231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800" b="1">
                  <a:solidFill>
                    <a:srgbClr val="008080"/>
                  </a:solidFill>
                </a:rPr>
                <a:t>+ ...</a:t>
              </a:r>
            </a:p>
          </p:txBody>
        </p:sp>
        <p:sp>
          <p:nvSpPr>
            <p:cNvPr id="556267" name="Text Box 235"/>
            <p:cNvSpPr txBox="1">
              <a:spLocks noChangeArrowheads="1"/>
            </p:cNvSpPr>
            <p:nvPr/>
          </p:nvSpPr>
          <p:spPr bwMode="auto">
            <a:xfrm>
              <a:off x="4468" y="3455"/>
              <a:ext cx="360" cy="231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800" b="1">
                  <a:solidFill>
                    <a:srgbClr val="008080"/>
                  </a:solidFill>
                </a:rPr>
                <a:t>+ ...</a:t>
              </a:r>
            </a:p>
          </p:txBody>
        </p:sp>
        <p:sp>
          <p:nvSpPr>
            <p:cNvPr id="556268" name="Text Box 236"/>
            <p:cNvSpPr txBox="1">
              <a:spLocks noChangeArrowheads="1"/>
            </p:cNvSpPr>
            <p:nvPr/>
          </p:nvSpPr>
          <p:spPr bwMode="auto">
            <a:xfrm>
              <a:off x="5134" y="3442"/>
              <a:ext cx="360" cy="231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800" b="1">
                  <a:solidFill>
                    <a:srgbClr val="008080"/>
                  </a:solidFill>
                </a:rPr>
                <a:t>+ ...</a:t>
              </a:r>
            </a:p>
          </p:txBody>
        </p:sp>
        <p:sp>
          <p:nvSpPr>
            <p:cNvPr id="556269" name="Line 237"/>
            <p:cNvSpPr>
              <a:spLocks noChangeShapeType="1"/>
            </p:cNvSpPr>
            <p:nvPr/>
          </p:nvSpPr>
          <p:spPr bwMode="auto">
            <a:xfrm>
              <a:off x="3497" y="855"/>
              <a:ext cx="0" cy="2718"/>
            </a:xfrm>
            <a:prstGeom prst="line">
              <a:avLst/>
            </a:prstGeom>
            <a:noFill/>
            <a:ln w="28575">
              <a:solidFill>
                <a:schemeClr val="bg1">
                  <a:lumMod val="65000"/>
                </a:schemeClr>
              </a:solidFill>
              <a:prstDash val="sysDot"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6270" name="Line 238"/>
            <p:cNvSpPr>
              <a:spLocks noChangeShapeType="1"/>
            </p:cNvSpPr>
            <p:nvPr/>
          </p:nvSpPr>
          <p:spPr bwMode="auto">
            <a:xfrm>
              <a:off x="4227" y="855"/>
              <a:ext cx="0" cy="2728"/>
            </a:xfrm>
            <a:prstGeom prst="line">
              <a:avLst/>
            </a:prstGeom>
            <a:noFill/>
            <a:ln w="28575">
              <a:solidFill>
                <a:schemeClr val="bg1">
                  <a:lumMod val="65000"/>
                </a:schemeClr>
              </a:solidFill>
              <a:prstDash val="sysDot"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6273" name="Text Box 241"/>
            <p:cNvSpPr txBox="1">
              <a:spLocks noChangeArrowheads="1"/>
            </p:cNvSpPr>
            <p:nvPr/>
          </p:nvSpPr>
          <p:spPr bwMode="auto">
            <a:xfrm>
              <a:off x="3577" y="800"/>
              <a:ext cx="583" cy="192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400" b="1"/>
                <a:t>NN force</a:t>
              </a:r>
            </a:p>
          </p:txBody>
        </p:sp>
        <p:sp>
          <p:nvSpPr>
            <p:cNvPr id="556274" name="Text Box 242"/>
            <p:cNvSpPr txBox="1">
              <a:spLocks noChangeArrowheads="1"/>
            </p:cNvSpPr>
            <p:nvPr/>
          </p:nvSpPr>
          <p:spPr bwMode="auto">
            <a:xfrm>
              <a:off x="4254" y="810"/>
              <a:ext cx="664" cy="192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400" b="1"/>
                <a:t>NNN force</a:t>
              </a:r>
            </a:p>
          </p:txBody>
        </p:sp>
        <p:sp>
          <p:nvSpPr>
            <p:cNvPr id="556275" name="Text Box 243"/>
            <p:cNvSpPr txBox="1">
              <a:spLocks noChangeArrowheads="1"/>
            </p:cNvSpPr>
            <p:nvPr/>
          </p:nvSpPr>
          <p:spPr bwMode="auto">
            <a:xfrm>
              <a:off x="4945" y="811"/>
              <a:ext cx="745" cy="192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400" b="1"/>
                <a:t>NNNN force</a:t>
              </a:r>
            </a:p>
          </p:txBody>
        </p:sp>
        <p:sp>
          <p:nvSpPr>
            <p:cNvPr id="556276" name="Text Box 244"/>
            <p:cNvSpPr txBox="1">
              <a:spLocks noChangeArrowheads="1"/>
            </p:cNvSpPr>
            <p:nvPr/>
          </p:nvSpPr>
          <p:spPr bwMode="auto">
            <a:xfrm>
              <a:off x="3157" y="1054"/>
              <a:ext cx="272" cy="326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400" b="1">
                  <a:solidFill>
                    <a:srgbClr val="339933"/>
                  </a:solidFill>
                </a:rPr>
                <a:t>Q</a:t>
              </a:r>
              <a:r>
                <a:rPr lang="en-US" sz="1400" b="1" baseline="30000">
                  <a:solidFill>
                    <a:srgbClr val="339933"/>
                  </a:solidFill>
                </a:rPr>
                <a:t>0</a:t>
              </a:r>
            </a:p>
            <a:p>
              <a:r>
                <a:rPr lang="en-US" sz="1400" b="1">
                  <a:solidFill>
                    <a:srgbClr val="339933"/>
                  </a:solidFill>
                </a:rPr>
                <a:t>LO</a:t>
              </a:r>
            </a:p>
          </p:txBody>
        </p:sp>
        <p:sp>
          <p:nvSpPr>
            <p:cNvPr id="556277" name="Text Box 245"/>
            <p:cNvSpPr txBox="1">
              <a:spLocks noChangeArrowheads="1"/>
            </p:cNvSpPr>
            <p:nvPr/>
          </p:nvSpPr>
          <p:spPr bwMode="auto">
            <a:xfrm>
              <a:off x="3117" y="1657"/>
              <a:ext cx="353" cy="326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1400" b="1">
                  <a:solidFill>
                    <a:schemeClr val="accent2"/>
                  </a:solidFill>
                </a:rPr>
                <a:t>Q</a:t>
              </a:r>
              <a:r>
                <a:rPr lang="en-US" sz="1400" b="1" baseline="30000">
                  <a:solidFill>
                    <a:schemeClr val="accent2"/>
                  </a:solidFill>
                </a:rPr>
                <a:t>2</a:t>
              </a:r>
            </a:p>
            <a:p>
              <a:r>
                <a:rPr lang="en-US" sz="1400" b="1">
                  <a:solidFill>
                    <a:schemeClr val="accent2"/>
                  </a:solidFill>
                </a:rPr>
                <a:t>NLO</a:t>
              </a:r>
            </a:p>
          </p:txBody>
        </p:sp>
        <p:sp>
          <p:nvSpPr>
            <p:cNvPr id="556278" name="Text Box 246"/>
            <p:cNvSpPr txBox="1">
              <a:spLocks noChangeArrowheads="1"/>
            </p:cNvSpPr>
            <p:nvPr/>
          </p:nvSpPr>
          <p:spPr bwMode="auto">
            <a:xfrm>
              <a:off x="3124" y="2459"/>
              <a:ext cx="392" cy="326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400" b="1">
                  <a:solidFill>
                    <a:srgbClr val="FF3300"/>
                  </a:solidFill>
                </a:rPr>
                <a:t>Q</a:t>
              </a:r>
              <a:r>
                <a:rPr lang="en-US" sz="1400" b="1" baseline="30000">
                  <a:solidFill>
                    <a:srgbClr val="FF3300"/>
                  </a:solidFill>
                </a:rPr>
                <a:t>3</a:t>
              </a:r>
            </a:p>
            <a:p>
              <a:r>
                <a:rPr lang="en-US" sz="1400" b="1">
                  <a:solidFill>
                    <a:srgbClr val="FF3300"/>
                  </a:solidFill>
                </a:rPr>
                <a:t>N</a:t>
              </a:r>
              <a:r>
                <a:rPr lang="en-US" sz="1400" b="1" baseline="30000">
                  <a:solidFill>
                    <a:srgbClr val="FF3300"/>
                  </a:solidFill>
                </a:rPr>
                <a:t>2</a:t>
              </a:r>
              <a:r>
                <a:rPr lang="en-US" sz="1400" b="1">
                  <a:solidFill>
                    <a:srgbClr val="FF3300"/>
                  </a:solidFill>
                </a:rPr>
                <a:t>LO</a:t>
              </a:r>
            </a:p>
          </p:txBody>
        </p:sp>
        <p:sp>
          <p:nvSpPr>
            <p:cNvPr id="556279" name="Text Box 247"/>
            <p:cNvSpPr txBox="1">
              <a:spLocks noChangeArrowheads="1"/>
            </p:cNvSpPr>
            <p:nvPr/>
          </p:nvSpPr>
          <p:spPr bwMode="auto">
            <a:xfrm>
              <a:off x="3122" y="3227"/>
              <a:ext cx="397" cy="326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1400" b="1">
                  <a:solidFill>
                    <a:srgbClr val="008080"/>
                  </a:solidFill>
                </a:rPr>
                <a:t>Q</a:t>
              </a:r>
              <a:r>
                <a:rPr lang="en-US" sz="1400" b="1" baseline="30000">
                  <a:solidFill>
                    <a:srgbClr val="008080"/>
                  </a:solidFill>
                </a:rPr>
                <a:t>4</a:t>
              </a:r>
            </a:p>
            <a:p>
              <a:r>
                <a:rPr lang="en-US" sz="1400" b="1">
                  <a:solidFill>
                    <a:srgbClr val="008080"/>
                  </a:solidFill>
                </a:rPr>
                <a:t>N</a:t>
              </a:r>
              <a:r>
                <a:rPr lang="en-US" sz="1400" b="1" baseline="30000">
                  <a:solidFill>
                    <a:srgbClr val="008080"/>
                  </a:solidFill>
                </a:rPr>
                <a:t>3</a:t>
              </a:r>
              <a:r>
                <a:rPr lang="en-US" sz="1400" b="1">
                  <a:solidFill>
                    <a:srgbClr val="008080"/>
                  </a:solidFill>
                </a:rPr>
                <a:t>LO</a:t>
              </a:r>
            </a:p>
          </p:txBody>
        </p:sp>
      </p:grpSp>
      <p:sp>
        <p:nvSpPr>
          <p:cNvPr id="556290" name="Text Box 258"/>
          <p:cNvSpPr txBox="1">
            <a:spLocks noChangeArrowheads="1"/>
          </p:cNvSpPr>
          <p:nvPr/>
        </p:nvSpPr>
        <p:spPr bwMode="auto">
          <a:xfrm>
            <a:off x="6032500" y="5773738"/>
            <a:ext cx="2590800" cy="4572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r"/>
            <a:r>
              <a:rPr lang="en-US" sz="1200">
                <a:solidFill>
                  <a:schemeClr val="accent2"/>
                </a:solidFill>
              </a:rPr>
              <a:t>Worked out by Van Kolck, Keiser, Meissner, Epelbaum, Machleidt, ...</a:t>
            </a:r>
            <a:endParaRPr lang="en-US" sz="1200">
              <a:solidFill>
                <a:srgbClr val="FF3300"/>
              </a:solidFill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sz="half" idx="1"/>
          </p:nvPr>
        </p:nvSpPr>
        <p:spPr>
          <a:xfrm>
            <a:off x="533400" y="1524000"/>
            <a:ext cx="3962400" cy="4267200"/>
          </a:xfrm>
        </p:spPr>
        <p:txBody>
          <a:bodyPr/>
          <a:lstStyle/>
          <a:p>
            <a:r>
              <a:rPr lang="en-US" sz="1800" dirty="0" smtClean="0"/>
              <a:t>Two- plus three-nucleon (NN+3N) forces from chiral effective field theory (EFT)</a:t>
            </a:r>
          </a:p>
          <a:p>
            <a:endParaRPr lang="en-US" sz="800" dirty="0" smtClean="0"/>
          </a:p>
          <a:p>
            <a:pPr marL="857250" lvl="1" indent="-457200"/>
            <a:r>
              <a:rPr lang="en-US" dirty="0" smtClean="0"/>
              <a:t>NN potential at N</a:t>
            </a:r>
            <a:r>
              <a:rPr lang="en-US" baseline="30000" dirty="0" smtClean="0"/>
              <a:t>3</a:t>
            </a:r>
            <a:r>
              <a:rPr lang="en-US" dirty="0" smtClean="0"/>
              <a:t>LO (by </a:t>
            </a:r>
            <a:r>
              <a:rPr lang="en-US" dirty="0" err="1"/>
              <a:t>Entem</a:t>
            </a:r>
            <a:r>
              <a:rPr lang="en-US" dirty="0"/>
              <a:t> &amp; </a:t>
            </a:r>
            <a:r>
              <a:rPr lang="en-US" dirty="0" err="1" smtClean="0"/>
              <a:t>Machleidt</a:t>
            </a:r>
            <a:r>
              <a:rPr lang="en-US" dirty="0" smtClean="0"/>
              <a:t>)</a:t>
            </a:r>
            <a:endParaRPr lang="en-US" dirty="0"/>
          </a:p>
          <a:p>
            <a:pPr marL="857250" lvl="1" indent="-457200"/>
            <a:endParaRPr lang="en-US" sz="900" dirty="0"/>
          </a:p>
          <a:p>
            <a:pPr marL="857250" lvl="1" indent="-457200"/>
            <a:r>
              <a:rPr lang="en-US" dirty="0" smtClean="0"/>
              <a:t>3N force at N</a:t>
            </a:r>
            <a:r>
              <a:rPr lang="en-US" baseline="30000" dirty="0" smtClean="0"/>
              <a:t>2</a:t>
            </a:r>
            <a:r>
              <a:rPr lang="en-US" dirty="0" smtClean="0"/>
              <a:t>LO (in </a:t>
            </a:r>
            <a:r>
              <a:rPr lang="en-US" dirty="0"/>
              <a:t>the local form by </a:t>
            </a:r>
            <a:r>
              <a:rPr lang="en-US" dirty="0" err="1" smtClean="0"/>
              <a:t>Navratil</a:t>
            </a:r>
            <a:r>
              <a:rPr lang="en-US" dirty="0" smtClean="0"/>
              <a:t>) </a:t>
            </a:r>
            <a:endParaRPr lang="en-US" dirty="0"/>
          </a:p>
          <a:p>
            <a:pPr marL="857250" lvl="1" indent="-457200"/>
            <a:endParaRPr lang="en-US" sz="900" dirty="0"/>
          </a:p>
          <a:p>
            <a:pPr marL="857250" lvl="1" indent="-457200"/>
            <a:r>
              <a:rPr lang="en-US" dirty="0"/>
              <a:t>Guided by quantum </a:t>
            </a:r>
            <a:r>
              <a:rPr lang="en-US" dirty="0" err="1"/>
              <a:t>chormodynamics</a:t>
            </a:r>
            <a:r>
              <a:rPr lang="en-US" dirty="0"/>
              <a:t> (QCD)</a:t>
            </a:r>
          </a:p>
          <a:p>
            <a:pPr marL="857250" lvl="1" indent="-457200"/>
            <a:endParaRPr lang="en-US" sz="900" dirty="0"/>
          </a:p>
          <a:p>
            <a:pPr marL="857250" lvl="1" indent="-457200"/>
            <a:r>
              <a:rPr lang="en-US" dirty="0"/>
              <a:t>Entirely constrained in </a:t>
            </a:r>
            <a:r>
              <a:rPr lang="en-US" dirty="0" smtClean="0"/>
              <a:t>the  2- and 3-nucleon systems 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43012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56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5629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Latest Publications</a:t>
            </a:r>
            <a:endParaRPr lang="en-US" dirty="0"/>
          </a:p>
        </p:txBody>
      </p:sp>
      <p:pic>
        <p:nvPicPr>
          <p:cNvPr id="6" name="Picture 5" descr="He7.tif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096" t="-1" r="-2091" b="33803"/>
          <a:stretch/>
        </p:blipFill>
        <p:spPr>
          <a:xfrm>
            <a:off x="585397" y="2480566"/>
            <a:ext cx="7949003" cy="1364708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7" name="Picture 6" descr="3-cluster.tif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688"/>
          <a:stretch/>
        </p:blipFill>
        <p:spPr>
          <a:xfrm>
            <a:off x="1721046" y="3935345"/>
            <a:ext cx="5677705" cy="1123023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8" name="Picture 7" descr="NNN.tif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50" t="-1" r="-880" b="41335"/>
          <a:stretch/>
        </p:blipFill>
        <p:spPr>
          <a:xfrm>
            <a:off x="697106" y="5181600"/>
            <a:ext cx="7725585" cy="1085548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9" name="Picture 8" descr="He7-letter.tif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86" y="1098261"/>
            <a:ext cx="7557025" cy="1263939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29317555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2006600" y="3920490"/>
            <a:ext cx="1742721" cy="1050231"/>
            <a:chOff x="2006600" y="3920490"/>
            <a:chExt cx="1742721" cy="1050231"/>
          </a:xfrm>
        </p:grpSpPr>
        <p:sp>
          <p:nvSpPr>
            <p:cNvPr id="32" name="Pentagon 31"/>
            <p:cNvSpPr/>
            <p:nvPr/>
          </p:nvSpPr>
          <p:spPr bwMode="auto">
            <a:xfrm>
              <a:off x="2006600" y="3920490"/>
              <a:ext cx="1739192" cy="502920"/>
            </a:xfrm>
            <a:prstGeom prst="homePlat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48" charset="0"/>
                  <a:ea typeface="ＭＳ Ｐゴシック" pitchFamily="48" charset="-128"/>
                  <a:cs typeface="ＭＳ Ｐゴシック" pitchFamily="48" charset="-128"/>
                </a:rPr>
                <a:t>Decouples low and </a:t>
              </a:r>
            </a:p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48" charset="0"/>
                  <a:ea typeface="ＭＳ Ｐゴシック" pitchFamily="48" charset="-128"/>
                  <a:cs typeface="ＭＳ Ｐゴシック" pitchFamily="48" charset="-128"/>
                </a:rPr>
                <a:t>high momenta</a:t>
              </a:r>
              <a:endPara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48" charset="0"/>
                <a:ea typeface="ＭＳ Ｐゴシック" pitchFamily="48" charset="-128"/>
                <a:cs typeface="ＭＳ Ｐゴシック" pitchFamily="48" charset="-128"/>
              </a:endParaRPr>
            </a:p>
          </p:txBody>
        </p:sp>
        <p:sp>
          <p:nvSpPr>
            <p:cNvPr id="33" name="Pentagon 32"/>
            <p:cNvSpPr/>
            <p:nvPr/>
          </p:nvSpPr>
          <p:spPr bwMode="auto">
            <a:xfrm>
              <a:off x="2010129" y="4479837"/>
              <a:ext cx="1739192" cy="490884"/>
            </a:xfrm>
            <a:prstGeom prst="homePlat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48" charset="0"/>
                  <a:ea typeface="ＭＳ Ｐゴシック" pitchFamily="48" charset="-128"/>
                  <a:cs typeface="ＭＳ Ｐゴシック" pitchFamily="48" charset="-128"/>
                </a:rPr>
                <a:t>Induces 3-</a:t>
              </a:r>
              <a:r>
                <a:rPr lang="en-US" sz="1200" dirty="0" smtClean="0">
                  <a:solidFill>
                    <a:schemeClr val="tx1"/>
                  </a:solidFill>
                  <a:latin typeface="Arial" pitchFamily="48" charset="0"/>
                  <a:ea typeface="ＭＳ Ｐゴシック" pitchFamily="48" charset="-128"/>
                  <a:cs typeface="ＭＳ Ｐゴシック" pitchFamily="48" charset="-128"/>
                </a:rPr>
                <a:t>body (&amp; </a:t>
              </a:r>
            </a:p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200" dirty="0" smtClean="0">
                  <a:solidFill>
                    <a:schemeClr val="tx1"/>
                  </a:solidFill>
                  <a:latin typeface="Arial" pitchFamily="48" charset="0"/>
                  <a:ea typeface="ＭＳ Ｐゴシック" pitchFamily="48" charset="-128"/>
                  <a:cs typeface="ＭＳ Ｐゴシック" pitchFamily="48" charset="-128"/>
                </a:rPr>
                <a:t>higher-body) forces</a:t>
              </a:r>
              <a:endPara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48" charset="0"/>
                <a:ea typeface="ＭＳ Ｐゴシック" pitchFamily="48" charset="-128"/>
                <a:cs typeface="ＭＳ Ｐゴシック" pitchFamily="48" charset="-128"/>
              </a:endParaRPr>
            </a:p>
          </p:txBody>
        </p:sp>
      </p:grp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33400" y="180975"/>
            <a:ext cx="8077200" cy="809625"/>
          </a:xfrm>
        </p:spPr>
        <p:txBody>
          <a:bodyPr/>
          <a:lstStyle/>
          <a:p>
            <a:r>
              <a:rPr lang="en-US" dirty="0" smtClean="0"/>
              <a:t>2) ‘Soften’ the interactions using unitary transformations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533400" y="1371600"/>
            <a:ext cx="8077200" cy="838200"/>
          </a:xfrm>
        </p:spPr>
        <p:txBody>
          <a:bodyPr/>
          <a:lstStyle/>
          <a:p>
            <a:r>
              <a:rPr lang="en-US" dirty="0" smtClean="0"/>
              <a:t>Similarity Renormalization Group (SRG) method</a:t>
            </a:r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80027898"/>
              </p:ext>
            </p:extLst>
          </p:nvPr>
        </p:nvGraphicFramePr>
        <p:xfrm>
          <a:off x="762000" y="2092326"/>
          <a:ext cx="3810000" cy="620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2" name="Equation" r:id="rId4" imgW="2413000" imgH="393700" progId="Equation.3">
                  <p:embed/>
                </p:oleObj>
              </mc:Choice>
              <mc:Fallback>
                <p:oleObj name="Equation" r:id="rId4" imgW="2413000" imgH="393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62000" y="2092326"/>
                        <a:ext cx="3810000" cy="6207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Content Placeholder 4" descr="vsrg_T_1S0_kvnn_06_lam20p0_Lam2p0_contour_k.png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78" t="25724" r="17984" b="2795"/>
          <a:stretch/>
        </p:blipFill>
        <p:spPr bwMode="auto">
          <a:xfrm>
            <a:off x="3912284" y="3892551"/>
            <a:ext cx="1121990" cy="11163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76200" dir="18900000" sy="23000" kx="-1200000" algn="bl" rotWithShape="0">
              <a:srgbClr val="008000">
                <a:alpha val="20000"/>
              </a:srgbClr>
            </a:outerShdw>
          </a:effectLst>
        </p:spPr>
      </p:pic>
      <p:sp>
        <p:nvSpPr>
          <p:cNvPr id="15" name="TextBox 14"/>
          <p:cNvSpPr txBox="1"/>
          <p:nvPr/>
        </p:nvSpPr>
        <p:spPr>
          <a:xfrm>
            <a:off x="3886200" y="4696727"/>
            <a:ext cx="1005179" cy="3351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Symbol" charset="2"/>
                <a:cs typeface="Symbol" charset="2"/>
              </a:rPr>
              <a:t>l</a:t>
            </a:r>
            <a:r>
              <a:rPr lang="en-US" sz="1200" dirty="0" smtClean="0">
                <a:latin typeface="Symbol" charset="2"/>
                <a:cs typeface="Symbol" charset="2"/>
              </a:rPr>
              <a:t> </a:t>
            </a:r>
            <a:r>
              <a:rPr lang="en-US" sz="1200" dirty="0" smtClean="0"/>
              <a:t>= 2 fm</a:t>
            </a:r>
            <a:r>
              <a:rPr lang="en-US" sz="1200" baseline="30000" dirty="0" smtClean="0"/>
              <a:t>-1</a:t>
            </a:r>
            <a:endParaRPr lang="en-US" sz="1200" baseline="30000" dirty="0"/>
          </a:p>
        </p:txBody>
      </p:sp>
      <p:sp>
        <p:nvSpPr>
          <p:cNvPr id="11" name="TextBox 10"/>
          <p:cNvSpPr txBox="1"/>
          <p:nvPr/>
        </p:nvSpPr>
        <p:spPr>
          <a:xfrm>
            <a:off x="1042043" y="2851562"/>
            <a:ext cx="14593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Unitary transformations</a:t>
            </a:r>
          </a:p>
        </p:txBody>
      </p:sp>
      <p:sp>
        <p:nvSpPr>
          <p:cNvPr id="12" name="Rectangle 11"/>
          <p:cNvSpPr/>
          <p:nvPr/>
        </p:nvSpPr>
        <p:spPr bwMode="auto">
          <a:xfrm>
            <a:off x="1297774" y="2220768"/>
            <a:ext cx="291313" cy="346364"/>
          </a:xfrm>
          <a:prstGeom prst="rect">
            <a:avLst/>
          </a:prstGeom>
          <a:solidFill>
            <a:srgbClr val="FF0000">
              <a:alpha val="28000"/>
            </a:srgbClr>
          </a:solidFill>
          <a:ln>
            <a:noFill/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2021674" y="2220768"/>
            <a:ext cx="291313" cy="346364"/>
          </a:xfrm>
          <a:prstGeom prst="rect">
            <a:avLst/>
          </a:prstGeom>
          <a:solidFill>
            <a:srgbClr val="FF0000">
              <a:alpha val="28000"/>
            </a:srgbClr>
          </a:solidFill>
          <a:ln>
            <a:noFill/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 dirty="0">
              <a:solidFill>
                <a:srgbClr val="000000"/>
              </a:solidFill>
            </a:endParaRPr>
          </a:p>
        </p:txBody>
      </p:sp>
      <p:cxnSp>
        <p:nvCxnSpPr>
          <p:cNvPr id="20" name="Straight Arrow Connector 19"/>
          <p:cNvCxnSpPr>
            <a:stCxn id="11" idx="0"/>
            <a:endCxn id="19" idx="2"/>
          </p:cNvCxnSpPr>
          <p:nvPr/>
        </p:nvCxnSpPr>
        <p:spPr>
          <a:xfrm flipV="1">
            <a:off x="1771705" y="2567132"/>
            <a:ext cx="395626" cy="284430"/>
          </a:xfrm>
          <a:prstGeom prst="straightConnector1">
            <a:avLst/>
          </a:prstGeom>
          <a:ln w="19050" cmpd="sng">
            <a:solidFill>
              <a:srgbClr val="FF000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11" idx="0"/>
            <a:endCxn id="12" idx="2"/>
          </p:cNvCxnSpPr>
          <p:nvPr/>
        </p:nvCxnSpPr>
        <p:spPr>
          <a:xfrm flipH="1" flipV="1">
            <a:off x="1443431" y="2567132"/>
            <a:ext cx="328274" cy="284430"/>
          </a:xfrm>
          <a:prstGeom prst="straightConnector1">
            <a:avLst/>
          </a:prstGeom>
          <a:ln w="19050" cmpd="sng">
            <a:solidFill>
              <a:srgbClr val="FF000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2605087" y="3197423"/>
            <a:ext cx="14414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1400" dirty="0" smtClean="0"/>
              <a:t>Flow parameter</a:t>
            </a:r>
          </a:p>
        </p:txBody>
      </p:sp>
      <p:cxnSp>
        <p:nvCxnSpPr>
          <p:cNvPr id="23" name="Straight Arrow Connector 22"/>
          <p:cNvCxnSpPr>
            <a:stCxn id="22" idx="0"/>
          </p:cNvCxnSpPr>
          <p:nvPr/>
        </p:nvCxnSpPr>
        <p:spPr>
          <a:xfrm flipH="1" flipV="1">
            <a:off x="3119437" y="2825750"/>
            <a:ext cx="206360" cy="371673"/>
          </a:xfrm>
          <a:prstGeom prst="straightConnector1">
            <a:avLst/>
          </a:prstGeom>
          <a:ln w="19050" cmpd="sng">
            <a:solidFill>
              <a:srgbClr val="FF000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1" name="Group 50"/>
          <p:cNvGrpSpPr/>
          <p:nvPr/>
        </p:nvGrpSpPr>
        <p:grpSpPr>
          <a:xfrm>
            <a:off x="3910324" y="3886200"/>
            <a:ext cx="1117600" cy="1136650"/>
            <a:chOff x="6800850" y="3422650"/>
            <a:chExt cx="1117600" cy="1111250"/>
          </a:xfrm>
        </p:grpSpPr>
        <p:cxnSp>
          <p:nvCxnSpPr>
            <p:cNvPr id="44" name="Straight Connector 43"/>
            <p:cNvCxnSpPr/>
            <p:nvPr/>
          </p:nvCxnSpPr>
          <p:spPr bwMode="auto">
            <a:xfrm>
              <a:off x="6807200" y="3841750"/>
              <a:ext cx="431800" cy="0"/>
            </a:xfrm>
            <a:prstGeom prst="line">
              <a:avLst/>
            </a:prstGeom>
            <a:solidFill>
              <a:srgbClr val="FFFF99"/>
            </a:solidFill>
            <a:ln w="9525" cap="flat" cmpd="sng" algn="ctr">
              <a:solidFill>
                <a:srgbClr val="000000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5" name="Straight Connector 44"/>
            <p:cNvCxnSpPr/>
            <p:nvPr/>
          </p:nvCxnSpPr>
          <p:spPr bwMode="auto">
            <a:xfrm flipV="1">
              <a:off x="7232650" y="3429000"/>
              <a:ext cx="0" cy="419100"/>
            </a:xfrm>
            <a:prstGeom prst="line">
              <a:avLst/>
            </a:prstGeom>
            <a:solidFill>
              <a:srgbClr val="FFFF99"/>
            </a:solidFill>
            <a:ln w="9525" cap="flat" cmpd="sng" algn="ctr">
              <a:solidFill>
                <a:srgbClr val="000000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50" name="Freeform 49"/>
            <p:cNvSpPr/>
            <p:nvPr/>
          </p:nvSpPr>
          <p:spPr>
            <a:xfrm>
              <a:off x="6800850" y="3422650"/>
              <a:ext cx="1117600" cy="1111250"/>
            </a:xfrm>
            <a:custGeom>
              <a:avLst/>
              <a:gdLst>
                <a:gd name="connsiteX0" fmla="*/ 0 w 1117600"/>
                <a:gd name="connsiteY0" fmla="*/ 425450 h 1111250"/>
                <a:gd name="connsiteX1" fmla="*/ 0 w 1117600"/>
                <a:gd name="connsiteY1" fmla="*/ 1111250 h 1111250"/>
                <a:gd name="connsiteX2" fmla="*/ 1117600 w 1117600"/>
                <a:gd name="connsiteY2" fmla="*/ 1104900 h 1111250"/>
                <a:gd name="connsiteX3" fmla="*/ 1111250 w 1117600"/>
                <a:gd name="connsiteY3" fmla="*/ 0 h 1111250"/>
                <a:gd name="connsiteX4" fmla="*/ 431800 w 1117600"/>
                <a:gd name="connsiteY4" fmla="*/ 12700 h 1111250"/>
                <a:gd name="connsiteX5" fmla="*/ 438150 w 1117600"/>
                <a:gd name="connsiteY5" fmla="*/ 419100 h 1111250"/>
                <a:gd name="connsiteX6" fmla="*/ 0 w 1117600"/>
                <a:gd name="connsiteY6" fmla="*/ 425450 h 1111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17600" h="1111250">
                  <a:moveTo>
                    <a:pt x="0" y="425450"/>
                  </a:moveTo>
                  <a:lnTo>
                    <a:pt x="0" y="1111250"/>
                  </a:lnTo>
                  <a:lnTo>
                    <a:pt x="1117600" y="1104900"/>
                  </a:lnTo>
                  <a:cubicBezTo>
                    <a:pt x="1115483" y="736600"/>
                    <a:pt x="1113367" y="368300"/>
                    <a:pt x="1111250" y="0"/>
                  </a:cubicBezTo>
                  <a:lnTo>
                    <a:pt x="431800" y="12700"/>
                  </a:lnTo>
                  <a:lnTo>
                    <a:pt x="438150" y="419100"/>
                  </a:lnTo>
                  <a:lnTo>
                    <a:pt x="0" y="425450"/>
                  </a:lnTo>
                  <a:close/>
                </a:path>
              </a:pathLst>
            </a:custGeom>
            <a:solidFill>
              <a:schemeClr val="tx1">
                <a:alpha val="61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48" charset="0"/>
                <a:ea typeface="ＭＳ Ｐゴシック" pitchFamily="48" charset="-128"/>
                <a:cs typeface="ＭＳ Ｐゴシック" pitchFamily="48" charset="-128"/>
              </a:endParaRPr>
            </a:p>
          </p:txBody>
        </p:sp>
      </p:grpSp>
      <p:pic>
        <p:nvPicPr>
          <p:cNvPr id="2" name="Picture 1" descr="He4-srg.tiff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61" y="2058494"/>
            <a:ext cx="3352739" cy="3199306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6019861" y="3362980"/>
            <a:ext cx="7783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SRG 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NN+3N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7086661" y="3124200"/>
            <a:ext cx="1257300" cy="5207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48" charset="0"/>
              <a:ea typeface="ＭＳ Ｐゴシック" pitchFamily="48" charset="-128"/>
              <a:cs typeface="ＭＳ Ｐゴシック" pitchFamily="48" charset="-12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086661" y="3352800"/>
            <a:ext cx="7783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Bare </a:t>
            </a:r>
          </a:p>
          <a:p>
            <a:r>
              <a:rPr lang="en-US" b="1" dirty="0" smtClean="0"/>
              <a:t>NN+3N</a:t>
            </a:r>
            <a:endParaRPr lang="en-US" b="1" dirty="0"/>
          </a:p>
        </p:txBody>
      </p:sp>
      <p:cxnSp>
        <p:nvCxnSpPr>
          <p:cNvPr id="24" name="Straight Arrow Connector 23"/>
          <p:cNvCxnSpPr/>
          <p:nvPr/>
        </p:nvCxnSpPr>
        <p:spPr bwMode="auto">
          <a:xfrm flipH="1">
            <a:off x="7239061" y="3886200"/>
            <a:ext cx="152400" cy="304800"/>
          </a:xfrm>
          <a:prstGeom prst="straightConnector1">
            <a:avLst/>
          </a:prstGeom>
          <a:solidFill>
            <a:srgbClr val="FFFF99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4" name="Straight Arrow Connector 33"/>
          <p:cNvCxnSpPr/>
          <p:nvPr/>
        </p:nvCxnSpPr>
        <p:spPr bwMode="auto">
          <a:xfrm flipH="1">
            <a:off x="6248461" y="3886200"/>
            <a:ext cx="152400" cy="304800"/>
          </a:xfrm>
          <a:prstGeom prst="straightConnector1">
            <a:avLst/>
          </a:prstGeom>
          <a:solidFill>
            <a:srgbClr val="FFFF99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5" name="Rectangle 7"/>
          <p:cNvSpPr>
            <a:spLocks noChangeArrowheads="1"/>
          </p:cNvSpPr>
          <p:nvPr/>
        </p:nvSpPr>
        <p:spPr bwMode="auto">
          <a:xfrm>
            <a:off x="685800" y="5525112"/>
            <a:ext cx="7772400" cy="774233"/>
          </a:xfrm>
          <a:prstGeom prst="rect">
            <a:avLst/>
          </a:prstGeom>
          <a:solidFill>
            <a:srgbClr val="124A91"/>
          </a:solidFill>
          <a:ln w="3175">
            <a:solidFill>
              <a:srgbClr val="B3B3B3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spcAft>
                <a:spcPts val="600"/>
              </a:spcAft>
            </a:pPr>
            <a:r>
              <a:rPr lang="en-US" sz="1800" b="1" dirty="0" smtClean="0">
                <a:solidFill>
                  <a:schemeClr val="bg1"/>
                </a:solidFill>
                <a:latin typeface="Helvetica" charset="0"/>
                <a:ea typeface="ＭＳ Ｐゴシック" charset="0"/>
                <a:cs typeface="ＭＳ Ｐゴシック" charset="0"/>
              </a:rPr>
              <a:t>For the lightest nuclei SRG-evolved NN+3N forces allow to obtain</a:t>
            </a:r>
            <a:endParaRPr lang="en-US" sz="1800" b="1" dirty="0">
              <a:solidFill>
                <a:schemeClr val="bg1"/>
              </a:solidFill>
              <a:latin typeface="Helvetica" charset="0"/>
              <a:ea typeface="ＭＳ Ｐゴシック" charset="0"/>
              <a:cs typeface="ＭＳ Ｐゴシック" charset="0"/>
            </a:endParaRPr>
          </a:p>
          <a:p>
            <a:pPr eaLnBrk="0" hangingPunct="0">
              <a:spcAft>
                <a:spcPts val="600"/>
              </a:spcAft>
            </a:pPr>
            <a:r>
              <a:rPr lang="en-US" sz="1800" b="1" dirty="0">
                <a:solidFill>
                  <a:schemeClr val="bg1"/>
                </a:solidFill>
                <a:latin typeface="Helvetica" charset="0"/>
                <a:ea typeface="ＭＳ Ｐゴシック" charset="0"/>
                <a:cs typeface="ＭＳ Ｐゴシック" charset="0"/>
              </a:rPr>
              <a:t>u</a:t>
            </a:r>
            <a:r>
              <a:rPr lang="en-US" sz="1800" b="1" dirty="0" smtClean="0">
                <a:solidFill>
                  <a:schemeClr val="bg1"/>
                </a:solidFill>
                <a:latin typeface="Helvetica" charset="0"/>
                <a:ea typeface="ＭＳ Ｐゴシック" charset="0"/>
                <a:cs typeface="ＭＳ Ｐゴシック" charset="0"/>
              </a:rPr>
              <a:t>nitarily equivalent results in much smaller model spaces 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533400" y="3892550"/>
            <a:ext cx="1162261" cy="1139346"/>
            <a:chOff x="533400" y="3892550"/>
            <a:chExt cx="1162261" cy="1139346"/>
          </a:xfrm>
        </p:grpSpPr>
        <p:pic>
          <p:nvPicPr>
            <p:cNvPr id="16" name="Content Placeholder 4" descr="vsrg_T_1S0_kvnn_06_lam20p0_Lam2p0_contour_k.png"/>
            <p:cNvPicPr>
              <a:picLocks noChangeAspect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76" t="25400" r="17979" b="3739"/>
            <a:stretch/>
          </p:blipFill>
          <p:spPr bwMode="auto">
            <a:xfrm>
              <a:off x="573614" y="3892550"/>
              <a:ext cx="1122047" cy="11163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76200" dir="18900000" sy="23000" kx="-1200000" algn="bl" rotWithShape="0">
                <a:srgbClr val="800000">
                  <a:alpha val="20000"/>
                </a:srgbClr>
              </a:outerShdw>
            </a:effectLst>
          </p:spPr>
        </p:pic>
        <p:sp>
          <p:nvSpPr>
            <p:cNvPr id="17" name="TextBox 16"/>
            <p:cNvSpPr txBox="1"/>
            <p:nvPr/>
          </p:nvSpPr>
          <p:spPr>
            <a:xfrm>
              <a:off x="533400" y="4696727"/>
              <a:ext cx="1108738" cy="3351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FFFF00"/>
                  </a:solidFill>
                  <a:latin typeface="Symbol" charset="2"/>
                  <a:cs typeface="Symbol" charset="2"/>
                </a:rPr>
                <a:t>l</a:t>
              </a:r>
              <a:r>
                <a:rPr lang="en-US" sz="1200" dirty="0" smtClean="0">
                  <a:solidFill>
                    <a:srgbClr val="FFFF00"/>
                  </a:solidFill>
                  <a:latin typeface="Symbol" charset="2"/>
                  <a:cs typeface="Symbol" charset="2"/>
                </a:rPr>
                <a:t> </a:t>
              </a:r>
              <a:r>
                <a:rPr lang="en-US" sz="1200" dirty="0" smtClean="0">
                  <a:solidFill>
                    <a:srgbClr val="FFFF00"/>
                  </a:solidFill>
                </a:rPr>
                <a:t>= 20 fm</a:t>
              </a:r>
              <a:r>
                <a:rPr lang="en-US" sz="1200" baseline="30000" dirty="0" smtClean="0">
                  <a:solidFill>
                    <a:srgbClr val="FFFF00"/>
                  </a:solidFill>
                </a:rPr>
                <a:t>-1</a:t>
              </a:r>
              <a:endParaRPr lang="en-US" sz="1200" baseline="30000" dirty="0">
                <a:solidFill>
                  <a:srgbClr val="FFFF00"/>
                </a:solidFill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7086600" y="1676400"/>
            <a:ext cx="18035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Phys. Rev. </a:t>
            </a:r>
            <a:r>
              <a:rPr lang="en-US" sz="12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Lett</a:t>
            </a: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. </a:t>
            </a:r>
            <a:r>
              <a:rPr lang="en-US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103</a:t>
            </a: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, 082501 (2009) 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0888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Oval 46"/>
          <p:cNvSpPr/>
          <p:nvPr/>
        </p:nvSpPr>
        <p:spPr bwMode="auto">
          <a:xfrm>
            <a:off x="4743450" y="5351661"/>
            <a:ext cx="635000" cy="384175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48" charset="0"/>
              <a:ea typeface="ＭＳ Ｐゴシック" pitchFamily="48" charset="-128"/>
              <a:cs typeface="ＭＳ Ｐゴシック" pitchFamily="48" charset="-128"/>
            </a:endParaRPr>
          </a:p>
        </p:txBody>
      </p:sp>
      <p:sp>
        <p:nvSpPr>
          <p:cNvPr id="48" name="Oval 47"/>
          <p:cNvSpPr/>
          <p:nvPr/>
        </p:nvSpPr>
        <p:spPr bwMode="auto">
          <a:xfrm>
            <a:off x="2489200" y="5394523"/>
            <a:ext cx="294409" cy="32385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48" charset="0"/>
              <a:ea typeface="ＭＳ Ｐゴシック" pitchFamily="48" charset="-128"/>
              <a:cs typeface="ＭＳ Ｐゴシック" pitchFamily="48" charset="-128"/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sz="half" idx="1"/>
          </p:nvPr>
        </p:nvSpPr>
        <p:spPr>
          <a:xfrm>
            <a:off x="533400" y="1295400"/>
            <a:ext cx="4826000" cy="4724400"/>
          </a:xfrm>
        </p:spPr>
        <p:txBody>
          <a:bodyPr/>
          <a:lstStyle/>
          <a:p>
            <a:r>
              <a:rPr lang="en-US" sz="1800" i="1" dirty="0" smtClean="0"/>
              <a:t> </a:t>
            </a:r>
            <a:r>
              <a:rPr lang="en-US" sz="1800" i="1" dirty="0" err="1" smtClean="0"/>
              <a:t>Ab</a:t>
            </a:r>
            <a:r>
              <a:rPr lang="en-US" sz="1800" i="1" dirty="0" smtClean="0"/>
              <a:t> initio </a:t>
            </a:r>
            <a:r>
              <a:rPr lang="en-US" sz="1800" dirty="0" smtClean="0"/>
              <a:t>no</a:t>
            </a:r>
            <a:r>
              <a:rPr lang="en-US" sz="1800" dirty="0"/>
              <a:t>-core shell model (NCSM</a:t>
            </a:r>
            <a:r>
              <a:rPr lang="en-US" sz="1800" dirty="0" smtClean="0"/>
              <a:t>) …</a:t>
            </a:r>
            <a:endParaRPr lang="en-US" sz="1800" dirty="0"/>
          </a:p>
          <a:p>
            <a:pPr lvl="1"/>
            <a:endParaRPr lang="en-US" sz="400" dirty="0"/>
          </a:p>
          <a:p>
            <a:pPr lvl="1"/>
            <a:r>
              <a:rPr lang="en-US" sz="1600" dirty="0"/>
              <a:t>Bound states, narrow resonances</a:t>
            </a:r>
          </a:p>
          <a:p>
            <a:pPr lvl="1"/>
            <a:endParaRPr lang="en-US" sz="400" dirty="0"/>
          </a:p>
          <a:p>
            <a:pPr lvl="1"/>
            <a:r>
              <a:rPr lang="en-US" sz="1600" dirty="0"/>
              <a:t>Clusters’ structure, short range</a:t>
            </a:r>
            <a:endParaRPr lang="en-US" sz="1200" dirty="0"/>
          </a:p>
          <a:p>
            <a:pPr marL="457200" lvl="1" indent="0">
              <a:buNone/>
            </a:pPr>
            <a:endParaRPr lang="en-US" dirty="0"/>
          </a:p>
          <a:p>
            <a:r>
              <a:rPr lang="en-US" sz="1800" dirty="0" smtClean="0"/>
              <a:t>… with resonating</a:t>
            </a:r>
            <a:r>
              <a:rPr lang="en-US" sz="1800" dirty="0"/>
              <a:t>-group method (RGM)</a:t>
            </a:r>
          </a:p>
          <a:p>
            <a:endParaRPr lang="en-US" sz="400" dirty="0"/>
          </a:p>
          <a:p>
            <a:pPr lvl="1"/>
            <a:r>
              <a:rPr lang="en-US" sz="1600" dirty="0" smtClean="0"/>
              <a:t>Bound &amp; scattering </a:t>
            </a:r>
            <a:r>
              <a:rPr lang="en-US" sz="1600" dirty="0"/>
              <a:t>states, </a:t>
            </a:r>
            <a:r>
              <a:rPr lang="en-US" sz="1600" dirty="0" smtClean="0"/>
              <a:t>reactions</a:t>
            </a:r>
            <a:endParaRPr lang="en-US" sz="1600" dirty="0"/>
          </a:p>
          <a:p>
            <a:pPr lvl="1"/>
            <a:endParaRPr lang="en-US" sz="400" dirty="0"/>
          </a:p>
          <a:p>
            <a:pPr lvl="1"/>
            <a:r>
              <a:rPr lang="en-US" sz="1600" dirty="0"/>
              <a:t>Dynamics between clusters, long range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546100" y="4038600"/>
            <a:ext cx="8077200" cy="1981200"/>
          </a:xfrm>
        </p:spPr>
        <p:txBody>
          <a:bodyPr/>
          <a:lstStyle/>
          <a:p>
            <a:r>
              <a:rPr lang="en-US" sz="1800" dirty="0" smtClean="0"/>
              <a:t>Most efficient</a:t>
            </a:r>
            <a:r>
              <a:rPr lang="en-US" sz="1800" i="1" dirty="0" smtClean="0"/>
              <a:t>: </a:t>
            </a:r>
            <a:r>
              <a:rPr lang="en-US" sz="1800" i="1" dirty="0" err="1" smtClean="0"/>
              <a:t>ab</a:t>
            </a:r>
            <a:r>
              <a:rPr lang="en-US" sz="1800" i="1" dirty="0" smtClean="0"/>
              <a:t> initio </a:t>
            </a:r>
            <a:r>
              <a:rPr lang="en-US" sz="1800" dirty="0" smtClean="0"/>
              <a:t>no-core shell model with continuum (NCSMC)</a:t>
            </a:r>
            <a:endParaRPr lang="en-US" sz="1800" dirty="0"/>
          </a:p>
          <a:p>
            <a:endParaRPr lang="en-US" dirty="0" smtClean="0"/>
          </a:p>
          <a:p>
            <a:pPr lvl="1"/>
            <a:endParaRPr lang="en-US" sz="800" dirty="0" smtClean="0"/>
          </a:p>
          <a:p>
            <a:pPr marL="400050"/>
            <a:endParaRPr lang="en-US" dirty="0" smtClean="0"/>
          </a:p>
          <a:p>
            <a:pPr marL="0" indent="0">
              <a:buNone/>
            </a:pPr>
            <a:endParaRPr lang="en-US" sz="800" dirty="0" smtClean="0"/>
          </a:p>
          <a:p>
            <a:pPr marL="0" indent="0">
              <a:buNone/>
            </a:pPr>
            <a:endParaRPr lang="en-US" sz="700" dirty="0">
              <a:solidFill>
                <a:schemeClr val="accent1">
                  <a:lumMod val="75000"/>
                </a:schemeClr>
              </a:solidFill>
            </a:endParaRPr>
          </a:p>
          <a:p>
            <a:pPr marL="400050" lvl="1" indent="0">
              <a:buNone/>
            </a:pPr>
            <a:endParaRPr lang="en-US" sz="1800" dirty="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3108238"/>
              </p:ext>
            </p:extLst>
          </p:nvPr>
        </p:nvGraphicFramePr>
        <p:xfrm>
          <a:off x="1524000" y="5178623"/>
          <a:ext cx="5754688" cy="735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3223" name="Equation" r:id="rId4" imgW="3479800" imgH="444500" progId="Equation.3">
                  <p:embed/>
                </p:oleObj>
              </mc:Choice>
              <mc:Fallback>
                <p:oleObj name="Equation" r:id="rId4" imgW="3479800" imgH="444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5178623"/>
                        <a:ext cx="5754688" cy="735013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8" name="Group 53"/>
          <p:cNvGrpSpPr>
            <a:grpSpLocks/>
          </p:cNvGrpSpPr>
          <p:nvPr/>
        </p:nvGrpSpPr>
        <p:grpSpPr bwMode="auto">
          <a:xfrm>
            <a:off x="2794000" y="5359176"/>
            <a:ext cx="618569" cy="362381"/>
            <a:chOff x="3539" y="861"/>
            <a:chExt cx="413" cy="242"/>
          </a:xfrm>
        </p:grpSpPr>
        <p:grpSp>
          <p:nvGrpSpPr>
            <p:cNvPr id="9" name="Group 54"/>
            <p:cNvGrpSpPr>
              <a:grpSpLocks/>
            </p:cNvGrpSpPr>
            <p:nvPr/>
          </p:nvGrpSpPr>
          <p:grpSpPr bwMode="auto">
            <a:xfrm>
              <a:off x="3744" y="912"/>
              <a:ext cx="208" cy="191"/>
              <a:chOff x="4359" y="1639"/>
              <a:chExt cx="208" cy="191"/>
            </a:xfrm>
          </p:grpSpPr>
          <p:sp>
            <p:nvSpPr>
              <p:cNvPr id="11" name="Oval 55"/>
              <p:cNvSpPr>
                <a:spLocks noChangeArrowheads="1"/>
              </p:cNvSpPr>
              <p:nvPr/>
            </p:nvSpPr>
            <p:spPr bwMode="auto">
              <a:xfrm>
                <a:off x="4368" y="1740"/>
                <a:ext cx="119" cy="90"/>
              </a:xfrm>
              <a:prstGeom prst="ellipse">
                <a:avLst/>
              </a:prstGeom>
              <a:solidFill>
                <a:srgbClr val="0248DA"/>
              </a:solidFill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wrap="none" anchor="ctr"/>
              <a:lstStyle/>
              <a:p>
                <a:pPr defTabSz="4572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" name="Oval 56"/>
              <p:cNvSpPr>
                <a:spLocks noChangeArrowheads="1"/>
              </p:cNvSpPr>
              <p:nvPr/>
            </p:nvSpPr>
            <p:spPr bwMode="auto">
              <a:xfrm>
                <a:off x="4413" y="1639"/>
                <a:ext cx="96" cy="90"/>
              </a:xfrm>
              <a:prstGeom prst="ellipse">
                <a:avLst/>
              </a:prstGeom>
              <a:solidFill>
                <a:srgbClr val="0248DA"/>
              </a:solidFill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wrap="none" anchor="ctr"/>
              <a:lstStyle/>
              <a:p>
                <a:pPr defTabSz="4572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" name="Oval 57"/>
              <p:cNvSpPr>
                <a:spLocks noChangeArrowheads="1"/>
              </p:cNvSpPr>
              <p:nvPr/>
            </p:nvSpPr>
            <p:spPr bwMode="auto">
              <a:xfrm>
                <a:off x="4465" y="1663"/>
                <a:ext cx="96" cy="90"/>
              </a:xfrm>
              <a:prstGeom prst="ellipse">
                <a:avLst/>
              </a:prstGeom>
              <a:gradFill rotWithShape="0">
                <a:gsLst>
                  <a:gs pos="0">
                    <a:srgbClr val="FF6666"/>
                  </a:gs>
                  <a:gs pos="100000">
                    <a:srgbClr val="FF0000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wrap="none" anchor="ctr"/>
              <a:lstStyle/>
              <a:p>
                <a:pPr defTabSz="4572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" name="Oval 58"/>
              <p:cNvSpPr>
                <a:spLocks noChangeArrowheads="1"/>
              </p:cNvSpPr>
              <p:nvPr/>
            </p:nvSpPr>
            <p:spPr bwMode="auto">
              <a:xfrm>
                <a:off x="4470" y="1711"/>
                <a:ext cx="97" cy="90"/>
              </a:xfrm>
              <a:prstGeom prst="ellipse">
                <a:avLst/>
              </a:prstGeom>
              <a:solidFill>
                <a:srgbClr val="0248DA"/>
              </a:solidFill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wrap="none" anchor="ctr"/>
              <a:lstStyle/>
              <a:p>
                <a:pPr defTabSz="4572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" name="Oval 59"/>
              <p:cNvSpPr>
                <a:spLocks noChangeArrowheads="1"/>
              </p:cNvSpPr>
              <p:nvPr/>
            </p:nvSpPr>
            <p:spPr bwMode="auto">
              <a:xfrm>
                <a:off x="4361" y="1663"/>
                <a:ext cx="96" cy="90"/>
              </a:xfrm>
              <a:prstGeom prst="ellipse">
                <a:avLst/>
              </a:prstGeom>
              <a:gradFill rotWithShape="0">
                <a:gsLst>
                  <a:gs pos="0">
                    <a:srgbClr val="FF6666"/>
                  </a:gs>
                  <a:gs pos="100000">
                    <a:srgbClr val="FF0000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wrap="none" anchor="ctr"/>
              <a:lstStyle/>
              <a:p>
                <a:pPr defTabSz="4572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" name="Oval 60"/>
              <p:cNvSpPr>
                <a:spLocks noChangeArrowheads="1"/>
              </p:cNvSpPr>
              <p:nvPr/>
            </p:nvSpPr>
            <p:spPr bwMode="auto">
              <a:xfrm>
                <a:off x="4416" y="1727"/>
                <a:ext cx="97" cy="92"/>
              </a:xfrm>
              <a:prstGeom prst="ellipse">
                <a:avLst/>
              </a:prstGeom>
              <a:gradFill rotWithShape="0">
                <a:gsLst>
                  <a:gs pos="0">
                    <a:srgbClr val="FF6666"/>
                  </a:gs>
                  <a:gs pos="100000">
                    <a:srgbClr val="FF0000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wrap="none" anchor="ctr"/>
              <a:lstStyle/>
              <a:p>
                <a:pPr defTabSz="4572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7" name="Oval 61"/>
              <p:cNvSpPr>
                <a:spLocks noChangeArrowheads="1"/>
              </p:cNvSpPr>
              <p:nvPr/>
            </p:nvSpPr>
            <p:spPr bwMode="auto">
              <a:xfrm>
                <a:off x="4368" y="1686"/>
                <a:ext cx="96" cy="90"/>
              </a:xfrm>
              <a:prstGeom prst="ellipse">
                <a:avLst/>
              </a:prstGeom>
              <a:solidFill>
                <a:srgbClr val="0248DA"/>
              </a:solidFill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wrap="none" anchor="ctr"/>
              <a:lstStyle/>
              <a:p>
                <a:pPr defTabSz="4572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Arial"/>
                  <a:ea typeface="+mn-ea"/>
                  <a:cs typeface="+mn-cs"/>
                </a:endParaRPr>
              </a:p>
            </p:txBody>
          </p:sp>
        </p:grpSp>
        <p:pic>
          <p:nvPicPr>
            <p:cNvPr id="10" name="Picture 62" descr="final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B7BBC6"/>
                </a:clrFrom>
                <a:clrTo>
                  <a:srgbClr val="B7BBC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39" y="861"/>
              <a:ext cx="193" cy="1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8" name="Group 17"/>
          <p:cNvGrpSpPr/>
          <p:nvPr/>
        </p:nvGrpSpPr>
        <p:grpSpPr>
          <a:xfrm>
            <a:off x="5740400" y="5181798"/>
            <a:ext cx="1103552" cy="810241"/>
            <a:chOff x="5396490" y="3636280"/>
            <a:chExt cx="1103552" cy="810241"/>
          </a:xfrm>
        </p:grpSpPr>
        <p:grpSp>
          <p:nvGrpSpPr>
            <p:cNvPr id="19" name="Group 105"/>
            <p:cNvGrpSpPr>
              <a:grpSpLocks/>
            </p:cNvGrpSpPr>
            <p:nvPr/>
          </p:nvGrpSpPr>
          <p:grpSpPr bwMode="auto">
            <a:xfrm>
              <a:off x="5562600" y="3841596"/>
              <a:ext cx="295447" cy="270027"/>
              <a:chOff x="4860" y="311"/>
              <a:chExt cx="187" cy="171"/>
            </a:xfrm>
          </p:grpSpPr>
          <p:sp>
            <p:nvSpPr>
              <p:cNvPr id="28" name="Oval 106"/>
              <p:cNvSpPr>
                <a:spLocks noChangeArrowheads="1"/>
              </p:cNvSpPr>
              <p:nvPr/>
            </p:nvSpPr>
            <p:spPr bwMode="auto">
              <a:xfrm rot="1045247">
                <a:off x="4909" y="311"/>
                <a:ext cx="96" cy="88"/>
              </a:xfrm>
              <a:prstGeom prst="ellipse">
                <a:avLst/>
              </a:prstGeom>
              <a:solidFill>
                <a:srgbClr val="0248DA"/>
              </a:solidFill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wrap="none" anchor="ctr"/>
              <a:lstStyle/>
              <a:p>
                <a:pPr defTabSz="4572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Oval 107"/>
              <p:cNvSpPr>
                <a:spLocks noChangeArrowheads="1"/>
              </p:cNvSpPr>
              <p:nvPr/>
            </p:nvSpPr>
            <p:spPr bwMode="auto">
              <a:xfrm rot="1045247">
                <a:off x="4950" y="360"/>
                <a:ext cx="95" cy="88"/>
              </a:xfrm>
              <a:prstGeom prst="ellipse">
                <a:avLst/>
              </a:prstGeom>
              <a:gradFill rotWithShape="0">
                <a:gsLst>
                  <a:gs pos="0">
                    <a:srgbClr val="FF6666"/>
                  </a:gs>
                  <a:gs pos="100000">
                    <a:srgbClr val="FF0000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wrap="none" anchor="ctr"/>
              <a:lstStyle/>
              <a:p>
                <a:pPr defTabSz="4572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0" name="Oval 108"/>
              <p:cNvSpPr>
                <a:spLocks noChangeArrowheads="1"/>
              </p:cNvSpPr>
              <p:nvPr/>
            </p:nvSpPr>
            <p:spPr bwMode="auto">
              <a:xfrm rot="1045247">
                <a:off x="4891" y="391"/>
                <a:ext cx="95" cy="88"/>
              </a:xfrm>
              <a:prstGeom prst="ellipse">
                <a:avLst/>
              </a:prstGeom>
              <a:solidFill>
                <a:srgbClr val="0248DA"/>
              </a:solidFill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wrap="none" anchor="ctr"/>
              <a:lstStyle/>
              <a:p>
                <a:pPr defTabSz="4572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1" name="Oval 109"/>
              <p:cNvSpPr>
                <a:spLocks noChangeArrowheads="1"/>
              </p:cNvSpPr>
              <p:nvPr/>
            </p:nvSpPr>
            <p:spPr bwMode="auto">
              <a:xfrm rot="1045247">
                <a:off x="4860" y="337"/>
                <a:ext cx="95" cy="85"/>
              </a:xfrm>
              <a:prstGeom prst="ellipse">
                <a:avLst/>
              </a:prstGeom>
              <a:gradFill rotWithShape="0">
                <a:gsLst>
                  <a:gs pos="0">
                    <a:srgbClr val="FF6666"/>
                  </a:gs>
                  <a:gs pos="100000">
                    <a:srgbClr val="FF0000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wrap="none" anchor="ctr"/>
              <a:lstStyle/>
              <a:p>
                <a:pPr defTabSz="4572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0" name="Line 110"/>
            <p:cNvSpPr>
              <a:spLocks noChangeAspect="1" noChangeShapeType="1"/>
            </p:cNvSpPr>
            <p:nvPr/>
          </p:nvSpPr>
          <p:spPr bwMode="auto">
            <a:xfrm flipH="1">
              <a:off x="5649912" y="3879696"/>
              <a:ext cx="615950" cy="115888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1" name="Group 111"/>
            <p:cNvGrpSpPr>
              <a:grpSpLocks/>
            </p:cNvGrpSpPr>
            <p:nvPr/>
          </p:nvGrpSpPr>
          <p:grpSpPr bwMode="auto">
            <a:xfrm>
              <a:off x="6223228" y="3755475"/>
              <a:ext cx="199071" cy="202126"/>
              <a:chOff x="5145" y="3232"/>
              <a:chExt cx="126" cy="128"/>
            </a:xfrm>
          </p:grpSpPr>
          <p:sp>
            <p:nvSpPr>
              <p:cNvPr id="25" name="Oval 112"/>
              <p:cNvSpPr>
                <a:spLocks noChangeAspect="1" noChangeArrowheads="1"/>
              </p:cNvSpPr>
              <p:nvPr/>
            </p:nvSpPr>
            <p:spPr bwMode="auto">
              <a:xfrm>
                <a:off x="5184" y="3264"/>
                <a:ext cx="85" cy="77"/>
              </a:xfrm>
              <a:prstGeom prst="ellipse">
                <a:avLst/>
              </a:prstGeom>
              <a:solidFill>
                <a:srgbClr val="0248DA"/>
              </a:solidFill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wrap="none" anchor="ctr"/>
              <a:lstStyle/>
              <a:p>
                <a:pPr defTabSz="4572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6" name="Oval 113"/>
              <p:cNvSpPr>
                <a:spLocks noChangeAspect="1" noChangeArrowheads="1"/>
              </p:cNvSpPr>
              <p:nvPr/>
            </p:nvSpPr>
            <p:spPr bwMode="auto">
              <a:xfrm>
                <a:off x="5145" y="3230"/>
                <a:ext cx="85" cy="78"/>
              </a:xfrm>
              <a:prstGeom prst="ellipse">
                <a:avLst/>
              </a:prstGeom>
              <a:gradFill rotWithShape="0">
                <a:gsLst>
                  <a:gs pos="0">
                    <a:srgbClr val="FF6666"/>
                  </a:gs>
                  <a:gs pos="100000">
                    <a:srgbClr val="FF0000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wrap="none" anchor="ctr"/>
              <a:lstStyle/>
              <a:p>
                <a:pPr defTabSz="4572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Oval 114"/>
              <p:cNvSpPr>
                <a:spLocks noChangeAspect="1" noChangeArrowheads="1"/>
              </p:cNvSpPr>
              <p:nvPr/>
            </p:nvSpPr>
            <p:spPr bwMode="auto">
              <a:xfrm>
                <a:off x="5145" y="3281"/>
                <a:ext cx="85" cy="77"/>
              </a:xfrm>
              <a:prstGeom prst="ellipse">
                <a:avLst/>
              </a:prstGeom>
              <a:solidFill>
                <a:srgbClr val="0248DA"/>
              </a:solidFill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wrap="none" anchor="ctr"/>
              <a:lstStyle/>
              <a:p>
                <a:pPr defTabSz="4572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Arial"/>
                  <a:ea typeface="+mn-ea"/>
                  <a:cs typeface="+mn-cs"/>
                </a:endParaRPr>
              </a:p>
            </p:txBody>
          </p:sp>
        </p:grpSp>
        <p:graphicFrame>
          <p:nvGraphicFramePr>
            <p:cNvPr id="22" name="Object 43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706389965"/>
                </p:ext>
              </p:extLst>
            </p:nvPr>
          </p:nvGraphicFramePr>
          <p:xfrm>
            <a:off x="5396490" y="4138107"/>
            <a:ext cx="629355" cy="30841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73224" name="Equation" r:id="rId7" imgW="469900" imgH="241300" progId="Equation.3">
                    <p:embed/>
                  </p:oleObj>
                </mc:Choice>
                <mc:Fallback>
                  <p:oleObj name="Equation" r:id="rId7" imgW="469900" imgH="2413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396490" y="4138107"/>
                          <a:ext cx="629355" cy="30841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3" name="Object 43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697672772"/>
                </p:ext>
              </p:extLst>
            </p:nvPr>
          </p:nvGraphicFramePr>
          <p:xfrm>
            <a:off x="6205413" y="3949922"/>
            <a:ext cx="294629" cy="30841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73225" name="Equation" r:id="rId9" imgW="228600" imgH="241300" progId="Equation.3">
                    <p:embed/>
                  </p:oleObj>
                </mc:Choice>
                <mc:Fallback>
                  <p:oleObj name="Equation" r:id="rId9" imgW="228600" imgH="2413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205413" y="3949922"/>
                          <a:ext cx="294629" cy="30841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4" name="Object 43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520627686"/>
                </p:ext>
              </p:extLst>
            </p:nvPr>
          </p:nvGraphicFramePr>
          <p:xfrm>
            <a:off x="5878798" y="3636280"/>
            <a:ext cx="195262" cy="2540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73226" name="Equation" r:id="rId11" imgW="127000" imgH="165100" progId="Equation.3">
                    <p:embed/>
                  </p:oleObj>
                </mc:Choice>
                <mc:Fallback>
                  <p:oleObj name="Equation" r:id="rId11" imgW="127000" imgH="1651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878798" y="3636280"/>
                          <a:ext cx="195262" cy="2540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32" name="TextBox 31"/>
          <p:cNvSpPr txBox="1"/>
          <p:nvPr/>
        </p:nvSpPr>
        <p:spPr>
          <a:xfrm>
            <a:off x="3267769" y="6093023"/>
            <a:ext cx="10756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Unknowns</a:t>
            </a:r>
          </a:p>
        </p:txBody>
      </p:sp>
      <p:cxnSp>
        <p:nvCxnSpPr>
          <p:cNvPr id="33" name="Straight Arrow Connector 32"/>
          <p:cNvCxnSpPr>
            <a:stCxn id="32" idx="3"/>
          </p:cNvCxnSpPr>
          <p:nvPr/>
        </p:nvCxnSpPr>
        <p:spPr>
          <a:xfrm flipV="1">
            <a:off x="4343400" y="5788223"/>
            <a:ext cx="533400" cy="458689"/>
          </a:xfrm>
          <a:prstGeom prst="straightConnector1">
            <a:avLst/>
          </a:prstGeom>
          <a:ln w="19050" cmpd="sng">
            <a:solidFill>
              <a:srgbClr val="FF000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stCxn id="32" idx="1"/>
          </p:cNvCxnSpPr>
          <p:nvPr/>
        </p:nvCxnSpPr>
        <p:spPr>
          <a:xfrm flipH="1" flipV="1">
            <a:off x="2590800" y="5788223"/>
            <a:ext cx="676969" cy="458689"/>
          </a:xfrm>
          <a:prstGeom prst="straightConnector1">
            <a:avLst/>
          </a:prstGeom>
          <a:ln w="19050" cmpd="sng">
            <a:solidFill>
              <a:srgbClr val="FF000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" name="Group 3"/>
          <p:cNvGrpSpPr/>
          <p:nvPr/>
        </p:nvGrpSpPr>
        <p:grpSpPr>
          <a:xfrm>
            <a:off x="2552700" y="4572000"/>
            <a:ext cx="4603750" cy="709810"/>
            <a:chOff x="2552700" y="4572000"/>
            <a:chExt cx="4603750" cy="709810"/>
          </a:xfrm>
        </p:grpSpPr>
        <p:sp>
          <p:nvSpPr>
            <p:cNvPr id="49" name="Rectangle 1065"/>
            <p:cNvSpPr>
              <a:spLocks noChangeArrowheads="1"/>
            </p:cNvSpPr>
            <p:nvPr/>
          </p:nvSpPr>
          <p:spPr bwMode="auto">
            <a:xfrm>
              <a:off x="2552700" y="4584700"/>
              <a:ext cx="1371600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anchor="ctr">
              <a:prstTxWarp prst="textNoShape">
                <a:avLst/>
              </a:prstTxWarp>
              <a:spAutoFit/>
            </a:bodyPr>
            <a:lstStyle/>
            <a:p>
              <a:r>
                <a:rPr lang="en-US" b="1" dirty="0" smtClean="0">
                  <a:solidFill>
                    <a:srgbClr val="1F497D"/>
                  </a:solidFill>
                </a:rPr>
                <a:t>NCSM eigenstates</a:t>
              </a:r>
            </a:p>
          </p:txBody>
        </p:sp>
        <p:sp>
          <p:nvSpPr>
            <p:cNvPr id="50" name="Left Brace 41"/>
            <p:cNvSpPr>
              <a:spLocks/>
            </p:cNvSpPr>
            <p:nvPr/>
          </p:nvSpPr>
          <p:spPr bwMode="auto">
            <a:xfrm rot="16200000" flipH="1" flipV="1">
              <a:off x="3174999" y="4714726"/>
              <a:ext cx="152400" cy="981768"/>
            </a:xfrm>
            <a:prstGeom prst="leftBrace">
              <a:avLst>
                <a:gd name="adj1" fmla="val 46962"/>
                <a:gd name="adj2" fmla="val 50000"/>
              </a:avLst>
            </a:prstGeom>
            <a:noFill/>
            <a:ln w="19050" cmpd="sng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" name="Rectangle 1065"/>
            <p:cNvSpPr>
              <a:spLocks noChangeArrowheads="1"/>
            </p:cNvSpPr>
            <p:nvPr/>
          </p:nvSpPr>
          <p:spPr bwMode="auto">
            <a:xfrm>
              <a:off x="5695950" y="4572000"/>
              <a:ext cx="1422400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anchor="ctr">
              <a:prstTxWarp prst="textNoShape">
                <a:avLst/>
              </a:prstTxWarp>
              <a:spAutoFit/>
            </a:bodyPr>
            <a:lstStyle/>
            <a:p>
              <a:r>
                <a:rPr lang="en-US" b="1" dirty="0" smtClean="0">
                  <a:solidFill>
                    <a:srgbClr val="1F497D"/>
                  </a:solidFill>
                </a:rPr>
                <a:t>NCSM/RGM channel states</a:t>
              </a:r>
            </a:p>
          </p:txBody>
        </p:sp>
        <p:sp>
          <p:nvSpPr>
            <p:cNvPr id="52" name="Left Brace 41"/>
            <p:cNvSpPr>
              <a:spLocks/>
            </p:cNvSpPr>
            <p:nvPr/>
          </p:nvSpPr>
          <p:spPr bwMode="auto">
            <a:xfrm rot="16200000" flipH="1" flipV="1">
              <a:off x="6332555" y="4362868"/>
              <a:ext cx="144861" cy="1502928"/>
            </a:xfrm>
            <a:prstGeom prst="leftBrace">
              <a:avLst>
                <a:gd name="adj1" fmla="val 46962"/>
                <a:gd name="adj2" fmla="val 50000"/>
              </a:avLst>
            </a:prstGeom>
            <a:noFill/>
            <a:ln w="19050" cmpd="sng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0" name="Group 37"/>
          <p:cNvGrpSpPr>
            <a:grpSpLocks noChangeAspect="1"/>
          </p:cNvGrpSpPr>
          <p:nvPr/>
        </p:nvGrpSpPr>
        <p:grpSpPr bwMode="auto">
          <a:xfrm>
            <a:off x="5486400" y="1219200"/>
            <a:ext cx="2911822" cy="1375616"/>
            <a:chOff x="4059" y="754"/>
            <a:chExt cx="1643" cy="776"/>
          </a:xfrm>
        </p:grpSpPr>
        <p:sp>
          <p:nvSpPr>
            <p:cNvPr id="41" name="Rectangle 38"/>
            <p:cNvSpPr>
              <a:spLocks noChangeAspect="1" noChangeArrowheads="1"/>
            </p:cNvSpPr>
            <p:nvPr/>
          </p:nvSpPr>
          <p:spPr bwMode="auto">
            <a:xfrm>
              <a:off x="4150" y="754"/>
              <a:ext cx="1552" cy="7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42" name="Picture 39" descr="final"/>
            <p:cNvPicPr>
              <a:picLocks noChangeAspect="1" noChangeArrowheads="1"/>
            </p:cNvPicPr>
            <p:nvPr/>
          </p:nvPicPr>
          <p:blipFill>
            <a:blip r:embed="rId13" cstate="screen">
              <a:clrChange>
                <a:clrFrom>
                  <a:srgbClr val="B7BBC6"/>
                </a:clrFrom>
                <a:clrTo>
                  <a:srgbClr val="B7BBC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05" y="1295"/>
              <a:ext cx="222" cy="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3" name="Picture 40" descr="final"/>
            <p:cNvPicPr>
              <a:picLocks noChangeAspect="1" noChangeArrowheads="1"/>
            </p:cNvPicPr>
            <p:nvPr/>
          </p:nvPicPr>
          <p:blipFill>
            <a:blip r:embed="rId14" cstate="screen">
              <a:clrChange>
                <a:clrFrom>
                  <a:srgbClr val="B7BBC6"/>
                </a:clrFrom>
                <a:clrTo>
                  <a:srgbClr val="B7BBC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38" y="1159"/>
              <a:ext cx="222" cy="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4" name="Line 41"/>
            <p:cNvSpPr>
              <a:spLocks noChangeAspect="1" noChangeShapeType="1"/>
            </p:cNvSpPr>
            <p:nvPr/>
          </p:nvSpPr>
          <p:spPr bwMode="auto">
            <a:xfrm>
              <a:off x="4457" y="1021"/>
              <a:ext cx="29" cy="55"/>
            </a:xfrm>
            <a:prstGeom prst="line">
              <a:avLst/>
            </a:prstGeom>
            <a:noFill/>
            <a:ln w="25400" cap="rnd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Line 42"/>
            <p:cNvSpPr>
              <a:spLocks noChangeAspect="1" noChangeShapeType="1"/>
            </p:cNvSpPr>
            <p:nvPr/>
          </p:nvSpPr>
          <p:spPr bwMode="auto">
            <a:xfrm flipV="1">
              <a:off x="5148" y="1207"/>
              <a:ext cx="168" cy="0"/>
            </a:xfrm>
            <a:prstGeom prst="line">
              <a:avLst/>
            </a:prstGeom>
            <a:noFill/>
            <a:ln w="15875">
              <a:solidFill>
                <a:srgbClr val="008040"/>
              </a:solidFill>
              <a:prstDash val="dash"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Line 43"/>
            <p:cNvSpPr>
              <a:spLocks noChangeAspect="1" noChangeShapeType="1"/>
            </p:cNvSpPr>
            <p:nvPr/>
          </p:nvSpPr>
          <p:spPr bwMode="auto">
            <a:xfrm flipH="1" flipV="1">
              <a:off x="5284" y="925"/>
              <a:ext cx="20" cy="0"/>
            </a:xfrm>
            <a:prstGeom prst="line">
              <a:avLst/>
            </a:prstGeom>
            <a:noFill/>
            <a:ln w="15875">
              <a:solidFill>
                <a:srgbClr val="008040"/>
              </a:solidFill>
              <a:prstDash val="dash"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Line 44"/>
            <p:cNvSpPr>
              <a:spLocks noChangeAspect="1" noChangeShapeType="1"/>
            </p:cNvSpPr>
            <p:nvPr/>
          </p:nvSpPr>
          <p:spPr bwMode="auto">
            <a:xfrm flipH="1">
              <a:off x="5315" y="917"/>
              <a:ext cx="1" cy="290"/>
            </a:xfrm>
            <a:prstGeom prst="line">
              <a:avLst/>
            </a:prstGeom>
            <a:noFill/>
            <a:ln w="12700">
              <a:solidFill>
                <a:srgbClr val="008040"/>
              </a:solidFill>
              <a:round/>
              <a:headEnd type="triangle" w="med" len="sm"/>
              <a:tailEnd type="triangle" w="med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45"/>
            <p:cNvSpPr>
              <a:spLocks noChangeAspect="1"/>
            </p:cNvSpPr>
            <p:nvPr/>
          </p:nvSpPr>
          <p:spPr bwMode="auto">
            <a:xfrm>
              <a:off x="4513" y="799"/>
              <a:ext cx="803" cy="685"/>
            </a:xfrm>
            <a:custGeom>
              <a:avLst/>
              <a:gdLst>
                <a:gd name="T0" fmla="*/ 0 w 669"/>
                <a:gd name="T1" fmla="*/ 0 h 1063"/>
                <a:gd name="T2" fmla="*/ 341 w 669"/>
                <a:gd name="T3" fmla="*/ 1061 h 1063"/>
                <a:gd name="T4" fmla="*/ 669 w 669"/>
                <a:gd name="T5" fmla="*/ 13 h 1063"/>
                <a:gd name="T6" fmla="*/ 0 60000 65536"/>
                <a:gd name="T7" fmla="*/ 0 60000 65536"/>
                <a:gd name="T8" fmla="*/ 0 60000 65536"/>
                <a:gd name="T9" fmla="*/ 0 w 669"/>
                <a:gd name="T10" fmla="*/ 0 h 1063"/>
                <a:gd name="T11" fmla="*/ 669 w 669"/>
                <a:gd name="T12" fmla="*/ 1063 h 106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69" h="1063">
                  <a:moveTo>
                    <a:pt x="0" y="0"/>
                  </a:moveTo>
                  <a:cubicBezTo>
                    <a:pt x="115" y="529"/>
                    <a:pt x="230" y="1059"/>
                    <a:pt x="341" y="1061"/>
                  </a:cubicBezTo>
                  <a:cubicBezTo>
                    <a:pt x="452" y="1063"/>
                    <a:pt x="560" y="538"/>
                    <a:pt x="669" y="13"/>
                  </a:cubicBezTo>
                </a:path>
              </a:pathLst>
            </a:custGeom>
            <a:noFill/>
            <a:ln w="15875">
              <a:solidFill>
                <a:srgbClr val="00804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Line 46"/>
            <p:cNvSpPr>
              <a:spLocks noChangeAspect="1" noChangeShapeType="1"/>
            </p:cNvSpPr>
            <p:nvPr/>
          </p:nvSpPr>
          <p:spPr bwMode="auto">
            <a:xfrm>
              <a:off x="4758" y="1338"/>
              <a:ext cx="313" cy="0"/>
            </a:xfrm>
            <a:prstGeom prst="line">
              <a:avLst/>
            </a:prstGeom>
            <a:noFill/>
            <a:ln w="15875">
              <a:solidFill>
                <a:srgbClr val="00804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Line 47"/>
            <p:cNvSpPr>
              <a:spLocks noChangeAspect="1" noChangeShapeType="1"/>
            </p:cNvSpPr>
            <p:nvPr/>
          </p:nvSpPr>
          <p:spPr bwMode="auto">
            <a:xfrm>
              <a:off x="4687" y="1204"/>
              <a:ext cx="462" cy="4"/>
            </a:xfrm>
            <a:prstGeom prst="line">
              <a:avLst/>
            </a:prstGeom>
            <a:noFill/>
            <a:ln w="15875">
              <a:solidFill>
                <a:srgbClr val="00804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Line 48"/>
            <p:cNvSpPr>
              <a:spLocks noChangeAspect="1" noChangeShapeType="1"/>
            </p:cNvSpPr>
            <p:nvPr/>
          </p:nvSpPr>
          <p:spPr bwMode="auto">
            <a:xfrm>
              <a:off x="4627" y="1064"/>
              <a:ext cx="595" cy="4"/>
            </a:xfrm>
            <a:prstGeom prst="line">
              <a:avLst/>
            </a:prstGeom>
            <a:noFill/>
            <a:ln w="15875">
              <a:solidFill>
                <a:srgbClr val="00804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Line 49"/>
            <p:cNvSpPr>
              <a:spLocks noChangeAspect="1" noChangeShapeType="1"/>
            </p:cNvSpPr>
            <p:nvPr/>
          </p:nvSpPr>
          <p:spPr bwMode="auto">
            <a:xfrm>
              <a:off x="4548" y="919"/>
              <a:ext cx="736" cy="4"/>
            </a:xfrm>
            <a:prstGeom prst="line">
              <a:avLst/>
            </a:prstGeom>
            <a:noFill/>
            <a:ln w="15875">
              <a:solidFill>
                <a:srgbClr val="00804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59" name="Group 50"/>
            <p:cNvGrpSpPr>
              <a:grpSpLocks noChangeAspect="1"/>
            </p:cNvGrpSpPr>
            <p:nvPr/>
          </p:nvGrpSpPr>
          <p:grpSpPr bwMode="auto">
            <a:xfrm>
              <a:off x="4986" y="926"/>
              <a:ext cx="149" cy="127"/>
              <a:chOff x="1895" y="1635"/>
              <a:chExt cx="149" cy="198"/>
            </a:xfrm>
          </p:grpSpPr>
          <p:sp>
            <p:nvSpPr>
              <p:cNvPr id="76" name="Line 51"/>
              <p:cNvSpPr>
                <a:spLocks noChangeAspect="1" noChangeShapeType="1"/>
              </p:cNvSpPr>
              <p:nvPr/>
            </p:nvSpPr>
            <p:spPr bwMode="auto">
              <a:xfrm>
                <a:off x="1895" y="1635"/>
                <a:ext cx="0" cy="19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triangle" w="med" len="sm"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pic>
            <p:nvPicPr>
              <p:cNvPr id="77" name="Picture 52" descr="final"/>
              <p:cNvPicPr>
                <a:picLocks noChangeAspect="1" noChangeArrowheads="1"/>
              </p:cNvPicPr>
              <p:nvPr/>
            </p:nvPicPr>
            <p:blipFill>
              <a:blip r:embed="rId15" cstate="screen">
                <a:clrChange>
                  <a:clrFrom>
                    <a:srgbClr val="B7BBC6"/>
                  </a:clrFrom>
                  <a:clrTo>
                    <a:srgbClr val="B7BBC6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27" y="1680"/>
                <a:ext cx="117" cy="1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60" name="Picture 53" descr="final"/>
            <p:cNvPicPr>
              <a:picLocks noChangeAspect="1" noChangeArrowheads="1"/>
            </p:cNvPicPr>
            <p:nvPr/>
          </p:nvPicPr>
          <p:blipFill>
            <a:blip r:embed="rId16" cstate="screen">
              <a:clrChange>
                <a:clrFrom>
                  <a:srgbClr val="B7BBC6"/>
                </a:clrFrom>
                <a:clrTo>
                  <a:srgbClr val="B7BBC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93" y="1084"/>
              <a:ext cx="483" cy="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1" name="Oval 54"/>
            <p:cNvSpPr>
              <a:spLocks noChangeAspect="1" noChangeArrowheads="1"/>
            </p:cNvSpPr>
            <p:nvPr/>
          </p:nvSpPr>
          <p:spPr bwMode="auto">
            <a:xfrm>
              <a:off x="4810" y="1318"/>
              <a:ext cx="32" cy="33"/>
            </a:xfrm>
            <a:prstGeom prst="ellipse">
              <a:avLst/>
            </a:prstGeom>
            <a:solidFill>
              <a:srgbClr val="6666FF"/>
            </a:solidFill>
            <a:ln w="15875">
              <a:solidFill>
                <a:srgbClr val="0080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Oval 55"/>
            <p:cNvSpPr>
              <a:spLocks noChangeAspect="1" noChangeArrowheads="1"/>
            </p:cNvSpPr>
            <p:nvPr/>
          </p:nvSpPr>
          <p:spPr bwMode="auto">
            <a:xfrm>
              <a:off x="4875" y="1320"/>
              <a:ext cx="32" cy="33"/>
            </a:xfrm>
            <a:prstGeom prst="ellipse">
              <a:avLst/>
            </a:prstGeom>
            <a:solidFill>
              <a:srgbClr val="6666FF"/>
            </a:solidFill>
            <a:ln w="15875">
              <a:solidFill>
                <a:srgbClr val="0080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Oval 56"/>
            <p:cNvSpPr>
              <a:spLocks noChangeAspect="1" noChangeArrowheads="1"/>
            </p:cNvSpPr>
            <p:nvPr/>
          </p:nvSpPr>
          <p:spPr bwMode="auto">
            <a:xfrm>
              <a:off x="4938" y="1319"/>
              <a:ext cx="32" cy="33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rgbClr val="FC0B1D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Oval 57"/>
            <p:cNvSpPr>
              <a:spLocks noChangeAspect="1" noChangeArrowheads="1"/>
            </p:cNvSpPr>
            <p:nvPr/>
          </p:nvSpPr>
          <p:spPr bwMode="auto">
            <a:xfrm>
              <a:off x="5015" y="1317"/>
              <a:ext cx="32" cy="33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rgbClr val="FC0B1D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Oval 58"/>
            <p:cNvSpPr>
              <a:spLocks noChangeAspect="1" noChangeArrowheads="1"/>
            </p:cNvSpPr>
            <p:nvPr/>
          </p:nvSpPr>
          <p:spPr bwMode="auto">
            <a:xfrm>
              <a:off x="4715" y="1046"/>
              <a:ext cx="33" cy="33"/>
            </a:xfrm>
            <a:prstGeom prst="ellipse">
              <a:avLst/>
            </a:prstGeom>
            <a:solidFill>
              <a:srgbClr val="C3E1F8"/>
            </a:solidFill>
            <a:ln w="15875">
              <a:solidFill>
                <a:srgbClr val="0080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Oval 59"/>
            <p:cNvSpPr>
              <a:spLocks noChangeAspect="1" noChangeArrowheads="1"/>
            </p:cNvSpPr>
            <p:nvPr/>
          </p:nvSpPr>
          <p:spPr bwMode="auto">
            <a:xfrm>
              <a:off x="5066" y="1188"/>
              <a:ext cx="32" cy="32"/>
            </a:xfrm>
            <a:prstGeom prst="ellipse">
              <a:avLst/>
            </a:prstGeom>
            <a:solidFill>
              <a:srgbClr val="FFCCFF"/>
            </a:solidFill>
            <a:ln w="15875">
              <a:solidFill>
                <a:srgbClr val="FC0B1D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Oval 60"/>
            <p:cNvSpPr>
              <a:spLocks noChangeAspect="1" noChangeArrowheads="1"/>
            </p:cNvSpPr>
            <p:nvPr/>
          </p:nvSpPr>
          <p:spPr bwMode="auto">
            <a:xfrm>
              <a:off x="4959" y="1189"/>
              <a:ext cx="32" cy="32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C0B1D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Oval 61"/>
            <p:cNvSpPr>
              <a:spLocks noChangeAspect="1" noChangeArrowheads="1"/>
            </p:cNvSpPr>
            <p:nvPr/>
          </p:nvSpPr>
          <p:spPr bwMode="auto">
            <a:xfrm>
              <a:off x="4845" y="1186"/>
              <a:ext cx="32" cy="32"/>
            </a:xfrm>
            <a:prstGeom prst="ellipse">
              <a:avLst/>
            </a:prstGeom>
            <a:solidFill>
              <a:srgbClr val="6666FF"/>
            </a:solidFill>
            <a:ln w="15875">
              <a:solidFill>
                <a:srgbClr val="0080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Oval 62"/>
            <p:cNvSpPr>
              <a:spLocks noChangeAspect="1" noChangeArrowheads="1"/>
            </p:cNvSpPr>
            <p:nvPr/>
          </p:nvSpPr>
          <p:spPr bwMode="auto">
            <a:xfrm>
              <a:off x="4914" y="1043"/>
              <a:ext cx="32" cy="32"/>
            </a:xfrm>
            <a:prstGeom prst="ellipse">
              <a:avLst/>
            </a:prstGeom>
            <a:solidFill>
              <a:srgbClr val="FFCCFF"/>
            </a:solidFill>
            <a:ln w="15875">
              <a:solidFill>
                <a:srgbClr val="FC0B1D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2400" b="1">
                <a:ea typeface="ヒラギノ角ゴ Pro W3" charset="-128"/>
                <a:cs typeface="ヒラギノ角ゴ Pro W3" charset="-128"/>
              </a:endParaRPr>
            </a:p>
          </p:txBody>
        </p:sp>
        <p:sp>
          <p:nvSpPr>
            <p:cNvPr id="70" name="Oval 63"/>
            <p:cNvSpPr>
              <a:spLocks noChangeAspect="1" noChangeArrowheads="1"/>
            </p:cNvSpPr>
            <p:nvPr/>
          </p:nvSpPr>
          <p:spPr bwMode="auto">
            <a:xfrm>
              <a:off x="4770" y="905"/>
              <a:ext cx="32" cy="32"/>
            </a:xfrm>
            <a:prstGeom prst="ellipse">
              <a:avLst/>
            </a:prstGeom>
            <a:solidFill>
              <a:srgbClr val="C3E1F8"/>
            </a:solidFill>
            <a:ln w="15875">
              <a:solidFill>
                <a:srgbClr val="0080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cxnSp>
          <p:nvCxnSpPr>
            <p:cNvPr id="71" name="AutoShape 64"/>
            <p:cNvCxnSpPr>
              <a:cxnSpLocks noChangeAspect="1" noChangeShapeType="1"/>
              <a:stCxn id="64" idx="0"/>
              <a:endCxn id="66" idx="0"/>
            </p:cNvCxnSpPr>
            <p:nvPr/>
          </p:nvCxnSpPr>
          <p:spPr bwMode="auto">
            <a:xfrm rot="-5400000">
              <a:off x="4993" y="1223"/>
              <a:ext cx="127" cy="51"/>
            </a:xfrm>
            <a:prstGeom prst="curvedConnector3">
              <a:avLst>
                <a:gd name="adj1" fmla="val 167477"/>
              </a:avLst>
            </a:prstGeom>
            <a:noFill/>
            <a:ln w="15875" cap="rnd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</p:spPr>
        </p:cxnSp>
        <p:cxnSp>
          <p:nvCxnSpPr>
            <p:cNvPr id="72" name="AutoShape 65"/>
            <p:cNvCxnSpPr>
              <a:cxnSpLocks noChangeAspect="1" noChangeShapeType="1"/>
              <a:stCxn id="68" idx="0"/>
              <a:endCxn id="70" idx="1"/>
            </p:cNvCxnSpPr>
            <p:nvPr/>
          </p:nvCxnSpPr>
          <p:spPr bwMode="auto">
            <a:xfrm rot="5400000" flipH="1">
              <a:off x="4679" y="1002"/>
              <a:ext cx="277" cy="86"/>
            </a:xfrm>
            <a:prstGeom prst="curvedConnector3">
              <a:avLst>
                <a:gd name="adj1" fmla="val 133954"/>
              </a:avLst>
            </a:prstGeom>
            <a:noFill/>
            <a:ln w="15875" cap="rnd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</p:spPr>
        </p:cxnSp>
        <p:cxnSp>
          <p:nvCxnSpPr>
            <p:cNvPr id="73" name="AutoShape 66"/>
            <p:cNvCxnSpPr>
              <a:cxnSpLocks noChangeAspect="1" noChangeShapeType="1"/>
              <a:stCxn id="61" idx="1"/>
              <a:endCxn id="65" idx="4"/>
            </p:cNvCxnSpPr>
            <p:nvPr/>
          </p:nvCxnSpPr>
          <p:spPr bwMode="auto">
            <a:xfrm rot="5400000" flipH="1">
              <a:off x="4655" y="1159"/>
              <a:ext cx="237" cy="83"/>
            </a:xfrm>
            <a:prstGeom prst="curvedConnector3">
              <a:avLst>
                <a:gd name="adj1" fmla="val 40648"/>
              </a:avLst>
            </a:prstGeom>
            <a:noFill/>
            <a:ln w="15875" cap="rnd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</p:spPr>
        </p:cxnSp>
        <p:cxnSp>
          <p:nvCxnSpPr>
            <p:cNvPr id="74" name="AutoShape 67"/>
            <p:cNvCxnSpPr>
              <a:cxnSpLocks noChangeAspect="1" noChangeShapeType="1"/>
              <a:stCxn id="67" idx="0"/>
              <a:endCxn id="69" idx="4"/>
            </p:cNvCxnSpPr>
            <p:nvPr/>
          </p:nvCxnSpPr>
          <p:spPr bwMode="auto">
            <a:xfrm rot="5400000" flipH="1">
              <a:off x="4899" y="1109"/>
              <a:ext cx="108" cy="45"/>
            </a:xfrm>
            <a:prstGeom prst="curvedConnector3">
              <a:avLst>
                <a:gd name="adj1" fmla="val 50000"/>
              </a:avLst>
            </a:prstGeom>
            <a:noFill/>
            <a:ln w="15875" cap="rnd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</p:spPr>
        </p:cxnSp>
        <p:graphicFrame>
          <p:nvGraphicFramePr>
            <p:cNvPr id="75" name="Object 2"/>
            <p:cNvGraphicFramePr>
              <a:graphicFrameLocks noChangeAspect="1"/>
            </p:cNvGraphicFramePr>
            <p:nvPr/>
          </p:nvGraphicFramePr>
          <p:xfrm>
            <a:off x="4059" y="851"/>
            <a:ext cx="455" cy="13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73227" name="Equation" r:id="rId17" imgW="799920" imgH="228600" progId="Equation.3">
                    <p:embed/>
                  </p:oleObj>
                </mc:Choice>
                <mc:Fallback>
                  <p:oleObj name="Equation" r:id="rId17" imgW="799920" imgH="2286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059" y="851"/>
                          <a:ext cx="455" cy="13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88" name="Group 87"/>
          <p:cNvGrpSpPr/>
          <p:nvPr/>
        </p:nvGrpSpPr>
        <p:grpSpPr>
          <a:xfrm>
            <a:off x="6477000" y="2819400"/>
            <a:ext cx="1078184" cy="699107"/>
            <a:chOff x="3506343" y="2755379"/>
            <a:chExt cx="855527" cy="554734"/>
          </a:xfrm>
        </p:grpSpPr>
        <p:grpSp>
          <p:nvGrpSpPr>
            <p:cNvPr id="89" name="Group 105"/>
            <p:cNvGrpSpPr>
              <a:grpSpLocks/>
            </p:cNvGrpSpPr>
            <p:nvPr/>
          </p:nvGrpSpPr>
          <p:grpSpPr bwMode="auto">
            <a:xfrm>
              <a:off x="3506343" y="3009432"/>
              <a:ext cx="328987" cy="300681"/>
              <a:chOff x="4860" y="311"/>
              <a:chExt cx="187" cy="171"/>
            </a:xfrm>
          </p:grpSpPr>
          <p:sp>
            <p:nvSpPr>
              <p:cNvPr id="98" name="Oval 106"/>
              <p:cNvSpPr>
                <a:spLocks noChangeArrowheads="1"/>
              </p:cNvSpPr>
              <p:nvPr/>
            </p:nvSpPr>
            <p:spPr bwMode="auto">
              <a:xfrm rot="1045247">
                <a:off x="4910" y="311"/>
                <a:ext cx="97" cy="90"/>
              </a:xfrm>
              <a:prstGeom prst="ellipse">
                <a:avLst/>
              </a:prstGeom>
              <a:solidFill>
                <a:srgbClr val="0248DA"/>
              </a:solidFill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9" name="Oval 107"/>
              <p:cNvSpPr>
                <a:spLocks noChangeArrowheads="1"/>
              </p:cNvSpPr>
              <p:nvPr/>
            </p:nvSpPr>
            <p:spPr bwMode="auto">
              <a:xfrm rot="1045247">
                <a:off x="4950" y="361"/>
                <a:ext cx="97" cy="90"/>
              </a:xfrm>
              <a:prstGeom prst="ellipse">
                <a:avLst/>
              </a:prstGeom>
              <a:gradFill rotWithShape="0">
                <a:gsLst>
                  <a:gs pos="0">
                    <a:srgbClr val="FF6666"/>
                  </a:gs>
                  <a:gs pos="100000">
                    <a:srgbClr val="FF0000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0" name="Oval 108"/>
              <p:cNvSpPr>
                <a:spLocks noChangeArrowheads="1"/>
              </p:cNvSpPr>
              <p:nvPr/>
            </p:nvSpPr>
            <p:spPr bwMode="auto">
              <a:xfrm rot="1045247">
                <a:off x="4891" y="392"/>
                <a:ext cx="97" cy="90"/>
              </a:xfrm>
              <a:prstGeom prst="ellipse">
                <a:avLst/>
              </a:prstGeom>
              <a:solidFill>
                <a:srgbClr val="0248DA"/>
              </a:solidFill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1" name="Oval 109"/>
              <p:cNvSpPr>
                <a:spLocks noChangeArrowheads="1"/>
              </p:cNvSpPr>
              <p:nvPr/>
            </p:nvSpPr>
            <p:spPr bwMode="auto">
              <a:xfrm rot="1045247">
                <a:off x="4860" y="335"/>
                <a:ext cx="97" cy="90"/>
              </a:xfrm>
              <a:prstGeom prst="ellipse">
                <a:avLst/>
              </a:prstGeom>
              <a:gradFill rotWithShape="0">
                <a:gsLst>
                  <a:gs pos="0">
                    <a:srgbClr val="FF6666"/>
                  </a:gs>
                  <a:gs pos="100000">
                    <a:srgbClr val="FF0000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90" name="Line 110"/>
            <p:cNvSpPr>
              <a:spLocks noChangeAspect="1" noChangeShapeType="1"/>
            </p:cNvSpPr>
            <p:nvPr/>
          </p:nvSpPr>
          <p:spPr bwMode="auto">
            <a:xfrm flipH="1">
              <a:off x="3673539" y="3062838"/>
              <a:ext cx="515493" cy="99083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91" name="Group 111"/>
            <p:cNvGrpSpPr>
              <a:grpSpLocks/>
            </p:cNvGrpSpPr>
            <p:nvPr/>
          </p:nvGrpSpPr>
          <p:grpSpPr bwMode="auto">
            <a:xfrm>
              <a:off x="4140200" y="2943578"/>
              <a:ext cx="221670" cy="225072"/>
              <a:chOff x="5145" y="3232"/>
              <a:chExt cx="126" cy="128"/>
            </a:xfrm>
          </p:grpSpPr>
          <p:sp>
            <p:nvSpPr>
              <p:cNvPr id="95" name="Oval 112"/>
              <p:cNvSpPr>
                <a:spLocks noChangeAspect="1" noChangeArrowheads="1"/>
              </p:cNvSpPr>
              <p:nvPr/>
            </p:nvSpPr>
            <p:spPr bwMode="auto">
              <a:xfrm>
                <a:off x="5184" y="3264"/>
                <a:ext cx="87" cy="81"/>
              </a:xfrm>
              <a:prstGeom prst="ellipse">
                <a:avLst/>
              </a:prstGeom>
              <a:solidFill>
                <a:srgbClr val="0248DA"/>
              </a:solidFill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" name="Oval 113"/>
              <p:cNvSpPr>
                <a:spLocks noChangeAspect="1" noChangeArrowheads="1"/>
              </p:cNvSpPr>
              <p:nvPr/>
            </p:nvSpPr>
            <p:spPr bwMode="auto">
              <a:xfrm>
                <a:off x="5145" y="3232"/>
                <a:ext cx="87" cy="80"/>
              </a:xfrm>
              <a:prstGeom prst="ellipse">
                <a:avLst/>
              </a:prstGeom>
              <a:gradFill rotWithShape="0">
                <a:gsLst>
                  <a:gs pos="0">
                    <a:srgbClr val="FF6666"/>
                  </a:gs>
                  <a:gs pos="100000">
                    <a:srgbClr val="FF0000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7" name="Oval 114"/>
              <p:cNvSpPr>
                <a:spLocks noChangeAspect="1" noChangeArrowheads="1"/>
              </p:cNvSpPr>
              <p:nvPr/>
            </p:nvSpPr>
            <p:spPr bwMode="auto">
              <a:xfrm>
                <a:off x="5145" y="3279"/>
                <a:ext cx="87" cy="81"/>
              </a:xfrm>
              <a:prstGeom prst="ellipse">
                <a:avLst/>
              </a:prstGeom>
              <a:solidFill>
                <a:srgbClr val="0248DA"/>
              </a:solidFill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aphicFrame>
          <p:nvGraphicFramePr>
            <p:cNvPr id="94" name="Object 43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701710692"/>
                </p:ext>
              </p:extLst>
            </p:nvPr>
          </p:nvGraphicFramePr>
          <p:xfrm>
            <a:off x="3888593" y="2755379"/>
            <a:ext cx="219364" cy="28327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73228" name="Equation" r:id="rId19" imgW="127000" imgH="165100" progId="Equation.3">
                    <p:embed/>
                  </p:oleObj>
                </mc:Choice>
                <mc:Fallback>
                  <p:oleObj name="Equation" r:id="rId19" imgW="127000" imgH="1651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888593" y="2755379"/>
                          <a:ext cx="219364" cy="28327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20" name="Group 119"/>
          <p:cNvGrpSpPr/>
          <p:nvPr/>
        </p:nvGrpSpPr>
        <p:grpSpPr>
          <a:xfrm>
            <a:off x="3810000" y="5105400"/>
            <a:ext cx="3429000" cy="1219200"/>
            <a:chOff x="3810000" y="5105400"/>
            <a:chExt cx="3429000" cy="1219200"/>
          </a:xfrm>
        </p:grpSpPr>
        <p:sp>
          <p:nvSpPr>
            <p:cNvPr id="121" name="Rectangle 120"/>
            <p:cNvSpPr/>
            <p:nvPr/>
          </p:nvSpPr>
          <p:spPr bwMode="auto">
            <a:xfrm>
              <a:off x="3810000" y="5105400"/>
              <a:ext cx="3429000" cy="99060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48" charset="0"/>
                <a:ea typeface="ＭＳ Ｐゴシック" pitchFamily="48" charset="-128"/>
                <a:cs typeface="ＭＳ Ｐゴシック" pitchFamily="48" charset="-128"/>
              </a:endParaRPr>
            </a:p>
          </p:txBody>
        </p:sp>
        <p:sp>
          <p:nvSpPr>
            <p:cNvPr id="122" name="Rectangle 121"/>
            <p:cNvSpPr/>
            <p:nvPr/>
          </p:nvSpPr>
          <p:spPr bwMode="auto">
            <a:xfrm>
              <a:off x="4343400" y="5977400"/>
              <a:ext cx="463363" cy="34720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48" charset="0"/>
                <a:ea typeface="ＭＳ Ｐゴシック" pitchFamily="48" charset="-128"/>
                <a:cs typeface="ＭＳ Ｐゴシック" pitchFamily="48" charset="-128"/>
              </a:endParaRPr>
            </a:p>
          </p:txBody>
        </p:sp>
      </p:grpSp>
      <p:grpSp>
        <p:nvGrpSpPr>
          <p:cNvPr id="124" name="Group 123"/>
          <p:cNvGrpSpPr/>
          <p:nvPr/>
        </p:nvGrpSpPr>
        <p:grpSpPr>
          <a:xfrm>
            <a:off x="2260600" y="5029200"/>
            <a:ext cx="1684053" cy="1261600"/>
            <a:chOff x="2260600" y="5029200"/>
            <a:chExt cx="1684053" cy="1261600"/>
          </a:xfrm>
        </p:grpSpPr>
        <p:sp>
          <p:nvSpPr>
            <p:cNvPr id="119" name="Rectangle 118"/>
            <p:cNvSpPr/>
            <p:nvPr/>
          </p:nvSpPr>
          <p:spPr bwMode="auto">
            <a:xfrm>
              <a:off x="2260600" y="5029200"/>
              <a:ext cx="1684053" cy="99060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Arial" pitchFamily="48" charset="0"/>
                <a:ea typeface="ＭＳ Ｐゴシック" pitchFamily="48" charset="-128"/>
                <a:cs typeface="ＭＳ Ｐゴシック" pitchFamily="48" charset="-128"/>
              </a:endParaRPr>
            </a:p>
          </p:txBody>
        </p:sp>
        <p:sp>
          <p:nvSpPr>
            <p:cNvPr id="123" name="Rectangle 122"/>
            <p:cNvSpPr/>
            <p:nvPr/>
          </p:nvSpPr>
          <p:spPr bwMode="auto">
            <a:xfrm>
              <a:off x="2819400" y="5943600"/>
              <a:ext cx="463363" cy="34720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48" charset="0"/>
                <a:ea typeface="ＭＳ Ｐゴシック" pitchFamily="48" charset="-128"/>
                <a:cs typeface="ＭＳ Ｐゴシック" pitchFamily="48" charset="-128"/>
              </a:endParaRPr>
            </a:p>
          </p:txBody>
        </p:sp>
      </p:grpSp>
      <p:sp>
        <p:nvSpPr>
          <p:cNvPr id="126" name="Title 125"/>
          <p:cNvSpPr>
            <a:spLocks noGrp="1"/>
          </p:cNvSpPr>
          <p:nvPr>
            <p:ph type="title"/>
          </p:nvPr>
        </p:nvSpPr>
        <p:spPr>
          <a:xfrm>
            <a:off x="565150" y="152400"/>
            <a:ext cx="8013700" cy="809625"/>
          </a:xfrm>
        </p:spPr>
        <p:txBody>
          <a:bodyPr/>
          <a:lstStyle/>
          <a:p>
            <a:r>
              <a:rPr lang="en-US" dirty="0" smtClean="0"/>
              <a:t>3) Solve the many-body problem using a unified  </a:t>
            </a:r>
            <a:br>
              <a:rPr lang="en-US" dirty="0" smtClean="0"/>
            </a:br>
            <a:r>
              <a:rPr lang="en-US" dirty="0"/>
              <a:t> </a:t>
            </a:r>
            <a:r>
              <a:rPr lang="en-US" dirty="0" smtClean="0"/>
              <a:t>   approach to nuclear bound and continuum states</a:t>
            </a:r>
            <a:endParaRPr lang="en-US" dirty="0"/>
          </a:p>
        </p:txBody>
      </p:sp>
      <p:sp>
        <p:nvSpPr>
          <p:cNvPr id="92" name="Rectangle 91"/>
          <p:cNvSpPr/>
          <p:nvPr/>
        </p:nvSpPr>
        <p:spPr bwMode="auto">
          <a:xfrm>
            <a:off x="1423111" y="5257800"/>
            <a:ext cx="811378" cy="499600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pitchFamily="48" charset="0"/>
              <a:ea typeface="ＭＳ Ｐゴシック" pitchFamily="48" charset="-128"/>
              <a:cs typeface="ＭＳ Ｐゴシック" pitchFamily="48" charset="-128"/>
            </a:endParaRPr>
          </a:p>
        </p:txBody>
      </p:sp>
      <p:sp>
        <p:nvSpPr>
          <p:cNvPr id="93" name="Rectangle 92"/>
          <p:cNvSpPr/>
          <p:nvPr/>
        </p:nvSpPr>
        <p:spPr bwMode="auto">
          <a:xfrm>
            <a:off x="3276600" y="5867400"/>
            <a:ext cx="1066800" cy="499600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pitchFamily="48" charset="0"/>
              <a:ea typeface="ＭＳ Ｐゴシック" pitchFamily="48" charset="-128"/>
              <a:cs typeface="ＭＳ Ｐゴシック" pitchFamily="4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09891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2" grpId="1" build="p"/>
      <p:bldP spid="6" grpId="0" build="p"/>
      <p:bldP spid="92" grpId="0" animBg="1"/>
      <p:bldP spid="9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Oval 166"/>
          <p:cNvSpPr/>
          <p:nvPr/>
        </p:nvSpPr>
        <p:spPr bwMode="auto">
          <a:xfrm>
            <a:off x="7528560" y="3337560"/>
            <a:ext cx="335280" cy="33528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48" charset="0"/>
              <a:ea typeface="ＭＳ Ｐゴシック" pitchFamily="48" charset="-128"/>
              <a:cs typeface="ＭＳ Ｐゴシック" pitchFamily="48" charset="-128"/>
            </a:endParaRPr>
          </a:p>
        </p:txBody>
      </p:sp>
      <p:sp>
        <p:nvSpPr>
          <p:cNvPr id="168" name="Oval 167"/>
          <p:cNvSpPr/>
          <p:nvPr/>
        </p:nvSpPr>
        <p:spPr bwMode="auto">
          <a:xfrm>
            <a:off x="7553960" y="2886710"/>
            <a:ext cx="335280" cy="33528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48" charset="0"/>
              <a:ea typeface="ＭＳ Ｐゴシック" pitchFamily="48" charset="-128"/>
              <a:cs typeface="ＭＳ Ｐゴシック" pitchFamily="48" charset="-128"/>
            </a:endParaRPr>
          </a:p>
        </p:txBody>
      </p:sp>
      <p:sp>
        <p:nvSpPr>
          <p:cNvPr id="166" name="Oval 165"/>
          <p:cNvSpPr/>
          <p:nvPr/>
        </p:nvSpPr>
        <p:spPr bwMode="auto">
          <a:xfrm>
            <a:off x="3782060" y="3350260"/>
            <a:ext cx="335280" cy="33528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48" charset="0"/>
              <a:ea typeface="ＭＳ Ｐゴシック" pitchFamily="48" charset="-128"/>
              <a:cs typeface="ＭＳ Ｐゴシック" pitchFamily="48" charset="-128"/>
            </a:endParaRPr>
          </a:p>
        </p:txBody>
      </p:sp>
      <p:sp>
        <p:nvSpPr>
          <p:cNvPr id="165" name="Oval 164"/>
          <p:cNvSpPr/>
          <p:nvPr/>
        </p:nvSpPr>
        <p:spPr bwMode="auto">
          <a:xfrm>
            <a:off x="3794760" y="2880360"/>
            <a:ext cx="335280" cy="33528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48" charset="0"/>
              <a:ea typeface="ＭＳ Ｐゴシック" pitchFamily="48" charset="-128"/>
              <a:cs typeface="ＭＳ Ｐゴシック" pitchFamily="48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>
            <a:noFill/>
          </a:ln>
        </p:spPr>
        <p:txBody>
          <a:bodyPr/>
          <a:lstStyle/>
          <a:p>
            <a:r>
              <a:rPr lang="en-US" dirty="0" smtClean="0"/>
              <a:t>Discrete and continuous </a:t>
            </a:r>
            <a:r>
              <a:rPr lang="en-US" dirty="0" err="1" smtClean="0"/>
              <a:t>variational</a:t>
            </a:r>
            <a:r>
              <a:rPr lang="en-US" dirty="0" smtClean="0"/>
              <a:t> amplitudes are determined by solving the coupled NCSMC equations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33400" y="5486400"/>
            <a:ext cx="8077200" cy="838200"/>
          </a:xfrm>
        </p:spPr>
        <p:txBody>
          <a:bodyPr/>
          <a:lstStyle/>
          <a:p>
            <a:r>
              <a:rPr lang="en-US" dirty="0" smtClean="0"/>
              <a:t>Scattering matrix (and observables) from matching solutions to known asymptotic with microscopic </a:t>
            </a:r>
            <a:r>
              <a:rPr lang="en-US" i="1" dirty="0" smtClean="0"/>
              <a:t>R</a:t>
            </a:r>
            <a:r>
              <a:rPr lang="en-US" dirty="0" smtClean="0"/>
              <a:t>-matrix on Lagrange mesh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1341437" y="3835399"/>
            <a:ext cx="6541797" cy="1295400"/>
            <a:chOff x="1341437" y="3987799"/>
            <a:chExt cx="6541797" cy="1295400"/>
          </a:xfrm>
        </p:grpSpPr>
        <p:grpSp>
          <p:nvGrpSpPr>
            <p:cNvPr id="70" name="Group 69"/>
            <p:cNvGrpSpPr/>
            <p:nvPr/>
          </p:nvGrpSpPr>
          <p:grpSpPr>
            <a:xfrm>
              <a:off x="1341437" y="4589218"/>
              <a:ext cx="2689247" cy="693981"/>
              <a:chOff x="3160601" y="3617914"/>
              <a:chExt cx="2222519" cy="573538"/>
            </a:xfrm>
          </p:grpSpPr>
          <p:sp>
            <p:nvSpPr>
              <p:cNvPr id="7" name="Rectangle 51"/>
              <p:cNvSpPr>
                <a:spLocks noChangeArrowheads="1"/>
              </p:cNvSpPr>
              <p:nvPr/>
            </p:nvSpPr>
            <p:spPr bwMode="auto">
              <a:xfrm>
                <a:off x="3160601" y="3617914"/>
                <a:ext cx="2222519" cy="573538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graphicFrame>
            <p:nvGraphicFramePr>
              <p:cNvPr id="8" name="Object 7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025932034"/>
                  </p:ext>
                </p:extLst>
              </p:nvPr>
            </p:nvGraphicFramePr>
            <p:xfrm>
              <a:off x="3177115" y="3624261"/>
              <a:ext cx="2193925" cy="56038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283924" name="Equation" r:id="rId4" imgW="1790700" imgH="533400" progId="Equation.3">
                      <p:embed/>
                    </p:oleObj>
                  </mc:Choice>
                  <mc:Fallback>
                    <p:oleObj name="Equation" r:id="rId4" imgW="1790700" imgH="53340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177115" y="3624261"/>
                            <a:ext cx="2193925" cy="560385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pSp>
            <p:nvGrpSpPr>
              <p:cNvPr id="14" name="Group 61"/>
              <p:cNvGrpSpPr>
                <a:grpSpLocks noChangeAspect="1"/>
              </p:cNvGrpSpPr>
              <p:nvPr/>
            </p:nvGrpSpPr>
            <p:grpSpPr>
              <a:xfrm>
                <a:off x="3294704" y="3729968"/>
                <a:ext cx="637657" cy="403726"/>
                <a:chOff x="2359025" y="4726013"/>
                <a:chExt cx="947737" cy="600051"/>
              </a:xfrm>
            </p:grpSpPr>
            <p:pic>
              <p:nvPicPr>
                <p:cNvPr id="58" name="Picture 103" descr="final"/>
                <p:cNvPicPr>
                  <a:picLocks noChangeAspect="1" noChangeArrowheads="1"/>
                </p:cNvPicPr>
                <p:nvPr/>
              </p:nvPicPr>
              <p:blipFill>
                <a:blip r:embed="rId6">
                  <a:clrChange>
                    <a:clrFrom>
                      <a:srgbClr val="B8BBCA"/>
                    </a:clrFrom>
                    <a:clrTo>
                      <a:srgbClr val="B8BBCA">
                        <a:alpha val="0"/>
                      </a:srgbClr>
                    </a:clrTo>
                  </a:clrChange>
                  <a:lum bright="-22000"/>
                </a:blip>
                <a:srcRect/>
                <a:stretch>
                  <a:fillRect/>
                </a:stretch>
              </p:blipFill>
              <p:spPr bwMode="auto">
                <a:xfrm>
                  <a:off x="2359025" y="5124451"/>
                  <a:ext cx="566737" cy="201613"/>
                </a:xfrm>
                <a:prstGeom prst="rect">
                  <a:avLst/>
                </a:prstGeom>
                <a:noFill/>
              </p:spPr>
            </p:pic>
            <p:pic>
              <p:nvPicPr>
                <p:cNvPr id="59" name="Picture 104" descr="final"/>
                <p:cNvPicPr>
                  <a:picLocks noChangeAspect="1" noChangeArrowheads="1"/>
                </p:cNvPicPr>
                <p:nvPr/>
              </p:nvPicPr>
              <p:blipFill>
                <a:blip r:embed="rId7">
                  <a:clrChange>
                    <a:clrFrom>
                      <a:srgbClr val="B8BBCA"/>
                    </a:clrFrom>
                    <a:clrTo>
                      <a:srgbClr val="B8BBCA">
                        <a:alpha val="0"/>
                      </a:srgbClr>
                    </a:clrTo>
                  </a:clrChange>
                  <a:lum bright="-22000"/>
                </a:blip>
                <a:srcRect/>
                <a:stretch>
                  <a:fillRect/>
                </a:stretch>
              </p:blipFill>
              <p:spPr bwMode="auto">
                <a:xfrm>
                  <a:off x="3041650" y="4973638"/>
                  <a:ext cx="265112" cy="209550"/>
                </a:xfrm>
                <a:prstGeom prst="rect">
                  <a:avLst/>
                </a:prstGeom>
                <a:noFill/>
              </p:spPr>
            </p:pic>
            <p:grpSp>
              <p:nvGrpSpPr>
                <p:cNvPr id="60" name="Group 105"/>
                <p:cNvGrpSpPr>
                  <a:grpSpLocks/>
                </p:cNvGrpSpPr>
                <p:nvPr/>
              </p:nvGrpSpPr>
              <p:grpSpPr bwMode="auto">
                <a:xfrm>
                  <a:off x="2385986" y="4835525"/>
                  <a:ext cx="296861" cy="271463"/>
                  <a:chOff x="4860" y="311"/>
                  <a:chExt cx="187" cy="171"/>
                </a:xfrm>
              </p:grpSpPr>
              <p:sp>
                <p:nvSpPr>
                  <p:cNvPr id="66" name="Oval 106"/>
                  <p:cNvSpPr>
                    <a:spLocks noChangeArrowheads="1"/>
                  </p:cNvSpPr>
                  <p:nvPr/>
                </p:nvSpPr>
                <p:spPr bwMode="auto">
                  <a:xfrm rot="1045247">
                    <a:off x="4910" y="311"/>
                    <a:ext cx="97" cy="90"/>
                  </a:xfrm>
                  <a:prstGeom prst="ellipse">
                    <a:avLst/>
                  </a:prstGeom>
                  <a:solidFill>
                    <a:srgbClr val="0248DA"/>
                  </a:solidFill>
                  <a:ln w="9525">
                    <a:solidFill>
                      <a:srgbClr val="6699FF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algn="l" defTabSz="457200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 sz="1800">
                      <a:solidFill>
                        <a:prstClr val="black"/>
                      </a:solidFill>
                      <a:latin typeface="Arial"/>
                      <a:ea typeface="ＭＳ Ｐゴシック"/>
                      <a:cs typeface="ＭＳ Ｐゴシック"/>
                    </a:endParaRPr>
                  </a:p>
                </p:txBody>
              </p:sp>
              <p:sp>
                <p:nvSpPr>
                  <p:cNvPr id="67" name="Oval 107"/>
                  <p:cNvSpPr>
                    <a:spLocks noChangeArrowheads="1"/>
                  </p:cNvSpPr>
                  <p:nvPr/>
                </p:nvSpPr>
                <p:spPr bwMode="auto">
                  <a:xfrm rot="1045247">
                    <a:off x="4950" y="361"/>
                    <a:ext cx="97" cy="90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FF6666"/>
                      </a:gs>
                      <a:gs pos="100000">
                        <a:srgbClr val="FF0000"/>
                      </a:gs>
                    </a:gsLst>
                    <a:lin ang="5400000" scaled="1"/>
                  </a:gradFill>
                  <a:ln w="9525">
                    <a:solidFill>
                      <a:srgbClr val="FF6666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algn="l" defTabSz="457200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 sz="1800">
                      <a:solidFill>
                        <a:prstClr val="black"/>
                      </a:solidFill>
                      <a:latin typeface="Arial"/>
                      <a:ea typeface="ＭＳ Ｐゴシック"/>
                      <a:cs typeface="ＭＳ Ｐゴシック"/>
                    </a:endParaRPr>
                  </a:p>
                </p:txBody>
              </p:sp>
              <p:sp>
                <p:nvSpPr>
                  <p:cNvPr id="68" name="Oval 108"/>
                  <p:cNvSpPr>
                    <a:spLocks noChangeArrowheads="1"/>
                  </p:cNvSpPr>
                  <p:nvPr/>
                </p:nvSpPr>
                <p:spPr bwMode="auto">
                  <a:xfrm rot="1045247">
                    <a:off x="4891" y="392"/>
                    <a:ext cx="97" cy="90"/>
                  </a:xfrm>
                  <a:prstGeom prst="ellipse">
                    <a:avLst/>
                  </a:prstGeom>
                  <a:solidFill>
                    <a:srgbClr val="0248DA"/>
                  </a:solidFill>
                  <a:ln w="9525">
                    <a:solidFill>
                      <a:srgbClr val="6699FF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algn="l" defTabSz="457200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 sz="1800">
                      <a:solidFill>
                        <a:prstClr val="black"/>
                      </a:solidFill>
                      <a:latin typeface="Arial"/>
                      <a:ea typeface="ＭＳ Ｐゴシック"/>
                      <a:cs typeface="ＭＳ Ｐゴシック"/>
                    </a:endParaRPr>
                  </a:p>
                </p:txBody>
              </p:sp>
              <p:sp>
                <p:nvSpPr>
                  <p:cNvPr id="69" name="Oval 109"/>
                  <p:cNvSpPr>
                    <a:spLocks noChangeArrowheads="1"/>
                  </p:cNvSpPr>
                  <p:nvPr/>
                </p:nvSpPr>
                <p:spPr bwMode="auto">
                  <a:xfrm rot="1045247">
                    <a:off x="4860" y="335"/>
                    <a:ext cx="97" cy="90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FF6666"/>
                      </a:gs>
                      <a:gs pos="100000">
                        <a:srgbClr val="FF0000"/>
                      </a:gs>
                    </a:gsLst>
                    <a:lin ang="5400000" scaled="1"/>
                  </a:gradFill>
                  <a:ln w="9525">
                    <a:solidFill>
                      <a:srgbClr val="FF6666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algn="l" defTabSz="457200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 sz="1800">
                      <a:solidFill>
                        <a:prstClr val="black"/>
                      </a:solidFill>
                      <a:latin typeface="Arial"/>
                      <a:ea typeface="ＭＳ Ｐゴシック"/>
                      <a:cs typeface="ＭＳ Ｐゴシック"/>
                    </a:endParaRPr>
                  </a:p>
                </p:txBody>
              </p:sp>
            </p:grpSp>
            <p:sp>
              <p:nvSpPr>
                <p:cNvPr id="61" name="Line 110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2503487" y="4849813"/>
                  <a:ext cx="619125" cy="119063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l" defTabSz="457200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>
                    <a:solidFill>
                      <a:prstClr val="black"/>
                    </a:solidFill>
                    <a:latin typeface="Arial"/>
                    <a:ea typeface="ＭＳ Ｐゴシック"/>
                    <a:cs typeface="ＭＳ Ｐゴシック"/>
                  </a:endParaRPr>
                </a:p>
              </p:txBody>
            </p:sp>
            <p:grpSp>
              <p:nvGrpSpPr>
                <p:cNvPr id="62" name="Group 111"/>
                <p:cNvGrpSpPr>
                  <a:grpSpLocks/>
                </p:cNvGrpSpPr>
                <p:nvPr/>
              </p:nvGrpSpPr>
              <p:grpSpPr bwMode="auto">
                <a:xfrm>
                  <a:off x="3078203" y="4726013"/>
                  <a:ext cx="200026" cy="203201"/>
                  <a:chOff x="5145" y="3232"/>
                  <a:chExt cx="126" cy="128"/>
                </a:xfrm>
              </p:grpSpPr>
              <p:sp>
                <p:nvSpPr>
                  <p:cNvPr id="63" name="Oval 11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184" y="3264"/>
                    <a:ext cx="87" cy="81"/>
                  </a:xfrm>
                  <a:prstGeom prst="ellipse">
                    <a:avLst/>
                  </a:prstGeom>
                  <a:solidFill>
                    <a:srgbClr val="0248DA"/>
                  </a:solidFill>
                  <a:ln w="9525">
                    <a:solidFill>
                      <a:srgbClr val="6699FF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algn="l" defTabSz="457200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 sz="1800">
                      <a:solidFill>
                        <a:prstClr val="black"/>
                      </a:solidFill>
                      <a:latin typeface="Arial"/>
                      <a:ea typeface="ＭＳ Ｐゴシック"/>
                      <a:cs typeface="ＭＳ Ｐゴシック"/>
                    </a:endParaRPr>
                  </a:p>
                </p:txBody>
              </p:sp>
              <p:sp>
                <p:nvSpPr>
                  <p:cNvPr id="64" name="Oval 11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145" y="3232"/>
                    <a:ext cx="87" cy="80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FF6666"/>
                      </a:gs>
                      <a:gs pos="100000">
                        <a:srgbClr val="FF0000"/>
                      </a:gs>
                    </a:gsLst>
                    <a:lin ang="5400000" scaled="1"/>
                  </a:gradFill>
                  <a:ln w="9525">
                    <a:solidFill>
                      <a:srgbClr val="FF6666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algn="l" defTabSz="457200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 sz="1800">
                      <a:solidFill>
                        <a:prstClr val="black"/>
                      </a:solidFill>
                      <a:latin typeface="Arial"/>
                      <a:ea typeface="ＭＳ Ｐゴシック"/>
                      <a:cs typeface="ＭＳ Ｐゴシック"/>
                    </a:endParaRPr>
                  </a:p>
                </p:txBody>
              </p:sp>
              <p:sp>
                <p:nvSpPr>
                  <p:cNvPr id="65" name="Oval 11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145" y="3279"/>
                    <a:ext cx="87" cy="81"/>
                  </a:xfrm>
                  <a:prstGeom prst="ellipse">
                    <a:avLst/>
                  </a:prstGeom>
                  <a:solidFill>
                    <a:srgbClr val="0248DA"/>
                  </a:solidFill>
                  <a:ln w="9525">
                    <a:solidFill>
                      <a:srgbClr val="6699FF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algn="l" defTabSz="457200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 sz="1800">
                      <a:solidFill>
                        <a:prstClr val="black"/>
                      </a:solidFill>
                      <a:latin typeface="Arial"/>
                      <a:ea typeface="ＭＳ Ｐゴシック"/>
                      <a:cs typeface="ＭＳ Ｐゴシック"/>
                    </a:endParaRPr>
                  </a:p>
                </p:txBody>
              </p:sp>
            </p:grpSp>
          </p:grpSp>
          <p:grpSp>
            <p:nvGrpSpPr>
              <p:cNvPr id="15" name="Group 83"/>
              <p:cNvGrpSpPr/>
              <p:nvPr/>
            </p:nvGrpSpPr>
            <p:grpSpPr>
              <a:xfrm>
                <a:off x="4642780" y="3746906"/>
                <a:ext cx="608818" cy="399472"/>
                <a:chOff x="5791200" y="4638039"/>
                <a:chExt cx="723900" cy="474981"/>
              </a:xfrm>
            </p:grpSpPr>
            <p:pic>
              <p:nvPicPr>
                <p:cNvPr id="46" name="Picture 103" descr="final"/>
                <p:cNvPicPr>
                  <a:picLocks noChangeAspect="1" noChangeArrowheads="1"/>
                </p:cNvPicPr>
                <p:nvPr/>
              </p:nvPicPr>
              <p:blipFill>
                <a:blip r:embed="rId6">
                  <a:clrChange>
                    <a:clrFrom>
                      <a:srgbClr val="B8BBCA"/>
                    </a:clrFrom>
                    <a:clrTo>
                      <a:srgbClr val="B8BBCA">
                        <a:alpha val="0"/>
                      </a:srgbClr>
                    </a:clrTo>
                  </a:clrChange>
                  <a:lum bright="-22000"/>
                </a:blip>
                <a:srcRect/>
                <a:stretch>
                  <a:fillRect/>
                </a:stretch>
              </p:blipFill>
              <p:spPr bwMode="auto">
                <a:xfrm>
                  <a:off x="6061710" y="4951730"/>
                  <a:ext cx="453390" cy="161290"/>
                </a:xfrm>
                <a:prstGeom prst="rect">
                  <a:avLst/>
                </a:prstGeom>
                <a:noFill/>
              </p:spPr>
            </p:pic>
            <p:pic>
              <p:nvPicPr>
                <p:cNvPr id="47" name="Picture 104" descr="final"/>
                <p:cNvPicPr>
                  <a:picLocks noChangeAspect="1" noChangeArrowheads="1"/>
                </p:cNvPicPr>
                <p:nvPr/>
              </p:nvPicPr>
              <p:blipFill>
                <a:blip r:embed="rId7">
                  <a:clrChange>
                    <a:clrFrom>
                      <a:srgbClr val="B8BBCA"/>
                    </a:clrFrom>
                    <a:clrTo>
                      <a:srgbClr val="B8BBCA">
                        <a:alpha val="0"/>
                      </a:srgbClr>
                    </a:clrTo>
                  </a:clrChange>
                  <a:lum bright="-22000"/>
                </a:blip>
                <a:srcRect/>
                <a:stretch>
                  <a:fillRect/>
                </a:stretch>
              </p:blipFill>
              <p:spPr bwMode="auto">
                <a:xfrm>
                  <a:off x="5791200" y="4851399"/>
                  <a:ext cx="212090" cy="167640"/>
                </a:xfrm>
                <a:prstGeom prst="rect">
                  <a:avLst/>
                </a:prstGeom>
                <a:noFill/>
              </p:spPr>
            </p:pic>
            <p:grpSp>
              <p:nvGrpSpPr>
                <p:cNvPr id="48" name="Group 105"/>
                <p:cNvGrpSpPr>
                  <a:grpSpLocks/>
                </p:cNvGrpSpPr>
                <p:nvPr/>
              </p:nvGrpSpPr>
              <p:grpSpPr bwMode="auto">
                <a:xfrm>
                  <a:off x="6221701" y="4720590"/>
                  <a:ext cx="237489" cy="217170"/>
                  <a:chOff x="4860" y="311"/>
                  <a:chExt cx="187" cy="171"/>
                </a:xfrm>
              </p:grpSpPr>
              <p:sp>
                <p:nvSpPr>
                  <p:cNvPr id="54" name="Oval 106"/>
                  <p:cNvSpPr>
                    <a:spLocks noChangeArrowheads="1"/>
                  </p:cNvSpPr>
                  <p:nvPr/>
                </p:nvSpPr>
                <p:spPr bwMode="auto">
                  <a:xfrm rot="1045247">
                    <a:off x="4910" y="311"/>
                    <a:ext cx="97" cy="90"/>
                  </a:xfrm>
                  <a:prstGeom prst="ellipse">
                    <a:avLst/>
                  </a:prstGeom>
                  <a:solidFill>
                    <a:srgbClr val="0248DA"/>
                  </a:solidFill>
                  <a:ln w="9525">
                    <a:solidFill>
                      <a:srgbClr val="6699FF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algn="l" defTabSz="457200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 sz="1800">
                      <a:solidFill>
                        <a:prstClr val="black"/>
                      </a:solidFill>
                      <a:latin typeface="Arial"/>
                      <a:ea typeface="ＭＳ Ｐゴシック"/>
                      <a:cs typeface="ＭＳ Ｐゴシック"/>
                    </a:endParaRPr>
                  </a:p>
                </p:txBody>
              </p:sp>
              <p:sp>
                <p:nvSpPr>
                  <p:cNvPr id="55" name="Oval 107"/>
                  <p:cNvSpPr>
                    <a:spLocks noChangeArrowheads="1"/>
                  </p:cNvSpPr>
                  <p:nvPr/>
                </p:nvSpPr>
                <p:spPr bwMode="auto">
                  <a:xfrm rot="1045247">
                    <a:off x="4950" y="361"/>
                    <a:ext cx="97" cy="90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FF6666"/>
                      </a:gs>
                      <a:gs pos="100000">
                        <a:srgbClr val="FF0000"/>
                      </a:gs>
                    </a:gsLst>
                    <a:lin ang="5400000" scaled="1"/>
                  </a:gradFill>
                  <a:ln w="9525">
                    <a:solidFill>
                      <a:srgbClr val="FF6666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algn="l" defTabSz="457200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 sz="1800">
                      <a:solidFill>
                        <a:prstClr val="black"/>
                      </a:solidFill>
                      <a:latin typeface="Arial"/>
                      <a:ea typeface="ＭＳ Ｐゴシック"/>
                      <a:cs typeface="ＭＳ Ｐゴシック"/>
                    </a:endParaRPr>
                  </a:p>
                </p:txBody>
              </p:sp>
              <p:sp>
                <p:nvSpPr>
                  <p:cNvPr id="56" name="Oval 108"/>
                  <p:cNvSpPr>
                    <a:spLocks noChangeArrowheads="1"/>
                  </p:cNvSpPr>
                  <p:nvPr/>
                </p:nvSpPr>
                <p:spPr bwMode="auto">
                  <a:xfrm rot="1045247">
                    <a:off x="4891" y="392"/>
                    <a:ext cx="97" cy="90"/>
                  </a:xfrm>
                  <a:prstGeom prst="ellipse">
                    <a:avLst/>
                  </a:prstGeom>
                  <a:solidFill>
                    <a:srgbClr val="0248DA"/>
                  </a:solidFill>
                  <a:ln w="9525">
                    <a:solidFill>
                      <a:srgbClr val="6699FF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algn="l" defTabSz="457200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 sz="1800">
                      <a:solidFill>
                        <a:prstClr val="black"/>
                      </a:solidFill>
                      <a:latin typeface="Arial"/>
                      <a:ea typeface="ＭＳ Ｐゴシック"/>
                      <a:cs typeface="ＭＳ Ｐゴシック"/>
                    </a:endParaRPr>
                  </a:p>
                </p:txBody>
              </p:sp>
              <p:sp>
                <p:nvSpPr>
                  <p:cNvPr id="57" name="Oval 109"/>
                  <p:cNvSpPr>
                    <a:spLocks noChangeArrowheads="1"/>
                  </p:cNvSpPr>
                  <p:nvPr/>
                </p:nvSpPr>
                <p:spPr bwMode="auto">
                  <a:xfrm rot="1045247">
                    <a:off x="4860" y="335"/>
                    <a:ext cx="97" cy="90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FF6666"/>
                      </a:gs>
                      <a:gs pos="100000">
                        <a:srgbClr val="FF0000"/>
                      </a:gs>
                    </a:gsLst>
                    <a:lin ang="5400000" scaled="1"/>
                  </a:gradFill>
                  <a:ln w="9525">
                    <a:solidFill>
                      <a:srgbClr val="FF6666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algn="l" defTabSz="457200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 sz="1800">
                      <a:solidFill>
                        <a:prstClr val="black"/>
                      </a:solidFill>
                      <a:latin typeface="Arial"/>
                      <a:ea typeface="ＭＳ Ｐゴシック"/>
                      <a:cs typeface="ＭＳ Ｐゴシック"/>
                    </a:endParaRPr>
                  </a:p>
                </p:txBody>
              </p:sp>
            </p:grpSp>
            <p:grpSp>
              <p:nvGrpSpPr>
                <p:cNvPr id="49" name="Group 111"/>
                <p:cNvGrpSpPr>
                  <a:grpSpLocks/>
                </p:cNvGrpSpPr>
                <p:nvPr/>
              </p:nvGrpSpPr>
              <p:grpSpPr bwMode="auto">
                <a:xfrm>
                  <a:off x="5791200" y="4638039"/>
                  <a:ext cx="160021" cy="162561"/>
                  <a:chOff x="5145" y="3232"/>
                  <a:chExt cx="126" cy="128"/>
                </a:xfrm>
              </p:grpSpPr>
              <p:sp>
                <p:nvSpPr>
                  <p:cNvPr id="51" name="Oval 11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184" y="3264"/>
                    <a:ext cx="87" cy="81"/>
                  </a:xfrm>
                  <a:prstGeom prst="ellipse">
                    <a:avLst/>
                  </a:prstGeom>
                  <a:solidFill>
                    <a:srgbClr val="0248DA"/>
                  </a:solidFill>
                  <a:ln w="9525">
                    <a:solidFill>
                      <a:srgbClr val="6699FF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algn="l" defTabSz="457200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 sz="1800">
                      <a:solidFill>
                        <a:prstClr val="black"/>
                      </a:solidFill>
                      <a:latin typeface="Arial"/>
                      <a:ea typeface="ＭＳ Ｐゴシック"/>
                      <a:cs typeface="ＭＳ Ｐゴシック"/>
                    </a:endParaRPr>
                  </a:p>
                </p:txBody>
              </p:sp>
              <p:sp>
                <p:nvSpPr>
                  <p:cNvPr id="52" name="Oval 11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145" y="3232"/>
                    <a:ext cx="87" cy="80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FF6666"/>
                      </a:gs>
                      <a:gs pos="100000">
                        <a:srgbClr val="FF0000"/>
                      </a:gs>
                    </a:gsLst>
                    <a:lin ang="5400000" scaled="1"/>
                  </a:gradFill>
                  <a:ln w="9525">
                    <a:solidFill>
                      <a:srgbClr val="FF6666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algn="l" defTabSz="457200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 sz="1800">
                      <a:solidFill>
                        <a:prstClr val="black"/>
                      </a:solidFill>
                      <a:latin typeface="Arial"/>
                      <a:ea typeface="ＭＳ Ｐゴシック"/>
                      <a:cs typeface="ＭＳ Ｐゴシック"/>
                    </a:endParaRPr>
                  </a:p>
                </p:txBody>
              </p:sp>
              <p:sp>
                <p:nvSpPr>
                  <p:cNvPr id="53" name="Oval 11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145" y="3279"/>
                    <a:ext cx="87" cy="81"/>
                  </a:xfrm>
                  <a:prstGeom prst="ellipse">
                    <a:avLst/>
                  </a:prstGeom>
                  <a:solidFill>
                    <a:srgbClr val="0248DA"/>
                  </a:solidFill>
                  <a:ln w="9525">
                    <a:solidFill>
                      <a:srgbClr val="6699FF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algn="l" defTabSz="457200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 sz="1800">
                      <a:solidFill>
                        <a:prstClr val="black"/>
                      </a:solidFill>
                      <a:latin typeface="Arial"/>
                      <a:ea typeface="ＭＳ Ｐゴシック"/>
                      <a:cs typeface="ＭＳ Ｐゴシック"/>
                    </a:endParaRPr>
                  </a:p>
                </p:txBody>
              </p:sp>
            </p:grpSp>
            <p:cxnSp>
              <p:nvCxnSpPr>
                <p:cNvPr id="50" name="Straight Arrow Connector 49"/>
                <p:cNvCxnSpPr>
                  <a:stCxn id="53" idx="6"/>
                  <a:endCxn id="56" idx="0"/>
                </p:cNvCxnSpPr>
                <p:nvPr/>
              </p:nvCxnSpPr>
              <p:spPr bwMode="auto">
                <a:xfrm>
                  <a:off x="5901691" y="4749165"/>
                  <a:ext cx="438093" cy="76917"/>
                </a:xfrm>
                <a:prstGeom prst="straightConnector1">
                  <a:avLst/>
                </a:prstGeom>
                <a:solidFill>
                  <a:srgbClr val="FFFF99"/>
                </a:solidFill>
                <a:ln w="158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triangle" w="med" len="med"/>
                </a:ln>
                <a:effectLst/>
              </p:spPr>
            </p:cxnSp>
          </p:grpSp>
          <p:graphicFrame>
            <p:nvGraphicFramePr>
              <p:cNvPr id="16" name="Object 6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64460670"/>
                  </p:ext>
                </p:extLst>
              </p:nvPr>
            </p:nvGraphicFramePr>
            <p:xfrm>
              <a:off x="3546230" y="3648951"/>
              <a:ext cx="173567" cy="156211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283925" name="Equation" r:id="rId8" imgW="127000" imgH="127000" progId="Equation.3">
                      <p:embed/>
                    </p:oleObj>
                  </mc:Choice>
                  <mc:Fallback>
                    <p:oleObj name="Equation" r:id="rId8" imgW="127000" imgH="12700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546230" y="3648951"/>
                            <a:ext cx="173567" cy="156211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7" name="Object 8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787257394"/>
                  </p:ext>
                </p:extLst>
              </p:nvPr>
            </p:nvGraphicFramePr>
            <p:xfrm>
              <a:off x="4859605" y="3699749"/>
              <a:ext cx="138853" cy="12416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283926" name="Equation" r:id="rId10" imgW="101600" imgH="101600" progId="Equation.3">
                      <p:embed/>
                    </p:oleObj>
                  </mc:Choice>
                  <mc:Fallback>
                    <p:oleObj name="Equation" r:id="rId10" imgW="101600" imgH="10160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1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859605" y="3699749"/>
                            <a:ext cx="138853" cy="124168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71" name="Group 70"/>
            <p:cNvGrpSpPr/>
            <p:nvPr/>
          </p:nvGrpSpPr>
          <p:grpSpPr>
            <a:xfrm>
              <a:off x="5410200" y="4563819"/>
              <a:ext cx="2473034" cy="693981"/>
              <a:chOff x="5627884" y="3617918"/>
              <a:chExt cx="2043831" cy="573538"/>
            </a:xfrm>
          </p:grpSpPr>
          <p:sp>
            <p:nvSpPr>
              <p:cNvPr id="12" name="Rectangle 51"/>
              <p:cNvSpPr>
                <a:spLocks noChangeArrowheads="1"/>
              </p:cNvSpPr>
              <p:nvPr/>
            </p:nvSpPr>
            <p:spPr bwMode="auto">
              <a:xfrm>
                <a:off x="5627884" y="3617918"/>
                <a:ext cx="2043831" cy="573538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graphicFrame>
            <p:nvGraphicFramePr>
              <p:cNvPr id="13" name="Object 214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662431428"/>
                  </p:ext>
                </p:extLst>
              </p:nvPr>
            </p:nvGraphicFramePr>
            <p:xfrm>
              <a:off x="5645677" y="3624262"/>
              <a:ext cx="2025650" cy="56038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283927" name="Equation" r:id="rId12" imgW="1651000" imgH="533400" progId="Equation.3">
                      <p:embed/>
                    </p:oleObj>
                  </mc:Choice>
                  <mc:Fallback>
                    <p:oleObj name="Equation" r:id="rId12" imgW="1651000" imgH="53340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3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645677" y="3624262"/>
                            <a:ext cx="2025650" cy="560385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pSp>
            <p:nvGrpSpPr>
              <p:cNvPr id="18" name="Group 214"/>
              <p:cNvGrpSpPr/>
              <p:nvPr/>
            </p:nvGrpSpPr>
            <p:grpSpPr>
              <a:xfrm>
                <a:off x="6931234" y="3753295"/>
                <a:ext cx="615292" cy="401997"/>
                <a:chOff x="5791200" y="4638039"/>
                <a:chExt cx="726998" cy="474981"/>
              </a:xfrm>
            </p:grpSpPr>
            <p:pic>
              <p:nvPicPr>
                <p:cNvPr id="34" name="Picture 103" descr="final"/>
                <p:cNvPicPr>
                  <a:picLocks noChangeAspect="1" noChangeArrowheads="1"/>
                </p:cNvPicPr>
                <p:nvPr/>
              </p:nvPicPr>
              <p:blipFill>
                <a:blip r:embed="rId6">
                  <a:clrChange>
                    <a:clrFrom>
                      <a:srgbClr val="B8BBCA"/>
                    </a:clrFrom>
                    <a:clrTo>
                      <a:srgbClr val="B8BBCA">
                        <a:alpha val="0"/>
                      </a:srgbClr>
                    </a:clrTo>
                  </a:clrChange>
                  <a:lum bright="-22000"/>
                </a:blip>
                <a:srcRect/>
                <a:stretch>
                  <a:fillRect/>
                </a:stretch>
              </p:blipFill>
              <p:spPr bwMode="auto">
                <a:xfrm>
                  <a:off x="6064808" y="4951730"/>
                  <a:ext cx="453390" cy="161290"/>
                </a:xfrm>
                <a:prstGeom prst="rect">
                  <a:avLst/>
                </a:prstGeom>
                <a:noFill/>
              </p:spPr>
            </p:pic>
            <p:pic>
              <p:nvPicPr>
                <p:cNvPr id="35" name="Picture 104" descr="final"/>
                <p:cNvPicPr>
                  <a:picLocks noChangeAspect="1" noChangeArrowheads="1"/>
                </p:cNvPicPr>
                <p:nvPr/>
              </p:nvPicPr>
              <p:blipFill>
                <a:blip r:embed="rId7">
                  <a:clrChange>
                    <a:clrFrom>
                      <a:srgbClr val="B8BBCA"/>
                    </a:clrFrom>
                    <a:clrTo>
                      <a:srgbClr val="B8BBCA">
                        <a:alpha val="0"/>
                      </a:srgbClr>
                    </a:clrTo>
                  </a:clrChange>
                  <a:lum bright="-22000"/>
                </a:blip>
                <a:srcRect/>
                <a:stretch>
                  <a:fillRect/>
                </a:stretch>
              </p:blipFill>
              <p:spPr bwMode="auto">
                <a:xfrm>
                  <a:off x="5791200" y="4851399"/>
                  <a:ext cx="212090" cy="167640"/>
                </a:xfrm>
                <a:prstGeom prst="rect">
                  <a:avLst/>
                </a:prstGeom>
                <a:noFill/>
              </p:spPr>
            </p:pic>
            <p:grpSp>
              <p:nvGrpSpPr>
                <p:cNvPr id="36" name="Group 105"/>
                <p:cNvGrpSpPr>
                  <a:grpSpLocks/>
                </p:cNvGrpSpPr>
                <p:nvPr/>
              </p:nvGrpSpPr>
              <p:grpSpPr bwMode="auto">
                <a:xfrm>
                  <a:off x="6221699" y="4720590"/>
                  <a:ext cx="237489" cy="217170"/>
                  <a:chOff x="4860" y="311"/>
                  <a:chExt cx="187" cy="171"/>
                </a:xfrm>
              </p:grpSpPr>
              <p:sp>
                <p:nvSpPr>
                  <p:cNvPr id="42" name="Oval 106"/>
                  <p:cNvSpPr>
                    <a:spLocks noChangeArrowheads="1"/>
                  </p:cNvSpPr>
                  <p:nvPr/>
                </p:nvSpPr>
                <p:spPr bwMode="auto">
                  <a:xfrm rot="1045247">
                    <a:off x="4910" y="311"/>
                    <a:ext cx="97" cy="90"/>
                  </a:xfrm>
                  <a:prstGeom prst="ellipse">
                    <a:avLst/>
                  </a:prstGeom>
                  <a:solidFill>
                    <a:srgbClr val="0248DA"/>
                  </a:solidFill>
                  <a:ln w="9525">
                    <a:solidFill>
                      <a:srgbClr val="6699FF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algn="l" defTabSz="457200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 sz="1800">
                      <a:solidFill>
                        <a:prstClr val="black"/>
                      </a:solidFill>
                      <a:latin typeface="Arial"/>
                      <a:ea typeface="ＭＳ Ｐゴシック"/>
                      <a:cs typeface="ＭＳ Ｐゴシック"/>
                    </a:endParaRPr>
                  </a:p>
                </p:txBody>
              </p:sp>
              <p:sp>
                <p:nvSpPr>
                  <p:cNvPr id="43" name="Oval 107"/>
                  <p:cNvSpPr>
                    <a:spLocks noChangeArrowheads="1"/>
                  </p:cNvSpPr>
                  <p:nvPr/>
                </p:nvSpPr>
                <p:spPr bwMode="auto">
                  <a:xfrm rot="1045247">
                    <a:off x="4950" y="361"/>
                    <a:ext cx="97" cy="90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FF6666"/>
                      </a:gs>
                      <a:gs pos="100000">
                        <a:srgbClr val="FF0000"/>
                      </a:gs>
                    </a:gsLst>
                    <a:lin ang="5400000" scaled="1"/>
                  </a:gradFill>
                  <a:ln w="9525">
                    <a:solidFill>
                      <a:srgbClr val="FF6666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algn="l" defTabSz="457200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 sz="1800">
                      <a:solidFill>
                        <a:prstClr val="black"/>
                      </a:solidFill>
                      <a:latin typeface="Arial"/>
                      <a:ea typeface="ＭＳ Ｐゴシック"/>
                      <a:cs typeface="ＭＳ Ｐゴシック"/>
                    </a:endParaRPr>
                  </a:p>
                </p:txBody>
              </p:sp>
              <p:sp>
                <p:nvSpPr>
                  <p:cNvPr id="44" name="Oval 108"/>
                  <p:cNvSpPr>
                    <a:spLocks noChangeArrowheads="1"/>
                  </p:cNvSpPr>
                  <p:nvPr/>
                </p:nvSpPr>
                <p:spPr bwMode="auto">
                  <a:xfrm rot="1045247">
                    <a:off x="4891" y="392"/>
                    <a:ext cx="97" cy="90"/>
                  </a:xfrm>
                  <a:prstGeom prst="ellipse">
                    <a:avLst/>
                  </a:prstGeom>
                  <a:solidFill>
                    <a:srgbClr val="0248DA"/>
                  </a:solidFill>
                  <a:ln w="9525">
                    <a:solidFill>
                      <a:srgbClr val="6699FF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algn="l" defTabSz="457200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 sz="1800">
                      <a:solidFill>
                        <a:prstClr val="black"/>
                      </a:solidFill>
                      <a:latin typeface="Arial"/>
                      <a:ea typeface="ＭＳ Ｐゴシック"/>
                      <a:cs typeface="ＭＳ Ｐゴシック"/>
                    </a:endParaRPr>
                  </a:p>
                </p:txBody>
              </p:sp>
              <p:sp>
                <p:nvSpPr>
                  <p:cNvPr id="45" name="Oval 109"/>
                  <p:cNvSpPr>
                    <a:spLocks noChangeArrowheads="1"/>
                  </p:cNvSpPr>
                  <p:nvPr/>
                </p:nvSpPr>
                <p:spPr bwMode="auto">
                  <a:xfrm rot="1045247">
                    <a:off x="4860" y="335"/>
                    <a:ext cx="97" cy="90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FF6666"/>
                      </a:gs>
                      <a:gs pos="100000">
                        <a:srgbClr val="FF0000"/>
                      </a:gs>
                    </a:gsLst>
                    <a:lin ang="5400000" scaled="1"/>
                  </a:gradFill>
                  <a:ln w="9525">
                    <a:solidFill>
                      <a:srgbClr val="FF6666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algn="l" defTabSz="457200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 sz="1800">
                      <a:solidFill>
                        <a:prstClr val="black"/>
                      </a:solidFill>
                      <a:latin typeface="Arial"/>
                      <a:ea typeface="ＭＳ Ｐゴシック"/>
                      <a:cs typeface="ＭＳ Ｐゴシック"/>
                    </a:endParaRPr>
                  </a:p>
                </p:txBody>
              </p:sp>
            </p:grpSp>
            <p:grpSp>
              <p:nvGrpSpPr>
                <p:cNvPr id="37" name="Group 111"/>
                <p:cNvGrpSpPr>
                  <a:grpSpLocks/>
                </p:cNvGrpSpPr>
                <p:nvPr/>
              </p:nvGrpSpPr>
              <p:grpSpPr bwMode="auto">
                <a:xfrm>
                  <a:off x="5791200" y="4638039"/>
                  <a:ext cx="160021" cy="162561"/>
                  <a:chOff x="5145" y="3232"/>
                  <a:chExt cx="126" cy="128"/>
                </a:xfrm>
              </p:grpSpPr>
              <p:sp>
                <p:nvSpPr>
                  <p:cNvPr id="39" name="Oval 11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184" y="3264"/>
                    <a:ext cx="87" cy="81"/>
                  </a:xfrm>
                  <a:prstGeom prst="ellipse">
                    <a:avLst/>
                  </a:prstGeom>
                  <a:solidFill>
                    <a:srgbClr val="0248DA"/>
                  </a:solidFill>
                  <a:ln w="9525">
                    <a:solidFill>
                      <a:srgbClr val="6699FF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algn="l" defTabSz="457200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 sz="1800">
                      <a:solidFill>
                        <a:prstClr val="black"/>
                      </a:solidFill>
                      <a:latin typeface="Arial"/>
                      <a:ea typeface="ＭＳ Ｐゴシック"/>
                      <a:cs typeface="ＭＳ Ｐゴシック"/>
                    </a:endParaRPr>
                  </a:p>
                </p:txBody>
              </p:sp>
              <p:sp>
                <p:nvSpPr>
                  <p:cNvPr id="40" name="Oval 11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145" y="3232"/>
                    <a:ext cx="87" cy="80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FF6666"/>
                      </a:gs>
                      <a:gs pos="100000">
                        <a:srgbClr val="FF0000"/>
                      </a:gs>
                    </a:gsLst>
                    <a:lin ang="5400000" scaled="1"/>
                  </a:gradFill>
                  <a:ln w="9525">
                    <a:solidFill>
                      <a:srgbClr val="FF6666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algn="l" defTabSz="457200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 sz="1800">
                      <a:solidFill>
                        <a:prstClr val="black"/>
                      </a:solidFill>
                      <a:latin typeface="Arial"/>
                      <a:ea typeface="ＭＳ Ｐゴシック"/>
                      <a:cs typeface="ＭＳ Ｐゴシック"/>
                    </a:endParaRPr>
                  </a:p>
                </p:txBody>
              </p:sp>
              <p:sp>
                <p:nvSpPr>
                  <p:cNvPr id="41" name="Oval 11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145" y="3279"/>
                    <a:ext cx="87" cy="81"/>
                  </a:xfrm>
                  <a:prstGeom prst="ellipse">
                    <a:avLst/>
                  </a:prstGeom>
                  <a:solidFill>
                    <a:srgbClr val="0248DA"/>
                  </a:solidFill>
                  <a:ln w="9525">
                    <a:solidFill>
                      <a:srgbClr val="6699FF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algn="l" defTabSz="457200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 sz="1800">
                      <a:solidFill>
                        <a:prstClr val="black"/>
                      </a:solidFill>
                      <a:latin typeface="Arial"/>
                      <a:ea typeface="ＭＳ Ｐゴシック"/>
                      <a:cs typeface="ＭＳ Ｐゴシック"/>
                    </a:endParaRPr>
                  </a:p>
                </p:txBody>
              </p:sp>
            </p:grpSp>
            <p:cxnSp>
              <p:nvCxnSpPr>
                <p:cNvPr id="38" name="Straight Arrow Connector 37"/>
                <p:cNvCxnSpPr>
                  <a:stCxn id="41" idx="6"/>
                  <a:endCxn id="44" idx="0"/>
                </p:cNvCxnSpPr>
                <p:nvPr/>
              </p:nvCxnSpPr>
              <p:spPr bwMode="auto">
                <a:xfrm>
                  <a:off x="5901691" y="4749165"/>
                  <a:ext cx="438093" cy="76917"/>
                </a:xfrm>
                <a:prstGeom prst="straightConnector1">
                  <a:avLst/>
                </a:prstGeom>
                <a:solidFill>
                  <a:srgbClr val="FFFF99"/>
                </a:solidFill>
                <a:ln w="158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triangle" w="med" len="med"/>
                </a:ln>
                <a:effectLst/>
              </p:spPr>
            </p:cxnSp>
          </p:grpSp>
          <p:grpSp>
            <p:nvGrpSpPr>
              <p:cNvPr id="19" name="Group 227"/>
              <p:cNvGrpSpPr>
                <a:grpSpLocks noChangeAspect="1"/>
              </p:cNvGrpSpPr>
              <p:nvPr/>
            </p:nvGrpSpPr>
            <p:grpSpPr>
              <a:xfrm>
                <a:off x="5752191" y="3761762"/>
                <a:ext cx="641691" cy="406278"/>
                <a:chOff x="2359025" y="4726013"/>
                <a:chExt cx="947737" cy="600051"/>
              </a:xfrm>
            </p:grpSpPr>
            <p:pic>
              <p:nvPicPr>
                <p:cNvPr id="22" name="Picture 103" descr="final"/>
                <p:cNvPicPr>
                  <a:picLocks noChangeAspect="1" noChangeArrowheads="1"/>
                </p:cNvPicPr>
                <p:nvPr/>
              </p:nvPicPr>
              <p:blipFill>
                <a:blip r:embed="rId6">
                  <a:clrChange>
                    <a:clrFrom>
                      <a:srgbClr val="B8BBCA"/>
                    </a:clrFrom>
                    <a:clrTo>
                      <a:srgbClr val="B8BBCA">
                        <a:alpha val="0"/>
                      </a:srgbClr>
                    </a:clrTo>
                  </a:clrChange>
                  <a:lum bright="-22000"/>
                </a:blip>
                <a:srcRect/>
                <a:stretch>
                  <a:fillRect/>
                </a:stretch>
              </p:blipFill>
              <p:spPr bwMode="auto">
                <a:xfrm>
                  <a:off x="2359025" y="5124451"/>
                  <a:ext cx="566737" cy="201613"/>
                </a:xfrm>
                <a:prstGeom prst="rect">
                  <a:avLst/>
                </a:prstGeom>
                <a:noFill/>
              </p:spPr>
            </p:pic>
            <p:pic>
              <p:nvPicPr>
                <p:cNvPr id="23" name="Picture 104" descr="final"/>
                <p:cNvPicPr>
                  <a:picLocks noChangeAspect="1" noChangeArrowheads="1"/>
                </p:cNvPicPr>
                <p:nvPr/>
              </p:nvPicPr>
              <p:blipFill>
                <a:blip r:embed="rId7">
                  <a:clrChange>
                    <a:clrFrom>
                      <a:srgbClr val="B8BBCA"/>
                    </a:clrFrom>
                    <a:clrTo>
                      <a:srgbClr val="B8BBCA">
                        <a:alpha val="0"/>
                      </a:srgbClr>
                    </a:clrTo>
                  </a:clrChange>
                  <a:lum bright="-22000"/>
                </a:blip>
                <a:srcRect/>
                <a:stretch>
                  <a:fillRect/>
                </a:stretch>
              </p:blipFill>
              <p:spPr bwMode="auto">
                <a:xfrm>
                  <a:off x="3041650" y="4973638"/>
                  <a:ext cx="265112" cy="209550"/>
                </a:xfrm>
                <a:prstGeom prst="rect">
                  <a:avLst/>
                </a:prstGeom>
                <a:noFill/>
              </p:spPr>
            </p:pic>
            <p:grpSp>
              <p:nvGrpSpPr>
                <p:cNvPr id="24" name="Group 105"/>
                <p:cNvGrpSpPr>
                  <a:grpSpLocks/>
                </p:cNvGrpSpPr>
                <p:nvPr/>
              </p:nvGrpSpPr>
              <p:grpSpPr bwMode="auto">
                <a:xfrm>
                  <a:off x="2385986" y="4835525"/>
                  <a:ext cx="296861" cy="271463"/>
                  <a:chOff x="4860" y="311"/>
                  <a:chExt cx="187" cy="171"/>
                </a:xfrm>
              </p:grpSpPr>
              <p:sp>
                <p:nvSpPr>
                  <p:cNvPr id="30" name="Oval 106"/>
                  <p:cNvSpPr>
                    <a:spLocks noChangeArrowheads="1"/>
                  </p:cNvSpPr>
                  <p:nvPr/>
                </p:nvSpPr>
                <p:spPr bwMode="auto">
                  <a:xfrm rot="1045247">
                    <a:off x="4910" y="311"/>
                    <a:ext cx="97" cy="90"/>
                  </a:xfrm>
                  <a:prstGeom prst="ellipse">
                    <a:avLst/>
                  </a:prstGeom>
                  <a:solidFill>
                    <a:srgbClr val="0248DA"/>
                  </a:solidFill>
                  <a:ln w="9525">
                    <a:solidFill>
                      <a:srgbClr val="6699FF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algn="l" defTabSz="457200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 sz="1800">
                      <a:solidFill>
                        <a:prstClr val="black"/>
                      </a:solidFill>
                      <a:latin typeface="Arial"/>
                      <a:ea typeface="ＭＳ Ｐゴシック"/>
                      <a:cs typeface="ＭＳ Ｐゴシック"/>
                    </a:endParaRPr>
                  </a:p>
                </p:txBody>
              </p:sp>
              <p:sp>
                <p:nvSpPr>
                  <p:cNvPr id="31" name="Oval 107"/>
                  <p:cNvSpPr>
                    <a:spLocks noChangeArrowheads="1"/>
                  </p:cNvSpPr>
                  <p:nvPr/>
                </p:nvSpPr>
                <p:spPr bwMode="auto">
                  <a:xfrm rot="1045247">
                    <a:off x="4950" y="361"/>
                    <a:ext cx="97" cy="90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FF6666"/>
                      </a:gs>
                      <a:gs pos="100000">
                        <a:srgbClr val="FF0000"/>
                      </a:gs>
                    </a:gsLst>
                    <a:lin ang="5400000" scaled="1"/>
                  </a:gradFill>
                  <a:ln w="9525">
                    <a:solidFill>
                      <a:srgbClr val="FF6666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algn="l" defTabSz="457200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 sz="1800">
                      <a:solidFill>
                        <a:prstClr val="black"/>
                      </a:solidFill>
                      <a:latin typeface="Arial"/>
                      <a:ea typeface="ＭＳ Ｐゴシック"/>
                      <a:cs typeface="ＭＳ Ｐゴシック"/>
                    </a:endParaRPr>
                  </a:p>
                </p:txBody>
              </p:sp>
              <p:sp>
                <p:nvSpPr>
                  <p:cNvPr id="32" name="Oval 108"/>
                  <p:cNvSpPr>
                    <a:spLocks noChangeArrowheads="1"/>
                  </p:cNvSpPr>
                  <p:nvPr/>
                </p:nvSpPr>
                <p:spPr bwMode="auto">
                  <a:xfrm rot="1045247">
                    <a:off x="4891" y="392"/>
                    <a:ext cx="97" cy="90"/>
                  </a:xfrm>
                  <a:prstGeom prst="ellipse">
                    <a:avLst/>
                  </a:prstGeom>
                  <a:solidFill>
                    <a:srgbClr val="0248DA"/>
                  </a:solidFill>
                  <a:ln w="9525">
                    <a:solidFill>
                      <a:srgbClr val="6699FF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algn="l" defTabSz="457200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 sz="1800">
                      <a:solidFill>
                        <a:prstClr val="black"/>
                      </a:solidFill>
                      <a:latin typeface="Arial"/>
                      <a:ea typeface="ＭＳ Ｐゴシック"/>
                      <a:cs typeface="ＭＳ Ｐゴシック"/>
                    </a:endParaRPr>
                  </a:p>
                </p:txBody>
              </p:sp>
              <p:sp>
                <p:nvSpPr>
                  <p:cNvPr id="33" name="Oval 109"/>
                  <p:cNvSpPr>
                    <a:spLocks noChangeArrowheads="1"/>
                  </p:cNvSpPr>
                  <p:nvPr/>
                </p:nvSpPr>
                <p:spPr bwMode="auto">
                  <a:xfrm rot="1045247">
                    <a:off x="4860" y="335"/>
                    <a:ext cx="97" cy="90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FF6666"/>
                      </a:gs>
                      <a:gs pos="100000">
                        <a:srgbClr val="FF0000"/>
                      </a:gs>
                    </a:gsLst>
                    <a:lin ang="5400000" scaled="1"/>
                  </a:gradFill>
                  <a:ln w="9525">
                    <a:solidFill>
                      <a:srgbClr val="FF6666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algn="l" defTabSz="457200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 sz="1800">
                      <a:solidFill>
                        <a:prstClr val="black"/>
                      </a:solidFill>
                      <a:latin typeface="Arial"/>
                      <a:ea typeface="ＭＳ Ｐゴシック"/>
                      <a:cs typeface="ＭＳ Ｐゴシック"/>
                    </a:endParaRPr>
                  </a:p>
                </p:txBody>
              </p:sp>
            </p:grpSp>
            <p:sp>
              <p:nvSpPr>
                <p:cNvPr id="25" name="Line 110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2503487" y="4849813"/>
                  <a:ext cx="619125" cy="119063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l" defTabSz="457200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>
                    <a:solidFill>
                      <a:prstClr val="black"/>
                    </a:solidFill>
                    <a:latin typeface="Arial"/>
                    <a:ea typeface="ＭＳ Ｐゴシック"/>
                    <a:cs typeface="ＭＳ Ｐゴシック"/>
                  </a:endParaRPr>
                </a:p>
              </p:txBody>
            </p:sp>
            <p:grpSp>
              <p:nvGrpSpPr>
                <p:cNvPr id="26" name="Group 111"/>
                <p:cNvGrpSpPr>
                  <a:grpSpLocks/>
                </p:cNvGrpSpPr>
                <p:nvPr/>
              </p:nvGrpSpPr>
              <p:grpSpPr bwMode="auto">
                <a:xfrm>
                  <a:off x="3078203" y="4726013"/>
                  <a:ext cx="200026" cy="203201"/>
                  <a:chOff x="5145" y="3232"/>
                  <a:chExt cx="126" cy="128"/>
                </a:xfrm>
              </p:grpSpPr>
              <p:sp>
                <p:nvSpPr>
                  <p:cNvPr id="27" name="Oval 11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184" y="3264"/>
                    <a:ext cx="87" cy="81"/>
                  </a:xfrm>
                  <a:prstGeom prst="ellipse">
                    <a:avLst/>
                  </a:prstGeom>
                  <a:solidFill>
                    <a:srgbClr val="0248DA"/>
                  </a:solidFill>
                  <a:ln w="9525">
                    <a:solidFill>
                      <a:srgbClr val="6699FF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algn="l" defTabSz="457200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 sz="1800">
                      <a:solidFill>
                        <a:prstClr val="black"/>
                      </a:solidFill>
                      <a:latin typeface="Arial"/>
                      <a:ea typeface="ＭＳ Ｐゴシック"/>
                      <a:cs typeface="ＭＳ Ｐゴシック"/>
                    </a:endParaRPr>
                  </a:p>
                </p:txBody>
              </p:sp>
              <p:sp>
                <p:nvSpPr>
                  <p:cNvPr id="28" name="Oval 11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145" y="3232"/>
                    <a:ext cx="87" cy="80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FF6666"/>
                      </a:gs>
                      <a:gs pos="100000">
                        <a:srgbClr val="FF0000"/>
                      </a:gs>
                    </a:gsLst>
                    <a:lin ang="5400000" scaled="1"/>
                  </a:gradFill>
                  <a:ln w="9525">
                    <a:solidFill>
                      <a:srgbClr val="FF6666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algn="l" defTabSz="457200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 sz="1800">
                      <a:solidFill>
                        <a:prstClr val="black"/>
                      </a:solidFill>
                      <a:latin typeface="Arial"/>
                      <a:ea typeface="ＭＳ Ｐゴシック"/>
                      <a:cs typeface="ＭＳ Ｐゴシック"/>
                    </a:endParaRPr>
                  </a:p>
                </p:txBody>
              </p:sp>
              <p:sp>
                <p:nvSpPr>
                  <p:cNvPr id="29" name="Oval 11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145" y="3279"/>
                    <a:ext cx="87" cy="81"/>
                  </a:xfrm>
                  <a:prstGeom prst="ellipse">
                    <a:avLst/>
                  </a:prstGeom>
                  <a:solidFill>
                    <a:srgbClr val="0248DA"/>
                  </a:solidFill>
                  <a:ln w="9525">
                    <a:solidFill>
                      <a:srgbClr val="6699FF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algn="l" defTabSz="457200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 sz="1800">
                      <a:solidFill>
                        <a:prstClr val="black"/>
                      </a:solidFill>
                      <a:latin typeface="Arial"/>
                      <a:ea typeface="ＭＳ Ｐゴシック"/>
                      <a:cs typeface="ＭＳ Ｐゴシック"/>
                    </a:endParaRPr>
                  </a:p>
                </p:txBody>
              </p:sp>
            </p:grpSp>
          </p:grpSp>
          <p:graphicFrame>
            <p:nvGraphicFramePr>
              <p:cNvPr id="20" name="Object 7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698617828"/>
                  </p:ext>
                </p:extLst>
              </p:nvPr>
            </p:nvGraphicFramePr>
            <p:xfrm>
              <a:off x="5949548" y="3663404"/>
              <a:ext cx="174665" cy="15719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283928" name="Equation" r:id="rId14" imgW="127000" imgH="127000" progId="Equation.3">
                      <p:embed/>
                    </p:oleObj>
                  </mc:Choice>
                  <mc:Fallback>
                    <p:oleObj name="Equation" r:id="rId14" imgW="127000" imgH="12700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949548" y="3663404"/>
                            <a:ext cx="174665" cy="157198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1" name="Object 9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65313731"/>
                  </p:ext>
                </p:extLst>
              </p:nvPr>
            </p:nvGraphicFramePr>
            <p:xfrm>
              <a:off x="7131831" y="3688805"/>
              <a:ext cx="139732" cy="12495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283929" name="Equation" r:id="rId16" imgW="101600" imgH="101600" progId="Equation.3">
                      <p:embed/>
                    </p:oleObj>
                  </mc:Choice>
                  <mc:Fallback>
                    <p:oleObj name="Equation" r:id="rId16" imgW="101600" imgH="10160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7131831" y="3688805"/>
                            <a:ext cx="139732" cy="124953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72" name="Right Arrow 71"/>
            <p:cNvSpPr/>
            <p:nvPr/>
          </p:nvSpPr>
          <p:spPr bwMode="auto">
            <a:xfrm rot="16200000">
              <a:off x="2569709" y="4141516"/>
              <a:ext cx="515252" cy="207818"/>
            </a:xfrm>
            <a:prstGeom prst="rightArrow">
              <a:avLst>
                <a:gd name="adj1" fmla="val 23333"/>
                <a:gd name="adj2" fmla="val 50000"/>
              </a:avLst>
            </a:prstGeom>
            <a:solidFill>
              <a:srgbClr val="FF0000"/>
            </a:solidFill>
            <a:ln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48" charset="0"/>
                <a:ea typeface="ＭＳ Ｐゴシック" pitchFamily="48" charset="-128"/>
                <a:cs typeface="ＭＳ Ｐゴシック" pitchFamily="48" charset="-128"/>
              </a:endParaRPr>
            </a:p>
          </p:txBody>
        </p:sp>
        <p:sp>
          <p:nvSpPr>
            <p:cNvPr id="147" name="Right Arrow 146"/>
            <p:cNvSpPr/>
            <p:nvPr/>
          </p:nvSpPr>
          <p:spPr bwMode="auto">
            <a:xfrm rot="16200000">
              <a:off x="6378121" y="4141518"/>
              <a:ext cx="515252" cy="207818"/>
            </a:xfrm>
            <a:prstGeom prst="rightArrow">
              <a:avLst>
                <a:gd name="adj1" fmla="val 23333"/>
                <a:gd name="adj2" fmla="val 50000"/>
              </a:avLst>
            </a:prstGeom>
            <a:solidFill>
              <a:srgbClr val="FF0000"/>
            </a:solidFill>
            <a:ln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48" charset="0"/>
                <a:ea typeface="ＭＳ Ｐゴシック" pitchFamily="48" charset="-128"/>
                <a:cs typeface="ＭＳ Ｐゴシック" pitchFamily="48" charset="-128"/>
              </a:endParaRPr>
            </a:p>
          </p:txBody>
        </p:sp>
      </p:grpSp>
      <p:grpSp>
        <p:nvGrpSpPr>
          <p:cNvPr id="163" name="Group 162"/>
          <p:cNvGrpSpPr/>
          <p:nvPr/>
        </p:nvGrpSpPr>
        <p:grpSpPr>
          <a:xfrm>
            <a:off x="1951037" y="1371600"/>
            <a:ext cx="6172200" cy="1296302"/>
            <a:chOff x="1951037" y="1524000"/>
            <a:chExt cx="6172200" cy="1296302"/>
          </a:xfrm>
        </p:grpSpPr>
        <p:grpSp>
          <p:nvGrpSpPr>
            <p:cNvPr id="116" name="Group 115"/>
            <p:cNvGrpSpPr/>
            <p:nvPr/>
          </p:nvGrpSpPr>
          <p:grpSpPr>
            <a:xfrm>
              <a:off x="1951037" y="1524000"/>
              <a:ext cx="2165350" cy="693981"/>
              <a:chOff x="3041650" y="1600200"/>
              <a:chExt cx="2165350" cy="693981"/>
            </a:xfrm>
          </p:grpSpPr>
          <p:sp>
            <p:nvSpPr>
              <p:cNvPr id="75" name="Rectangle 51"/>
              <p:cNvSpPr>
                <a:spLocks noChangeArrowheads="1"/>
              </p:cNvSpPr>
              <p:nvPr/>
            </p:nvSpPr>
            <p:spPr bwMode="auto">
              <a:xfrm>
                <a:off x="3048000" y="1600200"/>
                <a:ext cx="2155848" cy="693981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graphicFrame>
            <p:nvGraphicFramePr>
              <p:cNvPr id="76" name="Object 75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924232569"/>
                  </p:ext>
                </p:extLst>
              </p:nvPr>
            </p:nvGraphicFramePr>
            <p:xfrm>
              <a:off x="3041650" y="1608138"/>
              <a:ext cx="2165350" cy="67786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283930" name="Equation" r:id="rId18" imgW="1460500" imgH="533400" progId="Equation.3">
                      <p:embed/>
                    </p:oleObj>
                  </mc:Choice>
                  <mc:Fallback>
                    <p:oleObj name="Equation" r:id="rId18" imgW="1460500" imgH="53340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9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041650" y="1608138"/>
                            <a:ext cx="2165350" cy="67786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pSp>
            <p:nvGrpSpPr>
              <p:cNvPr id="78" name="Group 83"/>
              <p:cNvGrpSpPr/>
              <p:nvPr/>
            </p:nvGrpSpPr>
            <p:grpSpPr>
              <a:xfrm>
                <a:off x="4308037" y="1756280"/>
                <a:ext cx="736670" cy="483361"/>
                <a:chOff x="5791200" y="4638039"/>
                <a:chExt cx="723900" cy="474981"/>
              </a:xfrm>
            </p:grpSpPr>
            <p:pic>
              <p:nvPicPr>
                <p:cNvPr id="81" name="Picture 103" descr="final"/>
                <p:cNvPicPr>
                  <a:picLocks noChangeAspect="1" noChangeArrowheads="1"/>
                </p:cNvPicPr>
                <p:nvPr/>
              </p:nvPicPr>
              <p:blipFill>
                <a:blip r:embed="rId6">
                  <a:clrChange>
                    <a:clrFrom>
                      <a:srgbClr val="B8BBCA"/>
                    </a:clrFrom>
                    <a:clrTo>
                      <a:srgbClr val="B8BBCA">
                        <a:alpha val="0"/>
                      </a:srgbClr>
                    </a:clrTo>
                  </a:clrChange>
                  <a:lum bright="-22000"/>
                </a:blip>
                <a:srcRect/>
                <a:stretch>
                  <a:fillRect/>
                </a:stretch>
              </p:blipFill>
              <p:spPr bwMode="auto">
                <a:xfrm>
                  <a:off x="6061710" y="4951730"/>
                  <a:ext cx="453390" cy="161290"/>
                </a:xfrm>
                <a:prstGeom prst="rect">
                  <a:avLst/>
                </a:prstGeom>
                <a:noFill/>
              </p:spPr>
            </p:pic>
            <p:pic>
              <p:nvPicPr>
                <p:cNvPr id="82" name="Picture 104" descr="final"/>
                <p:cNvPicPr>
                  <a:picLocks noChangeAspect="1" noChangeArrowheads="1"/>
                </p:cNvPicPr>
                <p:nvPr/>
              </p:nvPicPr>
              <p:blipFill>
                <a:blip r:embed="rId7">
                  <a:clrChange>
                    <a:clrFrom>
                      <a:srgbClr val="B8BBCA"/>
                    </a:clrFrom>
                    <a:clrTo>
                      <a:srgbClr val="B8BBCA">
                        <a:alpha val="0"/>
                      </a:srgbClr>
                    </a:clrTo>
                  </a:clrChange>
                  <a:lum bright="-22000"/>
                </a:blip>
                <a:srcRect/>
                <a:stretch>
                  <a:fillRect/>
                </a:stretch>
              </p:blipFill>
              <p:spPr bwMode="auto">
                <a:xfrm>
                  <a:off x="5791200" y="4851399"/>
                  <a:ext cx="212090" cy="167640"/>
                </a:xfrm>
                <a:prstGeom prst="rect">
                  <a:avLst/>
                </a:prstGeom>
                <a:noFill/>
              </p:spPr>
            </p:pic>
            <p:grpSp>
              <p:nvGrpSpPr>
                <p:cNvPr id="83" name="Group 105"/>
                <p:cNvGrpSpPr>
                  <a:grpSpLocks/>
                </p:cNvGrpSpPr>
                <p:nvPr/>
              </p:nvGrpSpPr>
              <p:grpSpPr bwMode="auto">
                <a:xfrm>
                  <a:off x="6221701" y="4720590"/>
                  <a:ext cx="237489" cy="217170"/>
                  <a:chOff x="4860" y="311"/>
                  <a:chExt cx="187" cy="171"/>
                </a:xfrm>
              </p:grpSpPr>
              <p:sp>
                <p:nvSpPr>
                  <p:cNvPr id="89" name="Oval 106"/>
                  <p:cNvSpPr>
                    <a:spLocks noChangeArrowheads="1"/>
                  </p:cNvSpPr>
                  <p:nvPr/>
                </p:nvSpPr>
                <p:spPr bwMode="auto">
                  <a:xfrm rot="1045247">
                    <a:off x="4910" y="311"/>
                    <a:ext cx="97" cy="90"/>
                  </a:xfrm>
                  <a:prstGeom prst="ellipse">
                    <a:avLst/>
                  </a:prstGeom>
                  <a:solidFill>
                    <a:srgbClr val="0248DA"/>
                  </a:solidFill>
                  <a:ln w="9525">
                    <a:solidFill>
                      <a:srgbClr val="6699FF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algn="l" defTabSz="457200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 sz="1800">
                      <a:solidFill>
                        <a:prstClr val="black"/>
                      </a:solidFill>
                      <a:latin typeface="Arial"/>
                      <a:ea typeface="ＭＳ Ｐゴシック"/>
                      <a:cs typeface="ＭＳ Ｐゴシック"/>
                    </a:endParaRPr>
                  </a:p>
                </p:txBody>
              </p:sp>
              <p:sp>
                <p:nvSpPr>
                  <p:cNvPr id="90" name="Oval 107"/>
                  <p:cNvSpPr>
                    <a:spLocks noChangeArrowheads="1"/>
                  </p:cNvSpPr>
                  <p:nvPr/>
                </p:nvSpPr>
                <p:spPr bwMode="auto">
                  <a:xfrm rot="1045247">
                    <a:off x="4950" y="361"/>
                    <a:ext cx="97" cy="90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FF6666"/>
                      </a:gs>
                      <a:gs pos="100000">
                        <a:srgbClr val="FF0000"/>
                      </a:gs>
                    </a:gsLst>
                    <a:lin ang="5400000" scaled="1"/>
                  </a:gradFill>
                  <a:ln w="9525">
                    <a:solidFill>
                      <a:srgbClr val="FF6666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algn="l" defTabSz="457200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 sz="1800">
                      <a:solidFill>
                        <a:prstClr val="black"/>
                      </a:solidFill>
                      <a:latin typeface="Arial"/>
                      <a:ea typeface="ＭＳ Ｐゴシック"/>
                      <a:cs typeface="ＭＳ Ｐゴシック"/>
                    </a:endParaRPr>
                  </a:p>
                </p:txBody>
              </p:sp>
              <p:sp>
                <p:nvSpPr>
                  <p:cNvPr id="91" name="Oval 108"/>
                  <p:cNvSpPr>
                    <a:spLocks noChangeArrowheads="1"/>
                  </p:cNvSpPr>
                  <p:nvPr/>
                </p:nvSpPr>
                <p:spPr bwMode="auto">
                  <a:xfrm rot="1045247">
                    <a:off x="4891" y="392"/>
                    <a:ext cx="97" cy="90"/>
                  </a:xfrm>
                  <a:prstGeom prst="ellipse">
                    <a:avLst/>
                  </a:prstGeom>
                  <a:solidFill>
                    <a:srgbClr val="0248DA"/>
                  </a:solidFill>
                  <a:ln w="9525">
                    <a:solidFill>
                      <a:srgbClr val="6699FF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algn="l" defTabSz="457200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 sz="1800">
                      <a:solidFill>
                        <a:prstClr val="black"/>
                      </a:solidFill>
                      <a:latin typeface="Arial"/>
                      <a:ea typeface="ＭＳ Ｐゴシック"/>
                      <a:cs typeface="ＭＳ Ｐゴシック"/>
                    </a:endParaRPr>
                  </a:p>
                </p:txBody>
              </p:sp>
              <p:sp>
                <p:nvSpPr>
                  <p:cNvPr id="92" name="Oval 109"/>
                  <p:cNvSpPr>
                    <a:spLocks noChangeArrowheads="1"/>
                  </p:cNvSpPr>
                  <p:nvPr/>
                </p:nvSpPr>
                <p:spPr bwMode="auto">
                  <a:xfrm rot="1045247">
                    <a:off x="4860" y="335"/>
                    <a:ext cx="97" cy="90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FF6666"/>
                      </a:gs>
                      <a:gs pos="100000">
                        <a:srgbClr val="FF0000"/>
                      </a:gs>
                    </a:gsLst>
                    <a:lin ang="5400000" scaled="1"/>
                  </a:gradFill>
                  <a:ln w="9525">
                    <a:solidFill>
                      <a:srgbClr val="FF6666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algn="l" defTabSz="457200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 sz="1800">
                      <a:solidFill>
                        <a:prstClr val="black"/>
                      </a:solidFill>
                      <a:latin typeface="Arial"/>
                      <a:ea typeface="ＭＳ Ｐゴシック"/>
                      <a:cs typeface="ＭＳ Ｐゴシック"/>
                    </a:endParaRPr>
                  </a:p>
                </p:txBody>
              </p:sp>
            </p:grpSp>
            <p:grpSp>
              <p:nvGrpSpPr>
                <p:cNvPr id="84" name="Group 111"/>
                <p:cNvGrpSpPr>
                  <a:grpSpLocks/>
                </p:cNvGrpSpPr>
                <p:nvPr/>
              </p:nvGrpSpPr>
              <p:grpSpPr bwMode="auto">
                <a:xfrm>
                  <a:off x="5791200" y="4638039"/>
                  <a:ext cx="160021" cy="162561"/>
                  <a:chOff x="5145" y="3232"/>
                  <a:chExt cx="126" cy="128"/>
                </a:xfrm>
              </p:grpSpPr>
              <p:sp>
                <p:nvSpPr>
                  <p:cNvPr id="86" name="Oval 11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184" y="3264"/>
                    <a:ext cx="87" cy="81"/>
                  </a:xfrm>
                  <a:prstGeom prst="ellipse">
                    <a:avLst/>
                  </a:prstGeom>
                  <a:solidFill>
                    <a:srgbClr val="0248DA"/>
                  </a:solidFill>
                  <a:ln w="9525">
                    <a:solidFill>
                      <a:srgbClr val="6699FF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algn="l" defTabSz="457200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 sz="1800">
                      <a:solidFill>
                        <a:prstClr val="black"/>
                      </a:solidFill>
                      <a:latin typeface="Arial"/>
                      <a:ea typeface="ＭＳ Ｐゴシック"/>
                      <a:cs typeface="ＭＳ Ｐゴシック"/>
                    </a:endParaRPr>
                  </a:p>
                </p:txBody>
              </p:sp>
              <p:sp>
                <p:nvSpPr>
                  <p:cNvPr id="87" name="Oval 11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145" y="3232"/>
                    <a:ext cx="87" cy="80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FF6666"/>
                      </a:gs>
                      <a:gs pos="100000">
                        <a:srgbClr val="FF0000"/>
                      </a:gs>
                    </a:gsLst>
                    <a:lin ang="5400000" scaled="1"/>
                  </a:gradFill>
                  <a:ln w="9525">
                    <a:solidFill>
                      <a:srgbClr val="FF6666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algn="l" defTabSz="457200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 sz="1800">
                      <a:solidFill>
                        <a:prstClr val="black"/>
                      </a:solidFill>
                      <a:latin typeface="Arial"/>
                      <a:ea typeface="ＭＳ Ｐゴシック"/>
                      <a:cs typeface="ＭＳ Ｐゴシック"/>
                    </a:endParaRPr>
                  </a:p>
                </p:txBody>
              </p:sp>
              <p:sp>
                <p:nvSpPr>
                  <p:cNvPr id="88" name="Oval 11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145" y="3279"/>
                    <a:ext cx="87" cy="81"/>
                  </a:xfrm>
                  <a:prstGeom prst="ellipse">
                    <a:avLst/>
                  </a:prstGeom>
                  <a:solidFill>
                    <a:srgbClr val="0248DA"/>
                  </a:solidFill>
                  <a:ln w="9525">
                    <a:solidFill>
                      <a:srgbClr val="6699FF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algn="l" defTabSz="457200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 sz="1800">
                      <a:solidFill>
                        <a:prstClr val="black"/>
                      </a:solidFill>
                      <a:latin typeface="Arial"/>
                      <a:ea typeface="ＭＳ Ｐゴシック"/>
                      <a:cs typeface="ＭＳ Ｐゴシック"/>
                    </a:endParaRPr>
                  </a:p>
                </p:txBody>
              </p:sp>
            </p:grpSp>
            <p:cxnSp>
              <p:nvCxnSpPr>
                <p:cNvPr id="85" name="Straight Arrow Connector 84"/>
                <p:cNvCxnSpPr>
                  <a:stCxn id="88" idx="6"/>
                  <a:endCxn id="91" idx="0"/>
                </p:cNvCxnSpPr>
                <p:nvPr/>
              </p:nvCxnSpPr>
              <p:spPr bwMode="auto">
                <a:xfrm>
                  <a:off x="5901691" y="4749165"/>
                  <a:ext cx="438093" cy="76917"/>
                </a:xfrm>
                <a:prstGeom prst="straightConnector1">
                  <a:avLst/>
                </a:prstGeom>
                <a:solidFill>
                  <a:srgbClr val="FFFF99"/>
                </a:solidFill>
                <a:ln w="158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triangle" w="med" len="med"/>
                </a:ln>
                <a:effectLst/>
              </p:spPr>
            </p:cxnSp>
          </p:grpSp>
          <p:graphicFrame>
            <p:nvGraphicFramePr>
              <p:cNvPr id="80" name="Object 8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358311819"/>
                  </p:ext>
                </p:extLst>
              </p:nvPr>
            </p:nvGraphicFramePr>
            <p:xfrm>
              <a:off x="4570395" y="1699220"/>
              <a:ext cx="168012" cy="15024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283931" name="Equation" r:id="rId20" imgW="101600" imgH="101600" progId="Equation.3">
                      <p:embed/>
                    </p:oleObj>
                  </mc:Choice>
                  <mc:Fallback>
                    <p:oleObj name="Equation" r:id="rId20" imgW="101600" imgH="10160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1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570395" y="1699220"/>
                            <a:ext cx="168012" cy="150243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pSp>
            <p:nvGrpSpPr>
              <p:cNvPr id="105" name="Group 104"/>
              <p:cNvGrpSpPr/>
              <p:nvPr/>
            </p:nvGrpSpPr>
            <p:grpSpPr>
              <a:xfrm>
                <a:off x="3194050" y="1720850"/>
                <a:ext cx="457200" cy="381000"/>
                <a:chOff x="5366782" y="1539008"/>
                <a:chExt cx="502919" cy="419100"/>
              </a:xfrm>
            </p:grpSpPr>
            <p:grpSp>
              <p:nvGrpSpPr>
                <p:cNvPr id="106" name="Group 119"/>
                <p:cNvGrpSpPr>
                  <a:grpSpLocks/>
                </p:cNvGrpSpPr>
                <p:nvPr/>
              </p:nvGrpSpPr>
              <p:grpSpPr bwMode="auto">
                <a:xfrm>
                  <a:off x="5599537" y="1710025"/>
                  <a:ext cx="270164" cy="248083"/>
                  <a:chOff x="4359" y="1639"/>
                  <a:chExt cx="208" cy="191"/>
                </a:xfrm>
              </p:grpSpPr>
              <p:sp>
                <p:nvSpPr>
                  <p:cNvPr id="109" name="Oval 120"/>
                  <p:cNvSpPr>
                    <a:spLocks noChangeArrowheads="1"/>
                  </p:cNvSpPr>
                  <p:nvPr/>
                </p:nvSpPr>
                <p:spPr bwMode="auto">
                  <a:xfrm>
                    <a:off x="4368" y="1740"/>
                    <a:ext cx="120" cy="90"/>
                  </a:xfrm>
                  <a:prstGeom prst="ellipse">
                    <a:avLst/>
                  </a:prstGeom>
                  <a:solidFill>
                    <a:srgbClr val="0248DA"/>
                  </a:solidFill>
                  <a:ln w="9525">
                    <a:solidFill>
                      <a:srgbClr val="6699FF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10" name="Oval 121"/>
                  <p:cNvSpPr>
                    <a:spLocks noChangeArrowheads="1"/>
                  </p:cNvSpPr>
                  <p:nvPr/>
                </p:nvSpPr>
                <p:spPr bwMode="auto">
                  <a:xfrm>
                    <a:off x="4411" y="1639"/>
                    <a:ext cx="97" cy="90"/>
                  </a:xfrm>
                  <a:prstGeom prst="ellipse">
                    <a:avLst/>
                  </a:prstGeom>
                  <a:solidFill>
                    <a:srgbClr val="0248DA"/>
                  </a:solidFill>
                  <a:ln w="9525">
                    <a:solidFill>
                      <a:srgbClr val="6699FF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11" name="Oval 122"/>
                  <p:cNvSpPr>
                    <a:spLocks noChangeArrowheads="1"/>
                  </p:cNvSpPr>
                  <p:nvPr/>
                </p:nvSpPr>
                <p:spPr bwMode="auto">
                  <a:xfrm>
                    <a:off x="4464" y="1662"/>
                    <a:ext cx="97" cy="90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FF6666"/>
                      </a:gs>
                      <a:gs pos="100000">
                        <a:srgbClr val="FF0000"/>
                      </a:gs>
                    </a:gsLst>
                    <a:lin ang="5400000" scaled="1"/>
                  </a:gradFill>
                  <a:ln w="9525">
                    <a:solidFill>
                      <a:srgbClr val="FF6666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12" name="Oval 123"/>
                  <p:cNvSpPr>
                    <a:spLocks noChangeArrowheads="1"/>
                  </p:cNvSpPr>
                  <p:nvPr/>
                </p:nvSpPr>
                <p:spPr bwMode="auto">
                  <a:xfrm>
                    <a:off x="4470" y="1712"/>
                    <a:ext cx="97" cy="90"/>
                  </a:xfrm>
                  <a:prstGeom prst="ellipse">
                    <a:avLst/>
                  </a:prstGeom>
                  <a:solidFill>
                    <a:srgbClr val="0248DA"/>
                  </a:solidFill>
                  <a:ln w="9525">
                    <a:solidFill>
                      <a:srgbClr val="6699FF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13" name="Oval 124"/>
                  <p:cNvSpPr>
                    <a:spLocks noChangeArrowheads="1"/>
                  </p:cNvSpPr>
                  <p:nvPr/>
                </p:nvSpPr>
                <p:spPr bwMode="auto">
                  <a:xfrm>
                    <a:off x="4359" y="1662"/>
                    <a:ext cx="97" cy="90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FF6666"/>
                      </a:gs>
                      <a:gs pos="100000">
                        <a:srgbClr val="FF0000"/>
                      </a:gs>
                    </a:gsLst>
                    <a:lin ang="5400000" scaled="1"/>
                  </a:gradFill>
                  <a:ln w="9525">
                    <a:solidFill>
                      <a:srgbClr val="FF6666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14" name="Oval 125"/>
                  <p:cNvSpPr>
                    <a:spLocks noChangeArrowheads="1"/>
                  </p:cNvSpPr>
                  <p:nvPr/>
                </p:nvSpPr>
                <p:spPr bwMode="auto">
                  <a:xfrm>
                    <a:off x="4416" y="1728"/>
                    <a:ext cx="97" cy="90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FF6666"/>
                      </a:gs>
                      <a:gs pos="100000">
                        <a:srgbClr val="FF0000"/>
                      </a:gs>
                    </a:gsLst>
                    <a:lin ang="5400000" scaled="1"/>
                  </a:gradFill>
                  <a:ln w="9525">
                    <a:solidFill>
                      <a:srgbClr val="FF6666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15" name="Oval 126"/>
                  <p:cNvSpPr>
                    <a:spLocks noChangeArrowheads="1"/>
                  </p:cNvSpPr>
                  <p:nvPr/>
                </p:nvSpPr>
                <p:spPr bwMode="auto">
                  <a:xfrm>
                    <a:off x="4368" y="1686"/>
                    <a:ext cx="97" cy="90"/>
                  </a:xfrm>
                  <a:prstGeom prst="ellipse">
                    <a:avLst/>
                  </a:prstGeom>
                  <a:solidFill>
                    <a:srgbClr val="0248DA"/>
                  </a:solidFill>
                  <a:ln w="9525">
                    <a:solidFill>
                      <a:srgbClr val="6699FF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aphicFrame>
              <p:nvGraphicFramePr>
                <p:cNvPr id="107" name="Object 106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1129320970"/>
                    </p:ext>
                  </p:extLst>
                </p:nvPr>
              </p:nvGraphicFramePr>
              <p:xfrm>
                <a:off x="5366782" y="1539008"/>
                <a:ext cx="296862" cy="280987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283932" name="Equation" r:id="rId21" imgW="254000" imgH="241300" progId="Equation.3">
                        <p:embed/>
                      </p:oleObj>
                    </mc:Choice>
                    <mc:Fallback>
                      <p:oleObj name="Equation" r:id="rId21" imgW="254000" imgH="241300" progId="Equation.3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22"/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366782" y="1539008"/>
                              <a:ext cx="296862" cy="280987"/>
                            </a:xfrm>
                            <a:prstGeom prst="rect">
                              <a:avLst/>
                            </a:prstGeom>
                            <a:noFill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</p:grpSp>
        <p:grpSp>
          <p:nvGrpSpPr>
            <p:cNvPr id="144" name="Group 143"/>
            <p:cNvGrpSpPr/>
            <p:nvPr/>
          </p:nvGrpSpPr>
          <p:grpSpPr>
            <a:xfrm>
              <a:off x="6151539" y="1532181"/>
              <a:ext cx="1971698" cy="693981"/>
              <a:chOff x="5981700" y="1676400"/>
              <a:chExt cx="1971698" cy="693981"/>
            </a:xfrm>
          </p:grpSpPr>
          <p:sp>
            <p:nvSpPr>
              <p:cNvPr id="118" name="Rectangle 51"/>
              <p:cNvSpPr>
                <a:spLocks noChangeArrowheads="1"/>
              </p:cNvSpPr>
              <p:nvPr/>
            </p:nvSpPr>
            <p:spPr bwMode="auto">
              <a:xfrm>
                <a:off x="5981700" y="1676400"/>
                <a:ext cx="1971698" cy="693981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graphicFrame>
            <p:nvGraphicFramePr>
              <p:cNvPr id="119" name="Object 118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842481513"/>
                  </p:ext>
                </p:extLst>
              </p:nvPr>
            </p:nvGraphicFramePr>
            <p:xfrm>
              <a:off x="5992813" y="1684338"/>
              <a:ext cx="1939925" cy="67786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283933" name="Equation" r:id="rId23" imgW="1308100" imgH="533400" progId="Equation.3">
                      <p:embed/>
                    </p:oleObj>
                  </mc:Choice>
                  <mc:Fallback>
                    <p:oleObj name="Equation" r:id="rId23" imgW="1308100" imgH="53340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24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992813" y="1684338"/>
                            <a:ext cx="1939925" cy="67786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pSp>
            <p:nvGrpSpPr>
              <p:cNvPr id="120" name="Group 83"/>
              <p:cNvGrpSpPr/>
              <p:nvPr/>
            </p:nvGrpSpPr>
            <p:grpSpPr>
              <a:xfrm>
                <a:off x="7057587" y="1832480"/>
                <a:ext cx="736670" cy="483361"/>
                <a:chOff x="5791200" y="4638039"/>
                <a:chExt cx="723900" cy="474981"/>
              </a:xfrm>
            </p:grpSpPr>
            <p:pic>
              <p:nvPicPr>
                <p:cNvPr id="132" name="Picture 103" descr="final"/>
                <p:cNvPicPr>
                  <a:picLocks noChangeAspect="1" noChangeArrowheads="1"/>
                </p:cNvPicPr>
                <p:nvPr/>
              </p:nvPicPr>
              <p:blipFill>
                <a:blip r:embed="rId6">
                  <a:clrChange>
                    <a:clrFrom>
                      <a:srgbClr val="B8BBCA"/>
                    </a:clrFrom>
                    <a:clrTo>
                      <a:srgbClr val="B8BBCA">
                        <a:alpha val="0"/>
                      </a:srgbClr>
                    </a:clrTo>
                  </a:clrChange>
                  <a:lum bright="-22000"/>
                </a:blip>
                <a:srcRect/>
                <a:stretch>
                  <a:fillRect/>
                </a:stretch>
              </p:blipFill>
              <p:spPr bwMode="auto">
                <a:xfrm>
                  <a:off x="6061710" y="4951730"/>
                  <a:ext cx="453390" cy="161290"/>
                </a:xfrm>
                <a:prstGeom prst="rect">
                  <a:avLst/>
                </a:prstGeom>
                <a:noFill/>
              </p:spPr>
            </p:pic>
            <p:pic>
              <p:nvPicPr>
                <p:cNvPr id="133" name="Picture 104" descr="final"/>
                <p:cNvPicPr>
                  <a:picLocks noChangeAspect="1" noChangeArrowheads="1"/>
                </p:cNvPicPr>
                <p:nvPr/>
              </p:nvPicPr>
              <p:blipFill>
                <a:blip r:embed="rId7">
                  <a:clrChange>
                    <a:clrFrom>
                      <a:srgbClr val="B8BBCA"/>
                    </a:clrFrom>
                    <a:clrTo>
                      <a:srgbClr val="B8BBCA">
                        <a:alpha val="0"/>
                      </a:srgbClr>
                    </a:clrTo>
                  </a:clrChange>
                  <a:lum bright="-22000"/>
                </a:blip>
                <a:srcRect/>
                <a:stretch>
                  <a:fillRect/>
                </a:stretch>
              </p:blipFill>
              <p:spPr bwMode="auto">
                <a:xfrm>
                  <a:off x="5791200" y="4851399"/>
                  <a:ext cx="212090" cy="167640"/>
                </a:xfrm>
                <a:prstGeom prst="rect">
                  <a:avLst/>
                </a:prstGeom>
                <a:noFill/>
              </p:spPr>
            </p:pic>
            <p:grpSp>
              <p:nvGrpSpPr>
                <p:cNvPr id="134" name="Group 105"/>
                <p:cNvGrpSpPr>
                  <a:grpSpLocks/>
                </p:cNvGrpSpPr>
                <p:nvPr/>
              </p:nvGrpSpPr>
              <p:grpSpPr bwMode="auto">
                <a:xfrm>
                  <a:off x="6221701" y="4720590"/>
                  <a:ext cx="237489" cy="217170"/>
                  <a:chOff x="4860" y="311"/>
                  <a:chExt cx="187" cy="171"/>
                </a:xfrm>
              </p:grpSpPr>
              <p:sp>
                <p:nvSpPr>
                  <p:cNvPr id="140" name="Oval 106"/>
                  <p:cNvSpPr>
                    <a:spLocks noChangeArrowheads="1"/>
                  </p:cNvSpPr>
                  <p:nvPr/>
                </p:nvSpPr>
                <p:spPr bwMode="auto">
                  <a:xfrm rot="1045247">
                    <a:off x="4910" y="311"/>
                    <a:ext cx="97" cy="90"/>
                  </a:xfrm>
                  <a:prstGeom prst="ellipse">
                    <a:avLst/>
                  </a:prstGeom>
                  <a:solidFill>
                    <a:srgbClr val="0248DA"/>
                  </a:solidFill>
                  <a:ln w="9525">
                    <a:solidFill>
                      <a:srgbClr val="6699FF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algn="l" defTabSz="457200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 sz="1800">
                      <a:solidFill>
                        <a:prstClr val="black"/>
                      </a:solidFill>
                      <a:latin typeface="Arial"/>
                      <a:ea typeface="ＭＳ Ｐゴシック"/>
                      <a:cs typeface="ＭＳ Ｐゴシック"/>
                    </a:endParaRPr>
                  </a:p>
                </p:txBody>
              </p:sp>
              <p:sp>
                <p:nvSpPr>
                  <p:cNvPr id="141" name="Oval 107"/>
                  <p:cNvSpPr>
                    <a:spLocks noChangeArrowheads="1"/>
                  </p:cNvSpPr>
                  <p:nvPr/>
                </p:nvSpPr>
                <p:spPr bwMode="auto">
                  <a:xfrm rot="1045247">
                    <a:off x="4950" y="361"/>
                    <a:ext cx="97" cy="90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FF6666"/>
                      </a:gs>
                      <a:gs pos="100000">
                        <a:srgbClr val="FF0000"/>
                      </a:gs>
                    </a:gsLst>
                    <a:lin ang="5400000" scaled="1"/>
                  </a:gradFill>
                  <a:ln w="9525">
                    <a:solidFill>
                      <a:srgbClr val="FF6666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algn="l" defTabSz="457200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 sz="1800">
                      <a:solidFill>
                        <a:prstClr val="black"/>
                      </a:solidFill>
                      <a:latin typeface="Arial"/>
                      <a:ea typeface="ＭＳ Ｐゴシック"/>
                      <a:cs typeface="ＭＳ Ｐゴシック"/>
                    </a:endParaRPr>
                  </a:p>
                </p:txBody>
              </p:sp>
              <p:sp>
                <p:nvSpPr>
                  <p:cNvPr id="142" name="Oval 108"/>
                  <p:cNvSpPr>
                    <a:spLocks noChangeArrowheads="1"/>
                  </p:cNvSpPr>
                  <p:nvPr/>
                </p:nvSpPr>
                <p:spPr bwMode="auto">
                  <a:xfrm rot="1045247">
                    <a:off x="4891" y="392"/>
                    <a:ext cx="97" cy="90"/>
                  </a:xfrm>
                  <a:prstGeom prst="ellipse">
                    <a:avLst/>
                  </a:prstGeom>
                  <a:solidFill>
                    <a:srgbClr val="0248DA"/>
                  </a:solidFill>
                  <a:ln w="9525">
                    <a:solidFill>
                      <a:srgbClr val="6699FF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algn="l" defTabSz="457200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 sz="1800">
                      <a:solidFill>
                        <a:prstClr val="black"/>
                      </a:solidFill>
                      <a:latin typeface="Arial"/>
                      <a:ea typeface="ＭＳ Ｐゴシック"/>
                      <a:cs typeface="ＭＳ Ｐゴシック"/>
                    </a:endParaRPr>
                  </a:p>
                </p:txBody>
              </p:sp>
              <p:sp>
                <p:nvSpPr>
                  <p:cNvPr id="143" name="Oval 109"/>
                  <p:cNvSpPr>
                    <a:spLocks noChangeArrowheads="1"/>
                  </p:cNvSpPr>
                  <p:nvPr/>
                </p:nvSpPr>
                <p:spPr bwMode="auto">
                  <a:xfrm rot="1045247">
                    <a:off x="4860" y="335"/>
                    <a:ext cx="97" cy="90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FF6666"/>
                      </a:gs>
                      <a:gs pos="100000">
                        <a:srgbClr val="FF0000"/>
                      </a:gs>
                    </a:gsLst>
                    <a:lin ang="5400000" scaled="1"/>
                  </a:gradFill>
                  <a:ln w="9525">
                    <a:solidFill>
                      <a:srgbClr val="FF6666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algn="l" defTabSz="457200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 sz="1800">
                      <a:solidFill>
                        <a:prstClr val="black"/>
                      </a:solidFill>
                      <a:latin typeface="Arial"/>
                      <a:ea typeface="ＭＳ Ｐゴシック"/>
                      <a:cs typeface="ＭＳ Ｐゴシック"/>
                    </a:endParaRPr>
                  </a:p>
                </p:txBody>
              </p:sp>
            </p:grpSp>
            <p:grpSp>
              <p:nvGrpSpPr>
                <p:cNvPr id="135" name="Group 111"/>
                <p:cNvGrpSpPr>
                  <a:grpSpLocks/>
                </p:cNvGrpSpPr>
                <p:nvPr/>
              </p:nvGrpSpPr>
              <p:grpSpPr bwMode="auto">
                <a:xfrm>
                  <a:off x="5791200" y="4638039"/>
                  <a:ext cx="160021" cy="162561"/>
                  <a:chOff x="5145" y="3232"/>
                  <a:chExt cx="126" cy="128"/>
                </a:xfrm>
              </p:grpSpPr>
              <p:sp>
                <p:nvSpPr>
                  <p:cNvPr id="137" name="Oval 11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184" y="3264"/>
                    <a:ext cx="87" cy="81"/>
                  </a:xfrm>
                  <a:prstGeom prst="ellipse">
                    <a:avLst/>
                  </a:prstGeom>
                  <a:solidFill>
                    <a:srgbClr val="0248DA"/>
                  </a:solidFill>
                  <a:ln w="9525">
                    <a:solidFill>
                      <a:srgbClr val="6699FF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algn="l" defTabSz="457200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 sz="1800">
                      <a:solidFill>
                        <a:prstClr val="black"/>
                      </a:solidFill>
                      <a:latin typeface="Arial"/>
                      <a:ea typeface="ＭＳ Ｐゴシック"/>
                      <a:cs typeface="ＭＳ Ｐゴシック"/>
                    </a:endParaRPr>
                  </a:p>
                </p:txBody>
              </p:sp>
              <p:sp>
                <p:nvSpPr>
                  <p:cNvPr id="138" name="Oval 11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145" y="3232"/>
                    <a:ext cx="87" cy="80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FF6666"/>
                      </a:gs>
                      <a:gs pos="100000">
                        <a:srgbClr val="FF0000"/>
                      </a:gs>
                    </a:gsLst>
                    <a:lin ang="5400000" scaled="1"/>
                  </a:gradFill>
                  <a:ln w="9525">
                    <a:solidFill>
                      <a:srgbClr val="FF6666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algn="l" defTabSz="457200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 sz="1800">
                      <a:solidFill>
                        <a:prstClr val="black"/>
                      </a:solidFill>
                      <a:latin typeface="Arial"/>
                      <a:ea typeface="ＭＳ Ｐゴシック"/>
                      <a:cs typeface="ＭＳ Ｐゴシック"/>
                    </a:endParaRPr>
                  </a:p>
                </p:txBody>
              </p:sp>
              <p:sp>
                <p:nvSpPr>
                  <p:cNvPr id="139" name="Oval 11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145" y="3279"/>
                    <a:ext cx="87" cy="81"/>
                  </a:xfrm>
                  <a:prstGeom prst="ellipse">
                    <a:avLst/>
                  </a:prstGeom>
                  <a:solidFill>
                    <a:srgbClr val="0248DA"/>
                  </a:solidFill>
                  <a:ln w="9525">
                    <a:solidFill>
                      <a:srgbClr val="6699FF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algn="l" defTabSz="457200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 sz="1800">
                      <a:solidFill>
                        <a:prstClr val="black"/>
                      </a:solidFill>
                      <a:latin typeface="Arial"/>
                      <a:ea typeface="ＭＳ Ｐゴシック"/>
                      <a:cs typeface="ＭＳ Ｐゴシック"/>
                    </a:endParaRPr>
                  </a:p>
                </p:txBody>
              </p:sp>
            </p:grpSp>
            <p:cxnSp>
              <p:nvCxnSpPr>
                <p:cNvPr id="136" name="Straight Arrow Connector 135"/>
                <p:cNvCxnSpPr>
                  <a:stCxn id="139" idx="6"/>
                  <a:endCxn id="142" idx="0"/>
                </p:cNvCxnSpPr>
                <p:nvPr/>
              </p:nvCxnSpPr>
              <p:spPr bwMode="auto">
                <a:xfrm>
                  <a:off x="5901691" y="4749165"/>
                  <a:ext cx="438093" cy="76917"/>
                </a:xfrm>
                <a:prstGeom prst="straightConnector1">
                  <a:avLst/>
                </a:prstGeom>
                <a:solidFill>
                  <a:srgbClr val="FFFF99"/>
                </a:solidFill>
                <a:ln w="158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triangle" w="med" len="med"/>
                </a:ln>
                <a:effectLst/>
              </p:spPr>
            </p:cxnSp>
          </p:grpSp>
          <p:graphicFrame>
            <p:nvGraphicFramePr>
              <p:cNvPr id="121" name="Object 8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647392956"/>
                  </p:ext>
                </p:extLst>
              </p:nvPr>
            </p:nvGraphicFramePr>
            <p:xfrm>
              <a:off x="7319945" y="1775420"/>
              <a:ext cx="168012" cy="15024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283934" name="Equation" r:id="rId25" imgW="101600" imgH="101600" progId="Equation.3">
                      <p:embed/>
                    </p:oleObj>
                  </mc:Choice>
                  <mc:Fallback>
                    <p:oleObj name="Equation" r:id="rId25" imgW="101600" imgH="10160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1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7319945" y="1775420"/>
                            <a:ext cx="168012" cy="150243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pSp>
            <p:nvGrpSpPr>
              <p:cNvPr id="122" name="Group 121"/>
              <p:cNvGrpSpPr/>
              <p:nvPr/>
            </p:nvGrpSpPr>
            <p:grpSpPr>
              <a:xfrm>
                <a:off x="6115050" y="1797050"/>
                <a:ext cx="457200" cy="381000"/>
                <a:chOff x="5366782" y="1539008"/>
                <a:chExt cx="502919" cy="419100"/>
              </a:xfrm>
            </p:grpSpPr>
            <p:grpSp>
              <p:nvGrpSpPr>
                <p:cNvPr id="123" name="Group 119"/>
                <p:cNvGrpSpPr>
                  <a:grpSpLocks/>
                </p:cNvGrpSpPr>
                <p:nvPr/>
              </p:nvGrpSpPr>
              <p:grpSpPr bwMode="auto">
                <a:xfrm>
                  <a:off x="5599537" y="1710025"/>
                  <a:ext cx="270164" cy="248083"/>
                  <a:chOff x="4359" y="1639"/>
                  <a:chExt cx="208" cy="191"/>
                </a:xfrm>
              </p:grpSpPr>
              <p:sp>
                <p:nvSpPr>
                  <p:cNvPr id="125" name="Oval 120"/>
                  <p:cNvSpPr>
                    <a:spLocks noChangeArrowheads="1"/>
                  </p:cNvSpPr>
                  <p:nvPr/>
                </p:nvSpPr>
                <p:spPr bwMode="auto">
                  <a:xfrm>
                    <a:off x="4368" y="1740"/>
                    <a:ext cx="120" cy="90"/>
                  </a:xfrm>
                  <a:prstGeom prst="ellipse">
                    <a:avLst/>
                  </a:prstGeom>
                  <a:solidFill>
                    <a:srgbClr val="0248DA"/>
                  </a:solidFill>
                  <a:ln w="9525">
                    <a:solidFill>
                      <a:srgbClr val="6699FF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26" name="Oval 121"/>
                  <p:cNvSpPr>
                    <a:spLocks noChangeArrowheads="1"/>
                  </p:cNvSpPr>
                  <p:nvPr/>
                </p:nvSpPr>
                <p:spPr bwMode="auto">
                  <a:xfrm>
                    <a:off x="4411" y="1639"/>
                    <a:ext cx="97" cy="90"/>
                  </a:xfrm>
                  <a:prstGeom prst="ellipse">
                    <a:avLst/>
                  </a:prstGeom>
                  <a:solidFill>
                    <a:srgbClr val="0248DA"/>
                  </a:solidFill>
                  <a:ln w="9525">
                    <a:solidFill>
                      <a:srgbClr val="6699FF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27" name="Oval 122"/>
                  <p:cNvSpPr>
                    <a:spLocks noChangeArrowheads="1"/>
                  </p:cNvSpPr>
                  <p:nvPr/>
                </p:nvSpPr>
                <p:spPr bwMode="auto">
                  <a:xfrm>
                    <a:off x="4464" y="1662"/>
                    <a:ext cx="97" cy="90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FF6666"/>
                      </a:gs>
                      <a:gs pos="100000">
                        <a:srgbClr val="FF0000"/>
                      </a:gs>
                    </a:gsLst>
                    <a:lin ang="5400000" scaled="1"/>
                  </a:gradFill>
                  <a:ln w="9525">
                    <a:solidFill>
                      <a:srgbClr val="FF6666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28" name="Oval 123"/>
                  <p:cNvSpPr>
                    <a:spLocks noChangeArrowheads="1"/>
                  </p:cNvSpPr>
                  <p:nvPr/>
                </p:nvSpPr>
                <p:spPr bwMode="auto">
                  <a:xfrm>
                    <a:off x="4470" y="1712"/>
                    <a:ext cx="97" cy="90"/>
                  </a:xfrm>
                  <a:prstGeom prst="ellipse">
                    <a:avLst/>
                  </a:prstGeom>
                  <a:solidFill>
                    <a:srgbClr val="0248DA"/>
                  </a:solidFill>
                  <a:ln w="9525">
                    <a:solidFill>
                      <a:srgbClr val="6699FF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29" name="Oval 124"/>
                  <p:cNvSpPr>
                    <a:spLocks noChangeArrowheads="1"/>
                  </p:cNvSpPr>
                  <p:nvPr/>
                </p:nvSpPr>
                <p:spPr bwMode="auto">
                  <a:xfrm>
                    <a:off x="4359" y="1662"/>
                    <a:ext cx="97" cy="90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FF6666"/>
                      </a:gs>
                      <a:gs pos="100000">
                        <a:srgbClr val="FF0000"/>
                      </a:gs>
                    </a:gsLst>
                    <a:lin ang="5400000" scaled="1"/>
                  </a:gradFill>
                  <a:ln w="9525">
                    <a:solidFill>
                      <a:srgbClr val="FF6666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30" name="Oval 125"/>
                  <p:cNvSpPr>
                    <a:spLocks noChangeArrowheads="1"/>
                  </p:cNvSpPr>
                  <p:nvPr/>
                </p:nvSpPr>
                <p:spPr bwMode="auto">
                  <a:xfrm>
                    <a:off x="4416" y="1728"/>
                    <a:ext cx="97" cy="90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FF6666"/>
                      </a:gs>
                      <a:gs pos="100000">
                        <a:srgbClr val="FF0000"/>
                      </a:gs>
                    </a:gsLst>
                    <a:lin ang="5400000" scaled="1"/>
                  </a:gradFill>
                  <a:ln w="9525">
                    <a:solidFill>
                      <a:srgbClr val="FF6666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31" name="Oval 126"/>
                  <p:cNvSpPr>
                    <a:spLocks noChangeArrowheads="1"/>
                  </p:cNvSpPr>
                  <p:nvPr/>
                </p:nvSpPr>
                <p:spPr bwMode="auto">
                  <a:xfrm>
                    <a:off x="4368" y="1686"/>
                    <a:ext cx="97" cy="90"/>
                  </a:xfrm>
                  <a:prstGeom prst="ellipse">
                    <a:avLst/>
                  </a:prstGeom>
                  <a:solidFill>
                    <a:srgbClr val="0248DA"/>
                  </a:solidFill>
                  <a:ln w="9525">
                    <a:solidFill>
                      <a:srgbClr val="6699FF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aphicFrame>
              <p:nvGraphicFramePr>
                <p:cNvPr id="124" name="Object 123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1565809901"/>
                    </p:ext>
                  </p:extLst>
                </p:nvPr>
              </p:nvGraphicFramePr>
              <p:xfrm>
                <a:off x="5366782" y="1539008"/>
                <a:ext cx="296862" cy="280987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283935" name="Equation" r:id="rId26" imgW="254000" imgH="241300" progId="Equation.3">
                        <p:embed/>
                      </p:oleObj>
                    </mc:Choice>
                    <mc:Fallback>
                      <p:oleObj name="Equation" r:id="rId26" imgW="254000" imgH="241300" progId="Equation.3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27"/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366782" y="1539008"/>
                              <a:ext cx="296862" cy="280987"/>
                            </a:xfrm>
                            <a:prstGeom prst="rect">
                              <a:avLst/>
                            </a:prstGeom>
                            <a:noFill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</p:grpSp>
        <p:sp>
          <p:nvSpPr>
            <p:cNvPr id="148" name="Right Arrow 147"/>
            <p:cNvSpPr/>
            <p:nvPr/>
          </p:nvSpPr>
          <p:spPr bwMode="auto">
            <a:xfrm rot="5400000">
              <a:off x="2645911" y="2448376"/>
              <a:ext cx="515252" cy="228600"/>
            </a:xfrm>
            <a:prstGeom prst="rightArrow">
              <a:avLst>
                <a:gd name="adj1" fmla="val 23333"/>
                <a:gd name="adj2" fmla="val 50000"/>
              </a:avLst>
            </a:prstGeom>
            <a:solidFill>
              <a:srgbClr val="008000"/>
            </a:solidFill>
            <a:ln>
              <a:solidFill>
                <a:srgbClr val="008000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48" charset="0"/>
                <a:ea typeface="ＭＳ Ｐゴシック" pitchFamily="48" charset="-128"/>
                <a:cs typeface="ＭＳ Ｐゴシック" pitchFamily="48" charset="-128"/>
              </a:endParaRPr>
            </a:p>
          </p:txBody>
        </p:sp>
        <p:sp>
          <p:nvSpPr>
            <p:cNvPr id="149" name="Right Arrow 148"/>
            <p:cNvSpPr/>
            <p:nvPr/>
          </p:nvSpPr>
          <p:spPr bwMode="auto">
            <a:xfrm rot="6905685">
              <a:off x="6668988" y="2426787"/>
              <a:ext cx="515252" cy="228600"/>
            </a:xfrm>
            <a:prstGeom prst="rightArrow">
              <a:avLst>
                <a:gd name="adj1" fmla="val 23333"/>
                <a:gd name="adj2" fmla="val 50000"/>
              </a:avLst>
            </a:prstGeom>
            <a:solidFill>
              <a:srgbClr val="008000"/>
            </a:solidFill>
            <a:ln>
              <a:solidFill>
                <a:srgbClr val="008000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48" charset="0"/>
                <a:ea typeface="ＭＳ Ｐゴシック" pitchFamily="48" charset="-128"/>
                <a:cs typeface="ＭＳ Ｐゴシック" pitchFamily="48" charset="-128"/>
              </a:endParaRPr>
            </a:p>
          </p:txBody>
        </p:sp>
      </p:grpSp>
      <p:grpSp>
        <p:nvGrpSpPr>
          <p:cNvPr id="152" name="Group 151"/>
          <p:cNvGrpSpPr/>
          <p:nvPr/>
        </p:nvGrpSpPr>
        <p:grpSpPr>
          <a:xfrm>
            <a:off x="613852" y="1676400"/>
            <a:ext cx="1108585" cy="925611"/>
            <a:chOff x="455808" y="1600200"/>
            <a:chExt cx="1108585" cy="925611"/>
          </a:xfrm>
        </p:grpSpPr>
        <p:sp>
          <p:nvSpPr>
            <p:cNvPr id="150" name="Rectangle 51"/>
            <p:cNvSpPr>
              <a:spLocks noChangeArrowheads="1"/>
            </p:cNvSpPr>
            <p:nvPr/>
          </p:nvSpPr>
          <p:spPr bwMode="auto">
            <a:xfrm>
              <a:off x="455808" y="1600200"/>
              <a:ext cx="1106292" cy="391734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graphicFrame>
          <p:nvGraphicFramePr>
            <p:cNvPr id="4" name="Object 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522758341"/>
                </p:ext>
              </p:extLst>
            </p:nvPr>
          </p:nvGraphicFramePr>
          <p:xfrm>
            <a:off x="457200" y="1605121"/>
            <a:ext cx="1107193" cy="43315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83936" name="Equation" r:id="rId28" imgW="711200" imgH="279400" progId="Equation.3">
                    <p:embed/>
                  </p:oleObj>
                </mc:Choice>
                <mc:Fallback>
                  <p:oleObj name="Equation" r:id="rId28" imgW="711200" imgH="2794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9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7200" y="1605121"/>
                          <a:ext cx="1107193" cy="43315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51" name="Right Arrow 150"/>
            <p:cNvSpPr/>
            <p:nvPr/>
          </p:nvSpPr>
          <p:spPr bwMode="auto">
            <a:xfrm rot="3762324">
              <a:off x="1008212" y="2187697"/>
              <a:ext cx="468411" cy="207818"/>
            </a:xfrm>
            <a:prstGeom prst="rightArrow">
              <a:avLst>
                <a:gd name="adj1" fmla="val 23333"/>
                <a:gd name="adj2" fmla="val 50000"/>
              </a:avLst>
            </a:prstGeom>
            <a:solidFill>
              <a:srgbClr val="0000FF"/>
            </a:solidFill>
            <a:ln>
              <a:solidFill>
                <a:srgbClr val="0000FF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48" charset="0"/>
                <a:ea typeface="ＭＳ Ｐゴシック" pitchFamily="48" charset="-128"/>
                <a:cs typeface="ＭＳ Ｐゴシック" pitchFamily="48" charset="-128"/>
              </a:endParaRPr>
            </a:p>
          </p:txBody>
        </p:sp>
      </p:grpSp>
      <p:grpSp>
        <p:nvGrpSpPr>
          <p:cNvPr id="153" name="Group 152"/>
          <p:cNvGrpSpPr/>
          <p:nvPr/>
        </p:nvGrpSpPr>
        <p:grpSpPr>
          <a:xfrm>
            <a:off x="5272087" y="1676400"/>
            <a:ext cx="426525" cy="996950"/>
            <a:chOff x="783343" y="1600200"/>
            <a:chExt cx="426525" cy="996950"/>
          </a:xfrm>
        </p:grpSpPr>
        <p:sp>
          <p:nvSpPr>
            <p:cNvPr id="154" name="Rectangle 51"/>
            <p:cNvSpPr>
              <a:spLocks noChangeArrowheads="1"/>
            </p:cNvSpPr>
            <p:nvPr/>
          </p:nvSpPr>
          <p:spPr bwMode="auto">
            <a:xfrm>
              <a:off x="783343" y="1600200"/>
              <a:ext cx="426525" cy="391734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graphicFrame>
          <p:nvGraphicFramePr>
            <p:cNvPr id="155" name="Object 15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215789951"/>
                </p:ext>
              </p:extLst>
            </p:nvPr>
          </p:nvGraphicFramePr>
          <p:xfrm>
            <a:off x="823031" y="1654175"/>
            <a:ext cx="376237" cy="3349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83937" name="Equation" r:id="rId30" imgW="241300" imgH="215900" progId="Equation.3">
                    <p:embed/>
                  </p:oleObj>
                </mc:Choice>
                <mc:Fallback>
                  <p:oleObj name="Equation" r:id="rId30" imgW="241300" imgH="2159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1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23031" y="1654175"/>
                          <a:ext cx="376237" cy="33496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56" name="Right Arrow 155"/>
            <p:cNvSpPr/>
            <p:nvPr/>
          </p:nvSpPr>
          <p:spPr bwMode="auto">
            <a:xfrm rot="5400000">
              <a:off x="771074" y="2225224"/>
              <a:ext cx="515252" cy="228600"/>
            </a:xfrm>
            <a:prstGeom prst="rightArrow">
              <a:avLst>
                <a:gd name="adj1" fmla="val 23333"/>
                <a:gd name="adj2" fmla="val 50000"/>
              </a:avLst>
            </a:prstGeom>
            <a:solidFill>
              <a:srgbClr val="0000FF"/>
            </a:solidFill>
            <a:ln>
              <a:solidFill>
                <a:srgbClr val="0000FF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48" charset="0"/>
                <a:ea typeface="ＭＳ Ｐゴシック" pitchFamily="48" charset="-128"/>
                <a:cs typeface="ＭＳ Ｐゴシック" pitchFamily="48" charset="-128"/>
              </a:endParaRPr>
            </a:p>
          </p:txBody>
        </p:sp>
      </p:grpSp>
      <p:graphicFrame>
        <p:nvGraphicFramePr>
          <p:cNvPr id="145" name="Object 14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7127377"/>
              </p:ext>
            </p:extLst>
          </p:nvPr>
        </p:nvGraphicFramePr>
        <p:xfrm>
          <a:off x="928420" y="2626874"/>
          <a:ext cx="7241122" cy="12593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3938" name="Equation" r:id="rId32" imgW="3276600" imgH="571500" progId="Equation.3">
                  <p:embed/>
                </p:oleObj>
              </mc:Choice>
              <mc:Fallback>
                <p:oleObj name="Equation" r:id="rId32" imgW="3276600" imgH="571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8420" y="2626874"/>
                        <a:ext cx="7241122" cy="125932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74706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aseline="30000" dirty="0" smtClean="0"/>
              <a:t>7</a:t>
            </a:r>
            <a:r>
              <a:rPr lang="en-US" dirty="0" smtClean="0"/>
              <a:t>He: An ideal system to showcase new achievements made possible by the </a:t>
            </a:r>
            <a:r>
              <a:rPr lang="en-US" dirty="0" err="1" smtClean="0"/>
              <a:t>ab</a:t>
            </a:r>
            <a:r>
              <a:rPr lang="en-US" dirty="0" smtClean="0"/>
              <a:t> initio NCSM with continuum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33400" y="1371600"/>
            <a:ext cx="3962400" cy="4876800"/>
          </a:xfrm>
        </p:spPr>
        <p:txBody>
          <a:bodyPr/>
          <a:lstStyle/>
          <a:p>
            <a:r>
              <a:rPr lang="en-US" sz="1800" baseline="30000" dirty="0" smtClean="0"/>
              <a:t>7</a:t>
            </a:r>
            <a:r>
              <a:rPr lang="en-US" sz="1800" dirty="0" smtClean="0"/>
              <a:t>He is unbound – cannot be reasonably described with NCSM</a:t>
            </a:r>
          </a:p>
          <a:p>
            <a:pPr marL="0" indent="0">
              <a:buNone/>
            </a:pPr>
            <a:endParaRPr lang="en-US" sz="800" dirty="0"/>
          </a:p>
          <a:p>
            <a:r>
              <a:rPr lang="en-US" sz="1800" baseline="30000" dirty="0" smtClean="0"/>
              <a:t>6</a:t>
            </a:r>
            <a:r>
              <a:rPr lang="en-US" sz="1800" dirty="0" smtClean="0"/>
              <a:t>He core polarization important</a:t>
            </a:r>
            <a:endParaRPr lang="en-US" sz="800" dirty="0" smtClean="0"/>
          </a:p>
          <a:p>
            <a:pPr lvl="1"/>
            <a:endParaRPr lang="en-US" sz="800" dirty="0" smtClean="0"/>
          </a:p>
          <a:p>
            <a:pPr lvl="1"/>
            <a:r>
              <a:rPr lang="en-US" sz="1600" dirty="0" smtClean="0"/>
              <a:t>n+</a:t>
            </a:r>
            <a:r>
              <a:rPr lang="en-US" sz="1600" baseline="30000" dirty="0" smtClean="0"/>
              <a:t>6</a:t>
            </a:r>
            <a:r>
              <a:rPr lang="en-US" sz="1600" dirty="0" smtClean="0"/>
              <a:t>He NCSM/RGM calc. with more than few </a:t>
            </a:r>
            <a:r>
              <a:rPr lang="en-US" sz="1600" baseline="30000" dirty="0" smtClean="0"/>
              <a:t>6</a:t>
            </a:r>
            <a:r>
              <a:rPr lang="en-US" sz="1600" dirty="0" smtClean="0"/>
              <a:t>He states difficult!</a:t>
            </a:r>
          </a:p>
          <a:p>
            <a:pPr marL="457200" lvl="1" indent="0">
              <a:buNone/>
            </a:pPr>
            <a:endParaRPr lang="en-US" sz="800" dirty="0"/>
          </a:p>
          <a:p>
            <a:r>
              <a:rPr lang="en-US" sz="1800" dirty="0" smtClean="0"/>
              <a:t>NCSMC calculation:</a:t>
            </a:r>
          </a:p>
          <a:p>
            <a:endParaRPr lang="en-US" sz="800" dirty="0"/>
          </a:p>
          <a:p>
            <a:pPr lvl="1"/>
            <a:r>
              <a:rPr lang="en-US" dirty="0" smtClean="0"/>
              <a:t> </a:t>
            </a:r>
            <a:r>
              <a:rPr lang="en-US" sz="1600" dirty="0" smtClean="0"/>
              <a:t>SRG-N</a:t>
            </a:r>
            <a:r>
              <a:rPr lang="en-US" sz="1600" baseline="30000" dirty="0" smtClean="0"/>
              <a:t>3</a:t>
            </a:r>
            <a:r>
              <a:rPr lang="en-US" sz="1600" dirty="0" smtClean="0"/>
              <a:t>LO NN with </a:t>
            </a:r>
            <a:r>
              <a:rPr lang="en-US" sz="1600" dirty="0" smtClean="0">
                <a:latin typeface="Symbol" charset="2"/>
                <a:cs typeface="Symbol" charset="2"/>
              </a:rPr>
              <a:t>l</a:t>
            </a:r>
            <a:r>
              <a:rPr lang="en-US" sz="1600" dirty="0" smtClean="0"/>
              <a:t> = 2.02 fm</a:t>
            </a:r>
            <a:r>
              <a:rPr lang="en-US" sz="1600" baseline="30000" dirty="0" smtClean="0"/>
              <a:t>-1</a:t>
            </a:r>
          </a:p>
          <a:p>
            <a:pPr lvl="1"/>
            <a:endParaRPr lang="en-US" sz="800" baseline="30000" dirty="0"/>
          </a:p>
          <a:p>
            <a:pPr lvl="1"/>
            <a:r>
              <a:rPr lang="en-US" sz="1600" i="1" dirty="0" err="1" smtClean="0"/>
              <a:t>N</a:t>
            </a:r>
            <a:r>
              <a:rPr lang="en-US" sz="1600" baseline="-25000" dirty="0" err="1" smtClean="0"/>
              <a:t>max</a:t>
            </a:r>
            <a:r>
              <a:rPr lang="en-US" sz="1600" dirty="0" smtClean="0"/>
              <a:t>= 12, </a:t>
            </a:r>
            <a:r>
              <a:rPr lang="en-US" sz="1600" i="1" dirty="0" err="1" smtClean="0"/>
              <a:t>ħ</a:t>
            </a:r>
            <a:r>
              <a:rPr lang="en-US" sz="1600" dirty="0" err="1" smtClean="0">
                <a:latin typeface="Symbol" charset="2"/>
                <a:cs typeface="Symbol" charset="2"/>
              </a:rPr>
              <a:t>W</a:t>
            </a:r>
            <a:r>
              <a:rPr lang="en-US" sz="1600" dirty="0" smtClean="0">
                <a:cs typeface="Symbol" charset="2"/>
              </a:rPr>
              <a:t> = 16 MeV</a:t>
            </a:r>
          </a:p>
          <a:p>
            <a:pPr lvl="1"/>
            <a:endParaRPr lang="en-US" sz="800" dirty="0">
              <a:latin typeface="Symbol" charset="2"/>
              <a:cs typeface="Symbol" charset="2"/>
            </a:endParaRPr>
          </a:p>
          <a:p>
            <a:pPr lvl="1"/>
            <a:r>
              <a:rPr lang="en-US" sz="1600" dirty="0" smtClean="0">
                <a:cs typeface="Symbol" charset="2"/>
              </a:rPr>
              <a:t>Up to 3 </a:t>
            </a:r>
            <a:r>
              <a:rPr lang="en-US" sz="1600" baseline="30000" dirty="0" smtClean="0">
                <a:cs typeface="Symbol" charset="2"/>
              </a:rPr>
              <a:t>6</a:t>
            </a:r>
            <a:r>
              <a:rPr lang="en-US" sz="1600" dirty="0" smtClean="0">
                <a:cs typeface="Symbol" charset="2"/>
              </a:rPr>
              <a:t>He and 4 </a:t>
            </a:r>
            <a:r>
              <a:rPr lang="en-US" sz="1600" baseline="30000" dirty="0" smtClean="0">
                <a:cs typeface="Symbol" charset="2"/>
              </a:rPr>
              <a:t>7</a:t>
            </a:r>
            <a:r>
              <a:rPr lang="en-US" sz="1600" dirty="0" smtClean="0">
                <a:cs typeface="Symbol" charset="2"/>
              </a:rPr>
              <a:t>He states </a:t>
            </a:r>
            <a:endParaRPr lang="en-US" sz="1600" dirty="0">
              <a:cs typeface="Symbol" charset="2"/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4679950" y="1447800"/>
            <a:ext cx="3930650" cy="3829050"/>
          </a:xfrm>
          <a:prstGeom prst="rect">
            <a:avLst/>
          </a:prstGeom>
          <a:solidFill>
            <a:srgbClr val="D6DDE9"/>
          </a:solidFill>
          <a:ln w="3175">
            <a:solidFill>
              <a:srgbClr val="000000"/>
            </a:solidFill>
            <a:miter lim="800000"/>
            <a:headEnd/>
            <a:tailEnd/>
          </a:ln>
          <a:effectLst>
            <a:outerShdw dist="17961" dir="2700000" algn="ctr" rotWithShape="0">
              <a:srgbClr val="B3B3B3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4679950" y="1448070"/>
            <a:ext cx="3930650" cy="390525"/>
          </a:xfrm>
          <a:prstGeom prst="rect">
            <a:avLst/>
          </a:prstGeom>
          <a:solidFill>
            <a:srgbClr val="124A91"/>
          </a:solidFill>
          <a:ln w="3175">
            <a:solidFill>
              <a:srgbClr val="B3B3B3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0"/>
              </a:spcBef>
            </a:pPr>
            <a:r>
              <a:rPr lang="en-US" sz="1800" b="1" dirty="0">
                <a:solidFill>
                  <a:schemeClr val="bg1"/>
                </a:solidFill>
                <a:latin typeface="Helvetica" charset="0"/>
              </a:rPr>
              <a:t>n</a:t>
            </a:r>
            <a:r>
              <a:rPr lang="en-US" sz="1800" b="1" dirty="0" smtClean="0">
                <a:solidFill>
                  <a:schemeClr val="bg1"/>
                </a:solidFill>
                <a:latin typeface="Helvetica" charset="0"/>
              </a:rPr>
              <a:t>+</a:t>
            </a:r>
            <a:r>
              <a:rPr lang="en-US" sz="1800" b="1" baseline="30000" dirty="0">
                <a:solidFill>
                  <a:schemeClr val="bg1"/>
                </a:solidFill>
                <a:latin typeface="Helvetica" charset="0"/>
              </a:rPr>
              <a:t>6</a:t>
            </a:r>
            <a:r>
              <a:rPr lang="en-US" sz="1800" b="1" dirty="0" smtClean="0">
                <a:solidFill>
                  <a:schemeClr val="bg1"/>
                </a:solidFill>
                <a:latin typeface="Helvetica" charset="0"/>
              </a:rPr>
              <a:t>He Ground State Resonance</a:t>
            </a:r>
            <a:endParaRPr lang="en-US" sz="1800" b="1" dirty="0">
              <a:solidFill>
                <a:schemeClr val="tx1"/>
              </a:solidFill>
              <a:latin typeface="Helvetica" charset="0"/>
            </a:endParaRP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4749800" y="4790017"/>
            <a:ext cx="3797300" cy="420112"/>
          </a:xfrm>
          <a:prstGeom prst="rect">
            <a:avLst/>
          </a:prstGeom>
          <a:solidFill>
            <a:srgbClr val="FFFFFF"/>
          </a:solidFill>
          <a:ln w="9525">
            <a:solidFill>
              <a:srgbClr val="B3B3B3"/>
            </a:solidFill>
            <a:miter lim="800000"/>
            <a:headEnd/>
            <a:tailEnd/>
          </a:ln>
          <a:effectLst>
            <a:outerShdw dist="35921" dir="2700000" algn="ctr" rotWithShape="0">
              <a:srgbClr val="B3B3B3"/>
            </a:outerShdw>
          </a:effectLst>
        </p:spPr>
        <p:txBody>
          <a:bodyPr wrap="none" anchor="ctr"/>
          <a:lstStyle/>
          <a:p>
            <a:r>
              <a:rPr lang="en-US" dirty="0"/>
              <a:t>Convergence with number of </a:t>
            </a:r>
            <a:r>
              <a:rPr lang="en-US" baseline="30000" dirty="0"/>
              <a:t>6</a:t>
            </a:r>
            <a:r>
              <a:rPr lang="en-US" dirty="0" smtClean="0"/>
              <a:t>He </a:t>
            </a:r>
            <a:r>
              <a:rPr lang="en-US" dirty="0"/>
              <a:t>eigenstates</a:t>
            </a:r>
          </a:p>
        </p:txBody>
      </p:sp>
      <p:pic>
        <p:nvPicPr>
          <p:cNvPr id="5" name="Content Placeholder 4" descr="He7-1.tiff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93" r="1443" b="-2817"/>
          <a:stretch/>
        </p:blipFill>
        <p:spPr>
          <a:xfrm>
            <a:off x="4688413" y="1847850"/>
            <a:ext cx="3905253" cy="297391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648200" y="5562600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S. </a:t>
            </a:r>
            <a:r>
              <a:rPr lang="en-US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Baroni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P. </a:t>
            </a:r>
            <a:r>
              <a:rPr lang="en-US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Navratil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and S. Quaglioni, Phys. Rev. </a:t>
            </a:r>
            <a:r>
              <a:rPr lang="en-US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Lett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110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022505 (2013); Phys. Rev. C </a:t>
            </a:r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87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034326 (2013)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762000" y="5181600"/>
            <a:ext cx="3581400" cy="851656"/>
          </a:xfrm>
          <a:prstGeom prst="rect">
            <a:avLst/>
          </a:prstGeom>
          <a:solidFill>
            <a:srgbClr val="124A91"/>
          </a:solidFill>
          <a:ln w="3175">
            <a:solidFill>
              <a:srgbClr val="B3B3B3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spcAft>
                <a:spcPts val="600"/>
              </a:spcAft>
            </a:pPr>
            <a:r>
              <a:rPr lang="en-US" sz="1800" b="1" baseline="30000" dirty="0" smtClean="0">
                <a:solidFill>
                  <a:schemeClr val="bg1"/>
                </a:solidFill>
                <a:latin typeface="Helvetica" charset="0"/>
                <a:ea typeface="ＭＳ Ｐゴシック" charset="0"/>
                <a:cs typeface="ＭＳ Ｐゴシック" charset="0"/>
              </a:rPr>
              <a:t>7</a:t>
            </a:r>
            <a:r>
              <a:rPr lang="en-US" sz="1800" b="1" dirty="0" smtClean="0">
                <a:solidFill>
                  <a:schemeClr val="bg1"/>
                </a:solidFill>
                <a:latin typeface="Helvetica" charset="0"/>
                <a:ea typeface="ＭＳ Ｐゴシック" charset="0"/>
                <a:cs typeface="ＭＳ Ｐゴシック" charset="0"/>
              </a:rPr>
              <a:t>He states compensate for</a:t>
            </a:r>
          </a:p>
          <a:p>
            <a:pPr eaLnBrk="0" hangingPunct="0">
              <a:spcAft>
                <a:spcPts val="600"/>
              </a:spcAft>
            </a:pPr>
            <a:r>
              <a:rPr lang="en-US" sz="1800" b="1" dirty="0">
                <a:solidFill>
                  <a:schemeClr val="bg1"/>
                </a:solidFill>
                <a:latin typeface="Helvetica" charset="0"/>
                <a:ea typeface="ＭＳ Ｐゴシック" charset="0"/>
                <a:cs typeface="ＭＳ Ｐゴシック" charset="0"/>
              </a:rPr>
              <a:t>m</a:t>
            </a:r>
            <a:r>
              <a:rPr lang="en-US" sz="1800" b="1" dirty="0" smtClean="0">
                <a:solidFill>
                  <a:schemeClr val="bg1"/>
                </a:solidFill>
                <a:latin typeface="Helvetica" charset="0"/>
                <a:ea typeface="ＭＳ Ｐゴシック" charset="0"/>
                <a:cs typeface="ＭＳ Ｐゴシック" charset="0"/>
              </a:rPr>
              <a:t>issing higher </a:t>
            </a:r>
            <a:r>
              <a:rPr lang="en-US" sz="1800" b="1" baseline="30000" dirty="0" smtClean="0">
                <a:solidFill>
                  <a:schemeClr val="bg1"/>
                </a:solidFill>
                <a:latin typeface="Helvetica" charset="0"/>
                <a:ea typeface="ＭＳ Ｐゴシック" charset="0"/>
                <a:cs typeface="ＭＳ Ｐゴシック" charset="0"/>
              </a:rPr>
              <a:t>6</a:t>
            </a:r>
            <a:r>
              <a:rPr lang="en-US" sz="1800" b="1" dirty="0" smtClean="0">
                <a:solidFill>
                  <a:schemeClr val="bg1"/>
                </a:solidFill>
                <a:latin typeface="Helvetica" charset="0"/>
                <a:ea typeface="ＭＳ Ｐゴシック" charset="0"/>
                <a:cs typeface="ＭＳ Ｐゴシック" charset="0"/>
              </a:rPr>
              <a:t>He excitations </a:t>
            </a:r>
          </a:p>
        </p:txBody>
      </p:sp>
    </p:spTree>
    <p:extLst>
      <p:ext uri="{BB962C8B-B14F-4D97-AF65-F5344CB8AC3E}">
        <p14:creationId xmlns:p14="http://schemas.microsoft.com/office/powerpoint/2010/main" val="36756135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aseline="30000" dirty="0"/>
              <a:t>7</a:t>
            </a:r>
            <a:r>
              <a:rPr lang="en-US" dirty="0"/>
              <a:t>He: An ideal system to showcase new achievements made possible by the </a:t>
            </a:r>
            <a:r>
              <a:rPr lang="en-US" dirty="0" err="1"/>
              <a:t>ab</a:t>
            </a:r>
            <a:r>
              <a:rPr lang="en-US" dirty="0"/>
              <a:t> initio NCSM with continuum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371600"/>
            <a:ext cx="3886200" cy="3657600"/>
          </a:xfrm>
        </p:spPr>
        <p:txBody>
          <a:bodyPr/>
          <a:lstStyle/>
          <a:p>
            <a:r>
              <a:rPr lang="en-US" sz="1800" dirty="0" smtClean="0"/>
              <a:t>NCSMC yields 3/2</a:t>
            </a:r>
            <a:r>
              <a:rPr lang="en-US" sz="1800" baseline="30000" dirty="0" smtClean="0"/>
              <a:t>-</a:t>
            </a:r>
            <a:r>
              <a:rPr lang="en-US" sz="1800" dirty="0" smtClean="0"/>
              <a:t> </a:t>
            </a:r>
            <a:r>
              <a:rPr lang="en-US" sz="1800" dirty="0" err="1" smtClean="0"/>
              <a:t>g.s</a:t>
            </a:r>
            <a:r>
              <a:rPr lang="en-US" sz="1800" dirty="0" smtClean="0"/>
              <a:t>. and 5/2</a:t>
            </a:r>
            <a:r>
              <a:rPr lang="en-US" sz="1800" baseline="30000" dirty="0" smtClean="0"/>
              <a:t>-</a:t>
            </a:r>
            <a:r>
              <a:rPr lang="en-US" sz="1800" dirty="0" smtClean="0"/>
              <a:t> resonances close to experiment</a:t>
            </a:r>
          </a:p>
          <a:p>
            <a:endParaRPr lang="en-US" sz="800" dirty="0" smtClean="0"/>
          </a:p>
          <a:p>
            <a:pPr marL="0" indent="0">
              <a:buNone/>
            </a:pPr>
            <a:endParaRPr lang="en-US" sz="800" dirty="0"/>
          </a:p>
          <a:p>
            <a:r>
              <a:rPr lang="en-US" sz="1800" dirty="0"/>
              <a:t>Is there a low-lying 1/2</a:t>
            </a:r>
            <a:r>
              <a:rPr lang="en-US" sz="1800" baseline="30000" dirty="0"/>
              <a:t>- </a:t>
            </a:r>
            <a:r>
              <a:rPr lang="en-US" sz="1800" dirty="0"/>
              <a:t>state?</a:t>
            </a:r>
          </a:p>
          <a:p>
            <a:pPr lvl="1"/>
            <a:endParaRPr lang="en-US" sz="800" dirty="0"/>
          </a:p>
          <a:p>
            <a:pPr lvl="1"/>
            <a:endParaRPr lang="en-US" sz="800" dirty="0" smtClean="0"/>
          </a:p>
          <a:p>
            <a:pPr lvl="1"/>
            <a:endParaRPr lang="en-US" sz="1600" dirty="0" smtClean="0"/>
          </a:p>
          <a:p>
            <a:pPr lvl="1"/>
            <a:endParaRPr lang="en-US" sz="1600" dirty="0"/>
          </a:p>
          <a:p>
            <a:pPr lvl="1"/>
            <a:endParaRPr lang="en-US" sz="1600" dirty="0" smtClean="0"/>
          </a:p>
          <a:p>
            <a:pPr lvl="1"/>
            <a:endParaRPr lang="en-US" sz="1600" dirty="0"/>
          </a:p>
          <a:p>
            <a:pPr lvl="1"/>
            <a:endParaRPr lang="en-US" sz="1600" dirty="0" smtClean="0"/>
          </a:p>
          <a:p>
            <a:pPr lvl="1"/>
            <a:endParaRPr lang="en-US" sz="1600" dirty="0"/>
          </a:p>
          <a:p>
            <a:pPr lvl="1"/>
            <a:endParaRPr lang="en-US" sz="1600" dirty="0" smtClean="0"/>
          </a:p>
          <a:p>
            <a:pPr marL="457200" lvl="1" indent="0">
              <a:buNone/>
            </a:pPr>
            <a:endParaRPr lang="en-US" sz="1600" dirty="0" smtClean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4679870" y="1524000"/>
            <a:ext cx="3930650" cy="3676650"/>
          </a:xfrm>
          <a:prstGeom prst="rect">
            <a:avLst/>
          </a:prstGeom>
          <a:solidFill>
            <a:srgbClr val="D6DDE9"/>
          </a:solidFill>
          <a:ln w="3175">
            <a:solidFill>
              <a:srgbClr val="000000"/>
            </a:solidFill>
            <a:miter lim="800000"/>
            <a:headEnd/>
            <a:tailEnd/>
          </a:ln>
          <a:effectLst>
            <a:outerShdw dist="17961" dir="2700000" algn="ctr" rotWithShape="0">
              <a:srgbClr val="B3B3B3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4679870" y="1524270"/>
            <a:ext cx="3930650" cy="390525"/>
          </a:xfrm>
          <a:prstGeom prst="rect">
            <a:avLst/>
          </a:prstGeom>
          <a:solidFill>
            <a:srgbClr val="124A91"/>
          </a:solidFill>
          <a:ln w="3175">
            <a:solidFill>
              <a:srgbClr val="B3B3B3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0"/>
              </a:spcBef>
            </a:pPr>
            <a:r>
              <a:rPr lang="en-US" sz="1800" b="1" dirty="0">
                <a:solidFill>
                  <a:schemeClr val="bg1"/>
                </a:solidFill>
                <a:latin typeface="Helvetica" charset="0"/>
              </a:rPr>
              <a:t>n</a:t>
            </a:r>
            <a:r>
              <a:rPr lang="en-US" sz="1800" b="1" dirty="0" smtClean="0">
                <a:solidFill>
                  <a:schemeClr val="bg1"/>
                </a:solidFill>
                <a:latin typeface="Helvetica" charset="0"/>
              </a:rPr>
              <a:t>+</a:t>
            </a:r>
            <a:r>
              <a:rPr lang="en-US" sz="1800" b="1" baseline="30000" dirty="0">
                <a:solidFill>
                  <a:schemeClr val="bg1"/>
                </a:solidFill>
                <a:latin typeface="Helvetica" charset="0"/>
              </a:rPr>
              <a:t>6</a:t>
            </a:r>
            <a:r>
              <a:rPr lang="en-US" sz="1800" b="1" dirty="0" smtClean="0">
                <a:solidFill>
                  <a:schemeClr val="bg1"/>
                </a:solidFill>
                <a:latin typeface="Helvetica" charset="0"/>
              </a:rPr>
              <a:t>He Low-Lying Continuum</a:t>
            </a:r>
            <a:endParaRPr lang="en-US" sz="1800" b="1" dirty="0">
              <a:solidFill>
                <a:schemeClr val="tx1"/>
              </a:solidFill>
              <a:latin typeface="Helvetica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4749720" y="4704338"/>
            <a:ext cx="3797300" cy="420112"/>
          </a:xfrm>
          <a:prstGeom prst="rect">
            <a:avLst/>
          </a:prstGeom>
          <a:solidFill>
            <a:srgbClr val="FFFFFF"/>
          </a:solidFill>
          <a:ln w="9525">
            <a:solidFill>
              <a:srgbClr val="B3B3B3"/>
            </a:solidFill>
            <a:miter lim="800000"/>
            <a:headEnd/>
            <a:tailEnd/>
          </a:ln>
          <a:effectLst>
            <a:outerShdw dist="35921" dir="2700000" algn="ctr" rotWithShape="0">
              <a:srgbClr val="B3B3B3"/>
            </a:outerShdw>
          </a:effectLst>
        </p:spPr>
        <p:txBody>
          <a:bodyPr wrap="none" anchor="ctr"/>
          <a:lstStyle/>
          <a:p>
            <a:r>
              <a:rPr lang="en-US" dirty="0" smtClean="0"/>
              <a:t>Results obtained with NCSMC approach</a:t>
            </a:r>
            <a:endParaRPr lang="en-US" dirty="0"/>
          </a:p>
        </p:txBody>
      </p:sp>
      <p:pic>
        <p:nvPicPr>
          <p:cNvPr id="8" name="Picture 7" descr="table7He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895600"/>
            <a:ext cx="3204916" cy="2053347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 bwMode="auto">
          <a:xfrm>
            <a:off x="1524192" y="4476749"/>
            <a:ext cx="1316182" cy="345017"/>
          </a:xfrm>
          <a:prstGeom prst="ellipse">
            <a:avLst/>
          </a:prstGeom>
          <a:noFill/>
          <a:ln w="19050" cap="flat" cmpd="sng" algn="ctr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48" charset="0"/>
              <a:ea typeface="ＭＳ Ｐゴシック" pitchFamily="48" charset="-128"/>
              <a:cs typeface="ＭＳ Ｐゴシック" pitchFamily="48" charset="-12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23900" y="3943290"/>
            <a:ext cx="3273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3366FF"/>
                </a:solidFill>
              </a:rPr>
              <a:t>?</a:t>
            </a:r>
            <a:endParaRPr lang="en-US" sz="2000" dirty="0">
              <a:solidFill>
                <a:srgbClr val="3366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648200" y="5562600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S. </a:t>
            </a:r>
            <a:r>
              <a:rPr lang="en-US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Baroni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P. </a:t>
            </a:r>
            <a:r>
              <a:rPr lang="en-US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Navratil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and S. Quaglioni, Phys. Rev. </a:t>
            </a:r>
            <a:r>
              <a:rPr lang="en-US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Lett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110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022505 (2013); Phys. Rev. C </a:t>
            </a:r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87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034326 (2013)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4690452" y="1914712"/>
            <a:ext cx="3920148" cy="2752538"/>
            <a:chOff x="4690452" y="1914712"/>
            <a:chExt cx="3920148" cy="2752538"/>
          </a:xfrm>
        </p:grpSpPr>
        <p:pic>
          <p:nvPicPr>
            <p:cNvPr id="9" name="Picture 8" descr="He7.tif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90452" y="1914712"/>
              <a:ext cx="3920148" cy="2752538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5083105" y="4343400"/>
              <a:ext cx="59379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Expt.</a:t>
              </a:r>
              <a:endParaRPr lang="en-US" dirty="0"/>
            </a:p>
          </p:txBody>
        </p:sp>
      </p:grpSp>
      <p:sp>
        <p:nvSpPr>
          <p:cNvPr id="15" name="Rectangle 7"/>
          <p:cNvSpPr>
            <a:spLocks noChangeArrowheads="1"/>
          </p:cNvSpPr>
          <p:nvPr/>
        </p:nvSpPr>
        <p:spPr bwMode="auto">
          <a:xfrm>
            <a:off x="762000" y="5181600"/>
            <a:ext cx="3581400" cy="851656"/>
          </a:xfrm>
          <a:prstGeom prst="rect">
            <a:avLst/>
          </a:prstGeom>
          <a:solidFill>
            <a:srgbClr val="124A91"/>
          </a:solidFill>
          <a:ln w="3175">
            <a:solidFill>
              <a:srgbClr val="B3B3B3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spcAft>
                <a:spcPts val="600"/>
              </a:spcAft>
            </a:pPr>
            <a:r>
              <a:rPr lang="en-US" sz="1800" b="1" dirty="0" smtClean="0">
                <a:solidFill>
                  <a:schemeClr val="bg1"/>
                </a:solidFill>
                <a:latin typeface="Helvetica" charset="0"/>
                <a:ea typeface="ＭＳ Ｐゴシック" charset="0"/>
                <a:cs typeface="ＭＳ Ｐゴシック" charset="0"/>
              </a:rPr>
              <a:t>Low-lying 1/2</a:t>
            </a:r>
            <a:r>
              <a:rPr lang="en-US" sz="1800" b="1" baseline="30000" dirty="0" smtClean="0">
                <a:solidFill>
                  <a:schemeClr val="bg1"/>
                </a:solidFill>
                <a:latin typeface="Helvetica" charset="0"/>
                <a:ea typeface="ＭＳ Ｐゴシック" charset="0"/>
                <a:cs typeface="ＭＳ Ｐゴシック" charset="0"/>
              </a:rPr>
              <a:t>- </a:t>
            </a:r>
            <a:r>
              <a:rPr lang="en-US" sz="1800" b="1" dirty="0" smtClean="0">
                <a:solidFill>
                  <a:schemeClr val="bg1"/>
                </a:solidFill>
                <a:latin typeface="Helvetica" charset="0"/>
                <a:ea typeface="ＭＳ Ｐゴシック" charset="0"/>
                <a:cs typeface="ＭＳ Ｐゴシック" charset="0"/>
              </a:rPr>
              <a:t>state not </a:t>
            </a:r>
          </a:p>
          <a:p>
            <a:pPr eaLnBrk="0" hangingPunct="0">
              <a:spcAft>
                <a:spcPts val="600"/>
              </a:spcAft>
            </a:pPr>
            <a:r>
              <a:rPr lang="en-US" sz="1800" b="1" dirty="0" smtClean="0">
                <a:solidFill>
                  <a:schemeClr val="bg1"/>
                </a:solidFill>
                <a:latin typeface="Helvetica" charset="0"/>
                <a:ea typeface="ＭＳ Ｐゴシック" charset="0"/>
                <a:cs typeface="ＭＳ Ｐゴシック" charset="0"/>
              </a:rPr>
              <a:t>supported by our calculation </a:t>
            </a:r>
          </a:p>
        </p:txBody>
      </p:sp>
    </p:spTree>
    <p:extLst>
      <p:ext uri="{BB962C8B-B14F-4D97-AF65-F5344CB8AC3E}">
        <p14:creationId xmlns:p14="http://schemas.microsoft.com/office/powerpoint/2010/main" val="29957171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Are 3N forces necessary to achieve a complete </a:t>
            </a:r>
            <a:r>
              <a:rPr lang="en-US" dirty="0" err="1" smtClean="0"/>
              <a:t>picture?The</a:t>
            </a:r>
            <a:r>
              <a:rPr lang="en-US" dirty="0" smtClean="0"/>
              <a:t> unbound </a:t>
            </a:r>
            <a:r>
              <a:rPr lang="en-US" baseline="30000" dirty="0" smtClean="0"/>
              <a:t>5</a:t>
            </a:r>
            <a:r>
              <a:rPr lang="en-US" dirty="0" smtClean="0"/>
              <a:t>He nucleus is an excellent testing ground</a:t>
            </a:r>
            <a:endParaRPr lang="en-US" sz="3600" dirty="0">
              <a:solidFill>
                <a:schemeClr val="accent4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33400" y="1447800"/>
            <a:ext cx="3810000" cy="4724400"/>
          </a:xfrm>
        </p:spPr>
        <p:txBody>
          <a:bodyPr/>
          <a:lstStyle/>
          <a:p>
            <a:r>
              <a:rPr lang="en-US" sz="1800" baseline="30000" dirty="0"/>
              <a:t>5</a:t>
            </a:r>
            <a:r>
              <a:rPr lang="en-US" sz="1800" dirty="0"/>
              <a:t>He resonances sensitive to strength of spin-orbit force</a:t>
            </a:r>
          </a:p>
          <a:p>
            <a:pPr marL="457200" lvl="1" indent="0">
              <a:buNone/>
            </a:pPr>
            <a:endParaRPr lang="en-US" sz="800" dirty="0"/>
          </a:p>
          <a:p>
            <a:pPr lvl="1"/>
            <a:endParaRPr lang="en-US" sz="800" dirty="0" smtClean="0"/>
          </a:p>
          <a:p>
            <a:r>
              <a:rPr lang="en-US" sz="1800" dirty="0" smtClean="0"/>
              <a:t>SRG</a:t>
            </a:r>
            <a:r>
              <a:rPr lang="en-US" sz="1800" dirty="0"/>
              <a:t>-evolved chiral NN+3N with </a:t>
            </a:r>
            <a:r>
              <a:rPr lang="en-US" sz="1800" dirty="0">
                <a:latin typeface="Symbol" charset="2"/>
                <a:cs typeface="Symbol" charset="2"/>
              </a:rPr>
              <a:t>l</a:t>
            </a:r>
            <a:r>
              <a:rPr lang="en-US" sz="1800" dirty="0"/>
              <a:t> = 2.0 fm</a:t>
            </a:r>
            <a:r>
              <a:rPr lang="en-US" sz="1800" baseline="30000" dirty="0"/>
              <a:t>-1</a:t>
            </a:r>
          </a:p>
          <a:p>
            <a:pPr lvl="1"/>
            <a:endParaRPr lang="en-US" sz="800" baseline="30000" dirty="0"/>
          </a:p>
          <a:p>
            <a:pPr lvl="1"/>
            <a:r>
              <a:rPr lang="en-US" sz="1600" dirty="0"/>
              <a:t>Both Induced and initial 3N forces are included</a:t>
            </a:r>
          </a:p>
          <a:p>
            <a:endParaRPr lang="en-US" sz="800" dirty="0" smtClean="0"/>
          </a:p>
          <a:p>
            <a:endParaRPr lang="en-US" sz="800" dirty="0" smtClean="0"/>
          </a:p>
          <a:p>
            <a:r>
              <a:rPr lang="en-US" sz="1800" dirty="0" smtClean="0"/>
              <a:t>NCSMC calculation:</a:t>
            </a:r>
          </a:p>
          <a:p>
            <a:endParaRPr lang="en-US" sz="800" dirty="0" smtClean="0"/>
          </a:p>
          <a:p>
            <a:pPr lvl="1"/>
            <a:r>
              <a:rPr lang="en-US" sz="1600" i="1" dirty="0" err="1" smtClean="0"/>
              <a:t>N</a:t>
            </a:r>
            <a:r>
              <a:rPr lang="en-US" sz="1600" baseline="-25000" dirty="0" err="1" smtClean="0"/>
              <a:t>max</a:t>
            </a:r>
            <a:r>
              <a:rPr lang="en-US" sz="1600" dirty="0" smtClean="0"/>
              <a:t> = 13 model space</a:t>
            </a:r>
          </a:p>
          <a:p>
            <a:pPr lvl="1"/>
            <a:endParaRPr lang="en-US" sz="800" dirty="0" smtClean="0"/>
          </a:p>
          <a:p>
            <a:pPr lvl="1"/>
            <a:r>
              <a:rPr lang="en-US" sz="1600" dirty="0" smtClean="0"/>
              <a:t>Up to 14 </a:t>
            </a:r>
            <a:r>
              <a:rPr lang="en-US" sz="1600" baseline="30000" dirty="0" smtClean="0"/>
              <a:t>5</a:t>
            </a:r>
            <a:r>
              <a:rPr lang="en-US" sz="1600" dirty="0" smtClean="0"/>
              <a:t>He and 7 </a:t>
            </a:r>
            <a:r>
              <a:rPr lang="en-US" sz="1600" baseline="30000" dirty="0" smtClean="0"/>
              <a:t>4</a:t>
            </a:r>
            <a:r>
              <a:rPr lang="en-US" sz="1600" dirty="0" smtClean="0"/>
              <a:t>He states</a:t>
            </a:r>
          </a:p>
          <a:p>
            <a:pPr lvl="1"/>
            <a:endParaRPr lang="en-US" sz="800" dirty="0"/>
          </a:p>
          <a:p>
            <a:pPr lvl="1"/>
            <a:r>
              <a:rPr lang="en-US" sz="1600" dirty="0" smtClean="0"/>
              <a:t>Excellent convergence</a:t>
            </a:r>
          </a:p>
          <a:p>
            <a:pPr marL="457200" lvl="1" indent="0">
              <a:buNone/>
            </a:pPr>
            <a:endParaRPr lang="en-US" sz="800" dirty="0" smtClean="0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4648200" y="1524000"/>
            <a:ext cx="3930650" cy="4032250"/>
          </a:xfrm>
          <a:prstGeom prst="rect">
            <a:avLst/>
          </a:prstGeom>
          <a:solidFill>
            <a:srgbClr val="D6DDE9"/>
          </a:solidFill>
          <a:ln w="3175">
            <a:solidFill>
              <a:srgbClr val="000000"/>
            </a:solidFill>
            <a:miter lim="800000"/>
            <a:headEnd/>
            <a:tailEnd/>
          </a:ln>
          <a:effectLst>
            <a:outerShdw dist="17961" dir="2700000" algn="ctr" rotWithShape="0">
              <a:srgbClr val="B3B3B3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4648200" y="1524270"/>
            <a:ext cx="3930650" cy="390525"/>
          </a:xfrm>
          <a:prstGeom prst="rect">
            <a:avLst/>
          </a:prstGeom>
          <a:solidFill>
            <a:srgbClr val="124A91"/>
          </a:solidFill>
          <a:ln w="3175">
            <a:solidFill>
              <a:srgbClr val="B3B3B3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0"/>
              </a:spcBef>
            </a:pPr>
            <a:r>
              <a:rPr lang="en-US" sz="1800" b="1" dirty="0" smtClean="0">
                <a:solidFill>
                  <a:schemeClr val="bg1"/>
                </a:solidFill>
                <a:latin typeface="Helvetica" charset="0"/>
              </a:rPr>
              <a:t>n+</a:t>
            </a:r>
            <a:r>
              <a:rPr lang="en-US" sz="1800" b="1" baseline="30000" dirty="0" smtClean="0">
                <a:solidFill>
                  <a:schemeClr val="bg1"/>
                </a:solidFill>
                <a:latin typeface="Helvetica" charset="0"/>
              </a:rPr>
              <a:t>4</a:t>
            </a:r>
            <a:r>
              <a:rPr lang="en-US" sz="1800" b="1" dirty="0" smtClean="0">
                <a:solidFill>
                  <a:schemeClr val="bg1"/>
                </a:solidFill>
                <a:latin typeface="Helvetica" charset="0"/>
              </a:rPr>
              <a:t>He Scattering Phase Shifts</a:t>
            </a:r>
            <a:endParaRPr lang="en-US" sz="1800" b="1" dirty="0">
              <a:solidFill>
                <a:schemeClr val="tx1"/>
              </a:solidFill>
              <a:latin typeface="Helvetica" charset="0"/>
            </a:endParaRPr>
          </a:p>
        </p:txBody>
      </p:sp>
      <p:grpSp>
        <p:nvGrpSpPr>
          <p:cNvPr id="52" name="Group 51"/>
          <p:cNvGrpSpPr/>
          <p:nvPr/>
        </p:nvGrpSpPr>
        <p:grpSpPr>
          <a:xfrm>
            <a:off x="4667250" y="1933826"/>
            <a:ext cx="3898900" cy="3078425"/>
            <a:chOff x="352425" y="2224404"/>
            <a:chExt cx="4288790" cy="3386268"/>
          </a:xfrm>
        </p:grpSpPr>
        <p:pic>
          <p:nvPicPr>
            <p:cNvPr id="53" name="Picture 52" descr="phaseshift_nHe4gs-gs0p0m2m2m1m1m_srg-n3lo+n2lo_lam2.0_NNN_NA3max14_Nmax13_hW20_NCSMC_14ExSt_expt.eps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844" t="2526" r="-3146" b="-1073"/>
            <a:stretch/>
          </p:blipFill>
          <p:spPr>
            <a:xfrm>
              <a:off x="352425" y="2224404"/>
              <a:ext cx="4288790" cy="3386268"/>
            </a:xfrm>
            <a:prstGeom prst="rect">
              <a:avLst/>
            </a:prstGeom>
            <a:solidFill>
              <a:srgbClr val="FFFFFF"/>
            </a:solidFill>
          </p:spPr>
        </p:pic>
        <p:pic>
          <p:nvPicPr>
            <p:cNvPr id="54" name="Content Placeholder 2" descr="phaseshift_nHe4gs0p0m2m2m1m1m_srg-n3lo+n2lo_lam2.0_NNN_NA3max14_Nmax13_hW20_expt_bis_sofia.pdf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20632" r="93430" b="33908"/>
            <a:stretch/>
          </p:blipFill>
          <p:spPr bwMode="auto">
            <a:xfrm>
              <a:off x="514350" y="2914650"/>
              <a:ext cx="260350" cy="14351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</p:pic>
        <p:pic>
          <p:nvPicPr>
            <p:cNvPr id="55" name="Content Placeholder 2" descr="phaseshift_nHe4gs0p0m2m2m1m1m_srg-n3lo+n2lo_lam2.0_NNN_NA3max14_Nmax13_hW20_expt_bis_sofia.pdf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3718" t="93650" r="14103" b="-690"/>
            <a:stretch/>
          </p:blipFill>
          <p:spPr bwMode="auto">
            <a:xfrm>
              <a:off x="1466850" y="5308600"/>
              <a:ext cx="2463800" cy="22225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</p:pic>
      </p:grpSp>
      <p:sp>
        <p:nvSpPr>
          <p:cNvPr id="65" name="TextBox 64"/>
          <p:cNvSpPr txBox="1"/>
          <p:nvPr/>
        </p:nvSpPr>
        <p:spPr>
          <a:xfrm>
            <a:off x="5810564" y="2298700"/>
            <a:ext cx="7280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NCSMC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41" name="Rectangle 40"/>
          <p:cNvSpPr>
            <a:spLocks noChangeArrowheads="1"/>
          </p:cNvSpPr>
          <p:nvPr/>
        </p:nvSpPr>
        <p:spPr bwMode="auto">
          <a:xfrm>
            <a:off x="4718050" y="5067300"/>
            <a:ext cx="3797300" cy="420112"/>
          </a:xfrm>
          <a:prstGeom prst="rect">
            <a:avLst/>
          </a:prstGeom>
          <a:solidFill>
            <a:srgbClr val="FFFFFF"/>
          </a:solidFill>
          <a:ln w="9525">
            <a:solidFill>
              <a:srgbClr val="B3B3B3"/>
            </a:solidFill>
            <a:miter lim="800000"/>
            <a:headEnd/>
            <a:tailEnd/>
          </a:ln>
          <a:effectLst>
            <a:outerShdw dist="35921" dir="2700000" algn="ctr" rotWithShape="0">
              <a:srgbClr val="B3B3B3"/>
            </a:outerShdw>
          </a:effectLst>
        </p:spPr>
        <p:txBody>
          <a:bodyPr wrap="none" anchor="ctr"/>
          <a:lstStyle/>
          <a:p>
            <a:r>
              <a:rPr lang="en-US" dirty="0" smtClean="0"/>
              <a:t>Convergence with number </a:t>
            </a:r>
            <a:r>
              <a:rPr lang="en-US" dirty="0"/>
              <a:t>of </a:t>
            </a:r>
            <a:r>
              <a:rPr lang="en-US" baseline="30000" dirty="0"/>
              <a:t>4</a:t>
            </a:r>
            <a:r>
              <a:rPr lang="en-US" dirty="0"/>
              <a:t>He eigenstates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648200" y="5710535"/>
            <a:ext cx="4038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G. </a:t>
            </a:r>
            <a:r>
              <a:rPr lang="en-US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Hupin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S. Quaglioni, and P. </a:t>
            </a:r>
            <a:r>
              <a:rPr lang="en-US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Navratil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in preparation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3084906" y="3846513"/>
            <a:ext cx="1334694" cy="344487"/>
            <a:chOff x="1143000" y="5392738"/>
            <a:chExt cx="1334694" cy="344487"/>
          </a:xfrm>
        </p:grpSpPr>
        <p:grpSp>
          <p:nvGrpSpPr>
            <p:cNvPr id="15" name="Group 14"/>
            <p:cNvGrpSpPr/>
            <p:nvPr/>
          </p:nvGrpSpPr>
          <p:grpSpPr>
            <a:xfrm>
              <a:off x="1828800" y="5397500"/>
              <a:ext cx="648894" cy="339725"/>
              <a:chOff x="1828800" y="5430838"/>
              <a:chExt cx="648894" cy="339725"/>
            </a:xfrm>
          </p:grpSpPr>
          <p:grpSp>
            <p:nvGrpSpPr>
              <p:cNvPr id="24" name="Group 23"/>
              <p:cNvGrpSpPr/>
              <p:nvPr/>
            </p:nvGrpSpPr>
            <p:grpSpPr>
              <a:xfrm>
                <a:off x="1828800" y="5430838"/>
                <a:ext cx="296863" cy="271462"/>
                <a:chOff x="1828800" y="5430838"/>
                <a:chExt cx="296863" cy="271462"/>
              </a:xfrm>
            </p:grpSpPr>
            <p:sp>
              <p:nvSpPr>
                <p:cNvPr id="27" name="Oval 7"/>
                <p:cNvSpPr>
                  <a:spLocks noChangeArrowheads="1"/>
                </p:cNvSpPr>
                <p:nvPr/>
              </p:nvSpPr>
              <p:spPr bwMode="auto">
                <a:xfrm rot="1045247">
                  <a:off x="1908175" y="5430838"/>
                  <a:ext cx="153988" cy="142875"/>
                </a:xfrm>
                <a:prstGeom prst="ellipse">
                  <a:avLst/>
                </a:prstGeom>
                <a:solidFill>
                  <a:srgbClr val="0248DA"/>
                </a:solidFill>
                <a:ln w="9525">
                  <a:noFill/>
                  <a:round/>
                  <a:headEnd/>
                  <a:tailEnd/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8" name="Oval 8"/>
                <p:cNvSpPr>
                  <a:spLocks noChangeArrowheads="1"/>
                </p:cNvSpPr>
                <p:nvPr/>
              </p:nvSpPr>
              <p:spPr bwMode="auto">
                <a:xfrm rot="1045247">
                  <a:off x="1971675" y="5510213"/>
                  <a:ext cx="153988" cy="142875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6666"/>
                    </a:gs>
                    <a:gs pos="100000">
                      <a:srgbClr val="FF0000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9" name="Oval 9"/>
                <p:cNvSpPr>
                  <a:spLocks noChangeArrowheads="1"/>
                </p:cNvSpPr>
                <p:nvPr/>
              </p:nvSpPr>
              <p:spPr bwMode="auto">
                <a:xfrm rot="1045247">
                  <a:off x="1878013" y="5559425"/>
                  <a:ext cx="153988" cy="142875"/>
                </a:xfrm>
                <a:prstGeom prst="ellipse">
                  <a:avLst/>
                </a:prstGeom>
                <a:solidFill>
                  <a:srgbClr val="0248DA"/>
                </a:solidFill>
                <a:ln w="9525">
                  <a:noFill/>
                  <a:round/>
                  <a:headEnd/>
                  <a:tailEnd/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" name="Oval 10"/>
                <p:cNvSpPr>
                  <a:spLocks noChangeArrowheads="1"/>
                </p:cNvSpPr>
                <p:nvPr/>
              </p:nvSpPr>
              <p:spPr bwMode="auto">
                <a:xfrm rot="1045247">
                  <a:off x="1828800" y="5468938"/>
                  <a:ext cx="153988" cy="142875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6666"/>
                    </a:gs>
                    <a:gs pos="100000">
                      <a:srgbClr val="FF0000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25" name="Oval 11"/>
              <p:cNvSpPr>
                <a:spLocks noChangeArrowheads="1"/>
              </p:cNvSpPr>
              <p:nvPr/>
            </p:nvSpPr>
            <p:spPr bwMode="auto">
              <a:xfrm rot="1045247">
                <a:off x="2323706" y="5627688"/>
                <a:ext cx="153988" cy="142875"/>
              </a:xfrm>
              <a:prstGeom prst="ellipse">
                <a:avLst/>
              </a:prstGeom>
              <a:gradFill rotWithShape="0">
                <a:gsLst>
                  <a:gs pos="0">
                    <a:srgbClr val="FF6666"/>
                  </a:gs>
                  <a:gs pos="100000">
                    <a:srgbClr val="FF0000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" name="Line 12"/>
              <p:cNvSpPr>
                <a:spLocks noChangeShapeType="1"/>
              </p:cNvSpPr>
              <p:nvPr/>
            </p:nvSpPr>
            <p:spPr bwMode="auto">
              <a:xfrm rot="1045247" flipH="1" flipV="1">
                <a:off x="1976135" y="5615611"/>
                <a:ext cx="369812" cy="4446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6" name="Group 15"/>
            <p:cNvGrpSpPr/>
            <p:nvPr/>
          </p:nvGrpSpPr>
          <p:grpSpPr>
            <a:xfrm>
              <a:off x="1143000" y="5392738"/>
              <a:ext cx="334963" cy="315912"/>
              <a:chOff x="1130300" y="5454650"/>
              <a:chExt cx="334963" cy="315912"/>
            </a:xfrm>
          </p:grpSpPr>
          <p:grpSp>
            <p:nvGrpSpPr>
              <p:cNvPr id="18" name="Group 17"/>
              <p:cNvGrpSpPr/>
              <p:nvPr/>
            </p:nvGrpSpPr>
            <p:grpSpPr>
              <a:xfrm>
                <a:off x="1130300" y="5454650"/>
                <a:ext cx="334963" cy="315912"/>
                <a:chOff x="1816100" y="5399088"/>
                <a:chExt cx="334963" cy="315912"/>
              </a:xfrm>
            </p:grpSpPr>
            <p:sp>
              <p:nvSpPr>
                <p:cNvPr id="20" name="Oval 7"/>
                <p:cNvSpPr>
                  <a:spLocks noChangeArrowheads="1"/>
                </p:cNvSpPr>
                <p:nvPr/>
              </p:nvSpPr>
              <p:spPr bwMode="auto">
                <a:xfrm rot="1045247">
                  <a:off x="1935556" y="5399088"/>
                  <a:ext cx="153988" cy="142875"/>
                </a:xfrm>
                <a:prstGeom prst="ellipse">
                  <a:avLst/>
                </a:prstGeom>
                <a:solidFill>
                  <a:srgbClr val="0248DA"/>
                </a:solidFill>
                <a:ln w="9525">
                  <a:noFill/>
                  <a:round/>
                  <a:headEnd/>
                  <a:tailEnd/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" name="Oval 8"/>
                <p:cNvSpPr>
                  <a:spLocks noChangeArrowheads="1"/>
                </p:cNvSpPr>
                <p:nvPr/>
              </p:nvSpPr>
              <p:spPr bwMode="auto">
                <a:xfrm rot="1045247">
                  <a:off x="1997075" y="5516563"/>
                  <a:ext cx="153988" cy="142875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6666"/>
                    </a:gs>
                    <a:gs pos="100000">
                      <a:srgbClr val="FF0000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" name="Oval 9"/>
                <p:cNvSpPr>
                  <a:spLocks noChangeArrowheads="1"/>
                </p:cNvSpPr>
                <p:nvPr/>
              </p:nvSpPr>
              <p:spPr bwMode="auto">
                <a:xfrm rot="1045247">
                  <a:off x="1878013" y="5572125"/>
                  <a:ext cx="153988" cy="142875"/>
                </a:xfrm>
                <a:prstGeom prst="ellipse">
                  <a:avLst/>
                </a:prstGeom>
                <a:solidFill>
                  <a:srgbClr val="0248DA"/>
                </a:solidFill>
                <a:ln w="9525">
                  <a:noFill/>
                  <a:round/>
                  <a:headEnd/>
                  <a:tailEnd/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" name="Oval 10"/>
                <p:cNvSpPr>
                  <a:spLocks noChangeArrowheads="1"/>
                </p:cNvSpPr>
                <p:nvPr/>
              </p:nvSpPr>
              <p:spPr bwMode="auto">
                <a:xfrm rot="1045247">
                  <a:off x="1816100" y="5462588"/>
                  <a:ext cx="153988" cy="142875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6666"/>
                    </a:gs>
                    <a:gs pos="100000">
                      <a:srgbClr val="FF0000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19" name="Oval 11"/>
              <p:cNvSpPr>
                <a:spLocks noChangeArrowheads="1"/>
              </p:cNvSpPr>
              <p:nvPr/>
            </p:nvSpPr>
            <p:spPr bwMode="auto">
              <a:xfrm rot="1045247">
                <a:off x="1224356" y="5518875"/>
                <a:ext cx="153988" cy="142875"/>
              </a:xfrm>
              <a:prstGeom prst="ellipse">
                <a:avLst/>
              </a:prstGeom>
              <a:gradFill rotWithShape="0">
                <a:gsLst>
                  <a:gs pos="0">
                    <a:srgbClr val="FF6666"/>
                  </a:gs>
                  <a:gs pos="100000">
                    <a:srgbClr val="FF0000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7" name="TextBox 16"/>
            <p:cNvSpPr txBox="1"/>
            <p:nvPr/>
          </p:nvSpPr>
          <p:spPr>
            <a:xfrm>
              <a:off x="1524000" y="5410200"/>
              <a:ext cx="28951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+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5456820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All_Lab_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ll_Lab_Template">
      <a:majorFont>
        <a:latin typeface="Arial Narrow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952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48" charset="0"/>
            <a:ea typeface="ＭＳ Ｐゴシック" pitchFamily="48" charset="-128"/>
            <a:cs typeface="ＭＳ Ｐゴシック" pitchFamily="48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952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48" charset="0"/>
            <a:ea typeface="ＭＳ Ｐゴシック" pitchFamily="48" charset="-128"/>
            <a:cs typeface="ＭＳ Ｐゴシック" pitchFamily="48" charset="-128"/>
          </a:defRPr>
        </a:defPPr>
      </a:lstStyle>
    </a:lnDef>
  </a:objectDefaults>
  <a:extraClrSchemeLst>
    <a:extraClrScheme>
      <a:clrScheme name="All_Lab_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l_Lab_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l_Lab_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l_Lab_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l_Lab_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l_Lab_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l_Lab_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l_Lab_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l_Lab_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l_Lab_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l_Lab_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l_Lab_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Orbit.thmx</Template>
  <TotalTime>138379</TotalTime>
  <Words>1914</Words>
  <Application>Microsoft Macintosh PowerPoint</Application>
  <PresentationFormat>On-screen Show (4:3)</PresentationFormat>
  <Paragraphs>369</Paragraphs>
  <Slides>30</Slides>
  <Notes>18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2" baseType="lpstr">
      <vt:lpstr>All_Lab_Template</vt:lpstr>
      <vt:lpstr>Equation</vt:lpstr>
      <vt:lpstr>Toward a fundamental understanding  of nuclear reactions and exotic nuclei</vt:lpstr>
      <vt:lpstr>Light exotic nuclei offer an exciting opportunity to test our understanding of the interactions among nucleons</vt:lpstr>
      <vt:lpstr>To develop such an ab initio nuclear theory we:  1) Start with accurate nuclear forces (and currents)</vt:lpstr>
      <vt:lpstr>2) ‘Soften’ the interactions using unitary transformations</vt:lpstr>
      <vt:lpstr>3) Solve the many-body problem using a unified       approach to nuclear bound and continuum states</vt:lpstr>
      <vt:lpstr>Discrete and continuous variational amplitudes are determined by solving the coupled NCSMC equations</vt:lpstr>
      <vt:lpstr>7He: An ideal system to showcase new achievements made possible by the ab initio NCSM with continuum</vt:lpstr>
      <vt:lpstr>7He: An ideal system to showcase new achievements made possible by the ab initio NCSM with continuum</vt:lpstr>
      <vt:lpstr>Are 3N forces necessary to achieve a complete picture?The unbound 5He nucleus is an excellent testing ground</vt:lpstr>
      <vt:lpstr>Are 3N forces necessary to achieve a complete picture?The unbound 5He nucleus is an excellent testing ground</vt:lpstr>
      <vt:lpstr>Are 3N forces necessary to achieve a complete picture?The unbound 5He nucleus is an excellent testing ground</vt:lpstr>
      <vt:lpstr>9Be: Does the 3N force deteriorate the description of the low-lying spectrum? No, need to include the continuum!  </vt:lpstr>
      <vt:lpstr>What about scattering with composite projectiles?</vt:lpstr>
      <vt:lpstr>We want to describe also systems for which the lowest threshold for particle decay is of the 3-body nature </vt:lpstr>
      <vt:lpstr>Experimental picture for the excited states of 6He</vt:lpstr>
      <vt:lpstr>Can we gain insight from an ab initio calculation?  Need to treat 3-cluster continuum: 4He(g.s.)+n+n</vt:lpstr>
      <vt:lpstr>Can we gain insight from an ab initio calculation?  Need to treat 3-cluster continuum: 4He(g.s.)+n+n</vt:lpstr>
      <vt:lpstr>The ab initio description of light dripline nuclei with QCD-guided NN+3N forces is now becoming possible</vt:lpstr>
      <vt:lpstr>Extras</vt:lpstr>
      <vt:lpstr>Breakup threshold influences s-wave continuum</vt:lpstr>
      <vt:lpstr>Microscopic three-cluster problem</vt:lpstr>
      <vt:lpstr>This can be turned into a set of coupled-channels Schrödinger equations for the hyperradial motion</vt:lpstr>
      <vt:lpstr>These equations can be solved using R-matrix theory</vt:lpstr>
      <vt:lpstr>Results for 6He ground state 6-body diagonalization vs 4He(g.s)+n+n calculation</vt:lpstr>
      <vt:lpstr>Other convergence tests</vt:lpstr>
      <vt:lpstr>Other convergence tests</vt:lpstr>
      <vt:lpstr>Started with NCSM/RGM approach &amp; gradually built up capability to describe fusion reactions with NN force </vt:lpstr>
      <vt:lpstr>We started with nucleon-nucleus collisions …</vt:lpstr>
      <vt:lpstr>Similarity Renormalization Group evolution of operators*</vt:lpstr>
      <vt:lpstr>Latest Publications</vt:lpstr>
    </vt:vector>
  </TitlesOfParts>
  <Company>Lawrence Livermore National Laboratory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  -  Light Nuclei from Fundamental Interactions</dc:title>
  <dc:creator>Erich Ormand</dc:creator>
  <cp:keywords/>
  <cp:lastModifiedBy>Sofia Quaglioni</cp:lastModifiedBy>
  <cp:revision>2639</cp:revision>
  <cp:lastPrinted>2014-05-30T17:38:00Z</cp:lastPrinted>
  <dcterms:created xsi:type="dcterms:W3CDTF">2011-05-31T22:06:29Z</dcterms:created>
  <dcterms:modified xsi:type="dcterms:W3CDTF">2014-06-06T02:05:11Z</dcterms:modified>
</cp:coreProperties>
</file>