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embeddings/Microsoft___2.bin" ContentType="application/vnd.openxmlformats-officedocument.oleObject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__6.bin" ContentType="application/vnd.openxmlformats-officedocument.oleObject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__1.bin" ContentType="application/vnd.openxmlformats-officedocument.oleObject"/>
  <Override PartName="/ppt/embeddings/Microsoft___5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embeddings/Microsoft___4.bin" ContentType="application/vnd.openxmlformats-officedocument.oleObject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Microsoft___3.bin" ContentType="application/vnd.openxmlformats-officedocument.oleObject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82" r:id="rId3"/>
    <p:sldId id="257" r:id="rId4"/>
    <p:sldId id="283" r:id="rId5"/>
    <p:sldId id="261" r:id="rId6"/>
    <p:sldId id="284" r:id="rId7"/>
    <p:sldId id="260" r:id="rId8"/>
    <p:sldId id="277" r:id="rId9"/>
    <p:sldId id="278" r:id="rId10"/>
    <p:sldId id="263" r:id="rId11"/>
    <p:sldId id="268" r:id="rId12"/>
    <p:sldId id="288" r:id="rId13"/>
    <p:sldId id="289" r:id="rId14"/>
    <p:sldId id="270" r:id="rId15"/>
    <p:sldId id="286" r:id="rId16"/>
    <p:sldId id="281" r:id="rId17"/>
    <p:sldId id="290" r:id="rId18"/>
    <p:sldId id="287" r:id="rId19"/>
    <p:sldId id="265" r:id="rId20"/>
    <p:sldId id="266" r:id="rId21"/>
    <p:sldId id="291" r:id="rId22"/>
    <p:sldId id="292" r:id="rId2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Rg st="1" end="17"/>
    <p:penClr>
      <a:schemeClr val="tx1"/>
    </p:penClr>
  </p:showPr>
  <p:clrMru>
    <a:srgbClr val="336633"/>
    <a:srgbClr val="54DBFF"/>
    <a:srgbClr val="D555FF"/>
    <a:srgbClr val="FFCDA8"/>
    <a:srgbClr val="F02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2442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240" y="-1520"/>
      </p:cViewPr>
      <p:guideLst>
        <p:guide orient="horz" pos="21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25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ict"/><Relationship Id="rId3" Type="http://schemas.openxmlformats.org/officeDocument/2006/relationships/image" Target="../media/image13.pict"/><Relationship Id="rId1" Type="http://schemas.openxmlformats.org/officeDocument/2006/relationships/image" Target="../media/image11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ict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74-F314-0944-A388-31EF482269F5}" type="datetimeFigureOut">
              <a:rPr lang="ja-JP" altLang="en-US" smtClean="0"/>
              <a:pPr/>
              <a:t>14.6.5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203-8FF1-7245-8BDF-2957410600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74-F314-0944-A388-31EF482269F5}" type="datetimeFigureOut">
              <a:rPr lang="ja-JP" altLang="en-US" smtClean="0"/>
              <a:pPr/>
              <a:t>14.6.5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203-8FF1-7245-8BDF-2957410600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74-F314-0944-A388-31EF482269F5}" type="datetimeFigureOut">
              <a:rPr lang="ja-JP" altLang="en-US" smtClean="0"/>
              <a:pPr/>
              <a:t>14.6.5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203-8FF1-7245-8BDF-2957410600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74-F314-0944-A388-31EF482269F5}" type="datetimeFigureOut">
              <a:rPr lang="ja-JP" altLang="en-US" smtClean="0"/>
              <a:pPr/>
              <a:t>14.6.5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203-8FF1-7245-8BDF-2957410600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74-F314-0944-A388-31EF482269F5}" type="datetimeFigureOut">
              <a:rPr lang="ja-JP" altLang="en-US" smtClean="0"/>
              <a:pPr/>
              <a:t>14.6.5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203-8FF1-7245-8BDF-2957410600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74-F314-0944-A388-31EF482269F5}" type="datetimeFigureOut">
              <a:rPr lang="ja-JP" altLang="en-US" smtClean="0"/>
              <a:pPr/>
              <a:t>14.6.5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203-8FF1-7245-8BDF-2957410600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74-F314-0944-A388-31EF482269F5}" type="datetimeFigureOut">
              <a:rPr lang="ja-JP" altLang="en-US" smtClean="0"/>
              <a:pPr/>
              <a:t>14.6.5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203-8FF1-7245-8BDF-2957410600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74-F314-0944-A388-31EF482269F5}" type="datetimeFigureOut">
              <a:rPr lang="ja-JP" altLang="en-US" smtClean="0"/>
              <a:pPr/>
              <a:t>14.6.5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203-8FF1-7245-8BDF-2957410600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74-F314-0944-A388-31EF482269F5}" type="datetimeFigureOut">
              <a:rPr lang="ja-JP" altLang="en-US" smtClean="0"/>
              <a:pPr/>
              <a:t>14.6.5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203-8FF1-7245-8BDF-2957410600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74-F314-0944-A388-31EF482269F5}" type="datetimeFigureOut">
              <a:rPr lang="ja-JP" altLang="en-US" smtClean="0"/>
              <a:pPr/>
              <a:t>14.6.5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203-8FF1-7245-8BDF-2957410600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74-F314-0944-A388-31EF482269F5}" type="datetimeFigureOut">
              <a:rPr lang="ja-JP" altLang="en-US" smtClean="0"/>
              <a:pPr/>
              <a:t>14.6.5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203-8FF1-7245-8BDF-2957410600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6BB74-F314-0944-A388-31EF482269F5}" type="datetimeFigureOut">
              <a:rPr lang="ja-JP" altLang="en-US" smtClean="0"/>
              <a:pPr/>
              <a:t>14.6.5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9203-8FF1-7245-8BDF-2957410600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5" Type="http://schemas.openxmlformats.org/officeDocument/2006/relationships/image" Target="../media/image32.jpe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30.pdf"/><Relationship Id="rId6" Type="http://schemas.openxmlformats.org/officeDocument/2006/relationships/image" Target="../media/image33.pd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df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png"/><Relationship Id="rId5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df"/><Relationship Id="rId4" Type="http://schemas.openxmlformats.org/officeDocument/2006/relationships/image" Target="../media/image41.pdf"/><Relationship Id="rId5" Type="http://schemas.openxmlformats.org/officeDocument/2006/relationships/image" Target="../media/image42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9" Type="http://schemas.openxmlformats.org/officeDocument/2006/relationships/image" Target="../media/image46.png"/><Relationship Id="rId3" Type="http://schemas.openxmlformats.org/officeDocument/2006/relationships/image" Target="../media/image40.jpeg"/><Relationship Id="rId6" Type="http://schemas.openxmlformats.org/officeDocument/2006/relationships/image" Target="../media/image43.pd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47.jpeg"/><Relationship Id="rId5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2.pd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df"/><Relationship Id="rId3" Type="http://schemas.openxmlformats.org/officeDocument/2006/relationships/image" Target="../media/image44.png"/><Relationship Id="rId5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df"/><Relationship Id="rId6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.bin"/><Relationship Id="rId5" Type="http://schemas.openxmlformats.org/officeDocument/2006/relationships/oleObject" Target="../embeddings/Microsoft___3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df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4" Type="http://schemas.openxmlformats.org/officeDocument/2006/relationships/image" Target="../media/image23.png"/><Relationship Id="rId10" Type="http://schemas.openxmlformats.org/officeDocument/2006/relationships/image" Target="../media/image29.png"/><Relationship Id="rId5" Type="http://schemas.openxmlformats.org/officeDocument/2006/relationships/image" Target="../media/image24.pdf"/><Relationship Id="rId7" Type="http://schemas.openxmlformats.org/officeDocument/2006/relationships/image" Target="../media/image26.pdf"/><Relationship Id="rId11" Type="http://schemas.openxmlformats.org/officeDocument/2006/relationships/oleObject" Target="../embeddings/Microsoft___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28.pdf"/><Relationship Id="rId3" Type="http://schemas.openxmlformats.org/officeDocument/2006/relationships/image" Target="../media/image22.pdf"/><Relationship Id="rId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75365" y="2266306"/>
            <a:ext cx="779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Comic Sans MS"/>
                <a:cs typeface="Comic Sans MS"/>
              </a:rPr>
              <a:t>T</a:t>
            </a:r>
            <a:r>
              <a:rPr kumimoji="1" lang="en-US" altLang="ja-JP" sz="2400" dirty="0" smtClean="0">
                <a:latin typeface="Comic Sans MS"/>
                <a:cs typeface="Comic Sans MS"/>
              </a:rPr>
              <a:t>he Rare RI Ring Facility at </a:t>
            </a:r>
            <a:r>
              <a:rPr lang="en-US" altLang="ja-JP" sz="2400" dirty="0" smtClean="0">
                <a:latin typeface="Comic Sans MS"/>
                <a:cs typeface="Comic Sans MS"/>
              </a:rPr>
              <a:t>RIKEN RI Beam Factory</a:t>
            </a:r>
            <a:endParaRPr kumimoji="1" lang="ja-JP" altLang="en-US" sz="2400" dirty="0">
              <a:latin typeface="Comic Sans MS"/>
              <a:cs typeface="Comic Sans M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71239" y="3424408"/>
            <a:ext cx="498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Comic Sans MS"/>
                <a:cs typeface="Comic Sans MS"/>
              </a:rPr>
              <a:t>M. </a:t>
            </a:r>
            <a:r>
              <a:rPr kumimoji="1" lang="en-US" altLang="ja-JP" dirty="0" err="1" smtClean="0">
                <a:latin typeface="Comic Sans MS"/>
                <a:cs typeface="Comic Sans MS"/>
              </a:rPr>
              <a:t>Wakasugi</a:t>
            </a:r>
            <a:r>
              <a:rPr kumimoji="1" lang="en-US" altLang="ja-JP" dirty="0" smtClean="0">
                <a:latin typeface="Comic Sans MS"/>
                <a:cs typeface="Comic Sans MS"/>
              </a:rPr>
              <a:t>, and Rare RI Ring Collaborators</a:t>
            </a:r>
            <a:endParaRPr lang="en-US" altLang="ja-JP" dirty="0" smtClean="0">
              <a:latin typeface="Comic Sans MS"/>
              <a:cs typeface="Comic Sans MS"/>
            </a:endParaRPr>
          </a:p>
          <a:p>
            <a:pPr algn="ctr"/>
            <a:r>
              <a:rPr kumimoji="1" lang="en-US" altLang="ja-JP" dirty="0" smtClean="0">
                <a:latin typeface="Comic Sans MS"/>
                <a:cs typeface="Comic Sans MS"/>
              </a:rPr>
              <a:t>RIKEN, </a:t>
            </a:r>
            <a:r>
              <a:rPr kumimoji="1" lang="en-US" altLang="ja-JP" dirty="0" err="1" smtClean="0">
                <a:latin typeface="Comic Sans MS"/>
                <a:cs typeface="Comic Sans MS"/>
              </a:rPr>
              <a:t>Nishina</a:t>
            </a:r>
            <a:r>
              <a:rPr kumimoji="1" lang="en-US" altLang="ja-JP" dirty="0" smtClean="0">
                <a:latin typeface="Comic Sans MS"/>
                <a:cs typeface="Comic Sans MS"/>
              </a:rPr>
              <a:t> Center, Japan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69229" y="0"/>
            <a:ext cx="117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85000"/>
                  </a:schemeClr>
                </a:solidFill>
              </a:rPr>
              <a:t>ARIS2014</a:t>
            </a:r>
            <a:endParaRPr kumimoji="1" lang="ja-JP" alt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R3_stru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834" y="476134"/>
            <a:ext cx="4901359" cy="470857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293297" y="95128"/>
            <a:ext cx="4582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omic Sans MS"/>
                <a:cs typeface="Comic Sans MS"/>
              </a:rPr>
              <a:t>Status of R3 Construction</a:t>
            </a:r>
            <a:endParaRPr kumimoji="1" lang="ja-JP" altLang="en-US" sz="2800" dirty="0">
              <a:latin typeface="Comic Sans MS"/>
              <a:cs typeface="Comic Sans M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81557" y="748274"/>
            <a:ext cx="4044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ja-JP" sz="2000" b="1" u="sng" dirty="0" smtClean="0">
                <a:solidFill>
                  <a:srgbClr val="3366FF"/>
                </a:solidFill>
                <a:latin typeface="Comic Sans MS"/>
                <a:cs typeface="Comic Sans MS"/>
              </a:rPr>
              <a:t>1</a:t>
            </a:r>
            <a:r>
              <a:rPr lang="en-US" altLang="ja-JP" sz="2000" b="1" u="sng" baseline="30000" dirty="0" smtClean="0">
                <a:solidFill>
                  <a:srgbClr val="3366FF"/>
                </a:solidFill>
                <a:latin typeface="Comic Sans MS"/>
                <a:cs typeface="Comic Sans MS"/>
              </a:rPr>
              <a:t>st</a:t>
            </a:r>
            <a:r>
              <a:rPr lang="en-US" altLang="ja-JP" sz="2000" b="1" u="sng" dirty="0" smtClean="0">
                <a:solidFill>
                  <a:srgbClr val="3366FF"/>
                </a:solidFill>
                <a:latin typeface="Comic Sans MS"/>
                <a:cs typeface="Comic Sans MS"/>
              </a:rPr>
              <a:t>. Phase (</a:t>
            </a:r>
            <a:r>
              <a:rPr kumimoji="1" lang="en-US" altLang="ja-JP" sz="2000" b="1" u="sng" dirty="0" smtClean="0">
                <a:solidFill>
                  <a:srgbClr val="3366FF"/>
                </a:solidFill>
                <a:latin typeface="Comic Sans MS"/>
                <a:cs typeface="Comic Sans MS"/>
              </a:rPr>
              <a:t>2002~2011)</a:t>
            </a:r>
          </a:p>
          <a:p>
            <a:pPr marL="342900" indent="-342900"/>
            <a:r>
              <a:rPr lang="en-US" altLang="ja-JP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Design study</a:t>
            </a:r>
          </a:p>
          <a:p>
            <a:pPr marL="342900" indent="-342900"/>
            <a:r>
              <a:rPr kumimoji="1" lang="en-US" altLang="ja-JP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R&amp;D study</a:t>
            </a:r>
          </a:p>
          <a:p>
            <a:pPr marL="342900" indent="-342900"/>
            <a:r>
              <a:rPr lang="en-US" altLang="ja-JP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Ring design was finalized in 2011</a:t>
            </a:r>
            <a:endParaRPr kumimoji="1" lang="en-US" altLang="ja-JP" sz="2000" dirty="0" smtClean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10772" y="2095445"/>
            <a:ext cx="5278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ja-JP" sz="20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altLang="ja-JP" sz="2000" b="1" u="sng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nd</a:t>
            </a:r>
            <a:r>
              <a:rPr lang="en-US" altLang="ja-JP" sz="20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. Phase (2012~2013)</a:t>
            </a:r>
          </a:p>
          <a:p>
            <a:pPr marL="342900" indent="-342900"/>
            <a:r>
              <a:rPr lang="en-US" altLang="ja-JP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Construction budget was approved</a:t>
            </a:r>
          </a:p>
          <a:p>
            <a:pPr marL="342900" indent="-342900"/>
            <a:r>
              <a:rPr lang="en-US" altLang="ja-JP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Construction was started</a:t>
            </a:r>
          </a:p>
          <a:p>
            <a:pPr marL="342900" indent="-342900"/>
            <a:r>
              <a:rPr lang="en-US" altLang="ja-JP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Infrastructures, Magnets, Power Supplies, </a:t>
            </a:r>
          </a:p>
          <a:p>
            <a:pPr marL="342900" indent="-342900"/>
            <a:r>
              <a:rPr lang="en-US" altLang="ja-JP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Control system, Vacuum system, etc.</a:t>
            </a:r>
          </a:p>
          <a:p>
            <a:pPr marL="342900" indent="-342900"/>
            <a:r>
              <a:rPr lang="en-US" altLang="ja-JP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Each device was tested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17154" y="4044034"/>
            <a:ext cx="51880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ja-JP" sz="2000" b="1" u="sng" dirty="0" smtClean="0">
                <a:solidFill>
                  <a:srgbClr val="000090"/>
                </a:solidFill>
                <a:latin typeface="Comic Sans MS"/>
                <a:cs typeface="Comic Sans MS"/>
              </a:rPr>
              <a:t>3</a:t>
            </a:r>
            <a:r>
              <a:rPr lang="en-US" altLang="ja-JP" sz="2000" b="1" u="sng" baseline="30000" dirty="0" smtClean="0">
                <a:solidFill>
                  <a:srgbClr val="000090"/>
                </a:solidFill>
                <a:latin typeface="Comic Sans MS"/>
                <a:cs typeface="Comic Sans MS"/>
              </a:rPr>
              <a:t>rd</a:t>
            </a:r>
            <a:r>
              <a:rPr lang="en-US" altLang="ja-JP" sz="2000" b="1" u="sng" dirty="0" smtClean="0">
                <a:solidFill>
                  <a:srgbClr val="000090"/>
                </a:solidFill>
                <a:latin typeface="Comic Sans MS"/>
                <a:cs typeface="Comic Sans MS"/>
              </a:rPr>
              <a:t>. Phase (2014~ )</a:t>
            </a:r>
          </a:p>
          <a:p>
            <a:pPr marL="342900" indent="-342900"/>
            <a:r>
              <a:rPr lang="en-US" altLang="ja-JP" sz="2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-particle transport test</a:t>
            </a:r>
          </a:p>
          <a:p>
            <a:pPr marL="342900" indent="-342900"/>
            <a:r>
              <a:rPr lang="en-US" altLang="ja-JP" sz="2000" dirty="0" smtClean="0">
                <a:solidFill>
                  <a:schemeClr val="bg1">
                    <a:lumMod val="65000"/>
                  </a:schemeClr>
                </a:solidFill>
                <a:latin typeface="Comic Sans MS"/>
                <a:cs typeface="Comic Sans MS"/>
              </a:rPr>
              <a:t>Commissioning using 250MeV </a:t>
            </a:r>
            <a:r>
              <a:rPr lang="en-US" altLang="ja-JP" sz="2000" i="1" dirty="0" err="1" smtClean="0">
                <a:solidFill>
                  <a:schemeClr val="bg1">
                    <a:lumMod val="65000"/>
                  </a:schemeClr>
                </a:solidFill>
                <a:latin typeface="Comic Sans MS"/>
                <a:cs typeface="Comic Sans MS"/>
              </a:rPr>
              <a:t>p</a:t>
            </a:r>
            <a:r>
              <a:rPr lang="en-US" altLang="ja-JP" sz="2000" dirty="0" smtClean="0">
                <a:solidFill>
                  <a:schemeClr val="bg1">
                    <a:lumMod val="65000"/>
                  </a:schemeClr>
                </a:solidFill>
                <a:latin typeface="Comic Sans MS"/>
                <a:cs typeface="Comic Sans MS"/>
              </a:rPr>
              <a:t>-beam</a:t>
            </a:r>
          </a:p>
          <a:p>
            <a:pPr marL="342900" indent="-342900"/>
            <a:r>
              <a:rPr lang="en-US" altLang="ja-JP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Upgrading to 6Tm machine</a:t>
            </a:r>
          </a:p>
          <a:p>
            <a:pPr marL="342900" indent="-342900"/>
            <a:r>
              <a:rPr lang="en-US" altLang="ja-JP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Construction of field-stabilization system</a:t>
            </a:r>
          </a:p>
          <a:p>
            <a:pPr marL="342900" indent="-342900"/>
            <a:r>
              <a:rPr lang="en-US" altLang="ja-JP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Improving detector system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0103" y="832939"/>
            <a:ext cx="1703674" cy="369332"/>
          </a:xfrm>
          <a:prstGeom prst="rect">
            <a:avLst/>
          </a:prstGeom>
          <a:noFill/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Short History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grpSp>
        <p:nvGrpSpPr>
          <p:cNvPr id="16" name="図形グループ 15"/>
          <p:cNvGrpSpPr/>
          <p:nvPr/>
        </p:nvGrpSpPr>
        <p:grpSpPr>
          <a:xfrm>
            <a:off x="2661676" y="4507386"/>
            <a:ext cx="1240143" cy="564535"/>
            <a:chOff x="7679267" y="4876801"/>
            <a:chExt cx="1240143" cy="399435"/>
          </a:xfrm>
        </p:grpSpPr>
        <p:sp>
          <p:nvSpPr>
            <p:cNvPr id="12" name="右矢印 11"/>
            <p:cNvSpPr/>
            <p:nvPr/>
          </p:nvSpPr>
          <p:spPr>
            <a:xfrm>
              <a:off x="7763935" y="4876801"/>
              <a:ext cx="1089361" cy="399435"/>
            </a:xfrm>
            <a:prstGeom prst="rightArrow">
              <a:avLst/>
            </a:prstGeom>
            <a:no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679267" y="4951524"/>
              <a:ext cx="1240143" cy="217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We are here</a:t>
              </a:r>
              <a:endParaRPr kumimoji="1" lang="ja-JP" altLang="en-US" sz="14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377883" y="6152356"/>
            <a:ext cx="1864175" cy="369332"/>
          </a:xfrm>
          <a:prstGeom prst="rect">
            <a:avLst/>
          </a:prstGeom>
          <a:noFill/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Major </a:t>
            </a:r>
            <a:r>
              <a:rPr kumimoji="1" lang="en-US" altLang="ja-JP" dirty="0" err="1" smtClean="0">
                <a:latin typeface="Comic Sans MS"/>
                <a:cs typeface="Comic Sans MS"/>
              </a:rPr>
              <a:t>Featuers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44700" y="6033825"/>
            <a:ext cx="685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ja-JP" dirty="0" smtClean="0">
                <a:solidFill>
                  <a:srgbClr val="FF0000"/>
                </a:solidFill>
                <a:latin typeface="Comic Sans MS"/>
                <a:cs typeface="Comic Sans MS"/>
              </a:rPr>
              <a:t>○</a:t>
            </a:r>
            <a:r>
              <a:rPr lang="ja-JP" alt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　</a:t>
            </a:r>
            <a:r>
              <a:rPr lang="en-US" altLang="ja-JP" dirty="0" smtClean="0">
                <a:solidFill>
                  <a:srgbClr val="FF0000"/>
                </a:solidFill>
                <a:latin typeface="Comic Sans MS"/>
                <a:cs typeface="Comic Sans MS"/>
              </a:rPr>
              <a:t>Forming precision isochronous field in 1% momentum range</a:t>
            </a:r>
          </a:p>
          <a:p>
            <a:pPr marL="342900" indent="-342900"/>
            <a:r>
              <a:rPr lang="en-US" altLang="ja-JP" dirty="0" smtClean="0">
                <a:solidFill>
                  <a:srgbClr val="FF0000"/>
                </a:solidFill>
                <a:latin typeface="Comic Sans MS"/>
                <a:cs typeface="Comic Sans MS"/>
              </a:rPr>
              <a:t>○</a:t>
            </a:r>
            <a:r>
              <a:rPr lang="ja-JP" alt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　</a:t>
            </a:r>
            <a:r>
              <a:rPr lang="en-US" altLang="ja-JP" dirty="0" smtClean="0">
                <a:solidFill>
                  <a:srgbClr val="FF0000"/>
                </a:solidFill>
                <a:latin typeface="Comic Sans MS"/>
                <a:cs typeface="Comic Sans MS"/>
              </a:rPr>
              <a:t>Individual Injection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trimcoil_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33" y="4215819"/>
            <a:ext cx="2875497" cy="180861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61981" y="4422369"/>
            <a:ext cx="3065085" cy="23007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図 16" descr="R3_ArcSec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4" y="1722121"/>
            <a:ext cx="1625143" cy="373782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965738" y="224956"/>
            <a:ext cx="7326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omic Sans MS"/>
                <a:cs typeface="Comic Sans MS"/>
              </a:rPr>
              <a:t>Isochronous Field Formed by 10 Trim Coils</a:t>
            </a:r>
            <a:endParaRPr kumimoji="1" lang="ja-JP" altLang="en-US" sz="2800" dirty="0">
              <a:latin typeface="Comic Sans MS"/>
              <a:cs typeface="Comic Sans MS"/>
            </a:endParaRPr>
          </a:p>
        </p:txBody>
      </p:sp>
      <p:sp>
        <p:nvSpPr>
          <p:cNvPr id="6" name="四角形吹き出し 5"/>
          <p:cNvSpPr/>
          <p:nvPr/>
        </p:nvSpPr>
        <p:spPr>
          <a:xfrm rot="10800000">
            <a:off x="3420531" y="3813651"/>
            <a:ext cx="5562601" cy="2909424"/>
          </a:xfrm>
          <a:prstGeom prst="wedgeRectCallout">
            <a:avLst>
              <a:gd name="adj1" fmla="val 61615"/>
              <a:gd name="adj2" fmla="val 33099"/>
            </a:avLst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60410" y="4584159"/>
            <a:ext cx="126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latin typeface="Symbol" charset="2"/>
                <a:cs typeface="Symbol" charset="2"/>
              </a:rPr>
              <a:t>D</a:t>
            </a:r>
            <a:r>
              <a:rPr kumimoji="1" lang="en-US" altLang="ja-JP" sz="1200" dirty="0" err="1" smtClean="0">
                <a:latin typeface="Comic Sans MS"/>
                <a:cs typeface="Comic Sans MS"/>
              </a:rPr>
              <a:t>p/p</a:t>
            </a:r>
            <a:r>
              <a:rPr lang="en-US" altLang="ja-JP" sz="1200" dirty="0" smtClean="0">
                <a:latin typeface="Comic Sans MS"/>
                <a:cs typeface="Comic Sans MS"/>
              </a:rPr>
              <a:t>=</a:t>
            </a:r>
            <a:r>
              <a:rPr kumimoji="1" lang="en-US" altLang="ja-JP" sz="1200" dirty="0" smtClean="0">
                <a:latin typeface="Comic Sans MS"/>
                <a:cs typeface="Comic Sans MS"/>
              </a:rPr>
              <a:t>±0.5%</a:t>
            </a:r>
            <a:r>
              <a:rPr lang="en-US" altLang="ja-JP" sz="1200" dirty="0" smtClean="0">
                <a:latin typeface="Comic Sans MS"/>
                <a:cs typeface="Comic Sans MS"/>
              </a:rPr>
              <a:t> &amp; </a:t>
            </a:r>
          </a:p>
          <a:p>
            <a:r>
              <a:rPr lang="en-US" altLang="ja-JP" sz="1200" dirty="0" smtClean="0">
                <a:latin typeface="Symbol" charset="2"/>
                <a:cs typeface="Symbol" charset="2"/>
              </a:rPr>
              <a:t>e</a:t>
            </a:r>
            <a:r>
              <a:rPr lang="en-US" altLang="ja-JP" sz="1200" baseline="-25000" dirty="0" smtClean="0">
                <a:latin typeface="Comic Sans MS"/>
                <a:cs typeface="Comic Sans MS"/>
              </a:rPr>
              <a:t>x</a:t>
            </a:r>
            <a:r>
              <a:rPr lang="en-US" altLang="ja-JP" sz="1200" dirty="0" smtClean="0">
                <a:latin typeface="Comic Sans MS"/>
                <a:cs typeface="Comic Sans MS"/>
              </a:rPr>
              <a:t>=20</a:t>
            </a:r>
            <a:r>
              <a:rPr lang="en-US" altLang="ja-JP" sz="1200" dirty="0" smtClean="0">
                <a:latin typeface="Symbol" charset="2"/>
                <a:cs typeface="Symbol" charset="2"/>
              </a:rPr>
              <a:t>p</a:t>
            </a:r>
            <a:r>
              <a:rPr lang="en-US" altLang="ja-JP" sz="1200" dirty="0" smtClean="0">
                <a:latin typeface="Comic Sans MS"/>
                <a:cs typeface="Comic Sans MS"/>
              </a:rPr>
              <a:t>mmmrad</a:t>
            </a:r>
            <a:endParaRPr kumimoji="1" lang="en-US" altLang="ja-JP" sz="1200" dirty="0" smtClean="0">
              <a:latin typeface="Comic Sans MS"/>
              <a:cs typeface="Comic Sans MS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rot="16200000" flipH="1">
            <a:off x="6575775" y="5123976"/>
            <a:ext cx="770574" cy="1"/>
          </a:xfrm>
          <a:prstGeom prst="line">
            <a:avLst/>
          </a:prstGeom>
          <a:ln w="63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8079514" y="5115785"/>
            <a:ext cx="755782" cy="1588"/>
          </a:xfrm>
          <a:prstGeom prst="line">
            <a:avLst/>
          </a:prstGeom>
          <a:ln w="63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6961063" y="5016500"/>
            <a:ext cx="1497136" cy="127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44714" y="1614594"/>
            <a:ext cx="1329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Comic Sans MS"/>
                <a:cs typeface="Comic Sans MS"/>
              </a:rPr>
              <a:t>Arc Section</a:t>
            </a:r>
            <a:endParaRPr kumimoji="1" lang="ja-JP" altLang="en-US" sz="1600" dirty="0">
              <a:latin typeface="Comic Sans MS"/>
              <a:cs typeface="Comic Sans MS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 rot="16200000" flipH="1">
            <a:off x="408272" y="3068169"/>
            <a:ext cx="1340816" cy="533400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760985" y="2613658"/>
            <a:ext cx="101992" cy="1100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 rot="5400000" flipH="1" flipV="1">
            <a:off x="708205" y="4109052"/>
            <a:ext cx="740950" cy="533396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760985" y="4695421"/>
            <a:ext cx="101992" cy="1100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59111" y="4083815"/>
            <a:ext cx="16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latin typeface="Comic Sans MS"/>
                <a:cs typeface="Comic Sans MS"/>
              </a:rPr>
              <a:t>w</a:t>
            </a:r>
            <a:r>
              <a:rPr kumimoji="1" lang="en-US" altLang="ja-JP" sz="1600" dirty="0" smtClean="0">
                <a:latin typeface="Comic Sans MS"/>
                <a:cs typeface="Comic Sans MS"/>
              </a:rPr>
              <a:t>/ 10 trim coils</a:t>
            </a:r>
            <a:endParaRPr kumimoji="1" lang="ja-JP" altLang="en-US" sz="1600" dirty="0">
              <a:latin typeface="Comic Sans MS"/>
              <a:cs typeface="Comic Sans MS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V="1">
            <a:off x="634523" y="2438091"/>
            <a:ext cx="914400" cy="90623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583527" y="3293521"/>
            <a:ext cx="101992" cy="1100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 rot="5400000" flipH="1" flipV="1">
            <a:off x="282729" y="2789886"/>
            <a:ext cx="1617988" cy="914399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583527" y="4005275"/>
            <a:ext cx="101992" cy="1100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345378" y="2070213"/>
            <a:ext cx="1399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Comic Sans MS"/>
                <a:cs typeface="Comic Sans MS"/>
              </a:rPr>
              <a:t>w/o trim coil</a:t>
            </a:r>
            <a:endParaRPr kumimoji="1" lang="ja-JP" altLang="en-US" sz="1600" dirty="0">
              <a:latin typeface="Comic Sans MS"/>
              <a:cs typeface="Comic Sans M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471335" y="980931"/>
            <a:ext cx="3489728" cy="26639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四角形吹き出し 25"/>
          <p:cNvSpPr/>
          <p:nvPr/>
        </p:nvSpPr>
        <p:spPr>
          <a:xfrm>
            <a:off x="3420531" y="748176"/>
            <a:ext cx="5562601" cy="2909424"/>
          </a:xfrm>
          <a:prstGeom prst="wedgeRectCallout">
            <a:avLst>
              <a:gd name="adj1" fmla="val -63727"/>
              <a:gd name="adj2" fmla="val 5163"/>
            </a:avLst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73886" y="828531"/>
            <a:ext cx="327283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Re-use of TARN-II Magnets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24924" y="1471993"/>
            <a:ext cx="23294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Comic Sans MS"/>
                <a:cs typeface="Comic Sans MS"/>
              </a:rPr>
              <a:t>L</a:t>
            </a:r>
            <a:r>
              <a:rPr kumimoji="1" lang="en-US" altLang="ja-JP" sz="1600" dirty="0" smtClean="0">
                <a:latin typeface="Comic Sans MS"/>
                <a:cs typeface="Comic Sans MS"/>
              </a:rPr>
              <a:t>aminated sector mag.</a:t>
            </a:r>
          </a:p>
          <a:p>
            <a:r>
              <a:rPr kumimoji="1" lang="en-US" altLang="ja-JP" sz="1600" dirty="0" smtClean="0">
                <a:latin typeface="Comic Sans MS"/>
                <a:cs typeface="Comic Sans MS"/>
              </a:rPr>
              <a:t>15 deg. bending</a:t>
            </a:r>
          </a:p>
          <a:p>
            <a:r>
              <a:rPr lang="en-US" altLang="ja-JP" sz="1600" dirty="0" smtClean="0">
                <a:latin typeface="Comic Sans MS"/>
                <a:cs typeface="Comic Sans MS"/>
              </a:rPr>
              <a:t>25 turns coils/pole</a:t>
            </a:r>
          </a:p>
          <a:p>
            <a:r>
              <a:rPr kumimoji="1" lang="en-US" altLang="ja-JP" sz="1600" dirty="0" smtClean="0">
                <a:latin typeface="Comic Sans MS"/>
                <a:cs typeface="Comic Sans MS"/>
              </a:rPr>
              <a:t>with correction coils</a:t>
            </a:r>
          </a:p>
          <a:p>
            <a:r>
              <a:rPr lang="en-US" altLang="ja-JP" sz="1600" dirty="0" smtClean="0">
                <a:latin typeface="Comic Sans MS"/>
                <a:cs typeface="Comic Sans MS"/>
              </a:rPr>
              <a:t>3000 A max. current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051686" y="3872919"/>
            <a:ext cx="203729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Added Trim Coils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572000" y="1953148"/>
            <a:ext cx="1594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omic Sans MS"/>
                <a:cs typeface="Comic Sans MS"/>
              </a:rPr>
              <a:t>±60mm</a:t>
            </a:r>
          </a:p>
          <a:p>
            <a:pPr algn="ctr"/>
            <a:r>
              <a:rPr lang="en-US" altLang="ja-JP" sz="1400" dirty="0" smtClean="0">
                <a:latin typeface="Comic Sans MS"/>
                <a:cs typeface="Comic Sans MS"/>
              </a:rPr>
              <a:t>good field region</a:t>
            </a:r>
            <a:endParaRPr kumimoji="1" lang="ja-JP" altLang="en-US" sz="1400" dirty="0">
              <a:latin typeface="Comic Sans MS"/>
              <a:cs typeface="Comic Sans MS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 rot="16200000" flipH="1">
            <a:off x="4543630" y="2228371"/>
            <a:ext cx="770574" cy="1"/>
          </a:xfrm>
          <a:prstGeom prst="line">
            <a:avLst/>
          </a:prstGeom>
          <a:ln w="63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rot="16200000" flipH="1">
            <a:off x="5384596" y="2215670"/>
            <a:ext cx="770574" cy="1"/>
          </a:xfrm>
          <a:prstGeom prst="line">
            <a:avLst/>
          </a:prstGeom>
          <a:ln w="63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17526" y="217438"/>
            <a:ext cx="491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Comic Sans MS"/>
                <a:cs typeface="Comic Sans MS"/>
              </a:rPr>
              <a:t>Individual Injection Scheme</a:t>
            </a:r>
            <a:endParaRPr kumimoji="1" lang="ja-JP" altLang="en-US" sz="2800" dirty="0">
              <a:latin typeface="Comic Sans MS"/>
              <a:cs typeface="Comic Sans MS"/>
            </a:endParaRPr>
          </a:p>
        </p:txBody>
      </p:sp>
      <p:grpSp>
        <p:nvGrpSpPr>
          <p:cNvPr id="39" name="図形グループ 38"/>
          <p:cNvGrpSpPr/>
          <p:nvPr/>
        </p:nvGrpSpPr>
        <p:grpSpPr>
          <a:xfrm>
            <a:off x="105184" y="1678318"/>
            <a:ext cx="6265933" cy="3820781"/>
            <a:chOff x="269707" y="3553276"/>
            <a:chExt cx="5229306" cy="3181436"/>
          </a:xfrm>
        </p:grpSpPr>
        <p:pic>
          <p:nvPicPr>
            <p:cNvPr id="6" name="図 5" descr="IMS_Concept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69707" y="3553276"/>
              <a:ext cx="4662134" cy="3143336"/>
            </a:xfrm>
            <a:prstGeom prst="rect">
              <a:avLst/>
            </a:prstGeom>
          </p:spPr>
        </p:pic>
        <p:sp>
          <p:nvSpPr>
            <p:cNvPr id="29" name="正方形/長方形 28"/>
            <p:cNvSpPr/>
            <p:nvPr/>
          </p:nvSpPr>
          <p:spPr>
            <a:xfrm>
              <a:off x="1881079" y="6477000"/>
              <a:ext cx="2022740" cy="2577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233789" y="6066888"/>
              <a:ext cx="1068212" cy="2577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393691" y="5511800"/>
              <a:ext cx="1284266" cy="2577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736251" y="3891414"/>
              <a:ext cx="941706" cy="2577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557307" y="4479388"/>
              <a:ext cx="941706" cy="2577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2058659" y="4642632"/>
              <a:ext cx="941706" cy="2577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2477418" y="4670816"/>
              <a:ext cx="558796" cy="459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2452846" y="4620016"/>
              <a:ext cx="622812" cy="538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Kicker </a:t>
              </a:r>
            </a:p>
            <a:p>
              <a:r>
                <a:rPr kumimoji="1" lang="en-US" altLang="ja-JP" dirty="0" smtClean="0"/>
                <a:t>PS</a:t>
              </a:r>
              <a:endParaRPr kumimoji="1" lang="ja-JP" altLang="en-US" dirty="0"/>
            </a:p>
          </p:txBody>
        </p:sp>
        <p:sp>
          <p:nvSpPr>
            <p:cNvPr id="37" name="二等辺三角形 36"/>
            <p:cNvSpPr/>
            <p:nvPr/>
          </p:nvSpPr>
          <p:spPr>
            <a:xfrm rot="5400000">
              <a:off x="2349964" y="4887040"/>
              <a:ext cx="132281" cy="120790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3799751" y="5358647"/>
              <a:ext cx="507771" cy="384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R3</a:t>
              </a:r>
              <a:endParaRPr kumimoji="1" lang="ja-JP" altLang="en-US" sz="2400" dirty="0"/>
            </a:p>
          </p:txBody>
        </p:sp>
      </p:grpSp>
      <p:sp>
        <p:nvSpPr>
          <p:cNvPr id="45" name="フリーフォーム 44"/>
          <p:cNvSpPr/>
          <p:nvPr/>
        </p:nvSpPr>
        <p:spPr>
          <a:xfrm>
            <a:off x="3861148" y="3232241"/>
            <a:ext cx="1692664" cy="1774329"/>
          </a:xfrm>
          <a:custGeom>
            <a:avLst/>
            <a:gdLst>
              <a:gd name="connsiteX0" fmla="*/ 622300 w 1397000"/>
              <a:gd name="connsiteY0" fmla="*/ 1547283 h 1547283"/>
              <a:gd name="connsiteX1" fmla="*/ 1003300 w 1397000"/>
              <a:gd name="connsiteY1" fmla="*/ 1432983 h 1547283"/>
              <a:gd name="connsiteX2" fmla="*/ 1308100 w 1397000"/>
              <a:gd name="connsiteY2" fmla="*/ 1102783 h 1547283"/>
              <a:gd name="connsiteX3" fmla="*/ 1358900 w 1397000"/>
              <a:gd name="connsiteY3" fmla="*/ 594783 h 1547283"/>
              <a:gd name="connsiteX4" fmla="*/ 1079500 w 1397000"/>
              <a:gd name="connsiteY4" fmla="*/ 188383 h 1547283"/>
              <a:gd name="connsiteX5" fmla="*/ 635000 w 1397000"/>
              <a:gd name="connsiteY5" fmla="*/ 10583 h 1547283"/>
              <a:gd name="connsiteX6" fmla="*/ 190500 w 1397000"/>
              <a:gd name="connsiteY6" fmla="*/ 124883 h 1547283"/>
              <a:gd name="connsiteX7" fmla="*/ 0 w 1397000"/>
              <a:gd name="connsiteY7" fmla="*/ 442383 h 15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000" h="1547283">
                <a:moveTo>
                  <a:pt x="622300" y="1547283"/>
                </a:moveTo>
                <a:cubicBezTo>
                  <a:pt x="755650" y="1527174"/>
                  <a:pt x="889000" y="1507066"/>
                  <a:pt x="1003300" y="1432983"/>
                </a:cubicBezTo>
                <a:cubicBezTo>
                  <a:pt x="1117600" y="1358900"/>
                  <a:pt x="1248833" y="1242483"/>
                  <a:pt x="1308100" y="1102783"/>
                </a:cubicBezTo>
                <a:cubicBezTo>
                  <a:pt x="1367367" y="963083"/>
                  <a:pt x="1397000" y="747183"/>
                  <a:pt x="1358900" y="594783"/>
                </a:cubicBezTo>
                <a:cubicBezTo>
                  <a:pt x="1320800" y="442383"/>
                  <a:pt x="1200150" y="285750"/>
                  <a:pt x="1079500" y="188383"/>
                </a:cubicBezTo>
                <a:cubicBezTo>
                  <a:pt x="958850" y="91016"/>
                  <a:pt x="783167" y="21166"/>
                  <a:pt x="635000" y="10583"/>
                </a:cubicBezTo>
                <a:cubicBezTo>
                  <a:pt x="486833" y="0"/>
                  <a:pt x="296333" y="52916"/>
                  <a:pt x="190500" y="124883"/>
                </a:cubicBezTo>
                <a:cubicBezTo>
                  <a:pt x="84667" y="196850"/>
                  <a:pt x="42333" y="319616"/>
                  <a:pt x="0" y="442383"/>
                </a:cubicBezTo>
              </a:path>
            </a:pathLst>
          </a:custGeom>
          <a:ln w="127000" cap="flat" cmpd="sng" algn="ctr">
            <a:solidFill>
              <a:srgbClr val="008000">
                <a:alpha val="5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>
            <a:off x="1578785" y="3749580"/>
            <a:ext cx="3183716" cy="1256989"/>
          </a:xfrm>
          <a:custGeom>
            <a:avLst/>
            <a:gdLst>
              <a:gd name="connsiteX0" fmla="*/ 0 w 2527300"/>
              <a:gd name="connsiteY0" fmla="*/ 0 h 1054100"/>
              <a:gd name="connsiteX1" fmla="*/ 622300 w 2527300"/>
              <a:gd name="connsiteY1" fmla="*/ 1054100 h 1054100"/>
              <a:gd name="connsiteX2" fmla="*/ 2247900 w 2527300"/>
              <a:gd name="connsiteY2" fmla="*/ 1054100 h 1054100"/>
              <a:gd name="connsiteX3" fmla="*/ 2527300 w 2527300"/>
              <a:gd name="connsiteY3" fmla="*/ 101600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300" h="1054100">
                <a:moveTo>
                  <a:pt x="0" y="0"/>
                </a:moveTo>
                <a:lnTo>
                  <a:pt x="622300" y="1054100"/>
                </a:lnTo>
                <a:lnTo>
                  <a:pt x="2247900" y="1054100"/>
                </a:lnTo>
                <a:lnTo>
                  <a:pt x="2527300" y="1016000"/>
                </a:lnTo>
              </a:path>
            </a:pathLst>
          </a:custGeom>
          <a:ln w="127000" cap="flat" cmpd="sng" algn="ctr">
            <a:solidFill>
              <a:srgbClr val="008000">
                <a:alpha val="5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直角三角形 46"/>
          <p:cNvSpPr/>
          <p:nvPr/>
        </p:nvSpPr>
        <p:spPr>
          <a:xfrm rot="20866891">
            <a:off x="3715239" y="3467193"/>
            <a:ext cx="337195" cy="368564"/>
          </a:xfrm>
          <a:prstGeom prst="rtTriangle">
            <a:avLst/>
          </a:prstGeom>
          <a:solidFill>
            <a:srgbClr val="008000">
              <a:alpha val="85000"/>
            </a:srgbClr>
          </a:solidFill>
          <a:ln>
            <a:solidFill>
              <a:srgbClr val="008000">
                <a:alpha val="68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/>
          <p:cNvSpPr/>
          <p:nvPr/>
        </p:nvSpPr>
        <p:spPr>
          <a:xfrm>
            <a:off x="1578784" y="3305697"/>
            <a:ext cx="1155011" cy="443884"/>
          </a:xfrm>
          <a:custGeom>
            <a:avLst/>
            <a:gdLst>
              <a:gd name="connsiteX0" fmla="*/ 0 w 939800"/>
              <a:gd name="connsiteY0" fmla="*/ 317500 h 317500"/>
              <a:gd name="connsiteX1" fmla="*/ 558800 w 939800"/>
              <a:gd name="connsiteY1" fmla="*/ 0 h 317500"/>
              <a:gd name="connsiteX2" fmla="*/ 939800 w 939800"/>
              <a:gd name="connsiteY2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800" h="317500">
                <a:moveTo>
                  <a:pt x="0" y="317500"/>
                </a:moveTo>
                <a:lnTo>
                  <a:pt x="558800" y="0"/>
                </a:lnTo>
                <a:lnTo>
                  <a:pt x="939800" y="0"/>
                </a:lnTo>
              </a:path>
            </a:pathLst>
          </a:custGeom>
          <a:ln w="127000" cap="flat" cmpd="sng" algn="ctr">
            <a:solidFill>
              <a:srgbClr val="F026FF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直角三角形 48"/>
          <p:cNvSpPr/>
          <p:nvPr/>
        </p:nvSpPr>
        <p:spPr>
          <a:xfrm rot="13488653">
            <a:off x="2366587" y="3115228"/>
            <a:ext cx="327964" cy="330138"/>
          </a:xfrm>
          <a:prstGeom prst="rtTriangle">
            <a:avLst/>
          </a:prstGeom>
          <a:solidFill>
            <a:srgbClr val="F026FF">
              <a:alpha val="72000"/>
            </a:srgbClr>
          </a:solidFill>
          <a:ln>
            <a:solidFill>
              <a:srgbClr val="F026FF">
                <a:alpha val="7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018683" y="848212"/>
            <a:ext cx="710663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for the effective use of Rare </a:t>
            </a:r>
            <a:r>
              <a:rPr kumimoji="1" lang="en-US" altLang="ja-JP"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RIs</a:t>
            </a:r>
            <a:r>
              <a:rPr kumimoji="1" lang="en-US" altLang="ja-JP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unpredictably produced</a:t>
            </a:r>
            <a:endParaRPr kumimoji="1" lang="ja-JP" alt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888002" y="1623944"/>
            <a:ext cx="3158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026FF"/>
                </a:solidFill>
                <a:latin typeface="Comic Sans MS"/>
                <a:cs typeface="Comic Sans MS"/>
              </a:rPr>
              <a:t>Trigger transmission</a:t>
            </a:r>
          </a:p>
          <a:p>
            <a:r>
              <a:rPr lang="en-US" altLang="ja-JP" sz="2400" u="sng" dirty="0" smtClean="0">
                <a:solidFill>
                  <a:srgbClr val="F026FF"/>
                </a:solidFill>
                <a:latin typeface="Comic Sans MS"/>
                <a:cs typeface="Comic Sans MS"/>
              </a:rPr>
              <a:t>~ 430 ns</a:t>
            </a:r>
            <a:endParaRPr kumimoji="1" lang="ja-JP" altLang="en-US" sz="2400" u="sng" dirty="0">
              <a:solidFill>
                <a:srgbClr val="F026FF"/>
              </a:solidFill>
              <a:latin typeface="Comic Sans MS"/>
              <a:cs typeface="Comic Sans MS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264190" y="5402542"/>
            <a:ext cx="2580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Beam flight time</a:t>
            </a:r>
          </a:p>
          <a:p>
            <a:r>
              <a:rPr lang="en-US" altLang="ja-JP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altLang="ja-JP" sz="2400" u="sng" dirty="0" smtClean="0">
                <a:solidFill>
                  <a:srgbClr val="008000"/>
                </a:solidFill>
                <a:latin typeface="Comic Sans MS"/>
                <a:cs typeface="Comic Sans MS"/>
              </a:rPr>
              <a:t>~ 950 ns</a:t>
            </a:r>
            <a:endParaRPr kumimoji="1" lang="ja-JP" altLang="en-US" sz="2400" u="sng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046739" y="2406354"/>
            <a:ext cx="40817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omic Sans MS"/>
                <a:cs typeface="Comic Sans MS"/>
              </a:rPr>
              <a:t>   </a:t>
            </a:r>
            <a:r>
              <a:rPr kumimoji="1" lang="en-US" altLang="ja-JP" sz="2400" u="sng" dirty="0" smtClean="0">
                <a:latin typeface="Comic Sans MS"/>
                <a:cs typeface="Comic Sans MS"/>
              </a:rPr>
              <a:t>Requirements for Kicker</a:t>
            </a:r>
          </a:p>
          <a:p>
            <a:endParaRPr lang="en-US" altLang="ja-JP" sz="2400" dirty="0" smtClean="0">
              <a:latin typeface="Comic Sans MS"/>
              <a:cs typeface="Comic Sans MS"/>
            </a:endParaRPr>
          </a:p>
          <a:p>
            <a:r>
              <a:rPr kumimoji="1" lang="en-US" altLang="ja-JP" sz="2400" dirty="0" smtClean="0">
                <a:latin typeface="Comic Sans MS"/>
                <a:cs typeface="Comic Sans MS"/>
              </a:rPr>
              <a:t>○ Fast Response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&lt; 500 ns</a:t>
            </a:r>
          </a:p>
          <a:p>
            <a:r>
              <a:rPr lang="en-US" altLang="ja-JP" sz="2400" dirty="0" smtClean="0">
                <a:latin typeface="Comic Sans MS"/>
                <a:cs typeface="Comic Sans MS"/>
              </a:rPr>
              <a:t>	Trigger input</a:t>
            </a:r>
          </a:p>
          <a:p>
            <a:r>
              <a:rPr kumimoji="1" lang="en-US" altLang="ja-JP" sz="2400" dirty="0" smtClean="0">
                <a:latin typeface="Comic Sans MS"/>
                <a:cs typeface="Comic Sans MS"/>
              </a:rPr>
              <a:t>		  → Field Activation</a:t>
            </a:r>
          </a:p>
          <a:p>
            <a:endParaRPr lang="en-US" altLang="ja-JP" sz="2400" dirty="0" smtClean="0">
              <a:latin typeface="Comic Sans MS"/>
              <a:cs typeface="Comic Sans MS"/>
            </a:endParaRPr>
          </a:p>
          <a:p>
            <a:r>
              <a:rPr lang="en-US" altLang="ja-JP" sz="2400" dirty="0" smtClean="0">
                <a:latin typeface="Comic Sans MS"/>
                <a:cs typeface="Comic Sans MS"/>
              </a:rPr>
              <a:t>○ B</a:t>
            </a:r>
            <a:r>
              <a:rPr kumimoji="1" lang="en-US" altLang="ja-JP" sz="2400" dirty="0" smtClean="0">
                <a:latin typeface="Comic Sans MS"/>
                <a:cs typeface="Comic Sans MS"/>
              </a:rPr>
              <a:t>eing ready </a:t>
            </a:r>
            <a:r>
              <a:rPr lang="en-US" altLang="ja-JP" sz="2400" dirty="0" smtClean="0">
                <a:latin typeface="Comic Sans MS"/>
                <a:cs typeface="Comic Sans MS"/>
              </a:rPr>
              <a:t>to be </a:t>
            </a:r>
          </a:p>
          <a:p>
            <a:r>
              <a:rPr lang="en-US" altLang="ja-JP" sz="2400" dirty="0" smtClean="0">
                <a:latin typeface="Comic Sans MS"/>
                <a:cs typeface="Comic Sans MS"/>
              </a:rPr>
              <a:t>	activated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at any </a:t>
            </a:r>
            <a:r>
              <a:rPr lang="en-US" altLang="ja-JP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endParaRPr kumimoji="1" lang="ja-JP" alt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 rot="5400000">
            <a:off x="2343591" y="5121593"/>
            <a:ext cx="492529" cy="262482"/>
          </a:xfrm>
          <a:prstGeom prst="line">
            <a:avLst/>
          </a:prstGeom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rot="5400000">
            <a:off x="1772569" y="2738870"/>
            <a:ext cx="952396" cy="262482"/>
          </a:xfrm>
          <a:prstGeom prst="line">
            <a:avLst/>
          </a:prstGeom>
          <a:ln w="12700" cap="flat" cmpd="sng" algn="ctr">
            <a:solidFill>
              <a:srgbClr val="F026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角丸四角形吹き出し 79"/>
          <p:cNvSpPr/>
          <p:nvPr/>
        </p:nvSpPr>
        <p:spPr>
          <a:xfrm>
            <a:off x="2617403" y="2743458"/>
            <a:ext cx="1654212" cy="1412305"/>
          </a:xfrm>
          <a:prstGeom prst="wedgeRoundRectCallout">
            <a:avLst>
              <a:gd name="adj1" fmla="val 115056"/>
              <a:gd name="adj2" fmla="val -54401"/>
              <a:gd name="adj3" fmla="val 16667"/>
            </a:avLst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675888" y="65038"/>
            <a:ext cx="3792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omic Sans MS"/>
                <a:cs typeface="Comic Sans MS"/>
              </a:rPr>
              <a:t>Fast-Response </a:t>
            </a:r>
            <a:r>
              <a:rPr lang="en-US" altLang="ja-JP" sz="2800" dirty="0" smtClean="0">
                <a:latin typeface="Comic Sans MS"/>
                <a:cs typeface="Comic Sans MS"/>
              </a:rPr>
              <a:t>Kicker</a:t>
            </a:r>
            <a:endParaRPr kumimoji="1" lang="ja-JP" altLang="en-US" sz="2800" dirty="0">
              <a:latin typeface="Comic Sans MS"/>
              <a:cs typeface="Comic Sans MS"/>
            </a:endParaRPr>
          </a:p>
        </p:txBody>
      </p:sp>
      <p:pic>
        <p:nvPicPr>
          <p:cNvPr id="7" name="図 6" descr="グリッドパルサー基板1309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7836"/>
            <a:ext cx="1706698" cy="11297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95400" y="296942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Grid-Pulse circuit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 rot="5400000">
            <a:off x="3225825" y="1803835"/>
            <a:ext cx="882119" cy="238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26" idx="3"/>
          </p:cNvCxnSpPr>
          <p:nvPr/>
        </p:nvCxnSpPr>
        <p:spPr>
          <a:xfrm>
            <a:off x="3028682" y="1378072"/>
            <a:ext cx="787561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図形グループ 11"/>
          <p:cNvGrpSpPr/>
          <p:nvPr/>
        </p:nvGrpSpPr>
        <p:grpSpPr>
          <a:xfrm>
            <a:off x="3816243" y="1163829"/>
            <a:ext cx="715159" cy="369332"/>
            <a:chOff x="2053860" y="2438893"/>
            <a:chExt cx="715159" cy="369332"/>
          </a:xfrm>
        </p:grpSpPr>
        <p:sp>
          <p:nvSpPr>
            <p:cNvPr id="13" name="正方形/長方形 12"/>
            <p:cNvSpPr/>
            <p:nvPr/>
          </p:nvSpPr>
          <p:spPr>
            <a:xfrm>
              <a:off x="2084652" y="2495590"/>
              <a:ext cx="684367" cy="30839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053860" y="2438893"/>
              <a:ext cx="558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PFN</a:t>
              </a:r>
              <a:endParaRPr kumimoji="1" lang="ja-JP" altLang="en-US" dirty="0"/>
            </a:p>
          </p:txBody>
        </p:sp>
      </p:grpSp>
      <p:cxnSp>
        <p:nvCxnSpPr>
          <p:cNvPr id="15" name="直線矢印コネクタ 14"/>
          <p:cNvCxnSpPr/>
          <p:nvPr/>
        </p:nvCxnSpPr>
        <p:spPr>
          <a:xfrm flipV="1">
            <a:off x="750282" y="2364867"/>
            <a:ext cx="698439" cy="4"/>
          </a:xfrm>
          <a:prstGeom prst="straightConnector1">
            <a:avLst/>
          </a:prstGeom>
          <a:ln w="38100" cap="flat" cmpd="sng" algn="ctr">
            <a:solidFill>
              <a:srgbClr val="F026FF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2935906" y="2431291"/>
            <a:ext cx="475987" cy="2"/>
          </a:xfrm>
          <a:prstGeom prst="straightConnector1">
            <a:avLst/>
          </a:prstGeom>
          <a:ln w="38100" cap="flat" cmpd="sng" algn="ctr">
            <a:solidFill>
              <a:srgbClr val="F026FF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3686066" y="3802216"/>
            <a:ext cx="1906504" cy="1588"/>
          </a:xfrm>
          <a:prstGeom prst="straightConnector1">
            <a:avLst/>
          </a:prstGeom>
          <a:ln w="38100" cap="flat" cmpd="sng" algn="ctr">
            <a:solidFill>
              <a:srgbClr val="F026FF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866584" y="1741764"/>
            <a:ext cx="109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Thyratron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69861" y="318058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105ns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05246" y="20603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150ns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3659607" y="1380843"/>
            <a:ext cx="194736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図形グループ 23"/>
          <p:cNvGrpSpPr/>
          <p:nvPr/>
        </p:nvGrpSpPr>
        <p:grpSpPr>
          <a:xfrm>
            <a:off x="1514996" y="1176529"/>
            <a:ext cx="1581044" cy="369332"/>
            <a:chOff x="1450574" y="2922603"/>
            <a:chExt cx="1581044" cy="369332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1450574" y="2922603"/>
              <a:ext cx="1581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Charger (75kV)</a:t>
              </a:r>
              <a:endParaRPr kumimoji="1" lang="ja-JP" altLang="en-US" dirty="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509843" y="2977600"/>
              <a:ext cx="1454417" cy="29309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567" y="1666273"/>
            <a:ext cx="542080" cy="1667779"/>
          </a:xfrm>
          <a:prstGeom prst="rect">
            <a:avLst/>
          </a:prstGeom>
        </p:spPr>
      </p:pic>
      <p:sp>
        <p:nvSpPr>
          <p:cNvPr id="55" name="正方形/長方形 54"/>
          <p:cNvSpPr/>
          <p:nvPr/>
        </p:nvSpPr>
        <p:spPr>
          <a:xfrm>
            <a:off x="1152184" y="1039050"/>
            <a:ext cx="3814280" cy="256166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331" y="1907836"/>
            <a:ext cx="12540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Trigger in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56414" y="3365247"/>
            <a:ext cx="94997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Output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pic>
        <p:nvPicPr>
          <p:cNvPr id="60" name="図 59" descr="DSCF5676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570" y="2988368"/>
            <a:ext cx="2908422" cy="2925055"/>
          </a:xfrm>
          <a:prstGeom prst="rect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1" name="テキスト ボックス 60"/>
          <p:cNvSpPr txBox="1"/>
          <p:nvPr/>
        </p:nvSpPr>
        <p:spPr>
          <a:xfrm>
            <a:off x="5768040" y="1121686"/>
            <a:ext cx="2618652" cy="1815882"/>
          </a:xfrm>
          <a:prstGeom prst="rect">
            <a:avLst/>
          </a:prstGeom>
          <a:solidFill>
            <a:schemeClr val="bg1">
              <a:alpha val="62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00FF"/>
                </a:solidFill>
              </a:rPr>
              <a:t>Number of kicker	6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</a:rPr>
              <a:t>Number of cell	13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</a:rPr>
              <a:t>Impedance 		12.5Ω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</a:rPr>
              <a:t>Capacitance 		240pF/cell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</a:rPr>
              <a:t>Inductance	 	75nH/cell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</a:rPr>
              <a:t>Maximum current	3000A/35kV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</a:rPr>
              <a:t>Magnetic field	0.094T</a:t>
            </a:r>
            <a:endParaRPr lang="en-US" altLang="ja-JP" sz="1400" baseline="30000" dirty="0" smtClean="0">
              <a:solidFill>
                <a:srgbClr val="0000FF"/>
              </a:solidFill>
            </a:endParaRPr>
          </a:p>
          <a:p>
            <a:r>
              <a:rPr lang="en-US" altLang="ja-JP" sz="1400" dirty="0" smtClean="0">
                <a:solidFill>
                  <a:srgbClr val="0000FF"/>
                </a:solidFill>
              </a:rPr>
              <a:t>Kick angle		12.8mrad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736560" y="5621035"/>
            <a:ext cx="2675532" cy="584776"/>
          </a:xfrm>
          <a:prstGeom prst="rect">
            <a:avLst/>
          </a:prstGeom>
          <a:solidFill>
            <a:srgbClr val="FFFFFF">
              <a:alpha val="54000"/>
            </a:srgb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Distributed constant type 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kicker magnets</a:t>
            </a:r>
          </a:p>
        </p:txBody>
      </p:sp>
      <p:cxnSp>
        <p:nvCxnSpPr>
          <p:cNvPr id="75" name="直線コネクタ 74"/>
          <p:cNvCxnSpPr/>
          <p:nvPr/>
        </p:nvCxnSpPr>
        <p:spPr>
          <a:xfrm rot="16200000" flipH="1">
            <a:off x="3453571" y="3568928"/>
            <a:ext cx="469754" cy="1"/>
          </a:xfrm>
          <a:prstGeom prst="line">
            <a:avLst/>
          </a:prstGeom>
          <a:ln w="38100" cap="flat" cmpd="sng" algn="ctr">
            <a:solidFill>
              <a:srgbClr val="F026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2287106" y="731516"/>
            <a:ext cx="1335196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omic Sans MS"/>
                <a:cs typeface="Comic Sans MS"/>
              </a:rPr>
              <a:t>Kicker PS</a:t>
            </a:r>
            <a:endParaRPr kumimoji="1" lang="ja-JP" altLang="en-US" sz="2000" dirty="0">
              <a:latin typeface="Comic Sans MS"/>
              <a:cs typeface="Comic Sans MS"/>
            </a:endParaRPr>
          </a:p>
        </p:txBody>
      </p:sp>
      <p:sp>
        <p:nvSpPr>
          <p:cNvPr id="80" name="角丸四角形吹き出し 79"/>
          <p:cNvSpPr/>
          <p:nvPr/>
        </p:nvSpPr>
        <p:spPr>
          <a:xfrm>
            <a:off x="1152184" y="3991178"/>
            <a:ext cx="3854205" cy="2762441"/>
          </a:xfrm>
          <a:prstGeom prst="wedgeRoundRectCallout">
            <a:avLst>
              <a:gd name="adj1" fmla="val 97708"/>
              <a:gd name="adj2" fmla="val -37314"/>
              <a:gd name="adj3" fmla="val 16667"/>
            </a:avLst>
          </a:prstGeom>
          <a:solidFill>
            <a:srgbClr val="FFFFFF">
              <a:alpha val="57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5" name="図形グループ 84"/>
          <p:cNvGrpSpPr/>
          <p:nvPr/>
        </p:nvGrpSpPr>
        <p:grpSpPr>
          <a:xfrm>
            <a:off x="1237997" y="4153917"/>
            <a:ext cx="3510191" cy="2510802"/>
            <a:chOff x="1072897" y="4153917"/>
            <a:chExt cx="3510191" cy="2510802"/>
          </a:xfrm>
        </p:grpSpPr>
        <p:pic>
          <p:nvPicPr>
            <p:cNvPr id="64" name="図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8724" y="4192017"/>
              <a:ext cx="3294364" cy="2472702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65" name="直線コネクタ 64"/>
            <p:cNvCxnSpPr/>
            <p:nvPr/>
          </p:nvCxnSpPr>
          <p:spPr>
            <a:xfrm rot="5400000" flipH="1" flipV="1">
              <a:off x="725917" y="5249500"/>
              <a:ext cx="1788388" cy="1588"/>
            </a:xfrm>
            <a:prstGeom prst="line">
              <a:avLst/>
            </a:prstGeom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/>
            <p:cNvSpPr txBox="1"/>
            <p:nvPr/>
          </p:nvSpPr>
          <p:spPr>
            <a:xfrm>
              <a:off x="1596598" y="5215514"/>
              <a:ext cx="711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0000"/>
                  </a:solidFill>
                </a:rPr>
                <a:t>&lt;270ns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1723598" y="4523584"/>
              <a:ext cx="711616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0000"/>
                  </a:solidFill>
                </a:rPr>
                <a:t>&lt;400ns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68" name="直線コネクタ 67"/>
            <p:cNvCxnSpPr/>
            <p:nvPr/>
          </p:nvCxnSpPr>
          <p:spPr>
            <a:xfrm rot="5400000" flipH="1" flipV="1">
              <a:off x="2305250" y="4830684"/>
              <a:ext cx="590272" cy="1588"/>
            </a:xfrm>
            <a:prstGeom prst="line">
              <a:avLst/>
            </a:prstGeom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テキスト ボックス 68"/>
            <p:cNvSpPr txBox="1"/>
            <p:nvPr/>
          </p:nvSpPr>
          <p:spPr>
            <a:xfrm>
              <a:off x="1211397" y="5735111"/>
              <a:ext cx="685930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0000"/>
                  </a:solidFill>
                </a:rPr>
                <a:t>Trigger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70" name="直線コネクタ 69"/>
            <p:cNvCxnSpPr/>
            <p:nvPr/>
          </p:nvCxnSpPr>
          <p:spPr>
            <a:xfrm rot="5400000" flipH="1" flipV="1">
              <a:off x="1827587" y="5681582"/>
              <a:ext cx="881879" cy="1588"/>
            </a:xfrm>
            <a:prstGeom prst="line">
              <a:avLst/>
            </a:prstGeom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/>
            <p:cNvCxnSpPr/>
            <p:nvPr/>
          </p:nvCxnSpPr>
          <p:spPr>
            <a:xfrm>
              <a:off x="1619317" y="5571595"/>
              <a:ext cx="65000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/>
            <p:nvPr/>
          </p:nvCxnSpPr>
          <p:spPr>
            <a:xfrm>
              <a:off x="1620905" y="4831361"/>
              <a:ext cx="978687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テキスト ボックス 81"/>
            <p:cNvSpPr txBox="1"/>
            <p:nvPr/>
          </p:nvSpPr>
          <p:spPr>
            <a:xfrm>
              <a:off x="2606189" y="6336920"/>
              <a:ext cx="7714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Time (</a:t>
              </a:r>
              <a:r>
                <a:rPr kumimoji="1" lang="en-US" altLang="ja-JP" sz="1200" dirty="0" smtClean="0">
                  <a:latin typeface="Symbol" charset="2"/>
                  <a:cs typeface="Symbol" charset="2"/>
                </a:rPr>
                <a:t>m</a:t>
              </a:r>
              <a:r>
                <a:rPr kumimoji="1" lang="en-US" altLang="ja-JP" sz="1200" dirty="0" smtClean="0"/>
                <a:t>s)</a:t>
              </a:r>
              <a:endParaRPr kumimoji="1" lang="ja-JP" altLang="en-US" sz="1200" dirty="0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1571198" y="4153917"/>
              <a:ext cx="671134" cy="1640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 rot="16200000">
              <a:off x="559002" y="4917705"/>
              <a:ext cx="13047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Magnetic field (G)</a:t>
              </a:r>
              <a:endParaRPr kumimoji="1" lang="ja-JP" altLang="en-US" sz="1200" dirty="0"/>
            </a:p>
          </p:txBody>
        </p:sp>
      </p:grpSp>
      <p:grpSp>
        <p:nvGrpSpPr>
          <p:cNvPr id="48" name="図形グループ 47"/>
          <p:cNvGrpSpPr/>
          <p:nvPr/>
        </p:nvGrpSpPr>
        <p:grpSpPr>
          <a:xfrm rot="5400000">
            <a:off x="3209453" y="1290428"/>
            <a:ext cx="215647" cy="189234"/>
            <a:chOff x="1022350" y="731516"/>
            <a:chExt cx="215647" cy="189234"/>
          </a:xfrm>
        </p:grpSpPr>
        <p:sp>
          <p:nvSpPr>
            <p:cNvPr id="45" name="フローチャート: 抜出し 44"/>
            <p:cNvSpPr/>
            <p:nvPr/>
          </p:nvSpPr>
          <p:spPr>
            <a:xfrm>
              <a:off x="1022350" y="731516"/>
              <a:ext cx="215647" cy="189234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6" name="直線コネクタ 45"/>
            <p:cNvCxnSpPr/>
            <p:nvPr/>
          </p:nvCxnSpPr>
          <p:spPr>
            <a:xfrm>
              <a:off x="1022350" y="731516"/>
              <a:ext cx="215647" cy="158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ハイブリッド充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10" y="2320717"/>
            <a:ext cx="3147622" cy="30039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-34475" y="25044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600" dirty="0" smtClean="0">
                <a:latin typeface="Comic Sans MS"/>
                <a:cs typeface="Comic Sans MS"/>
              </a:rPr>
              <a:t>Quick re-charging and Full-Time Charging</a:t>
            </a:r>
            <a:endParaRPr kumimoji="1" lang="ja-JP" altLang="en-US" sz="2600" dirty="0">
              <a:latin typeface="Comic Sans MS"/>
              <a:cs typeface="Comic Sans MS"/>
            </a:endParaRPr>
          </a:p>
        </p:txBody>
      </p:sp>
      <p:pic>
        <p:nvPicPr>
          <p:cNvPr id="3" name="図 2" descr="キッカー充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7" y="2540366"/>
            <a:ext cx="4347437" cy="2743874"/>
          </a:xfrm>
          <a:prstGeom prst="rect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729702" y="2829618"/>
            <a:ext cx="2199240" cy="33855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026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Comic Sans MS"/>
                <a:cs typeface="Comic Sans MS"/>
              </a:rPr>
              <a:t>PFN charging voltage</a:t>
            </a:r>
            <a:endParaRPr kumimoji="1" lang="ja-JP" altLang="en-US" sz="1600" dirty="0">
              <a:latin typeface="Comic Sans MS"/>
              <a:cs typeface="Comic Sans MS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5307383" y="3175362"/>
            <a:ext cx="509887" cy="495978"/>
          </a:xfrm>
          <a:prstGeom prst="line">
            <a:avLst/>
          </a:prstGeom>
          <a:ln>
            <a:solidFill>
              <a:srgbClr val="F02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645037" y="3531089"/>
            <a:ext cx="1588784" cy="33855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Comic Sans MS"/>
                <a:cs typeface="Comic Sans MS"/>
              </a:rPr>
              <a:t>Main charger</a:t>
            </a:r>
            <a:endParaRPr kumimoji="1" lang="ja-JP" altLang="en-US" sz="1600" dirty="0">
              <a:latin typeface="Comic Sans MS"/>
              <a:cs typeface="Comic Sans MS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5233821" y="3801966"/>
            <a:ext cx="189079" cy="245476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588143" y="3776566"/>
            <a:ext cx="1404717" cy="33855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 smtClean="0">
                <a:latin typeface="Comic Sans MS"/>
                <a:cs typeface="Comic Sans MS"/>
              </a:rPr>
              <a:t>Sub-charger</a:t>
            </a:r>
            <a:endParaRPr kumimoji="1" lang="ja-JP" altLang="en-US" sz="1600" u="sng" dirty="0">
              <a:latin typeface="Comic Sans MS"/>
              <a:cs typeface="Comic Sans MS"/>
            </a:endParaRPr>
          </a:p>
        </p:txBody>
      </p:sp>
      <p:cxnSp>
        <p:nvCxnSpPr>
          <p:cNvPr id="12" name="直線コネクタ 11"/>
          <p:cNvCxnSpPr>
            <a:stCxn id="11" idx="1"/>
          </p:cNvCxnSpPr>
          <p:nvPr/>
        </p:nvCxnSpPr>
        <p:spPr>
          <a:xfrm rot="10800000" flipV="1">
            <a:off x="6840217" y="3945842"/>
            <a:ext cx="747927" cy="322397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316353" y="2615939"/>
            <a:ext cx="1138954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Comic Sans MS"/>
                <a:cs typeface="Comic Sans MS"/>
              </a:rPr>
              <a:t>Discharge</a:t>
            </a:r>
            <a:endParaRPr kumimoji="1" lang="ja-JP" altLang="en-US" sz="1600" dirty="0">
              <a:latin typeface="Comic Sans MS"/>
              <a:cs typeface="Comic Sans MS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7506559" y="3256693"/>
            <a:ext cx="948748" cy="824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-1531273" y="4889267"/>
            <a:ext cx="450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u="sng" dirty="0" smtClean="0">
                <a:solidFill>
                  <a:schemeClr val="bg1"/>
                </a:solidFill>
              </a:rPr>
              <a:t>90%</a:t>
            </a:r>
            <a:endParaRPr kumimoji="1" lang="ja-JP" altLang="en-US" sz="1200" u="sng" dirty="0">
              <a:solidFill>
                <a:schemeClr val="bg1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 flipV="1">
            <a:off x="5990029" y="3404640"/>
            <a:ext cx="2465278" cy="1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355129" y="1127148"/>
            <a:ext cx="6569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Comic Sans MS"/>
                <a:cs typeface="Comic Sans MS"/>
              </a:rPr>
              <a:t>Hybrid Charging System </a:t>
            </a:r>
          </a:p>
          <a:p>
            <a:r>
              <a:rPr lang="en-US" altLang="ja-JP" sz="2000" dirty="0" smtClean="0">
                <a:latin typeface="Comic Sans MS"/>
                <a:cs typeface="Comic Sans MS"/>
              </a:rPr>
              <a:t>to make kicker PS ready for discharge at any time</a:t>
            </a:r>
            <a:endParaRPr kumimoji="1" lang="ja-JP" alt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16470" y="5217066"/>
            <a:ext cx="23519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Charging time 100μs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72100" y="2088658"/>
            <a:ext cx="3201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Wave form of PFN Charging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-15076" y="2328856"/>
            <a:ext cx="1827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Main Charger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Comic Sans MS"/>
                <a:cs typeface="Comic Sans MS"/>
              </a:rPr>
              <a:t>Half sinusoidal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Comic Sans MS"/>
                <a:cs typeface="Comic Sans MS"/>
              </a:rPr>
              <a:t>90% charging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790" y="3626717"/>
            <a:ext cx="17102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Sub Charger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Comic Sans MS"/>
                <a:cs typeface="Comic Sans MS"/>
              </a:rPr>
              <a:t>500kHz 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Comic Sans MS"/>
                <a:cs typeface="Comic Sans MS"/>
              </a:rPr>
              <a:t>resonance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Comic Sans MS"/>
                <a:cs typeface="Comic Sans MS"/>
              </a:rPr>
              <a:t>+10% charging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  <a:latin typeface="Comic Sans MS"/>
                <a:cs typeface="Comic Sans MS"/>
              </a:rPr>
              <a:t>keep 100±1%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645037" y="2311922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omic Sans MS"/>
                <a:cs typeface="Comic Sans MS"/>
              </a:rPr>
              <a:t>PFN</a:t>
            </a:r>
            <a:endParaRPr kumimoji="1" lang="ja-JP" altLang="en-US" sz="2000" dirty="0">
              <a:latin typeface="Comic Sans MS"/>
              <a:cs typeface="Comic Sans M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320297" y="3302008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90%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292202" y="2929093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100%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5233821" y="5104045"/>
            <a:ext cx="2082532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R3_stru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4" y="531742"/>
            <a:ext cx="4901359" cy="4708572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405230" y="1222328"/>
            <a:ext cx="3823870" cy="3784600"/>
          </a:xfrm>
          <a:prstGeom prst="ellipse">
            <a:avLst/>
          </a:prstGeom>
          <a:noFill/>
          <a:ln w="57150" cap="flat" cmpd="sng" algn="ctr">
            <a:solidFill>
              <a:srgbClr val="F026FF">
                <a:alpha val="59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43330" y="1247728"/>
            <a:ext cx="3569870" cy="3594100"/>
          </a:xfrm>
          <a:prstGeom prst="ellipse">
            <a:avLst/>
          </a:prstGeom>
          <a:noFill/>
          <a:ln w="57150" cap="flat" cmpd="sng" algn="ctr">
            <a:solidFill>
              <a:srgbClr val="F026FF">
                <a:alpha val="59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05230" y="1120728"/>
            <a:ext cx="4052470" cy="4106886"/>
          </a:xfrm>
          <a:prstGeom prst="ellipse">
            <a:avLst/>
          </a:prstGeom>
          <a:noFill/>
          <a:ln w="57150" cap="flat" cmpd="sng" algn="ctr">
            <a:solidFill>
              <a:srgbClr val="F026FF">
                <a:alpha val="59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α線源と検出器写真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97" y="2064002"/>
            <a:ext cx="2647060" cy="199042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243430" y="247525"/>
            <a:ext cx="66881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omic Sans MS"/>
                <a:cs typeface="Comic Sans MS"/>
              </a:rPr>
              <a:t>Beam Circulation test </a:t>
            </a:r>
            <a:r>
              <a:rPr lang="en-US" altLang="ja-JP" sz="2800" dirty="0" smtClean="0">
                <a:latin typeface="Comic Sans MS"/>
                <a:cs typeface="Comic Sans MS"/>
              </a:rPr>
              <a:t>using</a:t>
            </a:r>
            <a:r>
              <a:rPr kumimoji="1" lang="en-US" altLang="ja-JP" sz="2800" dirty="0" smtClean="0">
                <a:latin typeface="Comic Sans MS"/>
                <a:cs typeface="Comic Sans MS"/>
              </a:rPr>
              <a:t> </a:t>
            </a:r>
            <a:r>
              <a:rPr kumimoji="1" lang="en-US" altLang="ja-JP" sz="2800" dirty="0" smtClean="0">
                <a:latin typeface="Symbol" charset="2"/>
                <a:cs typeface="Symbol" charset="2"/>
              </a:rPr>
              <a:t>a</a:t>
            </a:r>
            <a:r>
              <a:rPr kumimoji="1" lang="en-US" altLang="ja-JP" sz="2800" dirty="0" smtClean="0">
                <a:latin typeface="Comic Sans MS"/>
                <a:cs typeface="Comic Sans MS"/>
              </a:rPr>
              <a:t>-particles</a:t>
            </a:r>
            <a:endParaRPr kumimoji="1" lang="ja-JP" altLang="en-US" sz="2800" dirty="0">
              <a:latin typeface="Comic Sans MS"/>
              <a:cs typeface="Comic Sans M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4630" y="3370818"/>
            <a:ext cx="113617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charset="2"/>
                <a:cs typeface="Symbol" charset="2"/>
              </a:rPr>
              <a:t>a</a:t>
            </a:r>
            <a:r>
              <a:rPr kumimoji="1" lang="en-US" altLang="ja-JP" dirty="0" smtClean="0">
                <a:latin typeface="Comic Sans MS"/>
                <a:cs typeface="Comic Sans MS"/>
              </a:rPr>
              <a:t>-source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568453" y="2978151"/>
            <a:ext cx="698496" cy="4762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左矢印 14"/>
          <p:cNvSpPr/>
          <p:nvPr/>
        </p:nvSpPr>
        <p:spPr>
          <a:xfrm rot="2334787">
            <a:off x="1212853" y="2178051"/>
            <a:ext cx="825499" cy="285750"/>
          </a:xfrm>
          <a:prstGeom prst="leftArrow">
            <a:avLst>
              <a:gd name="adj1" fmla="val 50000"/>
              <a:gd name="adj2" fmla="val 93416"/>
            </a:avLst>
          </a:prstGeom>
          <a:solidFill>
            <a:srgbClr val="FFFFFF">
              <a:alpha val="63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左矢印 15"/>
          <p:cNvSpPr/>
          <p:nvPr/>
        </p:nvSpPr>
        <p:spPr>
          <a:xfrm rot="2334787">
            <a:off x="2598994" y="3226840"/>
            <a:ext cx="825499" cy="285750"/>
          </a:xfrm>
          <a:prstGeom prst="leftArrow">
            <a:avLst>
              <a:gd name="adj1" fmla="val 50000"/>
              <a:gd name="adj2" fmla="val 93416"/>
            </a:avLst>
          </a:prstGeom>
          <a:solidFill>
            <a:srgbClr val="FFFFFF">
              <a:alpha val="63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43053" y="1366871"/>
            <a:ext cx="1577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Comic Sans MS"/>
                <a:cs typeface="Comic Sans MS"/>
              </a:rPr>
              <a:t>foil detector</a:t>
            </a:r>
          </a:p>
          <a:p>
            <a:pPr algn="ctr"/>
            <a:r>
              <a:rPr lang="en-US" altLang="ja-JP" dirty="0" smtClean="0">
                <a:latin typeface="Comic Sans MS"/>
                <a:cs typeface="Comic Sans MS"/>
              </a:rPr>
              <a:t>(Start)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rot="5400000">
            <a:off x="1854720" y="2032522"/>
            <a:ext cx="354562" cy="19050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562989" y="4117928"/>
            <a:ext cx="1407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>
                <a:latin typeface="Comic Sans MS"/>
                <a:cs typeface="Comic Sans MS"/>
              </a:rPr>
              <a:t>Scintillator</a:t>
            </a:r>
            <a:endParaRPr kumimoji="1" lang="en-US" altLang="ja-JP" dirty="0" smtClean="0">
              <a:latin typeface="Comic Sans MS"/>
              <a:cs typeface="Comic Sans MS"/>
            </a:endParaRPr>
          </a:p>
          <a:p>
            <a:pPr algn="ctr"/>
            <a:r>
              <a:rPr lang="en-US" altLang="ja-JP" dirty="0" smtClean="0">
                <a:latin typeface="Comic Sans MS"/>
                <a:cs typeface="Comic Sans MS"/>
              </a:rPr>
              <a:t>(Stop)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rot="5400000" flipH="1" flipV="1">
            <a:off x="1645722" y="3423724"/>
            <a:ext cx="1121806" cy="53974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図 2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394200" y="1247728"/>
            <a:ext cx="4687331" cy="2741963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392940" y="1456237"/>
            <a:ext cx="2538614" cy="1697633"/>
          </a:xfrm>
          <a:prstGeom prst="rect">
            <a:avLst/>
          </a:prstGeom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3" name="四角形吹き出し 42"/>
          <p:cNvSpPr/>
          <p:nvPr/>
        </p:nvSpPr>
        <p:spPr>
          <a:xfrm>
            <a:off x="5392940" y="1456237"/>
            <a:ext cx="2538614" cy="1697633"/>
          </a:xfrm>
          <a:prstGeom prst="wedgeRectCallout">
            <a:avLst>
              <a:gd name="adj1" fmla="val 76433"/>
              <a:gd name="adj2" fmla="val 43807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080893" y="954596"/>
            <a:ext cx="351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TOF Spectrum for 1 revolution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432300" y="1586537"/>
            <a:ext cx="2166578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T</a:t>
            </a:r>
            <a:r>
              <a:rPr kumimoji="1" lang="en-US" altLang="ja-JP" sz="1600" baseline="-250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rev</a:t>
            </a:r>
            <a:r>
              <a:rPr kumimoji="1" lang="en-US" altLang="ja-JP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= 4635.80 (6) ns</a:t>
            </a:r>
            <a:endParaRPr lang="en-US" altLang="ja-JP" sz="1600" baseline="30000" dirty="0" smtClean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609600" y="1831928"/>
            <a:ext cx="339996" cy="355600"/>
          </a:xfrm>
          <a:prstGeom prst="ellipse">
            <a:avLst/>
          </a:prstGeom>
          <a:solidFill>
            <a:srgbClr val="FF0000">
              <a:alpha val="38000"/>
            </a:srgbClr>
          </a:solidFill>
          <a:ln>
            <a:solidFill>
              <a:srgbClr val="FF0000">
                <a:alpha val="5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380724" y="3888091"/>
            <a:ext cx="3984482" cy="2942515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5956300" y="5728493"/>
            <a:ext cx="1816100" cy="48180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334178" y="5626893"/>
            <a:ext cx="374735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90"/>
                </a:solidFill>
                <a:latin typeface="Comic Sans MS"/>
                <a:cs typeface="Comic Sans MS"/>
              </a:rPr>
              <a:t>Trim field</a:t>
            </a:r>
            <a:r>
              <a:rPr lang="en-US" altLang="ja-JP" dirty="0" smtClean="0">
                <a:solidFill>
                  <a:srgbClr val="000090"/>
                </a:solidFill>
                <a:latin typeface="Comic Sans MS"/>
                <a:cs typeface="Comic Sans MS"/>
              </a:rPr>
              <a:t>(dB/dr)/B</a:t>
            </a:r>
            <a:r>
              <a:rPr lang="en-US" altLang="ja-JP" baseline="-25000" dirty="0" smtClean="0">
                <a:solidFill>
                  <a:srgbClr val="000090"/>
                </a:solidFill>
                <a:latin typeface="Comic Sans MS"/>
                <a:cs typeface="Comic Sans MS"/>
              </a:rPr>
              <a:t>0</a:t>
            </a:r>
            <a:r>
              <a:rPr lang="en-US" altLang="ja-JP" dirty="0" smtClean="0">
                <a:solidFill>
                  <a:srgbClr val="000090"/>
                </a:solidFill>
                <a:latin typeface="Comic Sans MS"/>
                <a:cs typeface="Comic Sans MS"/>
              </a:rPr>
              <a:t> = 0.205</a:t>
            </a:r>
          </a:p>
          <a:p>
            <a:r>
              <a:rPr kumimoji="1" lang="en-US" altLang="ja-JP" dirty="0" smtClean="0">
                <a:solidFill>
                  <a:srgbClr val="000090"/>
                </a:solidFill>
                <a:latin typeface="Comic Sans MS"/>
                <a:cs typeface="Comic Sans MS"/>
              </a:rPr>
              <a:t>at line width minimum (</a:t>
            </a:r>
            <a:r>
              <a:rPr kumimoji="1" lang="en-US" altLang="ja-JP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rms</a:t>
            </a:r>
            <a:r>
              <a:rPr kumimoji="1" lang="en-US" altLang="ja-JP" dirty="0" smtClean="0">
                <a:solidFill>
                  <a:srgbClr val="000090"/>
                </a:solidFill>
                <a:latin typeface="Comic Sans MS"/>
                <a:cs typeface="Comic Sans MS"/>
              </a:rPr>
              <a:t> 1.7ns)</a:t>
            </a:r>
            <a:endParaRPr kumimoji="1" lang="ja-JP" alt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R3俯瞰1404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564372"/>
            <a:ext cx="8382000" cy="440951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19100" y="1564372"/>
            <a:ext cx="8382000" cy="4409519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9100" y="927100"/>
            <a:ext cx="8382000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7200" algn="ctr">
              <a:buSzPct val="100000"/>
            </a:pPr>
            <a:r>
              <a:rPr lang="en-US" altLang="ja-JP" sz="2800" dirty="0" smtClean="0">
                <a:latin typeface="Comic Sans MS"/>
                <a:cs typeface="Comic Sans MS"/>
              </a:rPr>
              <a:t>Summary</a:t>
            </a:r>
          </a:p>
          <a:p>
            <a:pPr indent="277200">
              <a:buSzPct val="100000"/>
              <a:buFont typeface="Wingdings" charset="2"/>
              <a:buChar char=""/>
            </a:pPr>
            <a:endParaRPr lang="en-US" altLang="ja-JP" dirty="0" smtClean="0">
              <a:latin typeface="Comic Sans MS"/>
              <a:cs typeface="Comic Sans MS"/>
            </a:endParaRPr>
          </a:p>
          <a:p>
            <a:pPr indent="277200">
              <a:buSzPct val="100000"/>
              <a:buFont typeface="Wingdings" charset="2"/>
              <a:buChar char=""/>
            </a:pPr>
            <a:r>
              <a:rPr lang="en-US" altLang="ja-JP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R3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aiming at precision mass measurement is now partially under </a:t>
            </a:r>
          </a:p>
          <a:p>
            <a:pPr indent="277200">
              <a:buSzPct val="100000"/>
            </a:pPr>
            <a:r>
              <a:rPr kumimoji="1" lang="en-US" altLang="ja-JP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construction</a:t>
            </a:r>
            <a:r>
              <a:rPr lang="en-US" altLang="ja-JP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at RIKEN RIBF.</a:t>
            </a:r>
          </a:p>
          <a:p>
            <a:pPr indent="277200">
              <a:buSzPct val="100000"/>
              <a:buFont typeface="Wingdings" charset="2"/>
              <a:buChar char=""/>
            </a:pPr>
            <a:endParaRPr kumimoji="1" lang="en-US" altLang="ja-JP" sz="2000" dirty="0" smtClean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indent="277200">
              <a:buSzPct val="100000"/>
              <a:buFont typeface="Wingdings" charset="2"/>
              <a:buChar char=""/>
            </a:pPr>
            <a:r>
              <a:rPr kumimoji="1" lang="en-US" altLang="ja-JP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R3 </a:t>
            </a:r>
            <a:r>
              <a:rPr lang="en-US" altLang="ja-JP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has a cyclotron based lattice structure for providing </a:t>
            </a:r>
          </a:p>
          <a:p>
            <a:pPr indent="277200">
              <a:buSzPct val="100000"/>
            </a:pPr>
            <a:r>
              <a:rPr lang="en-US" altLang="ja-JP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isochronous magnetic field in a wide range of momentum.</a:t>
            </a:r>
          </a:p>
          <a:p>
            <a:pPr indent="277200">
              <a:buSzPct val="100000"/>
              <a:buFont typeface="Wingdings" charset="2"/>
              <a:buChar char=""/>
            </a:pPr>
            <a:endParaRPr kumimoji="1" lang="en-US" altLang="ja-JP" sz="2000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indent="277200">
              <a:buSzPct val="100000"/>
              <a:buFont typeface="Wingdings" charset="2"/>
              <a:buChar char=""/>
            </a:pPr>
            <a:r>
              <a:rPr lang="en-US" altLang="ja-JP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Individual injection scheme was established by developing an </a:t>
            </a:r>
          </a:p>
          <a:p>
            <a:pPr indent="277200">
              <a:buSzPct val="100000"/>
            </a:pPr>
            <a:r>
              <a:rPr lang="en-US" altLang="ja-JP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ultra-fast response kicker system.</a:t>
            </a:r>
          </a:p>
          <a:p>
            <a:pPr indent="277200">
              <a:buSzPct val="100000"/>
              <a:buFont typeface="Wingdings" charset="2"/>
              <a:buChar char=""/>
            </a:pPr>
            <a:endParaRPr kumimoji="1" lang="en-US" altLang="ja-JP" sz="2000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indent="277200">
              <a:buSzPct val="100000"/>
              <a:buFont typeface="Wingdings" charset="2"/>
              <a:buChar char=""/>
            </a:pPr>
            <a:r>
              <a:rPr lang="en-US" altLang="ja-JP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R3 is ready for commissioning experiment, and hopefully mass</a:t>
            </a:r>
          </a:p>
          <a:p>
            <a:pPr indent="277200">
              <a:buSzPct val="100000"/>
            </a:pPr>
            <a:r>
              <a:rPr lang="en-US" altLang="ja-JP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measurement will be started in next year.</a:t>
            </a:r>
            <a:endParaRPr kumimoji="1" lang="en-US" altLang="ja-JP" sz="2000" dirty="0" smtClean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R3_stru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260" y="291271"/>
            <a:ext cx="6585279" cy="632625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05230" y="247525"/>
            <a:ext cx="838723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omic Sans MS"/>
                <a:cs typeface="Comic Sans MS"/>
              </a:rPr>
              <a:t>Commissioning Experiment using </a:t>
            </a:r>
            <a:r>
              <a:rPr lang="en-US" altLang="ja-JP" sz="2800" dirty="0" smtClean="0">
                <a:latin typeface="Comic Sans MS"/>
                <a:cs typeface="Comic Sans MS"/>
              </a:rPr>
              <a:t>250MeV </a:t>
            </a:r>
            <a:r>
              <a:rPr lang="en-US" altLang="ja-JP" sz="2800" i="1" dirty="0" err="1" smtClean="0">
                <a:latin typeface="Comic Sans MS"/>
                <a:cs typeface="Comic Sans MS"/>
              </a:rPr>
              <a:t>p</a:t>
            </a:r>
            <a:r>
              <a:rPr lang="en-US" altLang="ja-JP" sz="2800" dirty="0" smtClean="0">
                <a:latin typeface="Comic Sans MS"/>
                <a:cs typeface="Comic Sans MS"/>
              </a:rPr>
              <a:t>-Beam</a:t>
            </a:r>
            <a:endParaRPr kumimoji="1" lang="ja-JP" altLang="en-US" sz="2800" dirty="0">
              <a:latin typeface="Comic Sans MS"/>
              <a:cs typeface="Comic Sans M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55840" y="1866900"/>
            <a:ext cx="7503702" cy="409342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>
                <a:latin typeface="Comic Sans MS"/>
                <a:cs typeface="Comic Sans MS"/>
              </a:rPr>
              <a:t>p</a:t>
            </a:r>
            <a:r>
              <a:rPr kumimoji="1" lang="en-US" altLang="ja-JP" sz="2000" dirty="0" smtClean="0">
                <a:latin typeface="Comic Sans MS"/>
                <a:cs typeface="Comic Sans MS"/>
              </a:rPr>
              <a:t>-primary 1-</a:t>
            </a:r>
            <a:r>
              <a:rPr kumimoji="1" lang="en-US" altLang="ja-JP" sz="2000" dirty="0" smtClean="0">
                <a:latin typeface="Symbol" charset="2"/>
                <a:cs typeface="Symbol" charset="2"/>
              </a:rPr>
              <a:t>m</a:t>
            </a:r>
            <a:r>
              <a:rPr kumimoji="1" lang="en-US" altLang="ja-JP" sz="2000" dirty="0" smtClean="0">
                <a:latin typeface="Comic Sans MS"/>
                <a:cs typeface="Comic Sans MS"/>
              </a:rPr>
              <a:t>s pulsed beam</a:t>
            </a:r>
          </a:p>
          <a:p>
            <a:r>
              <a:rPr lang="en-US" altLang="ja-JP" sz="2000" dirty="0" smtClean="0">
                <a:latin typeface="Comic Sans MS"/>
                <a:cs typeface="Comic Sans MS"/>
              </a:rPr>
              <a:t>( including 13 micro bunches )</a:t>
            </a:r>
          </a:p>
          <a:p>
            <a:endParaRPr lang="en-US" altLang="ja-JP" sz="2000" dirty="0" smtClean="0">
              <a:latin typeface="Comic Sans MS"/>
              <a:cs typeface="Comic Sans MS"/>
            </a:endParaRPr>
          </a:p>
          <a:p>
            <a:r>
              <a:rPr lang="en-US" altLang="ja-JP" sz="2000" dirty="0" smtClean="0">
                <a:latin typeface="Comic Sans MS"/>
                <a:cs typeface="Comic Sans MS"/>
              </a:rPr>
              <a:t>○ Basic Data Acquisition for Ring Operation and Bug-Hunting</a:t>
            </a:r>
          </a:p>
          <a:p>
            <a:endParaRPr lang="en-US" altLang="ja-JP" sz="2000" dirty="0" smtClean="0">
              <a:latin typeface="Comic Sans MS"/>
              <a:cs typeface="Comic Sans MS"/>
            </a:endParaRPr>
          </a:p>
          <a:p>
            <a:r>
              <a:rPr lang="en-US" altLang="ja-JP" sz="2000" dirty="0" smtClean="0">
                <a:latin typeface="Comic Sans MS"/>
                <a:cs typeface="Comic Sans MS"/>
              </a:rPr>
              <a:t>○ Ring Operation Sequence Test</a:t>
            </a:r>
          </a:p>
          <a:p>
            <a:r>
              <a:rPr lang="en-US" altLang="ja-JP" sz="2000" dirty="0" smtClean="0">
                <a:latin typeface="Comic Sans MS"/>
                <a:cs typeface="Comic Sans MS"/>
              </a:rPr>
              <a:t>	Injection ⇨ Accumulation ⇨ Extraction</a:t>
            </a:r>
          </a:p>
          <a:p>
            <a:endParaRPr lang="en-US" altLang="ja-JP" sz="2000" dirty="0" smtClean="0">
              <a:latin typeface="Comic Sans MS"/>
              <a:cs typeface="Comic Sans MS"/>
            </a:endParaRPr>
          </a:p>
          <a:p>
            <a:r>
              <a:rPr lang="en-US" altLang="ja-JP" sz="2000" dirty="0" smtClean="0">
                <a:latin typeface="Comic Sans MS"/>
                <a:cs typeface="Comic Sans MS"/>
              </a:rPr>
              <a:t>○ Detector Test </a:t>
            </a:r>
          </a:p>
          <a:p>
            <a:r>
              <a:rPr lang="en-US" altLang="ja-JP" sz="2000" dirty="0" smtClean="0">
                <a:latin typeface="Comic Sans MS"/>
                <a:cs typeface="Comic Sans MS"/>
              </a:rPr>
              <a:t>	C-Foil Timing Detector and </a:t>
            </a:r>
            <a:r>
              <a:rPr lang="en-US" altLang="ja-JP" sz="2000" dirty="0" err="1" smtClean="0">
                <a:latin typeface="Comic Sans MS"/>
                <a:cs typeface="Comic Sans MS"/>
              </a:rPr>
              <a:t>Schottky</a:t>
            </a:r>
            <a:r>
              <a:rPr lang="en-US" altLang="ja-JP" sz="2000" dirty="0" smtClean="0">
                <a:latin typeface="Comic Sans MS"/>
                <a:cs typeface="Comic Sans MS"/>
              </a:rPr>
              <a:t> Pickup</a:t>
            </a:r>
          </a:p>
          <a:p>
            <a:endParaRPr lang="en-US" altLang="ja-JP" sz="2000" dirty="0" smtClean="0">
              <a:latin typeface="Comic Sans MS"/>
              <a:cs typeface="Comic Sans MS"/>
            </a:endParaRPr>
          </a:p>
          <a:p>
            <a:r>
              <a:rPr lang="en-US" altLang="ja-JP" sz="2000" dirty="0" smtClean="0">
                <a:latin typeface="Comic Sans MS"/>
                <a:cs typeface="Comic Sans MS"/>
              </a:rPr>
              <a:t>○ Isochronous Tuning Test</a:t>
            </a:r>
          </a:p>
          <a:p>
            <a:endParaRPr lang="en-US" altLang="ja-JP" sz="2000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30819" y="247525"/>
            <a:ext cx="7482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omic Sans MS"/>
                <a:cs typeface="Comic Sans MS"/>
              </a:rPr>
              <a:t>Highly-Sensitive Beam Diagnostic Devices I </a:t>
            </a:r>
            <a:endParaRPr kumimoji="1" lang="ja-JP" altLang="en-US" sz="2800" dirty="0">
              <a:latin typeface="Comic Sans MS"/>
              <a:cs typeface="Comic Sans M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5769" y="1020027"/>
            <a:ext cx="503091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Cavity type </a:t>
            </a:r>
            <a:r>
              <a:rPr kumimoji="1" lang="en-US" altLang="ja-JP" sz="2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Schottky</a:t>
            </a:r>
            <a:r>
              <a:rPr kumimoji="1" lang="en-US" altLang="ja-JP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 pick-up </a:t>
            </a:r>
            <a:endParaRPr kumimoji="1" lang="ja-JP" altLang="en-US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7" name="図 6" descr="schottky_全景op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660" y="1549618"/>
            <a:ext cx="3186018" cy="3957138"/>
          </a:xfrm>
          <a:prstGeom prst="rect">
            <a:avLst/>
          </a:prstGeom>
        </p:spPr>
      </p:pic>
      <p:pic>
        <p:nvPicPr>
          <p:cNvPr id="10" name="図 9" descr="schottky_pickuplo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688" y="5081185"/>
            <a:ext cx="1550324" cy="1218201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2" name="直線矢印コネクタ 11"/>
          <p:cNvCxnSpPr>
            <a:stCxn id="10" idx="0"/>
          </p:cNvCxnSpPr>
          <p:nvPr/>
        </p:nvCxnSpPr>
        <p:spPr>
          <a:xfrm rot="5400000" flipH="1" flipV="1">
            <a:off x="6217233" y="4554718"/>
            <a:ext cx="471084" cy="581850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55769" y="1613118"/>
            <a:ext cx="4914900" cy="1815882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 cap="flat" cmpd="sng" algn="ctr">
            <a:solidFill>
              <a:schemeClr val="bg1">
                <a:lumMod val="50000"/>
                <a:alpha val="62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</a:rPr>
              <a:t>Resonance frequency 		171MHz (TM</a:t>
            </a:r>
            <a:r>
              <a:rPr kumimoji="1" lang="en-US" altLang="ja-JP" sz="1600" baseline="-25000" dirty="0" smtClean="0">
                <a:solidFill>
                  <a:srgbClr val="0000FF"/>
                </a:solidFill>
              </a:rPr>
              <a:t>010</a:t>
            </a:r>
            <a:r>
              <a:rPr kumimoji="1" lang="en-US" altLang="ja-JP" sz="16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</a:rPr>
              <a:t>Harmonic number 		57</a:t>
            </a:r>
            <a:endParaRPr kumimoji="1" lang="en-US" altLang="ja-JP" sz="1600" dirty="0" smtClean="0">
              <a:solidFill>
                <a:srgbClr val="0000FF"/>
              </a:solidFill>
            </a:endParaRPr>
          </a:p>
          <a:p>
            <a:r>
              <a:rPr lang="en-US" altLang="ja-JP" sz="1600" dirty="0" smtClean="0">
                <a:solidFill>
                  <a:srgbClr val="0000FF"/>
                </a:solidFill>
              </a:rPr>
              <a:t>Tuning range 			±0.5MHz</a:t>
            </a:r>
          </a:p>
          <a:p>
            <a:r>
              <a:rPr kumimoji="1" lang="en-US" altLang="ja-JP" sz="1600" dirty="0" smtClean="0">
                <a:solidFill>
                  <a:srgbClr val="0000FF"/>
                </a:solidFill>
              </a:rPr>
              <a:t>Q</a:t>
            </a:r>
            <a:r>
              <a:rPr kumimoji="1" lang="en-US" altLang="ja-JP" sz="1600" baseline="-25000" dirty="0" smtClean="0">
                <a:solidFill>
                  <a:srgbClr val="0000FF"/>
                </a:solidFill>
              </a:rPr>
              <a:t>0</a:t>
            </a:r>
            <a:r>
              <a:rPr kumimoji="1" lang="en-US" altLang="ja-JP" sz="1600" dirty="0" smtClean="0">
                <a:solidFill>
                  <a:srgbClr val="0000FF"/>
                </a:solidFill>
              </a:rPr>
              <a:t> value				9000(measured)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</a:rPr>
              <a:t>Shunt impedance		430kΩ (measured)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</a:rPr>
              <a:t>Gap					40mm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</a:rPr>
              <a:t>Ceramic tube			290mmΦ, 10mm thickness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60296" y="5390510"/>
            <a:ext cx="241037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Single particle (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q</a:t>
            </a:r>
            <a:r>
              <a:rPr kumimoji="1" lang="en-US" altLang="ja-JP" dirty="0" smtClean="0">
                <a:solidFill>
                  <a:srgbClr val="FF0000"/>
                </a:solidFill>
              </a:rPr>
              <a:t>&gt;20) 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circulation is detectable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55769" y="3676639"/>
            <a:ext cx="3061050" cy="2622747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899668" y="3925864"/>
            <a:ext cx="1857475" cy="52322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800000">
                <a:alpha val="59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expected spectrum for</a:t>
            </a:r>
          </a:p>
          <a:p>
            <a:r>
              <a:rPr kumimoji="1" lang="en-US" altLang="ja-JP" sz="1400" dirty="0" smtClean="0"/>
              <a:t>1000 </a:t>
            </a:r>
            <a:r>
              <a:rPr kumimoji="1" lang="en-US" altLang="ja-JP" sz="1400" dirty="0" err="1" smtClean="0"/>
              <a:t>p</a:t>
            </a:r>
            <a:r>
              <a:rPr kumimoji="1" lang="en-US" altLang="ja-JP" sz="1400" dirty="0" smtClean="0"/>
              <a:t>-particles in ring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70929" y="1428452"/>
            <a:ext cx="932166" cy="36933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Tuners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135348" y="5021178"/>
            <a:ext cx="1603023" cy="36933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Ceramic tube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rot="5400000" flipH="1" flipV="1">
            <a:off x="6566948" y="4245039"/>
            <a:ext cx="1404546" cy="267747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576702" y="6178220"/>
            <a:ext cx="1212479" cy="36933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L-Coupler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R3俯瞰1404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894572"/>
            <a:ext cx="8382000" cy="440951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169124" y="368300"/>
            <a:ext cx="270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omic Sans MS"/>
                <a:cs typeface="Comic Sans MS"/>
              </a:rPr>
              <a:t>Rare RI Ring (R3)</a:t>
            </a:r>
            <a:endParaRPr kumimoji="1" lang="ja-JP" altLang="en-US" sz="2400" dirty="0">
              <a:latin typeface="Comic Sans MS"/>
              <a:cs typeface="Comic Sans M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5700" y="876300"/>
            <a:ext cx="6809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Comic Sans MS"/>
                <a:cs typeface="Comic Sans MS"/>
              </a:rPr>
              <a:t>Heavy-ion storage ring dedicated to mass measurement</a:t>
            </a:r>
            <a:endParaRPr lang="en-US" altLang="ja-JP" sz="2000" dirty="0" smtClean="0">
              <a:latin typeface="Comic Sans MS"/>
              <a:cs typeface="Comic Sans MS"/>
            </a:endParaRPr>
          </a:p>
          <a:p>
            <a:pPr algn="ctr"/>
            <a:r>
              <a:rPr kumimoji="1" lang="en-US" altLang="ja-JP" sz="2000" dirty="0" smtClean="0">
                <a:latin typeface="Comic Sans MS"/>
                <a:cs typeface="Comic Sans MS"/>
              </a:rPr>
              <a:t>based on Isochronous Mass Spectrometry</a:t>
            </a: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2552009" y="2151257"/>
            <a:ext cx="3971600" cy="3170043"/>
            <a:chOff x="-3022934" y="805057"/>
            <a:chExt cx="4462667" cy="3584695"/>
          </a:xfrm>
        </p:grpSpPr>
        <p:sp>
          <p:nvSpPr>
            <p:cNvPr id="16" name="正方形/長方形 15"/>
            <p:cNvSpPr/>
            <p:nvPr/>
          </p:nvSpPr>
          <p:spPr>
            <a:xfrm>
              <a:off x="-3022934" y="805057"/>
              <a:ext cx="4462667" cy="3584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図形グループ 6"/>
            <p:cNvGrpSpPr/>
            <p:nvPr/>
          </p:nvGrpSpPr>
          <p:grpSpPr>
            <a:xfrm>
              <a:off x="-2984834" y="954632"/>
              <a:ext cx="4340624" cy="3393034"/>
              <a:chOff x="78099" y="2322193"/>
              <a:chExt cx="4340624" cy="3393034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99" y="2322193"/>
                <a:ext cx="4340624" cy="33081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フリーフォーム 9"/>
              <p:cNvSpPr/>
              <p:nvPr/>
            </p:nvSpPr>
            <p:spPr>
              <a:xfrm>
                <a:off x="925499" y="2794227"/>
                <a:ext cx="3462867" cy="1811867"/>
              </a:xfrm>
              <a:custGeom>
                <a:avLst/>
                <a:gdLst>
                  <a:gd name="connsiteX0" fmla="*/ 0 w 3462867"/>
                  <a:gd name="connsiteY0" fmla="*/ 1811867 h 1811867"/>
                  <a:gd name="connsiteX1" fmla="*/ 355600 w 3462867"/>
                  <a:gd name="connsiteY1" fmla="*/ 1811867 h 1811867"/>
                  <a:gd name="connsiteX2" fmla="*/ 355600 w 3462867"/>
                  <a:gd name="connsiteY2" fmla="*/ 1701800 h 1811867"/>
                  <a:gd name="connsiteX3" fmla="*/ 922867 w 3462867"/>
                  <a:gd name="connsiteY3" fmla="*/ 1346200 h 1811867"/>
                  <a:gd name="connsiteX4" fmla="*/ 1007533 w 3462867"/>
                  <a:gd name="connsiteY4" fmla="*/ 1320800 h 1811867"/>
                  <a:gd name="connsiteX5" fmla="*/ 1041400 w 3462867"/>
                  <a:gd name="connsiteY5" fmla="*/ 1303867 h 1811867"/>
                  <a:gd name="connsiteX6" fmla="*/ 1092200 w 3462867"/>
                  <a:gd name="connsiteY6" fmla="*/ 1286933 h 1811867"/>
                  <a:gd name="connsiteX7" fmla="*/ 1126067 w 3462867"/>
                  <a:gd name="connsiteY7" fmla="*/ 1270000 h 1811867"/>
                  <a:gd name="connsiteX8" fmla="*/ 1151467 w 3462867"/>
                  <a:gd name="connsiteY8" fmla="*/ 1261533 h 1811867"/>
                  <a:gd name="connsiteX9" fmla="*/ 1210733 w 3462867"/>
                  <a:gd name="connsiteY9" fmla="*/ 1236133 h 1811867"/>
                  <a:gd name="connsiteX10" fmla="*/ 1253067 w 3462867"/>
                  <a:gd name="connsiteY10" fmla="*/ 1202267 h 1811867"/>
                  <a:gd name="connsiteX11" fmla="*/ 1303867 w 3462867"/>
                  <a:gd name="connsiteY11" fmla="*/ 1185333 h 1811867"/>
                  <a:gd name="connsiteX12" fmla="*/ 1354667 w 3462867"/>
                  <a:gd name="connsiteY12" fmla="*/ 1159933 h 1811867"/>
                  <a:gd name="connsiteX13" fmla="*/ 1397000 w 3462867"/>
                  <a:gd name="connsiteY13" fmla="*/ 1134533 h 1811867"/>
                  <a:gd name="connsiteX14" fmla="*/ 1439333 w 3462867"/>
                  <a:gd name="connsiteY14" fmla="*/ 1117600 h 1811867"/>
                  <a:gd name="connsiteX15" fmla="*/ 1507067 w 3462867"/>
                  <a:gd name="connsiteY15" fmla="*/ 1092200 h 1811867"/>
                  <a:gd name="connsiteX16" fmla="*/ 1583267 w 3462867"/>
                  <a:gd name="connsiteY16" fmla="*/ 1058333 h 1811867"/>
                  <a:gd name="connsiteX17" fmla="*/ 1608667 w 3462867"/>
                  <a:gd name="connsiteY17" fmla="*/ 1049867 h 1811867"/>
                  <a:gd name="connsiteX18" fmla="*/ 1651000 w 3462867"/>
                  <a:gd name="connsiteY18" fmla="*/ 1016000 h 1811867"/>
                  <a:gd name="connsiteX19" fmla="*/ 1667933 w 3462867"/>
                  <a:gd name="connsiteY19" fmla="*/ 990600 h 1811867"/>
                  <a:gd name="connsiteX20" fmla="*/ 1718733 w 3462867"/>
                  <a:gd name="connsiteY20" fmla="*/ 973667 h 1811867"/>
                  <a:gd name="connsiteX21" fmla="*/ 1744133 w 3462867"/>
                  <a:gd name="connsiteY21" fmla="*/ 965200 h 1811867"/>
                  <a:gd name="connsiteX22" fmla="*/ 1794933 w 3462867"/>
                  <a:gd name="connsiteY22" fmla="*/ 939800 h 1811867"/>
                  <a:gd name="connsiteX23" fmla="*/ 1845733 w 3462867"/>
                  <a:gd name="connsiteY23" fmla="*/ 922867 h 1811867"/>
                  <a:gd name="connsiteX24" fmla="*/ 1913467 w 3462867"/>
                  <a:gd name="connsiteY24" fmla="*/ 905933 h 1811867"/>
                  <a:gd name="connsiteX25" fmla="*/ 1972733 w 3462867"/>
                  <a:gd name="connsiteY25" fmla="*/ 889000 h 1811867"/>
                  <a:gd name="connsiteX26" fmla="*/ 2015067 w 3462867"/>
                  <a:gd name="connsiteY26" fmla="*/ 880533 h 1811867"/>
                  <a:gd name="connsiteX27" fmla="*/ 2057400 w 3462867"/>
                  <a:gd name="connsiteY27" fmla="*/ 863600 h 1811867"/>
                  <a:gd name="connsiteX28" fmla="*/ 2108200 w 3462867"/>
                  <a:gd name="connsiteY28" fmla="*/ 855133 h 1811867"/>
                  <a:gd name="connsiteX29" fmla="*/ 2150533 w 3462867"/>
                  <a:gd name="connsiteY29" fmla="*/ 846667 h 1811867"/>
                  <a:gd name="connsiteX30" fmla="*/ 2175933 w 3462867"/>
                  <a:gd name="connsiteY30" fmla="*/ 838200 h 1811867"/>
                  <a:gd name="connsiteX31" fmla="*/ 2209800 w 3462867"/>
                  <a:gd name="connsiteY31" fmla="*/ 829733 h 1811867"/>
                  <a:gd name="connsiteX32" fmla="*/ 2243667 w 3462867"/>
                  <a:gd name="connsiteY32" fmla="*/ 812800 h 1811867"/>
                  <a:gd name="connsiteX33" fmla="*/ 2396067 w 3462867"/>
                  <a:gd name="connsiteY33" fmla="*/ 804333 h 1811867"/>
                  <a:gd name="connsiteX34" fmla="*/ 2396067 w 3462867"/>
                  <a:gd name="connsiteY34" fmla="*/ 804333 h 1811867"/>
                  <a:gd name="connsiteX35" fmla="*/ 2413000 w 3462867"/>
                  <a:gd name="connsiteY35" fmla="*/ 406400 h 1811867"/>
                  <a:gd name="connsiteX36" fmla="*/ 2946400 w 3462867"/>
                  <a:gd name="connsiteY36" fmla="*/ 152400 h 1811867"/>
                  <a:gd name="connsiteX37" fmla="*/ 3462867 w 3462867"/>
                  <a:gd name="connsiteY37" fmla="*/ 0 h 1811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462867" h="1811867">
                    <a:moveTo>
                      <a:pt x="0" y="1811867"/>
                    </a:moveTo>
                    <a:lnTo>
                      <a:pt x="355600" y="1811867"/>
                    </a:lnTo>
                    <a:lnTo>
                      <a:pt x="355600" y="1701800"/>
                    </a:lnTo>
                    <a:cubicBezTo>
                      <a:pt x="544689" y="1583267"/>
                      <a:pt x="731732" y="1461405"/>
                      <a:pt x="922867" y="1346200"/>
                    </a:cubicBezTo>
                    <a:cubicBezTo>
                      <a:pt x="954639" y="1327050"/>
                      <a:pt x="975952" y="1332643"/>
                      <a:pt x="1007533" y="1320800"/>
                    </a:cubicBezTo>
                    <a:cubicBezTo>
                      <a:pt x="1019351" y="1316368"/>
                      <a:pt x="1029681" y="1308554"/>
                      <a:pt x="1041400" y="1303867"/>
                    </a:cubicBezTo>
                    <a:cubicBezTo>
                      <a:pt x="1057973" y="1297238"/>
                      <a:pt x="1076235" y="1294915"/>
                      <a:pt x="1092200" y="1286933"/>
                    </a:cubicBezTo>
                    <a:cubicBezTo>
                      <a:pt x="1103489" y="1281289"/>
                      <a:pt x="1114466" y="1274972"/>
                      <a:pt x="1126067" y="1270000"/>
                    </a:cubicBezTo>
                    <a:cubicBezTo>
                      <a:pt x="1134270" y="1266484"/>
                      <a:pt x="1143485" y="1265524"/>
                      <a:pt x="1151467" y="1261533"/>
                    </a:cubicBezTo>
                    <a:cubicBezTo>
                      <a:pt x="1209936" y="1232298"/>
                      <a:pt x="1140251" y="1253755"/>
                      <a:pt x="1210733" y="1236133"/>
                    </a:cubicBezTo>
                    <a:cubicBezTo>
                      <a:pt x="1224808" y="1222059"/>
                      <a:pt x="1233842" y="1210811"/>
                      <a:pt x="1253067" y="1202267"/>
                    </a:cubicBezTo>
                    <a:cubicBezTo>
                      <a:pt x="1269378" y="1195018"/>
                      <a:pt x="1289015" y="1195234"/>
                      <a:pt x="1303867" y="1185333"/>
                    </a:cubicBezTo>
                    <a:cubicBezTo>
                      <a:pt x="1376663" y="1136803"/>
                      <a:pt x="1284557" y="1194988"/>
                      <a:pt x="1354667" y="1159933"/>
                    </a:cubicBezTo>
                    <a:cubicBezTo>
                      <a:pt x="1369386" y="1152574"/>
                      <a:pt x="1382281" y="1141892"/>
                      <a:pt x="1397000" y="1134533"/>
                    </a:cubicBezTo>
                    <a:cubicBezTo>
                      <a:pt x="1410593" y="1127736"/>
                      <a:pt x="1425445" y="1123772"/>
                      <a:pt x="1439333" y="1117600"/>
                    </a:cubicBezTo>
                    <a:cubicBezTo>
                      <a:pt x="1496258" y="1092301"/>
                      <a:pt x="1449293" y="1106644"/>
                      <a:pt x="1507067" y="1092200"/>
                    </a:cubicBezTo>
                    <a:cubicBezTo>
                      <a:pt x="1547317" y="1065367"/>
                      <a:pt x="1522816" y="1078483"/>
                      <a:pt x="1583267" y="1058333"/>
                    </a:cubicBezTo>
                    <a:lnTo>
                      <a:pt x="1608667" y="1049867"/>
                    </a:lnTo>
                    <a:cubicBezTo>
                      <a:pt x="1657194" y="977075"/>
                      <a:pt x="1592578" y="1062738"/>
                      <a:pt x="1651000" y="1016000"/>
                    </a:cubicBezTo>
                    <a:cubicBezTo>
                      <a:pt x="1658946" y="1009643"/>
                      <a:pt x="1659304" y="995993"/>
                      <a:pt x="1667933" y="990600"/>
                    </a:cubicBezTo>
                    <a:cubicBezTo>
                      <a:pt x="1683069" y="981140"/>
                      <a:pt x="1701800" y="979311"/>
                      <a:pt x="1718733" y="973667"/>
                    </a:cubicBezTo>
                    <a:lnTo>
                      <a:pt x="1744133" y="965200"/>
                    </a:lnTo>
                    <a:cubicBezTo>
                      <a:pt x="1771334" y="938001"/>
                      <a:pt x="1750351" y="953175"/>
                      <a:pt x="1794933" y="939800"/>
                    </a:cubicBezTo>
                    <a:cubicBezTo>
                      <a:pt x="1812029" y="934671"/>
                      <a:pt x="1828571" y="927771"/>
                      <a:pt x="1845733" y="922867"/>
                    </a:cubicBezTo>
                    <a:cubicBezTo>
                      <a:pt x="1868110" y="916473"/>
                      <a:pt x="1891388" y="913292"/>
                      <a:pt x="1913467" y="905933"/>
                    </a:cubicBezTo>
                    <a:cubicBezTo>
                      <a:pt x="1941748" y="896507"/>
                      <a:pt x="1940846" y="896086"/>
                      <a:pt x="1972733" y="889000"/>
                    </a:cubicBezTo>
                    <a:cubicBezTo>
                      <a:pt x="1986781" y="885878"/>
                      <a:pt x="2001283" y="884668"/>
                      <a:pt x="2015067" y="880533"/>
                    </a:cubicBezTo>
                    <a:cubicBezTo>
                      <a:pt x="2029624" y="876166"/>
                      <a:pt x="2042738" y="867599"/>
                      <a:pt x="2057400" y="863600"/>
                    </a:cubicBezTo>
                    <a:cubicBezTo>
                      <a:pt x="2073962" y="859083"/>
                      <a:pt x="2091310" y="858204"/>
                      <a:pt x="2108200" y="855133"/>
                    </a:cubicBezTo>
                    <a:cubicBezTo>
                      <a:pt x="2122358" y="852559"/>
                      <a:pt x="2136572" y="850157"/>
                      <a:pt x="2150533" y="846667"/>
                    </a:cubicBezTo>
                    <a:cubicBezTo>
                      <a:pt x="2159191" y="844502"/>
                      <a:pt x="2167352" y="840652"/>
                      <a:pt x="2175933" y="838200"/>
                    </a:cubicBezTo>
                    <a:cubicBezTo>
                      <a:pt x="2187122" y="835003"/>
                      <a:pt x="2198904" y="833819"/>
                      <a:pt x="2209800" y="829733"/>
                    </a:cubicBezTo>
                    <a:cubicBezTo>
                      <a:pt x="2221618" y="825301"/>
                      <a:pt x="2231172" y="814585"/>
                      <a:pt x="2243667" y="812800"/>
                    </a:cubicBezTo>
                    <a:cubicBezTo>
                      <a:pt x="2304096" y="804167"/>
                      <a:pt x="2344609" y="804333"/>
                      <a:pt x="2396067" y="804333"/>
                    </a:cubicBezTo>
                    <a:lnTo>
                      <a:pt x="2396067" y="804333"/>
                    </a:lnTo>
                    <a:lnTo>
                      <a:pt x="2413000" y="406400"/>
                    </a:lnTo>
                    <a:lnTo>
                      <a:pt x="2946400" y="152400"/>
                    </a:lnTo>
                    <a:lnTo>
                      <a:pt x="3462867" y="0"/>
                    </a:lnTo>
                  </a:path>
                </a:pathLst>
              </a:custGeom>
              <a:ln w="152400" cap="flat" cmpd="sng" algn="ctr">
                <a:solidFill>
                  <a:srgbClr val="008000">
                    <a:alpha val="4100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1935398" y="4254542"/>
                <a:ext cx="2483325" cy="63095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1935398" y="4153648"/>
                <a:ext cx="1365468" cy="452446"/>
              </a:xfrm>
              <a:prstGeom prst="rect">
                <a:avLst/>
              </a:prstGeom>
              <a:solidFill>
                <a:srgbClr val="FFFFFF">
                  <a:alpha val="81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008000"/>
                    </a:solidFill>
                  </a:rPr>
                  <a:t>R-process</a:t>
                </a:r>
                <a:endParaRPr kumimoji="1" lang="ja-JP" altLang="en-US" sz="20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044032" y="4885494"/>
                <a:ext cx="3253920" cy="8297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R3_FoilSe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367" y="910503"/>
            <a:ext cx="2830013" cy="450160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40256" y="247525"/>
            <a:ext cx="767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omic Sans MS"/>
                <a:cs typeface="Comic Sans MS"/>
              </a:rPr>
              <a:t>Highly-Sensitive Beam Diagnostic Devices II </a:t>
            </a:r>
            <a:endParaRPr kumimoji="1" lang="ja-JP" altLang="en-US" sz="2800" dirty="0">
              <a:latin typeface="Comic Sans MS"/>
              <a:cs typeface="Comic Sans M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8356" y="1296843"/>
            <a:ext cx="3798711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C-Foil Timing Monitor</a:t>
            </a:r>
            <a:endParaRPr kumimoji="1" lang="ja-JP" altLang="en-US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8" name="四角形吹き出し 7"/>
          <p:cNvSpPr/>
          <p:nvPr/>
        </p:nvSpPr>
        <p:spPr>
          <a:xfrm rot="10800000">
            <a:off x="686928" y="1916704"/>
            <a:ext cx="4238095" cy="2986511"/>
          </a:xfrm>
          <a:prstGeom prst="wedgeRectCallout">
            <a:avLst>
              <a:gd name="adj1" fmla="val -93777"/>
              <a:gd name="adj2" fmla="val 2060"/>
            </a:avLst>
          </a:prstGeom>
          <a:solidFill>
            <a:schemeClr val="bg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foil_detec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56" y="1985735"/>
            <a:ext cx="4050033" cy="280957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49884" y="5030029"/>
            <a:ext cx="3777983" cy="1477328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 cap="flat" cmpd="sng" algn="ctr">
            <a:solidFill>
              <a:schemeClr val="bg1">
                <a:lumMod val="50000"/>
                <a:alpha val="62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60μg/cm</a:t>
            </a:r>
            <a:r>
              <a:rPr kumimoji="1" lang="en-US" altLang="ja-JP" baseline="300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dirty="0" smtClean="0">
                <a:solidFill>
                  <a:srgbClr val="0000FF"/>
                </a:solidFill>
              </a:rPr>
              <a:t> C foil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MCP secondary electron detector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Window size : 100×50 mm</a:t>
            </a:r>
            <a:r>
              <a:rPr kumimoji="1" lang="en-US" altLang="ja-JP" baseline="30000" dirty="0" smtClean="0">
                <a:solidFill>
                  <a:srgbClr val="0000FF"/>
                </a:solidFill>
              </a:rPr>
              <a:t>2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Position sensitivity : less than 10mm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Efficiency : 75 %</a:t>
            </a:r>
            <a:endParaRPr kumimoji="1" lang="en-US" altLang="ja-JP" dirty="0" smtClean="0">
              <a:solidFill>
                <a:srgbClr val="0000FF"/>
              </a:solidFill>
            </a:endParaRPr>
          </a:p>
        </p:txBody>
      </p:sp>
      <p:pic>
        <p:nvPicPr>
          <p:cNvPr id="10" name="コンテンツ プレースホルダ 3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546328"/>
            <a:ext cx="1860580" cy="2062629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5293405" y="4007534"/>
            <a:ext cx="2553065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Test with </a:t>
            </a:r>
            <a:r>
              <a:rPr kumimoji="1" lang="en-US" altLang="ja-JP" baseline="30000" dirty="0" smtClean="0">
                <a:solidFill>
                  <a:srgbClr val="008000"/>
                </a:solidFill>
              </a:rPr>
              <a:t>84</a:t>
            </a:r>
            <a:r>
              <a:rPr kumimoji="1" lang="en-US" altLang="ja-JP" dirty="0" smtClean="0">
                <a:solidFill>
                  <a:srgbClr val="008000"/>
                </a:solidFill>
              </a:rPr>
              <a:t>Kr 200MeV/u</a:t>
            </a:r>
          </a:p>
          <a:p>
            <a:r>
              <a:rPr lang="en-US" altLang="ja-JP" dirty="0" smtClean="0">
                <a:solidFill>
                  <a:srgbClr val="008000"/>
                </a:solidFill>
              </a:rPr>
              <a:t>Time resolution 340ps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69565" y="927511"/>
            <a:ext cx="461500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monitor for first ~1000-turns circulation 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R3_stru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14"/>
            <a:ext cx="4901359" cy="4708572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>
            <a:off x="339996" y="1905000"/>
            <a:ext cx="3823870" cy="3784600"/>
          </a:xfrm>
          <a:prstGeom prst="ellipse">
            <a:avLst/>
          </a:prstGeom>
          <a:noFill/>
          <a:ln w="57150" cap="flat" cmpd="sng" algn="ctr">
            <a:solidFill>
              <a:srgbClr val="F026FF">
                <a:alpha val="59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78096" y="1930400"/>
            <a:ext cx="3569870" cy="3594100"/>
          </a:xfrm>
          <a:prstGeom prst="ellipse">
            <a:avLst/>
          </a:prstGeom>
          <a:noFill/>
          <a:ln w="57150" cap="flat" cmpd="sng" algn="ctr">
            <a:solidFill>
              <a:srgbClr val="F026FF">
                <a:alpha val="59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39996" y="1803400"/>
            <a:ext cx="4052470" cy="4106886"/>
          </a:xfrm>
          <a:prstGeom prst="ellipse">
            <a:avLst/>
          </a:prstGeom>
          <a:noFill/>
          <a:ln w="57150" cap="flat" cmpd="sng" algn="ctr">
            <a:solidFill>
              <a:srgbClr val="F026FF">
                <a:alpha val="59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29629" y="2555296"/>
            <a:ext cx="339996" cy="355600"/>
          </a:xfrm>
          <a:prstGeom prst="ellipse">
            <a:avLst/>
          </a:prstGeom>
          <a:solidFill>
            <a:srgbClr val="FF0000">
              <a:alpha val="38000"/>
            </a:srgbClr>
          </a:solidFill>
          <a:ln>
            <a:solidFill>
              <a:srgbClr val="FF0000">
                <a:alpha val="5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529629" y="4739696"/>
            <a:ext cx="339996" cy="355600"/>
          </a:xfrm>
          <a:prstGeom prst="ellipse">
            <a:avLst/>
          </a:prstGeom>
          <a:solidFill>
            <a:srgbClr val="0000FF">
              <a:alpha val="38000"/>
            </a:srgbClr>
          </a:solidFill>
          <a:ln>
            <a:solidFill>
              <a:srgbClr val="000090">
                <a:alpha val="5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2356435" y="1727200"/>
            <a:ext cx="339996" cy="355600"/>
          </a:xfrm>
          <a:prstGeom prst="ellipse">
            <a:avLst/>
          </a:prstGeom>
          <a:solidFill>
            <a:srgbClr val="008000">
              <a:alpha val="38000"/>
            </a:srgbClr>
          </a:solidFill>
          <a:ln>
            <a:solidFill>
              <a:srgbClr val="336633">
                <a:alpha val="5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9625" y="2701303"/>
            <a:ext cx="717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6/6</a:t>
            </a:r>
            <a:endParaRPr kumimoji="1" lang="ja-JP" alt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69625" y="4508863"/>
            <a:ext cx="66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1/6</a:t>
            </a:r>
            <a:endParaRPr kumimoji="1" lang="ja-JP" alt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37498" y="2101139"/>
            <a:ext cx="717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336633"/>
                </a:solidFill>
                <a:latin typeface="Comic Sans MS"/>
                <a:cs typeface="Comic Sans MS"/>
              </a:rPr>
              <a:t>5/6</a:t>
            </a:r>
            <a:endParaRPr kumimoji="1" lang="ja-JP" altLang="en-US" sz="2400" dirty="0">
              <a:solidFill>
                <a:srgbClr val="336633"/>
              </a:solidFill>
              <a:latin typeface="Comic Sans MS"/>
              <a:cs typeface="Comic Sans M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91735" y="1875820"/>
            <a:ext cx="42207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Momentum distribution of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a</a:t>
            </a:r>
            <a:r>
              <a:rPr lang="en-US" altLang="ja-JP" dirty="0" smtClean="0">
                <a:latin typeface="Comic Sans MS"/>
                <a:cs typeface="Comic Sans MS"/>
              </a:rPr>
              <a:t>-particles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7912" y="509135"/>
            <a:ext cx="8007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omic Sans MS"/>
                <a:cs typeface="Comic Sans MS"/>
              </a:rPr>
              <a:t>First confirmation of</a:t>
            </a:r>
            <a:r>
              <a:rPr lang="en-US" altLang="ja-JP" sz="2800" dirty="0" smtClean="0">
                <a:latin typeface="Comic Sans MS"/>
                <a:cs typeface="Comic Sans MS"/>
              </a:rPr>
              <a:t> </a:t>
            </a:r>
            <a:r>
              <a:rPr lang="en-US" altLang="ja-JP" sz="2800" dirty="0" smtClean="0">
                <a:latin typeface="Symbol" charset="2"/>
                <a:cs typeface="Symbol" charset="2"/>
              </a:rPr>
              <a:t>a</a:t>
            </a:r>
            <a:r>
              <a:rPr lang="en-US" altLang="ja-JP" sz="2800" dirty="0" smtClean="0">
                <a:latin typeface="Comic Sans MS"/>
                <a:cs typeface="Comic Sans MS"/>
              </a:rPr>
              <a:t>-particle one-revolution</a:t>
            </a:r>
            <a:endParaRPr kumimoji="1" lang="ja-JP" altLang="en-US" sz="2800" dirty="0">
              <a:latin typeface="Comic Sans MS"/>
              <a:cs typeface="Comic Sans MS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0" y="2245152"/>
            <a:ext cx="4572000" cy="337639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484722" y="422259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charset="2"/>
                <a:cs typeface="Symbol" charset="2"/>
              </a:rPr>
              <a:t>D</a:t>
            </a:r>
            <a:r>
              <a:rPr kumimoji="1" lang="en-US" altLang="ja-JP" dirty="0" smtClean="0"/>
              <a:t>p/p~6.5%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10156" y="509135"/>
            <a:ext cx="6875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omic Sans MS"/>
                <a:cs typeface="Comic Sans MS"/>
              </a:rPr>
              <a:t>Tuning of </a:t>
            </a:r>
            <a:r>
              <a:rPr lang="en-US" altLang="ja-JP" sz="2800" dirty="0" err="1" smtClean="0">
                <a:latin typeface="Comic Sans MS"/>
                <a:cs typeface="Comic Sans MS"/>
              </a:rPr>
              <a:t>Isochronism</a:t>
            </a:r>
            <a:r>
              <a:rPr lang="en-US" altLang="ja-JP" sz="2800" dirty="0" smtClean="0">
                <a:latin typeface="Comic Sans MS"/>
                <a:cs typeface="Comic Sans MS"/>
              </a:rPr>
              <a:t> in </a:t>
            </a:r>
            <a:r>
              <a:rPr lang="en-US" altLang="ja-JP" sz="2800" dirty="0" smtClean="0">
                <a:latin typeface="Symbol" charset="2"/>
                <a:cs typeface="Symbol" charset="2"/>
              </a:rPr>
              <a:t>a</a:t>
            </a:r>
            <a:r>
              <a:rPr lang="en-US" altLang="ja-JP" sz="2800" dirty="0" smtClean="0">
                <a:latin typeface="Comic Sans MS"/>
                <a:cs typeface="Comic Sans MS"/>
              </a:rPr>
              <a:t>-particle test</a:t>
            </a:r>
            <a:endParaRPr kumimoji="1" lang="ja-JP" altLang="en-US" sz="2800" dirty="0">
              <a:latin typeface="Comic Sans MS"/>
              <a:cs typeface="Comic Sans M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150" y="1447800"/>
            <a:ext cx="4368800" cy="2921523"/>
          </a:xfrm>
          <a:prstGeom prst="rect">
            <a:avLst/>
          </a:prstGeom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5562362" y="4536063"/>
            <a:ext cx="277938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Expected optimum value </a:t>
            </a:r>
          </a:p>
          <a:p>
            <a:r>
              <a:rPr lang="en-US" altLang="ja-JP" dirty="0" smtClean="0">
                <a:latin typeface="Comic Sans MS"/>
                <a:cs typeface="Comic Sans MS"/>
              </a:rPr>
              <a:t>(dB/dr)/B</a:t>
            </a:r>
            <a:r>
              <a:rPr lang="en-US" altLang="ja-JP" baseline="-25000" dirty="0" smtClean="0">
                <a:latin typeface="Comic Sans MS"/>
                <a:cs typeface="Comic Sans MS"/>
              </a:rPr>
              <a:t>0</a:t>
            </a:r>
            <a:r>
              <a:rPr lang="en-US" altLang="ja-JP" dirty="0" smtClean="0">
                <a:latin typeface="Comic Sans MS"/>
                <a:cs typeface="Comic Sans MS"/>
              </a:rPr>
              <a:t> </a:t>
            </a:r>
            <a:r>
              <a:rPr kumimoji="1" lang="en-US" altLang="ja-JP" dirty="0" smtClean="0">
                <a:latin typeface="Comic Sans MS"/>
                <a:cs typeface="Comic Sans MS"/>
              </a:rPr>
              <a:t>= 0.205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2022957" y="3048000"/>
            <a:ext cx="444499" cy="1588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10800000" flipV="1">
            <a:off x="2645256" y="3049588"/>
            <a:ext cx="504344" cy="1588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811932" y="4516735"/>
            <a:ext cx="331104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Spectral resolution is limited </a:t>
            </a:r>
          </a:p>
          <a:p>
            <a:r>
              <a:rPr lang="en-US" altLang="ja-JP" dirty="0" smtClean="0">
                <a:latin typeface="Comic Sans MS"/>
                <a:cs typeface="Comic Sans MS"/>
              </a:rPr>
              <a:t>by current TOF detector</a:t>
            </a:r>
          </a:p>
          <a:p>
            <a:r>
              <a:rPr kumimoji="1" lang="en-US" altLang="ja-JP" dirty="0" smtClean="0">
                <a:latin typeface="Comic Sans MS"/>
                <a:cs typeface="Comic Sans MS"/>
              </a:rPr>
              <a:t>characteristics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10100" y="1384300"/>
            <a:ext cx="4095750" cy="30246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図形グループ 4"/>
          <p:cNvGrpSpPr/>
          <p:nvPr/>
        </p:nvGrpSpPr>
        <p:grpSpPr>
          <a:xfrm>
            <a:off x="0" y="718314"/>
            <a:ext cx="9144000" cy="5522976"/>
            <a:chOff x="0" y="557441"/>
            <a:chExt cx="9144000" cy="5522976"/>
          </a:xfrm>
        </p:grpSpPr>
        <p:pic>
          <p:nvPicPr>
            <p:cNvPr id="6" name="図 5" descr="RIBF新鳥瞰図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57441"/>
              <a:ext cx="9144000" cy="5522976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4893733" y="3542268"/>
              <a:ext cx="678216" cy="40011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SRC</a:t>
              </a:r>
              <a:endParaRPr kumimoji="1" lang="ja-JP" altLang="en-US" sz="20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240635" y="5066269"/>
              <a:ext cx="549349" cy="338554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Comic Sans MS"/>
                  <a:cs typeface="Comic Sans MS"/>
                </a:rPr>
                <a:t>IRC</a:t>
              </a:r>
              <a:endParaRPr kumimoji="1" lang="ja-JP" alt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97808" y="4140313"/>
              <a:ext cx="549349" cy="338554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err="1" smtClean="0">
                  <a:latin typeface="Comic Sans MS"/>
                  <a:cs typeface="Comic Sans MS"/>
                </a:rPr>
                <a:t>fRC</a:t>
              </a:r>
              <a:endParaRPr kumimoji="1" lang="ja-JP" alt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541592" y="3090446"/>
              <a:ext cx="566181" cy="338554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Comic Sans MS"/>
                  <a:cs typeface="Comic Sans MS"/>
                </a:rPr>
                <a:t>RRC</a:t>
              </a:r>
              <a:endParaRPr kumimoji="1" lang="ja-JP" alt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788915" y="1380236"/>
              <a:ext cx="63771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600" dirty="0" err="1" smtClean="0">
                  <a:latin typeface="Comic Sans MS"/>
                  <a:cs typeface="Comic Sans MS"/>
                </a:rPr>
                <a:t>Rilac</a:t>
              </a:r>
              <a:endParaRPr kumimoji="1" lang="ja-JP" alt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064051" y="1210959"/>
              <a:ext cx="56938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Comic Sans MS"/>
                  <a:cs typeface="Comic Sans MS"/>
                </a:rPr>
                <a:t>ECR</a:t>
              </a:r>
              <a:endParaRPr kumimoji="1" lang="ja-JP" alt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286166" y="1888067"/>
              <a:ext cx="63350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Comic Sans MS"/>
                  <a:cs typeface="Comic Sans MS"/>
                </a:rPr>
                <a:t>CSM</a:t>
              </a:r>
              <a:endParaRPr kumimoji="1" lang="ja-JP" alt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399118" y="2226621"/>
              <a:ext cx="85752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Comic Sans MS"/>
                  <a:cs typeface="Comic Sans MS"/>
                </a:rPr>
                <a:t>GARIS</a:t>
              </a:r>
              <a:endParaRPr kumimoji="1" lang="ja-JP" alt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869036" y="2534397"/>
              <a:ext cx="4924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Comic Sans MS"/>
                  <a:cs typeface="Comic Sans MS"/>
                </a:rPr>
                <a:t>AVF</a:t>
              </a:r>
              <a:endParaRPr kumimoji="1" lang="ja-JP" alt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920768" y="2446700"/>
              <a:ext cx="76294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Comic Sans MS"/>
                  <a:cs typeface="Comic Sans MS"/>
                </a:rPr>
                <a:t>Rilac2</a:t>
              </a:r>
              <a:endParaRPr kumimoji="1" lang="ja-JP" alt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355651" y="2921169"/>
              <a:ext cx="674784" cy="338554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Comic Sans MS"/>
                  <a:cs typeface="Comic Sans MS"/>
                </a:rPr>
                <a:t>RIPS</a:t>
              </a:r>
              <a:endParaRPr kumimoji="1" lang="ja-JP" alt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897671" y="4405812"/>
              <a:ext cx="1167006" cy="40011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BigRIPS</a:t>
              </a:r>
              <a:endParaRPr kumimoji="1" lang="ja-JP" altLang="en-US" sz="20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333730" y="2674947"/>
              <a:ext cx="1050137" cy="276999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err="1" smtClean="0">
                  <a:latin typeface="Comic Sans MS"/>
                  <a:cs typeface="Comic Sans MS"/>
                </a:rPr>
                <a:t>ZeroDegree</a:t>
              </a:r>
              <a:endParaRPr kumimoji="1" lang="ja-JP" alt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497299" y="2397948"/>
              <a:ext cx="946518" cy="276999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omic Sans MS"/>
                  <a:cs typeface="Comic Sans MS"/>
                </a:rPr>
                <a:t>SAMURAI</a:t>
              </a:r>
              <a:endParaRPr kumimoji="1" lang="ja-JP" alt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053668" y="3971036"/>
              <a:ext cx="1095172" cy="338554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SHARAQ</a:t>
              </a:r>
              <a:endParaRPr kumimoji="1" lang="ja-JP" altLang="en-US" sz="16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635908" y="353418"/>
            <a:ext cx="788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omic Sans MS"/>
                <a:cs typeface="Comic Sans MS"/>
              </a:rPr>
              <a:t>Location of R3 in the </a:t>
            </a:r>
            <a:r>
              <a:rPr lang="en-US" altLang="ja-JP" sz="2800" dirty="0" smtClean="0">
                <a:latin typeface="Comic Sans MS"/>
                <a:cs typeface="Comic Sans MS"/>
              </a:rPr>
              <a:t>RIKEN RI Beam Factory</a:t>
            </a:r>
            <a:endParaRPr kumimoji="1" lang="ja-JP" altLang="en-US" sz="2800" dirty="0">
              <a:latin typeface="Comic Sans MS"/>
              <a:cs typeface="Comic Sans M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7173049" y="2965960"/>
            <a:ext cx="866268" cy="82680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59172" y="2558821"/>
            <a:ext cx="1791175" cy="40011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Rare RI Ring</a:t>
            </a:r>
            <a:endParaRPr kumimoji="1" lang="ja-JP" altLang="en-US" sz="20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4684367" y="6077674"/>
            <a:ext cx="1264104" cy="296875"/>
          </a:xfrm>
          <a:prstGeom prst="wedgeRoundRectCallout">
            <a:avLst>
              <a:gd name="adj1" fmla="val -2173"/>
              <a:gd name="adj2" fmla="val -284722"/>
              <a:gd name="adj3" fmla="val 16667"/>
            </a:avLst>
          </a:prstGeom>
          <a:solidFill>
            <a:srgbClr val="0000FF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F0: Target</a:t>
            </a:r>
            <a:endParaRPr kumimoji="1" lang="ja-JP" altLang="en-US" sz="2000" dirty="0"/>
          </a:p>
        </p:txBody>
      </p:sp>
      <p:sp>
        <p:nvSpPr>
          <p:cNvPr id="25" name="角丸四角形吹き出し 24"/>
          <p:cNvSpPr/>
          <p:nvPr/>
        </p:nvSpPr>
        <p:spPr>
          <a:xfrm>
            <a:off x="6310844" y="5766993"/>
            <a:ext cx="2036716" cy="296875"/>
          </a:xfrm>
          <a:prstGeom prst="wedgeRoundRectCallout">
            <a:avLst>
              <a:gd name="adj1" fmla="val -75895"/>
              <a:gd name="adj2" fmla="val -334722"/>
              <a:gd name="adj3" fmla="val 16667"/>
            </a:avLst>
          </a:prstGeom>
          <a:solidFill>
            <a:srgbClr val="0000FF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F3: PID &amp; Trigger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675581" y="1710386"/>
            <a:ext cx="671979" cy="27699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omic Sans MS"/>
                <a:cs typeface="Comic Sans MS"/>
              </a:rPr>
              <a:t>SCRIT</a:t>
            </a:r>
            <a:endParaRPr kumimoji="1" lang="ja-JP" altLang="en-US" sz="1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R3_stru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04" y="363478"/>
            <a:ext cx="6429933" cy="617702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716429" y="96965"/>
            <a:ext cx="540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Comic Sans MS"/>
                <a:cs typeface="Comic Sans MS"/>
              </a:rPr>
              <a:t>R3: Cyclotron-like Lattice Structure</a:t>
            </a:r>
            <a:endParaRPr kumimoji="1" lang="ja-JP" altLang="en-US" sz="2400" dirty="0">
              <a:latin typeface="Comic Sans MS"/>
              <a:cs typeface="Comic Sans M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6694" y="759023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FF"/>
                </a:solidFill>
              </a:rPr>
              <a:t>Injection beam line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6104" y="590380"/>
            <a:ext cx="2351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</a:rPr>
              <a:t>Injection septum magnets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3911600" y="841007"/>
            <a:ext cx="431800" cy="352793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16200000" flipH="1">
            <a:off x="4191446" y="571945"/>
            <a:ext cx="276593" cy="814716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95442" y="4264340"/>
            <a:ext cx="15772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</a:rPr>
              <a:t>Extraction </a:t>
            </a:r>
          </a:p>
          <a:p>
            <a:r>
              <a:rPr kumimoji="1" lang="en-US" altLang="ja-JP" sz="1600" dirty="0" smtClean="0">
                <a:solidFill>
                  <a:srgbClr val="0000FF"/>
                </a:solidFill>
              </a:rPr>
              <a:t>septum magnets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1676104" y="4620228"/>
            <a:ext cx="724196" cy="484020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639404" y="4620228"/>
            <a:ext cx="602149" cy="129575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08142" y="3799467"/>
            <a:ext cx="1479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</a:rPr>
              <a:t>Sector magnets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95442" y="2473894"/>
            <a:ext cx="1983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Sector magnets</a:t>
            </a:r>
          </a:p>
          <a:p>
            <a:r>
              <a:rPr lang="en-US" altLang="ja-JP" sz="2000" dirty="0" err="1" smtClean="0">
                <a:solidFill>
                  <a:srgbClr val="FF0000"/>
                </a:solidFill>
              </a:rPr>
              <a:t>wirh</a:t>
            </a:r>
            <a:r>
              <a:rPr lang="en-US" altLang="ja-JP" sz="2000" dirty="0" smtClean="0">
                <a:solidFill>
                  <a:srgbClr val="FF0000"/>
                </a:solidFill>
              </a:rPr>
              <a:t> 10 trim coils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20" name="直線コネクタ 19"/>
          <p:cNvCxnSpPr>
            <a:endCxn id="18" idx="3"/>
          </p:cNvCxnSpPr>
          <p:nvPr/>
        </p:nvCxnSpPr>
        <p:spPr>
          <a:xfrm rot="10800000" flipV="1">
            <a:off x="1688034" y="3954944"/>
            <a:ext cx="260462" cy="13800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endCxn id="18" idx="3"/>
          </p:cNvCxnSpPr>
          <p:nvPr/>
        </p:nvCxnSpPr>
        <p:spPr>
          <a:xfrm rot="5400000">
            <a:off x="1606022" y="3618964"/>
            <a:ext cx="431792" cy="26776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16200000" flipH="1">
            <a:off x="847644" y="3183994"/>
            <a:ext cx="2029797" cy="446278"/>
          </a:xfrm>
          <a:prstGeom prst="line">
            <a:avLst/>
          </a:prstGeom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16200000" flipH="1">
            <a:off x="1562494" y="2469141"/>
            <a:ext cx="666256" cy="512437"/>
          </a:xfrm>
          <a:prstGeom prst="line">
            <a:avLst/>
          </a:prstGeom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2178053" y="6124237"/>
            <a:ext cx="1819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Cavity-type</a:t>
            </a:r>
          </a:p>
          <a:p>
            <a:r>
              <a:rPr lang="en-US" altLang="ja-JP" sz="2000" dirty="0" err="1" smtClean="0">
                <a:solidFill>
                  <a:srgbClr val="FF0000"/>
                </a:solidFill>
              </a:rPr>
              <a:t>Schottky</a:t>
            </a:r>
            <a:r>
              <a:rPr lang="en-US" altLang="ja-JP" sz="2000" dirty="0" smtClean="0">
                <a:solidFill>
                  <a:srgbClr val="FF0000"/>
                </a:solidFill>
              </a:rPr>
              <a:t> pickup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 rot="5400000">
            <a:off x="4413104" y="6396626"/>
            <a:ext cx="277370" cy="1037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7216770" y="4292315"/>
            <a:ext cx="1764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Fast-response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Kicker magnets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6830278" y="4937319"/>
            <a:ext cx="360219" cy="358581"/>
          </a:xfrm>
          <a:prstGeom prst="line">
            <a:avLst/>
          </a:prstGeom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7240465" y="2593116"/>
            <a:ext cx="168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C-Foil timing detector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64" name="直線コネクタ 63"/>
          <p:cNvCxnSpPr>
            <a:endCxn id="42" idx="1"/>
          </p:cNvCxnSpPr>
          <p:nvPr/>
        </p:nvCxnSpPr>
        <p:spPr>
          <a:xfrm rot="5400000" flipH="1" flipV="1">
            <a:off x="6688902" y="2153538"/>
            <a:ext cx="565938" cy="283186"/>
          </a:xfrm>
          <a:prstGeom prst="line">
            <a:avLst/>
          </a:prstGeom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 rot="20952669">
            <a:off x="2491251" y="5591865"/>
            <a:ext cx="171042" cy="34316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247355" y="5620958"/>
            <a:ext cx="8910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</a:rPr>
              <a:t>(Stop 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</a:rPr>
              <a:t>and PID)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cxnSp>
        <p:nvCxnSpPr>
          <p:cNvPr id="75" name="直線コネクタ 74"/>
          <p:cNvCxnSpPr/>
          <p:nvPr/>
        </p:nvCxnSpPr>
        <p:spPr>
          <a:xfrm rot="16200000" flipH="1">
            <a:off x="5020157" y="869103"/>
            <a:ext cx="152398" cy="9620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4726896" y="590380"/>
            <a:ext cx="708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</a:rPr>
              <a:t>(Start)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92900" y="1859085"/>
            <a:ext cx="4251678" cy="1200328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latin typeface="Comic Sans MS"/>
                <a:cs typeface="Comic Sans MS"/>
              </a:rPr>
              <a:t>       Hexagonal-Symmetry </a:t>
            </a:r>
          </a:p>
          <a:p>
            <a:r>
              <a:rPr lang="en-US" altLang="ja-JP" sz="2000" u="sng" dirty="0" smtClean="0">
                <a:latin typeface="Comic Sans MS"/>
                <a:cs typeface="Comic Sans MS"/>
              </a:rPr>
              <a:t>Weak-Focusing Lattice Structure</a:t>
            </a:r>
          </a:p>
          <a:p>
            <a:endParaRPr lang="en-US" altLang="ja-JP" sz="1600" dirty="0" smtClean="0">
              <a:latin typeface="Comic Sans MS"/>
              <a:cs typeface="Comic Sans MS"/>
            </a:endParaRPr>
          </a:p>
          <a:p>
            <a:r>
              <a:rPr lang="en-US" altLang="ja-JP" sz="1600" dirty="0" smtClean="0">
                <a:latin typeface="Comic Sans MS"/>
                <a:cs typeface="Comic Sans MS"/>
              </a:rPr>
              <a:t>        Circumference : 60.3m</a:t>
            </a:r>
            <a:endParaRPr lang="ja-JP" altLang="en-US" sz="1600" dirty="0" smtClean="0">
              <a:latin typeface="Comic Sans MS"/>
              <a:cs typeface="Comic Sans MS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819400" y="2944020"/>
            <a:ext cx="3485288" cy="1805783"/>
          </a:xfrm>
          <a:prstGeom prst="rect">
            <a:avLst/>
          </a:prstGeom>
          <a:noFill/>
        </p:spPr>
      </p:pic>
      <p:sp>
        <p:nvSpPr>
          <p:cNvPr id="32" name="テキスト ボックス 31"/>
          <p:cNvSpPr txBox="1"/>
          <p:nvPr/>
        </p:nvSpPr>
        <p:spPr>
          <a:xfrm>
            <a:off x="5544099" y="3146623"/>
            <a:ext cx="935948" cy="307777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1/6 Optics</a:t>
            </a:r>
            <a:endParaRPr kumimoji="1" lang="ja-JP" altLang="en-US" sz="1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78542" y="4620228"/>
            <a:ext cx="33015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Comic Sans MS"/>
                <a:cs typeface="Comic Sans MS"/>
              </a:rPr>
              <a:t>Tunes:     1.21 / 0.84</a:t>
            </a:r>
          </a:p>
          <a:p>
            <a:r>
              <a:rPr lang="en-US" altLang="ja-JP" sz="1600" dirty="0" smtClean="0">
                <a:latin typeface="Comic Sans MS"/>
                <a:cs typeface="Comic Sans MS"/>
              </a:rPr>
              <a:t>Acceptance :</a:t>
            </a:r>
          </a:p>
          <a:p>
            <a:r>
              <a:rPr lang="ja-JP" altLang="en-US" sz="1600" dirty="0" smtClean="0">
                <a:latin typeface="Comic Sans MS"/>
                <a:cs typeface="Comic Sans MS"/>
              </a:rPr>
              <a:t>　</a:t>
            </a:r>
            <a:r>
              <a:rPr lang="en-US" altLang="ja-JP" sz="1600" dirty="0" smtClean="0">
                <a:latin typeface="Comic Sans MS"/>
                <a:cs typeface="Comic Sans MS"/>
              </a:rPr>
              <a:t>Momentum </a:t>
            </a:r>
            <a:r>
              <a:rPr lang="en-US" altLang="ja-JP" sz="1600" dirty="0" smtClean="0">
                <a:latin typeface="Symbol" charset="2"/>
                <a:cs typeface="Symbol" charset="2"/>
              </a:rPr>
              <a:t>D</a:t>
            </a:r>
            <a:r>
              <a:rPr lang="en-US" altLang="ja-JP" sz="1600" dirty="0" smtClean="0">
                <a:latin typeface="Comic Sans MS"/>
                <a:cs typeface="Comic Sans MS"/>
              </a:rPr>
              <a:t>P/P=±0.5%</a:t>
            </a:r>
          </a:p>
          <a:p>
            <a:r>
              <a:rPr lang="ja-JP" altLang="en-US" sz="1600" dirty="0" smtClean="0">
                <a:latin typeface="Comic Sans MS"/>
                <a:cs typeface="Comic Sans MS"/>
              </a:rPr>
              <a:t>　</a:t>
            </a:r>
            <a:r>
              <a:rPr lang="en-US" altLang="ja-JP" sz="1600" dirty="0" smtClean="0">
                <a:latin typeface="Comic Sans MS"/>
                <a:cs typeface="Comic Sans MS"/>
              </a:rPr>
              <a:t>Transverse 20</a:t>
            </a:r>
            <a:r>
              <a:rPr lang="en-US" altLang="ja-JP" sz="1600" dirty="0" smtClean="0">
                <a:latin typeface="Symbol" charset="2"/>
                <a:cs typeface="Symbol" charset="2"/>
              </a:rPr>
              <a:t>p</a:t>
            </a:r>
            <a:r>
              <a:rPr lang="en-US" altLang="ja-JP" sz="1600" dirty="0" smtClean="0">
                <a:latin typeface="Comic Sans MS"/>
                <a:cs typeface="Comic Sans MS"/>
              </a:rPr>
              <a:t> / 10</a:t>
            </a:r>
            <a:r>
              <a:rPr lang="en-US" altLang="ja-JP" sz="1600" dirty="0" smtClean="0">
                <a:latin typeface="Symbol" charset="2"/>
                <a:cs typeface="Symbol" charset="2"/>
              </a:rPr>
              <a:t>p</a:t>
            </a:r>
            <a:r>
              <a:rPr lang="en-US" altLang="ja-JP" sz="1600" dirty="0" smtClean="0">
                <a:latin typeface="Comic Sans MS"/>
                <a:cs typeface="Comic Sans MS"/>
              </a:rPr>
              <a:t> mm </a:t>
            </a:r>
            <a:r>
              <a:rPr lang="en-US" altLang="ja-JP" sz="1600" dirty="0" err="1" smtClean="0">
                <a:latin typeface="Comic Sans MS"/>
                <a:cs typeface="Comic Sans MS"/>
              </a:rPr>
              <a:t>mrad</a:t>
            </a:r>
            <a:endParaRPr lang="ja-JP" altLang="en-US" sz="1600" dirty="0" smtClean="0">
              <a:latin typeface="Comic Sans MS"/>
              <a:cs typeface="Comic Sans MS"/>
            </a:endParaRPr>
          </a:p>
        </p:txBody>
      </p:sp>
      <p:pic>
        <p:nvPicPr>
          <p:cNvPr id="31" name="図 30" descr="trimcoil_ph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42" y="1117600"/>
            <a:ext cx="2026522" cy="1274632"/>
          </a:xfrm>
          <a:prstGeom prst="rec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4" name="図 33" descr="schottky_全景ope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97" y="4937318"/>
            <a:ext cx="1487799" cy="1847895"/>
          </a:xfrm>
          <a:prstGeom prst="rec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0" name="直線コネクタ 39"/>
          <p:cNvCxnSpPr/>
          <p:nvPr/>
        </p:nvCxnSpPr>
        <p:spPr>
          <a:xfrm>
            <a:off x="2138996" y="6205734"/>
            <a:ext cx="2407604" cy="26110"/>
          </a:xfrm>
          <a:prstGeom prst="line">
            <a:avLst/>
          </a:prstGeom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図 41" descr="foil_detecto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464" y="1371600"/>
            <a:ext cx="1846757" cy="1281124"/>
          </a:xfrm>
          <a:prstGeom prst="rec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5" name="図 44" descr="DSCF5676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0497" y="5042191"/>
            <a:ext cx="1639706" cy="1649083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36879" y="483735"/>
            <a:ext cx="6670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omic Sans MS"/>
                <a:cs typeface="Comic Sans MS"/>
              </a:rPr>
              <a:t>Isochronous Mass Spectrometry at R3</a:t>
            </a:r>
            <a:endParaRPr kumimoji="1" lang="ja-JP" altLang="en-US" sz="2800" dirty="0">
              <a:latin typeface="Comic Sans MS"/>
              <a:cs typeface="Comic Sans MS"/>
            </a:endParaRP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689033" y="2225581"/>
          <a:ext cx="3185883" cy="1000219"/>
        </p:xfrm>
        <a:graphic>
          <a:graphicData uri="http://schemas.openxmlformats.org/presentationml/2006/ole">
            <p:oleObj spid="_x0000_s18439" name="数式" r:id="rId3" imgW="1092200" imgH="342900" progId="Equation.3">
              <p:embed/>
            </p:oleObj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5216014" y="2423501"/>
          <a:ext cx="2318771" cy="519724"/>
        </p:xfrm>
        <a:graphic>
          <a:graphicData uri="http://schemas.openxmlformats.org/presentationml/2006/ole">
            <p:oleObj spid="_x0000_s18440" name="数式" r:id="rId4" imgW="736600" imgH="165100" progId="Equation.3">
              <p:embed/>
            </p:oleObj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522443" y="3632204"/>
          <a:ext cx="8265957" cy="1373848"/>
        </p:xfrm>
        <a:graphic>
          <a:graphicData uri="http://schemas.openxmlformats.org/presentationml/2006/ole">
            <p:oleObj spid="_x0000_s18443" name="数式" r:id="rId5" imgW="2908300" imgH="482600" progId="Equation.3">
              <p:embed/>
            </p:oleObj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-13488" y="1883413"/>
            <a:ext cx="915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Two particles with the same momentum have the same flight pass length in the ring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138912" y="2203533"/>
            <a:ext cx="41656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4926812" y="2200357"/>
            <a:ext cx="2802989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-64288" y="1204387"/>
            <a:ext cx="9353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Unknown mass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kumimoji="1" lang="en-US" altLang="ja-JP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is measured relative to precisely-known reference mass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kumimoji="1" lang="en-US" altLang="ja-JP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kumimoji="1" lang="ja-JP" altLang="en-US" sz="20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6" name="フリーフォーム 45"/>
          <p:cNvSpPr/>
          <p:nvPr/>
        </p:nvSpPr>
        <p:spPr>
          <a:xfrm>
            <a:off x="3722516" y="3505203"/>
            <a:ext cx="2652884" cy="1846631"/>
          </a:xfrm>
          <a:custGeom>
            <a:avLst/>
            <a:gdLst>
              <a:gd name="connsiteX0" fmla="*/ 940493 w 1920260"/>
              <a:gd name="connsiteY0" fmla="*/ 1484951 h 1642485"/>
              <a:gd name="connsiteX1" fmla="*/ 648393 w 1920260"/>
              <a:gd name="connsiteY1" fmla="*/ 1472251 h 1642485"/>
              <a:gd name="connsiteX2" fmla="*/ 534093 w 1920260"/>
              <a:gd name="connsiteY2" fmla="*/ 1434151 h 1642485"/>
              <a:gd name="connsiteX3" fmla="*/ 483293 w 1920260"/>
              <a:gd name="connsiteY3" fmla="*/ 1396051 h 1642485"/>
              <a:gd name="connsiteX4" fmla="*/ 267393 w 1920260"/>
              <a:gd name="connsiteY4" fmla="*/ 1269051 h 1642485"/>
              <a:gd name="connsiteX5" fmla="*/ 165793 w 1920260"/>
              <a:gd name="connsiteY5" fmla="*/ 1192851 h 1642485"/>
              <a:gd name="connsiteX6" fmla="*/ 114993 w 1920260"/>
              <a:gd name="connsiteY6" fmla="*/ 1142051 h 1642485"/>
              <a:gd name="connsiteX7" fmla="*/ 38793 w 1920260"/>
              <a:gd name="connsiteY7" fmla="*/ 1040451 h 1642485"/>
              <a:gd name="connsiteX8" fmla="*/ 26093 w 1920260"/>
              <a:gd name="connsiteY8" fmla="*/ 989651 h 1642485"/>
              <a:gd name="connsiteX9" fmla="*/ 693 w 1920260"/>
              <a:gd name="connsiteY9" fmla="*/ 913451 h 1642485"/>
              <a:gd name="connsiteX10" fmla="*/ 13393 w 1920260"/>
              <a:gd name="connsiteY10" fmla="*/ 659451 h 1642485"/>
              <a:gd name="connsiteX11" fmla="*/ 51493 w 1920260"/>
              <a:gd name="connsiteY11" fmla="*/ 595951 h 1642485"/>
              <a:gd name="connsiteX12" fmla="*/ 89593 w 1920260"/>
              <a:gd name="connsiteY12" fmla="*/ 507051 h 1642485"/>
              <a:gd name="connsiteX13" fmla="*/ 127693 w 1920260"/>
              <a:gd name="connsiteY13" fmla="*/ 456251 h 1642485"/>
              <a:gd name="connsiteX14" fmla="*/ 153093 w 1920260"/>
              <a:gd name="connsiteY14" fmla="*/ 418151 h 1642485"/>
              <a:gd name="connsiteX15" fmla="*/ 280093 w 1920260"/>
              <a:gd name="connsiteY15" fmla="*/ 278451 h 1642485"/>
              <a:gd name="connsiteX16" fmla="*/ 394393 w 1920260"/>
              <a:gd name="connsiteY16" fmla="*/ 227651 h 1642485"/>
              <a:gd name="connsiteX17" fmla="*/ 432493 w 1920260"/>
              <a:gd name="connsiteY17" fmla="*/ 202251 h 1642485"/>
              <a:gd name="connsiteX18" fmla="*/ 622993 w 1920260"/>
              <a:gd name="connsiteY18" fmla="*/ 138751 h 1642485"/>
              <a:gd name="connsiteX19" fmla="*/ 737293 w 1920260"/>
              <a:gd name="connsiteY19" fmla="*/ 87951 h 1642485"/>
              <a:gd name="connsiteX20" fmla="*/ 813493 w 1920260"/>
              <a:gd name="connsiteY20" fmla="*/ 75251 h 1642485"/>
              <a:gd name="connsiteX21" fmla="*/ 876993 w 1920260"/>
              <a:gd name="connsiteY21" fmla="*/ 62551 h 1642485"/>
              <a:gd name="connsiteX22" fmla="*/ 927793 w 1920260"/>
              <a:gd name="connsiteY22" fmla="*/ 49851 h 1642485"/>
              <a:gd name="connsiteX23" fmla="*/ 1016693 w 1920260"/>
              <a:gd name="connsiteY23" fmla="*/ 37151 h 1642485"/>
              <a:gd name="connsiteX24" fmla="*/ 1257993 w 1920260"/>
              <a:gd name="connsiteY24" fmla="*/ 24451 h 1642485"/>
              <a:gd name="connsiteX25" fmla="*/ 1626293 w 1920260"/>
              <a:gd name="connsiteY25" fmla="*/ 24451 h 1642485"/>
              <a:gd name="connsiteX26" fmla="*/ 1689793 w 1920260"/>
              <a:gd name="connsiteY26" fmla="*/ 49851 h 1642485"/>
              <a:gd name="connsiteX27" fmla="*/ 1816793 w 1920260"/>
              <a:gd name="connsiteY27" fmla="*/ 164151 h 1642485"/>
              <a:gd name="connsiteX28" fmla="*/ 1842193 w 1920260"/>
              <a:gd name="connsiteY28" fmla="*/ 240351 h 1642485"/>
              <a:gd name="connsiteX29" fmla="*/ 1880293 w 1920260"/>
              <a:gd name="connsiteY29" fmla="*/ 329251 h 1642485"/>
              <a:gd name="connsiteX30" fmla="*/ 1905693 w 1920260"/>
              <a:gd name="connsiteY30" fmla="*/ 532451 h 1642485"/>
              <a:gd name="connsiteX31" fmla="*/ 1918393 w 1920260"/>
              <a:gd name="connsiteY31" fmla="*/ 583251 h 1642485"/>
              <a:gd name="connsiteX32" fmla="*/ 1905693 w 1920260"/>
              <a:gd name="connsiteY32" fmla="*/ 989651 h 1642485"/>
              <a:gd name="connsiteX33" fmla="*/ 1867593 w 1920260"/>
              <a:gd name="connsiteY33" fmla="*/ 1053151 h 1642485"/>
              <a:gd name="connsiteX34" fmla="*/ 1854893 w 1920260"/>
              <a:gd name="connsiteY34" fmla="*/ 1091251 h 1642485"/>
              <a:gd name="connsiteX35" fmla="*/ 1816793 w 1920260"/>
              <a:gd name="connsiteY35" fmla="*/ 1142051 h 1642485"/>
              <a:gd name="connsiteX36" fmla="*/ 1791393 w 1920260"/>
              <a:gd name="connsiteY36" fmla="*/ 1180151 h 1642485"/>
              <a:gd name="connsiteX37" fmla="*/ 1740593 w 1920260"/>
              <a:gd name="connsiteY37" fmla="*/ 1230951 h 1642485"/>
              <a:gd name="connsiteX38" fmla="*/ 1715193 w 1920260"/>
              <a:gd name="connsiteY38" fmla="*/ 1269051 h 1642485"/>
              <a:gd name="connsiteX39" fmla="*/ 1664393 w 1920260"/>
              <a:gd name="connsiteY39" fmla="*/ 1332551 h 1642485"/>
              <a:gd name="connsiteX40" fmla="*/ 1600893 w 1920260"/>
              <a:gd name="connsiteY40" fmla="*/ 1396051 h 1642485"/>
              <a:gd name="connsiteX41" fmla="*/ 1575493 w 1920260"/>
              <a:gd name="connsiteY41" fmla="*/ 1434151 h 1642485"/>
              <a:gd name="connsiteX42" fmla="*/ 1537393 w 1920260"/>
              <a:gd name="connsiteY42" fmla="*/ 1459551 h 1642485"/>
              <a:gd name="connsiteX43" fmla="*/ 1486593 w 1920260"/>
              <a:gd name="connsiteY43" fmla="*/ 1497651 h 1642485"/>
              <a:gd name="connsiteX44" fmla="*/ 1372293 w 1920260"/>
              <a:gd name="connsiteY44" fmla="*/ 1548451 h 1642485"/>
              <a:gd name="connsiteX45" fmla="*/ 1245293 w 1920260"/>
              <a:gd name="connsiteY45" fmla="*/ 1599251 h 1642485"/>
              <a:gd name="connsiteX46" fmla="*/ 1207193 w 1920260"/>
              <a:gd name="connsiteY46" fmla="*/ 1611951 h 1642485"/>
              <a:gd name="connsiteX47" fmla="*/ 1169093 w 1920260"/>
              <a:gd name="connsiteY47" fmla="*/ 1637351 h 1642485"/>
              <a:gd name="connsiteX48" fmla="*/ 1105593 w 1920260"/>
              <a:gd name="connsiteY48" fmla="*/ 1637351 h 164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920260" h="1642485">
                <a:moveTo>
                  <a:pt x="940493" y="1484951"/>
                </a:moveTo>
                <a:cubicBezTo>
                  <a:pt x="843126" y="1480718"/>
                  <a:pt x="745585" y="1479450"/>
                  <a:pt x="648393" y="1472251"/>
                </a:cubicBezTo>
                <a:cubicBezTo>
                  <a:pt x="621835" y="1470284"/>
                  <a:pt x="553250" y="1444794"/>
                  <a:pt x="534093" y="1434151"/>
                </a:cubicBezTo>
                <a:cubicBezTo>
                  <a:pt x="515590" y="1423872"/>
                  <a:pt x="501576" y="1406716"/>
                  <a:pt x="483293" y="1396051"/>
                </a:cubicBezTo>
                <a:cubicBezTo>
                  <a:pt x="198180" y="1229735"/>
                  <a:pt x="585597" y="1481187"/>
                  <a:pt x="267393" y="1269051"/>
                </a:cubicBezTo>
                <a:cubicBezTo>
                  <a:pt x="223726" y="1239940"/>
                  <a:pt x="211044" y="1233074"/>
                  <a:pt x="165793" y="1192851"/>
                </a:cubicBezTo>
                <a:cubicBezTo>
                  <a:pt x="147895" y="1176941"/>
                  <a:pt x="130324" y="1160448"/>
                  <a:pt x="114993" y="1142051"/>
                </a:cubicBezTo>
                <a:cubicBezTo>
                  <a:pt x="87892" y="1109530"/>
                  <a:pt x="38793" y="1040451"/>
                  <a:pt x="38793" y="1040451"/>
                </a:cubicBezTo>
                <a:cubicBezTo>
                  <a:pt x="34560" y="1023518"/>
                  <a:pt x="31109" y="1006369"/>
                  <a:pt x="26093" y="989651"/>
                </a:cubicBezTo>
                <a:cubicBezTo>
                  <a:pt x="18400" y="964006"/>
                  <a:pt x="693" y="913451"/>
                  <a:pt x="693" y="913451"/>
                </a:cubicBezTo>
                <a:cubicBezTo>
                  <a:pt x="4926" y="828784"/>
                  <a:pt x="0" y="743159"/>
                  <a:pt x="13393" y="659451"/>
                </a:cubicBezTo>
                <a:cubicBezTo>
                  <a:pt x="17293" y="635077"/>
                  <a:pt x="40454" y="618029"/>
                  <a:pt x="51493" y="595951"/>
                </a:cubicBezTo>
                <a:cubicBezTo>
                  <a:pt x="94703" y="509531"/>
                  <a:pt x="23525" y="612760"/>
                  <a:pt x="89593" y="507051"/>
                </a:cubicBezTo>
                <a:cubicBezTo>
                  <a:pt x="100811" y="489102"/>
                  <a:pt x="115390" y="473475"/>
                  <a:pt x="127693" y="456251"/>
                </a:cubicBezTo>
                <a:cubicBezTo>
                  <a:pt x="136565" y="443831"/>
                  <a:pt x="144221" y="430571"/>
                  <a:pt x="153093" y="418151"/>
                </a:cubicBezTo>
                <a:cubicBezTo>
                  <a:pt x="186742" y="371042"/>
                  <a:pt x="234822" y="308632"/>
                  <a:pt x="280093" y="278451"/>
                </a:cubicBezTo>
                <a:cubicBezTo>
                  <a:pt x="366318" y="220968"/>
                  <a:pt x="258373" y="288104"/>
                  <a:pt x="394393" y="227651"/>
                </a:cubicBezTo>
                <a:cubicBezTo>
                  <a:pt x="408341" y="221452"/>
                  <a:pt x="418634" y="208647"/>
                  <a:pt x="432493" y="202251"/>
                </a:cubicBezTo>
                <a:cubicBezTo>
                  <a:pt x="544937" y="150354"/>
                  <a:pt x="531164" y="157117"/>
                  <a:pt x="622993" y="138751"/>
                </a:cubicBezTo>
                <a:cubicBezTo>
                  <a:pt x="656478" y="122009"/>
                  <a:pt x="701619" y="97680"/>
                  <a:pt x="737293" y="87951"/>
                </a:cubicBezTo>
                <a:cubicBezTo>
                  <a:pt x="762136" y="81176"/>
                  <a:pt x="788158" y="79857"/>
                  <a:pt x="813493" y="75251"/>
                </a:cubicBezTo>
                <a:cubicBezTo>
                  <a:pt x="834731" y="71390"/>
                  <a:pt x="855921" y="67234"/>
                  <a:pt x="876993" y="62551"/>
                </a:cubicBezTo>
                <a:cubicBezTo>
                  <a:pt x="894032" y="58765"/>
                  <a:pt x="910620" y="52973"/>
                  <a:pt x="927793" y="49851"/>
                </a:cubicBezTo>
                <a:cubicBezTo>
                  <a:pt x="957244" y="44496"/>
                  <a:pt x="986847" y="39447"/>
                  <a:pt x="1016693" y="37151"/>
                </a:cubicBezTo>
                <a:cubicBezTo>
                  <a:pt x="1097000" y="30974"/>
                  <a:pt x="1177560" y="28684"/>
                  <a:pt x="1257993" y="24451"/>
                </a:cubicBezTo>
                <a:cubicBezTo>
                  <a:pt x="1416514" y="6838"/>
                  <a:pt x="1422535" y="0"/>
                  <a:pt x="1626293" y="24451"/>
                </a:cubicBezTo>
                <a:cubicBezTo>
                  <a:pt x="1648928" y="27167"/>
                  <a:pt x="1668626" y="41384"/>
                  <a:pt x="1689793" y="49851"/>
                </a:cubicBezTo>
                <a:cubicBezTo>
                  <a:pt x="1789486" y="149544"/>
                  <a:pt x="1743824" y="115505"/>
                  <a:pt x="1816793" y="164151"/>
                </a:cubicBezTo>
                <a:cubicBezTo>
                  <a:pt x="1825260" y="189551"/>
                  <a:pt x="1830219" y="216404"/>
                  <a:pt x="1842193" y="240351"/>
                </a:cubicBezTo>
                <a:cubicBezTo>
                  <a:pt x="1873580" y="303125"/>
                  <a:pt x="1861606" y="273190"/>
                  <a:pt x="1880293" y="329251"/>
                </a:cubicBezTo>
                <a:cubicBezTo>
                  <a:pt x="1886353" y="383791"/>
                  <a:pt x="1895338" y="475498"/>
                  <a:pt x="1905693" y="532451"/>
                </a:cubicBezTo>
                <a:cubicBezTo>
                  <a:pt x="1908815" y="549624"/>
                  <a:pt x="1914160" y="566318"/>
                  <a:pt x="1918393" y="583251"/>
                </a:cubicBezTo>
                <a:cubicBezTo>
                  <a:pt x="1914160" y="718718"/>
                  <a:pt x="1920260" y="854903"/>
                  <a:pt x="1905693" y="989651"/>
                </a:cubicBezTo>
                <a:cubicBezTo>
                  <a:pt x="1903040" y="1014192"/>
                  <a:pt x="1878632" y="1031073"/>
                  <a:pt x="1867593" y="1053151"/>
                </a:cubicBezTo>
                <a:cubicBezTo>
                  <a:pt x="1861606" y="1065125"/>
                  <a:pt x="1861535" y="1079628"/>
                  <a:pt x="1854893" y="1091251"/>
                </a:cubicBezTo>
                <a:cubicBezTo>
                  <a:pt x="1844391" y="1109629"/>
                  <a:pt x="1829096" y="1124827"/>
                  <a:pt x="1816793" y="1142051"/>
                </a:cubicBezTo>
                <a:cubicBezTo>
                  <a:pt x="1807921" y="1154471"/>
                  <a:pt x="1801326" y="1168562"/>
                  <a:pt x="1791393" y="1180151"/>
                </a:cubicBezTo>
                <a:cubicBezTo>
                  <a:pt x="1775808" y="1198333"/>
                  <a:pt x="1756178" y="1212769"/>
                  <a:pt x="1740593" y="1230951"/>
                </a:cubicBezTo>
                <a:cubicBezTo>
                  <a:pt x="1730660" y="1242540"/>
                  <a:pt x="1724351" y="1256840"/>
                  <a:pt x="1715193" y="1269051"/>
                </a:cubicBezTo>
                <a:cubicBezTo>
                  <a:pt x="1698929" y="1290736"/>
                  <a:pt x="1682526" y="1312403"/>
                  <a:pt x="1664393" y="1332551"/>
                </a:cubicBezTo>
                <a:cubicBezTo>
                  <a:pt x="1644368" y="1354801"/>
                  <a:pt x="1620605" y="1373523"/>
                  <a:pt x="1600893" y="1396051"/>
                </a:cubicBezTo>
                <a:cubicBezTo>
                  <a:pt x="1590842" y="1407538"/>
                  <a:pt x="1586286" y="1423358"/>
                  <a:pt x="1575493" y="1434151"/>
                </a:cubicBezTo>
                <a:cubicBezTo>
                  <a:pt x="1564700" y="1444944"/>
                  <a:pt x="1549813" y="1450679"/>
                  <a:pt x="1537393" y="1459551"/>
                </a:cubicBezTo>
                <a:cubicBezTo>
                  <a:pt x="1520169" y="1471854"/>
                  <a:pt x="1504542" y="1486433"/>
                  <a:pt x="1486593" y="1497651"/>
                </a:cubicBezTo>
                <a:cubicBezTo>
                  <a:pt x="1448114" y="1521700"/>
                  <a:pt x="1413981" y="1529923"/>
                  <a:pt x="1372293" y="1548451"/>
                </a:cubicBezTo>
                <a:cubicBezTo>
                  <a:pt x="1260172" y="1598283"/>
                  <a:pt x="1392308" y="1550246"/>
                  <a:pt x="1245293" y="1599251"/>
                </a:cubicBezTo>
                <a:cubicBezTo>
                  <a:pt x="1232593" y="1603484"/>
                  <a:pt x="1218332" y="1604525"/>
                  <a:pt x="1207193" y="1611951"/>
                </a:cubicBezTo>
                <a:cubicBezTo>
                  <a:pt x="1194493" y="1620418"/>
                  <a:pt x="1183901" y="1633649"/>
                  <a:pt x="1169093" y="1637351"/>
                </a:cubicBezTo>
                <a:cubicBezTo>
                  <a:pt x="1148558" y="1642485"/>
                  <a:pt x="1126760" y="1637351"/>
                  <a:pt x="1105593" y="1637351"/>
                </a:cubicBezTo>
              </a:path>
            </a:pathLst>
          </a:custGeom>
          <a:ln w="57150" cap="flat" cmpd="sng" algn="ctr">
            <a:solidFill>
              <a:srgbClr val="800000">
                <a:alpha val="6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636186" y="4841601"/>
            <a:ext cx="3093615" cy="461665"/>
          </a:xfrm>
          <a:prstGeom prst="rect">
            <a:avLst/>
          </a:prstGeom>
          <a:solidFill>
            <a:srgbClr val="FFFFFF">
              <a:alpha val="47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800000"/>
                </a:solidFill>
                <a:latin typeface="Comic Sans MS"/>
                <a:cs typeface="Comic Sans MS"/>
              </a:rPr>
              <a:t>T</a:t>
            </a:r>
            <a:r>
              <a:rPr kumimoji="1" lang="en-US" altLang="ja-JP" sz="2400" baseline="-25000" dirty="0" smtClean="0">
                <a:solidFill>
                  <a:srgbClr val="800000"/>
                </a:solidFill>
                <a:latin typeface="Comic Sans MS"/>
                <a:cs typeface="Comic Sans MS"/>
              </a:rPr>
              <a:t>1</a:t>
            </a:r>
            <a:r>
              <a:rPr kumimoji="1" lang="en-US" altLang="ja-JP" sz="2400" dirty="0" smtClean="0">
                <a:solidFill>
                  <a:srgbClr val="800000"/>
                </a:solidFill>
                <a:latin typeface="Comic Sans MS"/>
                <a:cs typeface="Comic Sans MS"/>
              </a:rPr>
              <a:t> correction factor</a:t>
            </a:r>
            <a:endParaRPr kumimoji="1" lang="ja-JP" altLang="en-US" sz="24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84343" y="5326434"/>
            <a:ext cx="6137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omic Sans MS"/>
                <a:cs typeface="Comic Sans MS"/>
              </a:rPr>
              <a:t>Three values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r>
              <a:rPr kumimoji="1" lang="en-US" altLang="ja-JP" sz="2400" dirty="0" smtClean="0">
                <a:latin typeface="Comic Sans MS"/>
                <a:cs typeface="Comic Sans MS"/>
              </a:rPr>
              <a:t>,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kumimoji="1" lang="en-US" altLang="ja-JP" sz="2400" dirty="0" smtClean="0">
                <a:latin typeface="Comic Sans MS"/>
                <a:cs typeface="Comic Sans MS"/>
              </a:rPr>
              <a:t>, and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 </a:t>
            </a:r>
            <a:r>
              <a:rPr kumimoji="1" lang="en-US" altLang="ja-JP" sz="2400" dirty="0" smtClean="0">
                <a:latin typeface="Comic Sans MS"/>
                <a:cs typeface="Comic Sans MS"/>
              </a:rPr>
              <a:t>are measured</a:t>
            </a:r>
            <a:endParaRPr kumimoji="1" lang="ja-JP" altLang="en-US" sz="2400" dirty="0">
              <a:latin typeface="Comic Sans MS"/>
              <a:cs typeface="Comic Sans M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22443" y="5946914"/>
            <a:ext cx="8007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To make T</a:t>
            </a:r>
            <a:r>
              <a:rPr kumimoji="1" lang="en-US" altLang="ja-JP" sz="2000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and T</a:t>
            </a:r>
            <a:r>
              <a:rPr kumimoji="1" lang="en-US" altLang="ja-JP" sz="2000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1corr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values independent of momentum, </a:t>
            </a:r>
          </a:p>
          <a:p>
            <a:r>
              <a:rPr lang="en-US" altLang="ja-JP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highly 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tuned </a:t>
            </a:r>
            <a:r>
              <a:rPr kumimoji="1" lang="en-US" altLang="ja-JP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isochronism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in a wide range of momentum is required.</a:t>
            </a:r>
            <a:endParaRPr kumimoji="1" lang="ja-JP" altLang="en-US" sz="20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26663" y="425325"/>
            <a:ext cx="3161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omic Sans MS"/>
                <a:cs typeface="Comic Sans MS"/>
              </a:rPr>
              <a:t>Uncertainty of m</a:t>
            </a:r>
            <a:r>
              <a:rPr kumimoji="1" lang="en-US" altLang="ja-JP" sz="2800" baseline="-25000" dirty="0" smtClean="0">
                <a:latin typeface="Comic Sans MS"/>
                <a:cs typeface="Comic Sans MS"/>
              </a:rPr>
              <a:t>1</a:t>
            </a:r>
            <a:endParaRPr kumimoji="1" lang="ja-JP" altLang="en-US" sz="2800" baseline="30000" dirty="0">
              <a:latin typeface="Comic Sans MS"/>
              <a:cs typeface="Comic Sans MS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6116002"/>
              </p:ext>
            </p:extLst>
          </p:nvPr>
        </p:nvGraphicFramePr>
        <p:xfrm>
          <a:off x="1475984" y="1951714"/>
          <a:ext cx="5918580" cy="1104900"/>
        </p:xfrm>
        <a:graphic>
          <a:graphicData uri="http://schemas.openxmlformats.org/presentationml/2006/ole">
            <p:oleObj spid="_x0000_s48130" name="数式" r:id="rId3" imgW="2451100" imgH="457200" progId="Equation.3">
              <p:embed/>
            </p:oleObj>
          </a:graphicData>
        </a:graphic>
      </p:graphicFrame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6637186" y="4462865"/>
            <a:ext cx="23786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b</a:t>
            </a:r>
            <a:r>
              <a:rPr lang="en-US" altLang="ja-JP" sz="2000" b="1" baseline="-25000" dirty="0" smtClean="0">
                <a:solidFill>
                  <a:srgbClr val="008000"/>
                </a:solidFill>
                <a:latin typeface="Arial"/>
                <a:cs typeface="Arial"/>
              </a:rPr>
              <a:t>1</a:t>
            </a:r>
            <a:r>
              <a:rPr lang="en-US" altLang="ja-JP" sz="2000" b="1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Measurement</a:t>
            </a:r>
            <a:endParaRPr lang="en-US" altLang="ja-JP" sz="2000" b="1" dirty="0">
              <a:solidFill>
                <a:srgbClr val="008000"/>
              </a:solidFill>
              <a:latin typeface="Comic Sans MS"/>
              <a:cs typeface="Comic Sans MS"/>
            </a:endParaRPr>
          </a:p>
          <a:p>
            <a:r>
              <a:rPr lang="en-US" altLang="ja-JP" sz="20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~ 10</a:t>
            </a:r>
            <a:r>
              <a:rPr lang="en-US" altLang="ja-JP" sz="2000" b="1" baseline="30000" dirty="0">
                <a:solidFill>
                  <a:srgbClr val="008000"/>
                </a:solidFill>
                <a:latin typeface="Comic Sans MS"/>
                <a:cs typeface="Comic Sans MS"/>
              </a:rPr>
              <a:t>-</a:t>
            </a:r>
            <a:r>
              <a:rPr lang="en-US" altLang="ja-JP" sz="2000" b="1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4</a:t>
            </a:r>
            <a:endParaRPr lang="en-US" altLang="ja-JP" sz="20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952059" y="3699065"/>
            <a:ext cx="21718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Well-known </a:t>
            </a:r>
          </a:p>
          <a:p>
            <a:r>
              <a:rPr lang="en-US" altLang="ja-JP" sz="20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Reference Mass</a:t>
            </a:r>
          </a:p>
          <a:p>
            <a:r>
              <a:rPr lang="en-US" altLang="ja-JP" sz="20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~ 10</a:t>
            </a:r>
            <a:r>
              <a:rPr lang="en-US" altLang="ja-JP" sz="2000" b="1" baseline="30000" dirty="0" smtClean="0">
                <a:solidFill>
                  <a:srgbClr val="FF6600"/>
                </a:solidFill>
                <a:latin typeface="Comic Sans MS"/>
                <a:cs typeface="Comic Sans MS"/>
              </a:rPr>
              <a:t>-6</a:t>
            </a:r>
            <a:endParaRPr lang="en-US" altLang="ja-JP" sz="2000" b="1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3411217" y="3724031"/>
            <a:ext cx="309762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TOF (T</a:t>
            </a:r>
            <a:r>
              <a:rPr lang="en-US" altLang="ja-JP" sz="20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altLang="ja-JP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 T</a:t>
            </a:r>
            <a:r>
              <a:rPr lang="en-US" altLang="ja-JP" sz="20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altLang="ja-JP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  <a:p>
            <a:r>
              <a:rPr lang="en-US" altLang="ja-JP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Measurement</a:t>
            </a:r>
          </a:p>
          <a:p>
            <a:r>
              <a:rPr lang="en-US" altLang="ja-JP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~ 10</a:t>
            </a:r>
            <a:r>
              <a:rPr lang="en-US" altLang="ja-JP" sz="2000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-6</a:t>
            </a:r>
          </a:p>
          <a:p>
            <a:r>
              <a:rPr lang="en-US" altLang="ja-JP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T ~ 700</a:t>
            </a:r>
            <a:r>
              <a:rPr lang="en-US" altLang="ja-JP" sz="20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 (2000turns)</a:t>
            </a:r>
          </a:p>
          <a:p>
            <a:r>
              <a:rPr lang="en-US" altLang="ja-JP" sz="20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altLang="ja-JP" sz="20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altLang="ja-JP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~ 100ps</a:t>
            </a:r>
          </a:p>
        </p:txBody>
      </p:sp>
      <p:cxnSp>
        <p:nvCxnSpPr>
          <p:cNvPr id="17" name="直線矢印コネクタ 16"/>
          <p:cNvCxnSpPr/>
          <p:nvPr/>
        </p:nvCxnSpPr>
        <p:spPr bwMode="auto">
          <a:xfrm rot="5400000" flipH="1" flipV="1">
            <a:off x="4709562" y="3156122"/>
            <a:ext cx="692815" cy="443005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8" name="直線矢印コネクタ 17"/>
          <p:cNvCxnSpPr>
            <a:endCxn id="34" idx="4"/>
          </p:cNvCxnSpPr>
          <p:nvPr/>
        </p:nvCxnSpPr>
        <p:spPr bwMode="auto">
          <a:xfrm rot="16200000" flipV="1">
            <a:off x="6575603" y="3732801"/>
            <a:ext cx="1457052" cy="231677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9" name="直線矢印コネクタ 18"/>
          <p:cNvCxnSpPr/>
          <p:nvPr/>
        </p:nvCxnSpPr>
        <p:spPr bwMode="auto">
          <a:xfrm rot="5400000" flipH="1" flipV="1">
            <a:off x="2684885" y="2943481"/>
            <a:ext cx="813466" cy="747637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8" name="円/楕円 27"/>
          <p:cNvSpPr/>
          <p:nvPr/>
        </p:nvSpPr>
        <p:spPr>
          <a:xfrm>
            <a:off x="3302782" y="1888214"/>
            <a:ext cx="1358900" cy="1257300"/>
          </a:xfrm>
          <a:prstGeom prst="ellipse">
            <a:avLst/>
          </a:prstGeom>
          <a:noFill/>
          <a:ln w="57150" cap="flat" cmpd="sng" algn="ctr">
            <a:solidFill>
              <a:srgbClr val="FF6600">
                <a:alpha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4957921" y="1875514"/>
            <a:ext cx="1358900" cy="1257300"/>
          </a:xfrm>
          <a:prstGeom prst="ellipse">
            <a:avLst/>
          </a:prstGeom>
          <a:noFill/>
          <a:ln w="57150" cap="flat" cmpd="sng" algn="ctr">
            <a:solidFill>
              <a:srgbClr val="0000FF">
                <a:alpha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6508840" y="1862814"/>
            <a:ext cx="1358900" cy="1257300"/>
          </a:xfrm>
          <a:prstGeom prst="ellipse">
            <a:avLst/>
          </a:prstGeom>
          <a:noFill/>
          <a:ln w="57150" cap="flat" cmpd="sng" algn="ctr">
            <a:solidFill>
              <a:srgbClr val="008000">
                <a:alpha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0" name="図形グループ 39"/>
          <p:cNvGrpSpPr/>
          <p:nvPr/>
        </p:nvGrpSpPr>
        <p:grpSpPr>
          <a:xfrm>
            <a:off x="6316821" y="3539365"/>
            <a:ext cx="2699014" cy="616730"/>
            <a:chOff x="2774687" y="4679537"/>
            <a:chExt cx="2699014" cy="616730"/>
          </a:xfrm>
        </p:grpSpPr>
        <p:sp>
          <p:nvSpPr>
            <p:cNvPr id="38" name="正方形/長方形 37"/>
            <p:cNvSpPr/>
            <p:nvPr/>
          </p:nvSpPr>
          <p:spPr>
            <a:xfrm>
              <a:off x="2774687" y="4679537"/>
              <a:ext cx="2699014" cy="6167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8446" name="Object 14"/>
            <p:cNvGraphicFramePr>
              <a:graphicFrameLocks noChangeAspect="1"/>
            </p:cNvGraphicFramePr>
            <p:nvPr/>
          </p:nvGraphicFramePr>
          <p:xfrm>
            <a:off x="2812787" y="4679537"/>
            <a:ext cx="2590269" cy="616730"/>
          </p:xfrm>
          <a:graphic>
            <a:graphicData uri="http://schemas.openxmlformats.org/presentationml/2006/ole">
              <p:oleObj spid="_x0000_s48134" name="数式" r:id="rId4" imgW="1866900" imgH="444500" progId="Equation.3">
                <p:embed/>
              </p:oleObj>
            </a:graphicData>
          </a:graphic>
        </p:graphicFrame>
      </p:grpSp>
      <p:sp>
        <p:nvSpPr>
          <p:cNvPr id="42" name="テキスト ボックス 41"/>
          <p:cNvSpPr txBox="1"/>
          <p:nvPr/>
        </p:nvSpPr>
        <p:spPr>
          <a:xfrm>
            <a:off x="5891764" y="3354699"/>
            <a:ext cx="850113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k~10</a:t>
            </a:r>
            <a:r>
              <a:rPr kumimoji="1" lang="en-US" altLang="ja-JP" baseline="30000" dirty="0" smtClean="0">
                <a:latin typeface="Comic Sans MS"/>
                <a:cs typeface="Comic Sans MS"/>
              </a:rPr>
              <a:t>-2</a:t>
            </a:r>
            <a:endParaRPr kumimoji="1" lang="ja-JP" altLang="en-US" baseline="30000" dirty="0">
              <a:latin typeface="Comic Sans MS"/>
              <a:cs typeface="Comic Sans MS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08126" y="5759481"/>
            <a:ext cx="7904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Isochronism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of ~10</a:t>
            </a:r>
            <a:r>
              <a:rPr kumimoji="1" lang="en-US" altLang="ja-JP" sz="2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-6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is required during measurement</a:t>
            </a:r>
            <a:endParaRPr kumimoji="1" lang="ja-JP" alt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45" name="直線矢印コネクタ 44"/>
          <p:cNvCxnSpPr/>
          <p:nvPr/>
        </p:nvCxnSpPr>
        <p:spPr bwMode="auto">
          <a:xfrm rot="5400000" flipH="1" flipV="1">
            <a:off x="3679850" y="5451529"/>
            <a:ext cx="404235" cy="21167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6" name="テキスト ボックス 25"/>
          <p:cNvSpPr txBox="1"/>
          <p:nvPr/>
        </p:nvSpPr>
        <p:spPr>
          <a:xfrm>
            <a:off x="2546926" y="1227945"/>
            <a:ext cx="3903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desired accuracy </a:t>
            </a:r>
            <a:r>
              <a:rPr lang="en-US" altLang="ja-JP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altLang="ja-JP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altLang="ja-JP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/m</a:t>
            </a:r>
            <a:r>
              <a:rPr kumimoji="1" lang="en-US" altLang="ja-JP" sz="20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~10</a:t>
            </a:r>
            <a:r>
              <a:rPr kumimoji="1" lang="en-US" altLang="ja-JP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-6</a:t>
            </a:r>
            <a:endParaRPr kumimoji="1" lang="ja-JP" altLang="en-US" sz="2000" baseline="30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78990" y="308544"/>
            <a:ext cx="5237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omic Sans MS"/>
                <a:cs typeface="Comic Sans MS"/>
              </a:rPr>
              <a:t>How to Measure Masses at R3</a:t>
            </a:r>
            <a:endParaRPr kumimoji="1" lang="ja-JP" altLang="en-US" sz="2800" dirty="0">
              <a:latin typeface="Comic Sans MS"/>
              <a:cs typeface="Comic Sans MS"/>
            </a:endParaRPr>
          </a:p>
        </p:txBody>
      </p:sp>
      <p:pic>
        <p:nvPicPr>
          <p:cNvPr id="5" name="図 4" descr="IMS_Concep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2607" y="831764"/>
            <a:ext cx="7570492" cy="5104229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6030372" y="6197831"/>
            <a:ext cx="2994460" cy="407432"/>
          </a:xfrm>
          <a:prstGeom prst="wedgeRoundRectCallout">
            <a:avLst>
              <a:gd name="adj1" fmla="val -3606"/>
              <a:gd name="adj2" fmla="val -323502"/>
              <a:gd name="adj3" fmla="val 16667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31360" y="6215393"/>
            <a:ext cx="2729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Precision isochronous </a:t>
            </a:r>
            <a:r>
              <a:rPr lang="en-US" altLang="ja-JP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field</a:t>
            </a:r>
            <a:endParaRPr kumimoji="1" lang="ja-JP" alt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14" name="図形グループ 13"/>
          <p:cNvGrpSpPr>
            <a:grpSpLocks noChangeAspect="1"/>
          </p:cNvGrpSpPr>
          <p:nvPr/>
        </p:nvGrpSpPr>
        <p:grpSpPr>
          <a:xfrm>
            <a:off x="5647598" y="3027055"/>
            <a:ext cx="2164080" cy="2179320"/>
            <a:chOff x="739607" y="4387850"/>
            <a:chExt cx="1803400" cy="1816100"/>
          </a:xfrm>
        </p:grpSpPr>
        <p:sp>
          <p:nvSpPr>
            <p:cNvPr id="10" name="円/楕円 9"/>
            <p:cNvSpPr/>
            <p:nvPr/>
          </p:nvSpPr>
          <p:spPr>
            <a:xfrm>
              <a:off x="739607" y="4387850"/>
              <a:ext cx="1803400" cy="1816100"/>
            </a:xfrm>
            <a:prstGeom prst="ellipse">
              <a:avLst/>
            </a:prstGeom>
            <a:noFill/>
            <a:ln w="57150" cap="flat" cmpd="sng" algn="ctr">
              <a:solidFill>
                <a:srgbClr val="F02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 rot="2952147">
              <a:off x="2057865" y="4535742"/>
              <a:ext cx="177800" cy="2679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二等辺三角形 10"/>
            <p:cNvSpPr/>
            <p:nvPr/>
          </p:nvSpPr>
          <p:spPr>
            <a:xfrm rot="19773553">
              <a:off x="2193757" y="4589639"/>
              <a:ext cx="317500" cy="363220"/>
            </a:xfrm>
            <a:prstGeom prst="triangle">
              <a:avLst/>
            </a:prstGeom>
            <a:solidFill>
              <a:srgbClr val="F026FF"/>
            </a:solidFill>
            <a:ln>
              <a:solidFill>
                <a:srgbClr val="F02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フリーフォーム 16"/>
          <p:cNvSpPr/>
          <p:nvPr/>
        </p:nvSpPr>
        <p:spPr>
          <a:xfrm>
            <a:off x="2705100" y="3695700"/>
            <a:ext cx="3187700" cy="1739900"/>
          </a:xfrm>
          <a:custGeom>
            <a:avLst/>
            <a:gdLst>
              <a:gd name="connsiteX0" fmla="*/ 0 w 3187700"/>
              <a:gd name="connsiteY0" fmla="*/ 0 h 1739900"/>
              <a:gd name="connsiteX1" fmla="*/ 1003300 w 3187700"/>
              <a:gd name="connsiteY1" fmla="*/ 1714500 h 1739900"/>
              <a:gd name="connsiteX2" fmla="*/ 3187700 w 3187700"/>
              <a:gd name="connsiteY2" fmla="*/ 173990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7700" h="1739900">
                <a:moveTo>
                  <a:pt x="0" y="0"/>
                </a:moveTo>
                <a:lnTo>
                  <a:pt x="1003300" y="1714500"/>
                </a:lnTo>
                <a:lnTo>
                  <a:pt x="3187700" y="1739900"/>
                </a:lnTo>
              </a:path>
            </a:pathLst>
          </a:cu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17"/>
          <p:cNvSpPr/>
          <p:nvPr/>
        </p:nvSpPr>
        <p:spPr>
          <a:xfrm rot="5400000">
            <a:off x="5535168" y="5217668"/>
            <a:ext cx="381000" cy="435864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/>
          <p:nvPr/>
        </p:nvCxnSpPr>
        <p:spPr>
          <a:xfrm rot="16200000" flipV="1">
            <a:off x="6917769" y="2484291"/>
            <a:ext cx="1120914" cy="666904"/>
          </a:xfrm>
          <a:prstGeom prst="line">
            <a:avLst/>
          </a:prstGeom>
          <a:ln w="57150" cap="flat" cmpd="sng" algn="ctr">
            <a:solidFill>
              <a:srgbClr val="F026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二等辺三角形 21"/>
          <p:cNvSpPr/>
          <p:nvPr/>
        </p:nvSpPr>
        <p:spPr>
          <a:xfrm rot="19939700">
            <a:off x="6956102" y="2013953"/>
            <a:ext cx="381000" cy="435864"/>
          </a:xfrm>
          <a:prstGeom prst="triangle">
            <a:avLst/>
          </a:prstGeom>
          <a:solidFill>
            <a:srgbClr val="F026FF"/>
          </a:solidFill>
          <a:ln>
            <a:solidFill>
              <a:srgbClr val="F02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088481" y="5499100"/>
            <a:ext cx="2381155" cy="424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771900" y="4930778"/>
            <a:ext cx="1710436" cy="424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04723" y="5473700"/>
            <a:ext cx="2686553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b</a:t>
            </a:r>
            <a:r>
              <a:rPr kumimoji="1" lang="en-US" altLang="ja-JP" sz="2400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1</a:t>
            </a:r>
            <a:r>
              <a:rPr kumimoji="1" lang="en-US" altLang="ja-JP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 measurement</a:t>
            </a:r>
          </a:p>
          <a:p>
            <a:r>
              <a:rPr lang="en-US" altLang="ja-JP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From F3 to Start</a:t>
            </a:r>
            <a:endParaRPr kumimoji="1" lang="ja-JP" alt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 rot="10800000" flipV="1">
            <a:off x="6096000" y="5245100"/>
            <a:ext cx="1048774" cy="190502"/>
          </a:xfrm>
          <a:prstGeom prst="line">
            <a:avLst/>
          </a:prstGeom>
          <a:ln w="57150" cap="flat" cmpd="sng" algn="ctr">
            <a:solidFill>
              <a:srgbClr val="F026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600700" y="5651500"/>
            <a:ext cx="99348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026FF"/>
                </a:solidFill>
                <a:latin typeface="Comic Sans MS"/>
                <a:cs typeface="Comic Sans MS"/>
              </a:rPr>
              <a:t>Start</a:t>
            </a:r>
            <a:endParaRPr kumimoji="1" lang="ja-JP" altLang="en-US" sz="2400" dirty="0">
              <a:solidFill>
                <a:srgbClr val="F026FF"/>
              </a:solidFill>
              <a:latin typeface="Comic Sans MS"/>
              <a:cs typeface="Comic Sans M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565702" y="2313305"/>
            <a:ext cx="8694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026FF"/>
                </a:solidFill>
                <a:latin typeface="Comic Sans MS"/>
                <a:cs typeface="Comic Sans MS"/>
              </a:rPr>
              <a:t>Stop</a:t>
            </a:r>
            <a:endParaRPr kumimoji="1" lang="ja-JP" altLang="en-US" sz="2400" dirty="0">
              <a:solidFill>
                <a:srgbClr val="F026FF"/>
              </a:solidFill>
              <a:latin typeface="Comic Sans MS"/>
              <a:cs typeface="Comic Sans M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597631" y="1005113"/>
            <a:ext cx="3260101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026FF"/>
                </a:solidFill>
                <a:latin typeface="Comic Sans MS"/>
                <a:cs typeface="Comic Sans MS"/>
              </a:rPr>
              <a:t>T</a:t>
            </a:r>
            <a:r>
              <a:rPr lang="en-US" altLang="ja-JP" sz="2400" baseline="-25000" dirty="0" smtClean="0">
                <a:solidFill>
                  <a:srgbClr val="F026FF"/>
                </a:solidFill>
                <a:latin typeface="Comic Sans MS"/>
                <a:cs typeface="Comic Sans MS"/>
              </a:rPr>
              <a:t>0, </a:t>
            </a:r>
            <a:r>
              <a:rPr kumimoji="1" lang="en-US" altLang="ja-JP" sz="2400" dirty="0" smtClean="0">
                <a:solidFill>
                  <a:srgbClr val="F026FF"/>
                </a:solidFill>
                <a:latin typeface="Comic Sans MS"/>
                <a:cs typeface="Comic Sans MS"/>
              </a:rPr>
              <a:t>T</a:t>
            </a:r>
            <a:r>
              <a:rPr kumimoji="1" lang="en-US" altLang="ja-JP" sz="2400" baseline="-25000" dirty="0" smtClean="0">
                <a:solidFill>
                  <a:srgbClr val="F026FF"/>
                </a:solidFill>
                <a:latin typeface="Comic Sans MS"/>
                <a:cs typeface="Comic Sans MS"/>
              </a:rPr>
              <a:t>1</a:t>
            </a:r>
            <a:r>
              <a:rPr kumimoji="1" lang="en-US" altLang="ja-JP" sz="2400" dirty="0" smtClean="0">
                <a:solidFill>
                  <a:srgbClr val="F026FF"/>
                </a:solidFill>
                <a:latin typeface="Comic Sans MS"/>
                <a:cs typeface="Comic Sans MS"/>
              </a:rPr>
              <a:t> measurement</a:t>
            </a:r>
          </a:p>
          <a:p>
            <a:r>
              <a:rPr lang="en-US" altLang="ja-JP" sz="2400" dirty="0" smtClean="0">
                <a:solidFill>
                  <a:srgbClr val="F026FF"/>
                </a:solidFill>
                <a:latin typeface="Comic Sans MS"/>
                <a:cs typeface="Comic Sans MS"/>
              </a:rPr>
              <a:t>From Start to Stop</a:t>
            </a:r>
            <a:endParaRPr kumimoji="1" lang="ja-JP" altLang="en-US" sz="2400" dirty="0">
              <a:solidFill>
                <a:srgbClr val="F026FF"/>
              </a:solidFill>
              <a:latin typeface="Comic Sans MS"/>
              <a:cs typeface="Comic Sans M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93212" y="1993730"/>
            <a:ext cx="6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Comic Sans MS"/>
                <a:cs typeface="Comic Sans MS"/>
              </a:rPr>
              <a:t>PID</a:t>
            </a:r>
            <a:endParaRPr kumimoji="1" lang="ja-JP" altLang="en-US" sz="2000" dirty="0">
              <a:latin typeface="Comic Sans MS"/>
              <a:cs typeface="Comic Sans M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088481" y="2713415"/>
            <a:ext cx="2381155" cy="69018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36439" y="2848212"/>
            <a:ext cx="1556361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Comic Sans MS"/>
                <a:cs typeface="Comic Sans MS"/>
              </a:rPr>
              <a:t>2000 turns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Comic Sans MS"/>
                <a:cs typeface="Comic Sans MS"/>
              </a:rPr>
              <a:t>accumulation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Comic Sans MS"/>
                <a:cs typeface="Comic Sans MS"/>
              </a:rPr>
              <a:t>(~0.7ms)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補正前TO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64" y="1531717"/>
            <a:ext cx="2314575" cy="4816475"/>
          </a:xfrm>
          <a:prstGeom prst="rect">
            <a:avLst/>
          </a:prstGeom>
        </p:spPr>
      </p:pic>
      <p:pic>
        <p:nvPicPr>
          <p:cNvPr id="7" name="図 6" descr="補正後TO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879" y="1545023"/>
            <a:ext cx="2298700" cy="478155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505301" y="1607916"/>
            <a:ext cx="850900" cy="4432300"/>
          </a:xfrm>
          <a:prstGeom prst="rect">
            <a:avLst/>
          </a:prstGeom>
          <a:solidFill>
            <a:srgbClr val="3366FF">
              <a:alpha val="16000"/>
            </a:srgbClr>
          </a:solidFill>
          <a:ln w="38100" cap="flat" cmpd="sng" algn="ctr">
            <a:solidFill>
              <a:srgbClr val="3366FF">
                <a:alpha val="1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23629" y="567088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p/p</a:t>
            </a:r>
            <a:r>
              <a:rPr kumimoji="1" lang="en-US" altLang="ja-JP" dirty="0" smtClean="0">
                <a:solidFill>
                  <a:srgbClr val="0000FF"/>
                </a:solidFill>
              </a:rPr>
              <a:t> ±0.5%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489488" y="1621223"/>
            <a:ext cx="861048" cy="4432300"/>
          </a:xfrm>
          <a:prstGeom prst="rect">
            <a:avLst/>
          </a:prstGeom>
          <a:solidFill>
            <a:srgbClr val="3366FF">
              <a:alpha val="16000"/>
            </a:srgbClr>
          </a:solidFill>
          <a:ln w="38100" cap="flat" cmpd="sng" algn="ctr">
            <a:solidFill>
              <a:srgbClr val="3366FF">
                <a:alpha val="1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図形グループ 18"/>
          <p:cNvGrpSpPr/>
          <p:nvPr/>
        </p:nvGrpSpPr>
        <p:grpSpPr>
          <a:xfrm>
            <a:off x="4171229" y="1036416"/>
            <a:ext cx="438642" cy="499765"/>
            <a:chOff x="4511388" y="5786735"/>
            <a:chExt cx="438642" cy="499765"/>
          </a:xfrm>
        </p:grpSpPr>
        <p:sp>
          <p:nvSpPr>
            <p:cNvPr id="16" name="正方形/長方形 15"/>
            <p:cNvSpPr/>
            <p:nvPr/>
          </p:nvSpPr>
          <p:spPr>
            <a:xfrm>
              <a:off x="4549488" y="5855613"/>
              <a:ext cx="340012" cy="43088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511388" y="5786735"/>
              <a:ext cx="438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T</a:t>
              </a:r>
              <a:r>
                <a:rPr kumimoji="1" lang="en-US" altLang="ja-JP" sz="2400" baseline="-25000" dirty="0" smtClean="0">
                  <a:ln>
                    <a:solidFill>
                      <a:schemeClr val="tx1"/>
                    </a:solidFill>
                  </a:ln>
                </a:rPr>
                <a:t>1</a:t>
              </a:r>
              <a:endParaRPr kumimoji="1" lang="ja-JP" altLang="en-US" sz="2400" baseline="-25000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5" name="図形グループ 19"/>
          <p:cNvGrpSpPr/>
          <p:nvPr/>
        </p:nvGrpSpPr>
        <p:grpSpPr>
          <a:xfrm>
            <a:off x="7171716" y="1049723"/>
            <a:ext cx="774972" cy="512465"/>
            <a:chOff x="3773346" y="4834235"/>
            <a:chExt cx="774972" cy="512465"/>
          </a:xfrm>
        </p:grpSpPr>
        <p:sp>
          <p:nvSpPr>
            <p:cNvPr id="17" name="正方形/長方形 16"/>
            <p:cNvSpPr/>
            <p:nvPr/>
          </p:nvSpPr>
          <p:spPr>
            <a:xfrm>
              <a:off x="3786045" y="4887555"/>
              <a:ext cx="762273" cy="45914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773346" y="4834235"/>
              <a:ext cx="774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T</a:t>
              </a:r>
              <a:r>
                <a:rPr kumimoji="1" lang="en-US" altLang="ja-JP" sz="2400" baseline="-25000" dirty="0" smtClean="0">
                  <a:ln>
                    <a:solidFill>
                      <a:schemeClr val="tx1"/>
                    </a:solidFill>
                  </a:ln>
                </a:rPr>
                <a:t>1corr</a:t>
              </a:r>
              <a:endParaRPr kumimoji="1" lang="ja-JP" altLang="en-US" sz="2400" baseline="-25000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4070637" y="3470958"/>
            <a:ext cx="1695755" cy="393700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7035310" y="3470958"/>
            <a:ext cx="1695755" cy="393700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図形グループ 24"/>
          <p:cNvGrpSpPr/>
          <p:nvPr/>
        </p:nvGrpSpPr>
        <p:grpSpPr>
          <a:xfrm>
            <a:off x="447145" y="3129320"/>
            <a:ext cx="2319464" cy="3254248"/>
            <a:chOff x="206782" y="3238500"/>
            <a:chExt cx="2319464" cy="3254248"/>
          </a:xfrm>
        </p:grpSpPr>
        <p:pic>
          <p:nvPicPr>
            <p:cNvPr id="26" name="図 25" descr="核図表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782" y="3238500"/>
              <a:ext cx="2319464" cy="3254248"/>
            </a:xfrm>
            <a:prstGeom prst="rect">
              <a:avLst/>
            </a:prstGeom>
            <a:ln>
              <a:solidFill>
                <a:srgbClr val="008000"/>
              </a:solidFill>
            </a:ln>
          </p:spPr>
        </p:pic>
        <p:sp>
          <p:nvSpPr>
            <p:cNvPr id="27" name="正方形/長方形 26"/>
            <p:cNvSpPr/>
            <p:nvPr/>
          </p:nvSpPr>
          <p:spPr>
            <a:xfrm>
              <a:off x="325316" y="3797299"/>
              <a:ext cx="504417" cy="478367"/>
            </a:xfrm>
            <a:prstGeom prst="rect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388549" y="3809997"/>
              <a:ext cx="504417" cy="478367"/>
            </a:xfrm>
            <a:prstGeom prst="rect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388549" y="3310465"/>
              <a:ext cx="504417" cy="478367"/>
            </a:xfrm>
            <a:prstGeom prst="rect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325316" y="4296831"/>
              <a:ext cx="504417" cy="478367"/>
            </a:xfrm>
            <a:prstGeom prst="rect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1388549" y="4309529"/>
              <a:ext cx="504417" cy="478367"/>
            </a:xfrm>
            <a:prstGeom prst="rect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25316" y="4800593"/>
              <a:ext cx="504417" cy="478367"/>
            </a:xfrm>
            <a:prstGeom prst="rect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388549" y="4813291"/>
              <a:ext cx="504417" cy="478367"/>
            </a:xfrm>
            <a:prstGeom prst="rect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325316" y="5291658"/>
              <a:ext cx="504417" cy="478367"/>
            </a:xfrm>
            <a:prstGeom prst="rect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867198" y="3805760"/>
              <a:ext cx="504417" cy="478367"/>
            </a:xfrm>
            <a:prstGeom prst="rect">
              <a:avLst/>
            </a:prstGeom>
            <a:solidFill>
              <a:srgbClr val="FF66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aseline="30000" dirty="0" smtClean="0"/>
                <a:t>82</a:t>
              </a:r>
              <a:r>
                <a:rPr kumimoji="1" lang="en-US" altLang="ja-JP" sz="1400" dirty="0" smtClean="0"/>
                <a:t>Ge</a:t>
              </a:r>
              <a:endParaRPr kumimoji="1" lang="ja-JP" altLang="en-US" sz="1400" dirty="0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867198" y="4305292"/>
              <a:ext cx="504417" cy="478367"/>
            </a:xfrm>
            <a:prstGeom prst="rect">
              <a:avLst/>
            </a:prstGeom>
            <a:solidFill>
              <a:srgbClr val="FF66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aseline="30000" dirty="0" smtClean="0"/>
                <a:t>81</a:t>
              </a:r>
              <a:r>
                <a:rPr kumimoji="1" lang="en-US" altLang="ja-JP" sz="1400" dirty="0" smtClean="0"/>
                <a:t>Ga</a:t>
              </a:r>
              <a:endParaRPr kumimoji="1" lang="ja-JP" altLang="en-US" sz="1400" dirty="0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867198" y="4809054"/>
              <a:ext cx="504417" cy="478367"/>
            </a:xfrm>
            <a:prstGeom prst="rect">
              <a:avLst/>
            </a:prstGeom>
            <a:solidFill>
              <a:srgbClr val="FF66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aseline="30000" dirty="0" smtClean="0"/>
                <a:t>80</a:t>
              </a:r>
              <a:r>
                <a:rPr kumimoji="1" lang="en-US" altLang="ja-JP" sz="1400" dirty="0" smtClean="0"/>
                <a:t>Zn</a:t>
              </a:r>
              <a:endParaRPr kumimoji="1" lang="ja-JP" altLang="en-US" sz="1400" dirty="0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867198" y="5300119"/>
              <a:ext cx="504417" cy="478367"/>
            </a:xfrm>
            <a:prstGeom prst="rect">
              <a:avLst/>
            </a:prstGeom>
            <a:solidFill>
              <a:srgbClr val="FF66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aseline="30000" dirty="0" smtClean="0"/>
                <a:t>79</a:t>
              </a:r>
              <a:r>
                <a:rPr kumimoji="1" lang="en-US" altLang="ja-JP" sz="1400" dirty="0" smtClean="0"/>
                <a:t>Cu</a:t>
              </a:r>
              <a:endParaRPr kumimoji="1" lang="ja-JP" altLang="en-US" sz="1400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858731" y="5803898"/>
              <a:ext cx="504417" cy="478367"/>
            </a:xfrm>
            <a:prstGeom prst="rect">
              <a:avLst/>
            </a:prstGeom>
            <a:solidFill>
              <a:srgbClr val="FF00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aseline="30000" dirty="0" smtClean="0"/>
                <a:t>78</a:t>
              </a:r>
              <a:r>
                <a:rPr kumimoji="1" lang="en-US" altLang="ja-JP" sz="1400" dirty="0" smtClean="0"/>
                <a:t>Ni</a:t>
              </a:r>
              <a:endParaRPr kumimoji="1" lang="ja-JP" altLang="en-US" sz="1400" dirty="0"/>
            </a:p>
          </p:txBody>
        </p:sp>
      </p:grpSp>
      <p:sp>
        <p:nvSpPr>
          <p:cNvPr id="46" name="正方形/長方形 45"/>
          <p:cNvSpPr/>
          <p:nvPr/>
        </p:nvSpPr>
        <p:spPr>
          <a:xfrm>
            <a:off x="6597179" y="2976920"/>
            <a:ext cx="145803" cy="166243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 flipH="1">
            <a:off x="319907" y="941851"/>
            <a:ext cx="3451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omic Sans MS"/>
                <a:cs typeface="Comic Sans MS"/>
              </a:rPr>
              <a:t>○ Many </a:t>
            </a:r>
            <a:r>
              <a:rPr lang="en-US" altLang="ja-JP" sz="1600" dirty="0" err="1" smtClean="0">
                <a:latin typeface="Comic Sans MS"/>
                <a:cs typeface="Comic Sans MS"/>
              </a:rPr>
              <a:t>RIs</a:t>
            </a:r>
            <a:r>
              <a:rPr lang="en-US" altLang="ja-JP" sz="1600" dirty="0" smtClean="0">
                <a:latin typeface="Comic Sans MS"/>
                <a:cs typeface="Comic Sans MS"/>
              </a:rPr>
              <a:t> are accepted in the </a:t>
            </a:r>
          </a:p>
          <a:p>
            <a:r>
              <a:rPr lang="ja-JP" altLang="ja-JP" sz="1600" dirty="0" smtClean="0">
                <a:latin typeface="Comic Sans MS"/>
                <a:cs typeface="Comic Sans MS"/>
              </a:rPr>
              <a:t>　</a:t>
            </a:r>
            <a:r>
              <a:rPr lang="en-US" altLang="ja-JP" sz="1600" dirty="0" smtClean="0">
                <a:latin typeface="Comic Sans MS"/>
                <a:cs typeface="Comic Sans MS"/>
              </a:rPr>
              <a:t>  given machine condition.</a:t>
            </a:r>
          </a:p>
          <a:p>
            <a:endParaRPr lang="en-US" altLang="ja-JP" sz="1600" dirty="0" smtClean="0">
              <a:latin typeface="Comic Sans MS"/>
              <a:cs typeface="Comic Sans MS"/>
            </a:endParaRPr>
          </a:p>
          <a:p>
            <a:r>
              <a:rPr lang="en-US" altLang="ja-JP" sz="1600" dirty="0" smtClean="0">
                <a:latin typeface="Comic Sans MS"/>
                <a:cs typeface="Comic Sans MS"/>
              </a:rPr>
              <a:t>○ </a:t>
            </a:r>
            <a:r>
              <a:rPr lang="en-US" altLang="ja-JP" sz="1600" dirty="0" err="1" smtClean="0">
                <a:latin typeface="Comic Sans MS"/>
                <a:cs typeface="Comic Sans MS"/>
              </a:rPr>
              <a:t>Isochronism</a:t>
            </a:r>
            <a:r>
              <a:rPr lang="en-US" altLang="ja-JP" sz="1600" dirty="0" smtClean="0">
                <a:latin typeface="Comic Sans MS"/>
                <a:cs typeface="Comic Sans MS"/>
              </a:rPr>
              <a:t> in R3 is tuned for   </a:t>
            </a:r>
          </a:p>
          <a:p>
            <a:r>
              <a:rPr lang="ja-JP" altLang="en-US" sz="1600" dirty="0" smtClean="0">
                <a:latin typeface="Comic Sans MS"/>
                <a:cs typeface="Comic Sans MS"/>
              </a:rPr>
              <a:t>　　</a:t>
            </a:r>
            <a:r>
              <a:rPr lang="ja-JP" altLang="en-US" sz="1600" baseline="30000" dirty="0" smtClean="0">
                <a:latin typeface="Comic Sans MS"/>
                <a:cs typeface="Comic Sans MS"/>
              </a:rPr>
              <a:t>８</a:t>
            </a:r>
            <a:r>
              <a:rPr lang="en-US" altLang="ja-JP" sz="1600" baseline="30000" dirty="0" smtClean="0">
                <a:latin typeface="Comic Sans MS"/>
                <a:cs typeface="Comic Sans MS"/>
              </a:rPr>
              <a:t>0</a:t>
            </a:r>
            <a:r>
              <a:rPr kumimoji="1" lang="en-US" altLang="ja-JP" sz="1600" dirty="0" smtClean="0">
                <a:latin typeface="Comic Sans MS"/>
                <a:cs typeface="Comic Sans MS"/>
              </a:rPr>
              <a:t>Zn.</a:t>
            </a:r>
          </a:p>
          <a:p>
            <a:endParaRPr kumimoji="1" lang="en-US" altLang="ja-JP" sz="1600" dirty="0" smtClean="0">
              <a:latin typeface="Comic Sans MS"/>
              <a:cs typeface="Comic Sans MS"/>
            </a:endParaRPr>
          </a:p>
          <a:p>
            <a:r>
              <a:rPr lang="en-US" altLang="ja-JP" sz="1600" dirty="0" smtClean="0">
                <a:latin typeface="Comic Sans MS"/>
                <a:cs typeface="Comic Sans MS"/>
              </a:rPr>
              <a:t>○ Some of them are references </a:t>
            </a:r>
            <a:r>
              <a:rPr lang="ja-JP" altLang="en-US" sz="1600" dirty="0" smtClean="0">
                <a:latin typeface="Comic Sans MS"/>
                <a:cs typeface="Comic Sans MS"/>
              </a:rPr>
              <a:t>　　</a:t>
            </a:r>
            <a:endParaRPr lang="en-US" altLang="ja-JP" sz="1600" dirty="0" smtClean="0">
              <a:latin typeface="Comic Sans MS"/>
              <a:cs typeface="Comic Sans MS"/>
            </a:endParaRPr>
          </a:p>
          <a:p>
            <a:r>
              <a:rPr lang="ja-JP" altLang="ja-JP" sz="1600" dirty="0" smtClean="0">
                <a:latin typeface="Comic Sans MS"/>
                <a:cs typeface="Comic Sans MS"/>
              </a:rPr>
              <a:t>　</a:t>
            </a:r>
            <a:r>
              <a:rPr lang="ja-JP" altLang="en-US" sz="1600" dirty="0" smtClean="0">
                <a:latin typeface="Comic Sans MS"/>
                <a:cs typeface="Comic Sans MS"/>
              </a:rPr>
              <a:t>　</a:t>
            </a:r>
            <a:r>
              <a:rPr lang="en-US" altLang="ja-JP" sz="1600" dirty="0" smtClean="0">
                <a:latin typeface="Comic Sans MS"/>
                <a:cs typeface="Comic Sans MS"/>
              </a:rPr>
              <a:t>for mass determination. </a:t>
            </a:r>
            <a:endParaRPr kumimoji="1" lang="en-US" altLang="ja-JP" sz="1600" dirty="0" smtClean="0">
              <a:latin typeface="Comic Sans MS"/>
              <a:cs typeface="Comic Sans M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03432" y="247525"/>
            <a:ext cx="8027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omic Sans MS"/>
                <a:cs typeface="Comic Sans MS"/>
              </a:rPr>
              <a:t>Simulations of </a:t>
            </a:r>
            <a:r>
              <a:rPr kumimoji="1" lang="en-US" altLang="ja-JP" sz="2800" baseline="30000" dirty="0" smtClean="0">
                <a:latin typeface="Comic Sans MS"/>
                <a:cs typeface="Comic Sans MS"/>
              </a:rPr>
              <a:t>78</a:t>
            </a:r>
            <a:r>
              <a:rPr kumimoji="1" lang="en-US" altLang="ja-JP" sz="2800" dirty="0" smtClean="0">
                <a:latin typeface="Comic Sans MS"/>
                <a:cs typeface="Comic Sans MS"/>
              </a:rPr>
              <a:t>Ni Mass Measurements at R3</a:t>
            </a:r>
            <a:endParaRPr kumimoji="1" lang="ja-JP" altLang="en-US" sz="2800" dirty="0">
              <a:latin typeface="Comic Sans MS"/>
              <a:cs typeface="Comic Sans MS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1070096" y="3674158"/>
            <a:ext cx="558816" cy="1516781"/>
          </a:xfrm>
          <a:prstGeom prst="rect">
            <a:avLst/>
          </a:prstGeom>
          <a:noFill/>
          <a:ln w="5715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903444" y="5803753"/>
            <a:ext cx="202422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mass references</a:t>
            </a:r>
            <a:endParaRPr kumimoji="1" lang="ja-JP" altLang="en-US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cxnSp>
        <p:nvCxnSpPr>
          <p:cNvPr id="52" name="直線コネクタ 51"/>
          <p:cNvCxnSpPr/>
          <p:nvPr/>
        </p:nvCxnSpPr>
        <p:spPr>
          <a:xfrm>
            <a:off x="1628912" y="5190939"/>
            <a:ext cx="733288" cy="683145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5147388" y="3270614"/>
            <a:ext cx="484390" cy="30777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 smtClean="0"/>
              <a:t>80</a:t>
            </a:r>
            <a:r>
              <a:rPr kumimoji="1" lang="en-US" altLang="ja-JP" sz="1400" dirty="0" smtClean="0"/>
              <a:t>Zn</a:t>
            </a:r>
            <a:endParaRPr kumimoji="1" lang="ja-JP" altLang="en-US" sz="1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159141" y="3269125"/>
            <a:ext cx="484390" cy="30777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 smtClean="0"/>
              <a:t>80</a:t>
            </a:r>
            <a:r>
              <a:rPr kumimoji="1" lang="en-US" altLang="ja-JP" sz="1400" dirty="0" smtClean="0"/>
              <a:t>Zn</a:t>
            </a:r>
            <a:endParaRPr kumimoji="1" lang="ja-JP" altLang="en-US" sz="1400" dirty="0"/>
          </a:p>
        </p:txBody>
      </p:sp>
      <p:sp>
        <p:nvSpPr>
          <p:cNvPr id="43" name="右矢印 42"/>
          <p:cNvSpPr/>
          <p:nvPr/>
        </p:nvSpPr>
        <p:spPr>
          <a:xfrm>
            <a:off x="6089179" y="3269125"/>
            <a:ext cx="508000" cy="991860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73335" y="2934585"/>
            <a:ext cx="191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T</a:t>
            </a:r>
            <a:r>
              <a:rPr kumimoji="1" lang="en-US" altLang="ja-JP" baseline="-25000" dirty="0" smtClean="0">
                <a:latin typeface="Comic Sans MS"/>
                <a:cs typeface="Comic Sans MS"/>
              </a:rPr>
              <a:t>1</a:t>
            </a:r>
            <a:r>
              <a:rPr kumimoji="1" lang="en-US" altLang="ja-JP" dirty="0" smtClean="0">
                <a:latin typeface="Comic Sans MS"/>
                <a:cs typeface="Comic Sans MS"/>
              </a:rPr>
              <a:t> correction</a:t>
            </a:r>
            <a:endParaRPr kumimoji="1" lang="ja-JP" altLang="en-US" baseline="-25000" dirty="0">
              <a:latin typeface="Comic Sans MS"/>
              <a:cs typeface="Comic Sans MS"/>
            </a:endParaRPr>
          </a:p>
        </p:txBody>
      </p:sp>
      <p:sp>
        <p:nvSpPr>
          <p:cNvPr id="44" name="正方形/長方形 43"/>
          <p:cNvSpPr/>
          <p:nvPr/>
        </p:nvSpPr>
        <p:spPr>
          <a:xfrm rot="1536184">
            <a:off x="4070637" y="1866381"/>
            <a:ext cx="1695755" cy="3937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7035310" y="1866381"/>
            <a:ext cx="1695755" cy="3937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058488" y="1675881"/>
            <a:ext cx="463087" cy="30777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 smtClean="0"/>
              <a:t>78</a:t>
            </a:r>
            <a:r>
              <a:rPr kumimoji="1" lang="en-US" altLang="ja-JP" sz="1400" dirty="0" smtClean="0"/>
              <a:t>Ni</a:t>
            </a:r>
            <a:endParaRPr kumimoji="1" lang="ja-JP" altLang="en-US" sz="14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159141" y="1610892"/>
            <a:ext cx="463087" cy="30777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 smtClean="0"/>
              <a:t>78</a:t>
            </a:r>
            <a:r>
              <a:rPr kumimoji="1" lang="en-US" altLang="ja-JP" sz="1400" dirty="0" smtClean="0"/>
              <a:t>Ni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2356" y="3589838"/>
            <a:ext cx="6229350" cy="198484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77218" y="1746270"/>
            <a:ext cx="2378576" cy="130994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8" name="直線矢印コネクタ 7"/>
          <p:cNvCxnSpPr>
            <a:stCxn id="6" idx="2"/>
          </p:cNvCxnSpPr>
          <p:nvPr/>
        </p:nvCxnSpPr>
        <p:spPr>
          <a:xfrm rot="16200000" flipH="1">
            <a:off x="1699590" y="3023127"/>
            <a:ext cx="1123120" cy="11892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224094" y="1746270"/>
            <a:ext cx="2378577" cy="1309941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1" name="直線矢印コネクタ 10"/>
          <p:cNvCxnSpPr>
            <a:stCxn id="10" idx="2"/>
          </p:cNvCxnSpPr>
          <p:nvPr/>
        </p:nvCxnSpPr>
        <p:spPr>
          <a:xfrm rot="16200000" flipH="1">
            <a:off x="4104903" y="3364690"/>
            <a:ext cx="1427921" cy="8109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235699" y="3314700"/>
            <a:ext cx="2855087" cy="2221879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6653299" y="3551738"/>
            <a:ext cx="1538202" cy="273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8160056" y="3991490"/>
            <a:ext cx="374344" cy="1124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 rot="5400000">
            <a:off x="7612313" y="4499225"/>
            <a:ext cx="1439362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6653299" y="3714750"/>
            <a:ext cx="1633451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10700662" y="-867555"/>
            <a:ext cx="1798638" cy="59213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6810341" y="2735262"/>
          <a:ext cx="1798638" cy="592138"/>
        </p:xfrm>
        <a:graphic>
          <a:graphicData uri="http://schemas.openxmlformats.org/presentationml/2006/ole">
            <p:oleObj spid="_x0000_s36866" name="数式" r:id="rId11" imgW="1117600" imgH="368300" progId="Equation.3">
              <p:embed/>
            </p:oleObj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593713" y="1300738"/>
            <a:ext cx="184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8000"/>
                </a:solidFill>
                <a:latin typeface="Comic Sans MS"/>
                <a:cs typeface="Comic Sans MS"/>
              </a:rPr>
              <a:t>R</a:t>
            </a:r>
            <a:r>
              <a:rPr kumimoji="1" lang="en-US" altLang="ja-JP" dirty="0" smtClean="0">
                <a:solidFill>
                  <a:srgbClr val="008000"/>
                </a:solidFill>
                <a:latin typeface="Comic Sans MS"/>
                <a:cs typeface="Comic Sans MS"/>
              </a:rPr>
              <a:t>eference </a:t>
            </a:r>
            <a:r>
              <a:rPr kumimoji="1" lang="en-US" altLang="ja-JP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80</a:t>
            </a:r>
            <a:r>
              <a:rPr kumimoji="1" lang="en-US" altLang="ja-JP" dirty="0" smtClean="0">
                <a:solidFill>
                  <a:srgbClr val="008000"/>
                </a:solidFill>
                <a:latin typeface="Comic Sans MS"/>
                <a:cs typeface="Comic Sans MS"/>
              </a:rPr>
              <a:t>Zn</a:t>
            </a:r>
            <a:endParaRPr kumimoji="1" lang="ja-JP" alt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531876" y="1293872"/>
            <a:ext cx="153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Comic Sans MS"/>
                <a:cs typeface="Comic Sans MS"/>
              </a:rPr>
              <a:t>Rare RI </a:t>
            </a:r>
            <a:r>
              <a:rPr kumimoji="1" lang="en-US" altLang="ja-JP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78</a:t>
            </a:r>
            <a:r>
              <a:rPr kumimoji="1" lang="en-US" altLang="ja-JP" dirty="0" smtClean="0">
                <a:solidFill>
                  <a:srgbClr val="FF0000"/>
                </a:solidFill>
                <a:latin typeface="Comic Sans MS"/>
                <a:cs typeface="Comic Sans MS"/>
              </a:rPr>
              <a:t>Ni</a:t>
            </a:r>
            <a:endParaRPr kumimoji="1" lang="ja-JP" alt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416736" y="2044204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Comic Sans MS"/>
                <a:cs typeface="Comic Sans MS"/>
              </a:rPr>
              <a:t>Relation between </a:t>
            </a:r>
            <a:r>
              <a:rPr lang="en-US" altLang="ja-JP" sz="1400" dirty="0" smtClean="0">
                <a:latin typeface="Comic Sans MS"/>
                <a:cs typeface="Comic Sans MS"/>
              </a:rPr>
              <a:t>Mass and </a:t>
            </a:r>
          </a:p>
          <a:p>
            <a:r>
              <a:rPr lang="en-US" altLang="ja-JP" sz="1400" dirty="0" smtClean="0">
                <a:latin typeface="Comic Sans MS"/>
                <a:cs typeface="Comic Sans MS"/>
              </a:rPr>
              <a:t>corrected revolution time</a:t>
            </a:r>
            <a:endParaRPr kumimoji="1" lang="ja-JP" altLang="en-US" sz="1400" dirty="0">
              <a:latin typeface="Comic Sans MS"/>
              <a:cs typeface="Comic Sans MS"/>
            </a:endParaRPr>
          </a:p>
        </p:txBody>
      </p:sp>
      <p:sp>
        <p:nvSpPr>
          <p:cNvPr id="40" name="角丸四角形 39"/>
          <p:cNvSpPr/>
          <p:nvPr/>
        </p:nvSpPr>
        <p:spPr>
          <a:xfrm rot="19220147">
            <a:off x="6744204" y="4458731"/>
            <a:ext cx="1116591" cy="177800"/>
          </a:xfrm>
          <a:prstGeom prst="roundRect">
            <a:avLst/>
          </a:prstGeom>
          <a:noFill/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144554" y="4741586"/>
            <a:ext cx="98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8000"/>
                </a:solidFill>
                <a:latin typeface="Comic Sans MS"/>
                <a:cs typeface="Comic Sans MS"/>
              </a:rPr>
              <a:t>Mass </a:t>
            </a:r>
          </a:p>
          <a:p>
            <a:r>
              <a:rPr kumimoji="1" lang="en-US" altLang="ja-JP" sz="1200" dirty="0" smtClean="0">
                <a:solidFill>
                  <a:srgbClr val="008000"/>
                </a:solidFill>
                <a:latin typeface="Comic Sans MS"/>
                <a:cs typeface="Comic Sans MS"/>
              </a:rPr>
              <a:t>references</a:t>
            </a:r>
            <a:endParaRPr kumimoji="1" lang="ja-JP" altLang="en-US" sz="1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7218" y="247525"/>
            <a:ext cx="8381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omic Sans MS"/>
                <a:cs typeface="Comic Sans MS"/>
              </a:rPr>
              <a:t>Simulations of </a:t>
            </a:r>
            <a:r>
              <a:rPr kumimoji="1" lang="en-US" altLang="ja-JP" sz="2800" baseline="30000" dirty="0" smtClean="0">
                <a:latin typeface="Comic Sans MS"/>
                <a:cs typeface="Comic Sans MS"/>
              </a:rPr>
              <a:t>78</a:t>
            </a:r>
            <a:r>
              <a:rPr kumimoji="1" lang="en-US" altLang="ja-JP" sz="2800" dirty="0" smtClean="0">
                <a:latin typeface="Comic Sans MS"/>
                <a:cs typeface="Comic Sans MS"/>
              </a:rPr>
              <a:t>Ni Mass Measurements at R3 II</a:t>
            </a:r>
            <a:endParaRPr kumimoji="1" lang="ja-JP" altLang="en-US" sz="2800" dirty="0">
              <a:latin typeface="Comic Sans MS"/>
              <a:cs typeface="Comic Sans MS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rot="5400000" flipH="1" flipV="1">
            <a:off x="2693454" y="5744193"/>
            <a:ext cx="426280" cy="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666902" y="5878899"/>
            <a:ext cx="519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T</a:t>
            </a:r>
            <a:r>
              <a:rPr kumimoji="1" lang="en-US" altLang="ja-JP" sz="2400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0</a:t>
            </a:r>
            <a:endParaRPr kumimoji="1" lang="ja-JP" altLang="en-US" sz="2400" baseline="-250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007848" y="5893833"/>
            <a:ext cx="93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1corr</a:t>
            </a:r>
            <a:endParaRPr kumimoji="1" lang="ja-JP" altLang="en-US" sz="24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rot="5400000" flipH="1" flipV="1">
            <a:off x="5133562" y="5744192"/>
            <a:ext cx="42628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2906593" y="5764599"/>
            <a:ext cx="2440108" cy="1588"/>
          </a:xfrm>
          <a:prstGeom prst="straightConnector1">
            <a:avLst/>
          </a:prstGeom>
          <a:ln w="5715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3427294" y="5549902"/>
            <a:ext cx="1386618" cy="369332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kumimoji="1" lang="en-US" altLang="ja-JP" dirty="0" smtClean="0">
                <a:solidFill>
                  <a:srgbClr val="0000FF"/>
                </a:solidFill>
                <a:latin typeface="Comic Sans MS"/>
                <a:cs typeface="Comic Sans MS"/>
              </a:rPr>
              <a:t>m (m</a:t>
            </a:r>
            <a:r>
              <a:rPr kumimoji="1" lang="en-US" altLang="ja-JP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kumimoji="1" lang="en-US" altLang="ja-JP" dirty="0" smtClean="0">
                <a:solidFill>
                  <a:srgbClr val="0000FF"/>
                </a:solidFill>
                <a:latin typeface="Comic Sans MS"/>
                <a:cs typeface="Comic Sans MS"/>
              </a:rPr>
              <a:t>-m</a:t>
            </a:r>
            <a:r>
              <a:rPr kumimoji="1" lang="en-US" altLang="ja-JP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kumimoji="1" lang="en-US" altLang="ja-JP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kumimoji="1" lang="ja-JP" alt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020973" y="1942604"/>
            <a:ext cx="619280" cy="369332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dD</a:t>
            </a:r>
            <a:r>
              <a:rPr kumimoji="1" lang="en-US" altLang="ja-JP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endParaRPr kumimoji="1" lang="ja-JP" alt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4097347" y="2422524"/>
            <a:ext cx="466706" cy="1588"/>
          </a:xfrm>
          <a:prstGeom prst="straightConnector1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29925</TotalTime>
  <Words>1201</Words>
  <Application>Microsoft Macintosh PowerPoint</Application>
  <PresentationFormat>画面に合わせる (4:3)</PresentationFormat>
  <Paragraphs>294</Paragraphs>
  <Slides>22</Slides>
  <Notes>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Office テーマ</vt:lpstr>
      <vt:lpstr>数式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</vt:vector>
  </TitlesOfParts>
  <Company>理研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若杉 昌徳</dc:creator>
  <cp:lastModifiedBy>若杉 昌徳</cp:lastModifiedBy>
  <cp:revision>337</cp:revision>
  <cp:lastPrinted>2013-09-17T01:03:22Z</cp:lastPrinted>
  <dcterms:created xsi:type="dcterms:W3CDTF">2014-06-04T23:22:29Z</dcterms:created>
  <dcterms:modified xsi:type="dcterms:W3CDTF">2014-06-04T23:27:52Z</dcterms:modified>
</cp:coreProperties>
</file>