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7" r:id="rId2"/>
    <p:sldMasterId id="2147483735" r:id="rId3"/>
    <p:sldMasterId id="2147483748" r:id="rId4"/>
    <p:sldMasterId id="2147483773" r:id="rId5"/>
    <p:sldMasterId id="2147483797" r:id="rId6"/>
  </p:sldMasterIdLst>
  <p:notesMasterIdLst>
    <p:notesMasterId r:id="rId67"/>
  </p:notesMasterIdLst>
  <p:sldIdLst>
    <p:sldId id="396" r:id="rId7"/>
    <p:sldId id="441" r:id="rId8"/>
    <p:sldId id="366" r:id="rId9"/>
    <p:sldId id="480" r:id="rId10"/>
    <p:sldId id="365" r:id="rId11"/>
    <p:sldId id="509" r:id="rId12"/>
    <p:sldId id="481" r:id="rId13"/>
    <p:sldId id="489" r:id="rId14"/>
    <p:sldId id="491" r:id="rId15"/>
    <p:sldId id="492" r:id="rId16"/>
    <p:sldId id="531" r:id="rId17"/>
    <p:sldId id="496" r:id="rId18"/>
    <p:sldId id="532" r:id="rId19"/>
    <p:sldId id="428" r:id="rId20"/>
    <p:sldId id="498" r:id="rId21"/>
    <p:sldId id="533" r:id="rId22"/>
    <p:sldId id="510" r:id="rId23"/>
    <p:sldId id="431" r:id="rId24"/>
    <p:sldId id="512" r:id="rId25"/>
    <p:sldId id="513" r:id="rId26"/>
    <p:sldId id="501" r:id="rId27"/>
    <p:sldId id="433" r:id="rId28"/>
    <p:sldId id="434" r:id="rId29"/>
    <p:sldId id="404" r:id="rId30"/>
    <p:sldId id="500" r:id="rId31"/>
    <p:sldId id="497" r:id="rId32"/>
    <p:sldId id="514" r:id="rId33"/>
    <p:sldId id="439" r:id="rId34"/>
    <p:sldId id="515" r:id="rId35"/>
    <p:sldId id="446" r:id="rId36"/>
    <p:sldId id="516" r:id="rId37"/>
    <p:sldId id="472" r:id="rId38"/>
    <p:sldId id="534" r:id="rId39"/>
    <p:sldId id="463" r:id="rId40"/>
    <p:sldId id="464" r:id="rId41"/>
    <p:sldId id="535" r:id="rId42"/>
    <p:sldId id="466" r:id="rId43"/>
    <p:sldId id="467" r:id="rId44"/>
    <p:sldId id="468" r:id="rId45"/>
    <p:sldId id="520" r:id="rId46"/>
    <p:sldId id="522" r:id="rId47"/>
    <p:sldId id="523" r:id="rId48"/>
    <p:sldId id="470" r:id="rId49"/>
    <p:sldId id="524" r:id="rId50"/>
    <p:sldId id="471" r:id="rId51"/>
    <p:sldId id="517" r:id="rId52"/>
    <p:sldId id="474" r:id="rId53"/>
    <p:sldId id="536" r:id="rId54"/>
    <p:sldId id="475" r:id="rId55"/>
    <p:sldId id="530" r:id="rId56"/>
    <p:sldId id="525" r:id="rId57"/>
    <p:sldId id="526" r:id="rId58"/>
    <p:sldId id="458" r:id="rId59"/>
    <p:sldId id="527" r:id="rId60"/>
    <p:sldId id="484" r:id="rId61"/>
    <p:sldId id="506" r:id="rId62"/>
    <p:sldId id="507" r:id="rId63"/>
    <p:sldId id="538" r:id="rId64"/>
    <p:sldId id="528" r:id="rId65"/>
    <p:sldId id="529" r:id="rId6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DD3B"/>
    <a:srgbClr val="41FF3B"/>
    <a:srgbClr val="FFDFFF"/>
    <a:srgbClr val="FFF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797" autoAdjust="0"/>
    <p:restoredTop sz="99797" autoAdjust="0"/>
  </p:normalViewPr>
  <p:slideViewPr>
    <p:cSldViewPr snapToGrid="0" showGuides="1">
      <p:cViewPr varScale="1">
        <p:scale>
          <a:sx n="61" d="100"/>
          <a:sy n="61" d="100"/>
        </p:scale>
        <p:origin x="-18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6C79E-2847-EB4A-8559-2F780AAFFE58}" type="datetimeFigureOut">
              <a:rPr kumimoji="1" lang="ja-JP" altLang="en-US" smtClean="0"/>
              <a:t>2014/06/05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D55EB-31C3-AE42-8921-43DE466C8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283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542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0D360-EB4D-4B92-92BB-F2AADE05AD3C}" type="slidenum">
              <a:rPr lang="en-US" altLang="ja-JP" smtClean="0">
                <a:solidFill>
                  <a:prstClr val="black"/>
                </a:solidFill>
              </a:rPr>
              <a:pPr/>
              <a:t>3</a:t>
            </a:fld>
            <a:endParaRPr lang="en-US" altLang="ja-JP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D7903F-5BD8-954E-A54C-313C736F5016}" type="slidenum">
              <a:rPr lang="en-US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7A8212B6-F086-234F-B0DE-B1A6EB023627}" type="slidenum">
              <a:rPr lang="en-US" sz="1200">
                <a:latin typeface="Times New Roman" charset="0"/>
              </a:rPr>
              <a:pPr algn="r"/>
              <a:t>12</a:t>
            </a:fld>
            <a:endParaRPr lang="en-US" sz="1200">
              <a:latin typeface="Times New Roman" charset="0"/>
            </a:endParaRPr>
          </a:p>
        </p:txBody>
      </p:sp>
      <p:sp>
        <p:nvSpPr>
          <p:cNvPr id="481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D7903F-5BD8-954E-A54C-313C736F5016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7A8212B6-F086-234F-B0DE-B1A6EB023627}" type="slidenum">
              <a:rPr lang="en-US" sz="1200">
                <a:latin typeface="Times New Roman" charset="0"/>
              </a:rPr>
              <a:pPr algn="r"/>
              <a:t>13</a:t>
            </a:fld>
            <a:endParaRPr lang="en-US" sz="1200">
              <a:latin typeface="Times New Roman" charset="0"/>
            </a:endParaRPr>
          </a:p>
        </p:txBody>
      </p:sp>
      <p:sp>
        <p:nvSpPr>
          <p:cNvPr id="481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D7903F-5BD8-954E-A54C-313C736F5016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7A8212B6-F086-234F-B0DE-B1A6EB023627}" type="slidenum">
              <a:rPr lang="en-US" sz="1200">
                <a:latin typeface="Times New Roman" charset="0"/>
              </a:rPr>
              <a:pPr algn="r"/>
              <a:t>15</a:t>
            </a:fld>
            <a:endParaRPr lang="en-US" sz="1200">
              <a:latin typeface="Times New Roman" charset="0"/>
            </a:endParaRPr>
          </a:p>
        </p:txBody>
      </p:sp>
      <p:sp>
        <p:nvSpPr>
          <p:cNvPr id="481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D7903F-5BD8-954E-A54C-313C736F5016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7A8212B6-F086-234F-B0DE-B1A6EB023627}" type="slidenum">
              <a:rPr lang="en-US" sz="1200">
                <a:latin typeface="Times New Roman" charset="0"/>
              </a:rPr>
              <a:pPr algn="r"/>
              <a:t>16</a:t>
            </a:fld>
            <a:endParaRPr lang="en-US" sz="1200">
              <a:latin typeface="Times New Roman" charset="0"/>
            </a:endParaRPr>
          </a:p>
        </p:txBody>
      </p:sp>
      <p:sp>
        <p:nvSpPr>
          <p:cNvPr id="481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D7903F-5BD8-954E-A54C-313C736F5016}" type="slidenum">
              <a:rPr lang="en-US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7A8212B6-F086-234F-B0DE-B1A6EB023627}" type="slidenum">
              <a:rPr lang="en-US" sz="1200">
                <a:latin typeface="Times New Roman" charset="0"/>
              </a:rPr>
              <a:pPr algn="r"/>
              <a:t>17</a:t>
            </a:fld>
            <a:endParaRPr lang="en-US" sz="1200">
              <a:latin typeface="Times New Roman" charset="0"/>
            </a:endParaRPr>
          </a:p>
        </p:txBody>
      </p:sp>
      <p:sp>
        <p:nvSpPr>
          <p:cNvPr id="481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D7903F-5BD8-954E-A54C-313C736F5016}" type="slidenum">
              <a:rPr lang="en-US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7A8212B6-F086-234F-B0DE-B1A6EB023627}" type="slidenum">
              <a:rPr lang="en-US" sz="1200">
                <a:latin typeface="Times New Roman" charset="0"/>
              </a:rPr>
              <a:pPr algn="r"/>
              <a:t>21</a:t>
            </a:fld>
            <a:endParaRPr lang="en-US" sz="1200">
              <a:latin typeface="Times New Roman" charset="0"/>
            </a:endParaRPr>
          </a:p>
        </p:txBody>
      </p:sp>
      <p:sp>
        <p:nvSpPr>
          <p:cNvPr id="481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7B4B-EE0F-469C-8382-D89C1D222627}" type="slidenum"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22</a:t>
            </a:fld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7310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I will send you my slide from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Zakopane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. You can omit the 28O part. just mention that: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charset="-128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need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sdpf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 interaction to be in agreement with experiment for SM calculations. Then from the gamma ray energy you have a limit on the S2n separation energy -&gt; Limit on the mass -&gt;  lower limit on BE.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charset="-128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Comparison with BE calculations -&gt; agreement not with USDA/B but with SDPF-M 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charset="-128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-&gt; 29F belongs to IOI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charset="-128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I will send you the BE spectra later.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7B4B-EE0F-469C-8382-D89C1D222627}" type="slidenum"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23</a:t>
            </a:fld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7310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I will send you my slide from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Zakopane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. You can omit the 28O part. just mention that: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charset="-128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need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sdpf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 interaction to be in agreement with experiment for SM calculations. Then from the gamma ray energy you have a limit on the S2n separation energy -&gt; Limit on the mass -&gt;  lower limit on BE.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charset="-128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Comparison with BE calculations -&gt; agreement not with USDA/B but with SDPF-M 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charset="-128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-&gt; 29F belongs to IOI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charset="-128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charset="-128"/>
                <a:cs typeface="+mn-cs"/>
              </a:rPr>
              <a:t>I will send you the BE spectra later.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7B4B-EE0F-469C-8382-D89C1D222627}" type="slidenum"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24</a:t>
            </a:fld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7310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D7903F-5BD8-954E-A54C-313C736F5016}" type="slidenum">
              <a:rPr lang="en-US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7A8212B6-F086-234F-B0DE-B1A6EB023627}" type="slidenum">
              <a:rPr lang="en-US" sz="1200">
                <a:latin typeface="Times New Roman" charset="0"/>
              </a:rPr>
              <a:pPr algn="r"/>
              <a:t>25</a:t>
            </a:fld>
            <a:endParaRPr lang="en-US" sz="1200">
              <a:latin typeface="Times New Roman" charset="0"/>
            </a:endParaRPr>
          </a:p>
        </p:txBody>
      </p:sp>
      <p:sp>
        <p:nvSpPr>
          <p:cNvPr id="481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542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0D360-EB4D-4B92-92BB-F2AADE05AD3C}" type="slidenum">
              <a:rPr lang="en-US" altLang="ja-JP" smtClean="0">
                <a:solidFill>
                  <a:prstClr val="black"/>
                </a:solidFill>
              </a:rPr>
              <a:pPr/>
              <a:t>4</a:t>
            </a:fld>
            <a:endParaRPr lang="en-US" altLang="ja-JP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D7903F-5BD8-954E-A54C-313C736F5016}" type="slidenum">
              <a:rPr lang="en-US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7A8212B6-F086-234F-B0DE-B1A6EB023627}" type="slidenum">
              <a:rPr lang="en-US" sz="1200">
                <a:latin typeface="Times New Roman" charset="0"/>
              </a:rPr>
              <a:pPr algn="r"/>
              <a:t>26</a:t>
            </a:fld>
            <a:endParaRPr lang="en-US" sz="1200">
              <a:latin typeface="Times New Roman" charset="0"/>
            </a:endParaRPr>
          </a:p>
        </p:txBody>
      </p:sp>
      <p:sp>
        <p:nvSpPr>
          <p:cNvPr id="481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D7903F-5BD8-954E-A54C-313C736F5016}" type="slidenum">
              <a:rPr lang="en-US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7A8212B6-F086-234F-B0DE-B1A6EB023627}" type="slidenum">
              <a:rPr lang="en-US" sz="1200">
                <a:latin typeface="Times New Roman" charset="0"/>
              </a:rPr>
              <a:pPr algn="r"/>
              <a:t>27</a:t>
            </a:fld>
            <a:endParaRPr lang="en-US" sz="1200">
              <a:latin typeface="Times New Roman" charset="0"/>
            </a:endParaRPr>
          </a:p>
        </p:txBody>
      </p:sp>
      <p:sp>
        <p:nvSpPr>
          <p:cNvPr id="481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7F77C-7420-47CD-9CBB-9B2C8961F011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016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37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612AE-F330-4C72-836C-35C2BF3FF683}" type="slidenum">
              <a:rPr lang="en-US" altLang="ja-JP" smtClean="0"/>
              <a:pPr/>
              <a:t>29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37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612AE-F330-4C72-836C-35C2BF3FF683}" type="slidenum">
              <a:rPr lang="en-US" altLang="ja-JP" smtClean="0"/>
              <a:pPr/>
              <a:t>31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7025D-6B91-477F-8E40-7E5419E147BA}" type="slidenum">
              <a:rPr lang="en-US" altLang="ja-JP" smtClean="0">
                <a:solidFill>
                  <a:prstClr val="black"/>
                </a:solidFill>
              </a:rPr>
              <a:pPr/>
              <a:t>36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C7D7665-D9BA-4283-8C99-417FB784DE3E}" type="slidenum">
              <a:rPr lang="en-US" altLang="ja-JP" sz="1200">
                <a:solidFill>
                  <a:prstClr val="black"/>
                </a:solidFill>
                <a:latin typeface="Arial" charset="0"/>
                <a:ea typeface="ＭＳ Ｐゴシック" pitchFamily="50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ja-JP" sz="1200">
              <a:solidFill>
                <a:prstClr val="black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37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612AE-F330-4C72-836C-35C2BF3FF683}" type="slidenum">
              <a:rPr lang="en-US" altLang="ja-JP" smtClean="0"/>
              <a:pPr/>
              <a:t>51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37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612AE-F330-4C72-836C-35C2BF3FF683}" type="slidenum">
              <a:rPr lang="en-US" altLang="ja-JP" smtClean="0"/>
              <a:pPr/>
              <a:t>52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29BE2-CCDF-5145-9FD6-3A144C762C7C}" type="slidenum">
              <a:rPr kumimoji="1" lang="ja-JP" altLang="en-US" smtClean="0"/>
              <a:pPr/>
              <a:t>55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321540" name="スライド番号プレースホルダ 3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F7E64E1-FD17-CE4B-9691-94751E77CA0F}" type="slidenum">
              <a:rPr lang="ja-JP" altLang="en-US" sz="1200">
                <a:solidFill>
                  <a:prstClr val="black"/>
                </a:solidFill>
              </a:rPr>
              <a:pPr algn="r" eaLnBrk="1" hangingPunct="1"/>
              <a:t>58</a:t>
            </a:fld>
            <a:endParaRPr lang="en-US" altLang="ja-JP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37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612AE-F330-4C72-836C-35C2BF3FF683}" type="slidenum">
              <a:rPr lang="en-US" altLang="ja-JP" smtClean="0"/>
              <a:pPr/>
              <a:t>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37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612AE-F330-4C72-836C-35C2BF3FF683}" type="slidenum">
              <a:rPr lang="en-US" altLang="ja-JP" smtClean="0"/>
              <a:pPr/>
              <a:t>6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37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612AE-F330-4C72-836C-35C2BF3FF683}" type="slidenum">
              <a:rPr lang="en-US" altLang="ja-JP" smtClean="0"/>
              <a:pPr/>
              <a:t>7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7025D-6B91-477F-8E40-7E5419E147BA}" type="slidenum">
              <a:rPr lang="en-US" altLang="ja-JP" smtClean="0">
                <a:solidFill>
                  <a:prstClr val="black"/>
                </a:solidFill>
              </a:rPr>
              <a:pPr/>
              <a:t>8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C7D7665-D9BA-4283-8C99-417FB784DE3E}" type="slidenum">
              <a:rPr lang="en-US" altLang="ja-JP" sz="1200">
                <a:solidFill>
                  <a:prstClr val="black"/>
                </a:solidFill>
                <a:latin typeface="Arial" charset="0"/>
                <a:ea typeface="ＭＳ Ｐゴシック" pitchFamily="50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ja-JP" sz="1200">
              <a:solidFill>
                <a:prstClr val="black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7025D-6B91-477F-8E40-7E5419E147BA}" type="slidenum">
              <a:rPr lang="en-US" altLang="ja-JP" smtClean="0">
                <a:solidFill>
                  <a:prstClr val="black"/>
                </a:solidFill>
              </a:rPr>
              <a:pPr/>
              <a:t>9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C7D7665-D9BA-4283-8C99-417FB784DE3E}" type="slidenum">
              <a:rPr lang="en-US" altLang="ja-JP" sz="1200">
                <a:solidFill>
                  <a:prstClr val="black"/>
                </a:solidFill>
                <a:latin typeface="Arial" charset="0"/>
                <a:ea typeface="ＭＳ Ｐゴシック" pitchFamily="50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ja-JP" sz="1200">
              <a:solidFill>
                <a:prstClr val="black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7025D-6B91-477F-8E40-7E5419E147BA}" type="slidenum">
              <a:rPr lang="en-US" altLang="ja-JP" smtClean="0">
                <a:solidFill>
                  <a:prstClr val="black"/>
                </a:solidFill>
              </a:rPr>
              <a:pPr/>
              <a:t>10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C7D7665-D9BA-4283-8C99-417FB784DE3E}" type="slidenum">
              <a:rPr lang="en-US" altLang="ja-JP" sz="1200">
                <a:solidFill>
                  <a:prstClr val="black"/>
                </a:solidFill>
                <a:latin typeface="Arial" charset="0"/>
                <a:ea typeface="ＭＳ Ｐゴシック" pitchFamily="50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ja-JP" sz="1200">
              <a:solidFill>
                <a:prstClr val="black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37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612AE-F330-4C72-836C-35C2BF3FF683}" type="slidenum">
              <a:rPr lang="en-US" altLang="ja-JP" smtClean="0"/>
              <a:pPr/>
              <a:t>11</a:t>
            </a:fld>
            <a:endParaRPr lang="en-US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544448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37413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235155" y="80367"/>
            <a:ext cx="2015877" cy="5884664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87524" y="80367"/>
            <a:ext cx="5940475" cy="588466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045690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0900" y="71438"/>
            <a:ext cx="8293100" cy="5207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165100" y="838200"/>
            <a:ext cx="8813800" cy="6019800"/>
          </a:xfrm>
        </p:spPr>
        <p:txBody>
          <a:bodyPr/>
          <a:lstStyle/>
          <a:p>
            <a:pPr lvl="0"/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3477237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947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6817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14217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65100" y="838200"/>
            <a:ext cx="43307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307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902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5644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4070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77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6738557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40027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26345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9297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99275" y="71438"/>
            <a:ext cx="2244725" cy="6786562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5100" y="71438"/>
            <a:ext cx="6581775" cy="6786562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3450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1275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8847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1514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65100" y="838200"/>
            <a:ext cx="43307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307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142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9029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909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1122191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581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21297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15492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0964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99275" y="71438"/>
            <a:ext cx="2244725" cy="6786562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5100" y="71438"/>
            <a:ext cx="6581775" cy="6786562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6426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0900" y="71438"/>
            <a:ext cx="8293100" cy="5207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165100" y="838200"/>
            <a:ext cx="4330700" cy="6019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30700" cy="6019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27244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39930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1066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3443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65100" y="838200"/>
            <a:ext cx="43307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307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208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87523" y="919758"/>
            <a:ext cx="3978176" cy="504527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272855" y="919758"/>
            <a:ext cx="3978176" cy="504527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8299429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7466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3106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969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11747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833717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0380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99275" y="71438"/>
            <a:ext cx="2244725" cy="6786562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5100" y="71438"/>
            <a:ext cx="6581775" cy="6786562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9136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0900" y="71438"/>
            <a:ext cx="8293100" cy="5207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165100" y="838200"/>
            <a:ext cx="4330700" cy="6019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30700" cy="6019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7070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367" y="2130874"/>
            <a:ext cx="7773293" cy="1470049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829" y="388667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5035688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631121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3977232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194" y="4406827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194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35544525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87526" y="919758"/>
            <a:ext cx="3978176" cy="504527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272855" y="919758"/>
            <a:ext cx="3978176" cy="504527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2075176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60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647" y="2174382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561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4561" y="2174382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9258780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3848241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484659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60" y="273499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660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5037732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636" y="4800850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ja-JP" altLang="en-US" noProof="0">
              <a:sym typeface="ヒラギノ角ゴ ProN W6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95459208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9181060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235168" y="80367"/>
            <a:ext cx="2015877" cy="5884664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87537" y="80367"/>
            <a:ext cx="5940475" cy="588466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73577351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2"/>
            <a:ext cx="1450504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>
                <a:solidFill>
                  <a:prstClr val="white"/>
                </a:solidFill>
              </a:rPr>
              <a:t>06/11/2012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CEA-Saclay/DSM/Irfu - Réunion "LHC-Upgrade détecteur"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ZoneTexte 3"/>
          <p:cNvSpPr txBox="1"/>
          <p:nvPr userDrawn="1"/>
        </p:nvSpPr>
        <p:spPr>
          <a:xfrm>
            <a:off x="1043608" y="6345324"/>
            <a:ext cx="12601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1300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Irfu.cea.fr</a:t>
            </a:r>
            <a:endParaRPr kumimoji="0" lang="fr-FR" sz="13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Espace réservé du pied de page 4"/>
          <p:cNvSpPr txBox="1">
            <a:spLocks/>
          </p:cNvSpPr>
          <p:nvPr userDrawn="1"/>
        </p:nvSpPr>
        <p:spPr>
          <a:xfrm>
            <a:off x="2051720" y="6520259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66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4400"/>
            <a:r>
              <a:rPr kumimoji="0" lang="fr-FR" dirty="0" smtClean="0"/>
              <a:t>CEA-Saclay/DSM/</a:t>
            </a:r>
            <a:r>
              <a:rPr kumimoji="0" lang="fr-FR" dirty="0" err="1" smtClean="0"/>
              <a:t>Irfu</a:t>
            </a:r>
            <a:r>
              <a:rPr kumimoji="0" lang="fr-FR" dirty="0" smtClean="0"/>
              <a:t>  SPhN        H. Goutte</a:t>
            </a:r>
            <a:endParaRPr kumimoji="0" lang="fr-FR" dirty="0"/>
          </a:p>
        </p:txBody>
      </p:sp>
      <p:sp>
        <p:nvSpPr>
          <p:cNvPr id="16" name="Espace réservé du numéro de diapositive 5"/>
          <p:cNvSpPr txBox="1">
            <a:spLocks/>
          </p:cNvSpPr>
          <p:nvPr userDrawn="1"/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66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/>
            <a:r>
              <a:rPr kumimoji="0" lang="fr-FR" smtClean="0"/>
              <a:t>|  PAGE </a:t>
            </a:r>
            <a:fld id="{AEFB9B6D-867A-40B8-ACB0-35CC9F272C9C}" type="slidenum">
              <a:rPr kumimoji="0" lang="fr-FR" smtClean="0"/>
              <a:pPr defTabSz="914400"/>
              <a:t>‹#›</a:t>
            </a:fld>
            <a:endParaRPr kumimoji="0" lang="fr-FR" dirty="0"/>
          </a:p>
        </p:txBody>
      </p:sp>
    </p:spTree>
    <p:extLst>
      <p:ext uri="{BB962C8B-B14F-4D97-AF65-F5344CB8AC3E}">
        <p14:creationId xmlns:p14="http://schemas.microsoft.com/office/powerpoint/2010/main" val="2095896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4031212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76000" y="6305192"/>
            <a:ext cx="1450504" cy="365125"/>
          </a:xfrm>
          <a:prstGeom prst="rect">
            <a:avLst/>
          </a:prstGeom>
        </p:spPr>
        <p:txBody>
          <a:bodyPr/>
          <a:lstStyle/>
          <a:p>
            <a:fld id="{04D30A21-53A1-4FD6-96DB-288DB54A7AC3}" type="datetimeFigureOut">
              <a:rPr lang="fr-FR" smtClean="0">
                <a:solidFill>
                  <a:prstClr val="white"/>
                </a:solidFill>
              </a:rPr>
              <a:pPr/>
              <a:t>2014/06/05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/>
          <a:lstStyle/>
          <a:p>
            <a:fld id="{1EB7F70B-AD93-4B3F-A0CD-27F334465A1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785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BFCB7-450E-4D1C-9111-DAC38CCF554D}" type="datetimeFigureOut">
              <a:rPr lang="en-US" smtClean="0">
                <a:solidFill>
                  <a:prstClr val="white"/>
                </a:solidFill>
              </a:rPr>
              <a:pPr/>
              <a:t>2014/06/05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A953-A7DF-4F9F-916F-22E4B8F44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86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46352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43099644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9584684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3" Type="http://schemas.openxmlformats.org/officeDocument/2006/relationships/image" Target="../media/image2.emf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theme" Target="../theme/theme6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522" y="919758"/>
            <a:ext cx="8790697" cy="583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ヒラギノ角ゴ ProN W6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ヒラギノ角ゴ ProN W3" charset="0"/>
              </a:rPr>
              <a:t>Second level</a:t>
            </a:r>
          </a:p>
          <a:p>
            <a:pPr lvl="2"/>
            <a:r>
              <a:rPr lang="en-US" altLang="ja-JP">
                <a:sym typeface="ヒラギノ角ゴ ProN W3" charset="0"/>
              </a:rPr>
              <a:t>Third level</a:t>
            </a:r>
          </a:p>
          <a:p>
            <a:pPr lvl="3"/>
            <a:r>
              <a:rPr lang="en-US" altLang="ja-JP">
                <a:sym typeface="ヒラギノ角ゴ ProN W3" charset="0"/>
              </a:rPr>
              <a:t>Fourth level</a:t>
            </a:r>
          </a:p>
          <a:p>
            <a:pPr lvl="4"/>
            <a:r>
              <a:rPr lang="en-US" altLang="ja-JP">
                <a:sym typeface="ヒラギノ角ゴ ProN W3" charset="0"/>
              </a:rPr>
              <a:t>Fifth level</a:t>
            </a:r>
          </a:p>
        </p:txBody>
      </p:sp>
      <p:sp>
        <p:nvSpPr>
          <p:cNvPr id="3074" name="Rectangle 2"/>
          <p:cNvSpPr>
            <a:spLocks/>
          </p:cNvSpPr>
          <p:nvPr/>
        </p:nvSpPr>
        <p:spPr bwMode="auto">
          <a:xfrm>
            <a:off x="0" y="672255"/>
            <a:ext cx="9144000" cy="35719"/>
          </a:xfrm>
          <a:prstGeom prst="rect">
            <a:avLst/>
          </a:prstGeom>
          <a:solidFill>
            <a:srgbClr val="BCB8FF"/>
          </a:solidFill>
          <a:ln w="25400" cap="flat">
            <a:noFill/>
            <a:miter lim="800000"/>
            <a:headEnd type="none" w="med" len="med"/>
            <a:tailEnd type="none" w="med" len="med"/>
          </a:ln>
          <a:extLst/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>
              <a:solidFill>
                <a:srgbClr val="000000"/>
              </a:solidFill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075" name="Rectangle 3"/>
          <p:cNvSpPr>
            <a:spLocks/>
          </p:cNvSpPr>
          <p:nvPr/>
        </p:nvSpPr>
        <p:spPr bwMode="auto">
          <a:xfrm>
            <a:off x="0" y="0"/>
            <a:ext cx="9144000" cy="651867"/>
          </a:xfrm>
          <a:prstGeom prst="rect">
            <a:avLst/>
          </a:prstGeom>
          <a:gradFill rotWithShape="0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/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>
              <a:solidFill>
                <a:srgbClr val="000000"/>
              </a:solidFill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99288" y="64591"/>
            <a:ext cx="8319121" cy="55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>
                <a:sym typeface="ヒラギノ角ゴ ProN W6" charset="0"/>
              </a:rPr>
              <a:t>Click to edit Master title style</a:t>
            </a: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50800" y="382588"/>
            <a:ext cx="656822" cy="30869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381" tIns="45692" rIns="91381" bIns="45692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Times New Roman" charset="0"/>
              </a:rPr>
              <a:t>RCNP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600" y="6357"/>
            <a:ext cx="547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719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ヒラギノ角ゴ ProN W6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9pPr>
    </p:titleStyle>
    <p:bodyStyle>
      <a:lvl1pPr marL="589338" indent="-40182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ヒラギノ角ゴ ProN W6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ヒラギノ角ゴ ProN W6" charset="0"/>
        </a:defRPr>
      </a:lvl1pPr>
      <a:lvl2pPr marL="901866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2pPr>
      <a:lvl3pPr marL="1214394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3pPr>
      <a:lvl4pPr marL="1526922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4pPr>
      <a:lvl5pPr marL="1839450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5pPr>
      <a:lvl6pPr marL="2160908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6pPr>
      <a:lvl7pPr marL="2482365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7pPr>
      <a:lvl8pPr marL="2803822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8pPr>
      <a:lvl9pPr marL="3125280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9pPr>
    </p:bodyStyle>
    <p:otherStyle>
      <a:defPPr>
        <a:defRPr lang="ja-JP"/>
      </a:defPPr>
      <a:lvl1pPr marL="0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66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0900" y="71438"/>
            <a:ext cx="82931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100" y="838200"/>
            <a:ext cx="8813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-12700" y="647700"/>
            <a:ext cx="9182100" cy="17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0800" y="382588"/>
            <a:ext cx="649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RCNP</a:t>
            </a:r>
          </a:p>
        </p:txBody>
      </p:sp>
      <p:pic>
        <p:nvPicPr>
          <p:cNvPr id="128006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600" y="6350"/>
            <a:ext cx="5476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903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66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0900" y="71438"/>
            <a:ext cx="8293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100" y="838200"/>
            <a:ext cx="8813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-12700" y="647700"/>
            <a:ext cx="9182100" cy="17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45" name="Text Box 6"/>
          <p:cNvSpPr txBox="1">
            <a:spLocks noChangeArrowheads="1"/>
          </p:cNvSpPr>
          <p:nvPr userDrawn="1"/>
        </p:nvSpPr>
        <p:spPr bwMode="auto">
          <a:xfrm>
            <a:off x="50800" y="382588"/>
            <a:ext cx="649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smtClean="0">
                <a:solidFill>
                  <a:srgbClr val="FFFFFF"/>
                </a:solidFill>
                <a:latin typeface="Times New Roman" charset="0"/>
              </a:rPr>
              <a:t>RCNP</a:t>
            </a:r>
          </a:p>
        </p:txBody>
      </p:sp>
      <p:pic>
        <p:nvPicPr>
          <p:cNvPr id="15366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"/>
            <a:ext cx="54768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0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66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0900" y="71438"/>
            <a:ext cx="8293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100" y="838200"/>
            <a:ext cx="8813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pic>
        <p:nvPicPr>
          <p:cNvPr id="50180" name="Picture 7" descr="BKカラーシンボルオンリー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70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080" name="Rectangle 8"/>
          <p:cNvSpPr>
            <a:spLocks noChangeArrowheads="1"/>
          </p:cNvSpPr>
          <p:nvPr/>
        </p:nvSpPr>
        <p:spPr bwMode="auto">
          <a:xfrm>
            <a:off x="-12700" y="647700"/>
            <a:ext cx="9182100" cy="17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0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325" y="919163"/>
            <a:ext cx="8791575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ヒラギノ角ゴ ProN W6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ヒラギノ角ゴ ProN W3" charset="0"/>
              </a:rPr>
              <a:t>Second level</a:t>
            </a:r>
          </a:p>
          <a:p>
            <a:pPr lvl="2"/>
            <a:r>
              <a:rPr lang="en-US" altLang="ja-JP">
                <a:sym typeface="ヒラギノ角ゴ ProN W3" charset="0"/>
              </a:rPr>
              <a:t>Third level</a:t>
            </a:r>
          </a:p>
          <a:p>
            <a:pPr lvl="3"/>
            <a:r>
              <a:rPr lang="en-US" altLang="ja-JP">
                <a:sym typeface="ヒラギノ角ゴ ProN W3" charset="0"/>
              </a:rPr>
              <a:t>Fourth level</a:t>
            </a:r>
          </a:p>
          <a:p>
            <a:pPr lvl="4"/>
            <a:r>
              <a:rPr lang="en-US" altLang="ja-JP">
                <a:sym typeface="ヒラギノ角ゴ ProN W3" charset="0"/>
              </a:rPr>
              <a:t>Fifth level</a:t>
            </a:r>
          </a:p>
        </p:txBody>
      </p:sp>
      <p:sp>
        <p:nvSpPr>
          <p:cNvPr id="15363" name="Rectangle 2"/>
          <p:cNvSpPr>
            <a:spLocks/>
          </p:cNvSpPr>
          <p:nvPr/>
        </p:nvSpPr>
        <p:spPr bwMode="auto">
          <a:xfrm>
            <a:off x="0" y="671513"/>
            <a:ext cx="9144000" cy="36512"/>
          </a:xfrm>
          <a:prstGeom prst="rect">
            <a:avLst/>
          </a:prstGeom>
          <a:solidFill>
            <a:srgbClr val="BCB8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>
              <a:solidFill>
                <a:srgbClr val="000000"/>
              </a:solidFill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075" name="Rectangle 3"/>
          <p:cNvSpPr>
            <a:spLocks/>
          </p:cNvSpPr>
          <p:nvPr/>
        </p:nvSpPr>
        <p:spPr bwMode="auto">
          <a:xfrm>
            <a:off x="0" y="26"/>
            <a:ext cx="9144000" cy="652463"/>
          </a:xfrm>
          <a:prstGeom prst="rect">
            <a:avLst/>
          </a:prstGeom>
          <a:gradFill rotWithShape="0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/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000">
              <a:solidFill>
                <a:srgbClr val="000000"/>
              </a:solidFill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98500" y="65088"/>
            <a:ext cx="832008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>
                <a:sym typeface="ヒラギノ角ゴ ProN W6" charset="0"/>
              </a:rPr>
              <a:t>Click to edit Master title style</a:t>
            </a: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50804" y="382589"/>
            <a:ext cx="646888" cy="30772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381" tIns="45692" rIns="91381" bIns="45692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Times New Roman" charset="0"/>
              </a:rPr>
              <a:t>RCNP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6" y="6350"/>
            <a:ext cx="54768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87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j-lt"/>
          <a:ea typeface="+mj-ea"/>
          <a:cs typeface="+mj-cs"/>
          <a:sym typeface="ヒラギノ角ゴ ProN W6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ヒラギノ角ゴ ProN W6" charset="0"/>
          <a:ea typeface="ヒラギノ角ゴ ProN W6" charset="0"/>
          <a:cs typeface="ヒラギノ角ゴ ProN W6" charset="0"/>
          <a:sym typeface="ヒラギノ角ゴ ProN W6" charset="0"/>
        </a:defRPr>
      </a:lvl9pPr>
    </p:titleStyle>
    <p:bodyStyle>
      <a:lvl1pPr marL="588963" indent="-401638" algn="l" rtl="0" fontAlgn="base">
        <a:spcBef>
          <a:spcPts val="1688"/>
        </a:spcBef>
        <a:spcAft>
          <a:spcPct val="0"/>
        </a:spcAft>
        <a:buClr>
          <a:srgbClr val="000000"/>
        </a:buClr>
        <a:buSzPct val="171000"/>
        <a:buFont typeface="ヒラギノ角ゴ ProN W6" charset="0"/>
        <a:buChar char="•"/>
        <a:defRPr kumimoji="1" sz="1700">
          <a:solidFill>
            <a:schemeClr val="tx1"/>
          </a:solidFill>
          <a:latin typeface="+mn-lt"/>
          <a:ea typeface="+mn-ea"/>
          <a:cs typeface="+mn-cs"/>
          <a:sym typeface="ヒラギノ角ゴ ProN W6" charset="0"/>
        </a:defRPr>
      </a:lvl1pPr>
      <a:lvl2pPr marL="901700" indent="-401638" algn="l" rtl="0" fontAlgn="base">
        <a:spcBef>
          <a:spcPts val="1688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kumimoji="1"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2pPr>
      <a:lvl3pPr marL="1212850" indent="-401638" algn="l" rtl="0" fontAlgn="base">
        <a:spcBef>
          <a:spcPts val="1688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kumimoji="1"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3pPr>
      <a:lvl4pPr marL="1525588" indent="-401638" algn="l" rtl="0" fontAlgn="base">
        <a:spcBef>
          <a:spcPts val="1688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kumimoji="1"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4pPr>
      <a:lvl5pPr marL="1838325" indent="-401638" algn="l" rtl="0" fontAlgn="base">
        <a:spcBef>
          <a:spcPts val="1688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kumimoji="1"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5pPr>
      <a:lvl6pPr marL="2160908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6pPr>
      <a:lvl7pPr marL="2482365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7pPr>
      <a:lvl8pPr marL="2803822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8pPr>
      <a:lvl9pPr marL="3125280" indent="-401822" algn="l" rtl="0" fontAlgn="base">
        <a:spcBef>
          <a:spcPts val="1687"/>
        </a:spcBef>
        <a:spcAft>
          <a:spcPct val="0"/>
        </a:spcAft>
        <a:buClr>
          <a:srgbClr val="191919"/>
        </a:buClr>
        <a:buSzPct val="171000"/>
        <a:buFont typeface="ヒラギノ角ゴ ProN W3" charset="0"/>
        <a:buChar char="•"/>
        <a:defRPr sz="1700">
          <a:solidFill>
            <a:srgbClr val="191919"/>
          </a:solidFill>
          <a:latin typeface="ヒラギノ角ゴ ProN W3" charset="0"/>
          <a:ea typeface="ヒラギノ角ゴ ProN W3" charset="0"/>
          <a:cs typeface="ヒラギノ角ゴ ProN W3" charset="0"/>
          <a:sym typeface="ヒラギノ角ゴ ProN W3" charset="0"/>
        </a:defRPr>
      </a:lvl9pPr>
    </p:bodyStyle>
    <p:otherStyle>
      <a:defPPr>
        <a:defRPr lang="ja-JP"/>
      </a:defPPr>
      <a:lvl1pPr marL="0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59632" y="46828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6000" y="6520259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dirty="0" smtClean="0">
                <a:solidFill>
                  <a:prstClr val="white"/>
                </a:solidFill>
                <a:latin typeface="Arial" charset="0"/>
              </a:rPr>
              <a:t>06/11/2012</a:t>
            </a:r>
            <a:endParaRPr kumimoji="0" lang="fr-FR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0" y="6520259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dirty="0" smtClean="0">
                <a:latin typeface="Arial" charset="0"/>
              </a:rPr>
              <a:t>CEA-Saclay/DSM/</a:t>
            </a:r>
            <a:r>
              <a:rPr kumimoji="0" lang="fr-FR" dirty="0" err="1" smtClean="0">
                <a:latin typeface="Arial" charset="0"/>
              </a:rPr>
              <a:t>Irfu</a:t>
            </a:r>
            <a:r>
              <a:rPr kumimoji="0" lang="fr-FR" dirty="0" smtClean="0">
                <a:latin typeface="Arial" charset="0"/>
              </a:rPr>
              <a:t>  SPhN        H. Goutte</a:t>
            </a:r>
            <a:endParaRPr kumimoji="0" lang="fr-FR" dirty="0">
              <a:latin typeface="Arial" charset="0"/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dirty="0" smtClean="0">
                <a:latin typeface="Arial" charset="0"/>
              </a:rPr>
              <a:t>|  PAGE </a:t>
            </a:r>
            <a:fld id="{AEFB9B6D-867A-40B8-ACB0-35CC9F272C9C}" type="slidenum">
              <a:rPr kumimoji="0" lang="fr-FR" smtClean="0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fr-F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1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8.emf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6.emf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52.png"/><Relationship Id="rId3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03583" y="1214000"/>
            <a:ext cx="8456161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SUNFLOWER </a:t>
            </a:r>
            <a:endParaRPr lang="en-US" altLang="ja-JP" sz="2800" dirty="0" smtClean="0"/>
          </a:p>
          <a:p>
            <a:r>
              <a:rPr lang="en-US" altLang="ja-JP" sz="2800" b="1" dirty="0"/>
              <a:t> </a:t>
            </a:r>
            <a:r>
              <a:rPr lang="en-US" altLang="ja-JP" sz="2800" b="1" dirty="0" smtClean="0"/>
              <a:t> </a:t>
            </a:r>
            <a:r>
              <a:rPr lang="en-US" altLang="ja-JP" sz="2000" dirty="0" smtClean="0"/>
              <a:t>Spectroscopy </a:t>
            </a:r>
            <a:r>
              <a:rPr lang="en-US" altLang="ja-JP" sz="2000" dirty="0"/>
              <a:t>of </a:t>
            </a:r>
            <a:r>
              <a:rPr lang="en-US" altLang="ja-JP" sz="2000" b="1" dirty="0"/>
              <a:t>U</a:t>
            </a:r>
            <a:r>
              <a:rPr lang="en-US" altLang="ja-JP" sz="2000" dirty="0"/>
              <a:t>nstable </a:t>
            </a:r>
            <a:r>
              <a:rPr lang="en-US" altLang="ja-JP" sz="2000" b="1" dirty="0"/>
              <a:t>N</a:t>
            </a:r>
            <a:r>
              <a:rPr lang="en-US" altLang="ja-JP" sz="2000" dirty="0"/>
              <a:t>uclei </a:t>
            </a:r>
            <a:endParaRPr lang="en-US" altLang="ja-JP" sz="2000" dirty="0" smtClean="0"/>
          </a:p>
          <a:p>
            <a:r>
              <a:rPr lang="en-US" altLang="ja-JP" sz="2000" dirty="0" smtClean="0"/>
              <a:t>    	with </a:t>
            </a:r>
            <a:r>
              <a:rPr lang="en-US" altLang="ja-JP" sz="2000" b="1" dirty="0"/>
              <a:t>F</a:t>
            </a:r>
            <a:r>
              <a:rPr lang="en-US" altLang="ja-JP" sz="2000" dirty="0"/>
              <a:t>ast and </a:t>
            </a:r>
            <a:r>
              <a:rPr lang="en-US" altLang="ja-JP" sz="2000" dirty="0" err="1"/>
              <a:t>s</a:t>
            </a:r>
            <a:r>
              <a:rPr lang="en-US" altLang="ja-JP" sz="2000" b="1" dirty="0" err="1"/>
              <a:t>LOW</a:t>
            </a:r>
            <a:r>
              <a:rPr lang="en-US" altLang="ja-JP" sz="2000" dirty="0"/>
              <a:t> beam </a:t>
            </a:r>
            <a:r>
              <a:rPr lang="en-US" altLang="ja-JP" sz="2000" b="1" dirty="0" smtClean="0"/>
              <a:t>E</a:t>
            </a:r>
            <a:r>
              <a:rPr lang="en-US" altLang="ja-JP" sz="2000" dirty="0" smtClean="0"/>
              <a:t>xperiments</a:t>
            </a:r>
          </a:p>
          <a:p>
            <a:r>
              <a:rPr lang="en-US" altLang="ja-JP" sz="2000" dirty="0"/>
              <a:t>	</a:t>
            </a:r>
            <a:r>
              <a:rPr lang="en-US" altLang="ja-JP" sz="2000" dirty="0" smtClean="0"/>
              <a:t>at </a:t>
            </a:r>
            <a:r>
              <a:rPr lang="en-US" altLang="ja-JP" sz="2000" b="1" dirty="0"/>
              <a:t>R</a:t>
            </a:r>
            <a:r>
              <a:rPr lang="en-US" altLang="ja-JP" sz="2000" dirty="0"/>
              <a:t>IBF</a:t>
            </a:r>
            <a:endParaRPr lang="en-US" altLang="ja-JP" sz="2800" dirty="0"/>
          </a:p>
          <a:p>
            <a:endParaRPr lang="en-US" altLang="ja-JP" sz="2800" dirty="0" smtClean="0"/>
          </a:p>
          <a:p>
            <a:r>
              <a:rPr lang="en-US" altLang="ja-JP" sz="2000" dirty="0" smtClean="0"/>
              <a:t>― </a:t>
            </a:r>
            <a:r>
              <a:rPr lang="en-US" altLang="ja-JP" sz="2000" dirty="0"/>
              <a:t>In-beam Gamma-ray Spectroscopy with Fast</a:t>
            </a:r>
          </a:p>
          <a:p>
            <a:r>
              <a:rPr lang="en-US" altLang="ja-JP" sz="2000" dirty="0"/>
              <a:t>Exotic Beams at RIBF</a:t>
            </a:r>
            <a:endParaRPr lang="en-US" altLang="ja-JP" sz="2000" b="1" dirty="0" smtClean="0"/>
          </a:p>
          <a:p>
            <a:r>
              <a:rPr kumimoji="1" lang="en-US" altLang="ja-JP" b="1" dirty="0"/>
              <a:t>	</a:t>
            </a:r>
            <a:endParaRPr kumimoji="1" lang="en-US" altLang="ja-JP" b="1" dirty="0" smtClean="0"/>
          </a:p>
          <a:p>
            <a:r>
              <a:rPr lang="en-US" altLang="ja-JP" b="1" dirty="0"/>
              <a:t>	</a:t>
            </a:r>
            <a:r>
              <a:rPr lang="en-US" altLang="ja-JP" b="1" dirty="0" smtClean="0"/>
              <a:t>										AOI </a:t>
            </a:r>
            <a:r>
              <a:rPr lang="en-US" altLang="ja-JP" b="1" dirty="0" err="1" smtClean="0"/>
              <a:t>Nori</a:t>
            </a:r>
            <a:r>
              <a:rPr lang="en-US" altLang="ja-JP" b="1" dirty="0" smtClean="0"/>
              <a:t> (RCNP, Osaka Univ.)</a:t>
            </a:r>
          </a:p>
          <a:p>
            <a:r>
              <a:rPr kumimoji="1" lang="en-US" altLang="ja-JP" b="1" dirty="0"/>
              <a:t>	</a:t>
            </a:r>
            <a:r>
              <a:rPr kumimoji="1" lang="en-US" altLang="ja-JP" b="1" dirty="0" smtClean="0"/>
              <a:t>										 	</a:t>
            </a:r>
            <a:r>
              <a:rPr kumimoji="1" lang="en-US" altLang="ja-JP" sz="2400" b="1" dirty="0" smtClean="0"/>
              <a:t>for SUNFLOWER collaboration</a:t>
            </a:r>
            <a:endParaRPr kumimoji="1" lang="ja-JP" altLang="en-US" dirty="0"/>
          </a:p>
        </p:txBody>
      </p:sp>
      <p:pic>
        <p:nvPicPr>
          <p:cNvPr id="6" name="図 5" descr="SFC-Logo-sdw-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19" y="-125157"/>
            <a:ext cx="3282541" cy="32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6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22225" y="735174"/>
            <a:ext cx="9193213" cy="5572125"/>
            <a:chOff x="22225" y="1252537"/>
            <a:chExt cx="9193213" cy="5572125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22225" y="1252537"/>
              <a:ext cx="9193213" cy="5572125"/>
              <a:chOff x="14" y="789"/>
              <a:chExt cx="5791" cy="3510"/>
            </a:xfrm>
          </p:grpSpPr>
          <p:pic>
            <p:nvPicPr>
              <p:cNvPr id="10279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3341" r="3749"/>
              <a:stretch/>
            </p:blipFill>
            <p:spPr bwMode="auto">
              <a:xfrm rot="10800000">
                <a:off x="113" y="789"/>
                <a:ext cx="5647" cy="3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80" name="Rectangle 5"/>
              <p:cNvSpPr>
                <a:spLocks noChangeArrowheads="1"/>
              </p:cNvSpPr>
              <p:nvPr/>
            </p:nvSpPr>
            <p:spPr bwMode="auto">
              <a:xfrm rot="10800000">
                <a:off x="149" y="3320"/>
                <a:ext cx="5656" cy="8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1" name="Rectangle 6"/>
              <p:cNvSpPr>
                <a:spLocks noChangeArrowheads="1"/>
              </p:cNvSpPr>
              <p:nvPr/>
            </p:nvSpPr>
            <p:spPr bwMode="auto">
              <a:xfrm rot="10800000">
                <a:off x="5461" y="2416"/>
                <a:ext cx="344" cy="14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2" name="Rectangle 7"/>
              <p:cNvSpPr>
                <a:spLocks noChangeArrowheads="1"/>
              </p:cNvSpPr>
              <p:nvPr/>
            </p:nvSpPr>
            <p:spPr bwMode="auto">
              <a:xfrm rot="10800000">
                <a:off x="3463" y="3080"/>
                <a:ext cx="96" cy="96"/>
              </a:xfrm>
              <a:prstGeom prst="rect">
                <a:avLst/>
              </a:prstGeom>
              <a:solidFill>
                <a:srgbClr val="3399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3" name="Rectangle 8"/>
              <p:cNvSpPr>
                <a:spLocks noChangeArrowheads="1"/>
              </p:cNvSpPr>
              <p:nvPr/>
            </p:nvSpPr>
            <p:spPr bwMode="auto">
              <a:xfrm rot="10800000">
                <a:off x="2661" y="904"/>
                <a:ext cx="3144" cy="18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4" name="Rectangle 9"/>
              <p:cNvSpPr>
                <a:spLocks noChangeArrowheads="1"/>
              </p:cNvSpPr>
              <p:nvPr/>
            </p:nvSpPr>
            <p:spPr bwMode="auto">
              <a:xfrm rot="10800000">
                <a:off x="3668" y="862"/>
                <a:ext cx="2136" cy="7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5" name="Rectangle 10"/>
              <p:cNvSpPr>
                <a:spLocks noChangeArrowheads="1"/>
              </p:cNvSpPr>
              <p:nvPr/>
            </p:nvSpPr>
            <p:spPr bwMode="auto">
              <a:xfrm rot="10800000">
                <a:off x="404" y="796"/>
                <a:ext cx="2488" cy="6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6" name="Rectangle 11"/>
              <p:cNvSpPr>
                <a:spLocks noChangeArrowheads="1"/>
              </p:cNvSpPr>
              <p:nvPr/>
            </p:nvSpPr>
            <p:spPr bwMode="auto">
              <a:xfrm rot="10800000">
                <a:off x="4701" y="3000"/>
                <a:ext cx="1059" cy="110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7" name="Rectangle 12"/>
              <p:cNvSpPr>
                <a:spLocks noChangeArrowheads="1"/>
              </p:cNvSpPr>
              <p:nvPr/>
            </p:nvSpPr>
            <p:spPr bwMode="auto">
              <a:xfrm rot="10800000">
                <a:off x="164" y="2232"/>
                <a:ext cx="480" cy="18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8" name="Rectangle 13"/>
              <p:cNvSpPr>
                <a:spLocks noChangeArrowheads="1"/>
              </p:cNvSpPr>
              <p:nvPr/>
            </p:nvSpPr>
            <p:spPr bwMode="auto">
              <a:xfrm rot="7131209">
                <a:off x="468" y="2589"/>
                <a:ext cx="480" cy="13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9" name="Rectangle 14"/>
              <p:cNvSpPr>
                <a:spLocks noChangeArrowheads="1"/>
              </p:cNvSpPr>
              <p:nvPr/>
            </p:nvSpPr>
            <p:spPr bwMode="auto">
              <a:xfrm rot="10800000">
                <a:off x="2601" y="2898"/>
                <a:ext cx="96" cy="96"/>
              </a:xfrm>
              <a:prstGeom prst="rect">
                <a:avLst/>
              </a:prstGeom>
              <a:solidFill>
                <a:srgbClr val="3399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0" name="Rectangle 15"/>
              <p:cNvSpPr>
                <a:spLocks noChangeArrowheads="1"/>
              </p:cNvSpPr>
              <p:nvPr/>
            </p:nvSpPr>
            <p:spPr bwMode="auto">
              <a:xfrm rot="10800000">
                <a:off x="1140" y="2664"/>
                <a:ext cx="1856" cy="33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1" name="Freeform 16"/>
              <p:cNvSpPr>
                <a:spLocks/>
              </p:cNvSpPr>
              <p:nvPr/>
            </p:nvSpPr>
            <p:spPr bwMode="auto">
              <a:xfrm rot="10800000">
                <a:off x="1092" y="2328"/>
                <a:ext cx="472" cy="416"/>
              </a:xfrm>
              <a:custGeom>
                <a:avLst/>
                <a:gdLst>
                  <a:gd name="T0" fmla="*/ 0 w 472"/>
                  <a:gd name="T1" fmla="*/ 0 h 416"/>
                  <a:gd name="T2" fmla="*/ 0 w 472"/>
                  <a:gd name="T3" fmla="*/ 416 h 416"/>
                  <a:gd name="T4" fmla="*/ 240 w 472"/>
                  <a:gd name="T5" fmla="*/ 416 h 416"/>
                  <a:gd name="T6" fmla="*/ 472 w 472"/>
                  <a:gd name="T7" fmla="*/ 272 h 416"/>
                  <a:gd name="T8" fmla="*/ 472 w 472"/>
                  <a:gd name="T9" fmla="*/ 56 h 416"/>
                  <a:gd name="T10" fmla="*/ 0 w 472"/>
                  <a:gd name="T11" fmla="*/ 0 h 4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2"/>
                  <a:gd name="T19" fmla="*/ 0 h 416"/>
                  <a:gd name="T20" fmla="*/ 472 w 472"/>
                  <a:gd name="T21" fmla="*/ 416 h 4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2" h="416">
                    <a:moveTo>
                      <a:pt x="0" y="0"/>
                    </a:moveTo>
                    <a:lnTo>
                      <a:pt x="0" y="416"/>
                    </a:lnTo>
                    <a:lnTo>
                      <a:pt x="240" y="416"/>
                    </a:lnTo>
                    <a:lnTo>
                      <a:pt x="472" y="272"/>
                    </a:lnTo>
                    <a:lnTo>
                      <a:pt x="472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2" name="Rectangle 17"/>
              <p:cNvSpPr>
                <a:spLocks noChangeArrowheads="1"/>
              </p:cNvSpPr>
              <p:nvPr/>
            </p:nvSpPr>
            <p:spPr bwMode="auto">
              <a:xfrm rot="10800000">
                <a:off x="2964" y="2744"/>
                <a:ext cx="1400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3" name="Freeform 18"/>
              <p:cNvSpPr>
                <a:spLocks/>
              </p:cNvSpPr>
              <p:nvPr/>
            </p:nvSpPr>
            <p:spPr bwMode="auto">
              <a:xfrm rot="10800000">
                <a:off x="548" y="2576"/>
                <a:ext cx="384" cy="624"/>
              </a:xfrm>
              <a:custGeom>
                <a:avLst/>
                <a:gdLst>
                  <a:gd name="T0" fmla="*/ 0 w 384"/>
                  <a:gd name="T1" fmla="*/ 0 h 624"/>
                  <a:gd name="T2" fmla="*/ 352 w 384"/>
                  <a:gd name="T3" fmla="*/ 624 h 624"/>
                  <a:gd name="T4" fmla="*/ 384 w 384"/>
                  <a:gd name="T5" fmla="*/ 64 h 62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624"/>
                  <a:gd name="T11" fmla="*/ 384 w 384"/>
                  <a:gd name="T12" fmla="*/ 624 h 6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624">
                    <a:moveTo>
                      <a:pt x="0" y="0"/>
                    </a:moveTo>
                    <a:lnTo>
                      <a:pt x="352" y="624"/>
                    </a:lnTo>
                    <a:lnTo>
                      <a:pt x="384" y="6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4" name="Freeform 19"/>
              <p:cNvSpPr>
                <a:spLocks/>
              </p:cNvSpPr>
              <p:nvPr/>
            </p:nvSpPr>
            <p:spPr bwMode="auto">
              <a:xfrm rot="10800000">
                <a:off x="836" y="2696"/>
                <a:ext cx="440" cy="304"/>
              </a:xfrm>
              <a:custGeom>
                <a:avLst/>
                <a:gdLst>
                  <a:gd name="T0" fmla="*/ 224 w 440"/>
                  <a:gd name="T1" fmla="*/ 0 h 304"/>
                  <a:gd name="T2" fmla="*/ 440 w 440"/>
                  <a:gd name="T3" fmla="*/ 304 h 304"/>
                  <a:gd name="T4" fmla="*/ 0 w 440"/>
                  <a:gd name="T5" fmla="*/ 304 h 304"/>
                  <a:gd name="T6" fmla="*/ 0 60000 65536"/>
                  <a:gd name="T7" fmla="*/ 0 60000 65536"/>
                  <a:gd name="T8" fmla="*/ 0 60000 65536"/>
                  <a:gd name="T9" fmla="*/ 0 w 440"/>
                  <a:gd name="T10" fmla="*/ 0 h 304"/>
                  <a:gd name="T11" fmla="*/ 440 w 440"/>
                  <a:gd name="T12" fmla="*/ 304 h 3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0" h="304">
                    <a:moveTo>
                      <a:pt x="224" y="0"/>
                    </a:moveTo>
                    <a:lnTo>
                      <a:pt x="440" y="304"/>
                    </a:lnTo>
                    <a:lnTo>
                      <a:pt x="0" y="30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5" name="Freeform 20"/>
              <p:cNvSpPr>
                <a:spLocks/>
              </p:cNvSpPr>
              <p:nvPr/>
            </p:nvSpPr>
            <p:spPr bwMode="auto">
              <a:xfrm rot="10800000">
                <a:off x="964" y="2256"/>
                <a:ext cx="600" cy="472"/>
              </a:xfrm>
              <a:custGeom>
                <a:avLst/>
                <a:gdLst>
                  <a:gd name="T0" fmla="*/ 0 w 600"/>
                  <a:gd name="T1" fmla="*/ 472 h 472"/>
                  <a:gd name="T2" fmla="*/ 336 w 600"/>
                  <a:gd name="T3" fmla="*/ 472 h 472"/>
                  <a:gd name="T4" fmla="*/ 600 w 600"/>
                  <a:gd name="T5" fmla="*/ 328 h 472"/>
                  <a:gd name="T6" fmla="*/ 600 w 600"/>
                  <a:gd name="T7" fmla="*/ 0 h 472"/>
                  <a:gd name="T8" fmla="*/ 408 w 600"/>
                  <a:gd name="T9" fmla="*/ 0 h 472"/>
                  <a:gd name="T10" fmla="*/ 8 w 600"/>
                  <a:gd name="T11" fmla="*/ 368 h 4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0"/>
                  <a:gd name="T19" fmla="*/ 0 h 472"/>
                  <a:gd name="T20" fmla="*/ 600 w 600"/>
                  <a:gd name="T21" fmla="*/ 472 h 4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0" h="472">
                    <a:moveTo>
                      <a:pt x="0" y="472"/>
                    </a:moveTo>
                    <a:lnTo>
                      <a:pt x="336" y="472"/>
                    </a:lnTo>
                    <a:lnTo>
                      <a:pt x="600" y="328"/>
                    </a:lnTo>
                    <a:lnTo>
                      <a:pt x="600" y="0"/>
                    </a:lnTo>
                    <a:lnTo>
                      <a:pt x="408" y="0"/>
                    </a:lnTo>
                    <a:lnTo>
                      <a:pt x="8" y="368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6" name="Rectangle 21"/>
              <p:cNvSpPr>
                <a:spLocks noChangeArrowheads="1"/>
              </p:cNvSpPr>
              <p:nvPr/>
            </p:nvSpPr>
            <p:spPr bwMode="auto">
              <a:xfrm rot="10800000">
                <a:off x="4573" y="2696"/>
                <a:ext cx="216" cy="12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7" name="Freeform 22"/>
              <p:cNvSpPr>
                <a:spLocks/>
              </p:cNvSpPr>
              <p:nvPr/>
            </p:nvSpPr>
            <p:spPr bwMode="auto">
              <a:xfrm rot="10800000">
                <a:off x="4415" y="3042"/>
                <a:ext cx="357" cy="111"/>
              </a:xfrm>
              <a:custGeom>
                <a:avLst/>
                <a:gdLst>
                  <a:gd name="T0" fmla="*/ 0 w 357"/>
                  <a:gd name="T1" fmla="*/ 0 h 111"/>
                  <a:gd name="T2" fmla="*/ 0 w 357"/>
                  <a:gd name="T3" fmla="*/ 111 h 111"/>
                  <a:gd name="T4" fmla="*/ 228 w 357"/>
                  <a:gd name="T5" fmla="*/ 108 h 111"/>
                  <a:gd name="T6" fmla="*/ 246 w 357"/>
                  <a:gd name="T7" fmla="*/ 57 h 111"/>
                  <a:gd name="T8" fmla="*/ 357 w 357"/>
                  <a:gd name="T9" fmla="*/ 3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11"/>
                  <a:gd name="T17" fmla="*/ 357 w 357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11">
                    <a:moveTo>
                      <a:pt x="0" y="0"/>
                    </a:moveTo>
                    <a:lnTo>
                      <a:pt x="0" y="111"/>
                    </a:lnTo>
                    <a:lnTo>
                      <a:pt x="228" y="108"/>
                    </a:lnTo>
                    <a:lnTo>
                      <a:pt x="246" y="57"/>
                    </a:lnTo>
                    <a:lnTo>
                      <a:pt x="357" y="3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8" name="Freeform 23"/>
              <p:cNvSpPr>
                <a:spLocks/>
              </p:cNvSpPr>
              <p:nvPr/>
            </p:nvSpPr>
            <p:spPr bwMode="auto">
              <a:xfrm rot="10800000">
                <a:off x="3055" y="3006"/>
                <a:ext cx="1389" cy="195"/>
              </a:xfrm>
              <a:custGeom>
                <a:avLst/>
                <a:gdLst>
                  <a:gd name="T0" fmla="*/ 0 w 1389"/>
                  <a:gd name="T1" fmla="*/ 168 h 195"/>
                  <a:gd name="T2" fmla="*/ 171 w 1389"/>
                  <a:gd name="T3" fmla="*/ 66 h 195"/>
                  <a:gd name="T4" fmla="*/ 675 w 1389"/>
                  <a:gd name="T5" fmla="*/ 66 h 195"/>
                  <a:gd name="T6" fmla="*/ 675 w 1389"/>
                  <a:gd name="T7" fmla="*/ 0 h 195"/>
                  <a:gd name="T8" fmla="*/ 807 w 1389"/>
                  <a:gd name="T9" fmla="*/ 0 h 195"/>
                  <a:gd name="T10" fmla="*/ 1233 w 1389"/>
                  <a:gd name="T11" fmla="*/ 21 h 195"/>
                  <a:gd name="T12" fmla="*/ 1389 w 1389"/>
                  <a:gd name="T13" fmla="*/ 111 h 195"/>
                  <a:gd name="T14" fmla="*/ 1389 w 1389"/>
                  <a:gd name="T15" fmla="*/ 195 h 19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9"/>
                  <a:gd name="T25" fmla="*/ 0 h 195"/>
                  <a:gd name="T26" fmla="*/ 1389 w 1389"/>
                  <a:gd name="T27" fmla="*/ 195 h 19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9" h="195">
                    <a:moveTo>
                      <a:pt x="0" y="168"/>
                    </a:moveTo>
                    <a:lnTo>
                      <a:pt x="171" y="66"/>
                    </a:lnTo>
                    <a:lnTo>
                      <a:pt x="675" y="66"/>
                    </a:lnTo>
                    <a:lnTo>
                      <a:pt x="675" y="0"/>
                    </a:lnTo>
                    <a:lnTo>
                      <a:pt x="807" y="0"/>
                    </a:lnTo>
                    <a:lnTo>
                      <a:pt x="1233" y="21"/>
                    </a:lnTo>
                    <a:lnTo>
                      <a:pt x="1389" y="111"/>
                    </a:lnTo>
                    <a:lnTo>
                      <a:pt x="1389" y="195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9" name="Freeform 24"/>
              <p:cNvSpPr>
                <a:spLocks/>
              </p:cNvSpPr>
              <p:nvPr/>
            </p:nvSpPr>
            <p:spPr bwMode="auto">
              <a:xfrm rot="10800000">
                <a:off x="3057" y="3183"/>
                <a:ext cx="134" cy="183"/>
              </a:xfrm>
              <a:custGeom>
                <a:avLst/>
                <a:gdLst>
                  <a:gd name="T0" fmla="*/ 5 w 134"/>
                  <a:gd name="T1" fmla="*/ 18 h 183"/>
                  <a:gd name="T2" fmla="*/ 2 w 134"/>
                  <a:gd name="T3" fmla="*/ 45 h 183"/>
                  <a:gd name="T4" fmla="*/ 8 w 134"/>
                  <a:gd name="T5" fmla="*/ 120 h 183"/>
                  <a:gd name="T6" fmla="*/ 134 w 134"/>
                  <a:gd name="T7" fmla="*/ 183 h 183"/>
                  <a:gd name="T8" fmla="*/ 125 w 134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183"/>
                  <a:gd name="T17" fmla="*/ 134 w 134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183">
                    <a:moveTo>
                      <a:pt x="5" y="18"/>
                    </a:moveTo>
                    <a:cubicBezTo>
                      <a:pt x="0" y="33"/>
                      <a:pt x="2" y="24"/>
                      <a:pt x="2" y="45"/>
                    </a:cubicBezTo>
                    <a:lnTo>
                      <a:pt x="8" y="120"/>
                    </a:lnTo>
                    <a:lnTo>
                      <a:pt x="134" y="183"/>
                    </a:lnTo>
                    <a:lnTo>
                      <a:pt x="125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0" name="Freeform 25"/>
              <p:cNvSpPr>
                <a:spLocks/>
              </p:cNvSpPr>
              <p:nvPr/>
            </p:nvSpPr>
            <p:spPr bwMode="auto">
              <a:xfrm rot="10800000">
                <a:off x="749" y="2412"/>
                <a:ext cx="1098" cy="813"/>
              </a:xfrm>
              <a:custGeom>
                <a:avLst/>
                <a:gdLst>
                  <a:gd name="T0" fmla="*/ 0 w 1098"/>
                  <a:gd name="T1" fmla="*/ 21 h 813"/>
                  <a:gd name="T2" fmla="*/ 0 w 1098"/>
                  <a:gd name="T3" fmla="*/ 162 h 813"/>
                  <a:gd name="T4" fmla="*/ 987 w 1098"/>
                  <a:gd name="T5" fmla="*/ 813 h 813"/>
                  <a:gd name="T6" fmla="*/ 1059 w 1098"/>
                  <a:gd name="T7" fmla="*/ 765 h 813"/>
                  <a:gd name="T8" fmla="*/ 1095 w 1098"/>
                  <a:gd name="T9" fmla="*/ 660 h 813"/>
                  <a:gd name="T10" fmla="*/ 1098 w 1098"/>
                  <a:gd name="T11" fmla="*/ 534 h 813"/>
                  <a:gd name="T12" fmla="*/ 942 w 1098"/>
                  <a:gd name="T13" fmla="*/ 276 h 813"/>
                  <a:gd name="T14" fmla="*/ 840 w 1098"/>
                  <a:gd name="T15" fmla="*/ 174 h 813"/>
                  <a:gd name="T16" fmla="*/ 603 w 1098"/>
                  <a:gd name="T17" fmla="*/ 45 h 813"/>
                  <a:gd name="T18" fmla="*/ 510 w 1098"/>
                  <a:gd name="T19" fmla="*/ 9 h 813"/>
                  <a:gd name="T20" fmla="*/ 165 w 1098"/>
                  <a:gd name="T21" fmla="*/ 0 h 8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8"/>
                  <a:gd name="T34" fmla="*/ 0 h 813"/>
                  <a:gd name="T35" fmla="*/ 1098 w 1098"/>
                  <a:gd name="T36" fmla="*/ 813 h 8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8" h="813">
                    <a:moveTo>
                      <a:pt x="0" y="21"/>
                    </a:moveTo>
                    <a:lnTo>
                      <a:pt x="0" y="162"/>
                    </a:lnTo>
                    <a:lnTo>
                      <a:pt x="987" y="813"/>
                    </a:lnTo>
                    <a:lnTo>
                      <a:pt x="1059" y="765"/>
                    </a:lnTo>
                    <a:lnTo>
                      <a:pt x="1095" y="660"/>
                    </a:lnTo>
                    <a:lnTo>
                      <a:pt x="1098" y="534"/>
                    </a:lnTo>
                    <a:lnTo>
                      <a:pt x="942" y="276"/>
                    </a:lnTo>
                    <a:lnTo>
                      <a:pt x="840" y="174"/>
                    </a:lnTo>
                    <a:lnTo>
                      <a:pt x="603" y="45"/>
                    </a:lnTo>
                    <a:lnTo>
                      <a:pt x="510" y="9"/>
                    </a:lnTo>
                    <a:lnTo>
                      <a:pt x="165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1" name="Freeform 26"/>
              <p:cNvSpPr>
                <a:spLocks/>
              </p:cNvSpPr>
              <p:nvPr/>
            </p:nvSpPr>
            <p:spPr bwMode="auto">
              <a:xfrm rot="10800000">
                <a:off x="628" y="2112"/>
                <a:ext cx="765" cy="435"/>
              </a:xfrm>
              <a:custGeom>
                <a:avLst/>
                <a:gdLst>
                  <a:gd name="T0" fmla="*/ 0 w 765"/>
                  <a:gd name="T1" fmla="*/ 387 h 435"/>
                  <a:gd name="T2" fmla="*/ 12 w 765"/>
                  <a:gd name="T3" fmla="*/ 435 h 435"/>
                  <a:gd name="T4" fmla="*/ 390 w 765"/>
                  <a:gd name="T5" fmla="*/ 300 h 435"/>
                  <a:gd name="T6" fmla="*/ 495 w 765"/>
                  <a:gd name="T7" fmla="*/ 306 h 435"/>
                  <a:gd name="T8" fmla="*/ 585 w 765"/>
                  <a:gd name="T9" fmla="*/ 276 h 435"/>
                  <a:gd name="T10" fmla="*/ 765 w 765"/>
                  <a:gd name="T11" fmla="*/ 279 h 435"/>
                  <a:gd name="T12" fmla="*/ 687 w 765"/>
                  <a:gd name="T13" fmla="*/ 0 h 435"/>
                  <a:gd name="T14" fmla="*/ 651 w 765"/>
                  <a:gd name="T15" fmla="*/ 78 h 435"/>
                  <a:gd name="T16" fmla="*/ 678 w 765"/>
                  <a:gd name="T17" fmla="*/ 138 h 435"/>
                  <a:gd name="T18" fmla="*/ 513 w 765"/>
                  <a:gd name="T19" fmla="*/ 246 h 435"/>
                  <a:gd name="T20" fmla="*/ 63 w 765"/>
                  <a:gd name="T21" fmla="*/ 381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5"/>
                  <a:gd name="T34" fmla="*/ 0 h 435"/>
                  <a:gd name="T35" fmla="*/ 765 w 765"/>
                  <a:gd name="T36" fmla="*/ 435 h 4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5" h="435">
                    <a:moveTo>
                      <a:pt x="0" y="387"/>
                    </a:moveTo>
                    <a:lnTo>
                      <a:pt x="12" y="435"/>
                    </a:lnTo>
                    <a:lnTo>
                      <a:pt x="390" y="300"/>
                    </a:lnTo>
                    <a:lnTo>
                      <a:pt x="495" y="306"/>
                    </a:lnTo>
                    <a:lnTo>
                      <a:pt x="585" y="276"/>
                    </a:lnTo>
                    <a:lnTo>
                      <a:pt x="765" y="279"/>
                    </a:lnTo>
                    <a:lnTo>
                      <a:pt x="687" y="0"/>
                    </a:lnTo>
                    <a:lnTo>
                      <a:pt x="651" y="78"/>
                    </a:lnTo>
                    <a:lnTo>
                      <a:pt x="678" y="138"/>
                    </a:lnTo>
                    <a:lnTo>
                      <a:pt x="513" y="246"/>
                    </a:lnTo>
                    <a:lnTo>
                      <a:pt x="63" y="381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2" name="Freeform 27"/>
              <p:cNvSpPr>
                <a:spLocks/>
              </p:cNvSpPr>
              <p:nvPr/>
            </p:nvSpPr>
            <p:spPr bwMode="auto">
              <a:xfrm rot="10800000">
                <a:off x="1504" y="1773"/>
                <a:ext cx="1233" cy="969"/>
              </a:xfrm>
              <a:custGeom>
                <a:avLst/>
                <a:gdLst>
                  <a:gd name="T0" fmla="*/ 0 w 1233"/>
                  <a:gd name="T1" fmla="*/ 9 h 969"/>
                  <a:gd name="T2" fmla="*/ 0 w 1233"/>
                  <a:gd name="T3" fmla="*/ 894 h 969"/>
                  <a:gd name="T4" fmla="*/ 84 w 1233"/>
                  <a:gd name="T5" fmla="*/ 969 h 969"/>
                  <a:gd name="T6" fmla="*/ 165 w 1233"/>
                  <a:gd name="T7" fmla="*/ 837 h 969"/>
                  <a:gd name="T8" fmla="*/ 207 w 1233"/>
                  <a:gd name="T9" fmla="*/ 375 h 969"/>
                  <a:gd name="T10" fmla="*/ 312 w 1233"/>
                  <a:gd name="T11" fmla="*/ 357 h 969"/>
                  <a:gd name="T12" fmla="*/ 357 w 1233"/>
                  <a:gd name="T13" fmla="*/ 141 h 969"/>
                  <a:gd name="T14" fmla="*/ 912 w 1233"/>
                  <a:gd name="T15" fmla="*/ 186 h 969"/>
                  <a:gd name="T16" fmla="*/ 858 w 1233"/>
                  <a:gd name="T17" fmla="*/ 342 h 969"/>
                  <a:gd name="T18" fmla="*/ 885 w 1233"/>
                  <a:gd name="T19" fmla="*/ 357 h 969"/>
                  <a:gd name="T20" fmla="*/ 936 w 1233"/>
                  <a:gd name="T21" fmla="*/ 351 h 969"/>
                  <a:gd name="T22" fmla="*/ 1119 w 1233"/>
                  <a:gd name="T23" fmla="*/ 533 h 969"/>
                  <a:gd name="T24" fmla="*/ 1233 w 1233"/>
                  <a:gd name="T25" fmla="*/ 536 h 969"/>
                  <a:gd name="T26" fmla="*/ 1212 w 1233"/>
                  <a:gd name="T27" fmla="*/ 0 h 96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33"/>
                  <a:gd name="T43" fmla="*/ 0 h 969"/>
                  <a:gd name="T44" fmla="*/ 1233 w 1233"/>
                  <a:gd name="T45" fmla="*/ 969 h 96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33" h="969">
                    <a:moveTo>
                      <a:pt x="0" y="9"/>
                    </a:moveTo>
                    <a:lnTo>
                      <a:pt x="0" y="894"/>
                    </a:lnTo>
                    <a:lnTo>
                      <a:pt x="84" y="969"/>
                    </a:lnTo>
                    <a:lnTo>
                      <a:pt x="165" y="837"/>
                    </a:lnTo>
                    <a:lnTo>
                      <a:pt x="207" y="375"/>
                    </a:lnTo>
                    <a:lnTo>
                      <a:pt x="312" y="357"/>
                    </a:lnTo>
                    <a:lnTo>
                      <a:pt x="357" y="141"/>
                    </a:lnTo>
                    <a:lnTo>
                      <a:pt x="912" y="186"/>
                    </a:lnTo>
                    <a:lnTo>
                      <a:pt x="858" y="342"/>
                    </a:lnTo>
                    <a:lnTo>
                      <a:pt x="885" y="357"/>
                    </a:lnTo>
                    <a:lnTo>
                      <a:pt x="936" y="351"/>
                    </a:lnTo>
                    <a:lnTo>
                      <a:pt x="1119" y="533"/>
                    </a:lnTo>
                    <a:lnTo>
                      <a:pt x="1233" y="536"/>
                    </a:lnTo>
                    <a:lnTo>
                      <a:pt x="1212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3" name="Freeform 28"/>
              <p:cNvSpPr>
                <a:spLocks/>
              </p:cNvSpPr>
              <p:nvPr/>
            </p:nvSpPr>
            <p:spPr bwMode="auto">
              <a:xfrm rot="10800000">
                <a:off x="514" y="1414"/>
                <a:ext cx="2139" cy="768"/>
              </a:xfrm>
              <a:custGeom>
                <a:avLst/>
                <a:gdLst>
                  <a:gd name="T0" fmla="*/ 0 w 2139"/>
                  <a:gd name="T1" fmla="*/ 429 h 768"/>
                  <a:gd name="T2" fmla="*/ 0 w 2139"/>
                  <a:gd name="T3" fmla="*/ 744 h 768"/>
                  <a:gd name="T4" fmla="*/ 2139 w 2139"/>
                  <a:gd name="T5" fmla="*/ 744 h 768"/>
                  <a:gd name="T6" fmla="*/ 2139 w 2139"/>
                  <a:gd name="T7" fmla="*/ 768 h 768"/>
                  <a:gd name="T8" fmla="*/ 2136 w 2139"/>
                  <a:gd name="T9" fmla="*/ 708 h 768"/>
                  <a:gd name="T10" fmla="*/ 2019 w 2139"/>
                  <a:gd name="T11" fmla="*/ 663 h 768"/>
                  <a:gd name="T12" fmla="*/ 1134 w 2139"/>
                  <a:gd name="T13" fmla="*/ 672 h 768"/>
                  <a:gd name="T14" fmla="*/ 1133 w 2139"/>
                  <a:gd name="T15" fmla="*/ 290 h 768"/>
                  <a:gd name="T16" fmla="*/ 1271 w 2139"/>
                  <a:gd name="T17" fmla="*/ 294 h 768"/>
                  <a:gd name="T18" fmla="*/ 1316 w 2139"/>
                  <a:gd name="T19" fmla="*/ 264 h 768"/>
                  <a:gd name="T20" fmla="*/ 1335 w 2139"/>
                  <a:gd name="T21" fmla="*/ 14 h 768"/>
                  <a:gd name="T22" fmla="*/ 918 w 2139"/>
                  <a:gd name="T23" fmla="*/ 0 h 768"/>
                  <a:gd name="T24" fmla="*/ 929 w 2139"/>
                  <a:gd name="T25" fmla="*/ 299 h 768"/>
                  <a:gd name="T26" fmla="*/ 791 w 2139"/>
                  <a:gd name="T27" fmla="*/ 321 h 768"/>
                  <a:gd name="T28" fmla="*/ 551 w 2139"/>
                  <a:gd name="T29" fmla="*/ 509 h 768"/>
                  <a:gd name="T30" fmla="*/ 207 w 2139"/>
                  <a:gd name="T31" fmla="*/ 293 h 768"/>
                  <a:gd name="T32" fmla="*/ 137 w 2139"/>
                  <a:gd name="T33" fmla="*/ 341 h 768"/>
                  <a:gd name="T34" fmla="*/ 81 w 2139"/>
                  <a:gd name="T35" fmla="*/ 453 h 768"/>
                  <a:gd name="T36" fmla="*/ 77 w 2139"/>
                  <a:gd name="T37" fmla="*/ 498 h 768"/>
                  <a:gd name="T38" fmla="*/ 98 w 2139"/>
                  <a:gd name="T39" fmla="*/ 569 h 768"/>
                  <a:gd name="T40" fmla="*/ 98 w 2139"/>
                  <a:gd name="T41" fmla="*/ 567 h 768"/>
                  <a:gd name="T42" fmla="*/ 693 w 2139"/>
                  <a:gd name="T43" fmla="*/ 594 h 768"/>
                  <a:gd name="T44" fmla="*/ 752 w 2139"/>
                  <a:gd name="T45" fmla="*/ 629 h 768"/>
                  <a:gd name="T46" fmla="*/ 698 w 2139"/>
                  <a:gd name="T47" fmla="*/ 671 h 768"/>
                  <a:gd name="T48" fmla="*/ 36 w 2139"/>
                  <a:gd name="T49" fmla="*/ 672 h 768"/>
                  <a:gd name="T50" fmla="*/ 32 w 2139"/>
                  <a:gd name="T51" fmla="*/ 662 h 768"/>
                  <a:gd name="T52" fmla="*/ 24 w 2139"/>
                  <a:gd name="T53" fmla="*/ 303 h 76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39"/>
                  <a:gd name="T82" fmla="*/ 0 h 768"/>
                  <a:gd name="T83" fmla="*/ 2139 w 2139"/>
                  <a:gd name="T84" fmla="*/ 768 h 76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39" h="768">
                    <a:moveTo>
                      <a:pt x="0" y="429"/>
                    </a:moveTo>
                    <a:lnTo>
                      <a:pt x="0" y="744"/>
                    </a:lnTo>
                    <a:lnTo>
                      <a:pt x="2139" y="744"/>
                    </a:lnTo>
                    <a:lnTo>
                      <a:pt x="2139" y="768"/>
                    </a:lnTo>
                    <a:lnTo>
                      <a:pt x="2136" y="708"/>
                    </a:lnTo>
                    <a:lnTo>
                      <a:pt x="2019" y="663"/>
                    </a:lnTo>
                    <a:lnTo>
                      <a:pt x="1134" y="672"/>
                    </a:lnTo>
                    <a:lnTo>
                      <a:pt x="1133" y="290"/>
                    </a:lnTo>
                    <a:lnTo>
                      <a:pt x="1271" y="294"/>
                    </a:lnTo>
                    <a:lnTo>
                      <a:pt x="1316" y="264"/>
                    </a:lnTo>
                    <a:lnTo>
                      <a:pt x="1335" y="14"/>
                    </a:lnTo>
                    <a:lnTo>
                      <a:pt x="918" y="0"/>
                    </a:lnTo>
                    <a:lnTo>
                      <a:pt x="929" y="299"/>
                    </a:lnTo>
                    <a:lnTo>
                      <a:pt x="791" y="321"/>
                    </a:lnTo>
                    <a:lnTo>
                      <a:pt x="551" y="509"/>
                    </a:lnTo>
                    <a:lnTo>
                      <a:pt x="207" y="293"/>
                    </a:lnTo>
                    <a:lnTo>
                      <a:pt x="137" y="341"/>
                    </a:lnTo>
                    <a:lnTo>
                      <a:pt x="81" y="453"/>
                    </a:lnTo>
                    <a:lnTo>
                      <a:pt x="77" y="498"/>
                    </a:lnTo>
                    <a:lnTo>
                      <a:pt x="98" y="569"/>
                    </a:lnTo>
                    <a:lnTo>
                      <a:pt x="98" y="567"/>
                    </a:lnTo>
                    <a:lnTo>
                      <a:pt x="693" y="594"/>
                    </a:lnTo>
                    <a:lnTo>
                      <a:pt x="752" y="629"/>
                    </a:lnTo>
                    <a:lnTo>
                      <a:pt x="698" y="671"/>
                    </a:lnTo>
                    <a:lnTo>
                      <a:pt x="36" y="672"/>
                    </a:lnTo>
                    <a:lnTo>
                      <a:pt x="32" y="662"/>
                    </a:lnTo>
                    <a:lnTo>
                      <a:pt x="24" y="303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4" name="Line 29"/>
              <p:cNvSpPr>
                <a:spLocks noChangeShapeType="1"/>
              </p:cNvSpPr>
              <p:nvPr/>
            </p:nvSpPr>
            <p:spPr bwMode="auto">
              <a:xfrm rot="10800000" flipV="1">
                <a:off x="1513" y="1556"/>
                <a:ext cx="417" cy="27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5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1441" y="1538"/>
                <a:ext cx="49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6" name="Freeform 31"/>
              <p:cNvSpPr>
                <a:spLocks/>
              </p:cNvSpPr>
              <p:nvPr/>
            </p:nvSpPr>
            <p:spPr bwMode="auto">
              <a:xfrm rot="10800000">
                <a:off x="17" y="1396"/>
                <a:ext cx="744" cy="960"/>
              </a:xfrm>
              <a:custGeom>
                <a:avLst/>
                <a:gdLst>
                  <a:gd name="T0" fmla="*/ 12 w 744"/>
                  <a:gd name="T1" fmla="*/ 99 h 960"/>
                  <a:gd name="T2" fmla="*/ 0 w 744"/>
                  <a:gd name="T3" fmla="*/ 210 h 960"/>
                  <a:gd name="T4" fmla="*/ 102 w 744"/>
                  <a:gd name="T5" fmla="*/ 243 h 960"/>
                  <a:gd name="T6" fmla="*/ 168 w 744"/>
                  <a:gd name="T7" fmla="*/ 582 h 960"/>
                  <a:gd name="T8" fmla="*/ 264 w 744"/>
                  <a:gd name="T9" fmla="*/ 723 h 960"/>
                  <a:gd name="T10" fmla="*/ 318 w 744"/>
                  <a:gd name="T11" fmla="*/ 759 h 960"/>
                  <a:gd name="T12" fmla="*/ 318 w 744"/>
                  <a:gd name="T13" fmla="*/ 789 h 960"/>
                  <a:gd name="T14" fmla="*/ 537 w 744"/>
                  <a:gd name="T15" fmla="*/ 960 h 960"/>
                  <a:gd name="T16" fmla="*/ 735 w 744"/>
                  <a:gd name="T17" fmla="*/ 948 h 960"/>
                  <a:gd name="T18" fmla="*/ 744 w 744"/>
                  <a:gd name="T19" fmla="*/ 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4"/>
                  <a:gd name="T31" fmla="*/ 0 h 960"/>
                  <a:gd name="T32" fmla="*/ 744 w 744"/>
                  <a:gd name="T33" fmla="*/ 960 h 9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4" h="960">
                    <a:moveTo>
                      <a:pt x="12" y="99"/>
                    </a:moveTo>
                    <a:lnTo>
                      <a:pt x="0" y="210"/>
                    </a:lnTo>
                    <a:lnTo>
                      <a:pt x="102" y="243"/>
                    </a:lnTo>
                    <a:lnTo>
                      <a:pt x="168" y="582"/>
                    </a:lnTo>
                    <a:lnTo>
                      <a:pt x="264" y="723"/>
                    </a:lnTo>
                    <a:lnTo>
                      <a:pt x="318" y="759"/>
                    </a:lnTo>
                    <a:lnTo>
                      <a:pt x="318" y="789"/>
                    </a:lnTo>
                    <a:lnTo>
                      <a:pt x="537" y="960"/>
                    </a:lnTo>
                    <a:lnTo>
                      <a:pt x="735" y="948"/>
                    </a:lnTo>
                    <a:lnTo>
                      <a:pt x="744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7" name="Freeform 32"/>
              <p:cNvSpPr>
                <a:spLocks/>
              </p:cNvSpPr>
              <p:nvPr/>
            </p:nvSpPr>
            <p:spPr bwMode="auto">
              <a:xfrm rot="10800000">
                <a:off x="691" y="1566"/>
                <a:ext cx="711" cy="255"/>
              </a:xfrm>
              <a:custGeom>
                <a:avLst/>
                <a:gdLst>
                  <a:gd name="T0" fmla="*/ 0 w 711"/>
                  <a:gd name="T1" fmla="*/ 0 h 255"/>
                  <a:gd name="T2" fmla="*/ 9 w 711"/>
                  <a:gd name="T3" fmla="*/ 251 h 255"/>
                  <a:gd name="T4" fmla="*/ 711 w 711"/>
                  <a:gd name="T5" fmla="*/ 255 h 255"/>
                  <a:gd name="T6" fmla="*/ 702 w 711"/>
                  <a:gd name="T7" fmla="*/ 207 h 255"/>
                  <a:gd name="T8" fmla="*/ 704 w 711"/>
                  <a:gd name="T9" fmla="*/ 225 h 255"/>
                  <a:gd name="T10" fmla="*/ 221 w 711"/>
                  <a:gd name="T11" fmla="*/ 222 h 255"/>
                  <a:gd name="T12" fmla="*/ 216 w 711"/>
                  <a:gd name="T13" fmla="*/ 120 h 2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1"/>
                  <a:gd name="T22" fmla="*/ 0 h 255"/>
                  <a:gd name="T23" fmla="*/ 711 w 711"/>
                  <a:gd name="T24" fmla="*/ 255 h 2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1" h="255">
                    <a:moveTo>
                      <a:pt x="0" y="0"/>
                    </a:moveTo>
                    <a:lnTo>
                      <a:pt x="9" y="251"/>
                    </a:lnTo>
                    <a:lnTo>
                      <a:pt x="711" y="255"/>
                    </a:lnTo>
                    <a:lnTo>
                      <a:pt x="702" y="207"/>
                    </a:lnTo>
                    <a:lnTo>
                      <a:pt x="704" y="225"/>
                    </a:lnTo>
                    <a:lnTo>
                      <a:pt x="221" y="222"/>
                    </a:lnTo>
                    <a:lnTo>
                      <a:pt x="216" y="12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8" name="Rectangle 33"/>
              <p:cNvSpPr>
                <a:spLocks noChangeArrowheads="1"/>
              </p:cNvSpPr>
              <p:nvPr/>
            </p:nvSpPr>
            <p:spPr bwMode="auto">
              <a:xfrm rot="10800000">
                <a:off x="468" y="1487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9" name="Rectangle 34"/>
              <p:cNvSpPr>
                <a:spLocks noChangeArrowheads="1"/>
              </p:cNvSpPr>
              <p:nvPr/>
            </p:nvSpPr>
            <p:spPr bwMode="auto">
              <a:xfrm rot="10800000">
                <a:off x="405" y="1435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10" name="Rectangle 35"/>
              <p:cNvSpPr>
                <a:spLocks noChangeArrowheads="1"/>
              </p:cNvSpPr>
              <p:nvPr/>
            </p:nvSpPr>
            <p:spPr bwMode="auto">
              <a:xfrm rot="10800000">
                <a:off x="388" y="1530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0244" name="Rectangle 36"/>
            <p:cNvSpPr>
              <a:spLocks noChangeArrowheads="1"/>
            </p:cNvSpPr>
            <p:nvPr/>
          </p:nvSpPr>
          <p:spPr bwMode="auto">
            <a:xfrm rot="10800000">
              <a:off x="3559175" y="5083175"/>
              <a:ext cx="1314450" cy="4191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45" name="Text Box 37"/>
            <p:cNvSpPr txBox="1">
              <a:spLocks noChangeArrowheads="1"/>
            </p:cNvSpPr>
            <p:nvPr/>
          </p:nvSpPr>
          <p:spPr bwMode="auto">
            <a:xfrm rot="10800000">
              <a:off x="5360988" y="46640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F7</a:t>
              </a:r>
            </a:p>
          </p:txBody>
        </p:sp>
        <p:sp>
          <p:nvSpPr>
            <p:cNvPr id="10246" name="Rectangle 38"/>
            <p:cNvSpPr>
              <a:spLocks noChangeArrowheads="1"/>
            </p:cNvSpPr>
            <p:nvPr/>
          </p:nvSpPr>
          <p:spPr bwMode="auto">
            <a:xfrm rot="10800000">
              <a:off x="4154488" y="2301875"/>
              <a:ext cx="88900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52" name="Rectangle 44"/>
            <p:cNvSpPr>
              <a:spLocks noChangeArrowheads="1"/>
            </p:cNvSpPr>
            <p:nvPr/>
          </p:nvSpPr>
          <p:spPr bwMode="auto">
            <a:xfrm rot="10800000">
              <a:off x="5329238" y="4724400"/>
              <a:ext cx="406400" cy="1905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54" name="Text Box 46"/>
            <p:cNvSpPr txBox="1">
              <a:spLocks noChangeArrowheads="1"/>
            </p:cNvSpPr>
            <p:nvPr/>
          </p:nvSpPr>
          <p:spPr bwMode="auto">
            <a:xfrm>
              <a:off x="5360988" y="46640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F7</a:t>
              </a:r>
            </a:p>
          </p:txBody>
        </p:sp>
        <p:sp>
          <p:nvSpPr>
            <p:cNvPr id="10255" name="Text Box 47"/>
            <p:cNvSpPr txBox="1">
              <a:spLocks noChangeArrowheads="1"/>
            </p:cNvSpPr>
            <p:nvPr/>
          </p:nvSpPr>
          <p:spPr bwMode="auto">
            <a:xfrm>
              <a:off x="4065588" y="4303713"/>
              <a:ext cx="3603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F5</a:t>
              </a:r>
            </a:p>
          </p:txBody>
        </p:sp>
        <p:sp>
          <p:nvSpPr>
            <p:cNvPr id="10256" name="Text Box 48"/>
            <p:cNvSpPr txBox="1">
              <a:spLocks noChangeArrowheads="1"/>
            </p:cNvSpPr>
            <p:nvPr/>
          </p:nvSpPr>
          <p:spPr bwMode="auto">
            <a:xfrm>
              <a:off x="1760538" y="4605338"/>
              <a:ext cx="3603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</a:t>
              </a:r>
            </a:p>
          </p:txBody>
        </p:sp>
        <p:sp>
          <p:nvSpPr>
            <p:cNvPr id="10257" name="Text Box 49"/>
            <p:cNvSpPr txBox="1">
              <a:spLocks noChangeArrowheads="1"/>
            </p:cNvSpPr>
            <p:nvPr/>
          </p:nvSpPr>
          <p:spPr bwMode="auto">
            <a:xfrm>
              <a:off x="495300" y="3067050"/>
              <a:ext cx="57785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IRC</a:t>
              </a:r>
            </a:p>
          </p:txBody>
        </p:sp>
        <p:sp>
          <p:nvSpPr>
            <p:cNvPr id="10258" name="Text Box 50"/>
            <p:cNvSpPr txBox="1">
              <a:spLocks noChangeArrowheads="1"/>
            </p:cNvSpPr>
            <p:nvPr/>
          </p:nvSpPr>
          <p:spPr bwMode="auto">
            <a:xfrm>
              <a:off x="2193925" y="4664075"/>
              <a:ext cx="3603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F2</a:t>
              </a:r>
            </a:p>
          </p:txBody>
        </p:sp>
        <p:sp>
          <p:nvSpPr>
            <p:cNvPr id="10259" name="Text Box 51"/>
            <p:cNvSpPr txBox="1">
              <a:spLocks noChangeArrowheads="1"/>
            </p:cNvSpPr>
            <p:nvPr/>
          </p:nvSpPr>
          <p:spPr bwMode="auto">
            <a:xfrm>
              <a:off x="6081713" y="46767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F8</a:t>
              </a:r>
            </a:p>
          </p:txBody>
        </p:sp>
        <p:sp>
          <p:nvSpPr>
            <p:cNvPr id="10260" name="Text Box 52"/>
            <p:cNvSpPr txBox="1">
              <a:spLocks noChangeArrowheads="1"/>
            </p:cNvSpPr>
            <p:nvPr/>
          </p:nvSpPr>
          <p:spPr bwMode="auto">
            <a:xfrm>
              <a:off x="8174038" y="4014788"/>
              <a:ext cx="4318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F11</a:t>
              </a:r>
            </a:p>
          </p:txBody>
        </p:sp>
        <p:sp>
          <p:nvSpPr>
            <p:cNvPr id="10261" name="Text Box 53"/>
            <p:cNvSpPr txBox="1">
              <a:spLocks noChangeArrowheads="1"/>
            </p:cNvSpPr>
            <p:nvPr/>
          </p:nvSpPr>
          <p:spPr bwMode="auto">
            <a:xfrm>
              <a:off x="2841625" y="4591050"/>
              <a:ext cx="3603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F3</a:t>
              </a:r>
            </a:p>
          </p:txBody>
        </p:sp>
        <p:sp>
          <p:nvSpPr>
            <p:cNvPr id="10262" name="Text Box 54"/>
            <p:cNvSpPr txBox="1">
              <a:spLocks noChangeArrowheads="1"/>
            </p:cNvSpPr>
            <p:nvPr/>
          </p:nvSpPr>
          <p:spPr bwMode="auto">
            <a:xfrm>
              <a:off x="7021513" y="5181600"/>
              <a:ext cx="4318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F12</a:t>
              </a:r>
            </a:p>
          </p:txBody>
        </p:sp>
        <p:sp>
          <p:nvSpPr>
            <p:cNvPr id="10263" name="Text Box 55"/>
            <p:cNvSpPr txBox="1">
              <a:spLocks noChangeArrowheads="1"/>
            </p:cNvSpPr>
            <p:nvPr/>
          </p:nvSpPr>
          <p:spPr bwMode="auto">
            <a:xfrm>
              <a:off x="1547813" y="3933825"/>
              <a:ext cx="1322387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>
                  <a:solidFill>
                    <a:srgbClr val="030305"/>
                  </a:solidFill>
                  <a:latin typeface="Arial" charset="0"/>
                  <a:ea typeface="ＭＳ Ｐゴシック" pitchFamily="50" charset="-128"/>
                </a:rPr>
                <a:t>Production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>
                  <a:solidFill>
                    <a:srgbClr val="030305"/>
                  </a:solidFill>
                  <a:latin typeface="Arial" charset="0"/>
                  <a:ea typeface="ＭＳ Ｐゴシック" pitchFamily="50" charset="-128"/>
                </a:rPr>
                <a:t>Target</a:t>
              </a:r>
            </a:p>
          </p:txBody>
        </p:sp>
        <p:sp>
          <p:nvSpPr>
            <p:cNvPr id="10264" name="Text Box 56"/>
            <p:cNvSpPr txBox="1">
              <a:spLocks noChangeArrowheads="1"/>
            </p:cNvSpPr>
            <p:nvPr/>
          </p:nvSpPr>
          <p:spPr bwMode="auto">
            <a:xfrm>
              <a:off x="4238625" y="3062288"/>
              <a:ext cx="666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SRC</a:t>
              </a:r>
            </a:p>
          </p:txBody>
        </p:sp>
        <p:sp>
          <p:nvSpPr>
            <p:cNvPr id="10265" name="Rectangle 57"/>
            <p:cNvSpPr>
              <a:spLocks noChangeArrowheads="1"/>
            </p:cNvSpPr>
            <p:nvPr/>
          </p:nvSpPr>
          <p:spPr bwMode="auto">
            <a:xfrm rot="2052328">
              <a:off x="2771775" y="3860800"/>
              <a:ext cx="431800" cy="2889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6" name="Line 58"/>
            <p:cNvSpPr>
              <a:spLocks noChangeShapeType="1"/>
            </p:cNvSpPr>
            <p:nvPr/>
          </p:nvSpPr>
          <p:spPr bwMode="auto">
            <a:xfrm rot="10800000" flipV="1">
              <a:off x="1328738" y="4221163"/>
              <a:ext cx="219075" cy="2428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7" name="Freeform 59"/>
            <p:cNvSpPr>
              <a:spLocks/>
            </p:cNvSpPr>
            <p:nvPr/>
          </p:nvSpPr>
          <p:spPr bwMode="auto">
            <a:xfrm>
              <a:off x="2782888" y="5232400"/>
              <a:ext cx="3332162" cy="422275"/>
            </a:xfrm>
            <a:custGeom>
              <a:avLst/>
              <a:gdLst>
                <a:gd name="T0" fmla="*/ 2147483647 w 2099"/>
                <a:gd name="T1" fmla="*/ 2147483647 h 266"/>
                <a:gd name="T2" fmla="*/ 2147483647 w 2099"/>
                <a:gd name="T3" fmla="*/ 2147483647 h 266"/>
                <a:gd name="T4" fmla="*/ 2147483647 w 2099"/>
                <a:gd name="T5" fmla="*/ 0 h 266"/>
                <a:gd name="T6" fmla="*/ 2147483647 w 2099"/>
                <a:gd name="T7" fmla="*/ 2147483647 h 266"/>
                <a:gd name="T8" fmla="*/ 2147483647 w 2099"/>
                <a:gd name="T9" fmla="*/ 2147483647 h 266"/>
                <a:gd name="T10" fmla="*/ 2147483647 w 2099"/>
                <a:gd name="T11" fmla="*/ 2147483647 h 2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9"/>
                <a:gd name="T19" fmla="*/ 0 h 266"/>
                <a:gd name="T20" fmla="*/ 2099 w 2099"/>
                <a:gd name="T21" fmla="*/ 266 h 2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9" h="266">
                  <a:moveTo>
                    <a:pt x="2" y="266"/>
                  </a:moveTo>
                  <a:cubicBezTo>
                    <a:pt x="69" y="266"/>
                    <a:pt x="0" y="266"/>
                    <a:pt x="404" y="264"/>
                  </a:cubicBezTo>
                  <a:cubicBezTo>
                    <a:pt x="523" y="219"/>
                    <a:pt x="597" y="45"/>
                    <a:pt x="720" y="0"/>
                  </a:cubicBezTo>
                  <a:cubicBezTo>
                    <a:pt x="1140" y="2"/>
                    <a:pt x="720" y="0"/>
                    <a:pt x="1142" y="2"/>
                  </a:cubicBezTo>
                  <a:cubicBezTo>
                    <a:pt x="1261" y="46"/>
                    <a:pt x="1325" y="220"/>
                    <a:pt x="1432" y="264"/>
                  </a:cubicBezTo>
                  <a:cubicBezTo>
                    <a:pt x="1786" y="262"/>
                    <a:pt x="1960" y="258"/>
                    <a:pt x="2099" y="256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8" name="Freeform 60"/>
            <p:cNvSpPr>
              <a:spLocks/>
            </p:cNvSpPr>
            <p:nvPr/>
          </p:nvSpPr>
          <p:spPr bwMode="auto">
            <a:xfrm>
              <a:off x="6276975" y="4749800"/>
              <a:ext cx="2241550" cy="889000"/>
            </a:xfrm>
            <a:custGeom>
              <a:avLst/>
              <a:gdLst>
                <a:gd name="T0" fmla="*/ 0 w 1412"/>
                <a:gd name="T1" fmla="*/ 2147483647 h 560"/>
                <a:gd name="T2" fmla="*/ 2147483647 w 1412"/>
                <a:gd name="T3" fmla="*/ 2147483647 h 560"/>
                <a:gd name="T4" fmla="*/ 2147483647 w 1412"/>
                <a:gd name="T5" fmla="*/ 2147483647 h 560"/>
                <a:gd name="T6" fmla="*/ 2147483647 w 1412"/>
                <a:gd name="T7" fmla="*/ 0 h 5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2"/>
                <a:gd name="T13" fmla="*/ 0 h 560"/>
                <a:gd name="T14" fmla="*/ 1412 w 1412"/>
                <a:gd name="T15" fmla="*/ 560 h 5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2" h="560">
                  <a:moveTo>
                    <a:pt x="0" y="560"/>
                  </a:moveTo>
                  <a:cubicBezTo>
                    <a:pt x="354" y="558"/>
                    <a:pt x="30" y="548"/>
                    <a:pt x="212" y="560"/>
                  </a:cubicBezTo>
                  <a:cubicBezTo>
                    <a:pt x="484" y="320"/>
                    <a:pt x="796" y="160"/>
                    <a:pt x="972" y="16"/>
                  </a:cubicBezTo>
                  <a:cubicBezTo>
                    <a:pt x="1412" y="8"/>
                    <a:pt x="1314" y="3"/>
                    <a:pt x="1404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9" name="Freeform 61"/>
            <p:cNvSpPr>
              <a:spLocks/>
            </p:cNvSpPr>
            <p:nvPr/>
          </p:nvSpPr>
          <p:spPr bwMode="auto">
            <a:xfrm>
              <a:off x="933450" y="4752975"/>
              <a:ext cx="1647825" cy="876300"/>
            </a:xfrm>
            <a:custGeom>
              <a:avLst/>
              <a:gdLst>
                <a:gd name="T0" fmla="*/ 0 w 1038"/>
                <a:gd name="T1" fmla="*/ 0 h 552"/>
                <a:gd name="T2" fmla="*/ 2147483647 w 1038"/>
                <a:gd name="T3" fmla="*/ 2147483647 h 552"/>
                <a:gd name="T4" fmla="*/ 2147483647 w 1038"/>
                <a:gd name="T5" fmla="*/ 2147483647 h 552"/>
                <a:gd name="T6" fmla="*/ 2147483647 w 1038"/>
                <a:gd name="T7" fmla="*/ 2147483647 h 5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"/>
                <a:gd name="T13" fmla="*/ 0 h 552"/>
                <a:gd name="T14" fmla="*/ 1038 w 1038"/>
                <a:gd name="T15" fmla="*/ 552 h 5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" h="552">
                  <a:moveTo>
                    <a:pt x="0" y="0"/>
                  </a:moveTo>
                  <a:cubicBezTo>
                    <a:pt x="36" y="60"/>
                    <a:pt x="120" y="272"/>
                    <a:pt x="216" y="360"/>
                  </a:cubicBezTo>
                  <a:cubicBezTo>
                    <a:pt x="312" y="448"/>
                    <a:pt x="439" y="496"/>
                    <a:pt x="576" y="528"/>
                  </a:cubicBezTo>
                  <a:cubicBezTo>
                    <a:pt x="996" y="530"/>
                    <a:pt x="942" y="547"/>
                    <a:pt x="1038" y="552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1041400" y="4221163"/>
              <a:ext cx="7689850" cy="1171575"/>
              <a:chOff x="656" y="2659"/>
              <a:chExt cx="4844" cy="738"/>
            </a:xfrm>
          </p:grpSpPr>
          <p:sp>
            <p:nvSpPr>
              <p:cNvPr id="10276" name="Freeform 66"/>
              <p:cNvSpPr>
                <a:spLocks/>
              </p:cNvSpPr>
              <p:nvPr/>
            </p:nvSpPr>
            <p:spPr bwMode="auto">
              <a:xfrm rot="10800000">
                <a:off x="656" y="2712"/>
                <a:ext cx="1039" cy="667"/>
              </a:xfrm>
              <a:custGeom>
                <a:avLst/>
                <a:gdLst>
                  <a:gd name="T0" fmla="*/ 0 w 1039"/>
                  <a:gd name="T1" fmla="*/ 264 h 667"/>
                  <a:gd name="T2" fmla="*/ 373 w 1039"/>
                  <a:gd name="T3" fmla="*/ 265 h 667"/>
                  <a:gd name="T4" fmla="*/ 664 w 1039"/>
                  <a:gd name="T5" fmla="*/ 459 h 667"/>
                  <a:gd name="T6" fmla="*/ 821 w 1039"/>
                  <a:gd name="T7" fmla="*/ 667 h 667"/>
                  <a:gd name="T8" fmla="*/ 1039 w 1039"/>
                  <a:gd name="T9" fmla="*/ 535 h 667"/>
                  <a:gd name="T10" fmla="*/ 835 w 1039"/>
                  <a:gd name="T11" fmla="*/ 246 h 667"/>
                  <a:gd name="T12" fmla="*/ 450 w 1039"/>
                  <a:gd name="T13" fmla="*/ 0 h 667"/>
                  <a:gd name="T14" fmla="*/ 3 w 1039"/>
                  <a:gd name="T15" fmla="*/ 0 h 667"/>
                  <a:gd name="T16" fmla="*/ 0 w 1039"/>
                  <a:gd name="T17" fmla="*/ 264 h 6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9"/>
                  <a:gd name="T28" fmla="*/ 0 h 667"/>
                  <a:gd name="T29" fmla="*/ 1039 w 1039"/>
                  <a:gd name="T30" fmla="*/ 667 h 6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9" h="667">
                    <a:moveTo>
                      <a:pt x="0" y="264"/>
                    </a:moveTo>
                    <a:lnTo>
                      <a:pt x="373" y="265"/>
                    </a:lnTo>
                    <a:lnTo>
                      <a:pt x="664" y="459"/>
                    </a:lnTo>
                    <a:lnTo>
                      <a:pt x="821" y="667"/>
                    </a:lnTo>
                    <a:lnTo>
                      <a:pt x="1039" y="535"/>
                    </a:lnTo>
                    <a:lnTo>
                      <a:pt x="835" y="246"/>
                    </a:lnTo>
                    <a:lnTo>
                      <a:pt x="450" y="0"/>
                    </a:lnTo>
                    <a:lnTo>
                      <a:pt x="3" y="0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0000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77" name="Freeform 67"/>
              <p:cNvSpPr>
                <a:spLocks/>
              </p:cNvSpPr>
              <p:nvPr/>
            </p:nvSpPr>
            <p:spPr bwMode="auto">
              <a:xfrm rot="10800000">
                <a:off x="1713" y="2889"/>
                <a:ext cx="1950" cy="502"/>
              </a:xfrm>
              <a:custGeom>
                <a:avLst/>
                <a:gdLst>
                  <a:gd name="T0" fmla="*/ 0 w 1950"/>
                  <a:gd name="T1" fmla="*/ 270 h 502"/>
                  <a:gd name="T2" fmla="*/ 378 w 1950"/>
                  <a:gd name="T3" fmla="*/ 270 h 502"/>
                  <a:gd name="T4" fmla="*/ 740 w 1950"/>
                  <a:gd name="T5" fmla="*/ 502 h 502"/>
                  <a:gd name="T6" fmla="*/ 1244 w 1950"/>
                  <a:gd name="T7" fmla="*/ 502 h 502"/>
                  <a:gd name="T8" fmla="*/ 1596 w 1950"/>
                  <a:gd name="T9" fmla="*/ 282 h 502"/>
                  <a:gd name="T10" fmla="*/ 1950 w 1950"/>
                  <a:gd name="T11" fmla="*/ 276 h 502"/>
                  <a:gd name="T12" fmla="*/ 1944 w 1950"/>
                  <a:gd name="T13" fmla="*/ 12 h 502"/>
                  <a:gd name="T14" fmla="*/ 1482 w 1950"/>
                  <a:gd name="T15" fmla="*/ 12 h 502"/>
                  <a:gd name="T16" fmla="*/ 1172 w 1950"/>
                  <a:gd name="T17" fmla="*/ 238 h 502"/>
                  <a:gd name="T18" fmla="*/ 844 w 1950"/>
                  <a:gd name="T19" fmla="*/ 238 h 502"/>
                  <a:gd name="T20" fmla="*/ 450 w 1950"/>
                  <a:gd name="T21" fmla="*/ 0 h 502"/>
                  <a:gd name="T22" fmla="*/ 0 w 1950"/>
                  <a:gd name="T23" fmla="*/ 0 h 502"/>
                  <a:gd name="T24" fmla="*/ 0 w 1950"/>
                  <a:gd name="T25" fmla="*/ 270 h 5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50"/>
                  <a:gd name="T40" fmla="*/ 0 h 502"/>
                  <a:gd name="T41" fmla="*/ 1950 w 1950"/>
                  <a:gd name="T42" fmla="*/ 502 h 5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50" h="502">
                    <a:moveTo>
                      <a:pt x="0" y="270"/>
                    </a:moveTo>
                    <a:lnTo>
                      <a:pt x="378" y="270"/>
                    </a:lnTo>
                    <a:lnTo>
                      <a:pt x="740" y="502"/>
                    </a:lnTo>
                    <a:lnTo>
                      <a:pt x="1244" y="502"/>
                    </a:lnTo>
                    <a:lnTo>
                      <a:pt x="1596" y="282"/>
                    </a:lnTo>
                    <a:lnTo>
                      <a:pt x="1950" y="276"/>
                    </a:lnTo>
                    <a:lnTo>
                      <a:pt x="1944" y="12"/>
                    </a:lnTo>
                    <a:lnTo>
                      <a:pt x="1482" y="12"/>
                    </a:lnTo>
                    <a:lnTo>
                      <a:pt x="1172" y="238"/>
                    </a:lnTo>
                    <a:lnTo>
                      <a:pt x="844" y="238"/>
                    </a:lnTo>
                    <a:lnTo>
                      <a:pt x="450" y="0"/>
                    </a:lnTo>
                    <a:lnTo>
                      <a:pt x="0" y="0"/>
                    </a:lnTo>
                    <a:lnTo>
                      <a:pt x="0" y="270"/>
                    </a:lnTo>
                    <a:close/>
                  </a:path>
                </a:pathLst>
              </a:custGeom>
              <a:solidFill>
                <a:srgbClr val="FFFF00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78" name="Freeform 68"/>
              <p:cNvSpPr>
                <a:spLocks/>
              </p:cNvSpPr>
              <p:nvPr/>
            </p:nvSpPr>
            <p:spPr bwMode="auto">
              <a:xfrm rot="10800000">
                <a:off x="3963" y="2659"/>
                <a:ext cx="1537" cy="738"/>
              </a:xfrm>
              <a:custGeom>
                <a:avLst/>
                <a:gdLst>
                  <a:gd name="T0" fmla="*/ 0 w 1537"/>
                  <a:gd name="T1" fmla="*/ 471 h 738"/>
                  <a:gd name="T2" fmla="*/ 1 w 1537"/>
                  <a:gd name="T3" fmla="*/ 738 h 738"/>
                  <a:gd name="T4" fmla="*/ 582 w 1537"/>
                  <a:gd name="T5" fmla="*/ 737 h 738"/>
                  <a:gd name="T6" fmla="*/ 1369 w 1537"/>
                  <a:gd name="T7" fmla="*/ 278 h 738"/>
                  <a:gd name="T8" fmla="*/ 1537 w 1537"/>
                  <a:gd name="T9" fmla="*/ 276 h 738"/>
                  <a:gd name="T10" fmla="*/ 1537 w 1537"/>
                  <a:gd name="T11" fmla="*/ 0 h 738"/>
                  <a:gd name="T12" fmla="*/ 1348 w 1537"/>
                  <a:gd name="T13" fmla="*/ 5 h 738"/>
                  <a:gd name="T14" fmla="*/ 547 w 1537"/>
                  <a:gd name="T15" fmla="*/ 473 h 738"/>
                  <a:gd name="T16" fmla="*/ 0 w 1537"/>
                  <a:gd name="T17" fmla="*/ 471 h 7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37"/>
                  <a:gd name="T28" fmla="*/ 0 h 738"/>
                  <a:gd name="T29" fmla="*/ 1537 w 1537"/>
                  <a:gd name="T30" fmla="*/ 738 h 7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37" h="738">
                    <a:moveTo>
                      <a:pt x="0" y="471"/>
                    </a:moveTo>
                    <a:lnTo>
                      <a:pt x="1" y="738"/>
                    </a:lnTo>
                    <a:lnTo>
                      <a:pt x="582" y="737"/>
                    </a:lnTo>
                    <a:lnTo>
                      <a:pt x="1369" y="278"/>
                    </a:lnTo>
                    <a:lnTo>
                      <a:pt x="1537" y="276"/>
                    </a:lnTo>
                    <a:lnTo>
                      <a:pt x="1537" y="0"/>
                    </a:lnTo>
                    <a:lnTo>
                      <a:pt x="1348" y="5"/>
                    </a:lnTo>
                    <a:lnTo>
                      <a:pt x="547" y="473"/>
                    </a:lnTo>
                    <a:lnTo>
                      <a:pt x="0" y="471"/>
                    </a:lnTo>
                    <a:close/>
                  </a:path>
                </a:pathLst>
              </a:custGeom>
              <a:solidFill>
                <a:srgbClr val="66FF33">
                  <a:alpha val="3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0271" name="Text Box 62"/>
            <p:cNvSpPr txBox="1">
              <a:spLocks noChangeArrowheads="1"/>
            </p:cNvSpPr>
            <p:nvPr/>
          </p:nvSpPr>
          <p:spPr bwMode="auto">
            <a:xfrm>
              <a:off x="755650" y="5589588"/>
              <a:ext cx="14160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1st stage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　</a:t>
              </a: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separation</a:t>
              </a:r>
            </a:p>
          </p:txBody>
        </p:sp>
        <p:sp>
          <p:nvSpPr>
            <p:cNvPr id="10272" name="Text Box 63"/>
            <p:cNvSpPr txBox="1">
              <a:spLocks noChangeArrowheads="1"/>
            </p:cNvSpPr>
            <p:nvPr/>
          </p:nvSpPr>
          <p:spPr bwMode="auto">
            <a:xfrm>
              <a:off x="3671888" y="5805488"/>
              <a:ext cx="1198562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2nd stage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analysis </a:t>
              </a:r>
            </a:p>
          </p:txBody>
        </p:sp>
        <p:sp>
          <p:nvSpPr>
            <p:cNvPr id="10273" name="Text Box 64"/>
            <p:cNvSpPr txBox="1">
              <a:spLocks noChangeArrowheads="1"/>
            </p:cNvSpPr>
            <p:nvPr/>
          </p:nvSpPr>
          <p:spPr bwMode="auto">
            <a:xfrm>
              <a:off x="6477000" y="5791200"/>
              <a:ext cx="20447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ZeroDegree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analysis of 2ndary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reaction products</a:t>
              </a:r>
            </a:p>
          </p:txBody>
        </p:sp>
      </p:grpSp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850900" y="71438"/>
            <a:ext cx="82931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ja-JP" sz="2800" kern="0" smtClean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n-US" altLang="ja-JP" sz="2800" kern="0" smtClean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-ray spectroscopy</a:t>
            </a:r>
            <a:r>
              <a:rPr lang="en-US" altLang="ja-JP" sz="2800" kern="0" smtClean="0">
                <a:solidFill>
                  <a:srgbClr val="000000"/>
                </a:solidFill>
                <a:latin typeface="Arial"/>
                <a:ea typeface="ＭＳ Ｐゴシック"/>
              </a:rPr>
              <a:t> setup @ BigRIPS/ZeroDegree</a:t>
            </a:r>
            <a:endParaRPr lang="en-US" altLang="ja-JP" sz="28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4172969" y="5137089"/>
            <a:ext cx="2105064" cy="1720911"/>
            <a:chOff x="4467411" y="782155"/>
            <a:chExt cx="3288149" cy="3413811"/>
          </a:xfrm>
        </p:grpSpPr>
        <p:sp>
          <p:nvSpPr>
            <p:cNvPr id="74" name="四角形吹き出し 73"/>
            <p:cNvSpPr/>
            <p:nvPr/>
          </p:nvSpPr>
          <p:spPr bwMode="auto">
            <a:xfrm>
              <a:off x="4467411" y="782155"/>
              <a:ext cx="3288149" cy="3413811"/>
            </a:xfrm>
            <a:prstGeom prst="wedgeRectCallout">
              <a:avLst>
                <a:gd name="adj1" fmla="val 39572"/>
                <a:gd name="adj2" fmla="val -76735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auto">
            <a:xfrm>
              <a:off x="4470337" y="797646"/>
              <a:ext cx="3269737" cy="760435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4631765" y="858507"/>
              <a:ext cx="3033059" cy="67159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FFFFFF"/>
                  </a:solidFill>
                </a:rPr>
                <a:t>Target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pic>
          <p:nvPicPr>
            <p:cNvPr id="69" name="図 68" descr="presentation_ページ_1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26" t="18749" r="3109" b="53746"/>
            <a:stretch/>
          </p:blipFill>
          <p:spPr>
            <a:xfrm>
              <a:off x="4599363" y="1637332"/>
              <a:ext cx="3083553" cy="2558634"/>
            </a:xfrm>
            <a:prstGeom prst="rect">
              <a:avLst/>
            </a:prstGeom>
          </p:spPr>
        </p:pic>
      </p:grpSp>
      <p:grpSp>
        <p:nvGrpSpPr>
          <p:cNvPr id="70" name="図形グループ 69"/>
          <p:cNvGrpSpPr/>
          <p:nvPr/>
        </p:nvGrpSpPr>
        <p:grpSpPr>
          <a:xfrm>
            <a:off x="3496235" y="692507"/>
            <a:ext cx="2330823" cy="3206338"/>
            <a:chOff x="1240118" y="991331"/>
            <a:chExt cx="2330823" cy="3206338"/>
          </a:xfrm>
        </p:grpSpPr>
        <p:grpSp>
          <p:nvGrpSpPr>
            <p:cNvPr id="72" name="図形グループ 71"/>
            <p:cNvGrpSpPr/>
            <p:nvPr/>
          </p:nvGrpSpPr>
          <p:grpSpPr>
            <a:xfrm>
              <a:off x="1240118" y="991331"/>
              <a:ext cx="2330823" cy="3206338"/>
              <a:chOff x="542096" y="991331"/>
              <a:chExt cx="3717230" cy="3206338"/>
            </a:xfrm>
          </p:grpSpPr>
          <p:sp>
            <p:nvSpPr>
              <p:cNvPr id="75" name="四角形吹き出し 74"/>
              <p:cNvSpPr/>
              <p:nvPr/>
            </p:nvSpPr>
            <p:spPr bwMode="auto">
              <a:xfrm>
                <a:off x="542096" y="991331"/>
                <a:ext cx="3717230" cy="3206338"/>
              </a:xfrm>
              <a:prstGeom prst="wedgeRectCallout">
                <a:avLst>
                  <a:gd name="adj1" fmla="val 61431"/>
                  <a:gd name="adj2" fmla="val 68235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  <p:sp>
            <p:nvSpPr>
              <p:cNvPr id="78" name="正方形/長方形 77"/>
              <p:cNvSpPr/>
              <p:nvPr/>
            </p:nvSpPr>
            <p:spPr bwMode="auto">
              <a:xfrm>
                <a:off x="547423" y="1006821"/>
                <a:ext cx="3696416" cy="511155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1707891" y="1067683"/>
                <a:ext cx="941283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FFFF"/>
                    </a:solidFill>
                  </a:rPr>
                  <a:t>DALI2</a:t>
                </a:r>
                <a:endParaRPr kumimoji="1" lang="ja-JP" altLang="en-US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73" name="Picture 43" descr="DALI2-fi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4582" b="3787"/>
            <a:stretch/>
          </p:blipFill>
          <p:spPr bwMode="auto">
            <a:xfrm>
              <a:off x="1333939" y="1673412"/>
              <a:ext cx="2143180" cy="23905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80" name="図形グループ 79"/>
          <p:cNvGrpSpPr/>
          <p:nvPr/>
        </p:nvGrpSpPr>
        <p:grpSpPr>
          <a:xfrm>
            <a:off x="138685" y="1015999"/>
            <a:ext cx="3312727" cy="2957551"/>
            <a:chOff x="542096" y="991331"/>
            <a:chExt cx="3717230" cy="3206338"/>
          </a:xfrm>
        </p:grpSpPr>
        <p:sp>
          <p:nvSpPr>
            <p:cNvPr id="81" name="四角形吹き出し 80"/>
            <p:cNvSpPr/>
            <p:nvPr/>
          </p:nvSpPr>
          <p:spPr bwMode="auto">
            <a:xfrm>
              <a:off x="542096" y="991331"/>
              <a:ext cx="3717230" cy="3206338"/>
            </a:xfrm>
            <a:prstGeom prst="wedgeRectCallout">
              <a:avLst>
                <a:gd name="adj1" fmla="val 31944"/>
                <a:gd name="adj2" fmla="val 66837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pic>
          <p:nvPicPr>
            <p:cNvPr id="82" name="Picture 59" descr="pid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1659" b="7121"/>
            <a:stretch/>
          </p:blipFill>
          <p:spPr>
            <a:xfrm>
              <a:off x="570545" y="1482006"/>
              <a:ext cx="3606800" cy="2704680"/>
            </a:xfrm>
            <a:prstGeom prst="rect">
              <a:avLst/>
            </a:prstGeom>
          </p:spPr>
        </p:pic>
        <p:sp>
          <p:nvSpPr>
            <p:cNvPr id="83" name="正方形/長方形 82"/>
            <p:cNvSpPr/>
            <p:nvPr/>
          </p:nvSpPr>
          <p:spPr bwMode="auto">
            <a:xfrm>
              <a:off x="547423" y="1006821"/>
              <a:ext cx="3696416" cy="511155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791352" y="1037801"/>
              <a:ext cx="30345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FFFF"/>
                  </a:solidFill>
                </a:rPr>
                <a:t>Projectile </a:t>
              </a:r>
              <a:r>
                <a:rPr lang="en-US" altLang="ja-JP" dirty="0" err="1" smtClean="0">
                  <a:solidFill>
                    <a:srgbClr val="FFFFFF"/>
                  </a:solidFill>
                </a:rPr>
                <a:t>PID@BigRIPS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5" name="図形グループ 84"/>
          <p:cNvGrpSpPr/>
          <p:nvPr/>
        </p:nvGrpSpPr>
        <p:grpSpPr>
          <a:xfrm>
            <a:off x="5942786" y="605848"/>
            <a:ext cx="3171332" cy="2965093"/>
            <a:chOff x="5411390" y="755261"/>
            <a:chExt cx="3429357" cy="3206338"/>
          </a:xfrm>
        </p:grpSpPr>
        <p:sp>
          <p:nvSpPr>
            <p:cNvPr id="86" name="四角形吹き出し 85"/>
            <p:cNvSpPr/>
            <p:nvPr/>
          </p:nvSpPr>
          <p:spPr bwMode="auto">
            <a:xfrm>
              <a:off x="5463971" y="755261"/>
              <a:ext cx="3376776" cy="3206338"/>
            </a:xfrm>
            <a:prstGeom prst="wedgeRectCallout">
              <a:avLst>
                <a:gd name="adj1" fmla="val 23810"/>
                <a:gd name="adj2" fmla="val 59278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87" name="正方形/長方形 86"/>
            <p:cNvSpPr/>
            <p:nvPr/>
          </p:nvSpPr>
          <p:spPr bwMode="auto">
            <a:xfrm>
              <a:off x="5469606" y="770752"/>
              <a:ext cx="3363580" cy="511155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5411390" y="801731"/>
              <a:ext cx="3267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>
                  <a:solidFill>
                    <a:srgbClr val="FFFFFF"/>
                  </a:solidFill>
                </a:rPr>
                <a:t>Ejectile</a:t>
              </a:r>
              <a:r>
                <a:rPr lang="en-US" altLang="ja-JP" dirty="0" smtClean="0">
                  <a:solidFill>
                    <a:srgbClr val="FFFFFF"/>
                  </a:solidFill>
                </a:rPr>
                <a:t> </a:t>
              </a:r>
              <a:r>
                <a:rPr lang="en-US" altLang="ja-JP" dirty="0" err="1" smtClean="0">
                  <a:solidFill>
                    <a:srgbClr val="FFFFFF"/>
                  </a:solidFill>
                </a:rPr>
                <a:t>PID@ZeroDegree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  <p:pic>
          <p:nvPicPr>
            <p:cNvPr id="89" name="Picture 59" descr="pid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1" t="4526" r="7609" b="7223"/>
            <a:stretch/>
          </p:blipFill>
          <p:spPr>
            <a:xfrm>
              <a:off x="5480799" y="1329765"/>
              <a:ext cx="3289672" cy="2569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1610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800100" y="28575"/>
            <a:ext cx="82296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 anchor="ctr"/>
          <a:lstStyle/>
          <a:p>
            <a:pPr marL="39688" algn="ctr" defTabSz="822325"/>
            <a:r>
              <a:rPr kumimoji="0" lang="en-US" altLang="ja-JP" sz="25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Helvetica" pitchFamily="34" charset="0"/>
              </a:rPr>
              <a:t>Region of Interest</a:t>
            </a:r>
            <a:endParaRPr kumimoji="0" lang="en-US" altLang="ja-JP" sz="2500" dirty="0"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Helvetica" pitchFamily="34" charset="0"/>
            </a:endParaRPr>
          </a:p>
        </p:txBody>
      </p:sp>
      <p:pic>
        <p:nvPicPr>
          <p:cNvPr id="32814" name="Picture 61"/>
          <p:cNvPicPr>
            <a:picLocks noChangeArrowheads="1"/>
          </p:cNvPicPr>
          <p:nvPr/>
        </p:nvPicPr>
        <p:blipFill rotWithShape="1">
          <a:blip r:embed="rId3" cstate="print"/>
          <a:srcRect l="90088" b="53554"/>
          <a:stretch/>
        </p:blipFill>
        <p:spPr bwMode="auto">
          <a:xfrm>
            <a:off x="8009556" y="861735"/>
            <a:ext cx="1163128" cy="5021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81" name="Rectangle 116"/>
          <p:cNvSpPr>
            <a:spLocks/>
          </p:cNvSpPr>
          <p:nvPr/>
        </p:nvSpPr>
        <p:spPr bwMode="auto">
          <a:xfrm>
            <a:off x="8009045" y="1660525"/>
            <a:ext cx="1076325" cy="4387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2859" name="Picture 8"/>
          <p:cNvPicPr>
            <a:picLocks noChangeArrowheads="1"/>
          </p:cNvPicPr>
          <p:nvPr/>
        </p:nvPicPr>
        <p:blipFill rotWithShape="1">
          <a:blip r:embed="rId3" cstate="print"/>
          <a:srcRect l="6023" t="8811" r="28688" b="52439"/>
          <a:stretch/>
        </p:blipFill>
        <p:spPr bwMode="auto">
          <a:xfrm>
            <a:off x="141099" y="1660525"/>
            <a:ext cx="7666714" cy="418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2860" name="Group 9"/>
          <p:cNvGrpSpPr>
            <a:grpSpLocks/>
          </p:cNvGrpSpPr>
          <p:nvPr/>
        </p:nvGrpSpPr>
        <p:grpSpPr bwMode="auto">
          <a:xfrm>
            <a:off x="4489214" y="2581529"/>
            <a:ext cx="48583" cy="1446214"/>
            <a:chOff x="0" y="0"/>
            <a:chExt cx="34" cy="1012"/>
          </a:xfrm>
        </p:grpSpPr>
        <p:sp>
          <p:nvSpPr>
            <p:cNvPr id="32896" name="Line 10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7" name="Line 11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1" name="Group 12"/>
          <p:cNvGrpSpPr>
            <a:grpSpLocks/>
          </p:cNvGrpSpPr>
          <p:nvPr/>
        </p:nvGrpSpPr>
        <p:grpSpPr bwMode="auto">
          <a:xfrm>
            <a:off x="3014585" y="3316068"/>
            <a:ext cx="48583" cy="1240428"/>
            <a:chOff x="0" y="0"/>
            <a:chExt cx="34" cy="868"/>
          </a:xfrm>
        </p:grpSpPr>
        <p:sp>
          <p:nvSpPr>
            <p:cNvPr id="32894" name="Line 13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5" name="Line 14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2" name="Group 15"/>
          <p:cNvGrpSpPr>
            <a:grpSpLocks/>
          </p:cNvGrpSpPr>
          <p:nvPr/>
        </p:nvGrpSpPr>
        <p:grpSpPr bwMode="auto">
          <a:xfrm>
            <a:off x="2007207" y="3799092"/>
            <a:ext cx="48583" cy="1447643"/>
            <a:chOff x="0" y="0"/>
            <a:chExt cx="34" cy="1012"/>
          </a:xfrm>
        </p:grpSpPr>
        <p:sp>
          <p:nvSpPr>
            <p:cNvPr id="32892" name="Line 16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3" name="Line 17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3" name="Group 18"/>
          <p:cNvGrpSpPr>
            <a:grpSpLocks/>
          </p:cNvGrpSpPr>
          <p:nvPr/>
        </p:nvGrpSpPr>
        <p:grpSpPr bwMode="auto">
          <a:xfrm rot="16200000">
            <a:off x="2485888" y="3297617"/>
            <a:ext cx="45730" cy="2249096"/>
            <a:chOff x="0" y="0"/>
            <a:chExt cx="31" cy="1573"/>
          </a:xfrm>
        </p:grpSpPr>
        <p:sp>
          <p:nvSpPr>
            <p:cNvPr id="32890" name="Line 19"/>
            <p:cNvSpPr>
              <a:spLocks noChangeShapeType="1"/>
            </p:cNvSpPr>
            <p:nvPr/>
          </p:nvSpPr>
          <p:spPr bwMode="auto">
            <a:xfrm>
              <a:off x="3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1" name="Line 20"/>
            <p:cNvSpPr>
              <a:spLocks noChangeShapeType="1"/>
            </p:cNvSpPr>
            <p:nvPr/>
          </p:nvSpPr>
          <p:spPr bwMode="auto">
            <a:xfrm>
              <a:off x="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4" name="Group 21"/>
          <p:cNvGrpSpPr>
            <a:grpSpLocks/>
          </p:cNvGrpSpPr>
          <p:nvPr/>
        </p:nvGrpSpPr>
        <p:grpSpPr bwMode="auto">
          <a:xfrm rot="16200000">
            <a:off x="1912897" y="3829204"/>
            <a:ext cx="44301" cy="1798991"/>
            <a:chOff x="0" y="0"/>
            <a:chExt cx="31" cy="1258"/>
          </a:xfrm>
        </p:grpSpPr>
        <p:sp>
          <p:nvSpPr>
            <p:cNvPr id="32888" name="Line 22"/>
            <p:cNvSpPr>
              <a:spLocks noChangeShapeType="1"/>
            </p:cNvSpPr>
            <p:nvPr/>
          </p:nvSpPr>
          <p:spPr bwMode="auto">
            <a:xfrm>
              <a:off x="3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9" name="Line 23"/>
            <p:cNvSpPr>
              <a:spLocks noChangeShapeType="1"/>
            </p:cNvSpPr>
            <p:nvPr/>
          </p:nvSpPr>
          <p:spPr bwMode="auto">
            <a:xfrm>
              <a:off x="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5" name="Group 24"/>
          <p:cNvGrpSpPr>
            <a:grpSpLocks/>
          </p:cNvGrpSpPr>
          <p:nvPr/>
        </p:nvGrpSpPr>
        <p:grpSpPr bwMode="auto">
          <a:xfrm rot="16200000">
            <a:off x="3747610" y="2267286"/>
            <a:ext cx="45730" cy="2696343"/>
            <a:chOff x="0" y="0"/>
            <a:chExt cx="31" cy="1887"/>
          </a:xfrm>
        </p:grpSpPr>
        <p:sp>
          <p:nvSpPr>
            <p:cNvPr id="32886" name="Line 25"/>
            <p:cNvSpPr>
              <a:spLocks noChangeShapeType="1"/>
            </p:cNvSpPr>
            <p:nvPr/>
          </p:nvSpPr>
          <p:spPr bwMode="auto">
            <a:xfrm>
              <a:off x="3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7" name="Line 26"/>
            <p:cNvSpPr>
              <a:spLocks noChangeShapeType="1"/>
            </p:cNvSpPr>
            <p:nvPr/>
          </p:nvSpPr>
          <p:spPr bwMode="auto">
            <a:xfrm>
              <a:off x="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6" name="Group 27"/>
          <p:cNvGrpSpPr>
            <a:grpSpLocks/>
          </p:cNvGrpSpPr>
          <p:nvPr/>
        </p:nvGrpSpPr>
        <p:grpSpPr bwMode="auto">
          <a:xfrm rot="16200000">
            <a:off x="6313923" y="813952"/>
            <a:ext cx="45730" cy="3146448"/>
            <a:chOff x="0" y="0"/>
            <a:chExt cx="31" cy="2202"/>
          </a:xfrm>
        </p:grpSpPr>
        <p:sp>
          <p:nvSpPr>
            <p:cNvPr id="32884" name="Line 28"/>
            <p:cNvSpPr>
              <a:spLocks noChangeShapeType="1"/>
            </p:cNvSpPr>
            <p:nvPr/>
          </p:nvSpPr>
          <p:spPr bwMode="auto">
            <a:xfrm>
              <a:off x="3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5" name="Line 29"/>
            <p:cNvSpPr>
              <a:spLocks noChangeShapeType="1"/>
            </p:cNvSpPr>
            <p:nvPr/>
          </p:nvSpPr>
          <p:spPr bwMode="auto">
            <a:xfrm>
              <a:off x="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7" name="Group 30"/>
          <p:cNvGrpSpPr>
            <a:grpSpLocks/>
          </p:cNvGrpSpPr>
          <p:nvPr/>
        </p:nvGrpSpPr>
        <p:grpSpPr bwMode="auto">
          <a:xfrm>
            <a:off x="6458245" y="1882716"/>
            <a:ext cx="48583" cy="1240428"/>
            <a:chOff x="0" y="0"/>
            <a:chExt cx="34" cy="868"/>
          </a:xfrm>
        </p:grpSpPr>
        <p:sp>
          <p:nvSpPr>
            <p:cNvPr id="32882" name="Line 31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3" name="Line 32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8" name="Group 33"/>
          <p:cNvGrpSpPr>
            <a:grpSpLocks/>
          </p:cNvGrpSpPr>
          <p:nvPr/>
        </p:nvGrpSpPr>
        <p:grpSpPr bwMode="auto">
          <a:xfrm>
            <a:off x="1654268" y="4113487"/>
            <a:ext cx="48583" cy="1240428"/>
            <a:chOff x="0" y="0"/>
            <a:chExt cx="34" cy="868"/>
          </a:xfrm>
        </p:grpSpPr>
        <p:sp>
          <p:nvSpPr>
            <p:cNvPr id="32880" name="Line 34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1" name="Line 35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2871" name="Rectangle 38"/>
          <p:cNvSpPr>
            <a:spLocks/>
          </p:cNvSpPr>
          <p:nvPr/>
        </p:nvSpPr>
        <p:spPr bwMode="auto">
          <a:xfrm rot="16200000">
            <a:off x="1738547" y="3481851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N=28</a:t>
            </a:r>
          </a:p>
        </p:txBody>
      </p:sp>
      <p:sp>
        <p:nvSpPr>
          <p:cNvPr id="32872" name="Rectangle 39"/>
          <p:cNvSpPr>
            <a:spLocks/>
          </p:cNvSpPr>
          <p:nvPr/>
        </p:nvSpPr>
        <p:spPr bwMode="auto">
          <a:xfrm rot="16200000">
            <a:off x="2703058" y="3027408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N=50</a:t>
            </a:r>
          </a:p>
        </p:txBody>
      </p:sp>
      <p:sp>
        <p:nvSpPr>
          <p:cNvPr id="32873" name="Rectangle 40"/>
          <p:cNvSpPr>
            <a:spLocks/>
          </p:cNvSpPr>
          <p:nvPr/>
        </p:nvSpPr>
        <p:spPr bwMode="auto">
          <a:xfrm rot="16200000">
            <a:off x="4166256" y="2254284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N=82</a:t>
            </a:r>
          </a:p>
        </p:txBody>
      </p:sp>
      <p:sp>
        <p:nvSpPr>
          <p:cNvPr id="32874" name="Rectangle 41"/>
          <p:cNvSpPr>
            <a:spLocks/>
          </p:cNvSpPr>
          <p:nvPr/>
        </p:nvSpPr>
        <p:spPr bwMode="auto">
          <a:xfrm rot="16200000">
            <a:off x="6118135" y="3516149"/>
            <a:ext cx="541616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N=126</a:t>
            </a:r>
          </a:p>
        </p:txBody>
      </p:sp>
      <p:sp>
        <p:nvSpPr>
          <p:cNvPr id="32875" name="Rectangle 42"/>
          <p:cNvSpPr>
            <a:spLocks/>
          </p:cNvSpPr>
          <p:nvPr/>
        </p:nvSpPr>
        <p:spPr bwMode="auto">
          <a:xfrm>
            <a:off x="2817396" y="4535061"/>
            <a:ext cx="440103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Z=20</a:t>
            </a:r>
          </a:p>
        </p:txBody>
      </p:sp>
      <p:sp>
        <p:nvSpPr>
          <p:cNvPr id="32876" name="Rectangle 43"/>
          <p:cNvSpPr>
            <a:spLocks/>
          </p:cNvSpPr>
          <p:nvPr/>
        </p:nvSpPr>
        <p:spPr bwMode="auto">
          <a:xfrm>
            <a:off x="3630443" y="4224954"/>
            <a:ext cx="441532" cy="197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Z=28</a:t>
            </a:r>
          </a:p>
        </p:txBody>
      </p:sp>
      <p:sp>
        <p:nvSpPr>
          <p:cNvPr id="32877" name="Rectangle 44"/>
          <p:cNvSpPr>
            <a:spLocks/>
          </p:cNvSpPr>
          <p:nvPr/>
        </p:nvSpPr>
        <p:spPr bwMode="auto">
          <a:xfrm>
            <a:off x="5096499" y="3426106"/>
            <a:ext cx="441532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Z=50</a:t>
            </a:r>
          </a:p>
        </p:txBody>
      </p:sp>
      <p:grpSp>
        <p:nvGrpSpPr>
          <p:cNvPr id="32776" name="Group 47"/>
          <p:cNvGrpSpPr>
            <a:grpSpLocks/>
          </p:cNvGrpSpPr>
          <p:nvPr/>
        </p:nvGrpSpPr>
        <p:grpSpPr bwMode="auto">
          <a:xfrm>
            <a:off x="2511913" y="2408238"/>
            <a:ext cx="4873625" cy="2122487"/>
            <a:chOff x="0" y="0"/>
            <a:chExt cx="3411" cy="1485"/>
          </a:xfrm>
        </p:grpSpPr>
        <p:sp>
          <p:nvSpPr>
            <p:cNvPr id="32853" name="Line 48"/>
            <p:cNvSpPr>
              <a:spLocks noChangeShapeType="1"/>
            </p:cNvSpPr>
            <p:nvPr/>
          </p:nvSpPr>
          <p:spPr bwMode="auto">
            <a:xfrm>
              <a:off x="0" y="1483"/>
              <a:ext cx="266" cy="1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4" name="AutoShape 49"/>
            <p:cNvSpPr>
              <a:spLocks/>
            </p:cNvSpPr>
            <p:nvPr/>
          </p:nvSpPr>
          <p:spPr bwMode="auto">
            <a:xfrm>
              <a:off x="269" y="1112"/>
              <a:ext cx="1149" cy="373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3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643" y="19307"/>
                    <a:pt x="6313" y="11318"/>
                    <a:pt x="9913" y="7693"/>
                  </a:cubicBezTo>
                  <a:cubicBezTo>
                    <a:pt x="13513" y="4068"/>
                    <a:pt x="19174" y="162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5" name="Line 50"/>
            <p:cNvSpPr>
              <a:spLocks noChangeShapeType="1"/>
            </p:cNvSpPr>
            <p:nvPr/>
          </p:nvSpPr>
          <p:spPr bwMode="auto">
            <a:xfrm rot="10800000" flipH="1">
              <a:off x="1423" y="853"/>
              <a:ext cx="1" cy="245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6" name="AutoShape 51"/>
            <p:cNvSpPr>
              <a:spLocks/>
            </p:cNvSpPr>
            <p:nvPr/>
          </p:nvSpPr>
          <p:spPr bwMode="auto">
            <a:xfrm>
              <a:off x="1429" y="433"/>
              <a:ext cx="1368" cy="429"/>
            </a:xfrm>
            <a:custGeom>
              <a:avLst/>
              <a:gdLst>
                <a:gd name="T0" fmla="*/ 0 w 21600"/>
                <a:gd name="T1" fmla="*/ 0 h 21221"/>
                <a:gd name="T2" fmla="*/ 1 w 21600"/>
                <a:gd name="T3" fmla="*/ 0 h 21221"/>
                <a:gd name="T4" fmla="*/ 4 w 21600"/>
                <a:gd name="T5" fmla="*/ 0 h 21221"/>
                <a:gd name="T6" fmla="*/ 6 w 21600"/>
                <a:gd name="T7" fmla="*/ 0 h 21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221"/>
                <a:gd name="T14" fmla="*/ 21600 w 21600"/>
                <a:gd name="T15" fmla="*/ 21221 h 21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21">
                  <a:moveTo>
                    <a:pt x="0" y="21221"/>
                  </a:moveTo>
                  <a:cubicBezTo>
                    <a:pt x="789" y="20842"/>
                    <a:pt x="2081" y="21600"/>
                    <a:pt x="4732" y="18821"/>
                  </a:cubicBezTo>
                  <a:cubicBezTo>
                    <a:pt x="7383" y="16042"/>
                    <a:pt x="13100" y="7579"/>
                    <a:pt x="15904" y="4421"/>
                  </a:cubicBezTo>
                  <a:cubicBezTo>
                    <a:pt x="18708" y="1263"/>
                    <a:pt x="20417" y="94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7" name="Line 52"/>
            <p:cNvSpPr>
              <a:spLocks noChangeShapeType="1"/>
            </p:cNvSpPr>
            <p:nvPr/>
          </p:nvSpPr>
          <p:spPr bwMode="auto">
            <a:xfrm rot="10800000" flipH="1">
              <a:off x="2810" y="230"/>
              <a:ext cx="1" cy="184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8" name="AutoShape 53"/>
            <p:cNvSpPr>
              <a:spLocks/>
            </p:cNvSpPr>
            <p:nvPr/>
          </p:nvSpPr>
          <p:spPr bwMode="auto">
            <a:xfrm>
              <a:off x="2794" y="0"/>
              <a:ext cx="617" cy="2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508" y="20138"/>
                    <a:pt x="5449" y="16200"/>
                    <a:pt x="9049" y="12600"/>
                  </a:cubicBezTo>
                  <a:cubicBezTo>
                    <a:pt x="12649" y="9000"/>
                    <a:pt x="18973" y="258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32777" name="Rectangle 55"/>
          <p:cNvSpPr>
            <a:spLocks/>
          </p:cNvSpPr>
          <p:nvPr/>
        </p:nvSpPr>
        <p:spPr bwMode="auto">
          <a:xfrm rot="20166501">
            <a:off x="4482000" y="3998913"/>
            <a:ext cx="12604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defTabSz="822325"/>
            <a:r>
              <a:rPr kumimoji="0" lang="en-US" altLang="ja-JP" sz="2000" i="1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</a:t>
            </a:r>
            <a:r>
              <a:rPr kumimoji="0" lang="en-US" altLang="ja-JP" sz="2000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-process</a:t>
            </a:r>
          </a:p>
        </p:txBody>
      </p:sp>
      <p:sp>
        <p:nvSpPr>
          <p:cNvPr id="32778" name="Rectangle 56"/>
          <p:cNvSpPr>
            <a:spLocks/>
          </p:cNvSpPr>
          <p:nvPr/>
        </p:nvSpPr>
        <p:spPr bwMode="auto">
          <a:xfrm>
            <a:off x="4673068" y="1497013"/>
            <a:ext cx="24399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86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Kr/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136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Xe/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238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U  1p</a:t>
            </a:r>
            <a:r>
              <a:rPr kumimoji="0" lang="el-GR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Times New Roman" pitchFamily="18" charset="0"/>
              </a:rPr>
              <a:t>μ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A</a:t>
            </a:r>
          </a:p>
        </p:txBody>
      </p:sp>
      <p:sp>
        <p:nvSpPr>
          <p:cNvPr id="32787" name="Rectangle 125"/>
          <p:cNvSpPr>
            <a:spLocks noChangeArrowheads="1"/>
          </p:cNvSpPr>
          <p:nvPr/>
        </p:nvSpPr>
        <p:spPr bwMode="auto">
          <a:xfrm>
            <a:off x="0" y="721276"/>
            <a:ext cx="9172684" cy="6136723"/>
          </a:xfrm>
          <a:prstGeom prst="rect">
            <a:avLst/>
          </a:prstGeom>
          <a:solidFill>
            <a:srgbClr val="C0C0C0">
              <a:alpha val="5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2789" name="Oval 117"/>
          <p:cNvSpPr>
            <a:spLocks/>
          </p:cNvSpPr>
          <p:nvPr/>
        </p:nvSpPr>
        <p:spPr bwMode="auto">
          <a:xfrm>
            <a:off x="4429613" y="3579813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0" name="Oval 54"/>
          <p:cNvSpPr>
            <a:spLocks/>
          </p:cNvSpPr>
          <p:nvPr/>
        </p:nvSpPr>
        <p:spPr bwMode="auto">
          <a:xfrm>
            <a:off x="2234194" y="4682938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1" name="Oval 54"/>
          <p:cNvSpPr>
            <a:spLocks/>
          </p:cNvSpPr>
          <p:nvPr/>
        </p:nvSpPr>
        <p:spPr bwMode="auto">
          <a:xfrm>
            <a:off x="1548300" y="4955520"/>
            <a:ext cx="325438" cy="17210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 dirty="0"/>
          </a:p>
        </p:txBody>
      </p:sp>
      <p:sp>
        <p:nvSpPr>
          <p:cNvPr id="32792" name="Oval 117"/>
          <p:cNvSpPr>
            <a:spLocks/>
          </p:cNvSpPr>
          <p:nvPr/>
        </p:nvSpPr>
        <p:spPr bwMode="auto">
          <a:xfrm>
            <a:off x="3038963" y="3533775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3873056" y="4516045"/>
            <a:ext cx="402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Collectivity: 		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(E2),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kumimoji="1"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(2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Type of Coll.: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(2</a:t>
            </a:r>
            <a:r>
              <a:rPr lang="en-US" altLang="ja-JP" baseline="30000" dirty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 / </a:t>
            </a:r>
            <a:r>
              <a:rPr lang="en-US" altLang="ja-JP" i="1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(4</a:t>
            </a:r>
            <a:r>
              <a:rPr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Single Part.: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J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  <a:cs typeface="Symbol" charset="2"/>
              </a:rPr>
              <a:t>π</a:t>
            </a:r>
          </a:p>
          <a:p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20588" y="5334001"/>
            <a:ext cx="132105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Island of</a:t>
            </a:r>
          </a:p>
          <a:p>
            <a:r>
              <a:rPr lang="en-US" altLang="ja-JP" dirty="0" smtClean="0"/>
              <a:t>Inversion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422399" y="3947459"/>
            <a:ext cx="109517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N=34</a:t>
            </a:r>
          </a:p>
          <a:p>
            <a:r>
              <a:rPr kumimoji="1" lang="en-US" altLang="ja-JP" dirty="0" smtClean="0"/>
              <a:t>Magic#</a:t>
            </a:r>
            <a:endParaRPr kumimoji="1" lang="ja-JP" altLang="en-US" dirty="0"/>
          </a:p>
        </p:txBody>
      </p:sp>
      <p:sp>
        <p:nvSpPr>
          <p:cNvPr id="59" name="Oval 54"/>
          <p:cNvSpPr>
            <a:spLocks/>
          </p:cNvSpPr>
          <p:nvPr/>
        </p:nvSpPr>
        <p:spPr bwMode="auto">
          <a:xfrm>
            <a:off x="1905488" y="4832350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0" name="Oval 54"/>
          <p:cNvSpPr>
            <a:spLocks/>
          </p:cNvSpPr>
          <p:nvPr/>
        </p:nvSpPr>
        <p:spPr bwMode="auto">
          <a:xfrm rot="19535138">
            <a:off x="2958000" y="4298950"/>
            <a:ext cx="334963" cy="16033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528047" y="2662519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100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398682" y="3128683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132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1337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2398527" y="2419176"/>
            <a:ext cx="4346575" cy="2928937"/>
            <a:chOff x="7938" y="944563"/>
            <a:chExt cx="4346575" cy="2928937"/>
          </a:xfrm>
        </p:grpSpPr>
        <p:sp>
          <p:nvSpPr>
            <p:cNvPr id="43009" name="Rectangle 1"/>
            <p:cNvSpPr>
              <a:spLocks noChangeArrowheads="1"/>
            </p:cNvSpPr>
            <p:nvPr/>
          </p:nvSpPr>
          <p:spPr bwMode="auto">
            <a:xfrm>
              <a:off x="367665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10" name="Rectangle 2"/>
            <p:cNvSpPr>
              <a:spLocks noChangeArrowheads="1"/>
            </p:cNvSpPr>
            <p:nvPr/>
          </p:nvSpPr>
          <p:spPr bwMode="auto">
            <a:xfrm>
              <a:off x="3911600" y="2024063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grpSp>
          <p:nvGrpSpPr>
            <p:cNvPr id="43011" name="Group 3"/>
            <p:cNvGrpSpPr>
              <a:grpSpLocks/>
            </p:cNvGrpSpPr>
            <p:nvPr/>
          </p:nvGrpSpPr>
          <p:grpSpPr bwMode="auto">
            <a:xfrm>
              <a:off x="1168400" y="3397250"/>
              <a:ext cx="223838" cy="223838"/>
              <a:chOff x="736" y="2140"/>
              <a:chExt cx="141" cy="141"/>
            </a:xfrm>
          </p:grpSpPr>
          <p:sp>
            <p:nvSpPr>
              <p:cNvPr id="43012" name="Rectangle 4"/>
              <p:cNvSpPr>
                <a:spLocks noChangeArrowheads="1"/>
              </p:cNvSpPr>
              <p:nvPr/>
            </p:nvSpPr>
            <p:spPr bwMode="auto">
              <a:xfrm>
                <a:off x="738" y="214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>
                <a:off x="738" y="214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flipH="1">
                <a:off x="735" y="214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15" name="Group 7"/>
            <p:cNvGrpSpPr>
              <a:grpSpLocks/>
            </p:cNvGrpSpPr>
            <p:nvPr/>
          </p:nvGrpSpPr>
          <p:grpSpPr bwMode="auto">
            <a:xfrm>
              <a:off x="1397000" y="3397250"/>
              <a:ext cx="223838" cy="223838"/>
              <a:chOff x="880" y="2140"/>
              <a:chExt cx="141" cy="141"/>
            </a:xfrm>
          </p:grpSpPr>
          <p:sp>
            <p:nvSpPr>
              <p:cNvPr id="43016" name="Rectangle 8"/>
              <p:cNvSpPr>
                <a:spLocks noChangeArrowheads="1"/>
              </p:cNvSpPr>
              <p:nvPr/>
            </p:nvSpPr>
            <p:spPr bwMode="auto">
              <a:xfrm>
                <a:off x="882" y="214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882" y="214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8" name="Line 10"/>
              <p:cNvSpPr>
                <a:spLocks noChangeShapeType="1"/>
              </p:cNvSpPr>
              <p:nvPr/>
            </p:nvSpPr>
            <p:spPr bwMode="auto">
              <a:xfrm flipH="1">
                <a:off x="879" y="214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1168400" y="3168650"/>
              <a:ext cx="223838" cy="223838"/>
              <a:chOff x="736" y="1996"/>
              <a:chExt cx="141" cy="141"/>
            </a:xfrm>
          </p:grpSpPr>
          <p:sp>
            <p:nvSpPr>
              <p:cNvPr id="43020" name="Rectangle 12"/>
              <p:cNvSpPr>
                <a:spLocks noChangeArrowheads="1"/>
              </p:cNvSpPr>
              <p:nvPr/>
            </p:nvSpPr>
            <p:spPr bwMode="auto">
              <a:xfrm>
                <a:off x="738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1" name="Line 13"/>
              <p:cNvSpPr>
                <a:spLocks noChangeShapeType="1"/>
              </p:cNvSpPr>
              <p:nvPr/>
            </p:nvSpPr>
            <p:spPr bwMode="auto">
              <a:xfrm>
                <a:off x="738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2" name="Line 14"/>
              <p:cNvSpPr>
                <a:spLocks noChangeShapeType="1"/>
              </p:cNvSpPr>
              <p:nvPr/>
            </p:nvSpPr>
            <p:spPr bwMode="auto">
              <a:xfrm flipH="1">
                <a:off x="735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23" name="Group 15"/>
            <p:cNvGrpSpPr>
              <a:grpSpLocks/>
            </p:cNvGrpSpPr>
            <p:nvPr/>
          </p:nvGrpSpPr>
          <p:grpSpPr bwMode="auto">
            <a:xfrm>
              <a:off x="1397000" y="3168650"/>
              <a:ext cx="223838" cy="223838"/>
              <a:chOff x="880" y="1996"/>
              <a:chExt cx="141" cy="141"/>
            </a:xfrm>
          </p:grpSpPr>
          <p:sp>
            <p:nvSpPr>
              <p:cNvPr id="43024" name="Rectangle 16"/>
              <p:cNvSpPr>
                <a:spLocks noChangeArrowheads="1"/>
              </p:cNvSpPr>
              <p:nvPr/>
            </p:nvSpPr>
            <p:spPr bwMode="auto">
              <a:xfrm>
                <a:off x="882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5" name="Line 17"/>
              <p:cNvSpPr>
                <a:spLocks noChangeShapeType="1"/>
              </p:cNvSpPr>
              <p:nvPr/>
            </p:nvSpPr>
            <p:spPr bwMode="auto">
              <a:xfrm>
                <a:off x="882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6" name="Line 18"/>
              <p:cNvSpPr>
                <a:spLocks noChangeShapeType="1"/>
              </p:cNvSpPr>
              <p:nvPr/>
            </p:nvSpPr>
            <p:spPr bwMode="auto">
              <a:xfrm flipH="1">
                <a:off x="879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27" name="Group 19"/>
            <p:cNvGrpSpPr>
              <a:grpSpLocks/>
            </p:cNvGrpSpPr>
            <p:nvPr/>
          </p:nvGrpSpPr>
          <p:grpSpPr bwMode="auto">
            <a:xfrm>
              <a:off x="1625600" y="2940050"/>
              <a:ext cx="223838" cy="223838"/>
              <a:chOff x="1024" y="1852"/>
              <a:chExt cx="141" cy="141"/>
            </a:xfrm>
          </p:grpSpPr>
          <p:sp>
            <p:nvSpPr>
              <p:cNvPr id="43028" name="Rectangle 20"/>
              <p:cNvSpPr>
                <a:spLocks noChangeArrowheads="1"/>
              </p:cNvSpPr>
              <p:nvPr/>
            </p:nvSpPr>
            <p:spPr bwMode="auto">
              <a:xfrm>
                <a:off x="1026" y="1852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9" name="Line 21"/>
              <p:cNvSpPr>
                <a:spLocks noChangeShapeType="1"/>
              </p:cNvSpPr>
              <p:nvPr/>
            </p:nvSpPr>
            <p:spPr bwMode="auto">
              <a:xfrm>
                <a:off x="1026" y="1852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0" name="Line 22"/>
              <p:cNvSpPr>
                <a:spLocks noChangeShapeType="1"/>
              </p:cNvSpPr>
              <p:nvPr/>
            </p:nvSpPr>
            <p:spPr bwMode="auto">
              <a:xfrm flipH="1">
                <a:off x="1023" y="1852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1" name="Group 23"/>
            <p:cNvGrpSpPr>
              <a:grpSpLocks/>
            </p:cNvGrpSpPr>
            <p:nvPr/>
          </p:nvGrpSpPr>
          <p:grpSpPr bwMode="auto">
            <a:xfrm>
              <a:off x="3454400" y="2254250"/>
              <a:ext cx="223838" cy="223838"/>
              <a:chOff x="2176" y="1420"/>
              <a:chExt cx="141" cy="141"/>
            </a:xfrm>
          </p:grpSpPr>
          <p:sp>
            <p:nvSpPr>
              <p:cNvPr id="43032" name="Rectangle 24"/>
              <p:cNvSpPr>
                <a:spLocks noChangeArrowheads="1"/>
              </p:cNvSpPr>
              <p:nvPr/>
            </p:nvSpPr>
            <p:spPr bwMode="auto">
              <a:xfrm>
                <a:off x="2178" y="142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3" name="Line 25"/>
              <p:cNvSpPr>
                <a:spLocks noChangeShapeType="1"/>
              </p:cNvSpPr>
              <p:nvPr/>
            </p:nvSpPr>
            <p:spPr bwMode="auto">
              <a:xfrm>
                <a:off x="2178" y="142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4" name="Line 26"/>
              <p:cNvSpPr>
                <a:spLocks noChangeShapeType="1"/>
              </p:cNvSpPr>
              <p:nvPr/>
            </p:nvSpPr>
            <p:spPr bwMode="auto">
              <a:xfrm flipH="1">
                <a:off x="2175" y="142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5" name="Group 27"/>
            <p:cNvGrpSpPr>
              <a:grpSpLocks/>
            </p:cNvGrpSpPr>
            <p:nvPr/>
          </p:nvGrpSpPr>
          <p:grpSpPr bwMode="auto">
            <a:xfrm>
              <a:off x="2082800" y="2940050"/>
              <a:ext cx="223838" cy="223838"/>
              <a:chOff x="1312" y="1852"/>
              <a:chExt cx="141" cy="141"/>
            </a:xfrm>
          </p:grpSpPr>
          <p:sp>
            <p:nvSpPr>
              <p:cNvPr id="43036" name="Rectangle 28"/>
              <p:cNvSpPr>
                <a:spLocks noChangeArrowheads="1"/>
              </p:cNvSpPr>
              <p:nvPr/>
            </p:nvSpPr>
            <p:spPr bwMode="auto">
              <a:xfrm>
                <a:off x="1314" y="1852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7" name="Line 29"/>
              <p:cNvSpPr>
                <a:spLocks noChangeShapeType="1"/>
              </p:cNvSpPr>
              <p:nvPr/>
            </p:nvSpPr>
            <p:spPr bwMode="auto">
              <a:xfrm>
                <a:off x="1314" y="1852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8" name="Line 30"/>
              <p:cNvSpPr>
                <a:spLocks noChangeShapeType="1"/>
              </p:cNvSpPr>
              <p:nvPr/>
            </p:nvSpPr>
            <p:spPr bwMode="auto">
              <a:xfrm flipH="1">
                <a:off x="1311" y="1852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9" name="Group 31"/>
            <p:cNvGrpSpPr>
              <a:grpSpLocks/>
            </p:cNvGrpSpPr>
            <p:nvPr/>
          </p:nvGrpSpPr>
          <p:grpSpPr bwMode="auto">
            <a:xfrm>
              <a:off x="1625600" y="3168650"/>
              <a:ext cx="223838" cy="223838"/>
              <a:chOff x="1024" y="1996"/>
              <a:chExt cx="141" cy="141"/>
            </a:xfrm>
          </p:grpSpPr>
          <p:sp>
            <p:nvSpPr>
              <p:cNvPr id="43040" name="Rectangle 32"/>
              <p:cNvSpPr>
                <a:spLocks noChangeArrowheads="1"/>
              </p:cNvSpPr>
              <p:nvPr/>
            </p:nvSpPr>
            <p:spPr bwMode="auto">
              <a:xfrm>
                <a:off x="1026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1" name="Line 33"/>
              <p:cNvSpPr>
                <a:spLocks noChangeShapeType="1"/>
              </p:cNvSpPr>
              <p:nvPr/>
            </p:nvSpPr>
            <p:spPr bwMode="auto">
              <a:xfrm>
                <a:off x="1026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2" name="Line 34"/>
              <p:cNvSpPr>
                <a:spLocks noChangeShapeType="1"/>
              </p:cNvSpPr>
              <p:nvPr/>
            </p:nvSpPr>
            <p:spPr bwMode="auto">
              <a:xfrm flipH="1">
                <a:off x="1023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43" name="Group 35"/>
            <p:cNvGrpSpPr>
              <a:grpSpLocks/>
            </p:cNvGrpSpPr>
            <p:nvPr/>
          </p:nvGrpSpPr>
          <p:grpSpPr bwMode="auto">
            <a:xfrm>
              <a:off x="1854200" y="3168650"/>
              <a:ext cx="223838" cy="223838"/>
              <a:chOff x="1168" y="1996"/>
              <a:chExt cx="141" cy="141"/>
            </a:xfrm>
          </p:grpSpPr>
          <p:sp>
            <p:nvSpPr>
              <p:cNvPr id="43044" name="Rectangle 36"/>
              <p:cNvSpPr>
                <a:spLocks noChangeArrowheads="1"/>
              </p:cNvSpPr>
              <p:nvPr/>
            </p:nvSpPr>
            <p:spPr bwMode="auto">
              <a:xfrm>
                <a:off x="1170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5" name="Line 37"/>
              <p:cNvSpPr>
                <a:spLocks noChangeShapeType="1"/>
              </p:cNvSpPr>
              <p:nvPr/>
            </p:nvSpPr>
            <p:spPr bwMode="auto">
              <a:xfrm>
                <a:off x="1170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6" name="Line 38"/>
              <p:cNvSpPr>
                <a:spLocks noChangeShapeType="1"/>
              </p:cNvSpPr>
              <p:nvPr/>
            </p:nvSpPr>
            <p:spPr bwMode="auto">
              <a:xfrm flipH="1">
                <a:off x="1167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sp>
          <p:nvSpPr>
            <p:cNvPr id="43047" name="Rectangle 39"/>
            <p:cNvSpPr>
              <a:spLocks noChangeArrowheads="1"/>
            </p:cNvSpPr>
            <p:nvPr/>
          </p:nvSpPr>
          <p:spPr bwMode="auto">
            <a:xfrm>
              <a:off x="939800" y="3625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48" name="Rectangle 40"/>
            <p:cNvSpPr>
              <a:spLocks noChangeArrowheads="1"/>
            </p:cNvSpPr>
            <p:nvPr/>
          </p:nvSpPr>
          <p:spPr bwMode="auto">
            <a:xfrm>
              <a:off x="939800" y="3397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49" name="Rectangle 41"/>
            <p:cNvSpPr>
              <a:spLocks noChangeArrowheads="1"/>
            </p:cNvSpPr>
            <p:nvPr/>
          </p:nvSpPr>
          <p:spPr bwMode="auto">
            <a:xfrm>
              <a:off x="939800" y="3168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0" name="Rectangle 42"/>
            <p:cNvSpPr>
              <a:spLocks noChangeArrowheads="1"/>
            </p:cNvSpPr>
            <p:nvPr/>
          </p:nvSpPr>
          <p:spPr bwMode="auto">
            <a:xfrm>
              <a:off x="9398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1" name="Rectangle 43"/>
            <p:cNvSpPr>
              <a:spLocks noChangeArrowheads="1"/>
            </p:cNvSpPr>
            <p:nvPr/>
          </p:nvSpPr>
          <p:spPr bwMode="auto">
            <a:xfrm>
              <a:off x="11684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2" name="Rectangle 44"/>
            <p:cNvSpPr>
              <a:spLocks noChangeArrowheads="1"/>
            </p:cNvSpPr>
            <p:nvPr/>
          </p:nvSpPr>
          <p:spPr bwMode="auto">
            <a:xfrm>
              <a:off x="13970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3" name="Rectangle 45"/>
            <p:cNvSpPr>
              <a:spLocks noChangeArrowheads="1"/>
            </p:cNvSpPr>
            <p:nvPr/>
          </p:nvSpPr>
          <p:spPr bwMode="auto">
            <a:xfrm>
              <a:off x="9398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4" name="Rectangle 46"/>
            <p:cNvSpPr>
              <a:spLocks noChangeArrowheads="1"/>
            </p:cNvSpPr>
            <p:nvPr/>
          </p:nvSpPr>
          <p:spPr bwMode="auto">
            <a:xfrm>
              <a:off x="11684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5" name="Rectangle 47"/>
            <p:cNvSpPr>
              <a:spLocks noChangeArrowheads="1"/>
            </p:cNvSpPr>
            <p:nvPr/>
          </p:nvSpPr>
          <p:spPr bwMode="auto">
            <a:xfrm>
              <a:off x="13970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6" name="Rectangle 48"/>
            <p:cNvSpPr>
              <a:spLocks noChangeArrowheads="1"/>
            </p:cNvSpPr>
            <p:nvPr/>
          </p:nvSpPr>
          <p:spPr bwMode="auto">
            <a:xfrm>
              <a:off x="16256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7" name="Rectangle 49"/>
            <p:cNvSpPr>
              <a:spLocks noChangeArrowheads="1"/>
            </p:cNvSpPr>
            <p:nvPr/>
          </p:nvSpPr>
          <p:spPr bwMode="auto">
            <a:xfrm>
              <a:off x="9398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8" name="Rectangle 50"/>
            <p:cNvSpPr>
              <a:spLocks noChangeArrowheads="1"/>
            </p:cNvSpPr>
            <p:nvPr/>
          </p:nvSpPr>
          <p:spPr bwMode="auto">
            <a:xfrm>
              <a:off x="11684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9" name="Rectangle 51"/>
            <p:cNvSpPr>
              <a:spLocks noChangeArrowheads="1"/>
            </p:cNvSpPr>
            <p:nvPr/>
          </p:nvSpPr>
          <p:spPr bwMode="auto">
            <a:xfrm>
              <a:off x="13970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0" name="Rectangle 52"/>
            <p:cNvSpPr>
              <a:spLocks noChangeArrowheads="1"/>
            </p:cNvSpPr>
            <p:nvPr/>
          </p:nvSpPr>
          <p:spPr bwMode="auto">
            <a:xfrm>
              <a:off x="16256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1" name="Rectangle 53"/>
            <p:cNvSpPr>
              <a:spLocks noChangeArrowheads="1"/>
            </p:cNvSpPr>
            <p:nvPr/>
          </p:nvSpPr>
          <p:spPr bwMode="auto">
            <a:xfrm>
              <a:off x="18542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2" name="Rectangle 54"/>
            <p:cNvSpPr>
              <a:spLocks noChangeArrowheads="1"/>
            </p:cNvSpPr>
            <p:nvPr/>
          </p:nvSpPr>
          <p:spPr bwMode="auto">
            <a:xfrm>
              <a:off x="2311400" y="2254250"/>
              <a:ext cx="228600" cy="22860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3" name="Rectangle 55"/>
            <p:cNvSpPr>
              <a:spLocks noChangeArrowheads="1"/>
            </p:cNvSpPr>
            <p:nvPr/>
          </p:nvSpPr>
          <p:spPr bwMode="auto">
            <a:xfrm>
              <a:off x="9398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4" name="Rectangle 56"/>
            <p:cNvSpPr>
              <a:spLocks noChangeArrowheads="1"/>
            </p:cNvSpPr>
            <p:nvPr/>
          </p:nvSpPr>
          <p:spPr bwMode="auto">
            <a:xfrm>
              <a:off x="11684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5" name="Rectangle 57"/>
            <p:cNvSpPr>
              <a:spLocks noChangeArrowheads="1"/>
            </p:cNvSpPr>
            <p:nvPr/>
          </p:nvSpPr>
          <p:spPr bwMode="auto">
            <a:xfrm>
              <a:off x="13970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6" name="Rectangle 58"/>
            <p:cNvSpPr>
              <a:spLocks noChangeArrowheads="1"/>
            </p:cNvSpPr>
            <p:nvPr/>
          </p:nvSpPr>
          <p:spPr bwMode="auto">
            <a:xfrm>
              <a:off x="16256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7" name="Rectangle 59"/>
            <p:cNvSpPr>
              <a:spLocks noChangeArrowheads="1"/>
            </p:cNvSpPr>
            <p:nvPr/>
          </p:nvSpPr>
          <p:spPr bwMode="auto">
            <a:xfrm>
              <a:off x="18542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8" name="Rectangle 60"/>
            <p:cNvSpPr>
              <a:spLocks noChangeArrowheads="1"/>
            </p:cNvSpPr>
            <p:nvPr/>
          </p:nvSpPr>
          <p:spPr bwMode="auto">
            <a:xfrm>
              <a:off x="20828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9" name="Rectangle 61"/>
            <p:cNvSpPr>
              <a:spLocks noChangeArrowheads="1"/>
            </p:cNvSpPr>
            <p:nvPr/>
          </p:nvSpPr>
          <p:spPr bwMode="auto">
            <a:xfrm>
              <a:off x="939800" y="1797050"/>
              <a:ext cx="228600" cy="228600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0" name="Rectangle 62"/>
            <p:cNvSpPr>
              <a:spLocks noChangeArrowheads="1"/>
            </p:cNvSpPr>
            <p:nvPr/>
          </p:nvSpPr>
          <p:spPr bwMode="auto">
            <a:xfrm>
              <a:off x="939800" y="1568450"/>
              <a:ext cx="228600" cy="228600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1" name="Rectangle 63"/>
            <p:cNvSpPr>
              <a:spLocks noChangeArrowheads="1"/>
            </p:cNvSpPr>
            <p:nvPr/>
          </p:nvSpPr>
          <p:spPr bwMode="auto">
            <a:xfrm>
              <a:off x="18542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2" name="Rectangle 64"/>
            <p:cNvSpPr>
              <a:spLocks noChangeArrowheads="1"/>
            </p:cNvSpPr>
            <p:nvPr/>
          </p:nvSpPr>
          <p:spPr bwMode="auto">
            <a:xfrm>
              <a:off x="2311400" y="29400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3" name="Rectangle 65"/>
            <p:cNvSpPr>
              <a:spLocks noChangeArrowheads="1"/>
            </p:cNvSpPr>
            <p:nvPr/>
          </p:nvSpPr>
          <p:spPr bwMode="auto">
            <a:xfrm>
              <a:off x="23114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4" name="Rectangle 66"/>
            <p:cNvSpPr>
              <a:spLocks noChangeArrowheads="1"/>
            </p:cNvSpPr>
            <p:nvPr/>
          </p:nvSpPr>
          <p:spPr bwMode="auto">
            <a:xfrm>
              <a:off x="1854200" y="2711450"/>
              <a:ext cx="228600" cy="22860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5" name="Rectangle 67"/>
            <p:cNvSpPr>
              <a:spLocks noChangeArrowheads="1"/>
            </p:cNvSpPr>
            <p:nvPr/>
          </p:nvSpPr>
          <p:spPr bwMode="auto">
            <a:xfrm>
              <a:off x="2082800" y="27114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6" name="Rectangle 68"/>
            <p:cNvSpPr>
              <a:spLocks noChangeArrowheads="1"/>
            </p:cNvSpPr>
            <p:nvPr/>
          </p:nvSpPr>
          <p:spPr bwMode="auto">
            <a:xfrm>
              <a:off x="2768600" y="27114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7" name="Rectangle 69"/>
            <p:cNvSpPr>
              <a:spLocks noChangeArrowheads="1"/>
            </p:cNvSpPr>
            <p:nvPr/>
          </p:nvSpPr>
          <p:spPr bwMode="auto">
            <a:xfrm>
              <a:off x="23114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8" name="Rectangle 70"/>
            <p:cNvSpPr>
              <a:spLocks noChangeArrowheads="1"/>
            </p:cNvSpPr>
            <p:nvPr/>
          </p:nvSpPr>
          <p:spPr bwMode="auto">
            <a:xfrm>
              <a:off x="939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9" name="Rectangle 71"/>
            <p:cNvSpPr>
              <a:spLocks noChangeArrowheads="1"/>
            </p:cNvSpPr>
            <p:nvPr/>
          </p:nvSpPr>
          <p:spPr bwMode="auto">
            <a:xfrm>
              <a:off x="11684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0" name="Rectangle 72"/>
            <p:cNvSpPr>
              <a:spLocks noChangeArrowheads="1"/>
            </p:cNvSpPr>
            <p:nvPr/>
          </p:nvSpPr>
          <p:spPr bwMode="auto">
            <a:xfrm>
              <a:off x="13970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1" name="Rectangle 73"/>
            <p:cNvSpPr>
              <a:spLocks noChangeArrowheads="1"/>
            </p:cNvSpPr>
            <p:nvPr/>
          </p:nvSpPr>
          <p:spPr bwMode="auto">
            <a:xfrm>
              <a:off x="16256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2" name="Rectangle 74"/>
            <p:cNvSpPr>
              <a:spLocks noChangeArrowheads="1"/>
            </p:cNvSpPr>
            <p:nvPr/>
          </p:nvSpPr>
          <p:spPr bwMode="auto">
            <a:xfrm>
              <a:off x="18542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3" name="Rectangle 75"/>
            <p:cNvSpPr>
              <a:spLocks noChangeArrowheads="1"/>
            </p:cNvSpPr>
            <p:nvPr/>
          </p:nvSpPr>
          <p:spPr bwMode="auto">
            <a:xfrm>
              <a:off x="2082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4" name="Rectangle 76"/>
            <p:cNvSpPr>
              <a:spLocks noChangeArrowheads="1"/>
            </p:cNvSpPr>
            <p:nvPr/>
          </p:nvSpPr>
          <p:spPr bwMode="auto">
            <a:xfrm>
              <a:off x="2768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5" name="Rectangle 77"/>
            <p:cNvSpPr>
              <a:spLocks noChangeArrowheads="1"/>
            </p:cNvSpPr>
            <p:nvPr/>
          </p:nvSpPr>
          <p:spPr bwMode="auto">
            <a:xfrm>
              <a:off x="1168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6" name="Rectangle 78"/>
            <p:cNvSpPr>
              <a:spLocks noChangeArrowheads="1"/>
            </p:cNvSpPr>
            <p:nvPr/>
          </p:nvSpPr>
          <p:spPr bwMode="auto">
            <a:xfrm>
              <a:off x="13970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7" name="Rectangle 79"/>
            <p:cNvSpPr>
              <a:spLocks noChangeArrowheads="1"/>
            </p:cNvSpPr>
            <p:nvPr/>
          </p:nvSpPr>
          <p:spPr bwMode="auto">
            <a:xfrm>
              <a:off x="1625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8" name="Rectangle 80"/>
            <p:cNvSpPr>
              <a:spLocks noChangeArrowheads="1"/>
            </p:cNvSpPr>
            <p:nvPr/>
          </p:nvSpPr>
          <p:spPr bwMode="auto">
            <a:xfrm>
              <a:off x="18542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9" name="Rectangle 81"/>
            <p:cNvSpPr>
              <a:spLocks noChangeArrowheads="1"/>
            </p:cNvSpPr>
            <p:nvPr/>
          </p:nvSpPr>
          <p:spPr bwMode="auto">
            <a:xfrm>
              <a:off x="20828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0" name="Rectangle 82"/>
            <p:cNvSpPr>
              <a:spLocks noChangeArrowheads="1"/>
            </p:cNvSpPr>
            <p:nvPr/>
          </p:nvSpPr>
          <p:spPr bwMode="auto">
            <a:xfrm>
              <a:off x="2311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1" name="Rectangle 83"/>
            <p:cNvSpPr>
              <a:spLocks noChangeArrowheads="1"/>
            </p:cNvSpPr>
            <p:nvPr/>
          </p:nvSpPr>
          <p:spPr bwMode="auto">
            <a:xfrm>
              <a:off x="25400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2" name="Rectangle 84"/>
            <p:cNvSpPr>
              <a:spLocks noChangeArrowheads="1"/>
            </p:cNvSpPr>
            <p:nvPr/>
          </p:nvSpPr>
          <p:spPr bwMode="auto">
            <a:xfrm>
              <a:off x="2768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3" name="Rectangle 85"/>
            <p:cNvSpPr>
              <a:spLocks noChangeArrowheads="1"/>
            </p:cNvSpPr>
            <p:nvPr/>
          </p:nvSpPr>
          <p:spPr bwMode="auto">
            <a:xfrm>
              <a:off x="1168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4" name="Rectangle 86"/>
            <p:cNvSpPr>
              <a:spLocks noChangeArrowheads="1"/>
            </p:cNvSpPr>
            <p:nvPr/>
          </p:nvSpPr>
          <p:spPr bwMode="auto">
            <a:xfrm>
              <a:off x="1397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5" name="Rectangle 87"/>
            <p:cNvSpPr>
              <a:spLocks noChangeArrowheads="1"/>
            </p:cNvSpPr>
            <p:nvPr/>
          </p:nvSpPr>
          <p:spPr bwMode="auto">
            <a:xfrm>
              <a:off x="1625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6" name="Rectangle 88"/>
            <p:cNvSpPr>
              <a:spLocks noChangeArrowheads="1"/>
            </p:cNvSpPr>
            <p:nvPr/>
          </p:nvSpPr>
          <p:spPr bwMode="auto">
            <a:xfrm>
              <a:off x="18542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7" name="Rectangle 89"/>
            <p:cNvSpPr>
              <a:spLocks noChangeArrowheads="1"/>
            </p:cNvSpPr>
            <p:nvPr/>
          </p:nvSpPr>
          <p:spPr bwMode="auto">
            <a:xfrm>
              <a:off x="20828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8" name="Rectangle 90"/>
            <p:cNvSpPr>
              <a:spLocks noChangeArrowheads="1"/>
            </p:cNvSpPr>
            <p:nvPr/>
          </p:nvSpPr>
          <p:spPr bwMode="auto">
            <a:xfrm>
              <a:off x="2311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9" name="Rectangle 91"/>
            <p:cNvSpPr>
              <a:spLocks noChangeArrowheads="1"/>
            </p:cNvSpPr>
            <p:nvPr/>
          </p:nvSpPr>
          <p:spPr bwMode="auto">
            <a:xfrm>
              <a:off x="2540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0" name="Rectangle 92"/>
            <p:cNvSpPr>
              <a:spLocks noChangeArrowheads="1"/>
            </p:cNvSpPr>
            <p:nvPr/>
          </p:nvSpPr>
          <p:spPr bwMode="auto">
            <a:xfrm>
              <a:off x="29972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1" name="Rectangle 93"/>
            <p:cNvSpPr>
              <a:spLocks noChangeArrowheads="1"/>
            </p:cNvSpPr>
            <p:nvPr/>
          </p:nvSpPr>
          <p:spPr bwMode="auto">
            <a:xfrm>
              <a:off x="32258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2" name="Rectangle 94"/>
            <p:cNvSpPr>
              <a:spLocks noChangeArrowheads="1"/>
            </p:cNvSpPr>
            <p:nvPr/>
          </p:nvSpPr>
          <p:spPr bwMode="auto">
            <a:xfrm>
              <a:off x="3454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3" name="Rectangle 95"/>
            <p:cNvSpPr>
              <a:spLocks noChangeArrowheads="1"/>
            </p:cNvSpPr>
            <p:nvPr/>
          </p:nvSpPr>
          <p:spPr bwMode="auto">
            <a:xfrm>
              <a:off x="3683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4" name="Rectangle 96"/>
            <p:cNvSpPr>
              <a:spLocks noChangeArrowheads="1"/>
            </p:cNvSpPr>
            <p:nvPr/>
          </p:nvSpPr>
          <p:spPr bwMode="auto">
            <a:xfrm>
              <a:off x="3911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5" name="Rectangle 97"/>
            <p:cNvSpPr>
              <a:spLocks noChangeArrowheads="1"/>
            </p:cNvSpPr>
            <p:nvPr/>
          </p:nvSpPr>
          <p:spPr bwMode="auto">
            <a:xfrm>
              <a:off x="29972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6" name="Rectangle 98"/>
            <p:cNvSpPr>
              <a:spLocks noChangeArrowheads="1"/>
            </p:cNvSpPr>
            <p:nvPr/>
          </p:nvSpPr>
          <p:spPr bwMode="auto">
            <a:xfrm>
              <a:off x="32258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7" name="Rectangle 99"/>
            <p:cNvSpPr>
              <a:spLocks noChangeArrowheads="1"/>
            </p:cNvSpPr>
            <p:nvPr/>
          </p:nvSpPr>
          <p:spPr bwMode="auto">
            <a:xfrm>
              <a:off x="3454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8" name="Rectangle 100"/>
            <p:cNvSpPr>
              <a:spLocks noChangeArrowheads="1"/>
            </p:cNvSpPr>
            <p:nvPr/>
          </p:nvSpPr>
          <p:spPr bwMode="auto">
            <a:xfrm>
              <a:off x="3683000" y="17970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9" name="Rectangle 101"/>
            <p:cNvSpPr>
              <a:spLocks noChangeArrowheads="1"/>
            </p:cNvSpPr>
            <p:nvPr/>
          </p:nvSpPr>
          <p:spPr bwMode="auto">
            <a:xfrm>
              <a:off x="3911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0" name="Rectangle 102"/>
            <p:cNvSpPr>
              <a:spLocks noChangeArrowheads="1"/>
            </p:cNvSpPr>
            <p:nvPr/>
          </p:nvSpPr>
          <p:spPr bwMode="auto">
            <a:xfrm>
              <a:off x="25400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1" name="Rectangle 103"/>
            <p:cNvSpPr>
              <a:spLocks noChangeArrowheads="1"/>
            </p:cNvSpPr>
            <p:nvPr/>
          </p:nvSpPr>
          <p:spPr bwMode="auto">
            <a:xfrm>
              <a:off x="27686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2" name="Rectangle 104"/>
            <p:cNvSpPr>
              <a:spLocks noChangeArrowheads="1"/>
            </p:cNvSpPr>
            <p:nvPr/>
          </p:nvSpPr>
          <p:spPr bwMode="auto">
            <a:xfrm>
              <a:off x="29972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3" name="Rectangle 105"/>
            <p:cNvSpPr>
              <a:spLocks noChangeArrowheads="1"/>
            </p:cNvSpPr>
            <p:nvPr/>
          </p:nvSpPr>
          <p:spPr bwMode="auto">
            <a:xfrm>
              <a:off x="3225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4" name="Rectangle 106"/>
            <p:cNvSpPr>
              <a:spLocks noChangeArrowheads="1"/>
            </p:cNvSpPr>
            <p:nvPr/>
          </p:nvSpPr>
          <p:spPr bwMode="auto">
            <a:xfrm>
              <a:off x="3454400" y="20256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5" name="Rectangle 107"/>
            <p:cNvSpPr>
              <a:spLocks noChangeArrowheads="1"/>
            </p:cNvSpPr>
            <p:nvPr/>
          </p:nvSpPr>
          <p:spPr bwMode="auto">
            <a:xfrm>
              <a:off x="3683000" y="20256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6" name="Rectangle 108"/>
            <p:cNvSpPr>
              <a:spLocks noChangeArrowheads="1"/>
            </p:cNvSpPr>
            <p:nvPr/>
          </p:nvSpPr>
          <p:spPr bwMode="auto">
            <a:xfrm>
              <a:off x="25400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7" name="Rectangle 109"/>
            <p:cNvSpPr>
              <a:spLocks noChangeArrowheads="1"/>
            </p:cNvSpPr>
            <p:nvPr/>
          </p:nvSpPr>
          <p:spPr bwMode="auto">
            <a:xfrm>
              <a:off x="27686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8" name="Rectangle 110"/>
            <p:cNvSpPr>
              <a:spLocks noChangeArrowheads="1"/>
            </p:cNvSpPr>
            <p:nvPr/>
          </p:nvSpPr>
          <p:spPr bwMode="auto">
            <a:xfrm>
              <a:off x="2997200" y="22542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9" name="Rectangle 111"/>
            <p:cNvSpPr>
              <a:spLocks noChangeArrowheads="1"/>
            </p:cNvSpPr>
            <p:nvPr/>
          </p:nvSpPr>
          <p:spPr bwMode="auto">
            <a:xfrm>
              <a:off x="3225800" y="22542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0" name="Rectangle 112"/>
            <p:cNvSpPr>
              <a:spLocks noChangeArrowheads="1"/>
            </p:cNvSpPr>
            <p:nvPr/>
          </p:nvSpPr>
          <p:spPr bwMode="auto">
            <a:xfrm>
              <a:off x="20828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1" name="Rectangle 113"/>
            <p:cNvSpPr>
              <a:spLocks noChangeArrowheads="1"/>
            </p:cNvSpPr>
            <p:nvPr/>
          </p:nvSpPr>
          <p:spPr bwMode="auto">
            <a:xfrm>
              <a:off x="23114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2" name="Rectangle 114"/>
            <p:cNvSpPr>
              <a:spLocks noChangeArrowheads="1"/>
            </p:cNvSpPr>
            <p:nvPr/>
          </p:nvSpPr>
          <p:spPr bwMode="auto">
            <a:xfrm>
              <a:off x="25400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3" name="Rectangle 115"/>
            <p:cNvSpPr>
              <a:spLocks noChangeArrowheads="1"/>
            </p:cNvSpPr>
            <p:nvPr/>
          </p:nvSpPr>
          <p:spPr bwMode="auto">
            <a:xfrm>
              <a:off x="27686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4" name="Rectangle 116"/>
            <p:cNvSpPr>
              <a:spLocks noChangeArrowheads="1"/>
            </p:cNvSpPr>
            <p:nvPr/>
          </p:nvSpPr>
          <p:spPr bwMode="auto">
            <a:xfrm>
              <a:off x="3225800" y="24828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5" name="Line 117"/>
            <p:cNvSpPr>
              <a:spLocks noChangeShapeType="1"/>
            </p:cNvSpPr>
            <p:nvPr/>
          </p:nvSpPr>
          <p:spPr bwMode="auto">
            <a:xfrm>
              <a:off x="1854200" y="1416050"/>
              <a:ext cx="1588" cy="22098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6" name="Line 118"/>
            <p:cNvSpPr>
              <a:spLocks noChangeShapeType="1"/>
            </p:cNvSpPr>
            <p:nvPr/>
          </p:nvSpPr>
          <p:spPr bwMode="auto">
            <a:xfrm>
              <a:off x="2082800" y="1416050"/>
              <a:ext cx="1588" cy="22098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7" name="Text Box 119"/>
            <p:cNvSpPr txBox="1">
              <a:spLocks noChangeArrowheads="1"/>
            </p:cNvSpPr>
            <p:nvPr/>
          </p:nvSpPr>
          <p:spPr bwMode="auto">
            <a:xfrm>
              <a:off x="1790700" y="944563"/>
              <a:ext cx="487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20</a:t>
              </a:r>
            </a:p>
          </p:txBody>
        </p:sp>
        <p:sp>
          <p:nvSpPr>
            <p:cNvPr id="43128" name="Line 120"/>
            <p:cNvSpPr>
              <a:spLocks noChangeShapeType="1"/>
            </p:cNvSpPr>
            <p:nvPr/>
          </p:nvSpPr>
          <p:spPr bwMode="auto">
            <a:xfrm>
              <a:off x="749300" y="3397250"/>
              <a:ext cx="1866900" cy="1588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9" name="Line 121"/>
            <p:cNvSpPr>
              <a:spLocks noChangeShapeType="1"/>
            </p:cNvSpPr>
            <p:nvPr/>
          </p:nvSpPr>
          <p:spPr bwMode="auto">
            <a:xfrm>
              <a:off x="787400" y="3168650"/>
              <a:ext cx="1828800" cy="1588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0" name="Text Box 122"/>
            <p:cNvSpPr txBox="1">
              <a:spLocks noChangeArrowheads="1"/>
            </p:cNvSpPr>
            <p:nvPr/>
          </p:nvSpPr>
          <p:spPr bwMode="auto">
            <a:xfrm>
              <a:off x="407988" y="3092450"/>
              <a:ext cx="3349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8</a:t>
              </a:r>
            </a:p>
          </p:txBody>
        </p:sp>
        <p:sp>
          <p:nvSpPr>
            <p:cNvPr id="43131" name="Line 123"/>
            <p:cNvSpPr>
              <a:spLocks noChangeShapeType="1"/>
            </p:cNvSpPr>
            <p:nvPr/>
          </p:nvSpPr>
          <p:spPr bwMode="auto">
            <a:xfrm>
              <a:off x="3683000" y="1416050"/>
              <a:ext cx="1588" cy="11430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2" name="Line 124"/>
            <p:cNvSpPr>
              <a:spLocks noChangeShapeType="1"/>
            </p:cNvSpPr>
            <p:nvPr/>
          </p:nvSpPr>
          <p:spPr bwMode="auto">
            <a:xfrm>
              <a:off x="3911600" y="1416050"/>
              <a:ext cx="1588" cy="11430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3" name="Text Box 125"/>
            <p:cNvSpPr txBox="1">
              <a:spLocks noChangeArrowheads="1"/>
            </p:cNvSpPr>
            <p:nvPr/>
          </p:nvSpPr>
          <p:spPr bwMode="auto">
            <a:xfrm>
              <a:off x="3532188" y="2559050"/>
              <a:ext cx="4873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28</a:t>
              </a:r>
            </a:p>
          </p:txBody>
        </p:sp>
        <p:grpSp>
          <p:nvGrpSpPr>
            <p:cNvPr id="43134" name="Group 126"/>
            <p:cNvGrpSpPr>
              <a:grpSpLocks/>
            </p:cNvGrpSpPr>
            <p:nvPr/>
          </p:nvGrpSpPr>
          <p:grpSpPr bwMode="auto">
            <a:xfrm>
              <a:off x="2540000" y="2711450"/>
              <a:ext cx="223838" cy="223838"/>
              <a:chOff x="1600" y="1708"/>
              <a:chExt cx="141" cy="141"/>
            </a:xfrm>
          </p:grpSpPr>
          <p:sp>
            <p:nvSpPr>
              <p:cNvPr id="43135" name="Rectangle 127"/>
              <p:cNvSpPr>
                <a:spLocks noChangeArrowheads="1"/>
              </p:cNvSpPr>
              <p:nvPr/>
            </p:nvSpPr>
            <p:spPr bwMode="auto">
              <a:xfrm>
                <a:off x="1602" y="1708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6" name="Line 128"/>
              <p:cNvSpPr>
                <a:spLocks noChangeShapeType="1"/>
              </p:cNvSpPr>
              <p:nvPr/>
            </p:nvSpPr>
            <p:spPr bwMode="auto">
              <a:xfrm>
                <a:off x="1602" y="1708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7" name="Line 129"/>
              <p:cNvSpPr>
                <a:spLocks noChangeShapeType="1"/>
              </p:cNvSpPr>
              <p:nvPr/>
            </p:nvSpPr>
            <p:spPr bwMode="auto">
              <a:xfrm flipH="1">
                <a:off x="1599" y="1708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138" name="Group 130"/>
            <p:cNvGrpSpPr>
              <a:grpSpLocks/>
            </p:cNvGrpSpPr>
            <p:nvPr/>
          </p:nvGrpSpPr>
          <p:grpSpPr bwMode="auto">
            <a:xfrm>
              <a:off x="2997200" y="2482850"/>
              <a:ext cx="223838" cy="223838"/>
              <a:chOff x="1888" y="1564"/>
              <a:chExt cx="141" cy="141"/>
            </a:xfrm>
          </p:grpSpPr>
          <p:sp>
            <p:nvSpPr>
              <p:cNvPr id="43139" name="Rectangle 131"/>
              <p:cNvSpPr>
                <a:spLocks noChangeArrowheads="1"/>
              </p:cNvSpPr>
              <p:nvPr/>
            </p:nvSpPr>
            <p:spPr bwMode="auto">
              <a:xfrm>
                <a:off x="1890" y="1564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0" name="Line 132"/>
              <p:cNvSpPr>
                <a:spLocks noChangeShapeType="1"/>
              </p:cNvSpPr>
              <p:nvPr/>
            </p:nvSpPr>
            <p:spPr bwMode="auto">
              <a:xfrm>
                <a:off x="1890" y="1564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1" name="Line 133"/>
              <p:cNvSpPr>
                <a:spLocks noChangeShapeType="1"/>
              </p:cNvSpPr>
              <p:nvPr/>
            </p:nvSpPr>
            <p:spPr bwMode="auto">
              <a:xfrm flipH="1">
                <a:off x="1887" y="1564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sp>
          <p:nvSpPr>
            <p:cNvPr id="43142" name="AutoShape 134"/>
            <p:cNvSpPr>
              <a:spLocks noChangeArrowheads="1"/>
            </p:cNvSpPr>
            <p:nvPr/>
          </p:nvSpPr>
          <p:spPr bwMode="auto">
            <a:xfrm>
              <a:off x="1816100" y="2187575"/>
              <a:ext cx="836613" cy="831850"/>
            </a:xfrm>
            <a:prstGeom prst="roundRect">
              <a:avLst>
                <a:gd name="adj" fmla="val 16667"/>
              </a:avLst>
            </a:prstGeom>
            <a:solidFill>
              <a:srgbClr val="FF99FF">
                <a:alpha val="70000"/>
              </a:srgbClr>
            </a:solidFill>
            <a:ln w="28440" cap="sq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3" name="Line 135"/>
            <p:cNvSpPr>
              <a:spLocks noChangeShapeType="1"/>
            </p:cNvSpPr>
            <p:nvPr/>
          </p:nvSpPr>
          <p:spPr bwMode="auto">
            <a:xfrm flipV="1">
              <a:off x="2463800" y="1411288"/>
              <a:ext cx="304800" cy="92392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4" name="Line 136"/>
            <p:cNvSpPr>
              <a:spLocks noChangeShapeType="1"/>
            </p:cNvSpPr>
            <p:nvPr/>
          </p:nvSpPr>
          <p:spPr bwMode="auto">
            <a:xfrm>
              <a:off x="2581275" y="2384425"/>
              <a:ext cx="304800" cy="1588"/>
            </a:xfrm>
            <a:prstGeom prst="line">
              <a:avLst/>
            </a:prstGeom>
            <a:noFill/>
            <a:ln w="38160" cap="sq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5" name="Line 137"/>
            <p:cNvSpPr>
              <a:spLocks noChangeShapeType="1"/>
            </p:cNvSpPr>
            <p:nvPr/>
          </p:nvSpPr>
          <p:spPr bwMode="auto">
            <a:xfrm>
              <a:off x="2005013" y="2816225"/>
              <a:ext cx="1587" cy="304800"/>
            </a:xfrm>
            <a:prstGeom prst="line">
              <a:avLst/>
            </a:prstGeom>
            <a:noFill/>
            <a:ln w="38160" cap="sq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6" name="Text Box 138"/>
            <p:cNvSpPr txBox="1">
              <a:spLocks noChangeArrowheads="1"/>
            </p:cNvSpPr>
            <p:nvPr/>
          </p:nvSpPr>
          <p:spPr bwMode="auto">
            <a:xfrm>
              <a:off x="2787650" y="958850"/>
              <a:ext cx="8826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baseline="30000">
                  <a:solidFill>
                    <a:srgbClr val="FF3300"/>
                  </a:solidFill>
                  <a:latin typeface="Times New Roman" charset="0"/>
                </a:rPr>
                <a:t>34</a:t>
              </a:r>
              <a:r>
                <a:rPr lang="en-US">
                  <a:solidFill>
                    <a:srgbClr val="FF3300"/>
                  </a:solidFill>
                  <a:latin typeface="Times New Roman" charset="0"/>
                </a:rPr>
                <a:t>Mg</a:t>
              </a:r>
            </a:p>
          </p:txBody>
        </p:sp>
        <p:sp>
          <p:nvSpPr>
            <p:cNvPr id="43147" name="Text Box 139"/>
            <p:cNvSpPr txBox="1">
              <a:spLocks noChangeArrowheads="1"/>
            </p:cNvSpPr>
            <p:nvPr/>
          </p:nvSpPr>
          <p:spPr bwMode="auto">
            <a:xfrm>
              <a:off x="7938" y="2241550"/>
              <a:ext cx="801687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baseline="30000">
                  <a:solidFill>
                    <a:srgbClr val="FF3300"/>
                  </a:solidFill>
                  <a:latin typeface="Times New Roman" charset="0"/>
                </a:rPr>
                <a:t>30</a:t>
              </a:r>
              <a:r>
                <a:rPr lang="en-US">
                  <a:solidFill>
                    <a:srgbClr val="FF3300"/>
                  </a:solidFill>
                  <a:latin typeface="Times New Roman" charset="0"/>
                </a:rPr>
                <a:t>Ne</a:t>
              </a:r>
            </a:p>
          </p:txBody>
        </p:sp>
        <p:sp>
          <p:nvSpPr>
            <p:cNvPr id="43148" name="Text Box 140"/>
            <p:cNvSpPr txBox="1">
              <a:spLocks noChangeArrowheads="1"/>
            </p:cNvSpPr>
            <p:nvPr/>
          </p:nvSpPr>
          <p:spPr bwMode="auto">
            <a:xfrm>
              <a:off x="882650" y="958850"/>
              <a:ext cx="8826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baseline="30000">
                  <a:latin typeface="Times New Roman" charset="0"/>
                </a:rPr>
                <a:t>32</a:t>
              </a:r>
              <a:r>
                <a:rPr lang="en-US">
                  <a:latin typeface="Times New Roman" charset="0"/>
                </a:rPr>
                <a:t>Mg</a:t>
              </a:r>
            </a:p>
          </p:txBody>
        </p:sp>
        <p:sp>
          <p:nvSpPr>
            <p:cNvPr id="43149" name="Line 141"/>
            <p:cNvSpPr>
              <a:spLocks noChangeShapeType="1"/>
            </p:cNvSpPr>
            <p:nvPr/>
          </p:nvSpPr>
          <p:spPr bwMode="auto">
            <a:xfrm flipH="1" flipV="1">
              <a:off x="1468438" y="1411288"/>
              <a:ext cx="466725" cy="100012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292" name="Text Box 284"/>
            <p:cNvSpPr txBox="1">
              <a:spLocks noChangeArrowheads="1"/>
            </p:cNvSpPr>
            <p:nvPr/>
          </p:nvSpPr>
          <p:spPr bwMode="auto">
            <a:xfrm>
              <a:off x="2243138" y="3478213"/>
              <a:ext cx="2111375" cy="395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000">
                  <a:latin typeface="Times New Roman" charset="0"/>
                </a:rPr>
                <a:t>Island of Inversion</a:t>
              </a:r>
            </a:p>
          </p:txBody>
        </p:sp>
        <p:sp>
          <p:nvSpPr>
            <p:cNvPr id="43303" name="Line 295"/>
            <p:cNvSpPr>
              <a:spLocks noChangeShapeType="1"/>
            </p:cNvSpPr>
            <p:nvPr/>
          </p:nvSpPr>
          <p:spPr bwMode="auto">
            <a:xfrm>
              <a:off x="731838" y="2560638"/>
              <a:ext cx="1208087" cy="30797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</p:grpSp>
      <p:sp>
        <p:nvSpPr>
          <p:cNvPr id="43306" name="Text Box 298"/>
          <p:cNvSpPr txBox="1">
            <a:spLocks noChangeArrowheads="1"/>
          </p:cNvSpPr>
          <p:nvPr/>
        </p:nvSpPr>
        <p:spPr bwMode="auto">
          <a:xfrm>
            <a:off x="0" y="5706130"/>
            <a:ext cx="5226144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aseline="33000" dirty="0"/>
              <a:t>32</a:t>
            </a:r>
            <a:r>
              <a:rPr lang="en-US" sz="1400" dirty="0"/>
              <a:t>Mg: T. </a:t>
            </a:r>
            <a:r>
              <a:rPr lang="en-US" sz="1400" dirty="0" err="1"/>
              <a:t>Motobayashi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PLB 346, 9 (1995)</a:t>
            </a:r>
            <a:r>
              <a:rPr lang="en-US" sz="1400" dirty="0" smtClean="0"/>
              <a:t>.</a:t>
            </a:r>
          </a:p>
          <a:p>
            <a:r>
              <a:rPr lang="en-US" sz="1400" baseline="33000" dirty="0" smtClean="0"/>
              <a:t>31</a:t>
            </a:r>
            <a:r>
              <a:rPr lang="en-US" sz="1400" dirty="0" smtClean="0"/>
              <a:t>F: H. Sakurai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448, 180 (1999).</a:t>
            </a:r>
          </a:p>
          <a:p>
            <a:r>
              <a:rPr lang="en-US" sz="1400" baseline="33000" dirty="0" smtClean="0"/>
              <a:t>34</a:t>
            </a:r>
            <a:r>
              <a:rPr lang="en-US" sz="1400" dirty="0" smtClean="0"/>
              <a:t>Mg: K. </a:t>
            </a:r>
            <a:r>
              <a:rPr lang="en-US" sz="1400" dirty="0" err="1" smtClean="0"/>
              <a:t>Yoneda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449, 233 (2001).</a:t>
            </a:r>
          </a:p>
          <a:p>
            <a:r>
              <a:rPr lang="en-US" sz="1400" baseline="33000" dirty="0" smtClean="0"/>
              <a:t>30</a:t>
            </a:r>
            <a:r>
              <a:rPr lang="en-US" sz="1400" dirty="0" smtClean="0"/>
              <a:t>Ne: Y. Yanagisawa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556, 84 (2003).</a:t>
            </a:r>
          </a:p>
          <a:p>
            <a:endParaRPr lang="en-US" sz="1400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Island of deformation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28509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γ</a:t>
            </a:r>
            <a:r>
              <a:rPr kumimoji="1" lang="en-US" altLang="ja-JP" dirty="0" smtClean="0"/>
              <a:t>-ray spectra fo</a:t>
            </a:r>
            <a:r>
              <a:rPr lang="en-US" altLang="ja-JP" dirty="0" smtClean="0"/>
              <a:t>r </a:t>
            </a:r>
            <a:r>
              <a:rPr lang="en-US" altLang="ja-JP" baseline="30000" dirty="0" smtClean="0"/>
              <a:t>38</a:t>
            </a:r>
            <a:r>
              <a:rPr lang="en-US" altLang="ja-JP" dirty="0" smtClean="0"/>
              <a:t>Mg</a:t>
            </a:r>
            <a:endParaRPr kumimoji="1" lang="ja-JP" altLang="en-US" dirty="0"/>
          </a:p>
        </p:txBody>
      </p:sp>
      <p:pic>
        <p:nvPicPr>
          <p:cNvPr id="153" name="図 152" descr="38m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2" y="1060259"/>
            <a:ext cx="7608939" cy="5139724"/>
          </a:xfrm>
          <a:prstGeom prst="rect">
            <a:avLst/>
          </a:prstGeom>
        </p:spPr>
      </p:pic>
      <p:sp>
        <p:nvSpPr>
          <p:cNvPr id="169" name="Text Box 298"/>
          <p:cNvSpPr txBox="1">
            <a:spLocks noChangeArrowheads="1"/>
          </p:cNvSpPr>
          <p:nvPr/>
        </p:nvSpPr>
        <p:spPr bwMode="auto">
          <a:xfrm>
            <a:off x="200508" y="5989672"/>
            <a:ext cx="4610568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</a:t>
            </a:r>
            <a:r>
              <a:rPr lang="en-US" sz="2000" dirty="0"/>
              <a:t>. Doornenbal, </a:t>
            </a:r>
            <a:r>
              <a:rPr lang="en-US" sz="2000" i="1" dirty="0" smtClean="0"/>
              <a:t>et </a:t>
            </a:r>
            <a:r>
              <a:rPr lang="en-US" sz="2000" i="1" dirty="0"/>
              <a:t>al.</a:t>
            </a:r>
            <a:r>
              <a:rPr lang="en-US" sz="2000" dirty="0"/>
              <a:t>, </a:t>
            </a:r>
            <a:endParaRPr lang="en-US" sz="2000" dirty="0" smtClean="0"/>
          </a:p>
          <a:p>
            <a:r>
              <a:rPr lang="en-US" sz="2000" dirty="0" smtClean="0"/>
              <a:t>	PRL </a:t>
            </a:r>
            <a:r>
              <a:rPr lang="en-US" sz="2000" dirty="0"/>
              <a:t>111, 212502 (2013).</a:t>
            </a:r>
          </a:p>
        </p:txBody>
      </p:sp>
    </p:spTree>
    <p:extLst>
      <p:ext uri="{BB962C8B-B14F-4D97-AF65-F5344CB8AC3E}">
        <p14:creationId xmlns:p14="http://schemas.microsoft.com/office/powerpoint/2010/main" val="34661510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コンテンツ プレースホルダー 5" descr="343638Mg-Doornenbal-PhysRevLett.111.212502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2245" r="7058" b="51288"/>
          <a:stretch/>
        </p:blipFill>
        <p:spPr>
          <a:xfrm>
            <a:off x="300808" y="618232"/>
            <a:ext cx="8828749" cy="6239768"/>
          </a:xfrm>
        </p:spPr>
      </p:pic>
    </p:spTree>
    <p:extLst>
      <p:ext uri="{BB962C8B-B14F-4D97-AF65-F5344CB8AC3E}">
        <p14:creationId xmlns:p14="http://schemas.microsoft.com/office/powerpoint/2010/main" val="3909164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2798577" y="2419176"/>
            <a:ext cx="3946525" cy="2928937"/>
            <a:chOff x="407988" y="944563"/>
            <a:chExt cx="3946525" cy="2928937"/>
          </a:xfrm>
        </p:grpSpPr>
        <p:sp>
          <p:nvSpPr>
            <p:cNvPr id="43009" name="Rectangle 1"/>
            <p:cNvSpPr>
              <a:spLocks noChangeArrowheads="1"/>
            </p:cNvSpPr>
            <p:nvPr/>
          </p:nvSpPr>
          <p:spPr bwMode="auto">
            <a:xfrm>
              <a:off x="367665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10" name="Rectangle 2"/>
            <p:cNvSpPr>
              <a:spLocks noChangeArrowheads="1"/>
            </p:cNvSpPr>
            <p:nvPr/>
          </p:nvSpPr>
          <p:spPr bwMode="auto">
            <a:xfrm>
              <a:off x="3911600" y="2024063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grpSp>
          <p:nvGrpSpPr>
            <p:cNvPr id="43011" name="Group 3"/>
            <p:cNvGrpSpPr>
              <a:grpSpLocks/>
            </p:cNvGrpSpPr>
            <p:nvPr/>
          </p:nvGrpSpPr>
          <p:grpSpPr bwMode="auto">
            <a:xfrm>
              <a:off x="1168400" y="3397250"/>
              <a:ext cx="223838" cy="223838"/>
              <a:chOff x="736" y="2140"/>
              <a:chExt cx="141" cy="141"/>
            </a:xfrm>
          </p:grpSpPr>
          <p:sp>
            <p:nvSpPr>
              <p:cNvPr id="43012" name="Rectangle 4"/>
              <p:cNvSpPr>
                <a:spLocks noChangeArrowheads="1"/>
              </p:cNvSpPr>
              <p:nvPr/>
            </p:nvSpPr>
            <p:spPr bwMode="auto">
              <a:xfrm>
                <a:off x="738" y="214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>
                <a:off x="738" y="214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flipH="1">
                <a:off x="735" y="214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15" name="Group 7"/>
            <p:cNvGrpSpPr>
              <a:grpSpLocks/>
            </p:cNvGrpSpPr>
            <p:nvPr/>
          </p:nvGrpSpPr>
          <p:grpSpPr bwMode="auto">
            <a:xfrm>
              <a:off x="1397000" y="3397250"/>
              <a:ext cx="223838" cy="223838"/>
              <a:chOff x="880" y="2140"/>
              <a:chExt cx="141" cy="141"/>
            </a:xfrm>
          </p:grpSpPr>
          <p:sp>
            <p:nvSpPr>
              <p:cNvPr id="43016" name="Rectangle 8"/>
              <p:cNvSpPr>
                <a:spLocks noChangeArrowheads="1"/>
              </p:cNvSpPr>
              <p:nvPr/>
            </p:nvSpPr>
            <p:spPr bwMode="auto">
              <a:xfrm>
                <a:off x="882" y="214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882" y="214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8" name="Line 10"/>
              <p:cNvSpPr>
                <a:spLocks noChangeShapeType="1"/>
              </p:cNvSpPr>
              <p:nvPr/>
            </p:nvSpPr>
            <p:spPr bwMode="auto">
              <a:xfrm flipH="1">
                <a:off x="879" y="214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1168400" y="3168650"/>
              <a:ext cx="223838" cy="223838"/>
              <a:chOff x="736" y="1996"/>
              <a:chExt cx="141" cy="141"/>
            </a:xfrm>
          </p:grpSpPr>
          <p:sp>
            <p:nvSpPr>
              <p:cNvPr id="43020" name="Rectangle 12"/>
              <p:cNvSpPr>
                <a:spLocks noChangeArrowheads="1"/>
              </p:cNvSpPr>
              <p:nvPr/>
            </p:nvSpPr>
            <p:spPr bwMode="auto">
              <a:xfrm>
                <a:off x="738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1" name="Line 13"/>
              <p:cNvSpPr>
                <a:spLocks noChangeShapeType="1"/>
              </p:cNvSpPr>
              <p:nvPr/>
            </p:nvSpPr>
            <p:spPr bwMode="auto">
              <a:xfrm>
                <a:off x="738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2" name="Line 14"/>
              <p:cNvSpPr>
                <a:spLocks noChangeShapeType="1"/>
              </p:cNvSpPr>
              <p:nvPr/>
            </p:nvSpPr>
            <p:spPr bwMode="auto">
              <a:xfrm flipH="1">
                <a:off x="735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23" name="Group 15"/>
            <p:cNvGrpSpPr>
              <a:grpSpLocks/>
            </p:cNvGrpSpPr>
            <p:nvPr/>
          </p:nvGrpSpPr>
          <p:grpSpPr bwMode="auto">
            <a:xfrm>
              <a:off x="1397000" y="3168650"/>
              <a:ext cx="223838" cy="223838"/>
              <a:chOff x="880" y="1996"/>
              <a:chExt cx="141" cy="141"/>
            </a:xfrm>
          </p:grpSpPr>
          <p:sp>
            <p:nvSpPr>
              <p:cNvPr id="43024" name="Rectangle 16"/>
              <p:cNvSpPr>
                <a:spLocks noChangeArrowheads="1"/>
              </p:cNvSpPr>
              <p:nvPr/>
            </p:nvSpPr>
            <p:spPr bwMode="auto">
              <a:xfrm>
                <a:off x="882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5" name="Line 17"/>
              <p:cNvSpPr>
                <a:spLocks noChangeShapeType="1"/>
              </p:cNvSpPr>
              <p:nvPr/>
            </p:nvSpPr>
            <p:spPr bwMode="auto">
              <a:xfrm>
                <a:off x="882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6" name="Line 18"/>
              <p:cNvSpPr>
                <a:spLocks noChangeShapeType="1"/>
              </p:cNvSpPr>
              <p:nvPr/>
            </p:nvSpPr>
            <p:spPr bwMode="auto">
              <a:xfrm flipH="1">
                <a:off x="879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27" name="Group 19"/>
            <p:cNvGrpSpPr>
              <a:grpSpLocks/>
            </p:cNvGrpSpPr>
            <p:nvPr/>
          </p:nvGrpSpPr>
          <p:grpSpPr bwMode="auto">
            <a:xfrm>
              <a:off x="1625600" y="2940050"/>
              <a:ext cx="223838" cy="223838"/>
              <a:chOff x="1024" y="1852"/>
              <a:chExt cx="141" cy="141"/>
            </a:xfrm>
          </p:grpSpPr>
          <p:sp>
            <p:nvSpPr>
              <p:cNvPr id="43028" name="Rectangle 20"/>
              <p:cNvSpPr>
                <a:spLocks noChangeArrowheads="1"/>
              </p:cNvSpPr>
              <p:nvPr/>
            </p:nvSpPr>
            <p:spPr bwMode="auto">
              <a:xfrm>
                <a:off x="1026" y="1852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9" name="Line 21"/>
              <p:cNvSpPr>
                <a:spLocks noChangeShapeType="1"/>
              </p:cNvSpPr>
              <p:nvPr/>
            </p:nvSpPr>
            <p:spPr bwMode="auto">
              <a:xfrm>
                <a:off x="1026" y="1852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0" name="Line 22"/>
              <p:cNvSpPr>
                <a:spLocks noChangeShapeType="1"/>
              </p:cNvSpPr>
              <p:nvPr/>
            </p:nvSpPr>
            <p:spPr bwMode="auto">
              <a:xfrm flipH="1">
                <a:off x="1023" y="1852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1" name="Group 23"/>
            <p:cNvGrpSpPr>
              <a:grpSpLocks/>
            </p:cNvGrpSpPr>
            <p:nvPr/>
          </p:nvGrpSpPr>
          <p:grpSpPr bwMode="auto">
            <a:xfrm>
              <a:off x="3454400" y="2254250"/>
              <a:ext cx="223838" cy="223838"/>
              <a:chOff x="2176" y="1420"/>
              <a:chExt cx="141" cy="141"/>
            </a:xfrm>
          </p:grpSpPr>
          <p:sp>
            <p:nvSpPr>
              <p:cNvPr id="43032" name="Rectangle 24"/>
              <p:cNvSpPr>
                <a:spLocks noChangeArrowheads="1"/>
              </p:cNvSpPr>
              <p:nvPr/>
            </p:nvSpPr>
            <p:spPr bwMode="auto">
              <a:xfrm>
                <a:off x="2178" y="142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3" name="Line 25"/>
              <p:cNvSpPr>
                <a:spLocks noChangeShapeType="1"/>
              </p:cNvSpPr>
              <p:nvPr/>
            </p:nvSpPr>
            <p:spPr bwMode="auto">
              <a:xfrm>
                <a:off x="2178" y="142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4" name="Line 26"/>
              <p:cNvSpPr>
                <a:spLocks noChangeShapeType="1"/>
              </p:cNvSpPr>
              <p:nvPr/>
            </p:nvSpPr>
            <p:spPr bwMode="auto">
              <a:xfrm flipH="1">
                <a:off x="2175" y="142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5" name="Group 27"/>
            <p:cNvGrpSpPr>
              <a:grpSpLocks/>
            </p:cNvGrpSpPr>
            <p:nvPr/>
          </p:nvGrpSpPr>
          <p:grpSpPr bwMode="auto">
            <a:xfrm>
              <a:off x="2082800" y="2940050"/>
              <a:ext cx="223838" cy="223838"/>
              <a:chOff x="1312" y="1852"/>
              <a:chExt cx="141" cy="141"/>
            </a:xfrm>
          </p:grpSpPr>
          <p:sp>
            <p:nvSpPr>
              <p:cNvPr id="43036" name="Rectangle 28"/>
              <p:cNvSpPr>
                <a:spLocks noChangeArrowheads="1"/>
              </p:cNvSpPr>
              <p:nvPr/>
            </p:nvSpPr>
            <p:spPr bwMode="auto">
              <a:xfrm>
                <a:off x="1314" y="1852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7" name="Line 29"/>
              <p:cNvSpPr>
                <a:spLocks noChangeShapeType="1"/>
              </p:cNvSpPr>
              <p:nvPr/>
            </p:nvSpPr>
            <p:spPr bwMode="auto">
              <a:xfrm>
                <a:off x="1314" y="1852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8" name="Line 30"/>
              <p:cNvSpPr>
                <a:spLocks noChangeShapeType="1"/>
              </p:cNvSpPr>
              <p:nvPr/>
            </p:nvSpPr>
            <p:spPr bwMode="auto">
              <a:xfrm flipH="1">
                <a:off x="1311" y="1852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9" name="Group 31"/>
            <p:cNvGrpSpPr>
              <a:grpSpLocks/>
            </p:cNvGrpSpPr>
            <p:nvPr/>
          </p:nvGrpSpPr>
          <p:grpSpPr bwMode="auto">
            <a:xfrm>
              <a:off x="1625600" y="3168650"/>
              <a:ext cx="223838" cy="223838"/>
              <a:chOff x="1024" y="1996"/>
              <a:chExt cx="141" cy="141"/>
            </a:xfrm>
          </p:grpSpPr>
          <p:sp>
            <p:nvSpPr>
              <p:cNvPr id="43040" name="Rectangle 32"/>
              <p:cNvSpPr>
                <a:spLocks noChangeArrowheads="1"/>
              </p:cNvSpPr>
              <p:nvPr/>
            </p:nvSpPr>
            <p:spPr bwMode="auto">
              <a:xfrm>
                <a:off x="1026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1" name="Line 33"/>
              <p:cNvSpPr>
                <a:spLocks noChangeShapeType="1"/>
              </p:cNvSpPr>
              <p:nvPr/>
            </p:nvSpPr>
            <p:spPr bwMode="auto">
              <a:xfrm>
                <a:off x="1026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2" name="Line 34"/>
              <p:cNvSpPr>
                <a:spLocks noChangeShapeType="1"/>
              </p:cNvSpPr>
              <p:nvPr/>
            </p:nvSpPr>
            <p:spPr bwMode="auto">
              <a:xfrm flipH="1">
                <a:off x="1023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43" name="Group 35"/>
            <p:cNvGrpSpPr>
              <a:grpSpLocks/>
            </p:cNvGrpSpPr>
            <p:nvPr/>
          </p:nvGrpSpPr>
          <p:grpSpPr bwMode="auto">
            <a:xfrm>
              <a:off x="1854200" y="3168650"/>
              <a:ext cx="223838" cy="223838"/>
              <a:chOff x="1168" y="1996"/>
              <a:chExt cx="141" cy="141"/>
            </a:xfrm>
          </p:grpSpPr>
          <p:sp>
            <p:nvSpPr>
              <p:cNvPr id="43044" name="Rectangle 36"/>
              <p:cNvSpPr>
                <a:spLocks noChangeArrowheads="1"/>
              </p:cNvSpPr>
              <p:nvPr/>
            </p:nvSpPr>
            <p:spPr bwMode="auto">
              <a:xfrm>
                <a:off x="1170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5" name="Line 37"/>
              <p:cNvSpPr>
                <a:spLocks noChangeShapeType="1"/>
              </p:cNvSpPr>
              <p:nvPr/>
            </p:nvSpPr>
            <p:spPr bwMode="auto">
              <a:xfrm>
                <a:off x="1170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6" name="Line 38"/>
              <p:cNvSpPr>
                <a:spLocks noChangeShapeType="1"/>
              </p:cNvSpPr>
              <p:nvPr/>
            </p:nvSpPr>
            <p:spPr bwMode="auto">
              <a:xfrm flipH="1">
                <a:off x="1167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sp>
          <p:nvSpPr>
            <p:cNvPr id="43047" name="Rectangle 39"/>
            <p:cNvSpPr>
              <a:spLocks noChangeArrowheads="1"/>
            </p:cNvSpPr>
            <p:nvPr/>
          </p:nvSpPr>
          <p:spPr bwMode="auto">
            <a:xfrm>
              <a:off x="939800" y="3625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48" name="Rectangle 40"/>
            <p:cNvSpPr>
              <a:spLocks noChangeArrowheads="1"/>
            </p:cNvSpPr>
            <p:nvPr/>
          </p:nvSpPr>
          <p:spPr bwMode="auto">
            <a:xfrm>
              <a:off x="939800" y="3397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49" name="Rectangle 41"/>
            <p:cNvSpPr>
              <a:spLocks noChangeArrowheads="1"/>
            </p:cNvSpPr>
            <p:nvPr/>
          </p:nvSpPr>
          <p:spPr bwMode="auto">
            <a:xfrm>
              <a:off x="939800" y="3168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0" name="Rectangle 42"/>
            <p:cNvSpPr>
              <a:spLocks noChangeArrowheads="1"/>
            </p:cNvSpPr>
            <p:nvPr/>
          </p:nvSpPr>
          <p:spPr bwMode="auto">
            <a:xfrm>
              <a:off x="9398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1" name="Rectangle 43"/>
            <p:cNvSpPr>
              <a:spLocks noChangeArrowheads="1"/>
            </p:cNvSpPr>
            <p:nvPr/>
          </p:nvSpPr>
          <p:spPr bwMode="auto">
            <a:xfrm>
              <a:off x="11684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2" name="Rectangle 44"/>
            <p:cNvSpPr>
              <a:spLocks noChangeArrowheads="1"/>
            </p:cNvSpPr>
            <p:nvPr/>
          </p:nvSpPr>
          <p:spPr bwMode="auto">
            <a:xfrm>
              <a:off x="13970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3" name="Rectangle 45"/>
            <p:cNvSpPr>
              <a:spLocks noChangeArrowheads="1"/>
            </p:cNvSpPr>
            <p:nvPr/>
          </p:nvSpPr>
          <p:spPr bwMode="auto">
            <a:xfrm>
              <a:off x="9398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4" name="Rectangle 46"/>
            <p:cNvSpPr>
              <a:spLocks noChangeArrowheads="1"/>
            </p:cNvSpPr>
            <p:nvPr/>
          </p:nvSpPr>
          <p:spPr bwMode="auto">
            <a:xfrm>
              <a:off x="11684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5" name="Rectangle 47"/>
            <p:cNvSpPr>
              <a:spLocks noChangeArrowheads="1"/>
            </p:cNvSpPr>
            <p:nvPr/>
          </p:nvSpPr>
          <p:spPr bwMode="auto">
            <a:xfrm>
              <a:off x="13970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6" name="Rectangle 48"/>
            <p:cNvSpPr>
              <a:spLocks noChangeArrowheads="1"/>
            </p:cNvSpPr>
            <p:nvPr/>
          </p:nvSpPr>
          <p:spPr bwMode="auto">
            <a:xfrm>
              <a:off x="16256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7" name="Rectangle 49"/>
            <p:cNvSpPr>
              <a:spLocks noChangeArrowheads="1"/>
            </p:cNvSpPr>
            <p:nvPr/>
          </p:nvSpPr>
          <p:spPr bwMode="auto">
            <a:xfrm>
              <a:off x="9398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8" name="Rectangle 50"/>
            <p:cNvSpPr>
              <a:spLocks noChangeArrowheads="1"/>
            </p:cNvSpPr>
            <p:nvPr/>
          </p:nvSpPr>
          <p:spPr bwMode="auto">
            <a:xfrm>
              <a:off x="11684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9" name="Rectangle 51"/>
            <p:cNvSpPr>
              <a:spLocks noChangeArrowheads="1"/>
            </p:cNvSpPr>
            <p:nvPr/>
          </p:nvSpPr>
          <p:spPr bwMode="auto">
            <a:xfrm>
              <a:off x="13970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0" name="Rectangle 52"/>
            <p:cNvSpPr>
              <a:spLocks noChangeArrowheads="1"/>
            </p:cNvSpPr>
            <p:nvPr/>
          </p:nvSpPr>
          <p:spPr bwMode="auto">
            <a:xfrm>
              <a:off x="16256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1" name="Rectangle 53"/>
            <p:cNvSpPr>
              <a:spLocks noChangeArrowheads="1"/>
            </p:cNvSpPr>
            <p:nvPr/>
          </p:nvSpPr>
          <p:spPr bwMode="auto">
            <a:xfrm>
              <a:off x="18542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2" name="Rectangle 54"/>
            <p:cNvSpPr>
              <a:spLocks noChangeArrowheads="1"/>
            </p:cNvSpPr>
            <p:nvPr/>
          </p:nvSpPr>
          <p:spPr bwMode="auto">
            <a:xfrm>
              <a:off x="2311400" y="2254250"/>
              <a:ext cx="228600" cy="22860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3" name="Rectangle 55"/>
            <p:cNvSpPr>
              <a:spLocks noChangeArrowheads="1"/>
            </p:cNvSpPr>
            <p:nvPr/>
          </p:nvSpPr>
          <p:spPr bwMode="auto">
            <a:xfrm>
              <a:off x="9398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4" name="Rectangle 56"/>
            <p:cNvSpPr>
              <a:spLocks noChangeArrowheads="1"/>
            </p:cNvSpPr>
            <p:nvPr/>
          </p:nvSpPr>
          <p:spPr bwMode="auto">
            <a:xfrm>
              <a:off x="11684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5" name="Rectangle 57"/>
            <p:cNvSpPr>
              <a:spLocks noChangeArrowheads="1"/>
            </p:cNvSpPr>
            <p:nvPr/>
          </p:nvSpPr>
          <p:spPr bwMode="auto">
            <a:xfrm>
              <a:off x="13970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6" name="Rectangle 58"/>
            <p:cNvSpPr>
              <a:spLocks noChangeArrowheads="1"/>
            </p:cNvSpPr>
            <p:nvPr/>
          </p:nvSpPr>
          <p:spPr bwMode="auto">
            <a:xfrm>
              <a:off x="16256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7" name="Rectangle 59"/>
            <p:cNvSpPr>
              <a:spLocks noChangeArrowheads="1"/>
            </p:cNvSpPr>
            <p:nvPr/>
          </p:nvSpPr>
          <p:spPr bwMode="auto">
            <a:xfrm>
              <a:off x="18542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8" name="Rectangle 60"/>
            <p:cNvSpPr>
              <a:spLocks noChangeArrowheads="1"/>
            </p:cNvSpPr>
            <p:nvPr/>
          </p:nvSpPr>
          <p:spPr bwMode="auto">
            <a:xfrm>
              <a:off x="20828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9" name="Rectangle 61"/>
            <p:cNvSpPr>
              <a:spLocks noChangeArrowheads="1"/>
            </p:cNvSpPr>
            <p:nvPr/>
          </p:nvSpPr>
          <p:spPr bwMode="auto">
            <a:xfrm>
              <a:off x="939800" y="1797050"/>
              <a:ext cx="228600" cy="228600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0" name="Rectangle 62"/>
            <p:cNvSpPr>
              <a:spLocks noChangeArrowheads="1"/>
            </p:cNvSpPr>
            <p:nvPr/>
          </p:nvSpPr>
          <p:spPr bwMode="auto">
            <a:xfrm>
              <a:off x="939800" y="1568450"/>
              <a:ext cx="228600" cy="228600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1" name="Rectangle 63"/>
            <p:cNvSpPr>
              <a:spLocks noChangeArrowheads="1"/>
            </p:cNvSpPr>
            <p:nvPr/>
          </p:nvSpPr>
          <p:spPr bwMode="auto">
            <a:xfrm>
              <a:off x="18542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2" name="Rectangle 64"/>
            <p:cNvSpPr>
              <a:spLocks noChangeArrowheads="1"/>
            </p:cNvSpPr>
            <p:nvPr/>
          </p:nvSpPr>
          <p:spPr bwMode="auto">
            <a:xfrm>
              <a:off x="2311400" y="29400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3" name="Rectangle 65"/>
            <p:cNvSpPr>
              <a:spLocks noChangeArrowheads="1"/>
            </p:cNvSpPr>
            <p:nvPr/>
          </p:nvSpPr>
          <p:spPr bwMode="auto">
            <a:xfrm>
              <a:off x="23114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4" name="Rectangle 66"/>
            <p:cNvSpPr>
              <a:spLocks noChangeArrowheads="1"/>
            </p:cNvSpPr>
            <p:nvPr/>
          </p:nvSpPr>
          <p:spPr bwMode="auto">
            <a:xfrm>
              <a:off x="1854200" y="2711450"/>
              <a:ext cx="228600" cy="22860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5" name="Rectangle 67"/>
            <p:cNvSpPr>
              <a:spLocks noChangeArrowheads="1"/>
            </p:cNvSpPr>
            <p:nvPr/>
          </p:nvSpPr>
          <p:spPr bwMode="auto">
            <a:xfrm>
              <a:off x="2082800" y="27114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6" name="Rectangle 68"/>
            <p:cNvSpPr>
              <a:spLocks noChangeArrowheads="1"/>
            </p:cNvSpPr>
            <p:nvPr/>
          </p:nvSpPr>
          <p:spPr bwMode="auto">
            <a:xfrm>
              <a:off x="2768600" y="27114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7" name="Rectangle 69"/>
            <p:cNvSpPr>
              <a:spLocks noChangeArrowheads="1"/>
            </p:cNvSpPr>
            <p:nvPr/>
          </p:nvSpPr>
          <p:spPr bwMode="auto">
            <a:xfrm>
              <a:off x="23114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8" name="Rectangle 70"/>
            <p:cNvSpPr>
              <a:spLocks noChangeArrowheads="1"/>
            </p:cNvSpPr>
            <p:nvPr/>
          </p:nvSpPr>
          <p:spPr bwMode="auto">
            <a:xfrm>
              <a:off x="939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9" name="Rectangle 71"/>
            <p:cNvSpPr>
              <a:spLocks noChangeArrowheads="1"/>
            </p:cNvSpPr>
            <p:nvPr/>
          </p:nvSpPr>
          <p:spPr bwMode="auto">
            <a:xfrm>
              <a:off x="11684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0" name="Rectangle 72"/>
            <p:cNvSpPr>
              <a:spLocks noChangeArrowheads="1"/>
            </p:cNvSpPr>
            <p:nvPr/>
          </p:nvSpPr>
          <p:spPr bwMode="auto">
            <a:xfrm>
              <a:off x="13970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1" name="Rectangle 73"/>
            <p:cNvSpPr>
              <a:spLocks noChangeArrowheads="1"/>
            </p:cNvSpPr>
            <p:nvPr/>
          </p:nvSpPr>
          <p:spPr bwMode="auto">
            <a:xfrm>
              <a:off x="16256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2" name="Rectangle 74"/>
            <p:cNvSpPr>
              <a:spLocks noChangeArrowheads="1"/>
            </p:cNvSpPr>
            <p:nvPr/>
          </p:nvSpPr>
          <p:spPr bwMode="auto">
            <a:xfrm>
              <a:off x="18542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3" name="Rectangle 75"/>
            <p:cNvSpPr>
              <a:spLocks noChangeArrowheads="1"/>
            </p:cNvSpPr>
            <p:nvPr/>
          </p:nvSpPr>
          <p:spPr bwMode="auto">
            <a:xfrm>
              <a:off x="2082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4" name="Rectangle 76"/>
            <p:cNvSpPr>
              <a:spLocks noChangeArrowheads="1"/>
            </p:cNvSpPr>
            <p:nvPr/>
          </p:nvSpPr>
          <p:spPr bwMode="auto">
            <a:xfrm>
              <a:off x="2768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5" name="Rectangle 77"/>
            <p:cNvSpPr>
              <a:spLocks noChangeArrowheads="1"/>
            </p:cNvSpPr>
            <p:nvPr/>
          </p:nvSpPr>
          <p:spPr bwMode="auto">
            <a:xfrm>
              <a:off x="1168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6" name="Rectangle 78"/>
            <p:cNvSpPr>
              <a:spLocks noChangeArrowheads="1"/>
            </p:cNvSpPr>
            <p:nvPr/>
          </p:nvSpPr>
          <p:spPr bwMode="auto">
            <a:xfrm>
              <a:off x="13970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7" name="Rectangle 79"/>
            <p:cNvSpPr>
              <a:spLocks noChangeArrowheads="1"/>
            </p:cNvSpPr>
            <p:nvPr/>
          </p:nvSpPr>
          <p:spPr bwMode="auto">
            <a:xfrm>
              <a:off x="1625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8" name="Rectangle 80"/>
            <p:cNvSpPr>
              <a:spLocks noChangeArrowheads="1"/>
            </p:cNvSpPr>
            <p:nvPr/>
          </p:nvSpPr>
          <p:spPr bwMode="auto">
            <a:xfrm>
              <a:off x="18542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9" name="Rectangle 81"/>
            <p:cNvSpPr>
              <a:spLocks noChangeArrowheads="1"/>
            </p:cNvSpPr>
            <p:nvPr/>
          </p:nvSpPr>
          <p:spPr bwMode="auto">
            <a:xfrm>
              <a:off x="20828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0" name="Rectangle 82"/>
            <p:cNvSpPr>
              <a:spLocks noChangeArrowheads="1"/>
            </p:cNvSpPr>
            <p:nvPr/>
          </p:nvSpPr>
          <p:spPr bwMode="auto">
            <a:xfrm>
              <a:off x="2311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1" name="Rectangle 83"/>
            <p:cNvSpPr>
              <a:spLocks noChangeArrowheads="1"/>
            </p:cNvSpPr>
            <p:nvPr/>
          </p:nvSpPr>
          <p:spPr bwMode="auto">
            <a:xfrm>
              <a:off x="25400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2" name="Rectangle 84"/>
            <p:cNvSpPr>
              <a:spLocks noChangeArrowheads="1"/>
            </p:cNvSpPr>
            <p:nvPr/>
          </p:nvSpPr>
          <p:spPr bwMode="auto">
            <a:xfrm>
              <a:off x="2768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3" name="Rectangle 85"/>
            <p:cNvSpPr>
              <a:spLocks noChangeArrowheads="1"/>
            </p:cNvSpPr>
            <p:nvPr/>
          </p:nvSpPr>
          <p:spPr bwMode="auto">
            <a:xfrm>
              <a:off x="1168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4" name="Rectangle 86"/>
            <p:cNvSpPr>
              <a:spLocks noChangeArrowheads="1"/>
            </p:cNvSpPr>
            <p:nvPr/>
          </p:nvSpPr>
          <p:spPr bwMode="auto">
            <a:xfrm>
              <a:off x="1397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5" name="Rectangle 87"/>
            <p:cNvSpPr>
              <a:spLocks noChangeArrowheads="1"/>
            </p:cNvSpPr>
            <p:nvPr/>
          </p:nvSpPr>
          <p:spPr bwMode="auto">
            <a:xfrm>
              <a:off x="1625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6" name="Rectangle 88"/>
            <p:cNvSpPr>
              <a:spLocks noChangeArrowheads="1"/>
            </p:cNvSpPr>
            <p:nvPr/>
          </p:nvSpPr>
          <p:spPr bwMode="auto">
            <a:xfrm>
              <a:off x="18542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7" name="Rectangle 89"/>
            <p:cNvSpPr>
              <a:spLocks noChangeArrowheads="1"/>
            </p:cNvSpPr>
            <p:nvPr/>
          </p:nvSpPr>
          <p:spPr bwMode="auto">
            <a:xfrm>
              <a:off x="20828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8" name="Rectangle 90"/>
            <p:cNvSpPr>
              <a:spLocks noChangeArrowheads="1"/>
            </p:cNvSpPr>
            <p:nvPr/>
          </p:nvSpPr>
          <p:spPr bwMode="auto">
            <a:xfrm>
              <a:off x="2311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9" name="Rectangle 91"/>
            <p:cNvSpPr>
              <a:spLocks noChangeArrowheads="1"/>
            </p:cNvSpPr>
            <p:nvPr/>
          </p:nvSpPr>
          <p:spPr bwMode="auto">
            <a:xfrm>
              <a:off x="2540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0" name="Rectangle 92"/>
            <p:cNvSpPr>
              <a:spLocks noChangeArrowheads="1"/>
            </p:cNvSpPr>
            <p:nvPr/>
          </p:nvSpPr>
          <p:spPr bwMode="auto">
            <a:xfrm>
              <a:off x="29972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1" name="Rectangle 93"/>
            <p:cNvSpPr>
              <a:spLocks noChangeArrowheads="1"/>
            </p:cNvSpPr>
            <p:nvPr/>
          </p:nvSpPr>
          <p:spPr bwMode="auto">
            <a:xfrm>
              <a:off x="32258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2" name="Rectangle 94"/>
            <p:cNvSpPr>
              <a:spLocks noChangeArrowheads="1"/>
            </p:cNvSpPr>
            <p:nvPr/>
          </p:nvSpPr>
          <p:spPr bwMode="auto">
            <a:xfrm>
              <a:off x="3454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3" name="Rectangle 95"/>
            <p:cNvSpPr>
              <a:spLocks noChangeArrowheads="1"/>
            </p:cNvSpPr>
            <p:nvPr/>
          </p:nvSpPr>
          <p:spPr bwMode="auto">
            <a:xfrm>
              <a:off x="3683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4" name="Rectangle 96"/>
            <p:cNvSpPr>
              <a:spLocks noChangeArrowheads="1"/>
            </p:cNvSpPr>
            <p:nvPr/>
          </p:nvSpPr>
          <p:spPr bwMode="auto">
            <a:xfrm>
              <a:off x="3911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5" name="Rectangle 97"/>
            <p:cNvSpPr>
              <a:spLocks noChangeArrowheads="1"/>
            </p:cNvSpPr>
            <p:nvPr/>
          </p:nvSpPr>
          <p:spPr bwMode="auto">
            <a:xfrm>
              <a:off x="29972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6" name="Rectangle 98"/>
            <p:cNvSpPr>
              <a:spLocks noChangeArrowheads="1"/>
            </p:cNvSpPr>
            <p:nvPr/>
          </p:nvSpPr>
          <p:spPr bwMode="auto">
            <a:xfrm>
              <a:off x="32258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7" name="Rectangle 99"/>
            <p:cNvSpPr>
              <a:spLocks noChangeArrowheads="1"/>
            </p:cNvSpPr>
            <p:nvPr/>
          </p:nvSpPr>
          <p:spPr bwMode="auto">
            <a:xfrm>
              <a:off x="3454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8" name="Rectangle 100"/>
            <p:cNvSpPr>
              <a:spLocks noChangeArrowheads="1"/>
            </p:cNvSpPr>
            <p:nvPr/>
          </p:nvSpPr>
          <p:spPr bwMode="auto">
            <a:xfrm>
              <a:off x="3683000" y="17970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9" name="Rectangle 101"/>
            <p:cNvSpPr>
              <a:spLocks noChangeArrowheads="1"/>
            </p:cNvSpPr>
            <p:nvPr/>
          </p:nvSpPr>
          <p:spPr bwMode="auto">
            <a:xfrm>
              <a:off x="3911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0" name="Rectangle 102"/>
            <p:cNvSpPr>
              <a:spLocks noChangeArrowheads="1"/>
            </p:cNvSpPr>
            <p:nvPr/>
          </p:nvSpPr>
          <p:spPr bwMode="auto">
            <a:xfrm>
              <a:off x="25400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1" name="Rectangle 103"/>
            <p:cNvSpPr>
              <a:spLocks noChangeArrowheads="1"/>
            </p:cNvSpPr>
            <p:nvPr/>
          </p:nvSpPr>
          <p:spPr bwMode="auto">
            <a:xfrm>
              <a:off x="27686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2" name="Rectangle 104"/>
            <p:cNvSpPr>
              <a:spLocks noChangeArrowheads="1"/>
            </p:cNvSpPr>
            <p:nvPr/>
          </p:nvSpPr>
          <p:spPr bwMode="auto">
            <a:xfrm>
              <a:off x="29972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3" name="Rectangle 105"/>
            <p:cNvSpPr>
              <a:spLocks noChangeArrowheads="1"/>
            </p:cNvSpPr>
            <p:nvPr/>
          </p:nvSpPr>
          <p:spPr bwMode="auto">
            <a:xfrm>
              <a:off x="3225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4" name="Rectangle 106"/>
            <p:cNvSpPr>
              <a:spLocks noChangeArrowheads="1"/>
            </p:cNvSpPr>
            <p:nvPr/>
          </p:nvSpPr>
          <p:spPr bwMode="auto">
            <a:xfrm>
              <a:off x="3454400" y="20256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5" name="Rectangle 107"/>
            <p:cNvSpPr>
              <a:spLocks noChangeArrowheads="1"/>
            </p:cNvSpPr>
            <p:nvPr/>
          </p:nvSpPr>
          <p:spPr bwMode="auto">
            <a:xfrm>
              <a:off x="3683000" y="20256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6" name="Rectangle 108"/>
            <p:cNvSpPr>
              <a:spLocks noChangeArrowheads="1"/>
            </p:cNvSpPr>
            <p:nvPr/>
          </p:nvSpPr>
          <p:spPr bwMode="auto">
            <a:xfrm>
              <a:off x="25400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7" name="Rectangle 109"/>
            <p:cNvSpPr>
              <a:spLocks noChangeArrowheads="1"/>
            </p:cNvSpPr>
            <p:nvPr/>
          </p:nvSpPr>
          <p:spPr bwMode="auto">
            <a:xfrm>
              <a:off x="27686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8" name="Rectangle 110"/>
            <p:cNvSpPr>
              <a:spLocks noChangeArrowheads="1"/>
            </p:cNvSpPr>
            <p:nvPr/>
          </p:nvSpPr>
          <p:spPr bwMode="auto">
            <a:xfrm>
              <a:off x="2997200" y="22542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9" name="Rectangle 111"/>
            <p:cNvSpPr>
              <a:spLocks noChangeArrowheads="1"/>
            </p:cNvSpPr>
            <p:nvPr/>
          </p:nvSpPr>
          <p:spPr bwMode="auto">
            <a:xfrm>
              <a:off x="3225800" y="22542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0" name="Rectangle 112"/>
            <p:cNvSpPr>
              <a:spLocks noChangeArrowheads="1"/>
            </p:cNvSpPr>
            <p:nvPr/>
          </p:nvSpPr>
          <p:spPr bwMode="auto">
            <a:xfrm>
              <a:off x="20828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1" name="Rectangle 113"/>
            <p:cNvSpPr>
              <a:spLocks noChangeArrowheads="1"/>
            </p:cNvSpPr>
            <p:nvPr/>
          </p:nvSpPr>
          <p:spPr bwMode="auto">
            <a:xfrm>
              <a:off x="23114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2" name="Rectangle 114"/>
            <p:cNvSpPr>
              <a:spLocks noChangeArrowheads="1"/>
            </p:cNvSpPr>
            <p:nvPr/>
          </p:nvSpPr>
          <p:spPr bwMode="auto">
            <a:xfrm>
              <a:off x="25400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3" name="Rectangle 115"/>
            <p:cNvSpPr>
              <a:spLocks noChangeArrowheads="1"/>
            </p:cNvSpPr>
            <p:nvPr/>
          </p:nvSpPr>
          <p:spPr bwMode="auto">
            <a:xfrm>
              <a:off x="27686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4" name="Rectangle 116"/>
            <p:cNvSpPr>
              <a:spLocks noChangeArrowheads="1"/>
            </p:cNvSpPr>
            <p:nvPr/>
          </p:nvSpPr>
          <p:spPr bwMode="auto">
            <a:xfrm>
              <a:off x="3225800" y="24828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5" name="Line 117"/>
            <p:cNvSpPr>
              <a:spLocks noChangeShapeType="1"/>
            </p:cNvSpPr>
            <p:nvPr/>
          </p:nvSpPr>
          <p:spPr bwMode="auto">
            <a:xfrm>
              <a:off x="1854200" y="1416050"/>
              <a:ext cx="1588" cy="22098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6" name="Line 118"/>
            <p:cNvSpPr>
              <a:spLocks noChangeShapeType="1"/>
            </p:cNvSpPr>
            <p:nvPr/>
          </p:nvSpPr>
          <p:spPr bwMode="auto">
            <a:xfrm>
              <a:off x="2082800" y="1416050"/>
              <a:ext cx="1588" cy="22098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7" name="Text Box 119"/>
            <p:cNvSpPr txBox="1">
              <a:spLocks noChangeArrowheads="1"/>
            </p:cNvSpPr>
            <p:nvPr/>
          </p:nvSpPr>
          <p:spPr bwMode="auto">
            <a:xfrm>
              <a:off x="1790700" y="944563"/>
              <a:ext cx="487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20</a:t>
              </a:r>
            </a:p>
          </p:txBody>
        </p:sp>
        <p:sp>
          <p:nvSpPr>
            <p:cNvPr id="43128" name="Line 120"/>
            <p:cNvSpPr>
              <a:spLocks noChangeShapeType="1"/>
            </p:cNvSpPr>
            <p:nvPr/>
          </p:nvSpPr>
          <p:spPr bwMode="auto">
            <a:xfrm>
              <a:off x="749300" y="3397250"/>
              <a:ext cx="1866900" cy="1588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9" name="Line 121"/>
            <p:cNvSpPr>
              <a:spLocks noChangeShapeType="1"/>
            </p:cNvSpPr>
            <p:nvPr/>
          </p:nvSpPr>
          <p:spPr bwMode="auto">
            <a:xfrm>
              <a:off x="787400" y="3168650"/>
              <a:ext cx="1828800" cy="1588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0" name="Text Box 122"/>
            <p:cNvSpPr txBox="1">
              <a:spLocks noChangeArrowheads="1"/>
            </p:cNvSpPr>
            <p:nvPr/>
          </p:nvSpPr>
          <p:spPr bwMode="auto">
            <a:xfrm>
              <a:off x="407988" y="3092450"/>
              <a:ext cx="3349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8</a:t>
              </a:r>
            </a:p>
          </p:txBody>
        </p:sp>
        <p:sp>
          <p:nvSpPr>
            <p:cNvPr id="43131" name="Line 123"/>
            <p:cNvSpPr>
              <a:spLocks noChangeShapeType="1"/>
            </p:cNvSpPr>
            <p:nvPr/>
          </p:nvSpPr>
          <p:spPr bwMode="auto">
            <a:xfrm>
              <a:off x="3683000" y="1416050"/>
              <a:ext cx="1588" cy="11430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2" name="Line 124"/>
            <p:cNvSpPr>
              <a:spLocks noChangeShapeType="1"/>
            </p:cNvSpPr>
            <p:nvPr/>
          </p:nvSpPr>
          <p:spPr bwMode="auto">
            <a:xfrm>
              <a:off x="3911600" y="1416050"/>
              <a:ext cx="1588" cy="11430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3" name="Text Box 125"/>
            <p:cNvSpPr txBox="1">
              <a:spLocks noChangeArrowheads="1"/>
            </p:cNvSpPr>
            <p:nvPr/>
          </p:nvSpPr>
          <p:spPr bwMode="auto">
            <a:xfrm>
              <a:off x="3532188" y="2559050"/>
              <a:ext cx="4873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28</a:t>
              </a:r>
            </a:p>
          </p:txBody>
        </p:sp>
        <p:grpSp>
          <p:nvGrpSpPr>
            <p:cNvPr id="43134" name="Group 126"/>
            <p:cNvGrpSpPr>
              <a:grpSpLocks/>
            </p:cNvGrpSpPr>
            <p:nvPr/>
          </p:nvGrpSpPr>
          <p:grpSpPr bwMode="auto">
            <a:xfrm>
              <a:off x="2540000" y="2711450"/>
              <a:ext cx="223838" cy="223838"/>
              <a:chOff x="1600" y="1708"/>
              <a:chExt cx="141" cy="141"/>
            </a:xfrm>
          </p:grpSpPr>
          <p:sp>
            <p:nvSpPr>
              <p:cNvPr id="43135" name="Rectangle 127"/>
              <p:cNvSpPr>
                <a:spLocks noChangeArrowheads="1"/>
              </p:cNvSpPr>
              <p:nvPr/>
            </p:nvSpPr>
            <p:spPr bwMode="auto">
              <a:xfrm>
                <a:off x="1602" y="1708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6" name="Line 128"/>
              <p:cNvSpPr>
                <a:spLocks noChangeShapeType="1"/>
              </p:cNvSpPr>
              <p:nvPr/>
            </p:nvSpPr>
            <p:spPr bwMode="auto">
              <a:xfrm>
                <a:off x="1602" y="1708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7" name="Line 129"/>
              <p:cNvSpPr>
                <a:spLocks noChangeShapeType="1"/>
              </p:cNvSpPr>
              <p:nvPr/>
            </p:nvSpPr>
            <p:spPr bwMode="auto">
              <a:xfrm flipH="1">
                <a:off x="1599" y="1708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138" name="Group 130"/>
            <p:cNvGrpSpPr>
              <a:grpSpLocks/>
            </p:cNvGrpSpPr>
            <p:nvPr/>
          </p:nvGrpSpPr>
          <p:grpSpPr bwMode="auto">
            <a:xfrm>
              <a:off x="2997200" y="2482850"/>
              <a:ext cx="223838" cy="223838"/>
              <a:chOff x="1888" y="1564"/>
              <a:chExt cx="141" cy="141"/>
            </a:xfrm>
          </p:grpSpPr>
          <p:sp>
            <p:nvSpPr>
              <p:cNvPr id="43139" name="Rectangle 131"/>
              <p:cNvSpPr>
                <a:spLocks noChangeArrowheads="1"/>
              </p:cNvSpPr>
              <p:nvPr/>
            </p:nvSpPr>
            <p:spPr bwMode="auto">
              <a:xfrm>
                <a:off x="1890" y="1564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0" name="Line 132"/>
              <p:cNvSpPr>
                <a:spLocks noChangeShapeType="1"/>
              </p:cNvSpPr>
              <p:nvPr/>
            </p:nvSpPr>
            <p:spPr bwMode="auto">
              <a:xfrm>
                <a:off x="1890" y="1564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1" name="Line 133"/>
              <p:cNvSpPr>
                <a:spLocks noChangeShapeType="1"/>
              </p:cNvSpPr>
              <p:nvPr/>
            </p:nvSpPr>
            <p:spPr bwMode="auto">
              <a:xfrm flipH="1">
                <a:off x="1887" y="1564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sp>
          <p:nvSpPr>
            <p:cNvPr id="43142" name="AutoShape 134"/>
            <p:cNvSpPr>
              <a:spLocks noChangeArrowheads="1"/>
            </p:cNvSpPr>
            <p:nvPr/>
          </p:nvSpPr>
          <p:spPr bwMode="auto">
            <a:xfrm>
              <a:off x="1816100" y="2187575"/>
              <a:ext cx="836613" cy="831850"/>
            </a:xfrm>
            <a:prstGeom prst="roundRect">
              <a:avLst>
                <a:gd name="adj" fmla="val 16667"/>
              </a:avLst>
            </a:prstGeom>
            <a:solidFill>
              <a:srgbClr val="FF99FF">
                <a:alpha val="70000"/>
              </a:srgbClr>
            </a:solidFill>
            <a:ln w="28440" cap="sq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4" name="Line 136"/>
            <p:cNvSpPr>
              <a:spLocks noChangeShapeType="1"/>
            </p:cNvSpPr>
            <p:nvPr/>
          </p:nvSpPr>
          <p:spPr bwMode="auto">
            <a:xfrm>
              <a:off x="2581275" y="2384425"/>
              <a:ext cx="304800" cy="1588"/>
            </a:xfrm>
            <a:prstGeom prst="line">
              <a:avLst/>
            </a:prstGeom>
            <a:noFill/>
            <a:ln w="38160" cap="sq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5" name="Line 137"/>
            <p:cNvSpPr>
              <a:spLocks noChangeShapeType="1"/>
            </p:cNvSpPr>
            <p:nvPr/>
          </p:nvSpPr>
          <p:spPr bwMode="auto">
            <a:xfrm>
              <a:off x="2005013" y="2816225"/>
              <a:ext cx="1587" cy="304800"/>
            </a:xfrm>
            <a:prstGeom prst="line">
              <a:avLst/>
            </a:prstGeom>
            <a:noFill/>
            <a:ln w="38160" cap="sq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6" name="Text Box 138"/>
            <p:cNvSpPr txBox="1">
              <a:spLocks noChangeArrowheads="1"/>
            </p:cNvSpPr>
            <p:nvPr/>
          </p:nvSpPr>
          <p:spPr bwMode="auto">
            <a:xfrm>
              <a:off x="2787650" y="958850"/>
              <a:ext cx="8826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baseline="30000">
                  <a:solidFill>
                    <a:srgbClr val="FF3300"/>
                  </a:solidFill>
                  <a:latin typeface="Times New Roman" charset="0"/>
                </a:rPr>
                <a:t>34</a:t>
              </a:r>
              <a:r>
                <a:rPr lang="en-US">
                  <a:solidFill>
                    <a:srgbClr val="FF3300"/>
                  </a:solidFill>
                  <a:latin typeface="Times New Roman" charset="0"/>
                </a:rPr>
                <a:t>Mg</a:t>
              </a:r>
            </a:p>
          </p:txBody>
        </p:sp>
        <p:sp>
          <p:nvSpPr>
            <p:cNvPr id="43148" name="Text Box 140"/>
            <p:cNvSpPr txBox="1">
              <a:spLocks noChangeArrowheads="1"/>
            </p:cNvSpPr>
            <p:nvPr/>
          </p:nvSpPr>
          <p:spPr bwMode="auto">
            <a:xfrm>
              <a:off x="882650" y="958850"/>
              <a:ext cx="8826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baseline="30000">
                  <a:latin typeface="Times New Roman" charset="0"/>
                </a:rPr>
                <a:t>32</a:t>
              </a:r>
              <a:r>
                <a:rPr lang="en-US">
                  <a:latin typeface="Times New Roman" charset="0"/>
                </a:rPr>
                <a:t>Mg</a:t>
              </a:r>
            </a:p>
          </p:txBody>
        </p:sp>
        <p:sp>
          <p:nvSpPr>
            <p:cNvPr id="43292" name="Text Box 284"/>
            <p:cNvSpPr txBox="1">
              <a:spLocks noChangeArrowheads="1"/>
            </p:cNvSpPr>
            <p:nvPr/>
          </p:nvSpPr>
          <p:spPr bwMode="auto">
            <a:xfrm>
              <a:off x="2243138" y="3478213"/>
              <a:ext cx="2111375" cy="395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000">
                  <a:latin typeface="Times New Roman" charset="0"/>
                </a:rPr>
                <a:t>Island of Inversion</a:t>
              </a:r>
            </a:p>
          </p:txBody>
        </p:sp>
      </p:grp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Island of deformation </a:t>
            </a:r>
            <a:endParaRPr kumimoji="1" lang="ja-JP" altLang="en-US" dirty="0"/>
          </a:p>
        </p:txBody>
      </p:sp>
      <p:pic>
        <p:nvPicPr>
          <p:cNvPr id="153" name="図 152" descr="38m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642470"/>
            <a:ext cx="3671784" cy="2480235"/>
          </a:xfrm>
          <a:prstGeom prst="rect">
            <a:avLst/>
          </a:prstGeom>
        </p:spPr>
      </p:pic>
      <p:grpSp>
        <p:nvGrpSpPr>
          <p:cNvPr id="154" name="図形グループ 153"/>
          <p:cNvGrpSpPr/>
          <p:nvPr/>
        </p:nvGrpSpPr>
        <p:grpSpPr>
          <a:xfrm>
            <a:off x="277015" y="819827"/>
            <a:ext cx="3799065" cy="2592834"/>
            <a:chOff x="-36512" y="44624"/>
            <a:chExt cx="5257800" cy="3804590"/>
          </a:xfrm>
        </p:grpSpPr>
        <p:pic>
          <p:nvPicPr>
            <p:cNvPr id="155" name="図 154" descr="3436mg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01"/>
            <a:stretch/>
          </p:blipFill>
          <p:spPr>
            <a:xfrm>
              <a:off x="-36512" y="44624"/>
              <a:ext cx="5257800" cy="3216323"/>
            </a:xfrm>
            <a:prstGeom prst="rect">
              <a:avLst/>
            </a:prstGeom>
          </p:spPr>
        </p:pic>
        <p:pic>
          <p:nvPicPr>
            <p:cNvPr id="156" name="図 155" descr="3436mg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059"/>
            <a:stretch/>
          </p:blipFill>
          <p:spPr>
            <a:xfrm>
              <a:off x="-36512" y="3304642"/>
              <a:ext cx="5257800" cy="544572"/>
            </a:xfrm>
            <a:prstGeom prst="rect">
              <a:avLst/>
            </a:prstGeom>
          </p:spPr>
        </p:pic>
      </p:grpSp>
      <p:sp>
        <p:nvSpPr>
          <p:cNvPr id="158" name="Text Box 278"/>
          <p:cNvSpPr txBox="1">
            <a:spLocks noChangeArrowheads="1"/>
          </p:cNvSpPr>
          <p:nvPr/>
        </p:nvSpPr>
        <p:spPr bwMode="auto">
          <a:xfrm>
            <a:off x="2762733" y="971225"/>
            <a:ext cx="921403" cy="5224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36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Mg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61" name="Text Box 278"/>
          <p:cNvSpPr txBox="1">
            <a:spLocks noChangeArrowheads="1"/>
          </p:cNvSpPr>
          <p:nvPr/>
        </p:nvSpPr>
        <p:spPr bwMode="auto">
          <a:xfrm>
            <a:off x="5469733" y="792157"/>
            <a:ext cx="921403" cy="5224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38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Mg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2" name="右矢印 1"/>
          <p:cNvSpPr/>
          <p:nvPr/>
        </p:nvSpPr>
        <p:spPr bwMode="auto">
          <a:xfrm rot="1855784">
            <a:off x="4258237" y="3167529"/>
            <a:ext cx="1001059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66" name="右矢印 165"/>
          <p:cNvSpPr/>
          <p:nvPr/>
        </p:nvSpPr>
        <p:spPr bwMode="auto">
          <a:xfrm rot="6204483">
            <a:off x="5541357" y="3114581"/>
            <a:ext cx="624549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69" name="Text Box 298"/>
          <p:cNvSpPr txBox="1">
            <a:spLocks noChangeArrowheads="1"/>
          </p:cNvSpPr>
          <p:nvPr/>
        </p:nvSpPr>
        <p:spPr bwMode="auto">
          <a:xfrm>
            <a:off x="172384" y="3568269"/>
            <a:ext cx="4610568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aseline="33000" dirty="0" smtClean="0"/>
              <a:t>36,38</a:t>
            </a:r>
            <a:r>
              <a:rPr lang="en-US" sz="2000" dirty="0" smtClean="0"/>
              <a:t>Mg</a:t>
            </a:r>
            <a:r>
              <a:rPr lang="en-US" sz="2000" dirty="0"/>
              <a:t>: </a:t>
            </a:r>
            <a:endParaRPr lang="en-US" sz="2000" dirty="0" smtClean="0"/>
          </a:p>
          <a:p>
            <a:r>
              <a:rPr lang="en-US" sz="2000" dirty="0" smtClean="0"/>
              <a:t>P</a:t>
            </a:r>
            <a:r>
              <a:rPr lang="en-US" sz="2000" dirty="0"/>
              <a:t>. Doornenbal, </a:t>
            </a:r>
            <a:r>
              <a:rPr lang="en-US" sz="2000" i="1" dirty="0" smtClean="0"/>
              <a:t>et </a:t>
            </a:r>
            <a:r>
              <a:rPr lang="en-US" sz="2000" i="1" dirty="0"/>
              <a:t>al.</a:t>
            </a:r>
            <a:r>
              <a:rPr lang="en-US" sz="2000" dirty="0"/>
              <a:t>, </a:t>
            </a:r>
            <a:endParaRPr lang="en-US" sz="2000" dirty="0" smtClean="0"/>
          </a:p>
          <a:p>
            <a:r>
              <a:rPr lang="en-US" sz="2000" dirty="0" smtClean="0"/>
              <a:t>PRL </a:t>
            </a:r>
            <a:r>
              <a:rPr lang="en-US" sz="2000" dirty="0"/>
              <a:t>111, 212502 (2013).</a:t>
            </a:r>
          </a:p>
        </p:txBody>
      </p:sp>
    </p:spTree>
    <p:extLst>
      <p:ext uri="{BB962C8B-B14F-4D97-AF65-F5344CB8AC3E}">
        <p14:creationId xmlns:p14="http://schemas.microsoft.com/office/powerpoint/2010/main" val="735211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2798577" y="2419176"/>
            <a:ext cx="3946525" cy="2928937"/>
            <a:chOff x="407988" y="944563"/>
            <a:chExt cx="3946525" cy="2928937"/>
          </a:xfrm>
        </p:grpSpPr>
        <p:sp>
          <p:nvSpPr>
            <p:cNvPr id="43009" name="Rectangle 1"/>
            <p:cNvSpPr>
              <a:spLocks noChangeArrowheads="1"/>
            </p:cNvSpPr>
            <p:nvPr/>
          </p:nvSpPr>
          <p:spPr bwMode="auto">
            <a:xfrm>
              <a:off x="367665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10" name="Rectangle 2"/>
            <p:cNvSpPr>
              <a:spLocks noChangeArrowheads="1"/>
            </p:cNvSpPr>
            <p:nvPr/>
          </p:nvSpPr>
          <p:spPr bwMode="auto">
            <a:xfrm>
              <a:off x="3911600" y="2024063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grpSp>
          <p:nvGrpSpPr>
            <p:cNvPr id="43011" name="Group 3"/>
            <p:cNvGrpSpPr>
              <a:grpSpLocks/>
            </p:cNvGrpSpPr>
            <p:nvPr/>
          </p:nvGrpSpPr>
          <p:grpSpPr bwMode="auto">
            <a:xfrm>
              <a:off x="1168400" y="3397250"/>
              <a:ext cx="223838" cy="223838"/>
              <a:chOff x="736" y="2140"/>
              <a:chExt cx="141" cy="141"/>
            </a:xfrm>
          </p:grpSpPr>
          <p:sp>
            <p:nvSpPr>
              <p:cNvPr id="43012" name="Rectangle 4"/>
              <p:cNvSpPr>
                <a:spLocks noChangeArrowheads="1"/>
              </p:cNvSpPr>
              <p:nvPr/>
            </p:nvSpPr>
            <p:spPr bwMode="auto">
              <a:xfrm>
                <a:off x="738" y="214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>
                <a:off x="738" y="214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flipH="1">
                <a:off x="735" y="214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15" name="Group 7"/>
            <p:cNvGrpSpPr>
              <a:grpSpLocks/>
            </p:cNvGrpSpPr>
            <p:nvPr/>
          </p:nvGrpSpPr>
          <p:grpSpPr bwMode="auto">
            <a:xfrm>
              <a:off x="1397000" y="3397250"/>
              <a:ext cx="223838" cy="223838"/>
              <a:chOff x="880" y="2140"/>
              <a:chExt cx="141" cy="141"/>
            </a:xfrm>
          </p:grpSpPr>
          <p:sp>
            <p:nvSpPr>
              <p:cNvPr id="43016" name="Rectangle 8"/>
              <p:cNvSpPr>
                <a:spLocks noChangeArrowheads="1"/>
              </p:cNvSpPr>
              <p:nvPr/>
            </p:nvSpPr>
            <p:spPr bwMode="auto">
              <a:xfrm>
                <a:off x="882" y="214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882" y="214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8" name="Line 10"/>
              <p:cNvSpPr>
                <a:spLocks noChangeShapeType="1"/>
              </p:cNvSpPr>
              <p:nvPr/>
            </p:nvSpPr>
            <p:spPr bwMode="auto">
              <a:xfrm flipH="1">
                <a:off x="879" y="214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1168400" y="3168650"/>
              <a:ext cx="223838" cy="223838"/>
              <a:chOff x="736" y="1996"/>
              <a:chExt cx="141" cy="141"/>
            </a:xfrm>
          </p:grpSpPr>
          <p:sp>
            <p:nvSpPr>
              <p:cNvPr id="43020" name="Rectangle 12"/>
              <p:cNvSpPr>
                <a:spLocks noChangeArrowheads="1"/>
              </p:cNvSpPr>
              <p:nvPr/>
            </p:nvSpPr>
            <p:spPr bwMode="auto">
              <a:xfrm>
                <a:off x="738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1" name="Line 13"/>
              <p:cNvSpPr>
                <a:spLocks noChangeShapeType="1"/>
              </p:cNvSpPr>
              <p:nvPr/>
            </p:nvSpPr>
            <p:spPr bwMode="auto">
              <a:xfrm>
                <a:off x="738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2" name="Line 14"/>
              <p:cNvSpPr>
                <a:spLocks noChangeShapeType="1"/>
              </p:cNvSpPr>
              <p:nvPr/>
            </p:nvSpPr>
            <p:spPr bwMode="auto">
              <a:xfrm flipH="1">
                <a:off x="735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23" name="Group 15"/>
            <p:cNvGrpSpPr>
              <a:grpSpLocks/>
            </p:cNvGrpSpPr>
            <p:nvPr/>
          </p:nvGrpSpPr>
          <p:grpSpPr bwMode="auto">
            <a:xfrm>
              <a:off x="1397000" y="3168650"/>
              <a:ext cx="223838" cy="223838"/>
              <a:chOff x="880" y="1996"/>
              <a:chExt cx="141" cy="141"/>
            </a:xfrm>
          </p:grpSpPr>
          <p:sp>
            <p:nvSpPr>
              <p:cNvPr id="43024" name="Rectangle 16"/>
              <p:cNvSpPr>
                <a:spLocks noChangeArrowheads="1"/>
              </p:cNvSpPr>
              <p:nvPr/>
            </p:nvSpPr>
            <p:spPr bwMode="auto">
              <a:xfrm>
                <a:off x="882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5" name="Line 17"/>
              <p:cNvSpPr>
                <a:spLocks noChangeShapeType="1"/>
              </p:cNvSpPr>
              <p:nvPr/>
            </p:nvSpPr>
            <p:spPr bwMode="auto">
              <a:xfrm>
                <a:off x="882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6" name="Line 18"/>
              <p:cNvSpPr>
                <a:spLocks noChangeShapeType="1"/>
              </p:cNvSpPr>
              <p:nvPr/>
            </p:nvSpPr>
            <p:spPr bwMode="auto">
              <a:xfrm flipH="1">
                <a:off x="879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27" name="Group 19"/>
            <p:cNvGrpSpPr>
              <a:grpSpLocks/>
            </p:cNvGrpSpPr>
            <p:nvPr/>
          </p:nvGrpSpPr>
          <p:grpSpPr bwMode="auto">
            <a:xfrm>
              <a:off x="1625600" y="2940050"/>
              <a:ext cx="223838" cy="223838"/>
              <a:chOff x="1024" y="1852"/>
              <a:chExt cx="141" cy="141"/>
            </a:xfrm>
          </p:grpSpPr>
          <p:sp>
            <p:nvSpPr>
              <p:cNvPr id="43028" name="Rectangle 20"/>
              <p:cNvSpPr>
                <a:spLocks noChangeArrowheads="1"/>
              </p:cNvSpPr>
              <p:nvPr/>
            </p:nvSpPr>
            <p:spPr bwMode="auto">
              <a:xfrm>
                <a:off x="1026" y="1852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9" name="Line 21"/>
              <p:cNvSpPr>
                <a:spLocks noChangeShapeType="1"/>
              </p:cNvSpPr>
              <p:nvPr/>
            </p:nvSpPr>
            <p:spPr bwMode="auto">
              <a:xfrm>
                <a:off x="1026" y="1852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0" name="Line 22"/>
              <p:cNvSpPr>
                <a:spLocks noChangeShapeType="1"/>
              </p:cNvSpPr>
              <p:nvPr/>
            </p:nvSpPr>
            <p:spPr bwMode="auto">
              <a:xfrm flipH="1">
                <a:off x="1023" y="1852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1" name="Group 23"/>
            <p:cNvGrpSpPr>
              <a:grpSpLocks/>
            </p:cNvGrpSpPr>
            <p:nvPr/>
          </p:nvGrpSpPr>
          <p:grpSpPr bwMode="auto">
            <a:xfrm>
              <a:off x="3454400" y="2254250"/>
              <a:ext cx="223838" cy="223838"/>
              <a:chOff x="2176" y="1420"/>
              <a:chExt cx="141" cy="141"/>
            </a:xfrm>
          </p:grpSpPr>
          <p:sp>
            <p:nvSpPr>
              <p:cNvPr id="43032" name="Rectangle 24"/>
              <p:cNvSpPr>
                <a:spLocks noChangeArrowheads="1"/>
              </p:cNvSpPr>
              <p:nvPr/>
            </p:nvSpPr>
            <p:spPr bwMode="auto">
              <a:xfrm>
                <a:off x="2178" y="142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3" name="Line 25"/>
              <p:cNvSpPr>
                <a:spLocks noChangeShapeType="1"/>
              </p:cNvSpPr>
              <p:nvPr/>
            </p:nvSpPr>
            <p:spPr bwMode="auto">
              <a:xfrm>
                <a:off x="2178" y="142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4" name="Line 26"/>
              <p:cNvSpPr>
                <a:spLocks noChangeShapeType="1"/>
              </p:cNvSpPr>
              <p:nvPr/>
            </p:nvSpPr>
            <p:spPr bwMode="auto">
              <a:xfrm flipH="1">
                <a:off x="2175" y="142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5" name="Group 27"/>
            <p:cNvGrpSpPr>
              <a:grpSpLocks/>
            </p:cNvGrpSpPr>
            <p:nvPr/>
          </p:nvGrpSpPr>
          <p:grpSpPr bwMode="auto">
            <a:xfrm>
              <a:off x="2082800" y="2940050"/>
              <a:ext cx="223838" cy="223838"/>
              <a:chOff x="1312" y="1852"/>
              <a:chExt cx="141" cy="141"/>
            </a:xfrm>
          </p:grpSpPr>
          <p:sp>
            <p:nvSpPr>
              <p:cNvPr id="43036" name="Rectangle 28"/>
              <p:cNvSpPr>
                <a:spLocks noChangeArrowheads="1"/>
              </p:cNvSpPr>
              <p:nvPr/>
            </p:nvSpPr>
            <p:spPr bwMode="auto">
              <a:xfrm>
                <a:off x="1314" y="1852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7" name="Line 29"/>
              <p:cNvSpPr>
                <a:spLocks noChangeShapeType="1"/>
              </p:cNvSpPr>
              <p:nvPr/>
            </p:nvSpPr>
            <p:spPr bwMode="auto">
              <a:xfrm>
                <a:off x="1314" y="1852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8" name="Line 30"/>
              <p:cNvSpPr>
                <a:spLocks noChangeShapeType="1"/>
              </p:cNvSpPr>
              <p:nvPr/>
            </p:nvSpPr>
            <p:spPr bwMode="auto">
              <a:xfrm flipH="1">
                <a:off x="1311" y="1852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9" name="Group 31"/>
            <p:cNvGrpSpPr>
              <a:grpSpLocks/>
            </p:cNvGrpSpPr>
            <p:nvPr/>
          </p:nvGrpSpPr>
          <p:grpSpPr bwMode="auto">
            <a:xfrm>
              <a:off x="1625600" y="3168650"/>
              <a:ext cx="223838" cy="223838"/>
              <a:chOff x="1024" y="1996"/>
              <a:chExt cx="141" cy="141"/>
            </a:xfrm>
          </p:grpSpPr>
          <p:sp>
            <p:nvSpPr>
              <p:cNvPr id="43040" name="Rectangle 32"/>
              <p:cNvSpPr>
                <a:spLocks noChangeArrowheads="1"/>
              </p:cNvSpPr>
              <p:nvPr/>
            </p:nvSpPr>
            <p:spPr bwMode="auto">
              <a:xfrm>
                <a:off x="1026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1" name="Line 33"/>
              <p:cNvSpPr>
                <a:spLocks noChangeShapeType="1"/>
              </p:cNvSpPr>
              <p:nvPr/>
            </p:nvSpPr>
            <p:spPr bwMode="auto">
              <a:xfrm>
                <a:off x="1026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2" name="Line 34"/>
              <p:cNvSpPr>
                <a:spLocks noChangeShapeType="1"/>
              </p:cNvSpPr>
              <p:nvPr/>
            </p:nvSpPr>
            <p:spPr bwMode="auto">
              <a:xfrm flipH="1">
                <a:off x="1023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43" name="Group 35"/>
            <p:cNvGrpSpPr>
              <a:grpSpLocks/>
            </p:cNvGrpSpPr>
            <p:nvPr/>
          </p:nvGrpSpPr>
          <p:grpSpPr bwMode="auto">
            <a:xfrm>
              <a:off x="1854200" y="3168650"/>
              <a:ext cx="223838" cy="223838"/>
              <a:chOff x="1168" y="1996"/>
              <a:chExt cx="141" cy="141"/>
            </a:xfrm>
          </p:grpSpPr>
          <p:sp>
            <p:nvSpPr>
              <p:cNvPr id="43044" name="Rectangle 36"/>
              <p:cNvSpPr>
                <a:spLocks noChangeArrowheads="1"/>
              </p:cNvSpPr>
              <p:nvPr/>
            </p:nvSpPr>
            <p:spPr bwMode="auto">
              <a:xfrm>
                <a:off x="1170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5" name="Line 37"/>
              <p:cNvSpPr>
                <a:spLocks noChangeShapeType="1"/>
              </p:cNvSpPr>
              <p:nvPr/>
            </p:nvSpPr>
            <p:spPr bwMode="auto">
              <a:xfrm>
                <a:off x="1170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6" name="Line 38"/>
              <p:cNvSpPr>
                <a:spLocks noChangeShapeType="1"/>
              </p:cNvSpPr>
              <p:nvPr/>
            </p:nvSpPr>
            <p:spPr bwMode="auto">
              <a:xfrm flipH="1">
                <a:off x="1167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sp>
          <p:nvSpPr>
            <p:cNvPr id="43047" name="Rectangle 39"/>
            <p:cNvSpPr>
              <a:spLocks noChangeArrowheads="1"/>
            </p:cNvSpPr>
            <p:nvPr/>
          </p:nvSpPr>
          <p:spPr bwMode="auto">
            <a:xfrm>
              <a:off x="939800" y="3625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48" name="Rectangle 40"/>
            <p:cNvSpPr>
              <a:spLocks noChangeArrowheads="1"/>
            </p:cNvSpPr>
            <p:nvPr/>
          </p:nvSpPr>
          <p:spPr bwMode="auto">
            <a:xfrm>
              <a:off x="939800" y="3397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49" name="Rectangle 41"/>
            <p:cNvSpPr>
              <a:spLocks noChangeArrowheads="1"/>
            </p:cNvSpPr>
            <p:nvPr/>
          </p:nvSpPr>
          <p:spPr bwMode="auto">
            <a:xfrm>
              <a:off x="939800" y="3168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0" name="Rectangle 42"/>
            <p:cNvSpPr>
              <a:spLocks noChangeArrowheads="1"/>
            </p:cNvSpPr>
            <p:nvPr/>
          </p:nvSpPr>
          <p:spPr bwMode="auto">
            <a:xfrm>
              <a:off x="9398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1" name="Rectangle 43"/>
            <p:cNvSpPr>
              <a:spLocks noChangeArrowheads="1"/>
            </p:cNvSpPr>
            <p:nvPr/>
          </p:nvSpPr>
          <p:spPr bwMode="auto">
            <a:xfrm>
              <a:off x="11684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2" name="Rectangle 44"/>
            <p:cNvSpPr>
              <a:spLocks noChangeArrowheads="1"/>
            </p:cNvSpPr>
            <p:nvPr/>
          </p:nvSpPr>
          <p:spPr bwMode="auto">
            <a:xfrm>
              <a:off x="13970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3" name="Rectangle 45"/>
            <p:cNvSpPr>
              <a:spLocks noChangeArrowheads="1"/>
            </p:cNvSpPr>
            <p:nvPr/>
          </p:nvSpPr>
          <p:spPr bwMode="auto">
            <a:xfrm>
              <a:off x="9398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4" name="Rectangle 46"/>
            <p:cNvSpPr>
              <a:spLocks noChangeArrowheads="1"/>
            </p:cNvSpPr>
            <p:nvPr/>
          </p:nvSpPr>
          <p:spPr bwMode="auto">
            <a:xfrm>
              <a:off x="11684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5" name="Rectangle 47"/>
            <p:cNvSpPr>
              <a:spLocks noChangeArrowheads="1"/>
            </p:cNvSpPr>
            <p:nvPr/>
          </p:nvSpPr>
          <p:spPr bwMode="auto">
            <a:xfrm>
              <a:off x="13970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6" name="Rectangle 48"/>
            <p:cNvSpPr>
              <a:spLocks noChangeArrowheads="1"/>
            </p:cNvSpPr>
            <p:nvPr/>
          </p:nvSpPr>
          <p:spPr bwMode="auto">
            <a:xfrm>
              <a:off x="16256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7" name="Rectangle 49"/>
            <p:cNvSpPr>
              <a:spLocks noChangeArrowheads="1"/>
            </p:cNvSpPr>
            <p:nvPr/>
          </p:nvSpPr>
          <p:spPr bwMode="auto">
            <a:xfrm>
              <a:off x="9398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8" name="Rectangle 50"/>
            <p:cNvSpPr>
              <a:spLocks noChangeArrowheads="1"/>
            </p:cNvSpPr>
            <p:nvPr/>
          </p:nvSpPr>
          <p:spPr bwMode="auto">
            <a:xfrm>
              <a:off x="11684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9" name="Rectangle 51"/>
            <p:cNvSpPr>
              <a:spLocks noChangeArrowheads="1"/>
            </p:cNvSpPr>
            <p:nvPr/>
          </p:nvSpPr>
          <p:spPr bwMode="auto">
            <a:xfrm>
              <a:off x="13970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0" name="Rectangle 52"/>
            <p:cNvSpPr>
              <a:spLocks noChangeArrowheads="1"/>
            </p:cNvSpPr>
            <p:nvPr/>
          </p:nvSpPr>
          <p:spPr bwMode="auto">
            <a:xfrm>
              <a:off x="16256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1" name="Rectangle 53"/>
            <p:cNvSpPr>
              <a:spLocks noChangeArrowheads="1"/>
            </p:cNvSpPr>
            <p:nvPr/>
          </p:nvSpPr>
          <p:spPr bwMode="auto">
            <a:xfrm>
              <a:off x="18542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2" name="Rectangle 54"/>
            <p:cNvSpPr>
              <a:spLocks noChangeArrowheads="1"/>
            </p:cNvSpPr>
            <p:nvPr/>
          </p:nvSpPr>
          <p:spPr bwMode="auto">
            <a:xfrm>
              <a:off x="2311400" y="2254250"/>
              <a:ext cx="228600" cy="22860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3" name="Rectangle 55"/>
            <p:cNvSpPr>
              <a:spLocks noChangeArrowheads="1"/>
            </p:cNvSpPr>
            <p:nvPr/>
          </p:nvSpPr>
          <p:spPr bwMode="auto">
            <a:xfrm>
              <a:off x="9398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4" name="Rectangle 56"/>
            <p:cNvSpPr>
              <a:spLocks noChangeArrowheads="1"/>
            </p:cNvSpPr>
            <p:nvPr/>
          </p:nvSpPr>
          <p:spPr bwMode="auto">
            <a:xfrm>
              <a:off x="11684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5" name="Rectangle 57"/>
            <p:cNvSpPr>
              <a:spLocks noChangeArrowheads="1"/>
            </p:cNvSpPr>
            <p:nvPr/>
          </p:nvSpPr>
          <p:spPr bwMode="auto">
            <a:xfrm>
              <a:off x="13970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6" name="Rectangle 58"/>
            <p:cNvSpPr>
              <a:spLocks noChangeArrowheads="1"/>
            </p:cNvSpPr>
            <p:nvPr/>
          </p:nvSpPr>
          <p:spPr bwMode="auto">
            <a:xfrm>
              <a:off x="16256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7" name="Rectangle 59"/>
            <p:cNvSpPr>
              <a:spLocks noChangeArrowheads="1"/>
            </p:cNvSpPr>
            <p:nvPr/>
          </p:nvSpPr>
          <p:spPr bwMode="auto">
            <a:xfrm>
              <a:off x="18542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8" name="Rectangle 60"/>
            <p:cNvSpPr>
              <a:spLocks noChangeArrowheads="1"/>
            </p:cNvSpPr>
            <p:nvPr/>
          </p:nvSpPr>
          <p:spPr bwMode="auto">
            <a:xfrm>
              <a:off x="20828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9" name="Rectangle 61"/>
            <p:cNvSpPr>
              <a:spLocks noChangeArrowheads="1"/>
            </p:cNvSpPr>
            <p:nvPr/>
          </p:nvSpPr>
          <p:spPr bwMode="auto">
            <a:xfrm>
              <a:off x="939800" y="1797050"/>
              <a:ext cx="228600" cy="228600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0" name="Rectangle 62"/>
            <p:cNvSpPr>
              <a:spLocks noChangeArrowheads="1"/>
            </p:cNvSpPr>
            <p:nvPr/>
          </p:nvSpPr>
          <p:spPr bwMode="auto">
            <a:xfrm>
              <a:off x="939800" y="1568450"/>
              <a:ext cx="228600" cy="228600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1" name="Rectangle 63"/>
            <p:cNvSpPr>
              <a:spLocks noChangeArrowheads="1"/>
            </p:cNvSpPr>
            <p:nvPr/>
          </p:nvSpPr>
          <p:spPr bwMode="auto">
            <a:xfrm>
              <a:off x="18542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2" name="Rectangle 64"/>
            <p:cNvSpPr>
              <a:spLocks noChangeArrowheads="1"/>
            </p:cNvSpPr>
            <p:nvPr/>
          </p:nvSpPr>
          <p:spPr bwMode="auto">
            <a:xfrm>
              <a:off x="2311400" y="29400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3" name="Rectangle 65"/>
            <p:cNvSpPr>
              <a:spLocks noChangeArrowheads="1"/>
            </p:cNvSpPr>
            <p:nvPr/>
          </p:nvSpPr>
          <p:spPr bwMode="auto">
            <a:xfrm>
              <a:off x="23114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4" name="Rectangle 66"/>
            <p:cNvSpPr>
              <a:spLocks noChangeArrowheads="1"/>
            </p:cNvSpPr>
            <p:nvPr/>
          </p:nvSpPr>
          <p:spPr bwMode="auto">
            <a:xfrm>
              <a:off x="1854200" y="2711450"/>
              <a:ext cx="228600" cy="22860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5" name="Rectangle 67"/>
            <p:cNvSpPr>
              <a:spLocks noChangeArrowheads="1"/>
            </p:cNvSpPr>
            <p:nvPr/>
          </p:nvSpPr>
          <p:spPr bwMode="auto">
            <a:xfrm>
              <a:off x="2082800" y="27114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6" name="Rectangle 68"/>
            <p:cNvSpPr>
              <a:spLocks noChangeArrowheads="1"/>
            </p:cNvSpPr>
            <p:nvPr/>
          </p:nvSpPr>
          <p:spPr bwMode="auto">
            <a:xfrm>
              <a:off x="2768600" y="27114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7" name="Rectangle 69"/>
            <p:cNvSpPr>
              <a:spLocks noChangeArrowheads="1"/>
            </p:cNvSpPr>
            <p:nvPr/>
          </p:nvSpPr>
          <p:spPr bwMode="auto">
            <a:xfrm>
              <a:off x="23114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8" name="Rectangle 70"/>
            <p:cNvSpPr>
              <a:spLocks noChangeArrowheads="1"/>
            </p:cNvSpPr>
            <p:nvPr/>
          </p:nvSpPr>
          <p:spPr bwMode="auto">
            <a:xfrm>
              <a:off x="939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9" name="Rectangle 71"/>
            <p:cNvSpPr>
              <a:spLocks noChangeArrowheads="1"/>
            </p:cNvSpPr>
            <p:nvPr/>
          </p:nvSpPr>
          <p:spPr bwMode="auto">
            <a:xfrm>
              <a:off x="11684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0" name="Rectangle 72"/>
            <p:cNvSpPr>
              <a:spLocks noChangeArrowheads="1"/>
            </p:cNvSpPr>
            <p:nvPr/>
          </p:nvSpPr>
          <p:spPr bwMode="auto">
            <a:xfrm>
              <a:off x="13970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1" name="Rectangle 73"/>
            <p:cNvSpPr>
              <a:spLocks noChangeArrowheads="1"/>
            </p:cNvSpPr>
            <p:nvPr/>
          </p:nvSpPr>
          <p:spPr bwMode="auto">
            <a:xfrm>
              <a:off x="16256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2" name="Rectangle 74"/>
            <p:cNvSpPr>
              <a:spLocks noChangeArrowheads="1"/>
            </p:cNvSpPr>
            <p:nvPr/>
          </p:nvSpPr>
          <p:spPr bwMode="auto">
            <a:xfrm>
              <a:off x="18542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3" name="Rectangle 75"/>
            <p:cNvSpPr>
              <a:spLocks noChangeArrowheads="1"/>
            </p:cNvSpPr>
            <p:nvPr/>
          </p:nvSpPr>
          <p:spPr bwMode="auto">
            <a:xfrm>
              <a:off x="2082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4" name="Rectangle 76"/>
            <p:cNvSpPr>
              <a:spLocks noChangeArrowheads="1"/>
            </p:cNvSpPr>
            <p:nvPr/>
          </p:nvSpPr>
          <p:spPr bwMode="auto">
            <a:xfrm>
              <a:off x="2768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5" name="Rectangle 77"/>
            <p:cNvSpPr>
              <a:spLocks noChangeArrowheads="1"/>
            </p:cNvSpPr>
            <p:nvPr/>
          </p:nvSpPr>
          <p:spPr bwMode="auto">
            <a:xfrm>
              <a:off x="1168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6" name="Rectangle 78"/>
            <p:cNvSpPr>
              <a:spLocks noChangeArrowheads="1"/>
            </p:cNvSpPr>
            <p:nvPr/>
          </p:nvSpPr>
          <p:spPr bwMode="auto">
            <a:xfrm>
              <a:off x="13970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7" name="Rectangle 79"/>
            <p:cNvSpPr>
              <a:spLocks noChangeArrowheads="1"/>
            </p:cNvSpPr>
            <p:nvPr/>
          </p:nvSpPr>
          <p:spPr bwMode="auto">
            <a:xfrm>
              <a:off x="1625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8" name="Rectangle 80"/>
            <p:cNvSpPr>
              <a:spLocks noChangeArrowheads="1"/>
            </p:cNvSpPr>
            <p:nvPr/>
          </p:nvSpPr>
          <p:spPr bwMode="auto">
            <a:xfrm>
              <a:off x="18542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9" name="Rectangle 81"/>
            <p:cNvSpPr>
              <a:spLocks noChangeArrowheads="1"/>
            </p:cNvSpPr>
            <p:nvPr/>
          </p:nvSpPr>
          <p:spPr bwMode="auto">
            <a:xfrm>
              <a:off x="20828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0" name="Rectangle 82"/>
            <p:cNvSpPr>
              <a:spLocks noChangeArrowheads="1"/>
            </p:cNvSpPr>
            <p:nvPr/>
          </p:nvSpPr>
          <p:spPr bwMode="auto">
            <a:xfrm>
              <a:off x="2311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1" name="Rectangle 83"/>
            <p:cNvSpPr>
              <a:spLocks noChangeArrowheads="1"/>
            </p:cNvSpPr>
            <p:nvPr/>
          </p:nvSpPr>
          <p:spPr bwMode="auto">
            <a:xfrm>
              <a:off x="25400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2" name="Rectangle 84"/>
            <p:cNvSpPr>
              <a:spLocks noChangeArrowheads="1"/>
            </p:cNvSpPr>
            <p:nvPr/>
          </p:nvSpPr>
          <p:spPr bwMode="auto">
            <a:xfrm>
              <a:off x="2768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3" name="Rectangle 85"/>
            <p:cNvSpPr>
              <a:spLocks noChangeArrowheads="1"/>
            </p:cNvSpPr>
            <p:nvPr/>
          </p:nvSpPr>
          <p:spPr bwMode="auto">
            <a:xfrm>
              <a:off x="1168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4" name="Rectangle 86"/>
            <p:cNvSpPr>
              <a:spLocks noChangeArrowheads="1"/>
            </p:cNvSpPr>
            <p:nvPr/>
          </p:nvSpPr>
          <p:spPr bwMode="auto">
            <a:xfrm>
              <a:off x="1397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5" name="Rectangle 87"/>
            <p:cNvSpPr>
              <a:spLocks noChangeArrowheads="1"/>
            </p:cNvSpPr>
            <p:nvPr/>
          </p:nvSpPr>
          <p:spPr bwMode="auto">
            <a:xfrm>
              <a:off x="1625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6" name="Rectangle 88"/>
            <p:cNvSpPr>
              <a:spLocks noChangeArrowheads="1"/>
            </p:cNvSpPr>
            <p:nvPr/>
          </p:nvSpPr>
          <p:spPr bwMode="auto">
            <a:xfrm>
              <a:off x="18542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7" name="Rectangle 89"/>
            <p:cNvSpPr>
              <a:spLocks noChangeArrowheads="1"/>
            </p:cNvSpPr>
            <p:nvPr/>
          </p:nvSpPr>
          <p:spPr bwMode="auto">
            <a:xfrm>
              <a:off x="20828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8" name="Rectangle 90"/>
            <p:cNvSpPr>
              <a:spLocks noChangeArrowheads="1"/>
            </p:cNvSpPr>
            <p:nvPr/>
          </p:nvSpPr>
          <p:spPr bwMode="auto">
            <a:xfrm>
              <a:off x="2311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9" name="Rectangle 91"/>
            <p:cNvSpPr>
              <a:spLocks noChangeArrowheads="1"/>
            </p:cNvSpPr>
            <p:nvPr/>
          </p:nvSpPr>
          <p:spPr bwMode="auto">
            <a:xfrm>
              <a:off x="2540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0" name="Rectangle 92"/>
            <p:cNvSpPr>
              <a:spLocks noChangeArrowheads="1"/>
            </p:cNvSpPr>
            <p:nvPr/>
          </p:nvSpPr>
          <p:spPr bwMode="auto">
            <a:xfrm>
              <a:off x="29972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1" name="Rectangle 93"/>
            <p:cNvSpPr>
              <a:spLocks noChangeArrowheads="1"/>
            </p:cNvSpPr>
            <p:nvPr/>
          </p:nvSpPr>
          <p:spPr bwMode="auto">
            <a:xfrm>
              <a:off x="32258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2" name="Rectangle 94"/>
            <p:cNvSpPr>
              <a:spLocks noChangeArrowheads="1"/>
            </p:cNvSpPr>
            <p:nvPr/>
          </p:nvSpPr>
          <p:spPr bwMode="auto">
            <a:xfrm>
              <a:off x="3454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3" name="Rectangle 95"/>
            <p:cNvSpPr>
              <a:spLocks noChangeArrowheads="1"/>
            </p:cNvSpPr>
            <p:nvPr/>
          </p:nvSpPr>
          <p:spPr bwMode="auto">
            <a:xfrm>
              <a:off x="3683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4" name="Rectangle 96"/>
            <p:cNvSpPr>
              <a:spLocks noChangeArrowheads="1"/>
            </p:cNvSpPr>
            <p:nvPr/>
          </p:nvSpPr>
          <p:spPr bwMode="auto">
            <a:xfrm>
              <a:off x="3911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5" name="Rectangle 97"/>
            <p:cNvSpPr>
              <a:spLocks noChangeArrowheads="1"/>
            </p:cNvSpPr>
            <p:nvPr/>
          </p:nvSpPr>
          <p:spPr bwMode="auto">
            <a:xfrm>
              <a:off x="29972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6" name="Rectangle 98"/>
            <p:cNvSpPr>
              <a:spLocks noChangeArrowheads="1"/>
            </p:cNvSpPr>
            <p:nvPr/>
          </p:nvSpPr>
          <p:spPr bwMode="auto">
            <a:xfrm>
              <a:off x="32258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7" name="Rectangle 99"/>
            <p:cNvSpPr>
              <a:spLocks noChangeArrowheads="1"/>
            </p:cNvSpPr>
            <p:nvPr/>
          </p:nvSpPr>
          <p:spPr bwMode="auto">
            <a:xfrm>
              <a:off x="3454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8" name="Rectangle 100"/>
            <p:cNvSpPr>
              <a:spLocks noChangeArrowheads="1"/>
            </p:cNvSpPr>
            <p:nvPr/>
          </p:nvSpPr>
          <p:spPr bwMode="auto">
            <a:xfrm>
              <a:off x="3683000" y="17970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9" name="Rectangle 101"/>
            <p:cNvSpPr>
              <a:spLocks noChangeArrowheads="1"/>
            </p:cNvSpPr>
            <p:nvPr/>
          </p:nvSpPr>
          <p:spPr bwMode="auto">
            <a:xfrm>
              <a:off x="3911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0" name="Rectangle 102"/>
            <p:cNvSpPr>
              <a:spLocks noChangeArrowheads="1"/>
            </p:cNvSpPr>
            <p:nvPr/>
          </p:nvSpPr>
          <p:spPr bwMode="auto">
            <a:xfrm>
              <a:off x="25400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1" name="Rectangle 103"/>
            <p:cNvSpPr>
              <a:spLocks noChangeArrowheads="1"/>
            </p:cNvSpPr>
            <p:nvPr/>
          </p:nvSpPr>
          <p:spPr bwMode="auto">
            <a:xfrm>
              <a:off x="27686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2" name="Rectangle 104"/>
            <p:cNvSpPr>
              <a:spLocks noChangeArrowheads="1"/>
            </p:cNvSpPr>
            <p:nvPr/>
          </p:nvSpPr>
          <p:spPr bwMode="auto">
            <a:xfrm>
              <a:off x="29972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3" name="Rectangle 105"/>
            <p:cNvSpPr>
              <a:spLocks noChangeArrowheads="1"/>
            </p:cNvSpPr>
            <p:nvPr/>
          </p:nvSpPr>
          <p:spPr bwMode="auto">
            <a:xfrm>
              <a:off x="3225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4" name="Rectangle 106"/>
            <p:cNvSpPr>
              <a:spLocks noChangeArrowheads="1"/>
            </p:cNvSpPr>
            <p:nvPr/>
          </p:nvSpPr>
          <p:spPr bwMode="auto">
            <a:xfrm>
              <a:off x="3454400" y="20256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5" name="Rectangle 107"/>
            <p:cNvSpPr>
              <a:spLocks noChangeArrowheads="1"/>
            </p:cNvSpPr>
            <p:nvPr/>
          </p:nvSpPr>
          <p:spPr bwMode="auto">
            <a:xfrm>
              <a:off x="3683000" y="20256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6" name="Rectangle 108"/>
            <p:cNvSpPr>
              <a:spLocks noChangeArrowheads="1"/>
            </p:cNvSpPr>
            <p:nvPr/>
          </p:nvSpPr>
          <p:spPr bwMode="auto">
            <a:xfrm>
              <a:off x="25400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7" name="Rectangle 109"/>
            <p:cNvSpPr>
              <a:spLocks noChangeArrowheads="1"/>
            </p:cNvSpPr>
            <p:nvPr/>
          </p:nvSpPr>
          <p:spPr bwMode="auto">
            <a:xfrm>
              <a:off x="27686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8" name="Rectangle 110"/>
            <p:cNvSpPr>
              <a:spLocks noChangeArrowheads="1"/>
            </p:cNvSpPr>
            <p:nvPr/>
          </p:nvSpPr>
          <p:spPr bwMode="auto">
            <a:xfrm>
              <a:off x="2997200" y="22542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9" name="Rectangle 111"/>
            <p:cNvSpPr>
              <a:spLocks noChangeArrowheads="1"/>
            </p:cNvSpPr>
            <p:nvPr/>
          </p:nvSpPr>
          <p:spPr bwMode="auto">
            <a:xfrm>
              <a:off x="3225800" y="22542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0" name="Rectangle 112"/>
            <p:cNvSpPr>
              <a:spLocks noChangeArrowheads="1"/>
            </p:cNvSpPr>
            <p:nvPr/>
          </p:nvSpPr>
          <p:spPr bwMode="auto">
            <a:xfrm>
              <a:off x="20828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1" name="Rectangle 113"/>
            <p:cNvSpPr>
              <a:spLocks noChangeArrowheads="1"/>
            </p:cNvSpPr>
            <p:nvPr/>
          </p:nvSpPr>
          <p:spPr bwMode="auto">
            <a:xfrm>
              <a:off x="23114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2" name="Rectangle 114"/>
            <p:cNvSpPr>
              <a:spLocks noChangeArrowheads="1"/>
            </p:cNvSpPr>
            <p:nvPr/>
          </p:nvSpPr>
          <p:spPr bwMode="auto">
            <a:xfrm>
              <a:off x="25400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3" name="Rectangle 115"/>
            <p:cNvSpPr>
              <a:spLocks noChangeArrowheads="1"/>
            </p:cNvSpPr>
            <p:nvPr/>
          </p:nvSpPr>
          <p:spPr bwMode="auto">
            <a:xfrm>
              <a:off x="27686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4" name="Rectangle 116"/>
            <p:cNvSpPr>
              <a:spLocks noChangeArrowheads="1"/>
            </p:cNvSpPr>
            <p:nvPr/>
          </p:nvSpPr>
          <p:spPr bwMode="auto">
            <a:xfrm>
              <a:off x="3225800" y="24828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5" name="Line 117"/>
            <p:cNvSpPr>
              <a:spLocks noChangeShapeType="1"/>
            </p:cNvSpPr>
            <p:nvPr/>
          </p:nvSpPr>
          <p:spPr bwMode="auto">
            <a:xfrm>
              <a:off x="1854200" y="1416050"/>
              <a:ext cx="1588" cy="22098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6" name="Line 118"/>
            <p:cNvSpPr>
              <a:spLocks noChangeShapeType="1"/>
            </p:cNvSpPr>
            <p:nvPr/>
          </p:nvSpPr>
          <p:spPr bwMode="auto">
            <a:xfrm>
              <a:off x="2082800" y="1416050"/>
              <a:ext cx="1588" cy="22098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7" name="Text Box 119"/>
            <p:cNvSpPr txBox="1">
              <a:spLocks noChangeArrowheads="1"/>
            </p:cNvSpPr>
            <p:nvPr/>
          </p:nvSpPr>
          <p:spPr bwMode="auto">
            <a:xfrm>
              <a:off x="1790700" y="944563"/>
              <a:ext cx="487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20</a:t>
              </a:r>
            </a:p>
          </p:txBody>
        </p:sp>
        <p:sp>
          <p:nvSpPr>
            <p:cNvPr id="43128" name="Line 120"/>
            <p:cNvSpPr>
              <a:spLocks noChangeShapeType="1"/>
            </p:cNvSpPr>
            <p:nvPr/>
          </p:nvSpPr>
          <p:spPr bwMode="auto">
            <a:xfrm>
              <a:off x="749300" y="3397250"/>
              <a:ext cx="1866900" cy="1588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9" name="Line 121"/>
            <p:cNvSpPr>
              <a:spLocks noChangeShapeType="1"/>
            </p:cNvSpPr>
            <p:nvPr/>
          </p:nvSpPr>
          <p:spPr bwMode="auto">
            <a:xfrm>
              <a:off x="787400" y="3168650"/>
              <a:ext cx="1828800" cy="1588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0" name="Text Box 122"/>
            <p:cNvSpPr txBox="1">
              <a:spLocks noChangeArrowheads="1"/>
            </p:cNvSpPr>
            <p:nvPr/>
          </p:nvSpPr>
          <p:spPr bwMode="auto">
            <a:xfrm>
              <a:off x="407988" y="3092450"/>
              <a:ext cx="3349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8</a:t>
              </a:r>
            </a:p>
          </p:txBody>
        </p:sp>
        <p:sp>
          <p:nvSpPr>
            <p:cNvPr id="43131" name="Line 123"/>
            <p:cNvSpPr>
              <a:spLocks noChangeShapeType="1"/>
            </p:cNvSpPr>
            <p:nvPr/>
          </p:nvSpPr>
          <p:spPr bwMode="auto">
            <a:xfrm>
              <a:off x="3683000" y="1416050"/>
              <a:ext cx="1588" cy="11430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2" name="Line 124"/>
            <p:cNvSpPr>
              <a:spLocks noChangeShapeType="1"/>
            </p:cNvSpPr>
            <p:nvPr/>
          </p:nvSpPr>
          <p:spPr bwMode="auto">
            <a:xfrm>
              <a:off x="3911600" y="1416050"/>
              <a:ext cx="1588" cy="11430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3" name="Text Box 125"/>
            <p:cNvSpPr txBox="1">
              <a:spLocks noChangeArrowheads="1"/>
            </p:cNvSpPr>
            <p:nvPr/>
          </p:nvSpPr>
          <p:spPr bwMode="auto">
            <a:xfrm>
              <a:off x="3532188" y="2559050"/>
              <a:ext cx="4873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28</a:t>
              </a:r>
            </a:p>
          </p:txBody>
        </p:sp>
        <p:grpSp>
          <p:nvGrpSpPr>
            <p:cNvPr id="43134" name="Group 126"/>
            <p:cNvGrpSpPr>
              <a:grpSpLocks/>
            </p:cNvGrpSpPr>
            <p:nvPr/>
          </p:nvGrpSpPr>
          <p:grpSpPr bwMode="auto">
            <a:xfrm>
              <a:off x="2540000" y="2711450"/>
              <a:ext cx="223838" cy="223838"/>
              <a:chOff x="1600" y="1708"/>
              <a:chExt cx="141" cy="141"/>
            </a:xfrm>
          </p:grpSpPr>
          <p:sp>
            <p:nvSpPr>
              <p:cNvPr id="43135" name="Rectangle 127"/>
              <p:cNvSpPr>
                <a:spLocks noChangeArrowheads="1"/>
              </p:cNvSpPr>
              <p:nvPr/>
            </p:nvSpPr>
            <p:spPr bwMode="auto">
              <a:xfrm>
                <a:off x="1602" y="1708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6" name="Line 128"/>
              <p:cNvSpPr>
                <a:spLocks noChangeShapeType="1"/>
              </p:cNvSpPr>
              <p:nvPr/>
            </p:nvSpPr>
            <p:spPr bwMode="auto">
              <a:xfrm>
                <a:off x="1602" y="1708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7" name="Line 129"/>
              <p:cNvSpPr>
                <a:spLocks noChangeShapeType="1"/>
              </p:cNvSpPr>
              <p:nvPr/>
            </p:nvSpPr>
            <p:spPr bwMode="auto">
              <a:xfrm flipH="1">
                <a:off x="1599" y="1708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138" name="Group 130"/>
            <p:cNvGrpSpPr>
              <a:grpSpLocks/>
            </p:cNvGrpSpPr>
            <p:nvPr/>
          </p:nvGrpSpPr>
          <p:grpSpPr bwMode="auto">
            <a:xfrm>
              <a:off x="2997200" y="2482850"/>
              <a:ext cx="223838" cy="223838"/>
              <a:chOff x="1888" y="1564"/>
              <a:chExt cx="141" cy="141"/>
            </a:xfrm>
          </p:grpSpPr>
          <p:sp>
            <p:nvSpPr>
              <p:cNvPr id="43139" name="Rectangle 131"/>
              <p:cNvSpPr>
                <a:spLocks noChangeArrowheads="1"/>
              </p:cNvSpPr>
              <p:nvPr/>
            </p:nvSpPr>
            <p:spPr bwMode="auto">
              <a:xfrm>
                <a:off x="1890" y="1564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0" name="Line 132"/>
              <p:cNvSpPr>
                <a:spLocks noChangeShapeType="1"/>
              </p:cNvSpPr>
              <p:nvPr/>
            </p:nvSpPr>
            <p:spPr bwMode="auto">
              <a:xfrm>
                <a:off x="1890" y="1564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1" name="Line 133"/>
              <p:cNvSpPr>
                <a:spLocks noChangeShapeType="1"/>
              </p:cNvSpPr>
              <p:nvPr/>
            </p:nvSpPr>
            <p:spPr bwMode="auto">
              <a:xfrm flipH="1">
                <a:off x="1887" y="1564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sp>
          <p:nvSpPr>
            <p:cNvPr id="43142" name="AutoShape 134"/>
            <p:cNvSpPr>
              <a:spLocks noChangeArrowheads="1"/>
            </p:cNvSpPr>
            <p:nvPr/>
          </p:nvSpPr>
          <p:spPr bwMode="auto">
            <a:xfrm>
              <a:off x="1816100" y="2187575"/>
              <a:ext cx="836613" cy="831850"/>
            </a:xfrm>
            <a:prstGeom prst="roundRect">
              <a:avLst>
                <a:gd name="adj" fmla="val 16667"/>
              </a:avLst>
            </a:prstGeom>
            <a:solidFill>
              <a:srgbClr val="FF99FF">
                <a:alpha val="70000"/>
              </a:srgbClr>
            </a:solidFill>
            <a:ln w="28440" cap="sq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4" name="Line 136"/>
            <p:cNvSpPr>
              <a:spLocks noChangeShapeType="1"/>
            </p:cNvSpPr>
            <p:nvPr/>
          </p:nvSpPr>
          <p:spPr bwMode="auto">
            <a:xfrm>
              <a:off x="2581275" y="2384425"/>
              <a:ext cx="304800" cy="1588"/>
            </a:xfrm>
            <a:prstGeom prst="line">
              <a:avLst/>
            </a:prstGeom>
            <a:noFill/>
            <a:ln w="38160" cap="sq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5" name="Line 137"/>
            <p:cNvSpPr>
              <a:spLocks noChangeShapeType="1"/>
            </p:cNvSpPr>
            <p:nvPr/>
          </p:nvSpPr>
          <p:spPr bwMode="auto">
            <a:xfrm>
              <a:off x="2005013" y="2816225"/>
              <a:ext cx="1587" cy="304800"/>
            </a:xfrm>
            <a:prstGeom prst="line">
              <a:avLst/>
            </a:prstGeom>
            <a:noFill/>
            <a:ln w="38160" cap="sq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6" name="Text Box 138"/>
            <p:cNvSpPr txBox="1">
              <a:spLocks noChangeArrowheads="1"/>
            </p:cNvSpPr>
            <p:nvPr/>
          </p:nvSpPr>
          <p:spPr bwMode="auto">
            <a:xfrm>
              <a:off x="2787650" y="958850"/>
              <a:ext cx="8826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baseline="30000">
                  <a:solidFill>
                    <a:srgbClr val="FF3300"/>
                  </a:solidFill>
                  <a:latin typeface="Times New Roman" charset="0"/>
                </a:rPr>
                <a:t>34</a:t>
              </a:r>
              <a:r>
                <a:rPr lang="en-US">
                  <a:solidFill>
                    <a:srgbClr val="FF3300"/>
                  </a:solidFill>
                  <a:latin typeface="Times New Roman" charset="0"/>
                </a:rPr>
                <a:t>Mg</a:t>
              </a:r>
            </a:p>
          </p:txBody>
        </p:sp>
        <p:sp>
          <p:nvSpPr>
            <p:cNvPr id="43148" name="Text Box 140"/>
            <p:cNvSpPr txBox="1">
              <a:spLocks noChangeArrowheads="1"/>
            </p:cNvSpPr>
            <p:nvPr/>
          </p:nvSpPr>
          <p:spPr bwMode="auto">
            <a:xfrm>
              <a:off x="882650" y="958850"/>
              <a:ext cx="8826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baseline="30000">
                  <a:latin typeface="Times New Roman" charset="0"/>
                </a:rPr>
                <a:t>32</a:t>
              </a:r>
              <a:r>
                <a:rPr lang="en-US">
                  <a:latin typeface="Times New Roman" charset="0"/>
                </a:rPr>
                <a:t>Mg</a:t>
              </a:r>
            </a:p>
          </p:txBody>
        </p:sp>
        <p:sp>
          <p:nvSpPr>
            <p:cNvPr id="43292" name="Text Box 284"/>
            <p:cNvSpPr txBox="1">
              <a:spLocks noChangeArrowheads="1"/>
            </p:cNvSpPr>
            <p:nvPr/>
          </p:nvSpPr>
          <p:spPr bwMode="auto">
            <a:xfrm>
              <a:off x="2243138" y="3478213"/>
              <a:ext cx="2111375" cy="395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000">
                  <a:latin typeface="Times New Roman" charset="0"/>
                </a:rPr>
                <a:t>Island of Inversion</a:t>
              </a:r>
            </a:p>
          </p:txBody>
        </p:sp>
      </p:grp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Island of deformation </a:t>
            </a:r>
            <a:endParaRPr kumimoji="1" lang="ja-JP" altLang="en-US" dirty="0"/>
          </a:p>
        </p:txBody>
      </p:sp>
      <p:pic>
        <p:nvPicPr>
          <p:cNvPr id="153" name="図 152" descr="38m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642470"/>
            <a:ext cx="3671784" cy="2480235"/>
          </a:xfrm>
          <a:prstGeom prst="rect">
            <a:avLst/>
          </a:prstGeom>
        </p:spPr>
      </p:pic>
      <p:grpSp>
        <p:nvGrpSpPr>
          <p:cNvPr id="154" name="図形グループ 153"/>
          <p:cNvGrpSpPr/>
          <p:nvPr/>
        </p:nvGrpSpPr>
        <p:grpSpPr>
          <a:xfrm>
            <a:off x="277015" y="819827"/>
            <a:ext cx="3799065" cy="2592834"/>
            <a:chOff x="-36512" y="44624"/>
            <a:chExt cx="5257800" cy="3804590"/>
          </a:xfrm>
        </p:grpSpPr>
        <p:pic>
          <p:nvPicPr>
            <p:cNvPr id="155" name="図 154" descr="3436mg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01"/>
            <a:stretch/>
          </p:blipFill>
          <p:spPr>
            <a:xfrm>
              <a:off x="-36512" y="44624"/>
              <a:ext cx="5257800" cy="3216323"/>
            </a:xfrm>
            <a:prstGeom prst="rect">
              <a:avLst/>
            </a:prstGeom>
          </p:spPr>
        </p:pic>
        <p:pic>
          <p:nvPicPr>
            <p:cNvPr id="156" name="図 155" descr="3436mg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059"/>
            <a:stretch/>
          </p:blipFill>
          <p:spPr>
            <a:xfrm>
              <a:off x="-36512" y="3304642"/>
              <a:ext cx="5257800" cy="544572"/>
            </a:xfrm>
            <a:prstGeom prst="rect">
              <a:avLst/>
            </a:prstGeom>
          </p:spPr>
        </p:pic>
      </p:grpSp>
      <p:sp>
        <p:nvSpPr>
          <p:cNvPr id="158" name="Text Box 278"/>
          <p:cNvSpPr txBox="1">
            <a:spLocks noChangeArrowheads="1"/>
          </p:cNvSpPr>
          <p:nvPr/>
        </p:nvSpPr>
        <p:spPr bwMode="auto">
          <a:xfrm>
            <a:off x="2762733" y="971225"/>
            <a:ext cx="921403" cy="5224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36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Mg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61" name="Text Box 278"/>
          <p:cNvSpPr txBox="1">
            <a:spLocks noChangeArrowheads="1"/>
          </p:cNvSpPr>
          <p:nvPr/>
        </p:nvSpPr>
        <p:spPr bwMode="auto">
          <a:xfrm>
            <a:off x="5469733" y="792157"/>
            <a:ext cx="921403" cy="5224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38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Mg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2" name="右矢印 1"/>
          <p:cNvSpPr/>
          <p:nvPr/>
        </p:nvSpPr>
        <p:spPr bwMode="auto">
          <a:xfrm rot="1855784">
            <a:off x="4258237" y="3167529"/>
            <a:ext cx="1001059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66" name="右矢印 165"/>
          <p:cNvSpPr/>
          <p:nvPr/>
        </p:nvSpPr>
        <p:spPr bwMode="auto">
          <a:xfrm rot="6204483">
            <a:off x="5541357" y="3114581"/>
            <a:ext cx="624549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69" name="Text Box 298"/>
          <p:cNvSpPr txBox="1">
            <a:spLocks noChangeArrowheads="1"/>
          </p:cNvSpPr>
          <p:nvPr/>
        </p:nvSpPr>
        <p:spPr bwMode="auto">
          <a:xfrm>
            <a:off x="172384" y="3568269"/>
            <a:ext cx="4610568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aseline="33000" dirty="0" smtClean="0"/>
              <a:t>36,38</a:t>
            </a:r>
            <a:r>
              <a:rPr lang="en-US" sz="2000" dirty="0" smtClean="0"/>
              <a:t>Mg</a:t>
            </a:r>
            <a:r>
              <a:rPr lang="en-US" sz="2000" dirty="0"/>
              <a:t>: </a:t>
            </a:r>
            <a:endParaRPr lang="en-US" sz="2000" dirty="0" smtClean="0"/>
          </a:p>
          <a:p>
            <a:r>
              <a:rPr lang="en-US" sz="2000" dirty="0" smtClean="0"/>
              <a:t>P</a:t>
            </a:r>
            <a:r>
              <a:rPr lang="en-US" sz="2000" dirty="0"/>
              <a:t>. Doornenbal, </a:t>
            </a:r>
            <a:r>
              <a:rPr lang="en-US" sz="2000" i="1" dirty="0" smtClean="0"/>
              <a:t>et </a:t>
            </a:r>
            <a:r>
              <a:rPr lang="en-US" sz="2000" i="1" dirty="0"/>
              <a:t>al.</a:t>
            </a:r>
            <a:r>
              <a:rPr lang="en-US" sz="2000" dirty="0"/>
              <a:t>, </a:t>
            </a:r>
            <a:endParaRPr lang="en-US" sz="2000" dirty="0" smtClean="0"/>
          </a:p>
          <a:p>
            <a:r>
              <a:rPr lang="en-US" sz="2000" dirty="0" smtClean="0"/>
              <a:t>PRL </a:t>
            </a:r>
            <a:r>
              <a:rPr lang="en-US" sz="2000" dirty="0"/>
              <a:t>111, 212502 (2013).</a:t>
            </a:r>
          </a:p>
        </p:txBody>
      </p:sp>
      <p:pic>
        <p:nvPicPr>
          <p:cNvPr id="157" name="Picture 2" descr="\\rl2000s\users\takeuchi\お仕事\2011年度\物理学会秋\資料\single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18" y="4130372"/>
            <a:ext cx="3291141" cy="27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右矢印 158"/>
          <p:cNvSpPr/>
          <p:nvPr/>
        </p:nvSpPr>
        <p:spPr bwMode="auto">
          <a:xfrm rot="14616869">
            <a:off x="6099433" y="3581787"/>
            <a:ext cx="1055867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60" name="Text Box 298"/>
          <p:cNvSpPr txBox="1">
            <a:spLocks noChangeArrowheads="1"/>
          </p:cNvSpPr>
          <p:nvPr/>
        </p:nvSpPr>
        <p:spPr bwMode="auto">
          <a:xfrm>
            <a:off x="1225051" y="5573655"/>
            <a:ext cx="4610568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aseline="33000" dirty="0" smtClean="0"/>
              <a:t>42</a:t>
            </a:r>
            <a:r>
              <a:rPr lang="en-US" sz="2000" dirty="0" smtClean="0"/>
              <a:t>Si</a:t>
            </a:r>
            <a:r>
              <a:rPr lang="en-US" sz="2000" dirty="0"/>
              <a:t>: S. </a:t>
            </a:r>
            <a:r>
              <a:rPr lang="en-US" sz="2000" dirty="0" smtClean="0"/>
              <a:t>Takeuchi </a:t>
            </a:r>
            <a:r>
              <a:rPr lang="en-US" sz="2000" i="1" dirty="0"/>
              <a:t>et al.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PRL 109, 182501 (2012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n-US" sz="2000" i="1" dirty="0" smtClean="0"/>
              <a:t>E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(4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</a:t>
            </a:r>
          </a:p>
          <a:p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    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/>
              <a:t>Large deformation in </a:t>
            </a:r>
            <a:r>
              <a:rPr lang="en-US" sz="2000" baseline="30000" dirty="0" smtClean="0"/>
              <a:t>42</a:t>
            </a:r>
            <a:r>
              <a:rPr lang="en-US" sz="2000" dirty="0" smtClean="0"/>
              <a:t>Si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79174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2798577" y="2419176"/>
            <a:ext cx="3946525" cy="2928937"/>
            <a:chOff x="407988" y="944563"/>
            <a:chExt cx="3946525" cy="2928937"/>
          </a:xfrm>
        </p:grpSpPr>
        <p:sp>
          <p:nvSpPr>
            <p:cNvPr id="43009" name="Rectangle 1"/>
            <p:cNvSpPr>
              <a:spLocks noChangeArrowheads="1"/>
            </p:cNvSpPr>
            <p:nvPr/>
          </p:nvSpPr>
          <p:spPr bwMode="auto">
            <a:xfrm>
              <a:off x="367665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10" name="Rectangle 2"/>
            <p:cNvSpPr>
              <a:spLocks noChangeArrowheads="1"/>
            </p:cNvSpPr>
            <p:nvPr/>
          </p:nvSpPr>
          <p:spPr bwMode="auto">
            <a:xfrm>
              <a:off x="3911600" y="2024063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grpSp>
          <p:nvGrpSpPr>
            <p:cNvPr id="43011" name="Group 3"/>
            <p:cNvGrpSpPr>
              <a:grpSpLocks/>
            </p:cNvGrpSpPr>
            <p:nvPr/>
          </p:nvGrpSpPr>
          <p:grpSpPr bwMode="auto">
            <a:xfrm>
              <a:off x="1168400" y="3397250"/>
              <a:ext cx="223838" cy="223838"/>
              <a:chOff x="736" y="2140"/>
              <a:chExt cx="141" cy="141"/>
            </a:xfrm>
          </p:grpSpPr>
          <p:sp>
            <p:nvSpPr>
              <p:cNvPr id="43012" name="Rectangle 4"/>
              <p:cNvSpPr>
                <a:spLocks noChangeArrowheads="1"/>
              </p:cNvSpPr>
              <p:nvPr/>
            </p:nvSpPr>
            <p:spPr bwMode="auto">
              <a:xfrm>
                <a:off x="738" y="214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>
                <a:off x="738" y="214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flipH="1">
                <a:off x="735" y="214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15" name="Group 7"/>
            <p:cNvGrpSpPr>
              <a:grpSpLocks/>
            </p:cNvGrpSpPr>
            <p:nvPr/>
          </p:nvGrpSpPr>
          <p:grpSpPr bwMode="auto">
            <a:xfrm>
              <a:off x="1397000" y="3397250"/>
              <a:ext cx="223838" cy="223838"/>
              <a:chOff x="880" y="2140"/>
              <a:chExt cx="141" cy="141"/>
            </a:xfrm>
          </p:grpSpPr>
          <p:sp>
            <p:nvSpPr>
              <p:cNvPr id="43016" name="Rectangle 8"/>
              <p:cNvSpPr>
                <a:spLocks noChangeArrowheads="1"/>
              </p:cNvSpPr>
              <p:nvPr/>
            </p:nvSpPr>
            <p:spPr bwMode="auto">
              <a:xfrm>
                <a:off x="882" y="214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882" y="214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8" name="Line 10"/>
              <p:cNvSpPr>
                <a:spLocks noChangeShapeType="1"/>
              </p:cNvSpPr>
              <p:nvPr/>
            </p:nvSpPr>
            <p:spPr bwMode="auto">
              <a:xfrm flipH="1">
                <a:off x="879" y="214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1168400" y="3168650"/>
              <a:ext cx="223838" cy="223838"/>
              <a:chOff x="736" y="1996"/>
              <a:chExt cx="141" cy="141"/>
            </a:xfrm>
          </p:grpSpPr>
          <p:sp>
            <p:nvSpPr>
              <p:cNvPr id="43020" name="Rectangle 12"/>
              <p:cNvSpPr>
                <a:spLocks noChangeArrowheads="1"/>
              </p:cNvSpPr>
              <p:nvPr/>
            </p:nvSpPr>
            <p:spPr bwMode="auto">
              <a:xfrm>
                <a:off x="738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1" name="Line 13"/>
              <p:cNvSpPr>
                <a:spLocks noChangeShapeType="1"/>
              </p:cNvSpPr>
              <p:nvPr/>
            </p:nvSpPr>
            <p:spPr bwMode="auto">
              <a:xfrm>
                <a:off x="738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2" name="Line 14"/>
              <p:cNvSpPr>
                <a:spLocks noChangeShapeType="1"/>
              </p:cNvSpPr>
              <p:nvPr/>
            </p:nvSpPr>
            <p:spPr bwMode="auto">
              <a:xfrm flipH="1">
                <a:off x="735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23" name="Group 15"/>
            <p:cNvGrpSpPr>
              <a:grpSpLocks/>
            </p:cNvGrpSpPr>
            <p:nvPr/>
          </p:nvGrpSpPr>
          <p:grpSpPr bwMode="auto">
            <a:xfrm>
              <a:off x="1397000" y="3168650"/>
              <a:ext cx="223838" cy="223838"/>
              <a:chOff x="880" y="1996"/>
              <a:chExt cx="141" cy="141"/>
            </a:xfrm>
          </p:grpSpPr>
          <p:sp>
            <p:nvSpPr>
              <p:cNvPr id="43024" name="Rectangle 16"/>
              <p:cNvSpPr>
                <a:spLocks noChangeArrowheads="1"/>
              </p:cNvSpPr>
              <p:nvPr/>
            </p:nvSpPr>
            <p:spPr bwMode="auto">
              <a:xfrm>
                <a:off x="882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5" name="Line 17"/>
              <p:cNvSpPr>
                <a:spLocks noChangeShapeType="1"/>
              </p:cNvSpPr>
              <p:nvPr/>
            </p:nvSpPr>
            <p:spPr bwMode="auto">
              <a:xfrm>
                <a:off x="882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6" name="Line 18"/>
              <p:cNvSpPr>
                <a:spLocks noChangeShapeType="1"/>
              </p:cNvSpPr>
              <p:nvPr/>
            </p:nvSpPr>
            <p:spPr bwMode="auto">
              <a:xfrm flipH="1">
                <a:off x="879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27" name="Group 19"/>
            <p:cNvGrpSpPr>
              <a:grpSpLocks/>
            </p:cNvGrpSpPr>
            <p:nvPr/>
          </p:nvGrpSpPr>
          <p:grpSpPr bwMode="auto">
            <a:xfrm>
              <a:off x="1625600" y="2940050"/>
              <a:ext cx="223838" cy="223838"/>
              <a:chOff x="1024" y="1852"/>
              <a:chExt cx="141" cy="141"/>
            </a:xfrm>
          </p:grpSpPr>
          <p:sp>
            <p:nvSpPr>
              <p:cNvPr id="43028" name="Rectangle 20"/>
              <p:cNvSpPr>
                <a:spLocks noChangeArrowheads="1"/>
              </p:cNvSpPr>
              <p:nvPr/>
            </p:nvSpPr>
            <p:spPr bwMode="auto">
              <a:xfrm>
                <a:off x="1026" y="1852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9" name="Line 21"/>
              <p:cNvSpPr>
                <a:spLocks noChangeShapeType="1"/>
              </p:cNvSpPr>
              <p:nvPr/>
            </p:nvSpPr>
            <p:spPr bwMode="auto">
              <a:xfrm>
                <a:off x="1026" y="1852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0" name="Line 22"/>
              <p:cNvSpPr>
                <a:spLocks noChangeShapeType="1"/>
              </p:cNvSpPr>
              <p:nvPr/>
            </p:nvSpPr>
            <p:spPr bwMode="auto">
              <a:xfrm flipH="1">
                <a:off x="1023" y="1852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1" name="Group 23"/>
            <p:cNvGrpSpPr>
              <a:grpSpLocks/>
            </p:cNvGrpSpPr>
            <p:nvPr/>
          </p:nvGrpSpPr>
          <p:grpSpPr bwMode="auto">
            <a:xfrm>
              <a:off x="3454400" y="2254250"/>
              <a:ext cx="223838" cy="223838"/>
              <a:chOff x="2176" y="1420"/>
              <a:chExt cx="141" cy="141"/>
            </a:xfrm>
          </p:grpSpPr>
          <p:sp>
            <p:nvSpPr>
              <p:cNvPr id="43032" name="Rectangle 24"/>
              <p:cNvSpPr>
                <a:spLocks noChangeArrowheads="1"/>
              </p:cNvSpPr>
              <p:nvPr/>
            </p:nvSpPr>
            <p:spPr bwMode="auto">
              <a:xfrm>
                <a:off x="2178" y="142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3" name="Line 25"/>
              <p:cNvSpPr>
                <a:spLocks noChangeShapeType="1"/>
              </p:cNvSpPr>
              <p:nvPr/>
            </p:nvSpPr>
            <p:spPr bwMode="auto">
              <a:xfrm>
                <a:off x="2178" y="142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4" name="Line 26"/>
              <p:cNvSpPr>
                <a:spLocks noChangeShapeType="1"/>
              </p:cNvSpPr>
              <p:nvPr/>
            </p:nvSpPr>
            <p:spPr bwMode="auto">
              <a:xfrm flipH="1">
                <a:off x="2175" y="142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5" name="Group 27"/>
            <p:cNvGrpSpPr>
              <a:grpSpLocks/>
            </p:cNvGrpSpPr>
            <p:nvPr/>
          </p:nvGrpSpPr>
          <p:grpSpPr bwMode="auto">
            <a:xfrm>
              <a:off x="2082800" y="2940050"/>
              <a:ext cx="223838" cy="223838"/>
              <a:chOff x="1312" y="1852"/>
              <a:chExt cx="141" cy="141"/>
            </a:xfrm>
          </p:grpSpPr>
          <p:sp>
            <p:nvSpPr>
              <p:cNvPr id="43036" name="Rectangle 28"/>
              <p:cNvSpPr>
                <a:spLocks noChangeArrowheads="1"/>
              </p:cNvSpPr>
              <p:nvPr/>
            </p:nvSpPr>
            <p:spPr bwMode="auto">
              <a:xfrm>
                <a:off x="1314" y="1852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7" name="Line 29"/>
              <p:cNvSpPr>
                <a:spLocks noChangeShapeType="1"/>
              </p:cNvSpPr>
              <p:nvPr/>
            </p:nvSpPr>
            <p:spPr bwMode="auto">
              <a:xfrm>
                <a:off x="1314" y="1852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8" name="Line 30"/>
              <p:cNvSpPr>
                <a:spLocks noChangeShapeType="1"/>
              </p:cNvSpPr>
              <p:nvPr/>
            </p:nvSpPr>
            <p:spPr bwMode="auto">
              <a:xfrm flipH="1">
                <a:off x="1311" y="1852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9" name="Group 31"/>
            <p:cNvGrpSpPr>
              <a:grpSpLocks/>
            </p:cNvGrpSpPr>
            <p:nvPr/>
          </p:nvGrpSpPr>
          <p:grpSpPr bwMode="auto">
            <a:xfrm>
              <a:off x="1625600" y="3168650"/>
              <a:ext cx="223838" cy="223838"/>
              <a:chOff x="1024" y="1996"/>
              <a:chExt cx="141" cy="141"/>
            </a:xfrm>
          </p:grpSpPr>
          <p:sp>
            <p:nvSpPr>
              <p:cNvPr id="43040" name="Rectangle 32"/>
              <p:cNvSpPr>
                <a:spLocks noChangeArrowheads="1"/>
              </p:cNvSpPr>
              <p:nvPr/>
            </p:nvSpPr>
            <p:spPr bwMode="auto">
              <a:xfrm>
                <a:off x="1026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1" name="Line 33"/>
              <p:cNvSpPr>
                <a:spLocks noChangeShapeType="1"/>
              </p:cNvSpPr>
              <p:nvPr/>
            </p:nvSpPr>
            <p:spPr bwMode="auto">
              <a:xfrm>
                <a:off x="1026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2" name="Line 34"/>
              <p:cNvSpPr>
                <a:spLocks noChangeShapeType="1"/>
              </p:cNvSpPr>
              <p:nvPr/>
            </p:nvSpPr>
            <p:spPr bwMode="auto">
              <a:xfrm flipH="1">
                <a:off x="1023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43" name="Group 35"/>
            <p:cNvGrpSpPr>
              <a:grpSpLocks/>
            </p:cNvGrpSpPr>
            <p:nvPr/>
          </p:nvGrpSpPr>
          <p:grpSpPr bwMode="auto">
            <a:xfrm>
              <a:off x="1854200" y="3168650"/>
              <a:ext cx="223838" cy="223838"/>
              <a:chOff x="1168" y="1996"/>
              <a:chExt cx="141" cy="141"/>
            </a:xfrm>
          </p:grpSpPr>
          <p:sp>
            <p:nvSpPr>
              <p:cNvPr id="43044" name="Rectangle 36"/>
              <p:cNvSpPr>
                <a:spLocks noChangeArrowheads="1"/>
              </p:cNvSpPr>
              <p:nvPr/>
            </p:nvSpPr>
            <p:spPr bwMode="auto">
              <a:xfrm>
                <a:off x="1170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5" name="Line 37"/>
              <p:cNvSpPr>
                <a:spLocks noChangeShapeType="1"/>
              </p:cNvSpPr>
              <p:nvPr/>
            </p:nvSpPr>
            <p:spPr bwMode="auto">
              <a:xfrm>
                <a:off x="1170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6" name="Line 38"/>
              <p:cNvSpPr>
                <a:spLocks noChangeShapeType="1"/>
              </p:cNvSpPr>
              <p:nvPr/>
            </p:nvSpPr>
            <p:spPr bwMode="auto">
              <a:xfrm flipH="1">
                <a:off x="1167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sp>
          <p:nvSpPr>
            <p:cNvPr id="43047" name="Rectangle 39"/>
            <p:cNvSpPr>
              <a:spLocks noChangeArrowheads="1"/>
            </p:cNvSpPr>
            <p:nvPr/>
          </p:nvSpPr>
          <p:spPr bwMode="auto">
            <a:xfrm>
              <a:off x="939800" y="3625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48" name="Rectangle 40"/>
            <p:cNvSpPr>
              <a:spLocks noChangeArrowheads="1"/>
            </p:cNvSpPr>
            <p:nvPr/>
          </p:nvSpPr>
          <p:spPr bwMode="auto">
            <a:xfrm>
              <a:off x="939800" y="3397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49" name="Rectangle 41"/>
            <p:cNvSpPr>
              <a:spLocks noChangeArrowheads="1"/>
            </p:cNvSpPr>
            <p:nvPr/>
          </p:nvSpPr>
          <p:spPr bwMode="auto">
            <a:xfrm>
              <a:off x="939800" y="3168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0" name="Rectangle 42"/>
            <p:cNvSpPr>
              <a:spLocks noChangeArrowheads="1"/>
            </p:cNvSpPr>
            <p:nvPr/>
          </p:nvSpPr>
          <p:spPr bwMode="auto">
            <a:xfrm>
              <a:off x="9398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1" name="Rectangle 43"/>
            <p:cNvSpPr>
              <a:spLocks noChangeArrowheads="1"/>
            </p:cNvSpPr>
            <p:nvPr/>
          </p:nvSpPr>
          <p:spPr bwMode="auto">
            <a:xfrm>
              <a:off x="11684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2" name="Rectangle 44"/>
            <p:cNvSpPr>
              <a:spLocks noChangeArrowheads="1"/>
            </p:cNvSpPr>
            <p:nvPr/>
          </p:nvSpPr>
          <p:spPr bwMode="auto">
            <a:xfrm>
              <a:off x="13970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3" name="Rectangle 45"/>
            <p:cNvSpPr>
              <a:spLocks noChangeArrowheads="1"/>
            </p:cNvSpPr>
            <p:nvPr/>
          </p:nvSpPr>
          <p:spPr bwMode="auto">
            <a:xfrm>
              <a:off x="9398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4" name="Rectangle 46"/>
            <p:cNvSpPr>
              <a:spLocks noChangeArrowheads="1"/>
            </p:cNvSpPr>
            <p:nvPr/>
          </p:nvSpPr>
          <p:spPr bwMode="auto">
            <a:xfrm>
              <a:off x="11684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5" name="Rectangle 47"/>
            <p:cNvSpPr>
              <a:spLocks noChangeArrowheads="1"/>
            </p:cNvSpPr>
            <p:nvPr/>
          </p:nvSpPr>
          <p:spPr bwMode="auto">
            <a:xfrm>
              <a:off x="13970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6" name="Rectangle 48"/>
            <p:cNvSpPr>
              <a:spLocks noChangeArrowheads="1"/>
            </p:cNvSpPr>
            <p:nvPr/>
          </p:nvSpPr>
          <p:spPr bwMode="auto">
            <a:xfrm>
              <a:off x="16256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7" name="Rectangle 49"/>
            <p:cNvSpPr>
              <a:spLocks noChangeArrowheads="1"/>
            </p:cNvSpPr>
            <p:nvPr/>
          </p:nvSpPr>
          <p:spPr bwMode="auto">
            <a:xfrm>
              <a:off x="9398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8" name="Rectangle 50"/>
            <p:cNvSpPr>
              <a:spLocks noChangeArrowheads="1"/>
            </p:cNvSpPr>
            <p:nvPr/>
          </p:nvSpPr>
          <p:spPr bwMode="auto">
            <a:xfrm>
              <a:off x="11684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9" name="Rectangle 51"/>
            <p:cNvSpPr>
              <a:spLocks noChangeArrowheads="1"/>
            </p:cNvSpPr>
            <p:nvPr/>
          </p:nvSpPr>
          <p:spPr bwMode="auto">
            <a:xfrm>
              <a:off x="13970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0" name="Rectangle 52"/>
            <p:cNvSpPr>
              <a:spLocks noChangeArrowheads="1"/>
            </p:cNvSpPr>
            <p:nvPr/>
          </p:nvSpPr>
          <p:spPr bwMode="auto">
            <a:xfrm>
              <a:off x="16256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1" name="Rectangle 53"/>
            <p:cNvSpPr>
              <a:spLocks noChangeArrowheads="1"/>
            </p:cNvSpPr>
            <p:nvPr/>
          </p:nvSpPr>
          <p:spPr bwMode="auto">
            <a:xfrm>
              <a:off x="18542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2" name="Rectangle 54"/>
            <p:cNvSpPr>
              <a:spLocks noChangeArrowheads="1"/>
            </p:cNvSpPr>
            <p:nvPr/>
          </p:nvSpPr>
          <p:spPr bwMode="auto">
            <a:xfrm>
              <a:off x="2311400" y="2254250"/>
              <a:ext cx="228600" cy="22860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3" name="Rectangle 55"/>
            <p:cNvSpPr>
              <a:spLocks noChangeArrowheads="1"/>
            </p:cNvSpPr>
            <p:nvPr/>
          </p:nvSpPr>
          <p:spPr bwMode="auto">
            <a:xfrm>
              <a:off x="9398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4" name="Rectangle 56"/>
            <p:cNvSpPr>
              <a:spLocks noChangeArrowheads="1"/>
            </p:cNvSpPr>
            <p:nvPr/>
          </p:nvSpPr>
          <p:spPr bwMode="auto">
            <a:xfrm>
              <a:off x="11684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5" name="Rectangle 57"/>
            <p:cNvSpPr>
              <a:spLocks noChangeArrowheads="1"/>
            </p:cNvSpPr>
            <p:nvPr/>
          </p:nvSpPr>
          <p:spPr bwMode="auto">
            <a:xfrm>
              <a:off x="13970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6" name="Rectangle 58"/>
            <p:cNvSpPr>
              <a:spLocks noChangeArrowheads="1"/>
            </p:cNvSpPr>
            <p:nvPr/>
          </p:nvSpPr>
          <p:spPr bwMode="auto">
            <a:xfrm>
              <a:off x="16256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7" name="Rectangle 59"/>
            <p:cNvSpPr>
              <a:spLocks noChangeArrowheads="1"/>
            </p:cNvSpPr>
            <p:nvPr/>
          </p:nvSpPr>
          <p:spPr bwMode="auto">
            <a:xfrm>
              <a:off x="18542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8" name="Rectangle 60"/>
            <p:cNvSpPr>
              <a:spLocks noChangeArrowheads="1"/>
            </p:cNvSpPr>
            <p:nvPr/>
          </p:nvSpPr>
          <p:spPr bwMode="auto">
            <a:xfrm>
              <a:off x="20828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9" name="Rectangle 61"/>
            <p:cNvSpPr>
              <a:spLocks noChangeArrowheads="1"/>
            </p:cNvSpPr>
            <p:nvPr/>
          </p:nvSpPr>
          <p:spPr bwMode="auto">
            <a:xfrm>
              <a:off x="939800" y="1797050"/>
              <a:ext cx="228600" cy="228600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0" name="Rectangle 62"/>
            <p:cNvSpPr>
              <a:spLocks noChangeArrowheads="1"/>
            </p:cNvSpPr>
            <p:nvPr/>
          </p:nvSpPr>
          <p:spPr bwMode="auto">
            <a:xfrm>
              <a:off x="939800" y="1568450"/>
              <a:ext cx="228600" cy="228600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1" name="Rectangle 63"/>
            <p:cNvSpPr>
              <a:spLocks noChangeArrowheads="1"/>
            </p:cNvSpPr>
            <p:nvPr/>
          </p:nvSpPr>
          <p:spPr bwMode="auto">
            <a:xfrm>
              <a:off x="18542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2" name="Rectangle 64"/>
            <p:cNvSpPr>
              <a:spLocks noChangeArrowheads="1"/>
            </p:cNvSpPr>
            <p:nvPr/>
          </p:nvSpPr>
          <p:spPr bwMode="auto">
            <a:xfrm>
              <a:off x="2311400" y="29400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3" name="Rectangle 65"/>
            <p:cNvSpPr>
              <a:spLocks noChangeArrowheads="1"/>
            </p:cNvSpPr>
            <p:nvPr/>
          </p:nvSpPr>
          <p:spPr bwMode="auto">
            <a:xfrm>
              <a:off x="23114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4" name="Rectangle 66"/>
            <p:cNvSpPr>
              <a:spLocks noChangeArrowheads="1"/>
            </p:cNvSpPr>
            <p:nvPr/>
          </p:nvSpPr>
          <p:spPr bwMode="auto">
            <a:xfrm>
              <a:off x="1854200" y="2711450"/>
              <a:ext cx="228600" cy="22860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5" name="Rectangle 67"/>
            <p:cNvSpPr>
              <a:spLocks noChangeArrowheads="1"/>
            </p:cNvSpPr>
            <p:nvPr/>
          </p:nvSpPr>
          <p:spPr bwMode="auto">
            <a:xfrm>
              <a:off x="2082800" y="27114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6" name="Rectangle 68"/>
            <p:cNvSpPr>
              <a:spLocks noChangeArrowheads="1"/>
            </p:cNvSpPr>
            <p:nvPr/>
          </p:nvSpPr>
          <p:spPr bwMode="auto">
            <a:xfrm>
              <a:off x="2768600" y="27114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7" name="Rectangle 69"/>
            <p:cNvSpPr>
              <a:spLocks noChangeArrowheads="1"/>
            </p:cNvSpPr>
            <p:nvPr/>
          </p:nvSpPr>
          <p:spPr bwMode="auto">
            <a:xfrm>
              <a:off x="23114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8" name="Rectangle 70"/>
            <p:cNvSpPr>
              <a:spLocks noChangeArrowheads="1"/>
            </p:cNvSpPr>
            <p:nvPr/>
          </p:nvSpPr>
          <p:spPr bwMode="auto">
            <a:xfrm>
              <a:off x="939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9" name="Rectangle 71"/>
            <p:cNvSpPr>
              <a:spLocks noChangeArrowheads="1"/>
            </p:cNvSpPr>
            <p:nvPr/>
          </p:nvSpPr>
          <p:spPr bwMode="auto">
            <a:xfrm>
              <a:off x="11684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0" name="Rectangle 72"/>
            <p:cNvSpPr>
              <a:spLocks noChangeArrowheads="1"/>
            </p:cNvSpPr>
            <p:nvPr/>
          </p:nvSpPr>
          <p:spPr bwMode="auto">
            <a:xfrm>
              <a:off x="13970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1" name="Rectangle 73"/>
            <p:cNvSpPr>
              <a:spLocks noChangeArrowheads="1"/>
            </p:cNvSpPr>
            <p:nvPr/>
          </p:nvSpPr>
          <p:spPr bwMode="auto">
            <a:xfrm>
              <a:off x="16256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2" name="Rectangle 74"/>
            <p:cNvSpPr>
              <a:spLocks noChangeArrowheads="1"/>
            </p:cNvSpPr>
            <p:nvPr/>
          </p:nvSpPr>
          <p:spPr bwMode="auto">
            <a:xfrm>
              <a:off x="18542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3" name="Rectangle 75"/>
            <p:cNvSpPr>
              <a:spLocks noChangeArrowheads="1"/>
            </p:cNvSpPr>
            <p:nvPr/>
          </p:nvSpPr>
          <p:spPr bwMode="auto">
            <a:xfrm>
              <a:off x="2082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4" name="Rectangle 76"/>
            <p:cNvSpPr>
              <a:spLocks noChangeArrowheads="1"/>
            </p:cNvSpPr>
            <p:nvPr/>
          </p:nvSpPr>
          <p:spPr bwMode="auto">
            <a:xfrm>
              <a:off x="2768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5" name="Rectangle 77"/>
            <p:cNvSpPr>
              <a:spLocks noChangeArrowheads="1"/>
            </p:cNvSpPr>
            <p:nvPr/>
          </p:nvSpPr>
          <p:spPr bwMode="auto">
            <a:xfrm>
              <a:off x="1168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6" name="Rectangle 78"/>
            <p:cNvSpPr>
              <a:spLocks noChangeArrowheads="1"/>
            </p:cNvSpPr>
            <p:nvPr/>
          </p:nvSpPr>
          <p:spPr bwMode="auto">
            <a:xfrm>
              <a:off x="13970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7" name="Rectangle 79"/>
            <p:cNvSpPr>
              <a:spLocks noChangeArrowheads="1"/>
            </p:cNvSpPr>
            <p:nvPr/>
          </p:nvSpPr>
          <p:spPr bwMode="auto">
            <a:xfrm>
              <a:off x="1625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8" name="Rectangle 80"/>
            <p:cNvSpPr>
              <a:spLocks noChangeArrowheads="1"/>
            </p:cNvSpPr>
            <p:nvPr/>
          </p:nvSpPr>
          <p:spPr bwMode="auto">
            <a:xfrm>
              <a:off x="18542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9" name="Rectangle 81"/>
            <p:cNvSpPr>
              <a:spLocks noChangeArrowheads="1"/>
            </p:cNvSpPr>
            <p:nvPr/>
          </p:nvSpPr>
          <p:spPr bwMode="auto">
            <a:xfrm>
              <a:off x="20828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0" name="Rectangle 82"/>
            <p:cNvSpPr>
              <a:spLocks noChangeArrowheads="1"/>
            </p:cNvSpPr>
            <p:nvPr/>
          </p:nvSpPr>
          <p:spPr bwMode="auto">
            <a:xfrm>
              <a:off x="2311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1" name="Rectangle 83"/>
            <p:cNvSpPr>
              <a:spLocks noChangeArrowheads="1"/>
            </p:cNvSpPr>
            <p:nvPr/>
          </p:nvSpPr>
          <p:spPr bwMode="auto">
            <a:xfrm>
              <a:off x="25400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2" name="Rectangle 84"/>
            <p:cNvSpPr>
              <a:spLocks noChangeArrowheads="1"/>
            </p:cNvSpPr>
            <p:nvPr/>
          </p:nvSpPr>
          <p:spPr bwMode="auto">
            <a:xfrm>
              <a:off x="2768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3" name="Rectangle 85"/>
            <p:cNvSpPr>
              <a:spLocks noChangeArrowheads="1"/>
            </p:cNvSpPr>
            <p:nvPr/>
          </p:nvSpPr>
          <p:spPr bwMode="auto">
            <a:xfrm>
              <a:off x="1168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4" name="Rectangle 86"/>
            <p:cNvSpPr>
              <a:spLocks noChangeArrowheads="1"/>
            </p:cNvSpPr>
            <p:nvPr/>
          </p:nvSpPr>
          <p:spPr bwMode="auto">
            <a:xfrm>
              <a:off x="1397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5" name="Rectangle 87"/>
            <p:cNvSpPr>
              <a:spLocks noChangeArrowheads="1"/>
            </p:cNvSpPr>
            <p:nvPr/>
          </p:nvSpPr>
          <p:spPr bwMode="auto">
            <a:xfrm>
              <a:off x="1625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6" name="Rectangle 88"/>
            <p:cNvSpPr>
              <a:spLocks noChangeArrowheads="1"/>
            </p:cNvSpPr>
            <p:nvPr/>
          </p:nvSpPr>
          <p:spPr bwMode="auto">
            <a:xfrm>
              <a:off x="18542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7" name="Rectangle 89"/>
            <p:cNvSpPr>
              <a:spLocks noChangeArrowheads="1"/>
            </p:cNvSpPr>
            <p:nvPr/>
          </p:nvSpPr>
          <p:spPr bwMode="auto">
            <a:xfrm>
              <a:off x="20828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8" name="Rectangle 90"/>
            <p:cNvSpPr>
              <a:spLocks noChangeArrowheads="1"/>
            </p:cNvSpPr>
            <p:nvPr/>
          </p:nvSpPr>
          <p:spPr bwMode="auto">
            <a:xfrm>
              <a:off x="2311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9" name="Rectangle 91"/>
            <p:cNvSpPr>
              <a:spLocks noChangeArrowheads="1"/>
            </p:cNvSpPr>
            <p:nvPr/>
          </p:nvSpPr>
          <p:spPr bwMode="auto">
            <a:xfrm>
              <a:off x="2540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0" name="Rectangle 92"/>
            <p:cNvSpPr>
              <a:spLocks noChangeArrowheads="1"/>
            </p:cNvSpPr>
            <p:nvPr/>
          </p:nvSpPr>
          <p:spPr bwMode="auto">
            <a:xfrm>
              <a:off x="29972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1" name="Rectangle 93"/>
            <p:cNvSpPr>
              <a:spLocks noChangeArrowheads="1"/>
            </p:cNvSpPr>
            <p:nvPr/>
          </p:nvSpPr>
          <p:spPr bwMode="auto">
            <a:xfrm>
              <a:off x="32258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2" name="Rectangle 94"/>
            <p:cNvSpPr>
              <a:spLocks noChangeArrowheads="1"/>
            </p:cNvSpPr>
            <p:nvPr/>
          </p:nvSpPr>
          <p:spPr bwMode="auto">
            <a:xfrm>
              <a:off x="3454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3" name="Rectangle 95"/>
            <p:cNvSpPr>
              <a:spLocks noChangeArrowheads="1"/>
            </p:cNvSpPr>
            <p:nvPr/>
          </p:nvSpPr>
          <p:spPr bwMode="auto">
            <a:xfrm>
              <a:off x="3683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4" name="Rectangle 96"/>
            <p:cNvSpPr>
              <a:spLocks noChangeArrowheads="1"/>
            </p:cNvSpPr>
            <p:nvPr/>
          </p:nvSpPr>
          <p:spPr bwMode="auto">
            <a:xfrm>
              <a:off x="3911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5" name="Rectangle 97"/>
            <p:cNvSpPr>
              <a:spLocks noChangeArrowheads="1"/>
            </p:cNvSpPr>
            <p:nvPr/>
          </p:nvSpPr>
          <p:spPr bwMode="auto">
            <a:xfrm>
              <a:off x="29972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6" name="Rectangle 98"/>
            <p:cNvSpPr>
              <a:spLocks noChangeArrowheads="1"/>
            </p:cNvSpPr>
            <p:nvPr/>
          </p:nvSpPr>
          <p:spPr bwMode="auto">
            <a:xfrm>
              <a:off x="32258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7" name="Rectangle 99"/>
            <p:cNvSpPr>
              <a:spLocks noChangeArrowheads="1"/>
            </p:cNvSpPr>
            <p:nvPr/>
          </p:nvSpPr>
          <p:spPr bwMode="auto">
            <a:xfrm>
              <a:off x="3454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8" name="Rectangle 100"/>
            <p:cNvSpPr>
              <a:spLocks noChangeArrowheads="1"/>
            </p:cNvSpPr>
            <p:nvPr/>
          </p:nvSpPr>
          <p:spPr bwMode="auto">
            <a:xfrm>
              <a:off x="3683000" y="17970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9" name="Rectangle 101"/>
            <p:cNvSpPr>
              <a:spLocks noChangeArrowheads="1"/>
            </p:cNvSpPr>
            <p:nvPr/>
          </p:nvSpPr>
          <p:spPr bwMode="auto">
            <a:xfrm>
              <a:off x="3911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0" name="Rectangle 102"/>
            <p:cNvSpPr>
              <a:spLocks noChangeArrowheads="1"/>
            </p:cNvSpPr>
            <p:nvPr/>
          </p:nvSpPr>
          <p:spPr bwMode="auto">
            <a:xfrm>
              <a:off x="25400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1" name="Rectangle 103"/>
            <p:cNvSpPr>
              <a:spLocks noChangeArrowheads="1"/>
            </p:cNvSpPr>
            <p:nvPr/>
          </p:nvSpPr>
          <p:spPr bwMode="auto">
            <a:xfrm>
              <a:off x="27686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2" name="Rectangle 104"/>
            <p:cNvSpPr>
              <a:spLocks noChangeArrowheads="1"/>
            </p:cNvSpPr>
            <p:nvPr/>
          </p:nvSpPr>
          <p:spPr bwMode="auto">
            <a:xfrm>
              <a:off x="29972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3" name="Rectangle 105"/>
            <p:cNvSpPr>
              <a:spLocks noChangeArrowheads="1"/>
            </p:cNvSpPr>
            <p:nvPr/>
          </p:nvSpPr>
          <p:spPr bwMode="auto">
            <a:xfrm>
              <a:off x="3225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4" name="Rectangle 106"/>
            <p:cNvSpPr>
              <a:spLocks noChangeArrowheads="1"/>
            </p:cNvSpPr>
            <p:nvPr/>
          </p:nvSpPr>
          <p:spPr bwMode="auto">
            <a:xfrm>
              <a:off x="3454400" y="20256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5" name="Rectangle 107"/>
            <p:cNvSpPr>
              <a:spLocks noChangeArrowheads="1"/>
            </p:cNvSpPr>
            <p:nvPr/>
          </p:nvSpPr>
          <p:spPr bwMode="auto">
            <a:xfrm>
              <a:off x="3683000" y="20256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6" name="Rectangle 108"/>
            <p:cNvSpPr>
              <a:spLocks noChangeArrowheads="1"/>
            </p:cNvSpPr>
            <p:nvPr/>
          </p:nvSpPr>
          <p:spPr bwMode="auto">
            <a:xfrm>
              <a:off x="25400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7" name="Rectangle 109"/>
            <p:cNvSpPr>
              <a:spLocks noChangeArrowheads="1"/>
            </p:cNvSpPr>
            <p:nvPr/>
          </p:nvSpPr>
          <p:spPr bwMode="auto">
            <a:xfrm>
              <a:off x="27686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8" name="Rectangle 110"/>
            <p:cNvSpPr>
              <a:spLocks noChangeArrowheads="1"/>
            </p:cNvSpPr>
            <p:nvPr/>
          </p:nvSpPr>
          <p:spPr bwMode="auto">
            <a:xfrm>
              <a:off x="2997200" y="22542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9" name="Rectangle 111"/>
            <p:cNvSpPr>
              <a:spLocks noChangeArrowheads="1"/>
            </p:cNvSpPr>
            <p:nvPr/>
          </p:nvSpPr>
          <p:spPr bwMode="auto">
            <a:xfrm>
              <a:off x="3225800" y="22542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0" name="Rectangle 112"/>
            <p:cNvSpPr>
              <a:spLocks noChangeArrowheads="1"/>
            </p:cNvSpPr>
            <p:nvPr/>
          </p:nvSpPr>
          <p:spPr bwMode="auto">
            <a:xfrm>
              <a:off x="20828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1" name="Rectangle 113"/>
            <p:cNvSpPr>
              <a:spLocks noChangeArrowheads="1"/>
            </p:cNvSpPr>
            <p:nvPr/>
          </p:nvSpPr>
          <p:spPr bwMode="auto">
            <a:xfrm>
              <a:off x="23114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2" name="Rectangle 114"/>
            <p:cNvSpPr>
              <a:spLocks noChangeArrowheads="1"/>
            </p:cNvSpPr>
            <p:nvPr/>
          </p:nvSpPr>
          <p:spPr bwMode="auto">
            <a:xfrm>
              <a:off x="25400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3" name="Rectangle 115"/>
            <p:cNvSpPr>
              <a:spLocks noChangeArrowheads="1"/>
            </p:cNvSpPr>
            <p:nvPr/>
          </p:nvSpPr>
          <p:spPr bwMode="auto">
            <a:xfrm>
              <a:off x="27686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4" name="Rectangle 116"/>
            <p:cNvSpPr>
              <a:spLocks noChangeArrowheads="1"/>
            </p:cNvSpPr>
            <p:nvPr/>
          </p:nvSpPr>
          <p:spPr bwMode="auto">
            <a:xfrm>
              <a:off x="3225800" y="24828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5" name="Line 117"/>
            <p:cNvSpPr>
              <a:spLocks noChangeShapeType="1"/>
            </p:cNvSpPr>
            <p:nvPr/>
          </p:nvSpPr>
          <p:spPr bwMode="auto">
            <a:xfrm>
              <a:off x="1854200" y="1416050"/>
              <a:ext cx="1588" cy="22098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6" name="Line 118"/>
            <p:cNvSpPr>
              <a:spLocks noChangeShapeType="1"/>
            </p:cNvSpPr>
            <p:nvPr/>
          </p:nvSpPr>
          <p:spPr bwMode="auto">
            <a:xfrm>
              <a:off x="2082800" y="1416050"/>
              <a:ext cx="1588" cy="22098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7" name="Text Box 119"/>
            <p:cNvSpPr txBox="1">
              <a:spLocks noChangeArrowheads="1"/>
            </p:cNvSpPr>
            <p:nvPr/>
          </p:nvSpPr>
          <p:spPr bwMode="auto">
            <a:xfrm>
              <a:off x="1790700" y="944563"/>
              <a:ext cx="487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20</a:t>
              </a:r>
            </a:p>
          </p:txBody>
        </p:sp>
        <p:sp>
          <p:nvSpPr>
            <p:cNvPr id="43128" name="Line 120"/>
            <p:cNvSpPr>
              <a:spLocks noChangeShapeType="1"/>
            </p:cNvSpPr>
            <p:nvPr/>
          </p:nvSpPr>
          <p:spPr bwMode="auto">
            <a:xfrm>
              <a:off x="749300" y="3397250"/>
              <a:ext cx="1866900" cy="1588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9" name="Line 121"/>
            <p:cNvSpPr>
              <a:spLocks noChangeShapeType="1"/>
            </p:cNvSpPr>
            <p:nvPr/>
          </p:nvSpPr>
          <p:spPr bwMode="auto">
            <a:xfrm>
              <a:off x="787400" y="3168650"/>
              <a:ext cx="1828800" cy="1588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0" name="Text Box 122"/>
            <p:cNvSpPr txBox="1">
              <a:spLocks noChangeArrowheads="1"/>
            </p:cNvSpPr>
            <p:nvPr/>
          </p:nvSpPr>
          <p:spPr bwMode="auto">
            <a:xfrm>
              <a:off x="407988" y="3092450"/>
              <a:ext cx="3349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8</a:t>
              </a:r>
            </a:p>
          </p:txBody>
        </p:sp>
        <p:sp>
          <p:nvSpPr>
            <p:cNvPr id="43131" name="Line 123"/>
            <p:cNvSpPr>
              <a:spLocks noChangeShapeType="1"/>
            </p:cNvSpPr>
            <p:nvPr/>
          </p:nvSpPr>
          <p:spPr bwMode="auto">
            <a:xfrm>
              <a:off x="3683000" y="1416050"/>
              <a:ext cx="1588" cy="11430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2" name="Line 124"/>
            <p:cNvSpPr>
              <a:spLocks noChangeShapeType="1"/>
            </p:cNvSpPr>
            <p:nvPr/>
          </p:nvSpPr>
          <p:spPr bwMode="auto">
            <a:xfrm>
              <a:off x="3911600" y="1416050"/>
              <a:ext cx="1588" cy="11430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3" name="Text Box 125"/>
            <p:cNvSpPr txBox="1">
              <a:spLocks noChangeArrowheads="1"/>
            </p:cNvSpPr>
            <p:nvPr/>
          </p:nvSpPr>
          <p:spPr bwMode="auto">
            <a:xfrm>
              <a:off x="3532188" y="2559050"/>
              <a:ext cx="4873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28</a:t>
              </a:r>
            </a:p>
          </p:txBody>
        </p:sp>
        <p:grpSp>
          <p:nvGrpSpPr>
            <p:cNvPr id="43134" name="Group 126"/>
            <p:cNvGrpSpPr>
              <a:grpSpLocks/>
            </p:cNvGrpSpPr>
            <p:nvPr/>
          </p:nvGrpSpPr>
          <p:grpSpPr bwMode="auto">
            <a:xfrm>
              <a:off x="2540000" y="2711450"/>
              <a:ext cx="223838" cy="223838"/>
              <a:chOff x="1600" y="1708"/>
              <a:chExt cx="141" cy="141"/>
            </a:xfrm>
          </p:grpSpPr>
          <p:sp>
            <p:nvSpPr>
              <p:cNvPr id="43135" name="Rectangle 127"/>
              <p:cNvSpPr>
                <a:spLocks noChangeArrowheads="1"/>
              </p:cNvSpPr>
              <p:nvPr/>
            </p:nvSpPr>
            <p:spPr bwMode="auto">
              <a:xfrm>
                <a:off x="1602" y="1708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6" name="Line 128"/>
              <p:cNvSpPr>
                <a:spLocks noChangeShapeType="1"/>
              </p:cNvSpPr>
              <p:nvPr/>
            </p:nvSpPr>
            <p:spPr bwMode="auto">
              <a:xfrm>
                <a:off x="1602" y="1708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7" name="Line 129"/>
              <p:cNvSpPr>
                <a:spLocks noChangeShapeType="1"/>
              </p:cNvSpPr>
              <p:nvPr/>
            </p:nvSpPr>
            <p:spPr bwMode="auto">
              <a:xfrm flipH="1">
                <a:off x="1599" y="1708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138" name="Group 130"/>
            <p:cNvGrpSpPr>
              <a:grpSpLocks/>
            </p:cNvGrpSpPr>
            <p:nvPr/>
          </p:nvGrpSpPr>
          <p:grpSpPr bwMode="auto">
            <a:xfrm>
              <a:off x="2997200" y="2482850"/>
              <a:ext cx="223838" cy="223838"/>
              <a:chOff x="1888" y="1564"/>
              <a:chExt cx="141" cy="141"/>
            </a:xfrm>
          </p:grpSpPr>
          <p:sp>
            <p:nvSpPr>
              <p:cNvPr id="43139" name="Rectangle 131"/>
              <p:cNvSpPr>
                <a:spLocks noChangeArrowheads="1"/>
              </p:cNvSpPr>
              <p:nvPr/>
            </p:nvSpPr>
            <p:spPr bwMode="auto">
              <a:xfrm>
                <a:off x="1890" y="1564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0" name="Line 132"/>
              <p:cNvSpPr>
                <a:spLocks noChangeShapeType="1"/>
              </p:cNvSpPr>
              <p:nvPr/>
            </p:nvSpPr>
            <p:spPr bwMode="auto">
              <a:xfrm>
                <a:off x="1890" y="1564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1" name="Line 133"/>
              <p:cNvSpPr>
                <a:spLocks noChangeShapeType="1"/>
              </p:cNvSpPr>
              <p:nvPr/>
            </p:nvSpPr>
            <p:spPr bwMode="auto">
              <a:xfrm flipH="1">
                <a:off x="1887" y="1564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sp>
          <p:nvSpPr>
            <p:cNvPr id="43142" name="AutoShape 134"/>
            <p:cNvSpPr>
              <a:spLocks noChangeArrowheads="1"/>
            </p:cNvSpPr>
            <p:nvPr/>
          </p:nvSpPr>
          <p:spPr bwMode="auto">
            <a:xfrm>
              <a:off x="1816100" y="2187575"/>
              <a:ext cx="836613" cy="831850"/>
            </a:xfrm>
            <a:prstGeom prst="roundRect">
              <a:avLst>
                <a:gd name="adj" fmla="val 16667"/>
              </a:avLst>
            </a:prstGeom>
            <a:solidFill>
              <a:srgbClr val="FF99FF">
                <a:alpha val="70000"/>
              </a:srgbClr>
            </a:solidFill>
            <a:ln w="28440" cap="sq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4" name="Line 136"/>
            <p:cNvSpPr>
              <a:spLocks noChangeShapeType="1"/>
            </p:cNvSpPr>
            <p:nvPr/>
          </p:nvSpPr>
          <p:spPr bwMode="auto">
            <a:xfrm>
              <a:off x="2581275" y="2384425"/>
              <a:ext cx="304800" cy="1588"/>
            </a:xfrm>
            <a:prstGeom prst="line">
              <a:avLst/>
            </a:prstGeom>
            <a:noFill/>
            <a:ln w="38160" cap="sq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5" name="Line 137"/>
            <p:cNvSpPr>
              <a:spLocks noChangeShapeType="1"/>
            </p:cNvSpPr>
            <p:nvPr/>
          </p:nvSpPr>
          <p:spPr bwMode="auto">
            <a:xfrm>
              <a:off x="2005013" y="2816225"/>
              <a:ext cx="1587" cy="304800"/>
            </a:xfrm>
            <a:prstGeom prst="line">
              <a:avLst/>
            </a:prstGeom>
            <a:noFill/>
            <a:ln w="38160" cap="sq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8" name="Text Box 140"/>
            <p:cNvSpPr txBox="1">
              <a:spLocks noChangeArrowheads="1"/>
            </p:cNvSpPr>
            <p:nvPr/>
          </p:nvSpPr>
          <p:spPr bwMode="auto">
            <a:xfrm>
              <a:off x="882650" y="958850"/>
              <a:ext cx="8826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baseline="30000">
                  <a:latin typeface="Times New Roman" charset="0"/>
                </a:rPr>
                <a:t>32</a:t>
              </a:r>
              <a:r>
                <a:rPr lang="en-US">
                  <a:latin typeface="Times New Roman" charset="0"/>
                </a:rPr>
                <a:t>Mg</a:t>
              </a:r>
            </a:p>
          </p:txBody>
        </p:sp>
        <p:sp>
          <p:nvSpPr>
            <p:cNvPr id="43292" name="Text Box 284"/>
            <p:cNvSpPr txBox="1">
              <a:spLocks noChangeArrowheads="1"/>
            </p:cNvSpPr>
            <p:nvPr/>
          </p:nvSpPr>
          <p:spPr bwMode="auto">
            <a:xfrm>
              <a:off x="2243138" y="3478213"/>
              <a:ext cx="2111375" cy="395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000">
                  <a:latin typeface="Times New Roman" charset="0"/>
                </a:rPr>
                <a:t>Island of Inversion</a:t>
              </a:r>
            </a:p>
          </p:txBody>
        </p:sp>
      </p:grp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Island of deformation </a:t>
            </a:r>
            <a:endParaRPr kumimoji="1" lang="ja-JP" altLang="en-US" dirty="0"/>
          </a:p>
        </p:txBody>
      </p:sp>
      <p:sp>
        <p:nvSpPr>
          <p:cNvPr id="306" name="Text Box 298"/>
          <p:cNvSpPr txBox="1">
            <a:spLocks noChangeArrowheads="1"/>
          </p:cNvSpPr>
          <p:nvPr/>
        </p:nvSpPr>
        <p:spPr bwMode="auto">
          <a:xfrm>
            <a:off x="224118" y="5529823"/>
            <a:ext cx="4610568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aseline="33000" dirty="0" smtClean="0"/>
              <a:t>32</a:t>
            </a:r>
            <a:r>
              <a:rPr lang="en-US" sz="1400" dirty="0" smtClean="0"/>
              <a:t>Ne</a:t>
            </a:r>
            <a:r>
              <a:rPr lang="en-US" sz="1400" dirty="0"/>
              <a:t>:  P. </a:t>
            </a:r>
            <a:r>
              <a:rPr lang="en-US" sz="1400" dirty="0" smtClean="0"/>
              <a:t>Doornenbal </a:t>
            </a:r>
            <a:r>
              <a:rPr lang="en-US" sz="1400" i="1" dirty="0"/>
              <a:t>et al.</a:t>
            </a:r>
            <a:r>
              <a:rPr lang="en-US" sz="1400" dirty="0"/>
              <a:t>, PRL 103, 032501 (2009).</a:t>
            </a:r>
          </a:p>
          <a:p>
            <a:r>
              <a:rPr lang="en-US" sz="1400" baseline="33000" dirty="0"/>
              <a:t>42</a:t>
            </a:r>
            <a:r>
              <a:rPr lang="en-US" sz="1400" dirty="0"/>
              <a:t>Si: S. </a:t>
            </a:r>
            <a:r>
              <a:rPr lang="en-US" sz="1400" dirty="0" smtClean="0"/>
              <a:t>Takeuchi </a:t>
            </a:r>
            <a:r>
              <a:rPr lang="en-US" sz="1400" i="1" dirty="0"/>
              <a:t>et al.</a:t>
            </a:r>
            <a:r>
              <a:rPr lang="en-US" sz="1400" dirty="0"/>
              <a:t>, PRL 109, 182501 (2012).</a:t>
            </a:r>
          </a:p>
          <a:p>
            <a:r>
              <a:rPr lang="en-US" sz="1400" baseline="33000" dirty="0" smtClean="0"/>
              <a:t>36,38</a:t>
            </a:r>
            <a:r>
              <a:rPr lang="en-US" sz="1400" dirty="0" smtClean="0"/>
              <a:t>Mg</a:t>
            </a:r>
            <a:r>
              <a:rPr lang="en-US" sz="1400" dirty="0"/>
              <a:t>: P. Doornenbal, </a:t>
            </a:r>
            <a:r>
              <a:rPr lang="en-US" sz="1400" i="1" dirty="0" smtClean="0"/>
              <a:t>et </a:t>
            </a:r>
            <a:r>
              <a:rPr lang="en-US" sz="1400" i="1" dirty="0"/>
              <a:t>al.</a:t>
            </a:r>
            <a:r>
              <a:rPr lang="en-US" sz="1400" dirty="0"/>
              <a:t>, PRL 111, 212502 (2013).</a:t>
            </a:r>
          </a:p>
        </p:txBody>
      </p:sp>
      <p:pic>
        <p:nvPicPr>
          <p:cNvPr id="163" name="Picture 2" descr="\\rl2000s\users\takeuchi\お仕事\2011年度\物理学会秋\資料\single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18" y="4130372"/>
            <a:ext cx="3291141" cy="27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Text Box 142"/>
          <p:cNvSpPr txBox="1">
            <a:spLocks noChangeArrowheads="1"/>
          </p:cNvSpPr>
          <p:nvPr/>
        </p:nvSpPr>
        <p:spPr bwMode="auto">
          <a:xfrm>
            <a:off x="7930495" y="4290184"/>
            <a:ext cx="722054" cy="5224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42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Si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67" name="右矢印 166"/>
          <p:cNvSpPr/>
          <p:nvPr/>
        </p:nvSpPr>
        <p:spPr bwMode="auto">
          <a:xfrm rot="14616869">
            <a:off x="6099433" y="3581787"/>
            <a:ext cx="1055867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65" name="Text Box 298"/>
          <p:cNvSpPr txBox="1">
            <a:spLocks noChangeArrowheads="1"/>
          </p:cNvSpPr>
          <p:nvPr/>
        </p:nvSpPr>
        <p:spPr bwMode="auto">
          <a:xfrm>
            <a:off x="5435719" y="1044826"/>
            <a:ext cx="4610568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aseline="33000" dirty="0" smtClean="0"/>
              <a:t>42</a:t>
            </a:r>
            <a:r>
              <a:rPr lang="en-US" sz="2000" dirty="0" smtClean="0"/>
              <a:t>Si</a:t>
            </a:r>
            <a:r>
              <a:rPr lang="en-US" sz="2000" dirty="0"/>
              <a:t>: S. </a:t>
            </a:r>
            <a:r>
              <a:rPr lang="en-US" sz="2000" dirty="0" smtClean="0"/>
              <a:t>Takeuchi </a:t>
            </a:r>
            <a:r>
              <a:rPr lang="en-US" sz="2000" i="1" dirty="0"/>
              <a:t>et al.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PRL 109, 182501 (2012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n-US" sz="2000" i="1" dirty="0" smtClean="0"/>
              <a:t>E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(4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</a:t>
            </a:r>
          </a:p>
          <a:p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    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/>
              <a:t>Large deformation in </a:t>
            </a:r>
            <a:r>
              <a:rPr lang="en-US" sz="2000" baseline="30000" dirty="0" smtClean="0"/>
              <a:t>42</a:t>
            </a:r>
            <a:r>
              <a:rPr lang="en-US" sz="2000" dirty="0" smtClean="0"/>
              <a:t>Si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48831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stematic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5"/>
          <a:stretch/>
        </p:blipFill>
        <p:spPr>
          <a:xfrm>
            <a:off x="400631" y="773330"/>
            <a:ext cx="4779502" cy="608467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 smtClean="0"/>
              <a:t>E</a:t>
            </a:r>
            <a:r>
              <a:rPr kumimoji="1" lang="en-US" altLang="ja-JP" baseline="-25000" dirty="0" smtClean="0"/>
              <a:t>x</a:t>
            </a:r>
            <a:r>
              <a:rPr kumimoji="1" lang="en-US" altLang="ja-JP" dirty="0" smtClean="0"/>
              <a:t>(2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) and </a:t>
            </a:r>
            <a:r>
              <a:rPr kumimoji="1" lang="en-US" altLang="ja-JP" i="1" dirty="0" smtClean="0"/>
              <a:t>E</a:t>
            </a:r>
            <a:r>
              <a:rPr kumimoji="1" lang="en-US" altLang="ja-JP" baseline="-25000" dirty="0" smtClean="0"/>
              <a:t>x</a:t>
            </a:r>
            <a:r>
              <a:rPr kumimoji="1" lang="en-US" altLang="ja-JP" dirty="0" smtClean="0"/>
              <a:t>(4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) in Mg/Si </a:t>
            </a:r>
            <a:r>
              <a:rPr lang="en-US" altLang="ja-JP" dirty="0" smtClean="0"/>
              <a:t>@ </a:t>
            </a:r>
            <a:r>
              <a:rPr kumimoji="1" lang="en-US" altLang="ja-JP" dirty="0" smtClean="0"/>
              <a:t>N=20~28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15516" y="5151218"/>
            <a:ext cx="337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Almost identical in</a:t>
            </a:r>
          </a:p>
          <a:p>
            <a:r>
              <a:rPr lang="en-US" altLang="ja-JP" sz="24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	</a:t>
            </a:r>
            <a:r>
              <a:rPr lang="en-US" altLang="ja-JP" sz="2400" baseline="30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34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Mg,</a:t>
            </a:r>
            <a:r>
              <a:rPr lang="en-US" altLang="ja-JP" sz="2400" baseline="300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 36</a:t>
            </a:r>
            <a:r>
              <a:rPr lang="en-US" altLang="ja-JP" sz="24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Mg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,</a:t>
            </a:r>
            <a:r>
              <a:rPr lang="en-US" altLang="ja-JP" sz="2400" baseline="300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2400" baseline="30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38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Mg</a:t>
            </a:r>
            <a:endParaRPr lang="ja-JP" altLang="en-US" sz="2400" dirty="0">
              <a:solidFill>
                <a:srgbClr val="00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15516" y="4174579"/>
            <a:ext cx="4028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Smooth transition </a:t>
            </a:r>
          </a:p>
          <a:p>
            <a:r>
              <a:rPr lang="en-US" altLang="ja-JP" sz="24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	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in</a:t>
            </a:r>
            <a:r>
              <a:rPr lang="en-US" altLang="ja-JP" sz="24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Si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15516" y="1038966"/>
            <a:ext cx="273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Sound magicity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		in Si @ N=20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15516" y="2920194"/>
            <a:ext cx="3391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Large collectivity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		in Si/Mg @ N~28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15516" y="1869963"/>
            <a:ext cx="376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Magicity disappeared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		in Mg @ N=20</a:t>
            </a:r>
          </a:p>
        </p:txBody>
      </p:sp>
    </p:spTree>
    <p:extLst>
      <p:ext uri="{BB962C8B-B14F-4D97-AF65-F5344CB8AC3E}">
        <p14:creationId xmlns:p14="http://schemas.microsoft.com/office/powerpoint/2010/main" val="1976332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stematic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5"/>
          <a:stretch/>
        </p:blipFill>
        <p:spPr>
          <a:xfrm>
            <a:off x="554400" y="773330"/>
            <a:ext cx="4779502" cy="608467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 smtClean="0"/>
              <a:t>E</a:t>
            </a:r>
            <a:r>
              <a:rPr kumimoji="1" lang="en-US" altLang="ja-JP" baseline="-25000" dirty="0" smtClean="0"/>
              <a:t>x</a:t>
            </a:r>
            <a:r>
              <a:rPr kumimoji="1" lang="en-US" altLang="ja-JP" dirty="0" smtClean="0"/>
              <a:t>(2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) and </a:t>
            </a:r>
            <a:r>
              <a:rPr kumimoji="1" lang="en-US" altLang="ja-JP" i="1" dirty="0" smtClean="0"/>
              <a:t>E</a:t>
            </a:r>
            <a:r>
              <a:rPr kumimoji="1" lang="en-US" altLang="ja-JP" baseline="-25000" dirty="0" smtClean="0"/>
              <a:t>x</a:t>
            </a:r>
            <a:r>
              <a:rPr kumimoji="1" lang="en-US" altLang="ja-JP" dirty="0" smtClean="0"/>
              <a:t>(4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) in Mg/Si </a:t>
            </a:r>
            <a:r>
              <a:rPr lang="en-US" altLang="ja-JP" dirty="0" smtClean="0"/>
              <a:t>@ </a:t>
            </a:r>
            <a:r>
              <a:rPr kumimoji="1" lang="en-US" altLang="ja-JP" dirty="0" smtClean="0"/>
              <a:t>N=20~28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065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9453" y="909570"/>
            <a:ext cx="56617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PS1-A004 Single-neutron Knockout Reaction from 30Ne </a:t>
            </a:r>
            <a:endParaRPr lang="en-US" altLang="ja-JP" sz="1400" dirty="0" smtClean="0"/>
          </a:p>
          <a:p>
            <a:r>
              <a:rPr lang="en-US" altLang="ja-JP" sz="1400" dirty="0"/>
              <a:t>	</a:t>
            </a:r>
            <a:r>
              <a:rPr lang="en-US" altLang="ja-JP" sz="1400" dirty="0" smtClean="0"/>
              <a:t>		</a:t>
            </a:r>
            <a:r>
              <a:rPr lang="en-US" altLang="ja-JP" sz="1400" dirty="0" err="1" smtClean="0"/>
              <a:t>Hongna</a:t>
            </a:r>
            <a:r>
              <a:rPr lang="en-US" altLang="ja-JP" sz="1400" dirty="0" smtClean="0"/>
              <a:t> </a:t>
            </a:r>
            <a:r>
              <a:rPr lang="en-US" altLang="ja-JP" sz="1400" dirty="0"/>
              <a:t>Liu (RIKEN</a:t>
            </a:r>
            <a:r>
              <a:rPr lang="en-US" altLang="ja-JP" sz="1400" dirty="0" smtClean="0"/>
              <a:t>)</a:t>
            </a:r>
          </a:p>
          <a:p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9453" y="1567233"/>
            <a:ext cx="8979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PS1-A021 Persistence of N=50 Shell Closure in the Vicinity of 78Ni</a:t>
            </a:r>
          </a:p>
          <a:p>
            <a:r>
              <a:rPr lang="en-US" altLang="ja-JP" sz="1400" dirty="0" smtClean="0"/>
              <a:t>			Studied </a:t>
            </a:r>
            <a:r>
              <a:rPr lang="en-US" altLang="ja-JP" sz="1400" dirty="0"/>
              <a:t>by In-beam Gamma-ray Spectroscopy</a:t>
            </a:r>
          </a:p>
          <a:p>
            <a:r>
              <a:rPr lang="en-US" altLang="ja-JP" sz="1400" dirty="0" smtClean="0"/>
              <a:t>			Yoshiaki Shiga (</a:t>
            </a:r>
            <a:r>
              <a:rPr lang="en-US" altLang="ja-JP" sz="1400" dirty="0" err="1"/>
              <a:t>Rikkyo</a:t>
            </a:r>
            <a:r>
              <a:rPr lang="en-US" altLang="ja-JP" sz="1400" dirty="0"/>
              <a:t> Univ.</a:t>
            </a:r>
            <a:r>
              <a:rPr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9453" y="2478977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PS1-A024 Collectivity in the Neutron-rich </a:t>
            </a:r>
            <a:r>
              <a:rPr lang="en-US" altLang="ja-JP" sz="1400" dirty="0" err="1"/>
              <a:t>Pd</a:t>
            </a:r>
            <a:r>
              <a:rPr lang="en-US" altLang="ja-JP" sz="1400" dirty="0"/>
              <a:t> Isotopes toward N = 82 </a:t>
            </a:r>
            <a:endParaRPr lang="en-US" altLang="ja-JP" sz="1400" dirty="0" smtClean="0"/>
          </a:p>
          <a:p>
            <a:r>
              <a:rPr lang="en-US" altLang="ja-JP" sz="1400" dirty="0"/>
              <a:t>	</a:t>
            </a:r>
            <a:r>
              <a:rPr lang="en-US" altLang="ja-JP" sz="1400" dirty="0" smtClean="0"/>
              <a:t>		He </a:t>
            </a:r>
            <a:r>
              <a:rPr lang="en-US" altLang="ja-JP" sz="1400" dirty="0"/>
              <a:t>Wang (RIKEN</a:t>
            </a:r>
            <a:r>
              <a:rPr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9453" y="3036631"/>
            <a:ext cx="6853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PS2-A029 Level Structure of 35Mg Following One-neutron Knockout</a:t>
            </a:r>
          </a:p>
          <a:p>
            <a:r>
              <a:rPr lang="en-US" altLang="ja-JP" sz="1400" dirty="0" smtClean="0"/>
              <a:t>			Satoru </a:t>
            </a:r>
            <a:r>
              <a:rPr lang="en-US" altLang="ja-JP" sz="1400" dirty="0" err="1" smtClean="0"/>
              <a:t>Momiyama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(Tokyo)</a:t>
            </a:r>
            <a:endParaRPr lang="en-US" altLang="ja-JP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4943" y="4770085"/>
            <a:ext cx="5411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David </a:t>
            </a:r>
            <a:r>
              <a:rPr lang="en-US" altLang="ja-JP" sz="1600" dirty="0" err="1" smtClean="0"/>
              <a:t>Steppenbeck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(</a:t>
            </a:r>
            <a:r>
              <a:rPr lang="en-US" altLang="ja-JP" sz="1600" dirty="0"/>
              <a:t>CNS, Univ. of Tokyo)</a:t>
            </a:r>
          </a:p>
          <a:p>
            <a:r>
              <a:rPr lang="en-US" altLang="ja-JP" sz="1600" dirty="0" smtClean="0"/>
              <a:t>		In</a:t>
            </a:r>
            <a:r>
              <a:rPr lang="en-US" altLang="ja-JP" sz="1600" dirty="0"/>
              <a:t>-Beam Gamma-Ray Spectroscopy of </a:t>
            </a:r>
            <a:endParaRPr lang="en-US" altLang="ja-JP" sz="1600" dirty="0" smtClean="0"/>
          </a:p>
          <a:p>
            <a:r>
              <a:rPr lang="en-US" altLang="ja-JP" sz="1600" dirty="0" smtClean="0"/>
              <a:t>			Very </a:t>
            </a:r>
            <a:r>
              <a:rPr lang="en-US" altLang="ja-JP" sz="1600" dirty="0"/>
              <a:t>Neutron-Rich N=32 and 34 Nuclei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4943" y="6053845"/>
            <a:ext cx="40191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Anna </a:t>
            </a:r>
            <a:r>
              <a:rPr lang="en-US" altLang="ja-JP" sz="1600" dirty="0" err="1" smtClean="0"/>
              <a:t>Corsi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(</a:t>
            </a:r>
            <a:r>
              <a:rPr lang="en-US" altLang="ja-JP" sz="1600" dirty="0"/>
              <a:t>CEA </a:t>
            </a:r>
            <a:r>
              <a:rPr lang="en-US" altLang="ja-JP" sz="1600" dirty="0" err="1"/>
              <a:t>Saclay</a:t>
            </a:r>
            <a:r>
              <a:rPr lang="en-US" altLang="ja-JP" sz="1600" dirty="0"/>
              <a:t>) </a:t>
            </a:r>
            <a:endParaRPr lang="en-US" altLang="ja-JP" sz="1600" dirty="0" smtClean="0"/>
          </a:p>
          <a:p>
            <a:r>
              <a:rPr lang="en-US" altLang="ja-JP" sz="1600" dirty="0" smtClean="0"/>
              <a:t>	Shell </a:t>
            </a:r>
            <a:r>
              <a:rPr lang="en-US" altLang="ja-JP" sz="1600" dirty="0"/>
              <a:t>Evolution towards 100Sn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4943" y="3811669"/>
            <a:ext cx="47346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/>
              <a:t>Alexandre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Obertelli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(</a:t>
            </a:r>
            <a:r>
              <a:rPr lang="en-US" altLang="ja-JP" sz="1600" dirty="0"/>
              <a:t>CEA </a:t>
            </a:r>
            <a:r>
              <a:rPr lang="en-US" altLang="ja-JP" sz="1600" dirty="0" err="1"/>
              <a:t>Saclay</a:t>
            </a:r>
            <a:r>
              <a:rPr lang="en-US" altLang="ja-JP" sz="1600" dirty="0"/>
              <a:t> / RIKEN</a:t>
            </a:r>
            <a:r>
              <a:rPr lang="en-US" altLang="ja-JP" sz="1600" dirty="0" smtClean="0"/>
              <a:t>)</a:t>
            </a:r>
          </a:p>
          <a:p>
            <a:r>
              <a:rPr lang="en-US" altLang="ja-JP" sz="1600" dirty="0" smtClean="0"/>
              <a:t> 	Physics </a:t>
            </a:r>
            <a:r>
              <a:rPr lang="en-US" altLang="ja-JP" sz="1600" dirty="0"/>
              <a:t>Program with MINOS at RIBF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24849" y="1961003"/>
            <a:ext cx="2819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PS1-A021 </a:t>
            </a:r>
            <a:r>
              <a:rPr lang="en-US" altLang="ja-JP" sz="1400" dirty="0" smtClean="0"/>
              <a:t>~</a:t>
            </a:r>
            <a:r>
              <a:rPr lang="en-US" altLang="ja-JP" sz="1400" baseline="30000" dirty="0" smtClean="0"/>
              <a:t>78</a:t>
            </a:r>
            <a:r>
              <a:rPr lang="en-US" altLang="ja-JP" sz="1400" dirty="0" smtClean="0"/>
              <a:t>Ni Y. Shiga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27817" y="2646318"/>
            <a:ext cx="2916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PS1-A024 </a:t>
            </a:r>
            <a:r>
              <a:rPr lang="en-US" altLang="ja-JP" sz="1400" baseline="30000" dirty="0" smtClean="0"/>
              <a:t>122-126</a:t>
            </a:r>
            <a:r>
              <a:rPr lang="en-US" altLang="ja-JP" sz="1400" dirty="0" smtClean="0"/>
              <a:t>Pd H. Wang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95618" y="3502796"/>
            <a:ext cx="3835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PS2-A029 </a:t>
            </a:r>
            <a:r>
              <a:rPr lang="en-US" altLang="ja-JP" sz="1400" baseline="30000" dirty="0" smtClean="0"/>
              <a:t>35</a:t>
            </a:r>
            <a:r>
              <a:rPr lang="en-US" altLang="ja-JP" sz="1400" dirty="0" smtClean="0"/>
              <a:t>Mg S. </a:t>
            </a:r>
            <a:r>
              <a:rPr lang="en-US" altLang="ja-JP" sz="1400" dirty="0" err="1" smtClean="0"/>
              <a:t>Momiyama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(Tokyo)</a:t>
            </a:r>
            <a:endParaRPr lang="en-US" altLang="ja-JP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920285" y="4113481"/>
            <a:ext cx="2227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MINOS A. Obertelli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81225" y="4877662"/>
            <a:ext cx="259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aseline="30000" dirty="0" smtClean="0"/>
              <a:t>54</a:t>
            </a:r>
            <a:r>
              <a:rPr lang="en-US" altLang="ja-JP" sz="1600" dirty="0" smtClean="0"/>
              <a:t>Ca D. </a:t>
            </a:r>
            <a:r>
              <a:rPr lang="en-US" altLang="ja-JP" sz="1600" dirty="0" err="1" smtClean="0"/>
              <a:t>Steppenbeck</a:t>
            </a:r>
            <a:endParaRPr lang="en-US" altLang="ja-JP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32872" y="6086716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aseline="30000" dirty="0" smtClean="0"/>
              <a:t>10x</a:t>
            </a:r>
            <a:r>
              <a:rPr lang="en-US" altLang="ja-JP" sz="1600" dirty="0" smtClean="0"/>
              <a:t>Sn A. </a:t>
            </a:r>
            <a:r>
              <a:rPr lang="en-US" altLang="ja-JP" sz="1600" dirty="0" err="1" smtClean="0"/>
              <a:t>Corsi</a:t>
            </a:r>
            <a:endParaRPr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31501810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stematic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5"/>
          <a:stretch/>
        </p:blipFill>
        <p:spPr>
          <a:xfrm>
            <a:off x="555511" y="773330"/>
            <a:ext cx="4779502" cy="608467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 smtClean="0"/>
              <a:t>E</a:t>
            </a:r>
            <a:r>
              <a:rPr kumimoji="1" lang="en-US" altLang="ja-JP" baseline="-25000" dirty="0" smtClean="0"/>
              <a:t>x</a:t>
            </a:r>
            <a:r>
              <a:rPr kumimoji="1" lang="en-US" altLang="ja-JP" dirty="0" smtClean="0"/>
              <a:t>(2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) and </a:t>
            </a:r>
            <a:r>
              <a:rPr kumimoji="1" lang="en-US" altLang="ja-JP" i="1" dirty="0" smtClean="0"/>
              <a:t>E</a:t>
            </a:r>
            <a:r>
              <a:rPr kumimoji="1" lang="en-US" altLang="ja-JP" baseline="-25000" dirty="0" smtClean="0"/>
              <a:t>x</a:t>
            </a:r>
            <a:r>
              <a:rPr kumimoji="1" lang="en-US" altLang="ja-JP" dirty="0" smtClean="0"/>
              <a:t>(4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) in Mg/Si </a:t>
            </a:r>
            <a:r>
              <a:rPr lang="en-US" altLang="ja-JP" dirty="0" smtClean="0"/>
              <a:t>@ </a:t>
            </a:r>
            <a:r>
              <a:rPr kumimoji="1" lang="en-US" altLang="ja-JP" dirty="0" smtClean="0"/>
              <a:t>N=20~28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 bwMode="auto">
          <a:xfrm>
            <a:off x="1314030" y="4352565"/>
            <a:ext cx="3704231" cy="177880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1316515" y="1053290"/>
            <a:ext cx="3686252" cy="300497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70396" y="5151218"/>
            <a:ext cx="337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Almost identical in</a:t>
            </a:r>
          </a:p>
          <a:p>
            <a:r>
              <a:rPr lang="en-US" altLang="ja-JP" sz="24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	</a:t>
            </a:r>
            <a:r>
              <a:rPr lang="en-US" altLang="ja-JP" sz="2400" baseline="30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34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Mg,</a:t>
            </a:r>
            <a:r>
              <a:rPr lang="en-US" altLang="ja-JP" sz="2400" baseline="300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 36</a:t>
            </a:r>
            <a:r>
              <a:rPr lang="en-US" altLang="ja-JP" sz="24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Mg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,</a:t>
            </a:r>
            <a:r>
              <a:rPr lang="en-US" altLang="ja-JP" sz="2400" baseline="300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2400" baseline="300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38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Mg</a:t>
            </a:r>
            <a:endParaRPr lang="ja-JP" altLang="en-US" sz="2400" dirty="0">
              <a:solidFill>
                <a:srgbClr val="00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70396" y="4174579"/>
            <a:ext cx="4028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Smooth transition </a:t>
            </a:r>
          </a:p>
          <a:p>
            <a:r>
              <a:rPr lang="en-US" altLang="ja-JP" sz="24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	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in</a:t>
            </a:r>
            <a:r>
              <a:rPr lang="en-US" altLang="ja-JP" sz="2400" dirty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Si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70396" y="1038966"/>
            <a:ext cx="273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Sound magicity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		in Si @ N=20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70396" y="2920194"/>
            <a:ext cx="3391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Large collectivity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		in Si/Mg @ N~28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70396" y="1869963"/>
            <a:ext cx="376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Magicity disappeared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rPr>
              <a:t>		in Mg @ N=20</a:t>
            </a:r>
          </a:p>
        </p:txBody>
      </p:sp>
      <p:sp>
        <p:nvSpPr>
          <p:cNvPr id="15" name="二等辺三角形 14"/>
          <p:cNvSpPr/>
          <p:nvPr/>
        </p:nvSpPr>
        <p:spPr bwMode="auto">
          <a:xfrm>
            <a:off x="1358501" y="1930611"/>
            <a:ext cx="328706" cy="272356"/>
          </a:xfrm>
          <a:prstGeom prst="triangl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6" name="二等辺三角形 15"/>
          <p:cNvSpPr/>
          <p:nvPr/>
        </p:nvSpPr>
        <p:spPr bwMode="auto">
          <a:xfrm>
            <a:off x="2152527" y="3194315"/>
            <a:ext cx="328706" cy="272356"/>
          </a:xfrm>
          <a:prstGeom prst="triangl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7" name="二等辺三角形 16"/>
          <p:cNvSpPr/>
          <p:nvPr/>
        </p:nvSpPr>
        <p:spPr bwMode="auto">
          <a:xfrm>
            <a:off x="2946292" y="3412606"/>
            <a:ext cx="328706" cy="272356"/>
          </a:xfrm>
          <a:prstGeom prst="triangl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8" name="二等辺三角形 17"/>
          <p:cNvSpPr/>
          <p:nvPr/>
        </p:nvSpPr>
        <p:spPr bwMode="auto">
          <a:xfrm>
            <a:off x="3740056" y="3472140"/>
            <a:ext cx="328706" cy="272356"/>
          </a:xfrm>
          <a:prstGeom prst="triangl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9" name="二等辺三角形 18"/>
          <p:cNvSpPr/>
          <p:nvPr/>
        </p:nvSpPr>
        <p:spPr bwMode="auto">
          <a:xfrm>
            <a:off x="4533820" y="3637513"/>
            <a:ext cx="328706" cy="272356"/>
          </a:xfrm>
          <a:prstGeom prst="triangl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1" name="ひし形 20"/>
          <p:cNvSpPr/>
          <p:nvPr/>
        </p:nvSpPr>
        <p:spPr bwMode="auto">
          <a:xfrm>
            <a:off x="1385215" y="3578662"/>
            <a:ext cx="271203" cy="271203"/>
          </a:xfrm>
          <a:prstGeom prst="diamond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2" name="ひし形 21"/>
          <p:cNvSpPr/>
          <p:nvPr/>
        </p:nvSpPr>
        <p:spPr bwMode="auto">
          <a:xfrm>
            <a:off x="2185856" y="3724447"/>
            <a:ext cx="271203" cy="271203"/>
          </a:xfrm>
          <a:prstGeom prst="diamond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3" name="ひし形 22"/>
          <p:cNvSpPr/>
          <p:nvPr/>
        </p:nvSpPr>
        <p:spPr bwMode="auto">
          <a:xfrm>
            <a:off x="2973006" y="3731062"/>
            <a:ext cx="271203" cy="271203"/>
          </a:xfrm>
          <a:prstGeom prst="diamond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4" name="ひし形 23"/>
          <p:cNvSpPr/>
          <p:nvPr/>
        </p:nvSpPr>
        <p:spPr bwMode="auto">
          <a:xfrm>
            <a:off x="3766770" y="3737677"/>
            <a:ext cx="271203" cy="271203"/>
          </a:xfrm>
          <a:prstGeom prst="diamond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5" name="ひし形 24"/>
          <p:cNvSpPr/>
          <p:nvPr/>
        </p:nvSpPr>
        <p:spPr bwMode="auto">
          <a:xfrm>
            <a:off x="1390247" y="5152847"/>
            <a:ext cx="271203" cy="271203"/>
          </a:xfrm>
          <a:prstGeom prst="diamond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6" name="ひし形 25"/>
          <p:cNvSpPr/>
          <p:nvPr/>
        </p:nvSpPr>
        <p:spPr bwMode="auto">
          <a:xfrm>
            <a:off x="2182126" y="4498722"/>
            <a:ext cx="271203" cy="271203"/>
          </a:xfrm>
          <a:prstGeom prst="diamond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7" name="ひし形 26"/>
          <p:cNvSpPr/>
          <p:nvPr/>
        </p:nvSpPr>
        <p:spPr bwMode="auto">
          <a:xfrm>
            <a:off x="2959331" y="4574540"/>
            <a:ext cx="271203" cy="271203"/>
          </a:xfrm>
          <a:prstGeom prst="diamond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8" name="ひし形 27"/>
          <p:cNvSpPr/>
          <p:nvPr/>
        </p:nvSpPr>
        <p:spPr bwMode="auto">
          <a:xfrm>
            <a:off x="3755492" y="4584017"/>
            <a:ext cx="271203" cy="271203"/>
          </a:xfrm>
          <a:prstGeom prst="diamond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9" name="二等辺三角形 28"/>
          <p:cNvSpPr/>
          <p:nvPr/>
        </p:nvSpPr>
        <p:spPr bwMode="auto">
          <a:xfrm>
            <a:off x="2152527" y="5904819"/>
            <a:ext cx="328706" cy="272356"/>
          </a:xfrm>
          <a:prstGeom prst="triangl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0" name="二等辺三角形 29"/>
          <p:cNvSpPr/>
          <p:nvPr/>
        </p:nvSpPr>
        <p:spPr bwMode="auto">
          <a:xfrm>
            <a:off x="2939210" y="5810046"/>
            <a:ext cx="328706" cy="272356"/>
          </a:xfrm>
          <a:prstGeom prst="triangl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1" name="二等辺三角形 30"/>
          <p:cNvSpPr/>
          <p:nvPr/>
        </p:nvSpPr>
        <p:spPr bwMode="auto">
          <a:xfrm>
            <a:off x="3735370" y="5222455"/>
            <a:ext cx="328706" cy="272356"/>
          </a:xfrm>
          <a:prstGeom prst="triangl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2" name="二等辺三角形 31"/>
          <p:cNvSpPr/>
          <p:nvPr/>
        </p:nvSpPr>
        <p:spPr bwMode="auto">
          <a:xfrm>
            <a:off x="4522053" y="4729637"/>
            <a:ext cx="328706" cy="272356"/>
          </a:xfrm>
          <a:prstGeom prst="triangl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309764" y="862043"/>
            <a:ext cx="572225" cy="136845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0" y="832445"/>
            <a:ext cx="912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latin typeface="Times New Roman"/>
                <a:cs typeface="Times New Roman"/>
              </a:rPr>
              <a:t>E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x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(2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)</a:t>
            </a:r>
          </a:p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[MeV]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40" name="正方形/長方形 39"/>
          <p:cNvSpPr/>
          <p:nvPr/>
        </p:nvSpPr>
        <p:spPr bwMode="auto">
          <a:xfrm>
            <a:off x="353745" y="3787073"/>
            <a:ext cx="572225" cy="136845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54885" y="4408036"/>
            <a:ext cx="58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latin typeface="Times New Roman"/>
                <a:cs typeface="Times New Roman"/>
              </a:rPr>
              <a:t>R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4/2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44" name="正方形/長方形 43"/>
          <p:cNvSpPr/>
          <p:nvPr/>
        </p:nvSpPr>
        <p:spPr bwMode="auto">
          <a:xfrm>
            <a:off x="3097689" y="1068781"/>
            <a:ext cx="1626289" cy="1208185"/>
          </a:xfrm>
          <a:prstGeom prst="rect">
            <a:avLst/>
          </a:prstGeom>
          <a:noFill/>
          <a:ln w="38100" cap="flat" cmpd="dbl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4" name="ひし形 33"/>
          <p:cNvSpPr/>
          <p:nvPr/>
        </p:nvSpPr>
        <p:spPr bwMode="auto">
          <a:xfrm>
            <a:off x="3458184" y="1268223"/>
            <a:ext cx="271203" cy="271203"/>
          </a:xfrm>
          <a:prstGeom prst="diamond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6" name="二等辺三角形 35"/>
          <p:cNvSpPr/>
          <p:nvPr/>
        </p:nvSpPr>
        <p:spPr bwMode="auto">
          <a:xfrm>
            <a:off x="3438313" y="1754305"/>
            <a:ext cx="328706" cy="272356"/>
          </a:xfrm>
          <a:prstGeom prst="triangl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885119" y="1170719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Times New Roman"/>
                <a:cs typeface="Times New Roman"/>
              </a:rPr>
              <a:t>Mg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913611" y="1679378"/>
            <a:ext cx="441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Times New Roman"/>
                <a:cs typeface="Times New Roman"/>
              </a:rPr>
              <a:t>Si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  <p:sp>
        <p:nvSpPr>
          <p:cNvPr id="45" name="正方形/長方形 44"/>
          <p:cNvSpPr/>
          <p:nvPr/>
        </p:nvSpPr>
        <p:spPr bwMode="auto">
          <a:xfrm>
            <a:off x="1120588" y="956235"/>
            <a:ext cx="3959412" cy="525929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cxnSp>
        <p:nvCxnSpPr>
          <p:cNvPr id="47" name="直線コネクタ 46"/>
          <p:cNvCxnSpPr/>
          <p:nvPr/>
        </p:nvCxnSpPr>
        <p:spPr bwMode="auto">
          <a:xfrm>
            <a:off x="1135529" y="4273176"/>
            <a:ext cx="3944471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8" name="テキスト ボックス 47"/>
          <p:cNvSpPr txBox="1"/>
          <p:nvPr/>
        </p:nvSpPr>
        <p:spPr>
          <a:xfrm>
            <a:off x="1273401" y="1382884"/>
            <a:ext cx="646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34</a:t>
            </a:r>
            <a:r>
              <a:rPr lang="en-US" altLang="ja-JP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Si</a:t>
            </a:r>
            <a:endParaRPr kumimoji="1" lang="ja-JP" alt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138931" y="2996531"/>
            <a:ext cx="817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32</a:t>
            </a:r>
            <a:r>
              <a:rPr lang="en-US" altLang="ja-JP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Mg</a:t>
            </a:r>
            <a:endParaRPr kumimoji="1" lang="ja-JP" alt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381165" y="3160884"/>
            <a:ext cx="646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42</a:t>
            </a:r>
            <a:r>
              <a:rPr lang="en-US" altLang="ja-JP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Si</a:t>
            </a:r>
            <a:endParaRPr kumimoji="1" lang="ja-JP" alt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48041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2798577" y="2419176"/>
            <a:ext cx="3946525" cy="2928937"/>
            <a:chOff x="407988" y="944563"/>
            <a:chExt cx="3946525" cy="2928937"/>
          </a:xfrm>
        </p:grpSpPr>
        <p:sp>
          <p:nvSpPr>
            <p:cNvPr id="43009" name="Rectangle 1"/>
            <p:cNvSpPr>
              <a:spLocks noChangeArrowheads="1"/>
            </p:cNvSpPr>
            <p:nvPr/>
          </p:nvSpPr>
          <p:spPr bwMode="auto">
            <a:xfrm>
              <a:off x="367665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10" name="Rectangle 2"/>
            <p:cNvSpPr>
              <a:spLocks noChangeArrowheads="1"/>
            </p:cNvSpPr>
            <p:nvPr/>
          </p:nvSpPr>
          <p:spPr bwMode="auto">
            <a:xfrm>
              <a:off x="3911600" y="2024063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grpSp>
          <p:nvGrpSpPr>
            <p:cNvPr id="43011" name="Group 3"/>
            <p:cNvGrpSpPr>
              <a:grpSpLocks/>
            </p:cNvGrpSpPr>
            <p:nvPr/>
          </p:nvGrpSpPr>
          <p:grpSpPr bwMode="auto">
            <a:xfrm>
              <a:off x="1168400" y="3397250"/>
              <a:ext cx="223838" cy="223838"/>
              <a:chOff x="736" y="2140"/>
              <a:chExt cx="141" cy="141"/>
            </a:xfrm>
          </p:grpSpPr>
          <p:sp>
            <p:nvSpPr>
              <p:cNvPr id="43012" name="Rectangle 4"/>
              <p:cNvSpPr>
                <a:spLocks noChangeArrowheads="1"/>
              </p:cNvSpPr>
              <p:nvPr/>
            </p:nvSpPr>
            <p:spPr bwMode="auto">
              <a:xfrm>
                <a:off x="738" y="214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>
                <a:off x="738" y="214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flipH="1">
                <a:off x="735" y="214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15" name="Group 7"/>
            <p:cNvGrpSpPr>
              <a:grpSpLocks/>
            </p:cNvGrpSpPr>
            <p:nvPr/>
          </p:nvGrpSpPr>
          <p:grpSpPr bwMode="auto">
            <a:xfrm>
              <a:off x="1397000" y="3397250"/>
              <a:ext cx="223838" cy="223838"/>
              <a:chOff x="880" y="2140"/>
              <a:chExt cx="141" cy="141"/>
            </a:xfrm>
          </p:grpSpPr>
          <p:sp>
            <p:nvSpPr>
              <p:cNvPr id="43016" name="Rectangle 8"/>
              <p:cNvSpPr>
                <a:spLocks noChangeArrowheads="1"/>
              </p:cNvSpPr>
              <p:nvPr/>
            </p:nvSpPr>
            <p:spPr bwMode="auto">
              <a:xfrm>
                <a:off x="882" y="214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882" y="214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8" name="Line 10"/>
              <p:cNvSpPr>
                <a:spLocks noChangeShapeType="1"/>
              </p:cNvSpPr>
              <p:nvPr/>
            </p:nvSpPr>
            <p:spPr bwMode="auto">
              <a:xfrm flipH="1">
                <a:off x="879" y="214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1168400" y="3168650"/>
              <a:ext cx="223838" cy="223838"/>
              <a:chOff x="736" y="1996"/>
              <a:chExt cx="141" cy="141"/>
            </a:xfrm>
          </p:grpSpPr>
          <p:sp>
            <p:nvSpPr>
              <p:cNvPr id="43020" name="Rectangle 12"/>
              <p:cNvSpPr>
                <a:spLocks noChangeArrowheads="1"/>
              </p:cNvSpPr>
              <p:nvPr/>
            </p:nvSpPr>
            <p:spPr bwMode="auto">
              <a:xfrm>
                <a:off x="738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1" name="Line 13"/>
              <p:cNvSpPr>
                <a:spLocks noChangeShapeType="1"/>
              </p:cNvSpPr>
              <p:nvPr/>
            </p:nvSpPr>
            <p:spPr bwMode="auto">
              <a:xfrm>
                <a:off x="738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2" name="Line 14"/>
              <p:cNvSpPr>
                <a:spLocks noChangeShapeType="1"/>
              </p:cNvSpPr>
              <p:nvPr/>
            </p:nvSpPr>
            <p:spPr bwMode="auto">
              <a:xfrm flipH="1">
                <a:off x="735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23" name="Group 15"/>
            <p:cNvGrpSpPr>
              <a:grpSpLocks/>
            </p:cNvGrpSpPr>
            <p:nvPr/>
          </p:nvGrpSpPr>
          <p:grpSpPr bwMode="auto">
            <a:xfrm>
              <a:off x="1397000" y="3168650"/>
              <a:ext cx="223838" cy="223838"/>
              <a:chOff x="880" y="1996"/>
              <a:chExt cx="141" cy="141"/>
            </a:xfrm>
          </p:grpSpPr>
          <p:sp>
            <p:nvSpPr>
              <p:cNvPr id="43024" name="Rectangle 16"/>
              <p:cNvSpPr>
                <a:spLocks noChangeArrowheads="1"/>
              </p:cNvSpPr>
              <p:nvPr/>
            </p:nvSpPr>
            <p:spPr bwMode="auto">
              <a:xfrm>
                <a:off x="882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5" name="Line 17"/>
              <p:cNvSpPr>
                <a:spLocks noChangeShapeType="1"/>
              </p:cNvSpPr>
              <p:nvPr/>
            </p:nvSpPr>
            <p:spPr bwMode="auto">
              <a:xfrm>
                <a:off x="882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6" name="Line 18"/>
              <p:cNvSpPr>
                <a:spLocks noChangeShapeType="1"/>
              </p:cNvSpPr>
              <p:nvPr/>
            </p:nvSpPr>
            <p:spPr bwMode="auto">
              <a:xfrm flipH="1">
                <a:off x="879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27" name="Group 19"/>
            <p:cNvGrpSpPr>
              <a:grpSpLocks/>
            </p:cNvGrpSpPr>
            <p:nvPr/>
          </p:nvGrpSpPr>
          <p:grpSpPr bwMode="auto">
            <a:xfrm>
              <a:off x="1625600" y="2940050"/>
              <a:ext cx="223838" cy="223838"/>
              <a:chOff x="1024" y="1852"/>
              <a:chExt cx="141" cy="141"/>
            </a:xfrm>
          </p:grpSpPr>
          <p:sp>
            <p:nvSpPr>
              <p:cNvPr id="43028" name="Rectangle 20"/>
              <p:cNvSpPr>
                <a:spLocks noChangeArrowheads="1"/>
              </p:cNvSpPr>
              <p:nvPr/>
            </p:nvSpPr>
            <p:spPr bwMode="auto">
              <a:xfrm>
                <a:off x="1026" y="1852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29" name="Line 21"/>
              <p:cNvSpPr>
                <a:spLocks noChangeShapeType="1"/>
              </p:cNvSpPr>
              <p:nvPr/>
            </p:nvSpPr>
            <p:spPr bwMode="auto">
              <a:xfrm>
                <a:off x="1026" y="1852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0" name="Line 22"/>
              <p:cNvSpPr>
                <a:spLocks noChangeShapeType="1"/>
              </p:cNvSpPr>
              <p:nvPr/>
            </p:nvSpPr>
            <p:spPr bwMode="auto">
              <a:xfrm flipH="1">
                <a:off x="1023" y="1852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1" name="Group 23"/>
            <p:cNvGrpSpPr>
              <a:grpSpLocks/>
            </p:cNvGrpSpPr>
            <p:nvPr/>
          </p:nvGrpSpPr>
          <p:grpSpPr bwMode="auto">
            <a:xfrm>
              <a:off x="3454400" y="2254250"/>
              <a:ext cx="223838" cy="223838"/>
              <a:chOff x="2176" y="1420"/>
              <a:chExt cx="141" cy="141"/>
            </a:xfrm>
          </p:grpSpPr>
          <p:sp>
            <p:nvSpPr>
              <p:cNvPr id="43032" name="Rectangle 24"/>
              <p:cNvSpPr>
                <a:spLocks noChangeArrowheads="1"/>
              </p:cNvSpPr>
              <p:nvPr/>
            </p:nvSpPr>
            <p:spPr bwMode="auto">
              <a:xfrm>
                <a:off x="2178" y="1420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3" name="Line 25"/>
              <p:cNvSpPr>
                <a:spLocks noChangeShapeType="1"/>
              </p:cNvSpPr>
              <p:nvPr/>
            </p:nvSpPr>
            <p:spPr bwMode="auto">
              <a:xfrm>
                <a:off x="2178" y="1420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4" name="Line 26"/>
              <p:cNvSpPr>
                <a:spLocks noChangeShapeType="1"/>
              </p:cNvSpPr>
              <p:nvPr/>
            </p:nvSpPr>
            <p:spPr bwMode="auto">
              <a:xfrm flipH="1">
                <a:off x="2175" y="1420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5" name="Group 27"/>
            <p:cNvGrpSpPr>
              <a:grpSpLocks/>
            </p:cNvGrpSpPr>
            <p:nvPr/>
          </p:nvGrpSpPr>
          <p:grpSpPr bwMode="auto">
            <a:xfrm>
              <a:off x="2082800" y="2940050"/>
              <a:ext cx="223838" cy="223838"/>
              <a:chOff x="1312" y="1852"/>
              <a:chExt cx="141" cy="141"/>
            </a:xfrm>
          </p:grpSpPr>
          <p:sp>
            <p:nvSpPr>
              <p:cNvPr id="43036" name="Rectangle 28"/>
              <p:cNvSpPr>
                <a:spLocks noChangeArrowheads="1"/>
              </p:cNvSpPr>
              <p:nvPr/>
            </p:nvSpPr>
            <p:spPr bwMode="auto">
              <a:xfrm>
                <a:off x="1314" y="1852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7" name="Line 29"/>
              <p:cNvSpPr>
                <a:spLocks noChangeShapeType="1"/>
              </p:cNvSpPr>
              <p:nvPr/>
            </p:nvSpPr>
            <p:spPr bwMode="auto">
              <a:xfrm>
                <a:off x="1314" y="1852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38" name="Line 30"/>
              <p:cNvSpPr>
                <a:spLocks noChangeShapeType="1"/>
              </p:cNvSpPr>
              <p:nvPr/>
            </p:nvSpPr>
            <p:spPr bwMode="auto">
              <a:xfrm flipH="1">
                <a:off x="1311" y="1852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39" name="Group 31"/>
            <p:cNvGrpSpPr>
              <a:grpSpLocks/>
            </p:cNvGrpSpPr>
            <p:nvPr/>
          </p:nvGrpSpPr>
          <p:grpSpPr bwMode="auto">
            <a:xfrm>
              <a:off x="1625600" y="3168650"/>
              <a:ext cx="223838" cy="223838"/>
              <a:chOff x="1024" y="1996"/>
              <a:chExt cx="141" cy="141"/>
            </a:xfrm>
          </p:grpSpPr>
          <p:sp>
            <p:nvSpPr>
              <p:cNvPr id="43040" name="Rectangle 32"/>
              <p:cNvSpPr>
                <a:spLocks noChangeArrowheads="1"/>
              </p:cNvSpPr>
              <p:nvPr/>
            </p:nvSpPr>
            <p:spPr bwMode="auto">
              <a:xfrm>
                <a:off x="1026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1" name="Line 33"/>
              <p:cNvSpPr>
                <a:spLocks noChangeShapeType="1"/>
              </p:cNvSpPr>
              <p:nvPr/>
            </p:nvSpPr>
            <p:spPr bwMode="auto">
              <a:xfrm>
                <a:off x="1026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2" name="Line 34"/>
              <p:cNvSpPr>
                <a:spLocks noChangeShapeType="1"/>
              </p:cNvSpPr>
              <p:nvPr/>
            </p:nvSpPr>
            <p:spPr bwMode="auto">
              <a:xfrm flipH="1">
                <a:off x="1023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043" name="Group 35"/>
            <p:cNvGrpSpPr>
              <a:grpSpLocks/>
            </p:cNvGrpSpPr>
            <p:nvPr/>
          </p:nvGrpSpPr>
          <p:grpSpPr bwMode="auto">
            <a:xfrm>
              <a:off x="1854200" y="3168650"/>
              <a:ext cx="223838" cy="223838"/>
              <a:chOff x="1168" y="1996"/>
              <a:chExt cx="141" cy="141"/>
            </a:xfrm>
          </p:grpSpPr>
          <p:sp>
            <p:nvSpPr>
              <p:cNvPr id="43044" name="Rectangle 36"/>
              <p:cNvSpPr>
                <a:spLocks noChangeArrowheads="1"/>
              </p:cNvSpPr>
              <p:nvPr/>
            </p:nvSpPr>
            <p:spPr bwMode="auto">
              <a:xfrm>
                <a:off x="1170" y="1996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5" name="Line 37"/>
              <p:cNvSpPr>
                <a:spLocks noChangeShapeType="1"/>
              </p:cNvSpPr>
              <p:nvPr/>
            </p:nvSpPr>
            <p:spPr bwMode="auto">
              <a:xfrm>
                <a:off x="1170" y="1996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6" name="Line 38"/>
              <p:cNvSpPr>
                <a:spLocks noChangeShapeType="1"/>
              </p:cNvSpPr>
              <p:nvPr/>
            </p:nvSpPr>
            <p:spPr bwMode="auto">
              <a:xfrm flipH="1">
                <a:off x="1167" y="1996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sp>
          <p:nvSpPr>
            <p:cNvPr id="43047" name="Rectangle 39"/>
            <p:cNvSpPr>
              <a:spLocks noChangeArrowheads="1"/>
            </p:cNvSpPr>
            <p:nvPr/>
          </p:nvSpPr>
          <p:spPr bwMode="auto">
            <a:xfrm>
              <a:off x="939800" y="3625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48" name="Rectangle 40"/>
            <p:cNvSpPr>
              <a:spLocks noChangeArrowheads="1"/>
            </p:cNvSpPr>
            <p:nvPr/>
          </p:nvSpPr>
          <p:spPr bwMode="auto">
            <a:xfrm>
              <a:off x="939800" y="3397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49" name="Rectangle 41"/>
            <p:cNvSpPr>
              <a:spLocks noChangeArrowheads="1"/>
            </p:cNvSpPr>
            <p:nvPr/>
          </p:nvSpPr>
          <p:spPr bwMode="auto">
            <a:xfrm>
              <a:off x="939800" y="3168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0" name="Rectangle 42"/>
            <p:cNvSpPr>
              <a:spLocks noChangeArrowheads="1"/>
            </p:cNvSpPr>
            <p:nvPr/>
          </p:nvSpPr>
          <p:spPr bwMode="auto">
            <a:xfrm>
              <a:off x="9398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1" name="Rectangle 43"/>
            <p:cNvSpPr>
              <a:spLocks noChangeArrowheads="1"/>
            </p:cNvSpPr>
            <p:nvPr/>
          </p:nvSpPr>
          <p:spPr bwMode="auto">
            <a:xfrm>
              <a:off x="11684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2" name="Rectangle 44"/>
            <p:cNvSpPr>
              <a:spLocks noChangeArrowheads="1"/>
            </p:cNvSpPr>
            <p:nvPr/>
          </p:nvSpPr>
          <p:spPr bwMode="auto">
            <a:xfrm>
              <a:off x="13970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3" name="Rectangle 45"/>
            <p:cNvSpPr>
              <a:spLocks noChangeArrowheads="1"/>
            </p:cNvSpPr>
            <p:nvPr/>
          </p:nvSpPr>
          <p:spPr bwMode="auto">
            <a:xfrm>
              <a:off x="9398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4" name="Rectangle 46"/>
            <p:cNvSpPr>
              <a:spLocks noChangeArrowheads="1"/>
            </p:cNvSpPr>
            <p:nvPr/>
          </p:nvSpPr>
          <p:spPr bwMode="auto">
            <a:xfrm>
              <a:off x="11684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5" name="Rectangle 47"/>
            <p:cNvSpPr>
              <a:spLocks noChangeArrowheads="1"/>
            </p:cNvSpPr>
            <p:nvPr/>
          </p:nvSpPr>
          <p:spPr bwMode="auto">
            <a:xfrm>
              <a:off x="13970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6" name="Rectangle 48"/>
            <p:cNvSpPr>
              <a:spLocks noChangeArrowheads="1"/>
            </p:cNvSpPr>
            <p:nvPr/>
          </p:nvSpPr>
          <p:spPr bwMode="auto">
            <a:xfrm>
              <a:off x="16256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7" name="Rectangle 49"/>
            <p:cNvSpPr>
              <a:spLocks noChangeArrowheads="1"/>
            </p:cNvSpPr>
            <p:nvPr/>
          </p:nvSpPr>
          <p:spPr bwMode="auto">
            <a:xfrm>
              <a:off x="9398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8" name="Rectangle 50"/>
            <p:cNvSpPr>
              <a:spLocks noChangeArrowheads="1"/>
            </p:cNvSpPr>
            <p:nvPr/>
          </p:nvSpPr>
          <p:spPr bwMode="auto">
            <a:xfrm>
              <a:off x="11684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59" name="Rectangle 51"/>
            <p:cNvSpPr>
              <a:spLocks noChangeArrowheads="1"/>
            </p:cNvSpPr>
            <p:nvPr/>
          </p:nvSpPr>
          <p:spPr bwMode="auto">
            <a:xfrm>
              <a:off x="13970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0" name="Rectangle 52"/>
            <p:cNvSpPr>
              <a:spLocks noChangeArrowheads="1"/>
            </p:cNvSpPr>
            <p:nvPr/>
          </p:nvSpPr>
          <p:spPr bwMode="auto">
            <a:xfrm>
              <a:off x="16256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1" name="Rectangle 53"/>
            <p:cNvSpPr>
              <a:spLocks noChangeArrowheads="1"/>
            </p:cNvSpPr>
            <p:nvPr/>
          </p:nvSpPr>
          <p:spPr bwMode="auto">
            <a:xfrm>
              <a:off x="18542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2" name="Rectangle 54"/>
            <p:cNvSpPr>
              <a:spLocks noChangeArrowheads="1"/>
            </p:cNvSpPr>
            <p:nvPr/>
          </p:nvSpPr>
          <p:spPr bwMode="auto">
            <a:xfrm>
              <a:off x="2311400" y="2254250"/>
              <a:ext cx="228600" cy="22860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3" name="Rectangle 55"/>
            <p:cNvSpPr>
              <a:spLocks noChangeArrowheads="1"/>
            </p:cNvSpPr>
            <p:nvPr/>
          </p:nvSpPr>
          <p:spPr bwMode="auto">
            <a:xfrm>
              <a:off x="9398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4" name="Rectangle 56"/>
            <p:cNvSpPr>
              <a:spLocks noChangeArrowheads="1"/>
            </p:cNvSpPr>
            <p:nvPr/>
          </p:nvSpPr>
          <p:spPr bwMode="auto">
            <a:xfrm>
              <a:off x="11684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5" name="Rectangle 57"/>
            <p:cNvSpPr>
              <a:spLocks noChangeArrowheads="1"/>
            </p:cNvSpPr>
            <p:nvPr/>
          </p:nvSpPr>
          <p:spPr bwMode="auto">
            <a:xfrm>
              <a:off x="13970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6" name="Rectangle 58"/>
            <p:cNvSpPr>
              <a:spLocks noChangeArrowheads="1"/>
            </p:cNvSpPr>
            <p:nvPr/>
          </p:nvSpPr>
          <p:spPr bwMode="auto">
            <a:xfrm>
              <a:off x="16256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7" name="Rectangle 59"/>
            <p:cNvSpPr>
              <a:spLocks noChangeArrowheads="1"/>
            </p:cNvSpPr>
            <p:nvPr/>
          </p:nvSpPr>
          <p:spPr bwMode="auto">
            <a:xfrm>
              <a:off x="18542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8" name="Rectangle 60"/>
            <p:cNvSpPr>
              <a:spLocks noChangeArrowheads="1"/>
            </p:cNvSpPr>
            <p:nvPr/>
          </p:nvSpPr>
          <p:spPr bwMode="auto">
            <a:xfrm>
              <a:off x="20828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69" name="Rectangle 61"/>
            <p:cNvSpPr>
              <a:spLocks noChangeArrowheads="1"/>
            </p:cNvSpPr>
            <p:nvPr/>
          </p:nvSpPr>
          <p:spPr bwMode="auto">
            <a:xfrm>
              <a:off x="939800" y="1797050"/>
              <a:ext cx="228600" cy="228600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0" name="Rectangle 62"/>
            <p:cNvSpPr>
              <a:spLocks noChangeArrowheads="1"/>
            </p:cNvSpPr>
            <p:nvPr/>
          </p:nvSpPr>
          <p:spPr bwMode="auto">
            <a:xfrm>
              <a:off x="939800" y="1568450"/>
              <a:ext cx="228600" cy="228600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1" name="Rectangle 63"/>
            <p:cNvSpPr>
              <a:spLocks noChangeArrowheads="1"/>
            </p:cNvSpPr>
            <p:nvPr/>
          </p:nvSpPr>
          <p:spPr bwMode="auto">
            <a:xfrm>
              <a:off x="1854200" y="2940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2" name="Rectangle 64"/>
            <p:cNvSpPr>
              <a:spLocks noChangeArrowheads="1"/>
            </p:cNvSpPr>
            <p:nvPr/>
          </p:nvSpPr>
          <p:spPr bwMode="auto">
            <a:xfrm>
              <a:off x="2311400" y="29400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3" name="Rectangle 65"/>
            <p:cNvSpPr>
              <a:spLocks noChangeArrowheads="1"/>
            </p:cNvSpPr>
            <p:nvPr/>
          </p:nvSpPr>
          <p:spPr bwMode="auto">
            <a:xfrm>
              <a:off x="2311400" y="2711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4" name="Rectangle 66"/>
            <p:cNvSpPr>
              <a:spLocks noChangeArrowheads="1"/>
            </p:cNvSpPr>
            <p:nvPr/>
          </p:nvSpPr>
          <p:spPr bwMode="auto">
            <a:xfrm>
              <a:off x="1854200" y="2711450"/>
              <a:ext cx="228600" cy="228600"/>
            </a:xfrm>
            <a:prstGeom prst="rect">
              <a:avLst/>
            </a:prstGeom>
            <a:solidFill>
              <a:srgbClr val="FF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5" name="Rectangle 67"/>
            <p:cNvSpPr>
              <a:spLocks noChangeArrowheads="1"/>
            </p:cNvSpPr>
            <p:nvPr/>
          </p:nvSpPr>
          <p:spPr bwMode="auto">
            <a:xfrm>
              <a:off x="2082800" y="27114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6" name="Rectangle 68"/>
            <p:cNvSpPr>
              <a:spLocks noChangeArrowheads="1"/>
            </p:cNvSpPr>
            <p:nvPr/>
          </p:nvSpPr>
          <p:spPr bwMode="auto">
            <a:xfrm>
              <a:off x="2768600" y="27114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7" name="Rectangle 69"/>
            <p:cNvSpPr>
              <a:spLocks noChangeArrowheads="1"/>
            </p:cNvSpPr>
            <p:nvPr/>
          </p:nvSpPr>
          <p:spPr bwMode="auto">
            <a:xfrm>
              <a:off x="23114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8" name="Rectangle 70"/>
            <p:cNvSpPr>
              <a:spLocks noChangeArrowheads="1"/>
            </p:cNvSpPr>
            <p:nvPr/>
          </p:nvSpPr>
          <p:spPr bwMode="auto">
            <a:xfrm>
              <a:off x="939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79" name="Rectangle 71"/>
            <p:cNvSpPr>
              <a:spLocks noChangeArrowheads="1"/>
            </p:cNvSpPr>
            <p:nvPr/>
          </p:nvSpPr>
          <p:spPr bwMode="auto">
            <a:xfrm>
              <a:off x="11684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0" name="Rectangle 72"/>
            <p:cNvSpPr>
              <a:spLocks noChangeArrowheads="1"/>
            </p:cNvSpPr>
            <p:nvPr/>
          </p:nvSpPr>
          <p:spPr bwMode="auto">
            <a:xfrm>
              <a:off x="13970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1" name="Rectangle 73"/>
            <p:cNvSpPr>
              <a:spLocks noChangeArrowheads="1"/>
            </p:cNvSpPr>
            <p:nvPr/>
          </p:nvSpPr>
          <p:spPr bwMode="auto">
            <a:xfrm>
              <a:off x="16256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2" name="Rectangle 74"/>
            <p:cNvSpPr>
              <a:spLocks noChangeArrowheads="1"/>
            </p:cNvSpPr>
            <p:nvPr/>
          </p:nvSpPr>
          <p:spPr bwMode="auto">
            <a:xfrm>
              <a:off x="18542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3" name="Rectangle 75"/>
            <p:cNvSpPr>
              <a:spLocks noChangeArrowheads="1"/>
            </p:cNvSpPr>
            <p:nvPr/>
          </p:nvSpPr>
          <p:spPr bwMode="auto">
            <a:xfrm>
              <a:off x="2082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4" name="Rectangle 76"/>
            <p:cNvSpPr>
              <a:spLocks noChangeArrowheads="1"/>
            </p:cNvSpPr>
            <p:nvPr/>
          </p:nvSpPr>
          <p:spPr bwMode="auto">
            <a:xfrm>
              <a:off x="2768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5" name="Rectangle 77"/>
            <p:cNvSpPr>
              <a:spLocks noChangeArrowheads="1"/>
            </p:cNvSpPr>
            <p:nvPr/>
          </p:nvSpPr>
          <p:spPr bwMode="auto">
            <a:xfrm>
              <a:off x="1168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6" name="Rectangle 78"/>
            <p:cNvSpPr>
              <a:spLocks noChangeArrowheads="1"/>
            </p:cNvSpPr>
            <p:nvPr/>
          </p:nvSpPr>
          <p:spPr bwMode="auto">
            <a:xfrm>
              <a:off x="13970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7" name="Rectangle 79"/>
            <p:cNvSpPr>
              <a:spLocks noChangeArrowheads="1"/>
            </p:cNvSpPr>
            <p:nvPr/>
          </p:nvSpPr>
          <p:spPr bwMode="auto">
            <a:xfrm>
              <a:off x="1625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8" name="Rectangle 80"/>
            <p:cNvSpPr>
              <a:spLocks noChangeArrowheads="1"/>
            </p:cNvSpPr>
            <p:nvPr/>
          </p:nvSpPr>
          <p:spPr bwMode="auto">
            <a:xfrm>
              <a:off x="18542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89" name="Rectangle 81"/>
            <p:cNvSpPr>
              <a:spLocks noChangeArrowheads="1"/>
            </p:cNvSpPr>
            <p:nvPr/>
          </p:nvSpPr>
          <p:spPr bwMode="auto">
            <a:xfrm>
              <a:off x="20828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0" name="Rectangle 82"/>
            <p:cNvSpPr>
              <a:spLocks noChangeArrowheads="1"/>
            </p:cNvSpPr>
            <p:nvPr/>
          </p:nvSpPr>
          <p:spPr bwMode="auto">
            <a:xfrm>
              <a:off x="2311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1" name="Rectangle 83"/>
            <p:cNvSpPr>
              <a:spLocks noChangeArrowheads="1"/>
            </p:cNvSpPr>
            <p:nvPr/>
          </p:nvSpPr>
          <p:spPr bwMode="auto">
            <a:xfrm>
              <a:off x="25400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2" name="Rectangle 84"/>
            <p:cNvSpPr>
              <a:spLocks noChangeArrowheads="1"/>
            </p:cNvSpPr>
            <p:nvPr/>
          </p:nvSpPr>
          <p:spPr bwMode="auto">
            <a:xfrm>
              <a:off x="2768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3" name="Rectangle 85"/>
            <p:cNvSpPr>
              <a:spLocks noChangeArrowheads="1"/>
            </p:cNvSpPr>
            <p:nvPr/>
          </p:nvSpPr>
          <p:spPr bwMode="auto">
            <a:xfrm>
              <a:off x="1168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4" name="Rectangle 86"/>
            <p:cNvSpPr>
              <a:spLocks noChangeArrowheads="1"/>
            </p:cNvSpPr>
            <p:nvPr/>
          </p:nvSpPr>
          <p:spPr bwMode="auto">
            <a:xfrm>
              <a:off x="1397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5" name="Rectangle 87"/>
            <p:cNvSpPr>
              <a:spLocks noChangeArrowheads="1"/>
            </p:cNvSpPr>
            <p:nvPr/>
          </p:nvSpPr>
          <p:spPr bwMode="auto">
            <a:xfrm>
              <a:off x="1625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6" name="Rectangle 88"/>
            <p:cNvSpPr>
              <a:spLocks noChangeArrowheads="1"/>
            </p:cNvSpPr>
            <p:nvPr/>
          </p:nvSpPr>
          <p:spPr bwMode="auto">
            <a:xfrm>
              <a:off x="18542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7" name="Rectangle 89"/>
            <p:cNvSpPr>
              <a:spLocks noChangeArrowheads="1"/>
            </p:cNvSpPr>
            <p:nvPr/>
          </p:nvSpPr>
          <p:spPr bwMode="auto">
            <a:xfrm>
              <a:off x="20828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8" name="Rectangle 90"/>
            <p:cNvSpPr>
              <a:spLocks noChangeArrowheads="1"/>
            </p:cNvSpPr>
            <p:nvPr/>
          </p:nvSpPr>
          <p:spPr bwMode="auto">
            <a:xfrm>
              <a:off x="2311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099" name="Rectangle 91"/>
            <p:cNvSpPr>
              <a:spLocks noChangeArrowheads="1"/>
            </p:cNvSpPr>
            <p:nvPr/>
          </p:nvSpPr>
          <p:spPr bwMode="auto">
            <a:xfrm>
              <a:off x="2540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0" name="Rectangle 92"/>
            <p:cNvSpPr>
              <a:spLocks noChangeArrowheads="1"/>
            </p:cNvSpPr>
            <p:nvPr/>
          </p:nvSpPr>
          <p:spPr bwMode="auto">
            <a:xfrm>
              <a:off x="29972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1" name="Rectangle 93"/>
            <p:cNvSpPr>
              <a:spLocks noChangeArrowheads="1"/>
            </p:cNvSpPr>
            <p:nvPr/>
          </p:nvSpPr>
          <p:spPr bwMode="auto">
            <a:xfrm>
              <a:off x="32258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2" name="Rectangle 94"/>
            <p:cNvSpPr>
              <a:spLocks noChangeArrowheads="1"/>
            </p:cNvSpPr>
            <p:nvPr/>
          </p:nvSpPr>
          <p:spPr bwMode="auto">
            <a:xfrm>
              <a:off x="34544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3" name="Rectangle 95"/>
            <p:cNvSpPr>
              <a:spLocks noChangeArrowheads="1"/>
            </p:cNvSpPr>
            <p:nvPr/>
          </p:nvSpPr>
          <p:spPr bwMode="auto">
            <a:xfrm>
              <a:off x="36830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4" name="Rectangle 96"/>
            <p:cNvSpPr>
              <a:spLocks noChangeArrowheads="1"/>
            </p:cNvSpPr>
            <p:nvPr/>
          </p:nvSpPr>
          <p:spPr bwMode="auto">
            <a:xfrm>
              <a:off x="3911600" y="15684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5" name="Rectangle 97"/>
            <p:cNvSpPr>
              <a:spLocks noChangeArrowheads="1"/>
            </p:cNvSpPr>
            <p:nvPr/>
          </p:nvSpPr>
          <p:spPr bwMode="auto">
            <a:xfrm>
              <a:off x="29972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6" name="Rectangle 98"/>
            <p:cNvSpPr>
              <a:spLocks noChangeArrowheads="1"/>
            </p:cNvSpPr>
            <p:nvPr/>
          </p:nvSpPr>
          <p:spPr bwMode="auto">
            <a:xfrm>
              <a:off x="32258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7" name="Rectangle 99"/>
            <p:cNvSpPr>
              <a:spLocks noChangeArrowheads="1"/>
            </p:cNvSpPr>
            <p:nvPr/>
          </p:nvSpPr>
          <p:spPr bwMode="auto">
            <a:xfrm>
              <a:off x="34544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8" name="Rectangle 100"/>
            <p:cNvSpPr>
              <a:spLocks noChangeArrowheads="1"/>
            </p:cNvSpPr>
            <p:nvPr/>
          </p:nvSpPr>
          <p:spPr bwMode="auto">
            <a:xfrm>
              <a:off x="3683000" y="17970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09" name="Rectangle 101"/>
            <p:cNvSpPr>
              <a:spLocks noChangeArrowheads="1"/>
            </p:cNvSpPr>
            <p:nvPr/>
          </p:nvSpPr>
          <p:spPr bwMode="auto">
            <a:xfrm>
              <a:off x="3911600" y="17970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0" name="Rectangle 102"/>
            <p:cNvSpPr>
              <a:spLocks noChangeArrowheads="1"/>
            </p:cNvSpPr>
            <p:nvPr/>
          </p:nvSpPr>
          <p:spPr bwMode="auto">
            <a:xfrm>
              <a:off x="25400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1" name="Rectangle 103"/>
            <p:cNvSpPr>
              <a:spLocks noChangeArrowheads="1"/>
            </p:cNvSpPr>
            <p:nvPr/>
          </p:nvSpPr>
          <p:spPr bwMode="auto">
            <a:xfrm>
              <a:off x="27686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2" name="Rectangle 104"/>
            <p:cNvSpPr>
              <a:spLocks noChangeArrowheads="1"/>
            </p:cNvSpPr>
            <p:nvPr/>
          </p:nvSpPr>
          <p:spPr bwMode="auto">
            <a:xfrm>
              <a:off x="29972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3" name="Rectangle 105"/>
            <p:cNvSpPr>
              <a:spLocks noChangeArrowheads="1"/>
            </p:cNvSpPr>
            <p:nvPr/>
          </p:nvSpPr>
          <p:spPr bwMode="auto">
            <a:xfrm>
              <a:off x="3225800" y="20256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4" name="Rectangle 106"/>
            <p:cNvSpPr>
              <a:spLocks noChangeArrowheads="1"/>
            </p:cNvSpPr>
            <p:nvPr/>
          </p:nvSpPr>
          <p:spPr bwMode="auto">
            <a:xfrm>
              <a:off x="3454400" y="20256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5" name="Rectangle 107"/>
            <p:cNvSpPr>
              <a:spLocks noChangeArrowheads="1"/>
            </p:cNvSpPr>
            <p:nvPr/>
          </p:nvSpPr>
          <p:spPr bwMode="auto">
            <a:xfrm>
              <a:off x="3683000" y="20256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6" name="Rectangle 108"/>
            <p:cNvSpPr>
              <a:spLocks noChangeArrowheads="1"/>
            </p:cNvSpPr>
            <p:nvPr/>
          </p:nvSpPr>
          <p:spPr bwMode="auto">
            <a:xfrm>
              <a:off x="25400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7" name="Rectangle 109"/>
            <p:cNvSpPr>
              <a:spLocks noChangeArrowheads="1"/>
            </p:cNvSpPr>
            <p:nvPr/>
          </p:nvSpPr>
          <p:spPr bwMode="auto">
            <a:xfrm>
              <a:off x="2768600" y="22542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8" name="Rectangle 110"/>
            <p:cNvSpPr>
              <a:spLocks noChangeArrowheads="1"/>
            </p:cNvSpPr>
            <p:nvPr/>
          </p:nvSpPr>
          <p:spPr bwMode="auto">
            <a:xfrm>
              <a:off x="2997200" y="22542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19" name="Rectangle 111"/>
            <p:cNvSpPr>
              <a:spLocks noChangeArrowheads="1"/>
            </p:cNvSpPr>
            <p:nvPr/>
          </p:nvSpPr>
          <p:spPr bwMode="auto">
            <a:xfrm>
              <a:off x="3225800" y="22542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0" name="Rectangle 112"/>
            <p:cNvSpPr>
              <a:spLocks noChangeArrowheads="1"/>
            </p:cNvSpPr>
            <p:nvPr/>
          </p:nvSpPr>
          <p:spPr bwMode="auto">
            <a:xfrm>
              <a:off x="20828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1" name="Rectangle 113"/>
            <p:cNvSpPr>
              <a:spLocks noChangeArrowheads="1"/>
            </p:cNvSpPr>
            <p:nvPr/>
          </p:nvSpPr>
          <p:spPr bwMode="auto">
            <a:xfrm>
              <a:off x="23114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2" name="Rectangle 114"/>
            <p:cNvSpPr>
              <a:spLocks noChangeArrowheads="1"/>
            </p:cNvSpPr>
            <p:nvPr/>
          </p:nvSpPr>
          <p:spPr bwMode="auto">
            <a:xfrm>
              <a:off x="25400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3" name="Rectangle 115"/>
            <p:cNvSpPr>
              <a:spLocks noChangeArrowheads="1"/>
            </p:cNvSpPr>
            <p:nvPr/>
          </p:nvSpPr>
          <p:spPr bwMode="auto">
            <a:xfrm>
              <a:off x="2768600" y="2482850"/>
              <a:ext cx="228600" cy="228600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4" name="Rectangle 116"/>
            <p:cNvSpPr>
              <a:spLocks noChangeArrowheads="1"/>
            </p:cNvSpPr>
            <p:nvPr/>
          </p:nvSpPr>
          <p:spPr bwMode="auto">
            <a:xfrm>
              <a:off x="3225800" y="2482850"/>
              <a:ext cx="228600" cy="228600"/>
            </a:xfrm>
            <a:prstGeom prst="rect">
              <a:avLst/>
            </a:prstGeom>
            <a:solidFill>
              <a:srgbClr val="FF993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5" name="Line 117"/>
            <p:cNvSpPr>
              <a:spLocks noChangeShapeType="1"/>
            </p:cNvSpPr>
            <p:nvPr/>
          </p:nvSpPr>
          <p:spPr bwMode="auto">
            <a:xfrm>
              <a:off x="1854200" y="1416050"/>
              <a:ext cx="1588" cy="22098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6" name="Line 118"/>
            <p:cNvSpPr>
              <a:spLocks noChangeShapeType="1"/>
            </p:cNvSpPr>
            <p:nvPr/>
          </p:nvSpPr>
          <p:spPr bwMode="auto">
            <a:xfrm>
              <a:off x="2082800" y="1416050"/>
              <a:ext cx="1588" cy="22098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7" name="Text Box 119"/>
            <p:cNvSpPr txBox="1">
              <a:spLocks noChangeArrowheads="1"/>
            </p:cNvSpPr>
            <p:nvPr/>
          </p:nvSpPr>
          <p:spPr bwMode="auto">
            <a:xfrm>
              <a:off x="1790700" y="944563"/>
              <a:ext cx="487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20</a:t>
              </a:r>
            </a:p>
          </p:txBody>
        </p:sp>
        <p:sp>
          <p:nvSpPr>
            <p:cNvPr id="43128" name="Line 120"/>
            <p:cNvSpPr>
              <a:spLocks noChangeShapeType="1"/>
            </p:cNvSpPr>
            <p:nvPr/>
          </p:nvSpPr>
          <p:spPr bwMode="auto">
            <a:xfrm>
              <a:off x="749300" y="3397250"/>
              <a:ext cx="1866900" cy="1588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29" name="Line 121"/>
            <p:cNvSpPr>
              <a:spLocks noChangeShapeType="1"/>
            </p:cNvSpPr>
            <p:nvPr/>
          </p:nvSpPr>
          <p:spPr bwMode="auto">
            <a:xfrm>
              <a:off x="787400" y="3168650"/>
              <a:ext cx="1828800" cy="1588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0" name="Text Box 122"/>
            <p:cNvSpPr txBox="1">
              <a:spLocks noChangeArrowheads="1"/>
            </p:cNvSpPr>
            <p:nvPr/>
          </p:nvSpPr>
          <p:spPr bwMode="auto">
            <a:xfrm>
              <a:off x="407988" y="3092450"/>
              <a:ext cx="3349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8</a:t>
              </a:r>
            </a:p>
          </p:txBody>
        </p:sp>
        <p:sp>
          <p:nvSpPr>
            <p:cNvPr id="43131" name="Line 123"/>
            <p:cNvSpPr>
              <a:spLocks noChangeShapeType="1"/>
            </p:cNvSpPr>
            <p:nvPr/>
          </p:nvSpPr>
          <p:spPr bwMode="auto">
            <a:xfrm>
              <a:off x="3683000" y="1416050"/>
              <a:ext cx="1588" cy="11430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2" name="Line 124"/>
            <p:cNvSpPr>
              <a:spLocks noChangeShapeType="1"/>
            </p:cNvSpPr>
            <p:nvPr/>
          </p:nvSpPr>
          <p:spPr bwMode="auto">
            <a:xfrm>
              <a:off x="3911600" y="1416050"/>
              <a:ext cx="1588" cy="1143000"/>
            </a:xfrm>
            <a:prstGeom prst="line">
              <a:avLst/>
            </a:prstGeom>
            <a:noFill/>
            <a:ln w="28440" cap="sq">
              <a:solidFill>
                <a:srgbClr val="00CC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33" name="Text Box 125"/>
            <p:cNvSpPr txBox="1">
              <a:spLocks noChangeArrowheads="1"/>
            </p:cNvSpPr>
            <p:nvPr/>
          </p:nvSpPr>
          <p:spPr bwMode="auto">
            <a:xfrm>
              <a:off x="3532188" y="2559050"/>
              <a:ext cx="4873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400">
                  <a:latin typeface="Times New Roman" charset="0"/>
                </a:rPr>
                <a:t>28</a:t>
              </a:r>
            </a:p>
          </p:txBody>
        </p:sp>
        <p:grpSp>
          <p:nvGrpSpPr>
            <p:cNvPr id="43134" name="Group 126"/>
            <p:cNvGrpSpPr>
              <a:grpSpLocks/>
            </p:cNvGrpSpPr>
            <p:nvPr/>
          </p:nvGrpSpPr>
          <p:grpSpPr bwMode="auto">
            <a:xfrm>
              <a:off x="2540000" y="2711450"/>
              <a:ext cx="223838" cy="223838"/>
              <a:chOff x="1600" y="1708"/>
              <a:chExt cx="141" cy="141"/>
            </a:xfrm>
          </p:grpSpPr>
          <p:sp>
            <p:nvSpPr>
              <p:cNvPr id="43135" name="Rectangle 127"/>
              <p:cNvSpPr>
                <a:spLocks noChangeArrowheads="1"/>
              </p:cNvSpPr>
              <p:nvPr/>
            </p:nvSpPr>
            <p:spPr bwMode="auto">
              <a:xfrm>
                <a:off x="1602" y="1708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6" name="Line 128"/>
              <p:cNvSpPr>
                <a:spLocks noChangeShapeType="1"/>
              </p:cNvSpPr>
              <p:nvPr/>
            </p:nvSpPr>
            <p:spPr bwMode="auto">
              <a:xfrm>
                <a:off x="1602" y="1708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7" name="Line 129"/>
              <p:cNvSpPr>
                <a:spLocks noChangeShapeType="1"/>
              </p:cNvSpPr>
              <p:nvPr/>
            </p:nvSpPr>
            <p:spPr bwMode="auto">
              <a:xfrm flipH="1">
                <a:off x="1599" y="1708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grpSp>
          <p:nvGrpSpPr>
            <p:cNvPr id="43138" name="Group 130"/>
            <p:cNvGrpSpPr>
              <a:grpSpLocks/>
            </p:cNvGrpSpPr>
            <p:nvPr/>
          </p:nvGrpSpPr>
          <p:grpSpPr bwMode="auto">
            <a:xfrm>
              <a:off x="2997200" y="2482850"/>
              <a:ext cx="223838" cy="223838"/>
              <a:chOff x="1888" y="1564"/>
              <a:chExt cx="141" cy="141"/>
            </a:xfrm>
          </p:grpSpPr>
          <p:sp>
            <p:nvSpPr>
              <p:cNvPr id="43139" name="Rectangle 131"/>
              <p:cNvSpPr>
                <a:spLocks noChangeArrowheads="1"/>
              </p:cNvSpPr>
              <p:nvPr/>
            </p:nvSpPr>
            <p:spPr bwMode="auto">
              <a:xfrm>
                <a:off x="1890" y="1564"/>
                <a:ext cx="137" cy="141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0" name="Line 132"/>
              <p:cNvSpPr>
                <a:spLocks noChangeShapeType="1"/>
              </p:cNvSpPr>
              <p:nvPr/>
            </p:nvSpPr>
            <p:spPr bwMode="auto">
              <a:xfrm>
                <a:off x="1890" y="1564"/>
                <a:ext cx="137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1" name="Line 133"/>
              <p:cNvSpPr>
                <a:spLocks noChangeShapeType="1"/>
              </p:cNvSpPr>
              <p:nvPr/>
            </p:nvSpPr>
            <p:spPr bwMode="auto">
              <a:xfrm flipH="1">
                <a:off x="1887" y="1564"/>
                <a:ext cx="143" cy="141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  <p:sp>
          <p:nvSpPr>
            <p:cNvPr id="43142" name="AutoShape 134"/>
            <p:cNvSpPr>
              <a:spLocks noChangeArrowheads="1"/>
            </p:cNvSpPr>
            <p:nvPr/>
          </p:nvSpPr>
          <p:spPr bwMode="auto">
            <a:xfrm>
              <a:off x="1816100" y="2187575"/>
              <a:ext cx="836613" cy="831850"/>
            </a:xfrm>
            <a:prstGeom prst="roundRect">
              <a:avLst>
                <a:gd name="adj" fmla="val 16667"/>
              </a:avLst>
            </a:prstGeom>
            <a:solidFill>
              <a:srgbClr val="FF99FF">
                <a:alpha val="70000"/>
              </a:srgbClr>
            </a:solidFill>
            <a:ln w="28440" cap="sq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4" name="Line 136"/>
            <p:cNvSpPr>
              <a:spLocks noChangeShapeType="1"/>
            </p:cNvSpPr>
            <p:nvPr/>
          </p:nvSpPr>
          <p:spPr bwMode="auto">
            <a:xfrm>
              <a:off x="2581275" y="2384425"/>
              <a:ext cx="304800" cy="1588"/>
            </a:xfrm>
            <a:prstGeom prst="line">
              <a:avLst/>
            </a:prstGeom>
            <a:noFill/>
            <a:ln w="38160" cap="sq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5" name="Line 137"/>
            <p:cNvSpPr>
              <a:spLocks noChangeShapeType="1"/>
            </p:cNvSpPr>
            <p:nvPr/>
          </p:nvSpPr>
          <p:spPr bwMode="auto">
            <a:xfrm>
              <a:off x="2005013" y="2816225"/>
              <a:ext cx="1587" cy="304800"/>
            </a:xfrm>
            <a:prstGeom prst="line">
              <a:avLst/>
            </a:prstGeom>
            <a:noFill/>
            <a:ln w="38160" cap="sq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  <p:sp>
          <p:nvSpPr>
            <p:cNvPr id="43148" name="Text Box 140"/>
            <p:cNvSpPr txBox="1">
              <a:spLocks noChangeArrowheads="1"/>
            </p:cNvSpPr>
            <p:nvPr/>
          </p:nvSpPr>
          <p:spPr bwMode="auto">
            <a:xfrm>
              <a:off x="882650" y="958850"/>
              <a:ext cx="8826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baseline="30000">
                  <a:latin typeface="Times New Roman" charset="0"/>
                </a:rPr>
                <a:t>32</a:t>
              </a:r>
              <a:r>
                <a:rPr lang="en-US">
                  <a:latin typeface="Times New Roman" charset="0"/>
                </a:rPr>
                <a:t>Mg</a:t>
              </a:r>
            </a:p>
          </p:txBody>
        </p:sp>
        <p:sp>
          <p:nvSpPr>
            <p:cNvPr id="43292" name="Text Box 284"/>
            <p:cNvSpPr txBox="1">
              <a:spLocks noChangeArrowheads="1"/>
            </p:cNvSpPr>
            <p:nvPr/>
          </p:nvSpPr>
          <p:spPr bwMode="auto">
            <a:xfrm>
              <a:off x="2243138" y="3478213"/>
              <a:ext cx="2111375" cy="395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720" tIns="45360" rIns="90720" bIns="4536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000">
                  <a:latin typeface="Times New Roman" charset="0"/>
                </a:rPr>
                <a:t>Island of Inversion</a:t>
              </a:r>
            </a:p>
          </p:txBody>
        </p:sp>
      </p:grpSp>
      <p:sp>
        <p:nvSpPr>
          <p:cNvPr id="43306" name="Text Box 298"/>
          <p:cNvSpPr txBox="1">
            <a:spLocks noChangeArrowheads="1"/>
          </p:cNvSpPr>
          <p:nvPr/>
        </p:nvSpPr>
        <p:spPr bwMode="auto">
          <a:xfrm>
            <a:off x="0" y="5706130"/>
            <a:ext cx="5226144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aseline="33000" dirty="0"/>
              <a:t>32</a:t>
            </a:r>
            <a:r>
              <a:rPr lang="en-US" sz="1400" dirty="0"/>
              <a:t>Mg: T. </a:t>
            </a:r>
            <a:r>
              <a:rPr lang="en-US" sz="1400" dirty="0" err="1"/>
              <a:t>Motobayashi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PLB 346, 9 (1995)</a:t>
            </a:r>
            <a:r>
              <a:rPr lang="en-US" sz="1400" dirty="0" smtClean="0"/>
              <a:t>.</a:t>
            </a:r>
          </a:p>
          <a:p>
            <a:r>
              <a:rPr lang="en-US" sz="1400" baseline="33000" dirty="0" smtClean="0"/>
              <a:t>31</a:t>
            </a:r>
            <a:r>
              <a:rPr lang="en-US" sz="1400" dirty="0" smtClean="0"/>
              <a:t>F: H. Sakurai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448, 180 (1999).</a:t>
            </a:r>
          </a:p>
          <a:p>
            <a:r>
              <a:rPr lang="en-US" sz="1400" baseline="33000" dirty="0" smtClean="0"/>
              <a:t>34</a:t>
            </a:r>
            <a:r>
              <a:rPr lang="en-US" sz="1400" dirty="0" smtClean="0"/>
              <a:t>Mg: K. </a:t>
            </a:r>
            <a:r>
              <a:rPr lang="en-US" sz="1400" dirty="0" err="1" smtClean="0"/>
              <a:t>Yoneda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449, 233 (2001).</a:t>
            </a:r>
          </a:p>
          <a:p>
            <a:r>
              <a:rPr lang="en-US" sz="1400" baseline="33000" dirty="0" smtClean="0"/>
              <a:t>30</a:t>
            </a:r>
            <a:r>
              <a:rPr lang="en-US" sz="1400" dirty="0" smtClean="0"/>
              <a:t>Ne: Y. Yanagisawa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556, 84 (2003).</a:t>
            </a:r>
          </a:p>
          <a:p>
            <a:endParaRPr lang="en-US" sz="1400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Island of deformation </a:t>
            </a:r>
            <a:endParaRPr kumimoji="1" lang="ja-JP" altLang="en-US" dirty="0"/>
          </a:p>
        </p:txBody>
      </p:sp>
      <p:sp>
        <p:nvSpPr>
          <p:cNvPr id="306" name="Text Box 298"/>
          <p:cNvSpPr txBox="1">
            <a:spLocks noChangeArrowheads="1"/>
          </p:cNvSpPr>
          <p:nvPr/>
        </p:nvSpPr>
        <p:spPr bwMode="auto">
          <a:xfrm>
            <a:off x="4533433" y="5724058"/>
            <a:ext cx="4610568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aseline="33000" dirty="0" smtClean="0"/>
              <a:t>32</a:t>
            </a:r>
            <a:r>
              <a:rPr lang="en-US" sz="1400" dirty="0" smtClean="0"/>
              <a:t>Ne</a:t>
            </a:r>
            <a:r>
              <a:rPr lang="en-US" sz="1400" dirty="0"/>
              <a:t>:  P. </a:t>
            </a:r>
            <a:r>
              <a:rPr lang="en-US" sz="1400" dirty="0" smtClean="0"/>
              <a:t>Doornenbal </a:t>
            </a:r>
            <a:r>
              <a:rPr lang="en-US" sz="1400" i="1" dirty="0"/>
              <a:t>et al.</a:t>
            </a:r>
            <a:r>
              <a:rPr lang="en-US" sz="1400" dirty="0"/>
              <a:t>, PRL 103, 032501 (2009).</a:t>
            </a:r>
          </a:p>
          <a:p>
            <a:r>
              <a:rPr lang="en-US" sz="1400" baseline="33000" dirty="0"/>
              <a:t>42</a:t>
            </a:r>
            <a:r>
              <a:rPr lang="en-US" sz="1400" dirty="0"/>
              <a:t>Si: S. </a:t>
            </a:r>
            <a:r>
              <a:rPr lang="en-US" sz="1400" dirty="0" smtClean="0"/>
              <a:t>Takeuchi </a:t>
            </a:r>
            <a:r>
              <a:rPr lang="en-US" sz="1400" i="1" dirty="0"/>
              <a:t>et al.</a:t>
            </a:r>
            <a:r>
              <a:rPr lang="en-US" sz="1400" dirty="0"/>
              <a:t>, PRL 109, 182501 (2012).</a:t>
            </a:r>
          </a:p>
          <a:p>
            <a:r>
              <a:rPr lang="en-US" sz="1400" baseline="33000" dirty="0" smtClean="0"/>
              <a:t>36,38</a:t>
            </a:r>
            <a:r>
              <a:rPr lang="en-US" sz="1400" dirty="0" smtClean="0"/>
              <a:t>Mg</a:t>
            </a:r>
            <a:r>
              <a:rPr lang="en-US" sz="1400" dirty="0"/>
              <a:t>: P. Doornenbal, </a:t>
            </a:r>
            <a:r>
              <a:rPr lang="en-US" sz="1400" i="1" dirty="0" smtClean="0"/>
              <a:t>et </a:t>
            </a:r>
            <a:r>
              <a:rPr lang="en-US" sz="1400" i="1" dirty="0"/>
              <a:t>al.</a:t>
            </a:r>
            <a:r>
              <a:rPr lang="en-US" sz="1400" dirty="0"/>
              <a:t>, PRL 111, 212502 (2013).</a:t>
            </a:r>
          </a:p>
        </p:txBody>
      </p:sp>
      <p:pic>
        <p:nvPicPr>
          <p:cNvPr id="15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46390" r="57696" b="11688"/>
          <a:stretch/>
        </p:blipFill>
        <p:spPr bwMode="auto">
          <a:xfrm>
            <a:off x="222706" y="4222497"/>
            <a:ext cx="3557412" cy="241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" name="Text Box 142"/>
          <p:cNvSpPr txBox="1">
            <a:spLocks noChangeArrowheads="1"/>
          </p:cNvSpPr>
          <p:nvPr/>
        </p:nvSpPr>
        <p:spPr bwMode="auto">
          <a:xfrm>
            <a:off x="2937156" y="4944608"/>
            <a:ext cx="622293" cy="5224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29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F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68" name="右矢印 167"/>
          <p:cNvSpPr/>
          <p:nvPr/>
        </p:nvSpPr>
        <p:spPr bwMode="auto">
          <a:xfrm rot="20298225">
            <a:off x="3543789" y="4464361"/>
            <a:ext cx="645063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grpSp>
        <p:nvGrpSpPr>
          <p:cNvPr id="165" name="図形グループ 164"/>
          <p:cNvGrpSpPr/>
          <p:nvPr/>
        </p:nvGrpSpPr>
        <p:grpSpPr>
          <a:xfrm>
            <a:off x="224282" y="1405312"/>
            <a:ext cx="3750236" cy="2037739"/>
            <a:chOff x="1972235" y="2855959"/>
            <a:chExt cx="4945530" cy="2687217"/>
          </a:xfrm>
        </p:grpSpPr>
        <p:sp>
          <p:nvSpPr>
            <p:cNvPr id="169" name="角丸四角形 168"/>
            <p:cNvSpPr/>
            <p:nvPr/>
          </p:nvSpPr>
          <p:spPr bwMode="auto">
            <a:xfrm>
              <a:off x="1972235" y="2891477"/>
              <a:ext cx="4945530" cy="2651699"/>
            </a:xfrm>
            <a:prstGeom prst="roundRect">
              <a:avLst>
                <a:gd name="adj" fmla="val 224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170" name="テキスト ボックス 169"/>
            <p:cNvSpPr txBox="1"/>
            <p:nvPr/>
          </p:nvSpPr>
          <p:spPr>
            <a:xfrm>
              <a:off x="2149716" y="2855959"/>
              <a:ext cx="2645283" cy="689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 baseline="30000" dirty="0" smtClean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29</a:t>
              </a:r>
              <a:r>
                <a:rPr lang="en-US" altLang="ja-JP" sz="2800" dirty="0" smtClean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F : </a:t>
              </a:r>
              <a:r>
                <a:rPr lang="en-US" altLang="ja-JP" sz="2800" baseline="30000" dirty="0" smtClean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28</a:t>
              </a:r>
              <a:r>
                <a:rPr lang="en-US" altLang="ja-JP" sz="2800" dirty="0" smtClean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O+</a:t>
              </a:r>
              <a:r>
                <a:rPr lang="en-US" altLang="ja-JP" sz="2800" i="1" dirty="0" smtClean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p</a:t>
              </a:r>
              <a:endParaRPr lang="ja-JP" altLang="en-US" sz="2800" i="1" dirty="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171" name="グループ化 3"/>
            <p:cNvGrpSpPr/>
            <p:nvPr/>
          </p:nvGrpSpPr>
          <p:grpSpPr>
            <a:xfrm>
              <a:off x="2180101" y="3458939"/>
              <a:ext cx="1800000" cy="1872538"/>
              <a:chOff x="2180101" y="3458939"/>
              <a:chExt cx="1800000" cy="1872538"/>
            </a:xfrm>
          </p:grpSpPr>
          <p:sp>
            <p:nvSpPr>
              <p:cNvPr id="181" name="円/楕円 180"/>
              <p:cNvSpPr/>
              <p:nvPr/>
            </p:nvSpPr>
            <p:spPr bwMode="auto">
              <a:xfrm>
                <a:off x="2180101" y="3531477"/>
                <a:ext cx="1800000" cy="1800000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2" name="円/楕円 181"/>
              <p:cNvSpPr/>
              <p:nvPr/>
            </p:nvSpPr>
            <p:spPr bwMode="auto">
              <a:xfrm>
                <a:off x="2540101" y="3891477"/>
                <a:ext cx="1080000" cy="1080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3" name="テキスト ボックス 182"/>
              <p:cNvSpPr txBox="1"/>
              <p:nvPr/>
            </p:nvSpPr>
            <p:spPr>
              <a:xfrm>
                <a:off x="2743200" y="4146331"/>
                <a:ext cx="70403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800" baseline="30000" dirty="0" smtClean="0">
                    <a:solidFill>
                      <a:srgbClr val="FFFFFF"/>
                    </a:solidFill>
                    <a:latin typeface="Times New Roman" pitchFamily="18" charset="0"/>
                    <a:ea typeface="ＭＳ Ｐゴシック" pitchFamily="50" charset="-128"/>
                    <a:cs typeface="Times New Roman" pitchFamily="18" charset="0"/>
                  </a:rPr>
                  <a:t>28</a:t>
                </a:r>
                <a:r>
                  <a:rPr lang="en-US" altLang="ja-JP" sz="2800" dirty="0" smtClean="0">
                    <a:solidFill>
                      <a:srgbClr val="FFFFFF"/>
                    </a:solidFill>
                    <a:latin typeface="Times New Roman" pitchFamily="18" charset="0"/>
                    <a:ea typeface="ＭＳ Ｐゴシック" pitchFamily="50" charset="-128"/>
                    <a:cs typeface="Times New Roman" pitchFamily="18" charset="0"/>
                  </a:rPr>
                  <a:t>O</a:t>
                </a:r>
                <a:endParaRPr lang="ja-JP" altLang="en-US" dirty="0">
                  <a:solidFill>
                    <a:srgbClr val="FFFFFF"/>
                  </a:solidFill>
                  <a:latin typeface="Times New Roman" pitchFamily="18" charset="0"/>
                  <a:ea typeface="ＭＳ Ｐゴシック" pitchFamily="50" charset="-128"/>
                  <a:cs typeface="Times New Roman" pitchFamily="18" charset="0"/>
                </a:endParaRPr>
              </a:p>
            </p:txBody>
          </p:sp>
          <p:grpSp>
            <p:nvGrpSpPr>
              <p:cNvPr id="184" name="グループ化 8"/>
              <p:cNvGrpSpPr/>
              <p:nvPr/>
            </p:nvGrpSpPr>
            <p:grpSpPr>
              <a:xfrm>
                <a:off x="3374454" y="3458939"/>
                <a:ext cx="467547" cy="446459"/>
                <a:chOff x="4021435" y="2518659"/>
                <a:chExt cx="467547" cy="446459"/>
              </a:xfrm>
            </p:grpSpPr>
            <p:sp>
              <p:nvSpPr>
                <p:cNvPr id="185" name="円/楕円 6"/>
                <p:cNvSpPr/>
                <p:nvPr/>
              </p:nvSpPr>
              <p:spPr bwMode="auto">
                <a:xfrm>
                  <a:off x="4037162" y="2596551"/>
                  <a:ext cx="353683" cy="353683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mtClean="0">
                    <a:solidFill>
                      <a:srgbClr val="000000"/>
                    </a:solidFill>
                    <a:latin typeface="Arial" pitchFamily="34" charset="0"/>
                    <a:ea typeface="ＭＳ Ｐゴシック" pitchFamily="50" charset="-128"/>
                  </a:endParaRPr>
                </a:p>
              </p:txBody>
            </p:sp>
            <p:sp>
              <p:nvSpPr>
                <p:cNvPr id="186" name="テキスト ボックス 185"/>
                <p:cNvSpPr txBox="1"/>
                <p:nvPr/>
              </p:nvSpPr>
              <p:spPr>
                <a:xfrm>
                  <a:off x="4021435" y="2518659"/>
                  <a:ext cx="467547" cy="4464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600" i="1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</a:rPr>
                    <a:t>p</a:t>
                  </a:r>
                  <a:endParaRPr lang="ja-JP" altLang="en-US" sz="1600" i="1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</a:endParaRPr>
                </a:p>
              </p:txBody>
            </p:sp>
          </p:grpSp>
        </p:grpSp>
        <p:grpSp>
          <p:nvGrpSpPr>
            <p:cNvPr id="172" name="グループ化 10"/>
            <p:cNvGrpSpPr/>
            <p:nvPr/>
          </p:nvGrpSpPr>
          <p:grpSpPr>
            <a:xfrm>
              <a:off x="4963557" y="3438560"/>
              <a:ext cx="1800000" cy="1924551"/>
              <a:chOff x="4963557" y="3438560"/>
              <a:chExt cx="1800000" cy="1924551"/>
            </a:xfrm>
          </p:grpSpPr>
          <p:sp>
            <p:nvSpPr>
              <p:cNvPr id="175" name="円/楕円 174"/>
              <p:cNvSpPr/>
              <p:nvPr/>
            </p:nvSpPr>
            <p:spPr bwMode="auto">
              <a:xfrm>
                <a:off x="4963557" y="3563111"/>
                <a:ext cx="1800000" cy="1800000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6" name="円/楕円 175"/>
              <p:cNvSpPr/>
              <p:nvPr/>
            </p:nvSpPr>
            <p:spPr bwMode="auto">
              <a:xfrm rot="19324652">
                <a:off x="5431557" y="3815111"/>
                <a:ext cx="864000" cy="1296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7" name="テキスト ボックス 176"/>
              <p:cNvSpPr txBox="1"/>
              <p:nvPr/>
            </p:nvSpPr>
            <p:spPr>
              <a:xfrm>
                <a:off x="5526656" y="4177965"/>
                <a:ext cx="70403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800" baseline="30000" dirty="0" smtClean="0">
                    <a:solidFill>
                      <a:srgbClr val="FFFFFF"/>
                    </a:solidFill>
                    <a:latin typeface="Times New Roman" pitchFamily="18" charset="0"/>
                    <a:ea typeface="ＭＳ Ｐゴシック" pitchFamily="50" charset="-128"/>
                    <a:cs typeface="Times New Roman" pitchFamily="18" charset="0"/>
                  </a:rPr>
                  <a:t>28</a:t>
                </a:r>
                <a:r>
                  <a:rPr lang="en-US" altLang="ja-JP" sz="2800" dirty="0" smtClean="0">
                    <a:solidFill>
                      <a:srgbClr val="FFFFFF"/>
                    </a:solidFill>
                    <a:latin typeface="Times New Roman" pitchFamily="18" charset="0"/>
                    <a:ea typeface="ＭＳ Ｐゴシック" pitchFamily="50" charset="-128"/>
                    <a:cs typeface="Times New Roman" pitchFamily="18" charset="0"/>
                  </a:rPr>
                  <a:t>O</a:t>
                </a:r>
                <a:endParaRPr lang="ja-JP" altLang="en-US" dirty="0">
                  <a:solidFill>
                    <a:srgbClr val="FFFFFF"/>
                  </a:solidFill>
                  <a:latin typeface="Times New Roman" pitchFamily="18" charset="0"/>
                  <a:ea typeface="ＭＳ Ｐゴシック" pitchFamily="50" charset="-128"/>
                  <a:cs typeface="Times New Roman" pitchFamily="18" charset="0"/>
                </a:endParaRPr>
              </a:p>
            </p:txBody>
          </p:sp>
          <p:grpSp>
            <p:nvGrpSpPr>
              <p:cNvPr id="178" name="グループ化 14"/>
              <p:cNvGrpSpPr/>
              <p:nvPr/>
            </p:nvGrpSpPr>
            <p:grpSpPr>
              <a:xfrm>
                <a:off x="6173637" y="3438560"/>
                <a:ext cx="472623" cy="483588"/>
                <a:chOff x="4037162" y="2466646"/>
                <a:chExt cx="472623" cy="483588"/>
              </a:xfrm>
            </p:grpSpPr>
            <p:sp>
              <p:nvSpPr>
                <p:cNvPr id="179" name="円/楕円 178"/>
                <p:cNvSpPr/>
                <p:nvPr/>
              </p:nvSpPr>
              <p:spPr bwMode="auto">
                <a:xfrm>
                  <a:off x="4037162" y="2596551"/>
                  <a:ext cx="353683" cy="353683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mtClean="0">
                    <a:solidFill>
                      <a:srgbClr val="000000"/>
                    </a:solidFill>
                    <a:latin typeface="Arial" pitchFamily="34" charset="0"/>
                    <a:ea typeface="ＭＳ Ｐゴシック" pitchFamily="50" charset="-128"/>
                  </a:endParaRPr>
                </a:p>
              </p:txBody>
            </p:sp>
            <p:sp>
              <p:nvSpPr>
                <p:cNvPr id="180" name="テキスト ボックス 179"/>
                <p:cNvSpPr txBox="1"/>
                <p:nvPr/>
              </p:nvSpPr>
              <p:spPr>
                <a:xfrm>
                  <a:off x="4042238" y="2466646"/>
                  <a:ext cx="467547" cy="4464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600" i="1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</a:rPr>
                    <a:t>p</a:t>
                  </a:r>
                  <a:endParaRPr lang="ja-JP" altLang="en-US" sz="1600" i="1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</a:endParaRPr>
                </a:p>
              </p:txBody>
            </p:sp>
          </p:grpSp>
        </p:grpSp>
        <p:sp>
          <p:nvSpPr>
            <p:cNvPr id="173" name="円弧 172"/>
            <p:cNvSpPr/>
            <p:nvPr/>
          </p:nvSpPr>
          <p:spPr bwMode="auto">
            <a:xfrm rot="1120044">
              <a:off x="6259132" y="3915487"/>
              <a:ext cx="193183" cy="489397"/>
            </a:xfrm>
            <a:prstGeom prst="arc">
              <a:avLst>
                <a:gd name="adj1" fmla="val 16200000"/>
                <a:gd name="adj2" fmla="val 5874746"/>
              </a:avLst>
            </a:prstGeom>
            <a:noFill/>
            <a:ln w="3810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4" name="円弧 173"/>
            <p:cNvSpPr/>
            <p:nvPr/>
          </p:nvSpPr>
          <p:spPr bwMode="auto">
            <a:xfrm rot="13085878">
              <a:off x="6001881" y="3709442"/>
              <a:ext cx="193183" cy="489397"/>
            </a:xfrm>
            <a:prstGeom prst="arc">
              <a:avLst>
                <a:gd name="adj1" fmla="val 16200000"/>
                <a:gd name="adj2" fmla="val 5874746"/>
              </a:avLst>
            </a:prstGeom>
            <a:noFill/>
            <a:ln w="3810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3566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akeuchi\Desktop\For Tours2012\Tours2012\from Pieter\pid-z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" y="2044729"/>
            <a:ext cx="4339218" cy="297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6269" r="57696" b="11688"/>
          <a:stretch/>
        </p:blipFill>
        <p:spPr bwMode="auto">
          <a:xfrm>
            <a:off x="5007167" y="1170193"/>
            <a:ext cx="3792713" cy="503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35900" y="1175405"/>
            <a:ext cx="413450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Aim: Search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for the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Southern boundary of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the “Island of Inversion”</a:t>
            </a:r>
            <a:endParaRPr lang="ja-JP" altLang="en-US" dirty="0" err="1" smtClean="0">
              <a:solidFill>
                <a:prstClr val="black"/>
              </a:solidFill>
              <a:latin typeface="Calibri"/>
              <a:ea typeface="ＭＳ Ｐゴシック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0785" y="5281472"/>
            <a:ext cx="439254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Excitation energy of the first excited state</a:t>
            </a:r>
          </a:p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	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27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F: 915 keV</a:t>
            </a:r>
          </a:p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	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29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F: 1060 keV</a:t>
            </a:r>
            <a:endParaRPr lang="ja-JP" altLang="en-US" dirty="0" err="1" smtClean="0">
              <a:solidFill>
                <a:prstClr val="black"/>
              </a:solidFill>
              <a:latin typeface="Calibri"/>
              <a:ea typeface="ＭＳ Ｐゴシック"/>
              <a:cs typeface="ヒラギノ角ゴ ProN W6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61704" y="138965"/>
            <a:ext cx="6714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Spectroscopy of </a:t>
            </a:r>
            <a:r>
              <a:rPr lang="en-US" altLang="ja-JP" sz="2800" b="1" baseline="300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29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F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		</a:t>
            </a:r>
            <a:r>
              <a:rPr lang="en-US" altLang="ja-JP" sz="2000" b="1" dirty="0" err="1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P.Dorrnenbal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 et al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7808614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845481" y="6242525"/>
            <a:ext cx="442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USDA/B: 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B.A.Brown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 and 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W.A.Richter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, PRC</a:t>
            </a:r>
            <a:r>
              <a:rPr lang="en-US" altLang="ja-JP" sz="1400" b="1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74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(2006)034315</a:t>
            </a:r>
          </a:p>
          <a:p>
            <a:pPr defTabSz="914400"/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SDPF-M: 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Y.Utsuno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 </a:t>
            </a:r>
            <a:r>
              <a:rPr lang="en-US" altLang="ja-JP" sz="1400" i="1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et al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., PRC</a:t>
            </a:r>
            <a:r>
              <a:rPr lang="en-US" altLang="ja-JP" sz="1400" b="1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60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(1999)054315</a:t>
            </a:r>
            <a:endParaRPr lang="ja-JP" altLang="en-US" sz="1400" dirty="0" err="1" smtClean="0">
              <a:solidFill>
                <a:prstClr val="black"/>
              </a:solidFill>
              <a:latin typeface="Calibri"/>
              <a:ea typeface="ＭＳ Ｐゴシック"/>
              <a:cs typeface="ヒラギノ角ゴ ProN W6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45481" y="1165453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Inclusion of </a:t>
            </a:r>
            <a:r>
              <a:rPr lang="en-US" altLang="ja-JP" sz="2400" i="1" dirty="0" err="1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pf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-shell necessary</a:t>
            </a:r>
            <a:endParaRPr lang="ja-JP" altLang="en-US" sz="2400" dirty="0" err="1" smtClean="0">
              <a:solidFill>
                <a:prstClr val="black"/>
              </a:solidFill>
              <a:latin typeface="Calibri"/>
              <a:ea typeface="ＭＳ Ｐゴシック"/>
              <a:cs typeface="ヒラギノ角ゴ ProN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45481" y="2340561"/>
            <a:ext cx="4169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000" b="1" baseline="30000" dirty="0" smtClean="0">
                <a:solidFill>
                  <a:srgbClr val="FF0000"/>
                </a:solidFill>
                <a:latin typeface="Calibri"/>
                <a:ea typeface="ＭＳ Ｐゴシック"/>
                <a:cs typeface="ヒラギノ角ゴ ProN W6"/>
              </a:rPr>
              <a:t>29</a:t>
            </a:r>
            <a:r>
              <a:rPr lang="en-US" altLang="ja-JP" sz="2000" b="1" dirty="0" smtClean="0">
                <a:solidFill>
                  <a:srgbClr val="FF0000"/>
                </a:solidFill>
                <a:latin typeface="Calibri"/>
                <a:ea typeface="ＭＳ Ｐゴシック"/>
                <a:cs typeface="ヒラギノ角ゴ ProN W6"/>
              </a:rPr>
              <a:t>F belongs to Island of inversion </a:t>
            </a:r>
          </a:p>
          <a:p>
            <a:pPr defTabSz="914400"/>
            <a:r>
              <a:rPr lang="en-US" altLang="ja-JP" sz="2000" b="1" dirty="0" smtClean="0">
                <a:solidFill>
                  <a:srgbClr val="FF0000"/>
                </a:solidFill>
                <a:latin typeface="Calibri"/>
                <a:ea typeface="ＭＳ Ｐゴシック"/>
                <a:cs typeface="ヒラギノ角ゴ ProN W6"/>
                <a:sym typeface="Wingdings" pitchFamily="2" charset="2"/>
              </a:rPr>
              <a:t>    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  <a:sym typeface="Wingdings" pitchFamily="2" charset="2"/>
              </a:rPr>
              <a:t> agreement with </a:t>
            </a:r>
          </a:p>
          <a:p>
            <a:pPr defTabSz="914400"/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  <a:sym typeface="Wingdings" pitchFamily="2" charset="2"/>
              </a:rPr>
              <a:t>	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  <a:sym typeface="Wingdings" pitchFamily="2" charset="2"/>
              </a:rPr>
              <a:t>BE calculations using SDPF-M</a:t>
            </a:r>
            <a:endParaRPr lang="ja-JP" altLang="en-US" sz="2000" dirty="0" err="1" smtClean="0">
              <a:solidFill>
                <a:prstClr val="black"/>
              </a:solidFill>
              <a:latin typeface="Calibri"/>
              <a:ea typeface="ＭＳ Ｐゴシック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37444" y="1773245"/>
            <a:ext cx="337784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2p-2h configuration seen in IOI</a:t>
            </a:r>
            <a:endParaRPr lang="ja-JP" altLang="en-US" dirty="0" err="1" smtClean="0">
              <a:solidFill>
                <a:prstClr val="black"/>
              </a:solidFill>
              <a:latin typeface="Calibri"/>
              <a:ea typeface="ＭＳ Ｐゴシック"/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61704" y="138965"/>
            <a:ext cx="5346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800" b="1" baseline="30000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29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  <a:cs typeface="ヒラギノ角ゴ ProN W6"/>
              </a:rPr>
              <a:t>F : Belongs to Island of inversion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  <a:cs typeface="ヒラギノ角ゴ ProN W6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376522" y="887103"/>
            <a:ext cx="4092666" cy="5692906"/>
            <a:chOff x="2554948" y="887103"/>
            <a:chExt cx="4092666" cy="5692906"/>
          </a:xfrm>
        </p:grpSpPr>
        <p:grpSp>
          <p:nvGrpSpPr>
            <p:cNvPr id="2" name="図形グループ 1"/>
            <p:cNvGrpSpPr/>
            <p:nvPr/>
          </p:nvGrpSpPr>
          <p:grpSpPr>
            <a:xfrm>
              <a:off x="3638150" y="887103"/>
              <a:ext cx="3009464" cy="5692906"/>
              <a:chOff x="2717198" y="887103"/>
              <a:chExt cx="1774809" cy="335735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01" t="10984" r="2679" b="24276"/>
              <a:stretch/>
            </p:blipFill>
            <p:spPr bwMode="auto">
              <a:xfrm>
                <a:off x="2717198" y="887103"/>
                <a:ext cx="1774809" cy="3357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" name="直線コネクタ 12"/>
              <p:cNvCxnSpPr/>
              <p:nvPr/>
            </p:nvCxnSpPr>
            <p:spPr bwMode="auto">
              <a:xfrm>
                <a:off x="2955837" y="2926080"/>
                <a:ext cx="25146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none"/>
              </a:ln>
              <a:ex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 bwMode="auto">
              <a:xfrm>
                <a:off x="3329217" y="3116580"/>
                <a:ext cx="25146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none"/>
              </a:ln>
              <a:ex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9" name="正方形/長方形 18"/>
            <p:cNvSpPr/>
            <p:nvPr/>
          </p:nvSpPr>
          <p:spPr bwMode="auto">
            <a:xfrm>
              <a:off x="5725543" y="1178517"/>
              <a:ext cx="702831" cy="480239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4200" dirty="0">
                <a:solidFill>
                  <a:srgbClr val="000000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27" t="10984" r="40535" b="24276"/>
            <a:stretch/>
          </p:blipFill>
          <p:spPr bwMode="auto">
            <a:xfrm>
              <a:off x="2554948" y="887103"/>
              <a:ext cx="1083203" cy="5692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正方形/長方形 23"/>
            <p:cNvSpPr/>
            <p:nvPr/>
          </p:nvSpPr>
          <p:spPr bwMode="auto">
            <a:xfrm>
              <a:off x="3638150" y="2299826"/>
              <a:ext cx="544812" cy="9039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4200" dirty="0">
                <a:solidFill>
                  <a:srgbClr val="000000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25" name="正方形/長方形 24"/>
            <p:cNvSpPr/>
            <p:nvPr/>
          </p:nvSpPr>
          <p:spPr bwMode="auto">
            <a:xfrm>
              <a:off x="3638150" y="5659068"/>
              <a:ext cx="261210" cy="64914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4200">
                <a:solidFill>
                  <a:srgbClr val="000000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7832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7" t="10984" r="2680" b="24276"/>
          <a:stretch/>
        </p:blipFill>
        <p:spPr bwMode="auto">
          <a:xfrm>
            <a:off x="686950" y="887103"/>
            <a:ext cx="3805057" cy="33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takeuchi\Desktop\For Tours2012\Tours2012\from Pieter\FIsotopesBESystematic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86" y="1004046"/>
            <a:ext cx="3654931" cy="324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182962" y="5980915"/>
            <a:ext cx="442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USDA/B: 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B.A.Brown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and 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W.A.Richter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PRC</a:t>
            </a:r>
            <a:r>
              <a:rPr lang="en-US" altLang="ja-JP" sz="1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74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(2006)034315</a:t>
            </a:r>
          </a:p>
          <a:p>
            <a:pPr defTabSz="914400"/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SDPF-M: 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Y.Utsuno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4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et al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., PRC</a:t>
            </a:r>
            <a:r>
              <a:rPr lang="en-US" altLang="ja-JP" sz="1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60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(1999)054315</a:t>
            </a:r>
            <a:endParaRPr lang="ja-JP" altLang="en-US" sz="1400" dirty="0" err="1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4782" y="4372361"/>
            <a:ext cx="7373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To reproduce low first excitation energy in 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29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F, </a:t>
            </a:r>
          </a:p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	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		we need </a:t>
            </a:r>
            <a:r>
              <a:rPr lang="en-US" altLang="ja-JP" i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sd-pf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interaction in SM calculation.</a:t>
            </a:r>
            <a:endParaRPr lang="ja-JP" altLang="en-US" dirty="0" err="1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8110" y="5530835"/>
            <a:ext cx="789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b="1" baseline="30000" dirty="0" smtClean="0">
                <a:solidFill>
                  <a:srgbClr val="FF0000"/>
                </a:solidFill>
                <a:latin typeface="Calibri"/>
                <a:ea typeface="ＭＳ Ｐゴシック"/>
              </a:rPr>
              <a:t>29</a:t>
            </a:r>
            <a:r>
              <a:rPr lang="en-US" altLang="ja-JP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F belongs to Island of inversion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 agreement with BE calculations using SDPF-M</a:t>
            </a:r>
            <a:endParaRPr lang="ja-JP" altLang="en-US" dirty="0" err="1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円/楕円 10"/>
          <p:cNvSpPr/>
          <p:nvPr/>
        </p:nvSpPr>
        <p:spPr bwMode="auto">
          <a:xfrm>
            <a:off x="7850175" y="2453483"/>
            <a:ext cx="747016" cy="747016"/>
          </a:xfrm>
          <a:prstGeom prst="ellipse">
            <a:avLst/>
          </a:prstGeom>
          <a:noFill/>
          <a:ln>
            <a:solidFill>
              <a:srgbClr val="FF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dirty="0" err="1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cxnSp>
        <p:nvCxnSpPr>
          <p:cNvPr id="13" name="直線コネクタ 12"/>
          <p:cNvCxnSpPr/>
          <p:nvPr/>
        </p:nvCxnSpPr>
        <p:spPr bwMode="auto">
          <a:xfrm>
            <a:off x="2955837" y="2926080"/>
            <a:ext cx="251460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 bwMode="auto">
          <a:xfrm>
            <a:off x="3329217" y="3116580"/>
            <a:ext cx="251460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096536" y="5040731"/>
            <a:ext cx="337784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2p-2h configuration seen in IOI</a:t>
            </a:r>
            <a:endParaRPr lang="ja-JP" altLang="en-US" dirty="0" err="1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61704" y="138965"/>
            <a:ext cx="5346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8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29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F : Belongs to Island of inversion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7303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2798577" y="1809576"/>
            <a:ext cx="3946525" cy="3538537"/>
            <a:chOff x="2798577" y="1809576"/>
            <a:chExt cx="3946525" cy="3538537"/>
          </a:xfrm>
        </p:grpSpPr>
        <p:sp>
          <p:nvSpPr>
            <p:cNvPr id="43297" name="Text Box 289"/>
            <p:cNvSpPr txBox="1">
              <a:spLocks noChangeArrowheads="1"/>
            </p:cNvSpPr>
            <p:nvPr/>
          </p:nvSpPr>
          <p:spPr bwMode="auto">
            <a:xfrm>
              <a:off x="3405002" y="1809576"/>
              <a:ext cx="1092200" cy="520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dirty="0"/>
                <a:t>-2003</a:t>
              </a:r>
            </a:p>
          </p:txBody>
        </p:sp>
        <p:grpSp>
          <p:nvGrpSpPr>
            <p:cNvPr id="3" name="図形グループ 2"/>
            <p:cNvGrpSpPr/>
            <p:nvPr/>
          </p:nvGrpSpPr>
          <p:grpSpPr>
            <a:xfrm>
              <a:off x="2798577" y="2419176"/>
              <a:ext cx="3946525" cy="2928937"/>
              <a:chOff x="407988" y="944563"/>
              <a:chExt cx="3946525" cy="2928937"/>
            </a:xfrm>
          </p:grpSpPr>
          <p:sp>
            <p:nvSpPr>
              <p:cNvPr id="43009" name="Rectangle 1"/>
              <p:cNvSpPr>
                <a:spLocks noChangeArrowheads="1"/>
              </p:cNvSpPr>
              <p:nvPr/>
            </p:nvSpPr>
            <p:spPr bwMode="auto">
              <a:xfrm>
                <a:off x="3676650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10" name="Rectangle 2"/>
              <p:cNvSpPr>
                <a:spLocks noChangeArrowheads="1"/>
              </p:cNvSpPr>
              <p:nvPr/>
            </p:nvSpPr>
            <p:spPr bwMode="auto">
              <a:xfrm>
                <a:off x="3911600" y="2024063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grpSp>
            <p:nvGrpSpPr>
              <p:cNvPr id="43011" name="Group 3"/>
              <p:cNvGrpSpPr>
                <a:grpSpLocks/>
              </p:cNvGrpSpPr>
              <p:nvPr/>
            </p:nvGrpSpPr>
            <p:grpSpPr bwMode="auto">
              <a:xfrm>
                <a:off x="1168400" y="3397250"/>
                <a:ext cx="223838" cy="223838"/>
                <a:chOff x="736" y="2140"/>
                <a:chExt cx="141" cy="141"/>
              </a:xfrm>
            </p:grpSpPr>
            <p:sp>
              <p:nvSpPr>
                <p:cNvPr id="43012" name="Rectangle 4"/>
                <p:cNvSpPr>
                  <a:spLocks noChangeArrowheads="1"/>
                </p:cNvSpPr>
                <p:nvPr/>
              </p:nvSpPr>
              <p:spPr bwMode="auto">
                <a:xfrm>
                  <a:off x="738" y="2140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13" name="Line 5"/>
                <p:cNvSpPr>
                  <a:spLocks noChangeShapeType="1"/>
                </p:cNvSpPr>
                <p:nvPr/>
              </p:nvSpPr>
              <p:spPr bwMode="auto">
                <a:xfrm>
                  <a:off x="738" y="2140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14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735" y="2140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015" name="Group 7"/>
              <p:cNvGrpSpPr>
                <a:grpSpLocks/>
              </p:cNvGrpSpPr>
              <p:nvPr/>
            </p:nvGrpSpPr>
            <p:grpSpPr bwMode="auto">
              <a:xfrm>
                <a:off x="1397000" y="3397250"/>
                <a:ext cx="223838" cy="223838"/>
                <a:chOff x="880" y="2140"/>
                <a:chExt cx="141" cy="141"/>
              </a:xfrm>
            </p:grpSpPr>
            <p:sp>
              <p:nvSpPr>
                <p:cNvPr id="43016" name="Rectangle 8"/>
                <p:cNvSpPr>
                  <a:spLocks noChangeArrowheads="1"/>
                </p:cNvSpPr>
                <p:nvPr/>
              </p:nvSpPr>
              <p:spPr bwMode="auto">
                <a:xfrm>
                  <a:off x="882" y="2140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17" name="Line 9"/>
                <p:cNvSpPr>
                  <a:spLocks noChangeShapeType="1"/>
                </p:cNvSpPr>
                <p:nvPr/>
              </p:nvSpPr>
              <p:spPr bwMode="auto">
                <a:xfrm>
                  <a:off x="882" y="2140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1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879" y="2140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019" name="Group 11"/>
              <p:cNvGrpSpPr>
                <a:grpSpLocks/>
              </p:cNvGrpSpPr>
              <p:nvPr/>
            </p:nvGrpSpPr>
            <p:grpSpPr bwMode="auto">
              <a:xfrm>
                <a:off x="1168400" y="3168650"/>
                <a:ext cx="223838" cy="223838"/>
                <a:chOff x="736" y="1996"/>
                <a:chExt cx="141" cy="141"/>
              </a:xfrm>
            </p:grpSpPr>
            <p:sp>
              <p:nvSpPr>
                <p:cNvPr id="43020" name="Rectangle 12"/>
                <p:cNvSpPr>
                  <a:spLocks noChangeArrowheads="1"/>
                </p:cNvSpPr>
                <p:nvPr/>
              </p:nvSpPr>
              <p:spPr bwMode="auto">
                <a:xfrm>
                  <a:off x="738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21" name="Line 13"/>
                <p:cNvSpPr>
                  <a:spLocks noChangeShapeType="1"/>
                </p:cNvSpPr>
                <p:nvPr/>
              </p:nvSpPr>
              <p:spPr bwMode="auto">
                <a:xfrm>
                  <a:off x="738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2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735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023" name="Group 15"/>
              <p:cNvGrpSpPr>
                <a:grpSpLocks/>
              </p:cNvGrpSpPr>
              <p:nvPr/>
            </p:nvGrpSpPr>
            <p:grpSpPr bwMode="auto">
              <a:xfrm>
                <a:off x="1397000" y="3168650"/>
                <a:ext cx="223838" cy="223838"/>
                <a:chOff x="880" y="1996"/>
                <a:chExt cx="141" cy="141"/>
              </a:xfrm>
            </p:grpSpPr>
            <p:sp>
              <p:nvSpPr>
                <p:cNvPr id="43024" name="Rectangle 16"/>
                <p:cNvSpPr>
                  <a:spLocks noChangeArrowheads="1"/>
                </p:cNvSpPr>
                <p:nvPr/>
              </p:nvSpPr>
              <p:spPr bwMode="auto">
                <a:xfrm>
                  <a:off x="882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25" name="Line 17"/>
                <p:cNvSpPr>
                  <a:spLocks noChangeShapeType="1"/>
                </p:cNvSpPr>
                <p:nvPr/>
              </p:nvSpPr>
              <p:spPr bwMode="auto">
                <a:xfrm>
                  <a:off x="882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2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879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027" name="Group 19"/>
              <p:cNvGrpSpPr>
                <a:grpSpLocks/>
              </p:cNvGrpSpPr>
              <p:nvPr/>
            </p:nvGrpSpPr>
            <p:grpSpPr bwMode="auto">
              <a:xfrm>
                <a:off x="1625600" y="2940050"/>
                <a:ext cx="223838" cy="223838"/>
                <a:chOff x="1024" y="1852"/>
                <a:chExt cx="141" cy="141"/>
              </a:xfrm>
            </p:grpSpPr>
            <p:sp>
              <p:nvSpPr>
                <p:cNvPr id="43028" name="Rectangle 20"/>
                <p:cNvSpPr>
                  <a:spLocks noChangeArrowheads="1"/>
                </p:cNvSpPr>
                <p:nvPr/>
              </p:nvSpPr>
              <p:spPr bwMode="auto">
                <a:xfrm>
                  <a:off x="1026" y="1852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29" name="Line 21"/>
                <p:cNvSpPr>
                  <a:spLocks noChangeShapeType="1"/>
                </p:cNvSpPr>
                <p:nvPr/>
              </p:nvSpPr>
              <p:spPr bwMode="auto">
                <a:xfrm>
                  <a:off x="1026" y="1852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30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023" y="1852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031" name="Group 23"/>
              <p:cNvGrpSpPr>
                <a:grpSpLocks/>
              </p:cNvGrpSpPr>
              <p:nvPr/>
            </p:nvGrpSpPr>
            <p:grpSpPr bwMode="auto">
              <a:xfrm>
                <a:off x="3454400" y="2254250"/>
                <a:ext cx="223838" cy="223838"/>
                <a:chOff x="2176" y="1420"/>
                <a:chExt cx="141" cy="141"/>
              </a:xfrm>
            </p:grpSpPr>
            <p:sp>
              <p:nvSpPr>
                <p:cNvPr id="43032" name="Rectangle 24"/>
                <p:cNvSpPr>
                  <a:spLocks noChangeArrowheads="1"/>
                </p:cNvSpPr>
                <p:nvPr/>
              </p:nvSpPr>
              <p:spPr bwMode="auto">
                <a:xfrm>
                  <a:off x="2178" y="1420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33" name="Line 25"/>
                <p:cNvSpPr>
                  <a:spLocks noChangeShapeType="1"/>
                </p:cNvSpPr>
                <p:nvPr/>
              </p:nvSpPr>
              <p:spPr bwMode="auto">
                <a:xfrm>
                  <a:off x="2178" y="1420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34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175" y="1420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035" name="Group 27"/>
              <p:cNvGrpSpPr>
                <a:grpSpLocks/>
              </p:cNvGrpSpPr>
              <p:nvPr/>
            </p:nvGrpSpPr>
            <p:grpSpPr bwMode="auto">
              <a:xfrm>
                <a:off x="2082800" y="2940050"/>
                <a:ext cx="223838" cy="223838"/>
                <a:chOff x="1312" y="1852"/>
                <a:chExt cx="141" cy="141"/>
              </a:xfrm>
            </p:grpSpPr>
            <p:sp>
              <p:nvSpPr>
                <p:cNvPr id="43036" name="Rectangle 28"/>
                <p:cNvSpPr>
                  <a:spLocks noChangeArrowheads="1"/>
                </p:cNvSpPr>
                <p:nvPr/>
              </p:nvSpPr>
              <p:spPr bwMode="auto">
                <a:xfrm>
                  <a:off x="1314" y="1852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37" name="Line 29"/>
                <p:cNvSpPr>
                  <a:spLocks noChangeShapeType="1"/>
                </p:cNvSpPr>
                <p:nvPr/>
              </p:nvSpPr>
              <p:spPr bwMode="auto">
                <a:xfrm>
                  <a:off x="1314" y="1852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38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1311" y="1852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039" name="Group 31"/>
              <p:cNvGrpSpPr>
                <a:grpSpLocks/>
              </p:cNvGrpSpPr>
              <p:nvPr/>
            </p:nvGrpSpPr>
            <p:grpSpPr bwMode="auto">
              <a:xfrm>
                <a:off x="1625600" y="3168650"/>
                <a:ext cx="223838" cy="223838"/>
                <a:chOff x="1024" y="1996"/>
                <a:chExt cx="141" cy="141"/>
              </a:xfrm>
            </p:grpSpPr>
            <p:sp>
              <p:nvSpPr>
                <p:cNvPr id="43040" name="Rectangle 32"/>
                <p:cNvSpPr>
                  <a:spLocks noChangeArrowheads="1"/>
                </p:cNvSpPr>
                <p:nvPr/>
              </p:nvSpPr>
              <p:spPr bwMode="auto">
                <a:xfrm>
                  <a:off x="1026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41" name="Line 33"/>
                <p:cNvSpPr>
                  <a:spLocks noChangeShapeType="1"/>
                </p:cNvSpPr>
                <p:nvPr/>
              </p:nvSpPr>
              <p:spPr bwMode="auto">
                <a:xfrm>
                  <a:off x="1026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42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023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043" name="Group 35"/>
              <p:cNvGrpSpPr>
                <a:grpSpLocks/>
              </p:cNvGrpSpPr>
              <p:nvPr/>
            </p:nvGrpSpPr>
            <p:grpSpPr bwMode="auto">
              <a:xfrm>
                <a:off x="1854200" y="3168650"/>
                <a:ext cx="223838" cy="223838"/>
                <a:chOff x="1168" y="1996"/>
                <a:chExt cx="141" cy="141"/>
              </a:xfrm>
            </p:grpSpPr>
            <p:sp>
              <p:nvSpPr>
                <p:cNvPr id="43044" name="Rectangle 36"/>
                <p:cNvSpPr>
                  <a:spLocks noChangeArrowheads="1"/>
                </p:cNvSpPr>
                <p:nvPr/>
              </p:nvSpPr>
              <p:spPr bwMode="auto">
                <a:xfrm>
                  <a:off x="1170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45" name="Line 37"/>
                <p:cNvSpPr>
                  <a:spLocks noChangeShapeType="1"/>
                </p:cNvSpPr>
                <p:nvPr/>
              </p:nvSpPr>
              <p:spPr bwMode="auto">
                <a:xfrm>
                  <a:off x="1170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046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167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sp>
            <p:nvSpPr>
              <p:cNvPr id="43047" name="Rectangle 39"/>
              <p:cNvSpPr>
                <a:spLocks noChangeArrowheads="1"/>
              </p:cNvSpPr>
              <p:nvPr/>
            </p:nvSpPr>
            <p:spPr bwMode="auto">
              <a:xfrm>
                <a:off x="939800" y="3625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8" name="Rectangle 40"/>
              <p:cNvSpPr>
                <a:spLocks noChangeArrowheads="1"/>
              </p:cNvSpPr>
              <p:nvPr/>
            </p:nvSpPr>
            <p:spPr bwMode="auto">
              <a:xfrm>
                <a:off x="939800" y="3397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49" name="Rectangle 41"/>
              <p:cNvSpPr>
                <a:spLocks noChangeArrowheads="1"/>
              </p:cNvSpPr>
              <p:nvPr/>
            </p:nvSpPr>
            <p:spPr bwMode="auto">
              <a:xfrm>
                <a:off x="939800" y="3168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50" name="Rectangle 42"/>
              <p:cNvSpPr>
                <a:spLocks noChangeArrowheads="1"/>
              </p:cNvSpPr>
              <p:nvPr/>
            </p:nvSpPr>
            <p:spPr bwMode="auto">
              <a:xfrm>
                <a:off x="939800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51" name="Rectangle 43"/>
              <p:cNvSpPr>
                <a:spLocks noChangeArrowheads="1"/>
              </p:cNvSpPr>
              <p:nvPr/>
            </p:nvSpPr>
            <p:spPr bwMode="auto">
              <a:xfrm>
                <a:off x="1168400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52" name="Rectangle 44"/>
              <p:cNvSpPr>
                <a:spLocks noChangeArrowheads="1"/>
              </p:cNvSpPr>
              <p:nvPr/>
            </p:nvSpPr>
            <p:spPr bwMode="auto">
              <a:xfrm>
                <a:off x="1397000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53" name="Rectangle 45"/>
              <p:cNvSpPr>
                <a:spLocks noChangeArrowheads="1"/>
              </p:cNvSpPr>
              <p:nvPr/>
            </p:nvSpPr>
            <p:spPr bwMode="auto">
              <a:xfrm>
                <a:off x="939800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54" name="Rectangle 46"/>
              <p:cNvSpPr>
                <a:spLocks noChangeArrowheads="1"/>
              </p:cNvSpPr>
              <p:nvPr/>
            </p:nvSpPr>
            <p:spPr bwMode="auto">
              <a:xfrm>
                <a:off x="1168400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55" name="Rectangle 47"/>
              <p:cNvSpPr>
                <a:spLocks noChangeArrowheads="1"/>
              </p:cNvSpPr>
              <p:nvPr/>
            </p:nvSpPr>
            <p:spPr bwMode="auto">
              <a:xfrm>
                <a:off x="1397000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56" name="Rectangle 48"/>
              <p:cNvSpPr>
                <a:spLocks noChangeArrowheads="1"/>
              </p:cNvSpPr>
              <p:nvPr/>
            </p:nvSpPr>
            <p:spPr bwMode="auto">
              <a:xfrm>
                <a:off x="1625600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57" name="Rectangle 49"/>
              <p:cNvSpPr>
                <a:spLocks noChangeArrowheads="1"/>
              </p:cNvSpPr>
              <p:nvPr/>
            </p:nvSpPr>
            <p:spPr bwMode="auto">
              <a:xfrm>
                <a:off x="939800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58" name="Rectangle 50"/>
              <p:cNvSpPr>
                <a:spLocks noChangeArrowheads="1"/>
              </p:cNvSpPr>
              <p:nvPr/>
            </p:nvSpPr>
            <p:spPr bwMode="auto">
              <a:xfrm>
                <a:off x="1168400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59" name="Rectangle 51"/>
              <p:cNvSpPr>
                <a:spLocks noChangeArrowheads="1"/>
              </p:cNvSpPr>
              <p:nvPr/>
            </p:nvSpPr>
            <p:spPr bwMode="auto">
              <a:xfrm>
                <a:off x="1397000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60" name="Rectangle 52"/>
              <p:cNvSpPr>
                <a:spLocks noChangeArrowheads="1"/>
              </p:cNvSpPr>
              <p:nvPr/>
            </p:nvSpPr>
            <p:spPr bwMode="auto">
              <a:xfrm>
                <a:off x="1625600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61" name="Rectangle 53"/>
              <p:cNvSpPr>
                <a:spLocks noChangeArrowheads="1"/>
              </p:cNvSpPr>
              <p:nvPr/>
            </p:nvSpPr>
            <p:spPr bwMode="auto">
              <a:xfrm>
                <a:off x="1854200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62" name="Rectangle 54"/>
              <p:cNvSpPr>
                <a:spLocks noChangeArrowheads="1"/>
              </p:cNvSpPr>
              <p:nvPr/>
            </p:nvSpPr>
            <p:spPr bwMode="auto">
              <a:xfrm>
                <a:off x="2311400" y="2254250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63" name="Rectangle 55"/>
              <p:cNvSpPr>
                <a:spLocks noChangeArrowheads="1"/>
              </p:cNvSpPr>
              <p:nvPr/>
            </p:nvSpPr>
            <p:spPr bwMode="auto">
              <a:xfrm>
                <a:off x="939800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64" name="Rectangle 56"/>
              <p:cNvSpPr>
                <a:spLocks noChangeArrowheads="1"/>
              </p:cNvSpPr>
              <p:nvPr/>
            </p:nvSpPr>
            <p:spPr bwMode="auto">
              <a:xfrm>
                <a:off x="1168400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65" name="Rectangle 57"/>
              <p:cNvSpPr>
                <a:spLocks noChangeArrowheads="1"/>
              </p:cNvSpPr>
              <p:nvPr/>
            </p:nvSpPr>
            <p:spPr bwMode="auto">
              <a:xfrm>
                <a:off x="1397000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66" name="Rectangle 58"/>
              <p:cNvSpPr>
                <a:spLocks noChangeArrowheads="1"/>
              </p:cNvSpPr>
              <p:nvPr/>
            </p:nvSpPr>
            <p:spPr bwMode="auto">
              <a:xfrm>
                <a:off x="1625600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67" name="Rectangle 59"/>
              <p:cNvSpPr>
                <a:spLocks noChangeArrowheads="1"/>
              </p:cNvSpPr>
              <p:nvPr/>
            </p:nvSpPr>
            <p:spPr bwMode="auto">
              <a:xfrm>
                <a:off x="1854200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68" name="Rectangle 60"/>
              <p:cNvSpPr>
                <a:spLocks noChangeArrowheads="1"/>
              </p:cNvSpPr>
              <p:nvPr/>
            </p:nvSpPr>
            <p:spPr bwMode="auto">
              <a:xfrm>
                <a:off x="2082800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69" name="Rectangle 61"/>
              <p:cNvSpPr>
                <a:spLocks noChangeArrowheads="1"/>
              </p:cNvSpPr>
              <p:nvPr/>
            </p:nvSpPr>
            <p:spPr bwMode="auto">
              <a:xfrm>
                <a:off x="939800" y="1797050"/>
                <a:ext cx="228600" cy="228600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70" name="Rectangle 62"/>
              <p:cNvSpPr>
                <a:spLocks noChangeArrowheads="1"/>
              </p:cNvSpPr>
              <p:nvPr/>
            </p:nvSpPr>
            <p:spPr bwMode="auto">
              <a:xfrm>
                <a:off x="939800" y="1568450"/>
                <a:ext cx="228600" cy="228600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71" name="Rectangle 63"/>
              <p:cNvSpPr>
                <a:spLocks noChangeArrowheads="1"/>
              </p:cNvSpPr>
              <p:nvPr/>
            </p:nvSpPr>
            <p:spPr bwMode="auto">
              <a:xfrm>
                <a:off x="1854200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72" name="Rectangle 64"/>
              <p:cNvSpPr>
                <a:spLocks noChangeArrowheads="1"/>
              </p:cNvSpPr>
              <p:nvPr/>
            </p:nvSpPr>
            <p:spPr bwMode="auto">
              <a:xfrm>
                <a:off x="2311400" y="29400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73" name="Rectangle 65"/>
              <p:cNvSpPr>
                <a:spLocks noChangeArrowheads="1"/>
              </p:cNvSpPr>
              <p:nvPr/>
            </p:nvSpPr>
            <p:spPr bwMode="auto">
              <a:xfrm>
                <a:off x="2311400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74" name="Rectangle 66"/>
              <p:cNvSpPr>
                <a:spLocks noChangeArrowheads="1"/>
              </p:cNvSpPr>
              <p:nvPr/>
            </p:nvSpPr>
            <p:spPr bwMode="auto">
              <a:xfrm>
                <a:off x="1854200" y="2711450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75" name="Rectangle 67"/>
              <p:cNvSpPr>
                <a:spLocks noChangeArrowheads="1"/>
              </p:cNvSpPr>
              <p:nvPr/>
            </p:nvSpPr>
            <p:spPr bwMode="auto">
              <a:xfrm>
                <a:off x="2082800" y="27114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76" name="Rectangle 68"/>
              <p:cNvSpPr>
                <a:spLocks noChangeArrowheads="1"/>
              </p:cNvSpPr>
              <p:nvPr/>
            </p:nvSpPr>
            <p:spPr bwMode="auto">
              <a:xfrm>
                <a:off x="2768600" y="27114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77" name="Rectangle 69"/>
              <p:cNvSpPr>
                <a:spLocks noChangeArrowheads="1"/>
              </p:cNvSpPr>
              <p:nvPr/>
            </p:nvSpPr>
            <p:spPr bwMode="auto">
              <a:xfrm>
                <a:off x="23114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78" name="Rectangle 70"/>
              <p:cNvSpPr>
                <a:spLocks noChangeArrowheads="1"/>
              </p:cNvSpPr>
              <p:nvPr/>
            </p:nvSpPr>
            <p:spPr bwMode="auto">
              <a:xfrm>
                <a:off x="9398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79" name="Rectangle 71"/>
              <p:cNvSpPr>
                <a:spLocks noChangeArrowheads="1"/>
              </p:cNvSpPr>
              <p:nvPr/>
            </p:nvSpPr>
            <p:spPr bwMode="auto">
              <a:xfrm>
                <a:off x="11684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80" name="Rectangle 72"/>
              <p:cNvSpPr>
                <a:spLocks noChangeArrowheads="1"/>
              </p:cNvSpPr>
              <p:nvPr/>
            </p:nvSpPr>
            <p:spPr bwMode="auto">
              <a:xfrm>
                <a:off x="13970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81" name="Rectangle 73"/>
              <p:cNvSpPr>
                <a:spLocks noChangeArrowheads="1"/>
              </p:cNvSpPr>
              <p:nvPr/>
            </p:nvSpPr>
            <p:spPr bwMode="auto">
              <a:xfrm>
                <a:off x="16256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82" name="Rectangle 74"/>
              <p:cNvSpPr>
                <a:spLocks noChangeArrowheads="1"/>
              </p:cNvSpPr>
              <p:nvPr/>
            </p:nvSpPr>
            <p:spPr bwMode="auto">
              <a:xfrm>
                <a:off x="18542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83" name="Rectangle 75"/>
              <p:cNvSpPr>
                <a:spLocks noChangeArrowheads="1"/>
              </p:cNvSpPr>
              <p:nvPr/>
            </p:nvSpPr>
            <p:spPr bwMode="auto">
              <a:xfrm>
                <a:off x="20828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84" name="Rectangle 76"/>
              <p:cNvSpPr>
                <a:spLocks noChangeArrowheads="1"/>
              </p:cNvSpPr>
              <p:nvPr/>
            </p:nvSpPr>
            <p:spPr bwMode="auto">
              <a:xfrm>
                <a:off x="27686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85" name="Rectangle 77"/>
              <p:cNvSpPr>
                <a:spLocks noChangeArrowheads="1"/>
              </p:cNvSpPr>
              <p:nvPr/>
            </p:nvSpPr>
            <p:spPr bwMode="auto">
              <a:xfrm>
                <a:off x="11684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86" name="Rectangle 78"/>
              <p:cNvSpPr>
                <a:spLocks noChangeArrowheads="1"/>
              </p:cNvSpPr>
              <p:nvPr/>
            </p:nvSpPr>
            <p:spPr bwMode="auto">
              <a:xfrm>
                <a:off x="13970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87" name="Rectangle 79"/>
              <p:cNvSpPr>
                <a:spLocks noChangeArrowheads="1"/>
              </p:cNvSpPr>
              <p:nvPr/>
            </p:nvSpPr>
            <p:spPr bwMode="auto">
              <a:xfrm>
                <a:off x="16256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88" name="Rectangle 80"/>
              <p:cNvSpPr>
                <a:spLocks noChangeArrowheads="1"/>
              </p:cNvSpPr>
              <p:nvPr/>
            </p:nvSpPr>
            <p:spPr bwMode="auto">
              <a:xfrm>
                <a:off x="18542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89" name="Rectangle 81"/>
              <p:cNvSpPr>
                <a:spLocks noChangeArrowheads="1"/>
              </p:cNvSpPr>
              <p:nvPr/>
            </p:nvSpPr>
            <p:spPr bwMode="auto">
              <a:xfrm>
                <a:off x="20828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90" name="Rectangle 82"/>
              <p:cNvSpPr>
                <a:spLocks noChangeArrowheads="1"/>
              </p:cNvSpPr>
              <p:nvPr/>
            </p:nvSpPr>
            <p:spPr bwMode="auto">
              <a:xfrm>
                <a:off x="23114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91" name="Rectangle 83"/>
              <p:cNvSpPr>
                <a:spLocks noChangeArrowheads="1"/>
              </p:cNvSpPr>
              <p:nvPr/>
            </p:nvSpPr>
            <p:spPr bwMode="auto">
              <a:xfrm>
                <a:off x="25400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92" name="Rectangle 84"/>
              <p:cNvSpPr>
                <a:spLocks noChangeArrowheads="1"/>
              </p:cNvSpPr>
              <p:nvPr/>
            </p:nvSpPr>
            <p:spPr bwMode="auto">
              <a:xfrm>
                <a:off x="27686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93" name="Rectangle 85"/>
              <p:cNvSpPr>
                <a:spLocks noChangeArrowheads="1"/>
              </p:cNvSpPr>
              <p:nvPr/>
            </p:nvSpPr>
            <p:spPr bwMode="auto">
              <a:xfrm>
                <a:off x="11684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94" name="Rectangle 86"/>
              <p:cNvSpPr>
                <a:spLocks noChangeArrowheads="1"/>
              </p:cNvSpPr>
              <p:nvPr/>
            </p:nvSpPr>
            <p:spPr bwMode="auto">
              <a:xfrm>
                <a:off x="13970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95" name="Rectangle 87"/>
              <p:cNvSpPr>
                <a:spLocks noChangeArrowheads="1"/>
              </p:cNvSpPr>
              <p:nvPr/>
            </p:nvSpPr>
            <p:spPr bwMode="auto">
              <a:xfrm>
                <a:off x="16256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96" name="Rectangle 88"/>
              <p:cNvSpPr>
                <a:spLocks noChangeArrowheads="1"/>
              </p:cNvSpPr>
              <p:nvPr/>
            </p:nvSpPr>
            <p:spPr bwMode="auto">
              <a:xfrm>
                <a:off x="18542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97" name="Rectangle 89"/>
              <p:cNvSpPr>
                <a:spLocks noChangeArrowheads="1"/>
              </p:cNvSpPr>
              <p:nvPr/>
            </p:nvSpPr>
            <p:spPr bwMode="auto">
              <a:xfrm>
                <a:off x="20828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98" name="Rectangle 90"/>
              <p:cNvSpPr>
                <a:spLocks noChangeArrowheads="1"/>
              </p:cNvSpPr>
              <p:nvPr/>
            </p:nvSpPr>
            <p:spPr bwMode="auto">
              <a:xfrm>
                <a:off x="23114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099" name="Rectangle 91"/>
              <p:cNvSpPr>
                <a:spLocks noChangeArrowheads="1"/>
              </p:cNvSpPr>
              <p:nvPr/>
            </p:nvSpPr>
            <p:spPr bwMode="auto">
              <a:xfrm>
                <a:off x="25400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00" name="Rectangle 92"/>
              <p:cNvSpPr>
                <a:spLocks noChangeArrowheads="1"/>
              </p:cNvSpPr>
              <p:nvPr/>
            </p:nvSpPr>
            <p:spPr bwMode="auto">
              <a:xfrm>
                <a:off x="29972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01" name="Rectangle 93"/>
              <p:cNvSpPr>
                <a:spLocks noChangeArrowheads="1"/>
              </p:cNvSpPr>
              <p:nvPr/>
            </p:nvSpPr>
            <p:spPr bwMode="auto">
              <a:xfrm>
                <a:off x="32258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02" name="Rectangle 94"/>
              <p:cNvSpPr>
                <a:spLocks noChangeArrowheads="1"/>
              </p:cNvSpPr>
              <p:nvPr/>
            </p:nvSpPr>
            <p:spPr bwMode="auto">
              <a:xfrm>
                <a:off x="34544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03" name="Rectangle 95"/>
              <p:cNvSpPr>
                <a:spLocks noChangeArrowheads="1"/>
              </p:cNvSpPr>
              <p:nvPr/>
            </p:nvSpPr>
            <p:spPr bwMode="auto">
              <a:xfrm>
                <a:off x="36830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04" name="Rectangle 96"/>
              <p:cNvSpPr>
                <a:spLocks noChangeArrowheads="1"/>
              </p:cNvSpPr>
              <p:nvPr/>
            </p:nvSpPr>
            <p:spPr bwMode="auto">
              <a:xfrm>
                <a:off x="3911600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05" name="Rectangle 97"/>
              <p:cNvSpPr>
                <a:spLocks noChangeArrowheads="1"/>
              </p:cNvSpPr>
              <p:nvPr/>
            </p:nvSpPr>
            <p:spPr bwMode="auto">
              <a:xfrm>
                <a:off x="29972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06" name="Rectangle 98"/>
              <p:cNvSpPr>
                <a:spLocks noChangeArrowheads="1"/>
              </p:cNvSpPr>
              <p:nvPr/>
            </p:nvSpPr>
            <p:spPr bwMode="auto">
              <a:xfrm>
                <a:off x="32258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07" name="Rectangle 99"/>
              <p:cNvSpPr>
                <a:spLocks noChangeArrowheads="1"/>
              </p:cNvSpPr>
              <p:nvPr/>
            </p:nvSpPr>
            <p:spPr bwMode="auto">
              <a:xfrm>
                <a:off x="34544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08" name="Rectangle 100"/>
              <p:cNvSpPr>
                <a:spLocks noChangeArrowheads="1"/>
              </p:cNvSpPr>
              <p:nvPr/>
            </p:nvSpPr>
            <p:spPr bwMode="auto">
              <a:xfrm>
                <a:off x="3683000" y="17970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09" name="Rectangle 101"/>
              <p:cNvSpPr>
                <a:spLocks noChangeArrowheads="1"/>
              </p:cNvSpPr>
              <p:nvPr/>
            </p:nvSpPr>
            <p:spPr bwMode="auto">
              <a:xfrm>
                <a:off x="3911600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10" name="Rectangle 102"/>
              <p:cNvSpPr>
                <a:spLocks noChangeArrowheads="1"/>
              </p:cNvSpPr>
              <p:nvPr/>
            </p:nvSpPr>
            <p:spPr bwMode="auto">
              <a:xfrm>
                <a:off x="25400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11" name="Rectangle 103"/>
              <p:cNvSpPr>
                <a:spLocks noChangeArrowheads="1"/>
              </p:cNvSpPr>
              <p:nvPr/>
            </p:nvSpPr>
            <p:spPr bwMode="auto">
              <a:xfrm>
                <a:off x="27686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12" name="Rectangle 104"/>
              <p:cNvSpPr>
                <a:spLocks noChangeArrowheads="1"/>
              </p:cNvSpPr>
              <p:nvPr/>
            </p:nvSpPr>
            <p:spPr bwMode="auto">
              <a:xfrm>
                <a:off x="29972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13" name="Rectangle 105"/>
              <p:cNvSpPr>
                <a:spLocks noChangeArrowheads="1"/>
              </p:cNvSpPr>
              <p:nvPr/>
            </p:nvSpPr>
            <p:spPr bwMode="auto">
              <a:xfrm>
                <a:off x="3225800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14" name="Rectangle 106"/>
              <p:cNvSpPr>
                <a:spLocks noChangeArrowheads="1"/>
              </p:cNvSpPr>
              <p:nvPr/>
            </p:nvSpPr>
            <p:spPr bwMode="auto">
              <a:xfrm>
                <a:off x="3454400" y="20256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15" name="Rectangle 107"/>
              <p:cNvSpPr>
                <a:spLocks noChangeArrowheads="1"/>
              </p:cNvSpPr>
              <p:nvPr/>
            </p:nvSpPr>
            <p:spPr bwMode="auto">
              <a:xfrm>
                <a:off x="3683000" y="20256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16" name="Rectangle 108"/>
              <p:cNvSpPr>
                <a:spLocks noChangeArrowheads="1"/>
              </p:cNvSpPr>
              <p:nvPr/>
            </p:nvSpPr>
            <p:spPr bwMode="auto">
              <a:xfrm>
                <a:off x="2540000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17" name="Rectangle 109"/>
              <p:cNvSpPr>
                <a:spLocks noChangeArrowheads="1"/>
              </p:cNvSpPr>
              <p:nvPr/>
            </p:nvSpPr>
            <p:spPr bwMode="auto">
              <a:xfrm>
                <a:off x="2768600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18" name="Rectangle 110"/>
              <p:cNvSpPr>
                <a:spLocks noChangeArrowheads="1"/>
              </p:cNvSpPr>
              <p:nvPr/>
            </p:nvSpPr>
            <p:spPr bwMode="auto">
              <a:xfrm>
                <a:off x="2997200" y="22542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19" name="Rectangle 111"/>
              <p:cNvSpPr>
                <a:spLocks noChangeArrowheads="1"/>
              </p:cNvSpPr>
              <p:nvPr/>
            </p:nvSpPr>
            <p:spPr bwMode="auto">
              <a:xfrm>
                <a:off x="3225800" y="22542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20" name="Rectangle 112"/>
              <p:cNvSpPr>
                <a:spLocks noChangeArrowheads="1"/>
              </p:cNvSpPr>
              <p:nvPr/>
            </p:nvSpPr>
            <p:spPr bwMode="auto">
              <a:xfrm>
                <a:off x="2082800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21" name="Rectangle 113"/>
              <p:cNvSpPr>
                <a:spLocks noChangeArrowheads="1"/>
              </p:cNvSpPr>
              <p:nvPr/>
            </p:nvSpPr>
            <p:spPr bwMode="auto">
              <a:xfrm>
                <a:off x="2311400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22" name="Rectangle 114"/>
              <p:cNvSpPr>
                <a:spLocks noChangeArrowheads="1"/>
              </p:cNvSpPr>
              <p:nvPr/>
            </p:nvSpPr>
            <p:spPr bwMode="auto">
              <a:xfrm>
                <a:off x="2540000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23" name="Rectangle 115"/>
              <p:cNvSpPr>
                <a:spLocks noChangeArrowheads="1"/>
              </p:cNvSpPr>
              <p:nvPr/>
            </p:nvSpPr>
            <p:spPr bwMode="auto">
              <a:xfrm>
                <a:off x="2768600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24" name="Rectangle 116"/>
              <p:cNvSpPr>
                <a:spLocks noChangeArrowheads="1"/>
              </p:cNvSpPr>
              <p:nvPr/>
            </p:nvSpPr>
            <p:spPr bwMode="auto">
              <a:xfrm>
                <a:off x="3225800" y="24828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25" name="Line 117"/>
              <p:cNvSpPr>
                <a:spLocks noChangeShapeType="1"/>
              </p:cNvSpPr>
              <p:nvPr/>
            </p:nvSpPr>
            <p:spPr bwMode="auto">
              <a:xfrm>
                <a:off x="1854200" y="1416050"/>
                <a:ext cx="1588" cy="22098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26" name="Line 118"/>
              <p:cNvSpPr>
                <a:spLocks noChangeShapeType="1"/>
              </p:cNvSpPr>
              <p:nvPr/>
            </p:nvSpPr>
            <p:spPr bwMode="auto">
              <a:xfrm>
                <a:off x="2082800" y="1416050"/>
                <a:ext cx="1588" cy="22098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27" name="Text Box 119"/>
              <p:cNvSpPr txBox="1">
                <a:spLocks noChangeArrowheads="1"/>
              </p:cNvSpPr>
              <p:nvPr/>
            </p:nvSpPr>
            <p:spPr bwMode="auto">
              <a:xfrm>
                <a:off x="1790700" y="944563"/>
                <a:ext cx="48736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20</a:t>
                </a:r>
              </a:p>
            </p:txBody>
          </p:sp>
          <p:sp>
            <p:nvSpPr>
              <p:cNvPr id="43128" name="Line 120"/>
              <p:cNvSpPr>
                <a:spLocks noChangeShapeType="1"/>
              </p:cNvSpPr>
              <p:nvPr/>
            </p:nvSpPr>
            <p:spPr bwMode="auto">
              <a:xfrm>
                <a:off x="749300" y="3397250"/>
                <a:ext cx="1866900" cy="1588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29" name="Line 121"/>
              <p:cNvSpPr>
                <a:spLocks noChangeShapeType="1"/>
              </p:cNvSpPr>
              <p:nvPr/>
            </p:nvSpPr>
            <p:spPr bwMode="auto">
              <a:xfrm>
                <a:off x="787400" y="3168650"/>
                <a:ext cx="1828800" cy="1588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0" name="Text Box 122"/>
              <p:cNvSpPr txBox="1">
                <a:spLocks noChangeArrowheads="1"/>
              </p:cNvSpPr>
              <p:nvPr/>
            </p:nvSpPr>
            <p:spPr bwMode="auto">
              <a:xfrm>
                <a:off x="407988" y="3092450"/>
                <a:ext cx="33496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8</a:t>
                </a:r>
              </a:p>
            </p:txBody>
          </p:sp>
          <p:sp>
            <p:nvSpPr>
              <p:cNvPr id="43131" name="Line 123"/>
              <p:cNvSpPr>
                <a:spLocks noChangeShapeType="1"/>
              </p:cNvSpPr>
              <p:nvPr/>
            </p:nvSpPr>
            <p:spPr bwMode="auto">
              <a:xfrm>
                <a:off x="3683000" y="1416050"/>
                <a:ext cx="1588" cy="11430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2" name="Line 124"/>
              <p:cNvSpPr>
                <a:spLocks noChangeShapeType="1"/>
              </p:cNvSpPr>
              <p:nvPr/>
            </p:nvSpPr>
            <p:spPr bwMode="auto">
              <a:xfrm>
                <a:off x="3911600" y="1416050"/>
                <a:ext cx="1588" cy="11430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33" name="Text Box 125"/>
              <p:cNvSpPr txBox="1">
                <a:spLocks noChangeArrowheads="1"/>
              </p:cNvSpPr>
              <p:nvPr/>
            </p:nvSpPr>
            <p:spPr bwMode="auto">
              <a:xfrm>
                <a:off x="3532188" y="2559050"/>
                <a:ext cx="48736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28</a:t>
                </a:r>
              </a:p>
            </p:txBody>
          </p:sp>
          <p:grpSp>
            <p:nvGrpSpPr>
              <p:cNvPr id="43134" name="Group 126"/>
              <p:cNvGrpSpPr>
                <a:grpSpLocks/>
              </p:cNvGrpSpPr>
              <p:nvPr/>
            </p:nvGrpSpPr>
            <p:grpSpPr bwMode="auto">
              <a:xfrm>
                <a:off x="2540000" y="2711450"/>
                <a:ext cx="223838" cy="223838"/>
                <a:chOff x="1600" y="1708"/>
                <a:chExt cx="141" cy="141"/>
              </a:xfrm>
            </p:grpSpPr>
            <p:sp>
              <p:nvSpPr>
                <p:cNvPr id="43135" name="Rectangle 127"/>
                <p:cNvSpPr>
                  <a:spLocks noChangeArrowheads="1"/>
                </p:cNvSpPr>
                <p:nvPr/>
              </p:nvSpPr>
              <p:spPr bwMode="auto">
                <a:xfrm>
                  <a:off x="1602" y="1708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36" name="Line 128"/>
                <p:cNvSpPr>
                  <a:spLocks noChangeShapeType="1"/>
                </p:cNvSpPr>
                <p:nvPr/>
              </p:nvSpPr>
              <p:spPr bwMode="auto">
                <a:xfrm>
                  <a:off x="1602" y="1708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37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1599" y="1708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38" name="Group 130"/>
              <p:cNvGrpSpPr>
                <a:grpSpLocks/>
              </p:cNvGrpSpPr>
              <p:nvPr/>
            </p:nvGrpSpPr>
            <p:grpSpPr bwMode="auto">
              <a:xfrm>
                <a:off x="2997200" y="2482850"/>
                <a:ext cx="223838" cy="223838"/>
                <a:chOff x="1888" y="1564"/>
                <a:chExt cx="141" cy="141"/>
              </a:xfrm>
            </p:grpSpPr>
            <p:sp>
              <p:nvSpPr>
                <p:cNvPr id="43139" name="Rectangle 131"/>
                <p:cNvSpPr>
                  <a:spLocks noChangeArrowheads="1"/>
                </p:cNvSpPr>
                <p:nvPr/>
              </p:nvSpPr>
              <p:spPr bwMode="auto">
                <a:xfrm>
                  <a:off x="1890" y="1564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40" name="Line 132"/>
                <p:cNvSpPr>
                  <a:spLocks noChangeShapeType="1"/>
                </p:cNvSpPr>
                <p:nvPr/>
              </p:nvSpPr>
              <p:spPr bwMode="auto">
                <a:xfrm>
                  <a:off x="1890" y="1564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41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1887" y="1564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sp>
            <p:nvSpPr>
              <p:cNvPr id="43142" name="AutoShape 134"/>
              <p:cNvSpPr>
                <a:spLocks noChangeArrowheads="1"/>
              </p:cNvSpPr>
              <p:nvPr/>
            </p:nvSpPr>
            <p:spPr bwMode="auto">
              <a:xfrm>
                <a:off x="1816100" y="2187575"/>
                <a:ext cx="836613" cy="831850"/>
              </a:xfrm>
              <a:prstGeom prst="roundRect">
                <a:avLst>
                  <a:gd name="adj" fmla="val 16667"/>
                </a:avLst>
              </a:prstGeom>
              <a:solidFill>
                <a:srgbClr val="FF99FF">
                  <a:alpha val="70000"/>
                </a:srgbClr>
              </a:solidFill>
              <a:ln w="28440" cap="sq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4" name="Line 136"/>
              <p:cNvSpPr>
                <a:spLocks noChangeShapeType="1"/>
              </p:cNvSpPr>
              <p:nvPr/>
            </p:nvSpPr>
            <p:spPr bwMode="auto">
              <a:xfrm>
                <a:off x="2581275" y="2384425"/>
                <a:ext cx="304800" cy="1588"/>
              </a:xfrm>
              <a:prstGeom prst="line">
                <a:avLst/>
              </a:prstGeom>
              <a:noFill/>
              <a:ln w="38160" cap="sq">
                <a:solidFill>
                  <a:srgbClr val="3333CC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5" name="Line 137"/>
              <p:cNvSpPr>
                <a:spLocks noChangeShapeType="1"/>
              </p:cNvSpPr>
              <p:nvPr/>
            </p:nvSpPr>
            <p:spPr bwMode="auto">
              <a:xfrm>
                <a:off x="2005013" y="2816225"/>
                <a:ext cx="1587" cy="304800"/>
              </a:xfrm>
              <a:prstGeom prst="line">
                <a:avLst/>
              </a:prstGeom>
              <a:noFill/>
              <a:ln w="38160" cap="sq">
                <a:solidFill>
                  <a:srgbClr val="3333CC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46" name="Text Box 138"/>
              <p:cNvSpPr txBox="1">
                <a:spLocks noChangeArrowheads="1"/>
              </p:cNvSpPr>
              <p:nvPr/>
            </p:nvSpPr>
            <p:spPr bwMode="auto">
              <a:xfrm>
                <a:off x="2787650" y="958850"/>
                <a:ext cx="882650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>
                    <a:solidFill>
                      <a:srgbClr val="FF3300"/>
                    </a:solidFill>
                    <a:latin typeface="Times New Roman" charset="0"/>
                  </a:rPr>
                  <a:t>34</a:t>
                </a:r>
                <a:r>
                  <a:rPr lang="en-US">
                    <a:solidFill>
                      <a:srgbClr val="FF3300"/>
                    </a:solidFill>
                    <a:latin typeface="Times New Roman" charset="0"/>
                  </a:rPr>
                  <a:t>Mg</a:t>
                </a:r>
              </a:p>
            </p:txBody>
          </p:sp>
          <p:sp>
            <p:nvSpPr>
              <p:cNvPr id="43148" name="Text Box 140"/>
              <p:cNvSpPr txBox="1">
                <a:spLocks noChangeArrowheads="1"/>
              </p:cNvSpPr>
              <p:nvPr/>
            </p:nvSpPr>
            <p:spPr bwMode="auto">
              <a:xfrm>
                <a:off x="882650" y="958850"/>
                <a:ext cx="882650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>
                    <a:latin typeface="Times New Roman" charset="0"/>
                  </a:rPr>
                  <a:t>32</a:t>
                </a:r>
                <a:r>
                  <a:rPr lang="en-US">
                    <a:latin typeface="Times New Roman" charset="0"/>
                  </a:rPr>
                  <a:t>Mg</a:t>
                </a:r>
              </a:p>
            </p:txBody>
          </p:sp>
          <p:sp>
            <p:nvSpPr>
              <p:cNvPr id="43292" name="Text Box 284"/>
              <p:cNvSpPr txBox="1">
                <a:spLocks noChangeArrowheads="1"/>
              </p:cNvSpPr>
              <p:nvPr/>
            </p:nvSpPr>
            <p:spPr bwMode="auto">
              <a:xfrm>
                <a:off x="2243138" y="3478213"/>
                <a:ext cx="2111375" cy="395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000">
                    <a:latin typeface="Times New Roman" charset="0"/>
                  </a:rPr>
                  <a:t>Island of Inversion</a:t>
                </a:r>
              </a:p>
            </p:txBody>
          </p:sp>
        </p:grpSp>
      </p:grpSp>
      <p:sp>
        <p:nvSpPr>
          <p:cNvPr id="43306" name="Text Box 298"/>
          <p:cNvSpPr txBox="1">
            <a:spLocks noChangeArrowheads="1"/>
          </p:cNvSpPr>
          <p:nvPr/>
        </p:nvSpPr>
        <p:spPr bwMode="auto">
          <a:xfrm>
            <a:off x="0" y="5706130"/>
            <a:ext cx="5226144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aseline="33000" dirty="0"/>
              <a:t>32</a:t>
            </a:r>
            <a:r>
              <a:rPr lang="en-US" sz="1400" dirty="0"/>
              <a:t>Mg: T. </a:t>
            </a:r>
            <a:r>
              <a:rPr lang="en-US" sz="1400" dirty="0" err="1"/>
              <a:t>Motobayashi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PLB 346, 9 (1995)</a:t>
            </a:r>
            <a:r>
              <a:rPr lang="en-US" sz="1400" dirty="0" smtClean="0"/>
              <a:t>.</a:t>
            </a:r>
          </a:p>
          <a:p>
            <a:r>
              <a:rPr lang="en-US" sz="1400" baseline="33000" dirty="0" smtClean="0"/>
              <a:t>31</a:t>
            </a:r>
            <a:r>
              <a:rPr lang="en-US" sz="1400" dirty="0" smtClean="0"/>
              <a:t>F: H. Sakurai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448, 180 (1999).</a:t>
            </a:r>
          </a:p>
          <a:p>
            <a:r>
              <a:rPr lang="en-US" sz="1400" baseline="33000" dirty="0" smtClean="0"/>
              <a:t>34</a:t>
            </a:r>
            <a:r>
              <a:rPr lang="en-US" sz="1400" dirty="0" smtClean="0"/>
              <a:t>Mg: K. </a:t>
            </a:r>
            <a:r>
              <a:rPr lang="en-US" sz="1400" dirty="0" err="1" smtClean="0"/>
              <a:t>Yoneda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449, 233 (2001).</a:t>
            </a:r>
          </a:p>
          <a:p>
            <a:r>
              <a:rPr lang="en-US" sz="1400" baseline="33000" dirty="0" smtClean="0"/>
              <a:t>30</a:t>
            </a:r>
            <a:r>
              <a:rPr lang="en-US" sz="1400" dirty="0" smtClean="0"/>
              <a:t>Ne: Y. Yanagisawa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556, 84 (2003).</a:t>
            </a:r>
          </a:p>
          <a:p>
            <a:endParaRPr lang="en-US" sz="1400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Island of deformation </a:t>
            </a:r>
            <a:endParaRPr kumimoji="1" lang="ja-JP" altLang="en-US" dirty="0"/>
          </a:p>
        </p:txBody>
      </p:sp>
      <p:sp>
        <p:nvSpPr>
          <p:cNvPr id="306" name="Text Box 298"/>
          <p:cNvSpPr txBox="1">
            <a:spLocks noChangeArrowheads="1"/>
          </p:cNvSpPr>
          <p:nvPr/>
        </p:nvSpPr>
        <p:spPr bwMode="auto">
          <a:xfrm>
            <a:off x="4533433" y="5724058"/>
            <a:ext cx="4610568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aseline="33000" dirty="0" smtClean="0"/>
              <a:t>32</a:t>
            </a:r>
            <a:r>
              <a:rPr lang="en-US" sz="1400" dirty="0" smtClean="0"/>
              <a:t>Ne</a:t>
            </a:r>
            <a:r>
              <a:rPr lang="en-US" sz="1400" dirty="0"/>
              <a:t>:  P. </a:t>
            </a:r>
            <a:r>
              <a:rPr lang="en-US" sz="1400" dirty="0" smtClean="0"/>
              <a:t>Doornenbal </a:t>
            </a:r>
            <a:r>
              <a:rPr lang="en-US" sz="1400" i="1" dirty="0"/>
              <a:t>et al.</a:t>
            </a:r>
            <a:r>
              <a:rPr lang="en-US" sz="1400" dirty="0"/>
              <a:t>, PRL 103, 032501 (2009).</a:t>
            </a:r>
          </a:p>
          <a:p>
            <a:r>
              <a:rPr lang="en-US" sz="1400" baseline="33000" dirty="0"/>
              <a:t>42</a:t>
            </a:r>
            <a:r>
              <a:rPr lang="en-US" sz="1400" dirty="0"/>
              <a:t>Si: S. </a:t>
            </a:r>
            <a:r>
              <a:rPr lang="en-US" sz="1400" dirty="0" smtClean="0"/>
              <a:t>Takeuchi </a:t>
            </a:r>
            <a:r>
              <a:rPr lang="en-US" sz="1400" i="1" dirty="0"/>
              <a:t>et al.</a:t>
            </a:r>
            <a:r>
              <a:rPr lang="en-US" sz="1400" dirty="0"/>
              <a:t>, PRL 109, 182501 (2012).</a:t>
            </a:r>
          </a:p>
          <a:p>
            <a:r>
              <a:rPr lang="en-US" sz="1400" baseline="33000" dirty="0" smtClean="0"/>
              <a:t>36,38</a:t>
            </a:r>
            <a:r>
              <a:rPr lang="en-US" sz="1400" dirty="0" smtClean="0"/>
              <a:t>Mg</a:t>
            </a:r>
            <a:r>
              <a:rPr lang="en-US" sz="1400" dirty="0"/>
              <a:t>: P. Doornenbal, </a:t>
            </a:r>
            <a:r>
              <a:rPr lang="en-US" sz="1400" i="1" dirty="0" smtClean="0"/>
              <a:t>et </a:t>
            </a:r>
            <a:r>
              <a:rPr lang="en-US" sz="1400" i="1" dirty="0"/>
              <a:t>al.</a:t>
            </a:r>
            <a:r>
              <a:rPr lang="en-US" sz="1400" dirty="0"/>
              <a:t>, PRL 111, 212502 (2013).</a:t>
            </a:r>
          </a:p>
        </p:txBody>
      </p:sp>
      <p:pic>
        <p:nvPicPr>
          <p:cNvPr id="153" name="図 152" descr="38m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642470"/>
            <a:ext cx="3671784" cy="2480235"/>
          </a:xfrm>
          <a:prstGeom prst="rect">
            <a:avLst/>
          </a:prstGeom>
        </p:spPr>
      </p:pic>
      <p:grpSp>
        <p:nvGrpSpPr>
          <p:cNvPr id="154" name="図形グループ 153"/>
          <p:cNvGrpSpPr/>
          <p:nvPr/>
        </p:nvGrpSpPr>
        <p:grpSpPr>
          <a:xfrm>
            <a:off x="277015" y="819827"/>
            <a:ext cx="3799065" cy="2592834"/>
            <a:chOff x="-36512" y="44624"/>
            <a:chExt cx="5257800" cy="3804590"/>
          </a:xfrm>
        </p:grpSpPr>
        <p:pic>
          <p:nvPicPr>
            <p:cNvPr id="155" name="図 154" descr="3436mg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01"/>
            <a:stretch/>
          </p:blipFill>
          <p:spPr>
            <a:xfrm>
              <a:off x="-36512" y="44624"/>
              <a:ext cx="5257800" cy="3216323"/>
            </a:xfrm>
            <a:prstGeom prst="rect">
              <a:avLst/>
            </a:prstGeom>
          </p:spPr>
        </p:pic>
        <p:pic>
          <p:nvPicPr>
            <p:cNvPr id="156" name="図 155" descr="3436mg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059"/>
            <a:stretch/>
          </p:blipFill>
          <p:spPr>
            <a:xfrm>
              <a:off x="-36512" y="3304642"/>
              <a:ext cx="5257800" cy="544572"/>
            </a:xfrm>
            <a:prstGeom prst="rect">
              <a:avLst/>
            </a:prstGeom>
          </p:spPr>
        </p:pic>
      </p:grpSp>
      <p:pic>
        <p:nvPicPr>
          <p:cNvPr id="15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46390" r="57696" b="11688"/>
          <a:stretch/>
        </p:blipFill>
        <p:spPr bwMode="auto">
          <a:xfrm>
            <a:off x="222706" y="4222497"/>
            <a:ext cx="3557412" cy="241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" name="Text Box 278"/>
          <p:cNvSpPr txBox="1">
            <a:spLocks noChangeArrowheads="1"/>
          </p:cNvSpPr>
          <p:nvPr/>
        </p:nvSpPr>
        <p:spPr bwMode="auto">
          <a:xfrm>
            <a:off x="2395135" y="921091"/>
            <a:ext cx="921403" cy="5224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36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Mg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61" name="Text Box 278"/>
          <p:cNvSpPr txBox="1">
            <a:spLocks noChangeArrowheads="1"/>
          </p:cNvSpPr>
          <p:nvPr/>
        </p:nvSpPr>
        <p:spPr bwMode="auto">
          <a:xfrm>
            <a:off x="5670241" y="909137"/>
            <a:ext cx="921403" cy="5224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38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Mg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62" name="Text Box 142"/>
          <p:cNvSpPr txBox="1">
            <a:spLocks noChangeArrowheads="1"/>
          </p:cNvSpPr>
          <p:nvPr/>
        </p:nvSpPr>
        <p:spPr bwMode="auto">
          <a:xfrm>
            <a:off x="2937156" y="4944608"/>
            <a:ext cx="622293" cy="5224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29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F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pic>
        <p:nvPicPr>
          <p:cNvPr id="163" name="Picture 2" descr="\\rl2000s\users\takeuchi\お仕事\2011年度\物理学会秋\資料\single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18" y="4130372"/>
            <a:ext cx="3291141" cy="27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Text Box 142"/>
          <p:cNvSpPr txBox="1">
            <a:spLocks noChangeArrowheads="1"/>
          </p:cNvSpPr>
          <p:nvPr/>
        </p:nvSpPr>
        <p:spPr bwMode="auto">
          <a:xfrm>
            <a:off x="7930495" y="4290184"/>
            <a:ext cx="722054" cy="5224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42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Si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2" name="右矢印 1"/>
          <p:cNvSpPr/>
          <p:nvPr/>
        </p:nvSpPr>
        <p:spPr bwMode="auto">
          <a:xfrm rot="1855784">
            <a:off x="4258237" y="3167529"/>
            <a:ext cx="1001059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66" name="右矢印 165"/>
          <p:cNvSpPr/>
          <p:nvPr/>
        </p:nvSpPr>
        <p:spPr bwMode="auto">
          <a:xfrm rot="6204483">
            <a:off x="5541357" y="3114581"/>
            <a:ext cx="624549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67" name="右矢印 166"/>
          <p:cNvSpPr/>
          <p:nvPr/>
        </p:nvSpPr>
        <p:spPr bwMode="auto">
          <a:xfrm rot="14616869">
            <a:off x="6099433" y="3581787"/>
            <a:ext cx="1055867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68" name="右矢印 167"/>
          <p:cNvSpPr/>
          <p:nvPr/>
        </p:nvSpPr>
        <p:spPr bwMode="auto">
          <a:xfrm rot="20298225">
            <a:off x="3543789" y="4464361"/>
            <a:ext cx="645063" cy="52294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5472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図形グループ 5"/>
          <p:cNvGrpSpPr/>
          <p:nvPr/>
        </p:nvGrpSpPr>
        <p:grpSpPr>
          <a:xfrm>
            <a:off x="2716119" y="1807988"/>
            <a:ext cx="3822700" cy="3524017"/>
            <a:chOff x="5076825" y="1807988"/>
            <a:chExt cx="3822700" cy="3524017"/>
          </a:xfrm>
        </p:grpSpPr>
        <p:sp>
          <p:nvSpPr>
            <p:cNvPr id="43296" name="Text Box 288"/>
            <p:cNvSpPr txBox="1">
              <a:spLocks noChangeArrowheads="1"/>
            </p:cNvSpPr>
            <p:nvPr/>
          </p:nvSpPr>
          <p:spPr bwMode="auto">
            <a:xfrm>
              <a:off x="5861050" y="1807988"/>
              <a:ext cx="973138" cy="520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/>
                <a:t>2013</a:t>
              </a:r>
            </a:p>
          </p:txBody>
        </p:sp>
        <p:grpSp>
          <p:nvGrpSpPr>
            <p:cNvPr id="2" name="図形グループ 1"/>
            <p:cNvGrpSpPr/>
            <p:nvPr/>
          </p:nvGrpSpPr>
          <p:grpSpPr>
            <a:xfrm>
              <a:off x="5076825" y="1980793"/>
              <a:ext cx="3822700" cy="3351212"/>
              <a:chOff x="5076825" y="512763"/>
              <a:chExt cx="3822700" cy="3351212"/>
            </a:xfrm>
          </p:grpSpPr>
          <p:sp>
            <p:nvSpPr>
              <p:cNvPr id="43152" name="Rectangle 144"/>
              <p:cNvSpPr>
                <a:spLocks noChangeArrowheads="1"/>
              </p:cNvSpPr>
              <p:nvPr/>
            </p:nvSpPr>
            <p:spPr bwMode="auto">
              <a:xfrm>
                <a:off x="842962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53" name="Rectangle 145"/>
              <p:cNvSpPr>
                <a:spLocks noChangeArrowheads="1"/>
              </p:cNvSpPr>
              <p:nvPr/>
            </p:nvSpPr>
            <p:spPr bwMode="auto">
              <a:xfrm>
                <a:off x="8664575" y="2024063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grpSp>
            <p:nvGrpSpPr>
              <p:cNvPr id="43154" name="Group 146"/>
              <p:cNvGrpSpPr>
                <a:grpSpLocks/>
              </p:cNvGrpSpPr>
              <p:nvPr/>
            </p:nvGrpSpPr>
            <p:grpSpPr bwMode="auto">
              <a:xfrm>
                <a:off x="5921375" y="3397250"/>
                <a:ext cx="223838" cy="223838"/>
                <a:chOff x="3730" y="2140"/>
                <a:chExt cx="141" cy="141"/>
              </a:xfrm>
            </p:grpSpPr>
            <p:sp>
              <p:nvSpPr>
                <p:cNvPr id="43155" name="Rectangle 147"/>
                <p:cNvSpPr>
                  <a:spLocks noChangeArrowheads="1"/>
                </p:cNvSpPr>
                <p:nvPr/>
              </p:nvSpPr>
              <p:spPr bwMode="auto">
                <a:xfrm>
                  <a:off x="3732" y="2140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56" name="Line 148"/>
                <p:cNvSpPr>
                  <a:spLocks noChangeShapeType="1"/>
                </p:cNvSpPr>
                <p:nvPr/>
              </p:nvSpPr>
              <p:spPr bwMode="auto">
                <a:xfrm>
                  <a:off x="3732" y="2140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57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3729" y="2140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58" name="Group 150"/>
              <p:cNvGrpSpPr>
                <a:grpSpLocks/>
              </p:cNvGrpSpPr>
              <p:nvPr/>
            </p:nvGrpSpPr>
            <p:grpSpPr bwMode="auto">
              <a:xfrm>
                <a:off x="6149975" y="3397250"/>
                <a:ext cx="223838" cy="223838"/>
                <a:chOff x="3874" y="2140"/>
                <a:chExt cx="141" cy="141"/>
              </a:xfrm>
            </p:grpSpPr>
            <p:sp>
              <p:nvSpPr>
                <p:cNvPr id="43159" name="Rectangle 151"/>
                <p:cNvSpPr>
                  <a:spLocks noChangeArrowheads="1"/>
                </p:cNvSpPr>
                <p:nvPr/>
              </p:nvSpPr>
              <p:spPr bwMode="auto">
                <a:xfrm>
                  <a:off x="3876" y="2140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0" name="Line 152"/>
                <p:cNvSpPr>
                  <a:spLocks noChangeShapeType="1"/>
                </p:cNvSpPr>
                <p:nvPr/>
              </p:nvSpPr>
              <p:spPr bwMode="auto">
                <a:xfrm>
                  <a:off x="3876" y="2140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1" name="Line 153"/>
                <p:cNvSpPr>
                  <a:spLocks noChangeShapeType="1"/>
                </p:cNvSpPr>
                <p:nvPr/>
              </p:nvSpPr>
              <p:spPr bwMode="auto">
                <a:xfrm flipH="1">
                  <a:off x="3873" y="2140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62" name="Group 154"/>
              <p:cNvGrpSpPr>
                <a:grpSpLocks/>
              </p:cNvGrpSpPr>
              <p:nvPr/>
            </p:nvGrpSpPr>
            <p:grpSpPr bwMode="auto">
              <a:xfrm>
                <a:off x="5921375" y="3168650"/>
                <a:ext cx="223838" cy="223838"/>
                <a:chOff x="3730" y="1996"/>
                <a:chExt cx="141" cy="141"/>
              </a:xfrm>
            </p:grpSpPr>
            <p:sp>
              <p:nvSpPr>
                <p:cNvPr id="43163" name="Rectangle 155"/>
                <p:cNvSpPr>
                  <a:spLocks noChangeArrowheads="1"/>
                </p:cNvSpPr>
                <p:nvPr/>
              </p:nvSpPr>
              <p:spPr bwMode="auto">
                <a:xfrm>
                  <a:off x="3732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4" name="Line 156"/>
                <p:cNvSpPr>
                  <a:spLocks noChangeShapeType="1"/>
                </p:cNvSpPr>
                <p:nvPr/>
              </p:nvSpPr>
              <p:spPr bwMode="auto">
                <a:xfrm>
                  <a:off x="3732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5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3729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66" name="Group 158"/>
              <p:cNvGrpSpPr>
                <a:grpSpLocks/>
              </p:cNvGrpSpPr>
              <p:nvPr/>
            </p:nvGrpSpPr>
            <p:grpSpPr bwMode="auto">
              <a:xfrm>
                <a:off x="6149975" y="3168650"/>
                <a:ext cx="223838" cy="223838"/>
                <a:chOff x="3874" y="1996"/>
                <a:chExt cx="141" cy="141"/>
              </a:xfrm>
            </p:grpSpPr>
            <p:sp>
              <p:nvSpPr>
                <p:cNvPr id="43167" name="Rectangle 159"/>
                <p:cNvSpPr>
                  <a:spLocks noChangeArrowheads="1"/>
                </p:cNvSpPr>
                <p:nvPr/>
              </p:nvSpPr>
              <p:spPr bwMode="auto">
                <a:xfrm>
                  <a:off x="3876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8" name="Line 160"/>
                <p:cNvSpPr>
                  <a:spLocks noChangeShapeType="1"/>
                </p:cNvSpPr>
                <p:nvPr/>
              </p:nvSpPr>
              <p:spPr bwMode="auto">
                <a:xfrm>
                  <a:off x="3876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9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3873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70" name="Group 162"/>
              <p:cNvGrpSpPr>
                <a:grpSpLocks/>
              </p:cNvGrpSpPr>
              <p:nvPr/>
            </p:nvGrpSpPr>
            <p:grpSpPr bwMode="auto">
              <a:xfrm>
                <a:off x="6378575" y="2940050"/>
                <a:ext cx="223838" cy="223838"/>
                <a:chOff x="4018" y="1852"/>
                <a:chExt cx="141" cy="141"/>
              </a:xfrm>
            </p:grpSpPr>
            <p:sp>
              <p:nvSpPr>
                <p:cNvPr id="43171" name="Rectangle 163"/>
                <p:cNvSpPr>
                  <a:spLocks noChangeArrowheads="1"/>
                </p:cNvSpPr>
                <p:nvPr/>
              </p:nvSpPr>
              <p:spPr bwMode="auto">
                <a:xfrm>
                  <a:off x="4020" y="1852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72" name="Line 164"/>
                <p:cNvSpPr>
                  <a:spLocks noChangeShapeType="1"/>
                </p:cNvSpPr>
                <p:nvPr/>
              </p:nvSpPr>
              <p:spPr bwMode="auto">
                <a:xfrm>
                  <a:off x="4020" y="1852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73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4017" y="1852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74" name="Group 166"/>
              <p:cNvGrpSpPr>
                <a:grpSpLocks/>
              </p:cNvGrpSpPr>
              <p:nvPr/>
            </p:nvGrpSpPr>
            <p:grpSpPr bwMode="auto">
              <a:xfrm>
                <a:off x="8207375" y="2254250"/>
                <a:ext cx="223838" cy="223838"/>
                <a:chOff x="5170" y="1420"/>
                <a:chExt cx="141" cy="141"/>
              </a:xfrm>
            </p:grpSpPr>
            <p:sp>
              <p:nvSpPr>
                <p:cNvPr id="43175" name="Rectangle 167"/>
                <p:cNvSpPr>
                  <a:spLocks noChangeArrowheads="1"/>
                </p:cNvSpPr>
                <p:nvPr/>
              </p:nvSpPr>
              <p:spPr bwMode="auto">
                <a:xfrm>
                  <a:off x="5172" y="1420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76" name="Line 168"/>
                <p:cNvSpPr>
                  <a:spLocks noChangeShapeType="1"/>
                </p:cNvSpPr>
                <p:nvPr/>
              </p:nvSpPr>
              <p:spPr bwMode="auto">
                <a:xfrm>
                  <a:off x="5172" y="1420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77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5169" y="1420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78" name="Group 170"/>
              <p:cNvGrpSpPr>
                <a:grpSpLocks/>
              </p:cNvGrpSpPr>
              <p:nvPr/>
            </p:nvGrpSpPr>
            <p:grpSpPr bwMode="auto">
              <a:xfrm>
                <a:off x="6835775" y="2940050"/>
                <a:ext cx="223838" cy="223838"/>
                <a:chOff x="4306" y="1852"/>
                <a:chExt cx="141" cy="141"/>
              </a:xfrm>
            </p:grpSpPr>
            <p:sp>
              <p:nvSpPr>
                <p:cNvPr id="43179" name="Rectangle 171"/>
                <p:cNvSpPr>
                  <a:spLocks noChangeArrowheads="1"/>
                </p:cNvSpPr>
                <p:nvPr/>
              </p:nvSpPr>
              <p:spPr bwMode="auto">
                <a:xfrm>
                  <a:off x="4308" y="1852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0" name="Line 172"/>
                <p:cNvSpPr>
                  <a:spLocks noChangeShapeType="1"/>
                </p:cNvSpPr>
                <p:nvPr/>
              </p:nvSpPr>
              <p:spPr bwMode="auto">
                <a:xfrm>
                  <a:off x="4308" y="1852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1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4305" y="1852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82" name="Group 174"/>
              <p:cNvGrpSpPr>
                <a:grpSpLocks/>
              </p:cNvGrpSpPr>
              <p:nvPr/>
            </p:nvGrpSpPr>
            <p:grpSpPr bwMode="auto">
              <a:xfrm>
                <a:off x="6378575" y="3168650"/>
                <a:ext cx="223838" cy="223838"/>
                <a:chOff x="4018" y="1996"/>
                <a:chExt cx="141" cy="141"/>
              </a:xfrm>
            </p:grpSpPr>
            <p:sp>
              <p:nvSpPr>
                <p:cNvPr id="43183" name="Rectangle 175"/>
                <p:cNvSpPr>
                  <a:spLocks noChangeArrowheads="1"/>
                </p:cNvSpPr>
                <p:nvPr/>
              </p:nvSpPr>
              <p:spPr bwMode="auto">
                <a:xfrm>
                  <a:off x="4020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4" name="Line 176"/>
                <p:cNvSpPr>
                  <a:spLocks noChangeShapeType="1"/>
                </p:cNvSpPr>
                <p:nvPr/>
              </p:nvSpPr>
              <p:spPr bwMode="auto">
                <a:xfrm>
                  <a:off x="4020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5" name="Line 177"/>
                <p:cNvSpPr>
                  <a:spLocks noChangeShapeType="1"/>
                </p:cNvSpPr>
                <p:nvPr/>
              </p:nvSpPr>
              <p:spPr bwMode="auto">
                <a:xfrm flipH="1">
                  <a:off x="4017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86" name="Group 178"/>
              <p:cNvGrpSpPr>
                <a:grpSpLocks/>
              </p:cNvGrpSpPr>
              <p:nvPr/>
            </p:nvGrpSpPr>
            <p:grpSpPr bwMode="auto">
              <a:xfrm>
                <a:off x="6607175" y="3168650"/>
                <a:ext cx="223838" cy="223838"/>
                <a:chOff x="4162" y="1996"/>
                <a:chExt cx="141" cy="141"/>
              </a:xfrm>
            </p:grpSpPr>
            <p:sp>
              <p:nvSpPr>
                <p:cNvPr id="43187" name="Rectangle 179"/>
                <p:cNvSpPr>
                  <a:spLocks noChangeArrowheads="1"/>
                </p:cNvSpPr>
                <p:nvPr/>
              </p:nvSpPr>
              <p:spPr bwMode="auto">
                <a:xfrm>
                  <a:off x="4164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8" name="Line 180"/>
                <p:cNvSpPr>
                  <a:spLocks noChangeShapeType="1"/>
                </p:cNvSpPr>
                <p:nvPr/>
              </p:nvSpPr>
              <p:spPr bwMode="auto">
                <a:xfrm>
                  <a:off x="4164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9" name="Line 181"/>
                <p:cNvSpPr>
                  <a:spLocks noChangeShapeType="1"/>
                </p:cNvSpPr>
                <p:nvPr/>
              </p:nvSpPr>
              <p:spPr bwMode="auto">
                <a:xfrm flipH="1">
                  <a:off x="4161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sp>
            <p:nvSpPr>
              <p:cNvPr id="43190" name="Rectangle 182"/>
              <p:cNvSpPr>
                <a:spLocks noChangeArrowheads="1"/>
              </p:cNvSpPr>
              <p:nvPr/>
            </p:nvSpPr>
            <p:spPr bwMode="auto">
              <a:xfrm>
                <a:off x="5692775" y="3625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1" name="Rectangle 183"/>
              <p:cNvSpPr>
                <a:spLocks noChangeArrowheads="1"/>
              </p:cNvSpPr>
              <p:nvPr/>
            </p:nvSpPr>
            <p:spPr bwMode="auto">
              <a:xfrm>
                <a:off x="5692775" y="3397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2" name="Rectangle 184"/>
              <p:cNvSpPr>
                <a:spLocks noChangeArrowheads="1"/>
              </p:cNvSpPr>
              <p:nvPr/>
            </p:nvSpPr>
            <p:spPr bwMode="auto">
              <a:xfrm>
                <a:off x="5692775" y="3168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3" name="Rectangle 185"/>
              <p:cNvSpPr>
                <a:spLocks noChangeArrowheads="1"/>
              </p:cNvSpPr>
              <p:nvPr/>
            </p:nvSpPr>
            <p:spPr bwMode="auto">
              <a:xfrm>
                <a:off x="5692775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4" name="Rectangle 186"/>
              <p:cNvSpPr>
                <a:spLocks noChangeArrowheads="1"/>
              </p:cNvSpPr>
              <p:nvPr/>
            </p:nvSpPr>
            <p:spPr bwMode="auto">
              <a:xfrm>
                <a:off x="5921375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5" name="Rectangle 187"/>
              <p:cNvSpPr>
                <a:spLocks noChangeArrowheads="1"/>
              </p:cNvSpPr>
              <p:nvPr/>
            </p:nvSpPr>
            <p:spPr bwMode="auto">
              <a:xfrm>
                <a:off x="6149975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6" name="Rectangle 188"/>
              <p:cNvSpPr>
                <a:spLocks noChangeArrowheads="1"/>
              </p:cNvSpPr>
              <p:nvPr/>
            </p:nvSpPr>
            <p:spPr bwMode="auto">
              <a:xfrm>
                <a:off x="5692775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7" name="Rectangle 189"/>
              <p:cNvSpPr>
                <a:spLocks noChangeArrowheads="1"/>
              </p:cNvSpPr>
              <p:nvPr/>
            </p:nvSpPr>
            <p:spPr bwMode="auto">
              <a:xfrm>
                <a:off x="5921375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8" name="Rectangle 190"/>
              <p:cNvSpPr>
                <a:spLocks noChangeArrowheads="1"/>
              </p:cNvSpPr>
              <p:nvPr/>
            </p:nvSpPr>
            <p:spPr bwMode="auto">
              <a:xfrm>
                <a:off x="6149975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9" name="Rectangle 191"/>
              <p:cNvSpPr>
                <a:spLocks noChangeArrowheads="1"/>
              </p:cNvSpPr>
              <p:nvPr/>
            </p:nvSpPr>
            <p:spPr bwMode="auto">
              <a:xfrm>
                <a:off x="6378575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0" name="Rectangle 192"/>
              <p:cNvSpPr>
                <a:spLocks noChangeArrowheads="1"/>
              </p:cNvSpPr>
              <p:nvPr/>
            </p:nvSpPr>
            <p:spPr bwMode="auto">
              <a:xfrm>
                <a:off x="56927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1" name="Rectangle 193"/>
              <p:cNvSpPr>
                <a:spLocks noChangeArrowheads="1"/>
              </p:cNvSpPr>
              <p:nvPr/>
            </p:nvSpPr>
            <p:spPr bwMode="auto">
              <a:xfrm>
                <a:off x="59213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2" name="Rectangle 194"/>
              <p:cNvSpPr>
                <a:spLocks noChangeArrowheads="1"/>
              </p:cNvSpPr>
              <p:nvPr/>
            </p:nvSpPr>
            <p:spPr bwMode="auto">
              <a:xfrm>
                <a:off x="61499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3" name="Rectangle 195"/>
              <p:cNvSpPr>
                <a:spLocks noChangeArrowheads="1"/>
              </p:cNvSpPr>
              <p:nvPr/>
            </p:nvSpPr>
            <p:spPr bwMode="auto">
              <a:xfrm>
                <a:off x="63785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4" name="Rectangle 196"/>
              <p:cNvSpPr>
                <a:spLocks noChangeArrowheads="1"/>
              </p:cNvSpPr>
              <p:nvPr/>
            </p:nvSpPr>
            <p:spPr bwMode="auto">
              <a:xfrm>
                <a:off x="66071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5" name="Rectangle 197"/>
              <p:cNvSpPr>
                <a:spLocks noChangeArrowheads="1"/>
              </p:cNvSpPr>
              <p:nvPr/>
            </p:nvSpPr>
            <p:spPr bwMode="auto">
              <a:xfrm>
                <a:off x="7064375" y="2254250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6" name="Rectangle 198"/>
              <p:cNvSpPr>
                <a:spLocks noChangeArrowheads="1"/>
              </p:cNvSpPr>
              <p:nvPr/>
            </p:nvSpPr>
            <p:spPr bwMode="auto">
              <a:xfrm>
                <a:off x="56927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7" name="Rectangle 199"/>
              <p:cNvSpPr>
                <a:spLocks noChangeArrowheads="1"/>
              </p:cNvSpPr>
              <p:nvPr/>
            </p:nvSpPr>
            <p:spPr bwMode="auto">
              <a:xfrm>
                <a:off x="59213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8" name="Rectangle 200"/>
              <p:cNvSpPr>
                <a:spLocks noChangeArrowheads="1"/>
              </p:cNvSpPr>
              <p:nvPr/>
            </p:nvSpPr>
            <p:spPr bwMode="auto">
              <a:xfrm>
                <a:off x="61499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9" name="Rectangle 201"/>
              <p:cNvSpPr>
                <a:spLocks noChangeArrowheads="1"/>
              </p:cNvSpPr>
              <p:nvPr/>
            </p:nvSpPr>
            <p:spPr bwMode="auto">
              <a:xfrm>
                <a:off x="63785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0" name="Rectangle 202"/>
              <p:cNvSpPr>
                <a:spLocks noChangeArrowheads="1"/>
              </p:cNvSpPr>
              <p:nvPr/>
            </p:nvSpPr>
            <p:spPr bwMode="auto">
              <a:xfrm>
                <a:off x="66071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1" name="Rectangle 203"/>
              <p:cNvSpPr>
                <a:spLocks noChangeArrowheads="1"/>
              </p:cNvSpPr>
              <p:nvPr/>
            </p:nvSpPr>
            <p:spPr bwMode="auto">
              <a:xfrm>
                <a:off x="68357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2" name="Rectangle 204"/>
              <p:cNvSpPr>
                <a:spLocks noChangeArrowheads="1"/>
              </p:cNvSpPr>
              <p:nvPr/>
            </p:nvSpPr>
            <p:spPr bwMode="auto">
              <a:xfrm>
                <a:off x="5692775" y="1797050"/>
                <a:ext cx="228600" cy="228600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3" name="Rectangle 205"/>
              <p:cNvSpPr>
                <a:spLocks noChangeArrowheads="1"/>
              </p:cNvSpPr>
              <p:nvPr/>
            </p:nvSpPr>
            <p:spPr bwMode="auto">
              <a:xfrm>
                <a:off x="5692775" y="1568450"/>
                <a:ext cx="228600" cy="228600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4" name="Rectangle 206"/>
              <p:cNvSpPr>
                <a:spLocks noChangeArrowheads="1"/>
              </p:cNvSpPr>
              <p:nvPr/>
            </p:nvSpPr>
            <p:spPr bwMode="auto">
              <a:xfrm>
                <a:off x="6607175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5" name="Rectangle 207"/>
              <p:cNvSpPr>
                <a:spLocks noChangeArrowheads="1"/>
              </p:cNvSpPr>
              <p:nvPr/>
            </p:nvSpPr>
            <p:spPr bwMode="auto">
              <a:xfrm>
                <a:off x="7064375" y="29400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6" name="Rectangle 208"/>
              <p:cNvSpPr>
                <a:spLocks noChangeArrowheads="1"/>
              </p:cNvSpPr>
              <p:nvPr/>
            </p:nvSpPr>
            <p:spPr bwMode="auto">
              <a:xfrm>
                <a:off x="7064375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7" name="Rectangle 209"/>
              <p:cNvSpPr>
                <a:spLocks noChangeArrowheads="1"/>
              </p:cNvSpPr>
              <p:nvPr/>
            </p:nvSpPr>
            <p:spPr bwMode="auto">
              <a:xfrm>
                <a:off x="6607175" y="2711450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8" name="Rectangle 210"/>
              <p:cNvSpPr>
                <a:spLocks noChangeArrowheads="1"/>
              </p:cNvSpPr>
              <p:nvPr/>
            </p:nvSpPr>
            <p:spPr bwMode="auto">
              <a:xfrm>
                <a:off x="6835775" y="27114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9" name="Rectangle 211"/>
              <p:cNvSpPr>
                <a:spLocks noChangeArrowheads="1"/>
              </p:cNvSpPr>
              <p:nvPr/>
            </p:nvSpPr>
            <p:spPr bwMode="auto">
              <a:xfrm>
                <a:off x="7521575" y="27114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0" name="Rectangle 212"/>
              <p:cNvSpPr>
                <a:spLocks noChangeArrowheads="1"/>
              </p:cNvSpPr>
              <p:nvPr/>
            </p:nvSpPr>
            <p:spPr bwMode="auto">
              <a:xfrm>
                <a:off x="70643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1" name="Rectangle 213"/>
              <p:cNvSpPr>
                <a:spLocks noChangeArrowheads="1"/>
              </p:cNvSpPr>
              <p:nvPr/>
            </p:nvSpPr>
            <p:spPr bwMode="auto">
              <a:xfrm>
                <a:off x="56927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2" name="Rectangle 214"/>
              <p:cNvSpPr>
                <a:spLocks noChangeArrowheads="1"/>
              </p:cNvSpPr>
              <p:nvPr/>
            </p:nvSpPr>
            <p:spPr bwMode="auto">
              <a:xfrm>
                <a:off x="59213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3" name="Rectangle 215"/>
              <p:cNvSpPr>
                <a:spLocks noChangeArrowheads="1"/>
              </p:cNvSpPr>
              <p:nvPr/>
            </p:nvSpPr>
            <p:spPr bwMode="auto">
              <a:xfrm>
                <a:off x="61499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4" name="Rectangle 216"/>
              <p:cNvSpPr>
                <a:spLocks noChangeArrowheads="1"/>
              </p:cNvSpPr>
              <p:nvPr/>
            </p:nvSpPr>
            <p:spPr bwMode="auto">
              <a:xfrm>
                <a:off x="63785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5" name="Rectangle 217"/>
              <p:cNvSpPr>
                <a:spLocks noChangeArrowheads="1"/>
              </p:cNvSpPr>
              <p:nvPr/>
            </p:nvSpPr>
            <p:spPr bwMode="auto">
              <a:xfrm>
                <a:off x="66071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6" name="Rectangle 218"/>
              <p:cNvSpPr>
                <a:spLocks noChangeArrowheads="1"/>
              </p:cNvSpPr>
              <p:nvPr/>
            </p:nvSpPr>
            <p:spPr bwMode="auto">
              <a:xfrm>
                <a:off x="68357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7" name="Rectangle 219"/>
              <p:cNvSpPr>
                <a:spLocks noChangeArrowheads="1"/>
              </p:cNvSpPr>
              <p:nvPr/>
            </p:nvSpPr>
            <p:spPr bwMode="auto">
              <a:xfrm>
                <a:off x="75215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8" name="Rectangle 220"/>
              <p:cNvSpPr>
                <a:spLocks noChangeArrowheads="1"/>
              </p:cNvSpPr>
              <p:nvPr/>
            </p:nvSpPr>
            <p:spPr bwMode="auto">
              <a:xfrm>
                <a:off x="59213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9" name="Rectangle 221"/>
              <p:cNvSpPr>
                <a:spLocks noChangeArrowheads="1"/>
              </p:cNvSpPr>
              <p:nvPr/>
            </p:nvSpPr>
            <p:spPr bwMode="auto">
              <a:xfrm>
                <a:off x="61499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0" name="Rectangle 222"/>
              <p:cNvSpPr>
                <a:spLocks noChangeArrowheads="1"/>
              </p:cNvSpPr>
              <p:nvPr/>
            </p:nvSpPr>
            <p:spPr bwMode="auto">
              <a:xfrm>
                <a:off x="63785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1" name="Rectangle 223"/>
              <p:cNvSpPr>
                <a:spLocks noChangeArrowheads="1"/>
              </p:cNvSpPr>
              <p:nvPr/>
            </p:nvSpPr>
            <p:spPr bwMode="auto">
              <a:xfrm>
                <a:off x="66071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2" name="Rectangle 224"/>
              <p:cNvSpPr>
                <a:spLocks noChangeArrowheads="1"/>
              </p:cNvSpPr>
              <p:nvPr/>
            </p:nvSpPr>
            <p:spPr bwMode="auto">
              <a:xfrm>
                <a:off x="68357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3" name="Rectangle 225"/>
              <p:cNvSpPr>
                <a:spLocks noChangeArrowheads="1"/>
              </p:cNvSpPr>
              <p:nvPr/>
            </p:nvSpPr>
            <p:spPr bwMode="auto">
              <a:xfrm>
                <a:off x="70643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4" name="Rectangle 226"/>
              <p:cNvSpPr>
                <a:spLocks noChangeArrowheads="1"/>
              </p:cNvSpPr>
              <p:nvPr/>
            </p:nvSpPr>
            <p:spPr bwMode="auto">
              <a:xfrm>
                <a:off x="72929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5" name="Rectangle 227"/>
              <p:cNvSpPr>
                <a:spLocks noChangeArrowheads="1"/>
              </p:cNvSpPr>
              <p:nvPr/>
            </p:nvSpPr>
            <p:spPr bwMode="auto">
              <a:xfrm>
                <a:off x="75215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6" name="Rectangle 228"/>
              <p:cNvSpPr>
                <a:spLocks noChangeArrowheads="1"/>
              </p:cNvSpPr>
              <p:nvPr/>
            </p:nvSpPr>
            <p:spPr bwMode="auto">
              <a:xfrm>
                <a:off x="59213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7" name="Rectangle 229"/>
              <p:cNvSpPr>
                <a:spLocks noChangeArrowheads="1"/>
              </p:cNvSpPr>
              <p:nvPr/>
            </p:nvSpPr>
            <p:spPr bwMode="auto">
              <a:xfrm>
                <a:off x="61499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8" name="Rectangle 230"/>
              <p:cNvSpPr>
                <a:spLocks noChangeArrowheads="1"/>
              </p:cNvSpPr>
              <p:nvPr/>
            </p:nvSpPr>
            <p:spPr bwMode="auto">
              <a:xfrm>
                <a:off x="63785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9" name="Rectangle 231"/>
              <p:cNvSpPr>
                <a:spLocks noChangeArrowheads="1"/>
              </p:cNvSpPr>
              <p:nvPr/>
            </p:nvSpPr>
            <p:spPr bwMode="auto">
              <a:xfrm>
                <a:off x="66071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0" name="Rectangle 232"/>
              <p:cNvSpPr>
                <a:spLocks noChangeArrowheads="1"/>
              </p:cNvSpPr>
              <p:nvPr/>
            </p:nvSpPr>
            <p:spPr bwMode="auto">
              <a:xfrm>
                <a:off x="68357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1" name="Rectangle 233"/>
              <p:cNvSpPr>
                <a:spLocks noChangeArrowheads="1"/>
              </p:cNvSpPr>
              <p:nvPr/>
            </p:nvSpPr>
            <p:spPr bwMode="auto">
              <a:xfrm>
                <a:off x="70643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2" name="Rectangle 234"/>
              <p:cNvSpPr>
                <a:spLocks noChangeArrowheads="1"/>
              </p:cNvSpPr>
              <p:nvPr/>
            </p:nvSpPr>
            <p:spPr bwMode="auto">
              <a:xfrm>
                <a:off x="72929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3" name="Rectangle 235"/>
              <p:cNvSpPr>
                <a:spLocks noChangeArrowheads="1"/>
              </p:cNvSpPr>
              <p:nvPr/>
            </p:nvSpPr>
            <p:spPr bwMode="auto">
              <a:xfrm>
                <a:off x="77501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4" name="Rectangle 236"/>
              <p:cNvSpPr>
                <a:spLocks noChangeArrowheads="1"/>
              </p:cNvSpPr>
              <p:nvPr/>
            </p:nvSpPr>
            <p:spPr bwMode="auto">
              <a:xfrm>
                <a:off x="79787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5" name="Rectangle 237"/>
              <p:cNvSpPr>
                <a:spLocks noChangeArrowheads="1"/>
              </p:cNvSpPr>
              <p:nvPr/>
            </p:nvSpPr>
            <p:spPr bwMode="auto">
              <a:xfrm>
                <a:off x="82073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6" name="Rectangle 238"/>
              <p:cNvSpPr>
                <a:spLocks noChangeArrowheads="1"/>
              </p:cNvSpPr>
              <p:nvPr/>
            </p:nvSpPr>
            <p:spPr bwMode="auto">
              <a:xfrm>
                <a:off x="84359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7" name="Rectangle 239"/>
              <p:cNvSpPr>
                <a:spLocks noChangeArrowheads="1"/>
              </p:cNvSpPr>
              <p:nvPr/>
            </p:nvSpPr>
            <p:spPr bwMode="auto">
              <a:xfrm>
                <a:off x="86645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8" name="Rectangle 240"/>
              <p:cNvSpPr>
                <a:spLocks noChangeArrowheads="1"/>
              </p:cNvSpPr>
              <p:nvPr/>
            </p:nvSpPr>
            <p:spPr bwMode="auto">
              <a:xfrm>
                <a:off x="77501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9" name="Rectangle 241"/>
              <p:cNvSpPr>
                <a:spLocks noChangeArrowheads="1"/>
              </p:cNvSpPr>
              <p:nvPr/>
            </p:nvSpPr>
            <p:spPr bwMode="auto">
              <a:xfrm>
                <a:off x="79787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0" name="Rectangle 242"/>
              <p:cNvSpPr>
                <a:spLocks noChangeArrowheads="1"/>
              </p:cNvSpPr>
              <p:nvPr/>
            </p:nvSpPr>
            <p:spPr bwMode="auto">
              <a:xfrm>
                <a:off x="82073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1" name="Rectangle 243"/>
              <p:cNvSpPr>
                <a:spLocks noChangeArrowheads="1"/>
              </p:cNvSpPr>
              <p:nvPr/>
            </p:nvSpPr>
            <p:spPr bwMode="auto">
              <a:xfrm>
                <a:off x="8435975" y="17970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2" name="Rectangle 244"/>
              <p:cNvSpPr>
                <a:spLocks noChangeArrowheads="1"/>
              </p:cNvSpPr>
              <p:nvPr/>
            </p:nvSpPr>
            <p:spPr bwMode="auto">
              <a:xfrm>
                <a:off x="86645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3" name="Rectangle 245"/>
              <p:cNvSpPr>
                <a:spLocks noChangeArrowheads="1"/>
              </p:cNvSpPr>
              <p:nvPr/>
            </p:nvSpPr>
            <p:spPr bwMode="auto">
              <a:xfrm>
                <a:off x="72929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4" name="Rectangle 246"/>
              <p:cNvSpPr>
                <a:spLocks noChangeArrowheads="1"/>
              </p:cNvSpPr>
              <p:nvPr/>
            </p:nvSpPr>
            <p:spPr bwMode="auto">
              <a:xfrm>
                <a:off x="75215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5" name="Rectangle 247"/>
              <p:cNvSpPr>
                <a:spLocks noChangeArrowheads="1"/>
              </p:cNvSpPr>
              <p:nvPr/>
            </p:nvSpPr>
            <p:spPr bwMode="auto">
              <a:xfrm>
                <a:off x="77501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6" name="Rectangle 248"/>
              <p:cNvSpPr>
                <a:spLocks noChangeArrowheads="1"/>
              </p:cNvSpPr>
              <p:nvPr/>
            </p:nvSpPr>
            <p:spPr bwMode="auto">
              <a:xfrm>
                <a:off x="79787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7" name="Rectangle 249"/>
              <p:cNvSpPr>
                <a:spLocks noChangeArrowheads="1"/>
              </p:cNvSpPr>
              <p:nvPr/>
            </p:nvSpPr>
            <p:spPr bwMode="auto">
              <a:xfrm>
                <a:off x="8207375" y="20256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8" name="Rectangle 250"/>
              <p:cNvSpPr>
                <a:spLocks noChangeArrowheads="1"/>
              </p:cNvSpPr>
              <p:nvPr/>
            </p:nvSpPr>
            <p:spPr bwMode="auto">
              <a:xfrm>
                <a:off x="8435975" y="20256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9" name="Rectangle 251"/>
              <p:cNvSpPr>
                <a:spLocks noChangeArrowheads="1"/>
              </p:cNvSpPr>
              <p:nvPr/>
            </p:nvSpPr>
            <p:spPr bwMode="auto">
              <a:xfrm>
                <a:off x="72929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0" name="Rectangle 252"/>
              <p:cNvSpPr>
                <a:spLocks noChangeArrowheads="1"/>
              </p:cNvSpPr>
              <p:nvPr/>
            </p:nvSpPr>
            <p:spPr bwMode="auto">
              <a:xfrm>
                <a:off x="75215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1" name="Rectangle 253"/>
              <p:cNvSpPr>
                <a:spLocks noChangeArrowheads="1"/>
              </p:cNvSpPr>
              <p:nvPr/>
            </p:nvSpPr>
            <p:spPr bwMode="auto">
              <a:xfrm>
                <a:off x="7750175" y="22542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2" name="Rectangle 254"/>
              <p:cNvSpPr>
                <a:spLocks noChangeArrowheads="1"/>
              </p:cNvSpPr>
              <p:nvPr/>
            </p:nvSpPr>
            <p:spPr bwMode="auto">
              <a:xfrm>
                <a:off x="7978775" y="22542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3" name="Rectangle 255"/>
              <p:cNvSpPr>
                <a:spLocks noChangeArrowheads="1"/>
              </p:cNvSpPr>
              <p:nvPr/>
            </p:nvSpPr>
            <p:spPr bwMode="auto">
              <a:xfrm>
                <a:off x="68357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4" name="Rectangle 256"/>
              <p:cNvSpPr>
                <a:spLocks noChangeArrowheads="1"/>
              </p:cNvSpPr>
              <p:nvPr/>
            </p:nvSpPr>
            <p:spPr bwMode="auto">
              <a:xfrm>
                <a:off x="70643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5" name="Rectangle 257"/>
              <p:cNvSpPr>
                <a:spLocks noChangeArrowheads="1"/>
              </p:cNvSpPr>
              <p:nvPr/>
            </p:nvSpPr>
            <p:spPr bwMode="auto">
              <a:xfrm>
                <a:off x="72929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6" name="Rectangle 258"/>
              <p:cNvSpPr>
                <a:spLocks noChangeArrowheads="1"/>
              </p:cNvSpPr>
              <p:nvPr/>
            </p:nvSpPr>
            <p:spPr bwMode="auto">
              <a:xfrm>
                <a:off x="75215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7" name="Rectangle 259"/>
              <p:cNvSpPr>
                <a:spLocks noChangeArrowheads="1"/>
              </p:cNvSpPr>
              <p:nvPr/>
            </p:nvSpPr>
            <p:spPr bwMode="auto">
              <a:xfrm>
                <a:off x="7978775" y="24828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8" name="Line 260"/>
              <p:cNvSpPr>
                <a:spLocks noChangeShapeType="1"/>
              </p:cNvSpPr>
              <p:nvPr/>
            </p:nvSpPr>
            <p:spPr bwMode="auto">
              <a:xfrm>
                <a:off x="6607175" y="1416050"/>
                <a:ext cx="1588" cy="22098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9" name="Line 261"/>
              <p:cNvSpPr>
                <a:spLocks noChangeShapeType="1"/>
              </p:cNvSpPr>
              <p:nvPr/>
            </p:nvSpPr>
            <p:spPr bwMode="auto">
              <a:xfrm>
                <a:off x="6835775" y="1416050"/>
                <a:ext cx="1588" cy="22098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70" name="Text Box 262"/>
              <p:cNvSpPr txBox="1">
                <a:spLocks noChangeArrowheads="1"/>
              </p:cNvSpPr>
              <p:nvPr/>
            </p:nvSpPr>
            <p:spPr bwMode="auto">
              <a:xfrm>
                <a:off x="6543675" y="944563"/>
                <a:ext cx="48736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20</a:t>
                </a:r>
              </a:p>
            </p:txBody>
          </p:sp>
          <p:sp>
            <p:nvSpPr>
              <p:cNvPr id="43271" name="Line 263"/>
              <p:cNvSpPr>
                <a:spLocks noChangeShapeType="1"/>
              </p:cNvSpPr>
              <p:nvPr/>
            </p:nvSpPr>
            <p:spPr bwMode="auto">
              <a:xfrm>
                <a:off x="5502275" y="3397250"/>
                <a:ext cx="1866900" cy="1588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72" name="Line 264"/>
              <p:cNvSpPr>
                <a:spLocks noChangeShapeType="1"/>
              </p:cNvSpPr>
              <p:nvPr/>
            </p:nvSpPr>
            <p:spPr bwMode="auto">
              <a:xfrm>
                <a:off x="5540375" y="3168650"/>
                <a:ext cx="1828800" cy="1588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73" name="Text Box 265"/>
              <p:cNvSpPr txBox="1">
                <a:spLocks noChangeArrowheads="1"/>
              </p:cNvSpPr>
              <p:nvPr/>
            </p:nvSpPr>
            <p:spPr bwMode="auto">
              <a:xfrm>
                <a:off x="5160963" y="3092450"/>
                <a:ext cx="33496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8</a:t>
                </a:r>
              </a:p>
            </p:txBody>
          </p:sp>
          <p:sp>
            <p:nvSpPr>
              <p:cNvPr id="43274" name="Line 266"/>
              <p:cNvSpPr>
                <a:spLocks noChangeShapeType="1"/>
              </p:cNvSpPr>
              <p:nvPr/>
            </p:nvSpPr>
            <p:spPr bwMode="auto">
              <a:xfrm>
                <a:off x="8435975" y="1416050"/>
                <a:ext cx="1588" cy="11430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75" name="Line 267"/>
              <p:cNvSpPr>
                <a:spLocks noChangeShapeType="1"/>
              </p:cNvSpPr>
              <p:nvPr/>
            </p:nvSpPr>
            <p:spPr bwMode="auto">
              <a:xfrm>
                <a:off x="8664575" y="1416050"/>
                <a:ext cx="1588" cy="11430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76" name="Text Box 268"/>
              <p:cNvSpPr txBox="1">
                <a:spLocks noChangeArrowheads="1"/>
              </p:cNvSpPr>
              <p:nvPr/>
            </p:nvSpPr>
            <p:spPr bwMode="auto">
              <a:xfrm>
                <a:off x="8285163" y="2559050"/>
                <a:ext cx="48736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28</a:t>
                </a:r>
              </a:p>
            </p:txBody>
          </p:sp>
          <p:grpSp>
            <p:nvGrpSpPr>
              <p:cNvPr id="43277" name="Group 269"/>
              <p:cNvGrpSpPr>
                <a:grpSpLocks/>
              </p:cNvGrpSpPr>
              <p:nvPr/>
            </p:nvGrpSpPr>
            <p:grpSpPr bwMode="auto">
              <a:xfrm>
                <a:off x="7292975" y="2711450"/>
                <a:ext cx="223838" cy="223838"/>
                <a:chOff x="4594" y="1708"/>
                <a:chExt cx="141" cy="141"/>
              </a:xfrm>
            </p:grpSpPr>
            <p:sp>
              <p:nvSpPr>
                <p:cNvPr id="43278" name="Rectangle 270"/>
                <p:cNvSpPr>
                  <a:spLocks noChangeArrowheads="1"/>
                </p:cNvSpPr>
                <p:nvPr/>
              </p:nvSpPr>
              <p:spPr bwMode="auto">
                <a:xfrm>
                  <a:off x="4596" y="1708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279" name="Line 271"/>
                <p:cNvSpPr>
                  <a:spLocks noChangeShapeType="1"/>
                </p:cNvSpPr>
                <p:nvPr/>
              </p:nvSpPr>
              <p:spPr bwMode="auto">
                <a:xfrm>
                  <a:off x="4596" y="1708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280" name="Line 272"/>
                <p:cNvSpPr>
                  <a:spLocks noChangeShapeType="1"/>
                </p:cNvSpPr>
                <p:nvPr/>
              </p:nvSpPr>
              <p:spPr bwMode="auto">
                <a:xfrm flipH="1">
                  <a:off x="4593" y="1708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281" name="Group 273"/>
              <p:cNvGrpSpPr>
                <a:grpSpLocks/>
              </p:cNvGrpSpPr>
              <p:nvPr/>
            </p:nvGrpSpPr>
            <p:grpSpPr bwMode="auto">
              <a:xfrm>
                <a:off x="7750175" y="2482850"/>
                <a:ext cx="223838" cy="223838"/>
                <a:chOff x="4882" y="1564"/>
                <a:chExt cx="141" cy="141"/>
              </a:xfrm>
            </p:grpSpPr>
            <p:sp>
              <p:nvSpPr>
                <p:cNvPr id="43282" name="Rectangle 274"/>
                <p:cNvSpPr>
                  <a:spLocks noChangeArrowheads="1"/>
                </p:cNvSpPr>
                <p:nvPr/>
              </p:nvSpPr>
              <p:spPr bwMode="auto">
                <a:xfrm>
                  <a:off x="4884" y="1564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283" name="Line 275"/>
                <p:cNvSpPr>
                  <a:spLocks noChangeShapeType="1"/>
                </p:cNvSpPr>
                <p:nvPr/>
              </p:nvSpPr>
              <p:spPr bwMode="auto">
                <a:xfrm>
                  <a:off x="4884" y="1564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284" name="Line 276"/>
                <p:cNvSpPr>
                  <a:spLocks noChangeShapeType="1"/>
                </p:cNvSpPr>
                <p:nvPr/>
              </p:nvSpPr>
              <p:spPr bwMode="auto">
                <a:xfrm flipH="1">
                  <a:off x="4881" y="1564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sp>
            <p:nvSpPr>
              <p:cNvPr id="43285" name="Line 277"/>
              <p:cNvSpPr>
                <a:spLocks noChangeShapeType="1"/>
              </p:cNvSpPr>
              <p:nvPr/>
            </p:nvSpPr>
            <p:spPr bwMode="auto">
              <a:xfrm flipV="1">
                <a:off x="7216775" y="1276350"/>
                <a:ext cx="280988" cy="1058863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86" name="Text Box 278"/>
              <p:cNvSpPr txBox="1">
                <a:spLocks noChangeArrowheads="1"/>
              </p:cNvSpPr>
              <p:nvPr/>
            </p:nvSpPr>
            <p:spPr bwMode="auto">
              <a:xfrm>
                <a:off x="7029450" y="887413"/>
                <a:ext cx="1401763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 dirty="0">
                    <a:solidFill>
                      <a:srgbClr val="FF3300"/>
                    </a:solidFill>
                    <a:latin typeface="Times New Roman" charset="0"/>
                  </a:rPr>
                  <a:t>34,36,38</a:t>
                </a:r>
                <a:r>
                  <a:rPr lang="en-US" dirty="0">
                    <a:solidFill>
                      <a:srgbClr val="FF3300"/>
                    </a:solidFill>
                    <a:latin typeface="Times New Roman" charset="0"/>
                  </a:rPr>
                  <a:t>Mg</a:t>
                </a:r>
              </a:p>
            </p:txBody>
          </p:sp>
          <p:sp>
            <p:nvSpPr>
              <p:cNvPr id="43287" name="Text Box 279"/>
              <p:cNvSpPr txBox="1">
                <a:spLocks noChangeArrowheads="1"/>
              </p:cNvSpPr>
              <p:nvPr/>
            </p:nvSpPr>
            <p:spPr bwMode="auto">
              <a:xfrm>
                <a:off x="5635625" y="958850"/>
                <a:ext cx="882650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>
                    <a:latin typeface="Times New Roman" charset="0"/>
                  </a:rPr>
                  <a:t>32</a:t>
                </a:r>
                <a:r>
                  <a:rPr lang="en-US">
                    <a:latin typeface="Times New Roman" charset="0"/>
                  </a:rPr>
                  <a:t>Mg</a:t>
                </a:r>
              </a:p>
            </p:txBody>
          </p:sp>
          <p:sp>
            <p:nvSpPr>
              <p:cNvPr id="43288" name="Line 280"/>
              <p:cNvSpPr>
                <a:spLocks noChangeShapeType="1"/>
              </p:cNvSpPr>
              <p:nvPr/>
            </p:nvSpPr>
            <p:spPr bwMode="auto">
              <a:xfrm flipH="1" flipV="1">
                <a:off x="6221413" y="1411288"/>
                <a:ext cx="466725" cy="1000125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89" name="Text Box 281"/>
              <p:cNvSpPr txBox="1">
                <a:spLocks noChangeArrowheads="1"/>
              </p:cNvSpPr>
              <p:nvPr/>
            </p:nvSpPr>
            <p:spPr bwMode="auto">
              <a:xfrm>
                <a:off x="7567613" y="3033713"/>
                <a:ext cx="587375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>
                    <a:solidFill>
                      <a:srgbClr val="FF3300"/>
                    </a:solidFill>
                    <a:latin typeface="Times New Roman" charset="0"/>
                  </a:rPr>
                  <a:t>31</a:t>
                </a:r>
                <a:r>
                  <a:rPr lang="en-US">
                    <a:solidFill>
                      <a:srgbClr val="FF3300"/>
                    </a:solidFill>
                    <a:latin typeface="Times New Roman" charset="0"/>
                  </a:rPr>
                  <a:t>F</a:t>
                </a:r>
              </a:p>
            </p:txBody>
          </p:sp>
          <p:sp>
            <p:nvSpPr>
              <p:cNvPr id="43290" name="Line 282"/>
              <p:cNvSpPr>
                <a:spLocks noChangeShapeType="1"/>
              </p:cNvSpPr>
              <p:nvPr/>
            </p:nvSpPr>
            <p:spPr bwMode="auto">
              <a:xfrm flipH="1" flipV="1">
                <a:off x="7185025" y="3028950"/>
                <a:ext cx="369888" cy="296863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93" name="Text Box 285"/>
              <p:cNvSpPr txBox="1">
                <a:spLocks noChangeArrowheads="1"/>
              </p:cNvSpPr>
              <p:nvPr/>
            </p:nvSpPr>
            <p:spPr bwMode="auto">
              <a:xfrm>
                <a:off x="6788150" y="3468688"/>
                <a:ext cx="2111375" cy="395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000">
                    <a:latin typeface="Times New Roman" charset="0"/>
                  </a:rPr>
                  <a:t>Island of Inversion</a:t>
                </a:r>
              </a:p>
            </p:txBody>
          </p:sp>
          <p:sp>
            <p:nvSpPr>
              <p:cNvPr id="43295" name="Text Box 287"/>
              <p:cNvSpPr txBox="1">
                <a:spLocks noChangeArrowheads="1"/>
              </p:cNvSpPr>
              <p:nvPr/>
            </p:nvSpPr>
            <p:spPr bwMode="auto">
              <a:xfrm>
                <a:off x="5076825" y="2103438"/>
                <a:ext cx="682625" cy="460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Mg</a:t>
                </a:r>
              </a:p>
            </p:txBody>
          </p:sp>
          <p:sp>
            <p:nvSpPr>
              <p:cNvPr id="43298" name="Rectangle 290"/>
              <p:cNvSpPr>
                <a:spLocks noChangeArrowheads="1"/>
              </p:cNvSpPr>
              <p:nvPr/>
            </p:nvSpPr>
            <p:spPr bwMode="auto">
              <a:xfrm>
                <a:off x="7524750" y="2259013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99" name="Rectangle 291"/>
              <p:cNvSpPr>
                <a:spLocks noChangeArrowheads="1"/>
              </p:cNvSpPr>
              <p:nvPr/>
            </p:nvSpPr>
            <p:spPr bwMode="auto">
              <a:xfrm>
                <a:off x="7981950" y="2259013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0" name="Line 292"/>
              <p:cNvSpPr>
                <a:spLocks noChangeShapeType="1"/>
              </p:cNvSpPr>
              <p:nvPr/>
            </p:nvSpPr>
            <p:spPr bwMode="auto">
              <a:xfrm flipV="1">
                <a:off x="7629525" y="1276350"/>
                <a:ext cx="50800" cy="1095375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1" name="Line 293"/>
              <p:cNvSpPr>
                <a:spLocks noChangeShapeType="1"/>
              </p:cNvSpPr>
              <p:nvPr/>
            </p:nvSpPr>
            <p:spPr bwMode="auto">
              <a:xfrm flipH="1" flipV="1">
                <a:off x="7950200" y="1276350"/>
                <a:ext cx="192088" cy="1106488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2" name="Rectangle 294"/>
              <p:cNvSpPr>
                <a:spLocks noChangeArrowheads="1"/>
              </p:cNvSpPr>
              <p:nvPr/>
            </p:nvSpPr>
            <p:spPr bwMode="auto">
              <a:xfrm>
                <a:off x="7067550" y="2716213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4" name="Text Box 296"/>
              <p:cNvSpPr txBox="1">
                <a:spLocks noChangeArrowheads="1"/>
              </p:cNvSpPr>
              <p:nvPr/>
            </p:nvSpPr>
            <p:spPr bwMode="auto">
              <a:xfrm>
                <a:off x="8072438" y="2960688"/>
                <a:ext cx="801687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>
                    <a:solidFill>
                      <a:srgbClr val="FF3300"/>
                    </a:solidFill>
                    <a:latin typeface="Times New Roman" charset="0"/>
                  </a:rPr>
                  <a:t>32</a:t>
                </a:r>
                <a:r>
                  <a:rPr lang="en-US">
                    <a:solidFill>
                      <a:srgbClr val="FF3300"/>
                    </a:solidFill>
                    <a:latin typeface="Times New Roman" charset="0"/>
                  </a:rPr>
                  <a:t>Ne</a:t>
                </a:r>
              </a:p>
            </p:txBody>
          </p:sp>
          <p:sp>
            <p:nvSpPr>
              <p:cNvPr id="43305" name="Line 297"/>
              <p:cNvSpPr>
                <a:spLocks noChangeShapeType="1"/>
              </p:cNvSpPr>
              <p:nvPr/>
            </p:nvSpPr>
            <p:spPr bwMode="auto">
              <a:xfrm>
                <a:off x="8497888" y="984250"/>
                <a:ext cx="96837" cy="935038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7" name="Text Box 299"/>
              <p:cNvSpPr txBox="1">
                <a:spLocks noChangeArrowheads="1"/>
              </p:cNvSpPr>
              <p:nvPr/>
            </p:nvSpPr>
            <p:spPr bwMode="auto">
              <a:xfrm>
                <a:off x="8001000" y="512763"/>
                <a:ext cx="801688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>
                    <a:solidFill>
                      <a:srgbClr val="FF3300"/>
                    </a:solidFill>
                    <a:latin typeface="Times New Roman" charset="0"/>
                  </a:rPr>
                  <a:t>42</a:t>
                </a:r>
                <a:r>
                  <a:rPr lang="en-US">
                    <a:solidFill>
                      <a:srgbClr val="FF3300"/>
                    </a:solidFill>
                    <a:latin typeface="Times New Roman" charset="0"/>
                  </a:rPr>
                  <a:t>Si</a:t>
                </a:r>
              </a:p>
            </p:txBody>
          </p:sp>
          <p:sp>
            <p:nvSpPr>
              <p:cNvPr id="43308" name="Line 300"/>
              <p:cNvSpPr>
                <a:spLocks noChangeShapeType="1"/>
              </p:cNvSpPr>
              <p:nvPr/>
            </p:nvSpPr>
            <p:spPr bwMode="auto">
              <a:xfrm flipH="1" flipV="1">
                <a:off x="7153275" y="2817813"/>
                <a:ext cx="985838" cy="292100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9" name="Freeform 301"/>
              <p:cNvSpPr>
                <a:spLocks noChangeArrowheads="1"/>
              </p:cNvSpPr>
              <p:nvPr/>
            </p:nvSpPr>
            <p:spPr bwMode="auto">
              <a:xfrm rot="16200000">
                <a:off x="6825106" y="1260033"/>
                <a:ext cx="1562802" cy="2335213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+- 41417 0 0"/>
                  <a:gd name="G6" fmla="+- 1 0 0"/>
                  <a:gd name="T0" fmla="*/ 0 w 1371600"/>
                  <a:gd name="T1" fmla="*/ 0 h 2335212"/>
                  <a:gd name="T2" fmla="*/ 893680 w 1371600"/>
                  <a:gd name="T3" fmla="*/ 0 h 2335212"/>
                  <a:gd name="T4" fmla="*/ 893680 w 1371600"/>
                  <a:gd name="T5" fmla="*/ 1922525 h 2335212"/>
                  <a:gd name="T6" fmla="*/ 1371600 w 1371600"/>
                  <a:gd name="T7" fmla="*/ 1922525 h 2335212"/>
                  <a:gd name="T8" fmla="*/ 1371600 w 1371600"/>
                  <a:gd name="T9" fmla="*/ 2335212 h 2335212"/>
                  <a:gd name="T10" fmla="*/ 0 w 1371600"/>
                  <a:gd name="T11" fmla="*/ 2335212 h 2335212"/>
                  <a:gd name="T12" fmla="*/ 0 w 1371600"/>
                  <a:gd name="T13" fmla="*/ 0 h 2335212"/>
                  <a:gd name="connsiteX0" fmla="*/ 0 w 1371600"/>
                  <a:gd name="connsiteY0" fmla="*/ 0 h 2335212"/>
                  <a:gd name="connsiteX1" fmla="*/ 893680 w 1371600"/>
                  <a:gd name="connsiteY1" fmla="*/ 0 h 2335212"/>
                  <a:gd name="connsiteX2" fmla="*/ 893680 w 1371600"/>
                  <a:gd name="connsiteY2" fmla="*/ 1922525 h 2335212"/>
                  <a:gd name="connsiteX3" fmla="*/ 1371600 w 1371600"/>
                  <a:gd name="connsiteY3" fmla="*/ 1922525 h 2335212"/>
                  <a:gd name="connsiteX4" fmla="*/ 1371600 w 1371600"/>
                  <a:gd name="connsiteY4" fmla="*/ 2335212 h 2335212"/>
                  <a:gd name="connsiteX5" fmla="*/ 0 w 1371600"/>
                  <a:gd name="connsiteY5" fmla="*/ 2335212 h 2335212"/>
                  <a:gd name="connsiteX6" fmla="*/ 4974 w 1371600"/>
                  <a:gd name="connsiteY6" fmla="*/ 455024 h 2335212"/>
                  <a:gd name="connsiteX7" fmla="*/ 0 w 1371600"/>
                  <a:gd name="connsiteY7" fmla="*/ 0 h 2335212"/>
                  <a:gd name="connsiteX0" fmla="*/ 1911 w 1373511"/>
                  <a:gd name="connsiteY0" fmla="*/ 0 h 2335212"/>
                  <a:gd name="connsiteX1" fmla="*/ 895591 w 1373511"/>
                  <a:gd name="connsiteY1" fmla="*/ 0 h 2335212"/>
                  <a:gd name="connsiteX2" fmla="*/ 895591 w 1373511"/>
                  <a:gd name="connsiteY2" fmla="*/ 1922525 h 2335212"/>
                  <a:gd name="connsiteX3" fmla="*/ 1373511 w 1373511"/>
                  <a:gd name="connsiteY3" fmla="*/ 1922525 h 2335212"/>
                  <a:gd name="connsiteX4" fmla="*/ 1373511 w 1373511"/>
                  <a:gd name="connsiteY4" fmla="*/ 2335212 h 2335212"/>
                  <a:gd name="connsiteX5" fmla="*/ 1911 w 1373511"/>
                  <a:gd name="connsiteY5" fmla="*/ 2335212 h 2335212"/>
                  <a:gd name="connsiteX6" fmla="*/ 0 w 1373511"/>
                  <a:gd name="connsiteY6" fmla="*/ 455026 h 2335212"/>
                  <a:gd name="connsiteX7" fmla="*/ 1911 w 1373511"/>
                  <a:gd name="connsiteY7" fmla="*/ 0 h 2335212"/>
                  <a:gd name="connsiteX0" fmla="*/ 0 w 1560893"/>
                  <a:gd name="connsiteY0" fmla="*/ 6884 h 2335212"/>
                  <a:gd name="connsiteX1" fmla="*/ 1082973 w 1560893"/>
                  <a:gd name="connsiteY1" fmla="*/ 0 h 2335212"/>
                  <a:gd name="connsiteX2" fmla="*/ 1082973 w 1560893"/>
                  <a:gd name="connsiteY2" fmla="*/ 1922525 h 2335212"/>
                  <a:gd name="connsiteX3" fmla="*/ 1560893 w 1560893"/>
                  <a:gd name="connsiteY3" fmla="*/ 1922525 h 2335212"/>
                  <a:gd name="connsiteX4" fmla="*/ 1560893 w 1560893"/>
                  <a:gd name="connsiteY4" fmla="*/ 2335212 h 2335212"/>
                  <a:gd name="connsiteX5" fmla="*/ 189293 w 1560893"/>
                  <a:gd name="connsiteY5" fmla="*/ 2335212 h 2335212"/>
                  <a:gd name="connsiteX6" fmla="*/ 187382 w 1560893"/>
                  <a:gd name="connsiteY6" fmla="*/ 455026 h 2335212"/>
                  <a:gd name="connsiteX7" fmla="*/ 0 w 1560893"/>
                  <a:gd name="connsiteY7" fmla="*/ 6884 h 2335212"/>
                  <a:gd name="connsiteX0" fmla="*/ 0 w 1560893"/>
                  <a:gd name="connsiteY0" fmla="*/ 6884 h 2335212"/>
                  <a:gd name="connsiteX1" fmla="*/ 1082973 w 1560893"/>
                  <a:gd name="connsiteY1" fmla="*/ 0 h 2335212"/>
                  <a:gd name="connsiteX2" fmla="*/ 1082973 w 1560893"/>
                  <a:gd name="connsiteY2" fmla="*/ 1922525 h 2335212"/>
                  <a:gd name="connsiteX3" fmla="*/ 1560893 w 1560893"/>
                  <a:gd name="connsiteY3" fmla="*/ 1922525 h 2335212"/>
                  <a:gd name="connsiteX4" fmla="*/ 1560893 w 1560893"/>
                  <a:gd name="connsiteY4" fmla="*/ 2335212 h 2335212"/>
                  <a:gd name="connsiteX5" fmla="*/ 189293 w 1560893"/>
                  <a:gd name="connsiteY5" fmla="*/ 2335212 h 2335212"/>
                  <a:gd name="connsiteX6" fmla="*/ 187382 w 1560893"/>
                  <a:gd name="connsiteY6" fmla="*/ 455026 h 2335212"/>
                  <a:gd name="connsiteX7" fmla="*/ 42833 w 1560893"/>
                  <a:gd name="connsiteY7" fmla="*/ 97077 h 2335212"/>
                  <a:gd name="connsiteX8" fmla="*/ 0 w 1560893"/>
                  <a:gd name="connsiteY8" fmla="*/ 6884 h 2335212"/>
                  <a:gd name="connsiteX0" fmla="*/ 1909 w 1562802"/>
                  <a:gd name="connsiteY0" fmla="*/ 6884 h 2335212"/>
                  <a:gd name="connsiteX1" fmla="*/ 1084882 w 1562802"/>
                  <a:gd name="connsiteY1" fmla="*/ 0 h 2335212"/>
                  <a:gd name="connsiteX2" fmla="*/ 1084882 w 1562802"/>
                  <a:gd name="connsiteY2" fmla="*/ 1922525 h 2335212"/>
                  <a:gd name="connsiteX3" fmla="*/ 1562802 w 1562802"/>
                  <a:gd name="connsiteY3" fmla="*/ 1922525 h 2335212"/>
                  <a:gd name="connsiteX4" fmla="*/ 1562802 w 1562802"/>
                  <a:gd name="connsiteY4" fmla="*/ 2335212 h 2335212"/>
                  <a:gd name="connsiteX5" fmla="*/ 191202 w 1562802"/>
                  <a:gd name="connsiteY5" fmla="*/ 2335212 h 2335212"/>
                  <a:gd name="connsiteX6" fmla="*/ 189291 w 1562802"/>
                  <a:gd name="connsiteY6" fmla="*/ 455026 h 2335212"/>
                  <a:gd name="connsiteX7" fmla="*/ 0 w 1562802"/>
                  <a:gd name="connsiteY7" fmla="*/ 455024 h 2335212"/>
                  <a:gd name="connsiteX8" fmla="*/ 1909 w 1562802"/>
                  <a:gd name="connsiteY8" fmla="*/ 6884 h 23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802" h="2335212">
                    <a:moveTo>
                      <a:pt x="1909" y="6884"/>
                    </a:moveTo>
                    <a:lnTo>
                      <a:pt x="1084882" y="0"/>
                    </a:lnTo>
                    <a:lnTo>
                      <a:pt x="1084882" y="1922525"/>
                    </a:lnTo>
                    <a:lnTo>
                      <a:pt x="1562802" y="1922525"/>
                    </a:lnTo>
                    <a:lnTo>
                      <a:pt x="1562802" y="2335212"/>
                    </a:lnTo>
                    <a:lnTo>
                      <a:pt x="191202" y="2335212"/>
                    </a:lnTo>
                    <a:lnTo>
                      <a:pt x="189291" y="455026"/>
                    </a:lnTo>
                    <a:lnTo>
                      <a:pt x="0" y="455024"/>
                    </a:lnTo>
                    <a:cubicBezTo>
                      <a:pt x="636" y="305644"/>
                      <a:pt x="1273" y="156264"/>
                      <a:pt x="1909" y="6884"/>
                    </a:cubicBezTo>
                    <a:close/>
                  </a:path>
                </a:pathLst>
              </a:custGeom>
              <a:solidFill>
                <a:srgbClr val="FF99FF">
                  <a:alpha val="70000"/>
                </a:srgbClr>
              </a:solidFill>
              <a:ln w="2844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</p:grpSp>
      <p:sp>
        <p:nvSpPr>
          <p:cNvPr id="43306" name="Text Box 298"/>
          <p:cNvSpPr txBox="1">
            <a:spLocks noChangeArrowheads="1"/>
          </p:cNvSpPr>
          <p:nvPr/>
        </p:nvSpPr>
        <p:spPr bwMode="auto">
          <a:xfrm>
            <a:off x="0" y="5706130"/>
            <a:ext cx="5226144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aseline="33000" dirty="0"/>
              <a:t>32</a:t>
            </a:r>
            <a:r>
              <a:rPr lang="en-US" sz="1400" dirty="0"/>
              <a:t>Mg: T. </a:t>
            </a:r>
            <a:r>
              <a:rPr lang="en-US" sz="1400" dirty="0" err="1"/>
              <a:t>Motobayashi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PLB 346, 9 (1995)</a:t>
            </a:r>
            <a:r>
              <a:rPr lang="en-US" sz="1400" dirty="0" smtClean="0"/>
              <a:t>.</a:t>
            </a:r>
          </a:p>
          <a:p>
            <a:r>
              <a:rPr lang="en-US" sz="1400" baseline="33000" dirty="0" smtClean="0"/>
              <a:t>31</a:t>
            </a:r>
            <a:r>
              <a:rPr lang="en-US" sz="1400" dirty="0" smtClean="0"/>
              <a:t>F: H. Sakurai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448, 180 (1999).</a:t>
            </a:r>
          </a:p>
          <a:p>
            <a:r>
              <a:rPr lang="en-US" sz="1400" baseline="33000" dirty="0" smtClean="0"/>
              <a:t>34</a:t>
            </a:r>
            <a:r>
              <a:rPr lang="en-US" sz="1400" dirty="0" smtClean="0"/>
              <a:t>Mg: K. </a:t>
            </a:r>
            <a:r>
              <a:rPr lang="en-US" sz="1400" dirty="0" err="1" smtClean="0"/>
              <a:t>Yoneda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449, 233 (2001).</a:t>
            </a:r>
          </a:p>
          <a:p>
            <a:r>
              <a:rPr lang="en-US" sz="1400" baseline="33000" dirty="0" smtClean="0"/>
              <a:t>30</a:t>
            </a:r>
            <a:r>
              <a:rPr lang="en-US" sz="1400" dirty="0" smtClean="0"/>
              <a:t>Ne: Y. Yanagisawa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556, 84 (2003).</a:t>
            </a:r>
          </a:p>
          <a:p>
            <a:endParaRPr lang="en-US" sz="1400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Island of deformation </a:t>
            </a:r>
            <a:endParaRPr kumimoji="1" lang="ja-JP" altLang="en-US" dirty="0"/>
          </a:p>
        </p:txBody>
      </p:sp>
      <p:sp>
        <p:nvSpPr>
          <p:cNvPr id="306" name="Text Box 298"/>
          <p:cNvSpPr txBox="1">
            <a:spLocks noChangeArrowheads="1"/>
          </p:cNvSpPr>
          <p:nvPr/>
        </p:nvSpPr>
        <p:spPr bwMode="auto">
          <a:xfrm>
            <a:off x="4533433" y="5724058"/>
            <a:ext cx="4610568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aseline="33000" dirty="0" smtClean="0"/>
              <a:t>32</a:t>
            </a:r>
            <a:r>
              <a:rPr lang="en-US" sz="1400" dirty="0" smtClean="0"/>
              <a:t>Ne</a:t>
            </a:r>
            <a:r>
              <a:rPr lang="en-US" sz="1400" dirty="0"/>
              <a:t>:  P. </a:t>
            </a:r>
            <a:r>
              <a:rPr lang="en-US" sz="1400" dirty="0" smtClean="0"/>
              <a:t>Doornenbal </a:t>
            </a:r>
            <a:r>
              <a:rPr lang="en-US" sz="1400" i="1" dirty="0"/>
              <a:t>et al.</a:t>
            </a:r>
            <a:r>
              <a:rPr lang="en-US" sz="1400" dirty="0"/>
              <a:t>, PRL 103, 032501 (2009).</a:t>
            </a:r>
          </a:p>
          <a:p>
            <a:r>
              <a:rPr lang="en-US" sz="1400" baseline="33000" dirty="0"/>
              <a:t>42</a:t>
            </a:r>
            <a:r>
              <a:rPr lang="en-US" sz="1400" dirty="0"/>
              <a:t>Si: S. </a:t>
            </a:r>
            <a:r>
              <a:rPr lang="en-US" sz="1400" dirty="0" smtClean="0"/>
              <a:t>Takeuchi </a:t>
            </a:r>
            <a:r>
              <a:rPr lang="en-US" sz="1400" i="1" dirty="0"/>
              <a:t>et al.</a:t>
            </a:r>
            <a:r>
              <a:rPr lang="en-US" sz="1400" dirty="0"/>
              <a:t>, PRL 109, 182501 (2012).</a:t>
            </a:r>
          </a:p>
          <a:p>
            <a:r>
              <a:rPr lang="en-US" sz="1400" baseline="33000" dirty="0" smtClean="0"/>
              <a:t>36,38</a:t>
            </a:r>
            <a:r>
              <a:rPr lang="en-US" sz="1400" dirty="0" smtClean="0"/>
              <a:t>Mg</a:t>
            </a:r>
            <a:r>
              <a:rPr lang="en-US" sz="1400" dirty="0"/>
              <a:t>: P. Doornenbal, </a:t>
            </a:r>
            <a:r>
              <a:rPr lang="en-US" sz="1400" i="1" dirty="0" smtClean="0"/>
              <a:t>et </a:t>
            </a:r>
            <a:r>
              <a:rPr lang="en-US" sz="1400" i="1" dirty="0"/>
              <a:t>al.</a:t>
            </a:r>
            <a:r>
              <a:rPr lang="en-US" sz="1400" dirty="0"/>
              <a:t>, PRL 111, 212502 (2013).</a:t>
            </a:r>
          </a:p>
        </p:txBody>
      </p:sp>
    </p:spTree>
    <p:extLst>
      <p:ext uri="{BB962C8B-B14F-4D97-AF65-F5344CB8AC3E}">
        <p14:creationId xmlns:p14="http://schemas.microsoft.com/office/powerpoint/2010/main" val="10651466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図形グループ 5"/>
          <p:cNvGrpSpPr/>
          <p:nvPr/>
        </p:nvGrpSpPr>
        <p:grpSpPr>
          <a:xfrm>
            <a:off x="2716119" y="1807988"/>
            <a:ext cx="3822700" cy="3524017"/>
            <a:chOff x="5076825" y="1807988"/>
            <a:chExt cx="3822700" cy="3524017"/>
          </a:xfrm>
        </p:grpSpPr>
        <p:sp>
          <p:nvSpPr>
            <p:cNvPr id="43296" name="Text Box 288"/>
            <p:cNvSpPr txBox="1">
              <a:spLocks noChangeArrowheads="1"/>
            </p:cNvSpPr>
            <p:nvPr/>
          </p:nvSpPr>
          <p:spPr bwMode="auto">
            <a:xfrm>
              <a:off x="5861050" y="1807988"/>
              <a:ext cx="973138" cy="520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/>
                <a:t>2013</a:t>
              </a:r>
            </a:p>
          </p:txBody>
        </p:sp>
        <p:grpSp>
          <p:nvGrpSpPr>
            <p:cNvPr id="2" name="図形グループ 1"/>
            <p:cNvGrpSpPr/>
            <p:nvPr/>
          </p:nvGrpSpPr>
          <p:grpSpPr>
            <a:xfrm>
              <a:off x="5076825" y="1980793"/>
              <a:ext cx="3822700" cy="3351212"/>
              <a:chOff x="5076825" y="512763"/>
              <a:chExt cx="3822700" cy="3351212"/>
            </a:xfrm>
          </p:grpSpPr>
          <p:sp>
            <p:nvSpPr>
              <p:cNvPr id="43152" name="Rectangle 144"/>
              <p:cNvSpPr>
                <a:spLocks noChangeArrowheads="1"/>
              </p:cNvSpPr>
              <p:nvPr/>
            </p:nvSpPr>
            <p:spPr bwMode="auto">
              <a:xfrm>
                <a:off x="842962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53" name="Rectangle 145"/>
              <p:cNvSpPr>
                <a:spLocks noChangeArrowheads="1"/>
              </p:cNvSpPr>
              <p:nvPr/>
            </p:nvSpPr>
            <p:spPr bwMode="auto">
              <a:xfrm>
                <a:off x="8664575" y="2024063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grpSp>
            <p:nvGrpSpPr>
              <p:cNvPr id="43154" name="Group 146"/>
              <p:cNvGrpSpPr>
                <a:grpSpLocks/>
              </p:cNvGrpSpPr>
              <p:nvPr/>
            </p:nvGrpSpPr>
            <p:grpSpPr bwMode="auto">
              <a:xfrm>
                <a:off x="5921375" y="3397250"/>
                <a:ext cx="223838" cy="223838"/>
                <a:chOff x="3730" y="2140"/>
                <a:chExt cx="141" cy="141"/>
              </a:xfrm>
            </p:grpSpPr>
            <p:sp>
              <p:nvSpPr>
                <p:cNvPr id="43155" name="Rectangle 147"/>
                <p:cNvSpPr>
                  <a:spLocks noChangeArrowheads="1"/>
                </p:cNvSpPr>
                <p:nvPr/>
              </p:nvSpPr>
              <p:spPr bwMode="auto">
                <a:xfrm>
                  <a:off x="3732" y="2140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56" name="Line 148"/>
                <p:cNvSpPr>
                  <a:spLocks noChangeShapeType="1"/>
                </p:cNvSpPr>
                <p:nvPr/>
              </p:nvSpPr>
              <p:spPr bwMode="auto">
                <a:xfrm>
                  <a:off x="3732" y="2140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57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3729" y="2140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58" name="Group 150"/>
              <p:cNvGrpSpPr>
                <a:grpSpLocks/>
              </p:cNvGrpSpPr>
              <p:nvPr/>
            </p:nvGrpSpPr>
            <p:grpSpPr bwMode="auto">
              <a:xfrm>
                <a:off x="6149975" y="3397250"/>
                <a:ext cx="223838" cy="223838"/>
                <a:chOff x="3874" y="2140"/>
                <a:chExt cx="141" cy="141"/>
              </a:xfrm>
            </p:grpSpPr>
            <p:sp>
              <p:nvSpPr>
                <p:cNvPr id="43159" name="Rectangle 151"/>
                <p:cNvSpPr>
                  <a:spLocks noChangeArrowheads="1"/>
                </p:cNvSpPr>
                <p:nvPr/>
              </p:nvSpPr>
              <p:spPr bwMode="auto">
                <a:xfrm>
                  <a:off x="3876" y="2140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0" name="Line 152"/>
                <p:cNvSpPr>
                  <a:spLocks noChangeShapeType="1"/>
                </p:cNvSpPr>
                <p:nvPr/>
              </p:nvSpPr>
              <p:spPr bwMode="auto">
                <a:xfrm>
                  <a:off x="3876" y="2140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1" name="Line 153"/>
                <p:cNvSpPr>
                  <a:spLocks noChangeShapeType="1"/>
                </p:cNvSpPr>
                <p:nvPr/>
              </p:nvSpPr>
              <p:spPr bwMode="auto">
                <a:xfrm flipH="1">
                  <a:off x="3873" y="2140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62" name="Group 154"/>
              <p:cNvGrpSpPr>
                <a:grpSpLocks/>
              </p:cNvGrpSpPr>
              <p:nvPr/>
            </p:nvGrpSpPr>
            <p:grpSpPr bwMode="auto">
              <a:xfrm>
                <a:off x="5921375" y="3168650"/>
                <a:ext cx="223838" cy="223838"/>
                <a:chOff x="3730" y="1996"/>
                <a:chExt cx="141" cy="141"/>
              </a:xfrm>
            </p:grpSpPr>
            <p:sp>
              <p:nvSpPr>
                <p:cNvPr id="43163" name="Rectangle 155"/>
                <p:cNvSpPr>
                  <a:spLocks noChangeArrowheads="1"/>
                </p:cNvSpPr>
                <p:nvPr/>
              </p:nvSpPr>
              <p:spPr bwMode="auto">
                <a:xfrm>
                  <a:off x="3732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4" name="Line 156"/>
                <p:cNvSpPr>
                  <a:spLocks noChangeShapeType="1"/>
                </p:cNvSpPr>
                <p:nvPr/>
              </p:nvSpPr>
              <p:spPr bwMode="auto">
                <a:xfrm>
                  <a:off x="3732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5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3729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66" name="Group 158"/>
              <p:cNvGrpSpPr>
                <a:grpSpLocks/>
              </p:cNvGrpSpPr>
              <p:nvPr/>
            </p:nvGrpSpPr>
            <p:grpSpPr bwMode="auto">
              <a:xfrm>
                <a:off x="6149975" y="3168650"/>
                <a:ext cx="223838" cy="223838"/>
                <a:chOff x="3874" y="1996"/>
                <a:chExt cx="141" cy="141"/>
              </a:xfrm>
            </p:grpSpPr>
            <p:sp>
              <p:nvSpPr>
                <p:cNvPr id="43167" name="Rectangle 159"/>
                <p:cNvSpPr>
                  <a:spLocks noChangeArrowheads="1"/>
                </p:cNvSpPr>
                <p:nvPr/>
              </p:nvSpPr>
              <p:spPr bwMode="auto">
                <a:xfrm>
                  <a:off x="3876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8" name="Line 160"/>
                <p:cNvSpPr>
                  <a:spLocks noChangeShapeType="1"/>
                </p:cNvSpPr>
                <p:nvPr/>
              </p:nvSpPr>
              <p:spPr bwMode="auto">
                <a:xfrm>
                  <a:off x="3876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69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3873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70" name="Group 162"/>
              <p:cNvGrpSpPr>
                <a:grpSpLocks/>
              </p:cNvGrpSpPr>
              <p:nvPr/>
            </p:nvGrpSpPr>
            <p:grpSpPr bwMode="auto">
              <a:xfrm>
                <a:off x="6378575" y="2940050"/>
                <a:ext cx="223838" cy="223838"/>
                <a:chOff x="4018" y="1852"/>
                <a:chExt cx="141" cy="141"/>
              </a:xfrm>
            </p:grpSpPr>
            <p:sp>
              <p:nvSpPr>
                <p:cNvPr id="43171" name="Rectangle 163"/>
                <p:cNvSpPr>
                  <a:spLocks noChangeArrowheads="1"/>
                </p:cNvSpPr>
                <p:nvPr/>
              </p:nvSpPr>
              <p:spPr bwMode="auto">
                <a:xfrm>
                  <a:off x="4020" y="1852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72" name="Line 164"/>
                <p:cNvSpPr>
                  <a:spLocks noChangeShapeType="1"/>
                </p:cNvSpPr>
                <p:nvPr/>
              </p:nvSpPr>
              <p:spPr bwMode="auto">
                <a:xfrm>
                  <a:off x="4020" y="1852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73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4017" y="1852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74" name="Group 166"/>
              <p:cNvGrpSpPr>
                <a:grpSpLocks/>
              </p:cNvGrpSpPr>
              <p:nvPr/>
            </p:nvGrpSpPr>
            <p:grpSpPr bwMode="auto">
              <a:xfrm>
                <a:off x="8207375" y="2254250"/>
                <a:ext cx="223838" cy="223838"/>
                <a:chOff x="5170" y="1420"/>
                <a:chExt cx="141" cy="141"/>
              </a:xfrm>
            </p:grpSpPr>
            <p:sp>
              <p:nvSpPr>
                <p:cNvPr id="43175" name="Rectangle 167"/>
                <p:cNvSpPr>
                  <a:spLocks noChangeArrowheads="1"/>
                </p:cNvSpPr>
                <p:nvPr/>
              </p:nvSpPr>
              <p:spPr bwMode="auto">
                <a:xfrm>
                  <a:off x="5172" y="1420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76" name="Line 168"/>
                <p:cNvSpPr>
                  <a:spLocks noChangeShapeType="1"/>
                </p:cNvSpPr>
                <p:nvPr/>
              </p:nvSpPr>
              <p:spPr bwMode="auto">
                <a:xfrm>
                  <a:off x="5172" y="1420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77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5169" y="1420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78" name="Group 170"/>
              <p:cNvGrpSpPr>
                <a:grpSpLocks/>
              </p:cNvGrpSpPr>
              <p:nvPr/>
            </p:nvGrpSpPr>
            <p:grpSpPr bwMode="auto">
              <a:xfrm>
                <a:off x="6835775" y="2940050"/>
                <a:ext cx="223838" cy="223838"/>
                <a:chOff x="4306" y="1852"/>
                <a:chExt cx="141" cy="141"/>
              </a:xfrm>
            </p:grpSpPr>
            <p:sp>
              <p:nvSpPr>
                <p:cNvPr id="43179" name="Rectangle 171"/>
                <p:cNvSpPr>
                  <a:spLocks noChangeArrowheads="1"/>
                </p:cNvSpPr>
                <p:nvPr/>
              </p:nvSpPr>
              <p:spPr bwMode="auto">
                <a:xfrm>
                  <a:off x="4308" y="1852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0" name="Line 172"/>
                <p:cNvSpPr>
                  <a:spLocks noChangeShapeType="1"/>
                </p:cNvSpPr>
                <p:nvPr/>
              </p:nvSpPr>
              <p:spPr bwMode="auto">
                <a:xfrm>
                  <a:off x="4308" y="1852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1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4305" y="1852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82" name="Group 174"/>
              <p:cNvGrpSpPr>
                <a:grpSpLocks/>
              </p:cNvGrpSpPr>
              <p:nvPr/>
            </p:nvGrpSpPr>
            <p:grpSpPr bwMode="auto">
              <a:xfrm>
                <a:off x="6378575" y="3168650"/>
                <a:ext cx="223838" cy="223838"/>
                <a:chOff x="4018" y="1996"/>
                <a:chExt cx="141" cy="141"/>
              </a:xfrm>
            </p:grpSpPr>
            <p:sp>
              <p:nvSpPr>
                <p:cNvPr id="43183" name="Rectangle 175"/>
                <p:cNvSpPr>
                  <a:spLocks noChangeArrowheads="1"/>
                </p:cNvSpPr>
                <p:nvPr/>
              </p:nvSpPr>
              <p:spPr bwMode="auto">
                <a:xfrm>
                  <a:off x="4020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4" name="Line 176"/>
                <p:cNvSpPr>
                  <a:spLocks noChangeShapeType="1"/>
                </p:cNvSpPr>
                <p:nvPr/>
              </p:nvSpPr>
              <p:spPr bwMode="auto">
                <a:xfrm>
                  <a:off x="4020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5" name="Line 177"/>
                <p:cNvSpPr>
                  <a:spLocks noChangeShapeType="1"/>
                </p:cNvSpPr>
                <p:nvPr/>
              </p:nvSpPr>
              <p:spPr bwMode="auto">
                <a:xfrm flipH="1">
                  <a:off x="4017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186" name="Group 178"/>
              <p:cNvGrpSpPr>
                <a:grpSpLocks/>
              </p:cNvGrpSpPr>
              <p:nvPr/>
            </p:nvGrpSpPr>
            <p:grpSpPr bwMode="auto">
              <a:xfrm>
                <a:off x="6607175" y="3168650"/>
                <a:ext cx="223838" cy="223838"/>
                <a:chOff x="4162" y="1996"/>
                <a:chExt cx="141" cy="141"/>
              </a:xfrm>
            </p:grpSpPr>
            <p:sp>
              <p:nvSpPr>
                <p:cNvPr id="43187" name="Rectangle 179"/>
                <p:cNvSpPr>
                  <a:spLocks noChangeArrowheads="1"/>
                </p:cNvSpPr>
                <p:nvPr/>
              </p:nvSpPr>
              <p:spPr bwMode="auto">
                <a:xfrm>
                  <a:off x="4164" y="1996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8" name="Line 180"/>
                <p:cNvSpPr>
                  <a:spLocks noChangeShapeType="1"/>
                </p:cNvSpPr>
                <p:nvPr/>
              </p:nvSpPr>
              <p:spPr bwMode="auto">
                <a:xfrm>
                  <a:off x="4164" y="1996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189" name="Line 181"/>
                <p:cNvSpPr>
                  <a:spLocks noChangeShapeType="1"/>
                </p:cNvSpPr>
                <p:nvPr/>
              </p:nvSpPr>
              <p:spPr bwMode="auto">
                <a:xfrm flipH="1">
                  <a:off x="4161" y="1996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sp>
            <p:nvSpPr>
              <p:cNvPr id="43190" name="Rectangle 182"/>
              <p:cNvSpPr>
                <a:spLocks noChangeArrowheads="1"/>
              </p:cNvSpPr>
              <p:nvPr/>
            </p:nvSpPr>
            <p:spPr bwMode="auto">
              <a:xfrm>
                <a:off x="5692775" y="3625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1" name="Rectangle 183"/>
              <p:cNvSpPr>
                <a:spLocks noChangeArrowheads="1"/>
              </p:cNvSpPr>
              <p:nvPr/>
            </p:nvSpPr>
            <p:spPr bwMode="auto">
              <a:xfrm>
                <a:off x="5692775" y="3397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2" name="Rectangle 184"/>
              <p:cNvSpPr>
                <a:spLocks noChangeArrowheads="1"/>
              </p:cNvSpPr>
              <p:nvPr/>
            </p:nvSpPr>
            <p:spPr bwMode="auto">
              <a:xfrm>
                <a:off x="5692775" y="3168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3" name="Rectangle 185"/>
              <p:cNvSpPr>
                <a:spLocks noChangeArrowheads="1"/>
              </p:cNvSpPr>
              <p:nvPr/>
            </p:nvSpPr>
            <p:spPr bwMode="auto">
              <a:xfrm>
                <a:off x="5692775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4" name="Rectangle 186"/>
              <p:cNvSpPr>
                <a:spLocks noChangeArrowheads="1"/>
              </p:cNvSpPr>
              <p:nvPr/>
            </p:nvSpPr>
            <p:spPr bwMode="auto">
              <a:xfrm>
                <a:off x="5921375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5" name="Rectangle 187"/>
              <p:cNvSpPr>
                <a:spLocks noChangeArrowheads="1"/>
              </p:cNvSpPr>
              <p:nvPr/>
            </p:nvSpPr>
            <p:spPr bwMode="auto">
              <a:xfrm>
                <a:off x="6149975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6" name="Rectangle 188"/>
              <p:cNvSpPr>
                <a:spLocks noChangeArrowheads="1"/>
              </p:cNvSpPr>
              <p:nvPr/>
            </p:nvSpPr>
            <p:spPr bwMode="auto">
              <a:xfrm>
                <a:off x="5692775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7" name="Rectangle 189"/>
              <p:cNvSpPr>
                <a:spLocks noChangeArrowheads="1"/>
              </p:cNvSpPr>
              <p:nvPr/>
            </p:nvSpPr>
            <p:spPr bwMode="auto">
              <a:xfrm>
                <a:off x="5921375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8" name="Rectangle 190"/>
              <p:cNvSpPr>
                <a:spLocks noChangeArrowheads="1"/>
              </p:cNvSpPr>
              <p:nvPr/>
            </p:nvSpPr>
            <p:spPr bwMode="auto">
              <a:xfrm>
                <a:off x="6149975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199" name="Rectangle 191"/>
              <p:cNvSpPr>
                <a:spLocks noChangeArrowheads="1"/>
              </p:cNvSpPr>
              <p:nvPr/>
            </p:nvSpPr>
            <p:spPr bwMode="auto">
              <a:xfrm>
                <a:off x="6378575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0" name="Rectangle 192"/>
              <p:cNvSpPr>
                <a:spLocks noChangeArrowheads="1"/>
              </p:cNvSpPr>
              <p:nvPr/>
            </p:nvSpPr>
            <p:spPr bwMode="auto">
              <a:xfrm>
                <a:off x="56927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1" name="Rectangle 193"/>
              <p:cNvSpPr>
                <a:spLocks noChangeArrowheads="1"/>
              </p:cNvSpPr>
              <p:nvPr/>
            </p:nvSpPr>
            <p:spPr bwMode="auto">
              <a:xfrm>
                <a:off x="59213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2" name="Rectangle 194"/>
              <p:cNvSpPr>
                <a:spLocks noChangeArrowheads="1"/>
              </p:cNvSpPr>
              <p:nvPr/>
            </p:nvSpPr>
            <p:spPr bwMode="auto">
              <a:xfrm>
                <a:off x="61499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3" name="Rectangle 195"/>
              <p:cNvSpPr>
                <a:spLocks noChangeArrowheads="1"/>
              </p:cNvSpPr>
              <p:nvPr/>
            </p:nvSpPr>
            <p:spPr bwMode="auto">
              <a:xfrm>
                <a:off x="63785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4" name="Rectangle 196"/>
              <p:cNvSpPr>
                <a:spLocks noChangeArrowheads="1"/>
              </p:cNvSpPr>
              <p:nvPr/>
            </p:nvSpPr>
            <p:spPr bwMode="auto">
              <a:xfrm>
                <a:off x="66071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5" name="Rectangle 197"/>
              <p:cNvSpPr>
                <a:spLocks noChangeArrowheads="1"/>
              </p:cNvSpPr>
              <p:nvPr/>
            </p:nvSpPr>
            <p:spPr bwMode="auto">
              <a:xfrm>
                <a:off x="7064375" y="2254250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6" name="Rectangle 198"/>
              <p:cNvSpPr>
                <a:spLocks noChangeArrowheads="1"/>
              </p:cNvSpPr>
              <p:nvPr/>
            </p:nvSpPr>
            <p:spPr bwMode="auto">
              <a:xfrm>
                <a:off x="56927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7" name="Rectangle 199"/>
              <p:cNvSpPr>
                <a:spLocks noChangeArrowheads="1"/>
              </p:cNvSpPr>
              <p:nvPr/>
            </p:nvSpPr>
            <p:spPr bwMode="auto">
              <a:xfrm>
                <a:off x="59213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8" name="Rectangle 200"/>
              <p:cNvSpPr>
                <a:spLocks noChangeArrowheads="1"/>
              </p:cNvSpPr>
              <p:nvPr/>
            </p:nvSpPr>
            <p:spPr bwMode="auto">
              <a:xfrm>
                <a:off x="61499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09" name="Rectangle 201"/>
              <p:cNvSpPr>
                <a:spLocks noChangeArrowheads="1"/>
              </p:cNvSpPr>
              <p:nvPr/>
            </p:nvSpPr>
            <p:spPr bwMode="auto">
              <a:xfrm>
                <a:off x="63785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0" name="Rectangle 202"/>
              <p:cNvSpPr>
                <a:spLocks noChangeArrowheads="1"/>
              </p:cNvSpPr>
              <p:nvPr/>
            </p:nvSpPr>
            <p:spPr bwMode="auto">
              <a:xfrm>
                <a:off x="66071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1" name="Rectangle 203"/>
              <p:cNvSpPr>
                <a:spLocks noChangeArrowheads="1"/>
              </p:cNvSpPr>
              <p:nvPr/>
            </p:nvSpPr>
            <p:spPr bwMode="auto">
              <a:xfrm>
                <a:off x="68357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2" name="Rectangle 204"/>
              <p:cNvSpPr>
                <a:spLocks noChangeArrowheads="1"/>
              </p:cNvSpPr>
              <p:nvPr/>
            </p:nvSpPr>
            <p:spPr bwMode="auto">
              <a:xfrm>
                <a:off x="5692775" y="1797050"/>
                <a:ext cx="228600" cy="228600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3" name="Rectangle 205"/>
              <p:cNvSpPr>
                <a:spLocks noChangeArrowheads="1"/>
              </p:cNvSpPr>
              <p:nvPr/>
            </p:nvSpPr>
            <p:spPr bwMode="auto">
              <a:xfrm>
                <a:off x="5692775" y="1568450"/>
                <a:ext cx="228600" cy="228600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4" name="Rectangle 206"/>
              <p:cNvSpPr>
                <a:spLocks noChangeArrowheads="1"/>
              </p:cNvSpPr>
              <p:nvPr/>
            </p:nvSpPr>
            <p:spPr bwMode="auto">
              <a:xfrm>
                <a:off x="6607175" y="2940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5" name="Rectangle 207"/>
              <p:cNvSpPr>
                <a:spLocks noChangeArrowheads="1"/>
              </p:cNvSpPr>
              <p:nvPr/>
            </p:nvSpPr>
            <p:spPr bwMode="auto">
              <a:xfrm>
                <a:off x="7064375" y="29400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6" name="Rectangle 208"/>
              <p:cNvSpPr>
                <a:spLocks noChangeArrowheads="1"/>
              </p:cNvSpPr>
              <p:nvPr/>
            </p:nvSpPr>
            <p:spPr bwMode="auto">
              <a:xfrm>
                <a:off x="7064375" y="2711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7" name="Rectangle 209"/>
              <p:cNvSpPr>
                <a:spLocks noChangeArrowheads="1"/>
              </p:cNvSpPr>
              <p:nvPr/>
            </p:nvSpPr>
            <p:spPr bwMode="auto">
              <a:xfrm>
                <a:off x="6607175" y="2711450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8" name="Rectangle 210"/>
              <p:cNvSpPr>
                <a:spLocks noChangeArrowheads="1"/>
              </p:cNvSpPr>
              <p:nvPr/>
            </p:nvSpPr>
            <p:spPr bwMode="auto">
              <a:xfrm>
                <a:off x="6835775" y="27114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19" name="Rectangle 211"/>
              <p:cNvSpPr>
                <a:spLocks noChangeArrowheads="1"/>
              </p:cNvSpPr>
              <p:nvPr/>
            </p:nvSpPr>
            <p:spPr bwMode="auto">
              <a:xfrm>
                <a:off x="7521575" y="27114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0" name="Rectangle 212"/>
              <p:cNvSpPr>
                <a:spLocks noChangeArrowheads="1"/>
              </p:cNvSpPr>
              <p:nvPr/>
            </p:nvSpPr>
            <p:spPr bwMode="auto">
              <a:xfrm>
                <a:off x="70643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1" name="Rectangle 213"/>
              <p:cNvSpPr>
                <a:spLocks noChangeArrowheads="1"/>
              </p:cNvSpPr>
              <p:nvPr/>
            </p:nvSpPr>
            <p:spPr bwMode="auto">
              <a:xfrm>
                <a:off x="56927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2" name="Rectangle 214"/>
              <p:cNvSpPr>
                <a:spLocks noChangeArrowheads="1"/>
              </p:cNvSpPr>
              <p:nvPr/>
            </p:nvSpPr>
            <p:spPr bwMode="auto">
              <a:xfrm>
                <a:off x="59213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3" name="Rectangle 215"/>
              <p:cNvSpPr>
                <a:spLocks noChangeArrowheads="1"/>
              </p:cNvSpPr>
              <p:nvPr/>
            </p:nvSpPr>
            <p:spPr bwMode="auto">
              <a:xfrm>
                <a:off x="61499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4" name="Rectangle 216"/>
              <p:cNvSpPr>
                <a:spLocks noChangeArrowheads="1"/>
              </p:cNvSpPr>
              <p:nvPr/>
            </p:nvSpPr>
            <p:spPr bwMode="auto">
              <a:xfrm>
                <a:off x="63785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5" name="Rectangle 217"/>
              <p:cNvSpPr>
                <a:spLocks noChangeArrowheads="1"/>
              </p:cNvSpPr>
              <p:nvPr/>
            </p:nvSpPr>
            <p:spPr bwMode="auto">
              <a:xfrm>
                <a:off x="66071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6" name="Rectangle 218"/>
              <p:cNvSpPr>
                <a:spLocks noChangeArrowheads="1"/>
              </p:cNvSpPr>
              <p:nvPr/>
            </p:nvSpPr>
            <p:spPr bwMode="auto">
              <a:xfrm>
                <a:off x="68357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7" name="Rectangle 219"/>
              <p:cNvSpPr>
                <a:spLocks noChangeArrowheads="1"/>
              </p:cNvSpPr>
              <p:nvPr/>
            </p:nvSpPr>
            <p:spPr bwMode="auto">
              <a:xfrm>
                <a:off x="75215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8" name="Rectangle 220"/>
              <p:cNvSpPr>
                <a:spLocks noChangeArrowheads="1"/>
              </p:cNvSpPr>
              <p:nvPr/>
            </p:nvSpPr>
            <p:spPr bwMode="auto">
              <a:xfrm>
                <a:off x="59213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29" name="Rectangle 221"/>
              <p:cNvSpPr>
                <a:spLocks noChangeArrowheads="1"/>
              </p:cNvSpPr>
              <p:nvPr/>
            </p:nvSpPr>
            <p:spPr bwMode="auto">
              <a:xfrm>
                <a:off x="61499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0" name="Rectangle 222"/>
              <p:cNvSpPr>
                <a:spLocks noChangeArrowheads="1"/>
              </p:cNvSpPr>
              <p:nvPr/>
            </p:nvSpPr>
            <p:spPr bwMode="auto">
              <a:xfrm>
                <a:off x="63785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1" name="Rectangle 223"/>
              <p:cNvSpPr>
                <a:spLocks noChangeArrowheads="1"/>
              </p:cNvSpPr>
              <p:nvPr/>
            </p:nvSpPr>
            <p:spPr bwMode="auto">
              <a:xfrm>
                <a:off x="66071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2" name="Rectangle 224"/>
              <p:cNvSpPr>
                <a:spLocks noChangeArrowheads="1"/>
              </p:cNvSpPr>
              <p:nvPr/>
            </p:nvSpPr>
            <p:spPr bwMode="auto">
              <a:xfrm>
                <a:off x="68357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3" name="Rectangle 225"/>
              <p:cNvSpPr>
                <a:spLocks noChangeArrowheads="1"/>
              </p:cNvSpPr>
              <p:nvPr/>
            </p:nvSpPr>
            <p:spPr bwMode="auto">
              <a:xfrm>
                <a:off x="70643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4" name="Rectangle 226"/>
              <p:cNvSpPr>
                <a:spLocks noChangeArrowheads="1"/>
              </p:cNvSpPr>
              <p:nvPr/>
            </p:nvSpPr>
            <p:spPr bwMode="auto">
              <a:xfrm>
                <a:off x="72929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5" name="Rectangle 227"/>
              <p:cNvSpPr>
                <a:spLocks noChangeArrowheads="1"/>
              </p:cNvSpPr>
              <p:nvPr/>
            </p:nvSpPr>
            <p:spPr bwMode="auto">
              <a:xfrm>
                <a:off x="75215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6" name="Rectangle 228"/>
              <p:cNvSpPr>
                <a:spLocks noChangeArrowheads="1"/>
              </p:cNvSpPr>
              <p:nvPr/>
            </p:nvSpPr>
            <p:spPr bwMode="auto">
              <a:xfrm>
                <a:off x="59213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7" name="Rectangle 229"/>
              <p:cNvSpPr>
                <a:spLocks noChangeArrowheads="1"/>
              </p:cNvSpPr>
              <p:nvPr/>
            </p:nvSpPr>
            <p:spPr bwMode="auto">
              <a:xfrm>
                <a:off x="61499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8" name="Rectangle 230"/>
              <p:cNvSpPr>
                <a:spLocks noChangeArrowheads="1"/>
              </p:cNvSpPr>
              <p:nvPr/>
            </p:nvSpPr>
            <p:spPr bwMode="auto">
              <a:xfrm>
                <a:off x="63785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39" name="Rectangle 231"/>
              <p:cNvSpPr>
                <a:spLocks noChangeArrowheads="1"/>
              </p:cNvSpPr>
              <p:nvPr/>
            </p:nvSpPr>
            <p:spPr bwMode="auto">
              <a:xfrm>
                <a:off x="66071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0" name="Rectangle 232"/>
              <p:cNvSpPr>
                <a:spLocks noChangeArrowheads="1"/>
              </p:cNvSpPr>
              <p:nvPr/>
            </p:nvSpPr>
            <p:spPr bwMode="auto">
              <a:xfrm>
                <a:off x="68357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1" name="Rectangle 233"/>
              <p:cNvSpPr>
                <a:spLocks noChangeArrowheads="1"/>
              </p:cNvSpPr>
              <p:nvPr/>
            </p:nvSpPr>
            <p:spPr bwMode="auto">
              <a:xfrm>
                <a:off x="70643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2" name="Rectangle 234"/>
              <p:cNvSpPr>
                <a:spLocks noChangeArrowheads="1"/>
              </p:cNvSpPr>
              <p:nvPr/>
            </p:nvSpPr>
            <p:spPr bwMode="auto">
              <a:xfrm>
                <a:off x="72929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3" name="Rectangle 235"/>
              <p:cNvSpPr>
                <a:spLocks noChangeArrowheads="1"/>
              </p:cNvSpPr>
              <p:nvPr/>
            </p:nvSpPr>
            <p:spPr bwMode="auto">
              <a:xfrm>
                <a:off x="77501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4" name="Rectangle 236"/>
              <p:cNvSpPr>
                <a:spLocks noChangeArrowheads="1"/>
              </p:cNvSpPr>
              <p:nvPr/>
            </p:nvSpPr>
            <p:spPr bwMode="auto">
              <a:xfrm>
                <a:off x="79787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5" name="Rectangle 237"/>
              <p:cNvSpPr>
                <a:spLocks noChangeArrowheads="1"/>
              </p:cNvSpPr>
              <p:nvPr/>
            </p:nvSpPr>
            <p:spPr bwMode="auto">
              <a:xfrm>
                <a:off x="82073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6" name="Rectangle 238"/>
              <p:cNvSpPr>
                <a:spLocks noChangeArrowheads="1"/>
              </p:cNvSpPr>
              <p:nvPr/>
            </p:nvSpPr>
            <p:spPr bwMode="auto">
              <a:xfrm>
                <a:off x="84359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7" name="Rectangle 239"/>
              <p:cNvSpPr>
                <a:spLocks noChangeArrowheads="1"/>
              </p:cNvSpPr>
              <p:nvPr/>
            </p:nvSpPr>
            <p:spPr bwMode="auto">
              <a:xfrm>
                <a:off x="8664575" y="15684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8" name="Rectangle 240"/>
              <p:cNvSpPr>
                <a:spLocks noChangeArrowheads="1"/>
              </p:cNvSpPr>
              <p:nvPr/>
            </p:nvSpPr>
            <p:spPr bwMode="auto">
              <a:xfrm>
                <a:off x="77501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49" name="Rectangle 241"/>
              <p:cNvSpPr>
                <a:spLocks noChangeArrowheads="1"/>
              </p:cNvSpPr>
              <p:nvPr/>
            </p:nvSpPr>
            <p:spPr bwMode="auto">
              <a:xfrm>
                <a:off x="79787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0" name="Rectangle 242"/>
              <p:cNvSpPr>
                <a:spLocks noChangeArrowheads="1"/>
              </p:cNvSpPr>
              <p:nvPr/>
            </p:nvSpPr>
            <p:spPr bwMode="auto">
              <a:xfrm>
                <a:off x="82073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1" name="Rectangle 243"/>
              <p:cNvSpPr>
                <a:spLocks noChangeArrowheads="1"/>
              </p:cNvSpPr>
              <p:nvPr/>
            </p:nvSpPr>
            <p:spPr bwMode="auto">
              <a:xfrm>
                <a:off x="8435975" y="17970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2" name="Rectangle 244"/>
              <p:cNvSpPr>
                <a:spLocks noChangeArrowheads="1"/>
              </p:cNvSpPr>
              <p:nvPr/>
            </p:nvSpPr>
            <p:spPr bwMode="auto">
              <a:xfrm>
                <a:off x="8664575" y="17970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3" name="Rectangle 245"/>
              <p:cNvSpPr>
                <a:spLocks noChangeArrowheads="1"/>
              </p:cNvSpPr>
              <p:nvPr/>
            </p:nvSpPr>
            <p:spPr bwMode="auto">
              <a:xfrm>
                <a:off x="72929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4" name="Rectangle 246"/>
              <p:cNvSpPr>
                <a:spLocks noChangeArrowheads="1"/>
              </p:cNvSpPr>
              <p:nvPr/>
            </p:nvSpPr>
            <p:spPr bwMode="auto">
              <a:xfrm>
                <a:off x="75215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5" name="Rectangle 247"/>
              <p:cNvSpPr>
                <a:spLocks noChangeArrowheads="1"/>
              </p:cNvSpPr>
              <p:nvPr/>
            </p:nvSpPr>
            <p:spPr bwMode="auto">
              <a:xfrm>
                <a:off x="77501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6" name="Rectangle 248"/>
              <p:cNvSpPr>
                <a:spLocks noChangeArrowheads="1"/>
              </p:cNvSpPr>
              <p:nvPr/>
            </p:nvSpPr>
            <p:spPr bwMode="auto">
              <a:xfrm>
                <a:off x="7978775" y="20256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7" name="Rectangle 249"/>
              <p:cNvSpPr>
                <a:spLocks noChangeArrowheads="1"/>
              </p:cNvSpPr>
              <p:nvPr/>
            </p:nvSpPr>
            <p:spPr bwMode="auto">
              <a:xfrm>
                <a:off x="8207375" y="20256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8" name="Rectangle 250"/>
              <p:cNvSpPr>
                <a:spLocks noChangeArrowheads="1"/>
              </p:cNvSpPr>
              <p:nvPr/>
            </p:nvSpPr>
            <p:spPr bwMode="auto">
              <a:xfrm>
                <a:off x="8435975" y="20256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59" name="Rectangle 251"/>
              <p:cNvSpPr>
                <a:spLocks noChangeArrowheads="1"/>
              </p:cNvSpPr>
              <p:nvPr/>
            </p:nvSpPr>
            <p:spPr bwMode="auto">
              <a:xfrm>
                <a:off x="72929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0" name="Rectangle 252"/>
              <p:cNvSpPr>
                <a:spLocks noChangeArrowheads="1"/>
              </p:cNvSpPr>
              <p:nvPr/>
            </p:nvSpPr>
            <p:spPr bwMode="auto">
              <a:xfrm>
                <a:off x="7521575" y="22542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1" name="Rectangle 253"/>
              <p:cNvSpPr>
                <a:spLocks noChangeArrowheads="1"/>
              </p:cNvSpPr>
              <p:nvPr/>
            </p:nvSpPr>
            <p:spPr bwMode="auto">
              <a:xfrm>
                <a:off x="7750175" y="22542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2" name="Rectangle 254"/>
              <p:cNvSpPr>
                <a:spLocks noChangeArrowheads="1"/>
              </p:cNvSpPr>
              <p:nvPr/>
            </p:nvSpPr>
            <p:spPr bwMode="auto">
              <a:xfrm>
                <a:off x="7978775" y="22542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3" name="Rectangle 255"/>
              <p:cNvSpPr>
                <a:spLocks noChangeArrowheads="1"/>
              </p:cNvSpPr>
              <p:nvPr/>
            </p:nvSpPr>
            <p:spPr bwMode="auto">
              <a:xfrm>
                <a:off x="68357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4" name="Rectangle 256"/>
              <p:cNvSpPr>
                <a:spLocks noChangeArrowheads="1"/>
              </p:cNvSpPr>
              <p:nvPr/>
            </p:nvSpPr>
            <p:spPr bwMode="auto">
              <a:xfrm>
                <a:off x="70643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5" name="Rectangle 257"/>
              <p:cNvSpPr>
                <a:spLocks noChangeArrowheads="1"/>
              </p:cNvSpPr>
              <p:nvPr/>
            </p:nvSpPr>
            <p:spPr bwMode="auto">
              <a:xfrm>
                <a:off x="72929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6" name="Rectangle 258"/>
              <p:cNvSpPr>
                <a:spLocks noChangeArrowheads="1"/>
              </p:cNvSpPr>
              <p:nvPr/>
            </p:nvSpPr>
            <p:spPr bwMode="auto">
              <a:xfrm>
                <a:off x="7521575" y="2482850"/>
                <a:ext cx="228600" cy="228600"/>
              </a:xfrm>
              <a:prstGeom prst="rect">
                <a:avLst/>
              </a:prstGeom>
              <a:solidFill>
                <a:srgbClr val="FFFF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7" name="Rectangle 259"/>
              <p:cNvSpPr>
                <a:spLocks noChangeArrowheads="1"/>
              </p:cNvSpPr>
              <p:nvPr/>
            </p:nvSpPr>
            <p:spPr bwMode="auto">
              <a:xfrm>
                <a:off x="7978775" y="2482850"/>
                <a:ext cx="228600" cy="228600"/>
              </a:xfrm>
              <a:prstGeom prst="rect">
                <a:avLst/>
              </a:prstGeom>
              <a:solidFill>
                <a:srgbClr val="FF9933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8" name="Line 260"/>
              <p:cNvSpPr>
                <a:spLocks noChangeShapeType="1"/>
              </p:cNvSpPr>
              <p:nvPr/>
            </p:nvSpPr>
            <p:spPr bwMode="auto">
              <a:xfrm>
                <a:off x="6607175" y="1416050"/>
                <a:ext cx="1588" cy="22098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69" name="Line 261"/>
              <p:cNvSpPr>
                <a:spLocks noChangeShapeType="1"/>
              </p:cNvSpPr>
              <p:nvPr/>
            </p:nvSpPr>
            <p:spPr bwMode="auto">
              <a:xfrm>
                <a:off x="6835775" y="1416050"/>
                <a:ext cx="1588" cy="22098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70" name="Text Box 262"/>
              <p:cNvSpPr txBox="1">
                <a:spLocks noChangeArrowheads="1"/>
              </p:cNvSpPr>
              <p:nvPr/>
            </p:nvSpPr>
            <p:spPr bwMode="auto">
              <a:xfrm>
                <a:off x="6543675" y="944563"/>
                <a:ext cx="48736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20</a:t>
                </a:r>
              </a:p>
            </p:txBody>
          </p:sp>
          <p:sp>
            <p:nvSpPr>
              <p:cNvPr id="43271" name="Line 263"/>
              <p:cNvSpPr>
                <a:spLocks noChangeShapeType="1"/>
              </p:cNvSpPr>
              <p:nvPr/>
            </p:nvSpPr>
            <p:spPr bwMode="auto">
              <a:xfrm>
                <a:off x="5502275" y="3397250"/>
                <a:ext cx="1866900" cy="1588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72" name="Line 264"/>
              <p:cNvSpPr>
                <a:spLocks noChangeShapeType="1"/>
              </p:cNvSpPr>
              <p:nvPr/>
            </p:nvSpPr>
            <p:spPr bwMode="auto">
              <a:xfrm>
                <a:off x="5540375" y="3168650"/>
                <a:ext cx="1828800" cy="1588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73" name="Text Box 265"/>
              <p:cNvSpPr txBox="1">
                <a:spLocks noChangeArrowheads="1"/>
              </p:cNvSpPr>
              <p:nvPr/>
            </p:nvSpPr>
            <p:spPr bwMode="auto">
              <a:xfrm>
                <a:off x="5160963" y="3092450"/>
                <a:ext cx="33496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8</a:t>
                </a:r>
              </a:p>
            </p:txBody>
          </p:sp>
          <p:sp>
            <p:nvSpPr>
              <p:cNvPr id="43274" name="Line 266"/>
              <p:cNvSpPr>
                <a:spLocks noChangeShapeType="1"/>
              </p:cNvSpPr>
              <p:nvPr/>
            </p:nvSpPr>
            <p:spPr bwMode="auto">
              <a:xfrm>
                <a:off x="8435975" y="1416050"/>
                <a:ext cx="1588" cy="11430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75" name="Line 267"/>
              <p:cNvSpPr>
                <a:spLocks noChangeShapeType="1"/>
              </p:cNvSpPr>
              <p:nvPr/>
            </p:nvSpPr>
            <p:spPr bwMode="auto">
              <a:xfrm>
                <a:off x="8664575" y="1416050"/>
                <a:ext cx="1588" cy="1143000"/>
              </a:xfrm>
              <a:prstGeom prst="line">
                <a:avLst/>
              </a:prstGeom>
              <a:noFill/>
              <a:ln w="28440" cap="sq">
                <a:solidFill>
                  <a:srgbClr val="00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76" name="Text Box 268"/>
              <p:cNvSpPr txBox="1">
                <a:spLocks noChangeArrowheads="1"/>
              </p:cNvSpPr>
              <p:nvPr/>
            </p:nvSpPr>
            <p:spPr bwMode="auto">
              <a:xfrm>
                <a:off x="8285163" y="2559050"/>
                <a:ext cx="48736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28</a:t>
                </a:r>
              </a:p>
            </p:txBody>
          </p:sp>
          <p:grpSp>
            <p:nvGrpSpPr>
              <p:cNvPr id="43277" name="Group 269"/>
              <p:cNvGrpSpPr>
                <a:grpSpLocks/>
              </p:cNvGrpSpPr>
              <p:nvPr/>
            </p:nvGrpSpPr>
            <p:grpSpPr bwMode="auto">
              <a:xfrm>
                <a:off x="7292975" y="2711450"/>
                <a:ext cx="223838" cy="223838"/>
                <a:chOff x="4594" y="1708"/>
                <a:chExt cx="141" cy="141"/>
              </a:xfrm>
            </p:grpSpPr>
            <p:sp>
              <p:nvSpPr>
                <p:cNvPr id="43278" name="Rectangle 270"/>
                <p:cNvSpPr>
                  <a:spLocks noChangeArrowheads="1"/>
                </p:cNvSpPr>
                <p:nvPr/>
              </p:nvSpPr>
              <p:spPr bwMode="auto">
                <a:xfrm>
                  <a:off x="4596" y="1708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279" name="Line 271"/>
                <p:cNvSpPr>
                  <a:spLocks noChangeShapeType="1"/>
                </p:cNvSpPr>
                <p:nvPr/>
              </p:nvSpPr>
              <p:spPr bwMode="auto">
                <a:xfrm>
                  <a:off x="4596" y="1708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280" name="Line 272"/>
                <p:cNvSpPr>
                  <a:spLocks noChangeShapeType="1"/>
                </p:cNvSpPr>
                <p:nvPr/>
              </p:nvSpPr>
              <p:spPr bwMode="auto">
                <a:xfrm flipH="1">
                  <a:off x="4593" y="1708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grpSp>
            <p:nvGrpSpPr>
              <p:cNvPr id="43281" name="Group 273"/>
              <p:cNvGrpSpPr>
                <a:grpSpLocks/>
              </p:cNvGrpSpPr>
              <p:nvPr/>
            </p:nvGrpSpPr>
            <p:grpSpPr bwMode="auto">
              <a:xfrm>
                <a:off x="7750175" y="2482850"/>
                <a:ext cx="223838" cy="223838"/>
                <a:chOff x="4882" y="1564"/>
                <a:chExt cx="141" cy="141"/>
              </a:xfrm>
            </p:grpSpPr>
            <p:sp>
              <p:nvSpPr>
                <p:cNvPr id="43282" name="Rectangle 274"/>
                <p:cNvSpPr>
                  <a:spLocks noChangeArrowheads="1"/>
                </p:cNvSpPr>
                <p:nvPr/>
              </p:nvSpPr>
              <p:spPr bwMode="auto">
                <a:xfrm>
                  <a:off x="4884" y="1564"/>
                  <a:ext cx="137" cy="141"/>
                </a:xfrm>
                <a:prstGeom prst="rect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283" name="Line 275"/>
                <p:cNvSpPr>
                  <a:spLocks noChangeShapeType="1"/>
                </p:cNvSpPr>
                <p:nvPr/>
              </p:nvSpPr>
              <p:spPr bwMode="auto">
                <a:xfrm>
                  <a:off x="4884" y="1564"/>
                  <a:ext cx="137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3284" name="Line 276"/>
                <p:cNvSpPr>
                  <a:spLocks noChangeShapeType="1"/>
                </p:cNvSpPr>
                <p:nvPr/>
              </p:nvSpPr>
              <p:spPr bwMode="auto">
                <a:xfrm flipH="1">
                  <a:off x="4881" y="1564"/>
                  <a:ext cx="143" cy="141"/>
                </a:xfrm>
                <a:prstGeom prst="line">
                  <a:avLst/>
                </a:prstGeom>
                <a:noFill/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  <p:sp>
            <p:nvSpPr>
              <p:cNvPr id="43285" name="Line 277"/>
              <p:cNvSpPr>
                <a:spLocks noChangeShapeType="1"/>
              </p:cNvSpPr>
              <p:nvPr/>
            </p:nvSpPr>
            <p:spPr bwMode="auto">
              <a:xfrm flipV="1">
                <a:off x="7216775" y="1276350"/>
                <a:ext cx="280988" cy="1058863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86" name="Text Box 278"/>
              <p:cNvSpPr txBox="1">
                <a:spLocks noChangeArrowheads="1"/>
              </p:cNvSpPr>
              <p:nvPr/>
            </p:nvSpPr>
            <p:spPr bwMode="auto">
              <a:xfrm>
                <a:off x="7029450" y="887413"/>
                <a:ext cx="1401763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 dirty="0">
                    <a:solidFill>
                      <a:srgbClr val="FF3300"/>
                    </a:solidFill>
                    <a:latin typeface="Times New Roman" charset="0"/>
                  </a:rPr>
                  <a:t>34,36,38</a:t>
                </a:r>
                <a:r>
                  <a:rPr lang="en-US" dirty="0">
                    <a:solidFill>
                      <a:srgbClr val="FF3300"/>
                    </a:solidFill>
                    <a:latin typeface="Times New Roman" charset="0"/>
                  </a:rPr>
                  <a:t>Mg</a:t>
                </a:r>
              </a:p>
            </p:txBody>
          </p:sp>
          <p:sp>
            <p:nvSpPr>
              <p:cNvPr id="43287" name="Text Box 279"/>
              <p:cNvSpPr txBox="1">
                <a:spLocks noChangeArrowheads="1"/>
              </p:cNvSpPr>
              <p:nvPr/>
            </p:nvSpPr>
            <p:spPr bwMode="auto">
              <a:xfrm>
                <a:off x="5635625" y="958850"/>
                <a:ext cx="882650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>
                    <a:latin typeface="Times New Roman" charset="0"/>
                  </a:rPr>
                  <a:t>32</a:t>
                </a:r>
                <a:r>
                  <a:rPr lang="en-US">
                    <a:latin typeface="Times New Roman" charset="0"/>
                  </a:rPr>
                  <a:t>Mg</a:t>
                </a:r>
              </a:p>
            </p:txBody>
          </p:sp>
          <p:sp>
            <p:nvSpPr>
              <p:cNvPr id="43288" name="Line 280"/>
              <p:cNvSpPr>
                <a:spLocks noChangeShapeType="1"/>
              </p:cNvSpPr>
              <p:nvPr/>
            </p:nvSpPr>
            <p:spPr bwMode="auto">
              <a:xfrm flipH="1" flipV="1">
                <a:off x="6221413" y="1411288"/>
                <a:ext cx="466725" cy="1000125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89" name="Text Box 281"/>
              <p:cNvSpPr txBox="1">
                <a:spLocks noChangeArrowheads="1"/>
              </p:cNvSpPr>
              <p:nvPr/>
            </p:nvSpPr>
            <p:spPr bwMode="auto">
              <a:xfrm>
                <a:off x="7567613" y="3033713"/>
                <a:ext cx="587375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>
                    <a:solidFill>
                      <a:srgbClr val="FF3300"/>
                    </a:solidFill>
                    <a:latin typeface="Times New Roman" charset="0"/>
                  </a:rPr>
                  <a:t>31</a:t>
                </a:r>
                <a:r>
                  <a:rPr lang="en-US">
                    <a:solidFill>
                      <a:srgbClr val="FF3300"/>
                    </a:solidFill>
                    <a:latin typeface="Times New Roman" charset="0"/>
                  </a:rPr>
                  <a:t>F</a:t>
                </a:r>
              </a:p>
            </p:txBody>
          </p:sp>
          <p:sp>
            <p:nvSpPr>
              <p:cNvPr id="43290" name="Line 282"/>
              <p:cNvSpPr>
                <a:spLocks noChangeShapeType="1"/>
              </p:cNvSpPr>
              <p:nvPr/>
            </p:nvSpPr>
            <p:spPr bwMode="auto">
              <a:xfrm flipH="1" flipV="1">
                <a:off x="7185025" y="3028950"/>
                <a:ext cx="369888" cy="296863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93" name="Text Box 285"/>
              <p:cNvSpPr txBox="1">
                <a:spLocks noChangeArrowheads="1"/>
              </p:cNvSpPr>
              <p:nvPr/>
            </p:nvSpPr>
            <p:spPr bwMode="auto">
              <a:xfrm>
                <a:off x="6788150" y="3468688"/>
                <a:ext cx="2111375" cy="395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000">
                    <a:latin typeface="Times New Roman" charset="0"/>
                  </a:rPr>
                  <a:t>Island of Inversion</a:t>
                </a:r>
              </a:p>
            </p:txBody>
          </p:sp>
          <p:sp>
            <p:nvSpPr>
              <p:cNvPr id="43295" name="Text Box 287"/>
              <p:cNvSpPr txBox="1">
                <a:spLocks noChangeArrowheads="1"/>
              </p:cNvSpPr>
              <p:nvPr/>
            </p:nvSpPr>
            <p:spPr bwMode="auto">
              <a:xfrm>
                <a:off x="5076825" y="2103438"/>
                <a:ext cx="682625" cy="460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2400">
                    <a:latin typeface="Times New Roman" charset="0"/>
                  </a:rPr>
                  <a:t>Mg</a:t>
                </a:r>
              </a:p>
            </p:txBody>
          </p:sp>
          <p:sp>
            <p:nvSpPr>
              <p:cNvPr id="43298" name="Rectangle 290"/>
              <p:cNvSpPr>
                <a:spLocks noChangeArrowheads="1"/>
              </p:cNvSpPr>
              <p:nvPr/>
            </p:nvSpPr>
            <p:spPr bwMode="auto">
              <a:xfrm>
                <a:off x="7524750" y="2259013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299" name="Rectangle 291"/>
              <p:cNvSpPr>
                <a:spLocks noChangeArrowheads="1"/>
              </p:cNvSpPr>
              <p:nvPr/>
            </p:nvSpPr>
            <p:spPr bwMode="auto">
              <a:xfrm>
                <a:off x="7981950" y="2259013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0" name="Line 292"/>
              <p:cNvSpPr>
                <a:spLocks noChangeShapeType="1"/>
              </p:cNvSpPr>
              <p:nvPr/>
            </p:nvSpPr>
            <p:spPr bwMode="auto">
              <a:xfrm flipV="1">
                <a:off x="7629525" y="1276350"/>
                <a:ext cx="50800" cy="1095375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1" name="Line 293"/>
              <p:cNvSpPr>
                <a:spLocks noChangeShapeType="1"/>
              </p:cNvSpPr>
              <p:nvPr/>
            </p:nvSpPr>
            <p:spPr bwMode="auto">
              <a:xfrm flipH="1" flipV="1">
                <a:off x="7950200" y="1276350"/>
                <a:ext cx="192088" cy="1106488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2" name="Rectangle 294"/>
              <p:cNvSpPr>
                <a:spLocks noChangeArrowheads="1"/>
              </p:cNvSpPr>
              <p:nvPr/>
            </p:nvSpPr>
            <p:spPr bwMode="auto">
              <a:xfrm>
                <a:off x="7067550" y="2716213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4" name="Text Box 296"/>
              <p:cNvSpPr txBox="1">
                <a:spLocks noChangeArrowheads="1"/>
              </p:cNvSpPr>
              <p:nvPr/>
            </p:nvSpPr>
            <p:spPr bwMode="auto">
              <a:xfrm>
                <a:off x="8072438" y="2960688"/>
                <a:ext cx="801687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>
                    <a:solidFill>
                      <a:srgbClr val="FF3300"/>
                    </a:solidFill>
                    <a:latin typeface="Times New Roman" charset="0"/>
                  </a:rPr>
                  <a:t>32</a:t>
                </a:r>
                <a:r>
                  <a:rPr lang="en-US">
                    <a:solidFill>
                      <a:srgbClr val="FF3300"/>
                    </a:solidFill>
                    <a:latin typeface="Times New Roman" charset="0"/>
                  </a:rPr>
                  <a:t>Ne</a:t>
                </a:r>
              </a:p>
            </p:txBody>
          </p:sp>
          <p:sp>
            <p:nvSpPr>
              <p:cNvPr id="43305" name="Line 297"/>
              <p:cNvSpPr>
                <a:spLocks noChangeShapeType="1"/>
              </p:cNvSpPr>
              <p:nvPr/>
            </p:nvSpPr>
            <p:spPr bwMode="auto">
              <a:xfrm>
                <a:off x="8497888" y="984250"/>
                <a:ext cx="96837" cy="935038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7" name="Text Box 299"/>
              <p:cNvSpPr txBox="1">
                <a:spLocks noChangeArrowheads="1"/>
              </p:cNvSpPr>
              <p:nvPr/>
            </p:nvSpPr>
            <p:spPr bwMode="auto">
              <a:xfrm>
                <a:off x="8001000" y="512763"/>
                <a:ext cx="801688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720" tIns="45360" rIns="90720" bIns="453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baseline="30000" dirty="0">
                    <a:solidFill>
                      <a:srgbClr val="FF3300"/>
                    </a:solidFill>
                    <a:latin typeface="Times New Roman" charset="0"/>
                  </a:rPr>
                  <a:t>42</a:t>
                </a:r>
                <a:r>
                  <a:rPr lang="en-US" dirty="0">
                    <a:solidFill>
                      <a:srgbClr val="FF3300"/>
                    </a:solidFill>
                    <a:latin typeface="Times New Roman" charset="0"/>
                  </a:rPr>
                  <a:t>Si</a:t>
                </a:r>
              </a:p>
            </p:txBody>
          </p:sp>
          <p:sp>
            <p:nvSpPr>
              <p:cNvPr id="43308" name="Line 300"/>
              <p:cNvSpPr>
                <a:spLocks noChangeShapeType="1"/>
              </p:cNvSpPr>
              <p:nvPr/>
            </p:nvSpPr>
            <p:spPr bwMode="auto">
              <a:xfrm flipH="1" flipV="1">
                <a:off x="7153275" y="2817813"/>
                <a:ext cx="985838" cy="292100"/>
              </a:xfrm>
              <a:prstGeom prst="line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  <p:sp>
            <p:nvSpPr>
              <p:cNvPr id="43309" name="Freeform 301"/>
              <p:cNvSpPr>
                <a:spLocks noChangeArrowheads="1"/>
              </p:cNvSpPr>
              <p:nvPr/>
            </p:nvSpPr>
            <p:spPr bwMode="auto">
              <a:xfrm rot="16200000">
                <a:off x="6825106" y="1260033"/>
                <a:ext cx="1562802" cy="2335213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+- 41417 0 0"/>
                  <a:gd name="G6" fmla="+- 1 0 0"/>
                  <a:gd name="T0" fmla="*/ 0 w 1371600"/>
                  <a:gd name="T1" fmla="*/ 0 h 2335212"/>
                  <a:gd name="T2" fmla="*/ 893680 w 1371600"/>
                  <a:gd name="T3" fmla="*/ 0 h 2335212"/>
                  <a:gd name="T4" fmla="*/ 893680 w 1371600"/>
                  <a:gd name="T5" fmla="*/ 1922525 h 2335212"/>
                  <a:gd name="T6" fmla="*/ 1371600 w 1371600"/>
                  <a:gd name="T7" fmla="*/ 1922525 h 2335212"/>
                  <a:gd name="T8" fmla="*/ 1371600 w 1371600"/>
                  <a:gd name="T9" fmla="*/ 2335212 h 2335212"/>
                  <a:gd name="T10" fmla="*/ 0 w 1371600"/>
                  <a:gd name="T11" fmla="*/ 2335212 h 2335212"/>
                  <a:gd name="T12" fmla="*/ 0 w 1371600"/>
                  <a:gd name="T13" fmla="*/ 0 h 2335212"/>
                  <a:gd name="connsiteX0" fmla="*/ 0 w 1371600"/>
                  <a:gd name="connsiteY0" fmla="*/ 0 h 2335212"/>
                  <a:gd name="connsiteX1" fmla="*/ 893680 w 1371600"/>
                  <a:gd name="connsiteY1" fmla="*/ 0 h 2335212"/>
                  <a:gd name="connsiteX2" fmla="*/ 893680 w 1371600"/>
                  <a:gd name="connsiteY2" fmla="*/ 1922525 h 2335212"/>
                  <a:gd name="connsiteX3" fmla="*/ 1371600 w 1371600"/>
                  <a:gd name="connsiteY3" fmla="*/ 1922525 h 2335212"/>
                  <a:gd name="connsiteX4" fmla="*/ 1371600 w 1371600"/>
                  <a:gd name="connsiteY4" fmla="*/ 2335212 h 2335212"/>
                  <a:gd name="connsiteX5" fmla="*/ 0 w 1371600"/>
                  <a:gd name="connsiteY5" fmla="*/ 2335212 h 2335212"/>
                  <a:gd name="connsiteX6" fmla="*/ 4974 w 1371600"/>
                  <a:gd name="connsiteY6" fmla="*/ 455024 h 2335212"/>
                  <a:gd name="connsiteX7" fmla="*/ 0 w 1371600"/>
                  <a:gd name="connsiteY7" fmla="*/ 0 h 2335212"/>
                  <a:gd name="connsiteX0" fmla="*/ 1911 w 1373511"/>
                  <a:gd name="connsiteY0" fmla="*/ 0 h 2335212"/>
                  <a:gd name="connsiteX1" fmla="*/ 895591 w 1373511"/>
                  <a:gd name="connsiteY1" fmla="*/ 0 h 2335212"/>
                  <a:gd name="connsiteX2" fmla="*/ 895591 w 1373511"/>
                  <a:gd name="connsiteY2" fmla="*/ 1922525 h 2335212"/>
                  <a:gd name="connsiteX3" fmla="*/ 1373511 w 1373511"/>
                  <a:gd name="connsiteY3" fmla="*/ 1922525 h 2335212"/>
                  <a:gd name="connsiteX4" fmla="*/ 1373511 w 1373511"/>
                  <a:gd name="connsiteY4" fmla="*/ 2335212 h 2335212"/>
                  <a:gd name="connsiteX5" fmla="*/ 1911 w 1373511"/>
                  <a:gd name="connsiteY5" fmla="*/ 2335212 h 2335212"/>
                  <a:gd name="connsiteX6" fmla="*/ 0 w 1373511"/>
                  <a:gd name="connsiteY6" fmla="*/ 455026 h 2335212"/>
                  <a:gd name="connsiteX7" fmla="*/ 1911 w 1373511"/>
                  <a:gd name="connsiteY7" fmla="*/ 0 h 2335212"/>
                  <a:gd name="connsiteX0" fmla="*/ 0 w 1560893"/>
                  <a:gd name="connsiteY0" fmla="*/ 6884 h 2335212"/>
                  <a:gd name="connsiteX1" fmla="*/ 1082973 w 1560893"/>
                  <a:gd name="connsiteY1" fmla="*/ 0 h 2335212"/>
                  <a:gd name="connsiteX2" fmla="*/ 1082973 w 1560893"/>
                  <a:gd name="connsiteY2" fmla="*/ 1922525 h 2335212"/>
                  <a:gd name="connsiteX3" fmla="*/ 1560893 w 1560893"/>
                  <a:gd name="connsiteY3" fmla="*/ 1922525 h 2335212"/>
                  <a:gd name="connsiteX4" fmla="*/ 1560893 w 1560893"/>
                  <a:gd name="connsiteY4" fmla="*/ 2335212 h 2335212"/>
                  <a:gd name="connsiteX5" fmla="*/ 189293 w 1560893"/>
                  <a:gd name="connsiteY5" fmla="*/ 2335212 h 2335212"/>
                  <a:gd name="connsiteX6" fmla="*/ 187382 w 1560893"/>
                  <a:gd name="connsiteY6" fmla="*/ 455026 h 2335212"/>
                  <a:gd name="connsiteX7" fmla="*/ 0 w 1560893"/>
                  <a:gd name="connsiteY7" fmla="*/ 6884 h 2335212"/>
                  <a:gd name="connsiteX0" fmla="*/ 0 w 1560893"/>
                  <a:gd name="connsiteY0" fmla="*/ 6884 h 2335212"/>
                  <a:gd name="connsiteX1" fmla="*/ 1082973 w 1560893"/>
                  <a:gd name="connsiteY1" fmla="*/ 0 h 2335212"/>
                  <a:gd name="connsiteX2" fmla="*/ 1082973 w 1560893"/>
                  <a:gd name="connsiteY2" fmla="*/ 1922525 h 2335212"/>
                  <a:gd name="connsiteX3" fmla="*/ 1560893 w 1560893"/>
                  <a:gd name="connsiteY3" fmla="*/ 1922525 h 2335212"/>
                  <a:gd name="connsiteX4" fmla="*/ 1560893 w 1560893"/>
                  <a:gd name="connsiteY4" fmla="*/ 2335212 h 2335212"/>
                  <a:gd name="connsiteX5" fmla="*/ 189293 w 1560893"/>
                  <a:gd name="connsiteY5" fmla="*/ 2335212 h 2335212"/>
                  <a:gd name="connsiteX6" fmla="*/ 187382 w 1560893"/>
                  <a:gd name="connsiteY6" fmla="*/ 455026 h 2335212"/>
                  <a:gd name="connsiteX7" fmla="*/ 42833 w 1560893"/>
                  <a:gd name="connsiteY7" fmla="*/ 97077 h 2335212"/>
                  <a:gd name="connsiteX8" fmla="*/ 0 w 1560893"/>
                  <a:gd name="connsiteY8" fmla="*/ 6884 h 2335212"/>
                  <a:gd name="connsiteX0" fmla="*/ 1909 w 1562802"/>
                  <a:gd name="connsiteY0" fmla="*/ 6884 h 2335212"/>
                  <a:gd name="connsiteX1" fmla="*/ 1084882 w 1562802"/>
                  <a:gd name="connsiteY1" fmla="*/ 0 h 2335212"/>
                  <a:gd name="connsiteX2" fmla="*/ 1084882 w 1562802"/>
                  <a:gd name="connsiteY2" fmla="*/ 1922525 h 2335212"/>
                  <a:gd name="connsiteX3" fmla="*/ 1562802 w 1562802"/>
                  <a:gd name="connsiteY3" fmla="*/ 1922525 h 2335212"/>
                  <a:gd name="connsiteX4" fmla="*/ 1562802 w 1562802"/>
                  <a:gd name="connsiteY4" fmla="*/ 2335212 h 2335212"/>
                  <a:gd name="connsiteX5" fmla="*/ 191202 w 1562802"/>
                  <a:gd name="connsiteY5" fmla="*/ 2335212 h 2335212"/>
                  <a:gd name="connsiteX6" fmla="*/ 189291 w 1562802"/>
                  <a:gd name="connsiteY6" fmla="*/ 455026 h 2335212"/>
                  <a:gd name="connsiteX7" fmla="*/ 0 w 1562802"/>
                  <a:gd name="connsiteY7" fmla="*/ 455024 h 2335212"/>
                  <a:gd name="connsiteX8" fmla="*/ 1909 w 1562802"/>
                  <a:gd name="connsiteY8" fmla="*/ 6884 h 23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802" h="2335212">
                    <a:moveTo>
                      <a:pt x="1909" y="6884"/>
                    </a:moveTo>
                    <a:lnTo>
                      <a:pt x="1084882" y="0"/>
                    </a:lnTo>
                    <a:lnTo>
                      <a:pt x="1084882" y="1922525"/>
                    </a:lnTo>
                    <a:lnTo>
                      <a:pt x="1562802" y="1922525"/>
                    </a:lnTo>
                    <a:lnTo>
                      <a:pt x="1562802" y="2335212"/>
                    </a:lnTo>
                    <a:lnTo>
                      <a:pt x="191202" y="2335212"/>
                    </a:lnTo>
                    <a:lnTo>
                      <a:pt x="189291" y="455026"/>
                    </a:lnTo>
                    <a:lnTo>
                      <a:pt x="0" y="455024"/>
                    </a:lnTo>
                    <a:cubicBezTo>
                      <a:pt x="636" y="305644"/>
                      <a:pt x="1273" y="156264"/>
                      <a:pt x="1909" y="6884"/>
                    </a:cubicBezTo>
                    <a:close/>
                  </a:path>
                </a:pathLst>
              </a:custGeom>
              <a:solidFill>
                <a:srgbClr val="FF99FF">
                  <a:alpha val="70000"/>
                </a:srgbClr>
              </a:solidFill>
              <a:ln w="2844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ヒラギノ角ゴ ProN W6"/>
                  <a:ea typeface="ヒラギノ角ゴ ProN W6"/>
                  <a:cs typeface="ヒラギノ角ゴ ProN W6"/>
                </a:endParaRPr>
              </a:p>
            </p:txBody>
          </p:sp>
        </p:grpSp>
      </p:grpSp>
      <p:sp>
        <p:nvSpPr>
          <p:cNvPr id="43306" name="Text Box 298"/>
          <p:cNvSpPr txBox="1">
            <a:spLocks noChangeArrowheads="1"/>
          </p:cNvSpPr>
          <p:nvPr/>
        </p:nvSpPr>
        <p:spPr bwMode="auto">
          <a:xfrm>
            <a:off x="0" y="5706130"/>
            <a:ext cx="5226144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aseline="33000" dirty="0"/>
              <a:t>32</a:t>
            </a:r>
            <a:r>
              <a:rPr lang="en-US" sz="1400" dirty="0"/>
              <a:t>Mg: T. </a:t>
            </a:r>
            <a:r>
              <a:rPr lang="en-US" sz="1400" dirty="0" err="1"/>
              <a:t>Motobayashi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PLB 346, 9 (1995)</a:t>
            </a:r>
            <a:r>
              <a:rPr lang="en-US" sz="1400" dirty="0" smtClean="0"/>
              <a:t>.</a:t>
            </a:r>
          </a:p>
          <a:p>
            <a:r>
              <a:rPr lang="en-US" sz="1400" baseline="33000" dirty="0" smtClean="0"/>
              <a:t>31</a:t>
            </a:r>
            <a:r>
              <a:rPr lang="en-US" sz="1400" dirty="0" smtClean="0"/>
              <a:t>F: H. Sakurai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448, 180 (1999).</a:t>
            </a:r>
          </a:p>
          <a:p>
            <a:r>
              <a:rPr lang="en-US" sz="1400" baseline="33000" dirty="0" smtClean="0"/>
              <a:t>34</a:t>
            </a:r>
            <a:r>
              <a:rPr lang="en-US" sz="1400" dirty="0" smtClean="0"/>
              <a:t>Mg: K. </a:t>
            </a:r>
            <a:r>
              <a:rPr lang="en-US" sz="1400" dirty="0" err="1" smtClean="0"/>
              <a:t>Yoneda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449, 233 (2001).</a:t>
            </a:r>
          </a:p>
          <a:p>
            <a:r>
              <a:rPr lang="en-US" sz="1400" baseline="33000" dirty="0" smtClean="0"/>
              <a:t>30</a:t>
            </a:r>
            <a:r>
              <a:rPr lang="en-US" sz="1400" dirty="0" smtClean="0"/>
              <a:t>Ne: Y. Yanagisawa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PLB 556, 84 (2003).</a:t>
            </a:r>
          </a:p>
          <a:p>
            <a:endParaRPr lang="en-US" sz="1400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Island of deformation </a:t>
            </a:r>
            <a:endParaRPr kumimoji="1" lang="ja-JP" altLang="en-US" dirty="0"/>
          </a:p>
        </p:txBody>
      </p:sp>
      <p:sp>
        <p:nvSpPr>
          <p:cNvPr id="306" name="Text Box 298"/>
          <p:cNvSpPr txBox="1">
            <a:spLocks noChangeArrowheads="1"/>
          </p:cNvSpPr>
          <p:nvPr/>
        </p:nvSpPr>
        <p:spPr bwMode="auto">
          <a:xfrm>
            <a:off x="4533433" y="5724058"/>
            <a:ext cx="4610568" cy="111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numCol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aseline="33000" dirty="0" smtClean="0"/>
              <a:t>32</a:t>
            </a:r>
            <a:r>
              <a:rPr lang="en-US" sz="1400" dirty="0" smtClean="0"/>
              <a:t>Ne</a:t>
            </a:r>
            <a:r>
              <a:rPr lang="en-US" sz="1400" dirty="0"/>
              <a:t>:  P. </a:t>
            </a:r>
            <a:r>
              <a:rPr lang="en-US" sz="1400" dirty="0" smtClean="0"/>
              <a:t>Doornenbal </a:t>
            </a:r>
            <a:r>
              <a:rPr lang="en-US" sz="1400" i="1" dirty="0"/>
              <a:t>et al.</a:t>
            </a:r>
            <a:r>
              <a:rPr lang="en-US" sz="1400" dirty="0"/>
              <a:t>, PRL 103, 032501 (2009).</a:t>
            </a:r>
          </a:p>
          <a:p>
            <a:r>
              <a:rPr lang="en-US" sz="1400" baseline="33000" dirty="0"/>
              <a:t>42</a:t>
            </a:r>
            <a:r>
              <a:rPr lang="en-US" sz="1400" dirty="0"/>
              <a:t>Si: S. </a:t>
            </a:r>
            <a:r>
              <a:rPr lang="en-US" sz="1400" dirty="0" smtClean="0"/>
              <a:t>Takeuchi </a:t>
            </a:r>
            <a:r>
              <a:rPr lang="en-US" sz="1400" i="1" dirty="0"/>
              <a:t>et al.</a:t>
            </a:r>
            <a:r>
              <a:rPr lang="en-US" sz="1400" dirty="0"/>
              <a:t>, PRL 109, 182501 (2012).</a:t>
            </a:r>
          </a:p>
          <a:p>
            <a:r>
              <a:rPr lang="en-US" sz="1400" baseline="33000" dirty="0" smtClean="0"/>
              <a:t>36,38</a:t>
            </a:r>
            <a:r>
              <a:rPr lang="en-US" sz="1400" dirty="0" smtClean="0"/>
              <a:t>Mg</a:t>
            </a:r>
            <a:r>
              <a:rPr lang="en-US" sz="1400" dirty="0"/>
              <a:t>: P. Doornenbal, </a:t>
            </a:r>
            <a:r>
              <a:rPr lang="en-US" sz="1400" i="1" dirty="0" smtClean="0"/>
              <a:t>et </a:t>
            </a:r>
            <a:r>
              <a:rPr lang="en-US" sz="1400" i="1" dirty="0"/>
              <a:t>al.</a:t>
            </a:r>
            <a:r>
              <a:rPr lang="en-US" sz="1400" dirty="0"/>
              <a:t>, PRL 111, 212502 (2013).</a:t>
            </a:r>
          </a:p>
        </p:txBody>
      </p:sp>
      <p:grpSp>
        <p:nvGrpSpPr>
          <p:cNvPr id="8" name="図形グループ 7"/>
          <p:cNvGrpSpPr/>
          <p:nvPr/>
        </p:nvGrpSpPr>
        <p:grpSpPr>
          <a:xfrm>
            <a:off x="7545711" y="1988002"/>
            <a:ext cx="227106" cy="896470"/>
            <a:chOff x="7395883" y="2259106"/>
            <a:chExt cx="227106" cy="896470"/>
          </a:xfrm>
        </p:grpSpPr>
        <p:cxnSp>
          <p:nvCxnSpPr>
            <p:cNvPr id="5" name="直線コネクタ 4"/>
            <p:cNvCxnSpPr/>
            <p:nvPr/>
          </p:nvCxnSpPr>
          <p:spPr bwMode="auto">
            <a:xfrm>
              <a:off x="7395883" y="2259106"/>
              <a:ext cx="0" cy="89647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rgbClr val="41DD3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1" name="直線コネクタ 160"/>
            <p:cNvCxnSpPr/>
            <p:nvPr/>
          </p:nvCxnSpPr>
          <p:spPr bwMode="auto">
            <a:xfrm>
              <a:off x="7622989" y="2259106"/>
              <a:ext cx="0" cy="89647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rgbClr val="41DD3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7" name="テキスト ボックス 6"/>
          <p:cNvSpPr txBox="1"/>
          <p:nvPr/>
        </p:nvSpPr>
        <p:spPr>
          <a:xfrm>
            <a:off x="7312699" y="301662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N=34?</a:t>
            </a:r>
            <a:endParaRPr kumimoji="1" lang="ja-JP" altLang="en-US" dirty="0"/>
          </a:p>
        </p:txBody>
      </p:sp>
      <p:sp>
        <p:nvSpPr>
          <p:cNvPr id="163" name="Text Box 299"/>
          <p:cNvSpPr txBox="1">
            <a:spLocks noChangeArrowheads="1"/>
          </p:cNvSpPr>
          <p:nvPr/>
        </p:nvSpPr>
        <p:spPr bwMode="auto">
          <a:xfrm>
            <a:off x="7336321" y="1503907"/>
            <a:ext cx="821466" cy="52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720" tIns="45360" rIns="90720" bIns="45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aseline="30000" dirty="0" smtClean="0">
                <a:solidFill>
                  <a:srgbClr val="FF3300"/>
                </a:solidFill>
                <a:latin typeface="Times New Roman" charset="0"/>
              </a:rPr>
              <a:t>54</a:t>
            </a:r>
            <a:r>
              <a:rPr lang="en-US" dirty="0" smtClean="0">
                <a:solidFill>
                  <a:srgbClr val="FF3300"/>
                </a:solidFill>
                <a:latin typeface="Times New Roman" charset="0"/>
              </a:rPr>
              <a:t>Ca</a:t>
            </a:r>
            <a:endParaRPr lang="en-US" dirty="0">
              <a:solidFill>
                <a:srgbClr val="FF3300"/>
              </a:solidFill>
              <a:latin typeface="Times New Roman" charset="0"/>
            </a:endParaRPr>
          </a:p>
        </p:txBody>
      </p:sp>
      <p:grpSp>
        <p:nvGrpSpPr>
          <p:cNvPr id="165" name="図形グループ 164"/>
          <p:cNvGrpSpPr/>
          <p:nvPr/>
        </p:nvGrpSpPr>
        <p:grpSpPr>
          <a:xfrm rot="5400000">
            <a:off x="7526879" y="1769404"/>
            <a:ext cx="227106" cy="896470"/>
            <a:chOff x="7395883" y="2259106"/>
            <a:chExt cx="227106" cy="896470"/>
          </a:xfrm>
        </p:grpSpPr>
        <p:cxnSp>
          <p:nvCxnSpPr>
            <p:cNvPr id="166" name="直線コネクタ 165"/>
            <p:cNvCxnSpPr/>
            <p:nvPr/>
          </p:nvCxnSpPr>
          <p:spPr bwMode="auto">
            <a:xfrm>
              <a:off x="7395883" y="2259106"/>
              <a:ext cx="0" cy="89647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rgbClr val="41DD3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7" name="直線コネクタ 166"/>
            <p:cNvCxnSpPr/>
            <p:nvPr/>
          </p:nvCxnSpPr>
          <p:spPr bwMode="auto">
            <a:xfrm>
              <a:off x="7622989" y="2259106"/>
              <a:ext cx="0" cy="89647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rgbClr val="41DD3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右矢印 8"/>
          <p:cNvSpPr/>
          <p:nvPr/>
        </p:nvSpPr>
        <p:spPr bwMode="auto">
          <a:xfrm rot="20171725">
            <a:off x="6663804" y="2625481"/>
            <a:ext cx="670662" cy="249706"/>
          </a:xfrm>
          <a:prstGeom prst="rightArrow">
            <a:avLst/>
          </a:prstGeom>
          <a:solidFill>
            <a:srgbClr val="008000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2728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takeuchi\Desktop\図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0" y="1764116"/>
            <a:ext cx="3630887" cy="490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図形グループ 2"/>
          <p:cNvGrpSpPr/>
          <p:nvPr/>
        </p:nvGrpSpPr>
        <p:grpSpPr>
          <a:xfrm>
            <a:off x="3938370" y="4290718"/>
            <a:ext cx="5049120" cy="2379066"/>
            <a:chOff x="1699172" y="1242928"/>
            <a:chExt cx="6174771" cy="2909455"/>
          </a:xfrm>
        </p:grpSpPr>
        <p:grpSp>
          <p:nvGrpSpPr>
            <p:cNvPr id="4" name="図形グループ 3"/>
            <p:cNvGrpSpPr/>
            <p:nvPr/>
          </p:nvGrpSpPr>
          <p:grpSpPr>
            <a:xfrm>
              <a:off x="1961873" y="1242928"/>
              <a:ext cx="5912070" cy="2909455"/>
              <a:chOff x="3231930" y="1242928"/>
              <a:chExt cx="5912070" cy="2909455"/>
            </a:xfrm>
          </p:grpSpPr>
          <p:pic>
            <p:nvPicPr>
              <p:cNvPr id="6" name="図 5" descr="Steppenbeck_fig2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5"/>
              <a:stretch/>
            </p:blipFill>
            <p:spPr>
              <a:xfrm>
                <a:off x="3231930" y="1242928"/>
                <a:ext cx="5912070" cy="2909455"/>
              </a:xfrm>
              <a:prstGeom prst="rect">
                <a:avLst/>
              </a:prstGeom>
            </p:spPr>
          </p:pic>
          <p:sp>
            <p:nvSpPr>
              <p:cNvPr id="7" name="正方形/長方形 6"/>
              <p:cNvSpPr/>
              <p:nvPr/>
            </p:nvSpPr>
            <p:spPr bwMode="auto">
              <a:xfrm rot="18900000">
                <a:off x="5700411" y="2759075"/>
                <a:ext cx="136525" cy="136525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4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</p:grpSp>
        <p:pic>
          <p:nvPicPr>
            <p:cNvPr id="5" name="図 4" descr="Steppenbeck_fig2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648"/>
            <a:stretch/>
          </p:blipFill>
          <p:spPr>
            <a:xfrm>
              <a:off x="1699172" y="1242928"/>
              <a:ext cx="306552" cy="2909455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“New” magic number </a:t>
            </a:r>
            <a:r>
              <a:rPr lang="en-US" altLang="ja-JP" i="1" dirty="0" smtClean="0"/>
              <a:t>N</a:t>
            </a:r>
            <a:r>
              <a:rPr lang="en-US" altLang="ja-JP" dirty="0" smtClean="0"/>
              <a:t>=34 in </a:t>
            </a:r>
            <a:r>
              <a:rPr lang="en-US" altLang="ja-JP" baseline="30000" dirty="0" smtClean="0"/>
              <a:t>54</a:t>
            </a:r>
            <a:r>
              <a:rPr lang="en-US" altLang="ja-JP" dirty="0" smtClean="0"/>
              <a:t>Ca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50188" y="840786"/>
            <a:ext cx="549381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ARIS talk on Friday</a:t>
            </a:r>
          </a:p>
          <a:p>
            <a:r>
              <a:rPr lang="en-US" altLang="ja-JP" dirty="0" smtClean="0"/>
              <a:t>  </a:t>
            </a:r>
            <a:r>
              <a:rPr lang="en-US" altLang="ja-JP" sz="2400" dirty="0" smtClean="0"/>
              <a:t>David </a:t>
            </a:r>
            <a:r>
              <a:rPr lang="en-US" altLang="ja-JP" sz="2400" dirty="0" err="1" smtClean="0"/>
              <a:t>Steppenbeck</a:t>
            </a:r>
            <a:r>
              <a:rPr lang="en-US" altLang="ja-JP" sz="2400" dirty="0"/>
              <a:t> </a:t>
            </a:r>
            <a:r>
              <a:rPr lang="en-US" altLang="ja-JP" dirty="0" smtClean="0"/>
              <a:t>(</a:t>
            </a:r>
            <a:r>
              <a:rPr lang="en-US" altLang="ja-JP" dirty="0"/>
              <a:t>CNS, </a:t>
            </a:r>
            <a:r>
              <a:rPr lang="en-US" altLang="ja-JP" dirty="0" smtClean="0"/>
              <a:t>Tokyo</a:t>
            </a:r>
            <a:r>
              <a:rPr lang="en-US" altLang="ja-JP" dirty="0"/>
              <a:t>)</a:t>
            </a:r>
          </a:p>
          <a:p>
            <a:r>
              <a:rPr lang="en-US" altLang="ja-JP" dirty="0" smtClean="0"/>
              <a:t>	In</a:t>
            </a:r>
            <a:r>
              <a:rPr lang="en-US" altLang="ja-JP" dirty="0"/>
              <a:t>-Beam Gamma-Ray Spectroscopy of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	Very </a:t>
            </a:r>
            <a:r>
              <a:rPr lang="en-US" altLang="ja-JP" dirty="0"/>
              <a:t>Neutron-Rich N=32 and 34 Nuclei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1529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800100" y="28575"/>
            <a:ext cx="82296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 anchor="ctr"/>
          <a:lstStyle/>
          <a:p>
            <a:pPr marL="39688" algn="ctr" defTabSz="822325"/>
            <a:r>
              <a:rPr kumimoji="0" lang="en-US" altLang="ja-JP" sz="25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Helvetica" pitchFamily="34" charset="0"/>
              </a:rPr>
              <a:t>Region of Interest</a:t>
            </a:r>
            <a:endParaRPr kumimoji="0" lang="en-US" altLang="ja-JP" sz="2500" dirty="0"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Helvetica" pitchFamily="34" charset="0"/>
            </a:endParaRPr>
          </a:p>
        </p:txBody>
      </p:sp>
      <p:pic>
        <p:nvPicPr>
          <p:cNvPr id="32814" name="Picture 61"/>
          <p:cNvPicPr>
            <a:picLocks noChangeArrowheads="1"/>
          </p:cNvPicPr>
          <p:nvPr/>
        </p:nvPicPr>
        <p:blipFill rotWithShape="1">
          <a:blip r:embed="rId3" cstate="print"/>
          <a:srcRect l="90088" b="53554"/>
          <a:stretch/>
        </p:blipFill>
        <p:spPr bwMode="auto">
          <a:xfrm>
            <a:off x="8009556" y="861735"/>
            <a:ext cx="1163128" cy="5021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81" name="Rectangle 116"/>
          <p:cNvSpPr>
            <a:spLocks/>
          </p:cNvSpPr>
          <p:nvPr/>
        </p:nvSpPr>
        <p:spPr bwMode="auto">
          <a:xfrm>
            <a:off x="8009045" y="1660525"/>
            <a:ext cx="1076325" cy="4387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2859" name="Picture 8"/>
          <p:cNvPicPr>
            <a:picLocks noChangeArrowheads="1"/>
          </p:cNvPicPr>
          <p:nvPr/>
        </p:nvPicPr>
        <p:blipFill rotWithShape="1">
          <a:blip r:embed="rId3" cstate="print"/>
          <a:srcRect l="6023" t="8811" r="28688" b="52439"/>
          <a:stretch/>
        </p:blipFill>
        <p:spPr bwMode="auto">
          <a:xfrm>
            <a:off x="141099" y="1660525"/>
            <a:ext cx="7666714" cy="418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2860" name="Group 9"/>
          <p:cNvGrpSpPr>
            <a:grpSpLocks/>
          </p:cNvGrpSpPr>
          <p:nvPr/>
        </p:nvGrpSpPr>
        <p:grpSpPr bwMode="auto">
          <a:xfrm>
            <a:off x="4489214" y="2581529"/>
            <a:ext cx="48583" cy="1446214"/>
            <a:chOff x="0" y="0"/>
            <a:chExt cx="34" cy="1012"/>
          </a:xfrm>
        </p:grpSpPr>
        <p:sp>
          <p:nvSpPr>
            <p:cNvPr id="32896" name="Line 10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7" name="Line 11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1" name="Group 12"/>
          <p:cNvGrpSpPr>
            <a:grpSpLocks/>
          </p:cNvGrpSpPr>
          <p:nvPr/>
        </p:nvGrpSpPr>
        <p:grpSpPr bwMode="auto">
          <a:xfrm>
            <a:off x="3014585" y="3316068"/>
            <a:ext cx="48583" cy="1240428"/>
            <a:chOff x="0" y="0"/>
            <a:chExt cx="34" cy="868"/>
          </a:xfrm>
        </p:grpSpPr>
        <p:sp>
          <p:nvSpPr>
            <p:cNvPr id="32894" name="Line 13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5" name="Line 14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2" name="Group 15"/>
          <p:cNvGrpSpPr>
            <a:grpSpLocks/>
          </p:cNvGrpSpPr>
          <p:nvPr/>
        </p:nvGrpSpPr>
        <p:grpSpPr bwMode="auto">
          <a:xfrm>
            <a:off x="2007207" y="3799092"/>
            <a:ext cx="48583" cy="1447643"/>
            <a:chOff x="0" y="0"/>
            <a:chExt cx="34" cy="1012"/>
          </a:xfrm>
        </p:grpSpPr>
        <p:sp>
          <p:nvSpPr>
            <p:cNvPr id="32892" name="Line 16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3" name="Line 17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3" name="Group 18"/>
          <p:cNvGrpSpPr>
            <a:grpSpLocks/>
          </p:cNvGrpSpPr>
          <p:nvPr/>
        </p:nvGrpSpPr>
        <p:grpSpPr bwMode="auto">
          <a:xfrm rot="16200000">
            <a:off x="2485888" y="3297617"/>
            <a:ext cx="45730" cy="2249096"/>
            <a:chOff x="0" y="0"/>
            <a:chExt cx="31" cy="1573"/>
          </a:xfrm>
        </p:grpSpPr>
        <p:sp>
          <p:nvSpPr>
            <p:cNvPr id="32890" name="Line 19"/>
            <p:cNvSpPr>
              <a:spLocks noChangeShapeType="1"/>
            </p:cNvSpPr>
            <p:nvPr/>
          </p:nvSpPr>
          <p:spPr bwMode="auto">
            <a:xfrm>
              <a:off x="3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1" name="Line 20"/>
            <p:cNvSpPr>
              <a:spLocks noChangeShapeType="1"/>
            </p:cNvSpPr>
            <p:nvPr/>
          </p:nvSpPr>
          <p:spPr bwMode="auto">
            <a:xfrm>
              <a:off x="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4" name="Group 21"/>
          <p:cNvGrpSpPr>
            <a:grpSpLocks/>
          </p:cNvGrpSpPr>
          <p:nvPr/>
        </p:nvGrpSpPr>
        <p:grpSpPr bwMode="auto">
          <a:xfrm rot="16200000">
            <a:off x="1912897" y="3829204"/>
            <a:ext cx="44301" cy="1798991"/>
            <a:chOff x="0" y="0"/>
            <a:chExt cx="31" cy="1258"/>
          </a:xfrm>
        </p:grpSpPr>
        <p:sp>
          <p:nvSpPr>
            <p:cNvPr id="32888" name="Line 22"/>
            <p:cNvSpPr>
              <a:spLocks noChangeShapeType="1"/>
            </p:cNvSpPr>
            <p:nvPr/>
          </p:nvSpPr>
          <p:spPr bwMode="auto">
            <a:xfrm>
              <a:off x="3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9" name="Line 23"/>
            <p:cNvSpPr>
              <a:spLocks noChangeShapeType="1"/>
            </p:cNvSpPr>
            <p:nvPr/>
          </p:nvSpPr>
          <p:spPr bwMode="auto">
            <a:xfrm>
              <a:off x="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5" name="Group 24"/>
          <p:cNvGrpSpPr>
            <a:grpSpLocks/>
          </p:cNvGrpSpPr>
          <p:nvPr/>
        </p:nvGrpSpPr>
        <p:grpSpPr bwMode="auto">
          <a:xfrm rot="16200000">
            <a:off x="3747610" y="2267286"/>
            <a:ext cx="45730" cy="2696343"/>
            <a:chOff x="0" y="0"/>
            <a:chExt cx="31" cy="1887"/>
          </a:xfrm>
        </p:grpSpPr>
        <p:sp>
          <p:nvSpPr>
            <p:cNvPr id="32886" name="Line 25"/>
            <p:cNvSpPr>
              <a:spLocks noChangeShapeType="1"/>
            </p:cNvSpPr>
            <p:nvPr/>
          </p:nvSpPr>
          <p:spPr bwMode="auto">
            <a:xfrm>
              <a:off x="3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7" name="Line 26"/>
            <p:cNvSpPr>
              <a:spLocks noChangeShapeType="1"/>
            </p:cNvSpPr>
            <p:nvPr/>
          </p:nvSpPr>
          <p:spPr bwMode="auto">
            <a:xfrm>
              <a:off x="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6" name="Group 27"/>
          <p:cNvGrpSpPr>
            <a:grpSpLocks/>
          </p:cNvGrpSpPr>
          <p:nvPr/>
        </p:nvGrpSpPr>
        <p:grpSpPr bwMode="auto">
          <a:xfrm rot="16200000">
            <a:off x="6313923" y="813952"/>
            <a:ext cx="45730" cy="3146448"/>
            <a:chOff x="0" y="0"/>
            <a:chExt cx="31" cy="2202"/>
          </a:xfrm>
        </p:grpSpPr>
        <p:sp>
          <p:nvSpPr>
            <p:cNvPr id="32884" name="Line 28"/>
            <p:cNvSpPr>
              <a:spLocks noChangeShapeType="1"/>
            </p:cNvSpPr>
            <p:nvPr/>
          </p:nvSpPr>
          <p:spPr bwMode="auto">
            <a:xfrm>
              <a:off x="3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5" name="Line 29"/>
            <p:cNvSpPr>
              <a:spLocks noChangeShapeType="1"/>
            </p:cNvSpPr>
            <p:nvPr/>
          </p:nvSpPr>
          <p:spPr bwMode="auto">
            <a:xfrm>
              <a:off x="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7" name="Group 30"/>
          <p:cNvGrpSpPr>
            <a:grpSpLocks/>
          </p:cNvGrpSpPr>
          <p:nvPr/>
        </p:nvGrpSpPr>
        <p:grpSpPr bwMode="auto">
          <a:xfrm>
            <a:off x="6458245" y="1882716"/>
            <a:ext cx="48583" cy="1240428"/>
            <a:chOff x="0" y="0"/>
            <a:chExt cx="34" cy="868"/>
          </a:xfrm>
        </p:grpSpPr>
        <p:sp>
          <p:nvSpPr>
            <p:cNvPr id="32882" name="Line 31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3" name="Line 32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8" name="Group 33"/>
          <p:cNvGrpSpPr>
            <a:grpSpLocks/>
          </p:cNvGrpSpPr>
          <p:nvPr/>
        </p:nvGrpSpPr>
        <p:grpSpPr bwMode="auto">
          <a:xfrm>
            <a:off x="1654268" y="4113487"/>
            <a:ext cx="48583" cy="1240428"/>
            <a:chOff x="0" y="0"/>
            <a:chExt cx="34" cy="868"/>
          </a:xfrm>
        </p:grpSpPr>
        <p:sp>
          <p:nvSpPr>
            <p:cNvPr id="32880" name="Line 34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1" name="Line 35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2871" name="Rectangle 38"/>
          <p:cNvSpPr>
            <a:spLocks/>
          </p:cNvSpPr>
          <p:nvPr/>
        </p:nvSpPr>
        <p:spPr bwMode="auto">
          <a:xfrm rot="16200000">
            <a:off x="1738547" y="3481851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N=28</a:t>
            </a:r>
          </a:p>
        </p:txBody>
      </p:sp>
      <p:sp>
        <p:nvSpPr>
          <p:cNvPr id="32872" name="Rectangle 39"/>
          <p:cNvSpPr>
            <a:spLocks/>
          </p:cNvSpPr>
          <p:nvPr/>
        </p:nvSpPr>
        <p:spPr bwMode="auto">
          <a:xfrm rot="16200000">
            <a:off x="2703058" y="3027408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N=50</a:t>
            </a:r>
          </a:p>
        </p:txBody>
      </p:sp>
      <p:sp>
        <p:nvSpPr>
          <p:cNvPr id="32873" name="Rectangle 40"/>
          <p:cNvSpPr>
            <a:spLocks/>
          </p:cNvSpPr>
          <p:nvPr/>
        </p:nvSpPr>
        <p:spPr bwMode="auto">
          <a:xfrm rot="16200000">
            <a:off x="4166256" y="2254284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N=82</a:t>
            </a:r>
          </a:p>
        </p:txBody>
      </p:sp>
      <p:sp>
        <p:nvSpPr>
          <p:cNvPr id="32874" name="Rectangle 41"/>
          <p:cNvSpPr>
            <a:spLocks/>
          </p:cNvSpPr>
          <p:nvPr/>
        </p:nvSpPr>
        <p:spPr bwMode="auto">
          <a:xfrm rot="16200000">
            <a:off x="6118135" y="3516149"/>
            <a:ext cx="541616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N=126</a:t>
            </a:r>
          </a:p>
        </p:txBody>
      </p:sp>
      <p:sp>
        <p:nvSpPr>
          <p:cNvPr id="32875" name="Rectangle 42"/>
          <p:cNvSpPr>
            <a:spLocks/>
          </p:cNvSpPr>
          <p:nvPr/>
        </p:nvSpPr>
        <p:spPr bwMode="auto">
          <a:xfrm>
            <a:off x="2817396" y="4535061"/>
            <a:ext cx="440103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Z=20</a:t>
            </a:r>
          </a:p>
        </p:txBody>
      </p:sp>
      <p:sp>
        <p:nvSpPr>
          <p:cNvPr id="32876" name="Rectangle 43"/>
          <p:cNvSpPr>
            <a:spLocks/>
          </p:cNvSpPr>
          <p:nvPr/>
        </p:nvSpPr>
        <p:spPr bwMode="auto">
          <a:xfrm>
            <a:off x="3630443" y="4224954"/>
            <a:ext cx="441532" cy="197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Z=28</a:t>
            </a:r>
          </a:p>
        </p:txBody>
      </p:sp>
      <p:sp>
        <p:nvSpPr>
          <p:cNvPr id="32877" name="Rectangle 44"/>
          <p:cNvSpPr>
            <a:spLocks/>
          </p:cNvSpPr>
          <p:nvPr/>
        </p:nvSpPr>
        <p:spPr bwMode="auto">
          <a:xfrm>
            <a:off x="5096499" y="3426106"/>
            <a:ext cx="441532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Z=50</a:t>
            </a:r>
          </a:p>
        </p:txBody>
      </p:sp>
      <p:grpSp>
        <p:nvGrpSpPr>
          <p:cNvPr id="32776" name="Group 47"/>
          <p:cNvGrpSpPr>
            <a:grpSpLocks/>
          </p:cNvGrpSpPr>
          <p:nvPr/>
        </p:nvGrpSpPr>
        <p:grpSpPr bwMode="auto">
          <a:xfrm>
            <a:off x="2511913" y="2408238"/>
            <a:ext cx="4873625" cy="2122487"/>
            <a:chOff x="0" y="0"/>
            <a:chExt cx="3411" cy="1485"/>
          </a:xfrm>
        </p:grpSpPr>
        <p:sp>
          <p:nvSpPr>
            <p:cNvPr id="32853" name="Line 48"/>
            <p:cNvSpPr>
              <a:spLocks noChangeShapeType="1"/>
            </p:cNvSpPr>
            <p:nvPr/>
          </p:nvSpPr>
          <p:spPr bwMode="auto">
            <a:xfrm>
              <a:off x="0" y="1483"/>
              <a:ext cx="266" cy="1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4" name="AutoShape 49"/>
            <p:cNvSpPr>
              <a:spLocks/>
            </p:cNvSpPr>
            <p:nvPr/>
          </p:nvSpPr>
          <p:spPr bwMode="auto">
            <a:xfrm>
              <a:off x="269" y="1112"/>
              <a:ext cx="1149" cy="373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3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643" y="19307"/>
                    <a:pt x="6313" y="11318"/>
                    <a:pt x="9913" y="7693"/>
                  </a:cubicBezTo>
                  <a:cubicBezTo>
                    <a:pt x="13513" y="4068"/>
                    <a:pt x="19174" y="162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5" name="Line 50"/>
            <p:cNvSpPr>
              <a:spLocks noChangeShapeType="1"/>
            </p:cNvSpPr>
            <p:nvPr/>
          </p:nvSpPr>
          <p:spPr bwMode="auto">
            <a:xfrm rot="10800000" flipH="1">
              <a:off x="1423" y="853"/>
              <a:ext cx="1" cy="245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6" name="AutoShape 51"/>
            <p:cNvSpPr>
              <a:spLocks/>
            </p:cNvSpPr>
            <p:nvPr/>
          </p:nvSpPr>
          <p:spPr bwMode="auto">
            <a:xfrm>
              <a:off x="1429" y="433"/>
              <a:ext cx="1368" cy="429"/>
            </a:xfrm>
            <a:custGeom>
              <a:avLst/>
              <a:gdLst>
                <a:gd name="T0" fmla="*/ 0 w 21600"/>
                <a:gd name="T1" fmla="*/ 0 h 21221"/>
                <a:gd name="T2" fmla="*/ 1 w 21600"/>
                <a:gd name="T3" fmla="*/ 0 h 21221"/>
                <a:gd name="T4" fmla="*/ 4 w 21600"/>
                <a:gd name="T5" fmla="*/ 0 h 21221"/>
                <a:gd name="T6" fmla="*/ 6 w 21600"/>
                <a:gd name="T7" fmla="*/ 0 h 21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221"/>
                <a:gd name="T14" fmla="*/ 21600 w 21600"/>
                <a:gd name="T15" fmla="*/ 21221 h 21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21">
                  <a:moveTo>
                    <a:pt x="0" y="21221"/>
                  </a:moveTo>
                  <a:cubicBezTo>
                    <a:pt x="789" y="20842"/>
                    <a:pt x="2081" y="21600"/>
                    <a:pt x="4732" y="18821"/>
                  </a:cubicBezTo>
                  <a:cubicBezTo>
                    <a:pt x="7383" y="16042"/>
                    <a:pt x="13100" y="7579"/>
                    <a:pt x="15904" y="4421"/>
                  </a:cubicBezTo>
                  <a:cubicBezTo>
                    <a:pt x="18708" y="1263"/>
                    <a:pt x="20417" y="94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7" name="Line 52"/>
            <p:cNvSpPr>
              <a:spLocks noChangeShapeType="1"/>
            </p:cNvSpPr>
            <p:nvPr/>
          </p:nvSpPr>
          <p:spPr bwMode="auto">
            <a:xfrm rot="10800000" flipH="1">
              <a:off x="2810" y="230"/>
              <a:ext cx="1" cy="184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8" name="AutoShape 53"/>
            <p:cNvSpPr>
              <a:spLocks/>
            </p:cNvSpPr>
            <p:nvPr/>
          </p:nvSpPr>
          <p:spPr bwMode="auto">
            <a:xfrm>
              <a:off x="2794" y="0"/>
              <a:ext cx="617" cy="2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508" y="20138"/>
                    <a:pt x="5449" y="16200"/>
                    <a:pt x="9049" y="12600"/>
                  </a:cubicBezTo>
                  <a:cubicBezTo>
                    <a:pt x="12649" y="9000"/>
                    <a:pt x="18973" y="258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32777" name="Rectangle 55"/>
          <p:cNvSpPr>
            <a:spLocks/>
          </p:cNvSpPr>
          <p:nvPr/>
        </p:nvSpPr>
        <p:spPr bwMode="auto">
          <a:xfrm rot="20166501">
            <a:off x="4482000" y="3998913"/>
            <a:ext cx="12604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defTabSz="822325"/>
            <a:r>
              <a:rPr kumimoji="0" lang="en-US" altLang="ja-JP" sz="2000" i="1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</a:t>
            </a:r>
            <a:r>
              <a:rPr kumimoji="0" lang="en-US" altLang="ja-JP" sz="2000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-process</a:t>
            </a:r>
          </a:p>
        </p:txBody>
      </p:sp>
      <p:sp>
        <p:nvSpPr>
          <p:cNvPr id="32778" name="Rectangle 56"/>
          <p:cNvSpPr>
            <a:spLocks/>
          </p:cNvSpPr>
          <p:nvPr/>
        </p:nvSpPr>
        <p:spPr bwMode="auto">
          <a:xfrm>
            <a:off x="4673068" y="1497013"/>
            <a:ext cx="24399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86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Kr/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136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Xe/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238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U  1p</a:t>
            </a:r>
            <a:r>
              <a:rPr kumimoji="0" lang="el-GR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Times New Roman" pitchFamily="18" charset="0"/>
              </a:rPr>
              <a:t>μ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A</a:t>
            </a:r>
          </a:p>
        </p:txBody>
      </p:sp>
      <p:sp>
        <p:nvSpPr>
          <p:cNvPr id="32787" name="Rectangle 125"/>
          <p:cNvSpPr>
            <a:spLocks noChangeArrowheads="1"/>
          </p:cNvSpPr>
          <p:nvPr/>
        </p:nvSpPr>
        <p:spPr bwMode="auto">
          <a:xfrm>
            <a:off x="0" y="721276"/>
            <a:ext cx="9172684" cy="6136723"/>
          </a:xfrm>
          <a:prstGeom prst="rect">
            <a:avLst/>
          </a:prstGeom>
          <a:solidFill>
            <a:srgbClr val="C0C0C0">
              <a:alpha val="5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2789" name="Oval 117"/>
          <p:cNvSpPr>
            <a:spLocks/>
          </p:cNvSpPr>
          <p:nvPr/>
        </p:nvSpPr>
        <p:spPr bwMode="auto">
          <a:xfrm>
            <a:off x="4429613" y="3579813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0" name="Oval 54"/>
          <p:cNvSpPr>
            <a:spLocks/>
          </p:cNvSpPr>
          <p:nvPr/>
        </p:nvSpPr>
        <p:spPr bwMode="auto">
          <a:xfrm>
            <a:off x="2234194" y="4682938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1" name="Oval 54"/>
          <p:cNvSpPr>
            <a:spLocks/>
          </p:cNvSpPr>
          <p:nvPr/>
        </p:nvSpPr>
        <p:spPr bwMode="auto">
          <a:xfrm>
            <a:off x="1548300" y="4955520"/>
            <a:ext cx="325438" cy="17210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 dirty="0"/>
          </a:p>
        </p:txBody>
      </p:sp>
      <p:sp>
        <p:nvSpPr>
          <p:cNvPr id="32792" name="Oval 117"/>
          <p:cNvSpPr>
            <a:spLocks/>
          </p:cNvSpPr>
          <p:nvPr/>
        </p:nvSpPr>
        <p:spPr bwMode="auto">
          <a:xfrm>
            <a:off x="3038963" y="3533775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3873056" y="4516045"/>
            <a:ext cx="402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Collectivity: 		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(E2),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kumimoji="1"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(2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Type of Coll.: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(2</a:t>
            </a:r>
            <a:r>
              <a:rPr lang="en-US" altLang="ja-JP" baseline="30000" dirty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 / </a:t>
            </a:r>
            <a:r>
              <a:rPr lang="en-US" altLang="ja-JP" i="1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(4</a:t>
            </a:r>
            <a:r>
              <a:rPr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Single Part.: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J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  <a:cs typeface="Symbol" charset="2"/>
              </a:rPr>
              <a:t>π</a:t>
            </a:r>
          </a:p>
          <a:p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20588" y="5334001"/>
            <a:ext cx="132105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Island of</a:t>
            </a:r>
          </a:p>
          <a:p>
            <a:r>
              <a:rPr lang="en-US" altLang="ja-JP" dirty="0" smtClean="0"/>
              <a:t>Inversion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422399" y="3947459"/>
            <a:ext cx="109517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N=34</a:t>
            </a:r>
          </a:p>
          <a:p>
            <a:r>
              <a:rPr kumimoji="1" lang="en-US" altLang="ja-JP" dirty="0" smtClean="0"/>
              <a:t>Magic#</a:t>
            </a:r>
            <a:endParaRPr kumimoji="1" lang="ja-JP" altLang="en-US" dirty="0"/>
          </a:p>
        </p:txBody>
      </p:sp>
      <p:sp>
        <p:nvSpPr>
          <p:cNvPr id="59" name="Oval 54"/>
          <p:cNvSpPr>
            <a:spLocks/>
          </p:cNvSpPr>
          <p:nvPr/>
        </p:nvSpPr>
        <p:spPr bwMode="auto">
          <a:xfrm>
            <a:off x="1905488" y="4832350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0" name="Oval 54"/>
          <p:cNvSpPr>
            <a:spLocks/>
          </p:cNvSpPr>
          <p:nvPr/>
        </p:nvSpPr>
        <p:spPr bwMode="auto">
          <a:xfrm rot="19535138">
            <a:off x="2958000" y="4298950"/>
            <a:ext cx="334963" cy="16033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528047" y="2662519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100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398682" y="3128683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132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206377" y="4521200"/>
            <a:ext cx="80021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78</a:t>
            </a:r>
            <a:r>
              <a:rPr lang="en-US" altLang="ja-JP" dirty="0" smtClean="0"/>
              <a:t>Ni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562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-1" y="1491591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ＭＳ Ｐゴシック"/>
              </a:rPr>
              <a:t>SUNFLOWER experiments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 bwMode="auto">
          <a:xfrm>
            <a:off x="0" y="736622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0" y="3711544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-1" y="4671480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-1" y="5424664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0" y="5926783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4339" name="テキスト ボックス 2"/>
          <p:cNvSpPr txBox="1">
            <a:spLocks noChangeArrowheads="1"/>
          </p:cNvSpPr>
          <p:nvPr/>
        </p:nvSpPr>
        <p:spPr bwMode="auto">
          <a:xfrm>
            <a:off x="173427" y="693125"/>
            <a:ext cx="9040636" cy="605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2008	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DayOne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 / 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48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Ca</a:t>
            </a: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32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Ne		H. Scheit, P. Doornenbal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PRL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103(2009)032501</a:t>
            </a:r>
            <a:r>
              <a:rPr lang="en-US" altLang="ja-JP" sz="1600" dirty="0" smtClean="0">
                <a:latin typeface="Arial"/>
                <a:ea typeface="ＭＳ Ｐゴシック"/>
              </a:rPr>
              <a:t>, </a:t>
            </a:r>
            <a:r>
              <a:rPr lang="hu-HU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CPL29(2012)102301</a:t>
            </a:r>
            <a:endParaRPr lang="en-US" altLang="ja-JP" sz="1600" dirty="0" smtClean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31,33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Na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H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. Scheit, P. Doornenbal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PRC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81(2010)041305</a:t>
            </a:r>
            <a:endParaRPr lang="en-US" altLang="ja-JP" sz="1600" dirty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2010		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  <a:sym typeface="Wingdings" pitchFamily="2" charset="2"/>
              </a:rPr>
              <a:t>48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  <a:sym typeface="Wingdings" pitchFamily="2" charset="2"/>
              </a:rPr>
              <a:t>Ca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			</a:t>
            </a: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~</a:t>
            </a:r>
            <a:r>
              <a:rPr lang="en-US" altLang="ja-JP" baseline="30000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42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Si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S. Takeuchi, M. Matsushita</a:t>
            </a:r>
            <a:r>
              <a:rPr lang="en-US" altLang="ja-JP" dirty="0" smtClean="0">
                <a:solidFill>
                  <a:srgbClr val="FF0000"/>
                </a:solidFill>
                <a:latin typeface="Arial"/>
                <a:ea typeface="ＭＳ Ｐゴシック"/>
                <a:sym typeface="Wingdings" pitchFamily="2" charset="2"/>
              </a:rPr>
              <a:t>	</a:t>
            </a:r>
            <a:r>
              <a:rPr lang="hu-HU" altLang="ja-JP" sz="1600" i="1" dirty="0" smtClean="0">
                <a:solidFill>
                  <a:srgbClr val="FF0000"/>
                </a:solidFill>
                <a:latin typeface="Arial"/>
                <a:cs typeface="Arial"/>
              </a:rPr>
              <a:t>PRL</a:t>
            </a:r>
            <a:r>
              <a:rPr lang="hu-HU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 109(2012)182501</a:t>
            </a:r>
            <a:endParaRPr lang="en-US" altLang="ja-JP" sz="1600" dirty="0">
              <a:solidFill>
                <a:srgbClr val="FF0000"/>
              </a:solidFill>
              <a:latin typeface="Arial"/>
              <a:ea typeface="ＭＳ Ｐゴシック"/>
              <a:cs typeface="Arial"/>
              <a:sym typeface="Wingdings" pitchFamily="2" charset="2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sz="1600" baseline="30000" dirty="0">
                <a:solidFill>
                  <a:srgbClr val="000000"/>
                </a:solidFill>
                <a:latin typeface="Arial"/>
                <a:ea typeface="ＭＳ Ｐゴシック"/>
                <a:cs typeface="Arial"/>
                <a:sym typeface="Wingdings" pitchFamily="2" charset="2"/>
              </a:rPr>
              <a:t>	</a:t>
            </a:r>
            <a:r>
              <a:rPr lang="en-US" altLang="ja-JP" sz="1600" baseline="300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  <a:sym typeface="Wingdings" pitchFamily="2" charset="2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36,38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Mg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P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. Doornenbal, H.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Scheit	</a:t>
            </a:r>
            <a:r>
              <a:rPr lang="hu-HU" altLang="ja-JP" sz="1600" i="1" dirty="0" smtClean="0">
                <a:solidFill>
                  <a:srgbClr val="FF0000"/>
                </a:solidFill>
                <a:latin typeface="Arial"/>
                <a:ea typeface="ＭＳ Ｐゴシック"/>
                <a:sym typeface="Wingdings" pitchFamily="2" charset="2"/>
              </a:rPr>
              <a:t>PRL </a:t>
            </a:r>
            <a:r>
              <a:rPr lang="hu-HU" altLang="ja-JP" sz="1600" dirty="0" smtClean="0">
                <a:solidFill>
                  <a:srgbClr val="FF0000"/>
                </a:solidFill>
                <a:latin typeface="Arial"/>
                <a:ea typeface="ＭＳ Ｐゴシック"/>
                <a:sym typeface="Wingdings" pitchFamily="2" charset="2"/>
              </a:rPr>
              <a:t>111(2013)212502</a:t>
            </a:r>
            <a:endParaRPr lang="en-US" altLang="ja-JP" dirty="0">
              <a:solidFill>
                <a:srgbClr val="FF0000"/>
              </a:solidFill>
              <a:latin typeface="Arial"/>
              <a:ea typeface="ＭＳ Ｐゴシック"/>
              <a:sym typeface="Wingdings" pitchFamily="2" charset="2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29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F		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P.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Doornenbal</a:t>
            </a: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~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Al, P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D. </a:t>
            </a:r>
            <a:r>
              <a:rPr lang="en-US" altLang="ja-JP" dirty="0" err="1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Steppenbeck</a:t>
            </a:r>
            <a:endParaRPr lang="en-US" altLang="ja-JP" dirty="0">
              <a:solidFill>
                <a:srgbClr val="000000"/>
              </a:solidFill>
              <a:latin typeface="Arial"/>
              <a:ea typeface="ＭＳ Ｐゴシック"/>
              <a:sym typeface="Wingdings" pitchFamily="2" charset="2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baseline="30000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33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Mg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D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en-US" altLang="ja-JP" dirty="0" err="1">
                <a:solidFill>
                  <a:srgbClr val="000000"/>
                </a:solidFill>
                <a:latin typeface="Arial"/>
                <a:ea typeface="ＭＳ Ｐゴシック"/>
              </a:rPr>
              <a:t>Bazin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US" altLang="ja-JP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baseline="30000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40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Mg test	P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Fallon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, </a:t>
            </a:r>
            <a:r>
              <a:rPr lang="en-US" altLang="ja-JP" dirty="0" err="1">
                <a:solidFill>
                  <a:srgbClr val="000000"/>
                </a:solidFill>
                <a:latin typeface="Arial"/>
                <a:ea typeface="ＭＳ Ｐゴシック"/>
              </a:rPr>
              <a:t>H.L.Crawford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 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PRC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89(2014)041303</a:t>
            </a:r>
            <a:endParaRPr lang="en-US" altLang="ja-JP" sz="1600" dirty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	31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Ne, 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22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C	T. Nakamura			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cs typeface="Arial"/>
              </a:rPr>
              <a:t>PRL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103</a:t>
            </a:r>
            <a:r>
              <a:rPr lang="en-US" altLang="ja-JP" sz="1600" dirty="0">
                <a:solidFill>
                  <a:srgbClr val="FF0000"/>
                </a:solidFill>
                <a:latin typeface="Arial"/>
                <a:cs typeface="Arial"/>
              </a:rPr>
              <a:t>(2009)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262501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hu-HU" altLang="ja-JP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altLang="ja-JP" sz="1600" i="1" dirty="0" smtClean="0">
                <a:solidFill>
                  <a:srgbClr val="FF0000"/>
                </a:solidFill>
                <a:latin typeface="Arial"/>
                <a:cs typeface="Arial"/>
              </a:rPr>
              <a:t>PRL</a:t>
            </a:r>
            <a:r>
              <a:rPr lang="hu-HU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112(2014) 142501</a:t>
            </a:r>
            <a:endParaRPr lang="en-US" altLang="ja-JP" sz="16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		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cs typeface="Arial"/>
              </a:rPr>
              <a:t>N. Kobayashi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			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cs typeface="Arial"/>
              </a:rPr>
              <a:t>PRC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86</a:t>
            </a:r>
            <a:r>
              <a:rPr lang="en-US" altLang="ja-JP" sz="1600" dirty="0">
                <a:solidFill>
                  <a:srgbClr val="FF0000"/>
                </a:solidFill>
                <a:latin typeface="Arial"/>
                <a:cs typeface="Arial"/>
              </a:rPr>
              <a:t>(2012)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054604</a:t>
            </a:r>
            <a:endParaRPr lang="en-US" altLang="ja-JP" sz="1600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2011	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238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U 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</a:endParaRP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78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Ni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K. </a:t>
            </a:r>
            <a:r>
              <a:rPr lang="en-US" altLang="ja-JP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Yoneda</a:t>
            </a:r>
            <a:endParaRPr lang="en-US" altLang="ja-JP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~</a:t>
            </a:r>
            <a:r>
              <a:rPr lang="en-US" altLang="ja-JP" baseline="30000" dirty="0">
                <a:solidFill>
                  <a:srgbClr val="000000"/>
                </a:solidFill>
                <a:latin typeface="Arial"/>
                <a:ea typeface="ＭＳ Ｐゴシック"/>
              </a:rPr>
              <a:t>132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Sn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H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Wang, NA			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PRC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88(2013)054318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sz="1600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								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PTEP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2014</a:t>
            </a:r>
            <a:r>
              <a:rPr lang="en-US" altLang="ja-JP" sz="1600" dirty="0">
                <a:solidFill>
                  <a:srgbClr val="FF0000"/>
                </a:solidFill>
                <a:latin typeface="Arial"/>
                <a:ea typeface="ＭＳ Ｐゴシック"/>
              </a:rPr>
              <a:t>: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023D02</a:t>
            </a:r>
            <a:r>
              <a:rPr lang="en-US" altLang="ja-JP" sz="1600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, </a:t>
            </a:r>
            <a:r>
              <a:rPr lang="hu-HU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CPL</a:t>
            </a:r>
            <a:r>
              <a:rPr lang="hu-HU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30(2013) 042501</a:t>
            </a:r>
            <a:endParaRPr lang="en-US" altLang="ja-JP" dirty="0" smtClean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2012		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124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Xe / 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70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Zn  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10x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Sn		A. Obertelli, P. Doornenbal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54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Ca		D. Steppenbeck, S. 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Takeuchi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Nature 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502(2013)207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2013</a:t>
            </a: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238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U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</a:endParaRP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74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Ni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G. de Angelis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2014</a:t>
            </a: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238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U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</a:endParaRP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136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Sn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H. Wang, NA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SEASTAR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P. Doornenbal, A. Obertelli	</a:t>
            </a:r>
            <a:endParaRPr lang="en-US" altLang="ja-JP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3868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presentation_ページ_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t="16776" r="52288" b="8714"/>
          <a:stretch/>
        </p:blipFill>
        <p:spPr>
          <a:xfrm>
            <a:off x="140656" y="1150471"/>
            <a:ext cx="3974353" cy="510988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B(E2) Systematics in </a:t>
            </a:r>
            <a:r>
              <a:rPr kumimoji="1" lang="en-US" altLang="ja-JP" dirty="0" err="1" smtClean="0"/>
              <a:t>Sn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46282" y="1329827"/>
            <a:ext cx="45105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ARIS Talk on Monday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en-US" altLang="ja-JP" sz="2800" dirty="0" smtClean="0"/>
              <a:t>Anna </a:t>
            </a:r>
            <a:r>
              <a:rPr lang="en-US" altLang="ja-JP" sz="2800" dirty="0" err="1" smtClean="0"/>
              <a:t>Corsi</a:t>
            </a:r>
            <a:r>
              <a:rPr lang="en-US" altLang="ja-JP" sz="2800" dirty="0"/>
              <a:t> </a:t>
            </a:r>
            <a:r>
              <a:rPr lang="en-US" altLang="ja-JP" sz="2000" dirty="0" smtClean="0"/>
              <a:t>(</a:t>
            </a:r>
            <a:r>
              <a:rPr lang="en-US" altLang="ja-JP" sz="2000" dirty="0"/>
              <a:t>CEA </a:t>
            </a:r>
            <a:r>
              <a:rPr lang="en-US" altLang="ja-JP" sz="2000" dirty="0" err="1"/>
              <a:t>Saclay</a:t>
            </a:r>
            <a:r>
              <a:rPr lang="en-US" altLang="ja-JP" sz="2000" dirty="0" smtClean="0"/>
              <a:t>)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Shell Evolution towards </a:t>
            </a:r>
            <a:r>
              <a:rPr lang="en-US" altLang="ja-JP" sz="2000" baseline="30000" dirty="0"/>
              <a:t>100</a:t>
            </a:r>
            <a:r>
              <a:rPr lang="en-US" altLang="ja-JP" sz="2000" dirty="0"/>
              <a:t>Sn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03081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800100" y="28575"/>
            <a:ext cx="82296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 anchor="ctr"/>
          <a:lstStyle/>
          <a:p>
            <a:pPr marL="39688" algn="ctr" defTabSz="822325"/>
            <a:r>
              <a:rPr kumimoji="0" lang="en-US" altLang="ja-JP" sz="25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Helvetica" pitchFamily="34" charset="0"/>
              </a:rPr>
              <a:t>Region of Interest</a:t>
            </a:r>
            <a:endParaRPr kumimoji="0" lang="en-US" altLang="ja-JP" sz="2500" dirty="0"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Helvetica" pitchFamily="34" charset="0"/>
            </a:endParaRPr>
          </a:p>
        </p:txBody>
      </p:sp>
      <p:pic>
        <p:nvPicPr>
          <p:cNvPr id="32814" name="Picture 61"/>
          <p:cNvPicPr>
            <a:picLocks noChangeArrowheads="1"/>
          </p:cNvPicPr>
          <p:nvPr/>
        </p:nvPicPr>
        <p:blipFill rotWithShape="1">
          <a:blip r:embed="rId3" cstate="print"/>
          <a:srcRect l="90088" b="53554"/>
          <a:stretch/>
        </p:blipFill>
        <p:spPr bwMode="auto">
          <a:xfrm>
            <a:off x="8009556" y="861735"/>
            <a:ext cx="1163128" cy="5021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81" name="Rectangle 116"/>
          <p:cNvSpPr>
            <a:spLocks/>
          </p:cNvSpPr>
          <p:nvPr/>
        </p:nvSpPr>
        <p:spPr bwMode="auto">
          <a:xfrm>
            <a:off x="8009045" y="1660525"/>
            <a:ext cx="1076325" cy="4387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2859" name="Picture 8"/>
          <p:cNvPicPr>
            <a:picLocks noChangeArrowheads="1"/>
          </p:cNvPicPr>
          <p:nvPr/>
        </p:nvPicPr>
        <p:blipFill rotWithShape="1">
          <a:blip r:embed="rId3" cstate="print"/>
          <a:srcRect l="6023" t="8811" r="28688" b="52439"/>
          <a:stretch/>
        </p:blipFill>
        <p:spPr bwMode="auto">
          <a:xfrm>
            <a:off x="141099" y="1660525"/>
            <a:ext cx="7666714" cy="418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2860" name="Group 9"/>
          <p:cNvGrpSpPr>
            <a:grpSpLocks/>
          </p:cNvGrpSpPr>
          <p:nvPr/>
        </p:nvGrpSpPr>
        <p:grpSpPr bwMode="auto">
          <a:xfrm>
            <a:off x="4489214" y="2581529"/>
            <a:ext cx="48583" cy="1446214"/>
            <a:chOff x="0" y="0"/>
            <a:chExt cx="34" cy="1012"/>
          </a:xfrm>
        </p:grpSpPr>
        <p:sp>
          <p:nvSpPr>
            <p:cNvPr id="32896" name="Line 10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7" name="Line 11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1" name="Group 12"/>
          <p:cNvGrpSpPr>
            <a:grpSpLocks/>
          </p:cNvGrpSpPr>
          <p:nvPr/>
        </p:nvGrpSpPr>
        <p:grpSpPr bwMode="auto">
          <a:xfrm>
            <a:off x="3014585" y="3316068"/>
            <a:ext cx="48583" cy="1240428"/>
            <a:chOff x="0" y="0"/>
            <a:chExt cx="34" cy="868"/>
          </a:xfrm>
        </p:grpSpPr>
        <p:sp>
          <p:nvSpPr>
            <p:cNvPr id="32894" name="Line 13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5" name="Line 14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2" name="Group 15"/>
          <p:cNvGrpSpPr>
            <a:grpSpLocks/>
          </p:cNvGrpSpPr>
          <p:nvPr/>
        </p:nvGrpSpPr>
        <p:grpSpPr bwMode="auto">
          <a:xfrm>
            <a:off x="2007207" y="3799092"/>
            <a:ext cx="48583" cy="1447643"/>
            <a:chOff x="0" y="0"/>
            <a:chExt cx="34" cy="1012"/>
          </a:xfrm>
        </p:grpSpPr>
        <p:sp>
          <p:nvSpPr>
            <p:cNvPr id="32892" name="Line 16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3" name="Line 17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3" name="Group 18"/>
          <p:cNvGrpSpPr>
            <a:grpSpLocks/>
          </p:cNvGrpSpPr>
          <p:nvPr/>
        </p:nvGrpSpPr>
        <p:grpSpPr bwMode="auto">
          <a:xfrm rot="16200000">
            <a:off x="2485888" y="3297617"/>
            <a:ext cx="45730" cy="2249096"/>
            <a:chOff x="0" y="0"/>
            <a:chExt cx="31" cy="1573"/>
          </a:xfrm>
        </p:grpSpPr>
        <p:sp>
          <p:nvSpPr>
            <p:cNvPr id="32890" name="Line 19"/>
            <p:cNvSpPr>
              <a:spLocks noChangeShapeType="1"/>
            </p:cNvSpPr>
            <p:nvPr/>
          </p:nvSpPr>
          <p:spPr bwMode="auto">
            <a:xfrm>
              <a:off x="3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1" name="Line 20"/>
            <p:cNvSpPr>
              <a:spLocks noChangeShapeType="1"/>
            </p:cNvSpPr>
            <p:nvPr/>
          </p:nvSpPr>
          <p:spPr bwMode="auto">
            <a:xfrm>
              <a:off x="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4" name="Group 21"/>
          <p:cNvGrpSpPr>
            <a:grpSpLocks/>
          </p:cNvGrpSpPr>
          <p:nvPr/>
        </p:nvGrpSpPr>
        <p:grpSpPr bwMode="auto">
          <a:xfrm rot="16200000">
            <a:off x="1912897" y="3829204"/>
            <a:ext cx="44301" cy="1798991"/>
            <a:chOff x="0" y="0"/>
            <a:chExt cx="31" cy="1258"/>
          </a:xfrm>
        </p:grpSpPr>
        <p:sp>
          <p:nvSpPr>
            <p:cNvPr id="32888" name="Line 22"/>
            <p:cNvSpPr>
              <a:spLocks noChangeShapeType="1"/>
            </p:cNvSpPr>
            <p:nvPr/>
          </p:nvSpPr>
          <p:spPr bwMode="auto">
            <a:xfrm>
              <a:off x="3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9" name="Line 23"/>
            <p:cNvSpPr>
              <a:spLocks noChangeShapeType="1"/>
            </p:cNvSpPr>
            <p:nvPr/>
          </p:nvSpPr>
          <p:spPr bwMode="auto">
            <a:xfrm>
              <a:off x="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5" name="Group 24"/>
          <p:cNvGrpSpPr>
            <a:grpSpLocks/>
          </p:cNvGrpSpPr>
          <p:nvPr/>
        </p:nvGrpSpPr>
        <p:grpSpPr bwMode="auto">
          <a:xfrm rot="16200000">
            <a:off x="3747610" y="2267286"/>
            <a:ext cx="45730" cy="2696343"/>
            <a:chOff x="0" y="0"/>
            <a:chExt cx="31" cy="1887"/>
          </a:xfrm>
        </p:grpSpPr>
        <p:sp>
          <p:nvSpPr>
            <p:cNvPr id="32886" name="Line 25"/>
            <p:cNvSpPr>
              <a:spLocks noChangeShapeType="1"/>
            </p:cNvSpPr>
            <p:nvPr/>
          </p:nvSpPr>
          <p:spPr bwMode="auto">
            <a:xfrm>
              <a:off x="3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7" name="Line 26"/>
            <p:cNvSpPr>
              <a:spLocks noChangeShapeType="1"/>
            </p:cNvSpPr>
            <p:nvPr/>
          </p:nvSpPr>
          <p:spPr bwMode="auto">
            <a:xfrm>
              <a:off x="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6" name="Group 27"/>
          <p:cNvGrpSpPr>
            <a:grpSpLocks/>
          </p:cNvGrpSpPr>
          <p:nvPr/>
        </p:nvGrpSpPr>
        <p:grpSpPr bwMode="auto">
          <a:xfrm rot="16200000">
            <a:off x="6313923" y="813952"/>
            <a:ext cx="45730" cy="3146448"/>
            <a:chOff x="0" y="0"/>
            <a:chExt cx="31" cy="2202"/>
          </a:xfrm>
        </p:grpSpPr>
        <p:sp>
          <p:nvSpPr>
            <p:cNvPr id="32884" name="Line 28"/>
            <p:cNvSpPr>
              <a:spLocks noChangeShapeType="1"/>
            </p:cNvSpPr>
            <p:nvPr/>
          </p:nvSpPr>
          <p:spPr bwMode="auto">
            <a:xfrm>
              <a:off x="3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5" name="Line 29"/>
            <p:cNvSpPr>
              <a:spLocks noChangeShapeType="1"/>
            </p:cNvSpPr>
            <p:nvPr/>
          </p:nvSpPr>
          <p:spPr bwMode="auto">
            <a:xfrm>
              <a:off x="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7" name="Group 30"/>
          <p:cNvGrpSpPr>
            <a:grpSpLocks/>
          </p:cNvGrpSpPr>
          <p:nvPr/>
        </p:nvGrpSpPr>
        <p:grpSpPr bwMode="auto">
          <a:xfrm>
            <a:off x="6458245" y="1882716"/>
            <a:ext cx="48583" cy="1240428"/>
            <a:chOff x="0" y="0"/>
            <a:chExt cx="34" cy="868"/>
          </a:xfrm>
        </p:grpSpPr>
        <p:sp>
          <p:nvSpPr>
            <p:cNvPr id="32882" name="Line 31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3" name="Line 32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8" name="Group 33"/>
          <p:cNvGrpSpPr>
            <a:grpSpLocks/>
          </p:cNvGrpSpPr>
          <p:nvPr/>
        </p:nvGrpSpPr>
        <p:grpSpPr bwMode="auto">
          <a:xfrm>
            <a:off x="1654268" y="4113487"/>
            <a:ext cx="48583" cy="1240428"/>
            <a:chOff x="0" y="0"/>
            <a:chExt cx="34" cy="868"/>
          </a:xfrm>
        </p:grpSpPr>
        <p:sp>
          <p:nvSpPr>
            <p:cNvPr id="32880" name="Line 34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1" name="Line 35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2871" name="Rectangle 38"/>
          <p:cNvSpPr>
            <a:spLocks/>
          </p:cNvSpPr>
          <p:nvPr/>
        </p:nvSpPr>
        <p:spPr bwMode="auto">
          <a:xfrm rot="16200000">
            <a:off x="1738547" y="3481851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N=28</a:t>
            </a:r>
          </a:p>
        </p:txBody>
      </p:sp>
      <p:sp>
        <p:nvSpPr>
          <p:cNvPr id="32872" name="Rectangle 39"/>
          <p:cNvSpPr>
            <a:spLocks/>
          </p:cNvSpPr>
          <p:nvPr/>
        </p:nvSpPr>
        <p:spPr bwMode="auto">
          <a:xfrm rot="16200000">
            <a:off x="2703058" y="3027408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N=50</a:t>
            </a:r>
          </a:p>
        </p:txBody>
      </p:sp>
      <p:sp>
        <p:nvSpPr>
          <p:cNvPr id="32873" name="Rectangle 40"/>
          <p:cNvSpPr>
            <a:spLocks/>
          </p:cNvSpPr>
          <p:nvPr/>
        </p:nvSpPr>
        <p:spPr bwMode="auto">
          <a:xfrm rot="16200000">
            <a:off x="4166256" y="2254284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N=82</a:t>
            </a:r>
          </a:p>
        </p:txBody>
      </p:sp>
      <p:sp>
        <p:nvSpPr>
          <p:cNvPr id="32874" name="Rectangle 41"/>
          <p:cNvSpPr>
            <a:spLocks/>
          </p:cNvSpPr>
          <p:nvPr/>
        </p:nvSpPr>
        <p:spPr bwMode="auto">
          <a:xfrm rot="16200000">
            <a:off x="6118135" y="3516149"/>
            <a:ext cx="541616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N=126</a:t>
            </a:r>
          </a:p>
        </p:txBody>
      </p:sp>
      <p:sp>
        <p:nvSpPr>
          <p:cNvPr id="32875" name="Rectangle 42"/>
          <p:cNvSpPr>
            <a:spLocks/>
          </p:cNvSpPr>
          <p:nvPr/>
        </p:nvSpPr>
        <p:spPr bwMode="auto">
          <a:xfrm>
            <a:off x="2817396" y="4535061"/>
            <a:ext cx="440103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Z=20</a:t>
            </a:r>
          </a:p>
        </p:txBody>
      </p:sp>
      <p:sp>
        <p:nvSpPr>
          <p:cNvPr id="32876" name="Rectangle 43"/>
          <p:cNvSpPr>
            <a:spLocks/>
          </p:cNvSpPr>
          <p:nvPr/>
        </p:nvSpPr>
        <p:spPr bwMode="auto">
          <a:xfrm>
            <a:off x="3630443" y="4224954"/>
            <a:ext cx="441532" cy="197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Z=28</a:t>
            </a:r>
          </a:p>
        </p:txBody>
      </p:sp>
      <p:sp>
        <p:nvSpPr>
          <p:cNvPr id="32877" name="Rectangle 44"/>
          <p:cNvSpPr>
            <a:spLocks/>
          </p:cNvSpPr>
          <p:nvPr/>
        </p:nvSpPr>
        <p:spPr bwMode="auto">
          <a:xfrm>
            <a:off x="5096499" y="3426106"/>
            <a:ext cx="441532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Z=50</a:t>
            </a:r>
          </a:p>
        </p:txBody>
      </p:sp>
      <p:grpSp>
        <p:nvGrpSpPr>
          <p:cNvPr id="32776" name="Group 47"/>
          <p:cNvGrpSpPr>
            <a:grpSpLocks/>
          </p:cNvGrpSpPr>
          <p:nvPr/>
        </p:nvGrpSpPr>
        <p:grpSpPr bwMode="auto">
          <a:xfrm>
            <a:off x="2511913" y="2408238"/>
            <a:ext cx="4873625" cy="2122487"/>
            <a:chOff x="0" y="0"/>
            <a:chExt cx="3411" cy="1485"/>
          </a:xfrm>
        </p:grpSpPr>
        <p:sp>
          <p:nvSpPr>
            <p:cNvPr id="32853" name="Line 48"/>
            <p:cNvSpPr>
              <a:spLocks noChangeShapeType="1"/>
            </p:cNvSpPr>
            <p:nvPr/>
          </p:nvSpPr>
          <p:spPr bwMode="auto">
            <a:xfrm>
              <a:off x="0" y="1483"/>
              <a:ext cx="266" cy="1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4" name="AutoShape 49"/>
            <p:cNvSpPr>
              <a:spLocks/>
            </p:cNvSpPr>
            <p:nvPr/>
          </p:nvSpPr>
          <p:spPr bwMode="auto">
            <a:xfrm>
              <a:off x="269" y="1112"/>
              <a:ext cx="1149" cy="373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3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643" y="19307"/>
                    <a:pt x="6313" y="11318"/>
                    <a:pt x="9913" y="7693"/>
                  </a:cubicBezTo>
                  <a:cubicBezTo>
                    <a:pt x="13513" y="4068"/>
                    <a:pt x="19174" y="162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5" name="Line 50"/>
            <p:cNvSpPr>
              <a:spLocks noChangeShapeType="1"/>
            </p:cNvSpPr>
            <p:nvPr/>
          </p:nvSpPr>
          <p:spPr bwMode="auto">
            <a:xfrm rot="10800000" flipH="1">
              <a:off x="1423" y="853"/>
              <a:ext cx="1" cy="245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6" name="AutoShape 51"/>
            <p:cNvSpPr>
              <a:spLocks/>
            </p:cNvSpPr>
            <p:nvPr/>
          </p:nvSpPr>
          <p:spPr bwMode="auto">
            <a:xfrm>
              <a:off x="1429" y="433"/>
              <a:ext cx="1368" cy="429"/>
            </a:xfrm>
            <a:custGeom>
              <a:avLst/>
              <a:gdLst>
                <a:gd name="T0" fmla="*/ 0 w 21600"/>
                <a:gd name="T1" fmla="*/ 0 h 21221"/>
                <a:gd name="T2" fmla="*/ 1 w 21600"/>
                <a:gd name="T3" fmla="*/ 0 h 21221"/>
                <a:gd name="T4" fmla="*/ 4 w 21600"/>
                <a:gd name="T5" fmla="*/ 0 h 21221"/>
                <a:gd name="T6" fmla="*/ 6 w 21600"/>
                <a:gd name="T7" fmla="*/ 0 h 21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221"/>
                <a:gd name="T14" fmla="*/ 21600 w 21600"/>
                <a:gd name="T15" fmla="*/ 21221 h 21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21">
                  <a:moveTo>
                    <a:pt x="0" y="21221"/>
                  </a:moveTo>
                  <a:cubicBezTo>
                    <a:pt x="789" y="20842"/>
                    <a:pt x="2081" y="21600"/>
                    <a:pt x="4732" y="18821"/>
                  </a:cubicBezTo>
                  <a:cubicBezTo>
                    <a:pt x="7383" y="16042"/>
                    <a:pt x="13100" y="7579"/>
                    <a:pt x="15904" y="4421"/>
                  </a:cubicBezTo>
                  <a:cubicBezTo>
                    <a:pt x="18708" y="1263"/>
                    <a:pt x="20417" y="94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7" name="Line 52"/>
            <p:cNvSpPr>
              <a:spLocks noChangeShapeType="1"/>
            </p:cNvSpPr>
            <p:nvPr/>
          </p:nvSpPr>
          <p:spPr bwMode="auto">
            <a:xfrm rot="10800000" flipH="1">
              <a:off x="2810" y="230"/>
              <a:ext cx="1" cy="184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8" name="AutoShape 53"/>
            <p:cNvSpPr>
              <a:spLocks/>
            </p:cNvSpPr>
            <p:nvPr/>
          </p:nvSpPr>
          <p:spPr bwMode="auto">
            <a:xfrm>
              <a:off x="2794" y="0"/>
              <a:ext cx="617" cy="2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508" y="20138"/>
                    <a:pt x="5449" y="16200"/>
                    <a:pt x="9049" y="12600"/>
                  </a:cubicBezTo>
                  <a:cubicBezTo>
                    <a:pt x="12649" y="9000"/>
                    <a:pt x="18973" y="258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32777" name="Rectangle 55"/>
          <p:cNvSpPr>
            <a:spLocks/>
          </p:cNvSpPr>
          <p:nvPr/>
        </p:nvSpPr>
        <p:spPr bwMode="auto">
          <a:xfrm rot="20166501">
            <a:off x="4482000" y="3998913"/>
            <a:ext cx="12604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defTabSz="822325"/>
            <a:r>
              <a:rPr kumimoji="0" lang="en-US" altLang="ja-JP" sz="2000" i="1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</a:t>
            </a:r>
            <a:r>
              <a:rPr kumimoji="0" lang="en-US" altLang="ja-JP" sz="2000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-process</a:t>
            </a:r>
          </a:p>
        </p:txBody>
      </p:sp>
      <p:sp>
        <p:nvSpPr>
          <p:cNvPr id="32778" name="Rectangle 56"/>
          <p:cNvSpPr>
            <a:spLocks/>
          </p:cNvSpPr>
          <p:nvPr/>
        </p:nvSpPr>
        <p:spPr bwMode="auto">
          <a:xfrm>
            <a:off x="4673068" y="1497013"/>
            <a:ext cx="24399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86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Kr/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136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Xe/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238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U  1p</a:t>
            </a:r>
            <a:r>
              <a:rPr kumimoji="0" lang="el-GR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Times New Roman" pitchFamily="18" charset="0"/>
              </a:rPr>
              <a:t>μ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A</a:t>
            </a:r>
          </a:p>
        </p:txBody>
      </p:sp>
      <p:sp>
        <p:nvSpPr>
          <p:cNvPr id="32787" name="Rectangle 125"/>
          <p:cNvSpPr>
            <a:spLocks noChangeArrowheads="1"/>
          </p:cNvSpPr>
          <p:nvPr/>
        </p:nvSpPr>
        <p:spPr bwMode="auto">
          <a:xfrm>
            <a:off x="0" y="721276"/>
            <a:ext cx="9172684" cy="6136723"/>
          </a:xfrm>
          <a:prstGeom prst="rect">
            <a:avLst/>
          </a:prstGeom>
          <a:solidFill>
            <a:srgbClr val="C0C0C0">
              <a:alpha val="5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2789" name="Oval 117"/>
          <p:cNvSpPr>
            <a:spLocks/>
          </p:cNvSpPr>
          <p:nvPr/>
        </p:nvSpPr>
        <p:spPr bwMode="auto">
          <a:xfrm>
            <a:off x="4429613" y="3579813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0" name="Oval 54"/>
          <p:cNvSpPr>
            <a:spLocks/>
          </p:cNvSpPr>
          <p:nvPr/>
        </p:nvSpPr>
        <p:spPr bwMode="auto">
          <a:xfrm>
            <a:off x="2234194" y="4682938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1" name="Oval 54"/>
          <p:cNvSpPr>
            <a:spLocks/>
          </p:cNvSpPr>
          <p:nvPr/>
        </p:nvSpPr>
        <p:spPr bwMode="auto">
          <a:xfrm>
            <a:off x="1548300" y="4955520"/>
            <a:ext cx="325438" cy="17210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 dirty="0"/>
          </a:p>
        </p:txBody>
      </p:sp>
      <p:sp>
        <p:nvSpPr>
          <p:cNvPr id="32792" name="Oval 117"/>
          <p:cNvSpPr>
            <a:spLocks/>
          </p:cNvSpPr>
          <p:nvPr/>
        </p:nvSpPr>
        <p:spPr bwMode="auto">
          <a:xfrm>
            <a:off x="3038963" y="3533775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3873056" y="4516045"/>
            <a:ext cx="402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Collectivity: 		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(E2),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kumimoji="1"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(2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Type of Coll.: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(2</a:t>
            </a:r>
            <a:r>
              <a:rPr lang="en-US" altLang="ja-JP" baseline="30000" dirty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 / </a:t>
            </a:r>
            <a:r>
              <a:rPr lang="en-US" altLang="ja-JP" i="1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(4</a:t>
            </a:r>
            <a:r>
              <a:rPr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Single Part.: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J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  <a:cs typeface="Symbol" charset="2"/>
              </a:rPr>
              <a:t>π</a:t>
            </a:r>
          </a:p>
          <a:p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20588" y="5334001"/>
            <a:ext cx="132105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Island of</a:t>
            </a:r>
          </a:p>
          <a:p>
            <a:r>
              <a:rPr lang="en-US" altLang="ja-JP" dirty="0" smtClean="0"/>
              <a:t>Inversion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422399" y="3947459"/>
            <a:ext cx="109517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N=34</a:t>
            </a:r>
          </a:p>
          <a:p>
            <a:r>
              <a:rPr kumimoji="1" lang="en-US" altLang="ja-JP" dirty="0" smtClean="0"/>
              <a:t>Magic#</a:t>
            </a:r>
            <a:endParaRPr kumimoji="1" lang="ja-JP" altLang="en-US" dirty="0"/>
          </a:p>
        </p:txBody>
      </p:sp>
      <p:sp>
        <p:nvSpPr>
          <p:cNvPr id="59" name="Oval 54"/>
          <p:cNvSpPr>
            <a:spLocks/>
          </p:cNvSpPr>
          <p:nvPr/>
        </p:nvSpPr>
        <p:spPr bwMode="auto">
          <a:xfrm>
            <a:off x="1905488" y="4832350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0" name="Oval 54"/>
          <p:cNvSpPr>
            <a:spLocks/>
          </p:cNvSpPr>
          <p:nvPr/>
        </p:nvSpPr>
        <p:spPr bwMode="auto">
          <a:xfrm rot="19535138">
            <a:off x="2958000" y="4298950"/>
            <a:ext cx="334963" cy="16033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528047" y="2662519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100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398682" y="3128683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132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206377" y="4521200"/>
            <a:ext cx="80021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78</a:t>
            </a:r>
            <a:r>
              <a:rPr lang="en-US" altLang="ja-JP" dirty="0" smtClean="0"/>
              <a:t>Ni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562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26Pd-Wnag-PhysRevC.88.0543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4710" r="6471" b="82762"/>
          <a:stretch/>
        </p:blipFill>
        <p:spPr>
          <a:xfrm>
            <a:off x="194235" y="862178"/>
            <a:ext cx="9084234" cy="1769100"/>
          </a:xfrm>
          <a:prstGeom prst="rect">
            <a:avLst/>
          </a:prstGeom>
        </p:spPr>
      </p:pic>
      <p:pic>
        <p:nvPicPr>
          <p:cNvPr id="3" name="図 2" descr="136Sn-WnagH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3432" r="14011" b="72682"/>
          <a:stretch/>
        </p:blipFill>
        <p:spPr>
          <a:xfrm>
            <a:off x="631480" y="3346824"/>
            <a:ext cx="8273461" cy="351117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83882" y="5079999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H. Wang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56778" y="1616635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H. Wang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329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26Pd-Wnag-PhysRevC.88.0543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4710" r="6471" b="82762"/>
          <a:stretch/>
        </p:blipFill>
        <p:spPr>
          <a:xfrm>
            <a:off x="194235" y="4438449"/>
            <a:ext cx="9084234" cy="1769100"/>
          </a:xfrm>
          <a:prstGeom prst="rect">
            <a:avLst/>
          </a:prstGeom>
        </p:spPr>
      </p:pic>
      <p:pic>
        <p:nvPicPr>
          <p:cNvPr id="3" name="図 2" descr="136Sn-WnagH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3432" r="14011" b="72682"/>
          <a:stretch/>
        </p:blipFill>
        <p:spPr>
          <a:xfrm>
            <a:off x="631480" y="689689"/>
            <a:ext cx="8273461" cy="351117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83882" y="2422864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H. Wang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56778" y="5192906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H. Wang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68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4235" y="782395"/>
            <a:ext cx="5719765" cy="358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12" y="2852936"/>
            <a:ext cx="373721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79512" y="6021289"/>
            <a:ext cx="3108419" cy="26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1100" dirty="0" smtClean="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J. </a:t>
            </a:r>
            <a:r>
              <a:rPr lang="en-US" altLang="ja-JP" sz="1100" dirty="0" err="1" smtClean="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Dobaczewski</a:t>
            </a:r>
            <a:r>
              <a:rPr lang="en-US" altLang="ja-JP" sz="1100" dirty="0" smtClean="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 et al., Phys. Rev. C 53,2809(1996)</a:t>
            </a:r>
            <a:endParaRPr lang="en-US" altLang="ja-JP" sz="1100" dirty="0">
              <a:solidFill>
                <a:prstClr val="black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736080"/>
            <a:ext cx="4320480" cy="212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10"/>
          <p:cNvSpPr>
            <a:spLocks noChangeShapeType="1"/>
          </p:cNvSpPr>
          <p:nvPr/>
        </p:nvSpPr>
        <p:spPr bwMode="auto">
          <a:xfrm rot="10800000">
            <a:off x="6228184" y="3068960"/>
            <a:ext cx="1152128" cy="288032"/>
          </a:xfrm>
          <a:prstGeom prst="line">
            <a:avLst/>
          </a:prstGeom>
          <a:noFill/>
          <a:ln w="25400">
            <a:solidFill>
              <a:srgbClr val="FFC1FF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/>
            <a:endParaRPr lang="ja-JP" altLang="en-US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4" name="Line 111"/>
          <p:cNvSpPr>
            <a:spLocks noChangeShapeType="1"/>
          </p:cNvSpPr>
          <p:nvPr/>
        </p:nvSpPr>
        <p:spPr bwMode="auto">
          <a:xfrm rot="10800000">
            <a:off x="7452318" y="2492894"/>
            <a:ext cx="432049" cy="720081"/>
          </a:xfrm>
          <a:prstGeom prst="line">
            <a:avLst/>
          </a:prstGeom>
          <a:noFill/>
          <a:ln w="25400">
            <a:solidFill>
              <a:srgbClr val="FFC1FF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/>
            <a:endParaRPr lang="ja-JP" altLang="en-US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5" name="Line 112"/>
          <p:cNvSpPr>
            <a:spLocks noChangeShapeType="1"/>
          </p:cNvSpPr>
          <p:nvPr/>
        </p:nvSpPr>
        <p:spPr bwMode="auto">
          <a:xfrm rot="10800000" flipH="1">
            <a:off x="8316416" y="1988840"/>
            <a:ext cx="504056" cy="1152128"/>
          </a:xfrm>
          <a:prstGeom prst="line">
            <a:avLst/>
          </a:prstGeom>
          <a:noFill/>
          <a:ln w="25400">
            <a:solidFill>
              <a:srgbClr val="FFC1FF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/>
            <a:endParaRPr lang="ja-JP" altLang="en-US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6" name="Rectangle 113"/>
          <p:cNvSpPr>
            <a:spLocks/>
          </p:cNvSpPr>
          <p:nvPr/>
        </p:nvSpPr>
        <p:spPr bwMode="auto">
          <a:xfrm>
            <a:off x="5708661" y="3356992"/>
            <a:ext cx="3543859" cy="491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defTabSz="822325"/>
            <a:r>
              <a:rPr kumimoji="0" lang="en-US" altLang="ja-JP" sz="1400" i="1" dirty="0" smtClean="0">
                <a:solidFill>
                  <a:srgbClr val="FFC1FF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Times New Roman" pitchFamily="18" charset="0"/>
              </a:rPr>
              <a:t>                               r</a:t>
            </a:r>
            <a:r>
              <a:rPr kumimoji="0" lang="en-US" altLang="ja-JP" sz="1400" dirty="0" smtClean="0">
                <a:solidFill>
                  <a:srgbClr val="FFC1FF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Times New Roman" pitchFamily="18" charset="0"/>
              </a:rPr>
              <a:t>-process </a:t>
            </a:r>
            <a:r>
              <a:rPr kumimoji="0" lang="en-US" altLang="ja-JP" sz="1400" dirty="0">
                <a:solidFill>
                  <a:srgbClr val="FFC1FF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Times New Roman" pitchFamily="18" charset="0"/>
              </a:rPr>
              <a:t>waiting points </a:t>
            </a:r>
            <a:endParaRPr kumimoji="0" lang="en-US" altLang="ja-JP" sz="2300" dirty="0">
              <a:solidFill>
                <a:srgbClr val="000000"/>
              </a:solidFill>
              <a:latin typeface="Calibri"/>
              <a:ea typeface="ＭＳ Ｐゴシック"/>
              <a:sym typeface="Arial" charset="0"/>
            </a:endParaRPr>
          </a:p>
          <a:p>
            <a:pPr marL="39688" defTabSz="822325"/>
            <a:r>
              <a:rPr kumimoji="0" lang="en-US" altLang="ja-JP" sz="1400" dirty="0">
                <a:solidFill>
                  <a:srgbClr val="FFC1FF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Times New Roman" pitchFamily="18" charset="0"/>
              </a:rPr>
              <a:t> </a:t>
            </a:r>
            <a:r>
              <a:rPr kumimoji="0" lang="en-US" altLang="ja-JP" sz="1400" dirty="0" smtClean="0">
                <a:solidFill>
                  <a:srgbClr val="FFC1FF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Times New Roman" pitchFamily="18" charset="0"/>
              </a:rPr>
              <a:t>corresponding </a:t>
            </a:r>
            <a:r>
              <a:rPr kumimoji="0" lang="en-US" altLang="ja-JP" sz="1400" dirty="0">
                <a:solidFill>
                  <a:srgbClr val="FFC1FF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Times New Roman" pitchFamily="18" charset="0"/>
              </a:rPr>
              <a:t>to </a:t>
            </a:r>
            <a:r>
              <a:rPr kumimoji="0" lang="en-US" altLang="ja-JP" sz="1400" i="1" dirty="0">
                <a:solidFill>
                  <a:srgbClr val="FFC1FF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Times New Roman" pitchFamily="18" charset="0"/>
              </a:rPr>
              <a:t>r</a:t>
            </a:r>
            <a:r>
              <a:rPr kumimoji="0" lang="en-US" altLang="ja-JP" sz="1400" dirty="0">
                <a:solidFill>
                  <a:srgbClr val="FFC1FF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Times New Roman" pitchFamily="18" charset="0"/>
              </a:rPr>
              <a:t>-process abundance peak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251520" y="6211669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Significant changes in the shell structure with (very) 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large </a:t>
            </a:r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N/Z</a:t>
            </a:r>
            <a:endParaRPr lang="ja-JP" altLang="en-US" i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923928" y="4437112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Shell quenching at </a:t>
            </a:r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=82 and the </a:t>
            </a:r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r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-process abundance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27584" y="59765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Shell structure of the nuclei beyond 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132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Sn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2555776" y="2924944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/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N/Z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~1.6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79512" y="291565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N/Z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~ 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右矢印 24"/>
          <p:cNvSpPr/>
          <p:nvPr/>
        </p:nvSpPr>
        <p:spPr>
          <a:xfrm rot="10800000">
            <a:off x="1115616" y="2852936"/>
            <a:ext cx="1224136" cy="43204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475656" y="2852936"/>
            <a:ext cx="576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N/Z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右矢印 26"/>
          <p:cNvSpPr/>
          <p:nvPr/>
        </p:nvSpPr>
        <p:spPr>
          <a:xfrm rot="10800000">
            <a:off x="1403648" y="5445224"/>
            <a:ext cx="1080120" cy="50405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403648" y="5157192"/>
            <a:ext cx="1584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Shell reordering</a:t>
            </a:r>
            <a:endParaRPr lang="ja-JP" altLang="en-US" sz="1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0" y="1052736"/>
            <a:ext cx="334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Quenching or NOT Quenching at </a:t>
            </a:r>
            <a:r>
              <a:rPr lang="en-US" altLang="ja-JP" sz="20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=82, this is the question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6588224" y="5075892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Quenching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524328" y="5805264"/>
            <a:ext cx="1202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0070C0"/>
                </a:solidFill>
                <a:latin typeface="Calibri"/>
                <a:ea typeface="ＭＳ Ｐゴシック"/>
              </a:rPr>
              <a:t>Not </a:t>
            </a:r>
          </a:p>
          <a:p>
            <a:pPr defTabSz="914400"/>
            <a:r>
              <a:rPr lang="en-US" altLang="ja-JP" dirty="0" smtClean="0">
                <a:solidFill>
                  <a:srgbClr val="0070C0"/>
                </a:solidFill>
                <a:latin typeface="Calibri"/>
                <a:ea typeface="ＭＳ Ｐゴシック"/>
              </a:rPr>
              <a:t>Quenching</a:t>
            </a:r>
            <a:endParaRPr lang="ja-JP" altLang="en-US" dirty="0">
              <a:solidFill>
                <a:srgbClr val="0070C0"/>
              </a:solidFill>
              <a:latin typeface="Calibri"/>
              <a:ea typeface="ＭＳ Ｐゴシック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2843808" y="3645024"/>
            <a:ext cx="0" cy="432048"/>
          </a:xfrm>
          <a:prstGeom prst="line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827584" y="3810526"/>
            <a:ext cx="1791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ja-JP" sz="1600" dirty="0" smtClean="0">
                <a:solidFill>
                  <a:srgbClr val="FF0000"/>
                </a:solidFill>
                <a:latin typeface="Calibri"/>
                <a:ea typeface="ＭＳ Ｐゴシック"/>
              </a:rPr>
              <a:t>Shell gap disappear</a:t>
            </a:r>
            <a:endParaRPr lang="ja-JP" altLang="en-US" sz="16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0" y="2062589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=82 magic number disappear in neutron-rich region</a:t>
            </a:r>
          </a:p>
        </p:txBody>
      </p:sp>
      <p:sp>
        <p:nvSpPr>
          <p:cNvPr id="39" name="上矢印吹き出し 38"/>
          <p:cNvSpPr/>
          <p:nvPr/>
        </p:nvSpPr>
        <p:spPr>
          <a:xfrm>
            <a:off x="2627784" y="5301208"/>
            <a:ext cx="1008112" cy="504056"/>
          </a:xfrm>
          <a:prstGeom prst="upArrow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Stability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" name="右矢印 40"/>
          <p:cNvSpPr/>
          <p:nvPr/>
        </p:nvSpPr>
        <p:spPr>
          <a:xfrm rot="10800000">
            <a:off x="683568" y="3789040"/>
            <a:ext cx="1944216" cy="432048"/>
          </a:xfrm>
          <a:prstGeom prst="rightArrow">
            <a:avLst/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sz="140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0" name="上矢印吹き出し 39"/>
          <p:cNvSpPr/>
          <p:nvPr/>
        </p:nvSpPr>
        <p:spPr>
          <a:xfrm>
            <a:off x="35496" y="5013176"/>
            <a:ext cx="1296144" cy="792088"/>
          </a:xfrm>
          <a:prstGeom prst="upArrow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Neutron-drip line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7321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06"/>
          <p:cNvGrpSpPr/>
          <p:nvPr/>
        </p:nvGrpSpPr>
        <p:grpSpPr>
          <a:xfrm>
            <a:off x="432049" y="1340768"/>
            <a:ext cx="8676455" cy="3888432"/>
            <a:chOff x="179512" y="1844824"/>
            <a:chExt cx="8676455" cy="3888432"/>
          </a:xfrm>
        </p:grpSpPr>
        <p:grpSp>
          <p:nvGrpSpPr>
            <p:cNvPr id="3" name="グループ化 81"/>
            <p:cNvGrpSpPr/>
            <p:nvPr/>
          </p:nvGrpSpPr>
          <p:grpSpPr>
            <a:xfrm>
              <a:off x="179512" y="1844824"/>
              <a:ext cx="8676455" cy="432048"/>
              <a:chOff x="0" y="476672"/>
              <a:chExt cx="11228355" cy="504056"/>
            </a:xfrm>
          </p:grpSpPr>
          <p:grpSp>
            <p:nvGrpSpPr>
              <p:cNvPr id="4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5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95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96" name="正方形/長方形 95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97" name="正方形/長方形 96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98" name="正方形/長方形 97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99" name="正方形/長方形 98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0" name="正方形/長方形 99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1" name="正方形/長方形 100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2" name="正方形/長方形 101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3" name="正方形/長方形 102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4" name="正方形/長方形 103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5" name="正方形/長方形 104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6" name="正方形/長方形 105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90" name="正方形/長方形 89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91" name="正方形/長方形 90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92" name="正方形/長方形 91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93" name="正方形/長方形 92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94" name="正方形/長方形 93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84" name="正方形/長方形 83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5" name="正方形/長方形 84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6" name="正方形/長方形 85"/>
              <p:cNvSpPr/>
              <p:nvPr/>
            </p:nvSpPr>
            <p:spPr>
              <a:xfrm>
                <a:off x="969721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7" name="正方形/長方形 86"/>
              <p:cNvSpPr/>
              <p:nvPr/>
            </p:nvSpPr>
            <p:spPr>
              <a:xfrm>
                <a:off x="10207595" y="476672"/>
                <a:ext cx="510380" cy="50405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8" name="正方形/長方形 87"/>
              <p:cNvSpPr/>
              <p:nvPr/>
            </p:nvSpPr>
            <p:spPr>
              <a:xfrm>
                <a:off x="1071797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6" name="グループ化 106"/>
            <p:cNvGrpSpPr/>
            <p:nvPr/>
          </p:nvGrpSpPr>
          <p:grpSpPr>
            <a:xfrm>
              <a:off x="179512" y="2276872"/>
              <a:ext cx="8676455" cy="432048"/>
              <a:chOff x="0" y="476672"/>
              <a:chExt cx="11228355" cy="504056"/>
            </a:xfrm>
          </p:grpSpPr>
          <p:grpSp>
            <p:nvGrpSpPr>
              <p:cNvPr id="7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8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120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1" name="正方形/長方形 120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2" name="正方形/長方形 121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3" name="正方形/長方形 122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4" name="正方形/長方形 123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5" name="正方形/長方形 124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6" name="正方形/長方形 125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7" name="正方形/長方形 126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8" name="正方形/長方形 127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9" name="正方形/長方形 128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30" name="正方形/長方形 129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31" name="正方形/長方形 130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115" name="正方形/長方形 114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16" name="正方形/長方形 115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17" name="正方形/長方形 116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18" name="正方形/長方形 117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19" name="正方形/長方形 118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109" name="正方形/長方形 108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10" name="正方形/長方形 109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11" name="正方形/長方形 110"/>
              <p:cNvSpPr/>
              <p:nvPr/>
            </p:nvSpPr>
            <p:spPr>
              <a:xfrm>
                <a:off x="969721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12" name="正方形/長方形 111"/>
              <p:cNvSpPr/>
              <p:nvPr/>
            </p:nvSpPr>
            <p:spPr>
              <a:xfrm>
                <a:off x="1020759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13" name="正方形/長方形 112"/>
              <p:cNvSpPr/>
              <p:nvPr/>
            </p:nvSpPr>
            <p:spPr>
              <a:xfrm>
                <a:off x="1071797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9" name="グループ化 131"/>
            <p:cNvGrpSpPr/>
            <p:nvPr/>
          </p:nvGrpSpPr>
          <p:grpSpPr>
            <a:xfrm>
              <a:off x="179512" y="2708920"/>
              <a:ext cx="8676455" cy="432048"/>
              <a:chOff x="0" y="476672"/>
              <a:chExt cx="11228355" cy="504056"/>
            </a:xfrm>
          </p:grpSpPr>
          <p:grpSp>
            <p:nvGrpSpPr>
              <p:cNvPr id="10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11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145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46" name="正方形/長方形 145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47" name="正方形/長方形 146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48" name="正方形/長方形 147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49" name="正方形/長方形 148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0" name="正方形/長方形 149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1" name="正方形/長方形 150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2" name="正方形/長方形 151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3" name="正方形/長方形 152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4" name="正方形/長方形 153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5" name="正方形/長方形 154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6" name="正方形/長方形 155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140" name="正方形/長方形 139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41" name="正方形/長方形 140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42" name="正方形/長方形 141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43" name="正方形/長方形 142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44" name="正方形/長方形 143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134" name="正方形/長方形 133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35" name="正方形/長方形 134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36" name="正方形/長方形 135"/>
              <p:cNvSpPr/>
              <p:nvPr/>
            </p:nvSpPr>
            <p:spPr>
              <a:xfrm>
                <a:off x="969721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37" name="正方形/長方形 136"/>
              <p:cNvSpPr/>
              <p:nvPr/>
            </p:nvSpPr>
            <p:spPr>
              <a:xfrm>
                <a:off x="10207595" y="476672"/>
                <a:ext cx="510380" cy="50405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38" name="正方形/長方形 137"/>
              <p:cNvSpPr/>
              <p:nvPr/>
            </p:nvSpPr>
            <p:spPr>
              <a:xfrm>
                <a:off x="1071797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12" name="グループ化 156"/>
            <p:cNvGrpSpPr/>
            <p:nvPr/>
          </p:nvGrpSpPr>
          <p:grpSpPr>
            <a:xfrm>
              <a:off x="179512" y="3140968"/>
              <a:ext cx="8676455" cy="432048"/>
              <a:chOff x="0" y="476672"/>
              <a:chExt cx="11228355" cy="504056"/>
            </a:xfrm>
          </p:grpSpPr>
          <p:grpSp>
            <p:nvGrpSpPr>
              <p:cNvPr id="13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14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170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1" name="正方形/長方形 170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2" name="正方形/長方形 171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3" name="正方形/長方形 172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4" name="正方形/長方形 173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5" name="正方形/長方形 174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6" name="正方形/長方形 175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7" name="正方形/長方形 176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8" name="正方形/長方形 177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9" name="正方形/長方形 178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80" name="正方形/長方形 179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81" name="正方形/長方形 180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165" name="正方形/長方形 164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66" name="正方形/長方形 165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67" name="正方形/長方形 166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68" name="正方形/長方形 167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69" name="正方形/長方形 168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159" name="正方形/長方形 158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0" name="正方形/長方形 159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1" name="正方形/長方形 160"/>
              <p:cNvSpPr/>
              <p:nvPr/>
            </p:nvSpPr>
            <p:spPr>
              <a:xfrm>
                <a:off x="969721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2" name="正方形/長方形 161"/>
              <p:cNvSpPr/>
              <p:nvPr/>
            </p:nvSpPr>
            <p:spPr>
              <a:xfrm>
                <a:off x="1020759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3" name="正方形/長方形 162"/>
              <p:cNvSpPr/>
              <p:nvPr/>
            </p:nvSpPr>
            <p:spPr>
              <a:xfrm>
                <a:off x="1071797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15" name="グループ化 181"/>
            <p:cNvGrpSpPr/>
            <p:nvPr/>
          </p:nvGrpSpPr>
          <p:grpSpPr>
            <a:xfrm>
              <a:off x="179512" y="3573016"/>
              <a:ext cx="8282071" cy="432048"/>
              <a:chOff x="0" y="476672"/>
              <a:chExt cx="10717975" cy="504056"/>
            </a:xfrm>
          </p:grpSpPr>
          <p:grpSp>
            <p:nvGrpSpPr>
              <p:cNvPr id="16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17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195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96" name="正方形/長方形 195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97" name="正方形/長方形 196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98" name="正方形/長方形 197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99" name="正方形/長方形 198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0" name="正方形/長方形 199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1" name="正方形/長方形 200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2" name="正方形/長方形 201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3" name="正方形/長方形 202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4" name="正方形/長方形 203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5" name="正方形/長方形 204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6" name="正方形/長方形 205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190" name="正方形/長方形 189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91" name="正方形/長方形 190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92" name="正方形/長方形 191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93" name="正方形/長方形 192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94" name="正方形/長方形 193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184" name="正方形/長方形 183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5" name="正方形/長方形 184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6" name="正方形/長方形 185"/>
              <p:cNvSpPr/>
              <p:nvPr/>
            </p:nvSpPr>
            <p:spPr>
              <a:xfrm>
                <a:off x="969721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7" name="正方形/長方形 186"/>
              <p:cNvSpPr/>
              <p:nvPr/>
            </p:nvSpPr>
            <p:spPr>
              <a:xfrm>
                <a:off x="1020759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18" name="グループ化 206"/>
            <p:cNvGrpSpPr/>
            <p:nvPr/>
          </p:nvGrpSpPr>
          <p:grpSpPr>
            <a:xfrm>
              <a:off x="179512" y="4005064"/>
              <a:ext cx="7493302" cy="432048"/>
              <a:chOff x="0" y="476672"/>
              <a:chExt cx="9697216" cy="504056"/>
            </a:xfrm>
          </p:grpSpPr>
          <p:grpSp>
            <p:nvGrpSpPr>
              <p:cNvPr id="19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20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220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1" name="正方形/長方形 220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2" name="正方形/長方形 221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3" name="正方形/長方形 222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4" name="正方形/長方形 223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5" name="正方形/長方形 224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6" name="正方形/長方形 225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7" name="正方形/長方形 226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8" name="正方形/長方形 227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9" name="正方形/長方形 228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30" name="正方形/長方形 229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31" name="正方形/長方形 230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215" name="正方形/長方形 214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16" name="正方形/長方形 215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17" name="正方形/長方形 216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18" name="正方形/長方形 217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19" name="正方形/長方形 218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209" name="正方形/長方形 208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0" name="正方形/長方形 209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21" name="グループ化 231"/>
            <p:cNvGrpSpPr/>
            <p:nvPr/>
          </p:nvGrpSpPr>
          <p:grpSpPr>
            <a:xfrm>
              <a:off x="179512" y="4437112"/>
              <a:ext cx="7098918" cy="432048"/>
              <a:chOff x="0" y="476672"/>
              <a:chExt cx="9186836" cy="504056"/>
            </a:xfrm>
          </p:grpSpPr>
          <p:grpSp>
            <p:nvGrpSpPr>
              <p:cNvPr id="22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23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245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46" name="正方形/長方形 245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47" name="正方形/長方形 246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48" name="正方形/長方形 247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49" name="正方形/長方形 248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0" name="正方形/長方形 249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1" name="正方形/長方形 250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2" name="正方形/長方形 251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3" name="正方形/長方形 252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4" name="正方形/長方形 253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5" name="正方形/長方形 254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6" name="正方形/長方形 255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240" name="正方形/長方形 239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 dirty="0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41" name="正方形/長方形 240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42" name="正方形/長方形 241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43" name="正方形/長方形 242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44" name="正方形/長方形 243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234" name="正方形/長方形 233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24" name="グループ化 42"/>
            <p:cNvGrpSpPr/>
            <p:nvPr/>
          </p:nvGrpSpPr>
          <p:grpSpPr>
            <a:xfrm>
              <a:off x="179512" y="4869160"/>
              <a:ext cx="6310149" cy="432048"/>
              <a:chOff x="0" y="1772816"/>
              <a:chExt cx="9360363" cy="576064"/>
            </a:xfrm>
          </p:grpSpPr>
          <p:grpSp>
            <p:nvGrpSpPr>
              <p:cNvPr id="25" name="グループ化 14"/>
              <p:cNvGrpSpPr/>
              <p:nvPr/>
            </p:nvGrpSpPr>
            <p:grpSpPr>
              <a:xfrm>
                <a:off x="0" y="1772816"/>
                <a:ext cx="7020272" cy="576064"/>
                <a:chOff x="467544" y="188640"/>
                <a:chExt cx="7776864" cy="648072"/>
              </a:xfrm>
            </p:grpSpPr>
            <p:sp>
              <p:nvSpPr>
                <p:cNvPr id="270" name="正方形/長方形 2"/>
                <p:cNvSpPr/>
                <p:nvPr/>
              </p:nvSpPr>
              <p:spPr>
                <a:xfrm>
                  <a:off x="467544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1" name="正方形/長方形 270"/>
                <p:cNvSpPr/>
                <p:nvPr/>
              </p:nvSpPr>
              <p:spPr>
                <a:xfrm>
                  <a:off x="1115616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2" name="正方形/長方形 271"/>
                <p:cNvSpPr/>
                <p:nvPr/>
              </p:nvSpPr>
              <p:spPr>
                <a:xfrm>
                  <a:off x="1763688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3" name="正方形/長方形 272"/>
                <p:cNvSpPr/>
                <p:nvPr/>
              </p:nvSpPr>
              <p:spPr>
                <a:xfrm>
                  <a:off x="2411760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4" name="正方形/長方形 273"/>
                <p:cNvSpPr/>
                <p:nvPr/>
              </p:nvSpPr>
              <p:spPr>
                <a:xfrm>
                  <a:off x="3059832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5" name="正方形/長方形 274"/>
                <p:cNvSpPr/>
                <p:nvPr/>
              </p:nvSpPr>
              <p:spPr>
                <a:xfrm>
                  <a:off x="3707904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6" name="正方形/長方形 275"/>
                <p:cNvSpPr/>
                <p:nvPr/>
              </p:nvSpPr>
              <p:spPr>
                <a:xfrm>
                  <a:off x="4355976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7" name="正方形/長方形 276"/>
                <p:cNvSpPr/>
                <p:nvPr/>
              </p:nvSpPr>
              <p:spPr>
                <a:xfrm>
                  <a:off x="5004048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8" name="正方形/長方形 277"/>
                <p:cNvSpPr/>
                <p:nvPr/>
              </p:nvSpPr>
              <p:spPr>
                <a:xfrm>
                  <a:off x="5652120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9" name="正方形/長方形 278"/>
                <p:cNvSpPr/>
                <p:nvPr/>
              </p:nvSpPr>
              <p:spPr>
                <a:xfrm>
                  <a:off x="6300192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80" name="正方形/長方形 279"/>
                <p:cNvSpPr/>
                <p:nvPr/>
              </p:nvSpPr>
              <p:spPr>
                <a:xfrm>
                  <a:off x="6948264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81" name="正方形/長方形 280"/>
                <p:cNvSpPr/>
                <p:nvPr/>
              </p:nvSpPr>
              <p:spPr>
                <a:xfrm>
                  <a:off x="7596336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265" name="正方形/長方形 264"/>
              <p:cNvSpPr/>
              <p:nvPr/>
            </p:nvSpPr>
            <p:spPr>
              <a:xfrm>
                <a:off x="7020272" y="1772816"/>
                <a:ext cx="585023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66" name="正方形/長方形 265"/>
              <p:cNvSpPr/>
              <p:nvPr/>
            </p:nvSpPr>
            <p:spPr>
              <a:xfrm>
                <a:off x="7605295" y="1772816"/>
                <a:ext cx="585023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67" name="正方形/長方形 266"/>
              <p:cNvSpPr/>
              <p:nvPr/>
            </p:nvSpPr>
            <p:spPr>
              <a:xfrm>
                <a:off x="8190317" y="1772816"/>
                <a:ext cx="585023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68" name="正方形/長方形 267"/>
              <p:cNvSpPr/>
              <p:nvPr/>
            </p:nvSpPr>
            <p:spPr>
              <a:xfrm>
                <a:off x="8775340" y="1772816"/>
                <a:ext cx="585023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26" name="グループ化 42"/>
            <p:cNvGrpSpPr/>
            <p:nvPr/>
          </p:nvGrpSpPr>
          <p:grpSpPr>
            <a:xfrm>
              <a:off x="179512" y="5301208"/>
              <a:ext cx="5915765" cy="432048"/>
              <a:chOff x="0" y="1772816"/>
              <a:chExt cx="8775340" cy="576064"/>
            </a:xfrm>
          </p:grpSpPr>
          <p:grpSp>
            <p:nvGrpSpPr>
              <p:cNvPr id="27" name="グループ化 14"/>
              <p:cNvGrpSpPr/>
              <p:nvPr/>
            </p:nvGrpSpPr>
            <p:grpSpPr>
              <a:xfrm>
                <a:off x="0" y="1772816"/>
                <a:ext cx="7020272" cy="576064"/>
                <a:chOff x="467544" y="188640"/>
                <a:chExt cx="7776864" cy="648072"/>
              </a:xfrm>
            </p:grpSpPr>
            <p:sp>
              <p:nvSpPr>
                <p:cNvPr id="295" name="正方形/長方形 2"/>
                <p:cNvSpPr/>
                <p:nvPr/>
              </p:nvSpPr>
              <p:spPr>
                <a:xfrm>
                  <a:off x="467544" y="188640"/>
                  <a:ext cx="648072" cy="64807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96" name="正方形/長方形 295"/>
                <p:cNvSpPr/>
                <p:nvPr/>
              </p:nvSpPr>
              <p:spPr>
                <a:xfrm>
                  <a:off x="1115616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97" name="正方形/長方形 296"/>
                <p:cNvSpPr/>
                <p:nvPr/>
              </p:nvSpPr>
              <p:spPr>
                <a:xfrm>
                  <a:off x="1763688" y="188640"/>
                  <a:ext cx="648072" cy="64807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98" name="正方形/長方形 297"/>
                <p:cNvSpPr/>
                <p:nvPr/>
              </p:nvSpPr>
              <p:spPr>
                <a:xfrm>
                  <a:off x="2411760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99" name="正方形/長方形 298"/>
                <p:cNvSpPr/>
                <p:nvPr/>
              </p:nvSpPr>
              <p:spPr>
                <a:xfrm>
                  <a:off x="3059832" y="188640"/>
                  <a:ext cx="648072" cy="64807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0" name="正方形/長方形 299"/>
                <p:cNvSpPr/>
                <p:nvPr/>
              </p:nvSpPr>
              <p:spPr>
                <a:xfrm>
                  <a:off x="3707904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1" name="正方形/長方形 300"/>
                <p:cNvSpPr/>
                <p:nvPr/>
              </p:nvSpPr>
              <p:spPr>
                <a:xfrm>
                  <a:off x="4355976" y="188640"/>
                  <a:ext cx="648072" cy="64807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2" name="正方形/長方形 301"/>
                <p:cNvSpPr/>
                <p:nvPr/>
              </p:nvSpPr>
              <p:spPr>
                <a:xfrm>
                  <a:off x="5004048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3" name="正方形/長方形 302"/>
                <p:cNvSpPr/>
                <p:nvPr/>
              </p:nvSpPr>
              <p:spPr>
                <a:xfrm>
                  <a:off x="5652120" y="188640"/>
                  <a:ext cx="648072" cy="6480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4" name="正方形/長方形 303"/>
                <p:cNvSpPr/>
                <p:nvPr/>
              </p:nvSpPr>
              <p:spPr>
                <a:xfrm>
                  <a:off x="6300192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5" name="正方形/長方形 304"/>
                <p:cNvSpPr/>
                <p:nvPr/>
              </p:nvSpPr>
              <p:spPr>
                <a:xfrm>
                  <a:off x="6948264" y="188640"/>
                  <a:ext cx="648072" cy="6480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6" name="正方形/長方形 305"/>
                <p:cNvSpPr/>
                <p:nvPr/>
              </p:nvSpPr>
              <p:spPr>
                <a:xfrm>
                  <a:off x="7596336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290" name="正方形/長方形 289"/>
              <p:cNvSpPr/>
              <p:nvPr/>
            </p:nvSpPr>
            <p:spPr>
              <a:xfrm>
                <a:off x="7020272" y="1772816"/>
                <a:ext cx="585023" cy="57606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91" name="正方形/長方形 290"/>
              <p:cNvSpPr/>
              <p:nvPr/>
            </p:nvSpPr>
            <p:spPr>
              <a:xfrm>
                <a:off x="7605295" y="1772816"/>
                <a:ext cx="585023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92" name="正方形/長方形 291"/>
              <p:cNvSpPr/>
              <p:nvPr/>
            </p:nvSpPr>
            <p:spPr>
              <a:xfrm>
                <a:off x="8190317" y="1772816"/>
                <a:ext cx="585023" cy="57606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</p:grpSp>
      <p:sp>
        <p:nvSpPr>
          <p:cNvPr id="308" name="テキスト ボックス 307"/>
          <p:cNvSpPr txBox="1"/>
          <p:nvPr/>
        </p:nvSpPr>
        <p:spPr>
          <a:xfrm>
            <a:off x="0" y="4797152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Pd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09" name="テキスト ボックス 308"/>
          <p:cNvSpPr txBox="1"/>
          <p:nvPr/>
        </p:nvSpPr>
        <p:spPr>
          <a:xfrm>
            <a:off x="0" y="4365104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Ag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0" name="テキスト ボックス 309"/>
          <p:cNvSpPr txBox="1"/>
          <p:nvPr/>
        </p:nvSpPr>
        <p:spPr>
          <a:xfrm>
            <a:off x="0" y="393305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Cd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1" name="テキスト ボックス 310"/>
          <p:cNvSpPr txBox="1"/>
          <p:nvPr/>
        </p:nvSpPr>
        <p:spPr>
          <a:xfrm>
            <a:off x="0" y="3471391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In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39" name="テキスト ボックス 538"/>
          <p:cNvSpPr txBox="1"/>
          <p:nvPr/>
        </p:nvSpPr>
        <p:spPr>
          <a:xfrm>
            <a:off x="1187624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70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0" name="テキスト ボックス 539"/>
          <p:cNvSpPr txBox="1"/>
          <p:nvPr/>
        </p:nvSpPr>
        <p:spPr>
          <a:xfrm>
            <a:off x="3563888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76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1" name="テキスト ボックス 540"/>
          <p:cNvSpPr txBox="1"/>
          <p:nvPr/>
        </p:nvSpPr>
        <p:spPr>
          <a:xfrm>
            <a:off x="5148064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80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2" name="テキスト ボックス 541"/>
          <p:cNvSpPr txBox="1"/>
          <p:nvPr/>
        </p:nvSpPr>
        <p:spPr>
          <a:xfrm>
            <a:off x="5940152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82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3" name="テキスト ボックス 542"/>
          <p:cNvSpPr txBox="1"/>
          <p:nvPr/>
        </p:nvSpPr>
        <p:spPr>
          <a:xfrm>
            <a:off x="6732240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4" name="テキスト ボックス 543"/>
          <p:cNvSpPr txBox="1"/>
          <p:nvPr/>
        </p:nvSpPr>
        <p:spPr>
          <a:xfrm>
            <a:off x="7524328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86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5" name="テキスト ボックス 544"/>
          <p:cNvSpPr txBox="1"/>
          <p:nvPr/>
        </p:nvSpPr>
        <p:spPr>
          <a:xfrm>
            <a:off x="8316416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88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28" name="グループ化 559"/>
          <p:cNvGrpSpPr/>
          <p:nvPr/>
        </p:nvGrpSpPr>
        <p:grpSpPr>
          <a:xfrm>
            <a:off x="5940152" y="1340768"/>
            <a:ext cx="407661" cy="3888000"/>
            <a:chOff x="5940152" y="1340768"/>
            <a:chExt cx="407661" cy="3888000"/>
          </a:xfrm>
        </p:grpSpPr>
        <p:cxnSp>
          <p:nvCxnSpPr>
            <p:cNvPr id="556" name="直線コネクタ 555"/>
            <p:cNvCxnSpPr/>
            <p:nvPr/>
          </p:nvCxnSpPr>
          <p:spPr>
            <a:xfrm>
              <a:off x="6347813" y="1340768"/>
              <a:ext cx="0" cy="3888000"/>
            </a:xfrm>
            <a:prstGeom prst="line">
              <a:avLst/>
            </a:prstGeom>
            <a:ln w="47625">
              <a:solidFill>
                <a:srgbClr val="3D18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直線コネクタ 558"/>
            <p:cNvCxnSpPr/>
            <p:nvPr/>
          </p:nvCxnSpPr>
          <p:spPr>
            <a:xfrm>
              <a:off x="5940152" y="1340768"/>
              <a:ext cx="0" cy="3888000"/>
            </a:xfrm>
            <a:prstGeom prst="line">
              <a:avLst/>
            </a:prstGeom>
            <a:ln w="47625">
              <a:solidFill>
                <a:srgbClr val="3D18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グループ化 560"/>
          <p:cNvGrpSpPr/>
          <p:nvPr/>
        </p:nvGrpSpPr>
        <p:grpSpPr>
          <a:xfrm rot="5400000">
            <a:off x="4356000" y="-848720"/>
            <a:ext cx="444639" cy="8280000"/>
            <a:chOff x="5940152" y="1340560"/>
            <a:chExt cx="444639" cy="3888208"/>
          </a:xfrm>
        </p:grpSpPr>
        <p:cxnSp>
          <p:nvCxnSpPr>
            <p:cNvPr id="562" name="直線コネクタ 561"/>
            <p:cNvCxnSpPr/>
            <p:nvPr/>
          </p:nvCxnSpPr>
          <p:spPr>
            <a:xfrm>
              <a:off x="6384791" y="1340560"/>
              <a:ext cx="0" cy="3888000"/>
            </a:xfrm>
            <a:prstGeom prst="line">
              <a:avLst/>
            </a:prstGeom>
            <a:ln w="47625">
              <a:solidFill>
                <a:srgbClr val="3D18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直線コネクタ 562"/>
            <p:cNvCxnSpPr/>
            <p:nvPr/>
          </p:nvCxnSpPr>
          <p:spPr>
            <a:xfrm>
              <a:off x="5940152" y="1340768"/>
              <a:ext cx="0" cy="3888000"/>
            </a:xfrm>
            <a:prstGeom prst="line">
              <a:avLst/>
            </a:prstGeom>
            <a:ln w="47625">
              <a:solidFill>
                <a:srgbClr val="3D18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4" name="テキスト ボックス 563"/>
          <p:cNvSpPr txBox="1"/>
          <p:nvPr/>
        </p:nvSpPr>
        <p:spPr>
          <a:xfrm>
            <a:off x="0" y="3068960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5" name="テキスト ボックス 564"/>
          <p:cNvSpPr txBox="1"/>
          <p:nvPr/>
        </p:nvSpPr>
        <p:spPr>
          <a:xfrm>
            <a:off x="0" y="2636912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Sb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6" name="テキスト ボックス 565"/>
          <p:cNvSpPr txBox="1"/>
          <p:nvPr/>
        </p:nvSpPr>
        <p:spPr>
          <a:xfrm>
            <a:off x="0" y="2195572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Te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7" name="テキスト ボックス 566"/>
          <p:cNvSpPr txBox="1"/>
          <p:nvPr/>
        </p:nvSpPr>
        <p:spPr>
          <a:xfrm>
            <a:off x="0" y="177281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I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8" name="テキスト ボックス 567"/>
          <p:cNvSpPr txBox="1"/>
          <p:nvPr/>
        </p:nvSpPr>
        <p:spPr>
          <a:xfrm>
            <a:off x="0" y="1340768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Xe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9" name="テキスト ボックス 568"/>
          <p:cNvSpPr txBox="1"/>
          <p:nvPr/>
        </p:nvSpPr>
        <p:spPr>
          <a:xfrm>
            <a:off x="4355976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78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70" name="テキスト ボックス 569"/>
          <p:cNvSpPr txBox="1"/>
          <p:nvPr/>
        </p:nvSpPr>
        <p:spPr>
          <a:xfrm>
            <a:off x="2771800" y="53639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71" name="テキスト ボックス 570"/>
          <p:cNvSpPr txBox="1"/>
          <p:nvPr/>
        </p:nvSpPr>
        <p:spPr>
          <a:xfrm>
            <a:off x="1979712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72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72" name="テキスト ボックス 571"/>
          <p:cNvSpPr txBox="1"/>
          <p:nvPr/>
        </p:nvSpPr>
        <p:spPr>
          <a:xfrm rot="18717080">
            <a:off x="1451579" y="2710778"/>
            <a:ext cx="2484303" cy="461665"/>
          </a:xfrm>
          <a:prstGeom prst="rect">
            <a:avLst/>
          </a:prstGeom>
          <a:solidFill>
            <a:schemeClr val="bg1">
              <a:lumMod val="65000"/>
              <a:alpha val="7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Valley of stability</a:t>
            </a:r>
            <a:endParaRPr lang="ja-JP" altLang="en-US" sz="2400" b="1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grpSp>
        <p:nvGrpSpPr>
          <p:cNvPr id="30" name="グループ化 256"/>
          <p:cNvGrpSpPr/>
          <p:nvPr/>
        </p:nvGrpSpPr>
        <p:grpSpPr>
          <a:xfrm>
            <a:off x="611560" y="5733256"/>
            <a:ext cx="4392488" cy="1172453"/>
            <a:chOff x="611560" y="5733256"/>
            <a:chExt cx="3672408" cy="1172453"/>
          </a:xfrm>
        </p:grpSpPr>
        <p:sp>
          <p:nvSpPr>
            <p:cNvPr id="258" name="正方形/長方形 257"/>
            <p:cNvSpPr/>
            <p:nvPr/>
          </p:nvSpPr>
          <p:spPr>
            <a:xfrm>
              <a:off x="614879" y="5733256"/>
              <a:ext cx="394385" cy="43204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914400"/>
              <a:endParaRPr lang="ja-JP" altLang="en-US" sz="200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59" name="正方形/長方形 258"/>
            <p:cNvSpPr/>
            <p:nvPr/>
          </p:nvSpPr>
          <p:spPr>
            <a:xfrm>
              <a:off x="611560" y="6381328"/>
              <a:ext cx="394385" cy="43204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914400"/>
              <a:endParaRPr lang="ja-JP" altLang="en-US" sz="200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60" name="テキスト ボックス 259"/>
            <p:cNvSpPr txBox="1"/>
            <p:nvPr/>
          </p:nvSpPr>
          <p:spPr>
            <a:xfrm>
              <a:off x="1115616" y="5795972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2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2</a:t>
              </a:r>
              <a:r>
                <a:rPr lang="en-US" altLang="ja-JP" sz="2400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+</a:t>
              </a:r>
              <a:r>
                <a:rPr lang="en-US" altLang="ja-JP" sz="2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excited state known</a:t>
              </a:r>
              <a:endParaRPr lang="ja-JP" altLang="en-US" sz="24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61" name="テキスト ボックス 260"/>
            <p:cNvSpPr txBox="1"/>
            <p:nvPr/>
          </p:nvSpPr>
          <p:spPr>
            <a:xfrm>
              <a:off x="1115616" y="6444044"/>
              <a:ext cx="3168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2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2</a:t>
              </a:r>
              <a:r>
                <a:rPr lang="en-US" altLang="ja-JP" sz="2400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+</a:t>
              </a:r>
              <a:r>
                <a:rPr lang="en-US" altLang="ja-JP" sz="2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excited state unknown </a:t>
              </a:r>
              <a:endParaRPr lang="ja-JP" altLang="en-US" sz="24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4454720"/>
            <a:ext cx="1835696" cy="235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" name="正方形/長方形 263"/>
          <p:cNvSpPr>
            <a:spLocks noChangeAspect="1"/>
          </p:cNvSpPr>
          <p:nvPr/>
        </p:nvSpPr>
        <p:spPr>
          <a:xfrm>
            <a:off x="5015494" y="4674176"/>
            <a:ext cx="654545" cy="72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altLang="ja-JP" sz="20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126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Pd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9" name="正方形/長方形 268"/>
          <p:cNvSpPr>
            <a:spLocks noChangeAspect="1"/>
          </p:cNvSpPr>
          <p:nvPr/>
        </p:nvSpPr>
        <p:spPr>
          <a:xfrm>
            <a:off x="4159866" y="4674176"/>
            <a:ext cx="654545" cy="72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altLang="ja-JP" sz="20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124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Pd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2" name="正方形/長方形 281"/>
          <p:cNvSpPr>
            <a:spLocks noChangeAspect="1"/>
          </p:cNvSpPr>
          <p:nvPr/>
        </p:nvSpPr>
        <p:spPr>
          <a:xfrm>
            <a:off x="3368508" y="4674176"/>
            <a:ext cx="654545" cy="72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altLang="ja-JP" sz="20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122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Pd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6" name="正方形/長方形 235"/>
          <p:cNvSpPr/>
          <p:nvPr/>
        </p:nvSpPr>
        <p:spPr bwMode="auto">
          <a:xfrm>
            <a:off x="-758935" y="3056881"/>
            <a:ext cx="10609595" cy="463177"/>
          </a:xfrm>
          <a:prstGeom prst="rect">
            <a:avLst/>
          </a:prstGeom>
          <a:solidFill>
            <a:srgbClr val="0000FF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32" name="正方形/長方形 231"/>
          <p:cNvSpPr>
            <a:spLocks noChangeAspect="1"/>
          </p:cNvSpPr>
          <p:nvPr/>
        </p:nvSpPr>
        <p:spPr>
          <a:xfrm>
            <a:off x="7380313" y="2924944"/>
            <a:ext cx="654545" cy="72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altLang="ja-JP" sz="20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136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Sn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7" name="タイトル 2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Motivation</a:t>
            </a:r>
            <a:endParaRPr kumimoji="1" lang="ja-JP" altLang="en-US" dirty="0"/>
          </a:p>
        </p:txBody>
      </p:sp>
      <p:sp>
        <p:nvSpPr>
          <p:cNvPr id="284" name="正方形/長方形 283"/>
          <p:cNvSpPr/>
          <p:nvPr/>
        </p:nvSpPr>
        <p:spPr>
          <a:xfrm>
            <a:off x="5934532" y="4796688"/>
            <a:ext cx="394384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 defTabSz="91440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3" name="正方形/長方形 282"/>
          <p:cNvSpPr/>
          <p:nvPr/>
        </p:nvSpPr>
        <p:spPr bwMode="auto">
          <a:xfrm rot="16200000">
            <a:off x="3951205" y="3010645"/>
            <a:ext cx="4392705" cy="463177"/>
          </a:xfrm>
          <a:prstGeom prst="rect">
            <a:avLst/>
          </a:prstGeom>
          <a:solidFill>
            <a:srgbClr val="0000FF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715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22225" y="735174"/>
            <a:ext cx="9193213" cy="5572125"/>
            <a:chOff x="22225" y="1252537"/>
            <a:chExt cx="9193213" cy="5572125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22225" y="1252537"/>
              <a:ext cx="9193213" cy="5572125"/>
              <a:chOff x="14" y="789"/>
              <a:chExt cx="5791" cy="3510"/>
            </a:xfrm>
          </p:grpSpPr>
          <p:pic>
            <p:nvPicPr>
              <p:cNvPr id="10279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3341" r="3749"/>
              <a:stretch/>
            </p:blipFill>
            <p:spPr bwMode="auto">
              <a:xfrm rot="10800000">
                <a:off x="113" y="789"/>
                <a:ext cx="5647" cy="3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80" name="Rectangle 5"/>
              <p:cNvSpPr>
                <a:spLocks noChangeArrowheads="1"/>
              </p:cNvSpPr>
              <p:nvPr/>
            </p:nvSpPr>
            <p:spPr bwMode="auto">
              <a:xfrm rot="10800000">
                <a:off x="149" y="3320"/>
                <a:ext cx="5656" cy="8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1" name="Rectangle 6"/>
              <p:cNvSpPr>
                <a:spLocks noChangeArrowheads="1"/>
              </p:cNvSpPr>
              <p:nvPr/>
            </p:nvSpPr>
            <p:spPr bwMode="auto">
              <a:xfrm rot="10800000">
                <a:off x="5461" y="2416"/>
                <a:ext cx="344" cy="14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2" name="Rectangle 7"/>
              <p:cNvSpPr>
                <a:spLocks noChangeArrowheads="1"/>
              </p:cNvSpPr>
              <p:nvPr/>
            </p:nvSpPr>
            <p:spPr bwMode="auto">
              <a:xfrm rot="10800000">
                <a:off x="3463" y="3080"/>
                <a:ext cx="96" cy="96"/>
              </a:xfrm>
              <a:prstGeom prst="rect">
                <a:avLst/>
              </a:prstGeom>
              <a:solidFill>
                <a:srgbClr val="3399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3" name="Rectangle 8"/>
              <p:cNvSpPr>
                <a:spLocks noChangeArrowheads="1"/>
              </p:cNvSpPr>
              <p:nvPr/>
            </p:nvSpPr>
            <p:spPr bwMode="auto">
              <a:xfrm rot="10800000">
                <a:off x="2661" y="904"/>
                <a:ext cx="3144" cy="18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4" name="Rectangle 9"/>
              <p:cNvSpPr>
                <a:spLocks noChangeArrowheads="1"/>
              </p:cNvSpPr>
              <p:nvPr/>
            </p:nvSpPr>
            <p:spPr bwMode="auto">
              <a:xfrm rot="10800000">
                <a:off x="3668" y="862"/>
                <a:ext cx="2136" cy="7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5" name="Rectangle 10"/>
              <p:cNvSpPr>
                <a:spLocks noChangeArrowheads="1"/>
              </p:cNvSpPr>
              <p:nvPr/>
            </p:nvSpPr>
            <p:spPr bwMode="auto">
              <a:xfrm rot="10800000">
                <a:off x="404" y="796"/>
                <a:ext cx="2488" cy="6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6" name="Rectangle 11"/>
              <p:cNvSpPr>
                <a:spLocks noChangeArrowheads="1"/>
              </p:cNvSpPr>
              <p:nvPr/>
            </p:nvSpPr>
            <p:spPr bwMode="auto">
              <a:xfrm rot="10800000">
                <a:off x="4701" y="3000"/>
                <a:ext cx="1059" cy="110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7" name="Rectangle 12"/>
              <p:cNvSpPr>
                <a:spLocks noChangeArrowheads="1"/>
              </p:cNvSpPr>
              <p:nvPr/>
            </p:nvSpPr>
            <p:spPr bwMode="auto">
              <a:xfrm rot="10800000">
                <a:off x="164" y="2232"/>
                <a:ext cx="480" cy="18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8" name="Rectangle 13"/>
              <p:cNvSpPr>
                <a:spLocks noChangeArrowheads="1"/>
              </p:cNvSpPr>
              <p:nvPr/>
            </p:nvSpPr>
            <p:spPr bwMode="auto">
              <a:xfrm rot="7131209">
                <a:off x="468" y="2589"/>
                <a:ext cx="480" cy="13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9" name="Rectangle 14"/>
              <p:cNvSpPr>
                <a:spLocks noChangeArrowheads="1"/>
              </p:cNvSpPr>
              <p:nvPr/>
            </p:nvSpPr>
            <p:spPr bwMode="auto">
              <a:xfrm rot="10800000">
                <a:off x="2601" y="2898"/>
                <a:ext cx="96" cy="96"/>
              </a:xfrm>
              <a:prstGeom prst="rect">
                <a:avLst/>
              </a:prstGeom>
              <a:solidFill>
                <a:srgbClr val="3399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0" name="Rectangle 15"/>
              <p:cNvSpPr>
                <a:spLocks noChangeArrowheads="1"/>
              </p:cNvSpPr>
              <p:nvPr/>
            </p:nvSpPr>
            <p:spPr bwMode="auto">
              <a:xfrm rot="10800000">
                <a:off x="1140" y="2664"/>
                <a:ext cx="1856" cy="33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1" name="Freeform 16"/>
              <p:cNvSpPr>
                <a:spLocks/>
              </p:cNvSpPr>
              <p:nvPr/>
            </p:nvSpPr>
            <p:spPr bwMode="auto">
              <a:xfrm rot="10800000">
                <a:off x="1092" y="2328"/>
                <a:ext cx="472" cy="416"/>
              </a:xfrm>
              <a:custGeom>
                <a:avLst/>
                <a:gdLst>
                  <a:gd name="T0" fmla="*/ 0 w 472"/>
                  <a:gd name="T1" fmla="*/ 0 h 416"/>
                  <a:gd name="T2" fmla="*/ 0 w 472"/>
                  <a:gd name="T3" fmla="*/ 416 h 416"/>
                  <a:gd name="T4" fmla="*/ 240 w 472"/>
                  <a:gd name="T5" fmla="*/ 416 h 416"/>
                  <a:gd name="T6" fmla="*/ 472 w 472"/>
                  <a:gd name="T7" fmla="*/ 272 h 416"/>
                  <a:gd name="T8" fmla="*/ 472 w 472"/>
                  <a:gd name="T9" fmla="*/ 56 h 416"/>
                  <a:gd name="T10" fmla="*/ 0 w 472"/>
                  <a:gd name="T11" fmla="*/ 0 h 4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2"/>
                  <a:gd name="T19" fmla="*/ 0 h 416"/>
                  <a:gd name="T20" fmla="*/ 472 w 472"/>
                  <a:gd name="T21" fmla="*/ 416 h 4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2" h="416">
                    <a:moveTo>
                      <a:pt x="0" y="0"/>
                    </a:moveTo>
                    <a:lnTo>
                      <a:pt x="0" y="416"/>
                    </a:lnTo>
                    <a:lnTo>
                      <a:pt x="240" y="416"/>
                    </a:lnTo>
                    <a:lnTo>
                      <a:pt x="472" y="272"/>
                    </a:lnTo>
                    <a:lnTo>
                      <a:pt x="472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2" name="Rectangle 17"/>
              <p:cNvSpPr>
                <a:spLocks noChangeArrowheads="1"/>
              </p:cNvSpPr>
              <p:nvPr/>
            </p:nvSpPr>
            <p:spPr bwMode="auto">
              <a:xfrm rot="10800000">
                <a:off x="2964" y="2744"/>
                <a:ext cx="1400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3" name="Freeform 18"/>
              <p:cNvSpPr>
                <a:spLocks/>
              </p:cNvSpPr>
              <p:nvPr/>
            </p:nvSpPr>
            <p:spPr bwMode="auto">
              <a:xfrm rot="10800000">
                <a:off x="548" y="2576"/>
                <a:ext cx="384" cy="624"/>
              </a:xfrm>
              <a:custGeom>
                <a:avLst/>
                <a:gdLst>
                  <a:gd name="T0" fmla="*/ 0 w 384"/>
                  <a:gd name="T1" fmla="*/ 0 h 624"/>
                  <a:gd name="T2" fmla="*/ 352 w 384"/>
                  <a:gd name="T3" fmla="*/ 624 h 624"/>
                  <a:gd name="T4" fmla="*/ 384 w 384"/>
                  <a:gd name="T5" fmla="*/ 64 h 62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624"/>
                  <a:gd name="T11" fmla="*/ 384 w 384"/>
                  <a:gd name="T12" fmla="*/ 624 h 6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624">
                    <a:moveTo>
                      <a:pt x="0" y="0"/>
                    </a:moveTo>
                    <a:lnTo>
                      <a:pt x="352" y="624"/>
                    </a:lnTo>
                    <a:lnTo>
                      <a:pt x="384" y="6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4" name="Freeform 19"/>
              <p:cNvSpPr>
                <a:spLocks/>
              </p:cNvSpPr>
              <p:nvPr/>
            </p:nvSpPr>
            <p:spPr bwMode="auto">
              <a:xfrm rot="10800000">
                <a:off x="836" y="2696"/>
                <a:ext cx="440" cy="304"/>
              </a:xfrm>
              <a:custGeom>
                <a:avLst/>
                <a:gdLst>
                  <a:gd name="T0" fmla="*/ 224 w 440"/>
                  <a:gd name="T1" fmla="*/ 0 h 304"/>
                  <a:gd name="T2" fmla="*/ 440 w 440"/>
                  <a:gd name="T3" fmla="*/ 304 h 304"/>
                  <a:gd name="T4" fmla="*/ 0 w 440"/>
                  <a:gd name="T5" fmla="*/ 304 h 304"/>
                  <a:gd name="T6" fmla="*/ 0 60000 65536"/>
                  <a:gd name="T7" fmla="*/ 0 60000 65536"/>
                  <a:gd name="T8" fmla="*/ 0 60000 65536"/>
                  <a:gd name="T9" fmla="*/ 0 w 440"/>
                  <a:gd name="T10" fmla="*/ 0 h 304"/>
                  <a:gd name="T11" fmla="*/ 440 w 440"/>
                  <a:gd name="T12" fmla="*/ 304 h 3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0" h="304">
                    <a:moveTo>
                      <a:pt x="224" y="0"/>
                    </a:moveTo>
                    <a:lnTo>
                      <a:pt x="440" y="304"/>
                    </a:lnTo>
                    <a:lnTo>
                      <a:pt x="0" y="30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5" name="Freeform 20"/>
              <p:cNvSpPr>
                <a:spLocks/>
              </p:cNvSpPr>
              <p:nvPr/>
            </p:nvSpPr>
            <p:spPr bwMode="auto">
              <a:xfrm rot="10800000">
                <a:off x="964" y="2256"/>
                <a:ext cx="600" cy="472"/>
              </a:xfrm>
              <a:custGeom>
                <a:avLst/>
                <a:gdLst>
                  <a:gd name="T0" fmla="*/ 0 w 600"/>
                  <a:gd name="T1" fmla="*/ 472 h 472"/>
                  <a:gd name="T2" fmla="*/ 336 w 600"/>
                  <a:gd name="T3" fmla="*/ 472 h 472"/>
                  <a:gd name="T4" fmla="*/ 600 w 600"/>
                  <a:gd name="T5" fmla="*/ 328 h 472"/>
                  <a:gd name="T6" fmla="*/ 600 w 600"/>
                  <a:gd name="T7" fmla="*/ 0 h 472"/>
                  <a:gd name="T8" fmla="*/ 408 w 600"/>
                  <a:gd name="T9" fmla="*/ 0 h 472"/>
                  <a:gd name="T10" fmla="*/ 8 w 600"/>
                  <a:gd name="T11" fmla="*/ 368 h 4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0"/>
                  <a:gd name="T19" fmla="*/ 0 h 472"/>
                  <a:gd name="T20" fmla="*/ 600 w 600"/>
                  <a:gd name="T21" fmla="*/ 472 h 4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0" h="472">
                    <a:moveTo>
                      <a:pt x="0" y="472"/>
                    </a:moveTo>
                    <a:lnTo>
                      <a:pt x="336" y="472"/>
                    </a:lnTo>
                    <a:lnTo>
                      <a:pt x="600" y="328"/>
                    </a:lnTo>
                    <a:lnTo>
                      <a:pt x="600" y="0"/>
                    </a:lnTo>
                    <a:lnTo>
                      <a:pt x="408" y="0"/>
                    </a:lnTo>
                    <a:lnTo>
                      <a:pt x="8" y="368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6" name="Rectangle 21"/>
              <p:cNvSpPr>
                <a:spLocks noChangeArrowheads="1"/>
              </p:cNvSpPr>
              <p:nvPr/>
            </p:nvSpPr>
            <p:spPr bwMode="auto">
              <a:xfrm rot="10800000">
                <a:off x="4573" y="2696"/>
                <a:ext cx="216" cy="12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7" name="Freeform 22"/>
              <p:cNvSpPr>
                <a:spLocks/>
              </p:cNvSpPr>
              <p:nvPr/>
            </p:nvSpPr>
            <p:spPr bwMode="auto">
              <a:xfrm rot="10800000">
                <a:off x="4415" y="3042"/>
                <a:ext cx="357" cy="111"/>
              </a:xfrm>
              <a:custGeom>
                <a:avLst/>
                <a:gdLst>
                  <a:gd name="T0" fmla="*/ 0 w 357"/>
                  <a:gd name="T1" fmla="*/ 0 h 111"/>
                  <a:gd name="T2" fmla="*/ 0 w 357"/>
                  <a:gd name="T3" fmla="*/ 111 h 111"/>
                  <a:gd name="T4" fmla="*/ 228 w 357"/>
                  <a:gd name="T5" fmla="*/ 108 h 111"/>
                  <a:gd name="T6" fmla="*/ 246 w 357"/>
                  <a:gd name="T7" fmla="*/ 57 h 111"/>
                  <a:gd name="T8" fmla="*/ 357 w 357"/>
                  <a:gd name="T9" fmla="*/ 3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11"/>
                  <a:gd name="T17" fmla="*/ 357 w 357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11">
                    <a:moveTo>
                      <a:pt x="0" y="0"/>
                    </a:moveTo>
                    <a:lnTo>
                      <a:pt x="0" y="111"/>
                    </a:lnTo>
                    <a:lnTo>
                      <a:pt x="228" y="108"/>
                    </a:lnTo>
                    <a:lnTo>
                      <a:pt x="246" y="57"/>
                    </a:lnTo>
                    <a:lnTo>
                      <a:pt x="357" y="3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8" name="Freeform 23"/>
              <p:cNvSpPr>
                <a:spLocks/>
              </p:cNvSpPr>
              <p:nvPr/>
            </p:nvSpPr>
            <p:spPr bwMode="auto">
              <a:xfrm rot="10800000">
                <a:off x="3055" y="3006"/>
                <a:ext cx="1389" cy="195"/>
              </a:xfrm>
              <a:custGeom>
                <a:avLst/>
                <a:gdLst>
                  <a:gd name="T0" fmla="*/ 0 w 1389"/>
                  <a:gd name="T1" fmla="*/ 168 h 195"/>
                  <a:gd name="T2" fmla="*/ 171 w 1389"/>
                  <a:gd name="T3" fmla="*/ 66 h 195"/>
                  <a:gd name="T4" fmla="*/ 675 w 1389"/>
                  <a:gd name="T5" fmla="*/ 66 h 195"/>
                  <a:gd name="T6" fmla="*/ 675 w 1389"/>
                  <a:gd name="T7" fmla="*/ 0 h 195"/>
                  <a:gd name="T8" fmla="*/ 807 w 1389"/>
                  <a:gd name="T9" fmla="*/ 0 h 195"/>
                  <a:gd name="T10" fmla="*/ 1233 w 1389"/>
                  <a:gd name="T11" fmla="*/ 21 h 195"/>
                  <a:gd name="T12" fmla="*/ 1389 w 1389"/>
                  <a:gd name="T13" fmla="*/ 111 h 195"/>
                  <a:gd name="T14" fmla="*/ 1389 w 1389"/>
                  <a:gd name="T15" fmla="*/ 195 h 19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9"/>
                  <a:gd name="T25" fmla="*/ 0 h 195"/>
                  <a:gd name="T26" fmla="*/ 1389 w 1389"/>
                  <a:gd name="T27" fmla="*/ 195 h 19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9" h="195">
                    <a:moveTo>
                      <a:pt x="0" y="168"/>
                    </a:moveTo>
                    <a:lnTo>
                      <a:pt x="171" y="66"/>
                    </a:lnTo>
                    <a:lnTo>
                      <a:pt x="675" y="66"/>
                    </a:lnTo>
                    <a:lnTo>
                      <a:pt x="675" y="0"/>
                    </a:lnTo>
                    <a:lnTo>
                      <a:pt x="807" y="0"/>
                    </a:lnTo>
                    <a:lnTo>
                      <a:pt x="1233" y="21"/>
                    </a:lnTo>
                    <a:lnTo>
                      <a:pt x="1389" y="111"/>
                    </a:lnTo>
                    <a:lnTo>
                      <a:pt x="1389" y="195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9" name="Freeform 24"/>
              <p:cNvSpPr>
                <a:spLocks/>
              </p:cNvSpPr>
              <p:nvPr/>
            </p:nvSpPr>
            <p:spPr bwMode="auto">
              <a:xfrm rot="10800000">
                <a:off x="3057" y="3183"/>
                <a:ext cx="134" cy="183"/>
              </a:xfrm>
              <a:custGeom>
                <a:avLst/>
                <a:gdLst>
                  <a:gd name="T0" fmla="*/ 5 w 134"/>
                  <a:gd name="T1" fmla="*/ 18 h 183"/>
                  <a:gd name="T2" fmla="*/ 2 w 134"/>
                  <a:gd name="T3" fmla="*/ 45 h 183"/>
                  <a:gd name="T4" fmla="*/ 8 w 134"/>
                  <a:gd name="T5" fmla="*/ 120 h 183"/>
                  <a:gd name="T6" fmla="*/ 134 w 134"/>
                  <a:gd name="T7" fmla="*/ 183 h 183"/>
                  <a:gd name="T8" fmla="*/ 125 w 134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183"/>
                  <a:gd name="T17" fmla="*/ 134 w 134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183">
                    <a:moveTo>
                      <a:pt x="5" y="18"/>
                    </a:moveTo>
                    <a:cubicBezTo>
                      <a:pt x="0" y="33"/>
                      <a:pt x="2" y="24"/>
                      <a:pt x="2" y="45"/>
                    </a:cubicBezTo>
                    <a:lnTo>
                      <a:pt x="8" y="120"/>
                    </a:lnTo>
                    <a:lnTo>
                      <a:pt x="134" y="183"/>
                    </a:lnTo>
                    <a:lnTo>
                      <a:pt x="125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0" name="Freeform 25"/>
              <p:cNvSpPr>
                <a:spLocks/>
              </p:cNvSpPr>
              <p:nvPr/>
            </p:nvSpPr>
            <p:spPr bwMode="auto">
              <a:xfrm rot="10800000">
                <a:off x="749" y="2412"/>
                <a:ext cx="1098" cy="813"/>
              </a:xfrm>
              <a:custGeom>
                <a:avLst/>
                <a:gdLst>
                  <a:gd name="T0" fmla="*/ 0 w 1098"/>
                  <a:gd name="T1" fmla="*/ 21 h 813"/>
                  <a:gd name="T2" fmla="*/ 0 w 1098"/>
                  <a:gd name="T3" fmla="*/ 162 h 813"/>
                  <a:gd name="T4" fmla="*/ 987 w 1098"/>
                  <a:gd name="T5" fmla="*/ 813 h 813"/>
                  <a:gd name="T6" fmla="*/ 1059 w 1098"/>
                  <a:gd name="T7" fmla="*/ 765 h 813"/>
                  <a:gd name="T8" fmla="*/ 1095 w 1098"/>
                  <a:gd name="T9" fmla="*/ 660 h 813"/>
                  <a:gd name="T10" fmla="*/ 1098 w 1098"/>
                  <a:gd name="T11" fmla="*/ 534 h 813"/>
                  <a:gd name="T12" fmla="*/ 942 w 1098"/>
                  <a:gd name="T13" fmla="*/ 276 h 813"/>
                  <a:gd name="T14" fmla="*/ 840 w 1098"/>
                  <a:gd name="T15" fmla="*/ 174 h 813"/>
                  <a:gd name="T16" fmla="*/ 603 w 1098"/>
                  <a:gd name="T17" fmla="*/ 45 h 813"/>
                  <a:gd name="T18" fmla="*/ 510 w 1098"/>
                  <a:gd name="T19" fmla="*/ 9 h 813"/>
                  <a:gd name="T20" fmla="*/ 165 w 1098"/>
                  <a:gd name="T21" fmla="*/ 0 h 8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8"/>
                  <a:gd name="T34" fmla="*/ 0 h 813"/>
                  <a:gd name="T35" fmla="*/ 1098 w 1098"/>
                  <a:gd name="T36" fmla="*/ 813 h 8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8" h="813">
                    <a:moveTo>
                      <a:pt x="0" y="21"/>
                    </a:moveTo>
                    <a:lnTo>
                      <a:pt x="0" y="162"/>
                    </a:lnTo>
                    <a:lnTo>
                      <a:pt x="987" y="813"/>
                    </a:lnTo>
                    <a:lnTo>
                      <a:pt x="1059" y="765"/>
                    </a:lnTo>
                    <a:lnTo>
                      <a:pt x="1095" y="660"/>
                    </a:lnTo>
                    <a:lnTo>
                      <a:pt x="1098" y="534"/>
                    </a:lnTo>
                    <a:lnTo>
                      <a:pt x="942" y="276"/>
                    </a:lnTo>
                    <a:lnTo>
                      <a:pt x="840" y="174"/>
                    </a:lnTo>
                    <a:lnTo>
                      <a:pt x="603" y="45"/>
                    </a:lnTo>
                    <a:lnTo>
                      <a:pt x="510" y="9"/>
                    </a:lnTo>
                    <a:lnTo>
                      <a:pt x="165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1" name="Freeform 26"/>
              <p:cNvSpPr>
                <a:spLocks/>
              </p:cNvSpPr>
              <p:nvPr/>
            </p:nvSpPr>
            <p:spPr bwMode="auto">
              <a:xfrm rot="10800000">
                <a:off x="628" y="2112"/>
                <a:ext cx="765" cy="435"/>
              </a:xfrm>
              <a:custGeom>
                <a:avLst/>
                <a:gdLst>
                  <a:gd name="T0" fmla="*/ 0 w 765"/>
                  <a:gd name="T1" fmla="*/ 387 h 435"/>
                  <a:gd name="T2" fmla="*/ 12 w 765"/>
                  <a:gd name="T3" fmla="*/ 435 h 435"/>
                  <a:gd name="T4" fmla="*/ 390 w 765"/>
                  <a:gd name="T5" fmla="*/ 300 h 435"/>
                  <a:gd name="T6" fmla="*/ 495 w 765"/>
                  <a:gd name="T7" fmla="*/ 306 h 435"/>
                  <a:gd name="T8" fmla="*/ 585 w 765"/>
                  <a:gd name="T9" fmla="*/ 276 h 435"/>
                  <a:gd name="T10" fmla="*/ 765 w 765"/>
                  <a:gd name="T11" fmla="*/ 279 h 435"/>
                  <a:gd name="T12" fmla="*/ 687 w 765"/>
                  <a:gd name="T13" fmla="*/ 0 h 435"/>
                  <a:gd name="T14" fmla="*/ 651 w 765"/>
                  <a:gd name="T15" fmla="*/ 78 h 435"/>
                  <a:gd name="T16" fmla="*/ 678 w 765"/>
                  <a:gd name="T17" fmla="*/ 138 h 435"/>
                  <a:gd name="T18" fmla="*/ 513 w 765"/>
                  <a:gd name="T19" fmla="*/ 246 h 435"/>
                  <a:gd name="T20" fmla="*/ 63 w 765"/>
                  <a:gd name="T21" fmla="*/ 381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5"/>
                  <a:gd name="T34" fmla="*/ 0 h 435"/>
                  <a:gd name="T35" fmla="*/ 765 w 765"/>
                  <a:gd name="T36" fmla="*/ 435 h 4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5" h="435">
                    <a:moveTo>
                      <a:pt x="0" y="387"/>
                    </a:moveTo>
                    <a:lnTo>
                      <a:pt x="12" y="435"/>
                    </a:lnTo>
                    <a:lnTo>
                      <a:pt x="390" y="300"/>
                    </a:lnTo>
                    <a:lnTo>
                      <a:pt x="495" y="306"/>
                    </a:lnTo>
                    <a:lnTo>
                      <a:pt x="585" y="276"/>
                    </a:lnTo>
                    <a:lnTo>
                      <a:pt x="765" y="279"/>
                    </a:lnTo>
                    <a:lnTo>
                      <a:pt x="687" y="0"/>
                    </a:lnTo>
                    <a:lnTo>
                      <a:pt x="651" y="78"/>
                    </a:lnTo>
                    <a:lnTo>
                      <a:pt x="678" y="138"/>
                    </a:lnTo>
                    <a:lnTo>
                      <a:pt x="513" y="246"/>
                    </a:lnTo>
                    <a:lnTo>
                      <a:pt x="63" y="381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2" name="Freeform 27"/>
              <p:cNvSpPr>
                <a:spLocks/>
              </p:cNvSpPr>
              <p:nvPr/>
            </p:nvSpPr>
            <p:spPr bwMode="auto">
              <a:xfrm rot="10800000">
                <a:off x="1504" y="1773"/>
                <a:ext cx="1233" cy="969"/>
              </a:xfrm>
              <a:custGeom>
                <a:avLst/>
                <a:gdLst>
                  <a:gd name="T0" fmla="*/ 0 w 1233"/>
                  <a:gd name="T1" fmla="*/ 9 h 969"/>
                  <a:gd name="T2" fmla="*/ 0 w 1233"/>
                  <a:gd name="T3" fmla="*/ 894 h 969"/>
                  <a:gd name="T4" fmla="*/ 84 w 1233"/>
                  <a:gd name="T5" fmla="*/ 969 h 969"/>
                  <a:gd name="T6" fmla="*/ 165 w 1233"/>
                  <a:gd name="T7" fmla="*/ 837 h 969"/>
                  <a:gd name="T8" fmla="*/ 207 w 1233"/>
                  <a:gd name="T9" fmla="*/ 375 h 969"/>
                  <a:gd name="T10" fmla="*/ 312 w 1233"/>
                  <a:gd name="T11" fmla="*/ 357 h 969"/>
                  <a:gd name="T12" fmla="*/ 357 w 1233"/>
                  <a:gd name="T13" fmla="*/ 141 h 969"/>
                  <a:gd name="T14" fmla="*/ 912 w 1233"/>
                  <a:gd name="T15" fmla="*/ 186 h 969"/>
                  <a:gd name="T16" fmla="*/ 858 w 1233"/>
                  <a:gd name="T17" fmla="*/ 342 h 969"/>
                  <a:gd name="T18" fmla="*/ 885 w 1233"/>
                  <a:gd name="T19" fmla="*/ 357 h 969"/>
                  <a:gd name="T20" fmla="*/ 936 w 1233"/>
                  <a:gd name="T21" fmla="*/ 351 h 969"/>
                  <a:gd name="T22" fmla="*/ 1119 w 1233"/>
                  <a:gd name="T23" fmla="*/ 533 h 969"/>
                  <a:gd name="T24" fmla="*/ 1233 w 1233"/>
                  <a:gd name="T25" fmla="*/ 536 h 969"/>
                  <a:gd name="T26" fmla="*/ 1212 w 1233"/>
                  <a:gd name="T27" fmla="*/ 0 h 96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33"/>
                  <a:gd name="T43" fmla="*/ 0 h 969"/>
                  <a:gd name="T44" fmla="*/ 1233 w 1233"/>
                  <a:gd name="T45" fmla="*/ 969 h 96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33" h="969">
                    <a:moveTo>
                      <a:pt x="0" y="9"/>
                    </a:moveTo>
                    <a:lnTo>
                      <a:pt x="0" y="894"/>
                    </a:lnTo>
                    <a:lnTo>
                      <a:pt x="84" y="969"/>
                    </a:lnTo>
                    <a:lnTo>
                      <a:pt x="165" y="837"/>
                    </a:lnTo>
                    <a:lnTo>
                      <a:pt x="207" y="375"/>
                    </a:lnTo>
                    <a:lnTo>
                      <a:pt x="312" y="357"/>
                    </a:lnTo>
                    <a:lnTo>
                      <a:pt x="357" y="141"/>
                    </a:lnTo>
                    <a:lnTo>
                      <a:pt x="912" y="186"/>
                    </a:lnTo>
                    <a:lnTo>
                      <a:pt x="858" y="342"/>
                    </a:lnTo>
                    <a:lnTo>
                      <a:pt x="885" y="357"/>
                    </a:lnTo>
                    <a:lnTo>
                      <a:pt x="936" y="351"/>
                    </a:lnTo>
                    <a:lnTo>
                      <a:pt x="1119" y="533"/>
                    </a:lnTo>
                    <a:lnTo>
                      <a:pt x="1233" y="536"/>
                    </a:lnTo>
                    <a:lnTo>
                      <a:pt x="1212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3" name="Freeform 28"/>
              <p:cNvSpPr>
                <a:spLocks/>
              </p:cNvSpPr>
              <p:nvPr/>
            </p:nvSpPr>
            <p:spPr bwMode="auto">
              <a:xfrm rot="10800000">
                <a:off x="514" y="1414"/>
                <a:ext cx="2139" cy="768"/>
              </a:xfrm>
              <a:custGeom>
                <a:avLst/>
                <a:gdLst>
                  <a:gd name="T0" fmla="*/ 0 w 2139"/>
                  <a:gd name="T1" fmla="*/ 429 h 768"/>
                  <a:gd name="T2" fmla="*/ 0 w 2139"/>
                  <a:gd name="T3" fmla="*/ 744 h 768"/>
                  <a:gd name="T4" fmla="*/ 2139 w 2139"/>
                  <a:gd name="T5" fmla="*/ 744 h 768"/>
                  <a:gd name="T6" fmla="*/ 2139 w 2139"/>
                  <a:gd name="T7" fmla="*/ 768 h 768"/>
                  <a:gd name="T8" fmla="*/ 2136 w 2139"/>
                  <a:gd name="T9" fmla="*/ 708 h 768"/>
                  <a:gd name="T10" fmla="*/ 2019 w 2139"/>
                  <a:gd name="T11" fmla="*/ 663 h 768"/>
                  <a:gd name="T12" fmla="*/ 1134 w 2139"/>
                  <a:gd name="T13" fmla="*/ 672 h 768"/>
                  <a:gd name="T14" fmla="*/ 1133 w 2139"/>
                  <a:gd name="T15" fmla="*/ 290 h 768"/>
                  <a:gd name="T16" fmla="*/ 1271 w 2139"/>
                  <a:gd name="T17" fmla="*/ 294 h 768"/>
                  <a:gd name="T18" fmla="*/ 1316 w 2139"/>
                  <a:gd name="T19" fmla="*/ 264 h 768"/>
                  <a:gd name="T20" fmla="*/ 1335 w 2139"/>
                  <a:gd name="T21" fmla="*/ 14 h 768"/>
                  <a:gd name="T22" fmla="*/ 918 w 2139"/>
                  <a:gd name="T23" fmla="*/ 0 h 768"/>
                  <a:gd name="T24" fmla="*/ 929 w 2139"/>
                  <a:gd name="T25" fmla="*/ 299 h 768"/>
                  <a:gd name="T26" fmla="*/ 791 w 2139"/>
                  <a:gd name="T27" fmla="*/ 321 h 768"/>
                  <a:gd name="T28" fmla="*/ 551 w 2139"/>
                  <a:gd name="T29" fmla="*/ 509 h 768"/>
                  <a:gd name="T30" fmla="*/ 207 w 2139"/>
                  <a:gd name="T31" fmla="*/ 293 h 768"/>
                  <a:gd name="T32" fmla="*/ 137 w 2139"/>
                  <a:gd name="T33" fmla="*/ 341 h 768"/>
                  <a:gd name="T34" fmla="*/ 81 w 2139"/>
                  <a:gd name="T35" fmla="*/ 453 h 768"/>
                  <a:gd name="T36" fmla="*/ 77 w 2139"/>
                  <a:gd name="T37" fmla="*/ 498 h 768"/>
                  <a:gd name="T38" fmla="*/ 98 w 2139"/>
                  <a:gd name="T39" fmla="*/ 569 h 768"/>
                  <a:gd name="T40" fmla="*/ 98 w 2139"/>
                  <a:gd name="T41" fmla="*/ 567 h 768"/>
                  <a:gd name="T42" fmla="*/ 693 w 2139"/>
                  <a:gd name="T43" fmla="*/ 594 h 768"/>
                  <a:gd name="T44" fmla="*/ 752 w 2139"/>
                  <a:gd name="T45" fmla="*/ 629 h 768"/>
                  <a:gd name="T46" fmla="*/ 698 w 2139"/>
                  <a:gd name="T47" fmla="*/ 671 h 768"/>
                  <a:gd name="T48" fmla="*/ 36 w 2139"/>
                  <a:gd name="T49" fmla="*/ 672 h 768"/>
                  <a:gd name="T50" fmla="*/ 32 w 2139"/>
                  <a:gd name="T51" fmla="*/ 662 h 768"/>
                  <a:gd name="T52" fmla="*/ 24 w 2139"/>
                  <a:gd name="T53" fmla="*/ 303 h 76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39"/>
                  <a:gd name="T82" fmla="*/ 0 h 768"/>
                  <a:gd name="T83" fmla="*/ 2139 w 2139"/>
                  <a:gd name="T84" fmla="*/ 768 h 76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39" h="768">
                    <a:moveTo>
                      <a:pt x="0" y="429"/>
                    </a:moveTo>
                    <a:lnTo>
                      <a:pt x="0" y="744"/>
                    </a:lnTo>
                    <a:lnTo>
                      <a:pt x="2139" y="744"/>
                    </a:lnTo>
                    <a:lnTo>
                      <a:pt x="2139" y="768"/>
                    </a:lnTo>
                    <a:lnTo>
                      <a:pt x="2136" y="708"/>
                    </a:lnTo>
                    <a:lnTo>
                      <a:pt x="2019" y="663"/>
                    </a:lnTo>
                    <a:lnTo>
                      <a:pt x="1134" y="672"/>
                    </a:lnTo>
                    <a:lnTo>
                      <a:pt x="1133" y="290"/>
                    </a:lnTo>
                    <a:lnTo>
                      <a:pt x="1271" y="294"/>
                    </a:lnTo>
                    <a:lnTo>
                      <a:pt x="1316" y="264"/>
                    </a:lnTo>
                    <a:lnTo>
                      <a:pt x="1335" y="14"/>
                    </a:lnTo>
                    <a:lnTo>
                      <a:pt x="918" y="0"/>
                    </a:lnTo>
                    <a:lnTo>
                      <a:pt x="929" y="299"/>
                    </a:lnTo>
                    <a:lnTo>
                      <a:pt x="791" y="321"/>
                    </a:lnTo>
                    <a:lnTo>
                      <a:pt x="551" y="509"/>
                    </a:lnTo>
                    <a:lnTo>
                      <a:pt x="207" y="293"/>
                    </a:lnTo>
                    <a:lnTo>
                      <a:pt x="137" y="341"/>
                    </a:lnTo>
                    <a:lnTo>
                      <a:pt x="81" y="453"/>
                    </a:lnTo>
                    <a:lnTo>
                      <a:pt x="77" y="498"/>
                    </a:lnTo>
                    <a:lnTo>
                      <a:pt x="98" y="569"/>
                    </a:lnTo>
                    <a:lnTo>
                      <a:pt x="98" y="567"/>
                    </a:lnTo>
                    <a:lnTo>
                      <a:pt x="693" y="594"/>
                    </a:lnTo>
                    <a:lnTo>
                      <a:pt x="752" y="629"/>
                    </a:lnTo>
                    <a:lnTo>
                      <a:pt x="698" y="671"/>
                    </a:lnTo>
                    <a:lnTo>
                      <a:pt x="36" y="672"/>
                    </a:lnTo>
                    <a:lnTo>
                      <a:pt x="32" y="662"/>
                    </a:lnTo>
                    <a:lnTo>
                      <a:pt x="24" y="303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4" name="Line 29"/>
              <p:cNvSpPr>
                <a:spLocks noChangeShapeType="1"/>
              </p:cNvSpPr>
              <p:nvPr/>
            </p:nvSpPr>
            <p:spPr bwMode="auto">
              <a:xfrm rot="10800000" flipV="1">
                <a:off x="1513" y="1556"/>
                <a:ext cx="417" cy="27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5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1441" y="1538"/>
                <a:ext cx="49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6" name="Freeform 31"/>
              <p:cNvSpPr>
                <a:spLocks/>
              </p:cNvSpPr>
              <p:nvPr/>
            </p:nvSpPr>
            <p:spPr bwMode="auto">
              <a:xfrm rot="10800000">
                <a:off x="17" y="1396"/>
                <a:ext cx="744" cy="960"/>
              </a:xfrm>
              <a:custGeom>
                <a:avLst/>
                <a:gdLst>
                  <a:gd name="T0" fmla="*/ 12 w 744"/>
                  <a:gd name="T1" fmla="*/ 99 h 960"/>
                  <a:gd name="T2" fmla="*/ 0 w 744"/>
                  <a:gd name="T3" fmla="*/ 210 h 960"/>
                  <a:gd name="T4" fmla="*/ 102 w 744"/>
                  <a:gd name="T5" fmla="*/ 243 h 960"/>
                  <a:gd name="T6" fmla="*/ 168 w 744"/>
                  <a:gd name="T7" fmla="*/ 582 h 960"/>
                  <a:gd name="T8" fmla="*/ 264 w 744"/>
                  <a:gd name="T9" fmla="*/ 723 h 960"/>
                  <a:gd name="T10" fmla="*/ 318 w 744"/>
                  <a:gd name="T11" fmla="*/ 759 h 960"/>
                  <a:gd name="T12" fmla="*/ 318 w 744"/>
                  <a:gd name="T13" fmla="*/ 789 h 960"/>
                  <a:gd name="T14" fmla="*/ 537 w 744"/>
                  <a:gd name="T15" fmla="*/ 960 h 960"/>
                  <a:gd name="T16" fmla="*/ 735 w 744"/>
                  <a:gd name="T17" fmla="*/ 948 h 960"/>
                  <a:gd name="T18" fmla="*/ 744 w 744"/>
                  <a:gd name="T19" fmla="*/ 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4"/>
                  <a:gd name="T31" fmla="*/ 0 h 960"/>
                  <a:gd name="T32" fmla="*/ 744 w 744"/>
                  <a:gd name="T33" fmla="*/ 960 h 9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4" h="960">
                    <a:moveTo>
                      <a:pt x="12" y="99"/>
                    </a:moveTo>
                    <a:lnTo>
                      <a:pt x="0" y="210"/>
                    </a:lnTo>
                    <a:lnTo>
                      <a:pt x="102" y="243"/>
                    </a:lnTo>
                    <a:lnTo>
                      <a:pt x="168" y="582"/>
                    </a:lnTo>
                    <a:lnTo>
                      <a:pt x="264" y="723"/>
                    </a:lnTo>
                    <a:lnTo>
                      <a:pt x="318" y="759"/>
                    </a:lnTo>
                    <a:lnTo>
                      <a:pt x="318" y="789"/>
                    </a:lnTo>
                    <a:lnTo>
                      <a:pt x="537" y="960"/>
                    </a:lnTo>
                    <a:lnTo>
                      <a:pt x="735" y="948"/>
                    </a:lnTo>
                    <a:lnTo>
                      <a:pt x="744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7" name="Freeform 32"/>
              <p:cNvSpPr>
                <a:spLocks/>
              </p:cNvSpPr>
              <p:nvPr/>
            </p:nvSpPr>
            <p:spPr bwMode="auto">
              <a:xfrm rot="10800000">
                <a:off x="691" y="1566"/>
                <a:ext cx="711" cy="255"/>
              </a:xfrm>
              <a:custGeom>
                <a:avLst/>
                <a:gdLst>
                  <a:gd name="T0" fmla="*/ 0 w 711"/>
                  <a:gd name="T1" fmla="*/ 0 h 255"/>
                  <a:gd name="T2" fmla="*/ 9 w 711"/>
                  <a:gd name="T3" fmla="*/ 251 h 255"/>
                  <a:gd name="T4" fmla="*/ 711 w 711"/>
                  <a:gd name="T5" fmla="*/ 255 h 255"/>
                  <a:gd name="T6" fmla="*/ 702 w 711"/>
                  <a:gd name="T7" fmla="*/ 207 h 255"/>
                  <a:gd name="T8" fmla="*/ 704 w 711"/>
                  <a:gd name="T9" fmla="*/ 225 h 255"/>
                  <a:gd name="T10" fmla="*/ 221 w 711"/>
                  <a:gd name="T11" fmla="*/ 222 h 255"/>
                  <a:gd name="T12" fmla="*/ 216 w 711"/>
                  <a:gd name="T13" fmla="*/ 120 h 2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1"/>
                  <a:gd name="T22" fmla="*/ 0 h 255"/>
                  <a:gd name="T23" fmla="*/ 711 w 711"/>
                  <a:gd name="T24" fmla="*/ 255 h 2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1" h="255">
                    <a:moveTo>
                      <a:pt x="0" y="0"/>
                    </a:moveTo>
                    <a:lnTo>
                      <a:pt x="9" y="251"/>
                    </a:lnTo>
                    <a:lnTo>
                      <a:pt x="711" y="255"/>
                    </a:lnTo>
                    <a:lnTo>
                      <a:pt x="702" y="207"/>
                    </a:lnTo>
                    <a:lnTo>
                      <a:pt x="704" y="225"/>
                    </a:lnTo>
                    <a:lnTo>
                      <a:pt x="221" y="222"/>
                    </a:lnTo>
                    <a:lnTo>
                      <a:pt x="216" y="12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8" name="Rectangle 33"/>
              <p:cNvSpPr>
                <a:spLocks noChangeArrowheads="1"/>
              </p:cNvSpPr>
              <p:nvPr/>
            </p:nvSpPr>
            <p:spPr bwMode="auto">
              <a:xfrm rot="10800000">
                <a:off x="468" y="1487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9" name="Rectangle 34"/>
              <p:cNvSpPr>
                <a:spLocks noChangeArrowheads="1"/>
              </p:cNvSpPr>
              <p:nvPr/>
            </p:nvSpPr>
            <p:spPr bwMode="auto">
              <a:xfrm rot="10800000">
                <a:off x="405" y="1435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10" name="Rectangle 35"/>
              <p:cNvSpPr>
                <a:spLocks noChangeArrowheads="1"/>
              </p:cNvSpPr>
              <p:nvPr/>
            </p:nvSpPr>
            <p:spPr bwMode="auto">
              <a:xfrm rot="10800000">
                <a:off x="388" y="1530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0244" name="Rectangle 36"/>
            <p:cNvSpPr>
              <a:spLocks noChangeArrowheads="1"/>
            </p:cNvSpPr>
            <p:nvPr/>
          </p:nvSpPr>
          <p:spPr bwMode="auto">
            <a:xfrm rot="10800000">
              <a:off x="3559175" y="5083175"/>
              <a:ext cx="1314450" cy="4191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45" name="Text Box 37"/>
            <p:cNvSpPr txBox="1">
              <a:spLocks noChangeArrowheads="1"/>
            </p:cNvSpPr>
            <p:nvPr/>
          </p:nvSpPr>
          <p:spPr bwMode="auto">
            <a:xfrm rot="10800000">
              <a:off x="5360988" y="46640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F7</a:t>
              </a:r>
            </a:p>
          </p:txBody>
        </p:sp>
        <p:sp>
          <p:nvSpPr>
            <p:cNvPr id="10246" name="Rectangle 38"/>
            <p:cNvSpPr>
              <a:spLocks noChangeArrowheads="1"/>
            </p:cNvSpPr>
            <p:nvPr/>
          </p:nvSpPr>
          <p:spPr bwMode="auto">
            <a:xfrm rot="10800000">
              <a:off x="4154488" y="2301875"/>
              <a:ext cx="88900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52" name="Rectangle 44"/>
            <p:cNvSpPr>
              <a:spLocks noChangeArrowheads="1"/>
            </p:cNvSpPr>
            <p:nvPr/>
          </p:nvSpPr>
          <p:spPr bwMode="auto">
            <a:xfrm rot="10800000">
              <a:off x="5329238" y="4724400"/>
              <a:ext cx="406400" cy="1905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54" name="Text Box 46"/>
            <p:cNvSpPr txBox="1">
              <a:spLocks noChangeArrowheads="1"/>
            </p:cNvSpPr>
            <p:nvPr/>
          </p:nvSpPr>
          <p:spPr bwMode="auto">
            <a:xfrm>
              <a:off x="5360988" y="46640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F7</a:t>
              </a:r>
            </a:p>
          </p:txBody>
        </p:sp>
        <p:sp>
          <p:nvSpPr>
            <p:cNvPr id="10255" name="Text Box 47"/>
            <p:cNvSpPr txBox="1">
              <a:spLocks noChangeArrowheads="1"/>
            </p:cNvSpPr>
            <p:nvPr/>
          </p:nvSpPr>
          <p:spPr bwMode="auto">
            <a:xfrm>
              <a:off x="4065588" y="4303713"/>
              <a:ext cx="3603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F5</a:t>
              </a:r>
            </a:p>
          </p:txBody>
        </p:sp>
        <p:sp>
          <p:nvSpPr>
            <p:cNvPr id="10256" name="Text Box 48"/>
            <p:cNvSpPr txBox="1">
              <a:spLocks noChangeArrowheads="1"/>
            </p:cNvSpPr>
            <p:nvPr/>
          </p:nvSpPr>
          <p:spPr bwMode="auto">
            <a:xfrm>
              <a:off x="1760538" y="4605338"/>
              <a:ext cx="3603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</a:t>
              </a:r>
            </a:p>
          </p:txBody>
        </p:sp>
        <p:sp>
          <p:nvSpPr>
            <p:cNvPr id="10257" name="Text Box 49"/>
            <p:cNvSpPr txBox="1">
              <a:spLocks noChangeArrowheads="1"/>
            </p:cNvSpPr>
            <p:nvPr/>
          </p:nvSpPr>
          <p:spPr bwMode="auto">
            <a:xfrm>
              <a:off x="495300" y="3067050"/>
              <a:ext cx="57785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IRC</a:t>
              </a:r>
            </a:p>
          </p:txBody>
        </p:sp>
        <p:sp>
          <p:nvSpPr>
            <p:cNvPr id="10258" name="Text Box 50"/>
            <p:cNvSpPr txBox="1">
              <a:spLocks noChangeArrowheads="1"/>
            </p:cNvSpPr>
            <p:nvPr/>
          </p:nvSpPr>
          <p:spPr bwMode="auto">
            <a:xfrm>
              <a:off x="2193925" y="4664075"/>
              <a:ext cx="3603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F2</a:t>
              </a:r>
            </a:p>
          </p:txBody>
        </p:sp>
        <p:sp>
          <p:nvSpPr>
            <p:cNvPr id="10259" name="Text Box 51"/>
            <p:cNvSpPr txBox="1">
              <a:spLocks noChangeArrowheads="1"/>
            </p:cNvSpPr>
            <p:nvPr/>
          </p:nvSpPr>
          <p:spPr bwMode="auto">
            <a:xfrm>
              <a:off x="6081713" y="46767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F8</a:t>
              </a:r>
            </a:p>
          </p:txBody>
        </p:sp>
        <p:sp>
          <p:nvSpPr>
            <p:cNvPr id="10260" name="Text Box 52"/>
            <p:cNvSpPr txBox="1">
              <a:spLocks noChangeArrowheads="1"/>
            </p:cNvSpPr>
            <p:nvPr/>
          </p:nvSpPr>
          <p:spPr bwMode="auto">
            <a:xfrm>
              <a:off x="8174038" y="4014788"/>
              <a:ext cx="4318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F11</a:t>
              </a:r>
            </a:p>
          </p:txBody>
        </p:sp>
        <p:sp>
          <p:nvSpPr>
            <p:cNvPr id="10261" name="Text Box 53"/>
            <p:cNvSpPr txBox="1">
              <a:spLocks noChangeArrowheads="1"/>
            </p:cNvSpPr>
            <p:nvPr/>
          </p:nvSpPr>
          <p:spPr bwMode="auto">
            <a:xfrm>
              <a:off x="2841625" y="4591050"/>
              <a:ext cx="3603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F3</a:t>
              </a:r>
            </a:p>
          </p:txBody>
        </p:sp>
        <p:sp>
          <p:nvSpPr>
            <p:cNvPr id="10262" name="Text Box 54"/>
            <p:cNvSpPr txBox="1">
              <a:spLocks noChangeArrowheads="1"/>
            </p:cNvSpPr>
            <p:nvPr/>
          </p:nvSpPr>
          <p:spPr bwMode="auto">
            <a:xfrm>
              <a:off x="7021513" y="5181600"/>
              <a:ext cx="4318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F12</a:t>
              </a:r>
            </a:p>
          </p:txBody>
        </p:sp>
        <p:sp>
          <p:nvSpPr>
            <p:cNvPr id="10263" name="Text Box 55"/>
            <p:cNvSpPr txBox="1">
              <a:spLocks noChangeArrowheads="1"/>
            </p:cNvSpPr>
            <p:nvPr/>
          </p:nvSpPr>
          <p:spPr bwMode="auto">
            <a:xfrm>
              <a:off x="1547813" y="3933825"/>
              <a:ext cx="1322387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>
                  <a:solidFill>
                    <a:srgbClr val="030305"/>
                  </a:solidFill>
                  <a:latin typeface="Arial" charset="0"/>
                  <a:ea typeface="ＭＳ Ｐゴシック" pitchFamily="50" charset="-128"/>
                </a:rPr>
                <a:t>Production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>
                  <a:solidFill>
                    <a:srgbClr val="030305"/>
                  </a:solidFill>
                  <a:latin typeface="Arial" charset="0"/>
                  <a:ea typeface="ＭＳ Ｐゴシック" pitchFamily="50" charset="-128"/>
                </a:rPr>
                <a:t>Target</a:t>
              </a:r>
            </a:p>
          </p:txBody>
        </p:sp>
        <p:sp>
          <p:nvSpPr>
            <p:cNvPr id="10264" name="Text Box 56"/>
            <p:cNvSpPr txBox="1">
              <a:spLocks noChangeArrowheads="1"/>
            </p:cNvSpPr>
            <p:nvPr/>
          </p:nvSpPr>
          <p:spPr bwMode="auto">
            <a:xfrm>
              <a:off x="4238625" y="3062288"/>
              <a:ext cx="666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SRC</a:t>
              </a:r>
            </a:p>
          </p:txBody>
        </p:sp>
        <p:sp>
          <p:nvSpPr>
            <p:cNvPr id="10265" name="Rectangle 57"/>
            <p:cNvSpPr>
              <a:spLocks noChangeArrowheads="1"/>
            </p:cNvSpPr>
            <p:nvPr/>
          </p:nvSpPr>
          <p:spPr bwMode="auto">
            <a:xfrm rot="2052328">
              <a:off x="2771775" y="3860800"/>
              <a:ext cx="431800" cy="2889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6" name="Line 58"/>
            <p:cNvSpPr>
              <a:spLocks noChangeShapeType="1"/>
            </p:cNvSpPr>
            <p:nvPr/>
          </p:nvSpPr>
          <p:spPr bwMode="auto">
            <a:xfrm rot="10800000" flipV="1">
              <a:off x="1328738" y="4221163"/>
              <a:ext cx="219075" cy="2428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7" name="Freeform 59"/>
            <p:cNvSpPr>
              <a:spLocks/>
            </p:cNvSpPr>
            <p:nvPr/>
          </p:nvSpPr>
          <p:spPr bwMode="auto">
            <a:xfrm>
              <a:off x="2782888" y="5232400"/>
              <a:ext cx="3332162" cy="422275"/>
            </a:xfrm>
            <a:custGeom>
              <a:avLst/>
              <a:gdLst>
                <a:gd name="T0" fmla="*/ 2147483647 w 2099"/>
                <a:gd name="T1" fmla="*/ 2147483647 h 266"/>
                <a:gd name="T2" fmla="*/ 2147483647 w 2099"/>
                <a:gd name="T3" fmla="*/ 2147483647 h 266"/>
                <a:gd name="T4" fmla="*/ 2147483647 w 2099"/>
                <a:gd name="T5" fmla="*/ 0 h 266"/>
                <a:gd name="T6" fmla="*/ 2147483647 w 2099"/>
                <a:gd name="T7" fmla="*/ 2147483647 h 266"/>
                <a:gd name="T8" fmla="*/ 2147483647 w 2099"/>
                <a:gd name="T9" fmla="*/ 2147483647 h 266"/>
                <a:gd name="T10" fmla="*/ 2147483647 w 2099"/>
                <a:gd name="T11" fmla="*/ 2147483647 h 2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9"/>
                <a:gd name="T19" fmla="*/ 0 h 266"/>
                <a:gd name="T20" fmla="*/ 2099 w 2099"/>
                <a:gd name="T21" fmla="*/ 266 h 2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9" h="266">
                  <a:moveTo>
                    <a:pt x="2" y="266"/>
                  </a:moveTo>
                  <a:cubicBezTo>
                    <a:pt x="69" y="266"/>
                    <a:pt x="0" y="266"/>
                    <a:pt x="404" y="264"/>
                  </a:cubicBezTo>
                  <a:cubicBezTo>
                    <a:pt x="523" y="219"/>
                    <a:pt x="597" y="45"/>
                    <a:pt x="720" y="0"/>
                  </a:cubicBezTo>
                  <a:cubicBezTo>
                    <a:pt x="1140" y="2"/>
                    <a:pt x="720" y="0"/>
                    <a:pt x="1142" y="2"/>
                  </a:cubicBezTo>
                  <a:cubicBezTo>
                    <a:pt x="1261" y="46"/>
                    <a:pt x="1325" y="220"/>
                    <a:pt x="1432" y="264"/>
                  </a:cubicBezTo>
                  <a:cubicBezTo>
                    <a:pt x="1786" y="262"/>
                    <a:pt x="1960" y="258"/>
                    <a:pt x="2099" y="256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8" name="Freeform 60"/>
            <p:cNvSpPr>
              <a:spLocks/>
            </p:cNvSpPr>
            <p:nvPr/>
          </p:nvSpPr>
          <p:spPr bwMode="auto">
            <a:xfrm>
              <a:off x="6276975" y="4749800"/>
              <a:ext cx="2241550" cy="889000"/>
            </a:xfrm>
            <a:custGeom>
              <a:avLst/>
              <a:gdLst>
                <a:gd name="T0" fmla="*/ 0 w 1412"/>
                <a:gd name="T1" fmla="*/ 2147483647 h 560"/>
                <a:gd name="T2" fmla="*/ 2147483647 w 1412"/>
                <a:gd name="T3" fmla="*/ 2147483647 h 560"/>
                <a:gd name="T4" fmla="*/ 2147483647 w 1412"/>
                <a:gd name="T5" fmla="*/ 2147483647 h 560"/>
                <a:gd name="T6" fmla="*/ 2147483647 w 1412"/>
                <a:gd name="T7" fmla="*/ 0 h 5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2"/>
                <a:gd name="T13" fmla="*/ 0 h 560"/>
                <a:gd name="T14" fmla="*/ 1412 w 1412"/>
                <a:gd name="T15" fmla="*/ 560 h 5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2" h="560">
                  <a:moveTo>
                    <a:pt x="0" y="560"/>
                  </a:moveTo>
                  <a:cubicBezTo>
                    <a:pt x="354" y="558"/>
                    <a:pt x="30" y="548"/>
                    <a:pt x="212" y="560"/>
                  </a:cubicBezTo>
                  <a:cubicBezTo>
                    <a:pt x="484" y="320"/>
                    <a:pt x="796" y="160"/>
                    <a:pt x="972" y="16"/>
                  </a:cubicBezTo>
                  <a:cubicBezTo>
                    <a:pt x="1412" y="8"/>
                    <a:pt x="1314" y="3"/>
                    <a:pt x="1404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9" name="Freeform 61"/>
            <p:cNvSpPr>
              <a:spLocks/>
            </p:cNvSpPr>
            <p:nvPr/>
          </p:nvSpPr>
          <p:spPr bwMode="auto">
            <a:xfrm>
              <a:off x="933450" y="4752975"/>
              <a:ext cx="1647825" cy="876300"/>
            </a:xfrm>
            <a:custGeom>
              <a:avLst/>
              <a:gdLst>
                <a:gd name="T0" fmla="*/ 0 w 1038"/>
                <a:gd name="T1" fmla="*/ 0 h 552"/>
                <a:gd name="T2" fmla="*/ 2147483647 w 1038"/>
                <a:gd name="T3" fmla="*/ 2147483647 h 552"/>
                <a:gd name="T4" fmla="*/ 2147483647 w 1038"/>
                <a:gd name="T5" fmla="*/ 2147483647 h 552"/>
                <a:gd name="T6" fmla="*/ 2147483647 w 1038"/>
                <a:gd name="T7" fmla="*/ 2147483647 h 5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"/>
                <a:gd name="T13" fmla="*/ 0 h 552"/>
                <a:gd name="T14" fmla="*/ 1038 w 1038"/>
                <a:gd name="T15" fmla="*/ 552 h 5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" h="552">
                  <a:moveTo>
                    <a:pt x="0" y="0"/>
                  </a:moveTo>
                  <a:cubicBezTo>
                    <a:pt x="36" y="60"/>
                    <a:pt x="120" y="272"/>
                    <a:pt x="216" y="360"/>
                  </a:cubicBezTo>
                  <a:cubicBezTo>
                    <a:pt x="312" y="448"/>
                    <a:pt x="439" y="496"/>
                    <a:pt x="576" y="528"/>
                  </a:cubicBezTo>
                  <a:cubicBezTo>
                    <a:pt x="996" y="530"/>
                    <a:pt x="942" y="547"/>
                    <a:pt x="1038" y="552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1041400" y="4221163"/>
              <a:ext cx="7689850" cy="1171575"/>
              <a:chOff x="656" y="2659"/>
              <a:chExt cx="4844" cy="738"/>
            </a:xfrm>
          </p:grpSpPr>
          <p:sp>
            <p:nvSpPr>
              <p:cNvPr id="10276" name="Freeform 66"/>
              <p:cNvSpPr>
                <a:spLocks/>
              </p:cNvSpPr>
              <p:nvPr/>
            </p:nvSpPr>
            <p:spPr bwMode="auto">
              <a:xfrm rot="10800000">
                <a:off x="656" y="2712"/>
                <a:ext cx="1039" cy="667"/>
              </a:xfrm>
              <a:custGeom>
                <a:avLst/>
                <a:gdLst>
                  <a:gd name="T0" fmla="*/ 0 w 1039"/>
                  <a:gd name="T1" fmla="*/ 264 h 667"/>
                  <a:gd name="T2" fmla="*/ 373 w 1039"/>
                  <a:gd name="T3" fmla="*/ 265 h 667"/>
                  <a:gd name="T4" fmla="*/ 664 w 1039"/>
                  <a:gd name="T5" fmla="*/ 459 h 667"/>
                  <a:gd name="T6" fmla="*/ 821 w 1039"/>
                  <a:gd name="T7" fmla="*/ 667 h 667"/>
                  <a:gd name="T8" fmla="*/ 1039 w 1039"/>
                  <a:gd name="T9" fmla="*/ 535 h 667"/>
                  <a:gd name="T10" fmla="*/ 835 w 1039"/>
                  <a:gd name="T11" fmla="*/ 246 h 667"/>
                  <a:gd name="T12" fmla="*/ 450 w 1039"/>
                  <a:gd name="T13" fmla="*/ 0 h 667"/>
                  <a:gd name="T14" fmla="*/ 3 w 1039"/>
                  <a:gd name="T15" fmla="*/ 0 h 667"/>
                  <a:gd name="T16" fmla="*/ 0 w 1039"/>
                  <a:gd name="T17" fmla="*/ 264 h 6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9"/>
                  <a:gd name="T28" fmla="*/ 0 h 667"/>
                  <a:gd name="T29" fmla="*/ 1039 w 1039"/>
                  <a:gd name="T30" fmla="*/ 667 h 6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9" h="667">
                    <a:moveTo>
                      <a:pt x="0" y="264"/>
                    </a:moveTo>
                    <a:lnTo>
                      <a:pt x="373" y="265"/>
                    </a:lnTo>
                    <a:lnTo>
                      <a:pt x="664" y="459"/>
                    </a:lnTo>
                    <a:lnTo>
                      <a:pt x="821" y="667"/>
                    </a:lnTo>
                    <a:lnTo>
                      <a:pt x="1039" y="535"/>
                    </a:lnTo>
                    <a:lnTo>
                      <a:pt x="835" y="246"/>
                    </a:lnTo>
                    <a:lnTo>
                      <a:pt x="450" y="0"/>
                    </a:lnTo>
                    <a:lnTo>
                      <a:pt x="3" y="0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0000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77" name="Freeform 67"/>
              <p:cNvSpPr>
                <a:spLocks/>
              </p:cNvSpPr>
              <p:nvPr/>
            </p:nvSpPr>
            <p:spPr bwMode="auto">
              <a:xfrm rot="10800000">
                <a:off x="1713" y="2889"/>
                <a:ext cx="1950" cy="502"/>
              </a:xfrm>
              <a:custGeom>
                <a:avLst/>
                <a:gdLst>
                  <a:gd name="T0" fmla="*/ 0 w 1950"/>
                  <a:gd name="T1" fmla="*/ 270 h 502"/>
                  <a:gd name="T2" fmla="*/ 378 w 1950"/>
                  <a:gd name="T3" fmla="*/ 270 h 502"/>
                  <a:gd name="T4" fmla="*/ 740 w 1950"/>
                  <a:gd name="T5" fmla="*/ 502 h 502"/>
                  <a:gd name="T6" fmla="*/ 1244 w 1950"/>
                  <a:gd name="T7" fmla="*/ 502 h 502"/>
                  <a:gd name="T8" fmla="*/ 1596 w 1950"/>
                  <a:gd name="T9" fmla="*/ 282 h 502"/>
                  <a:gd name="T10" fmla="*/ 1950 w 1950"/>
                  <a:gd name="T11" fmla="*/ 276 h 502"/>
                  <a:gd name="T12" fmla="*/ 1944 w 1950"/>
                  <a:gd name="T13" fmla="*/ 12 h 502"/>
                  <a:gd name="T14" fmla="*/ 1482 w 1950"/>
                  <a:gd name="T15" fmla="*/ 12 h 502"/>
                  <a:gd name="T16" fmla="*/ 1172 w 1950"/>
                  <a:gd name="T17" fmla="*/ 238 h 502"/>
                  <a:gd name="T18" fmla="*/ 844 w 1950"/>
                  <a:gd name="T19" fmla="*/ 238 h 502"/>
                  <a:gd name="T20" fmla="*/ 450 w 1950"/>
                  <a:gd name="T21" fmla="*/ 0 h 502"/>
                  <a:gd name="T22" fmla="*/ 0 w 1950"/>
                  <a:gd name="T23" fmla="*/ 0 h 502"/>
                  <a:gd name="T24" fmla="*/ 0 w 1950"/>
                  <a:gd name="T25" fmla="*/ 270 h 5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50"/>
                  <a:gd name="T40" fmla="*/ 0 h 502"/>
                  <a:gd name="T41" fmla="*/ 1950 w 1950"/>
                  <a:gd name="T42" fmla="*/ 502 h 5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50" h="502">
                    <a:moveTo>
                      <a:pt x="0" y="270"/>
                    </a:moveTo>
                    <a:lnTo>
                      <a:pt x="378" y="270"/>
                    </a:lnTo>
                    <a:lnTo>
                      <a:pt x="740" y="502"/>
                    </a:lnTo>
                    <a:lnTo>
                      <a:pt x="1244" y="502"/>
                    </a:lnTo>
                    <a:lnTo>
                      <a:pt x="1596" y="282"/>
                    </a:lnTo>
                    <a:lnTo>
                      <a:pt x="1950" y="276"/>
                    </a:lnTo>
                    <a:lnTo>
                      <a:pt x="1944" y="12"/>
                    </a:lnTo>
                    <a:lnTo>
                      <a:pt x="1482" y="12"/>
                    </a:lnTo>
                    <a:lnTo>
                      <a:pt x="1172" y="238"/>
                    </a:lnTo>
                    <a:lnTo>
                      <a:pt x="844" y="238"/>
                    </a:lnTo>
                    <a:lnTo>
                      <a:pt x="450" y="0"/>
                    </a:lnTo>
                    <a:lnTo>
                      <a:pt x="0" y="0"/>
                    </a:lnTo>
                    <a:lnTo>
                      <a:pt x="0" y="270"/>
                    </a:lnTo>
                    <a:close/>
                  </a:path>
                </a:pathLst>
              </a:custGeom>
              <a:solidFill>
                <a:srgbClr val="FFFF00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78" name="Freeform 68"/>
              <p:cNvSpPr>
                <a:spLocks/>
              </p:cNvSpPr>
              <p:nvPr/>
            </p:nvSpPr>
            <p:spPr bwMode="auto">
              <a:xfrm rot="10800000">
                <a:off x="3963" y="2659"/>
                <a:ext cx="1537" cy="738"/>
              </a:xfrm>
              <a:custGeom>
                <a:avLst/>
                <a:gdLst>
                  <a:gd name="T0" fmla="*/ 0 w 1537"/>
                  <a:gd name="T1" fmla="*/ 471 h 738"/>
                  <a:gd name="T2" fmla="*/ 1 w 1537"/>
                  <a:gd name="T3" fmla="*/ 738 h 738"/>
                  <a:gd name="T4" fmla="*/ 582 w 1537"/>
                  <a:gd name="T5" fmla="*/ 737 h 738"/>
                  <a:gd name="T6" fmla="*/ 1369 w 1537"/>
                  <a:gd name="T7" fmla="*/ 278 h 738"/>
                  <a:gd name="T8" fmla="*/ 1537 w 1537"/>
                  <a:gd name="T9" fmla="*/ 276 h 738"/>
                  <a:gd name="T10" fmla="*/ 1537 w 1537"/>
                  <a:gd name="T11" fmla="*/ 0 h 738"/>
                  <a:gd name="T12" fmla="*/ 1348 w 1537"/>
                  <a:gd name="T13" fmla="*/ 5 h 738"/>
                  <a:gd name="T14" fmla="*/ 547 w 1537"/>
                  <a:gd name="T15" fmla="*/ 473 h 738"/>
                  <a:gd name="T16" fmla="*/ 0 w 1537"/>
                  <a:gd name="T17" fmla="*/ 471 h 7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37"/>
                  <a:gd name="T28" fmla="*/ 0 h 738"/>
                  <a:gd name="T29" fmla="*/ 1537 w 1537"/>
                  <a:gd name="T30" fmla="*/ 738 h 7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37" h="738">
                    <a:moveTo>
                      <a:pt x="0" y="471"/>
                    </a:moveTo>
                    <a:lnTo>
                      <a:pt x="1" y="738"/>
                    </a:lnTo>
                    <a:lnTo>
                      <a:pt x="582" y="737"/>
                    </a:lnTo>
                    <a:lnTo>
                      <a:pt x="1369" y="278"/>
                    </a:lnTo>
                    <a:lnTo>
                      <a:pt x="1537" y="276"/>
                    </a:lnTo>
                    <a:lnTo>
                      <a:pt x="1537" y="0"/>
                    </a:lnTo>
                    <a:lnTo>
                      <a:pt x="1348" y="5"/>
                    </a:lnTo>
                    <a:lnTo>
                      <a:pt x="547" y="473"/>
                    </a:lnTo>
                    <a:lnTo>
                      <a:pt x="0" y="471"/>
                    </a:lnTo>
                    <a:close/>
                  </a:path>
                </a:pathLst>
              </a:custGeom>
              <a:solidFill>
                <a:srgbClr val="66FF33">
                  <a:alpha val="3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0271" name="Text Box 62"/>
            <p:cNvSpPr txBox="1">
              <a:spLocks noChangeArrowheads="1"/>
            </p:cNvSpPr>
            <p:nvPr/>
          </p:nvSpPr>
          <p:spPr bwMode="auto">
            <a:xfrm>
              <a:off x="755650" y="5589588"/>
              <a:ext cx="14160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1st stage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　</a:t>
              </a: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separation</a:t>
              </a:r>
            </a:p>
          </p:txBody>
        </p:sp>
        <p:sp>
          <p:nvSpPr>
            <p:cNvPr id="10272" name="Text Box 63"/>
            <p:cNvSpPr txBox="1">
              <a:spLocks noChangeArrowheads="1"/>
            </p:cNvSpPr>
            <p:nvPr/>
          </p:nvSpPr>
          <p:spPr bwMode="auto">
            <a:xfrm>
              <a:off x="3671888" y="5805488"/>
              <a:ext cx="1198562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2nd stage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analysis </a:t>
              </a:r>
            </a:p>
          </p:txBody>
        </p:sp>
        <p:sp>
          <p:nvSpPr>
            <p:cNvPr id="10273" name="Text Box 64"/>
            <p:cNvSpPr txBox="1">
              <a:spLocks noChangeArrowheads="1"/>
            </p:cNvSpPr>
            <p:nvPr/>
          </p:nvSpPr>
          <p:spPr bwMode="auto">
            <a:xfrm>
              <a:off x="6477000" y="5791200"/>
              <a:ext cx="20447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ZeroDegree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analysis of 2ndary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reaction products</a:t>
              </a:r>
            </a:p>
          </p:txBody>
        </p:sp>
      </p:grpSp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850900" y="71438"/>
            <a:ext cx="82931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ja-JP" sz="2800" kern="0" smtClean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n-US" altLang="ja-JP" sz="2800" kern="0" smtClean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-ray spectroscopy</a:t>
            </a:r>
            <a:r>
              <a:rPr lang="en-US" altLang="ja-JP" sz="2800" kern="0" smtClean="0">
                <a:solidFill>
                  <a:srgbClr val="000000"/>
                </a:solidFill>
                <a:latin typeface="Arial"/>
                <a:ea typeface="ＭＳ Ｐゴシック"/>
              </a:rPr>
              <a:t> setup @ BigRIPS/ZeroDegree</a:t>
            </a:r>
            <a:endParaRPr lang="en-US" altLang="ja-JP" sz="28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4172969" y="5137089"/>
            <a:ext cx="2105064" cy="1720911"/>
            <a:chOff x="4467411" y="782155"/>
            <a:chExt cx="3288149" cy="3413811"/>
          </a:xfrm>
        </p:grpSpPr>
        <p:sp>
          <p:nvSpPr>
            <p:cNvPr id="74" name="四角形吹き出し 73"/>
            <p:cNvSpPr/>
            <p:nvPr/>
          </p:nvSpPr>
          <p:spPr bwMode="auto">
            <a:xfrm>
              <a:off x="4467411" y="782155"/>
              <a:ext cx="3288149" cy="3413811"/>
            </a:xfrm>
            <a:prstGeom prst="wedgeRectCallout">
              <a:avLst>
                <a:gd name="adj1" fmla="val 39572"/>
                <a:gd name="adj2" fmla="val -76735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auto">
            <a:xfrm>
              <a:off x="4470337" y="797646"/>
              <a:ext cx="3269737" cy="760435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4631765" y="858507"/>
              <a:ext cx="3033059" cy="67159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FFFFFF"/>
                  </a:solidFill>
                </a:rPr>
                <a:t>Target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pic>
          <p:nvPicPr>
            <p:cNvPr id="69" name="図 68" descr="presentation_ページ_1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26" t="18749" r="3109" b="53746"/>
            <a:stretch/>
          </p:blipFill>
          <p:spPr>
            <a:xfrm>
              <a:off x="4599363" y="1637332"/>
              <a:ext cx="3083553" cy="2558634"/>
            </a:xfrm>
            <a:prstGeom prst="rect">
              <a:avLst/>
            </a:prstGeom>
          </p:spPr>
        </p:pic>
      </p:grpSp>
      <p:grpSp>
        <p:nvGrpSpPr>
          <p:cNvPr id="70" name="図形グループ 69"/>
          <p:cNvGrpSpPr/>
          <p:nvPr/>
        </p:nvGrpSpPr>
        <p:grpSpPr>
          <a:xfrm>
            <a:off x="3496235" y="692507"/>
            <a:ext cx="2330823" cy="3206338"/>
            <a:chOff x="1240118" y="991331"/>
            <a:chExt cx="2330823" cy="3206338"/>
          </a:xfrm>
        </p:grpSpPr>
        <p:grpSp>
          <p:nvGrpSpPr>
            <p:cNvPr id="72" name="図形グループ 71"/>
            <p:cNvGrpSpPr/>
            <p:nvPr/>
          </p:nvGrpSpPr>
          <p:grpSpPr>
            <a:xfrm>
              <a:off x="1240118" y="991331"/>
              <a:ext cx="2330823" cy="3206338"/>
              <a:chOff x="542096" y="991331"/>
              <a:chExt cx="3717230" cy="3206338"/>
            </a:xfrm>
          </p:grpSpPr>
          <p:sp>
            <p:nvSpPr>
              <p:cNvPr id="75" name="四角形吹き出し 74"/>
              <p:cNvSpPr/>
              <p:nvPr/>
            </p:nvSpPr>
            <p:spPr bwMode="auto">
              <a:xfrm>
                <a:off x="542096" y="991331"/>
                <a:ext cx="3717230" cy="3206338"/>
              </a:xfrm>
              <a:prstGeom prst="wedgeRectCallout">
                <a:avLst>
                  <a:gd name="adj1" fmla="val 61431"/>
                  <a:gd name="adj2" fmla="val 68235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  <p:sp>
            <p:nvSpPr>
              <p:cNvPr id="78" name="正方形/長方形 77"/>
              <p:cNvSpPr/>
              <p:nvPr/>
            </p:nvSpPr>
            <p:spPr bwMode="auto">
              <a:xfrm>
                <a:off x="547423" y="1006821"/>
                <a:ext cx="3696416" cy="511155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1707891" y="1067683"/>
                <a:ext cx="941283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FFFF"/>
                    </a:solidFill>
                  </a:rPr>
                  <a:t>DALI2</a:t>
                </a:r>
                <a:endParaRPr kumimoji="1" lang="ja-JP" altLang="en-US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73" name="Picture 43" descr="DALI2-fi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4582" b="3787"/>
            <a:stretch/>
          </p:blipFill>
          <p:spPr bwMode="auto">
            <a:xfrm>
              <a:off x="1333939" y="1673412"/>
              <a:ext cx="2143180" cy="23905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6906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49747"/>
            <a:ext cx="4581368" cy="445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9747"/>
            <a:ext cx="4572000" cy="444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2699792" y="198884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8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137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Sb</a:t>
            </a:r>
            <a:endParaRPr lang="ja-JP" altLang="en-US" sz="28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2195736" y="3356992"/>
            <a:ext cx="216024" cy="6480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6" name="直線矢印コネクタ 5"/>
          <p:cNvCxnSpPr>
            <a:stCxn id="4" idx="2"/>
            <a:endCxn id="5" idx="7"/>
          </p:cNvCxnSpPr>
          <p:nvPr/>
        </p:nvCxnSpPr>
        <p:spPr>
          <a:xfrm flipH="1">
            <a:off x="2380124" y="2512060"/>
            <a:ext cx="823724" cy="93984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7"/>
          <p:cNvGrpSpPr/>
          <p:nvPr/>
        </p:nvGrpSpPr>
        <p:grpSpPr>
          <a:xfrm>
            <a:off x="2771800" y="4096500"/>
            <a:ext cx="1440161" cy="1132700"/>
            <a:chOff x="6589641" y="2131819"/>
            <a:chExt cx="1798782" cy="1644892"/>
          </a:xfrm>
        </p:grpSpPr>
        <p:grpSp>
          <p:nvGrpSpPr>
            <p:cNvPr id="3" name="グループ化 21"/>
            <p:cNvGrpSpPr/>
            <p:nvPr/>
          </p:nvGrpSpPr>
          <p:grpSpPr>
            <a:xfrm>
              <a:off x="6589641" y="2131819"/>
              <a:ext cx="1798782" cy="1644892"/>
              <a:chOff x="5372560" y="1734933"/>
              <a:chExt cx="1863736" cy="1728608"/>
            </a:xfrm>
          </p:grpSpPr>
          <p:cxnSp>
            <p:nvCxnSpPr>
              <p:cNvPr id="11" name="直線矢印コネクタ 10"/>
              <p:cNvCxnSpPr/>
              <p:nvPr/>
            </p:nvCxnSpPr>
            <p:spPr>
              <a:xfrm flipH="1">
                <a:off x="5724128" y="2780928"/>
                <a:ext cx="576064" cy="0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/>
              <p:nvPr/>
            </p:nvCxnSpPr>
            <p:spPr>
              <a:xfrm flipV="1">
                <a:off x="6300192" y="2204864"/>
                <a:ext cx="360040" cy="576064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テキスト ボックス 12"/>
              <p:cNvSpPr txBox="1"/>
              <p:nvPr/>
            </p:nvSpPr>
            <p:spPr>
              <a:xfrm>
                <a:off x="5372560" y="2852935"/>
                <a:ext cx="893830" cy="610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altLang="ja-JP" sz="2000" b="1" i="1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A-1</a:t>
                </a:r>
                <a:endParaRPr lang="ja-JP" altLang="en-US" sz="2000" b="1" i="1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6444209" y="1734933"/>
                <a:ext cx="792087" cy="610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altLang="ja-JP" sz="2000" b="1" i="1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A+3</a:t>
                </a:r>
                <a:endParaRPr lang="ja-JP" altLang="en-US" sz="2000" b="1" i="1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</p:grpSp>
        <p:sp>
          <p:nvSpPr>
            <p:cNvPr id="10" name="テキスト ボックス 9"/>
            <p:cNvSpPr txBox="1"/>
            <p:nvPr/>
          </p:nvSpPr>
          <p:spPr>
            <a:xfrm>
              <a:off x="7454018" y="3177506"/>
              <a:ext cx="304829" cy="581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2000" b="1" i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A</a:t>
              </a:r>
              <a:endParaRPr lang="ja-JP" altLang="en-US" sz="2000" b="1" i="1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21" name="正方形/長方形 20"/>
          <p:cNvSpPr/>
          <p:nvPr/>
        </p:nvSpPr>
        <p:spPr>
          <a:xfrm>
            <a:off x="6719192" y="1412776"/>
            <a:ext cx="2173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altLang="ja-JP" sz="24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ZeroDegree</a:t>
            </a:r>
            <a:r>
              <a:rPr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PID</a:t>
            </a:r>
            <a:endParaRPr lang="en-US" altLang="ja-JP" sz="4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699792" y="1412776"/>
            <a:ext cx="1651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ja-JP" sz="24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BigRIPS</a:t>
            </a:r>
            <a:r>
              <a:rPr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PID</a:t>
            </a:r>
            <a:endParaRPr lang="ja-JP" altLang="en-US" sz="2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7544" y="7647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137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Sb 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 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136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Sn</a:t>
            </a:r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Particle Identification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0095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50400"/>
            <a:ext cx="4581368" cy="445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4644008" cy="449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203848" y="508518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Q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Z-1</a:t>
            </a:r>
            <a:endParaRPr lang="ja-JP" altLang="en-US" sz="2800" i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254574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Q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Z</a:t>
            </a:r>
            <a:endParaRPr lang="ja-JP" altLang="en-US" sz="2800" i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03848" y="191683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8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136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Sn</a:t>
            </a:r>
            <a:r>
              <a:rPr lang="en-US" altLang="ja-JP" sz="28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50+</a:t>
            </a:r>
            <a:endParaRPr lang="ja-JP" altLang="en-US" sz="2800" b="1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2267744" y="2348880"/>
            <a:ext cx="317859" cy="9024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8" name="直線矢印コネクタ 7"/>
          <p:cNvCxnSpPr>
            <a:stCxn id="6" idx="2"/>
            <a:endCxn id="7" idx="6"/>
          </p:cNvCxnSpPr>
          <p:nvPr/>
        </p:nvCxnSpPr>
        <p:spPr>
          <a:xfrm flipH="1">
            <a:off x="2585603" y="2440052"/>
            <a:ext cx="1302321" cy="36004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6719192" y="1412776"/>
            <a:ext cx="2173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altLang="ja-JP" sz="24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ZeroDegree</a:t>
            </a:r>
            <a:r>
              <a:rPr lang="en-US" altLang="ja-JP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PID</a:t>
            </a:r>
            <a:endParaRPr lang="en-US" altLang="ja-JP" sz="4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タイトル 6"/>
          <p:cNvSpPr txBox="1">
            <a:spLocks/>
          </p:cNvSpPr>
          <p:nvPr/>
        </p:nvSpPr>
        <p:spPr>
          <a:xfrm>
            <a:off x="698500" y="65088"/>
            <a:ext cx="8320088" cy="55245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  <a:sym typeface="ヒラギノ角ゴ ProN W6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defRPr>
            </a:lvl9pPr>
          </a:lstStyle>
          <a:p>
            <a:r>
              <a:rPr lang="en-US" altLang="ja-JP" smtClean="0"/>
              <a:t>Particle Identification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7544" y="7647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137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Sb 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 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136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Sn</a:t>
            </a:r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84857" y="1351221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Charge State ID by TKE</a:t>
            </a:r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15371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0" y="0"/>
            <a:ext cx="7164288" cy="119675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400"/>
            <a:r>
              <a:rPr lang="en-US" altLang="ja-JP" sz="4000" dirty="0" smtClean="0">
                <a:solidFill>
                  <a:prstClr val="black"/>
                </a:solidFill>
                <a:latin typeface="Calibri"/>
                <a:ea typeface="ＭＳ Ｐゴシック"/>
              </a:rPr>
              <a:t>The first 2</a:t>
            </a:r>
            <a:r>
              <a:rPr lang="en-US" altLang="ja-JP" sz="40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4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excited state in </a:t>
            </a:r>
            <a:r>
              <a:rPr lang="en-US" altLang="ja-JP" sz="40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136</a:t>
            </a:r>
            <a:r>
              <a:rPr lang="en-US" altLang="ja-JP" sz="4000" dirty="0" smtClean="0">
                <a:solidFill>
                  <a:prstClr val="black"/>
                </a:solidFill>
                <a:latin typeface="Calibri"/>
                <a:ea typeface="ＭＳ Ｐゴシック"/>
              </a:rPr>
              <a:t>Sn</a:t>
            </a:r>
            <a:endParaRPr lang="ja-JP" altLang="en-US" sz="40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6984776" cy="500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467544" y="76470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One proton removal reaction</a:t>
            </a:r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1242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-1" y="1491591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ＭＳ Ｐゴシック"/>
              </a:rPr>
              <a:t>SUNFLOWER experiments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 bwMode="auto">
          <a:xfrm>
            <a:off x="0" y="736622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0" y="3711544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-1" y="4671480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-1" y="5424664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0" y="5926783"/>
            <a:ext cx="9214063" cy="215999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4339" name="テキスト ボックス 2"/>
          <p:cNvSpPr txBox="1">
            <a:spLocks noChangeArrowheads="1"/>
          </p:cNvSpPr>
          <p:nvPr/>
        </p:nvSpPr>
        <p:spPr bwMode="auto">
          <a:xfrm>
            <a:off x="173427" y="693125"/>
            <a:ext cx="9040636" cy="605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2008	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DayOne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 / 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48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Ca</a:t>
            </a: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32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Ne		H. Scheit, P. Doornenbal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PRL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103(2009)032501</a:t>
            </a:r>
            <a:r>
              <a:rPr lang="en-US" altLang="ja-JP" sz="1600" dirty="0" smtClean="0">
                <a:latin typeface="Arial"/>
                <a:ea typeface="ＭＳ Ｐゴシック"/>
              </a:rPr>
              <a:t>, </a:t>
            </a:r>
            <a:r>
              <a:rPr lang="hu-HU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CPL29(2012)102301</a:t>
            </a:r>
            <a:endParaRPr lang="en-US" altLang="ja-JP" sz="1600" dirty="0" smtClean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31,33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Na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H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. Scheit, P. Doornenbal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PRC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81(2010)041305</a:t>
            </a:r>
            <a:endParaRPr lang="en-US" altLang="ja-JP" sz="1600" dirty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2010		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  <a:sym typeface="Wingdings" pitchFamily="2" charset="2"/>
              </a:rPr>
              <a:t>48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  <a:sym typeface="Wingdings" pitchFamily="2" charset="2"/>
              </a:rPr>
              <a:t>Ca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			</a:t>
            </a: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~</a:t>
            </a:r>
            <a:r>
              <a:rPr lang="en-US" altLang="ja-JP" baseline="30000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42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Si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S. Takeuchi, M. Matsushita</a:t>
            </a:r>
            <a:r>
              <a:rPr lang="en-US" altLang="ja-JP" dirty="0" smtClean="0">
                <a:solidFill>
                  <a:srgbClr val="FF0000"/>
                </a:solidFill>
                <a:latin typeface="Arial"/>
                <a:ea typeface="ＭＳ Ｐゴシック"/>
                <a:sym typeface="Wingdings" pitchFamily="2" charset="2"/>
              </a:rPr>
              <a:t>	</a:t>
            </a:r>
            <a:r>
              <a:rPr lang="hu-HU" altLang="ja-JP" sz="1600" i="1" dirty="0" smtClean="0">
                <a:solidFill>
                  <a:srgbClr val="FF0000"/>
                </a:solidFill>
                <a:latin typeface="Arial"/>
                <a:cs typeface="Arial"/>
              </a:rPr>
              <a:t>PRL</a:t>
            </a:r>
            <a:r>
              <a:rPr lang="hu-HU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 109(2012)182501</a:t>
            </a:r>
            <a:endParaRPr lang="en-US" altLang="ja-JP" sz="1600" dirty="0">
              <a:solidFill>
                <a:srgbClr val="FF0000"/>
              </a:solidFill>
              <a:latin typeface="Arial"/>
              <a:ea typeface="ＭＳ Ｐゴシック"/>
              <a:cs typeface="Arial"/>
              <a:sym typeface="Wingdings" pitchFamily="2" charset="2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sz="1600" baseline="30000" dirty="0">
                <a:solidFill>
                  <a:srgbClr val="000000"/>
                </a:solidFill>
                <a:latin typeface="Arial"/>
                <a:ea typeface="ＭＳ Ｐゴシック"/>
                <a:cs typeface="Arial"/>
                <a:sym typeface="Wingdings" pitchFamily="2" charset="2"/>
              </a:rPr>
              <a:t>	</a:t>
            </a:r>
            <a:r>
              <a:rPr lang="en-US" altLang="ja-JP" sz="1600" baseline="300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  <a:sym typeface="Wingdings" pitchFamily="2" charset="2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36,38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Mg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P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. Doornenbal, H.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Scheit	</a:t>
            </a:r>
            <a:r>
              <a:rPr lang="hu-HU" altLang="ja-JP" sz="1600" i="1" dirty="0" smtClean="0">
                <a:solidFill>
                  <a:srgbClr val="FF0000"/>
                </a:solidFill>
                <a:latin typeface="Arial"/>
                <a:ea typeface="ＭＳ Ｐゴシック"/>
                <a:sym typeface="Wingdings" pitchFamily="2" charset="2"/>
              </a:rPr>
              <a:t>PRL </a:t>
            </a:r>
            <a:r>
              <a:rPr lang="hu-HU" altLang="ja-JP" sz="1600" dirty="0" smtClean="0">
                <a:solidFill>
                  <a:srgbClr val="FF0000"/>
                </a:solidFill>
                <a:latin typeface="Arial"/>
                <a:ea typeface="ＭＳ Ｐゴシック"/>
                <a:sym typeface="Wingdings" pitchFamily="2" charset="2"/>
              </a:rPr>
              <a:t>111(2012)212502</a:t>
            </a:r>
            <a:endParaRPr lang="en-US" altLang="ja-JP" dirty="0">
              <a:solidFill>
                <a:srgbClr val="FF0000"/>
              </a:solidFill>
              <a:latin typeface="Arial"/>
              <a:ea typeface="ＭＳ Ｐゴシック"/>
              <a:sym typeface="Wingdings" pitchFamily="2" charset="2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29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F		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P.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Doornenbal</a:t>
            </a: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~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Al, P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D. </a:t>
            </a:r>
            <a:r>
              <a:rPr lang="en-US" altLang="ja-JP" dirty="0" err="1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Steppenbeck</a:t>
            </a:r>
            <a:endParaRPr lang="en-US" altLang="ja-JP" dirty="0">
              <a:solidFill>
                <a:srgbClr val="000000"/>
              </a:solidFill>
              <a:latin typeface="Arial"/>
              <a:ea typeface="ＭＳ Ｐゴシック"/>
              <a:sym typeface="Wingdings" pitchFamily="2" charset="2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baseline="30000" dirty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33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Mg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D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en-US" altLang="ja-JP" dirty="0" err="1">
                <a:solidFill>
                  <a:srgbClr val="000000"/>
                </a:solidFill>
                <a:latin typeface="Arial"/>
                <a:ea typeface="ＭＳ Ｐゴシック"/>
              </a:rPr>
              <a:t>Bazin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US" altLang="ja-JP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baseline="30000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40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Mg test	P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Fallon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, </a:t>
            </a:r>
            <a:r>
              <a:rPr lang="en-US" altLang="ja-JP" dirty="0" err="1">
                <a:solidFill>
                  <a:srgbClr val="000000"/>
                </a:solidFill>
                <a:latin typeface="Arial"/>
                <a:ea typeface="ＭＳ Ｐゴシック"/>
              </a:rPr>
              <a:t>H.L.Crawford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 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PRC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89(2014)041303</a:t>
            </a:r>
            <a:endParaRPr lang="en-US" altLang="ja-JP" sz="1600" dirty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	31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Ne, 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22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C	T. Nakamura			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cs typeface="Arial"/>
              </a:rPr>
              <a:t>PRL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103</a:t>
            </a:r>
            <a:r>
              <a:rPr lang="en-US" altLang="ja-JP" sz="1600" dirty="0">
                <a:solidFill>
                  <a:srgbClr val="FF0000"/>
                </a:solidFill>
                <a:latin typeface="Arial"/>
                <a:cs typeface="Arial"/>
              </a:rPr>
              <a:t>(2009)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262501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hu-HU" altLang="ja-JP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altLang="ja-JP" sz="1600" i="1" dirty="0" smtClean="0">
                <a:solidFill>
                  <a:srgbClr val="FF0000"/>
                </a:solidFill>
                <a:latin typeface="Arial"/>
                <a:cs typeface="Arial"/>
              </a:rPr>
              <a:t>PRL</a:t>
            </a:r>
            <a:r>
              <a:rPr lang="hu-HU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112(2014) 142501</a:t>
            </a:r>
            <a:endParaRPr lang="en-US" altLang="ja-JP" sz="16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		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cs typeface="Arial"/>
              </a:rPr>
              <a:t>N. Kobayashi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			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cs typeface="Arial"/>
              </a:rPr>
              <a:t>PRC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86</a:t>
            </a:r>
            <a:r>
              <a:rPr lang="en-US" altLang="ja-JP" sz="1600" dirty="0">
                <a:solidFill>
                  <a:srgbClr val="FF0000"/>
                </a:solidFill>
                <a:latin typeface="Arial"/>
                <a:cs typeface="Arial"/>
              </a:rPr>
              <a:t>(2012)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cs typeface="Arial"/>
              </a:rPr>
              <a:t>054604</a:t>
            </a:r>
            <a:endParaRPr lang="en-US" altLang="ja-JP" sz="1600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2011	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238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U 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</a:endParaRP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78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Ni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K. </a:t>
            </a:r>
            <a:r>
              <a:rPr lang="en-US" altLang="ja-JP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Yoneda</a:t>
            </a:r>
            <a:endParaRPr lang="en-US" altLang="ja-JP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~</a:t>
            </a:r>
            <a:r>
              <a:rPr lang="en-US" altLang="ja-JP" baseline="30000" dirty="0">
                <a:solidFill>
                  <a:srgbClr val="000000"/>
                </a:solidFill>
                <a:latin typeface="Arial"/>
                <a:ea typeface="ＭＳ Ｐゴシック"/>
              </a:rPr>
              <a:t>132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Sn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H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Wang, NA			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PRC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88(2013)054318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sz="1600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								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PTEP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2014</a:t>
            </a:r>
            <a:r>
              <a:rPr lang="en-US" altLang="ja-JP" sz="1600" dirty="0">
                <a:solidFill>
                  <a:srgbClr val="FF0000"/>
                </a:solidFill>
                <a:latin typeface="Arial"/>
                <a:ea typeface="ＭＳ Ｐゴシック"/>
              </a:rPr>
              <a:t>: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023D02</a:t>
            </a:r>
            <a:r>
              <a:rPr lang="en-US" altLang="ja-JP" sz="1600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, </a:t>
            </a:r>
            <a:r>
              <a:rPr lang="hu-HU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CPL</a:t>
            </a:r>
            <a:r>
              <a:rPr lang="hu-HU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30(2013) 042501</a:t>
            </a:r>
            <a:endParaRPr lang="en-US" altLang="ja-JP" dirty="0" smtClean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2012		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124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Xe / 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70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Zn  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10x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Sn		A. Obertelli, P. Doornenbal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54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Ca		D. Steppenbeck, S. 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Takeuchi	</a:t>
            </a:r>
            <a:r>
              <a:rPr lang="en-US" altLang="ja-JP" sz="1600" i="1" dirty="0" smtClean="0">
                <a:solidFill>
                  <a:srgbClr val="FF0000"/>
                </a:solidFill>
                <a:latin typeface="Arial"/>
                <a:ea typeface="ＭＳ Ｐゴシック"/>
              </a:rPr>
              <a:t>Nature </a:t>
            </a:r>
            <a:r>
              <a:rPr lang="en-US" altLang="ja-JP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502(2013)207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2013</a:t>
            </a: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238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U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</a:endParaRP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74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Ni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G. de Angelis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2014</a:t>
            </a: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238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U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/>
            </a:endParaRP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136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Sn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		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H. Wang, NA</a:t>
            </a:r>
          </a:p>
          <a:p>
            <a:pPr marL="0" lvl="2">
              <a:lnSpc>
                <a:spcPct val="90000"/>
              </a:lnSpc>
              <a:tabLst>
                <a:tab pos="354013" algn="l"/>
                <a:tab pos="531813" algn="l"/>
              </a:tabLs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SEASTAR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	P. Doornenbal, A. Obertelli	</a:t>
            </a:r>
            <a:endParaRPr lang="en-US" altLang="ja-JP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4934402" y="2696355"/>
            <a:ext cx="3799699" cy="1894732"/>
            <a:chOff x="3799698" y="3237708"/>
            <a:chExt cx="3799699" cy="1894732"/>
          </a:xfrm>
        </p:grpSpPr>
        <p:sp>
          <p:nvSpPr>
            <p:cNvPr id="11" name="角丸四角形 10"/>
            <p:cNvSpPr/>
            <p:nvPr/>
          </p:nvSpPr>
          <p:spPr bwMode="auto">
            <a:xfrm>
              <a:off x="3799698" y="3237708"/>
              <a:ext cx="3758058" cy="1894732"/>
            </a:xfrm>
            <a:prstGeom prst="roundRect">
              <a:avLst>
                <a:gd name="adj" fmla="val 4429"/>
              </a:avLst>
            </a:prstGeom>
            <a:solidFill>
              <a:srgbClr val="CECEE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3922668" y="3287157"/>
              <a:ext cx="3676729" cy="1731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b="1" baseline="30000" dirty="0"/>
                <a:t>29</a:t>
              </a:r>
              <a:r>
                <a:rPr lang="en-US" altLang="ja-JP" b="1" dirty="0"/>
                <a:t>F = </a:t>
              </a:r>
              <a:r>
                <a:rPr lang="en-US" altLang="ja-JP" b="1" baseline="30000" dirty="0"/>
                <a:t>28</a:t>
              </a:r>
              <a:r>
                <a:rPr lang="en-US" altLang="ja-JP" b="1" dirty="0"/>
                <a:t>O + </a:t>
              </a:r>
              <a:r>
                <a:rPr lang="en-US" altLang="ja-JP" b="1" i="1" dirty="0"/>
                <a:t>p</a:t>
              </a:r>
            </a:p>
            <a:p>
              <a:pPr>
                <a:lnSpc>
                  <a:spcPct val="150000"/>
                </a:lnSpc>
              </a:pPr>
              <a:r>
                <a:rPr lang="en-US" altLang="ja-JP" b="1" dirty="0" err="1" smtClean="0"/>
                <a:t>Pd</a:t>
              </a:r>
              <a:r>
                <a:rPr lang="en-US" altLang="ja-JP" b="1" dirty="0" smtClean="0"/>
                <a:t> </a:t>
              </a:r>
              <a:r>
                <a:rPr lang="en-US" altLang="ja-JP" b="1" dirty="0"/>
                <a:t>isotopes close to </a:t>
              </a:r>
              <a:r>
                <a:rPr lang="en-US" altLang="ja-JP" b="1" i="1" dirty="0"/>
                <a:t>N </a:t>
              </a:r>
              <a:r>
                <a:rPr lang="en-US" altLang="ja-JP" b="1" dirty="0"/>
                <a:t>= 82</a:t>
              </a:r>
            </a:p>
            <a:p>
              <a:pPr>
                <a:lnSpc>
                  <a:spcPct val="150000"/>
                </a:lnSpc>
              </a:pPr>
              <a:r>
                <a:rPr lang="en-US" altLang="ja-JP" b="1" dirty="0" err="1" smtClean="0"/>
                <a:t>Pd</a:t>
              </a:r>
              <a:r>
                <a:rPr lang="en-US" altLang="ja-JP" b="1" dirty="0" smtClean="0"/>
                <a:t> </a:t>
              </a:r>
              <a:r>
                <a:rPr lang="en-US" altLang="ja-JP" b="1" dirty="0"/>
                <a:t>isotopes close to </a:t>
              </a:r>
              <a:r>
                <a:rPr lang="en-US" altLang="ja-JP" b="1" i="1" dirty="0"/>
                <a:t>N </a:t>
              </a:r>
              <a:r>
                <a:rPr lang="en-US" altLang="ja-JP" b="1" dirty="0"/>
                <a:t>= 50</a:t>
              </a:r>
            </a:p>
            <a:p>
              <a:pPr>
                <a:lnSpc>
                  <a:spcPct val="150000"/>
                </a:lnSpc>
              </a:pPr>
              <a:r>
                <a:rPr lang="en-US" altLang="ja-JP" b="1" baseline="30000" dirty="0" smtClean="0"/>
                <a:t>54</a:t>
              </a:r>
              <a:r>
                <a:rPr lang="en-US" altLang="ja-JP" b="1" dirty="0" smtClean="0"/>
                <a:t>Ca </a:t>
              </a:r>
              <a:r>
                <a:rPr lang="en-US" altLang="ja-JP" b="1" dirty="0"/>
                <a:t>at </a:t>
              </a:r>
              <a:r>
                <a:rPr lang="en-US" altLang="ja-JP" b="1" i="1" dirty="0"/>
                <a:t>N</a:t>
              </a:r>
              <a:r>
                <a:rPr lang="en-US" altLang="ja-JP" b="1" dirty="0"/>
                <a:t>=34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96370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331" r="48097"/>
          <a:stretch/>
        </p:blipFill>
        <p:spPr bwMode="auto">
          <a:xfrm>
            <a:off x="10967" y="2749174"/>
            <a:ext cx="4740327" cy="395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23528" y="764704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defTabSz="914400">
              <a:buFont typeface="Arial"/>
              <a:buChar char="•"/>
            </a:pP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Z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=50 magicity in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=86 isotones</a:t>
            </a: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Constant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 beyond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=82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  Seniority scheme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Asymmetric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 pattern around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=82</a:t>
            </a:r>
          </a:p>
          <a:p>
            <a:pPr defTabSz="914400"/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Systematics of </a:t>
            </a:r>
            <a:r>
              <a:rPr kumimoji="1" lang="en-US" altLang="ja-JP" i="1" dirty="0" smtClean="0"/>
              <a:t>E</a:t>
            </a:r>
            <a:r>
              <a:rPr kumimoji="1" lang="en-US" altLang="ja-JP" baseline="-25000" dirty="0" smtClean="0"/>
              <a:t>x</a:t>
            </a:r>
            <a:r>
              <a:rPr kumimoji="1" lang="en-US" altLang="ja-JP" dirty="0" smtClean="0"/>
              <a:t>(2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 bwMode="auto">
          <a:xfrm>
            <a:off x="298824" y="806824"/>
            <a:ext cx="7888941" cy="1494117"/>
          </a:xfrm>
          <a:prstGeom prst="roundRect">
            <a:avLst>
              <a:gd name="adj" fmla="val 3667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528" y="764704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defTabSz="914400">
              <a:buFont typeface="Arial"/>
              <a:buChar char="•"/>
            </a:pP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Z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=50 magicity in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=86 isotones</a:t>
            </a: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Constant </a:t>
            </a:r>
            <a:r>
              <a:rPr lang="en-US" altLang="ja-JP" sz="2800" i="1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) beyond </a:t>
            </a:r>
            <a:r>
              <a:rPr lang="en-US" altLang="ja-JP" sz="2800" i="1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=82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  <a:sym typeface="Wingdings" pitchFamily="2" charset="2"/>
              </a:rPr>
              <a:t>  Seniority scheme</a:t>
            </a:r>
            <a:endParaRPr lang="en-US" altLang="ja-JP" sz="2800" dirty="0" smtClean="0">
              <a:solidFill>
                <a:schemeClr val="bg1">
                  <a:lumMod val="65000"/>
                </a:schemeClr>
              </a:solidFill>
              <a:latin typeface="Calibri"/>
              <a:ea typeface="ＭＳ Ｐゴシック"/>
            </a:endParaRP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Asymmetric </a:t>
            </a:r>
            <a:r>
              <a:rPr lang="en-US" altLang="ja-JP" sz="2800" i="1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) pattern around </a:t>
            </a:r>
            <a:r>
              <a:rPr lang="en-US" altLang="ja-JP" sz="2800" i="1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/>
              </a:rPr>
              <a:t>=82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37765" y="2423459"/>
            <a:ext cx="1909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Mass Number </a:t>
            </a:r>
            <a:r>
              <a:rPr kumimoji="1" lang="en-US" altLang="ja-JP" sz="2000" i="1" dirty="0" smtClean="0">
                <a:latin typeface="Times New Roman"/>
                <a:cs typeface="Times New Roman"/>
              </a:rPr>
              <a:t>A</a:t>
            </a:r>
            <a:endParaRPr kumimoji="1" lang="ja-JP" altLang="en-US" sz="2000" i="1" dirty="0">
              <a:latin typeface="Times New Roman"/>
              <a:cs typeface="Times New Roman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1346391" y="3405209"/>
            <a:ext cx="228383" cy="2283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806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331"/>
          <a:stretch/>
        </p:blipFill>
        <p:spPr bwMode="auto">
          <a:xfrm>
            <a:off x="10967" y="2749174"/>
            <a:ext cx="9133033" cy="395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23528" y="764704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defTabSz="914400">
              <a:buFont typeface="Arial"/>
              <a:buChar char="•"/>
            </a:pP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Z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=50 magicity in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=86 isotones</a:t>
            </a: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Constant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 beyond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=82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  Seniority scheme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Asymmetric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 pattern around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=82</a:t>
            </a:r>
          </a:p>
          <a:p>
            <a:pPr defTabSz="914400"/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Systematics of </a:t>
            </a:r>
            <a:r>
              <a:rPr kumimoji="1" lang="en-US" altLang="ja-JP" i="1" dirty="0" smtClean="0"/>
              <a:t>E</a:t>
            </a:r>
            <a:r>
              <a:rPr kumimoji="1" lang="en-US" altLang="ja-JP" baseline="-25000" dirty="0" smtClean="0"/>
              <a:t>x</a:t>
            </a:r>
            <a:r>
              <a:rPr kumimoji="1" lang="en-US" altLang="ja-JP" dirty="0" smtClean="0"/>
              <a:t>(2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 bwMode="auto">
          <a:xfrm>
            <a:off x="298824" y="806824"/>
            <a:ext cx="7888941" cy="1494117"/>
          </a:xfrm>
          <a:prstGeom prst="roundRect">
            <a:avLst>
              <a:gd name="adj" fmla="val 3667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528" y="764704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defTabSz="914400">
              <a:buFont typeface="Arial"/>
              <a:buChar char="•"/>
            </a:pP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Z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=50 magicity in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=86 isotones</a:t>
            </a: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srgbClr val="A6A6A6"/>
                </a:solidFill>
                <a:latin typeface="Calibri"/>
                <a:ea typeface="ＭＳ Ｐゴシック"/>
              </a:rPr>
              <a:t>Constant </a:t>
            </a:r>
            <a:r>
              <a:rPr lang="en-US" altLang="ja-JP" sz="2800" i="1" dirty="0" smtClean="0">
                <a:solidFill>
                  <a:srgbClr val="A6A6A6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srgbClr val="A6A6A6"/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srgbClr val="A6A6A6"/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srgbClr val="A6A6A6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srgbClr val="A6A6A6"/>
                </a:solidFill>
                <a:latin typeface="Calibri"/>
                <a:ea typeface="ＭＳ Ｐゴシック"/>
              </a:rPr>
              <a:t>) beyond </a:t>
            </a:r>
            <a:r>
              <a:rPr lang="en-US" altLang="ja-JP" sz="2800" i="1" dirty="0" smtClean="0">
                <a:solidFill>
                  <a:srgbClr val="A6A6A6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srgbClr val="A6A6A6"/>
                </a:solidFill>
                <a:latin typeface="Calibri"/>
                <a:ea typeface="ＭＳ Ｐゴシック"/>
              </a:rPr>
              <a:t>=82</a:t>
            </a:r>
            <a:r>
              <a:rPr lang="en-US" altLang="ja-JP" sz="2800" dirty="0" smtClean="0">
                <a:solidFill>
                  <a:srgbClr val="A6A6A6"/>
                </a:solidFill>
                <a:latin typeface="Calibri"/>
                <a:ea typeface="ＭＳ Ｐゴシック"/>
                <a:sym typeface="Wingdings" pitchFamily="2" charset="2"/>
              </a:rPr>
              <a:t>  Seniority scheme</a:t>
            </a:r>
            <a:endParaRPr lang="en-US" altLang="ja-JP" sz="2800" dirty="0" smtClean="0">
              <a:solidFill>
                <a:srgbClr val="A6A6A6"/>
              </a:solidFill>
              <a:latin typeface="Calibri"/>
              <a:ea typeface="ＭＳ Ｐゴシック"/>
            </a:endParaRP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srgbClr val="A6A6A6"/>
                </a:solidFill>
                <a:latin typeface="Calibri"/>
                <a:ea typeface="ＭＳ Ｐゴシック"/>
              </a:rPr>
              <a:t>Asymmetric </a:t>
            </a:r>
            <a:r>
              <a:rPr lang="en-US" altLang="ja-JP" sz="2800" i="1" dirty="0" smtClean="0">
                <a:solidFill>
                  <a:srgbClr val="A6A6A6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srgbClr val="A6A6A6"/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srgbClr val="A6A6A6"/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srgbClr val="A6A6A6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srgbClr val="A6A6A6"/>
                </a:solidFill>
                <a:latin typeface="Calibri"/>
                <a:ea typeface="ＭＳ Ｐゴシック"/>
              </a:rPr>
              <a:t>) pattern around </a:t>
            </a:r>
            <a:r>
              <a:rPr lang="en-US" altLang="ja-JP" sz="2800" i="1" dirty="0" smtClean="0">
                <a:solidFill>
                  <a:srgbClr val="A6A6A6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srgbClr val="A6A6A6"/>
                </a:solidFill>
                <a:latin typeface="Calibri"/>
                <a:ea typeface="ＭＳ Ｐゴシック"/>
              </a:rPr>
              <a:t>=82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37765" y="2423459"/>
            <a:ext cx="1909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Mass Number </a:t>
            </a:r>
            <a:r>
              <a:rPr kumimoji="1" lang="en-US" altLang="ja-JP" sz="2000" i="1" dirty="0" smtClean="0">
                <a:latin typeface="Times New Roman"/>
                <a:cs typeface="Times New Roman"/>
              </a:rPr>
              <a:t>A</a:t>
            </a:r>
            <a:endParaRPr kumimoji="1" lang="ja-JP" altLang="en-US" sz="2000" i="1" dirty="0"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72517" y="2423459"/>
            <a:ext cx="1909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Mass Number </a:t>
            </a:r>
            <a:r>
              <a:rPr kumimoji="1" lang="en-US" altLang="ja-JP" sz="2000" i="1" dirty="0" smtClean="0">
                <a:latin typeface="Times New Roman"/>
                <a:cs typeface="Times New Roman"/>
              </a:rPr>
              <a:t>A</a:t>
            </a:r>
            <a:endParaRPr kumimoji="1" lang="ja-JP" altLang="en-US" sz="2000" i="1" dirty="0">
              <a:latin typeface="Times New Roman"/>
              <a:cs typeface="Times New Roman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1346391" y="3405209"/>
            <a:ext cx="228383" cy="22838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8755516" y="5314273"/>
            <a:ext cx="274134" cy="46792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40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331"/>
          <a:stretch/>
        </p:blipFill>
        <p:spPr bwMode="auto">
          <a:xfrm>
            <a:off x="10967" y="2749174"/>
            <a:ext cx="9133033" cy="395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23528" y="764704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defTabSz="914400">
              <a:buFont typeface="Arial"/>
              <a:buChar char="•"/>
            </a:pP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Z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=50 magicity in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=86 isotones</a:t>
            </a: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Constant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 beyond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=82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  Seniority scheme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Asymmetric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 pattern around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=82</a:t>
            </a:r>
          </a:p>
          <a:p>
            <a:pPr defTabSz="914400"/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右矢印 4"/>
          <p:cNvSpPr/>
          <p:nvPr/>
        </p:nvSpPr>
        <p:spPr>
          <a:xfrm rot="2331893">
            <a:off x="8243520" y="5443360"/>
            <a:ext cx="387932" cy="134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76256" y="555250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~500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keV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Systematics of </a:t>
            </a:r>
            <a:r>
              <a:rPr kumimoji="1" lang="en-US" altLang="ja-JP" i="1" dirty="0" smtClean="0"/>
              <a:t>E</a:t>
            </a:r>
            <a:r>
              <a:rPr kumimoji="1" lang="en-US" altLang="ja-JP" baseline="-25000" dirty="0" smtClean="0"/>
              <a:t>x</a:t>
            </a:r>
            <a:r>
              <a:rPr kumimoji="1" lang="en-US" altLang="ja-JP" dirty="0" smtClean="0"/>
              <a:t>(2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8721383" y="5514284"/>
            <a:ext cx="228383" cy="22838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298824" y="806824"/>
            <a:ext cx="7888941" cy="1494117"/>
          </a:xfrm>
          <a:prstGeom prst="roundRect">
            <a:avLst>
              <a:gd name="adj" fmla="val 3667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528" y="764704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defTabSz="914400">
              <a:buFont typeface="Arial"/>
              <a:buChar char="•"/>
            </a:pP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Z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=50 magicity in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=86 isotones</a:t>
            </a: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Constant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 beyond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=82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  Seniority scheme</a:t>
            </a:r>
            <a:endParaRPr lang="en-US" altLang="ja-JP" sz="28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185738" indent="-185738" defTabSz="914400">
              <a:buFont typeface="Arial"/>
              <a:buChar char="•"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Asymmetric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i="1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x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(2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 pattern around </a:t>
            </a:r>
            <a:r>
              <a:rPr lang="en-US" altLang="ja-JP" sz="28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=82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37765" y="2423459"/>
            <a:ext cx="1909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Mass Number </a:t>
            </a:r>
            <a:r>
              <a:rPr kumimoji="1" lang="en-US" altLang="ja-JP" sz="2000" i="1" dirty="0" smtClean="0">
                <a:latin typeface="Times New Roman"/>
                <a:cs typeface="Times New Roman"/>
              </a:rPr>
              <a:t>A</a:t>
            </a:r>
            <a:endParaRPr kumimoji="1" lang="ja-JP" altLang="en-US" sz="2000" i="1" dirty="0"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72517" y="2423459"/>
            <a:ext cx="1909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Mass Number </a:t>
            </a:r>
            <a:r>
              <a:rPr kumimoji="1" lang="en-US" altLang="ja-JP" sz="2000" i="1" dirty="0" smtClean="0">
                <a:latin typeface="Times New Roman"/>
                <a:cs typeface="Times New Roman"/>
              </a:rPr>
              <a:t>A</a:t>
            </a:r>
            <a:endParaRPr kumimoji="1" lang="ja-JP" altLang="en-US" sz="2000" i="1" dirty="0">
              <a:latin typeface="Times New Roman"/>
              <a:cs typeface="Times New Roman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1346391" y="3405209"/>
            <a:ext cx="228383" cy="22838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7000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 bwMode="auto">
          <a:xfrm>
            <a:off x="298825" y="806824"/>
            <a:ext cx="5782234" cy="1344705"/>
          </a:xfrm>
          <a:prstGeom prst="roundRect">
            <a:avLst>
              <a:gd name="adj" fmla="val 3667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1470" t="6247" b="5311"/>
          <a:stretch/>
        </p:blipFill>
        <p:spPr bwMode="auto">
          <a:xfrm>
            <a:off x="2002118" y="2465294"/>
            <a:ext cx="4816555" cy="405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323528" y="764704"/>
            <a:ext cx="607129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Mean-field calculations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cannot reproduce </a:t>
            </a:r>
          </a:p>
          <a:p>
            <a:pPr marL="538163" lvl="1" indent="-80963" defTabSz="914400">
              <a:buFont typeface="Arial"/>
              <a:buChar char="•"/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Constancy</a:t>
            </a:r>
          </a:p>
          <a:p>
            <a:pPr marL="538163" lvl="1" indent="-80963" defTabSz="914400">
              <a:buFont typeface="Arial"/>
              <a:buChar char="•"/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asymmetry with respective to N=82</a:t>
            </a:r>
          </a:p>
        </p:txBody>
      </p:sp>
      <p:sp>
        <p:nvSpPr>
          <p:cNvPr id="5" name="円/楕円 4"/>
          <p:cNvSpPr/>
          <p:nvPr/>
        </p:nvSpPr>
        <p:spPr>
          <a:xfrm>
            <a:off x="6029826" y="5504466"/>
            <a:ext cx="190582" cy="19058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 with Theory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24942" y="2154518"/>
            <a:ext cx="1909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Mass Number </a:t>
            </a:r>
            <a:r>
              <a:rPr kumimoji="1" lang="en-US" altLang="ja-JP" sz="2000" i="1" dirty="0" smtClean="0">
                <a:latin typeface="Times New Roman"/>
                <a:cs typeface="Times New Roman"/>
              </a:rPr>
              <a:t>A</a:t>
            </a:r>
            <a:endParaRPr kumimoji="1" lang="ja-JP" altLang="en-US" sz="2000" i="1" dirty="0">
              <a:latin typeface="Times New Roman"/>
              <a:cs typeface="Times New Roman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87695" y="6341035"/>
            <a:ext cx="2235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Neutron Number </a:t>
            </a:r>
            <a:r>
              <a:rPr kumimoji="1" lang="en-US" altLang="ja-JP" sz="2000" i="1" dirty="0" smtClean="0">
                <a:latin typeface="Times New Roman"/>
                <a:cs typeface="Times New Roman"/>
              </a:rPr>
              <a:t>N</a:t>
            </a:r>
            <a:endParaRPr kumimoji="1" lang="ja-JP" altLang="en-US" sz="20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5453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89914"/>
            <a:ext cx="9144000" cy="422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323528" y="764704"/>
            <a:ext cx="8820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defTabSz="914400"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Shell-model calculations</a:t>
            </a:r>
          </a:p>
          <a:p>
            <a:pPr defTabSz="914400"/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   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132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Sn core + 4 valence neutrons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 </a:t>
            </a:r>
          </a:p>
          <a:p>
            <a:pPr marL="185738" indent="-185738" defTabSz="914400"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Mean-field calculations</a:t>
            </a:r>
          </a:p>
          <a:p>
            <a:pPr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    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cannot reproduced the two features at the same time</a:t>
            </a:r>
          </a:p>
          <a:p>
            <a:pPr marL="185738" indent="-185738" defTabSz="914400">
              <a:buFont typeface="Arial"/>
              <a:buChar char="•"/>
            </a:pPr>
            <a:endParaRPr lang="en-US" altLang="ja-JP" sz="20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2195736" y="544522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33314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Present work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 with Theory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3017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043608" y="1441383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l-GR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Δ</a:t>
            </a:r>
            <a:r>
              <a:rPr lang="en-US" altLang="ja-JP" sz="28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(3)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en-US" altLang="ja-JP" sz="2800" b="1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)=(-1)</a:t>
            </a:r>
            <a:r>
              <a:rPr lang="en-US" altLang="ja-JP" sz="2800" b="1" i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[</a:t>
            </a:r>
            <a:r>
              <a:rPr lang="en-US" altLang="ja-JP" sz="2800" b="1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en-US" altLang="ja-JP" sz="2800" b="1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-1)+</a:t>
            </a:r>
            <a:r>
              <a:rPr lang="en-US" altLang="ja-JP" sz="2800" b="1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en-US" altLang="ja-JP" sz="2800" b="1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+1)-2</a:t>
            </a:r>
            <a:r>
              <a:rPr lang="en-US" altLang="ja-JP" sz="2800" b="1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en-US" altLang="ja-JP" sz="2800" b="1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sz="28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)]/2</a:t>
            </a:r>
            <a:endParaRPr lang="ja-JP" altLang="en-US" sz="28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97283" y="803412"/>
            <a:ext cx="8532440" cy="62068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400"/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Reduction of pairing ?</a:t>
            </a:r>
            <a:endParaRPr lang="ja-JP" altLang="en-US" sz="36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77382" y="2001577"/>
            <a:ext cx="6155330" cy="3784604"/>
            <a:chOff x="252000" y="1628800"/>
            <a:chExt cx="6698875" cy="5014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2000" y="1628800"/>
              <a:ext cx="6698875" cy="50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正方形/長方形 4"/>
            <p:cNvSpPr/>
            <p:nvPr/>
          </p:nvSpPr>
          <p:spPr>
            <a:xfrm>
              <a:off x="4499992" y="1702416"/>
              <a:ext cx="2376264" cy="4320480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ja-JP" altLang="en-US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47664" y="1702416"/>
              <a:ext cx="2880320" cy="4320480"/>
            </a:xfrm>
            <a:prstGeom prst="rect">
              <a:avLst/>
            </a:prstGeom>
            <a:solidFill>
              <a:srgbClr val="00B050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ja-JP" altLang="en-US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691680" y="5230808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4000" b="1" i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N</a:t>
              </a:r>
              <a:r>
                <a:rPr lang="en-US" altLang="ja-JP" sz="4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&lt;82</a:t>
              </a:r>
              <a:endParaRPr lang="ja-JP" altLang="en-US" sz="4000" b="1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292080" y="5230808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4000" b="1" i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N</a:t>
              </a:r>
              <a:r>
                <a:rPr lang="en-US" altLang="ja-JP" sz="4000" b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&gt;82</a:t>
              </a:r>
              <a:endParaRPr lang="ja-JP" altLang="en-US" sz="4000" b="1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6462793" y="3413873"/>
            <a:ext cx="2681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J. 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Hakala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et al.,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en-US" altLang="ja-JP" sz="20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PRL 109, 032501(2012)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Possible Reason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62793" y="4652524"/>
            <a:ext cx="2681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A. 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Jokinen’s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talk </a:t>
            </a:r>
          </a:p>
          <a:p>
            <a:pPr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at ARIS2014</a:t>
            </a:r>
          </a:p>
        </p:txBody>
      </p:sp>
    </p:spTree>
    <p:extLst>
      <p:ext uri="{BB962C8B-B14F-4D97-AF65-F5344CB8AC3E}">
        <p14:creationId xmlns:p14="http://schemas.microsoft.com/office/powerpoint/2010/main" val="668907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06"/>
          <p:cNvGrpSpPr/>
          <p:nvPr/>
        </p:nvGrpSpPr>
        <p:grpSpPr>
          <a:xfrm>
            <a:off x="432049" y="1340768"/>
            <a:ext cx="8676455" cy="3888432"/>
            <a:chOff x="179512" y="1844824"/>
            <a:chExt cx="8676455" cy="3888432"/>
          </a:xfrm>
        </p:grpSpPr>
        <p:grpSp>
          <p:nvGrpSpPr>
            <p:cNvPr id="3" name="グループ化 81"/>
            <p:cNvGrpSpPr/>
            <p:nvPr/>
          </p:nvGrpSpPr>
          <p:grpSpPr>
            <a:xfrm>
              <a:off x="179512" y="1844824"/>
              <a:ext cx="8676455" cy="432048"/>
              <a:chOff x="0" y="476672"/>
              <a:chExt cx="11228355" cy="504056"/>
            </a:xfrm>
          </p:grpSpPr>
          <p:grpSp>
            <p:nvGrpSpPr>
              <p:cNvPr id="4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5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95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96" name="正方形/長方形 95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97" name="正方形/長方形 96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98" name="正方形/長方形 97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99" name="正方形/長方形 98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0" name="正方形/長方形 99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1" name="正方形/長方形 100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2" name="正方形/長方形 101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3" name="正方形/長方形 102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4" name="正方形/長方形 103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5" name="正方形/長方形 104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06" name="正方形/長方形 105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90" name="正方形/長方形 89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91" name="正方形/長方形 90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92" name="正方形/長方形 91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93" name="正方形/長方形 92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94" name="正方形/長方形 93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84" name="正方形/長方形 83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5" name="正方形/長方形 84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6" name="正方形/長方形 85"/>
              <p:cNvSpPr/>
              <p:nvPr/>
            </p:nvSpPr>
            <p:spPr>
              <a:xfrm>
                <a:off x="969721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7" name="正方形/長方形 86"/>
              <p:cNvSpPr/>
              <p:nvPr/>
            </p:nvSpPr>
            <p:spPr>
              <a:xfrm>
                <a:off x="10207595" y="476672"/>
                <a:ext cx="510380" cy="50405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88" name="正方形/長方形 87"/>
              <p:cNvSpPr/>
              <p:nvPr/>
            </p:nvSpPr>
            <p:spPr>
              <a:xfrm>
                <a:off x="1071797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6" name="グループ化 106"/>
            <p:cNvGrpSpPr/>
            <p:nvPr/>
          </p:nvGrpSpPr>
          <p:grpSpPr>
            <a:xfrm>
              <a:off x="179512" y="2276872"/>
              <a:ext cx="8676455" cy="432048"/>
              <a:chOff x="0" y="476672"/>
              <a:chExt cx="11228355" cy="504056"/>
            </a:xfrm>
          </p:grpSpPr>
          <p:grpSp>
            <p:nvGrpSpPr>
              <p:cNvPr id="7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8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120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1" name="正方形/長方形 120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2" name="正方形/長方形 121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3" name="正方形/長方形 122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4" name="正方形/長方形 123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5" name="正方形/長方形 124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6" name="正方形/長方形 125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7" name="正方形/長方形 126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8" name="正方形/長方形 127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29" name="正方形/長方形 128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30" name="正方形/長方形 129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31" name="正方形/長方形 130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115" name="正方形/長方形 114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16" name="正方形/長方形 115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17" name="正方形/長方形 116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18" name="正方形/長方形 117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19" name="正方形/長方形 118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109" name="正方形/長方形 108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10" name="正方形/長方形 109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11" name="正方形/長方形 110"/>
              <p:cNvSpPr/>
              <p:nvPr/>
            </p:nvSpPr>
            <p:spPr>
              <a:xfrm>
                <a:off x="969721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12" name="正方形/長方形 111"/>
              <p:cNvSpPr/>
              <p:nvPr/>
            </p:nvSpPr>
            <p:spPr>
              <a:xfrm>
                <a:off x="1020759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13" name="正方形/長方形 112"/>
              <p:cNvSpPr/>
              <p:nvPr/>
            </p:nvSpPr>
            <p:spPr>
              <a:xfrm>
                <a:off x="1071797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9" name="グループ化 131"/>
            <p:cNvGrpSpPr/>
            <p:nvPr/>
          </p:nvGrpSpPr>
          <p:grpSpPr>
            <a:xfrm>
              <a:off x="179512" y="2708920"/>
              <a:ext cx="8676455" cy="432048"/>
              <a:chOff x="0" y="476672"/>
              <a:chExt cx="11228355" cy="504056"/>
            </a:xfrm>
          </p:grpSpPr>
          <p:grpSp>
            <p:nvGrpSpPr>
              <p:cNvPr id="10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11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145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46" name="正方形/長方形 145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47" name="正方形/長方形 146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48" name="正方形/長方形 147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49" name="正方形/長方形 148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0" name="正方形/長方形 149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1" name="正方形/長方形 150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2" name="正方形/長方形 151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3" name="正方形/長方形 152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4" name="正方形/長方形 153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5" name="正方形/長方形 154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56" name="正方形/長方形 155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140" name="正方形/長方形 139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41" name="正方形/長方形 140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42" name="正方形/長方形 141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43" name="正方形/長方形 142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44" name="正方形/長方形 143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134" name="正方形/長方形 133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35" name="正方形/長方形 134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36" name="正方形/長方形 135"/>
              <p:cNvSpPr/>
              <p:nvPr/>
            </p:nvSpPr>
            <p:spPr>
              <a:xfrm>
                <a:off x="969721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37" name="正方形/長方形 136"/>
              <p:cNvSpPr/>
              <p:nvPr/>
            </p:nvSpPr>
            <p:spPr>
              <a:xfrm>
                <a:off x="10207595" y="476672"/>
                <a:ext cx="510380" cy="50405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38" name="正方形/長方形 137"/>
              <p:cNvSpPr/>
              <p:nvPr/>
            </p:nvSpPr>
            <p:spPr>
              <a:xfrm>
                <a:off x="1071797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12" name="グループ化 156"/>
            <p:cNvGrpSpPr/>
            <p:nvPr/>
          </p:nvGrpSpPr>
          <p:grpSpPr>
            <a:xfrm>
              <a:off x="179512" y="3140968"/>
              <a:ext cx="8676455" cy="432048"/>
              <a:chOff x="0" y="476672"/>
              <a:chExt cx="11228355" cy="504056"/>
            </a:xfrm>
          </p:grpSpPr>
          <p:grpSp>
            <p:nvGrpSpPr>
              <p:cNvPr id="13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14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170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1" name="正方形/長方形 170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2" name="正方形/長方形 171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3" name="正方形/長方形 172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4" name="正方形/長方形 173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5" name="正方形/長方形 174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6" name="正方形/長方形 175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7" name="正方形/長方形 176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8" name="正方形/長方形 177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79" name="正方形/長方形 178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80" name="正方形/長方形 179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81" name="正方形/長方形 180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165" name="正方形/長方形 164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66" name="正方形/長方形 165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67" name="正方形/長方形 166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68" name="正方形/長方形 167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69" name="正方形/長方形 168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159" name="正方形/長方形 158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0" name="正方形/長方形 159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1" name="正方形/長方形 160"/>
              <p:cNvSpPr/>
              <p:nvPr/>
            </p:nvSpPr>
            <p:spPr>
              <a:xfrm>
                <a:off x="969721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2" name="正方形/長方形 161"/>
              <p:cNvSpPr/>
              <p:nvPr/>
            </p:nvSpPr>
            <p:spPr>
              <a:xfrm>
                <a:off x="1020759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3" name="正方形/長方形 162"/>
              <p:cNvSpPr/>
              <p:nvPr/>
            </p:nvSpPr>
            <p:spPr>
              <a:xfrm>
                <a:off x="1071797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15" name="グループ化 181"/>
            <p:cNvGrpSpPr/>
            <p:nvPr/>
          </p:nvGrpSpPr>
          <p:grpSpPr>
            <a:xfrm>
              <a:off x="179512" y="3573016"/>
              <a:ext cx="8282071" cy="432048"/>
              <a:chOff x="0" y="476672"/>
              <a:chExt cx="10717975" cy="504056"/>
            </a:xfrm>
          </p:grpSpPr>
          <p:grpSp>
            <p:nvGrpSpPr>
              <p:cNvPr id="16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17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195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96" name="正方形/長方形 195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97" name="正方形/長方形 196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98" name="正方形/長方形 197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199" name="正方形/長方形 198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0" name="正方形/長方形 199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1" name="正方形/長方形 200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2" name="正方形/長方形 201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3" name="正方形/長方形 202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4" name="正方形/長方形 203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5" name="正方形/長方形 204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06" name="正方形/長方形 205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190" name="正方形/長方形 189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91" name="正方形/長方形 190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92" name="正方形/長方形 191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93" name="正方形/長方形 192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94" name="正方形/長方形 193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184" name="正方形/長方形 183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5" name="正方形/長方形 184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6" name="正方形/長方形 185"/>
              <p:cNvSpPr/>
              <p:nvPr/>
            </p:nvSpPr>
            <p:spPr>
              <a:xfrm>
                <a:off x="969721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7" name="正方形/長方形 186"/>
              <p:cNvSpPr/>
              <p:nvPr/>
            </p:nvSpPr>
            <p:spPr>
              <a:xfrm>
                <a:off x="10207595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18" name="グループ化 206"/>
            <p:cNvGrpSpPr/>
            <p:nvPr/>
          </p:nvGrpSpPr>
          <p:grpSpPr>
            <a:xfrm>
              <a:off x="179512" y="4005064"/>
              <a:ext cx="7493302" cy="432048"/>
              <a:chOff x="0" y="476672"/>
              <a:chExt cx="9697216" cy="504056"/>
            </a:xfrm>
          </p:grpSpPr>
          <p:grpSp>
            <p:nvGrpSpPr>
              <p:cNvPr id="19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20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220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1" name="正方形/長方形 220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2" name="正方形/長方形 221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3" name="正方形/長方形 222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4" name="正方形/長方形 223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5" name="正方形/長方形 224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6" name="正方形/長方形 225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7" name="正方形/長方形 226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8" name="正方形/長方形 227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29" name="正方形/長方形 228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30" name="正方形/長方形 229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31" name="正方形/長方形 230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215" name="正方形/長方形 214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16" name="正方形/長方形 215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17" name="正方形/長方形 216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18" name="正方形/長方形 217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19" name="正方形/長方形 218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209" name="正方形/長方形 208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0" name="正方形/長方形 209"/>
              <p:cNvSpPr/>
              <p:nvPr/>
            </p:nvSpPr>
            <p:spPr>
              <a:xfrm>
                <a:off x="918683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21" name="グループ化 231"/>
            <p:cNvGrpSpPr/>
            <p:nvPr/>
          </p:nvGrpSpPr>
          <p:grpSpPr>
            <a:xfrm>
              <a:off x="179512" y="4437112"/>
              <a:ext cx="7098918" cy="432048"/>
              <a:chOff x="0" y="476672"/>
              <a:chExt cx="9186836" cy="504056"/>
            </a:xfrm>
          </p:grpSpPr>
          <p:grpSp>
            <p:nvGrpSpPr>
              <p:cNvPr id="22" name="グループ化 42"/>
              <p:cNvGrpSpPr/>
              <p:nvPr/>
            </p:nvGrpSpPr>
            <p:grpSpPr>
              <a:xfrm>
                <a:off x="0" y="476672"/>
                <a:ext cx="8676456" cy="504056"/>
                <a:chOff x="0" y="1772816"/>
                <a:chExt cx="9945386" cy="576064"/>
              </a:xfrm>
            </p:grpSpPr>
            <p:grpSp>
              <p:nvGrpSpPr>
                <p:cNvPr id="23" name="グループ化 14"/>
                <p:cNvGrpSpPr/>
                <p:nvPr/>
              </p:nvGrpSpPr>
              <p:grpSpPr>
                <a:xfrm>
                  <a:off x="0" y="1772816"/>
                  <a:ext cx="7020272" cy="576064"/>
                  <a:chOff x="467544" y="188640"/>
                  <a:chExt cx="7776864" cy="648072"/>
                </a:xfrm>
              </p:grpSpPr>
              <p:sp>
                <p:nvSpPr>
                  <p:cNvPr id="245" name="正方形/長方形 2"/>
                  <p:cNvSpPr/>
                  <p:nvPr/>
                </p:nvSpPr>
                <p:spPr>
                  <a:xfrm>
                    <a:off x="467544" y="188640"/>
                    <a:ext cx="648072" cy="6480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46" name="正方形/長方形 245"/>
                  <p:cNvSpPr/>
                  <p:nvPr/>
                </p:nvSpPr>
                <p:spPr>
                  <a:xfrm>
                    <a:off x="111561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47" name="正方形/長方形 246"/>
                  <p:cNvSpPr/>
                  <p:nvPr/>
                </p:nvSpPr>
                <p:spPr>
                  <a:xfrm>
                    <a:off x="1763688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48" name="正方形/長方形 247"/>
                  <p:cNvSpPr/>
                  <p:nvPr/>
                </p:nvSpPr>
                <p:spPr>
                  <a:xfrm>
                    <a:off x="2411760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49" name="正方形/長方形 248"/>
                  <p:cNvSpPr/>
                  <p:nvPr/>
                </p:nvSpPr>
                <p:spPr>
                  <a:xfrm>
                    <a:off x="3059832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0" name="正方形/長方形 249"/>
                  <p:cNvSpPr/>
                  <p:nvPr/>
                </p:nvSpPr>
                <p:spPr>
                  <a:xfrm>
                    <a:off x="3707904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1" name="正方形/長方形 250"/>
                  <p:cNvSpPr/>
                  <p:nvPr/>
                </p:nvSpPr>
                <p:spPr>
                  <a:xfrm>
                    <a:off x="4355976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2" name="正方形/長方形 251"/>
                  <p:cNvSpPr/>
                  <p:nvPr/>
                </p:nvSpPr>
                <p:spPr>
                  <a:xfrm>
                    <a:off x="5004048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3" name="正方形/長方形 252"/>
                  <p:cNvSpPr/>
                  <p:nvPr/>
                </p:nvSpPr>
                <p:spPr>
                  <a:xfrm>
                    <a:off x="5652120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4" name="正方形/長方形 253"/>
                  <p:cNvSpPr/>
                  <p:nvPr/>
                </p:nvSpPr>
                <p:spPr>
                  <a:xfrm>
                    <a:off x="6300192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5" name="正方形/長方形 254"/>
                  <p:cNvSpPr/>
                  <p:nvPr/>
                </p:nvSpPr>
                <p:spPr>
                  <a:xfrm>
                    <a:off x="6948264" y="188640"/>
                    <a:ext cx="648072" cy="64807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256" name="正方形/長方形 255"/>
                  <p:cNvSpPr/>
                  <p:nvPr/>
                </p:nvSpPr>
                <p:spPr>
                  <a:xfrm>
                    <a:off x="7596336" y="188640"/>
                    <a:ext cx="648072" cy="64807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72000" rtlCol="0" anchor="ctr"/>
                  <a:lstStyle/>
                  <a:p>
                    <a:pPr algn="ctr" defTabSz="914400"/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240" name="正方形/長方形 239"/>
                <p:cNvSpPr/>
                <p:nvPr/>
              </p:nvSpPr>
              <p:spPr>
                <a:xfrm>
                  <a:off x="7020272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 dirty="0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41" name="正方形/長方形 240"/>
                <p:cNvSpPr/>
                <p:nvPr/>
              </p:nvSpPr>
              <p:spPr>
                <a:xfrm>
                  <a:off x="7605295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42" name="正方形/長方形 241"/>
                <p:cNvSpPr/>
                <p:nvPr/>
              </p:nvSpPr>
              <p:spPr>
                <a:xfrm>
                  <a:off x="8190317" y="1772816"/>
                  <a:ext cx="585023" cy="57606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43" name="正方形/長方形 242"/>
                <p:cNvSpPr/>
                <p:nvPr/>
              </p:nvSpPr>
              <p:spPr>
                <a:xfrm>
                  <a:off x="8775340" y="1772816"/>
                  <a:ext cx="585023" cy="57606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44" name="正方形/長方形 243"/>
                <p:cNvSpPr/>
                <p:nvPr/>
              </p:nvSpPr>
              <p:spPr>
                <a:xfrm>
                  <a:off x="9360363" y="1772816"/>
                  <a:ext cx="585023" cy="57606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234" name="正方形/長方形 233"/>
              <p:cNvSpPr/>
              <p:nvPr/>
            </p:nvSpPr>
            <p:spPr>
              <a:xfrm>
                <a:off x="8676456" y="476672"/>
                <a:ext cx="510380" cy="504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24" name="グループ化 42"/>
            <p:cNvGrpSpPr/>
            <p:nvPr/>
          </p:nvGrpSpPr>
          <p:grpSpPr>
            <a:xfrm>
              <a:off x="179512" y="4869160"/>
              <a:ext cx="6310149" cy="432048"/>
              <a:chOff x="0" y="1772816"/>
              <a:chExt cx="9360363" cy="576064"/>
            </a:xfrm>
          </p:grpSpPr>
          <p:grpSp>
            <p:nvGrpSpPr>
              <p:cNvPr id="25" name="グループ化 14"/>
              <p:cNvGrpSpPr/>
              <p:nvPr/>
            </p:nvGrpSpPr>
            <p:grpSpPr>
              <a:xfrm>
                <a:off x="0" y="1772816"/>
                <a:ext cx="7020272" cy="576064"/>
                <a:chOff x="467544" y="188640"/>
                <a:chExt cx="7776864" cy="648072"/>
              </a:xfrm>
            </p:grpSpPr>
            <p:sp>
              <p:nvSpPr>
                <p:cNvPr id="270" name="正方形/長方形 2"/>
                <p:cNvSpPr/>
                <p:nvPr/>
              </p:nvSpPr>
              <p:spPr>
                <a:xfrm>
                  <a:off x="467544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1" name="正方形/長方形 270"/>
                <p:cNvSpPr/>
                <p:nvPr/>
              </p:nvSpPr>
              <p:spPr>
                <a:xfrm>
                  <a:off x="1115616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2" name="正方形/長方形 271"/>
                <p:cNvSpPr/>
                <p:nvPr/>
              </p:nvSpPr>
              <p:spPr>
                <a:xfrm>
                  <a:off x="1763688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3" name="正方形/長方形 272"/>
                <p:cNvSpPr/>
                <p:nvPr/>
              </p:nvSpPr>
              <p:spPr>
                <a:xfrm>
                  <a:off x="2411760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4" name="正方形/長方形 273"/>
                <p:cNvSpPr/>
                <p:nvPr/>
              </p:nvSpPr>
              <p:spPr>
                <a:xfrm>
                  <a:off x="3059832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5" name="正方形/長方形 274"/>
                <p:cNvSpPr/>
                <p:nvPr/>
              </p:nvSpPr>
              <p:spPr>
                <a:xfrm>
                  <a:off x="3707904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6" name="正方形/長方形 275"/>
                <p:cNvSpPr/>
                <p:nvPr/>
              </p:nvSpPr>
              <p:spPr>
                <a:xfrm>
                  <a:off x="4355976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7" name="正方形/長方形 276"/>
                <p:cNvSpPr/>
                <p:nvPr/>
              </p:nvSpPr>
              <p:spPr>
                <a:xfrm>
                  <a:off x="5004048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8" name="正方形/長方形 277"/>
                <p:cNvSpPr/>
                <p:nvPr/>
              </p:nvSpPr>
              <p:spPr>
                <a:xfrm>
                  <a:off x="5652120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79" name="正方形/長方形 278"/>
                <p:cNvSpPr/>
                <p:nvPr/>
              </p:nvSpPr>
              <p:spPr>
                <a:xfrm>
                  <a:off x="6300192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80" name="正方形/長方形 279"/>
                <p:cNvSpPr/>
                <p:nvPr/>
              </p:nvSpPr>
              <p:spPr>
                <a:xfrm>
                  <a:off x="6948264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81" name="正方形/長方形 280"/>
                <p:cNvSpPr/>
                <p:nvPr/>
              </p:nvSpPr>
              <p:spPr>
                <a:xfrm>
                  <a:off x="7596336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265" name="正方形/長方形 264"/>
              <p:cNvSpPr/>
              <p:nvPr/>
            </p:nvSpPr>
            <p:spPr>
              <a:xfrm>
                <a:off x="7020272" y="1772816"/>
                <a:ext cx="585023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66" name="正方形/長方形 265"/>
              <p:cNvSpPr/>
              <p:nvPr/>
            </p:nvSpPr>
            <p:spPr>
              <a:xfrm>
                <a:off x="7605295" y="1772816"/>
                <a:ext cx="585023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67" name="正方形/長方形 266"/>
              <p:cNvSpPr/>
              <p:nvPr/>
            </p:nvSpPr>
            <p:spPr>
              <a:xfrm>
                <a:off x="8190317" y="1772816"/>
                <a:ext cx="585023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68" name="正方形/長方形 267"/>
              <p:cNvSpPr/>
              <p:nvPr/>
            </p:nvSpPr>
            <p:spPr>
              <a:xfrm>
                <a:off x="8775340" y="1772816"/>
                <a:ext cx="585023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26" name="グループ化 42"/>
            <p:cNvGrpSpPr/>
            <p:nvPr/>
          </p:nvGrpSpPr>
          <p:grpSpPr>
            <a:xfrm>
              <a:off x="179512" y="5301208"/>
              <a:ext cx="5915765" cy="432048"/>
              <a:chOff x="0" y="1772816"/>
              <a:chExt cx="8775340" cy="576064"/>
            </a:xfrm>
          </p:grpSpPr>
          <p:grpSp>
            <p:nvGrpSpPr>
              <p:cNvPr id="27" name="グループ化 14"/>
              <p:cNvGrpSpPr/>
              <p:nvPr/>
            </p:nvGrpSpPr>
            <p:grpSpPr>
              <a:xfrm>
                <a:off x="0" y="1772816"/>
                <a:ext cx="7020272" cy="576064"/>
                <a:chOff x="467544" y="188640"/>
                <a:chExt cx="7776864" cy="648072"/>
              </a:xfrm>
            </p:grpSpPr>
            <p:sp>
              <p:nvSpPr>
                <p:cNvPr id="295" name="正方形/長方形 2"/>
                <p:cNvSpPr/>
                <p:nvPr/>
              </p:nvSpPr>
              <p:spPr>
                <a:xfrm>
                  <a:off x="467544" y="188640"/>
                  <a:ext cx="648072" cy="64807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96" name="正方形/長方形 295"/>
                <p:cNvSpPr/>
                <p:nvPr/>
              </p:nvSpPr>
              <p:spPr>
                <a:xfrm>
                  <a:off x="1115616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97" name="正方形/長方形 296"/>
                <p:cNvSpPr/>
                <p:nvPr/>
              </p:nvSpPr>
              <p:spPr>
                <a:xfrm>
                  <a:off x="1763688" y="188640"/>
                  <a:ext cx="648072" cy="64807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98" name="正方形/長方形 297"/>
                <p:cNvSpPr/>
                <p:nvPr/>
              </p:nvSpPr>
              <p:spPr>
                <a:xfrm>
                  <a:off x="2411760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99" name="正方形/長方形 298"/>
                <p:cNvSpPr/>
                <p:nvPr/>
              </p:nvSpPr>
              <p:spPr>
                <a:xfrm>
                  <a:off x="3059832" y="188640"/>
                  <a:ext cx="648072" cy="64807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0" name="正方形/長方形 299"/>
                <p:cNvSpPr/>
                <p:nvPr/>
              </p:nvSpPr>
              <p:spPr>
                <a:xfrm>
                  <a:off x="3707904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1" name="正方形/長方形 300"/>
                <p:cNvSpPr/>
                <p:nvPr/>
              </p:nvSpPr>
              <p:spPr>
                <a:xfrm>
                  <a:off x="4355976" y="188640"/>
                  <a:ext cx="648072" cy="64807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2" name="正方形/長方形 301"/>
                <p:cNvSpPr/>
                <p:nvPr/>
              </p:nvSpPr>
              <p:spPr>
                <a:xfrm>
                  <a:off x="5004048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3" name="正方形/長方形 302"/>
                <p:cNvSpPr/>
                <p:nvPr/>
              </p:nvSpPr>
              <p:spPr>
                <a:xfrm>
                  <a:off x="5652120" y="188640"/>
                  <a:ext cx="648072" cy="6480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4" name="正方形/長方形 303"/>
                <p:cNvSpPr/>
                <p:nvPr/>
              </p:nvSpPr>
              <p:spPr>
                <a:xfrm>
                  <a:off x="6300192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5" name="正方形/長方形 304"/>
                <p:cNvSpPr/>
                <p:nvPr/>
              </p:nvSpPr>
              <p:spPr>
                <a:xfrm>
                  <a:off x="6948264" y="188640"/>
                  <a:ext cx="648072" cy="6480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06" name="正方形/長方形 305"/>
                <p:cNvSpPr/>
                <p:nvPr/>
              </p:nvSpPr>
              <p:spPr>
                <a:xfrm>
                  <a:off x="7596336" y="188640"/>
                  <a:ext cx="648072" cy="6480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2000" rtlCol="0" anchor="ctr"/>
                <a:lstStyle/>
                <a:p>
                  <a:pPr algn="ctr" defTabSz="914400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290" name="正方形/長方形 289"/>
              <p:cNvSpPr/>
              <p:nvPr/>
            </p:nvSpPr>
            <p:spPr>
              <a:xfrm>
                <a:off x="7020272" y="1772816"/>
                <a:ext cx="585023" cy="57606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91" name="正方形/長方形 290"/>
              <p:cNvSpPr/>
              <p:nvPr/>
            </p:nvSpPr>
            <p:spPr>
              <a:xfrm>
                <a:off x="7605295" y="1772816"/>
                <a:ext cx="585023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92" name="正方形/長方形 291"/>
              <p:cNvSpPr/>
              <p:nvPr/>
            </p:nvSpPr>
            <p:spPr>
              <a:xfrm>
                <a:off x="8190317" y="1772816"/>
                <a:ext cx="585023" cy="57606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2000" rtlCol="0" anchor="ctr"/>
              <a:lstStyle/>
              <a:p>
                <a:pPr algn="ctr" defTabSz="914400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</p:grpSp>
      <p:sp>
        <p:nvSpPr>
          <p:cNvPr id="308" name="テキスト ボックス 307"/>
          <p:cNvSpPr txBox="1"/>
          <p:nvPr/>
        </p:nvSpPr>
        <p:spPr>
          <a:xfrm>
            <a:off x="0" y="4797152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Pd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09" name="テキスト ボックス 308"/>
          <p:cNvSpPr txBox="1"/>
          <p:nvPr/>
        </p:nvSpPr>
        <p:spPr>
          <a:xfrm>
            <a:off x="0" y="4365104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Ag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0" name="テキスト ボックス 309"/>
          <p:cNvSpPr txBox="1"/>
          <p:nvPr/>
        </p:nvSpPr>
        <p:spPr>
          <a:xfrm>
            <a:off x="0" y="393305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Cd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1" name="テキスト ボックス 310"/>
          <p:cNvSpPr txBox="1"/>
          <p:nvPr/>
        </p:nvSpPr>
        <p:spPr>
          <a:xfrm>
            <a:off x="0" y="3471391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In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39" name="テキスト ボックス 538"/>
          <p:cNvSpPr txBox="1"/>
          <p:nvPr/>
        </p:nvSpPr>
        <p:spPr>
          <a:xfrm>
            <a:off x="1187624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70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0" name="テキスト ボックス 539"/>
          <p:cNvSpPr txBox="1"/>
          <p:nvPr/>
        </p:nvSpPr>
        <p:spPr>
          <a:xfrm>
            <a:off x="3563888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76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1" name="テキスト ボックス 540"/>
          <p:cNvSpPr txBox="1"/>
          <p:nvPr/>
        </p:nvSpPr>
        <p:spPr>
          <a:xfrm>
            <a:off x="5148064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80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2" name="テキスト ボックス 541"/>
          <p:cNvSpPr txBox="1"/>
          <p:nvPr/>
        </p:nvSpPr>
        <p:spPr>
          <a:xfrm>
            <a:off x="5940152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82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3" name="テキスト ボックス 542"/>
          <p:cNvSpPr txBox="1"/>
          <p:nvPr/>
        </p:nvSpPr>
        <p:spPr>
          <a:xfrm>
            <a:off x="6732240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4" name="テキスト ボックス 543"/>
          <p:cNvSpPr txBox="1"/>
          <p:nvPr/>
        </p:nvSpPr>
        <p:spPr>
          <a:xfrm>
            <a:off x="7524328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86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5" name="テキスト ボックス 544"/>
          <p:cNvSpPr txBox="1"/>
          <p:nvPr/>
        </p:nvSpPr>
        <p:spPr>
          <a:xfrm>
            <a:off x="8316416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88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28" name="グループ化 559"/>
          <p:cNvGrpSpPr/>
          <p:nvPr/>
        </p:nvGrpSpPr>
        <p:grpSpPr>
          <a:xfrm>
            <a:off x="5940152" y="1340768"/>
            <a:ext cx="407661" cy="3888000"/>
            <a:chOff x="5940152" y="1340768"/>
            <a:chExt cx="407661" cy="3888000"/>
          </a:xfrm>
        </p:grpSpPr>
        <p:cxnSp>
          <p:nvCxnSpPr>
            <p:cNvPr id="556" name="直線コネクタ 555"/>
            <p:cNvCxnSpPr/>
            <p:nvPr/>
          </p:nvCxnSpPr>
          <p:spPr>
            <a:xfrm>
              <a:off x="6347813" y="1340768"/>
              <a:ext cx="0" cy="3888000"/>
            </a:xfrm>
            <a:prstGeom prst="line">
              <a:avLst/>
            </a:prstGeom>
            <a:ln w="47625">
              <a:solidFill>
                <a:srgbClr val="3D18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直線コネクタ 558"/>
            <p:cNvCxnSpPr/>
            <p:nvPr/>
          </p:nvCxnSpPr>
          <p:spPr>
            <a:xfrm>
              <a:off x="5940152" y="1340768"/>
              <a:ext cx="0" cy="3888000"/>
            </a:xfrm>
            <a:prstGeom prst="line">
              <a:avLst/>
            </a:prstGeom>
            <a:ln w="47625">
              <a:solidFill>
                <a:srgbClr val="3D18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グループ化 560"/>
          <p:cNvGrpSpPr/>
          <p:nvPr/>
        </p:nvGrpSpPr>
        <p:grpSpPr>
          <a:xfrm rot="5400000">
            <a:off x="4356000" y="-848720"/>
            <a:ext cx="444639" cy="8280000"/>
            <a:chOff x="5940152" y="1340560"/>
            <a:chExt cx="444639" cy="3888208"/>
          </a:xfrm>
        </p:grpSpPr>
        <p:cxnSp>
          <p:nvCxnSpPr>
            <p:cNvPr id="562" name="直線コネクタ 561"/>
            <p:cNvCxnSpPr/>
            <p:nvPr/>
          </p:nvCxnSpPr>
          <p:spPr>
            <a:xfrm>
              <a:off x="6384791" y="1340560"/>
              <a:ext cx="0" cy="3888000"/>
            </a:xfrm>
            <a:prstGeom prst="line">
              <a:avLst/>
            </a:prstGeom>
            <a:ln w="47625">
              <a:solidFill>
                <a:srgbClr val="3D18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直線コネクタ 562"/>
            <p:cNvCxnSpPr/>
            <p:nvPr/>
          </p:nvCxnSpPr>
          <p:spPr>
            <a:xfrm>
              <a:off x="5940152" y="1340768"/>
              <a:ext cx="0" cy="3888000"/>
            </a:xfrm>
            <a:prstGeom prst="line">
              <a:avLst/>
            </a:prstGeom>
            <a:ln w="47625">
              <a:solidFill>
                <a:srgbClr val="3D18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4" name="テキスト ボックス 563"/>
          <p:cNvSpPr txBox="1"/>
          <p:nvPr/>
        </p:nvSpPr>
        <p:spPr>
          <a:xfrm>
            <a:off x="0" y="3068960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5" name="テキスト ボックス 564"/>
          <p:cNvSpPr txBox="1"/>
          <p:nvPr/>
        </p:nvSpPr>
        <p:spPr>
          <a:xfrm>
            <a:off x="0" y="2636912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Sb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6" name="テキスト ボックス 565"/>
          <p:cNvSpPr txBox="1"/>
          <p:nvPr/>
        </p:nvSpPr>
        <p:spPr>
          <a:xfrm>
            <a:off x="0" y="2195572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Te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7" name="テキスト ボックス 566"/>
          <p:cNvSpPr txBox="1"/>
          <p:nvPr/>
        </p:nvSpPr>
        <p:spPr>
          <a:xfrm>
            <a:off x="0" y="177281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I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8" name="テキスト ボックス 567"/>
          <p:cNvSpPr txBox="1"/>
          <p:nvPr/>
        </p:nvSpPr>
        <p:spPr>
          <a:xfrm>
            <a:off x="0" y="1340768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Xe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9" name="テキスト ボックス 568"/>
          <p:cNvSpPr txBox="1"/>
          <p:nvPr/>
        </p:nvSpPr>
        <p:spPr>
          <a:xfrm>
            <a:off x="4355976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78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70" name="テキスト ボックス 569"/>
          <p:cNvSpPr txBox="1"/>
          <p:nvPr/>
        </p:nvSpPr>
        <p:spPr>
          <a:xfrm>
            <a:off x="2771800" y="53639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71" name="テキスト ボックス 570"/>
          <p:cNvSpPr txBox="1"/>
          <p:nvPr/>
        </p:nvSpPr>
        <p:spPr>
          <a:xfrm>
            <a:off x="1979712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72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72" name="テキスト ボックス 571"/>
          <p:cNvSpPr txBox="1"/>
          <p:nvPr/>
        </p:nvSpPr>
        <p:spPr>
          <a:xfrm rot="18717080">
            <a:off x="1451579" y="2710778"/>
            <a:ext cx="2484303" cy="461665"/>
          </a:xfrm>
          <a:prstGeom prst="rect">
            <a:avLst/>
          </a:prstGeom>
          <a:solidFill>
            <a:schemeClr val="bg1">
              <a:lumMod val="65000"/>
              <a:alpha val="7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Valley of stability</a:t>
            </a:r>
            <a:endParaRPr lang="ja-JP" altLang="en-US" sz="2400" b="1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grpSp>
        <p:nvGrpSpPr>
          <p:cNvPr id="30" name="グループ化 256"/>
          <p:cNvGrpSpPr/>
          <p:nvPr/>
        </p:nvGrpSpPr>
        <p:grpSpPr>
          <a:xfrm>
            <a:off x="611560" y="5733256"/>
            <a:ext cx="4392488" cy="1172453"/>
            <a:chOff x="611560" y="5733256"/>
            <a:chExt cx="3672408" cy="1172453"/>
          </a:xfrm>
        </p:grpSpPr>
        <p:sp>
          <p:nvSpPr>
            <p:cNvPr id="258" name="正方形/長方形 257"/>
            <p:cNvSpPr/>
            <p:nvPr/>
          </p:nvSpPr>
          <p:spPr>
            <a:xfrm>
              <a:off x="614879" y="5733256"/>
              <a:ext cx="394385" cy="43204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914400"/>
              <a:endParaRPr lang="ja-JP" altLang="en-US" sz="200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59" name="正方形/長方形 258"/>
            <p:cNvSpPr/>
            <p:nvPr/>
          </p:nvSpPr>
          <p:spPr>
            <a:xfrm>
              <a:off x="611560" y="6381328"/>
              <a:ext cx="394385" cy="43204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 defTabSz="914400"/>
              <a:endParaRPr lang="ja-JP" altLang="en-US" sz="200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60" name="テキスト ボックス 259"/>
            <p:cNvSpPr txBox="1"/>
            <p:nvPr/>
          </p:nvSpPr>
          <p:spPr>
            <a:xfrm>
              <a:off x="1115616" y="5795972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2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2</a:t>
              </a:r>
              <a:r>
                <a:rPr lang="en-US" altLang="ja-JP" sz="2400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+</a:t>
              </a:r>
              <a:r>
                <a:rPr lang="en-US" altLang="ja-JP" sz="2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excited state known</a:t>
              </a:r>
              <a:endParaRPr lang="ja-JP" altLang="en-US" sz="24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61" name="テキスト ボックス 260"/>
            <p:cNvSpPr txBox="1"/>
            <p:nvPr/>
          </p:nvSpPr>
          <p:spPr>
            <a:xfrm>
              <a:off x="1115616" y="6444044"/>
              <a:ext cx="3168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2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2</a:t>
              </a:r>
              <a:r>
                <a:rPr lang="en-US" altLang="ja-JP" sz="2400" baseline="30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+</a:t>
              </a:r>
              <a:r>
                <a:rPr lang="en-US" altLang="ja-JP" sz="2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excited state unknown </a:t>
              </a:r>
              <a:endParaRPr lang="ja-JP" altLang="en-US" sz="24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4454720"/>
            <a:ext cx="1835696" cy="235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" name="正方形/長方形 263"/>
          <p:cNvSpPr>
            <a:spLocks noChangeAspect="1"/>
          </p:cNvSpPr>
          <p:nvPr/>
        </p:nvSpPr>
        <p:spPr>
          <a:xfrm>
            <a:off x="5015494" y="4674176"/>
            <a:ext cx="654545" cy="72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altLang="ja-JP" sz="20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126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Pd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9" name="正方形/長方形 268"/>
          <p:cNvSpPr>
            <a:spLocks noChangeAspect="1"/>
          </p:cNvSpPr>
          <p:nvPr/>
        </p:nvSpPr>
        <p:spPr>
          <a:xfrm>
            <a:off x="4159866" y="4674176"/>
            <a:ext cx="654545" cy="72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altLang="ja-JP" sz="20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124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Pd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2" name="正方形/長方形 281"/>
          <p:cNvSpPr>
            <a:spLocks noChangeAspect="1"/>
          </p:cNvSpPr>
          <p:nvPr/>
        </p:nvSpPr>
        <p:spPr>
          <a:xfrm>
            <a:off x="3368508" y="4674176"/>
            <a:ext cx="654545" cy="72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altLang="ja-JP" sz="20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122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Pd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6" name="正方形/長方形 235"/>
          <p:cNvSpPr/>
          <p:nvPr/>
        </p:nvSpPr>
        <p:spPr bwMode="auto">
          <a:xfrm>
            <a:off x="-758935" y="3056881"/>
            <a:ext cx="10609595" cy="463177"/>
          </a:xfrm>
          <a:prstGeom prst="rect">
            <a:avLst/>
          </a:prstGeom>
          <a:solidFill>
            <a:srgbClr val="0000FF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32" name="正方形/長方形 231"/>
          <p:cNvSpPr>
            <a:spLocks noChangeAspect="1"/>
          </p:cNvSpPr>
          <p:nvPr/>
        </p:nvSpPr>
        <p:spPr>
          <a:xfrm>
            <a:off x="7380313" y="2924944"/>
            <a:ext cx="654545" cy="72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altLang="ja-JP" sz="20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136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Sn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7" name="タイトル 2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Motivation</a:t>
            </a:r>
            <a:endParaRPr kumimoji="1" lang="ja-JP" altLang="en-US" dirty="0"/>
          </a:p>
        </p:txBody>
      </p:sp>
      <p:sp>
        <p:nvSpPr>
          <p:cNvPr id="284" name="正方形/長方形 283"/>
          <p:cNvSpPr/>
          <p:nvPr/>
        </p:nvSpPr>
        <p:spPr>
          <a:xfrm>
            <a:off x="5934532" y="4796688"/>
            <a:ext cx="394384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 defTabSz="91440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3" name="正方形/長方形 282"/>
          <p:cNvSpPr/>
          <p:nvPr/>
        </p:nvSpPr>
        <p:spPr bwMode="auto">
          <a:xfrm rot="16200000">
            <a:off x="3951205" y="3010645"/>
            <a:ext cx="4392705" cy="463177"/>
          </a:xfrm>
          <a:prstGeom prst="rect">
            <a:avLst/>
          </a:prstGeom>
          <a:solidFill>
            <a:srgbClr val="0000FF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599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706"/>
            <a:ext cx="7884367" cy="590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-416849" y="2123205"/>
            <a:ext cx="399593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400"/>
            <a:endParaRPr lang="ja-JP" altLang="en-US" sz="2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Excited states in </a:t>
            </a:r>
            <a:r>
              <a:rPr lang="en-US" altLang="ja-JP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120,122,124,126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Pd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3646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00"/>
          <a:stretch/>
        </p:blipFill>
        <p:spPr bwMode="auto">
          <a:xfrm>
            <a:off x="1907704" y="724094"/>
            <a:ext cx="5688632" cy="615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γ-ray spectra for </a:t>
            </a:r>
            <a:r>
              <a:rPr lang="en-US" altLang="ja-JP" baseline="30000" dirty="0" smtClean="0"/>
              <a:t>120,122,124,126</a:t>
            </a:r>
            <a:r>
              <a:rPr lang="en-US" altLang="ja-JP" dirty="0" smtClean="0"/>
              <a:t>Pd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7220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5043672" y="3104549"/>
            <a:ext cx="41003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defTabSz="914400"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The collectivity decreases towards </a:t>
            </a:r>
          </a:p>
          <a:p>
            <a:pPr marL="179388" indent="-179388" defTabSz="914400"/>
            <a:r>
              <a:rPr lang="en-US" altLang="ja-JP" sz="20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N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=82 due to the shell effect </a:t>
            </a:r>
          </a:p>
          <a:p>
            <a:pPr marL="179388" indent="-179388" defTabSz="914400">
              <a:buFont typeface="Arial"/>
              <a:buChar char="•"/>
            </a:pPr>
            <a:endParaRPr lang="en-US" altLang="ja-JP" sz="20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179388" indent="-179388" defTabSz="914400"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All 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systematics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are similar to those    </a:t>
            </a:r>
          </a:p>
          <a:p>
            <a:pPr marL="179388" indent="-179388"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of the 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Xe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(</a:t>
            </a:r>
            <a:r>
              <a:rPr lang="en-US" altLang="ja-JP" sz="20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Z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=54)</a:t>
            </a:r>
          </a:p>
          <a:p>
            <a:pPr marL="179388" indent="-179388" defTabSz="914400">
              <a:buFont typeface="Arial"/>
              <a:buChar char="•"/>
            </a:pPr>
            <a:endParaRPr lang="en-US" altLang="ja-JP" sz="20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179388" indent="-179388" defTabSz="914400"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Overall 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systematics</a:t>
            </a:r>
            <a:r>
              <a:rPr lang="en-US" altLang="ja-JP" sz="20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trends are well </a:t>
            </a:r>
          </a:p>
          <a:p>
            <a:pPr marL="179388" indent="-179388"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reproduced by two IBM-2 </a:t>
            </a:r>
          </a:p>
          <a:p>
            <a:pPr marL="179388" indent="-179388"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calculations using a model space </a:t>
            </a:r>
          </a:p>
          <a:p>
            <a:pPr marL="179388" indent="-179388"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with a good N=82 shell closure </a:t>
            </a:r>
          </a:p>
          <a:p>
            <a:pPr marL="179388" indent="-179388" defTabSz="914400">
              <a:buFont typeface="Arial"/>
              <a:buChar char="•"/>
            </a:pPr>
            <a:endParaRPr lang="en-US" altLang="ja-JP" sz="20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42" y="962253"/>
            <a:ext cx="4788023" cy="582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10"/>
          <p:cNvGrpSpPr/>
          <p:nvPr/>
        </p:nvGrpSpPr>
        <p:grpSpPr>
          <a:xfrm>
            <a:off x="467544" y="692084"/>
            <a:ext cx="2016224" cy="369332"/>
            <a:chOff x="5004048" y="1340768"/>
            <a:chExt cx="2016224" cy="369332"/>
          </a:xfrm>
        </p:grpSpPr>
        <p:sp>
          <p:nvSpPr>
            <p:cNvPr id="12" name="円/楕円 11"/>
            <p:cNvSpPr/>
            <p:nvPr/>
          </p:nvSpPr>
          <p:spPr>
            <a:xfrm>
              <a:off x="5004048" y="148478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ja-JP" altLang="en-US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292080" y="13407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Present work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Collectivity in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Pd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towards </a:t>
            </a:r>
            <a:r>
              <a:rPr lang="en-US" altLang="ja-JP" i="1" dirty="0">
                <a:solidFill>
                  <a:prstClr val="black"/>
                </a:solidFill>
                <a:latin typeface="Calibri"/>
                <a:ea typeface="ＭＳ Ｐゴシック"/>
              </a:rPr>
              <a:t>N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=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82</a:t>
            </a:r>
            <a:endParaRPr kumimoji="1" lang="ja-JP" altLang="en-US" dirty="0"/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-707673" y="2307410"/>
            <a:ext cx="4572000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400"/>
            <a:endParaRPr lang="ja-JP" altLang="en-US" sz="2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4623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800100" y="28575"/>
            <a:ext cx="82296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 anchor="ctr"/>
          <a:lstStyle/>
          <a:p>
            <a:pPr marL="39688" algn="ctr" defTabSz="822325"/>
            <a:r>
              <a:rPr kumimoji="0" lang="en-US" altLang="ja-JP" sz="25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Helvetica" pitchFamily="34" charset="0"/>
              </a:rPr>
              <a:t>Region of Interest</a:t>
            </a:r>
            <a:endParaRPr kumimoji="0" lang="en-US" altLang="ja-JP" sz="2500" dirty="0"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Helvetica" pitchFamily="34" charset="0"/>
            </a:endParaRPr>
          </a:p>
        </p:txBody>
      </p:sp>
      <p:pic>
        <p:nvPicPr>
          <p:cNvPr id="32814" name="Picture 61"/>
          <p:cNvPicPr>
            <a:picLocks noChangeArrowheads="1"/>
          </p:cNvPicPr>
          <p:nvPr/>
        </p:nvPicPr>
        <p:blipFill rotWithShape="1">
          <a:blip r:embed="rId3" cstate="print"/>
          <a:srcRect l="90088" b="53554"/>
          <a:stretch/>
        </p:blipFill>
        <p:spPr bwMode="auto">
          <a:xfrm>
            <a:off x="8009556" y="861735"/>
            <a:ext cx="1163128" cy="5021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81" name="Rectangle 116"/>
          <p:cNvSpPr>
            <a:spLocks/>
          </p:cNvSpPr>
          <p:nvPr/>
        </p:nvSpPr>
        <p:spPr bwMode="auto">
          <a:xfrm>
            <a:off x="8009045" y="1660525"/>
            <a:ext cx="1076325" cy="4387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2859" name="Picture 8"/>
          <p:cNvPicPr>
            <a:picLocks noChangeArrowheads="1"/>
          </p:cNvPicPr>
          <p:nvPr/>
        </p:nvPicPr>
        <p:blipFill rotWithShape="1">
          <a:blip r:embed="rId3" cstate="print"/>
          <a:srcRect l="6023" t="8811" r="28688" b="52439"/>
          <a:stretch/>
        </p:blipFill>
        <p:spPr bwMode="auto">
          <a:xfrm>
            <a:off x="141099" y="1660525"/>
            <a:ext cx="7666714" cy="418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2860" name="Group 9"/>
          <p:cNvGrpSpPr>
            <a:grpSpLocks/>
          </p:cNvGrpSpPr>
          <p:nvPr/>
        </p:nvGrpSpPr>
        <p:grpSpPr bwMode="auto">
          <a:xfrm>
            <a:off x="4489214" y="2581529"/>
            <a:ext cx="48583" cy="1446214"/>
            <a:chOff x="0" y="0"/>
            <a:chExt cx="34" cy="1012"/>
          </a:xfrm>
        </p:grpSpPr>
        <p:sp>
          <p:nvSpPr>
            <p:cNvPr id="32896" name="Line 10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7" name="Line 11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1" name="Group 12"/>
          <p:cNvGrpSpPr>
            <a:grpSpLocks/>
          </p:cNvGrpSpPr>
          <p:nvPr/>
        </p:nvGrpSpPr>
        <p:grpSpPr bwMode="auto">
          <a:xfrm>
            <a:off x="3014585" y="3316068"/>
            <a:ext cx="48583" cy="1240428"/>
            <a:chOff x="0" y="0"/>
            <a:chExt cx="34" cy="868"/>
          </a:xfrm>
        </p:grpSpPr>
        <p:sp>
          <p:nvSpPr>
            <p:cNvPr id="32894" name="Line 13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5" name="Line 14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2" name="Group 15"/>
          <p:cNvGrpSpPr>
            <a:grpSpLocks/>
          </p:cNvGrpSpPr>
          <p:nvPr/>
        </p:nvGrpSpPr>
        <p:grpSpPr bwMode="auto">
          <a:xfrm>
            <a:off x="2007207" y="3799092"/>
            <a:ext cx="48583" cy="1447643"/>
            <a:chOff x="0" y="0"/>
            <a:chExt cx="34" cy="1012"/>
          </a:xfrm>
        </p:grpSpPr>
        <p:sp>
          <p:nvSpPr>
            <p:cNvPr id="32892" name="Line 16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3" name="Line 17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3" name="Group 18"/>
          <p:cNvGrpSpPr>
            <a:grpSpLocks/>
          </p:cNvGrpSpPr>
          <p:nvPr/>
        </p:nvGrpSpPr>
        <p:grpSpPr bwMode="auto">
          <a:xfrm rot="16200000">
            <a:off x="2485888" y="3297617"/>
            <a:ext cx="45730" cy="2249096"/>
            <a:chOff x="0" y="0"/>
            <a:chExt cx="31" cy="1573"/>
          </a:xfrm>
        </p:grpSpPr>
        <p:sp>
          <p:nvSpPr>
            <p:cNvPr id="32890" name="Line 19"/>
            <p:cNvSpPr>
              <a:spLocks noChangeShapeType="1"/>
            </p:cNvSpPr>
            <p:nvPr/>
          </p:nvSpPr>
          <p:spPr bwMode="auto">
            <a:xfrm>
              <a:off x="3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1" name="Line 20"/>
            <p:cNvSpPr>
              <a:spLocks noChangeShapeType="1"/>
            </p:cNvSpPr>
            <p:nvPr/>
          </p:nvSpPr>
          <p:spPr bwMode="auto">
            <a:xfrm>
              <a:off x="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4" name="Group 21"/>
          <p:cNvGrpSpPr>
            <a:grpSpLocks/>
          </p:cNvGrpSpPr>
          <p:nvPr/>
        </p:nvGrpSpPr>
        <p:grpSpPr bwMode="auto">
          <a:xfrm rot="16200000">
            <a:off x="1912897" y="3829204"/>
            <a:ext cx="44301" cy="1798991"/>
            <a:chOff x="0" y="0"/>
            <a:chExt cx="31" cy="1258"/>
          </a:xfrm>
        </p:grpSpPr>
        <p:sp>
          <p:nvSpPr>
            <p:cNvPr id="32888" name="Line 22"/>
            <p:cNvSpPr>
              <a:spLocks noChangeShapeType="1"/>
            </p:cNvSpPr>
            <p:nvPr/>
          </p:nvSpPr>
          <p:spPr bwMode="auto">
            <a:xfrm>
              <a:off x="3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9" name="Line 23"/>
            <p:cNvSpPr>
              <a:spLocks noChangeShapeType="1"/>
            </p:cNvSpPr>
            <p:nvPr/>
          </p:nvSpPr>
          <p:spPr bwMode="auto">
            <a:xfrm>
              <a:off x="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5" name="Group 24"/>
          <p:cNvGrpSpPr>
            <a:grpSpLocks/>
          </p:cNvGrpSpPr>
          <p:nvPr/>
        </p:nvGrpSpPr>
        <p:grpSpPr bwMode="auto">
          <a:xfrm rot="16200000">
            <a:off x="3747610" y="2267286"/>
            <a:ext cx="45730" cy="2696343"/>
            <a:chOff x="0" y="0"/>
            <a:chExt cx="31" cy="1887"/>
          </a:xfrm>
        </p:grpSpPr>
        <p:sp>
          <p:nvSpPr>
            <p:cNvPr id="32886" name="Line 25"/>
            <p:cNvSpPr>
              <a:spLocks noChangeShapeType="1"/>
            </p:cNvSpPr>
            <p:nvPr/>
          </p:nvSpPr>
          <p:spPr bwMode="auto">
            <a:xfrm>
              <a:off x="3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7" name="Line 26"/>
            <p:cNvSpPr>
              <a:spLocks noChangeShapeType="1"/>
            </p:cNvSpPr>
            <p:nvPr/>
          </p:nvSpPr>
          <p:spPr bwMode="auto">
            <a:xfrm>
              <a:off x="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6" name="Group 27"/>
          <p:cNvGrpSpPr>
            <a:grpSpLocks/>
          </p:cNvGrpSpPr>
          <p:nvPr/>
        </p:nvGrpSpPr>
        <p:grpSpPr bwMode="auto">
          <a:xfrm rot="16200000">
            <a:off x="6313923" y="813952"/>
            <a:ext cx="45730" cy="3146448"/>
            <a:chOff x="0" y="0"/>
            <a:chExt cx="31" cy="2202"/>
          </a:xfrm>
        </p:grpSpPr>
        <p:sp>
          <p:nvSpPr>
            <p:cNvPr id="32884" name="Line 28"/>
            <p:cNvSpPr>
              <a:spLocks noChangeShapeType="1"/>
            </p:cNvSpPr>
            <p:nvPr/>
          </p:nvSpPr>
          <p:spPr bwMode="auto">
            <a:xfrm>
              <a:off x="3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5" name="Line 29"/>
            <p:cNvSpPr>
              <a:spLocks noChangeShapeType="1"/>
            </p:cNvSpPr>
            <p:nvPr/>
          </p:nvSpPr>
          <p:spPr bwMode="auto">
            <a:xfrm>
              <a:off x="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7" name="Group 30"/>
          <p:cNvGrpSpPr>
            <a:grpSpLocks/>
          </p:cNvGrpSpPr>
          <p:nvPr/>
        </p:nvGrpSpPr>
        <p:grpSpPr bwMode="auto">
          <a:xfrm>
            <a:off x="6458245" y="1882716"/>
            <a:ext cx="48583" cy="1240428"/>
            <a:chOff x="0" y="0"/>
            <a:chExt cx="34" cy="868"/>
          </a:xfrm>
        </p:grpSpPr>
        <p:sp>
          <p:nvSpPr>
            <p:cNvPr id="32882" name="Line 31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3" name="Line 32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8" name="Group 33"/>
          <p:cNvGrpSpPr>
            <a:grpSpLocks/>
          </p:cNvGrpSpPr>
          <p:nvPr/>
        </p:nvGrpSpPr>
        <p:grpSpPr bwMode="auto">
          <a:xfrm>
            <a:off x="1654268" y="4113487"/>
            <a:ext cx="48583" cy="1240428"/>
            <a:chOff x="0" y="0"/>
            <a:chExt cx="34" cy="868"/>
          </a:xfrm>
        </p:grpSpPr>
        <p:sp>
          <p:nvSpPr>
            <p:cNvPr id="32880" name="Line 34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1" name="Line 35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2871" name="Rectangle 38"/>
          <p:cNvSpPr>
            <a:spLocks/>
          </p:cNvSpPr>
          <p:nvPr/>
        </p:nvSpPr>
        <p:spPr bwMode="auto">
          <a:xfrm rot="16200000">
            <a:off x="1738547" y="3481851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N=28</a:t>
            </a:r>
          </a:p>
        </p:txBody>
      </p:sp>
      <p:sp>
        <p:nvSpPr>
          <p:cNvPr id="32872" name="Rectangle 39"/>
          <p:cNvSpPr>
            <a:spLocks/>
          </p:cNvSpPr>
          <p:nvPr/>
        </p:nvSpPr>
        <p:spPr bwMode="auto">
          <a:xfrm rot="16200000">
            <a:off x="2703058" y="3027408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N=50</a:t>
            </a:r>
          </a:p>
        </p:txBody>
      </p:sp>
      <p:sp>
        <p:nvSpPr>
          <p:cNvPr id="32873" name="Rectangle 40"/>
          <p:cNvSpPr>
            <a:spLocks/>
          </p:cNvSpPr>
          <p:nvPr/>
        </p:nvSpPr>
        <p:spPr bwMode="auto">
          <a:xfrm rot="16200000">
            <a:off x="4166256" y="2254284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N=82</a:t>
            </a:r>
          </a:p>
        </p:txBody>
      </p:sp>
      <p:sp>
        <p:nvSpPr>
          <p:cNvPr id="32874" name="Rectangle 41"/>
          <p:cNvSpPr>
            <a:spLocks/>
          </p:cNvSpPr>
          <p:nvPr/>
        </p:nvSpPr>
        <p:spPr bwMode="auto">
          <a:xfrm rot="16200000">
            <a:off x="6118135" y="3516149"/>
            <a:ext cx="541616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N=126</a:t>
            </a:r>
          </a:p>
        </p:txBody>
      </p:sp>
      <p:sp>
        <p:nvSpPr>
          <p:cNvPr id="32875" name="Rectangle 42"/>
          <p:cNvSpPr>
            <a:spLocks/>
          </p:cNvSpPr>
          <p:nvPr/>
        </p:nvSpPr>
        <p:spPr bwMode="auto">
          <a:xfrm>
            <a:off x="2817396" y="4535061"/>
            <a:ext cx="440103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Z=20</a:t>
            </a:r>
          </a:p>
        </p:txBody>
      </p:sp>
      <p:sp>
        <p:nvSpPr>
          <p:cNvPr id="32876" name="Rectangle 43"/>
          <p:cNvSpPr>
            <a:spLocks/>
          </p:cNvSpPr>
          <p:nvPr/>
        </p:nvSpPr>
        <p:spPr bwMode="auto">
          <a:xfrm>
            <a:off x="3630443" y="4224954"/>
            <a:ext cx="441532" cy="197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Z=28</a:t>
            </a:r>
          </a:p>
        </p:txBody>
      </p:sp>
      <p:sp>
        <p:nvSpPr>
          <p:cNvPr id="32877" name="Rectangle 44"/>
          <p:cNvSpPr>
            <a:spLocks/>
          </p:cNvSpPr>
          <p:nvPr/>
        </p:nvSpPr>
        <p:spPr bwMode="auto">
          <a:xfrm>
            <a:off x="5096499" y="3426106"/>
            <a:ext cx="441532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Z=50</a:t>
            </a:r>
          </a:p>
        </p:txBody>
      </p:sp>
      <p:grpSp>
        <p:nvGrpSpPr>
          <p:cNvPr id="32776" name="Group 47"/>
          <p:cNvGrpSpPr>
            <a:grpSpLocks/>
          </p:cNvGrpSpPr>
          <p:nvPr/>
        </p:nvGrpSpPr>
        <p:grpSpPr bwMode="auto">
          <a:xfrm>
            <a:off x="2511913" y="2408238"/>
            <a:ext cx="4873625" cy="2122487"/>
            <a:chOff x="0" y="0"/>
            <a:chExt cx="3411" cy="1485"/>
          </a:xfrm>
        </p:grpSpPr>
        <p:sp>
          <p:nvSpPr>
            <p:cNvPr id="32853" name="Line 48"/>
            <p:cNvSpPr>
              <a:spLocks noChangeShapeType="1"/>
            </p:cNvSpPr>
            <p:nvPr/>
          </p:nvSpPr>
          <p:spPr bwMode="auto">
            <a:xfrm>
              <a:off x="0" y="1483"/>
              <a:ext cx="266" cy="1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4" name="AutoShape 49"/>
            <p:cNvSpPr>
              <a:spLocks/>
            </p:cNvSpPr>
            <p:nvPr/>
          </p:nvSpPr>
          <p:spPr bwMode="auto">
            <a:xfrm>
              <a:off x="269" y="1112"/>
              <a:ext cx="1149" cy="373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3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643" y="19307"/>
                    <a:pt x="6313" y="11318"/>
                    <a:pt x="9913" y="7693"/>
                  </a:cubicBezTo>
                  <a:cubicBezTo>
                    <a:pt x="13513" y="4068"/>
                    <a:pt x="19174" y="162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5" name="Line 50"/>
            <p:cNvSpPr>
              <a:spLocks noChangeShapeType="1"/>
            </p:cNvSpPr>
            <p:nvPr/>
          </p:nvSpPr>
          <p:spPr bwMode="auto">
            <a:xfrm rot="10800000" flipH="1">
              <a:off x="1423" y="853"/>
              <a:ext cx="1" cy="245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6" name="AutoShape 51"/>
            <p:cNvSpPr>
              <a:spLocks/>
            </p:cNvSpPr>
            <p:nvPr/>
          </p:nvSpPr>
          <p:spPr bwMode="auto">
            <a:xfrm>
              <a:off x="1429" y="433"/>
              <a:ext cx="1368" cy="429"/>
            </a:xfrm>
            <a:custGeom>
              <a:avLst/>
              <a:gdLst>
                <a:gd name="T0" fmla="*/ 0 w 21600"/>
                <a:gd name="T1" fmla="*/ 0 h 21221"/>
                <a:gd name="T2" fmla="*/ 1 w 21600"/>
                <a:gd name="T3" fmla="*/ 0 h 21221"/>
                <a:gd name="T4" fmla="*/ 4 w 21600"/>
                <a:gd name="T5" fmla="*/ 0 h 21221"/>
                <a:gd name="T6" fmla="*/ 6 w 21600"/>
                <a:gd name="T7" fmla="*/ 0 h 21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221"/>
                <a:gd name="T14" fmla="*/ 21600 w 21600"/>
                <a:gd name="T15" fmla="*/ 21221 h 21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21">
                  <a:moveTo>
                    <a:pt x="0" y="21221"/>
                  </a:moveTo>
                  <a:cubicBezTo>
                    <a:pt x="789" y="20842"/>
                    <a:pt x="2081" y="21600"/>
                    <a:pt x="4732" y="18821"/>
                  </a:cubicBezTo>
                  <a:cubicBezTo>
                    <a:pt x="7383" y="16042"/>
                    <a:pt x="13100" y="7579"/>
                    <a:pt x="15904" y="4421"/>
                  </a:cubicBezTo>
                  <a:cubicBezTo>
                    <a:pt x="18708" y="1263"/>
                    <a:pt x="20417" y="94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7" name="Line 52"/>
            <p:cNvSpPr>
              <a:spLocks noChangeShapeType="1"/>
            </p:cNvSpPr>
            <p:nvPr/>
          </p:nvSpPr>
          <p:spPr bwMode="auto">
            <a:xfrm rot="10800000" flipH="1">
              <a:off x="2810" y="230"/>
              <a:ext cx="1" cy="184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8" name="AutoShape 53"/>
            <p:cNvSpPr>
              <a:spLocks/>
            </p:cNvSpPr>
            <p:nvPr/>
          </p:nvSpPr>
          <p:spPr bwMode="auto">
            <a:xfrm>
              <a:off x="2794" y="0"/>
              <a:ext cx="617" cy="2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508" y="20138"/>
                    <a:pt x="5449" y="16200"/>
                    <a:pt x="9049" y="12600"/>
                  </a:cubicBezTo>
                  <a:cubicBezTo>
                    <a:pt x="12649" y="9000"/>
                    <a:pt x="18973" y="258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32777" name="Rectangle 55"/>
          <p:cNvSpPr>
            <a:spLocks/>
          </p:cNvSpPr>
          <p:nvPr/>
        </p:nvSpPr>
        <p:spPr bwMode="auto">
          <a:xfrm rot="20166501">
            <a:off x="4482000" y="3998913"/>
            <a:ext cx="12604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defTabSz="822325"/>
            <a:r>
              <a:rPr kumimoji="0" lang="en-US" altLang="ja-JP" sz="2000" i="1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</a:t>
            </a:r>
            <a:r>
              <a:rPr kumimoji="0" lang="en-US" altLang="ja-JP" sz="2000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-process</a:t>
            </a:r>
          </a:p>
        </p:txBody>
      </p:sp>
      <p:sp>
        <p:nvSpPr>
          <p:cNvPr id="32778" name="Rectangle 56"/>
          <p:cNvSpPr>
            <a:spLocks/>
          </p:cNvSpPr>
          <p:nvPr/>
        </p:nvSpPr>
        <p:spPr bwMode="auto">
          <a:xfrm>
            <a:off x="4673068" y="1497013"/>
            <a:ext cx="24399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86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Kr/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136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Xe/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238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U  1p</a:t>
            </a:r>
            <a:r>
              <a:rPr kumimoji="0" lang="el-GR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Times New Roman" pitchFamily="18" charset="0"/>
              </a:rPr>
              <a:t>μ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A</a:t>
            </a:r>
          </a:p>
        </p:txBody>
      </p:sp>
      <p:sp>
        <p:nvSpPr>
          <p:cNvPr id="32787" name="Rectangle 125"/>
          <p:cNvSpPr>
            <a:spLocks noChangeArrowheads="1"/>
          </p:cNvSpPr>
          <p:nvPr/>
        </p:nvSpPr>
        <p:spPr bwMode="auto">
          <a:xfrm>
            <a:off x="0" y="721276"/>
            <a:ext cx="9172684" cy="6136723"/>
          </a:xfrm>
          <a:prstGeom prst="rect">
            <a:avLst/>
          </a:prstGeom>
          <a:solidFill>
            <a:srgbClr val="C0C0C0">
              <a:alpha val="5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2789" name="Oval 117"/>
          <p:cNvSpPr>
            <a:spLocks/>
          </p:cNvSpPr>
          <p:nvPr/>
        </p:nvSpPr>
        <p:spPr bwMode="auto">
          <a:xfrm>
            <a:off x="4429613" y="3579813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0" name="Oval 54"/>
          <p:cNvSpPr>
            <a:spLocks/>
          </p:cNvSpPr>
          <p:nvPr/>
        </p:nvSpPr>
        <p:spPr bwMode="auto">
          <a:xfrm>
            <a:off x="1905488" y="4832350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1" name="Oval 54"/>
          <p:cNvSpPr>
            <a:spLocks/>
          </p:cNvSpPr>
          <p:nvPr/>
        </p:nvSpPr>
        <p:spPr bwMode="auto">
          <a:xfrm>
            <a:off x="1548300" y="4955520"/>
            <a:ext cx="325438" cy="17210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2" name="Oval 117"/>
          <p:cNvSpPr>
            <a:spLocks/>
          </p:cNvSpPr>
          <p:nvPr/>
        </p:nvSpPr>
        <p:spPr bwMode="auto">
          <a:xfrm>
            <a:off x="3038963" y="3533775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3" name="Oval 54"/>
          <p:cNvSpPr>
            <a:spLocks/>
          </p:cNvSpPr>
          <p:nvPr/>
        </p:nvSpPr>
        <p:spPr bwMode="auto">
          <a:xfrm rot="19535138">
            <a:off x="2958000" y="4298950"/>
            <a:ext cx="334963" cy="16033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4" name="Oval 54"/>
          <p:cNvSpPr>
            <a:spLocks/>
          </p:cNvSpPr>
          <p:nvPr/>
        </p:nvSpPr>
        <p:spPr bwMode="auto">
          <a:xfrm rot="19535138">
            <a:off x="2342050" y="4568825"/>
            <a:ext cx="334963" cy="16033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3873056" y="4516045"/>
            <a:ext cx="402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Collectivity: 		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(E2),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kumimoji="1"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(2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Type of Coll.: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(2</a:t>
            </a:r>
            <a:r>
              <a:rPr lang="en-US" altLang="ja-JP" baseline="30000" dirty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 / </a:t>
            </a:r>
            <a:r>
              <a:rPr lang="en-US" altLang="ja-JP" i="1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(4</a:t>
            </a:r>
            <a:r>
              <a:rPr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Single Part.: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J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  <a:cs typeface="Symbol" charset="2"/>
              </a:rPr>
              <a:t>π</a:t>
            </a:r>
          </a:p>
          <a:p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305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 descr="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3" y="1009176"/>
            <a:ext cx="5239849" cy="549161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5461397" y="2235548"/>
            <a:ext cx="41003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defTabSz="914400">
              <a:buFont typeface="Arial"/>
              <a:buChar char="•"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The collectivity decreases towards </a:t>
            </a:r>
          </a:p>
          <a:p>
            <a:pPr marL="179388" indent="-179388" defTabSz="914400"/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N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=82 due to the shell effect </a:t>
            </a:r>
          </a:p>
          <a:p>
            <a:pPr marL="179388" indent="-179388" defTabSz="914400">
              <a:buFont typeface="Arial"/>
              <a:buChar char="•"/>
            </a:pP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179388" indent="-179388" defTabSz="914400">
              <a:buFont typeface="Arial"/>
              <a:buChar char="•"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All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systematics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are similar to those    </a:t>
            </a:r>
          </a:p>
          <a:p>
            <a:pPr marL="179388" indent="-179388"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of the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Xe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(</a:t>
            </a:r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Z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=54)</a:t>
            </a:r>
          </a:p>
          <a:p>
            <a:pPr marL="179388" indent="-179388" defTabSz="914400">
              <a:buFont typeface="Arial"/>
              <a:buChar char="•"/>
            </a:pP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179388" indent="-179388" defTabSz="914400">
              <a:buFont typeface="Arial"/>
              <a:buChar char="•"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Overall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systematics</a:t>
            </a:r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trends are well </a:t>
            </a:r>
          </a:p>
          <a:p>
            <a:pPr marL="179388" indent="-179388"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reproduced by two IBM-2 </a:t>
            </a:r>
          </a:p>
          <a:p>
            <a:pPr marL="179388" indent="-179388"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calculations using a model space </a:t>
            </a:r>
          </a:p>
          <a:p>
            <a:pPr marL="179388" indent="-179388"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with a good N=82 shell closure </a:t>
            </a:r>
          </a:p>
          <a:p>
            <a:pPr marL="179388" indent="-179388" defTabSz="914400">
              <a:buFont typeface="Arial"/>
              <a:buChar char="•"/>
            </a:pP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78531795"/>
      </p:ext>
    </p:extLst>
  </p:cSld>
  <p:clrMapOvr>
    <a:masterClrMapping/>
  </p:clrMapOvr>
  <p:transition xmlns:p14="http://schemas.microsoft.com/office/powerpoint/2010/main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800100" y="28575"/>
            <a:ext cx="82296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 anchor="ctr"/>
          <a:lstStyle/>
          <a:p>
            <a:pPr marL="39688" algn="ctr" defTabSz="822325"/>
            <a:r>
              <a:rPr kumimoji="0" lang="en-US" altLang="ja-JP" sz="25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Helvetica" pitchFamily="34" charset="0"/>
              </a:rPr>
              <a:t>Region of Interest</a:t>
            </a:r>
            <a:endParaRPr kumimoji="0" lang="en-US" altLang="ja-JP" sz="2500" dirty="0"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Helvetica" pitchFamily="34" charset="0"/>
            </a:endParaRPr>
          </a:p>
        </p:txBody>
      </p:sp>
      <p:pic>
        <p:nvPicPr>
          <p:cNvPr id="32814" name="Picture 61"/>
          <p:cNvPicPr>
            <a:picLocks noChangeArrowheads="1"/>
          </p:cNvPicPr>
          <p:nvPr/>
        </p:nvPicPr>
        <p:blipFill rotWithShape="1">
          <a:blip r:embed="rId3" cstate="print"/>
          <a:srcRect l="90088" b="53554"/>
          <a:stretch/>
        </p:blipFill>
        <p:spPr bwMode="auto">
          <a:xfrm>
            <a:off x="8009556" y="861735"/>
            <a:ext cx="1163128" cy="5021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81" name="Rectangle 116"/>
          <p:cNvSpPr>
            <a:spLocks/>
          </p:cNvSpPr>
          <p:nvPr/>
        </p:nvSpPr>
        <p:spPr bwMode="auto">
          <a:xfrm>
            <a:off x="8009045" y="1660525"/>
            <a:ext cx="1076325" cy="4387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2859" name="Picture 8"/>
          <p:cNvPicPr>
            <a:picLocks noChangeArrowheads="1"/>
          </p:cNvPicPr>
          <p:nvPr/>
        </p:nvPicPr>
        <p:blipFill rotWithShape="1">
          <a:blip r:embed="rId3" cstate="print"/>
          <a:srcRect l="6023" t="8811" r="28688" b="52439"/>
          <a:stretch/>
        </p:blipFill>
        <p:spPr bwMode="auto">
          <a:xfrm>
            <a:off x="141099" y="1660525"/>
            <a:ext cx="7666714" cy="418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2860" name="Group 9"/>
          <p:cNvGrpSpPr>
            <a:grpSpLocks/>
          </p:cNvGrpSpPr>
          <p:nvPr/>
        </p:nvGrpSpPr>
        <p:grpSpPr bwMode="auto">
          <a:xfrm>
            <a:off x="4489214" y="2581529"/>
            <a:ext cx="48583" cy="1446214"/>
            <a:chOff x="0" y="0"/>
            <a:chExt cx="34" cy="1012"/>
          </a:xfrm>
        </p:grpSpPr>
        <p:sp>
          <p:nvSpPr>
            <p:cNvPr id="32896" name="Line 10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7" name="Line 11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1" name="Group 12"/>
          <p:cNvGrpSpPr>
            <a:grpSpLocks/>
          </p:cNvGrpSpPr>
          <p:nvPr/>
        </p:nvGrpSpPr>
        <p:grpSpPr bwMode="auto">
          <a:xfrm>
            <a:off x="3014585" y="3316068"/>
            <a:ext cx="48583" cy="1240428"/>
            <a:chOff x="0" y="0"/>
            <a:chExt cx="34" cy="868"/>
          </a:xfrm>
        </p:grpSpPr>
        <p:sp>
          <p:nvSpPr>
            <p:cNvPr id="32894" name="Line 13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5" name="Line 14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2" name="Group 15"/>
          <p:cNvGrpSpPr>
            <a:grpSpLocks/>
          </p:cNvGrpSpPr>
          <p:nvPr/>
        </p:nvGrpSpPr>
        <p:grpSpPr bwMode="auto">
          <a:xfrm>
            <a:off x="2007207" y="3799092"/>
            <a:ext cx="48583" cy="1447643"/>
            <a:chOff x="0" y="0"/>
            <a:chExt cx="34" cy="1012"/>
          </a:xfrm>
        </p:grpSpPr>
        <p:sp>
          <p:nvSpPr>
            <p:cNvPr id="32892" name="Line 16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3" name="Line 17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3" name="Group 18"/>
          <p:cNvGrpSpPr>
            <a:grpSpLocks/>
          </p:cNvGrpSpPr>
          <p:nvPr/>
        </p:nvGrpSpPr>
        <p:grpSpPr bwMode="auto">
          <a:xfrm rot="16200000">
            <a:off x="2485888" y="3297617"/>
            <a:ext cx="45730" cy="2249096"/>
            <a:chOff x="0" y="0"/>
            <a:chExt cx="31" cy="1573"/>
          </a:xfrm>
        </p:grpSpPr>
        <p:sp>
          <p:nvSpPr>
            <p:cNvPr id="32890" name="Line 19"/>
            <p:cNvSpPr>
              <a:spLocks noChangeShapeType="1"/>
            </p:cNvSpPr>
            <p:nvPr/>
          </p:nvSpPr>
          <p:spPr bwMode="auto">
            <a:xfrm>
              <a:off x="3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1" name="Line 20"/>
            <p:cNvSpPr>
              <a:spLocks noChangeShapeType="1"/>
            </p:cNvSpPr>
            <p:nvPr/>
          </p:nvSpPr>
          <p:spPr bwMode="auto">
            <a:xfrm>
              <a:off x="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4" name="Group 21"/>
          <p:cNvGrpSpPr>
            <a:grpSpLocks/>
          </p:cNvGrpSpPr>
          <p:nvPr/>
        </p:nvGrpSpPr>
        <p:grpSpPr bwMode="auto">
          <a:xfrm rot="16200000">
            <a:off x="1912897" y="3829204"/>
            <a:ext cx="44301" cy="1798991"/>
            <a:chOff x="0" y="0"/>
            <a:chExt cx="31" cy="1258"/>
          </a:xfrm>
        </p:grpSpPr>
        <p:sp>
          <p:nvSpPr>
            <p:cNvPr id="32888" name="Line 22"/>
            <p:cNvSpPr>
              <a:spLocks noChangeShapeType="1"/>
            </p:cNvSpPr>
            <p:nvPr/>
          </p:nvSpPr>
          <p:spPr bwMode="auto">
            <a:xfrm>
              <a:off x="3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9" name="Line 23"/>
            <p:cNvSpPr>
              <a:spLocks noChangeShapeType="1"/>
            </p:cNvSpPr>
            <p:nvPr/>
          </p:nvSpPr>
          <p:spPr bwMode="auto">
            <a:xfrm>
              <a:off x="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5" name="Group 24"/>
          <p:cNvGrpSpPr>
            <a:grpSpLocks/>
          </p:cNvGrpSpPr>
          <p:nvPr/>
        </p:nvGrpSpPr>
        <p:grpSpPr bwMode="auto">
          <a:xfrm rot="16200000">
            <a:off x="3747610" y="2267286"/>
            <a:ext cx="45730" cy="2696343"/>
            <a:chOff x="0" y="0"/>
            <a:chExt cx="31" cy="1887"/>
          </a:xfrm>
        </p:grpSpPr>
        <p:sp>
          <p:nvSpPr>
            <p:cNvPr id="32886" name="Line 25"/>
            <p:cNvSpPr>
              <a:spLocks noChangeShapeType="1"/>
            </p:cNvSpPr>
            <p:nvPr/>
          </p:nvSpPr>
          <p:spPr bwMode="auto">
            <a:xfrm>
              <a:off x="3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7" name="Line 26"/>
            <p:cNvSpPr>
              <a:spLocks noChangeShapeType="1"/>
            </p:cNvSpPr>
            <p:nvPr/>
          </p:nvSpPr>
          <p:spPr bwMode="auto">
            <a:xfrm>
              <a:off x="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6" name="Group 27"/>
          <p:cNvGrpSpPr>
            <a:grpSpLocks/>
          </p:cNvGrpSpPr>
          <p:nvPr/>
        </p:nvGrpSpPr>
        <p:grpSpPr bwMode="auto">
          <a:xfrm rot="16200000">
            <a:off x="6313923" y="813952"/>
            <a:ext cx="45730" cy="3146448"/>
            <a:chOff x="0" y="0"/>
            <a:chExt cx="31" cy="2202"/>
          </a:xfrm>
        </p:grpSpPr>
        <p:sp>
          <p:nvSpPr>
            <p:cNvPr id="32884" name="Line 28"/>
            <p:cNvSpPr>
              <a:spLocks noChangeShapeType="1"/>
            </p:cNvSpPr>
            <p:nvPr/>
          </p:nvSpPr>
          <p:spPr bwMode="auto">
            <a:xfrm>
              <a:off x="3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5" name="Line 29"/>
            <p:cNvSpPr>
              <a:spLocks noChangeShapeType="1"/>
            </p:cNvSpPr>
            <p:nvPr/>
          </p:nvSpPr>
          <p:spPr bwMode="auto">
            <a:xfrm>
              <a:off x="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7" name="Group 30"/>
          <p:cNvGrpSpPr>
            <a:grpSpLocks/>
          </p:cNvGrpSpPr>
          <p:nvPr/>
        </p:nvGrpSpPr>
        <p:grpSpPr bwMode="auto">
          <a:xfrm>
            <a:off x="6458245" y="1882716"/>
            <a:ext cx="48583" cy="1240428"/>
            <a:chOff x="0" y="0"/>
            <a:chExt cx="34" cy="868"/>
          </a:xfrm>
        </p:grpSpPr>
        <p:sp>
          <p:nvSpPr>
            <p:cNvPr id="32882" name="Line 31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3" name="Line 32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8" name="Group 33"/>
          <p:cNvGrpSpPr>
            <a:grpSpLocks/>
          </p:cNvGrpSpPr>
          <p:nvPr/>
        </p:nvGrpSpPr>
        <p:grpSpPr bwMode="auto">
          <a:xfrm>
            <a:off x="1654268" y="4113487"/>
            <a:ext cx="48583" cy="1240428"/>
            <a:chOff x="0" y="0"/>
            <a:chExt cx="34" cy="868"/>
          </a:xfrm>
        </p:grpSpPr>
        <p:sp>
          <p:nvSpPr>
            <p:cNvPr id="32880" name="Line 34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1" name="Line 35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2871" name="Rectangle 38"/>
          <p:cNvSpPr>
            <a:spLocks/>
          </p:cNvSpPr>
          <p:nvPr/>
        </p:nvSpPr>
        <p:spPr bwMode="auto">
          <a:xfrm rot="16200000">
            <a:off x="1738547" y="3481851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N=28</a:t>
            </a:r>
          </a:p>
        </p:txBody>
      </p:sp>
      <p:sp>
        <p:nvSpPr>
          <p:cNvPr id="32872" name="Rectangle 39"/>
          <p:cNvSpPr>
            <a:spLocks/>
          </p:cNvSpPr>
          <p:nvPr/>
        </p:nvSpPr>
        <p:spPr bwMode="auto">
          <a:xfrm rot="16200000">
            <a:off x="2703058" y="3027408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N=50</a:t>
            </a:r>
          </a:p>
        </p:txBody>
      </p:sp>
      <p:sp>
        <p:nvSpPr>
          <p:cNvPr id="32873" name="Rectangle 40"/>
          <p:cNvSpPr>
            <a:spLocks/>
          </p:cNvSpPr>
          <p:nvPr/>
        </p:nvSpPr>
        <p:spPr bwMode="auto">
          <a:xfrm rot="16200000">
            <a:off x="4166256" y="2254284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N=82</a:t>
            </a:r>
          </a:p>
        </p:txBody>
      </p:sp>
      <p:sp>
        <p:nvSpPr>
          <p:cNvPr id="32874" name="Rectangle 41"/>
          <p:cNvSpPr>
            <a:spLocks/>
          </p:cNvSpPr>
          <p:nvPr/>
        </p:nvSpPr>
        <p:spPr bwMode="auto">
          <a:xfrm rot="16200000">
            <a:off x="6118135" y="3516149"/>
            <a:ext cx="541616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N=126</a:t>
            </a:r>
          </a:p>
        </p:txBody>
      </p:sp>
      <p:sp>
        <p:nvSpPr>
          <p:cNvPr id="32875" name="Rectangle 42"/>
          <p:cNvSpPr>
            <a:spLocks/>
          </p:cNvSpPr>
          <p:nvPr/>
        </p:nvSpPr>
        <p:spPr bwMode="auto">
          <a:xfrm>
            <a:off x="2817396" y="4535061"/>
            <a:ext cx="440103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Z=20</a:t>
            </a:r>
          </a:p>
        </p:txBody>
      </p:sp>
      <p:sp>
        <p:nvSpPr>
          <p:cNvPr id="32876" name="Rectangle 43"/>
          <p:cNvSpPr>
            <a:spLocks/>
          </p:cNvSpPr>
          <p:nvPr/>
        </p:nvSpPr>
        <p:spPr bwMode="auto">
          <a:xfrm>
            <a:off x="3630443" y="4224954"/>
            <a:ext cx="441532" cy="197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Z=28</a:t>
            </a:r>
          </a:p>
        </p:txBody>
      </p:sp>
      <p:sp>
        <p:nvSpPr>
          <p:cNvPr id="32877" name="Rectangle 44"/>
          <p:cNvSpPr>
            <a:spLocks/>
          </p:cNvSpPr>
          <p:nvPr/>
        </p:nvSpPr>
        <p:spPr bwMode="auto">
          <a:xfrm>
            <a:off x="5096499" y="3426106"/>
            <a:ext cx="441532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Z=50</a:t>
            </a:r>
          </a:p>
        </p:txBody>
      </p:sp>
      <p:grpSp>
        <p:nvGrpSpPr>
          <p:cNvPr id="32776" name="Group 47"/>
          <p:cNvGrpSpPr>
            <a:grpSpLocks/>
          </p:cNvGrpSpPr>
          <p:nvPr/>
        </p:nvGrpSpPr>
        <p:grpSpPr bwMode="auto">
          <a:xfrm>
            <a:off x="2511913" y="2408238"/>
            <a:ext cx="4873625" cy="2122487"/>
            <a:chOff x="0" y="0"/>
            <a:chExt cx="3411" cy="1485"/>
          </a:xfrm>
        </p:grpSpPr>
        <p:sp>
          <p:nvSpPr>
            <p:cNvPr id="32853" name="Line 48"/>
            <p:cNvSpPr>
              <a:spLocks noChangeShapeType="1"/>
            </p:cNvSpPr>
            <p:nvPr/>
          </p:nvSpPr>
          <p:spPr bwMode="auto">
            <a:xfrm>
              <a:off x="0" y="1483"/>
              <a:ext cx="266" cy="1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4" name="AutoShape 49"/>
            <p:cNvSpPr>
              <a:spLocks/>
            </p:cNvSpPr>
            <p:nvPr/>
          </p:nvSpPr>
          <p:spPr bwMode="auto">
            <a:xfrm>
              <a:off x="269" y="1112"/>
              <a:ext cx="1149" cy="373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3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643" y="19307"/>
                    <a:pt x="6313" y="11318"/>
                    <a:pt x="9913" y="7693"/>
                  </a:cubicBezTo>
                  <a:cubicBezTo>
                    <a:pt x="13513" y="4068"/>
                    <a:pt x="19174" y="162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5" name="Line 50"/>
            <p:cNvSpPr>
              <a:spLocks noChangeShapeType="1"/>
            </p:cNvSpPr>
            <p:nvPr/>
          </p:nvSpPr>
          <p:spPr bwMode="auto">
            <a:xfrm rot="10800000" flipH="1">
              <a:off x="1423" y="853"/>
              <a:ext cx="1" cy="245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6" name="AutoShape 51"/>
            <p:cNvSpPr>
              <a:spLocks/>
            </p:cNvSpPr>
            <p:nvPr/>
          </p:nvSpPr>
          <p:spPr bwMode="auto">
            <a:xfrm>
              <a:off x="1429" y="433"/>
              <a:ext cx="1368" cy="429"/>
            </a:xfrm>
            <a:custGeom>
              <a:avLst/>
              <a:gdLst>
                <a:gd name="T0" fmla="*/ 0 w 21600"/>
                <a:gd name="T1" fmla="*/ 0 h 21221"/>
                <a:gd name="T2" fmla="*/ 1 w 21600"/>
                <a:gd name="T3" fmla="*/ 0 h 21221"/>
                <a:gd name="T4" fmla="*/ 4 w 21600"/>
                <a:gd name="T5" fmla="*/ 0 h 21221"/>
                <a:gd name="T6" fmla="*/ 6 w 21600"/>
                <a:gd name="T7" fmla="*/ 0 h 21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221"/>
                <a:gd name="T14" fmla="*/ 21600 w 21600"/>
                <a:gd name="T15" fmla="*/ 21221 h 21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21">
                  <a:moveTo>
                    <a:pt x="0" y="21221"/>
                  </a:moveTo>
                  <a:cubicBezTo>
                    <a:pt x="789" y="20842"/>
                    <a:pt x="2081" y="21600"/>
                    <a:pt x="4732" y="18821"/>
                  </a:cubicBezTo>
                  <a:cubicBezTo>
                    <a:pt x="7383" y="16042"/>
                    <a:pt x="13100" y="7579"/>
                    <a:pt x="15904" y="4421"/>
                  </a:cubicBezTo>
                  <a:cubicBezTo>
                    <a:pt x="18708" y="1263"/>
                    <a:pt x="20417" y="94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7" name="Line 52"/>
            <p:cNvSpPr>
              <a:spLocks noChangeShapeType="1"/>
            </p:cNvSpPr>
            <p:nvPr/>
          </p:nvSpPr>
          <p:spPr bwMode="auto">
            <a:xfrm rot="10800000" flipH="1">
              <a:off x="2810" y="230"/>
              <a:ext cx="1" cy="184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8" name="AutoShape 53"/>
            <p:cNvSpPr>
              <a:spLocks/>
            </p:cNvSpPr>
            <p:nvPr/>
          </p:nvSpPr>
          <p:spPr bwMode="auto">
            <a:xfrm>
              <a:off x="2794" y="0"/>
              <a:ext cx="617" cy="2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508" y="20138"/>
                    <a:pt x="5449" y="16200"/>
                    <a:pt x="9049" y="12600"/>
                  </a:cubicBezTo>
                  <a:cubicBezTo>
                    <a:pt x="12649" y="9000"/>
                    <a:pt x="18973" y="258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32777" name="Rectangle 55"/>
          <p:cNvSpPr>
            <a:spLocks/>
          </p:cNvSpPr>
          <p:nvPr/>
        </p:nvSpPr>
        <p:spPr bwMode="auto">
          <a:xfrm rot="20166501">
            <a:off x="4482000" y="3998913"/>
            <a:ext cx="12604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defTabSz="822325"/>
            <a:r>
              <a:rPr kumimoji="0" lang="en-US" altLang="ja-JP" sz="2000" i="1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</a:t>
            </a:r>
            <a:r>
              <a:rPr kumimoji="0" lang="en-US" altLang="ja-JP" sz="2000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-process</a:t>
            </a:r>
          </a:p>
        </p:txBody>
      </p:sp>
      <p:sp>
        <p:nvSpPr>
          <p:cNvPr id="32778" name="Rectangle 56"/>
          <p:cNvSpPr>
            <a:spLocks/>
          </p:cNvSpPr>
          <p:nvPr/>
        </p:nvSpPr>
        <p:spPr bwMode="auto">
          <a:xfrm>
            <a:off x="4673068" y="1497013"/>
            <a:ext cx="24399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86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Kr/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136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Xe/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238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U  1p</a:t>
            </a:r>
            <a:r>
              <a:rPr kumimoji="0" lang="el-GR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Times New Roman" pitchFamily="18" charset="0"/>
              </a:rPr>
              <a:t>μ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A</a:t>
            </a:r>
          </a:p>
        </p:txBody>
      </p:sp>
      <p:sp>
        <p:nvSpPr>
          <p:cNvPr id="32787" name="Rectangle 125"/>
          <p:cNvSpPr>
            <a:spLocks noChangeArrowheads="1"/>
          </p:cNvSpPr>
          <p:nvPr/>
        </p:nvSpPr>
        <p:spPr bwMode="auto">
          <a:xfrm>
            <a:off x="0" y="721276"/>
            <a:ext cx="9172684" cy="6136723"/>
          </a:xfrm>
          <a:prstGeom prst="rect">
            <a:avLst/>
          </a:prstGeom>
          <a:solidFill>
            <a:srgbClr val="C0C0C0">
              <a:alpha val="5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2789" name="Oval 117"/>
          <p:cNvSpPr>
            <a:spLocks/>
          </p:cNvSpPr>
          <p:nvPr/>
        </p:nvSpPr>
        <p:spPr bwMode="auto">
          <a:xfrm>
            <a:off x="4429613" y="3579813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0" name="Oval 54"/>
          <p:cNvSpPr>
            <a:spLocks/>
          </p:cNvSpPr>
          <p:nvPr/>
        </p:nvSpPr>
        <p:spPr bwMode="auto">
          <a:xfrm>
            <a:off x="2234194" y="4682938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1" name="Oval 54"/>
          <p:cNvSpPr>
            <a:spLocks/>
          </p:cNvSpPr>
          <p:nvPr/>
        </p:nvSpPr>
        <p:spPr bwMode="auto">
          <a:xfrm>
            <a:off x="1548300" y="4955520"/>
            <a:ext cx="325438" cy="17210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 dirty="0"/>
          </a:p>
        </p:txBody>
      </p:sp>
      <p:sp>
        <p:nvSpPr>
          <p:cNvPr id="32792" name="Oval 117"/>
          <p:cNvSpPr>
            <a:spLocks/>
          </p:cNvSpPr>
          <p:nvPr/>
        </p:nvSpPr>
        <p:spPr bwMode="auto">
          <a:xfrm>
            <a:off x="3038963" y="3533775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3873056" y="4516045"/>
            <a:ext cx="402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Collectivity: 		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(E2),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kumimoji="1"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(2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Type of Coll.: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(2</a:t>
            </a:r>
            <a:r>
              <a:rPr lang="en-US" altLang="ja-JP" baseline="30000" dirty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 / </a:t>
            </a:r>
            <a:r>
              <a:rPr lang="en-US" altLang="ja-JP" i="1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(4</a:t>
            </a:r>
            <a:r>
              <a:rPr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Single Part.: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J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  <a:cs typeface="Symbol" charset="2"/>
              </a:rPr>
              <a:t>π</a:t>
            </a:r>
          </a:p>
          <a:p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20588" y="5334001"/>
            <a:ext cx="132105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Island of</a:t>
            </a:r>
          </a:p>
          <a:p>
            <a:r>
              <a:rPr lang="en-US" altLang="ja-JP" dirty="0" smtClean="0"/>
              <a:t>Inversion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422399" y="3947459"/>
            <a:ext cx="109517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N=34</a:t>
            </a:r>
          </a:p>
          <a:p>
            <a:r>
              <a:rPr kumimoji="1" lang="en-US" altLang="ja-JP" dirty="0" smtClean="0"/>
              <a:t>Magic#</a:t>
            </a:r>
            <a:endParaRPr kumimoji="1" lang="ja-JP" altLang="en-US" dirty="0"/>
          </a:p>
        </p:txBody>
      </p:sp>
      <p:sp>
        <p:nvSpPr>
          <p:cNvPr id="59" name="Oval 54"/>
          <p:cNvSpPr>
            <a:spLocks/>
          </p:cNvSpPr>
          <p:nvPr/>
        </p:nvSpPr>
        <p:spPr bwMode="auto">
          <a:xfrm>
            <a:off x="1905488" y="4832350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0" name="Oval 54"/>
          <p:cNvSpPr>
            <a:spLocks/>
          </p:cNvSpPr>
          <p:nvPr/>
        </p:nvSpPr>
        <p:spPr bwMode="auto">
          <a:xfrm rot="19535138">
            <a:off x="2958000" y="4298950"/>
            <a:ext cx="334963" cy="16033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528047" y="2662519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100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398682" y="3128683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132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8588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800100" y="28575"/>
            <a:ext cx="82296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 anchor="ctr"/>
          <a:lstStyle/>
          <a:p>
            <a:pPr marL="39688" algn="ctr" defTabSz="822325"/>
            <a:r>
              <a:rPr kumimoji="0" lang="en-US" altLang="ja-JP" sz="25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Helvetica" pitchFamily="34" charset="0"/>
              </a:rPr>
              <a:t>Region of Interest</a:t>
            </a:r>
            <a:endParaRPr kumimoji="0" lang="en-US" altLang="ja-JP" sz="2500" dirty="0"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Helvetica" pitchFamily="34" charset="0"/>
            </a:endParaRPr>
          </a:p>
        </p:txBody>
      </p:sp>
      <p:pic>
        <p:nvPicPr>
          <p:cNvPr id="32814" name="Picture 61"/>
          <p:cNvPicPr>
            <a:picLocks noChangeArrowheads="1"/>
          </p:cNvPicPr>
          <p:nvPr/>
        </p:nvPicPr>
        <p:blipFill rotWithShape="1">
          <a:blip r:embed="rId3" cstate="print"/>
          <a:srcRect l="90088" b="53554"/>
          <a:stretch/>
        </p:blipFill>
        <p:spPr bwMode="auto">
          <a:xfrm>
            <a:off x="8009556" y="861735"/>
            <a:ext cx="1163128" cy="5021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81" name="Rectangle 116"/>
          <p:cNvSpPr>
            <a:spLocks/>
          </p:cNvSpPr>
          <p:nvPr/>
        </p:nvSpPr>
        <p:spPr bwMode="auto">
          <a:xfrm>
            <a:off x="8009045" y="1660525"/>
            <a:ext cx="1076325" cy="4387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2859" name="Picture 8"/>
          <p:cNvPicPr>
            <a:picLocks noChangeArrowheads="1"/>
          </p:cNvPicPr>
          <p:nvPr/>
        </p:nvPicPr>
        <p:blipFill rotWithShape="1">
          <a:blip r:embed="rId3" cstate="print"/>
          <a:srcRect l="6023" t="8811" r="28688" b="52439"/>
          <a:stretch/>
        </p:blipFill>
        <p:spPr bwMode="auto">
          <a:xfrm>
            <a:off x="141099" y="1660525"/>
            <a:ext cx="7666714" cy="418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2860" name="Group 9"/>
          <p:cNvGrpSpPr>
            <a:grpSpLocks/>
          </p:cNvGrpSpPr>
          <p:nvPr/>
        </p:nvGrpSpPr>
        <p:grpSpPr bwMode="auto">
          <a:xfrm>
            <a:off x="4489214" y="2581529"/>
            <a:ext cx="48583" cy="1446214"/>
            <a:chOff x="0" y="0"/>
            <a:chExt cx="34" cy="1012"/>
          </a:xfrm>
        </p:grpSpPr>
        <p:sp>
          <p:nvSpPr>
            <p:cNvPr id="32896" name="Line 10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7" name="Line 11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1" name="Group 12"/>
          <p:cNvGrpSpPr>
            <a:grpSpLocks/>
          </p:cNvGrpSpPr>
          <p:nvPr/>
        </p:nvGrpSpPr>
        <p:grpSpPr bwMode="auto">
          <a:xfrm>
            <a:off x="3014585" y="3316068"/>
            <a:ext cx="48583" cy="1240428"/>
            <a:chOff x="0" y="0"/>
            <a:chExt cx="34" cy="868"/>
          </a:xfrm>
        </p:grpSpPr>
        <p:sp>
          <p:nvSpPr>
            <p:cNvPr id="32894" name="Line 13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5" name="Line 14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2" name="Group 15"/>
          <p:cNvGrpSpPr>
            <a:grpSpLocks/>
          </p:cNvGrpSpPr>
          <p:nvPr/>
        </p:nvGrpSpPr>
        <p:grpSpPr bwMode="auto">
          <a:xfrm>
            <a:off x="2007207" y="3799092"/>
            <a:ext cx="48583" cy="1447643"/>
            <a:chOff x="0" y="0"/>
            <a:chExt cx="34" cy="1012"/>
          </a:xfrm>
        </p:grpSpPr>
        <p:sp>
          <p:nvSpPr>
            <p:cNvPr id="32892" name="Line 16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3" name="Line 17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3" name="Group 18"/>
          <p:cNvGrpSpPr>
            <a:grpSpLocks/>
          </p:cNvGrpSpPr>
          <p:nvPr/>
        </p:nvGrpSpPr>
        <p:grpSpPr bwMode="auto">
          <a:xfrm rot="16200000">
            <a:off x="2485888" y="3297617"/>
            <a:ext cx="45730" cy="2249096"/>
            <a:chOff x="0" y="0"/>
            <a:chExt cx="31" cy="1573"/>
          </a:xfrm>
        </p:grpSpPr>
        <p:sp>
          <p:nvSpPr>
            <p:cNvPr id="32890" name="Line 19"/>
            <p:cNvSpPr>
              <a:spLocks noChangeShapeType="1"/>
            </p:cNvSpPr>
            <p:nvPr/>
          </p:nvSpPr>
          <p:spPr bwMode="auto">
            <a:xfrm>
              <a:off x="3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1" name="Line 20"/>
            <p:cNvSpPr>
              <a:spLocks noChangeShapeType="1"/>
            </p:cNvSpPr>
            <p:nvPr/>
          </p:nvSpPr>
          <p:spPr bwMode="auto">
            <a:xfrm>
              <a:off x="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4" name="Group 21"/>
          <p:cNvGrpSpPr>
            <a:grpSpLocks/>
          </p:cNvGrpSpPr>
          <p:nvPr/>
        </p:nvGrpSpPr>
        <p:grpSpPr bwMode="auto">
          <a:xfrm rot="16200000">
            <a:off x="1912897" y="3829204"/>
            <a:ext cx="44301" cy="1798991"/>
            <a:chOff x="0" y="0"/>
            <a:chExt cx="31" cy="1258"/>
          </a:xfrm>
        </p:grpSpPr>
        <p:sp>
          <p:nvSpPr>
            <p:cNvPr id="32888" name="Line 22"/>
            <p:cNvSpPr>
              <a:spLocks noChangeShapeType="1"/>
            </p:cNvSpPr>
            <p:nvPr/>
          </p:nvSpPr>
          <p:spPr bwMode="auto">
            <a:xfrm>
              <a:off x="3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9" name="Line 23"/>
            <p:cNvSpPr>
              <a:spLocks noChangeShapeType="1"/>
            </p:cNvSpPr>
            <p:nvPr/>
          </p:nvSpPr>
          <p:spPr bwMode="auto">
            <a:xfrm>
              <a:off x="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5" name="Group 24"/>
          <p:cNvGrpSpPr>
            <a:grpSpLocks/>
          </p:cNvGrpSpPr>
          <p:nvPr/>
        </p:nvGrpSpPr>
        <p:grpSpPr bwMode="auto">
          <a:xfrm rot="16200000">
            <a:off x="3747610" y="2267286"/>
            <a:ext cx="45730" cy="2696343"/>
            <a:chOff x="0" y="0"/>
            <a:chExt cx="31" cy="1887"/>
          </a:xfrm>
        </p:grpSpPr>
        <p:sp>
          <p:nvSpPr>
            <p:cNvPr id="32886" name="Line 25"/>
            <p:cNvSpPr>
              <a:spLocks noChangeShapeType="1"/>
            </p:cNvSpPr>
            <p:nvPr/>
          </p:nvSpPr>
          <p:spPr bwMode="auto">
            <a:xfrm>
              <a:off x="3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7" name="Line 26"/>
            <p:cNvSpPr>
              <a:spLocks noChangeShapeType="1"/>
            </p:cNvSpPr>
            <p:nvPr/>
          </p:nvSpPr>
          <p:spPr bwMode="auto">
            <a:xfrm>
              <a:off x="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6" name="Group 27"/>
          <p:cNvGrpSpPr>
            <a:grpSpLocks/>
          </p:cNvGrpSpPr>
          <p:nvPr/>
        </p:nvGrpSpPr>
        <p:grpSpPr bwMode="auto">
          <a:xfrm rot="16200000">
            <a:off x="6313923" y="813952"/>
            <a:ext cx="45730" cy="3146448"/>
            <a:chOff x="0" y="0"/>
            <a:chExt cx="31" cy="2202"/>
          </a:xfrm>
        </p:grpSpPr>
        <p:sp>
          <p:nvSpPr>
            <p:cNvPr id="32884" name="Line 28"/>
            <p:cNvSpPr>
              <a:spLocks noChangeShapeType="1"/>
            </p:cNvSpPr>
            <p:nvPr/>
          </p:nvSpPr>
          <p:spPr bwMode="auto">
            <a:xfrm>
              <a:off x="3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5" name="Line 29"/>
            <p:cNvSpPr>
              <a:spLocks noChangeShapeType="1"/>
            </p:cNvSpPr>
            <p:nvPr/>
          </p:nvSpPr>
          <p:spPr bwMode="auto">
            <a:xfrm>
              <a:off x="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7" name="Group 30"/>
          <p:cNvGrpSpPr>
            <a:grpSpLocks/>
          </p:cNvGrpSpPr>
          <p:nvPr/>
        </p:nvGrpSpPr>
        <p:grpSpPr bwMode="auto">
          <a:xfrm>
            <a:off x="6458245" y="1882716"/>
            <a:ext cx="48583" cy="1240428"/>
            <a:chOff x="0" y="0"/>
            <a:chExt cx="34" cy="868"/>
          </a:xfrm>
        </p:grpSpPr>
        <p:sp>
          <p:nvSpPr>
            <p:cNvPr id="32882" name="Line 31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3" name="Line 32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8" name="Group 33"/>
          <p:cNvGrpSpPr>
            <a:grpSpLocks/>
          </p:cNvGrpSpPr>
          <p:nvPr/>
        </p:nvGrpSpPr>
        <p:grpSpPr bwMode="auto">
          <a:xfrm>
            <a:off x="1654268" y="4113487"/>
            <a:ext cx="48583" cy="1240428"/>
            <a:chOff x="0" y="0"/>
            <a:chExt cx="34" cy="868"/>
          </a:xfrm>
        </p:grpSpPr>
        <p:sp>
          <p:nvSpPr>
            <p:cNvPr id="32880" name="Line 34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1" name="Line 35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2871" name="Rectangle 38"/>
          <p:cNvSpPr>
            <a:spLocks/>
          </p:cNvSpPr>
          <p:nvPr/>
        </p:nvSpPr>
        <p:spPr bwMode="auto">
          <a:xfrm rot="16200000">
            <a:off x="1738547" y="3481851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N=28</a:t>
            </a:r>
          </a:p>
        </p:txBody>
      </p:sp>
      <p:sp>
        <p:nvSpPr>
          <p:cNvPr id="32872" name="Rectangle 39"/>
          <p:cNvSpPr>
            <a:spLocks/>
          </p:cNvSpPr>
          <p:nvPr/>
        </p:nvSpPr>
        <p:spPr bwMode="auto">
          <a:xfrm rot="16200000">
            <a:off x="2703058" y="3027408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N=50</a:t>
            </a:r>
          </a:p>
        </p:txBody>
      </p:sp>
      <p:sp>
        <p:nvSpPr>
          <p:cNvPr id="32873" name="Rectangle 40"/>
          <p:cNvSpPr>
            <a:spLocks/>
          </p:cNvSpPr>
          <p:nvPr/>
        </p:nvSpPr>
        <p:spPr bwMode="auto">
          <a:xfrm rot="16200000">
            <a:off x="4166256" y="2254284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N=82</a:t>
            </a:r>
          </a:p>
        </p:txBody>
      </p:sp>
      <p:sp>
        <p:nvSpPr>
          <p:cNvPr id="32874" name="Rectangle 41"/>
          <p:cNvSpPr>
            <a:spLocks/>
          </p:cNvSpPr>
          <p:nvPr/>
        </p:nvSpPr>
        <p:spPr bwMode="auto">
          <a:xfrm rot="16200000">
            <a:off x="6118135" y="3516149"/>
            <a:ext cx="541616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N=126</a:t>
            </a:r>
          </a:p>
        </p:txBody>
      </p:sp>
      <p:sp>
        <p:nvSpPr>
          <p:cNvPr id="32875" name="Rectangle 42"/>
          <p:cNvSpPr>
            <a:spLocks/>
          </p:cNvSpPr>
          <p:nvPr/>
        </p:nvSpPr>
        <p:spPr bwMode="auto">
          <a:xfrm>
            <a:off x="2817396" y="4535061"/>
            <a:ext cx="440103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Z=20</a:t>
            </a:r>
          </a:p>
        </p:txBody>
      </p:sp>
      <p:sp>
        <p:nvSpPr>
          <p:cNvPr id="32876" name="Rectangle 43"/>
          <p:cNvSpPr>
            <a:spLocks/>
          </p:cNvSpPr>
          <p:nvPr/>
        </p:nvSpPr>
        <p:spPr bwMode="auto">
          <a:xfrm>
            <a:off x="3630443" y="4224954"/>
            <a:ext cx="441532" cy="197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Z=28</a:t>
            </a:r>
          </a:p>
        </p:txBody>
      </p:sp>
      <p:sp>
        <p:nvSpPr>
          <p:cNvPr id="32877" name="Rectangle 44"/>
          <p:cNvSpPr>
            <a:spLocks/>
          </p:cNvSpPr>
          <p:nvPr/>
        </p:nvSpPr>
        <p:spPr bwMode="auto">
          <a:xfrm>
            <a:off x="5096499" y="3426106"/>
            <a:ext cx="441532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Z=50</a:t>
            </a:r>
          </a:p>
        </p:txBody>
      </p:sp>
      <p:grpSp>
        <p:nvGrpSpPr>
          <p:cNvPr id="32776" name="Group 47"/>
          <p:cNvGrpSpPr>
            <a:grpSpLocks/>
          </p:cNvGrpSpPr>
          <p:nvPr/>
        </p:nvGrpSpPr>
        <p:grpSpPr bwMode="auto">
          <a:xfrm>
            <a:off x="2511913" y="2408238"/>
            <a:ext cx="4873625" cy="2122487"/>
            <a:chOff x="0" y="0"/>
            <a:chExt cx="3411" cy="1485"/>
          </a:xfrm>
        </p:grpSpPr>
        <p:sp>
          <p:nvSpPr>
            <p:cNvPr id="32853" name="Line 48"/>
            <p:cNvSpPr>
              <a:spLocks noChangeShapeType="1"/>
            </p:cNvSpPr>
            <p:nvPr/>
          </p:nvSpPr>
          <p:spPr bwMode="auto">
            <a:xfrm>
              <a:off x="0" y="1483"/>
              <a:ext cx="266" cy="1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4" name="AutoShape 49"/>
            <p:cNvSpPr>
              <a:spLocks/>
            </p:cNvSpPr>
            <p:nvPr/>
          </p:nvSpPr>
          <p:spPr bwMode="auto">
            <a:xfrm>
              <a:off x="269" y="1112"/>
              <a:ext cx="1149" cy="373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3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643" y="19307"/>
                    <a:pt x="6313" y="11318"/>
                    <a:pt x="9913" y="7693"/>
                  </a:cubicBezTo>
                  <a:cubicBezTo>
                    <a:pt x="13513" y="4068"/>
                    <a:pt x="19174" y="162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5" name="Line 50"/>
            <p:cNvSpPr>
              <a:spLocks noChangeShapeType="1"/>
            </p:cNvSpPr>
            <p:nvPr/>
          </p:nvSpPr>
          <p:spPr bwMode="auto">
            <a:xfrm rot="10800000" flipH="1">
              <a:off x="1423" y="853"/>
              <a:ext cx="1" cy="245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6" name="AutoShape 51"/>
            <p:cNvSpPr>
              <a:spLocks/>
            </p:cNvSpPr>
            <p:nvPr/>
          </p:nvSpPr>
          <p:spPr bwMode="auto">
            <a:xfrm>
              <a:off x="1429" y="433"/>
              <a:ext cx="1368" cy="429"/>
            </a:xfrm>
            <a:custGeom>
              <a:avLst/>
              <a:gdLst>
                <a:gd name="T0" fmla="*/ 0 w 21600"/>
                <a:gd name="T1" fmla="*/ 0 h 21221"/>
                <a:gd name="T2" fmla="*/ 1 w 21600"/>
                <a:gd name="T3" fmla="*/ 0 h 21221"/>
                <a:gd name="T4" fmla="*/ 4 w 21600"/>
                <a:gd name="T5" fmla="*/ 0 h 21221"/>
                <a:gd name="T6" fmla="*/ 6 w 21600"/>
                <a:gd name="T7" fmla="*/ 0 h 21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221"/>
                <a:gd name="T14" fmla="*/ 21600 w 21600"/>
                <a:gd name="T15" fmla="*/ 21221 h 21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21">
                  <a:moveTo>
                    <a:pt x="0" y="21221"/>
                  </a:moveTo>
                  <a:cubicBezTo>
                    <a:pt x="789" y="20842"/>
                    <a:pt x="2081" y="21600"/>
                    <a:pt x="4732" y="18821"/>
                  </a:cubicBezTo>
                  <a:cubicBezTo>
                    <a:pt x="7383" y="16042"/>
                    <a:pt x="13100" y="7579"/>
                    <a:pt x="15904" y="4421"/>
                  </a:cubicBezTo>
                  <a:cubicBezTo>
                    <a:pt x="18708" y="1263"/>
                    <a:pt x="20417" y="94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7" name="Line 52"/>
            <p:cNvSpPr>
              <a:spLocks noChangeShapeType="1"/>
            </p:cNvSpPr>
            <p:nvPr/>
          </p:nvSpPr>
          <p:spPr bwMode="auto">
            <a:xfrm rot="10800000" flipH="1">
              <a:off x="2810" y="230"/>
              <a:ext cx="1" cy="184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8" name="AutoShape 53"/>
            <p:cNvSpPr>
              <a:spLocks/>
            </p:cNvSpPr>
            <p:nvPr/>
          </p:nvSpPr>
          <p:spPr bwMode="auto">
            <a:xfrm>
              <a:off x="2794" y="0"/>
              <a:ext cx="617" cy="2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508" y="20138"/>
                    <a:pt x="5449" y="16200"/>
                    <a:pt x="9049" y="12600"/>
                  </a:cubicBezTo>
                  <a:cubicBezTo>
                    <a:pt x="12649" y="9000"/>
                    <a:pt x="18973" y="258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32777" name="Rectangle 55"/>
          <p:cNvSpPr>
            <a:spLocks/>
          </p:cNvSpPr>
          <p:nvPr/>
        </p:nvSpPr>
        <p:spPr bwMode="auto">
          <a:xfrm rot="20166501">
            <a:off x="4482000" y="3998913"/>
            <a:ext cx="12604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defTabSz="822325"/>
            <a:r>
              <a:rPr kumimoji="0" lang="en-US" altLang="ja-JP" sz="2000" i="1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</a:t>
            </a:r>
            <a:r>
              <a:rPr kumimoji="0" lang="en-US" altLang="ja-JP" sz="2000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-process</a:t>
            </a:r>
          </a:p>
        </p:txBody>
      </p:sp>
      <p:sp>
        <p:nvSpPr>
          <p:cNvPr id="32778" name="Rectangle 56"/>
          <p:cNvSpPr>
            <a:spLocks/>
          </p:cNvSpPr>
          <p:nvPr/>
        </p:nvSpPr>
        <p:spPr bwMode="auto">
          <a:xfrm>
            <a:off x="4673068" y="1497013"/>
            <a:ext cx="24399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86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Kr/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136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Xe/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238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U  1p</a:t>
            </a:r>
            <a:r>
              <a:rPr kumimoji="0" lang="el-GR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Times New Roman" pitchFamily="18" charset="0"/>
              </a:rPr>
              <a:t>μ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A</a:t>
            </a:r>
          </a:p>
        </p:txBody>
      </p:sp>
      <p:sp>
        <p:nvSpPr>
          <p:cNvPr id="32787" name="Rectangle 125"/>
          <p:cNvSpPr>
            <a:spLocks noChangeArrowheads="1"/>
          </p:cNvSpPr>
          <p:nvPr/>
        </p:nvSpPr>
        <p:spPr bwMode="auto">
          <a:xfrm>
            <a:off x="0" y="721276"/>
            <a:ext cx="9172684" cy="6136723"/>
          </a:xfrm>
          <a:prstGeom prst="rect">
            <a:avLst/>
          </a:prstGeom>
          <a:solidFill>
            <a:srgbClr val="C0C0C0">
              <a:alpha val="5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2789" name="Oval 117"/>
          <p:cNvSpPr>
            <a:spLocks/>
          </p:cNvSpPr>
          <p:nvPr/>
        </p:nvSpPr>
        <p:spPr bwMode="auto">
          <a:xfrm>
            <a:off x="4429613" y="3579813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0" name="Oval 54"/>
          <p:cNvSpPr>
            <a:spLocks/>
          </p:cNvSpPr>
          <p:nvPr/>
        </p:nvSpPr>
        <p:spPr bwMode="auto">
          <a:xfrm>
            <a:off x="2234194" y="4682938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1" name="Oval 54"/>
          <p:cNvSpPr>
            <a:spLocks/>
          </p:cNvSpPr>
          <p:nvPr/>
        </p:nvSpPr>
        <p:spPr bwMode="auto">
          <a:xfrm>
            <a:off x="1548300" y="4955520"/>
            <a:ext cx="325438" cy="17210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 dirty="0"/>
          </a:p>
        </p:txBody>
      </p:sp>
      <p:sp>
        <p:nvSpPr>
          <p:cNvPr id="32792" name="Oval 117"/>
          <p:cNvSpPr>
            <a:spLocks/>
          </p:cNvSpPr>
          <p:nvPr/>
        </p:nvSpPr>
        <p:spPr bwMode="auto">
          <a:xfrm>
            <a:off x="3038963" y="3533775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3873056" y="4516045"/>
            <a:ext cx="402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Collectivity: 		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(E2),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kumimoji="1"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(2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Type of Coll.: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(2</a:t>
            </a:r>
            <a:r>
              <a:rPr lang="en-US" altLang="ja-JP" baseline="30000" dirty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 / </a:t>
            </a:r>
            <a:r>
              <a:rPr lang="en-US" altLang="ja-JP" i="1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(4</a:t>
            </a:r>
            <a:r>
              <a:rPr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Single Part.: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J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  <a:cs typeface="Symbol" charset="2"/>
              </a:rPr>
              <a:t>π</a:t>
            </a:r>
          </a:p>
          <a:p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20588" y="5334001"/>
            <a:ext cx="132105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Island of</a:t>
            </a:r>
          </a:p>
          <a:p>
            <a:r>
              <a:rPr lang="en-US" altLang="ja-JP" dirty="0" smtClean="0"/>
              <a:t>Inversion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422399" y="3947459"/>
            <a:ext cx="109517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N=34</a:t>
            </a:r>
          </a:p>
          <a:p>
            <a:r>
              <a:rPr kumimoji="1" lang="en-US" altLang="ja-JP" dirty="0" smtClean="0"/>
              <a:t>Magic#</a:t>
            </a:r>
            <a:endParaRPr kumimoji="1" lang="ja-JP" altLang="en-US" dirty="0"/>
          </a:p>
        </p:txBody>
      </p:sp>
      <p:sp>
        <p:nvSpPr>
          <p:cNvPr id="59" name="Oval 54"/>
          <p:cNvSpPr>
            <a:spLocks/>
          </p:cNvSpPr>
          <p:nvPr/>
        </p:nvSpPr>
        <p:spPr bwMode="auto">
          <a:xfrm>
            <a:off x="1905488" y="4832350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0" name="Oval 54"/>
          <p:cNvSpPr>
            <a:spLocks/>
          </p:cNvSpPr>
          <p:nvPr/>
        </p:nvSpPr>
        <p:spPr bwMode="auto">
          <a:xfrm rot="19535138">
            <a:off x="2958000" y="4298950"/>
            <a:ext cx="334963" cy="16033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528047" y="2662519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100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398682" y="3128683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132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  <p:sp>
        <p:nvSpPr>
          <p:cNvPr id="64" name="Oval 54"/>
          <p:cNvSpPr>
            <a:spLocks/>
          </p:cNvSpPr>
          <p:nvPr/>
        </p:nvSpPr>
        <p:spPr bwMode="auto">
          <a:xfrm rot="20223744">
            <a:off x="2321279" y="4339240"/>
            <a:ext cx="1524636" cy="18121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5" name="四角形吹き出し 64"/>
          <p:cNvSpPr/>
          <p:nvPr/>
        </p:nvSpPr>
        <p:spPr bwMode="auto">
          <a:xfrm>
            <a:off x="3918580" y="4600397"/>
            <a:ext cx="1606239" cy="635072"/>
          </a:xfrm>
          <a:prstGeom prst="wedgeRectCallout">
            <a:avLst>
              <a:gd name="adj1" fmla="val -111223"/>
              <a:gd name="adj2" fmla="val -40570"/>
            </a:avLst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3984227" y="4609146"/>
            <a:ext cx="1409205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MINOS </a:t>
            </a:r>
          </a:p>
          <a:p>
            <a:r>
              <a:rPr lang="en-US" altLang="ja-JP" sz="1600" dirty="0" smtClean="0"/>
              <a:t>A. Obertelli</a:t>
            </a:r>
          </a:p>
        </p:txBody>
      </p:sp>
    </p:spTree>
    <p:extLst>
      <p:ext uri="{BB962C8B-B14F-4D97-AF65-F5344CB8AC3E}">
        <p14:creationId xmlns:p14="http://schemas.microsoft.com/office/powerpoint/2010/main" val="847540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3905" y="77723"/>
            <a:ext cx="7822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dirty="0" smtClean="0">
                <a:solidFill>
                  <a:prstClr val="white"/>
                </a:solidFill>
                <a:latin typeface="Arial" charset="0"/>
              </a:rPr>
              <a:t>Shell Evolution and Search for Two-plus Energies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dirty="0" smtClean="0">
                <a:solidFill>
                  <a:prstClr val="white"/>
                </a:solidFill>
                <a:latin typeface="Arial" charset="0"/>
              </a:rPr>
              <a:t>At the RIBF (SEASTAR) – </a:t>
            </a:r>
            <a:r>
              <a:rPr kumimoji="0" lang="en-US" sz="2400" dirty="0" smtClean="0">
                <a:solidFill>
                  <a:prstClr val="white"/>
                </a:solidFill>
                <a:latin typeface="Arial" charset="0"/>
              </a:rPr>
              <a:t>a </a:t>
            </a:r>
            <a:r>
              <a:rPr kumimoji="0" lang="en-US" sz="2400" b="1" dirty="0" smtClean="0">
                <a:solidFill>
                  <a:prstClr val="white"/>
                </a:solidFill>
                <a:latin typeface="Arial" charset="0"/>
              </a:rPr>
              <a:t>RIKEN Physics program </a:t>
            </a:r>
            <a:endParaRPr kumimoji="0"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06" y="980728"/>
            <a:ext cx="705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dirty="0" smtClean="0">
                <a:solidFill>
                  <a:prstClr val="black"/>
                </a:solidFill>
                <a:latin typeface="Arial" charset="0"/>
              </a:rPr>
              <a:t>Spokespersons: P. </a:t>
            </a:r>
            <a:r>
              <a:rPr kumimoji="0" lang="en-US" dirty="0" err="1" smtClean="0">
                <a:solidFill>
                  <a:prstClr val="black"/>
                </a:solidFill>
                <a:latin typeface="Arial" charset="0"/>
              </a:rPr>
              <a:t>Doornenbal</a:t>
            </a:r>
            <a:r>
              <a:rPr kumimoji="0" lang="en-US" dirty="0" smtClean="0">
                <a:solidFill>
                  <a:prstClr val="black"/>
                </a:solidFill>
                <a:latin typeface="Arial" charset="0"/>
              </a:rPr>
              <a:t> (RIKEN), A. Obertelli (CEA, RIKEN)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52" y="1619856"/>
            <a:ext cx="5918304" cy="427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9" r="34643" b="2422"/>
          <a:stretch/>
        </p:blipFill>
        <p:spPr>
          <a:xfrm>
            <a:off x="107504" y="1556792"/>
            <a:ext cx="2578639" cy="3944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6196836"/>
            <a:ext cx="8905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dirty="0" smtClean="0">
                <a:solidFill>
                  <a:prstClr val="black"/>
                </a:solidFill>
                <a:latin typeface="Arial" charset="0"/>
              </a:rPr>
              <a:t>You are welcome to the SEASTAR collaboration!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u="sng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</a:rPr>
              <a:t>http</a:t>
            </a:r>
            <a:r>
              <a:rPr kumimoji="0" lang="en-US" u="sng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</a:rPr>
              <a:t>://www.nishina.riken.jp/collaboration/SUNFLOWER/experiment/seastar/index.html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dirty="0" smtClean="0">
                <a:solidFill>
                  <a:prstClr val="black"/>
                </a:solidFill>
                <a:latin typeface="Arial" charset="0"/>
              </a:rPr>
              <a:t> </a:t>
            </a:r>
            <a:endParaRPr kumimoji="0"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5877272"/>
            <a:ext cx="6866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dirty="0" smtClean="0">
                <a:solidFill>
                  <a:prstClr val="black"/>
                </a:solidFill>
                <a:latin typeface="Arial" charset="0"/>
              </a:rPr>
              <a:t>PSP framework promoted by </a:t>
            </a:r>
            <a:r>
              <a:rPr kumimoji="0" lang="en-US" b="1" dirty="0" smtClean="0">
                <a:solidFill>
                  <a:prstClr val="black"/>
                </a:solidFill>
                <a:latin typeface="Arial" charset="0"/>
              </a:rPr>
              <a:t>H. Sakurai </a:t>
            </a:r>
            <a:r>
              <a:rPr kumimoji="0" lang="en-US" dirty="0" smtClean="0">
                <a:solidFill>
                  <a:prstClr val="black"/>
                </a:solidFill>
                <a:latin typeface="Arial" charset="0"/>
              </a:rPr>
              <a:t>(RIKEN, Univ. of Tokyo) </a:t>
            </a:r>
            <a:endParaRPr kumimoji="0"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41526" y="1518797"/>
            <a:ext cx="6919695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ARIS talk on Wed </a:t>
            </a:r>
          </a:p>
          <a:p>
            <a:r>
              <a:rPr lang="en-US" altLang="ja-JP" dirty="0" smtClean="0"/>
              <a:t>  </a:t>
            </a:r>
            <a:r>
              <a:rPr lang="en-US" altLang="ja-JP" dirty="0" err="1" smtClean="0"/>
              <a:t>Alexandre</a:t>
            </a:r>
            <a:r>
              <a:rPr lang="en-US" altLang="ja-JP" dirty="0" smtClean="0"/>
              <a:t> Obertelli (</a:t>
            </a:r>
            <a:r>
              <a:rPr lang="en-US" altLang="ja-JP" dirty="0"/>
              <a:t>CEA </a:t>
            </a:r>
            <a:r>
              <a:rPr lang="en-US" altLang="ja-JP" dirty="0" err="1"/>
              <a:t>Saclay</a:t>
            </a:r>
            <a:r>
              <a:rPr lang="en-US" altLang="ja-JP" dirty="0"/>
              <a:t> / RIKEN) </a:t>
            </a:r>
            <a:endParaRPr lang="en-US" altLang="ja-JP" dirty="0" smtClean="0"/>
          </a:p>
          <a:p>
            <a:r>
              <a:rPr lang="en-US" altLang="ja-JP" dirty="0" smtClean="0"/>
              <a:t>  EPJ </a:t>
            </a:r>
            <a:r>
              <a:rPr lang="en-US" altLang="ja-JP" dirty="0"/>
              <a:t>A sponsored lecture : Physics Program with MINOS at RIBF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881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Beam intensity will continue increasing</a:t>
            </a:r>
          </a:p>
          <a:p>
            <a:pPr marL="187325" indent="0">
              <a:buNone/>
            </a:pPr>
            <a:r>
              <a:rPr lang="en-US" altLang="ja-JP" dirty="0"/>
              <a:t>	</a:t>
            </a:r>
            <a:r>
              <a:rPr lang="en-US" altLang="ja-JP" dirty="0" smtClean="0"/>
              <a:t>	</a:t>
            </a:r>
            <a:r>
              <a:rPr lang="en-US" altLang="ja-JP" dirty="0" smtClean="0">
                <a:sym typeface="Wingdings"/>
              </a:rPr>
              <a:t> Expansion of region</a:t>
            </a:r>
            <a:endParaRPr lang="en-US" altLang="ja-JP" dirty="0" smtClean="0"/>
          </a:p>
          <a:p>
            <a:r>
              <a:rPr lang="en-US" altLang="ja-JP" dirty="0" smtClean="0"/>
              <a:t>More elaborate measurements</a:t>
            </a:r>
          </a:p>
          <a:p>
            <a:pPr marL="187325" indent="0">
              <a:buNone/>
            </a:pPr>
            <a:r>
              <a:rPr kumimoji="1" lang="en-US" altLang="ja-JP" dirty="0" smtClean="0"/>
              <a:t>	</a:t>
            </a:r>
            <a:r>
              <a:rPr kumimoji="1" lang="en-US" altLang="ja-JP" dirty="0" smtClean="0">
                <a:sym typeface="Wingdings"/>
              </a:rPr>
              <a:t> Higher excited states</a:t>
            </a:r>
          </a:p>
          <a:p>
            <a:pPr marL="187325" indent="0">
              <a:buNone/>
            </a:pPr>
            <a:r>
              <a:rPr lang="en-US" altLang="ja-JP" dirty="0">
                <a:sym typeface="Wingdings"/>
              </a:rPr>
              <a:t>	</a:t>
            </a:r>
            <a:r>
              <a:rPr lang="en-US" altLang="ja-JP" dirty="0" smtClean="0">
                <a:sym typeface="Wingdings"/>
              </a:rPr>
              <a:t> Low energy reactions (OEDO [</a:t>
            </a:r>
            <a:r>
              <a:rPr lang="en-US" altLang="ja-JP" dirty="0" err="1">
                <a:sym typeface="Wingdings"/>
              </a:rPr>
              <a:t>S</a:t>
            </a:r>
            <a:r>
              <a:rPr lang="en-US" altLang="ja-JP" dirty="0" err="1" smtClean="0">
                <a:sym typeface="Wingdings"/>
              </a:rPr>
              <a:t>himoura</a:t>
            </a:r>
            <a:r>
              <a:rPr lang="en-US" altLang="ja-JP" dirty="0" smtClean="0">
                <a:sym typeface="Wingdings"/>
              </a:rPr>
              <a:t>])</a:t>
            </a:r>
            <a:endParaRPr kumimoji="1" lang="en-US" altLang="ja-JP" dirty="0"/>
          </a:p>
          <a:p>
            <a:endParaRPr kumimoji="1" lang="en-US" altLang="ja-JP" dirty="0" smtClean="0"/>
          </a:p>
          <a:p>
            <a:r>
              <a:rPr lang="en-US" altLang="ja-JP" dirty="0" smtClean="0"/>
              <a:t>New detectors</a:t>
            </a:r>
          </a:p>
          <a:p>
            <a:pPr marL="187325" indent="0">
              <a:buNone/>
            </a:pPr>
            <a:r>
              <a:rPr lang="en-US" altLang="ja-JP" dirty="0" smtClean="0"/>
              <a:t>	Shogun ?</a:t>
            </a:r>
          </a:p>
          <a:p>
            <a:pPr marL="187325" indent="0">
              <a:buNone/>
            </a:pPr>
            <a:r>
              <a:rPr kumimoji="1" lang="en-US" altLang="ja-JP" dirty="0"/>
              <a:t>	</a:t>
            </a:r>
            <a:r>
              <a:rPr kumimoji="1" lang="en-US" altLang="ja-JP" dirty="0" err="1" smtClean="0"/>
              <a:t>Ge</a:t>
            </a:r>
            <a:r>
              <a:rPr kumimoji="1" lang="en-US" altLang="ja-JP" dirty="0" smtClean="0"/>
              <a:t> based (tracking array?)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 descr="SHOG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8" y="3016575"/>
            <a:ext cx="2028514" cy="2099846"/>
          </a:xfrm>
          <a:prstGeom prst="rect">
            <a:avLst/>
          </a:prstGeom>
        </p:spPr>
      </p:pic>
      <p:pic>
        <p:nvPicPr>
          <p:cNvPr id="5" name="図 4" descr="GeBall-5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5" y="4763753"/>
            <a:ext cx="2142207" cy="209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29827"/>
      </p:ext>
    </p:extLst>
  </p:cSld>
  <p:clrMapOvr>
    <a:masterClrMapping/>
  </p:clrMapOvr>
  <p:transition xmlns:p14="http://schemas.microsoft.com/office/powerpoint/2010/main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 descr="SHOGU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8" y="1913468"/>
            <a:ext cx="3613759" cy="3740836"/>
          </a:xfrm>
          <a:prstGeom prst="rect">
            <a:avLst/>
          </a:prstGeom>
        </p:spPr>
      </p:pic>
      <p:pic>
        <p:nvPicPr>
          <p:cNvPr id="7" name="図 6" descr="GeBall-5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68" y="1921933"/>
            <a:ext cx="3816301" cy="373086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33224" y="1143000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4π </a:t>
            </a:r>
            <a:r>
              <a:rPr lang="en-US" altLang="ja-JP" dirty="0">
                <a:latin typeface="Arial" pitchFamily="34" charset="0"/>
                <a:ea typeface="ＭＳ Ｐゴシック" pitchFamily="50" charset="-128"/>
              </a:rPr>
              <a:t>h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igh resolution scintillator array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(</a:t>
            </a:r>
            <a:r>
              <a:rPr lang="en-US" altLang="ja-JP" dirty="0" err="1" smtClean="0">
                <a:latin typeface="Arial" pitchFamily="34" charset="0"/>
                <a:ea typeface="ＭＳ Ｐゴシック" pitchFamily="50" charset="-128"/>
              </a:rPr>
              <a:t>eg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. LaBr3)</a:t>
            </a:r>
            <a:endParaRPr lang="ja-JP" altLang="en-US" dirty="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54424" y="1278467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4π </a:t>
            </a:r>
            <a:r>
              <a:rPr lang="en-US" altLang="ja-JP" dirty="0">
                <a:latin typeface="Arial" pitchFamily="34" charset="0"/>
                <a:ea typeface="ＭＳ Ｐゴシック" pitchFamily="50" charset="-128"/>
              </a:rPr>
              <a:t>h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igh resolution scintillator array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(</a:t>
            </a:r>
            <a:r>
              <a:rPr lang="en-US" altLang="ja-JP" dirty="0" err="1" smtClean="0">
                <a:latin typeface="Arial" pitchFamily="34" charset="0"/>
                <a:ea typeface="ＭＳ Ｐゴシック" pitchFamily="50" charset="-128"/>
              </a:rPr>
              <a:t>eg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. LaBr3)</a:t>
            </a:r>
            <a:endParaRPr lang="ja-JP" altLang="en-US" dirty="0"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809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 bwMode="auto">
          <a:xfrm>
            <a:off x="3750236" y="2659531"/>
            <a:ext cx="4945529" cy="3795057"/>
          </a:xfrm>
          <a:prstGeom prst="roundRect">
            <a:avLst>
              <a:gd name="adj" fmla="val 2968"/>
            </a:avLst>
          </a:prstGeom>
          <a:solidFill>
            <a:srgbClr val="FFFFB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pic>
        <p:nvPicPr>
          <p:cNvPr id="19" name="図 18" descr="CloverArray3 v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6" y="2174419"/>
            <a:ext cx="2894178" cy="296534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CAGRA(Clover Array)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99571" y="2720510"/>
            <a:ext cx="4996194" cy="3704196"/>
          </a:xfrm>
        </p:spPr>
        <p:txBody>
          <a:bodyPr>
            <a:normAutofit/>
          </a:bodyPr>
          <a:lstStyle/>
          <a:p>
            <a:pPr marL="179388" indent="0">
              <a:buNone/>
            </a:pPr>
            <a:r>
              <a:rPr lang="en-US" altLang="ja-JP" sz="2000" dirty="0" smtClean="0"/>
              <a:t>Clover with BGO suppressor x 16</a:t>
            </a:r>
          </a:p>
          <a:p>
            <a:pPr marL="538163" indent="-358775">
              <a:buNone/>
            </a:pPr>
            <a:r>
              <a:rPr lang="en-US" altLang="ja-JP" sz="2000" dirty="0" smtClean="0"/>
              <a:t>			US			:10</a:t>
            </a:r>
          </a:p>
          <a:p>
            <a:pPr marL="538163" indent="-358775">
              <a:buNone/>
            </a:pPr>
            <a:r>
              <a:rPr lang="en-US" altLang="ja-JP" sz="2000" dirty="0"/>
              <a:t>	</a:t>
            </a:r>
            <a:r>
              <a:rPr lang="en-US" altLang="ja-JP" sz="2000" dirty="0" smtClean="0"/>
              <a:t>		Tohoku 	:6</a:t>
            </a:r>
          </a:p>
          <a:p>
            <a:pPr marL="538163" indent="-358775"/>
            <a:r>
              <a:rPr lang="en-US" altLang="ja-JP" sz="2000" dirty="0" smtClean="0"/>
              <a:t>Approved by DOE</a:t>
            </a:r>
          </a:p>
          <a:p>
            <a:pPr marL="849313" lvl="2" indent="-358775"/>
            <a:r>
              <a:rPr lang="en-US" altLang="ja-JP" sz="2000" dirty="0" smtClean="0">
                <a:latin typeface="+mn-lt"/>
              </a:rPr>
              <a:t>Transportation </a:t>
            </a:r>
          </a:p>
          <a:p>
            <a:pPr marL="849313" lvl="2" indent="-358775"/>
            <a:r>
              <a:rPr lang="en-US" altLang="ja-JP" sz="2000" dirty="0" smtClean="0">
                <a:latin typeface="+mn-lt"/>
              </a:rPr>
              <a:t>Digital electronics</a:t>
            </a:r>
          </a:p>
          <a:p>
            <a:pPr marL="849313" lvl="2" indent="-358775"/>
            <a:r>
              <a:rPr lang="en-US" altLang="ja-JP" sz="2000" dirty="0" smtClean="0">
                <a:latin typeface="+mn-lt"/>
              </a:rPr>
              <a:t>Liq. N2 filling system</a:t>
            </a:r>
          </a:p>
        </p:txBody>
      </p:sp>
      <p:pic>
        <p:nvPicPr>
          <p:cNvPr id="5" name="コンテンツ プレースホルダ 3" descr="説明: CloverB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2" y="5285016"/>
            <a:ext cx="2143232" cy="146220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420023" y="1001065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CAGRA</a:t>
            </a:r>
            <a:r>
              <a:rPr kumimoji="1" lang="en-US" altLang="ja-JP" dirty="0" smtClean="0"/>
              <a:t> </a:t>
            </a:r>
          </a:p>
          <a:p>
            <a:r>
              <a:rPr lang="en-US" altLang="ja-JP" dirty="0"/>
              <a:t>	</a:t>
            </a:r>
            <a:r>
              <a:rPr kumimoji="1" lang="en-US" altLang="ja-JP" dirty="0" smtClean="0"/>
              <a:t>(</a:t>
            </a:r>
            <a:r>
              <a:rPr kumimoji="1" lang="en-US" altLang="ja-JP" dirty="0" smtClean="0">
                <a:solidFill>
                  <a:srgbClr val="FF0000"/>
                </a:solidFill>
              </a:rPr>
              <a:t>C</a:t>
            </a:r>
            <a:r>
              <a:rPr kumimoji="1" lang="en-US" altLang="ja-JP" dirty="0" smtClean="0"/>
              <a:t>lover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</a:t>
            </a:r>
            <a:r>
              <a:rPr kumimoji="1" lang="en-US" altLang="ja-JP" dirty="0" smtClean="0"/>
              <a:t>rray </a:t>
            </a:r>
            <a:r>
              <a:rPr kumimoji="1" lang="en-US" altLang="ja-JP" dirty="0" smtClean="0">
                <a:solidFill>
                  <a:srgbClr val="FF0000"/>
                </a:solidFill>
              </a:rPr>
              <a:t>G</a:t>
            </a:r>
            <a:r>
              <a:rPr kumimoji="1" lang="en-US" altLang="ja-JP" dirty="0" smtClean="0"/>
              <a:t>amma-</a:t>
            </a:r>
            <a:r>
              <a:rPr lang="en-US" altLang="ja-JP" dirty="0"/>
              <a:t>r</a:t>
            </a:r>
            <a:r>
              <a:rPr kumimoji="1" lang="en-US" altLang="ja-JP" dirty="0" smtClean="0"/>
              <a:t>ay spectrometer </a:t>
            </a:r>
          </a:p>
          <a:p>
            <a:r>
              <a:rPr lang="en-US" altLang="ja-JP" dirty="0"/>
              <a:t>	</a:t>
            </a:r>
            <a:r>
              <a:rPr lang="en-US" altLang="ja-JP" dirty="0" smtClean="0"/>
              <a:t>		</a:t>
            </a:r>
            <a:r>
              <a:rPr kumimoji="1" lang="en-US" altLang="ja-JP" dirty="0" smtClean="0"/>
              <a:t>at </a:t>
            </a:r>
            <a:r>
              <a:rPr kumimoji="1" lang="en-US" altLang="ja-JP" dirty="0" smtClean="0">
                <a:solidFill>
                  <a:srgbClr val="FF0000"/>
                </a:solidFill>
              </a:rPr>
              <a:t>R</a:t>
            </a:r>
            <a:r>
              <a:rPr kumimoji="1" lang="en-US" altLang="ja-JP" dirty="0" smtClean="0"/>
              <a:t>CNP/RIBF for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</a:t>
            </a:r>
            <a:r>
              <a:rPr kumimoji="1" lang="en-US" altLang="ja-JP" dirty="0" smtClean="0"/>
              <a:t>dvanced research)</a:t>
            </a:r>
            <a:endParaRPr kumimoji="1" lang="ja-JP" altLang="en-US" dirty="0"/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 bwMode="auto">
          <a:xfrm>
            <a:off x="2629647" y="751262"/>
            <a:ext cx="6753412" cy="53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  <a:normAutofit/>
          </a:bodyPr>
          <a:lstStyle>
            <a:lvl1pPr marL="588963" indent="-401638" algn="l" rtl="0" fontAlgn="base">
              <a:spcBef>
                <a:spcPts val="1688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ヒラギノ角ゴ ProN W6" charset="0"/>
              <a:buChar char="•"/>
              <a:defRPr kumimoji="1" sz="1700">
                <a:solidFill>
                  <a:schemeClr val="tx1"/>
                </a:solidFill>
                <a:latin typeface="+mn-lt"/>
                <a:ea typeface="+mn-ea"/>
                <a:cs typeface="+mn-cs"/>
                <a:sym typeface="ヒラギノ角ゴ ProN W6" charset="0"/>
              </a:defRPr>
            </a:lvl1pPr>
            <a:lvl2pPr marL="901700" indent="-401638" algn="l" rtl="0" fontAlgn="base">
              <a:spcBef>
                <a:spcPts val="1688"/>
              </a:spcBef>
              <a:spcAft>
                <a:spcPct val="0"/>
              </a:spcAft>
              <a:buClr>
                <a:srgbClr val="191919"/>
              </a:buClr>
              <a:buSzPct val="171000"/>
              <a:buFont typeface="ヒラギノ角ゴ ProN W3" charset="0"/>
              <a:buChar char="•"/>
              <a:defRPr kumimoji="1" sz="1700">
                <a:solidFill>
                  <a:srgbClr val="191919"/>
                </a:solidFill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defRPr>
            </a:lvl2pPr>
            <a:lvl3pPr marL="1212850" indent="-401638" algn="l" rtl="0" fontAlgn="base">
              <a:spcBef>
                <a:spcPts val="1688"/>
              </a:spcBef>
              <a:spcAft>
                <a:spcPct val="0"/>
              </a:spcAft>
              <a:buClr>
                <a:srgbClr val="191919"/>
              </a:buClr>
              <a:buSzPct val="171000"/>
              <a:buFont typeface="ヒラギノ角ゴ ProN W3" charset="0"/>
              <a:buChar char="•"/>
              <a:defRPr kumimoji="1" sz="1700">
                <a:solidFill>
                  <a:srgbClr val="191919"/>
                </a:solidFill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defRPr>
            </a:lvl3pPr>
            <a:lvl4pPr marL="1525588" indent="-401638" algn="l" rtl="0" fontAlgn="base">
              <a:spcBef>
                <a:spcPts val="1688"/>
              </a:spcBef>
              <a:spcAft>
                <a:spcPct val="0"/>
              </a:spcAft>
              <a:buClr>
                <a:srgbClr val="191919"/>
              </a:buClr>
              <a:buSzPct val="171000"/>
              <a:buFont typeface="ヒラギノ角ゴ ProN W3" charset="0"/>
              <a:buChar char="•"/>
              <a:defRPr kumimoji="1" sz="1700">
                <a:solidFill>
                  <a:srgbClr val="191919"/>
                </a:solidFill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defRPr>
            </a:lvl4pPr>
            <a:lvl5pPr marL="1838325" indent="-401638" algn="l" rtl="0" fontAlgn="base">
              <a:spcBef>
                <a:spcPts val="1688"/>
              </a:spcBef>
              <a:spcAft>
                <a:spcPct val="0"/>
              </a:spcAft>
              <a:buClr>
                <a:srgbClr val="191919"/>
              </a:buClr>
              <a:buSzPct val="171000"/>
              <a:buFont typeface="ヒラギノ角ゴ ProN W3" charset="0"/>
              <a:buChar char="•"/>
              <a:defRPr kumimoji="1" sz="1700">
                <a:solidFill>
                  <a:srgbClr val="191919"/>
                </a:solidFill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defRPr>
            </a:lvl5pPr>
            <a:lvl6pPr marL="2160908" indent="-401822" algn="l" rtl="0" fontAlgn="base">
              <a:spcBef>
                <a:spcPts val="1687"/>
              </a:spcBef>
              <a:spcAft>
                <a:spcPct val="0"/>
              </a:spcAft>
              <a:buClr>
                <a:srgbClr val="191919"/>
              </a:buClr>
              <a:buSzPct val="171000"/>
              <a:buFont typeface="ヒラギノ角ゴ ProN W3" charset="0"/>
              <a:buChar char="•"/>
              <a:defRPr sz="1700">
                <a:solidFill>
                  <a:srgbClr val="191919"/>
                </a:solidFill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defRPr>
            </a:lvl6pPr>
            <a:lvl7pPr marL="2482365" indent="-401822" algn="l" rtl="0" fontAlgn="base">
              <a:spcBef>
                <a:spcPts val="1687"/>
              </a:spcBef>
              <a:spcAft>
                <a:spcPct val="0"/>
              </a:spcAft>
              <a:buClr>
                <a:srgbClr val="191919"/>
              </a:buClr>
              <a:buSzPct val="171000"/>
              <a:buFont typeface="ヒラギノ角ゴ ProN W3" charset="0"/>
              <a:buChar char="•"/>
              <a:defRPr sz="1700">
                <a:solidFill>
                  <a:srgbClr val="191919"/>
                </a:solidFill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defRPr>
            </a:lvl7pPr>
            <a:lvl8pPr marL="2803822" indent="-401822" algn="l" rtl="0" fontAlgn="base">
              <a:spcBef>
                <a:spcPts val="1687"/>
              </a:spcBef>
              <a:spcAft>
                <a:spcPct val="0"/>
              </a:spcAft>
              <a:buClr>
                <a:srgbClr val="191919"/>
              </a:buClr>
              <a:buSzPct val="171000"/>
              <a:buFont typeface="ヒラギノ角ゴ ProN W3" charset="0"/>
              <a:buChar char="•"/>
              <a:defRPr sz="1700">
                <a:solidFill>
                  <a:srgbClr val="191919"/>
                </a:solidFill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defRPr>
            </a:lvl8pPr>
            <a:lvl9pPr marL="3125280" indent="-401822" algn="l" rtl="0" fontAlgn="base">
              <a:spcBef>
                <a:spcPts val="1687"/>
              </a:spcBef>
              <a:spcAft>
                <a:spcPct val="0"/>
              </a:spcAft>
              <a:buClr>
                <a:srgbClr val="191919"/>
              </a:buClr>
              <a:buSzPct val="171000"/>
              <a:buFont typeface="ヒラギノ角ゴ ProN W3" charset="0"/>
              <a:buChar char="•"/>
              <a:defRPr sz="1700">
                <a:solidFill>
                  <a:srgbClr val="191919"/>
                </a:solidFill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defRPr>
            </a:lvl9pPr>
          </a:lstStyle>
          <a:p>
            <a:pPr marL="179388" indent="0">
              <a:buNone/>
            </a:pPr>
            <a:r>
              <a:rPr lang="en-US" altLang="ja-JP" sz="2000" dirty="0" smtClean="0"/>
              <a:t>M. Carpenter, E. </a:t>
            </a:r>
            <a:r>
              <a:rPr lang="en-US" altLang="ja-JP" sz="2000" dirty="0" err="1" smtClean="0"/>
              <a:t>Ideguchi</a:t>
            </a:r>
            <a:r>
              <a:rPr lang="en-US" altLang="ja-JP" sz="2000" dirty="0" smtClean="0"/>
              <a:t>, T. Koike et al.</a:t>
            </a:r>
            <a:endParaRPr lang="en-US" altLang="ja-JP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9606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CAGRA@RCNP</a:t>
            </a:r>
            <a:endParaRPr kumimoji="1" lang="ja-JP" altLang="en-US" dirty="0"/>
          </a:p>
        </p:txBody>
      </p:sp>
      <p:sp>
        <p:nvSpPr>
          <p:cNvPr id="5" name="メモ 4"/>
          <p:cNvSpPr/>
          <p:nvPr/>
        </p:nvSpPr>
        <p:spPr>
          <a:xfrm>
            <a:off x="381420" y="1255917"/>
            <a:ext cx="3696598" cy="4282536"/>
          </a:xfrm>
          <a:prstGeom prst="foldedCorner">
            <a:avLst>
              <a:gd name="adj" fmla="val 13137"/>
            </a:avLst>
          </a:prstGeom>
          <a:blipFill rotWithShape="1"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55" tIns="45427" rIns="90855" bIns="45427" spcCol="0" rtlCol="0" anchor="ctr"/>
          <a:lstStyle/>
          <a:p>
            <a:pPr algn="ctr"/>
            <a:endParaRPr kumimoji="1" lang="ja-JP" altLang="en-US" sz="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3745" y="1354921"/>
            <a:ext cx="3376666" cy="707294"/>
          </a:xfrm>
          <a:prstGeom prst="rect">
            <a:avLst/>
          </a:prstGeom>
          <a:noFill/>
        </p:spPr>
        <p:txBody>
          <a:bodyPr wrap="none" lIns="90855" tIns="45427" rIns="90855" bIns="45427" rtlCol="0">
            <a:spAutoFit/>
          </a:bodyPr>
          <a:lstStyle/>
          <a:p>
            <a:pPr algn="ctr"/>
            <a:r>
              <a:rPr lang="en-US" altLang="ja-JP" sz="2000" dirty="0" smtClean="0"/>
              <a:t>High Spin with RI </a:t>
            </a:r>
            <a:r>
              <a:rPr lang="en-US" altLang="ja-JP" sz="2000" dirty="0" smtClean="0"/>
              <a:t>beam</a:t>
            </a:r>
          </a:p>
          <a:p>
            <a:pPr algn="ctr"/>
            <a:r>
              <a:rPr lang="en-US" altLang="ja-JP" sz="2000" dirty="0"/>
              <a:t> </a:t>
            </a:r>
            <a:r>
              <a:rPr lang="en-US" altLang="ja-JP" sz="2000" dirty="0" smtClean="0"/>
              <a:t>at EN course</a:t>
            </a:r>
            <a:endParaRPr lang="en-US" altLang="ja-JP" sz="2000" dirty="0" smtClean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4363209" y="1255917"/>
            <a:ext cx="3696598" cy="4282536"/>
            <a:chOff x="17852480" y="35984071"/>
            <a:chExt cx="14841004" cy="20998607"/>
          </a:xfrm>
        </p:grpSpPr>
        <p:sp>
          <p:nvSpPr>
            <p:cNvPr id="11" name="メモ 10"/>
            <p:cNvSpPr/>
            <p:nvPr/>
          </p:nvSpPr>
          <p:spPr>
            <a:xfrm>
              <a:off x="17852480" y="35984071"/>
              <a:ext cx="14841004" cy="20998607"/>
            </a:xfrm>
            <a:prstGeom prst="foldedCorner">
              <a:avLst>
                <a:gd name="adj" fmla="val 11869"/>
              </a:avLst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855" tIns="45427" rIns="90855" bIns="45427" spcCol="0" rtlCol="0" anchor="ctr"/>
            <a:lstStyle/>
            <a:p>
              <a:pPr algn="ctr"/>
              <a:endParaRPr kumimoji="1" lang="ja-JP" altLang="en-US" sz="4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9810935" y="36381549"/>
              <a:ext cx="10621874" cy="6515863"/>
            </a:xfrm>
            <a:prstGeom prst="rect">
              <a:avLst/>
            </a:prstGeom>
            <a:noFill/>
          </p:spPr>
          <p:txBody>
            <a:bodyPr wrap="none" lIns="90855" tIns="45427" rIns="90855" bIns="45427" rtlCol="0">
              <a:spAutoFit/>
            </a:bodyPr>
            <a:lstStyle/>
            <a:p>
              <a:pPr algn="ctr"/>
              <a:r>
                <a:rPr lang="en-US" altLang="ja-JP" sz="2000" dirty="0" smtClean="0"/>
                <a:t>Giant </a:t>
              </a:r>
              <a:r>
                <a:rPr lang="en-US" altLang="ja-JP" sz="2000" dirty="0" smtClean="0"/>
                <a:t>Resonance/</a:t>
              </a:r>
            </a:p>
            <a:p>
              <a:pPr algn="ctr"/>
              <a:r>
                <a:rPr lang="en-US" altLang="ja-JP" sz="2000" dirty="0" smtClean="0"/>
                <a:t>Charge exchange</a:t>
              </a:r>
            </a:p>
            <a:p>
              <a:pPr algn="ctr"/>
              <a:r>
                <a:rPr lang="en-US" altLang="ja-JP" sz="2000" dirty="0" smtClean="0"/>
                <a:t>At Grand </a:t>
              </a:r>
              <a:r>
                <a:rPr lang="en-US" altLang="ja-JP" sz="2000" dirty="0" err="1" smtClean="0"/>
                <a:t>Raiden</a:t>
              </a:r>
              <a:endParaRPr lang="ja-JP" altLang="en-US" sz="900" dirty="0"/>
            </a:p>
          </p:txBody>
        </p:sp>
      </p:grpSp>
      <p:grpSp>
        <p:nvGrpSpPr>
          <p:cNvPr id="92" name="図形グループ 91"/>
          <p:cNvGrpSpPr/>
          <p:nvPr/>
        </p:nvGrpSpPr>
        <p:grpSpPr>
          <a:xfrm>
            <a:off x="564779" y="2789927"/>
            <a:ext cx="3237589" cy="2184760"/>
            <a:chOff x="564779" y="4003066"/>
            <a:chExt cx="3237589" cy="2184760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2271949" y="5312434"/>
              <a:ext cx="15304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不安定核</a:t>
              </a:r>
              <a:endParaRPr lang="en-US" altLang="ja-JP" dirty="0" smtClean="0"/>
            </a:p>
            <a:p>
              <a:r>
                <a:rPr kumimoji="1" lang="ja-JP" altLang="en-US" dirty="0" smtClean="0"/>
                <a:t>ビームライン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64779" y="4003066"/>
              <a:ext cx="3079196" cy="218476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00"/>
            </a:p>
          </p:txBody>
        </p:sp>
        <p:grpSp>
          <p:nvGrpSpPr>
            <p:cNvPr id="25" name="図形グループ 24"/>
            <p:cNvGrpSpPr/>
            <p:nvPr/>
          </p:nvGrpSpPr>
          <p:grpSpPr>
            <a:xfrm>
              <a:off x="568304" y="4413782"/>
              <a:ext cx="2716606" cy="1676535"/>
              <a:chOff x="67626" y="1632313"/>
              <a:chExt cx="7801475" cy="4814629"/>
            </a:xfrm>
          </p:grpSpPr>
          <p:grpSp>
            <p:nvGrpSpPr>
              <p:cNvPr id="26" name="Group 6"/>
              <p:cNvGrpSpPr>
                <a:grpSpLocks noChangeAspect="1"/>
              </p:cNvGrpSpPr>
              <p:nvPr/>
            </p:nvGrpSpPr>
            <p:grpSpPr bwMode="auto">
              <a:xfrm rot="19528352">
                <a:off x="67626" y="1632313"/>
                <a:ext cx="7216831" cy="2026364"/>
                <a:chOff x="426" y="1123"/>
                <a:chExt cx="3270" cy="1169"/>
              </a:xfrm>
            </p:grpSpPr>
            <p:grpSp>
              <p:nvGrpSpPr>
                <p:cNvPr id="37" name="Group 9"/>
                <p:cNvGrpSpPr>
                  <a:grpSpLocks/>
                </p:cNvGrpSpPr>
                <p:nvPr/>
              </p:nvGrpSpPr>
              <p:grpSpPr bwMode="auto">
                <a:xfrm>
                  <a:off x="426" y="1123"/>
                  <a:ext cx="3068" cy="917"/>
                  <a:chOff x="801" y="2001"/>
                  <a:chExt cx="4551" cy="1134"/>
                </a:xfrm>
              </p:grpSpPr>
              <p:sp>
                <p:nvSpPr>
                  <p:cNvPr id="61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4150" y="2296"/>
                    <a:ext cx="1202" cy="839"/>
                  </a:xfrm>
                  <a:prstGeom prst="line">
                    <a:avLst/>
                  </a:prstGeom>
                  <a:noFill/>
                  <a:ln w="38100">
                    <a:solidFill>
                      <a:srgbClr val="9933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2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472" y="2115"/>
                    <a:ext cx="1111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99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3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47" y="2296"/>
                    <a:ext cx="635" cy="431"/>
                  </a:xfrm>
                  <a:prstGeom prst="line">
                    <a:avLst/>
                  </a:prstGeom>
                  <a:noFill/>
                  <a:ln w="38100">
                    <a:solidFill>
                      <a:srgbClr val="99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4" name="Rectangle 15"/>
                  <p:cNvSpPr>
                    <a:spLocks noChangeArrowheads="1"/>
                  </p:cNvSpPr>
                  <p:nvPr/>
                </p:nvSpPr>
                <p:spPr bwMode="auto">
                  <a:xfrm rot="3013137">
                    <a:off x="1088" y="2682"/>
                    <a:ext cx="159" cy="249"/>
                  </a:xfrm>
                  <a:prstGeom prst="rect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5" name="Rectangle 16"/>
                  <p:cNvSpPr>
                    <a:spLocks noChangeArrowheads="1"/>
                  </p:cNvSpPr>
                  <p:nvPr/>
                </p:nvSpPr>
                <p:spPr bwMode="auto">
                  <a:xfrm rot="3225189">
                    <a:off x="1372" y="2512"/>
                    <a:ext cx="204" cy="136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6" name="Rectangle 17"/>
                  <p:cNvSpPr>
                    <a:spLocks noChangeArrowheads="1"/>
                  </p:cNvSpPr>
                  <p:nvPr/>
                </p:nvSpPr>
                <p:spPr bwMode="auto">
                  <a:xfrm rot="3532227">
                    <a:off x="1531" y="2398"/>
                    <a:ext cx="204" cy="136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7" name="Rectangle 18"/>
                  <p:cNvSpPr>
                    <a:spLocks noChangeArrowheads="1"/>
                  </p:cNvSpPr>
                  <p:nvPr/>
                </p:nvSpPr>
                <p:spPr bwMode="auto">
                  <a:xfrm rot="3633732">
                    <a:off x="1689" y="2307"/>
                    <a:ext cx="204" cy="136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8" name="Rectangle 19"/>
                  <p:cNvSpPr>
                    <a:spLocks noChangeArrowheads="1"/>
                  </p:cNvSpPr>
                  <p:nvPr/>
                </p:nvSpPr>
                <p:spPr bwMode="auto">
                  <a:xfrm rot="7511817">
                    <a:off x="4161" y="2307"/>
                    <a:ext cx="204" cy="136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9" name="Rectangle 20"/>
                  <p:cNvSpPr>
                    <a:spLocks noChangeArrowheads="1"/>
                  </p:cNvSpPr>
                  <p:nvPr/>
                </p:nvSpPr>
                <p:spPr bwMode="auto">
                  <a:xfrm rot="7509153">
                    <a:off x="4320" y="2421"/>
                    <a:ext cx="204" cy="136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70" name="Rectangle 21"/>
                  <p:cNvSpPr>
                    <a:spLocks noChangeArrowheads="1"/>
                  </p:cNvSpPr>
                  <p:nvPr/>
                </p:nvSpPr>
                <p:spPr bwMode="auto">
                  <a:xfrm rot="7374034">
                    <a:off x="4456" y="2512"/>
                    <a:ext cx="204" cy="136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71" name="Rectangle 22"/>
                  <p:cNvSpPr>
                    <a:spLocks noChangeArrowheads="1"/>
                  </p:cNvSpPr>
                  <p:nvPr/>
                </p:nvSpPr>
                <p:spPr bwMode="auto">
                  <a:xfrm rot="7501496">
                    <a:off x="4605" y="2630"/>
                    <a:ext cx="204" cy="113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72" name="Freeform 23"/>
                  <p:cNvSpPr>
                    <a:spLocks/>
                  </p:cNvSpPr>
                  <p:nvPr/>
                </p:nvSpPr>
                <p:spPr bwMode="auto">
                  <a:xfrm>
                    <a:off x="1814" y="2001"/>
                    <a:ext cx="658" cy="386"/>
                  </a:xfrm>
                  <a:custGeom>
                    <a:avLst/>
                    <a:gdLst>
                      <a:gd name="T0" fmla="*/ 113 w 658"/>
                      <a:gd name="T1" fmla="*/ 386 h 386"/>
                      <a:gd name="T2" fmla="*/ 0 w 658"/>
                      <a:gd name="T3" fmla="*/ 204 h 386"/>
                      <a:gd name="T4" fmla="*/ 181 w 658"/>
                      <a:gd name="T5" fmla="*/ 114 h 386"/>
                      <a:gd name="T6" fmla="*/ 386 w 658"/>
                      <a:gd name="T7" fmla="*/ 23 h 386"/>
                      <a:gd name="T8" fmla="*/ 567 w 658"/>
                      <a:gd name="T9" fmla="*/ 0 h 386"/>
                      <a:gd name="T10" fmla="*/ 658 w 658"/>
                      <a:gd name="T11" fmla="*/ 0 h 386"/>
                      <a:gd name="T12" fmla="*/ 658 w 658"/>
                      <a:gd name="T13" fmla="*/ 204 h 386"/>
                      <a:gd name="T14" fmla="*/ 499 w 658"/>
                      <a:gd name="T15" fmla="*/ 227 h 386"/>
                      <a:gd name="T16" fmla="*/ 363 w 658"/>
                      <a:gd name="T17" fmla="*/ 250 h 386"/>
                      <a:gd name="T18" fmla="*/ 227 w 658"/>
                      <a:gd name="T19" fmla="*/ 318 h 386"/>
                      <a:gd name="T20" fmla="*/ 113 w 658"/>
                      <a:gd name="T21" fmla="*/ 386 h 38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58" h="386">
                        <a:moveTo>
                          <a:pt x="113" y="386"/>
                        </a:moveTo>
                        <a:lnTo>
                          <a:pt x="0" y="204"/>
                        </a:lnTo>
                        <a:lnTo>
                          <a:pt x="181" y="114"/>
                        </a:lnTo>
                        <a:lnTo>
                          <a:pt x="386" y="23"/>
                        </a:lnTo>
                        <a:lnTo>
                          <a:pt x="567" y="0"/>
                        </a:lnTo>
                        <a:lnTo>
                          <a:pt x="658" y="0"/>
                        </a:lnTo>
                        <a:lnTo>
                          <a:pt x="658" y="204"/>
                        </a:lnTo>
                        <a:lnTo>
                          <a:pt x="499" y="227"/>
                        </a:lnTo>
                        <a:lnTo>
                          <a:pt x="363" y="250"/>
                        </a:lnTo>
                        <a:lnTo>
                          <a:pt x="227" y="318"/>
                        </a:lnTo>
                        <a:lnTo>
                          <a:pt x="113" y="38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73" name="Freeform 24"/>
                  <p:cNvSpPr>
                    <a:spLocks/>
                  </p:cNvSpPr>
                  <p:nvPr/>
                </p:nvSpPr>
                <p:spPr bwMode="auto">
                  <a:xfrm rot="2196178">
                    <a:off x="3583" y="2001"/>
                    <a:ext cx="612" cy="358"/>
                  </a:xfrm>
                  <a:custGeom>
                    <a:avLst/>
                    <a:gdLst>
                      <a:gd name="T0" fmla="*/ 91 w 658"/>
                      <a:gd name="T1" fmla="*/ 308 h 386"/>
                      <a:gd name="T2" fmla="*/ 0 w 658"/>
                      <a:gd name="T3" fmla="*/ 162 h 386"/>
                      <a:gd name="T4" fmla="*/ 145 w 658"/>
                      <a:gd name="T5" fmla="*/ 91 h 386"/>
                      <a:gd name="T6" fmla="*/ 311 w 658"/>
                      <a:gd name="T7" fmla="*/ 18 h 386"/>
                      <a:gd name="T8" fmla="*/ 456 w 658"/>
                      <a:gd name="T9" fmla="*/ 0 h 386"/>
                      <a:gd name="T10" fmla="*/ 529 w 658"/>
                      <a:gd name="T11" fmla="*/ 0 h 386"/>
                      <a:gd name="T12" fmla="*/ 529 w 658"/>
                      <a:gd name="T13" fmla="*/ 162 h 386"/>
                      <a:gd name="T14" fmla="*/ 402 w 658"/>
                      <a:gd name="T15" fmla="*/ 182 h 386"/>
                      <a:gd name="T16" fmla="*/ 292 w 658"/>
                      <a:gd name="T17" fmla="*/ 199 h 386"/>
                      <a:gd name="T18" fmla="*/ 182 w 658"/>
                      <a:gd name="T19" fmla="*/ 254 h 386"/>
                      <a:gd name="T20" fmla="*/ 91 w 658"/>
                      <a:gd name="T21" fmla="*/ 308 h 38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58" h="386">
                        <a:moveTo>
                          <a:pt x="113" y="386"/>
                        </a:moveTo>
                        <a:lnTo>
                          <a:pt x="0" y="204"/>
                        </a:lnTo>
                        <a:lnTo>
                          <a:pt x="181" y="114"/>
                        </a:lnTo>
                        <a:lnTo>
                          <a:pt x="386" y="23"/>
                        </a:lnTo>
                        <a:lnTo>
                          <a:pt x="567" y="0"/>
                        </a:lnTo>
                        <a:lnTo>
                          <a:pt x="658" y="0"/>
                        </a:lnTo>
                        <a:lnTo>
                          <a:pt x="658" y="204"/>
                        </a:lnTo>
                        <a:lnTo>
                          <a:pt x="499" y="227"/>
                        </a:lnTo>
                        <a:lnTo>
                          <a:pt x="363" y="250"/>
                        </a:lnTo>
                        <a:lnTo>
                          <a:pt x="227" y="318"/>
                        </a:lnTo>
                        <a:lnTo>
                          <a:pt x="113" y="38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74" name="Rectangle 2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198" y="2046"/>
                    <a:ext cx="204" cy="113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75" name="Rectangle 2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062" y="2068"/>
                    <a:ext cx="204" cy="69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76" name="Rectangle 2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473" y="2068"/>
                    <a:ext cx="204" cy="69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77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270" y="2591"/>
                    <a:ext cx="46" cy="6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7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338" y="2682"/>
                    <a:ext cx="46" cy="6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79" name="Line 30"/>
                  <p:cNvSpPr>
                    <a:spLocks noChangeShapeType="1"/>
                  </p:cNvSpPr>
                  <p:nvPr/>
                </p:nvSpPr>
                <p:spPr bwMode="auto">
                  <a:xfrm rot="586650" flipH="1">
                    <a:off x="4740" y="2772"/>
                    <a:ext cx="45" cy="9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8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61" y="2137"/>
                    <a:ext cx="0" cy="9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81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948" y="2001"/>
                    <a:ext cx="0" cy="9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82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948" y="2137"/>
                    <a:ext cx="0" cy="9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83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903" y="2001"/>
                    <a:ext cx="0" cy="9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84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903" y="2137"/>
                    <a:ext cx="0" cy="9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85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01" y="2863"/>
                    <a:ext cx="265" cy="204"/>
                  </a:xfrm>
                  <a:prstGeom prst="line">
                    <a:avLst/>
                  </a:prstGeom>
                  <a:noFill/>
                  <a:ln w="38100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86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061" y="2001"/>
                    <a:ext cx="0" cy="9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87" name="Rectangle 42"/>
                  <p:cNvSpPr>
                    <a:spLocks noChangeArrowheads="1"/>
                  </p:cNvSpPr>
                  <p:nvPr/>
                </p:nvSpPr>
                <p:spPr bwMode="auto">
                  <a:xfrm rot="1907028">
                    <a:off x="4853" y="2750"/>
                    <a:ext cx="136" cy="20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88" name="Line 43"/>
                  <p:cNvSpPr>
                    <a:spLocks noChangeShapeType="1"/>
                  </p:cNvSpPr>
                  <p:nvPr/>
                </p:nvSpPr>
                <p:spPr bwMode="auto">
                  <a:xfrm rot="586650" flipH="1">
                    <a:off x="4830" y="2659"/>
                    <a:ext cx="45" cy="9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38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3464" y="1985"/>
                  <a:ext cx="75" cy="129"/>
                </a:xfrm>
                <a:prstGeom prst="line">
                  <a:avLst/>
                </a:prstGeom>
                <a:noFill/>
                <a:ln w="76200">
                  <a:solidFill>
                    <a:srgbClr val="8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ja-JP" altLang="en-US" sz="4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grpSp>
              <p:nvGrpSpPr>
                <p:cNvPr id="39" name="Group 46"/>
                <p:cNvGrpSpPr>
                  <a:grpSpLocks/>
                </p:cNvGrpSpPr>
                <p:nvPr/>
              </p:nvGrpSpPr>
              <p:grpSpPr bwMode="auto">
                <a:xfrm rot="-1851670">
                  <a:off x="3309" y="2078"/>
                  <a:ext cx="139" cy="92"/>
                  <a:chOff x="1769" y="1593"/>
                  <a:chExt cx="181" cy="68"/>
                </a:xfrm>
              </p:grpSpPr>
              <p:sp>
                <p:nvSpPr>
                  <p:cNvPr id="5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1769" y="1593"/>
                    <a:ext cx="113" cy="68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0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1616"/>
                    <a:ext cx="68" cy="22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40" name="Group 49"/>
                <p:cNvGrpSpPr>
                  <a:grpSpLocks/>
                </p:cNvGrpSpPr>
                <p:nvPr/>
              </p:nvGrpSpPr>
              <p:grpSpPr bwMode="auto">
                <a:xfrm rot="7327896">
                  <a:off x="3450" y="1847"/>
                  <a:ext cx="165" cy="77"/>
                  <a:chOff x="1769" y="1593"/>
                  <a:chExt cx="181" cy="68"/>
                </a:xfrm>
              </p:grpSpPr>
              <p:sp>
                <p:nvSpPr>
                  <p:cNvPr id="5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1769" y="1593"/>
                    <a:ext cx="113" cy="68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5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1616"/>
                    <a:ext cx="68" cy="22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41" name="Group 52"/>
                <p:cNvGrpSpPr>
                  <a:grpSpLocks/>
                </p:cNvGrpSpPr>
                <p:nvPr/>
              </p:nvGrpSpPr>
              <p:grpSpPr bwMode="auto">
                <a:xfrm rot="964790">
                  <a:off x="3264" y="1949"/>
                  <a:ext cx="139" cy="93"/>
                  <a:chOff x="1769" y="1593"/>
                  <a:chExt cx="181" cy="68"/>
                </a:xfrm>
              </p:grpSpPr>
              <p:sp>
                <p:nvSpPr>
                  <p:cNvPr id="55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1769" y="1593"/>
                    <a:ext cx="113" cy="68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56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1616"/>
                    <a:ext cx="68" cy="22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42" name="Group 55"/>
                <p:cNvGrpSpPr>
                  <a:grpSpLocks/>
                </p:cNvGrpSpPr>
                <p:nvPr/>
              </p:nvGrpSpPr>
              <p:grpSpPr bwMode="auto">
                <a:xfrm rot="3899542">
                  <a:off x="3343" y="1827"/>
                  <a:ext cx="166" cy="77"/>
                  <a:chOff x="1769" y="1593"/>
                  <a:chExt cx="181" cy="68"/>
                </a:xfrm>
              </p:grpSpPr>
              <p:sp>
                <p:nvSpPr>
                  <p:cNvPr id="53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1769" y="1593"/>
                    <a:ext cx="113" cy="68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54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1616"/>
                    <a:ext cx="68" cy="22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43" name="Line 58"/>
                <p:cNvSpPr>
                  <a:spLocks noChangeShapeType="1"/>
                </p:cNvSpPr>
                <p:nvPr/>
              </p:nvSpPr>
              <p:spPr bwMode="auto">
                <a:xfrm>
                  <a:off x="2286" y="1216"/>
                  <a:ext cx="45" cy="0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ja-JP" altLang="en-US" sz="4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grpSp>
              <p:nvGrpSpPr>
                <p:cNvPr id="44" name="Group 71"/>
                <p:cNvGrpSpPr>
                  <a:grpSpLocks/>
                </p:cNvGrpSpPr>
                <p:nvPr/>
              </p:nvGrpSpPr>
              <p:grpSpPr bwMode="auto">
                <a:xfrm rot="-8958209">
                  <a:off x="3524" y="2101"/>
                  <a:ext cx="148" cy="85"/>
                  <a:chOff x="1769" y="1593"/>
                  <a:chExt cx="181" cy="68"/>
                </a:xfrm>
              </p:grpSpPr>
              <p:sp>
                <p:nvSpPr>
                  <p:cNvPr id="51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1769" y="1593"/>
                    <a:ext cx="113" cy="68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52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1616"/>
                    <a:ext cx="68" cy="22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45" name="Group 74"/>
                <p:cNvGrpSpPr>
                  <a:grpSpLocks/>
                </p:cNvGrpSpPr>
                <p:nvPr/>
              </p:nvGrpSpPr>
              <p:grpSpPr bwMode="auto">
                <a:xfrm rot="8842181">
                  <a:off x="3548" y="1942"/>
                  <a:ext cx="148" cy="85"/>
                  <a:chOff x="1769" y="1593"/>
                  <a:chExt cx="181" cy="68"/>
                </a:xfrm>
              </p:grpSpPr>
              <p:sp>
                <p:nvSpPr>
                  <p:cNvPr id="49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769" y="1593"/>
                    <a:ext cx="113" cy="68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50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1616"/>
                    <a:ext cx="68" cy="22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46" name="Group 77"/>
                <p:cNvGrpSpPr>
                  <a:grpSpLocks/>
                </p:cNvGrpSpPr>
                <p:nvPr/>
              </p:nvGrpSpPr>
              <p:grpSpPr bwMode="auto">
                <a:xfrm rot="-4985795">
                  <a:off x="3408" y="2171"/>
                  <a:ext cx="165" cy="77"/>
                  <a:chOff x="1769" y="1593"/>
                  <a:chExt cx="181" cy="68"/>
                </a:xfrm>
              </p:grpSpPr>
              <p:sp>
                <p:nvSpPr>
                  <p:cNvPr id="47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769" y="1593"/>
                    <a:ext cx="113" cy="68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48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1616"/>
                    <a:ext cx="68" cy="22"/>
                  </a:xfrm>
                  <a:prstGeom prst="rect">
                    <a:avLst/>
                  </a:prstGeom>
                  <a:solidFill>
                    <a:srgbClr val="99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400" dirty="0">
                      <a:solidFill>
                        <a:prstClr val="black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</p:grpSp>
          <p:sp>
            <p:nvSpPr>
              <p:cNvPr id="27" name="右矢印 26"/>
              <p:cNvSpPr/>
              <p:nvPr/>
            </p:nvSpPr>
            <p:spPr bwMode="auto">
              <a:xfrm rot="17454115">
                <a:off x="1230515" y="5286167"/>
                <a:ext cx="1247039" cy="411909"/>
              </a:xfrm>
              <a:prstGeom prst="rightArrow">
                <a:avLst/>
              </a:prstGeom>
              <a:solidFill>
                <a:srgbClr val="FF66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1906365" y="5651464"/>
                <a:ext cx="3292396" cy="795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600" dirty="0" smtClean="0"/>
                  <a:t>Heavy ion </a:t>
                </a:r>
              </a:p>
              <a:p>
                <a:r>
                  <a:rPr lang="en-US" altLang="ja-JP" sz="600" dirty="0" smtClean="0"/>
                  <a:t> primary beam (Stable)</a:t>
                </a:r>
              </a:p>
            </p:txBody>
          </p:sp>
          <p:sp>
            <p:nvSpPr>
              <p:cNvPr id="29" name="正方形/長方形 28"/>
              <p:cNvSpPr/>
              <p:nvPr/>
            </p:nvSpPr>
            <p:spPr bwMode="auto">
              <a:xfrm rot="1338418">
                <a:off x="1916959" y="4691186"/>
                <a:ext cx="514833" cy="102977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2675716" y="3796861"/>
                <a:ext cx="2519013" cy="795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600" dirty="0" smtClean="0"/>
                  <a:t>Various </a:t>
                </a:r>
              </a:p>
              <a:p>
                <a:r>
                  <a:rPr lang="en-US" altLang="ja-JP" sz="600" dirty="0" smtClean="0"/>
                  <a:t>  unstable nuclei</a:t>
                </a:r>
                <a:endParaRPr kumimoji="1" lang="en-US" altLang="ja-JP" sz="600" dirty="0" smtClean="0"/>
              </a:p>
            </p:txBody>
          </p:sp>
          <p:sp>
            <p:nvSpPr>
              <p:cNvPr id="31" name="右矢印 30"/>
              <p:cNvSpPr/>
              <p:nvPr/>
            </p:nvSpPr>
            <p:spPr bwMode="auto">
              <a:xfrm rot="17454115">
                <a:off x="1928865" y="3879698"/>
                <a:ext cx="1008004" cy="411909"/>
              </a:xfrm>
              <a:prstGeom prst="rightArrow">
                <a:avLst/>
              </a:prstGeom>
              <a:pattFill prst="zigZag">
                <a:fgClr>
                  <a:srgbClr val="CCFFCC"/>
                </a:fgClr>
                <a:bgClr>
                  <a:srgbClr val="008000"/>
                </a:bgClr>
              </a:patt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  <p:sp>
            <p:nvSpPr>
              <p:cNvPr id="32" name="右矢印 31"/>
              <p:cNvSpPr/>
              <p:nvPr/>
            </p:nvSpPr>
            <p:spPr bwMode="auto">
              <a:xfrm>
                <a:off x="5090174" y="2384462"/>
                <a:ext cx="1008004" cy="411909"/>
              </a:xfrm>
              <a:prstGeom prst="rightArrow">
                <a:avLst/>
              </a:prstGeom>
              <a:solidFill>
                <a:srgbClr val="CCFFCC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5276433" y="2730485"/>
                <a:ext cx="2592668" cy="1060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600" dirty="0" smtClean="0"/>
                  <a:t>Beams of </a:t>
                </a:r>
              </a:p>
              <a:p>
                <a:r>
                  <a:rPr kumimoji="1" lang="en-US" altLang="ja-JP" sz="600" dirty="0"/>
                  <a:t> </a:t>
                </a:r>
                <a:r>
                  <a:rPr kumimoji="1" lang="en-US" altLang="ja-JP" sz="600" dirty="0" smtClean="0"/>
                  <a:t>  unstable nuclei </a:t>
                </a:r>
              </a:p>
              <a:p>
                <a:r>
                  <a:rPr lang="en-US" altLang="ja-JP" sz="600" dirty="0" smtClean="0"/>
                  <a:t>     of interest</a:t>
                </a:r>
                <a:endParaRPr kumimoji="1" lang="ja-JP" altLang="en-US" sz="600" dirty="0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2730945" y="2688374"/>
                <a:ext cx="1708805" cy="530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600" dirty="0" smtClean="0"/>
                  <a:t>Selection</a:t>
                </a:r>
                <a:endParaRPr kumimoji="1" lang="ja-JP" altLang="en-US" sz="600" dirty="0"/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 rot="1265910">
                <a:off x="2341995" y="4781724"/>
                <a:ext cx="1303699" cy="530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600" dirty="0" smtClean="0"/>
                  <a:t>Target</a:t>
                </a:r>
                <a:endParaRPr kumimoji="1" lang="en-US" altLang="ja-JP" sz="600" dirty="0" smtClean="0"/>
              </a:p>
            </p:txBody>
          </p:sp>
        </p:grpSp>
        <p:pic>
          <p:nvPicPr>
            <p:cNvPr id="89" name="図 88" descr="CAGRA_ima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856" y="4044452"/>
              <a:ext cx="637920" cy="631241"/>
            </a:xfrm>
            <a:prstGeom prst="rect">
              <a:avLst/>
            </a:prstGeom>
          </p:spPr>
        </p:pic>
      </p:grpSp>
      <p:grpSp>
        <p:nvGrpSpPr>
          <p:cNvPr id="93" name="図形グループ 92"/>
          <p:cNvGrpSpPr/>
          <p:nvPr/>
        </p:nvGrpSpPr>
        <p:grpSpPr>
          <a:xfrm>
            <a:off x="4801383" y="2777522"/>
            <a:ext cx="2857307" cy="2186148"/>
            <a:chOff x="4801383" y="3990661"/>
            <a:chExt cx="2857307" cy="2186148"/>
          </a:xfrm>
        </p:grpSpPr>
        <p:pic>
          <p:nvPicPr>
            <p:cNvPr id="22" name="Picture 2" descr="GR-LAS_0d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383" y="3990661"/>
              <a:ext cx="2857307" cy="218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図 89" descr="CAGRA_ima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469" y="4942280"/>
              <a:ext cx="637920" cy="631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9884459"/>
      </p:ext>
    </p:extLst>
  </p:cSld>
  <p:clrMapOvr>
    <a:masterClrMapping/>
  </p:clrMapOvr>
  <p:transition xmlns:p14="http://schemas.microsoft.com/office/powerpoint/2010/main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149225" y="838200"/>
            <a:ext cx="8845550" cy="5857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34147" name="Picture 4" descr="RIBF_BE_2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122363"/>
            <a:ext cx="8734425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ja-JP" sz="2800" dirty="0" smtClean="0">
                <a:latin typeface="Arial" charset="0"/>
                <a:ea typeface="ＭＳ Ｐゴシック" charset="0"/>
              </a:rPr>
              <a:t>CAGRA@RIBF ?</a:t>
            </a:r>
            <a:endParaRPr lang="ja-JP" altLang="en-US" sz="2800" dirty="0">
              <a:latin typeface="Arial" charset="0"/>
              <a:ea typeface="ＭＳ Ｐゴシック" charset="0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601616" y="1637565"/>
            <a:ext cx="2529013" cy="123652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125246" y="2166709"/>
            <a:ext cx="114984" cy="123652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1336926" y="2085171"/>
            <a:ext cx="114984" cy="123652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2090942" y="2166709"/>
            <a:ext cx="114984" cy="123652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2205926" y="2166709"/>
            <a:ext cx="114984" cy="123652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pic>
        <p:nvPicPr>
          <p:cNvPr id="17" name="図 16" descr="CloverArray3 v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68" y="777301"/>
            <a:ext cx="2083360" cy="2134590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 bwMode="auto">
          <a:xfrm rot="7685472">
            <a:off x="1650896" y="2428786"/>
            <a:ext cx="1793559" cy="42331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8" name="右矢印 17"/>
          <p:cNvSpPr/>
          <p:nvPr/>
        </p:nvSpPr>
        <p:spPr bwMode="auto">
          <a:xfrm rot="7011262">
            <a:off x="1732302" y="2638815"/>
            <a:ext cx="2152284" cy="42331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9" name="右矢印 18"/>
          <p:cNvSpPr/>
          <p:nvPr/>
        </p:nvSpPr>
        <p:spPr bwMode="auto">
          <a:xfrm rot="2670417">
            <a:off x="4017599" y="2890661"/>
            <a:ext cx="2446919" cy="36362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0" name="右矢印 19"/>
          <p:cNvSpPr/>
          <p:nvPr/>
        </p:nvSpPr>
        <p:spPr bwMode="auto">
          <a:xfrm rot="2246919">
            <a:off x="3984916" y="2921109"/>
            <a:ext cx="3558588" cy="36362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1" name="右矢印 20"/>
          <p:cNvSpPr/>
          <p:nvPr/>
        </p:nvSpPr>
        <p:spPr bwMode="auto">
          <a:xfrm rot="1897100">
            <a:off x="4278582" y="2604530"/>
            <a:ext cx="2879641" cy="36362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760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Ge</a:t>
            </a:r>
            <a:r>
              <a:rPr kumimoji="1" lang="en-US" altLang="ja-JP" dirty="0" smtClean="0"/>
              <a:t> Tracking Detector in Japan</a:t>
            </a:r>
            <a:endParaRPr kumimoji="1"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148325" y="702074"/>
            <a:ext cx="5566153" cy="3870607"/>
            <a:chOff x="-202993" y="4377718"/>
            <a:chExt cx="20895561" cy="14530415"/>
          </a:xfrm>
        </p:grpSpPr>
        <p:pic>
          <p:nvPicPr>
            <p:cNvPr id="4" name="図 3" descr="4crystal-3d-electrode v2013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98507">
              <a:off x="12840689" y="9935961"/>
              <a:ext cx="8481623" cy="7222134"/>
            </a:xfrm>
            <a:prstGeom prst="rect">
              <a:avLst/>
            </a:prstGeom>
          </p:spPr>
        </p:pic>
        <p:pic>
          <p:nvPicPr>
            <p:cNvPr id="5" name="図 4" descr="3DGe-3det v2013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2993" y="4377718"/>
              <a:ext cx="15219487" cy="14530415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3274964" y="4411849"/>
            <a:ext cx="5568907" cy="2296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400" dirty="0"/>
              <a:t>RCNP </a:t>
            </a:r>
            <a:endParaRPr lang="en-US" altLang="ja-JP" sz="2400" dirty="0" smtClean="0"/>
          </a:p>
          <a:p>
            <a:pPr>
              <a:lnSpc>
                <a:spcPct val="120000"/>
              </a:lnSpc>
            </a:pPr>
            <a:r>
              <a:rPr kumimoji="1" lang="en-US" altLang="ja-JP" sz="2400" dirty="0"/>
              <a:t> </a:t>
            </a:r>
            <a:r>
              <a:rPr kumimoji="1" lang="en-US" altLang="ja-JP" sz="2400" dirty="0" smtClean="0"/>
              <a:t>  One </a:t>
            </a:r>
            <a:r>
              <a:rPr kumimoji="1" lang="en-US" altLang="ja-JP" sz="2400" dirty="0" err="1" smtClean="0"/>
              <a:t>Ge</a:t>
            </a:r>
            <a:r>
              <a:rPr kumimoji="1" lang="en-US" altLang="ja-JP" sz="2400" dirty="0" smtClean="0"/>
              <a:t> module with </a:t>
            </a:r>
          </a:p>
          <a:p>
            <a:pPr>
              <a:lnSpc>
                <a:spcPct val="120000"/>
              </a:lnSpc>
            </a:pPr>
            <a:r>
              <a:rPr lang="en-US" altLang="ja-JP" sz="2400" dirty="0"/>
              <a:t>	</a:t>
            </a:r>
            <a:r>
              <a:rPr lang="en-US" altLang="ja-JP" sz="2400" dirty="0" smtClean="0"/>
              <a:t>four </a:t>
            </a:r>
            <a:r>
              <a:rPr kumimoji="1" lang="en-US" altLang="ja-JP" sz="2400" dirty="0" smtClean="0"/>
              <a:t>segmented crystal</a:t>
            </a:r>
            <a:endParaRPr lang="en-US" altLang="ja-JP" sz="2400" dirty="0"/>
          </a:p>
          <a:p>
            <a:pPr>
              <a:lnSpc>
                <a:spcPct val="120000"/>
              </a:lnSpc>
            </a:pPr>
            <a:r>
              <a:rPr kumimoji="1" lang="en-US" altLang="ja-JP" sz="2400" dirty="0" smtClean="0"/>
              <a:t>	Funded</a:t>
            </a:r>
          </a:p>
          <a:p>
            <a:pPr>
              <a:lnSpc>
                <a:spcPct val="120000"/>
              </a:lnSpc>
            </a:pPr>
            <a:r>
              <a:rPr lang="en-US" altLang="ja-JP" sz="2400" dirty="0"/>
              <a:t>	</a:t>
            </a:r>
            <a:r>
              <a:rPr lang="en-US" altLang="ja-JP" sz="2400" dirty="0" smtClean="0"/>
              <a:t>(To be delivered in 2015 Mar)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66653807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800100" y="28575"/>
            <a:ext cx="82296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 anchor="ctr"/>
          <a:lstStyle/>
          <a:p>
            <a:pPr marL="39688" algn="ctr" defTabSz="822325"/>
            <a:r>
              <a:rPr kumimoji="0" lang="en-US" altLang="ja-JP" sz="25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Helvetica" pitchFamily="34" charset="0"/>
              </a:rPr>
              <a:t>Region of Interest</a:t>
            </a:r>
            <a:endParaRPr kumimoji="0" lang="en-US" altLang="ja-JP" sz="2500" dirty="0"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Helvetica" pitchFamily="34" charset="0"/>
            </a:endParaRPr>
          </a:p>
        </p:txBody>
      </p:sp>
      <p:pic>
        <p:nvPicPr>
          <p:cNvPr id="32814" name="Picture 61"/>
          <p:cNvPicPr>
            <a:picLocks noChangeArrowheads="1"/>
          </p:cNvPicPr>
          <p:nvPr/>
        </p:nvPicPr>
        <p:blipFill rotWithShape="1">
          <a:blip r:embed="rId3" cstate="print"/>
          <a:srcRect l="90088" b="53554"/>
          <a:stretch/>
        </p:blipFill>
        <p:spPr bwMode="auto">
          <a:xfrm>
            <a:off x="8009556" y="861735"/>
            <a:ext cx="1163128" cy="5021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81" name="Rectangle 116"/>
          <p:cNvSpPr>
            <a:spLocks/>
          </p:cNvSpPr>
          <p:nvPr/>
        </p:nvSpPr>
        <p:spPr bwMode="auto">
          <a:xfrm>
            <a:off x="8009045" y="1660525"/>
            <a:ext cx="1076325" cy="4387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2859" name="Picture 8"/>
          <p:cNvPicPr>
            <a:picLocks noChangeArrowheads="1"/>
          </p:cNvPicPr>
          <p:nvPr/>
        </p:nvPicPr>
        <p:blipFill rotWithShape="1">
          <a:blip r:embed="rId3" cstate="print"/>
          <a:srcRect l="6023" t="8811" r="28688" b="52439"/>
          <a:stretch/>
        </p:blipFill>
        <p:spPr bwMode="auto">
          <a:xfrm>
            <a:off x="141099" y="1660525"/>
            <a:ext cx="7666714" cy="418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2860" name="Group 9"/>
          <p:cNvGrpSpPr>
            <a:grpSpLocks/>
          </p:cNvGrpSpPr>
          <p:nvPr/>
        </p:nvGrpSpPr>
        <p:grpSpPr bwMode="auto">
          <a:xfrm>
            <a:off x="4489214" y="2581529"/>
            <a:ext cx="48583" cy="1446214"/>
            <a:chOff x="0" y="0"/>
            <a:chExt cx="34" cy="1012"/>
          </a:xfrm>
        </p:grpSpPr>
        <p:sp>
          <p:nvSpPr>
            <p:cNvPr id="32896" name="Line 10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7" name="Line 11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1" name="Group 12"/>
          <p:cNvGrpSpPr>
            <a:grpSpLocks/>
          </p:cNvGrpSpPr>
          <p:nvPr/>
        </p:nvGrpSpPr>
        <p:grpSpPr bwMode="auto">
          <a:xfrm>
            <a:off x="3014585" y="3316068"/>
            <a:ext cx="48583" cy="1240428"/>
            <a:chOff x="0" y="0"/>
            <a:chExt cx="34" cy="868"/>
          </a:xfrm>
        </p:grpSpPr>
        <p:sp>
          <p:nvSpPr>
            <p:cNvPr id="32894" name="Line 13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5" name="Line 14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2" name="Group 15"/>
          <p:cNvGrpSpPr>
            <a:grpSpLocks/>
          </p:cNvGrpSpPr>
          <p:nvPr/>
        </p:nvGrpSpPr>
        <p:grpSpPr bwMode="auto">
          <a:xfrm>
            <a:off x="2007207" y="3799092"/>
            <a:ext cx="48583" cy="1447643"/>
            <a:chOff x="0" y="0"/>
            <a:chExt cx="34" cy="1012"/>
          </a:xfrm>
        </p:grpSpPr>
        <p:sp>
          <p:nvSpPr>
            <p:cNvPr id="32892" name="Line 16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3" name="Line 17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3" name="Group 18"/>
          <p:cNvGrpSpPr>
            <a:grpSpLocks/>
          </p:cNvGrpSpPr>
          <p:nvPr/>
        </p:nvGrpSpPr>
        <p:grpSpPr bwMode="auto">
          <a:xfrm rot="16200000">
            <a:off x="2485888" y="3297617"/>
            <a:ext cx="45730" cy="2249096"/>
            <a:chOff x="0" y="0"/>
            <a:chExt cx="31" cy="1573"/>
          </a:xfrm>
        </p:grpSpPr>
        <p:sp>
          <p:nvSpPr>
            <p:cNvPr id="32890" name="Line 19"/>
            <p:cNvSpPr>
              <a:spLocks noChangeShapeType="1"/>
            </p:cNvSpPr>
            <p:nvPr/>
          </p:nvSpPr>
          <p:spPr bwMode="auto">
            <a:xfrm>
              <a:off x="3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1" name="Line 20"/>
            <p:cNvSpPr>
              <a:spLocks noChangeShapeType="1"/>
            </p:cNvSpPr>
            <p:nvPr/>
          </p:nvSpPr>
          <p:spPr bwMode="auto">
            <a:xfrm>
              <a:off x="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4" name="Group 21"/>
          <p:cNvGrpSpPr>
            <a:grpSpLocks/>
          </p:cNvGrpSpPr>
          <p:nvPr/>
        </p:nvGrpSpPr>
        <p:grpSpPr bwMode="auto">
          <a:xfrm rot="16200000">
            <a:off x="1912897" y="3829204"/>
            <a:ext cx="44301" cy="1798991"/>
            <a:chOff x="0" y="0"/>
            <a:chExt cx="31" cy="1258"/>
          </a:xfrm>
        </p:grpSpPr>
        <p:sp>
          <p:nvSpPr>
            <p:cNvPr id="32888" name="Line 22"/>
            <p:cNvSpPr>
              <a:spLocks noChangeShapeType="1"/>
            </p:cNvSpPr>
            <p:nvPr/>
          </p:nvSpPr>
          <p:spPr bwMode="auto">
            <a:xfrm>
              <a:off x="3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9" name="Line 23"/>
            <p:cNvSpPr>
              <a:spLocks noChangeShapeType="1"/>
            </p:cNvSpPr>
            <p:nvPr/>
          </p:nvSpPr>
          <p:spPr bwMode="auto">
            <a:xfrm>
              <a:off x="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5" name="Group 24"/>
          <p:cNvGrpSpPr>
            <a:grpSpLocks/>
          </p:cNvGrpSpPr>
          <p:nvPr/>
        </p:nvGrpSpPr>
        <p:grpSpPr bwMode="auto">
          <a:xfrm rot="16200000">
            <a:off x="3747610" y="2267286"/>
            <a:ext cx="45730" cy="2696343"/>
            <a:chOff x="0" y="0"/>
            <a:chExt cx="31" cy="1887"/>
          </a:xfrm>
        </p:grpSpPr>
        <p:sp>
          <p:nvSpPr>
            <p:cNvPr id="32886" name="Line 25"/>
            <p:cNvSpPr>
              <a:spLocks noChangeShapeType="1"/>
            </p:cNvSpPr>
            <p:nvPr/>
          </p:nvSpPr>
          <p:spPr bwMode="auto">
            <a:xfrm>
              <a:off x="3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7" name="Line 26"/>
            <p:cNvSpPr>
              <a:spLocks noChangeShapeType="1"/>
            </p:cNvSpPr>
            <p:nvPr/>
          </p:nvSpPr>
          <p:spPr bwMode="auto">
            <a:xfrm>
              <a:off x="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6" name="Group 27"/>
          <p:cNvGrpSpPr>
            <a:grpSpLocks/>
          </p:cNvGrpSpPr>
          <p:nvPr/>
        </p:nvGrpSpPr>
        <p:grpSpPr bwMode="auto">
          <a:xfrm rot="16200000">
            <a:off x="6313923" y="813952"/>
            <a:ext cx="45730" cy="3146448"/>
            <a:chOff x="0" y="0"/>
            <a:chExt cx="31" cy="2202"/>
          </a:xfrm>
        </p:grpSpPr>
        <p:sp>
          <p:nvSpPr>
            <p:cNvPr id="32884" name="Line 28"/>
            <p:cNvSpPr>
              <a:spLocks noChangeShapeType="1"/>
            </p:cNvSpPr>
            <p:nvPr/>
          </p:nvSpPr>
          <p:spPr bwMode="auto">
            <a:xfrm>
              <a:off x="3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5" name="Line 29"/>
            <p:cNvSpPr>
              <a:spLocks noChangeShapeType="1"/>
            </p:cNvSpPr>
            <p:nvPr/>
          </p:nvSpPr>
          <p:spPr bwMode="auto">
            <a:xfrm>
              <a:off x="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7" name="Group 30"/>
          <p:cNvGrpSpPr>
            <a:grpSpLocks/>
          </p:cNvGrpSpPr>
          <p:nvPr/>
        </p:nvGrpSpPr>
        <p:grpSpPr bwMode="auto">
          <a:xfrm>
            <a:off x="6458245" y="1882716"/>
            <a:ext cx="48583" cy="1240428"/>
            <a:chOff x="0" y="0"/>
            <a:chExt cx="34" cy="868"/>
          </a:xfrm>
        </p:grpSpPr>
        <p:sp>
          <p:nvSpPr>
            <p:cNvPr id="32882" name="Line 31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3" name="Line 32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8" name="Group 33"/>
          <p:cNvGrpSpPr>
            <a:grpSpLocks/>
          </p:cNvGrpSpPr>
          <p:nvPr/>
        </p:nvGrpSpPr>
        <p:grpSpPr bwMode="auto">
          <a:xfrm>
            <a:off x="1654268" y="4113487"/>
            <a:ext cx="48583" cy="1240428"/>
            <a:chOff x="0" y="0"/>
            <a:chExt cx="34" cy="868"/>
          </a:xfrm>
        </p:grpSpPr>
        <p:sp>
          <p:nvSpPr>
            <p:cNvPr id="32880" name="Line 34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1" name="Line 35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2871" name="Rectangle 38"/>
          <p:cNvSpPr>
            <a:spLocks/>
          </p:cNvSpPr>
          <p:nvPr/>
        </p:nvSpPr>
        <p:spPr bwMode="auto">
          <a:xfrm rot="16200000">
            <a:off x="1738547" y="3481851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N=28</a:t>
            </a:r>
          </a:p>
        </p:txBody>
      </p:sp>
      <p:sp>
        <p:nvSpPr>
          <p:cNvPr id="32872" name="Rectangle 39"/>
          <p:cNvSpPr>
            <a:spLocks/>
          </p:cNvSpPr>
          <p:nvPr/>
        </p:nvSpPr>
        <p:spPr bwMode="auto">
          <a:xfrm rot="16200000">
            <a:off x="2703058" y="3027408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N=50</a:t>
            </a:r>
          </a:p>
        </p:txBody>
      </p:sp>
      <p:sp>
        <p:nvSpPr>
          <p:cNvPr id="32873" name="Rectangle 40"/>
          <p:cNvSpPr>
            <a:spLocks/>
          </p:cNvSpPr>
          <p:nvPr/>
        </p:nvSpPr>
        <p:spPr bwMode="auto">
          <a:xfrm rot="16200000">
            <a:off x="4166256" y="2254284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N=82</a:t>
            </a:r>
          </a:p>
        </p:txBody>
      </p:sp>
      <p:sp>
        <p:nvSpPr>
          <p:cNvPr id="32874" name="Rectangle 41"/>
          <p:cNvSpPr>
            <a:spLocks/>
          </p:cNvSpPr>
          <p:nvPr/>
        </p:nvSpPr>
        <p:spPr bwMode="auto">
          <a:xfrm rot="16200000">
            <a:off x="6118135" y="3516149"/>
            <a:ext cx="541616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N=126</a:t>
            </a:r>
          </a:p>
        </p:txBody>
      </p:sp>
      <p:sp>
        <p:nvSpPr>
          <p:cNvPr id="32875" name="Rectangle 42"/>
          <p:cNvSpPr>
            <a:spLocks/>
          </p:cNvSpPr>
          <p:nvPr/>
        </p:nvSpPr>
        <p:spPr bwMode="auto">
          <a:xfrm>
            <a:off x="2817396" y="4535061"/>
            <a:ext cx="440103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Z=20</a:t>
            </a:r>
          </a:p>
        </p:txBody>
      </p:sp>
      <p:sp>
        <p:nvSpPr>
          <p:cNvPr id="32876" name="Rectangle 43"/>
          <p:cNvSpPr>
            <a:spLocks/>
          </p:cNvSpPr>
          <p:nvPr/>
        </p:nvSpPr>
        <p:spPr bwMode="auto">
          <a:xfrm>
            <a:off x="3630443" y="4224954"/>
            <a:ext cx="441532" cy="197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Z=28</a:t>
            </a:r>
          </a:p>
        </p:txBody>
      </p:sp>
      <p:sp>
        <p:nvSpPr>
          <p:cNvPr id="32877" name="Rectangle 44"/>
          <p:cNvSpPr>
            <a:spLocks/>
          </p:cNvSpPr>
          <p:nvPr/>
        </p:nvSpPr>
        <p:spPr bwMode="auto">
          <a:xfrm>
            <a:off x="5096499" y="3426106"/>
            <a:ext cx="441532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Z=50</a:t>
            </a:r>
          </a:p>
        </p:txBody>
      </p:sp>
      <p:grpSp>
        <p:nvGrpSpPr>
          <p:cNvPr id="32776" name="Group 47"/>
          <p:cNvGrpSpPr>
            <a:grpSpLocks/>
          </p:cNvGrpSpPr>
          <p:nvPr/>
        </p:nvGrpSpPr>
        <p:grpSpPr bwMode="auto">
          <a:xfrm>
            <a:off x="2511913" y="2408238"/>
            <a:ext cx="4873625" cy="2122487"/>
            <a:chOff x="0" y="0"/>
            <a:chExt cx="3411" cy="1485"/>
          </a:xfrm>
        </p:grpSpPr>
        <p:sp>
          <p:nvSpPr>
            <p:cNvPr id="32853" name="Line 48"/>
            <p:cNvSpPr>
              <a:spLocks noChangeShapeType="1"/>
            </p:cNvSpPr>
            <p:nvPr/>
          </p:nvSpPr>
          <p:spPr bwMode="auto">
            <a:xfrm>
              <a:off x="0" y="1483"/>
              <a:ext cx="266" cy="1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4" name="AutoShape 49"/>
            <p:cNvSpPr>
              <a:spLocks/>
            </p:cNvSpPr>
            <p:nvPr/>
          </p:nvSpPr>
          <p:spPr bwMode="auto">
            <a:xfrm>
              <a:off x="269" y="1112"/>
              <a:ext cx="1149" cy="373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3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643" y="19307"/>
                    <a:pt x="6313" y="11318"/>
                    <a:pt x="9913" y="7693"/>
                  </a:cubicBezTo>
                  <a:cubicBezTo>
                    <a:pt x="13513" y="4068"/>
                    <a:pt x="19174" y="162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5" name="Line 50"/>
            <p:cNvSpPr>
              <a:spLocks noChangeShapeType="1"/>
            </p:cNvSpPr>
            <p:nvPr/>
          </p:nvSpPr>
          <p:spPr bwMode="auto">
            <a:xfrm rot="10800000" flipH="1">
              <a:off x="1423" y="853"/>
              <a:ext cx="1" cy="245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6" name="AutoShape 51"/>
            <p:cNvSpPr>
              <a:spLocks/>
            </p:cNvSpPr>
            <p:nvPr/>
          </p:nvSpPr>
          <p:spPr bwMode="auto">
            <a:xfrm>
              <a:off x="1429" y="433"/>
              <a:ext cx="1368" cy="429"/>
            </a:xfrm>
            <a:custGeom>
              <a:avLst/>
              <a:gdLst>
                <a:gd name="T0" fmla="*/ 0 w 21600"/>
                <a:gd name="T1" fmla="*/ 0 h 21221"/>
                <a:gd name="T2" fmla="*/ 1 w 21600"/>
                <a:gd name="T3" fmla="*/ 0 h 21221"/>
                <a:gd name="T4" fmla="*/ 4 w 21600"/>
                <a:gd name="T5" fmla="*/ 0 h 21221"/>
                <a:gd name="T6" fmla="*/ 6 w 21600"/>
                <a:gd name="T7" fmla="*/ 0 h 21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221"/>
                <a:gd name="T14" fmla="*/ 21600 w 21600"/>
                <a:gd name="T15" fmla="*/ 21221 h 21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21">
                  <a:moveTo>
                    <a:pt x="0" y="21221"/>
                  </a:moveTo>
                  <a:cubicBezTo>
                    <a:pt x="789" y="20842"/>
                    <a:pt x="2081" y="21600"/>
                    <a:pt x="4732" y="18821"/>
                  </a:cubicBezTo>
                  <a:cubicBezTo>
                    <a:pt x="7383" y="16042"/>
                    <a:pt x="13100" y="7579"/>
                    <a:pt x="15904" y="4421"/>
                  </a:cubicBezTo>
                  <a:cubicBezTo>
                    <a:pt x="18708" y="1263"/>
                    <a:pt x="20417" y="94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7" name="Line 52"/>
            <p:cNvSpPr>
              <a:spLocks noChangeShapeType="1"/>
            </p:cNvSpPr>
            <p:nvPr/>
          </p:nvSpPr>
          <p:spPr bwMode="auto">
            <a:xfrm rot="10800000" flipH="1">
              <a:off x="2810" y="230"/>
              <a:ext cx="1" cy="184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8" name="AutoShape 53"/>
            <p:cNvSpPr>
              <a:spLocks/>
            </p:cNvSpPr>
            <p:nvPr/>
          </p:nvSpPr>
          <p:spPr bwMode="auto">
            <a:xfrm>
              <a:off x="2794" y="0"/>
              <a:ext cx="617" cy="2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508" y="20138"/>
                    <a:pt x="5449" y="16200"/>
                    <a:pt x="9049" y="12600"/>
                  </a:cubicBezTo>
                  <a:cubicBezTo>
                    <a:pt x="12649" y="9000"/>
                    <a:pt x="18973" y="258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32777" name="Rectangle 55"/>
          <p:cNvSpPr>
            <a:spLocks/>
          </p:cNvSpPr>
          <p:nvPr/>
        </p:nvSpPr>
        <p:spPr bwMode="auto">
          <a:xfrm rot="20166501">
            <a:off x="4482000" y="3998913"/>
            <a:ext cx="12604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defTabSz="822325"/>
            <a:r>
              <a:rPr kumimoji="0" lang="en-US" altLang="ja-JP" sz="2000" i="1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</a:t>
            </a:r>
            <a:r>
              <a:rPr kumimoji="0" lang="en-US" altLang="ja-JP" sz="2000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-process</a:t>
            </a:r>
          </a:p>
        </p:txBody>
      </p:sp>
      <p:sp>
        <p:nvSpPr>
          <p:cNvPr id="32778" name="Rectangle 56"/>
          <p:cNvSpPr>
            <a:spLocks/>
          </p:cNvSpPr>
          <p:nvPr/>
        </p:nvSpPr>
        <p:spPr bwMode="auto">
          <a:xfrm>
            <a:off x="4673068" y="1497013"/>
            <a:ext cx="24399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86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Kr/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136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Xe/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238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U  1p</a:t>
            </a:r>
            <a:r>
              <a:rPr kumimoji="0" lang="el-GR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Times New Roman" pitchFamily="18" charset="0"/>
              </a:rPr>
              <a:t>μ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A</a:t>
            </a:r>
          </a:p>
        </p:txBody>
      </p:sp>
      <p:sp>
        <p:nvSpPr>
          <p:cNvPr id="32787" name="Rectangle 125"/>
          <p:cNvSpPr>
            <a:spLocks noChangeArrowheads="1"/>
          </p:cNvSpPr>
          <p:nvPr/>
        </p:nvSpPr>
        <p:spPr bwMode="auto">
          <a:xfrm>
            <a:off x="0" y="721276"/>
            <a:ext cx="9172684" cy="6136723"/>
          </a:xfrm>
          <a:prstGeom prst="rect">
            <a:avLst/>
          </a:prstGeom>
          <a:solidFill>
            <a:srgbClr val="C0C0C0">
              <a:alpha val="5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2789" name="Oval 117"/>
          <p:cNvSpPr>
            <a:spLocks/>
          </p:cNvSpPr>
          <p:nvPr/>
        </p:nvSpPr>
        <p:spPr bwMode="auto">
          <a:xfrm>
            <a:off x="4429613" y="3579813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0" name="Oval 54"/>
          <p:cNvSpPr>
            <a:spLocks/>
          </p:cNvSpPr>
          <p:nvPr/>
        </p:nvSpPr>
        <p:spPr bwMode="auto">
          <a:xfrm>
            <a:off x="2234194" y="4682938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1" name="Oval 54"/>
          <p:cNvSpPr>
            <a:spLocks/>
          </p:cNvSpPr>
          <p:nvPr/>
        </p:nvSpPr>
        <p:spPr bwMode="auto">
          <a:xfrm>
            <a:off x="1548300" y="4955520"/>
            <a:ext cx="325438" cy="17210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 dirty="0"/>
          </a:p>
        </p:txBody>
      </p:sp>
      <p:sp>
        <p:nvSpPr>
          <p:cNvPr id="32792" name="Oval 117"/>
          <p:cNvSpPr>
            <a:spLocks/>
          </p:cNvSpPr>
          <p:nvPr/>
        </p:nvSpPr>
        <p:spPr bwMode="auto">
          <a:xfrm>
            <a:off x="3038963" y="3533775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3873056" y="4516045"/>
            <a:ext cx="402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Collectivity: 		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(E2),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kumimoji="1"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(2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Type of Coll.: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(2</a:t>
            </a:r>
            <a:r>
              <a:rPr lang="en-US" altLang="ja-JP" baseline="30000" dirty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 / </a:t>
            </a:r>
            <a:r>
              <a:rPr lang="en-US" altLang="ja-JP" i="1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(4</a:t>
            </a:r>
            <a:r>
              <a:rPr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Single Part.: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J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  <a:cs typeface="Symbol" charset="2"/>
              </a:rPr>
              <a:t>π</a:t>
            </a:r>
          </a:p>
          <a:p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20588" y="5334001"/>
            <a:ext cx="132105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Island of</a:t>
            </a:r>
          </a:p>
          <a:p>
            <a:r>
              <a:rPr lang="en-US" altLang="ja-JP" dirty="0" smtClean="0"/>
              <a:t>Inversion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422399" y="3947459"/>
            <a:ext cx="109517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N=34</a:t>
            </a:r>
          </a:p>
          <a:p>
            <a:r>
              <a:rPr kumimoji="1" lang="en-US" altLang="ja-JP" dirty="0" smtClean="0"/>
              <a:t>Magic#</a:t>
            </a:r>
            <a:endParaRPr kumimoji="1" lang="ja-JP" altLang="en-US" dirty="0"/>
          </a:p>
        </p:txBody>
      </p:sp>
      <p:sp>
        <p:nvSpPr>
          <p:cNvPr id="59" name="Oval 54"/>
          <p:cNvSpPr>
            <a:spLocks/>
          </p:cNvSpPr>
          <p:nvPr/>
        </p:nvSpPr>
        <p:spPr bwMode="auto">
          <a:xfrm>
            <a:off x="1905488" y="4832350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0" name="Oval 54"/>
          <p:cNvSpPr>
            <a:spLocks/>
          </p:cNvSpPr>
          <p:nvPr/>
        </p:nvSpPr>
        <p:spPr bwMode="auto">
          <a:xfrm rot="19535138">
            <a:off x="2958000" y="4298950"/>
            <a:ext cx="334963" cy="16033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528047" y="2662519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100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398682" y="3128683"/>
            <a:ext cx="9743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</a:t>
            </a:r>
            <a:r>
              <a:rPr lang="en-US" altLang="ja-JP" baseline="30000" dirty="0" smtClean="0"/>
              <a:t>132</a:t>
            </a:r>
            <a:r>
              <a:rPr lang="en-US" altLang="ja-JP" dirty="0" smtClean="0"/>
              <a:t>Sn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6051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Collaborators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907" y="802183"/>
            <a:ext cx="8791575" cy="5832475"/>
          </a:xfrm>
        </p:spPr>
        <p:txBody>
          <a:bodyPr/>
          <a:lstStyle/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800" baseline="30000" dirty="0" smtClean="0">
                <a:latin typeface="Times New Roman"/>
                <a:cs typeface="Times New Roman"/>
              </a:rPr>
              <a:t>36,38</a:t>
            </a:r>
            <a:r>
              <a:rPr lang="en-US" altLang="ja-JP" sz="2800" dirty="0" smtClean="0">
                <a:latin typeface="Times New Roman"/>
                <a:cs typeface="Times New Roman"/>
              </a:rPr>
              <a:t>Mg, </a:t>
            </a:r>
            <a:r>
              <a:rPr lang="en-US" altLang="ja-JP" sz="2800" baseline="30000" dirty="0" smtClean="0">
                <a:latin typeface="Times New Roman"/>
                <a:cs typeface="Times New Roman"/>
              </a:rPr>
              <a:t>42</a:t>
            </a:r>
            <a:r>
              <a:rPr lang="en-US" altLang="ja-JP" sz="2800" dirty="0" smtClean="0">
                <a:latin typeface="Times New Roman"/>
                <a:cs typeface="Times New Roman"/>
              </a:rPr>
              <a:t>Si</a:t>
            </a: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dirty="0" smtClean="0">
                <a:latin typeface="Times New Roman"/>
                <a:cs typeface="Times New Roman"/>
              </a:rPr>
              <a:t>P</a:t>
            </a:r>
            <a:r>
              <a:rPr lang="en-US" altLang="ja-JP" sz="2000" dirty="0">
                <a:latin typeface="Times New Roman"/>
                <a:cs typeface="Times New Roman"/>
              </a:rPr>
              <a:t>. Doornenbal, H. Scheit, S. Takeuchi , N. </a:t>
            </a:r>
            <a:r>
              <a:rPr lang="en-US" altLang="ja-JP" sz="2000" dirty="0" err="1">
                <a:latin typeface="Times New Roman"/>
                <a:cs typeface="Times New Roman"/>
              </a:rPr>
              <a:t>Aoi</a:t>
            </a:r>
            <a:r>
              <a:rPr lang="en-US" altLang="ja-JP" sz="2000" dirty="0">
                <a:latin typeface="Times New Roman"/>
                <a:cs typeface="Times New Roman"/>
              </a:rPr>
              <a:t> , K. Li , M. Matsushita, </a:t>
            </a:r>
            <a:endParaRPr lang="en-US" altLang="ja-JP" sz="2000" dirty="0" smtClean="0">
              <a:latin typeface="Times New Roman"/>
              <a:cs typeface="Times New Roman"/>
            </a:endParaRP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dirty="0" smtClean="0">
                <a:latin typeface="Times New Roman"/>
                <a:cs typeface="Times New Roman"/>
              </a:rPr>
              <a:t>D</a:t>
            </a:r>
            <a:r>
              <a:rPr lang="en-US" altLang="ja-JP" sz="2000" dirty="0">
                <a:latin typeface="Times New Roman"/>
                <a:cs typeface="Times New Roman"/>
              </a:rPr>
              <a:t>. </a:t>
            </a:r>
            <a:r>
              <a:rPr lang="en-US" altLang="ja-JP" sz="2000" dirty="0" err="1">
                <a:latin typeface="Times New Roman"/>
                <a:cs typeface="Times New Roman"/>
              </a:rPr>
              <a:t>Steppenbeck</a:t>
            </a:r>
            <a:r>
              <a:rPr lang="en-US" altLang="ja-JP" sz="2000" dirty="0" smtClean="0">
                <a:latin typeface="Times New Roman"/>
                <a:cs typeface="Times New Roman"/>
              </a:rPr>
              <a:t>,</a:t>
            </a:r>
            <a:r>
              <a:rPr lang="en-US" altLang="ja-JP" sz="2000" dirty="0">
                <a:latin typeface="Times New Roman"/>
                <a:cs typeface="Times New Roman"/>
              </a:rPr>
              <a:t> </a:t>
            </a:r>
            <a:r>
              <a:rPr lang="en-US" altLang="ja-JP" sz="2000" dirty="0" smtClean="0">
                <a:latin typeface="Times New Roman"/>
                <a:cs typeface="Times New Roman"/>
              </a:rPr>
              <a:t>H</a:t>
            </a:r>
            <a:r>
              <a:rPr lang="en-US" altLang="ja-JP" sz="2000" dirty="0">
                <a:latin typeface="Times New Roman"/>
                <a:cs typeface="Times New Roman"/>
              </a:rPr>
              <a:t>. Wang, H. Baba, H. Crawford, C.R. Hoffman, R. Hughes, </a:t>
            </a:r>
            <a:endParaRPr lang="en-US" altLang="ja-JP" sz="2000" dirty="0" smtClean="0">
              <a:latin typeface="Times New Roman"/>
              <a:cs typeface="Times New Roman"/>
            </a:endParaRP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dirty="0" smtClean="0">
                <a:latin typeface="Times New Roman"/>
                <a:cs typeface="Times New Roman"/>
              </a:rPr>
              <a:t>E</a:t>
            </a:r>
            <a:r>
              <a:rPr lang="en-US" altLang="ja-JP" sz="2000" dirty="0">
                <a:latin typeface="Times New Roman"/>
                <a:cs typeface="Times New Roman"/>
              </a:rPr>
              <a:t>. </a:t>
            </a:r>
            <a:r>
              <a:rPr lang="en-US" altLang="ja-JP" sz="2000" dirty="0" err="1" smtClean="0">
                <a:latin typeface="Times New Roman"/>
                <a:cs typeface="Times New Roman"/>
              </a:rPr>
              <a:t>Ideguchi</a:t>
            </a:r>
            <a:r>
              <a:rPr lang="en-US" altLang="ja-JP" sz="2000" dirty="0" smtClean="0">
                <a:latin typeface="Times New Roman"/>
                <a:cs typeface="Times New Roman"/>
              </a:rPr>
              <a:t>, N</a:t>
            </a:r>
            <a:r>
              <a:rPr lang="en-US" altLang="ja-JP" sz="2000" dirty="0">
                <a:latin typeface="Times New Roman"/>
                <a:cs typeface="Times New Roman"/>
              </a:rPr>
              <a:t>. Kobayashi, Y. Kondo, J. Lee, S. </a:t>
            </a:r>
            <a:r>
              <a:rPr lang="en-US" altLang="ja-JP" sz="2000" dirty="0" err="1">
                <a:latin typeface="Times New Roman"/>
                <a:cs typeface="Times New Roman"/>
              </a:rPr>
              <a:t>Michimasa</a:t>
            </a:r>
            <a:r>
              <a:rPr lang="en-US" altLang="ja-JP" sz="2000" dirty="0">
                <a:latin typeface="Times New Roman"/>
                <a:cs typeface="Times New Roman"/>
              </a:rPr>
              <a:t>, T. </a:t>
            </a:r>
            <a:r>
              <a:rPr lang="en-US" altLang="ja-JP" sz="2000" dirty="0" err="1">
                <a:latin typeface="Times New Roman"/>
                <a:cs typeface="Times New Roman"/>
              </a:rPr>
              <a:t>Motobayashi</a:t>
            </a:r>
            <a:r>
              <a:rPr lang="en-US" altLang="ja-JP" sz="2000" dirty="0">
                <a:latin typeface="Times New Roman"/>
                <a:cs typeface="Times New Roman"/>
              </a:rPr>
              <a:t>, </a:t>
            </a:r>
            <a:endParaRPr lang="en-US" altLang="ja-JP" sz="2000" dirty="0" smtClean="0">
              <a:latin typeface="Times New Roman"/>
              <a:cs typeface="Times New Roman"/>
            </a:endParaRP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dirty="0" smtClean="0">
                <a:latin typeface="Times New Roman"/>
                <a:cs typeface="Times New Roman"/>
              </a:rPr>
              <a:t>H</a:t>
            </a:r>
            <a:r>
              <a:rPr lang="en-US" altLang="ja-JP" sz="2000" dirty="0">
                <a:latin typeface="Times New Roman"/>
                <a:cs typeface="Times New Roman"/>
              </a:rPr>
              <a:t>. </a:t>
            </a:r>
            <a:r>
              <a:rPr lang="en-US" altLang="ja-JP" sz="2000" dirty="0" smtClean="0">
                <a:latin typeface="Times New Roman"/>
                <a:cs typeface="Times New Roman"/>
              </a:rPr>
              <a:t>Sakurai, M</a:t>
            </a:r>
            <a:r>
              <a:rPr lang="en-US" altLang="ja-JP" sz="2000" dirty="0">
                <a:latin typeface="Times New Roman"/>
                <a:cs typeface="Times New Roman"/>
              </a:rPr>
              <a:t>. </a:t>
            </a:r>
            <a:r>
              <a:rPr lang="en-US" altLang="ja-JP" sz="2000" dirty="0" err="1">
                <a:latin typeface="Times New Roman"/>
                <a:cs typeface="Times New Roman"/>
              </a:rPr>
              <a:t>Takechi</a:t>
            </a:r>
            <a:r>
              <a:rPr lang="en-US" altLang="ja-JP" sz="2000" dirty="0">
                <a:latin typeface="Times New Roman"/>
                <a:cs typeface="Times New Roman"/>
              </a:rPr>
              <a:t>, Y. </a:t>
            </a:r>
            <a:r>
              <a:rPr lang="en-US" altLang="ja-JP" sz="2000" dirty="0" err="1">
                <a:latin typeface="Times New Roman"/>
                <a:cs typeface="Times New Roman"/>
              </a:rPr>
              <a:t>Togano</a:t>
            </a:r>
            <a:r>
              <a:rPr lang="en-US" altLang="ja-JP" sz="2000" dirty="0">
                <a:latin typeface="Times New Roman"/>
                <a:cs typeface="Times New Roman"/>
              </a:rPr>
              <a:t>, R. Winkler, and K. </a:t>
            </a:r>
            <a:r>
              <a:rPr lang="en-US" altLang="ja-JP" sz="2000" dirty="0" err="1">
                <a:latin typeface="Times New Roman"/>
                <a:cs typeface="Times New Roman"/>
              </a:rPr>
              <a:t>Yoneda</a:t>
            </a:r>
            <a:endParaRPr lang="ja-JP" altLang="ja-JP" sz="2000" dirty="0">
              <a:latin typeface="Times New Roman"/>
              <a:cs typeface="Times New Roman"/>
            </a:endParaRP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dirty="0" smtClean="0">
                <a:latin typeface="Times New Roman"/>
                <a:cs typeface="Times New Roman"/>
              </a:rPr>
              <a:t>	</a:t>
            </a:r>
            <a:r>
              <a:rPr lang="en-US" altLang="ja-JP" sz="2000" i="1" dirty="0" smtClean="0">
                <a:latin typeface="Times New Roman"/>
                <a:cs typeface="Times New Roman"/>
              </a:rPr>
              <a:t>RIKEN </a:t>
            </a:r>
            <a:r>
              <a:rPr lang="en-US" altLang="ja-JP" sz="2000" i="1" dirty="0">
                <a:latin typeface="Times New Roman"/>
                <a:cs typeface="Times New Roman"/>
              </a:rPr>
              <a:t>Nishina Center, Peking University, </a:t>
            </a:r>
            <a:r>
              <a:rPr lang="en-US" altLang="ja-JP" sz="2000" i="1" dirty="0" err="1">
                <a:latin typeface="Times New Roman"/>
                <a:cs typeface="Times New Roman"/>
              </a:rPr>
              <a:t>Rikkyo</a:t>
            </a:r>
            <a:r>
              <a:rPr lang="en-US" altLang="ja-JP" sz="2000" i="1" dirty="0" smtClean="0">
                <a:latin typeface="Times New Roman"/>
                <a:cs typeface="Times New Roman"/>
              </a:rPr>
              <a:t>,</a:t>
            </a: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i="1" dirty="0" smtClean="0">
                <a:latin typeface="Times New Roman"/>
                <a:cs typeface="Times New Roman"/>
              </a:rPr>
              <a:t>	 </a:t>
            </a:r>
            <a:r>
              <a:rPr lang="en-US" altLang="ja-JP" sz="2000" i="1" dirty="0">
                <a:latin typeface="Times New Roman"/>
                <a:cs typeface="Times New Roman"/>
              </a:rPr>
              <a:t>LBNL, ANL, </a:t>
            </a:r>
            <a:r>
              <a:rPr lang="en-US" altLang="ja-JP" sz="2000" i="1" dirty="0" err="1">
                <a:latin typeface="Times New Roman"/>
                <a:cs typeface="Times New Roman"/>
              </a:rPr>
              <a:t>Richmondm</a:t>
            </a:r>
            <a:r>
              <a:rPr lang="en-US" altLang="ja-JP" sz="2000" i="1" dirty="0">
                <a:latin typeface="Times New Roman"/>
                <a:cs typeface="Times New Roman"/>
              </a:rPr>
              <a:t> CNS, NSCL/MSU</a:t>
            </a:r>
            <a:endParaRPr lang="ja-JP" altLang="ja-JP" sz="2000" i="1" dirty="0">
              <a:latin typeface="Times New Roman"/>
              <a:cs typeface="Times New Roman"/>
            </a:endParaRP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2800" i="1" dirty="0" smtClean="0">
              <a:latin typeface="Times New Roman"/>
              <a:cs typeface="Times New Roman"/>
            </a:endParaRP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800" i="1" dirty="0">
                <a:latin typeface="Times New Roman"/>
                <a:cs typeface="Times New Roman"/>
              </a:rPr>
              <a:t> </a:t>
            </a:r>
            <a:r>
              <a:rPr lang="en-US" altLang="ja-JP" sz="2800" baseline="30000" dirty="0" smtClean="0">
                <a:latin typeface="Times New Roman"/>
                <a:cs typeface="Times New Roman"/>
              </a:rPr>
              <a:t>122,124,126</a:t>
            </a:r>
            <a:r>
              <a:rPr lang="en-US" altLang="ja-JP" sz="2800" dirty="0" smtClean="0">
                <a:latin typeface="Times New Roman"/>
                <a:cs typeface="Times New Roman"/>
              </a:rPr>
              <a:t>Pd, </a:t>
            </a:r>
            <a:r>
              <a:rPr lang="en-US" altLang="ja-JP" sz="2800" baseline="30000" dirty="0" smtClean="0">
                <a:latin typeface="Times New Roman"/>
                <a:cs typeface="Times New Roman"/>
              </a:rPr>
              <a:t>136</a:t>
            </a:r>
            <a:r>
              <a:rPr lang="en-US" altLang="ja-JP" sz="2800" dirty="0" smtClean="0">
                <a:latin typeface="Times New Roman"/>
                <a:cs typeface="Times New Roman"/>
              </a:rPr>
              <a:t>Sn</a:t>
            </a:r>
            <a:endParaRPr lang="ja-JP" altLang="ja-JP" sz="2800" i="1" dirty="0">
              <a:latin typeface="Times New Roman"/>
              <a:cs typeface="Times New Roman"/>
            </a:endParaRP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dirty="0">
                <a:latin typeface="Times New Roman"/>
                <a:cs typeface="Times New Roman"/>
              </a:rPr>
              <a:t>H. Wang, N. </a:t>
            </a:r>
            <a:r>
              <a:rPr lang="en-US" altLang="ja-JP" sz="2000" dirty="0" err="1">
                <a:latin typeface="Times New Roman"/>
                <a:cs typeface="Times New Roman"/>
              </a:rPr>
              <a:t>Aoi</a:t>
            </a:r>
            <a:r>
              <a:rPr lang="en-US" altLang="ja-JP" sz="2000" dirty="0">
                <a:latin typeface="Times New Roman"/>
                <a:cs typeface="Times New Roman"/>
              </a:rPr>
              <a:t>, S. Takeuchi, M. Matsushita4, P. Doornenbal, T. </a:t>
            </a:r>
            <a:r>
              <a:rPr lang="en-US" altLang="ja-JP" sz="2000" dirty="0" err="1">
                <a:latin typeface="Times New Roman"/>
                <a:cs typeface="Times New Roman"/>
              </a:rPr>
              <a:t>Motobayashi</a:t>
            </a:r>
            <a:r>
              <a:rPr lang="en-US" altLang="ja-JP" sz="2000" dirty="0">
                <a:latin typeface="Times New Roman"/>
                <a:cs typeface="Times New Roman"/>
              </a:rPr>
              <a:t>, </a:t>
            </a: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dirty="0">
                <a:latin typeface="Times New Roman"/>
                <a:cs typeface="Times New Roman"/>
              </a:rPr>
              <a:t>D. </a:t>
            </a:r>
            <a:r>
              <a:rPr lang="en-US" altLang="ja-JP" sz="2000" dirty="0" err="1">
                <a:latin typeface="Times New Roman"/>
                <a:cs typeface="Times New Roman"/>
              </a:rPr>
              <a:t>Steppenbeck</a:t>
            </a:r>
            <a:r>
              <a:rPr lang="en-US" altLang="ja-JP" sz="2000" dirty="0">
                <a:latin typeface="Times New Roman"/>
                <a:cs typeface="Times New Roman"/>
              </a:rPr>
              <a:t>, K. </a:t>
            </a:r>
            <a:r>
              <a:rPr lang="en-US" altLang="ja-JP" sz="2000" dirty="0" err="1">
                <a:latin typeface="Times New Roman"/>
                <a:cs typeface="Times New Roman"/>
              </a:rPr>
              <a:t>Yoneda</a:t>
            </a:r>
            <a:r>
              <a:rPr lang="en-US" altLang="ja-JP" sz="2000" dirty="0">
                <a:latin typeface="Times New Roman"/>
                <a:cs typeface="Times New Roman"/>
              </a:rPr>
              <a:t>, H. Baba, Z. </a:t>
            </a:r>
            <a:r>
              <a:rPr lang="en-US" altLang="ja-JP" sz="2000" dirty="0" err="1">
                <a:latin typeface="Times New Roman"/>
                <a:cs typeface="Times New Roman"/>
              </a:rPr>
              <a:t>Dombrádi</a:t>
            </a:r>
            <a:r>
              <a:rPr lang="en-US" altLang="ja-JP" sz="2000" dirty="0">
                <a:latin typeface="Times New Roman"/>
                <a:cs typeface="Times New Roman"/>
              </a:rPr>
              <a:t>, K. Kobayashi, Y. Kondo, </a:t>
            </a: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dirty="0">
                <a:latin typeface="Times New Roman"/>
                <a:cs typeface="Times New Roman"/>
              </a:rPr>
              <a:t>J. Lee, H. Liu1, R. </a:t>
            </a:r>
            <a:r>
              <a:rPr lang="en-US" altLang="ja-JP" sz="2000" dirty="0" err="1">
                <a:latin typeface="Times New Roman"/>
                <a:cs typeface="Times New Roman"/>
              </a:rPr>
              <a:t>Minakata</a:t>
            </a:r>
            <a:r>
              <a:rPr lang="en-US" altLang="ja-JP" sz="2000" dirty="0">
                <a:latin typeface="Times New Roman"/>
                <a:cs typeface="Times New Roman"/>
              </a:rPr>
              <a:t>, D. Nishimura, H. Otsu, H. Sakurai, D. </a:t>
            </a:r>
            <a:r>
              <a:rPr lang="en-US" altLang="ja-JP" sz="2000" dirty="0" err="1">
                <a:latin typeface="Times New Roman"/>
                <a:cs typeface="Times New Roman"/>
              </a:rPr>
              <a:t>Sohler</a:t>
            </a:r>
            <a:r>
              <a:rPr lang="en-US" altLang="ja-JP" sz="2000" dirty="0">
                <a:latin typeface="Times New Roman"/>
                <a:cs typeface="Times New Roman"/>
              </a:rPr>
              <a:t>, </a:t>
            </a: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dirty="0">
                <a:latin typeface="Times New Roman"/>
                <a:cs typeface="Times New Roman"/>
              </a:rPr>
              <a:t>Y.L. Sun, Z.-Y. </a:t>
            </a:r>
            <a:r>
              <a:rPr lang="en-US" altLang="ja-JP" sz="2000" dirty="0" err="1">
                <a:latin typeface="Times New Roman"/>
                <a:cs typeface="Times New Roman"/>
              </a:rPr>
              <a:t>Tian</a:t>
            </a:r>
            <a:r>
              <a:rPr lang="en-US" altLang="ja-JP" sz="2000" dirty="0">
                <a:latin typeface="Times New Roman"/>
                <a:cs typeface="Times New Roman"/>
              </a:rPr>
              <a:t>, R. Tanaka, Z. </a:t>
            </a:r>
            <a:r>
              <a:rPr lang="en-US" altLang="ja-JP" sz="2000" dirty="0" err="1">
                <a:latin typeface="Times New Roman"/>
                <a:cs typeface="Times New Roman"/>
              </a:rPr>
              <a:t>Vajta</a:t>
            </a:r>
            <a:r>
              <a:rPr lang="en-US" altLang="ja-JP" sz="2000" dirty="0">
                <a:latin typeface="Times New Roman"/>
                <a:cs typeface="Times New Roman"/>
              </a:rPr>
              <a:t>, Z.-H. Yang, </a:t>
            </a:r>
            <a:r>
              <a:rPr lang="en-US" altLang="ja-JP" sz="2000" dirty="0" err="1">
                <a:latin typeface="Times New Roman"/>
                <a:cs typeface="Times New Roman"/>
              </a:rPr>
              <a:t>T.Yamamoto</a:t>
            </a:r>
            <a:r>
              <a:rPr lang="en-US" altLang="ja-JP" sz="2000" dirty="0">
                <a:latin typeface="Times New Roman"/>
                <a:cs typeface="Times New Roman"/>
              </a:rPr>
              <a:t>, Y.-L. Ye, and R. Yokoyama</a:t>
            </a:r>
            <a:endParaRPr lang="ja-JP" altLang="ja-JP" sz="2000" dirty="0">
              <a:latin typeface="Times New Roman"/>
              <a:cs typeface="Times New Roman"/>
            </a:endParaRP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i="1" dirty="0">
                <a:latin typeface="Times New Roman"/>
                <a:cs typeface="Times New Roman"/>
              </a:rPr>
              <a:t>	Peking, RIKEN Nishina Center, RCNP, Osaka, ,</a:t>
            </a: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i="1" dirty="0">
                <a:latin typeface="Times New Roman"/>
                <a:cs typeface="Times New Roman"/>
              </a:rPr>
              <a:t>	CNS, Tokyo, </a:t>
            </a:r>
            <a:r>
              <a:rPr lang="en-US" altLang="ja-JP" sz="2000" i="1" dirty="0" err="1">
                <a:latin typeface="Times New Roman"/>
                <a:cs typeface="Times New Roman"/>
              </a:rPr>
              <a:t>Rikkyo</a:t>
            </a:r>
            <a:r>
              <a:rPr lang="en-US" altLang="ja-JP" sz="2000" i="1" dirty="0">
                <a:latin typeface="Times New Roman"/>
                <a:cs typeface="Times New Roman"/>
              </a:rPr>
              <a:t>, </a:t>
            </a:r>
            <a:r>
              <a:rPr lang="en-US" altLang="ja-JP" sz="2000" i="1" dirty="0" err="1">
                <a:latin typeface="Times New Roman"/>
                <a:cs typeface="Times New Roman"/>
              </a:rPr>
              <a:t>TITech</a:t>
            </a:r>
            <a:r>
              <a:rPr lang="en-US" altLang="ja-JP" sz="2000" i="1" dirty="0">
                <a:latin typeface="Times New Roman"/>
                <a:cs typeface="Times New Roman"/>
              </a:rPr>
              <a:t>, Tokyo </a:t>
            </a:r>
            <a:r>
              <a:rPr lang="en-US" altLang="ja-JP" sz="2000" i="1" dirty="0" err="1">
                <a:latin typeface="Times New Roman"/>
                <a:cs typeface="Times New Roman"/>
              </a:rPr>
              <a:t>Univeristy</a:t>
            </a:r>
            <a:r>
              <a:rPr lang="en-US" altLang="ja-JP" sz="2000" i="1" dirty="0">
                <a:latin typeface="Times New Roman"/>
                <a:cs typeface="Times New Roman"/>
              </a:rPr>
              <a:t> of Science</a:t>
            </a:r>
            <a:endParaRPr lang="ja-JP" altLang="ja-JP" sz="2000" i="1" dirty="0">
              <a:latin typeface="Times New Roman"/>
              <a:cs typeface="Times New Roman"/>
            </a:endParaRP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000" dirty="0">
                <a:latin typeface="Times New Roman"/>
                <a:cs typeface="Times New Roman"/>
              </a:rPr>
              <a:t> </a:t>
            </a:r>
            <a:endParaRPr lang="ja-JP" altLang="ja-JP" sz="2000" dirty="0">
              <a:latin typeface="Times New Roman"/>
              <a:cs typeface="Times New Roman"/>
            </a:endParaRPr>
          </a:p>
          <a:p>
            <a:pPr marL="187325" indent="0">
              <a:lnSpc>
                <a:spcPct val="110000"/>
              </a:lnSpc>
              <a:spcBef>
                <a:spcPts val="0"/>
              </a:spcBef>
              <a:buNone/>
            </a:pPr>
            <a:endParaRPr kumimoji="1" lang="ja-JP" alt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4625006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800100" y="28575"/>
            <a:ext cx="82296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 anchor="ctr"/>
          <a:lstStyle/>
          <a:p>
            <a:pPr marL="39688" algn="ctr" defTabSz="822325"/>
            <a:r>
              <a:rPr kumimoji="0" lang="en-US" altLang="ja-JP" sz="25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Helvetica" pitchFamily="34" charset="0"/>
              </a:rPr>
              <a:t>Region of Interest</a:t>
            </a:r>
            <a:endParaRPr kumimoji="0" lang="en-US" altLang="ja-JP" sz="2500" dirty="0"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Helvetica" pitchFamily="34" charset="0"/>
            </a:endParaRPr>
          </a:p>
        </p:txBody>
      </p:sp>
      <p:pic>
        <p:nvPicPr>
          <p:cNvPr id="32814" name="Picture 61"/>
          <p:cNvPicPr>
            <a:picLocks noChangeArrowheads="1"/>
          </p:cNvPicPr>
          <p:nvPr/>
        </p:nvPicPr>
        <p:blipFill rotWithShape="1">
          <a:blip r:embed="rId3" cstate="print"/>
          <a:srcRect l="90088" b="53554"/>
          <a:stretch/>
        </p:blipFill>
        <p:spPr bwMode="auto">
          <a:xfrm>
            <a:off x="8009556" y="861735"/>
            <a:ext cx="1163128" cy="5021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81" name="Rectangle 116"/>
          <p:cNvSpPr>
            <a:spLocks/>
          </p:cNvSpPr>
          <p:nvPr/>
        </p:nvSpPr>
        <p:spPr bwMode="auto">
          <a:xfrm>
            <a:off x="8009045" y="1660525"/>
            <a:ext cx="1076325" cy="4387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2859" name="Picture 8"/>
          <p:cNvPicPr>
            <a:picLocks noChangeArrowheads="1"/>
          </p:cNvPicPr>
          <p:nvPr/>
        </p:nvPicPr>
        <p:blipFill rotWithShape="1">
          <a:blip r:embed="rId3" cstate="print"/>
          <a:srcRect l="6023" t="8811" r="28688" b="52439"/>
          <a:stretch/>
        </p:blipFill>
        <p:spPr bwMode="auto">
          <a:xfrm>
            <a:off x="141099" y="1660525"/>
            <a:ext cx="7666714" cy="418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2860" name="Group 9"/>
          <p:cNvGrpSpPr>
            <a:grpSpLocks/>
          </p:cNvGrpSpPr>
          <p:nvPr/>
        </p:nvGrpSpPr>
        <p:grpSpPr bwMode="auto">
          <a:xfrm>
            <a:off x="4489214" y="2581529"/>
            <a:ext cx="48583" cy="1446214"/>
            <a:chOff x="0" y="0"/>
            <a:chExt cx="34" cy="1012"/>
          </a:xfrm>
        </p:grpSpPr>
        <p:sp>
          <p:nvSpPr>
            <p:cNvPr id="32896" name="Line 10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7" name="Line 11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1" name="Group 12"/>
          <p:cNvGrpSpPr>
            <a:grpSpLocks/>
          </p:cNvGrpSpPr>
          <p:nvPr/>
        </p:nvGrpSpPr>
        <p:grpSpPr bwMode="auto">
          <a:xfrm>
            <a:off x="3014585" y="3316068"/>
            <a:ext cx="48583" cy="1240428"/>
            <a:chOff x="0" y="0"/>
            <a:chExt cx="34" cy="868"/>
          </a:xfrm>
        </p:grpSpPr>
        <p:sp>
          <p:nvSpPr>
            <p:cNvPr id="32894" name="Line 13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5" name="Line 14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2" name="Group 15"/>
          <p:cNvGrpSpPr>
            <a:grpSpLocks/>
          </p:cNvGrpSpPr>
          <p:nvPr/>
        </p:nvGrpSpPr>
        <p:grpSpPr bwMode="auto">
          <a:xfrm>
            <a:off x="2007207" y="3799092"/>
            <a:ext cx="48583" cy="1447643"/>
            <a:chOff x="0" y="0"/>
            <a:chExt cx="34" cy="1012"/>
          </a:xfrm>
        </p:grpSpPr>
        <p:sp>
          <p:nvSpPr>
            <p:cNvPr id="32892" name="Line 16"/>
            <p:cNvSpPr>
              <a:spLocks noChangeShapeType="1"/>
            </p:cNvSpPr>
            <p:nvPr/>
          </p:nvSpPr>
          <p:spPr bwMode="auto">
            <a:xfrm>
              <a:off x="33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3" name="Line 17"/>
            <p:cNvSpPr>
              <a:spLocks noChangeShapeType="1"/>
            </p:cNvSpPr>
            <p:nvPr/>
          </p:nvSpPr>
          <p:spPr bwMode="auto">
            <a:xfrm>
              <a:off x="0" y="0"/>
              <a:ext cx="1" cy="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3" name="Group 18"/>
          <p:cNvGrpSpPr>
            <a:grpSpLocks/>
          </p:cNvGrpSpPr>
          <p:nvPr/>
        </p:nvGrpSpPr>
        <p:grpSpPr bwMode="auto">
          <a:xfrm rot="16200000">
            <a:off x="2485888" y="3297617"/>
            <a:ext cx="45730" cy="2249096"/>
            <a:chOff x="0" y="0"/>
            <a:chExt cx="31" cy="1573"/>
          </a:xfrm>
        </p:grpSpPr>
        <p:sp>
          <p:nvSpPr>
            <p:cNvPr id="32890" name="Line 19"/>
            <p:cNvSpPr>
              <a:spLocks noChangeShapeType="1"/>
            </p:cNvSpPr>
            <p:nvPr/>
          </p:nvSpPr>
          <p:spPr bwMode="auto">
            <a:xfrm>
              <a:off x="3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91" name="Line 20"/>
            <p:cNvSpPr>
              <a:spLocks noChangeShapeType="1"/>
            </p:cNvSpPr>
            <p:nvPr/>
          </p:nvSpPr>
          <p:spPr bwMode="auto">
            <a:xfrm>
              <a:off x="0" y="0"/>
              <a:ext cx="1" cy="157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4" name="Group 21"/>
          <p:cNvGrpSpPr>
            <a:grpSpLocks/>
          </p:cNvGrpSpPr>
          <p:nvPr/>
        </p:nvGrpSpPr>
        <p:grpSpPr bwMode="auto">
          <a:xfrm rot="16200000">
            <a:off x="1912897" y="3829204"/>
            <a:ext cx="44301" cy="1798991"/>
            <a:chOff x="0" y="0"/>
            <a:chExt cx="31" cy="1258"/>
          </a:xfrm>
        </p:grpSpPr>
        <p:sp>
          <p:nvSpPr>
            <p:cNvPr id="32888" name="Line 22"/>
            <p:cNvSpPr>
              <a:spLocks noChangeShapeType="1"/>
            </p:cNvSpPr>
            <p:nvPr/>
          </p:nvSpPr>
          <p:spPr bwMode="auto">
            <a:xfrm>
              <a:off x="3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9" name="Line 23"/>
            <p:cNvSpPr>
              <a:spLocks noChangeShapeType="1"/>
            </p:cNvSpPr>
            <p:nvPr/>
          </p:nvSpPr>
          <p:spPr bwMode="auto">
            <a:xfrm>
              <a:off x="0" y="0"/>
              <a:ext cx="1" cy="125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5" name="Group 24"/>
          <p:cNvGrpSpPr>
            <a:grpSpLocks/>
          </p:cNvGrpSpPr>
          <p:nvPr/>
        </p:nvGrpSpPr>
        <p:grpSpPr bwMode="auto">
          <a:xfrm rot="16200000">
            <a:off x="3747610" y="2267286"/>
            <a:ext cx="45730" cy="2696343"/>
            <a:chOff x="0" y="0"/>
            <a:chExt cx="31" cy="1887"/>
          </a:xfrm>
        </p:grpSpPr>
        <p:sp>
          <p:nvSpPr>
            <p:cNvPr id="32886" name="Line 25"/>
            <p:cNvSpPr>
              <a:spLocks noChangeShapeType="1"/>
            </p:cNvSpPr>
            <p:nvPr/>
          </p:nvSpPr>
          <p:spPr bwMode="auto">
            <a:xfrm>
              <a:off x="3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7" name="Line 26"/>
            <p:cNvSpPr>
              <a:spLocks noChangeShapeType="1"/>
            </p:cNvSpPr>
            <p:nvPr/>
          </p:nvSpPr>
          <p:spPr bwMode="auto">
            <a:xfrm>
              <a:off x="0" y="0"/>
              <a:ext cx="1" cy="18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6" name="Group 27"/>
          <p:cNvGrpSpPr>
            <a:grpSpLocks/>
          </p:cNvGrpSpPr>
          <p:nvPr/>
        </p:nvGrpSpPr>
        <p:grpSpPr bwMode="auto">
          <a:xfrm rot="16200000">
            <a:off x="6313923" y="813952"/>
            <a:ext cx="45730" cy="3146448"/>
            <a:chOff x="0" y="0"/>
            <a:chExt cx="31" cy="2202"/>
          </a:xfrm>
        </p:grpSpPr>
        <p:sp>
          <p:nvSpPr>
            <p:cNvPr id="32884" name="Line 28"/>
            <p:cNvSpPr>
              <a:spLocks noChangeShapeType="1"/>
            </p:cNvSpPr>
            <p:nvPr/>
          </p:nvSpPr>
          <p:spPr bwMode="auto">
            <a:xfrm>
              <a:off x="3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5" name="Line 29"/>
            <p:cNvSpPr>
              <a:spLocks noChangeShapeType="1"/>
            </p:cNvSpPr>
            <p:nvPr/>
          </p:nvSpPr>
          <p:spPr bwMode="auto">
            <a:xfrm>
              <a:off x="0" y="0"/>
              <a:ext cx="1" cy="2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7" name="Group 30"/>
          <p:cNvGrpSpPr>
            <a:grpSpLocks/>
          </p:cNvGrpSpPr>
          <p:nvPr/>
        </p:nvGrpSpPr>
        <p:grpSpPr bwMode="auto">
          <a:xfrm>
            <a:off x="6458245" y="1882716"/>
            <a:ext cx="48583" cy="1240428"/>
            <a:chOff x="0" y="0"/>
            <a:chExt cx="34" cy="868"/>
          </a:xfrm>
        </p:grpSpPr>
        <p:sp>
          <p:nvSpPr>
            <p:cNvPr id="32882" name="Line 31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3" name="Line 32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868" name="Group 33"/>
          <p:cNvGrpSpPr>
            <a:grpSpLocks/>
          </p:cNvGrpSpPr>
          <p:nvPr/>
        </p:nvGrpSpPr>
        <p:grpSpPr bwMode="auto">
          <a:xfrm>
            <a:off x="1654268" y="4113487"/>
            <a:ext cx="48583" cy="1240428"/>
            <a:chOff x="0" y="0"/>
            <a:chExt cx="34" cy="868"/>
          </a:xfrm>
        </p:grpSpPr>
        <p:sp>
          <p:nvSpPr>
            <p:cNvPr id="32880" name="Line 34"/>
            <p:cNvSpPr>
              <a:spLocks noChangeShapeType="1"/>
            </p:cNvSpPr>
            <p:nvPr/>
          </p:nvSpPr>
          <p:spPr bwMode="auto">
            <a:xfrm>
              <a:off x="33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1" name="Line 35"/>
            <p:cNvSpPr>
              <a:spLocks noChangeShapeType="1"/>
            </p:cNvSpPr>
            <p:nvPr/>
          </p:nvSpPr>
          <p:spPr bwMode="auto">
            <a:xfrm>
              <a:off x="0" y="0"/>
              <a:ext cx="1" cy="8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2871" name="Rectangle 38"/>
          <p:cNvSpPr>
            <a:spLocks/>
          </p:cNvSpPr>
          <p:nvPr/>
        </p:nvSpPr>
        <p:spPr bwMode="auto">
          <a:xfrm rot="16200000">
            <a:off x="1738547" y="3481851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N=28</a:t>
            </a:r>
          </a:p>
        </p:txBody>
      </p:sp>
      <p:sp>
        <p:nvSpPr>
          <p:cNvPr id="32872" name="Rectangle 39"/>
          <p:cNvSpPr>
            <a:spLocks/>
          </p:cNvSpPr>
          <p:nvPr/>
        </p:nvSpPr>
        <p:spPr bwMode="auto">
          <a:xfrm rot="16200000">
            <a:off x="2703058" y="3027408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N=50</a:t>
            </a:r>
          </a:p>
        </p:txBody>
      </p:sp>
      <p:sp>
        <p:nvSpPr>
          <p:cNvPr id="32873" name="Rectangle 40"/>
          <p:cNvSpPr>
            <a:spLocks/>
          </p:cNvSpPr>
          <p:nvPr/>
        </p:nvSpPr>
        <p:spPr bwMode="auto">
          <a:xfrm rot="16200000">
            <a:off x="4166256" y="2254284"/>
            <a:ext cx="458730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N=82</a:t>
            </a:r>
          </a:p>
        </p:txBody>
      </p:sp>
      <p:sp>
        <p:nvSpPr>
          <p:cNvPr id="32874" name="Rectangle 41"/>
          <p:cNvSpPr>
            <a:spLocks/>
          </p:cNvSpPr>
          <p:nvPr/>
        </p:nvSpPr>
        <p:spPr bwMode="auto">
          <a:xfrm rot="16200000">
            <a:off x="6118135" y="3516149"/>
            <a:ext cx="541616" cy="198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N=126</a:t>
            </a:r>
          </a:p>
        </p:txBody>
      </p:sp>
      <p:sp>
        <p:nvSpPr>
          <p:cNvPr id="32875" name="Rectangle 42"/>
          <p:cNvSpPr>
            <a:spLocks/>
          </p:cNvSpPr>
          <p:nvPr/>
        </p:nvSpPr>
        <p:spPr bwMode="auto">
          <a:xfrm>
            <a:off x="2817396" y="4535061"/>
            <a:ext cx="440103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Z=20</a:t>
            </a:r>
          </a:p>
        </p:txBody>
      </p:sp>
      <p:sp>
        <p:nvSpPr>
          <p:cNvPr id="32876" name="Rectangle 43"/>
          <p:cNvSpPr>
            <a:spLocks/>
          </p:cNvSpPr>
          <p:nvPr/>
        </p:nvSpPr>
        <p:spPr bwMode="auto">
          <a:xfrm>
            <a:off x="3630443" y="4224954"/>
            <a:ext cx="441532" cy="197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Z=28</a:t>
            </a:r>
          </a:p>
        </p:txBody>
      </p:sp>
      <p:sp>
        <p:nvSpPr>
          <p:cNvPr id="32877" name="Rectangle 44"/>
          <p:cNvSpPr>
            <a:spLocks/>
          </p:cNvSpPr>
          <p:nvPr/>
        </p:nvSpPr>
        <p:spPr bwMode="auto">
          <a:xfrm>
            <a:off x="5096499" y="3426106"/>
            <a:ext cx="441532" cy="198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13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Z=50</a:t>
            </a:r>
          </a:p>
        </p:txBody>
      </p:sp>
      <p:grpSp>
        <p:nvGrpSpPr>
          <p:cNvPr id="32776" name="Group 47"/>
          <p:cNvGrpSpPr>
            <a:grpSpLocks/>
          </p:cNvGrpSpPr>
          <p:nvPr/>
        </p:nvGrpSpPr>
        <p:grpSpPr bwMode="auto">
          <a:xfrm>
            <a:off x="2511913" y="2408238"/>
            <a:ext cx="4873625" cy="2122487"/>
            <a:chOff x="0" y="0"/>
            <a:chExt cx="3411" cy="1485"/>
          </a:xfrm>
        </p:grpSpPr>
        <p:sp>
          <p:nvSpPr>
            <p:cNvPr id="32853" name="Line 48"/>
            <p:cNvSpPr>
              <a:spLocks noChangeShapeType="1"/>
            </p:cNvSpPr>
            <p:nvPr/>
          </p:nvSpPr>
          <p:spPr bwMode="auto">
            <a:xfrm>
              <a:off x="0" y="1483"/>
              <a:ext cx="266" cy="1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4" name="AutoShape 49"/>
            <p:cNvSpPr>
              <a:spLocks/>
            </p:cNvSpPr>
            <p:nvPr/>
          </p:nvSpPr>
          <p:spPr bwMode="auto">
            <a:xfrm>
              <a:off x="269" y="1112"/>
              <a:ext cx="1149" cy="373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3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643" y="19307"/>
                    <a:pt x="6313" y="11318"/>
                    <a:pt x="9913" y="7693"/>
                  </a:cubicBezTo>
                  <a:cubicBezTo>
                    <a:pt x="13513" y="4068"/>
                    <a:pt x="19174" y="162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5" name="Line 50"/>
            <p:cNvSpPr>
              <a:spLocks noChangeShapeType="1"/>
            </p:cNvSpPr>
            <p:nvPr/>
          </p:nvSpPr>
          <p:spPr bwMode="auto">
            <a:xfrm rot="10800000" flipH="1">
              <a:off x="1423" y="853"/>
              <a:ext cx="1" cy="245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6" name="AutoShape 51"/>
            <p:cNvSpPr>
              <a:spLocks/>
            </p:cNvSpPr>
            <p:nvPr/>
          </p:nvSpPr>
          <p:spPr bwMode="auto">
            <a:xfrm>
              <a:off x="1429" y="433"/>
              <a:ext cx="1368" cy="429"/>
            </a:xfrm>
            <a:custGeom>
              <a:avLst/>
              <a:gdLst>
                <a:gd name="T0" fmla="*/ 0 w 21600"/>
                <a:gd name="T1" fmla="*/ 0 h 21221"/>
                <a:gd name="T2" fmla="*/ 1 w 21600"/>
                <a:gd name="T3" fmla="*/ 0 h 21221"/>
                <a:gd name="T4" fmla="*/ 4 w 21600"/>
                <a:gd name="T5" fmla="*/ 0 h 21221"/>
                <a:gd name="T6" fmla="*/ 6 w 21600"/>
                <a:gd name="T7" fmla="*/ 0 h 21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221"/>
                <a:gd name="T14" fmla="*/ 21600 w 21600"/>
                <a:gd name="T15" fmla="*/ 21221 h 21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21">
                  <a:moveTo>
                    <a:pt x="0" y="21221"/>
                  </a:moveTo>
                  <a:cubicBezTo>
                    <a:pt x="789" y="20842"/>
                    <a:pt x="2081" y="21600"/>
                    <a:pt x="4732" y="18821"/>
                  </a:cubicBezTo>
                  <a:cubicBezTo>
                    <a:pt x="7383" y="16042"/>
                    <a:pt x="13100" y="7579"/>
                    <a:pt x="15904" y="4421"/>
                  </a:cubicBezTo>
                  <a:cubicBezTo>
                    <a:pt x="18708" y="1263"/>
                    <a:pt x="20417" y="94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32857" name="Line 52"/>
            <p:cNvSpPr>
              <a:spLocks noChangeShapeType="1"/>
            </p:cNvSpPr>
            <p:nvPr/>
          </p:nvSpPr>
          <p:spPr bwMode="auto">
            <a:xfrm rot="10800000" flipH="1">
              <a:off x="2810" y="230"/>
              <a:ext cx="1" cy="184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58" name="AutoShape 53"/>
            <p:cNvSpPr>
              <a:spLocks/>
            </p:cNvSpPr>
            <p:nvPr/>
          </p:nvSpPr>
          <p:spPr bwMode="auto">
            <a:xfrm>
              <a:off x="2794" y="0"/>
              <a:ext cx="617" cy="2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cubicBezTo>
                    <a:pt x="1508" y="20138"/>
                    <a:pt x="5449" y="16200"/>
                    <a:pt x="9049" y="12600"/>
                  </a:cubicBezTo>
                  <a:cubicBezTo>
                    <a:pt x="12649" y="9000"/>
                    <a:pt x="18973" y="2587"/>
                    <a:pt x="21600" y="0"/>
                  </a:cubicBezTo>
                </a:path>
              </a:pathLst>
            </a:custGeom>
            <a:noFill/>
            <a:ln w="76200">
              <a:solidFill>
                <a:srgbClr val="FF99FF"/>
              </a:solidFill>
              <a:miter lim="800000"/>
              <a:headEnd/>
              <a:tailEnd type="triangle" w="sm" len="sm"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32777" name="Rectangle 55"/>
          <p:cNvSpPr>
            <a:spLocks/>
          </p:cNvSpPr>
          <p:nvPr/>
        </p:nvSpPr>
        <p:spPr bwMode="auto">
          <a:xfrm rot="20166501">
            <a:off x="4482000" y="3998913"/>
            <a:ext cx="12604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 defTabSz="822325"/>
            <a:r>
              <a:rPr kumimoji="0" lang="en-US" altLang="ja-JP" sz="2000" i="1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</a:t>
            </a:r>
            <a:r>
              <a:rPr kumimoji="0" lang="en-US" altLang="ja-JP" sz="2000">
                <a:solidFill>
                  <a:srgbClr val="FFC1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-process</a:t>
            </a:r>
          </a:p>
        </p:txBody>
      </p:sp>
      <p:sp>
        <p:nvSpPr>
          <p:cNvPr id="32778" name="Rectangle 56"/>
          <p:cNvSpPr>
            <a:spLocks/>
          </p:cNvSpPr>
          <p:nvPr/>
        </p:nvSpPr>
        <p:spPr bwMode="auto">
          <a:xfrm>
            <a:off x="4673068" y="1497013"/>
            <a:ext cx="24399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defTabSz="822325"/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86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Kr/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136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Xe/</a:t>
            </a:r>
            <a:r>
              <a:rPr kumimoji="0" lang="en-US" altLang="ja-JP" sz="2000" baseline="30000">
                <a:cs typeface="Times New Roman" pitchFamily="18" charset="0"/>
                <a:sym typeface="Times New Roman" pitchFamily="18" charset="0"/>
              </a:rPr>
              <a:t>238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U  1p</a:t>
            </a:r>
            <a:r>
              <a:rPr kumimoji="0" lang="el-GR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Times New Roman" pitchFamily="18" charset="0"/>
              </a:rPr>
              <a:t>μ</a:t>
            </a:r>
            <a:r>
              <a:rPr kumimoji="0" lang="en-US" altLang="ja-JP" sz="2000">
                <a:cs typeface="Times New Roman" pitchFamily="18" charset="0"/>
                <a:sym typeface="Times New Roman" pitchFamily="18" charset="0"/>
              </a:rPr>
              <a:t>A</a:t>
            </a:r>
          </a:p>
        </p:txBody>
      </p:sp>
      <p:sp>
        <p:nvSpPr>
          <p:cNvPr id="32787" name="Rectangle 125"/>
          <p:cNvSpPr>
            <a:spLocks noChangeArrowheads="1"/>
          </p:cNvSpPr>
          <p:nvPr/>
        </p:nvSpPr>
        <p:spPr bwMode="auto">
          <a:xfrm>
            <a:off x="0" y="721276"/>
            <a:ext cx="9172684" cy="6136723"/>
          </a:xfrm>
          <a:prstGeom prst="rect">
            <a:avLst/>
          </a:prstGeom>
          <a:solidFill>
            <a:srgbClr val="C0C0C0">
              <a:alpha val="5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2789" name="Oval 117"/>
          <p:cNvSpPr>
            <a:spLocks/>
          </p:cNvSpPr>
          <p:nvPr/>
        </p:nvSpPr>
        <p:spPr bwMode="auto">
          <a:xfrm>
            <a:off x="4429613" y="3579813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0" name="Oval 54"/>
          <p:cNvSpPr>
            <a:spLocks/>
          </p:cNvSpPr>
          <p:nvPr/>
        </p:nvSpPr>
        <p:spPr bwMode="auto">
          <a:xfrm>
            <a:off x="1905488" y="4832350"/>
            <a:ext cx="187325" cy="1111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1" name="Oval 54"/>
          <p:cNvSpPr>
            <a:spLocks/>
          </p:cNvSpPr>
          <p:nvPr/>
        </p:nvSpPr>
        <p:spPr bwMode="auto">
          <a:xfrm>
            <a:off x="1548300" y="4955520"/>
            <a:ext cx="325438" cy="17210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2" name="Oval 117"/>
          <p:cNvSpPr>
            <a:spLocks/>
          </p:cNvSpPr>
          <p:nvPr/>
        </p:nvSpPr>
        <p:spPr bwMode="auto">
          <a:xfrm>
            <a:off x="3038963" y="3533775"/>
            <a:ext cx="325437" cy="1968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3" name="Oval 54"/>
          <p:cNvSpPr>
            <a:spLocks/>
          </p:cNvSpPr>
          <p:nvPr/>
        </p:nvSpPr>
        <p:spPr bwMode="auto">
          <a:xfrm rot="19535138">
            <a:off x="2958000" y="4298950"/>
            <a:ext cx="334963" cy="16033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32794" name="Oval 54"/>
          <p:cNvSpPr>
            <a:spLocks/>
          </p:cNvSpPr>
          <p:nvPr/>
        </p:nvSpPr>
        <p:spPr bwMode="auto">
          <a:xfrm rot="20223744">
            <a:off x="2321279" y="4339240"/>
            <a:ext cx="1524636" cy="18121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3873056" y="4516045"/>
            <a:ext cx="402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Collectivity: 		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(E2),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kumimoji="1"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(2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Type of Coll.: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(2</a:t>
            </a:r>
            <a:r>
              <a:rPr lang="en-US" altLang="ja-JP" baseline="30000" dirty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 / </a:t>
            </a:r>
            <a:r>
              <a:rPr lang="en-US" altLang="ja-JP" i="1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>
                <a:solidFill>
                  <a:schemeClr val="bg1"/>
                </a:solidFill>
                <a:latin typeface="+mj-lt"/>
              </a:rPr>
              <a:t>x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(4</a:t>
            </a:r>
            <a:r>
              <a:rPr lang="en-US" altLang="ja-JP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Single Part.:	</a:t>
            </a:r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US" altLang="ja-JP" i="1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kumimoji="1" lang="en-US" altLang="ja-JP" i="1" dirty="0" smtClean="0">
                <a:solidFill>
                  <a:schemeClr val="bg1"/>
                </a:solidFill>
                <a:latin typeface="+mj-lt"/>
              </a:rPr>
              <a:t>J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+mj-lt"/>
                <a:cs typeface="Symbol" charset="2"/>
              </a:rPr>
              <a:t>π</a:t>
            </a:r>
          </a:p>
          <a:p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四角形吹き出し 1"/>
          <p:cNvSpPr/>
          <p:nvPr/>
        </p:nvSpPr>
        <p:spPr bwMode="auto">
          <a:xfrm>
            <a:off x="254000" y="5363883"/>
            <a:ext cx="1494119" cy="866588"/>
          </a:xfrm>
          <a:prstGeom prst="wedgeRectCallout">
            <a:avLst>
              <a:gd name="adj1" fmla="val 40167"/>
              <a:gd name="adj2" fmla="val -77155"/>
            </a:avLst>
          </a:prstGeom>
          <a:solidFill>
            <a:srgbClr val="41FF3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54042" y="5376982"/>
            <a:ext cx="132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PS1-A004 </a:t>
            </a:r>
            <a:endParaRPr lang="en-US" altLang="ja-JP" sz="1600" dirty="0" smtClean="0"/>
          </a:p>
          <a:p>
            <a:r>
              <a:rPr lang="en-US" altLang="ja-JP" sz="1600" baseline="30000" dirty="0" smtClean="0"/>
              <a:t>30</a:t>
            </a:r>
            <a:r>
              <a:rPr lang="en-US" altLang="ja-JP" sz="1600" dirty="0" smtClean="0"/>
              <a:t>Ne </a:t>
            </a:r>
          </a:p>
          <a:p>
            <a:r>
              <a:rPr lang="en-US" altLang="ja-JP" sz="1600" dirty="0" smtClean="0"/>
              <a:t>H. Liu</a:t>
            </a:r>
          </a:p>
        </p:txBody>
      </p:sp>
      <p:sp>
        <p:nvSpPr>
          <p:cNvPr id="65" name="四角形吹き出し 64"/>
          <p:cNvSpPr/>
          <p:nvPr/>
        </p:nvSpPr>
        <p:spPr bwMode="auto">
          <a:xfrm>
            <a:off x="3918580" y="4600397"/>
            <a:ext cx="1606239" cy="635072"/>
          </a:xfrm>
          <a:prstGeom prst="wedgeRectCallout">
            <a:avLst>
              <a:gd name="adj1" fmla="val -111223"/>
              <a:gd name="adj2" fmla="val -40570"/>
            </a:avLst>
          </a:prstGeom>
          <a:solidFill>
            <a:srgbClr val="FFD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66" name="四角形吹き出し 65"/>
          <p:cNvSpPr/>
          <p:nvPr/>
        </p:nvSpPr>
        <p:spPr bwMode="auto">
          <a:xfrm>
            <a:off x="3748207" y="2441388"/>
            <a:ext cx="1511087" cy="866588"/>
          </a:xfrm>
          <a:prstGeom prst="wedgeRectCallout">
            <a:avLst>
              <a:gd name="adj1" fmla="val -4777"/>
              <a:gd name="adj2" fmla="val 94437"/>
            </a:avLst>
          </a:prstGeom>
          <a:solidFill>
            <a:srgbClr val="41FF3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67" name="四角形吹き出し 66"/>
          <p:cNvSpPr/>
          <p:nvPr/>
        </p:nvSpPr>
        <p:spPr bwMode="auto">
          <a:xfrm>
            <a:off x="5121638" y="3485149"/>
            <a:ext cx="1494119" cy="952157"/>
          </a:xfrm>
          <a:prstGeom prst="wedgeRectCallout">
            <a:avLst>
              <a:gd name="adj1" fmla="val -183744"/>
              <a:gd name="adj2" fmla="val 38507"/>
            </a:avLst>
          </a:prstGeom>
          <a:solidFill>
            <a:srgbClr val="41FF3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68" name="四角形吹き出し 67"/>
          <p:cNvSpPr/>
          <p:nvPr/>
        </p:nvSpPr>
        <p:spPr bwMode="auto">
          <a:xfrm>
            <a:off x="2307781" y="2726161"/>
            <a:ext cx="1245232" cy="635072"/>
          </a:xfrm>
          <a:prstGeom prst="wedgeRectCallout">
            <a:avLst>
              <a:gd name="adj1" fmla="val 16534"/>
              <a:gd name="adj2" fmla="val 76503"/>
            </a:avLst>
          </a:prstGeom>
          <a:solidFill>
            <a:srgbClr val="FFD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69" name="四角形吹き出し 68"/>
          <p:cNvSpPr/>
          <p:nvPr/>
        </p:nvSpPr>
        <p:spPr bwMode="auto">
          <a:xfrm>
            <a:off x="493059" y="3316942"/>
            <a:ext cx="1737279" cy="866588"/>
          </a:xfrm>
          <a:prstGeom prst="wedgeRectCallout">
            <a:avLst>
              <a:gd name="adj1" fmla="val 25469"/>
              <a:gd name="adj2" fmla="val 149150"/>
            </a:avLst>
          </a:prstGeom>
          <a:solidFill>
            <a:srgbClr val="41FF3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70" name="四角形吹き出し 69"/>
          <p:cNvSpPr/>
          <p:nvPr/>
        </p:nvSpPr>
        <p:spPr bwMode="auto">
          <a:xfrm>
            <a:off x="2087803" y="5461453"/>
            <a:ext cx="2187012" cy="664429"/>
          </a:xfrm>
          <a:prstGeom prst="wedgeRectCallout">
            <a:avLst>
              <a:gd name="adj1" fmla="val -38706"/>
              <a:gd name="adj2" fmla="val -151745"/>
            </a:avLst>
          </a:prstGeom>
          <a:solidFill>
            <a:srgbClr val="FFD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223635" y="3583828"/>
            <a:ext cx="1295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PS1-A021 </a:t>
            </a:r>
            <a:endParaRPr lang="en-US" altLang="ja-JP" sz="1600" dirty="0" smtClean="0"/>
          </a:p>
          <a:p>
            <a:r>
              <a:rPr lang="en-US" altLang="ja-JP" sz="1600" dirty="0" smtClean="0"/>
              <a:t>~</a:t>
            </a:r>
            <a:r>
              <a:rPr lang="en-US" altLang="ja-JP" sz="1600" baseline="30000" dirty="0" smtClean="0"/>
              <a:t>78</a:t>
            </a:r>
            <a:r>
              <a:rPr lang="en-US" altLang="ja-JP" sz="1600" dirty="0" smtClean="0"/>
              <a:t>Ni</a:t>
            </a:r>
          </a:p>
          <a:p>
            <a:r>
              <a:rPr lang="en-US" altLang="ja-JP" sz="1600" dirty="0" smtClean="0"/>
              <a:t>Y. Shiga</a:t>
            </a:r>
            <a:endParaRPr kumimoji="1" lang="ja-JP" altLang="en-US" sz="16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822287" y="2467024"/>
            <a:ext cx="132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PS1-A024 </a:t>
            </a:r>
            <a:endParaRPr lang="en-US" altLang="ja-JP" sz="1600" dirty="0" smtClean="0"/>
          </a:p>
          <a:p>
            <a:r>
              <a:rPr lang="en-US" altLang="ja-JP" sz="1600" baseline="30000" dirty="0" smtClean="0"/>
              <a:t>122-126</a:t>
            </a:r>
            <a:r>
              <a:rPr lang="en-US" altLang="ja-JP" sz="1600" dirty="0" smtClean="0"/>
              <a:t>Pd </a:t>
            </a:r>
          </a:p>
          <a:p>
            <a:r>
              <a:rPr lang="en-US" altLang="ja-JP" sz="1600" dirty="0" smtClean="0"/>
              <a:t>H. Wang</a:t>
            </a:r>
            <a:endParaRPr kumimoji="1" lang="ja-JP" altLang="en-US" sz="16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11030" y="3353384"/>
            <a:ext cx="165419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PS2-A029 </a:t>
            </a:r>
            <a:endParaRPr lang="en-US" altLang="ja-JP" sz="1600" dirty="0" smtClean="0"/>
          </a:p>
          <a:p>
            <a:r>
              <a:rPr lang="en-US" altLang="ja-JP" sz="1600" baseline="30000" dirty="0" smtClean="0"/>
              <a:t>35</a:t>
            </a:r>
            <a:r>
              <a:rPr lang="en-US" altLang="ja-JP" sz="1600" dirty="0" smtClean="0"/>
              <a:t>Mg</a:t>
            </a:r>
          </a:p>
          <a:p>
            <a:r>
              <a:rPr lang="en-US" altLang="ja-JP" sz="1600" dirty="0" smtClean="0"/>
              <a:t>S. </a:t>
            </a:r>
            <a:r>
              <a:rPr lang="en-US" altLang="ja-JP" sz="1600" dirty="0" err="1" smtClean="0"/>
              <a:t>Momiyama</a:t>
            </a:r>
            <a:endParaRPr lang="en-US" altLang="ja-JP" sz="16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984227" y="4609146"/>
            <a:ext cx="1409205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MINOS </a:t>
            </a:r>
          </a:p>
          <a:p>
            <a:r>
              <a:rPr lang="en-US" altLang="ja-JP" sz="1600" dirty="0" smtClean="0"/>
              <a:t>A. Obertelli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2191886" y="5522874"/>
            <a:ext cx="1937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aseline="30000" dirty="0" smtClean="0"/>
              <a:t>54</a:t>
            </a:r>
            <a:r>
              <a:rPr lang="en-US" altLang="ja-JP" sz="1600" dirty="0" smtClean="0"/>
              <a:t>Ca </a:t>
            </a:r>
          </a:p>
          <a:p>
            <a:r>
              <a:rPr lang="en-US" altLang="ja-JP" sz="1600" dirty="0" smtClean="0"/>
              <a:t>D. </a:t>
            </a:r>
            <a:r>
              <a:rPr lang="en-US" altLang="ja-JP" sz="1600" dirty="0" err="1" smtClean="0"/>
              <a:t>Steppenbeck</a:t>
            </a:r>
            <a:endParaRPr lang="en-US" altLang="ja-JP" sz="1600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340039" y="2733859"/>
            <a:ext cx="1052595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600" baseline="30000" dirty="0" smtClean="0"/>
              <a:t>10x</a:t>
            </a:r>
            <a:r>
              <a:rPr lang="en-US" altLang="ja-JP" sz="1600" dirty="0" smtClean="0"/>
              <a:t>Sn </a:t>
            </a:r>
          </a:p>
          <a:p>
            <a:r>
              <a:rPr lang="en-US" altLang="ja-JP" sz="1600" dirty="0" smtClean="0"/>
              <a:t>A. </a:t>
            </a:r>
            <a:r>
              <a:rPr lang="en-US" altLang="ja-JP" sz="1600" dirty="0" err="1" smtClean="0"/>
              <a:t>Corsi</a:t>
            </a:r>
            <a:endParaRPr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22937605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22225" y="735174"/>
            <a:ext cx="9193213" cy="5572125"/>
            <a:chOff x="22225" y="1252537"/>
            <a:chExt cx="9193213" cy="5572125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22225" y="1252537"/>
              <a:ext cx="9193213" cy="5572125"/>
              <a:chOff x="14" y="789"/>
              <a:chExt cx="5791" cy="3510"/>
            </a:xfrm>
          </p:grpSpPr>
          <p:pic>
            <p:nvPicPr>
              <p:cNvPr id="10279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3341" r="3749"/>
              <a:stretch/>
            </p:blipFill>
            <p:spPr bwMode="auto">
              <a:xfrm rot="10800000">
                <a:off x="113" y="789"/>
                <a:ext cx="5647" cy="3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80" name="Rectangle 5"/>
              <p:cNvSpPr>
                <a:spLocks noChangeArrowheads="1"/>
              </p:cNvSpPr>
              <p:nvPr/>
            </p:nvSpPr>
            <p:spPr bwMode="auto">
              <a:xfrm rot="10800000">
                <a:off x="149" y="3320"/>
                <a:ext cx="5656" cy="8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1" name="Rectangle 6"/>
              <p:cNvSpPr>
                <a:spLocks noChangeArrowheads="1"/>
              </p:cNvSpPr>
              <p:nvPr/>
            </p:nvSpPr>
            <p:spPr bwMode="auto">
              <a:xfrm rot="10800000">
                <a:off x="5461" y="2416"/>
                <a:ext cx="344" cy="14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2" name="Rectangle 7"/>
              <p:cNvSpPr>
                <a:spLocks noChangeArrowheads="1"/>
              </p:cNvSpPr>
              <p:nvPr/>
            </p:nvSpPr>
            <p:spPr bwMode="auto">
              <a:xfrm rot="10800000">
                <a:off x="3463" y="3080"/>
                <a:ext cx="96" cy="96"/>
              </a:xfrm>
              <a:prstGeom prst="rect">
                <a:avLst/>
              </a:prstGeom>
              <a:solidFill>
                <a:srgbClr val="3399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3" name="Rectangle 8"/>
              <p:cNvSpPr>
                <a:spLocks noChangeArrowheads="1"/>
              </p:cNvSpPr>
              <p:nvPr/>
            </p:nvSpPr>
            <p:spPr bwMode="auto">
              <a:xfrm rot="10800000">
                <a:off x="2661" y="904"/>
                <a:ext cx="3144" cy="18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4" name="Rectangle 9"/>
              <p:cNvSpPr>
                <a:spLocks noChangeArrowheads="1"/>
              </p:cNvSpPr>
              <p:nvPr/>
            </p:nvSpPr>
            <p:spPr bwMode="auto">
              <a:xfrm rot="10800000">
                <a:off x="3668" y="862"/>
                <a:ext cx="2136" cy="7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5" name="Rectangle 10"/>
              <p:cNvSpPr>
                <a:spLocks noChangeArrowheads="1"/>
              </p:cNvSpPr>
              <p:nvPr/>
            </p:nvSpPr>
            <p:spPr bwMode="auto">
              <a:xfrm rot="10800000">
                <a:off x="404" y="796"/>
                <a:ext cx="2488" cy="6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6" name="Rectangle 11"/>
              <p:cNvSpPr>
                <a:spLocks noChangeArrowheads="1"/>
              </p:cNvSpPr>
              <p:nvPr/>
            </p:nvSpPr>
            <p:spPr bwMode="auto">
              <a:xfrm rot="10800000">
                <a:off x="4701" y="3000"/>
                <a:ext cx="1059" cy="110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7" name="Rectangle 12"/>
              <p:cNvSpPr>
                <a:spLocks noChangeArrowheads="1"/>
              </p:cNvSpPr>
              <p:nvPr/>
            </p:nvSpPr>
            <p:spPr bwMode="auto">
              <a:xfrm rot="10800000">
                <a:off x="164" y="2232"/>
                <a:ext cx="480" cy="18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8" name="Rectangle 13"/>
              <p:cNvSpPr>
                <a:spLocks noChangeArrowheads="1"/>
              </p:cNvSpPr>
              <p:nvPr/>
            </p:nvSpPr>
            <p:spPr bwMode="auto">
              <a:xfrm rot="7131209">
                <a:off x="468" y="2589"/>
                <a:ext cx="480" cy="13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9" name="Rectangle 14"/>
              <p:cNvSpPr>
                <a:spLocks noChangeArrowheads="1"/>
              </p:cNvSpPr>
              <p:nvPr/>
            </p:nvSpPr>
            <p:spPr bwMode="auto">
              <a:xfrm rot="10800000">
                <a:off x="2601" y="2898"/>
                <a:ext cx="96" cy="96"/>
              </a:xfrm>
              <a:prstGeom prst="rect">
                <a:avLst/>
              </a:prstGeom>
              <a:solidFill>
                <a:srgbClr val="3399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0" name="Rectangle 15"/>
              <p:cNvSpPr>
                <a:spLocks noChangeArrowheads="1"/>
              </p:cNvSpPr>
              <p:nvPr/>
            </p:nvSpPr>
            <p:spPr bwMode="auto">
              <a:xfrm rot="10800000">
                <a:off x="1140" y="2664"/>
                <a:ext cx="1856" cy="33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1" name="Freeform 16"/>
              <p:cNvSpPr>
                <a:spLocks/>
              </p:cNvSpPr>
              <p:nvPr/>
            </p:nvSpPr>
            <p:spPr bwMode="auto">
              <a:xfrm rot="10800000">
                <a:off x="1092" y="2328"/>
                <a:ext cx="472" cy="416"/>
              </a:xfrm>
              <a:custGeom>
                <a:avLst/>
                <a:gdLst>
                  <a:gd name="T0" fmla="*/ 0 w 472"/>
                  <a:gd name="T1" fmla="*/ 0 h 416"/>
                  <a:gd name="T2" fmla="*/ 0 w 472"/>
                  <a:gd name="T3" fmla="*/ 416 h 416"/>
                  <a:gd name="T4" fmla="*/ 240 w 472"/>
                  <a:gd name="T5" fmla="*/ 416 h 416"/>
                  <a:gd name="T6" fmla="*/ 472 w 472"/>
                  <a:gd name="T7" fmla="*/ 272 h 416"/>
                  <a:gd name="T8" fmla="*/ 472 w 472"/>
                  <a:gd name="T9" fmla="*/ 56 h 416"/>
                  <a:gd name="T10" fmla="*/ 0 w 472"/>
                  <a:gd name="T11" fmla="*/ 0 h 4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2"/>
                  <a:gd name="T19" fmla="*/ 0 h 416"/>
                  <a:gd name="T20" fmla="*/ 472 w 472"/>
                  <a:gd name="T21" fmla="*/ 416 h 4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2" h="416">
                    <a:moveTo>
                      <a:pt x="0" y="0"/>
                    </a:moveTo>
                    <a:lnTo>
                      <a:pt x="0" y="416"/>
                    </a:lnTo>
                    <a:lnTo>
                      <a:pt x="240" y="416"/>
                    </a:lnTo>
                    <a:lnTo>
                      <a:pt x="472" y="272"/>
                    </a:lnTo>
                    <a:lnTo>
                      <a:pt x="472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2" name="Rectangle 17"/>
              <p:cNvSpPr>
                <a:spLocks noChangeArrowheads="1"/>
              </p:cNvSpPr>
              <p:nvPr/>
            </p:nvSpPr>
            <p:spPr bwMode="auto">
              <a:xfrm rot="10800000">
                <a:off x="2964" y="2744"/>
                <a:ext cx="1400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3" name="Freeform 18"/>
              <p:cNvSpPr>
                <a:spLocks/>
              </p:cNvSpPr>
              <p:nvPr/>
            </p:nvSpPr>
            <p:spPr bwMode="auto">
              <a:xfrm rot="10800000">
                <a:off x="548" y="2576"/>
                <a:ext cx="384" cy="624"/>
              </a:xfrm>
              <a:custGeom>
                <a:avLst/>
                <a:gdLst>
                  <a:gd name="T0" fmla="*/ 0 w 384"/>
                  <a:gd name="T1" fmla="*/ 0 h 624"/>
                  <a:gd name="T2" fmla="*/ 352 w 384"/>
                  <a:gd name="T3" fmla="*/ 624 h 624"/>
                  <a:gd name="T4" fmla="*/ 384 w 384"/>
                  <a:gd name="T5" fmla="*/ 64 h 62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624"/>
                  <a:gd name="T11" fmla="*/ 384 w 384"/>
                  <a:gd name="T12" fmla="*/ 624 h 6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624">
                    <a:moveTo>
                      <a:pt x="0" y="0"/>
                    </a:moveTo>
                    <a:lnTo>
                      <a:pt x="352" y="624"/>
                    </a:lnTo>
                    <a:lnTo>
                      <a:pt x="384" y="6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4" name="Freeform 19"/>
              <p:cNvSpPr>
                <a:spLocks/>
              </p:cNvSpPr>
              <p:nvPr/>
            </p:nvSpPr>
            <p:spPr bwMode="auto">
              <a:xfrm rot="10800000">
                <a:off x="836" y="2696"/>
                <a:ext cx="440" cy="304"/>
              </a:xfrm>
              <a:custGeom>
                <a:avLst/>
                <a:gdLst>
                  <a:gd name="T0" fmla="*/ 224 w 440"/>
                  <a:gd name="T1" fmla="*/ 0 h 304"/>
                  <a:gd name="T2" fmla="*/ 440 w 440"/>
                  <a:gd name="T3" fmla="*/ 304 h 304"/>
                  <a:gd name="T4" fmla="*/ 0 w 440"/>
                  <a:gd name="T5" fmla="*/ 304 h 304"/>
                  <a:gd name="T6" fmla="*/ 0 60000 65536"/>
                  <a:gd name="T7" fmla="*/ 0 60000 65536"/>
                  <a:gd name="T8" fmla="*/ 0 60000 65536"/>
                  <a:gd name="T9" fmla="*/ 0 w 440"/>
                  <a:gd name="T10" fmla="*/ 0 h 304"/>
                  <a:gd name="T11" fmla="*/ 440 w 440"/>
                  <a:gd name="T12" fmla="*/ 304 h 3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0" h="304">
                    <a:moveTo>
                      <a:pt x="224" y="0"/>
                    </a:moveTo>
                    <a:lnTo>
                      <a:pt x="440" y="304"/>
                    </a:lnTo>
                    <a:lnTo>
                      <a:pt x="0" y="30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5" name="Freeform 20"/>
              <p:cNvSpPr>
                <a:spLocks/>
              </p:cNvSpPr>
              <p:nvPr/>
            </p:nvSpPr>
            <p:spPr bwMode="auto">
              <a:xfrm rot="10800000">
                <a:off x="964" y="2256"/>
                <a:ext cx="600" cy="472"/>
              </a:xfrm>
              <a:custGeom>
                <a:avLst/>
                <a:gdLst>
                  <a:gd name="T0" fmla="*/ 0 w 600"/>
                  <a:gd name="T1" fmla="*/ 472 h 472"/>
                  <a:gd name="T2" fmla="*/ 336 w 600"/>
                  <a:gd name="T3" fmla="*/ 472 h 472"/>
                  <a:gd name="T4" fmla="*/ 600 w 600"/>
                  <a:gd name="T5" fmla="*/ 328 h 472"/>
                  <a:gd name="T6" fmla="*/ 600 w 600"/>
                  <a:gd name="T7" fmla="*/ 0 h 472"/>
                  <a:gd name="T8" fmla="*/ 408 w 600"/>
                  <a:gd name="T9" fmla="*/ 0 h 472"/>
                  <a:gd name="T10" fmla="*/ 8 w 600"/>
                  <a:gd name="T11" fmla="*/ 368 h 4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0"/>
                  <a:gd name="T19" fmla="*/ 0 h 472"/>
                  <a:gd name="T20" fmla="*/ 600 w 600"/>
                  <a:gd name="T21" fmla="*/ 472 h 4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0" h="472">
                    <a:moveTo>
                      <a:pt x="0" y="472"/>
                    </a:moveTo>
                    <a:lnTo>
                      <a:pt x="336" y="472"/>
                    </a:lnTo>
                    <a:lnTo>
                      <a:pt x="600" y="328"/>
                    </a:lnTo>
                    <a:lnTo>
                      <a:pt x="600" y="0"/>
                    </a:lnTo>
                    <a:lnTo>
                      <a:pt x="408" y="0"/>
                    </a:lnTo>
                    <a:lnTo>
                      <a:pt x="8" y="368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6" name="Rectangle 21"/>
              <p:cNvSpPr>
                <a:spLocks noChangeArrowheads="1"/>
              </p:cNvSpPr>
              <p:nvPr/>
            </p:nvSpPr>
            <p:spPr bwMode="auto">
              <a:xfrm rot="10800000">
                <a:off x="4573" y="2696"/>
                <a:ext cx="216" cy="12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7" name="Freeform 22"/>
              <p:cNvSpPr>
                <a:spLocks/>
              </p:cNvSpPr>
              <p:nvPr/>
            </p:nvSpPr>
            <p:spPr bwMode="auto">
              <a:xfrm rot="10800000">
                <a:off x="4415" y="3042"/>
                <a:ext cx="357" cy="111"/>
              </a:xfrm>
              <a:custGeom>
                <a:avLst/>
                <a:gdLst>
                  <a:gd name="T0" fmla="*/ 0 w 357"/>
                  <a:gd name="T1" fmla="*/ 0 h 111"/>
                  <a:gd name="T2" fmla="*/ 0 w 357"/>
                  <a:gd name="T3" fmla="*/ 111 h 111"/>
                  <a:gd name="T4" fmla="*/ 228 w 357"/>
                  <a:gd name="T5" fmla="*/ 108 h 111"/>
                  <a:gd name="T6" fmla="*/ 246 w 357"/>
                  <a:gd name="T7" fmla="*/ 57 h 111"/>
                  <a:gd name="T8" fmla="*/ 357 w 357"/>
                  <a:gd name="T9" fmla="*/ 3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11"/>
                  <a:gd name="T17" fmla="*/ 357 w 357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11">
                    <a:moveTo>
                      <a:pt x="0" y="0"/>
                    </a:moveTo>
                    <a:lnTo>
                      <a:pt x="0" y="111"/>
                    </a:lnTo>
                    <a:lnTo>
                      <a:pt x="228" y="108"/>
                    </a:lnTo>
                    <a:lnTo>
                      <a:pt x="246" y="57"/>
                    </a:lnTo>
                    <a:lnTo>
                      <a:pt x="357" y="3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8" name="Freeform 23"/>
              <p:cNvSpPr>
                <a:spLocks/>
              </p:cNvSpPr>
              <p:nvPr/>
            </p:nvSpPr>
            <p:spPr bwMode="auto">
              <a:xfrm rot="10800000">
                <a:off x="3055" y="3006"/>
                <a:ext cx="1389" cy="195"/>
              </a:xfrm>
              <a:custGeom>
                <a:avLst/>
                <a:gdLst>
                  <a:gd name="T0" fmla="*/ 0 w 1389"/>
                  <a:gd name="T1" fmla="*/ 168 h 195"/>
                  <a:gd name="T2" fmla="*/ 171 w 1389"/>
                  <a:gd name="T3" fmla="*/ 66 h 195"/>
                  <a:gd name="T4" fmla="*/ 675 w 1389"/>
                  <a:gd name="T5" fmla="*/ 66 h 195"/>
                  <a:gd name="T6" fmla="*/ 675 w 1389"/>
                  <a:gd name="T7" fmla="*/ 0 h 195"/>
                  <a:gd name="T8" fmla="*/ 807 w 1389"/>
                  <a:gd name="T9" fmla="*/ 0 h 195"/>
                  <a:gd name="T10" fmla="*/ 1233 w 1389"/>
                  <a:gd name="T11" fmla="*/ 21 h 195"/>
                  <a:gd name="T12" fmla="*/ 1389 w 1389"/>
                  <a:gd name="T13" fmla="*/ 111 h 195"/>
                  <a:gd name="T14" fmla="*/ 1389 w 1389"/>
                  <a:gd name="T15" fmla="*/ 195 h 19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9"/>
                  <a:gd name="T25" fmla="*/ 0 h 195"/>
                  <a:gd name="T26" fmla="*/ 1389 w 1389"/>
                  <a:gd name="T27" fmla="*/ 195 h 19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9" h="195">
                    <a:moveTo>
                      <a:pt x="0" y="168"/>
                    </a:moveTo>
                    <a:lnTo>
                      <a:pt x="171" y="66"/>
                    </a:lnTo>
                    <a:lnTo>
                      <a:pt x="675" y="66"/>
                    </a:lnTo>
                    <a:lnTo>
                      <a:pt x="675" y="0"/>
                    </a:lnTo>
                    <a:lnTo>
                      <a:pt x="807" y="0"/>
                    </a:lnTo>
                    <a:lnTo>
                      <a:pt x="1233" y="21"/>
                    </a:lnTo>
                    <a:lnTo>
                      <a:pt x="1389" y="111"/>
                    </a:lnTo>
                    <a:lnTo>
                      <a:pt x="1389" y="195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9" name="Freeform 24"/>
              <p:cNvSpPr>
                <a:spLocks/>
              </p:cNvSpPr>
              <p:nvPr/>
            </p:nvSpPr>
            <p:spPr bwMode="auto">
              <a:xfrm rot="10800000">
                <a:off x="3057" y="3183"/>
                <a:ext cx="134" cy="183"/>
              </a:xfrm>
              <a:custGeom>
                <a:avLst/>
                <a:gdLst>
                  <a:gd name="T0" fmla="*/ 5 w 134"/>
                  <a:gd name="T1" fmla="*/ 18 h 183"/>
                  <a:gd name="T2" fmla="*/ 2 w 134"/>
                  <a:gd name="T3" fmla="*/ 45 h 183"/>
                  <a:gd name="T4" fmla="*/ 8 w 134"/>
                  <a:gd name="T5" fmla="*/ 120 h 183"/>
                  <a:gd name="T6" fmla="*/ 134 w 134"/>
                  <a:gd name="T7" fmla="*/ 183 h 183"/>
                  <a:gd name="T8" fmla="*/ 125 w 134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183"/>
                  <a:gd name="T17" fmla="*/ 134 w 134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183">
                    <a:moveTo>
                      <a:pt x="5" y="18"/>
                    </a:moveTo>
                    <a:cubicBezTo>
                      <a:pt x="0" y="33"/>
                      <a:pt x="2" y="24"/>
                      <a:pt x="2" y="45"/>
                    </a:cubicBezTo>
                    <a:lnTo>
                      <a:pt x="8" y="120"/>
                    </a:lnTo>
                    <a:lnTo>
                      <a:pt x="134" y="183"/>
                    </a:lnTo>
                    <a:lnTo>
                      <a:pt x="125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0" name="Freeform 25"/>
              <p:cNvSpPr>
                <a:spLocks/>
              </p:cNvSpPr>
              <p:nvPr/>
            </p:nvSpPr>
            <p:spPr bwMode="auto">
              <a:xfrm rot="10800000">
                <a:off x="749" y="2412"/>
                <a:ext cx="1098" cy="813"/>
              </a:xfrm>
              <a:custGeom>
                <a:avLst/>
                <a:gdLst>
                  <a:gd name="T0" fmla="*/ 0 w 1098"/>
                  <a:gd name="T1" fmla="*/ 21 h 813"/>
                  <a:gd name="T2" fmla="*/ 0 w 1098"/>
                  <a:gd name="T3" fmla="*/ 162 h 813"/>
                  <a:gd name="T4" fmla="*/ 987 w 1098"/>
                  <a:gd name="T5" fmla="*/ 813 h 813"/>
                  <a:gd name="T6" fmla="*/ 1059 w 1098"/>
                  <a:gd name="T7" fmla="*/ 765 h 813"/>
                  <a:gd name="T8" fmla="*/ 1095 w 1098"/>
                  <a:gd name="T9" fmla="*/ 660 h 813"/>
                  <a:gd name="T10" fmla="*/ 1098 w 1098"/>
                  <a:gd name="T11" fmla="*/ 534 h 813"/>
                  <a:gd name="T12" fmla="*/ 942 w 1098"/>
                  <a:gd name="T13" fmla="*/ 276 h 813"/>
                  <a:gd name="T14" fmla="*/ 840 w 1098"/>
                  <a:gd name="T15" fmla="*/ 174 h 813"/>
                  <a:gd name="T16" fmla="*/ 603 w 1098"/>
                  <a:gd name="T17" fmla="*/ 45 h 813"/>
                  <a:gd name="T18" fmla="*/ 510 w 1098"/>
                  <a:gd name="T19" fmla="*/ 9 h 813"/>
                  <a:gd name="T20" fmla="*/ 165 w 1098"/>
                  <a:gd name="T21" fmla="*/ 0 h 8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8"/>
                  <a:gd name="T34" fmla="*/ 0 h 813"/>
                  <a:gd name="T35" fmla="*/ 1098 w 1098"/>
                  <a:gd name="T36" fmla="*/ 813 h 8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8" h="813">
                    <a:moveTo>
                      <a:pt x="0" y="21"/>
                    </a:moveTo>
                    <a:lnTo>
                      <a:pt x="0" y="162"/>
                    </a:lnTo>
                    <a:lnTo>
                      <a:pt x="987" y="813"/>
                    </a:lnTo>
                    <a:lnTo>
                      <a:pt x="1059" y="765"/>
                    </a:lnTo>
                    <a:lnTo>
                      <a:pt x="1095" y="660"/>
                    </a:lnTo>
                    <a:lnTo>
                      <a:pt x="1098" y="534"/>
                    </a:lnTo>
                    <a:lnTo>
                      <a:pt x="942" y="276"/>
                    </a:lnTo>
                    <a:lnTo>
                      <a:pt x="840" y="174"/>
                    </a:lnTo>
                    <a:lnTo>
                      <a:pt x="603" y="45"/>
                    </a:lnTo>
                    <a:lnTo>
                      <a:pt x="510" y="9"/>
                    </a:lnTo>
                    <a:lnTo>
                      <a:pt x="165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1" name="Freeform 26"/>
              <p:cNvSpPr>
                <a:spLocks/>
              </p:cNvSpPr>
              <p:nvPr/>
            </p:nvSpPr>
            <p:spPr bwMode="auto">
              <a:xfrm rot="10800000">
                <a:off x="628" y="2112"/>
                <a:ext cx="765" cy="435"/>
              </a:xfrm>
              <a:custGeom>
                <a:avLst/>
                <a:gdLst>
                  <a:gd name="T0" fmla="*/ 0 w 765"/>
                  <a:gd name="T1" fmla="*/ 387 h 435"/>
                  <a:gd name="T2" fmla="*/ 12 w 765"/>
                  <a:gd name="T3" fmla="*/ 435 h 435"/>
                  <a:gd name="T4" fmla="*/ 390 w 765"/>
                  <a:gd name="T5" fmla="*/ 300 h 435"/>
                  <a:gd name="T6" fmla="*/ 495 w 765"/>
                  <a:gd name="T7" fmla="*/ 306 h 435"/>
                  <a:gd name="T8" fmla="*/ 585 w 765"/>
                  <a:gd name="T9" fmla="*/ 276 h 435"/>
                  <a:gd name="T10" fmla="*/ 765 w 765"/>
                  <a:gd name="T11" fmla="*/ 279 h 435"/>
                  <a:gd name="T12" fmla="*/ 687 w 765"/>
                  <a:gd name="T13" fmla="*/ 0 h 435"/>
                  <a:gd name="T14" fmla="*/ 651 w 765"/>
                  <a:gd name="T15" fmla="*/ 78 h 435"/>
                  <a:gd name="T16" fmla="*/ 678 w 765"/>
                  <a:gd name="T17" fmla="*/ 138 h 435"/>
                  <a:gd name="T18" fmla="*/ 513 w 765"/>
                  <a:gd name="T19" fmla="*/ 246 h 435"/>
                  <a:gd name="T20" fmla="*/ 63 w 765"/>
                  <a:gd name="T21" fmla="*/ 381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5"/>
                  <a:gd name="T34" fmla="*/ 0 h 435"/>
                  <a:gd name="T35" fmla="*/ 765 w 765"/>
                  <a:gd name="T36" fmla="*/ 435 h 4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5" h="435">
                    <a:moveTo>
                      <a:pt x="0" y="387"/>
                    </a:moveTo>
                    <a:lnTo>
                      <a:pt x="12" y="435"/>
                    </a:lnTo>
                    <a:lnTo>
                      <a:pt x="390" y="300"/>
                    </a:lnTo>
                    <a:lnTo>
                      <a:pt x="495" y="306"/>
                    </a:lnTo>
                    <a:lnTo>
                      <a:pt x="585" y="276"/>
                    </a:lnTo>
                    <a:lnTo>
                      <a:pt x="765" y="279"/>
                    </a:lnTo>
                    <a:lnTo>
                      <a:pt x="687" y="0"/>
                    </a:lnTo>
                    <a:lnTo>
                      <a:pt x="651" y="78"/>
                    </a:lnTo>
                    <a:lnTo>
                      <a:pt x="678" y="138"/>
                    </a:lnTo>
                    <a:lnTo>
                      <a:pt x="513" y="246"/>
                    </a:lnTo>
                    <a:lnTo>
                      <a:pt x="63" y="381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2" name="Freeform 27"/>
              <p:cNvSpPr>
                <a:spLocks/>
              </p:cNvSpPr>
              <p:nvPr/>
            </p:nvSpPr>
            <p:spPr bwMode="auto">
              <a:xfrm rot="10800000">
                <a:off x="1504" y="1773"/>
                <a:ext cx="1233" cy="969"/>
              </a:xfrm>
              <a:custGeom>
                <a:avLst/>
                <a:gdLst>
                  <a:gd name="T0" fmla="*/ 0 w 1233"/>
                  <a:gd name="T1" fmla="*/ 9 h 969"/>
                  <a:gd name="T2" fmla="*/ 0 w 1233"/>
                  <a:gd name="T3" fmla="*/ 894 h 969"/>
                  <a:gd name="T4" fmla="*/ 84 w 1233"/>
                  <a:gd name="T5" fmla="*/ 969 h 969"/>
                  <a:gd name="T6" fmla="*/ 165 w 1233"/>
                  <a:gd name="T7" fmla="*/ 837 h 969"/>
                  <a:gd name="T8" fmla="*/ 207 w 1233"/>
                  <a:gd name="T9" fmla="*/ 375 h 969"/>
                  <a:gd name="T10" fmla="*/ 312 w 1233"/>
                  <a:gd name="T11" fmla="*/ 357 h 969"/>
                  <a:gd name="T12" fmla="*/ 357 w 1233"/>
                  <a:gd name="T13" fmla="*/ 141 h 969"/>
                  <a:gd name="T14" fmla="*/ 912 w 1233"/>
                  <a:gd name="T15" fmla="*/ 186 h 969"/>
                  <a:gd name="T16" fmla="*/ 858 w 1233"/>
                  <a:gd name="T17" fmla="*/ 342 h 969"/>
                  <a:gd name="T18" fmla="*/ 885 w 1233"/>
                  <a:gd name="T19" fmla="*/ 357 h 969"/>
                  <a:gd name="T20" fmla="*/ 936 w 1233"/>
                  <a:gd name="T21" fmla="*/ 351 h 969"/>
                  <a:gd name="T22" fmla="*/ 1119 w 1233"/>
                  <a:gd name="T23" fmla="*/ 533 h 969"/>
                  <a:gd name="T24" fmla="*/ 1233 w 1233"/>
                  <a:gd name="T25" fmla="*/ 536 h 969"/>
                  <a:gd name="T26" fmla="*/ 1212 w 1233"/>
                  <a:gd name="T27" fmla="*/ 0 h 96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33"/>
                  <a:gd name="T43" fmla="*/ 0 h 969"/>
                  <a:gd name="T44" fmla="*/ 1233 w 1233"/>
                  <a:gd name="T45" fmla="*/ 969 h 96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33" h="969">
                    <a:moveTo>
                      <a:pt x="0" y="9"/>
                    </a:moveTo>
                    <a:lnTo>
                      <a:pt x="0" y="894"/>
                    </a:lnTo>
                    <a:lnTo>
                      <a:pt x="84" y="969"/>
                    </a:lnTo>
                    <a:lnTo>
                      <a:pt x="165" y="837"/>
                    </a:lnTo>
                    <a:lnTo>
                      <a:pt x="207" y="375"/>
                    </a:lnTo>
                    <a:lnTo>
                      <a:pt x="312" y="357"/>
                    </a:lnTo>
                    <a:lnTo>
                      <a:pt x="357" y="141"/>
                    </a:lnTo>
                    <a:lnTo>
                      <a:pt x="912" y="186"/>
                    </a:lnTo>
                    <a:lnTo>
                      <a:pt x="858" y="342"/>
                    </a:lnTo>
                    <a:lnTo>
                      <a:pt x="885" y="357"/>
                    </a:lnTo>
                    <a:lnTo>
                      <a:pt x="936" y="351"/>
                    </a:lnTo>
                    <a:lnTo>
                      <a:pt x="1119" y="533"/>
                    </a:lnTo>
                    <a:lnTo>
                      <a:pt x="1233" y="536"/>
                    </a:lnTo>
                    <a:lnTo>
                      <a:pt x="1212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3" name="Freeform 28"/>
              <p:cNvSpPr>
                <a:spLocks/>
              </p:cNvSpPr>
              <p:nvPr/>
            </p:nvSpPr>
            <p:spPr bwMode="auto">
              <a:xfrm rot="10800000">
                <a:off x="514" y="1414"/>
                <a:ext cx="2139" cy="768"/>
              </a:xfrm>
              <a:custGeom>
                <a:avLst/>
                <a:gdLst>
                  <a:gd name="T0" fmla="*/ 0 w 2139"/>
                  <a:gd name="T1" fmla="*/ 429 h 768"/>
                  <a:gd name="T2" fmla="*/ 0 w 2139"/>
                  <a:gd name="T3" fmla="*/ 744 h 768"/>
                  <a:gd name="T4" fmla="*/ 2139 w 2139"/>
                  <a:gd name="T5" fmla="*/ 744 h 768"/>
                  <a:gd name="T6" fmla="*/ 2139 w 2139"/>
                  <a:gd name="T7" fmla="*/ 768 h 768"/>
                  <a:gd name="T8" fmla="*/ 2136 w 2139"/>
                  <a:gd name="T9" fmla="*/ 708 h 768"/>
                  <a:gd name="T10" fmla="*/ 2019 w 2139"/>
                  <a:gd name="T11" fmla="*/ 663 h 768"/>
                  <a:gd name="T12" fmla="*/ 1134 w 2139"/>
                  <a:gd name="T13" fmla="*/ 672 h 768"/>
                  <a:gd name="T14" fmla="*/ 1133 w 2139"/>
                  <a:gd name="T15" fmla="*/ 290 h 768"/>
                  <a:gd name="T16" fmla="*/ 1271 w 2139"/>
                  <a:gd name="T17" fmla="*/ 294 h 768"/>
                  <a:gd name="T18" fmla="*/ 1316 w 2139"/>
                  <a:gd name="T19" fmla="*/ 264 h 768"/>
                  <a:gd name="T20" fmla="*/ 1335 w 2139"/>
                  <a:gd name="T21" fmla="*/ 14 h 768"/>
                  <a:gd name="T22" fmla="*/ 918 w 2139"/>
                  <a:gd name="T23" fmla="*/ 0 h 768"/>
                  <a:gd name="T24" fmla="*/ 929 w 2139"/>
                  <a:gd name="T25" fmla="*/ 299 h 768"/>
                  <a:gd name="T26" fmla="*/ 791 w 2139"/>
                  <a:gd name="T27" fmla="*/ 321 h 768"/>
                  <a:gd name="T28" fmla="*/ 551 w 2139"/>
                  <a:gd name="T29" fmla="*/ 509 h 768"/>
                  <a:gd name="T30" fmla="*/ 207 w 2139"/>
                  <a:gd name="T31" fmla="*/ 293 h 768"/>
                  <a:gd name="T32" fmla="*/ 137 w 2139"/>
                  <a:gd name="T33" fmla="*/ 341 h 768"/>
                  <a:gd name="T34" fmla="*/ 81 w 2139"/>
                  <a:gd name="T35" fmla="*/ 453 h 768"/>
                  <a:gd name="T36" fmla="*/ 77 w 2139"/>
                  <a:gd name="T37" fmla="*/ 498 h 768"/>
                  <a:gd name="T38" fmla="*/ 98 w 2139"/>
                  <a:gd name="T39" fmla="*/ 569 h 768"/>
                  <a:gd name="T40" fmla="*/ 98 w 2139"/>
                  <a:gd name="T41" fmla="*/ 567 h 768"/>
                  <a:gd name="T42" fmla="*/ 693 w 2139"/>
                  <a:gd name="T43" fmla="*/ 594 h 768"/>
                  <a:gd name="T44" fmla="*/ 752 w 2139"/>
                  <a:gd name="T45" fmla="*/ 629 h 768"/>
                  <a:gd name="T46" fmla="*/ 698 w 2139"/>
                  <a:gd name="T47" fmla="*/ 671 h 768"/>
                  <a:gd name="T48" fmla="*/ 36 w 2139"/>
                  <a:gd name="T49" fmla="*/ 672 h 768"/>
                  <a:gd name="T50" fmla="*/ 32 w 2139"/>
                  <a:gd name="T51" fmla="*/ 662 h 768"/>
                  <a:gd name="T52" fmla="*/ 24 w 2139"/>
                  <a:gd name="T53" fmla="*/ 303 h 76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39"/>
                  <a:gd name="T82" fmla="*/ 0 h 768"/>
                  <a:gd name="T83" fmla="*/ 2139 w 2139"/>
                  <a:gd name="T84" fmla="*/ 768 h 76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39" h="768">
                    <a:moveTo>
                      <a:pt x="0" y="429"/>
                    </a:moveTo>
                    <a:lnTo>
                      <a:pt x="0" y="744"/>
                    </a:lnTo>
                    <a:lnTo>
                      <a:pt x="2139" y="744"/>
                    </a:lnTo>
                    <a:lnTo>
                      <a:pt x="2139" y="768"/>
                    </a:lnTo>
                    <a:lnTo>
                      <a:pt x="2136" y="708"/>
                    </a:lnTo>
                    <a:lnTo>
                      <a:pt x="2019" y="663"/>
                    </a:lnTo>
                    <a:lnTo>
                      <a:pt x="1134" y="672"/>
                    </a:lnTo>
                    <a:lnTo>
                      <a:pt x="1133" y="290"/>
                    </a:lnTo>
                    <a:lnTo>
                      <a:pt x="1271" y="294"/>
                    </a:lnTo>
                    <a:lnTo>
                      <a:pt x="1316" y="264"/>
                    </a:lnTo>
                    <a:lnTo>
                      <a:pt x="1335" y="14"/>
                    </a:lnTo>
                    <a:lnTo>
                      <a:pt x="918" y="0"/>
                    </a:lnTo>
                    <a:lnTo>
                      <a:pt x="929" y="299"/>
                    </a:lnTo>
                    <a:lnTo>
                      <a:pt x="791" y="321"/>
                    </a:lnTo>
                    <a:lnTo>
                      <a:pt x="551" y="509"/>
                    </a:lnTo>
                    <a:lnTo>
                      <a:pt x="207" y="293"/>
                    </a:lnTo>
                    <a:lnTo>
                      <a:pt x="137" y="341"/>
                    </a:lnTo>
                    <a:lnTo>
                      <a:pt x="81" y="453"/>
                    </a:lnTo>
                    <a:lnTo>
                      <a:pt x="77" y="498"/>
                    </a:lnTo>
                    <a:lnTo>
                      <a:pt x="98" y="569"/>
                    </a:lnTo>
                    <a:lnTo>
                      <a:pt x="98" y="567"/>
                    </a:lnTo>
                    <a:lnTo>
                      <a:pt x="693" y="594"/>
                    </a:lnTo>
                    <a:lnTo>
                      <a:pt x="752" y="629"/>
                    </a:lnTo>
                    <a:lnTo>
                      <a:pt x="698" y="671"/>
                    </a:lnTo>
                    <a:lnTo>
                      <a:pt x="36" y="672"/>
                    </a:lnTo>
                    <a:lnTo>
                      <a:pt x="32" y="662"/>
                    </a:lnTo>
                    <a:lnTo>
                      <a:pt x="24" y="303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4" name="Line 29"/>
              <p:cNvSpPr>
                <a:spLocks noChangeShapeType="1"/>
              </p:cNvSpPr>
              <p:nvPr/>
            </p:nvSpPr>
            <p:spPr bwMode="auto">
              <a:xfrm rot="10800000" flipV="1">
                <a:off x="1513" y="1556"/>
                <a:ext cx="417" cy="27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5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1441" y="1538"/>
                <a:ext cx="49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6" name="Freeform 31"/>
              <p:cNvSpPr>
                <a:spLocks/>
              </p:cNvSpPr>
              <p:nvPr/>
            </p:nvSpPr>
            <p:spPr bwMode="auto">
              <a:xfrm rot="10800000">
                <a:off x="17" y="1396"/>
                <a:ext cx="744" cy="960"/>
              </a:xfrm>
              <a:custGeom>
                <a:avLst/>
                <a:gdLst>
                  <a:gd name="T0" fmla="*/ 12 w 744"/>
                  <a:gd name="T1" fmla="*/ 99 h 960"/>
                  <a:gd name="T2" fmla="*/ 0 w 744"/>
                  <a:gd name="T3" fmla="*/ 210 h 960"/>
                  <a:gd name="T4" fmla="*/ 102 w 744"/>
                  <a:gd name="T5" fmla="*/ 243 h 960"/>
                  <a:gd name="T6" fmla="*/ 168 w 744"/>
                  <a:gd name="T7" fmla="*/ 582 h 960"/>
                  <a:gd name="T8" fmla="*/ 264 w 744"/>
                  <a:gd name="T9" fmla="*/ 723 h 960"/>
                  <a:gd name="T10" fmla="*/ 318 w 744"/>
                  <a:gd name="T11" fmla="*/ 759 h 960"/>
                  <a:gd name="T12" fmla="*/ 318 w 744"/>
                  <a:gd name="T13" fmla="*/ 789 h 960"/>
                  <a:gd name="T14" fmla="*/ 537 w 744"/>
                  <a:gd name="T15" fmla="*/ 960 h 960"/>
                  <a:gd name="T16" fmla="*/ 735 w 744"/>
                  <a:gd name="T17" fmla="*/ 948 h 960"/>
                  <a:gd name="T18" fmla="*/ 744 w 744"/>
                  <a:gd name="T19" fmla="*/ 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4"/>
                  <a:gd name="T31" fmla="*/ 0 h 960"/>
                  <a:gd name="T32" fmla="*/ 744 w 744"/>
                  <a:gd name="T33" fmla="*/ 960 h 9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4" h="960">
                    <a:moveTo>
                      <a:pt x="12" y="99"/>
                    </a:moveTo>
                    <a:lnTo>
                      <a:pt x="0" y="210"/>
                    </a:lnTo>
                    <a:lnTo>
                      <a:pt x="102" y="243"/>
                    </a:lnTo>
                    <a:lnTo>
                      <a:pt x="168" y="582"/>
                    </a:lnTo>
                    <a:lnTo>
                      <a:pt x="264" y="723"/>
                    </a:lnTo>
                    <a:lnTo>
                      <a:pt x="318" y="759"/>
                    </a:lnTo>
                    <a:lnTo>
                      <a:pt x="318" y="789"/>
                    </a:lnTo>
                    <a:lnTo>
                      <a:pt x="537" y="960"/>
                    </a:lnTo>
                    <a:lnTo>
                      <a:pt x="735" y="948"/>
                    </a:lnTo>
                    <a:lnTo>
                      <a:pt x="744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7" name="Freeform 32"/>
              <p:cNvSpPr>
                <a:spLocks/>
              </p:cNvSpPr>
              <p:nvPr/>
            </p:nvSpPr>
            <p:spPr bwMode="auto">
              <a:xfrm rot="10800000">
                <a:off x="691" y="1566"/>
                <a:ext cx="711" cy="255"/>
              </a:xfrm>
              <a:custGeom>
                <a:avLst/>
                <a:gdLst>
                  <a:gd name="T0" fmla="*/ 0 w 711"/>
                  <a:gd name="T1" fmla="*/ 0 h 255"/>
                  <a:gd name="T2" fmla="*/ 9 w 711"/>
                  <a:gd name="T3" fmla="*/ 251 h 255"/>
                  <a:gd name="T4" fmla="*/ 711 w 711"/>
                  <a:gd name="T5" fmla="*/ 255 h 255"/>
                  <a:gd name="T6" fmla="*/ 702 w 711"/>
                  <a:gd name="T7" fmla="*/ 207 h 255"/>
                  <a:gd name="T8" fmla="*/ 704 w 711"/>
                  <a:gd name="T9" fmla="*/ 225 h 255"/>
                  <a:gd name="T10" fmla="*/ 221 w 711"/>
                  <a:gd name="T11" fmla="*/ 222 h 255"/>
                  <a:gd name="T12" fmla="*/ 216 w 711"/>
                  <a:gd name="T13" fmla="*/ 120 h 2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1"/>
                  <a:gd name="T22" fmla="*/ 0 h 255"/>
                  <a:gd name="T23" fmla="*/ 711 w 711"/>
                  <a:gd name="T24" fmla="*/ 255 h 2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1" h="255">
                    <a:moveTo>
                      <a:pt x="0" y="0"/>
                    </a:moveTo>
                    <a:lnTo>
                      <a:pt x="9" y="251"/>
                    </a:lnTo>
                    <a:lnTo>
                      <a:pt x="711" y="255"/>
                    </a:lnTo>
                    <a:lnTo>
                      <a:pt x="702" y="207"/>
                    </a:lnTo>
                    <a:lnTo>
                      <a:pt x="704" y="225"/>
                    </a:lnTo>
                    <a:lnTo>
                      <a:pt x="221" y="222"/>
                    </a:lnTo>
                    <a:lnTo>
                      <a:pt x="216" y="12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8" name="Rectangle 33"/>
              <p:cNvSpPr>
                <a:spLocks noChangeArrowheads="1"/>
              </p:cNvSpPr>
              <p:nvPr/>
            </p:nvSpPr>
            <p:spPr bwMode="auto">
              <a:xfrm rot="10800000">
                <a:off x="468" y="1487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9" name="Rectangle 34"/>
              <p:cNvSpPr>
                <a:spLocks noChangeArrowheads="1"/>
              </p:cNvSpPr>
              <p:nvPr/>
            </p:nvSpPr>
            <p:spPr bwMode="auto">
              <a:xfrm rot="10800000">
                <a:off x="405" y="1435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10" name="Rectangle 35"/>
              <p:cNvSpPr>
                <a:spLocks noChangeArrowheads="1"/>
              </p:cNvSpPr>
              <p:nvPr/>
            </p:nvSpPr>
            <p:spPr bwMode="auto">
              <a:xfrm rot="10800000">
                <a:off x="388" y="1530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0244" name="Rectangle 36"/>
            <p:cNvSpPr>
              <a:spLocks noChangeArrowheads="1"/>
            </p:cNvSpPr>
            <p:nvPr/>
          </p:nvSpPr>
          <p:spPr bwMode="auto">
            <a:xfrm rot="10800000">
              <a:off x="3559175" y="5083175"/>
              <a:ext cx="1314450" cy="4191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45" name="Text Box 37"/>
            <p:cNvSpPr txBox="1">
              <a:spLocks noChangeArrowheads="1"/>
            </p:cNvSpPr>
            <p:nvPr/>
          </p:nvSpPr>
          <p:spPr bwMode="auto">
            <a:xfrm rot="10800000">
              <a:off x="5360988" y="46640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F7</a:t>
              </a:r>
            </a:p>
          </p:txBody>
        </p:sp>
        <p:sp>
          <p:nvSpPr>
            <p:cNvPr id="10246" name="Rectangle 38"/>
            <p:cNvSpPr>
              <a:spLocks noChangeArrowheads="1"/>
            </p:cNvSpPr>
            <p:nvPr/>
          </p:nvSpPr>
          <p:spPr bwMode="auto">
            <a:xfrm rot="10800000">
              <a:off x="4154488" y="2301875"/>
              <a:ext cx="88900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52" name="Rectangle 44"/>
            <p:cNvSpPr>
              <a:spLocks noChangeArrowheads="1"/>
            </p:cNvSpPr>
            <p:nvPr/>
          </p:nvSpPr>
          <p:spPr bwMode="auto">
            <a:xfrm rot="10800000">
              <a:off x="5329238" y="4724400"/>
              <a:ext cx="406400" cy="1905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54" name="Text Box 46"/>
            <p:cNvSpPr txBox="1">
              <a:spLocks noChangeArrowheads="1"/>
            </p:cNvSpPr>
            <p:nvPr/>
          </p:nvSpPr>
          <p:spPr bwMode="auto">
            <a:xfrm>
              <a:off x="5360988" y="46640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F7</a:t>
              </a:r>
            </a:p>
          </p:txBody>
        </p:sp>
        <p:sp>
          <p:nvSpPr>
            <p:cNvPr id="10255" name="Text Box 47"/>
            <p:cNvSpPr txBox="1">
              <a:spLocks noChangeArrowheads="1"/>
            </p:cNvSpPr>
            <p:nvPr/>
          </p:nvSpPr>
          <p:spPr bwMode="auto">
            <a:xfrm>
              <a:off x="4065588" y="4303713"/>
              <a:ext cx="3603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F5</a:t>
              </a:r>
            </a:p>
          </p:txBody>
        </p:sp>
        <p:sp>
          <p:nvSpPr>
            <p:cNvPr id="10256" name="Text Box 48"/>
            <p:cNvSpPr txBox="1">
              <a:spLocks noChangeArrowheads="1"/>
            </p:cNvSpPr>
            <p:nvPr/>
          </p:nvSpPr>
          <p:spPr bwMode="auto">
            <a:xfrm>
              <a:off x="1760538" y="4605338"/>
              <a:ext cx="3603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</a:t>
              </a:r>
            </a:p>
          </p:txBody>
        </p:sp>
        <p:sp>
          <p:nvSpPr>
            <p:cNvPr id="10257" name="Text Box 49"/>
            <p:cNvSpPr txBox="1">
              <a:spLocks noChangeArrowheads="1"/>
            </p:cNvSpPr>
            <p:nvPr/>
          </p:nvSpPr>
          <p:spPr bwMode="auto">
            <a:xfrm>
              <a:off x="495300" y="3067050"/>
              <a:ext cx="57785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IRC</a:t>
              </a:r>
            </a:p>
          </p:txBody>
        </p:sp>
        <p:sp>
          <p:nvSpPr>
            <p:cNvPr id="10258" name="Text Box 50"/>
            <p:cNvSpPr txBox="1">
              <a:spLocks noChangeArrowheads="1"/>
            </p:cNvSpPr>
            <p:nvPr/>
          </p:nvSpPr>
          <p:spPr bwMode="auto">
            <a:xfrm>
              <a:off x="2193925" y="4664075"/>
              <a:ext cx="3603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F2</a:t>
              </a:r>
            </a:p>
          </p:txBody>
        </p:sp>
        <p:sp>
          <p:nvSpPr>
            <p:cNvPr id="10259" name="Text Box 51"/>
            <p:cNvSpPr txBox="1">
              <a:spLocks noChangeArrowheads="1"/>
            </p:cNvSpPr>
            <p:nvPr/>
          </p:nvSpPr>
          <p:spPr bwMode="auto">
            <a:xfrm>
              <a:off x="6081713" y="46767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F8</a:t>
              </a:r>
            </a:p>
          </p:txBody>
        </p:sp>
        <p:sp>
          <p:nvSpPr>
            <p:cNvPr id="10260" name="Text Box 52"/>
            <p:cNvSpPr txBox="1">
              <a:spLocks noChangeArrowheads="1"/>
            </p:cNvSpPr>
            <p:nvPr/>
          </p:nvSpPr>
          <p:spPr bwMode="auto">
            <a:xfrm>
              <a:off x="8174038" y="4014788"/>
              <a:ext cx="4318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F11</a:t>
              </a:r>
            </a:p>
          </p:txBody>
        </p:sp>
        <p:sp>
          <p:nvSpPr>
            <p:cNvPr id="10261" name="Text Box 53"/>
            <p:cNvSpPr txBox="1">
              <a:spLocks noChangeArrowheads="1"/>
            </p:cNvSpPr>
            <p:nvPr/>
          </p:nvSpPr>
          <p:spPr bwMode="auto">
            <a:xfrm>
              <a:off x="2841625" y="4591050"/>
              <a:ext cx="3603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F3</a:t>
              </a:r>
            </a:p>
          </p:txBody>
        </p:sp>
        <p:sp>
          <p:nvSpPr>
            <p:cNvPr id="10262" name="Text Box 54"/>
            <p:cNvSpPr txBox="1">
              <a:spLocks noChangeArrowheads="1"/>
            </p:cNvSpPr>
            <p:nvPr/>
          </p:nvSpPr>
          <p:spPr bwMode="auto">
            <a:xfrm>
              <a:off x="7021513" y="5181600"/>
              <a:ext cx="4318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F12</a:t>
              </a:r>
            </a:p>
          </p:txBody>
        </p:sp>
        <p:sp>
          <p:nvSpPr>
            <p:cNvPr id="10263" name="Text Box 55"/>
            <p:cNvSpPr txBox="1">
              <a:spLocks noChangeArrowheads="1"/>
            </p:cNvSpPr>
            <p:nvPr/>
          </p:nvSpPr>
          <p:spPr bwMode="auto">
            <a:xfrm>
              <a:off x="1547813" y="3933825"/>
              <a:ext cx="1322387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>
                  <a:solidFill>
                    <a:srgbClr val="030305"/>
                  </a:solidFill>
                  <a:latin typeface="Arial" charset="0"/>
                  <a:ea typeface="ＭＳ Ｐゴシック" pitchFamily="50" charset="-128"/>
                </a:rPr>
                <a:t>Production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>
                  <a:solidFill>
                    <a:srgbClr val="030305"/>
                  </a:solidFill>
                  <a:latin typeface="Arial" charset="0"/>
                  <a:ea typeface="ＭＳ Ｐゴシック" pitchFamily="50" charset="-128"/>
                </a:rPr>
                <a:t>Target</a:t>
              </a:r>
            </a:p>
          </p:txBody>
        </p:sp>
        <p:sp>
          <p:nvSpPr>
            <p:cNvPr id="10264" name="Text Box 56"/>
            <p:cNvSpPr txBox="1">
              <a:spLocks noChangeArrowheads="1"/>
            </p:cNvSpPr>
            <p:nvPr/>
          </p:nvSpPr>
          <p:spPr bwMode="auto">
            <a:xfrm>
              <a:off x="4238625" y="3062288"/>
              <a:ext cx="666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SRC</a:t>
              </a:r>
            </a:p>
          </p:txBody>
        </p:sp>
        <p:sp>
          <p:nvSpPr>
            <p:cNvPr id="10265" name="Rectangle 57"/>
            <p:cNvSpPr>
              <a:spLocks noChangeArrowheads="1"/>
            </p:cNvSpPr>
            <p:nvPr/>
          </p:nvSpPr>
          <p:spPr bwMode="auto">
            <a:xfrm rot="2052328">
              <a:off x="2771775" y="3860800"/>
              <a:ext cx="431800" cy="2889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6" name="Line 58"/>
            <p:cNvSpPr>
              <a:spLocks noChangeShapeType="1"/>
            </p:cNvSpPr>
            <p:nvPr/>
          </p:nvSpPr>
          <p:spPr bwMode="auto">
            <a:xfrm rot="10800000" flipV="1">
              <a:off x="1328738" y="4221163"/>
              <a:ext cx="219075" cy="2428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7" name="Freeform 59"/>
            <p:cNvSpPr>
              <a:spLocks/>
            </p:cNvSpPr>
            <p:nvPr/>
          </p:nvSpPr>
          <p:spPr bwMode="auto">
            <a:xfrm>
              <a:off x="2782888" y="5232400"/>
              <a:ext cx="3332162" cy="422275"/>
            </a:xfrm>
            <a:custGeom>
              <a:avLst/>
              <a:gdLst>
                <a:gd name="T0" fmla="*/ 2147483647 w 2099"/>
                <a:gd name="T1" fmla="*/ 2147483647 h 266"/>
                <a:gd name="T2" fmla="*/ 2147483647 w 2099"/>
                <a:gd name="T3" fmla="*/ 2147483647 h 266"/>
                <a:gd name="T4" fmla="*/ 2147483647 w 2099"/>
                <a:gd name="T5" fmla="*/ 0 h 266"/>
                <a:gd name="T6" fmla="*/ 2147483647 w 2099"/>
                <a:gd name="T7" fmla="*/ 2147483647 h 266"/>
                <a:gd name="T8" fmla="*/ 2147483647 w 2099"/>
                <a:gd name="T9" fmla="*/ 2147483647 h 266"/>
                <a:gd name="T10" fmla="*/ 2147483647 w 2099"/>
                <a:gd name="T11" fmla="*/ 2147483647 h 2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9"/>
                <a:gd name="T19" fmla="*/ 0 h 266"/>
                <a:gd name="T20" fmla="*/ 2099 w 2099"/>
                <a:gd name="T21" fmla="*/ 266 h 2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9" h="266">
                  <a:moveTo>
                    <a:pt x="2" y="266"/>
                  </a:moveTo>
                  <a:cubicBezTo>
                    <a:pt x="69" y="266"/>
                    <a:pt x="0" y="266"/>
                    <a:pt x="404" y="264"/>
                  </a:cubicBezTo>
                  <a:cubicBezTo>
                    <a:pt x="523" y="219"/>
                    <a:pt x="597" y="45"/>
                    <a:pt x="720" y="0"/>
                  </a:cubicBezTo>
                  <a:cubicBezTo>
                    <a:pt x="1140" y="2"/>
                    <a:pt x="720" y="0"/>
                    <a:pt x="1142" y="2"/>
                  </a:cubicBezTo>
                  <a:cubicBezTo>
                    <a:pt x="1261" y="46"/>
                    <a:pt x="1325" y="220"/>
                    <a:pt x="1432" y="264"/>
                  </a:cubicBezTo>
                  <a:cubicBezTo>
                    <a:pt x="1786" y="262"/>
                    <a:pt x="1960" y="258"/>
                    <a:pt x="2099" y="256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8" name="Freeform 60"/>
            <p:cNvSpPr>
              <a:spLocks/>
            </p:cNvSpPr>
            <p:nvPr/>
          </p:nvSpPr>
          <p:spPr bwMode="auto">
            <a:xfrm>
              <a:off x="6276975" y="4749800"/>
              <a:ext cx="2241550" cy="889000"/>
            </a:xfrm>
            <a:custGeom>
              <a:avLst/>
              <a:gdLst>
                <a:gd name="T0" fmla="*/ 0 w 1412"/>
                <a:gd name="T1" fmla="*/ 2147483647 h 560"/>
                <a:gd name="T2" fmla="*/ 2147483647 w 1412"/>
                <a:gd name="T3" fmla="*/ 2147483647 h 560"/>
                <a:gd name="T4" fmla="*/ 2147483647 w 1412"/>
                <a:gd name="T5" fmla="*/ 2147483647 h 560"/>
                <a:gd name="T6" fmla="*/ 2147483647 w 1412"/>
                <a:gd name="T7" fmla="*/ 0 h 5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2"/>
                <a:gd name="T13" fmla="*/ 0 h 560"/>
                <a:gd name="T14" fmla="*/ 1412 w 1412"/>
                <a:gd name="T15" fmla="*/ 560 h 5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2" h="560">
                  <a:moveTo>
                    <a:pt x="0" y="560"/>
                  </a:moveTo>
                  <a:cubicBezTo>
                    <a:pt x="354" y="558"/>
                    <a:pt x="30" y="548"/>
                    <a:pt x="212" y="560"/>
                  </a:cubicBezTo>
                  <a:cubicBezTo>
                    <a:pt x="484" y="320"/>
                    <a:pt x="796" y="160"/>
                    <a:pt x="972" y="16"/>
                  </a:cubicBezTo>
                  <a:cubicBezTo>
                    <a:pt x="1412" y="8"/>
                    <a:pt x="1314" y="3"/>
                    <a:pt x="1404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9" name="Freeform 61"/>
            <p:cNvSpPr>
              <a:spLocks/>
            </p:cNvSpPr>
            <p:nvPr/>
          </p:nvSpPr>
          <p:spPr bwMode="auto">
            <a:xfrm>
              <a:off x="933450" y="4752975"/>
              <a:ext cx="1647825" cy="876300"/>
            </a:xfrm>
            <a:custGeom>
              <a:avLst/>
              <a:gdLst>
                <a:gd name="T0" fmla="*/ 0 w 1038"/>
                <a:gd name="T1" fmla="*/ 0 h 552"/>
                <a:gd name="T2" fmla="*/ 2147483647 w 1038"/>
                <a:gd name="T3" fmla="*/ 2147483647 h 552"/>
                <a:gd name="T4" fmla="*/ 2147483647 w 1038"/>
                <a:gd name="T5" fmla="*/ 2147483647 h 552"/>
                <a:gd name="T6" fmla="*/ 2147483647 w 1038"/>
                <a:gd name="T7" fmla="*/ 2147483647 h 5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"/>
                <a:gd name="T13" fmla="*/ 0 h 552"/>
                <a:gd name="T14" fmla="*/ 1038 w 1038"/>
                <a:gd name="T15" fmla="*/ 552 h 5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" h="552">
                  <a:moveTo>
                    <a:pt x="0" y="0"/>
                  </a:moveTo>
                  <a:cubicBezTo>
                    <a:pt x="36" y="60"/>
                    <a:pt x="120" y="272"/>
                    <a:pt x="216" y="360"/>
                  </a:cubicBezTo>
                  <a:cubicBezTo>
                    <a:pt x="312" y="448"/>
                    <a:pt x="439" y="496"/>
                    <a:pt x="576" y="528"/>
                  </a:cubicBezTo>
                  <a:cubicBezTo>
                    <a:pt x="996" y="530"/>
                    <a:pt x="942" y="547"/>
                    <a:pt x="1038" y="552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1041400" y="4221163"/>
              <a:ext cx="7689850" cy="1171575"/>
              <a:chOff x="656" y="2659"/>
              <a:chExt cx="4844" cy="738"/>
            </a:xfrm>
          </p:grpSpPr>
          <p:sp>
            <p:nvSpPr>
              <p:cNvPr id="10276" name="Freeform 66"/>
              <p:cNvSpPr>
                <a:spLocks/>
              </p:cNvSpPr>
              <p:nvPr/>
            </p:nvSpPr>
            <p:spPr bwMode="auto">
              <a:xfrm rot="10800000">
                <a:off x="656" y="2712"/>
                <a:ext cx="1039" cy="667"/>
              </a:xfrm>
              <a:custGeom>
                <a:avLst/>
                <a:gdLst>
                  <a:gd name="T0" fmla="*/ 0 w 1039"/>
                  <a:gd name="T1" fmla="*/ 264 h 667"/>
                  <a:gd name="T2" fmla="*/ 373 w 1039"/>
                  <a:gd name="T3" fmla="*/ 265 h 667"/>
                  <a:gd name="T4" fmla="*/ 664 w 1039"/>
                  <a:gd name="T5" fmla="*/ 459 h 667"/>
                  <a:gd name="T6" fmla="*/ 821 w 1039"/>
                  <a:gd name="T7" fmla="*/ 667 h 667"/>
                  <a:gd name="T8" fmla="*/ 1039 w 1039"/>
                  <a:gd name="T9" fmla="*/ 535 h 667"/>
                  <a:gd name="T10" fmla="*/ 835 w 1039"/>
                  <a:gd name="T11" fmla="*/ 246 h 667"/>
                  <a:gd name="T12" fmla="*/ 450 w 1039"/>
                  <a:gd name="T13" fmla="*/ 0 h 667"/>
                  <a:gd name="T14" fmla="*/ 3 w 1039"/>
                  <a:gd name="T15" fmla="*/ 0 h 667"/>
                  <a:gd name="T16" fmla="*/ 0 w 1039"/>
                  <a:gd name="T17" fmla="*/ 264 h 6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9"/>
                  <a:gd name="T28" fmla="*/ 0 h 667"/>
                  <a:gd name="T29" fmla="*/ 1039 w 1039"/>
                  <a:gd name="T30" fmla="*/ 667 h 6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9" h="667">
                    <a:moveTo>
                      <a:pt x="0" y="264"/>
                    </a:moveTo>
                    <a:lnTo>
                      <a:pt x="373" y="265"/>
                    </a:lnTo>
                    <a:lnTo>
                      <a:pt x="664" y="459"/>
                    </a:lnTo>
                    <a:lnTo>
                      <a:pt x="821" y="667"/>
                    </a:lnTo>
                    <a:lnTo>
                      <a:pt x="1039" y="535"/>
                    </a:lnTo>
                    <a:lnTo>
                      <a:pt x="835" y="246"/>
                    </a:lnTo>
                    <a:lnTo>
                      <a:pt x="450" y="0"/>
                    </a:lnTo>
                    <a:lnTo>
                      <a:pt x="3" y="0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0000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77" name="Freeform 67"/>
              <p:cNvSpPr>
                <a:spLocks/>
              </p:cNvSpPr>
              <p:nvPr/>
            </p:nvSpPr>
            <p:spPr bwMode="auto">
              <a:xfrm rot="10800000">
                <a:off x="1713" y="2889"/>
                <a:ext cx="1950" cy="502"/>
              </a:xfrm>
              <a:custGeom>
                <a:avLst/>
                <a:gdLst>
                  <a:gd name="T0" fmla="*/ 0 w 1950"/>
                  <a:gd name="T1" fmla="*/ 270 h 502"/>
                  <a:gd name="T2" fmla="*/ 378 w 1950"/>
                  <a:gd name="T3" fmla="*/ 270 h 502"/>
                  <a:gd name="T4" fmla="*/ 740 w 1950"/>
                  <a:gd name="T5" fmla="*/ 502 h 502"/>
                  <a:gd name="T6" fmla="*/ 1244 w 1950"/>
                  <a:gd name="T7" fmla="*/ 502 h 502"/>
                  <a:gd name="T8" fmla="*/ 1596 w 1950"/>
                  <a:gd name="T9" fmla="*/ 282 h 502"/>
                  <a:gd name="T10" fmla="*/ 1950 w 1950"/>
                  <a:gd name="T11" fmla="*/ 276 h 502"/>
                  <a:gd name="T12" fmla="*/ 1944 w 1950"/>
                  <a:gd name="T13" fmla="*/ 12 h 502"/>
                  <a:gd name="T14" fmla="*/ 1482 w 1950"/>
                  <a:gd name="T15" fmla="*/ 12 h 502"/>
                  <a:gd name="T16" fmla="*/ 1172 w 1950"/>
                  <a:gd name="T17" fmla="*/ 238 h 502"/>
                  <a:gd name="T18" fmla="*/ 844 w 1950"/>
                  <a:gd name="T19" fmla="*/ 238 h 502"/>
                  <a:gd name="T20" fmla="*/ 450 w 1950"/>
                  <a:gd name="T21" fmla="*/ 0 h 502"/>
                  <a:gd name="T22" fmla="*/ 0 w 1950"/>
                  <a:gd name="T23" fmla="*/ 0 h 502"/>
                  <a:gd name="T24" fmla="*/ 0 w 1950"/>
                  <a:gd name="T25" fmla="*/ 270 h 5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50"/>
                  <a:gd name="T40" fmla="*/ 0 h 502"/>
                  <a:gd name="T41" fmla="*/ 1950 w 1950"/>
                  <a:gd name="T42" fmla="*/ 502 h 5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50" h="502">
                    <a:moveTo>
                      <a:pt x="0" y="270"/>
                    </a:moveTo>
                    <a:lnTo>
                      <a:pt x="378" y="270"/>
                    </a:lnTo>
                    <a:lnTo>
                      <a:pt x="740" y="502"/>
                    </a:lnTo>
                    <a:lnTo>
                      <a:pt x="1244" y="502"/>
                    </a:lnTo>
                    <a:lnTo>
                      <a:pt x="1596" y="282"/>
                    </a:lnTo>
                    <a:lnTo>
                      <a:pt x="1950" y="276"/>
                    </a:lnTo>
                    <a:lnTo>
                      <a:pt x="1944" y="12"/>
                    </a:lnTo>
                    <a:lnTo>
                      <a:pt x="1482" y="12"/>
                    </a:lnTo>
                    <a:lnTo>
                      <a:pt x="1172" y="238"/>
                    </a:lnTo>
                    <a:lnTo>
                      <a:pt x="844" y="238"/>
                    </a:lnTo>
                    <a:lnTo>
                      <a:pt x="450" y="0"/>
                    </a:lnTo>
                    <a:lnTo>
                      <a:pt x="0" y="0"/>
                    </a:lnTo>
                    <a:lnTo>
                      <a:pt x="0" y="270"/>
                    </a:lnTo>
                    <a:close/>
                  </a:path>
                </a:pathLst>
              </a:custGeom>
              <a:solidFill>
                <a:srgbClr val="FFFF00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78" name="Freeform 68"/>
              <p:cNvSpPr>
                <a:spLocks/>
              </p:cNvSpPr>
              <p:nvPr/>
            </p:nvSpPr>
            <p:spPr bwMode="auto">
              <a:xfrm rot="10800000">
                <a:off x="3963" y="2659"/>
                <a:ext cx="1537" cy="738"/>
              </a:xfrm>
              <a:custGeom>
                <a:avLst/>
                <a:gdLst>
                  <a:gd name="T0" fmla="*/ 0 w 1537"/>
                  <a:gd name="T1" fmla="*/ 471 h 738"/>
                  <a:gd name="T2" fmla="*/ 1 w 1537"/>
                  <a:gd name="T3" fmla="*/ 738 h 738"/>
                  <a:gd name="T4" fmla="*/ 582 w 1537"/>
                  <a:gd name="T5" fmla="*/ 737 h 738"/>
                  <a:gd name="T6" fmla="*/ 1369 w 1537"/>
                  <a:gd name="T7" fmla="*/ 278 h 738"/>
                  <a:gd name="T8" fmla="*/ 1537 w 1537"/>
                  <a:gd name="T9" fmla="*/ 276 h 738"/>
                  <a:gd name="T10" fmla="*/ 1537 w 1537"/>
                  <a:gd name="T11" fmla="*/ 0 h 738"/>
                  <a:gd name="T12" fmla="*/ 1348 w 1537"/>
                  <a:gd name="T13" fmla="*/ 5 h 738"/>
                  <a:gd name="T14" fmla="*/ 547 w 1537"/>
                  <a:gd name="T15" fmla="*/ 473 h 738"/>
                  <a:gd name="T16" fmla="*/ 0 w 1537"/>
                  <a:gd name="T17" fmla="*/ 471 h 7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37"/>
                  <a:gd name="T28" fmla="*/ 0 h 738"/>
                  <a:gd name="T29" fmla="*/ 1537 w 1537"/>
                  <a:gd name="T30" fmla="*/ 738 h 7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37" h="738">
                    <a:moveTo>
                      <a:pt x="0" y="471"/>
                    </a:moveTo>
                    <a:lnTo>
                      <a:pt x="1" y="738"/>
                    </a:lnTo>
                    <a:lnTo>
                      <a:pt x="582" y="737"/>
                    </a:lnTo>
                    <a:lnTo>
                      <a:pt x="1369" y="278"/>
                    </a:lnTo>
                    <a:lnTo>
                      <a:pt x="1537" y="276"/>
                    </a:lnTo>
                    <a:lnTo>
                      <a:pt x="1537" y="0"/>
                    </a:lnTo>
                    <a:lnTo>
                      <a:pt x="1348" y="5"/>
                    </a:lnTo>
                    <a:lnTo>
                      <a:pt x="547" y="473"/>
                    </a:lnTo>
                    <a:lnTo>
                      <a:pt x="0" y="471"/>
                    </a:lnTo>
                    <a:close/>
                  </a:path>
                </a:pathLst>
              </a:custGeom>
              <a:solidFill>
                <a:srgbClr val="66FF33">
                  <a:alpha val="3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0271" name="Text Box 62"/>
            <p:cNvSpPr txBox="1">
              <a:spLocks noChangeArrowheads="1"/>
            </p:cNvSpPr>
            <p:nvPr/>
          </p:nvSpPr>
          <p:spPr bwMode="auto">
            <a:xfrm>
              <a:off x="755650" y="5589588"/>
              <a:ext cx="14160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1st stage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　</a:t>
              </a: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separation</a:t>
              </a:r>
            </a:p>
          </p:txBody>
        </p:sp>
        <p:sp>
          <p:nvSpPr>
            <p:cNvPr id="10272" name="Text Box 63"/>
            <p:cNvSpPr txBox="1">
              <a:spLocks noChangeArrowheads="1"/>
            </p:cNvSpPr>
            <p:nvPr/>
          </p:nvSpPr>
          <p:spPr bwMode="auto">
            <a:xfrm>
              <a:off x="3671888" y="5805488"/>
              <a:ext cx="1198562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2nd stage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analysis </a:t>
              </a:r>
            </a:p>
          </p:txBody>
        </p:sp>
        <p:sp>
          <p:nvSpPr>
            <p:cNvPr id="10273" name="Text Box 64"/>
            <p:cNvSpPr txBox="1">
              <a:spLocks noChangeArrowheads="1"/>
            </p:cNvSpPr>
            <p:nvPr/>
          </p:nvSpPr>
          <p:spPr bwMode="auto">
            <a:xfrm>
              <a:off x="6477000" y="5791200"/>
              <a:ext cx="20447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ZeroDegree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analysis of 2ndary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reaction products</a:t>
              </a:r>
            </a:p>
          </p:txBody>
        </p:sp>
      </p:grpSp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850900" y="71438"/>
            <a:ext cx="82931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ja-JP" sz="2800" kern="0" smtClean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n-US" altLang="ja-JP" sz="2800" kern="0" smtClean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-ray spectroscopy</a:t>
            </a:r>
            <a:r>
              <a:rPr lang="en-US" altLang="ja-JP" sz="2800" kern="0" smtClean="0">
                <a:solidFill>
                  <a:srgbClr val="000000"/>
                </a:solidFill>
                <a:latin typeface="Arial"/>
                <a:ea typeface="ＭＳ Ｐゴシック"/>
              </a:rPr>
              <a:t> setup @ BigRIPS/ZeroDegree</a:t>
            </a:r>
            <a:endParaRPr lang="en-US" altLang="ja-JP" sz="28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4172969" y="5137089"/>
            <a:ext cx="2105064" cy="1720911"/>
            <a:chOff x="4467411" y="782155"/>
            <a:chExt cx="3288149" cy="3413811"/>
          </a:xfrm>
        </p:grpSpPr>
        <p:sp>
          <p:nvSpPr>
            <p:cNvPr id="74" name="四角形吹き出し 73"/>
            <p:cNvSpPr/>
            <p:nvPr/>
          </p:nvSpPr>
          <p:spPr bwMode="auto">
            <a:xfrm>
              <a:off x="4467411" y="782155"/>
              <a:ext cx="3288149" cy="3413811"/>
            </a:xfrm>
            <a:prstGeom prst="wedgeRectCallout">
              <a:avLst>
                <a:gd name="adj1" fmla="val 39572"/>
                <a:gd name="adj2" fmla="val -76735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auto">
            <a:xfrm>
              <a:off x="4470337" y="797646"/>
              <a:ext cx="3269737" cy="760435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4631765" y="858507"/>
              <a:ext cx="3033059" cy="67159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FFFFFF"/>
                  </a:solidFill>
                </a:rPr>
                <a:t>Target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pic>
          <p:nvPicPr>
            <p:cNvPr id="69" name="図 68" descr="presentation_ページ_1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26" t="18749" r="3109" b="53746"/>
            <a:stretch/>
          </p:blipFill>
          <p:spPr>
            <a:xfrm>
              <a:off x="4599363" y="1637332"/>
              <a:ext cx="3083553" cy="2558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291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22225" y="735174"/>
            <a:ext cx="9193213" cy="5572125"/>
            <a:chOff x="22225" y="1252537"/>
            <a:chExt cx="9193213" cy="5572125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22225" y="1252537"/>
              <a:ext cx="9193213" cy="5572125"/>
              <a:chOff x="14" y="789"/>
              <a:chExt cx="5791" cy="3510"/>
            </a:xfrm>
          </p:grpSpPr>
          <p:pic>
            <p:nvPicPr>
              <p:cNvPr id="10279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3341" r="3749"/>
              <a:stretch/>
            </p:blipFill>
            <p:spPr bwMode="auto">
              <a:xfrm rot="10800000">
                <a:off x="113" y="789"/>
                <a:ext cx="5647" cy="3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80" name="Rectangle 5"/>
              <p:cNvSpPr>
                <a:spLocks noChangeArrowheads="1"/>
              </p:cNvSpPr>
              <p:nvPr/>
            </p:nvSpPr>
            <p:spPr bwMode="auto">
              <a:xfrm rot="10800000">
                <a:off x="149" y="3320"/>
                <a:ext cx="5656" cy="8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1" name="Rectangle 6"/>
              <p:cNvSpPr>
                <a:spLocks noChangeArrowheads="1"/>
              </p:cNvSpPr>
              <p:nvPr/>
            </p:nvSpPr>
            <p:spPr bwMode="auto">
              <a:xfrm rot="10800000">
                <a:off x="5461" y="2416"/>
                <a:ext cx="344" cy="14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2" name="Rectangle 7"/>
              <p:cNvSpPr>
                <a:spLocks noChangeArrowheads="1"/>
              </p:cNvSpPr>
              <p:nvPr/>
            </p:nvSpPr>
            <p:spPr bwMode="auto">
              <a:xfrm rot="10800000">
                <a:off x="3463" y="3080"/>
                <a:ext cx="96" cy="96"/>
              </a:xfrm>
              <a:prstGeom prst="rect">
                <a:avLst/>
              </a:prstGeom>
              <a:solidFill>
                <a:srgbClr val="3399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3" name="Rectangle 8"/>
              <p:cNvSpPr>
                <a:spLocks noChangeArrowheads="1"/>
              </p:cNvSpPr>
              <p:nvPr/>
            </p:nvSpPr>
            <p:spPr bwMode="auto">
              <a:xfrm rot="10800000">
                <a:off x="2661" y="904"/>
                <a:ext cx="3144" cy="18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4" name="Rectangle 9"/>
              <p:cNvSpPr>
                <a:spLocks noChangeArrowheads="1"/>
              </p:cNvSpPr>
              <p:nvPr/>
            </p:nvSpPr>
            <p:spPr bwMode="auto">
              <a:xfrm rot="10800000">
                <a:off x="3668" y="862"/>
                <a:ext cx="2136" cy="7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5" name="Rectangle 10"/>
              <p:cNvSpPr>
                <a:spLocks noChangeArrowheads="1"/>
              </p:cNvSpPr>
              <p:nvPr/>
            </p:nvSpPr>
            <p:spPr bwMode="auto">
              <a:xfrm rot="10800000">
                <a:off x="404" y="796"/>
                <a:ext cx="2488" cy="6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6" name="Rectangle 11"/>
              <p:cNvSpPr>
                <a:spLocks noChangeArrowheads="1"/>
              </p:cNvSpPr>
              <p:nvPr/>
            </p:nvSpPr>
            <p:spPr bwMode="auto">
              <a:xfrm rot="10800000">
                <a:off x="4701" y="3000"/>
                <a:ext cx="1059" cy="110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7" name="Rectangle 12"/>
              <p:cNvSpPr>
                <a:spLocks noChangeArrowheads="1"/>
              </p:cNvSpPr>
              <p:nvPr/>
            </p:nvSpPr>
            <p:spPr bwMode="auto">
              <a:xfrm rot="10800000">
                <a:off x="164" y="2232"/>
                <a:ext cx="480" cy="18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8" name="Rectangle 13"/>
              <p:cNvSpPr>
                <a:spLocks noChangeArrowheads="1"/>
              </p:cNvSpPr>
              <p:nvPr/>
            </p:nvSpPr>
            <p:spPr bwMode="auto">
              <a:xfrm rot="7131209">
                <a:off x="468" y="2589"/>
                <a:ext cx="480" cy="13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89" name="Rectangle 14"/>
              <p:cNvSpPr>
                <a:spLocks noChangeArrowheads="1"/>
              </p:cNvSpPr>
              <p:nvPr/>
            </p:nvSpPr>
            <p:spPr bwMode="auto">
              <a:xfrm rot="10800000">
                <a:off x="2601" y="2898"/>
                <a:ext cx="96" cy="96"/>
              </a:xfrm>
              <a:prstGeom prst="rect">
                <a:avLst/>
              </a:prstGeom>
              <a:solidFill>
                <a:srgbClr val="3399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0" name="Rectangle 15"/>
              <p:cNvSpPr>
                <a:spLocks noChangeArrowheads="1"/>
              </p:cNvSpPr>
              <p:nvPr/>
            </p:nvSpPr>
            <p:spPr bwMode="auto">
              <a:xfrm rot="10800000">
                <a:off x="1140" y="2664"/>
                <a:ext cx="1856" cy="33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1" name="Freeform 16"/>
              <p:cNvSpPr>
                <a:spLocks/>
              </p:cNvSpPr>
              <p:nvPr/>
            </p:nvSpPr>
            <p:spPr bwMode="auto">
              <a:xfrm rot="10800000">
                <a:off x="1092" y="2328"/>
                <a:ext cx="472" cy="416"/>
              </a:xfrm>
              <a:custGeom>
                <a:avLst/>
                <a:gdLst>
                  <a:gd name="T0" fmla="*/ 0 w 472"/>
                  <a:gd name="T1" fmla="*/ 0 h 416"/>
                  <a:gd name="T2" fmla="*/ 0 w 472"/>
                  <a:gd name="T3" fmla="*/ 416 h 416"/>
                  <a:gd name="T4" fmla="*/ 240 w 472"/>
                  <a:gd name="T5" fmla="*/ 416 h 416"/>
                  <a:gd name="T6" fmla="*/ 472 w 472"/>
                  <a:gd name="T7" fmla="*/ 272 h 416"/>
                  <a:gd name="T8" fmla="*/ 472 w 472"/>
                  <a:gd name="T9" fmla="*/ 56 h 416"/>
                  <a:gd name="T10" fmla="*/ 0 w 472"/>
                  <a:gd name="T11" fmla="*/ 0 h 4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2"/>
                  <a:gd name="T19" fmla="*/ 0 h 416"/>
                  <a:gd name="T20" fmla="*/ 472 w 472"/>
                  <a:gd name="T21" fmla="*/ 416 h 4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2" h="416">
                    <a:moveTo>
                      <a:pt x="0" y="0"/>
                    </a:moveTo>
                    <a:lnTo>
                      <a:pt x="0" y="416"/>
                    </a:lnTo>
                    <a:lnTo>
                      <a:pt x="240" y="416"/>
                    </a:lnTo>
                    <a:lnTo>
                      <a:pt x="472" y="272"/>
                    </a:lnTo>
                    <a:lnTo>
                      <a:pt x="472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2" name="Rectangle 17"/>
              <p:cNvSpPr>
                <a:spLocks noChangeArrowheads="1"/>
              </p:cNvSpPr>
              <p:nvPr/>
            </p:nvSpPr>
            <p:spPr bwMode="auto">
              <a:xfrm rot="10800000">
                <a:off x="2964" y="2744"/>
                <a:ext cx="1400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3" name="Freeform 18"/>
              <p:cNvSpPr>
                <a:spLocks/>
              </p:cNvSpPr>
              <p:nvPr/>
            </p:nvSpPr>
            <p:spPr bwMode="auto">
              <a:xfrm rot="10800000">
                <a:off x="548" y="2576"/>
                <a:ext cx="384" cy="624"/>
              </a:xfrm>
              <a:custGeom>
                <a:avLst/>
                <a:gdLst>
                  <a:gd name="T0" fmla="*/ 0 w 384"/>
                  <a:gd name="T1" fmla="*/ 0 h 624"/>
                  <a:gd name="T2" fmla="*/ 352 w 384"/>
                  <a:gd name="T3" fmla="*/ 624 h 624"/>
                  <a:gd name="T4" fmla="*/ 384 w 384"/>
                  <a:gd name="T5" fmla="*/ 64 h 62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624"/>
                  <a:gd name="T11" fmla="*/ 384 w 384"/>
                  <a:gd name="T12" fmla="*/ 624 h 6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624">
                    <a:moveTo>
                      <a:pt x="0" y="0"/>
                    </a:moveTo>
                    <a:lnTo>
                      <a:pt x="352" y="624"/>
                    </a:lnTo>
                    <a:lnTo>
                      <a:pt x="384" y="6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4" name="Freeform 19"/>
              <p:cNvSpPr>
                <a:spLocks/>
              </p:cNvSpPr>
              <p:nvPr/>
            </p:nvSpPr>
            <p:spPr bwMode="auto">
              <a:xfrm rot="10800000">
                <a:off x="836" y="2696"/>
                <a:ext cx="440" cy="304"/>
              </a:xfrm>
              <a:custGeom>
                <a:avLst/>
                <a:gdLst>
                  <a:gd name="T0" fmla="*/ 224 w 440"/>
                  <a:gd name="T1" fmla="*/ 0 h 304"/>
                  <a:gd name="T2" fmla="*/ 440 w 440"/>
                  <a:gd name="T3" fmla="*/ 304 h 304"/>
                  <a:gd name="T4" fmla="*/ 0 w 440"/>
                  <a:gd name="T5" fmla="*/ 304 h 304"/>
                  <a:gd name="T6" fmla="*/ 0 60000 65536"/>
                  <a:gd name="T7" fmla="*/ 0 60000 65536"/>
                  <a:gd name="T8" fmla="*/ 0 60000 65536"/>
                  <a:gd name="T9" fmla="*/ 0 w 440"/>
                  <a:gd name="T10" fmla="*/ 0 h 304"/>
                  <a:gd name="T11" fmla="*/ 440 w 440"/>
                  <a:gd name="T12" fmla="*/ 304 h 3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0" h="304">
                    <a:moveTo>
                      <a:pt x="224" y="0"/>
                    </a:moveTo>
                    <a:lnTo>
                      <a:pt x="440" y="304"/>
                    </a:lnTo>
                    <a:lnTo>
                      <a:pt x="0" y="30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5" name="Freeform 20"/>
              <p:cNvSpPr>
                <a:spLocks/>
              </p:cNvSpPr>
              <p:nvPr/>
            </p:nvSpPr>
            <p:spPr bwMode="auto">
              <a:xfrm rot="10800000">
                <a:off x="964" y="2256"/>
                <a:ext cx="600" cy="472"/>
              </a:xfrm>
              <a:custGeom>
                <a:avLst/>
                <a:gdLst>
                  <a:gd name="T0" fmla="*/ 0 w 600"/>
                  <a:gd name="T1" fmla="*/ 472 h 472"/>
                  <a:gd name="T2" fmla="*/ 336 w 600"/>
                  <a:gd name="T3" fmla="*/ 472 h 472"/>
                  <a:gd name="T4" fmla="*/ 600 w 600"/>
                  <a:gd name="T5" fmla="*/ 328 h 472"/>
                  <a:gd name="T6" fmla="*/ 600 w 600"/>
                  <a:gd name="T7" fmla="*/ 0 h 472"/>
                  <a:gd name="T8" fmla="*/ 408 w 600"/>
                  <a:gd name="T9" fmla="*/ 0 h 472"/>
                  <a:gd name="T10" fmla="*/ 8 w 600"/>
                  <a:gd name="T11" fmla="*/ 368 h 4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0"/>
                  <a:gd name="T19" fmla="*/ 0 h 472"/>
                  <a:gd name="T20" fmla="*/ 600 w 600"/>
                  <a:gd name="T21" fmla="*/ 472 h 4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0" h="472">
                    <a:moveTo>
                      <a:pt x="0" y="472"/>
                    </a:moveTo>
                    <a:lnTo>
                      <a:pt x="336" y="472"/>
                    </a:lnTo>
                    <a:lnTo>
                      <a:pt x="600" y="328"/>
                    </a:lnTo>
                    <a:lnTo>
                      <a:pt x="600" y="0"/>
                    </a:lnTo>
                    <a:lnTo>
                      <a:pt x="408" y="0"/>
                    </a:lnTo>
                    <a:lnTo>
                      <a:pt x="8" y="368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6" name="Rectangle 21"/>
              <p:cNvSpPr>
                <a:spLocks noChangeArrowheads="1"/>
              </p:cNvSpPr>
              <p:nvPr/>
            </p:nvSpPr>
            <p:spPr bwMode="auto">
              <a:xfrm rot="10800000">
                <a:off x="4573" y="2696"/>
                <a:ext cx="216" cy="12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7" name="Freeform 22"/>
              <p:cNvSpPr>
                <a:spLocks/>
              </p:cNvSpPr>
              <p:nvPr/>
            </p:nvSpPr>
            <p:spPr bwMode="auto">
              <a:xfrm rot="10800000">
                <a:off x="4415" y="3042"/>
                <a:ext cx="357" cy="111"/>
              </a:xfrm>
              <a:custGeom>
                <a:avLst/>
                <a:gdLst>
                  <a:gd name="T0" fmla="*/ 0 w 357"/>
                  <a:gd name="T1" fmla="*/ 0 h 111"/>
                  <a:gd name="T2" fmla="*/ 0 w 357"/>
                  <a:gd name="T3" fmla="*/ 111 h 111"/>
                  <a:gd name="T4" fmla="*/ 228 w 357"/>
                  <a:gd name="T5" fmla="*/ 108 h 111"/>
                  <a:gd name="T6" fmla="*/ 246 w 357"/>
                  <a:gd name="T7" fmla="*/ 57 h 111"/>
                  <a:gd name="T8" fmla="*/ 357 w 357"/>
                  <a:gd name="T9" fmla="*/ 3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7"/>
                  <a:gd name="T16" fmla="*/ 0 h 111"/>
                  <a:gd name="T17" fmla="*/ 357 w 357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7" h="111">
                    <a:moveTo>
                      <a:pt x="0" y="0"/>
                    </a:moveTo>
                    <a:lnTo>
                      <a:pt x="0" y="111"/>
                    </a:lnTo>
                    <a:lnTo>
                      <a:pt x="228" y="108"/>
                    </a:lnTo>
                    <a:lnTo>
                      <a:pt x="246" y="57"/>
                    </a:lnTo>
                    <a:lnTo>
                      <a:pt x="357" y="3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8" name="Freeform 23"/>
              <p:cNvSpPr>
                <a:spLocks/>
              </p:cNvSpPr>
              <p:nvPr/>
            </p:nvSpPr>
            <p:spPr bwMode="auto">
              <a:xfrm rot="10800000">
                <a:off x="3055" y="3006"/>
                <a:ext cx="1389" cy="195"/>
              </a:xfrm>
              <a:custGeom>
                <a:avLst/>
                <a:gdLst>
                  <a:gd name="T0" fmla="*/ 0 w 1389"/>
                  <a:gd name="T1" fmla="*/ 168 h 195"/>
                  <a:gd name="T2" fmla="*/ 171 w 1389"/>
                  <a:gd name="T3" fmla="*/ 66 h 195"/>
                  <a:gd name="T4" fmla="*/ 675 w 1389"/>
                  <a:gd name="T5" fmla="*/ 66 h 195"/>
                  <a:gd name="T6" fmla="*/ 675 w 1389"/>
                  <a:gd name="T7" fmla="*/ 0 h 195"/>
                  <a:gd name="T8" fmla="*/ 807 w 1389"/>
                  <a:gd name="T9" fmla="*/ 0 h 195"/>
                  <a:gd name="T10" fmla="*/ 1233 w 1389"/>
                  <a:gd name="T11" fmla="*/ 21 h 195"/>
                  <a:gd name="T12" fmla="*/ 1389 w 1389"/>
                  <a:gd name="T13" fmla="*/ 111 h 195"/>
                  <a:gd name="T14" fmla="*/ 1389 w 1389"/>
                  <a:gd name="T15" fmla="*/ 195 h 19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9"/>
                  <a:gd name="T25" fmla="*/ 0 h 195"/>
                  <a:gd name="T26" fmla="*/ 1389 w 1389"/>
                  <a:gd name="T27" fmla="*/ 195 h 19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9" h="195">
                    <a:moveTo>
                      <a:pt x="0" y="168"/>
                    </a:moveTo>
                    <a:lnTo>
                      <a:pt x="171" y="66"/>
                    </a:lnTo>
                    <a:lnTo>
                      <a:pt x="675" y="66"/>
                    </a:lnTo>
                    <a:lnTo>
                      <a:pt x="675" y="0"/>
                    </a:lnTo>
                    <a:lnTo>
                      <a:pt x="807" y="0"/>
                    </a:lnTo>
                    <a:lnTo>
                      <a:pt x="1233" y="21"/>
                    </a:lnTo>
                    <a:lnTo>
                      <a:pt x="1389" y="111"/>
                    </a:lnTo>
                    <a:lnTo>
                      <a:pt x="1389" y="195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99" name="Freeform 24"/>
              <p:cNvSpPr>
                <a:spLocks/>
              </p:cNvSpPr>
              <p:nvPr/>
            </p:nvSpPr>
            <p:spPr bwMode="auto">
              <a:xfrm rot="10800000">
                <a:off x="3057" y="3183"/>
                <a:ext cx="134" cy="183"/>
              </a:xfrm>
              <a:custGeom>
                <a:avLst/>
                <a:gdLst>
                  <a:gd name="T0" fmla="*/ 5 w 134"/>
                  <a:gd name="T1" fmla="*/ 18 h 183"/>
                  <a:gd name="T2" fmla="*/ 2 w 134"/>
                  <a:gd name="T3" fmla="*/ 45 h 183"/>
                  <a:gd name="T4" fmla="*/ 8 w 134"/>
                  <a:gd name="T5" fmla="*/ 120 h 183"/>
                  <a:gd name="T6" fmla="*/ 134 w 134"/>
                  <a:gd name="T7" fmla="*/ 183 h 183"/>
                  <a:gd name="T8" fmla="*/ 125 w 134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183"/>
                  <a:gd name="T17" fmla="*/ 134 w 134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183">
                    <a:moveTo>
                      <a:pt x="5" y="18"/>
                    </a:moveTo>
                    <a:cubicBezTo>
                      <a:pt x="0" y="33"/>
                      <a:pt x="2" y="24"/>
                      <a:pt x="2" y="45"/>
                    </a:cubicBezTo>
                    <a:lnTo>
                      <a:pt x="8" y="120"/>
                    </a:lnTo>
                    <a:lnTo>
                      <a:pt x="134" y="183"/>
                    </a:lnTo>
                    <a:lnTo>
                      <a:pt x="125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0" name="Freeform 25"/>
              <p:cNvSpPr>
                <a:spLocks/>
              </p:cNvSpPr>
              <p:nvPr/>
            </p:nvSpPr>
            <p:spPr bwMode="auto">
              <a:xfrm rot="10800000">
                <a:off x="749" y="2412"/>
                <a:ext cx="1098" cy="813"/>
              </a:xfrm>
              <a:custGeom>
                <a:avLst/>
                <a:gdLst>
                  <a:gd name="T0" fmla="*/ 0 w 1098"/>
                  <a:gd name="T1" fmla="*/ 21 h 813"/>
                  <a:gd name="T2" fmla="*/ 0 w 1098"/>
                  <a:gd name="T3" fmla="*/ 162 h 813"/>
                  <a:gd name="T4" fmla="*/ 987 w 1098"/>
                  <a:gd name="T5" fmla="*/ 813 h 813"/>
                  <a:gd name="T6" fmla="*/ 1059 w 1098"/>
                  <a:gd name="T7" fmla="*/ 765 h 813"/>
                  <a:gd name="T8" fmla="*/ 1095 w 1098"/>
                  <a:gd name="T9" fmla="*/ 660 h 813"/>
                  <a:gd name="T10" fmla="*/ 1098 w 1098"/>
                  <a:gd name="T11" fmla="*/ 534 h 813"/>
                  <a:gd name="T12" fmla="*/ 942 w 1098"/>
                  <a:gd name="T13" fmla="*/ 276 h 813"/>
                  <a:gd name="T14" fmla="*/ 840 w 1098"/>
                  <a:gd name="T15" fmla="*/ 174 h 813"/>
                  <a:gd name="T16" fmla="*/ 603 w 1098"/>
                  <a:gd name="T17" fmla="*/ 45 h 813"/>
                  <a:gd name="T18" fmla="*/ 510 w 1098"/>
                  <a:gd name="T19" fmla="*/ 9 h 813"/>
                  <a:gd name="T20" fmla="*/ 165 w 1098"/>
                  <a:gd name="T21" fmla="*/ 0 h 8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8"/>
                  <a:gd name="T34" fmla="*/ 0 h 813"/>
                  <a:gd name="T35" fmla="*/ 1098 w 1098"/>
                  <a:gd name="T36" fmla="*/ 813 h 8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8" h="813">
                    <a:moveTo>
                      <a:pt x="0" y="21"/>
                    </a:moveTo>
                    <a:lnTo>
                      <a:pt x="0" y="162"/>
                    </a:lnTo>
                    <a:lnTo>
                      <a:pt x="987" y="813"/>
                    </a:lnTo>
                    <a:lnTo>
                      <a:pt x="1059" y="765"/>
                    </a:lnTo>
                    <a:lnTo>
                      <a:pt x="1095" y="660"/>
                    </a:lnTo>
                    <a:lnTo>
                      <a:pt x="1098" y="534"/>
                    </a:lnTo>
                    <a:lnTo>
                      <a:pt x="942" y="276"/>
                    </a:lnTo>
                    <a:lnTo>
                      <a:pt x="840" y="174"/>
                    </a:lnTo>
                    <a:lnTo>
                      <a:pt x="603" y="45"/>
                    </a:lnTo>
                    <a:lnTo>
                      <a:pt x="510" y="9"/>
                    </a:lnTo>
                    <a:lnTo>
                      <a:pt x="165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1" name="Freeform 26"/>
              <p:cNvSpPr>
                <a:spLocks/>
              </p:cNvSpPr>
              <p:nvPr/>
            </p:nvSpPr>
            <p:spPr bwMode="auto">
              <a:xfrm rot="10800000">
                <a:off x="628" y="2112"/>
                <a:ext cx="765" cy="435"/>
              </a:xfrm>
              <a:custGeom>
                <a:avLst/>
                <a:gdLst>
                  <a:gd name="T0" fmla="*/ 0 w 765"/>
                  <a:gd name="T1" fmla="*/ 387 h 435"/>
                  <a:gd name="T2" fmla="*/ 12 w 765"/>
                  <a:gd name="T3" fmla="*/ 435 h 435"/>
                  <a:gd name="T4" fmla="*/ 390 w 765"/>
                  <a:gd name="T5" fmla="*/ 300 h 435"/>
                  <a:gd name="T6" fmla="*/ 495 w 765"/>
                  <a:gd name="T7" fmla="*/ 306 h 435"/>
                  <a:gd name="T8" fmla="*/ 585 w 765"/>
                  <a:gd name="T9" fmla="*/ 276 h 435"/>
                  <a:gd name="T10" fmla="*/ 765 w 765"/>
                  <a:gd name="T11" fmla="*/ 279 h 435"/>
                  <a:gd name="T12" fmla="*/ 687 w 765"/>
                  <a:gd name="T13" fmla="*/ 0 h 435"/>
                  <a:gd name="T14" fmla="*/ 651 w 765"/>
                  <a:gd name="T15" fmla="*/ 78 h 435"/>
                  <a:gd name="T16" fmla="*/ 678 w 765"/>
                  <a:gd name="T17" fmla="*/ 138 h 435"/>
                  <a:gd name="T18" fmla="*/ 513 w 765"/>
                  <a:gd name="T19" fmla="*/ 246 h 435"/>
                  <a:gd name="T20" fmla="*/ 63 w 765"/>
                  <a:gd name="T21" fmla="*/ 381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5"/>
                  <a:gd name="T34" fmla="*/ 0 h 435"/>
                  <a:gd name="T35" fmla="*/ 765 w 765"/>
                  <a:gd name="T36" fmla="*/ 435 h 4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5" h="435">
                    <a:moveTo>
                      <a:pt x="0" y="387"/>
                    </a:moveTo>
                    <a:lnTo>
                      <a:pt x="12" y="435"/>
                    </a:lnTo>
                    <a:lnTo>
                      <a:pt x="390" y="300"/>
                    </a:lnTo>
                    <a:lnTo>
                      <a:pt x="495" y="306"/>
                    </a:lnTo>
                    <a:lnTo>
                      <a:pt x="585" y="276"/>
                    </a:lnTo>
                    <a:lnTo>
                      <a:pt x="765" y="279"/>
                    </a:lnTo>
                    <a:lnTo>
                      <a:pt x="687" y="0"/>
                    </a:lnTo>
                    <a:lnTo>
                      <a:pt x="651" y="78"/>
                    </a:lnTo>
                    <a:lnTo>
                      <a:pt x="678" y="138"/>
                    </a:lnTo>
                    <a:lnTo>
                      <a:pt x="513" y="246"/>
                    </a:lnTo>
                    <a:lnTo>
                      <a:pt x="63" y="381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2" name="Freeform 27"/>
              <p:cNvSpPr>
                <a:spLocks/>
              </p:cNvSpPr>
              <p:nvPr/>
            </p:nvSpPr>
            <p:spPr bwMode="auto">
              <a:xfrm rot="10800000">
                <a:off x="1504" y="1773"/>
                <a:ext cx="1233" cy="969"/>
              </a:xfrm>
              <a:custGeom>
                <a:avLst/>
                <a:gdLst>
                  <a:gd name="T0" fmla="*/ 0 w 1233"/>
                  <a:gd name="T1" fmla="*/ 9 h 969"/>
                  <a:gd name="T2" fmla="*/ 0 w 1233"/>
                  <a:gd name="T3" fmla="*/ 894 h 969"/>
                  <a:gd name="T4" fmla="*/ 84 w 1233"/>
                  <a:gd name="T5" fmla="*/ 969 h 969"/>
                  <a:gd name="T6" fmla="*/ 165 w 1233"/>
                  <a:gd name="T7" fmla="*/ 837 h 969"/>
                  <a:gd name="T8" fmla="*/ 207 w 1233"/>
                  <a:gd name="T9" fmla="*/ 375 h 969"/>
                  <a:gd name="T10" fmla="*/ 312 w 1233"/>
                  <a:gd name="T11" fmla="*/ 357 h 969"/>
                  <a:gd name="T12" fmla="*/ 357 w 1233"/>
                  <a:gd name="T13" fmla="*/ 141 h 969"/>
                  <a:gd name="T14" fmla="*/ 912 w 1233"/>
                  <a:gd name="T15" fmla="*/ 186 h 969"/>
                  <a:gd name="T16" fmla="*/ 858 w 1233"/>
                  <a:gd name="T17" fmla="*/ 342 h 969"/>
                  <a:gd name="T18" fmla="*/ 885 w 1233"/>
                  <a:gd name="T19" fmla="*/ 357 h 969"/>
                  <a:gd name="T20" fmla="*/ 936 w 1233"/>
                  <a:gd name="T21" fmla="*/ 351 h 969"/>
                  <a:gd name="T22" fmla="*/ 1119 w 1233"/>
                  <a:gd name="T23" fmla="*/ 533 h 969"/>
                  <a:gd name="T24" fmla="*/ 1233 w 1233"/>
                  <a:gd name="T25" fmla="*/ 536 h 969"/>
                  <a:gd name="T26" fmla="*/ 1212 w 1233"/>
                  <a:gd name="T27" fmla="*/ 0 h 96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33"/>
                  <a:gd name="T43" fmla="*/ 0 h 969"/>
                  <a:gd name="T44" fmla="*/ 1233 w 1233"/>
                  <a:gd name="T45" fmla="*/ 969 h 96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33" h="969">
                    <a:moveTo>
                      <a:pt x="0" y="9"/>
                    </a:moveTo>
                    <a:lnTo>
                      <a:pt x="0" y="894"/>
                    </a:lnTo>
                    <a:lnTo>
                      <a:pt x="84" y="969"/>
                    </a:lnTo>
                    <a:lnTo>
                      <a:pt x="165" y="837"/>
                    </a:lnTo>
                    <a:lnTo>
                      <a:pt x="207" y="375"/>
                    </a:lnTo>
                    <a:lnTo>
                      <a:pt x="312" y="357"/>
                    </a:lnTo>
                    <a:lnTo>
                      <a:pt x="357" y="141"/>
                    </a:lnTo>
                    <a:lnTo>
                      <a:pt x="912" y="186"/>
                    </a:lnTo>
                    <a:lnTo>
                      <a:pt x="858" y="342"/>
                    </a:lnTo>
                    <a:lnTo>
                      <a:pt x="885" y="357"/>
                    </a:lnTo>
                    <a:lnTo>
                      <a:pt x="936" y="351"/>
                    </a:lnTo>
                    <a:lnTo>
                      <a:pt x="1119" y="533"/>
                    </a:lnTo>
                    <a:lnTo>
                      <a:pt x="1233" y="536"/>
                    </a:lnTo>
                    <a:lnTo>
                      <a:pt x="1212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3" name="Freeform 28"/>
              <p:cNvSpPr>
                <a:spLocks/>
              </p:cNvSpPr>
              <p:nvPr/>
            </p:nvSpPr>
            <p:spPr bwMode="auto">
              <a:xfrm rot="10800000">
                <a:off x="514" y="1414"/>
                <a:ext cx="2139" cy="768"/>
              </a:xfrm>
              <a:custGeom>
                <a:avLst/>
                <a:gdLst>
                  <a:gd name="T0" fmla="*/ 0 w 2139"/>
                  <a:gd name="T1" fmla="*/ 429 h 768"/>
                  <a:gd name="T2" fmla="*/ 0 w 2139"/>
                  <a:gd name="T3" fmla="*/ 744 h 768"/>
                  <a:gd name="T4" fmla="*/ 2139 w 2139"/>
                  <a:gd name="T5" fmla="*/ 744 h 768"/>
                  <a:gd name="T6" fmla="*/ 2139 w 2139"/>
                  <a:gd name="T7" fmla="*/ 768 h 768"/>
                  <a:gd name="T8" fmla="*/ 2136 w 2139"/>
                  <a:gd name="T9" fmla="*/ 708 h 768"/>
                  <a:gd name="T10" fmla="*/ 2019 w 2139"/>
                  <a:gd name="T11" fmla="*/ 663 h 768"/>
                  <a:gd name="T12" fmla="*/ 1134 w 2139"/>
                  <a:gd name="T13" fmla="*/ 672 h 768"/>
                  <a:gd name="T14" fmla="*/ 1133 w 2139"/>
                  <a:gd name="T15" fmla="*/ 290 h 768"/>
                  <a:gd name="T16" fmla="*/ 1271 w 2139"/>
                  <a:gd name="T17" fmla="*/ 294 h 768"/>
                  <a:gd name="T18" fmla="*/ 1316 w 2139"/>
                  <a:gd name="T19" fmla="*/ 264 h 768"/>
                  <a:gd name="T20" fmla="*/ 1335 w 2139"/>
                  <a:gd name="T21" fmla="*/ 14 h 768"/>
                  <a:gd name="T22" fmla="*/ 918 w 2139"/>
                  <a:gd name="T23" fmla="*/ 0 h 768"/>
                  <a:gd name="T24" fmla="*/ 929 w 2139"/>
                  <a:gd name="T25" fmla="*/ 299 h 768"/>
                  <a:gd name="T26" fmla="*/ 791 w 2139"/>
                  <a:gd name="T27" fmla="*/ 321 h 768"/>
                  <a:gd name="T28" fmla="*/ 551 w 2139"/>
                  <a:gd name="T29" fmla="*/ 509 h 768"/>
                  <a:gd name="T30" fmla="*/ 207 w 2139"/>
                  <a:gd name="T31" fmla="*/ 293 h 768"/>
                  <a:gd name="T32" fmla="*/ 137 w 2139"/>
                  <a:gd name="T33" fmla="*/ 341 h 768"/>
                  <a:gd name="T34" fmla="*/ 81 w 2139"/>
                  <a:gd name="T35" fmla="*/ 453 h 768"/>
                  <a:gd name="T36" fmla="*/ 77 w 2139"/>
                  <a:gd name="T37" fmla="*/ 498 h 768"/>
                  <a:gd name="T38" fmla="*/ 98 w 2139"/>
                  <a:gd name="T39" fmla="*/ 569 h 768"/>
                  <a:gd name="T40" fmla="*/ 98 w 2139"/>
                  <a:gd name="T41" fmla="*/ 567 h 768"/>
                  <a:gd name="T42" fmla="*/ 693 w 2139"/>
                  <a:gd name="T43" fmla="*/ 594 h 768"/>
                  <a:gd name="T44" fmla="*/ 752 w 2139"/>
                  <a:gd name="T45" fmla="*/ 629 h 768"/>
                  <a:gd name="T46" fmla="*/ 698 w 2139"/>
                  <a:gd name="T47" fmla="*/ 671 h 768"/>
                  <a:gd name="T48" fmla="*/ 36 w 2139"/>
                  <a:gd name="T49" fmla="*/ 672 h 768"/>
                  <a:gd name="T50" fmla="*/ 32 w 2139"/>
                  <a:gd name="T51" fmla="*/ 662 h 768"/>
                  <a:gd name="T52" fmla="*/ 24 w 2139"/>
                  <a:gd name="T53" fmla="*/ 303 h 76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39"/>
                  <a:gd name="T82" fmla="*/ 0 h 768"/>
                  <a:gd name="T83" fmla="*/ 2139 w 2139"/>
                  <a:gd name="T84" fmla="*/ 768 h 76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39" h="768">
                    <a:moveTo>
                      <a:pt x="0" y="429"/>
                    </a:moveTo>
                    <a:lnTo>
                      <a:pt x="0" y="744"/>
                    </a:lnTo>
                    <a:lnTo>
                      <a:pt x="2139" y="744"/>
                    </a:lnTo>
                    <a:lnTo>
                      <a:pt x="2139" y="768"/>
                    </a:lnTo>
                    <a:lnTo>
                      <a:pt x="2136" y="708"/>
                    </a:lnTo>
                    <a:lnTo>
                      <a:pt x="2019" y="663"/>
                    </a:lnTo>
                    <a:lnTo>
                      <a:pt x="1134" y="672"/>
                    </a:lnTo>
                    <a:lnTo>
                      <a:pt x="1133" y="290"/>
                    </a:lnTo>
                    <a:lnTo>
                      <a:pt x="1271" y="294"/>
                    </a:lnTo>
                    <a:lnTo>
                      <a:pt x="1316" y="264"/>
                    </a:lnTo>
                    <a:lnTo>
                      <a:pt x="1335" y="14"/>
                    </a:lnTo>
                    <a:lnTo>
                      <a:pt x="918" y="0"/>
                    </a:lnTo>
                    <a:lnTo>
                      <a:pt x="929" y="299"/>
                    </a:lnTo>
                    <a:lnTo>
                      <a:pt x="791" y="321"/>
                    </a:lnTo>
                    <a:lnTo>
                      <a:pt x="551" y="509"/>
                    </a:lnTo>
                    <a:lnTo>
                      <a:pt x="207" y="293"/>
                    </a:lnTo>
                    <a:lnTo>
                      <a:pt x="137" y="341"/>
                    </a:lnTo>
                    <a:lnTo>
                      <a:pt x="81" y="453"/>
                    </a:lnTo>
                    <a:lnTo>
                      <a:pt x="77" y="498"/>
                    </a:lnTo>
                    <a:lnTo>
                      <a:pt x="98" y="569"/>
                    </a:lnTo>
                    <a:lnTo>
                      <a:pt x="98" y="567"/>
                    </a:lnTo>
                    <a:lnTo>
                      <a:pt x="693" y="594"/>
                    </a:lnTo>
                    <a:lnTo>
                      <a:pt x="752" y="629"/>
                    </a:lnTo>
                    <a:lnTo>
                      <a:pt x="698" y="671"/>
                    </a:lnTo>
                    <a:lnTo>
                      <a:pt x="36" y="672"/>
                    </a:lnTo>
                    <a:lnTo>
                      <a:pt x="32" y="662"/>
                    </a:lnTo>
                    <a:lnTo>
                      <a:pt x="24" y="303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4" name="Line 29"/>
              <p:cNvSpPr>
                <a:spLocks noChangeShapeType="1"/>
              </p:cNvSpPr>
              <p:nvPr/>
            </p:nvSpPr>
            <p:spPr bwMode="auto">
              <a:xfrm rot="10800000" flipV="1">
                <a:off x="1513" y="1556"/>
                <a:ext cx="417" cy="27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5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1441" y="1538"/>
                <a:ext cx="49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6" name="Freeform 31"/>
              <p:cNvSpPr>
                <a:spLocks/>
              </p:cNvSpPr>
              <p:nvPr/>
            </p:nvSpPr>
            <p:spPr bwMode="auto">
              <a:xfrm rot="10800000">
                <a:off x="17" y="1396"/>
                <a:ext cx="744" cy="960"/>
              </a:xfrm>
              <a:custGeom>
                <a:avLst/>
                <a:gdLst>
                  <a:gd name="T0" fmla="*/ 12 w 744"/>
                  <a:gd name="T1" fmla="*/ 99 h 960"/>
                  <a:gd name="T2" fmla="*/ 0 w 744"/>
                  <a:gd name="T3" fmla="*/ 210 h 960"/>
                  <a:gd name="T4" fmla="*/ 102 w 744"/>
                  <a:gd name="T5" fmla="*/ 243 h 960"/>
                  <a:gd name="T6" fmla="*/ 168 w 744"/>
                  <a:gd name="T7" fmla="*/ 582 h 960"/>
                  <a:gd name="T8" fmla="*/ 264 w 744"/>
                  <a:gd name="T9" fmla="*/ 723 h 960"/>
                  <a:gd name="T10" fmla="*/ 318 w 744"/>
                  <a:gd name="T11" fmla="*/ 759 h 960"/>
                  <a:gd name="T12" fmla="*/ 318 w 744"/>
                  <a:gd name="T13" fmla="*/ 789 h 960"/>
                  <a:gd name="T14" fmla="*/ 537 w 744"/>
                  <a:gd name="T15" fmla="*/ 960 h 960"/>
                  <a:gd name="T16" fmla="*/ 735 w 744"/>
                  <a:gd name="T17" fmla="*/ 948 h 960"/>
                  <a:gd name="T18" fmla="*/ 744 w 744"/>
                  <a:gd name="T19" fmla="*/ 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4"/>
                  <a:gd name="T31" fmla="*/ 0 h 960"/>
                  <a:gd name="T32" fmla="*/ 744 w 744"/>
                  <a:gd name="T33" fmla="*/ 960 h 9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4" h="960">
                    <a:moveTo>
                      <a:pt x="12" y="99"/>
                    </a:moveTo>
                    <a:lnTo>
                      <a:pt x="0" y="210"/>
                    </a:lnTo>
                    <a:lnTo>
                      <a:pt x="102" y="243"/>
                    </a:lnTo>
                    <a:lnTo>
                      <a:pt x="168" y="582"/>
                    </a:lnTo>
                    <a:lnTo>
                      <a:pt x="264" y="723"/>
                    </a:lnTo>
                    <a:lnTo>
                      <a:pt x="318" y="759"/>
                    </a:lnTo>
                    <a:lnTo>
                      <a:pt x="318" y="789"/>
                    </a:lnTo>
                    <a:lnTo>
                      <a:pt x="537" y="960"/>
                    </a:lnTo>
                    <a:lnTo>
                      <a:pt x="735" y="948"/>
                    </a:lnTo>
                    <a:lnTo>
                      <a:pt x="744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7" name="Freeform 32"/>
              <p:cNvSpPr>
                <a:spLocks/>
              </p:cNvSpPr>
              <p:nvPr/>
            </p:nvSpPr>
            <p:spPr bwMode="auto">
              <a:xfrm rot="10800000">
                <a:off x="691" y="1566"/>
                <a:ext cx="711" cy="255"/>
              </a:xfrm>
              <a:custGeom>
                <a:avLst/>
                <a:gdLst>
                  <a:gd name="T0" fmla="*/ 0 w 711"/>
                  <a:gd name="T1" fmla="*/ 0 h 255"/>
                  <a:gd name="T2" fmla="*/ 9 w 711"/>
                  <a:gd name="T3" fmla="*/ 251 h 255"/>
                  <a:gd name="T4" fmla="*/ 711 w 711"/>
                  <a:gd name="T5" fmla="*/ 255 h 255"/>
                  <a:gd name="T6" fmla="*/ 702 w 711"/>
                  <a:gd name="T7" fmla="*/ 207 h 255"/>
                  <a:gd name="T8" fmla="*/ 704 w 711"/>
                  <a:gd name="T9" fmla="*/ 225 h 255"/>
                  <a:gd name="T10" fmla="*/ 221 w 711"/>
                  <a:gd name="T11" fmla="*/ 222 h 255"/>
                  <a:gd name="T12" fmla="*/ 216 w 711"/>
                  <a:gd name="T13" fmla="*/ 120 h 2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1"/>
                  <a:gd name="T22" fmla="*/ 0 h 255"/>
                  <a:gd name="T23" fmla="*/ 711 w 711"/>
                  <a:gd name="T24" fmla="*/ 255 h 2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1" h="255">
                    <a:moveTo>
                      <a:pt x="0" y="0"/>
                    </a:moveTo>
                    <a:lnTo>
                      <a:pt x="9" y="251"/>
                    </a:lnTo>
                    <a:lnTo>
                      <a:pt x="711" y="255"/>
                    </a:lnTo>
                    <a:lnTo>
                      <a:pt x="702" y="207"/>
                    </a:lnTo>
                    <a:lnTo>
                      <a:pt x="704" y="225"/>
                    </a:lnTo>
                    <a:lnTo>
                      <a:pt x="221" y="222"/>
                    </a:lnTo>
                    <a:lnTo>
                      <a:pt x="216" y="12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8" name="Rectangle 33"/>
              <p:cNvSpPr>
                <a:spLocks noChangeArrowheads="1"/>
              </p:cNvSpPr>
              <p:nvPr/>
            </p:nvSpPr>
            <p:spPr bwMode="auto">
              <a:xfrm rot="10800000">
                <a:off x="468" y="1487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09" name="Rectangle 34"/>
              <p:cNvSpPr>
                <a:spLocks noChangeArrowheads="1"/>
              </p:cNvSpPr>
              <p:nvPr/>
            </p:nvSpPr>
            <p:spPr bwMode="auto">
              <a:xfrm rot="10800000">
                <a:off x="405" y="1435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10" name="Rectangle 35"/>
              <p:cNvSpPr>
                <a:spLocks noChangeArrowheads="1"/>
              </p:cNvSpPr>
              <p:nvPr/>
            </p:nvSpPr>
            <p:spPr bwMode="auto">
              <a:xfrm rot="10800000">
                <a:off x="388" y="1530"/>
                <a:ext cx="30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0244" name="Rectangle 36"/>
            <p:cNvSpPr>
              <a:spLocks noChangeArrowheads="1"/>
            </p:cNvSpPr>
            <p:nvPr/>
          </p:nvSpPr>
          <p:spPr bwMode="auto">
            <a:xfrm rot="10800000">
              <a:off x="3559175" y="5083175"/>
              <a:ext cx="1314450" cy="4191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45" name="Text Box 37"/>
            <p:cNvSpPr txBox="1">
              <a:spLocks noChangeArrowheads="1"/>
            </p:cNvSpPr>
            <p:nvPr/>
          </p:nvSpPr>
          <p:spPr bwMode="auto">
            <a:xfrm rot="10800000">
              <a:off x="5360988" y="46640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F7</a:t>
              </a:r>
            </a:p>
          </p:txBody>
        </p:sp>
        <p:sp>
          <p:nvSpPr>
            <p:cNvPr id="10246" name="Rectangle 38"/>
            <p:cNvSpPr>
              <a:spLocks noChangeArrowheads="1"/>
            </p:cNvSpPr>
            <p:nvPr/>
          </p:nvSpPr>
          <p:spPr bwMode="auto">
            <a:xfrm rot="10800000">
              <a:off x="4154488" y="2301875"/>
              <a:ext cx="88900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52" name="Rectangle 44"/>
            <p:cNvSpPr>
              <a:spLocks noChangeArrowheads="1"/>
            </p:cNvSpPr>
            <p:nvPr/>
          </p:nvSpPr>
          <p:spPr bwMode="auto">
            <a:xfrm rot="10800000">
              <a:off x="5329238" y="4724400"/>
              <a:ext cx="406400" cy="1905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54" name="Text Box 46"/>
            <p:cNvSpPr txBox="1">
              <a:spLocks noChangeArrowheads="1"/>
            </p:cNvSpPr>
            <p:nvPr/>
          </p:nvSpPr>
          <p:spPr bwMode="auto">
            <a:xfrm>
              <a:off x="5360988" y="46640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F7</a:t>
              </a:r>
            </a:p>
          </p:txBody>
        </p:sp>
        <p:sp>
          <p:nvSpPr>
            <p:cNvPr id="10255" name="Text Box 47"/>
            <p:cNvSpPr txBox="1">
              <a:spLocks noChangeArrowheads="1"/>
            </p:cNvSpPr>
            <p:nvPr/>
          </p:nvSpPr>
          <p:spPr bwMode="auto">
            <a:xfrm>
              <a:off x="4065588" y="4303713"/>
              <a:ext cx="3603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F5</a:t>
              </a:r>
            </a:p>
          </p:txBody>
        </p:sp>
        <p:sp>
          <p:nvSpPr>
            <p:cNvPr id="10256" name="Text Box 48"/>
            <p:cNvSpPr txBox="1">
              <a:spLocks noChangeArrowheads="1"/>
            </p:cNvSpPr>
            <p:nvPr/>
          </p:nvSpPr>
          <p:spPr bwMode="auto">
            <a:xfrm>
              <a:off x="1760538" y="4605338"/>
              <a:ext cx="3603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</a:t>
              </a:r>
            </a:p>
          </p:txBody>
        </p:sp>
        <p:sp>
          <p:nvSpPr>
            <p:cNvPr id="10257" name="Text Box 49"/>
            <p:cNvSpPr txBox="1">
              <a:spLocks noChangeArrowheads="1"/>
            </p:cNvSpPr>
            <p:nvPr/>
          </p:nvSpPr>
          <p:spPr bwMode="auto">
            <a:xfrm>
              <a:off x="495300" y="3067050"/>
              <a:ext cx="57785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IRC</a:t>
              </a:r>
            </a:p>
          </p:txBody>
        </p:sp>
        <p:sp>
          <p:nvSpPr>
            <p:cNvPr id="10258" name="Text Box 50"/>
            <p:cNvSpPr txBox="1">
              <a:spLocks noChangeArrowheads="1"/>
            </p:cNvSpPr>
            <p:nvPr/>
          </p:nvSpPr>
          <p:spPr bwMode="auto">
            <a:xfrm>
              <a:off x="2193925" y="4664075"/>
              <a:ext cx="3603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F2</a:t>
              </a:r>
            </a:p>
          </p:txBody>
        </p:sp>
        <p:sp>
          <p:nvSpPr>
            <p:cNvPr id="10259" name="Text Box 51"/>
            <p:cNvSpPr txBox="1">
              <a:spLocks noChangeArrowheads="1"/>
            </p:cNvSpPr>
            <p:nvPr/>
          </p:nvSpPr>
          <p:spPr bwMode="auto">
            <a:xfrm>
              <a:off x="6081713" y="4676775"/>
              <a:ext cx="360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F8</a:t>
              </a:r>
            </a:p>
          </p:txBody>
        </p:sp>
        <p:sp>
          <p:nvSpPr>
            <p:cNvPr id="10260" name="Text Box 52"/>
            <p:cNvSpPr txBox="1">
              <a:spLocks noChangeArrowheads="1"/>
            </p:cNvSpPr>
            <p:nvPr/>
          </p:nvSpPr>
          <p:spPr bwMode="auto">
            <a:xfrm>
              <a:off x="8174038" y="4014788"/>
              <a:ext cx="4318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F11</a:t>
              </a:r>
            </a:p>
          </p:txBody>
        </p:sp>
        <p:sp>
          <p:nvSpPr>
            <p:cNvPr id="10261" name="Text Box 53"/>
            <p:cNvSpPr txBox="1">
              <a:spLocks noChangeArrowheads="1"/>
            </p:cNvSpPr>
            <p:nvPr/>
          </p:nvSpPr>
          <p:spPr bwMode="auto">
            <a:xfrm>
              <a:off x="2841625" y="4591050"/>
              <a:ext cx="3603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F3</a:t>
              </a:r>
            </a:p>
          </p:txBody>
        </p:sp>
        <p:sp>
          <p:nvSpPr>
            <p:cNvPr id="10262" name="Text Box 54"/>
            <p:cNvSpPr txBox="1">
              <a:spLocks noChangeArrowheads="1"/>
            </p:cNvSpPr>
            <p:nvPr/>
          </p:nvSpPr>
          <p:spPr bwMode="auto">
            <a:xfrm>
              <a:off x="7021513" y="5181600"/>
              <a:ext cx="4318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F12</a:t>
              </a:r>
            </a:p>
          </p:txBody>
        </p:sp>
        <p:sp>
          <p:nvSpPr>
            <p:cNvPr id="10263" name="Text Box 55"/>
            <p:cNvSpPr txBox="1">
              <a:spLocks noChangeArrowheads="1"/>
            </p:cNvSpPr>
            <p:nvPr/>
          </p:nvSpPr>
          <p:spPr bwMode="auto">
            <a:xfrm>
              <a:off x="1547813" y="3933825"/>
              <a:ext cx="1322387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>
                  <a:solidFill>
                    <a:srgbClr val="030305"/>
                  </a:solidFill>
                  <a:latin typeface="Arial" charset="0"/>
                  <a:ea typeface="ＭＳ Ｐゴシック" pitchFamily="50" charset="-128"/>
                </a:rPr>
                <a:t>Production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>
                  <a:solidFill>
                    <a:srgbClr val="030305"/>
                  </a:solidFill>
                  <a:latin typeface="Arial" charset="0"/>
                  <a:ea typeface="ＭＳ Ｐゴシック" pitchFamily="50" charset="-128"/>
                </a:rPr>
                <a:t>Target</a:t>
              </a:r>
            </a:p>
          </p:txBody>
        </p:sp>
        <p:sp>
          <p:nvSpPr>
            <p:cNvPr id="10264" name="Text Box 56"/>
            <p:cNvSpPr txBox="1">
              <a:spLocks noChangeArrowheads="1"/>
            </p:cNvSpPr>
            <p:nvPr/>
          </p:nvSpPr>
          <p:spPr bwMode="auto">
            <a:xfrm>
              <a:off x="4238625" y="3062288"/>
              <a:ext cx="666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SRC</a:t>
              </a:r>
            </a:p>
          </p:txBody>
        </p:sp>
        <p:sp>
          <p:nvSpPr>
            <p:cNvPr id="10265" name="Rectangle 57"/>
            <p:cNvSpPr>
              <a:spLocks noChangeArrowheads="1"/>
            </p:cNvSpPr>
            <p:nvPr/>
          </p:nvSpPr>
          <p:spPr bwMode="auto">
            <a:xfrm rot="2052328">
              <a:off x="2771775" y="3860800"/>
              <a:ext cx="431800" cy="2889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6" name="Line 58"/>
            <p:cNvSpPr>
              <a:spLocks noChangeShapeType="1"/>
            </p:cNvSpPr>
            <p:nvPr/>
          </p:nvSpPr>
          <p:spPr bwMode="auto">
            <a:xfrm rot="10800000" flipV="1">
              <a:off x="1328738" y="4221163"/>
              <a:ext cx="219075" cy="2428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7" name="Freeform 59"/>
            <p:cNvSpPr>
              <a:spLocks/>
            </p:cNvSpPr>
            <p:nvPr/>
          </p:nvSpPr>
          <p:spPr bwMode="auto">
            <a:xfrm>
              <a:off x="2782888" y="5232400"/>
              <a:ext cx="3332162" cy="422275"/>
            </a:xfrm>
            <a:custGeom>
              <a:avLst/>
              <a:gdLst>
                <a:gd name="T0" fmla="*/ 2147483647 w 2099"/>
                <a:gd name="T1" fmla="*/ 2147483647 h 266"/>
                <a:gd name="T2" fmla="*/ 2147483647 w 2099"/>
                <a:gd name="T3" fmla="*/ 2147483647 h 266"/>
                <a:gd name="T4" fmla="*/ 2147483647 w 2099"/>
                <a:gd name="T5" fmla="*/ 0 h 266"/>
                <a:gd name="T6" fmla="*/ 2147483647 w 2099"/>
                <a:gd name="T7" fmla="*/ 2147483647 h 266"/>
                <a:gd name="T8" fmla="*/ 2147483647 w 2099"/>
                <a:gd name="T9" fmla="*/ 2147483647 h 266"/>
                <a:gd name="T10" fmla="*/ 2147483647 w 2099"/>
                <a:gd name="T11" fmla="*/ 2147483647 h 2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9"/>
                <a:gd name="T19" fmla="*/ 0 h 266"/>
                <a:gd name="T20" fmla="*/ 2099 w 2099"/>
                <a:gd name="T21" fmla="*/ 266 h 2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9" h="266">
                  <a:moveTo>
                    <a:pt x="2" y="266"/>
                  </a:moveTo>
                  <a:cubicBezTo>
                    <a:pt x="69" y="266"/>
                    <a:pt x="0" y="266"/>
                    <a:pt x="404" y="264"/>
                  </a:cubicBezTo>
                  <a:cubicBezTo>
                    <a:pt x="523" y="219"/>
                    <a:pt x="597" y="45"/>
                    <a:pt x="720" y="0"/>
                  </a:cubicBezTo>
                  <a:cubicBezTo>
                    <a:pt x="1140" y="2"/>
                    <a:pt x="720" y="0"/>
                    <a:pt x="1142" y="2"/>
                  </a:cubicBezTo>
                  <a:cubicBezTo>
                    <a:pt x="1261" y="46"/>
                    <a:pt x="1325" y="220"/>
                    <a:pt x="1432" y="264"/>
                  </a:cubicBezTo>
                  <a:cubicBezTo>
                    <a:pt x="1786" y="262"/>
                    <a:pt x="1960" y="258"/>
                    <a:pt x="2099" y="256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8" name="Freeform 60"/>
            <p:cNvSpPr>
              <a:spLocks/>
            </p:cNvSpPr>
            <p:nvPr/>
          </p:nvSpPr>
          <p:spPr bwMode="auto">
            <a:xfrm>
              <a:off x="6276975" y="4749800"/>
              <a:ext cx="2241550" cy="889000"/>
            </a:xfrm>
            <a:custGeom>
              <a:avLst/>
              <a:gdLst>
                <a:gd name="T0" fmla="*/ 0 w 1412"/>
                <a:gd name="T1" fmla="*/ 2147483647 h 560"/>
                <a:gd name="T2" fmla="*/ 2147483647 w 1412"/>
                <a:gd name="T3" fmla="*/ 2147483647 h 560"/>
                <a:gd name="T4" fmla="*/ 2147483647 w 1412"/>
                <a:gd name="T5" fmla="*/ 2147483647 h 560"/>
                <a:gd name="T6" fmla="*/ 2147483647 w 1412"/>
                <a:gd name="T7" fmla="*/ 0 h 5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2"/>
                <a:gd name="T13" fmla="*/ 0 h 560"/>
                <a:gd name="T14" fmla="*/ 1412 w 1412"/>
                <a:gd name="T15" fmla="*/ 560 h 5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2" h="560">
                  <a:moveTo>
                    <a:pt x="0" y="560"/>
                  </a:moveTo>
                  <a:cubicBezTo>
                    <a:pt x="354" y="558"/>
                    <a:pt x="30" y="548"/>
                    <a:pt x="212" y="560"/>
                  </a:cubicBezTo>
                  <a:cubicBezTo>
                    <a:pt x="484" y="320"/>
                    <a:pt x="796" y="160"/>
                    <a:pt x="972" y="16"/>
                  </a:cubicBezTo>
                  <a:cubicBezTo>
                    <a:pt x="1412" y="8"/>
                    <a:pt x="1314" y="3"/>
                    <a:pt x="1404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69" name="Freeform 61"/>
            <p:cNvSpPr>
              <a:spLocks/>
            </p:cNvSpPr>
            <p:nvPr/>
          </p:nvSpPr>
          <p:spPr bwMode="auto">
            <a:xfrm>
              <a:off x="933450" y="4752975"/>
              <a:ext cx="1647825" cy="876300"/>
            </a:xfrm>
            <a:custGeom>
              <a:avLst/>
              <a:gdLst>
                <a:gd name="T0" fmla="*/ 0 w 1038"/>
                <a:gd name="T1" fmla="*/ 0 h 552"/>
                <a:gd name="T2" fmla="*/ 2147483647 w 1038"/>
                <a:gd name="T3" fmla="*/ 2147483647 h 552"/>
                <a:gd name="T4" fmla="*/ 2147483647 w 1038"/>
                <a:gd name="T5" fmla="*/ 2147483647 h 552"/>
                <a:gd name="T6" fmla="*/ 2147483647 w 1038"/>
                <a:gd name="T7" fmla="*/ 2147483647 h 5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"/>
                <a:gd name="T13" fmla="*/ 0 h 552"/>
                <a:gd name="T14" fmla="*/ 1038 w 1038"/>
                <a:gd name="T15" fmla="*/ 552 h 5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" h="552">
                  <a:moveTo>
                    <a:pt x="0" y="0"/>
                  </a:moveTo>
                  <a:cubicBezTo>
                    <a:pt x="36" y="60"/>
                    <a:pt x="120" y="272"/>
                    <a:pt x="216" y="360"/>
                  </a:cubicBezTo>
                  <a:cubicBezTo>
                    <a:pt x="312" y="448"/>
                    <a:pt x="439" y="496"/>
                    <a:pt x="576" y="528"/>
                  </a:cubicBezTo>
                  <a:cubicBezTo>
                    <a:pt x="996" y="530"/>
                    <a:pt x="942" y="547"/>
                    <a:pt x="1038" y="552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1041400" y="4221163"/>
              <a:ext cx="7689850" cy="1171575"/>
              <a:chOff x="656" y="2659"/>
              <a:chExt cx="4844" cy="738"/>
            </a:xfrm>
          </p:grpSpPr>
          <p:sp>
            <p:nvSpPr>
              <p:cNvPr id="10276" name="Freeform 66"/>
              <p:cNvSpPr>
                <a:spLocks/>
              </p:cNvSpPr>
              <p:nvPr/>
            </p:nvSpPr>
            <p:spPr bwMode="auto">
              <a:xfrm rot="10800000">
                <a:off x="656" y="2712"/>
                <a:ext cx="1039" cy="667"/>
              </a:xfrm>
              <a:custGeom>
                <a:avLst/>
                <a:gdLst>
                  <a:gd name="T0" fmla="*/ 0 w 1039"/>
                  <a:gd name="T1" fmla="*/ 264 h 667"/>
                  <a:gd name="T2" fmla="*/ 373 w 1039"/>
                  <a:gd name="T3" fmla="*/ 265 h 667"/>
                  <a:gd name="T4" fmla="*/ 664 w 1039"/>
                  <a:gd name="T5" fmla="*/ 459 h 667"/>
                  <a:gd name="T6" fmla="*/ 821 w 1039"/>
                  <a:gd name="T7" fmla="*/ 667 h 667"/>
                  <a:gd name="T8" fmla="*/ 1039 w 1039"/>
                  <a:gd name="T9" fmla="*/ 535 h 667"/>
                  <a:gd name="T10" fmla="*/ 835 w 1039"/>
                  <a:gd name="T11" fmla="*/ 246 h 667"/>
                  <a:gd name="T12" fmla="*/ 450 w 1039"/>
                  <a:gd name="T13" fmla="*/ 0 h 667"/>
                  <a:gd name="T14" fmla="*/ 3 w 1039"/>
                  <a:gd name="T15" fmla="*/ 0 h 667"/>
                  <a:gd name="T16" fmla="*/ 0 w 1039"/>
                  <a:gd name="T17" fmla="*/ 264 h 6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9"/>
                  <a:gd name="T28" fmla="*/ 0 h 667"/>
                  <a:gd name="T29" fmla="*/ 1039 w 1039"/>
                  <a:gd name="T30" fmla="*/ 667 h 6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9" h="667">
                    <a:moveTo>
                      <a:pt x="0" y="264"/>
                    </a:moveTo>
                    <a:lnTo>
                      <a:pt x="373" y="265"/>
                    </a:lnTo>
                    <a:lnTo>
                      <a:pt x="664" y="459"/>
                    </a:lnTo>
                    <a:lnTo>
                      <a:pt x="821" y="667"/>
                    </a:lnTo>
                    <a:lnTo>
                      <a:pt x="1039" y="535"/>
                    </a:lnTo>
                    <a:lnTo>
                      <a:pt x="835" y="246"/>
                    </a:lnTo>
                    <a:lnTo>
                      <a:pt x="450" y="0"/>
                    </a:lnTo>
                    <a:lnTo>
                      <a:pt x="3" y="0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0000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77" name="Freeform 67"/>
              <p:cNvSpPr>
                <a:spLocks/>
              </p:cNvSpPr>
              <p:nvPr/>
            </p:nvSpPr>
            <p:spPr bwMode="auto">
              <a:xfrm rot="10800000">
                <a:off x="1713" y="2889"/>
                <a:ext cx="1950" cy="502"/>
              </a:xfrm>
              <a:custGeom>
                <a:avLst/>
                <a:gdLst>
                  <a:gd name="T0" fmla="*/ 0 w 1950"/>
                  <a:gd name="T1" fmla="*/ 270 h 502"/>
                  <a:gd name="T2" fmla="*/ 378 w 1950"/>
                  <a:gd name="T3" fmla="*/ 270 h 502"/>
                  <a:gd name="T4" fmla="*/ 740 w 1950"/>
                  <a:gd name="T5" fmla="*/ 502 h 502"/>
                  <a:gd name="T6" fmla="*/ 1244 w 1950"/>
                  <a:gd name="T7" fmla="*/ 502 h 502"/>
                  <a:gd name="T8" fmla="*/ 1596 w 1950"/>
                  <a:gd name="T9" fmla="*/ 282 h 502"/>
                  <a:gd name="T10" fmla="*/ 1950 w 1950"/>
                  <a:gd name="T11" fmla="*/ 276 h 502"/>
                  <a:gd name="T12" fmla="*/ 1944 w 1950"/>
                  <a:gd name="T13" fmla="*/ 12 h 502"/>
                  <a:gd name="T14" fmla="*/ 1482 w 1950"/>
                  <a:gd name="T15" fmla="*/ 12 h 502"/>
                  <a:gd name="T16" fmla="*/ 1172 w 1950"/>
                  <a:gd name="T17" fmla="*/ 238 h 502"/>
                  <a:gd name="T18" fmla="*/ 844 w 1950"/>
                  <a:gd name="T19" fmla="*/ 238 h 502"/>
                  <a:gd name="T20" fmla="*/ 450 w 1950"/>
                  <a:gd name="T21" fmla="*/ 0 h 502"/>
                  <a:gd name="T22" fmla="*/ 0 w 1950"/>
                  <a:gd name="T23" fmla="*/ 0 h 502"/>
                  <a:gd name="T24" fmla="*/ 0 w 1950"/>
                  <a:gd name="T25" fmla="*/ 270 h 5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50"/>
                  <a:gd name="T40" fmla="*/ 0 h 502"/>
                  <a:gd name="T41" fmla="*/ 1950 w 1950"/>
                  <a:gd name="T42" fmla="*/ 502 h 5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50" h="502">
                    <a:moveTo>
                      <a:pt x="0" y="270"/>
                    </a:moveTo>
                    <a:lnTo>
                      <a:pt x="378" y="270"/>
                    </a:lnTo>
                    <a:lnTo>
                      <a:pt x="740" y="502"/>
                    </a:lnTo>
                    <a:lnTo>
                      <a:pt x="1244" y="502"/>
                    </a:lnTo>
                    <a:lnTo>
                      <a:pt x="1596" y="282"/>
                    </a:lnTo>
                    <a:lnTo>
                      <a:pt x="1950" y="276"/>
                    </a:lnTo>
                    <a:lnTo>
                      <a:pt x="1944" y="12"/>
                    </a:lnTo>
                    <a:lnTo>
                      <a:pt x="1482" y="12"/>
                    </a:lnTo>
                    <a:lnTo>
                      <a:pt x="1172" y="238"/>
                    </a:lnTo>
                    <a:lnTo>
                      <a:pt x="844" y="238"/>
                    </a:lnTo>
                    <a:lnTo>
                      <a:pt x="450" y="0"/>
                    </a:lnTo>
                    <a:lnTo>
                      <a:pt x="0" y="0"/>
                    </a:lnTo>
                    <a:lnTo>
                      <a:pt x="0" y="270"/>
                    </a:lnTo>
                    <a:close/>
                  </a:path>
                </a:pathLst>
              </a:custGeom>
              <a:solidFill>
                <a:srgbClr val="FFFF00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78" name="Freeform 68"/>
              <p:cNvSpPr>
                <a:spLocks/>
              </p:cNvSpPr>
              <p:nvPr/>
            </p:nvSpPr>
            <p:spPr bwMode="auto">
              <a:xfrm rot="10800000">
                <a:off x="3963" y="2659"/>
                <a:ext cx="1537" cy="738"/>
              </a:xfrm>
              <a:custGeom>
                <a:avLst/>
                <a:gdLst>
                  <a:gd name="T0" fmla="*/ 0 w 1537"/>
                  <a:gd name="T1" fmla="*/ 471 h 738"/>
                  <a:gd name="T2" fmla="*/ 1 w 1537"/>
                  <a:gd name="T3" fmla="*/ 738 h 738"/>
                  <a:gd name="T4" fmla="*/ 582 w 1537"/>
                  <a:gd name="T5" fmla="*/ 737 h 738"/>
                  <a:gd name="T6" fmla="*/ 1369 w 1537"/>
                  <a:gd name="T7" fmla="*/ 278 h 738"/>
                  <a:gd name="T8" fmla="*/ 1537 w 1537"/>
                  <a:gd name="T9" fmla="*/ 276 h 738"/>
                  <a:gd name="T10" fmla="*/ 1537 w 1537"/>
                  <a:gd name="T11" fmla="*/ 0 h 738"/>
                  <a:gd name="T12" fmla="*/ 1348 w 1537"/>
                  <a:gd name="T13" fmla="*/ 5 h 738"/>
                  <a:gd name="T14" fmla="*/ 547 w 1537"/>
                  <a:gd name="T15" fmla="*/ 473 h 738"/>
                  <a:gd name="T16" fmla="*/ 0 w 1537"/>
                  <a:gd name="T17" fmla="*/ 471 h 7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37"/>
                  <a:gd name="T28" fmla="*/ 0 h 738"/>
                  <a:gd name="T29" fmla="*/ 1537 w 1537"/>
                  <a:gd name="T30" fmla="*/ 738 h 7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37" h="738">
                    <a:moveTo>
                      <a:pt x="0" y="471"/>
                    </a:moveTo>
                    <a:lnTo>
                      <a:pt x="1" y="738"/>
                    </a:lnTo>
                    <a:lnTo>
                      <a:pt x="582" y="737"/>
                    </a:lnTo>
                    <a:lnTo>
                      <a:pt x="1369" y="278"/>
                    </a:lnTo>
                    <a:lnTo>
                      <a:pt x="1537" y="276"/>
                    </a:lnTo>
                    <a:lnTo>
                      <a:pt x="1537" y="0"/>
                    </a:lnTo>
                    <a:lnTo>
                      <a:pt x="1348" y="5"/>
                    </a:lnTo>
                    <a:lnTo>
                      <a:pt x="547" y="473"/>
                    </a:lnTo>
                    <a:lnTo>
                      <a:pt x="0" y="471"/>
                    </a:lnTo>
                    <a:close/>
                  </a:path>
                </a:pathLst>
              </a:custGeom>
              <a:solidFill>
                <a:srgbClr val="66FF33">
                  <a:alpha val="3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0271" name="Text Box 62"/>
            <p:cNvSpPr txBox="1">
              <a:spLocks noChangeArrowheads="1"/>
            </p:cNvSpPr>
            <p:nvPr/>
          </p:nvSpPr>
          <p:spPr bwMode="auto">
            <a:xfrm>
              <a:off x="755650" y="5589588"/>
              <a:ext cx="14160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1st stage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　</a:t>
              </a: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separation</a:t>
              </a:r>
            </a:p>
          </p:txBody>
        </p:sp>
        <p:sp>
          <p:nvSpPr>
            <p:cNvPr id="10272" name="Text Box 63"/>
            <p:cNvSpPr txBox="1">
              <a:spLocks noChangeArrowheads="1"/>
            </p:cNvSpPr>
            <p:nvPr/>
          </p:nvSpPr>
          <p:spPr bwMode="auto">
            <a:xfrm>
              <a:off x="3671888" y="5805488"/>
              <a:ext cx="1198562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2nd stage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analysis </a:t>
              </a:r>
            </a:p>
          </p:txBody>
        </p:sp>
        <p:sp>
          <p:nvSpPr>
            <p:cNvPr id="10273" name="Text Box 64"/>
            <p:cNvSpPr txBox="1">
              <a:spLocks noChangeArrowheads="1"/>
            </p:cNvSpPr>
            <p:nvPr/>
          </p:nvSpPr>
          <p:spPr bwMode="auto">
            <a:xfrm>
              <a:off x="6477000" y="5791200"/>
              <a:ext cx="20447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ZeroDegree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analysis of 2ndary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rPr>
                <a:t>reaction products</a:t>
              </a:r>
            </a:p>
          </p:txBody>
        </p:sp>
      </p:grpSp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850900" y="71438"/>
            <a:ext cx="82931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ja-JP" sz="2800" kern="0" smtClean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n-US" altLang="ja-JP" sz="2800" kern="0" smtClean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-ray spectroscopy</a:t>
            </a:r>
            <a:r>
              <a:rPr lang="en-US" altLang="ja-JP" sz="2800" kern="0" smtClean="0">
                <a:solidFill>
                  <a:srgbClr val="000000"/>
                </a:solidFill>
                <a:latin typeface="Arial"/>
                <a:ea typeface="ＭＳ Ｐゴシック"/>
              </a:rPr>
              <a:t> setup @ BigRIPS/ZeroDegree</a:t>
            </a:r>
            <a:endParaRPr lang="en-US" altLang="ja-JP" sz="28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4172969" y="5137089"/>
            <a:ext cx="2105064" cy="1720911"/>
            <a:chOff x="4467411" y="782155"/>
            <a:chExt cx="3288149" cy="3413811"/>
          </a:xfrm>
        </p:grpSpPr>
        <p:sp>
          <p:nvSpPr>
            <p:cNvPr id="74" name="四角形吹き出し 73"/>
            <p:cNvSpPr/>
            <p:nvPr/>
          </p:nvSpPr>
          <p:spPr bwMode="auto">
            <a:xfrm>
              <a:off x="4467411" y="782155"/>
              <a:ext cx="3288149" cy="3413811"/>
            </a:xfrm>
            <a:prstGeom prst="wedgeRectCallout">
              <a:avLst>
                <a:gd name="adj1" fmla="val 39572"/>
                <a:gd name="adj2" fmla="val -76735"/>
              </a:avLst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auto">
            <a:xfrm>
              <a:off x="4470337" y="797646"/>
              <a:ext cx="3269737" cy="760435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4631765" y="858507"/>
              <a:ext cx="3033059" cy="67159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FFFFFF"/>
                  </a:solidFill>
                </a:rPr>
                <a:t>Target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pic>
          <p:nvPicPr>
            <p:cNvPr id="69" name="図 68" descr="presentation_ページ_1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26" t="18749" r="3109" b="53746"/>
            <a:stretch/>
          </p:blipFill>
          <p:spPr>
            <a:xfrm>
              <a:off x="4599363" y="1637332"/>
              <a:ext cx="3083553" cy="2558634"/>
            </a:xfrm>
            <a:prstGeom prst="rect">
              <a:avLst/>
            </a:prstGeom>
          </p:spPr>
        </p:pic>
      </p:grpSp>
      <p:grpSp>
        <p:nvGrpSpPr>
          <p:cNvPr id="70" name="図形グループ 69"/>
          <p:cNvGrpSpPr/>
          <p:nvPr/>
        </p:nvGrpSpPr>
        <p:grpSpPr>
          <a:xfrm>
            <a:off x="3496235" y="692507"/>
            <a:ext cx="2330823" cy="3206338"/>
            <a:chOff x="1240118" y="991331"/>
            <a:chExt cx="2330823" cy="3206338"/>
          </a:xfrm>
        </p:grpSpPr>
        <p:grpSp>
          <p:nvGrpSpPr>
            <p:cNvPr id="72" name="図形グループ 71"/>
            <p:cNvGrpSpPr/>
            <p:nvPr/>
          </p:nvGrpSpPr>
          <p:grpSpPr>
            <a:xfrm>
              <a:off x="1240118" y="991331"/>
              <a:ext cx="2330823" cy="3206338"/>
              <a:chOff x="542096" y="991331"/>
              <a:chExt cx="3717230" cy="3206338"/>
            </a:xfrm>
          </p:grpSpPr>
          <p:sp>
            <p:nvSpPr>
              <p:cNvPr id="75" name="四角形吹き出し 74"/>
              <p:cNvSpPr/>
              <p:nvPr/>
            </p:nvSpPr>
            <p:spPr bwMode="auto">
              <a:xfrm>
                <a:off x="542096" y="991331"/>
                <a:ext cx="3717230" cy="3206338"/>
              </a:xfrm>
              <a:prstGeom prst="wedgeRectCallout">
                <a:avLst>
                  <a:gd name="adj1" fmla="val 61431"/>
                  <a:gd name="adj2" fmla="val 68235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  <p:sp>
            <p:nvSpPr>
              <p:cNvPr id="78" name="正方形/長方形 77"/>
              <p:cNvSpPr/>
              <p:nvPr/>
            </p:nvSpPr>
            <p:spPr bwMode="auto">
              <a:xfrm>
                <a:off x="547423" y="1006821"/>
                <a:ext cx="3696416" cy="511155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ヒラギノ角ゴ Pro W3" charset="0"/>
                  <a:ea typeface="ヒラギノ角ゴ Pro W3" charset="0"/>
                  <a:cs typeface="ヒラギノ角ゴ Pro W3" charset="0"/>
                  <a:sym typeface="ヒラギノ角ゴ Pro W3" charset="0"/>
                </a:endParaRP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1707891" y="1067683"/>
                <a:ext cx="941283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FFFF"/>
                    </a:solidFill>
                  </a:rPr>
                  <a:t>DALI2</a:t>
                </a:r>
                <a:endParaRPr kumimoji="1" lang="ja-JP" altLang="en-US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73" name="Picture 43" descr="DALI2-fi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4582" b="3787"/>
            <a:stretch/>
          </p:blipFill>
          <p:spPr bwMode="auto">
            <a:xfrm>
              <a:off x="1333939" y="1673412"/>
              <a:ext cx="2143180" cy="23905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875951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タイトル &amp; 箇条書き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1D8D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1E9E4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箇条書き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ヒラギノ角ゴ Pro W3" charset="0"/>
            <a:ea typeface="ヒラギノ角ゴ Pro W3" charset="0"/>
            <a:cs typeface="ヒラギノ角ゴ Pro W3" charset="0"/>
            <a:sym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ヒラギノ角ゴ Pro W3" charset="0"/>
            <a:ea typeface="ヒラギノ角ゴ Pro W3" charset="0"/>
            <a:cs typeface="ヒラギノ角ゴ Pro W3" charset="0"/>
            <a:sym typeface="ヒラギノ角ゴ Pro W3" charset="0"/>
          </a:defRPr>
        </a:defPPr>
      </a:lstStyle>
    </a:lnDef>
  </a:objectDefaults>
  <a:extraClrSchemeLst>
    <a:extraClrScheme>
      <a:clrScheme name="タイトル &amp; 箇条書き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デザインの設定">
  <a:themeElements>
    <a:clrScheme name="1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1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4_デザインの設定">
  <a:themeElements>
    <a:clrScheme name="12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_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デザインの設定">
  <a:themeElements>
    <a:clrScheme name="1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タイトル &amp; 箇条書き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1D8D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1E9E4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箇条書き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ヒラギノ角ゴ Pro W3" charset="0"/>
            <a:ea typeface="ヒラギノ角ゴ Pro W3" charset="0"/>
            <a:cs typeface="ヒラギノ角ゴ Pro W3" charset="0"/>
            <a:sym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ヒラギノ角ゴ Pro W3" charset="0"/>
            <a:ea typeface="ヒラギノ角ゴ Pro W3" charset="0"/>
            <a:cs typeface="ヒラギノ角ゴ Pro W3" charset="0"/>
            <a:sym typeface="ヒラギノ角ゴ Pro W3" charset="0"/>
          </a:defRPr>
        </a:defPPr>
      </a:lstStyle>
    </a:lnDef>
  </a:objectDefaults>
  <a:extraClrSchemeLst>
    <a:extraClrScheme>
      <a:clrScheme name="タイトル &amp; 箇条書き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e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3100</Words>
  <Application>Microsoft Macintosh PowerPoint</Application>
  <PresentationFormat>画面に合わせる (4:3)</PresentationFormat>
  <Paragraphs>830</Paragraphs>
  <Slides>60</Slides>
  <Notes>29</Notes>
  <HiddenSlides>11</HiddenSlides>
  <MMClips>0</MMClips>
  <ScaleCrop>false</ScaleCrop>
  <HeadingPairs>
    <vt:vector size="4" baseType="variant">
      <vt:variant>
        <vt:lpstr>テーマ</vt:lpstr>
      </vt:variant>
      <vt:variant>
        <vt:i4>6</vt:i4>
      </vt:variant>
      <vt:variant>
        <vt:lpstr>スライド タイトル</vt:lpstr>
      </vt:variant>
      <vt:variant>
        <vt:i4>60</vt:i4>
      </vt:variant>
    </vt:vector>
  </HeadingPairs>
  <TitlesOfParts>
    <vt:vector size="66" baseType="lpstr">
      <vt:lpstr>1_タイトル &amp; 箇条書き</vt:lpstr>
      <vt:lpstr>1_デザインの設定</vt:lpstr>
      <vt:lpstr>14_デザインの設定</vt:lpstr>
      <vt:lpstr>6_デザインの設定</vt:lpstr>
      <vt:lpstr>2_タイトル &amp; 箇条書き</vt:lpstr>
      <vt:lpstr>1_cea</vt:lpstr>
      <vt:lpstr>PowerPoint プレゼンテーション</vt:lpstr>
      <vt:lpstr>PowerPoint プレゼンテーション</vt:lpstr>
      <vt:lpstr>SUNFLOWER experiments</vt:lpstr>
      <vt:lpstr>SUNFLOWER experiments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Island of deformation </vt:lpstr>
      <vt:lpstr>γ-ray spectra for 38Mg</vt:lpstr>
      <vt:lpstr>PowerPoint プレゼンテーション</vt:lpstr>
      <vt:lpstr>Island of deformation </vt:lpstr>
      <vt:lpstr>Island of deformation </vt:lpstr>
      <vt:lpstr>Island of deformation </vt:lpstr>
      <vt:lpstr>Ex(2+) and Ex(4+) in Mg/Si @ N=20~28</vt:lpstr>
      <vt:lpstr>Ex(2+) and Ex(4+) in Mg/Si @ N=20~28</vt:lpstr>
      <vt:lpstr>Ex(2+) and Ex(4+) in Mg/Si @ N=20~28</vt:lpstr>
      <vt:lpstr>Island of deformation </vt:lpstr>
      <vt:lpstr>PowerPoint プレゼンテーション</vt:lpstr>
      <vt:lpstr>PowerPoint プレゼンテーション</vt:lpstr>
      <vt:lpstr>PowerPoint プレゼンテーション</vt:lpstr>
      <vt:lpstr>Island of deformation </vt:lpstr>
      <vt:lpstr>Island of deformation </vt:lpstr>
      <vt:lpstr>Island of deformation </vt:lpstr>
      <vt:lpstr>“New” magic number N=34 in 54Ca</vt:lpstr>
      <vt:lpstr>PowerPoint プレゼンテーション</vt:lpstr>
      <vt:lpstr>B(E2) Systematics in Sn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Motivation</vt:lpstr>
      <vt:lpstr>PowerPoint プレゼンテーション</vt:lpstr>
      <vt:lpstr>Particle Identification</vt:lpstr>
      <vt:lpstr>PowerPoint プレゼンテーション</vt:lpstr>
      <vt:lpstr>PowerPoint プレゼンテーション</vt:lpstr>
      <vt:lpstr>Systematics of Ex(2+)</vt:lpstr>
      <vt:lpstr>Systematics of Ex(2+)</vt:lpstr>
      <vt:lpstr>Systematics of Ex(2+)</vt:lpstr>
      <vt:lpstr>Comparison with Theory</vt:lpstr>
      <vt:lpstr>Comparison with Theory</vt:lpstr>
      <vt:lpstr>Possible Reason</vt:lpstr>
      <vt:lpstr>Motivation</vt:lpstr>
      <vt:lpstr>Excited states in 120,122,124,126Pd </vt:lpstr>
      <vt:lpstr>γ-ray spectra for 120,122,124,126Pd</vt:lpstr>
      <vt:lpstr>Collectivity in Pd towards N=82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Future</vt:lpstr>
      <vt:lpstr>PowerPoint プレゼンテーション</vt:lpstr>
      <vt:lpstr>CAGRA(Clover Array)</vt:lpstr>
      <vt:lpstr>CAGRA@RCNP</vt:lpstr>
      <vt:lpstr>CAGRA@RIBF ?</vt:lpstr>
      <vt:lpstr>Ge Tracking Detector in Japan</vt:lpstr>
      <vt:lpstr>Collaborators</vt:lpstr>
    </vt:vector>
  </TitlesOfParts>
  <Company>RCNP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青井 考</dc:creator>
  <cp:lastModifiedBy>青井 考</cp:lastModifiedBy>
  <cp:revision>88</cp:revision>
  <dcterms:created xsi:type="dcterms:W3CDTF">2013-06-24T09:20:59Z</dcterms:created>
  <dcterms:modified xsi:type="dcterms:W3CDTF">2014-06-05T00:01:56Z</dcterms:modified>
</cp:coreProperties>
</file>