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53" r:id="rId1"/>
  </p:sldMasterIdLst>
  <p:notesMasterIdLst>
    <p:notesMasterId r:id="rId34"/>
  </p:notesMasterIdLst>
  <p:handoutMasterIdLst>
    <p:handoutMasterId r:id="rId35"/>
  </p:handoutMasterIdLst>
  <p:sldIdLst>
    <p:sldId id="690" r:id="rId2"/>
    <p:sldId id="713" r:id="rId3"/>
    <p:sldId id="628" r:id="rId4"/>
    <p:sldId id="661" r:id="rId5"/>
    <p:sldId id="662" r:id="rId6"/>
    <p:sldId id="716" r:id="rId7"/>
    <p:sldId id="666" r:id="rId8"/>
    <p:sldId id="668" r:id="rId9"/>
    <p:sldId id="700" r:id="rId10"/>
    <p:sldId id="720" r:id="rId11"/>
    <p:sldId id="704" r:id="rId12"/>
    <p:sldId id="645" r:id="rId13"/>
    <p:sldId id="744" r:id="rId14"/>
    <p:sldId id="671" r:id="rId15"/>
    <p:sldId id="672" r:id="rId16"/>
    <p:sldId id="692" r:id="rId17"/>
    <p:sldId id="694" r:id="rId18"/>
    <p:sldId id="695" r:id="rId19"/>
    <p:sldId id="652" r:id="rId20"/>
    <p:sldId id="588" r:id="rId21"/>
    <p:sldId id="587" r:id="rId22"/>
    <p:sldId id="653" r:id="rId23"/>
    <p:sldId id="703" r:id="rId24"/>
    <p:sldId id="705" r:id="rId25"/>
    <p:sldId id="706" r:id="rId26"/>
    <p:sldId id="745" r:id="rId27"/>
    <p:sldId id="746" r:id="rId28"/>
    <p:sldId id="743" r:id="rId29"/>
    <p:sldId id="732" r:id="rId30"/>
    <p:sldId id="735" r:id="rId31"/>
    <p:sldId id="639" r:id="rId32"/>
    <p:sldId id="591" r:id="rId33"/>
  </p:sldIdLst>
  <p:sldSz cx="9144000" cy="6858000" type="screen4x3"/>
  <p:notesSz cx="6794500" cy="9929813"/>
  <p:embeddedFontLst>
    <p:embeddedFont>
      <p:font typeface="Arial Unicode MS" panose="020B0604020202020204" pitchFamily="50" charset="-128"/>
      <p:regular r:id="rId36"/>
    </p:embeddedFont>
    <p:embeddedFont>
      <p:font typeface="HGP創英角ｺﾞｼｯｸUB" panose="020B0900000000000000" pitchFamily="50" charset="-128"/>
      <p:regular r:id="rId37"/>
    </p:embeddedFont>
    <p:embeddedFont>
      <p:font typeface="Lucida Sans" panose="020B0602030504020204" pitchFamily="34" charset="0"/>
      <p:regular r:id="rId38"/>
    </p:embeddedFont>
    <p:embeddedFont>
      <p:font typeface="Georgia" panose="02040502050405020303" pitchFamily="18" charset="0"/>
      <p:regular r:id="rId39"/>
      <p:bold r:id="rId40"/>
      <p:italic r:id="rId41"/>
      <p:boldItalic r:id="rId42"/>
    </p:embeddedFont>
    <p:embeddedFont>
      <p:font typeface="Helvetica" pitchFamily="2" charset="0"/>
      <p:regular r:id="rId43"/>
      <p:bold r:id="rId44"/>
      <p:italic r:id="rId45"/>
      <p:boldItalic r:id="rId46"/>
    </p:embeddedFont>
    <p:embeddedFont>
      <p:font typeface="ＲＦＰシリウス-Ｍ" panose="02010601000101010101" pitchFamily="2" charset="-128"/>
      <p:regular r:id="rId47"/>
    </p:embeddedFont>
    <p:embeddedFont>
      <p:font typeface="Times" pitchFamily="2" charset="0"/>
      <p:regular r:id="rId48"/>
      <p:bold r:id="rId49"/>
      <p:italic r:id="rId50"/>
      <p:boldItalic r:id="rId51"/>
    </p:embeddedFont>
    <p:embeddedFont>
      <p:font typeface="HGPｺﾞｼｯｸM" panose="020B0600000000000000" pitchFamily="50" charset="-128"/>
      <p:regular r:id="rId52"/>
    </p:embeddedFont>
    <p:embeddedFont>
      <p:font typeface="Swis721 Blk BT" panose="020B0600070205080204" charset="-128"/>
      <p:regular r:id="rId53"/>
      <p:italic r:id="rId54"/>
    </p:embeddedFont>
    <p:embeddedFont>
      <p:font typeface="ＤＦ極太明朝体" panose="02010609000101010101" pitchFamily="1" charset="-128"/>
      <p:regular r:id="rId55"/>
    </p:embeddedFont>
  </p:embeddedFontLst>
  <p:defaultTextStyle>
    <a:defPPr>
      <a:defRPr lang="ja-JP"/>
    </a:defPPr>
    <a:lvl1pPr algn="ctr" rtl="0" fontAlgn="base">
      <a:lnSpc>
        <a:spcPct val="90000"/>
      </a:lnSpc>
      <a:spcBef>
        <a:spcPct val="2000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ＲＦＰシリウス-Ｍ" pitchFamily="2" charset="-128"/>
        <a:cs typeface="+mn-cs"/>
      </a:defRPr>
    </a:lvl1pPr>
    <a:lvl2pPr marL="457200" algn="ctr" rtl="0" fontAlgn="base">
      <a:lnSpc>
        <a:spcPct val="90000"/>
      </a:lnSpc>
      <a:spcBef>
        <a:spcPct val="2000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ＲＦＰシリウス-Ｍ" pitchFamily="2" charset="-128"/>
        <a:cs typeface="+mn-cs"/>
      </a:defRPr>
    </a:lvl2pPr>
    <a:lvl3pPr marL="914400" algn="ctr" rtl="0" fontAlgn="base">
      <a:lnSpc>
        <a:spcPct val="90000"/>
      </a:lnSpc>
      <a:spcBef>
        <a:spcPct val="2000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ＲＦＰシリウス-Ｍ" pitchFamily="2" charset="-128"/>
        <a:cs typeface="+mn-cs"/>
      </a:defRPr>
    </a:lvl3pPr>
    <a:lvl4pPr marL="1371600" algn="ctr" rtl="0" fontAlgn="base">
      <a:lnSpc>
        <a:spcPct val="90000"/>
      </a:lnSpc>
      <a:spcBef>
        <a:spcPct val="2000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ＲＦＰシリウス-Ｍ" pitchFamily="2" charset="-128"/>
        <a:cs typeface="+mn-cs"/>
      </a:defRPr>
    </a:lvl4pPr>
    <a:lvl5pPr marL="1828800" algn="ctr" rtl="0" fontAlgn="base">
      <a:lnSpc>
        <a:spcPct val="90000"/>
      </a:lnSpc>
      <a:spcBef>
        <a:spcPct val="2000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ＲＦＰシリウス-Ｍ" pitchFamily="2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ＲＦＰシリウス-Ｍ" pitchFamily="2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ＲＦＰシリウス-Ｍ" pitchFamily="2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ＲＦＰシリウス-Ｍ" pitchFamily="2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ＲＦＰシリウス-Ｍ" pitchFamily="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80808"/>
    <a:srgbClr val="000000"/>
    <a:srgbClr val="DDFFF7"/>
    <a:srgbClr val="EAEAEA"/>
    <a:srgbClr val="19D0D9"/>
    <a:srgbClr val="FF5050"/>
    <a:srgbClr val="FFCC00"/>
    <a:srgbClr val="FF66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89229" autoAdjust="0"/>
  </p:normalViewPr>
  <p:slideViewPr>
    <p:cSldViewPr>
      <p:cViewPr varScale="1">
        <p:scale>
          <a:sx n="70" d="100"/>
          <a:sy n="70" d="100"/>
        </p:scale>
        <p:origin x="10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90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3" rIns="95523" bIns="47763" numCol="1" anchor="t" anchorCtr="0" compatLnSpc="1">
            <a:prstTxWarp prst="textNoShape">
              <a:avLst/>
            </a:prstTxWarp>
          </a:bodyPr>
          <a:lstStyle>
            <a:lvl1pPr algn="l" defTabSz="955598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3" rIns="95523" bIns="47763" numCol="1" anchor="t" anchorCtr="0" compatLnSpc="1">
            <a:prstTxWarp prst="textNoShape">
              <a:avLst/>
            </a:prstTxWarp>
          </a:bodyPr>
          <a:lstStyle>
            <a:lvl1pPr algn="r" defTabSz="955598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4514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3" rIns="95523" bIns="47763" numCol="1" anchor="b" anchorCtr="0" compatLnSpc="1">
            <a:prstTxWarp prst="textNoShape">
              <a:avLst/>
            </a:prstTxWarp>
          </a:bodyPr>
          <a:lstStyle>
            <a:lvl1pPr algn="l" defTabSz="955598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4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3" tIns="47763" rIns="95523" bIns="47763" numCol="1" anchor="b" anchorCtr="0" compatLnSpc="1">
            <a:prstTxWarp prst="textNoShape">
              <a:avLst/>
            </a:prstTxWarp>
          </a:bodyPr>
          <a:lstStyle>
            <a:lvl1pPr algn="r" defTabSz="955598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9C7BAC46-0492-4F43-BE06-A79E29FA6A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49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2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>
            <a:lvl1pPr algn="l" defTabSz="922263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1"/>
            <a:ext cx="2922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>
            <a:lvl1pPr algn="r" defTabSz="922263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68350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6" y="4684714"/>
            <a:ext cx="499745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91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039"/>
            <a:ext cx="2922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b" anchorCtr="0" compatLnSpc="1">
            <a:prstTxWarp prst="textNoShape">
              <a:avLst/>
            </a:prstTxWarp>
          </a:bodyPr>
          <a:lstStyle>
            <a:lvl1pPr algn="l" defTabSz="922263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44039"/>
            <a:ext cx="2922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b" anchorCtr="0" compatLnSpc="1">
            <a:prstTxWarp prst="textNoShape">
              <a:avLst/>
            </a:prstTxWarp>
          </a:bodyPr>
          <a:lstStyle>
            <a:lvl1pPr algn="r" defTabSz="922263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8229F41B-3AA2-4237-A557-E0D65370D1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0763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ＲＦＰシリウス-Ｍ" pitchFamily="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ＲＦＰシリウス-Ｍ" pitchFamily="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ＲＦＰシリウス-Ｍ" pitchFamily="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ＲＦＰシリウス-Ｍ" pitchFamily="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ＲＦＰシリウス-Ｍ" pitchFamily="2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" pitchFamily="2" charset="0"/>
            </a:endParaRPr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889" indent="-285726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2907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070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232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395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559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8722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5884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fld id="{5320320E-4645-41C1-9BC0-B6EDC727E6D8}" type="slidenum">
              <a:rPr lang="en-US" altLang="ja-JP" sz="1200">
                <a:latin typeface="Times" pitchFamily="2" charset="0"/>
              </a:rPr>
              <a:pPr eaLnBrk="1" hangingPunct="1"/>
              <a:t>3</a:t>
            </a:fld>
            <a:endParaRPr lang="en-US" altLang="ja-JP" sz="120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0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" pitchFamily="2" charset="0"/>
            </a:endParaRPr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889" indent="-285726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2907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070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232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395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559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8722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5884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fld id="{90F78064-34DA-4E0B-B033-3EDFBF14E770}" type="slidenum">
              <a:rPr lang="en-US" altLang="ja-JP" sz="1200">
                <a:solidFill>
                  <a:prstClr val="black"/>
                </a:solidFill>
                <a:latin typeface="Times" pitchFamily="2" charset="0"/>
              </a:rPr>
              <a:pPr eaLnBrk="1" hangingPunct="1"/>
              <a:t>5</a:t>
            </a:fld>
            <a:endParaRPr lang="en-US" altLang="ja-JP" sz="1200">
              <a:solidFill>
                <a:prstClr val="black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9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29F41B-3AA2-4237-A557-E0D65370D14E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023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" pitchFamily="2" charset="0"/>
            </a:endParaRPr>
          </a:p>
        </p:txBody>
      </p:sp>
      <p:sp>
        <p:nvSpPr>
          <p:cNvPr id="450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889" indent="-285726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2907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070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232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395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559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8722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5884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fld id="{49EC6AF0-E37E-4F6E-B9FF-02CB5A00891A}" type="slidenum">
              <a:rPr lang="en-US" altLang="ja-JP" sz="1200">
                <a:solidFill>
                  <a:prstClr val="black"/>
                </a:solidFill>
                <a:latin typeface="Times" pitchFamily="2" charset="0"/>
              </a:rPr>
              <a:pPr eaLnBrk="1" hangingPunct="1"/>
              <a:t>7</a:t>
            </a:fld>
            <a:endParaRPr lang="en-US" altLang="ja-JP" sz="1200">
              <a:solidFill>
                <a:prstClr val="black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9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" pitchFamily="2" charset="0"/>
            </a:endParaRPr>
          </a:p>
        </p:txBody>
      </p:sp>
      <p:sp>
        <p:nvSpPr>
          <p:cNvPr id="460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889" indent="-285726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2907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070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232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395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559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8722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5884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fld id="{88C81178-58A4-4EB0-9B5E-E3E4B6D85A23}" type="slidenum">
              <a:rPr lang="en-US" altLang="ja-JP" sz="1200">
                <a:solidFill>
                  <a:prstClr val="black"/>
                </a:solidFill>
                <a:latin typeface="Times" pitchFamily="2" charset="0"/>
              </a:rPr>
              <a:pPr eaLnBrk="1" hangingPunct="1"/>
              <a:t>8</a:t>
            </a:fld>
            <a:endParaRPr lang="en-US" altLang="ja-JP" sz="1200">
              <a:solidFill>
                <a:prstClr val="black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37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889" indent="-285726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2907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070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232" indent="-228581" defTabSz="922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395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559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8722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5884" indent="-228581" algn="ctr" defTabSz="9222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fld id="{93C6EBED-88D6-412F-8F0F-0F59CCBCD957}" type="slidenum">
              <a:rPr lang="en-US" altLang="ja-JP" sz="1200">
                <a:latin typeface="Times" pitchFamily="2" charset="0"/>
              </a:rPr>
              <a:pPr eaLnBrk="1" hangingPunct="1"/>
              <a:t>20</a:t>
            </a:fld>
            <a:endParaRPr lang="en-US" altLang="ja-JP" sz="1200">
              <a:latin typeface="Times" pitchFamily="2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latin typeface="Times New Roman" pitchFamily="18" charset="0"/>
              </a:rPr>
              <a:t>Explosive hydrogen and helium burning is thought to be the main source of energy generation in novae, X-ray bursts, and also provides an important route for </a:t>
            </a:r>
            <a:r>
              <a:rPr lang="en-US" altLang="ja-JP" dirty="0" err="1" smtClean="0">
                <a:latin typeface="Times New Roman" pitchFamily="18" charset="0"/>
              </a:rPr>
              <a:t>nucleosynthesis</a:t>
            </a:r>
            <a:r>
              <a:rPr lang="en-US" altLang="ja-JP" dirty="0" smtClean="0">
                <a:latin typeface="Times New Roman" pitchFamily="18" charset="0"/>
              </a:rPr>
              <a:t> of elements up to masses 100 region via the rapid-proton capture process.</a:t>
            </a:r>
          </a:p>
          <a:p>
            <a:r>
              <a:rPr lang="en-US" altLang="ja-JP" dirty="0" smtClean="0">
                <a:latin typeface="Times New Roman" pitchFamily="18" charset="0"/>
              </a:rPr>
              <a:t>This figure shows the estimated temperature and density condition which allow break-out paths to the </a:t>
            </a:r>
            <a:r>
              <a:rPr lang="en-US" altLang="ja-JP" dirty="0" err="1" smtClean="0">
                <a:latin typeface="Times New Roman" pitchFamily="18" charset="0"/>
              </a:rPr>
              <a:t>rp</a:t>
            </a:r>
            <a:r>
              <a:rPr lang="en-US" altLang="ja-JP" dirty="0" smtClean="0">
                <a:latin typeface="Times New Roman" pitchFamily="18" charset="0"/>
              </a:rPr>
              <a:t>-process from the hot-CNO cycles. Region A characterizes typical condition hot-CNO cycles. Region B indicates the condition of the second hot-CNO cycle. The hot-CNO and the second hot-CNO cycles are linked by the 14O(a, p) reaction. Region C indicates the temperature and density region as which a sufficient reaction flow via 18Ne(a, p)21Na reaction lead to </a:t>
            </a:r>
            <a:r>
              <a:rPr lang="en-US" altLang="ja-JP" dirty="0" err="1" smtClean="0">
                <a:latin typeface="Times New Roman" pitchFamily="18" charset="0"/>
              </a:rPr>
              <a:t>rp</a:t>
            </a:r>
            <a:r>
              <a:rPr lang="en-US" altLang="ja-JP" dirty="0" smtClean="0">
                <a:latin typeface="Times New Roman" pitchFamily="18" charset="0"/>
              </a:rPr>
              <a:t>-process from the second hot-CNO cycles.   </a:t>
            </a:r>
            <a:endParaRPr lang="it-IT" altLang="ja-JP" dirty="0" smtClean="0">
              <a:latin typeface="Times New Roman" pitchFamily="18" charset="0"/>
            </a:endParaRPr>
          </a:p>
          <a:p>
            <a:r>
              <a:rPr lang="it-IT" altLang="ja-JP" dirty="0" smtClean="0">
                <a:latin typeface="Times New Roman" pitchFamily="18" charset="0"/>
              </a:rPr>
              <a:t>The typical densities in X-ray bursts and nova are estimated in this region.</a:t>
            </a:r>
            <a:endParaRPr lang="en-US" altLang="ja-JP" dirty="0" smtClean="0">
              <a:latin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</a:rPr>
              <a:t>Therefore, the 18Ne(a, p)21Na reaction is important for break-out to the </a:t>
            </a:r>
            <a:r>
              <a:rPr lang="en-US" altLang="ja-JP" dirty="0" err="1" smtClean="0">
                <a:latin typeface="Times New Roman" pitchFamily="18" charset="0"/>
              </a:rPr>
              <a:t>rp</a:t>
            </a:r>
            <a:r>
              <a:rPr lang="en-US" altLang="ja-JP" dirty="0" smtClean="0">
                <a:latin typeface="Times New Roman" pitchFamily="18" charset="0"/>
              </a:rPr>
              <a:t>-process from the hot-CNO cycle, which converts the initial CNO elements into heavier elements.</a:t>
            </a:r>
            <a:endParaRPr lang="it-IT" altLang="ja-JP" dirty="0" smtClean="0">
              <a:latin typeface="Times New Roman" pitchFamily="18" charset="0"/>
            </a:endParaRPr>
          </a:p>
          <a:p>
            <a:r>
              <a:rPr lang="it-IT" altLang="ja-JP" dirty="0" smtClean="0">
                <a:latin typeface="Times New Roman" pitchFamily="18" charset="0"/>
              </a:rPr>
              <a:t>The lowest temperature in Regin C is about 0.6 GK. </a:t>
            </a:r>
          </a:p>
          <a:p>
            <a:r>
              <a:rPr lang="it-IT" altLang="ja-JP" dirty="0" smtClean="0">
                <a:latin typeface="Times New Roman" pitchFamily="18" charset="0"/>
              </a:rPr>
              <a:t>In addition, according to some theories, this reaction has important role of the nucleosynthesis in Type II supernovae. </a:t>
            </a:r>
          </a:p>
          <a:p>
            <a:r>
              <a:rPr lang="it-IT" altLang="ja-JP" dirty="0" smtClean="0">
                <a:latin typeface="Times New Roman" pitchFamily="18" charset="0"/>
              </a:rPr>
              <a:t>The typical expected temperature region in the type II supernove is 1 to 3 GK.</a:t>
            </a:r>
          </a:p>
          <a:p>
            <a:r>
              <a:rPr lang="it-IT" altLang="ja-JP" dirty="0" smtClean="0">
                <a:latin typeface="Times New Roman" pitchFamily="18" charset="0"/>
              </a:rPr>
              <a:t>Therefore, </a:t>
            </a:r>
            <a:r>
              <a:rPr lang="en-US" altLang="ja-JP" dirty="0" smtClean="0">
                <a:latin typeface="Times New Roman" pitchFamily="18" charset="0"/>
              </a:rPr>
              <a:t>we need the information of reaction cross sections at </a:t>
            </a:r>
            <a:r>
              <a:rPr lang="en-US" altLang="ja-JP" dirty="0" err="1" smtClean="0">
                <a:latin typeface="Times New Roman" pitchFamily="18" charset="0"/>
              </a:rPr>
              <a:t>Ecm</a:t>
            </a:r>
            <a:r>
              <a:rPr lang="en-US" altLang="ja-JP" dirty="0" smtClean="0">
                <a:latin typeface="Times New Roman" pitchFamily="18" charset="0"/>
              </a:rPr>
              <a:t> =0.5 and 3.8 MeV which corresponds T = 0.6 - 3 GK.</a:t>
            </a:r>
          </a:p>
        </p:txBody>
      </p:sp>
    </p:spTree>
    <p:extLst>
      <p:ext uri="{BB962C8B-B14F-4D97-AF65-F5344CB8AC3E}">
        <p14:creationId xmlns:p14="http://schemas.microsoft.com/office/powerpoint/2010/main" val="3324628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29F41B-3AA2-4237-A557-E0D65370D14E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964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62000">
                <a:schemeClr val="bg1"/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latin typeface="Arial Unicode MS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 Unicode MS" pitchFamily="50" charset="-128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2014 Jun</a:t>
            </a:r>
            <a:endParaRPr lang="en-US" altLang="ja-JP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smtClean="0"/>
              <a:t>ARIS2014</a:t>
            </a:r>
            <a:endParaRPr lang="en-US" altLang="ja-JP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latin typeface="Arial" pitchFamily="34" charset="0"/>
              </a:rPr>
              <a:t>#</a:t>
            </a:r>
            <a:fld id="{9709E413-E2DC-4E43-B8EE-FC35A4994C44}" type="slidenum">
              <a:rPr lang="en-US" altLang="ja-JP" smtClean="0">
                <a:latin typeface="Arial" pitchFamily="34" charset="0"/>
              </a:rPr>
              <a:pPr>
                <a:defRPr/>
              </a:pPr>
              <a:t>‹#›</a:t>
            </a:fld>
            <a:endParaRPr lang="en-US" altLang="ja-JP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4471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4724"/>
          </a:xfrm>
          <a:gradFill flip="none" rotWithShape="1">
            <a:gsLst>
              <a:gs pos="60000">
                <a:srgbClr val="F9FFFD"/>
              </a:gs>
              <a:gs pos="0">
                <a:schemeClr val="accent1">
                  <a:lumMod val="31000"/>
                  <a:lumOff val="69000"/>
                </a:schemeClr>
              </a:gs>
              <a:gs pos="73000">
                <a:schemeClr val="accent1">
                  <a:lumMod val="14000"/>
                  <a:lumOff val="86000"/>
                </a:schemeClr>
              </a:gs>
              <a:gs pos="100000">
                <a:schemeClr val="accent1">
                  <a:lumMod val="33000"/>
                  <a:lumOff val="67000"/>
                </a:schemeClr>
              </a:gs>
            </a:gsLst>
            <a:lin ang="17400000" scaled="0"/>
            <a:tileRect/>
          </a:gradFill>
          <a:ln w="0" cmpd="dbl">
            <a:noFill/>
            <a:miter lim="800000"/>
            <a:headEnd/>
            <a:tailEnd/>
          </a:ln>
          <a:effectLst>
            <a:glow rad="63500">
              <a:schemeClr val="accent1">
                <a:lumMod val="40000"/>
                <a:lumOff val="6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1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>
            <a:lvl1pPr>
              <a:defRPr lang="ja-JP" altLang="en-US" dirty="0">
                <a:latin typeface="+mj-lt"/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>
              <a:buFont typeface="Wingdings" pitchFamily="2" charset="2"/>
              <a:buChar char="u"/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>
              <a:buFont typeface="Arial" pitchFamily="34" charset="0"/>
              <a:buChar char="•"/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>
              <a:buFont typeface="Arial" pitchFamily="34" charset="0"/>
              <a:buChar char="•"/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>
              <a:buFont typeface="Arial" pitchFamily="34" charset="0"/>
              <a:buChar char="•"/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2014 Jun</a:t>
            </a:r>
            <a:endParaRPr lang="en-US" altLang="ja-JP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9113" y="6248400"/>
            <a:ext cx="3036887" cy="457200"/>
          </a:xfrm>
        </p:spPr>
        <p:txBody>
          <a:bodyPr/>
          <a:lstStyle>
            <a:lvl1pPr latinLnBrk="1">
              <a:defRPr sz="120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altLang="ja-JP" dirty="0" smtClean="0"/>
              <a:t>ARIS2014</a:t>
            </a:r>
            <a:endParaRPr lang="ja-JP" altLang="ja-JP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latin typeface="Arial" pitchFamily="34" charset="0"/>
              </a:rPr>
              <a:t>#</a:t>
            </a:r>
            <a:fld id="{EF79316E-0347-4C80-9E3A-E67A456F4850}" type="slidenum">
              <a:rPr lang="en-US" altLang="ja-JP" smtClean="0">
                <a:latin typeface="Arial" pitchFamily="34" charset="0"/>
              </a:rPr>
              <a:pPr>
                <a:defRPr/>
              </a:pPr>
              <a:t>‹#›</a:t>
            </a:fld>
            <a:endParaRPr lang="en-US" altLang="ja-JP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0114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2014 Jun</a:t>
            </a:r>
            <a:endParaRPr lang="en-US" altLang="ja-JP" dirty="0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smtClean="0"/>
              <a:t>ARIS2014</a:t>
            </a:r>
            <a:endParaRPr lang="en-US" altLang="ja-JP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latin typeface="Arial" pitchFamily="34" charset="0"/>
              </a:rPr>
              <a:t>#</a:t>
            </a:r>
            <a:fld id="{E0EC0C9C-5967-4551-8935-70C27F8FFA50}" type="slidenum">
              <a:rPr lang="en-US" altLang="ja-JP" smtClean="0">
                <a:latin typeface="Arial" pitchFamily="34" charset="0"/>
              </a:rPr>
              <a:pPr>
                <a:defRPr/>
              </a:pPr>
              <a:t>‹#›</a:t>
            </a:fld>
            <a:endParaRPr lang="en-US" altLang="ja-JP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8789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6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60000">
                <a:srgbClr val="F9FFFD"/>
              </a:gs>
              <a:gs pos="0">
                <a:schemeClr val="accent1">
                  <a:lumMod val="31000"/>
                  <a:lumOff val="69000"/>
                </a:schemeClr>
              </a:gs>
              <a:gs pos="73000">
                <a:schemeClr val="accent1">
                  <a:lumMod val="14000"/>
                  <a:lumOff val="86000"/>
                </a:schemeClr>
              </a:gs>
              <a:gs pos="100000">
                <a:schemeClr val="accent1">
                  <a:lumMod val="33000"/>
                  <a:lumOff val="67000"/>
                </a:schemeClr>
              </a:gs>
            </a:gsLst>
            <a:lin ang="17400000" scaled="0"/>
            <a:tileRect/>
          </a:gradFill>
          <a:ln w="0" cmpd="dbl">
            <a:noFill/>
            <a:miter lim="800000"/>
            <a:headEnd/>
            <a:tailEnd/>
          </a:ln>
          <a:effectLst>
            <a:glow rad="63500">
              <a:schemeClr val="accent1">
                <a:lumMod val="40000"/>
                <a:lumOff val="6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1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lvl="0"/>
            <a:r>
              <a:rPr lang="en-US" altLang="ja-JP" dirty="0" smtClean="0"/>
              <a:t>Master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1776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400" i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2014 Jun</a:t>
            </a:r>
            <a:endParaRPr lang="en-US" altLang="ja-JP" dirty="0"/>
          </a:p>
        </p:txBody>
      </p:sp>
      <p:sp>
        <p:nvSpPr>
          <p:cNvPr id="11776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 b="1" i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smtClean="0"/>
              <a:t>ARIS2014</a:t>
            </a:r>
            <a:endParaRPr lang="en-US" altLang="ja-JP" dirty="0"/>
          </a:p>
        </p:txBody>
      </p:sp>
      <p:sp>
        <p:nvSpPr>
          <p:cNvPr id="11776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1"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latin typeface="Arial" pitchFamily="34" charset="0"/>
              </a:rPr>
              <a:t>#</a:t>
            </a:r>
            <a:fld id="{6CE21A71-FDEE-480D-BD75-E06F769DAF5D}" type="slidenum">
              <a:rPr lang="en-US" altLang="ja-JP" smtClean="0">
                <a:latin typeface="Arial" pitchFamily="34" charset="0"/>
              </a:rPr>
              <a:pPr>
                <a:defRPr/>
              </a:pPr>
              <a:t>‹#›</a:t>
            </a:fld>
            <a:endParaRPr lang="en-US" altLang="ja-JP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</p:sldLayoutIdLst>
  <p:transition>
    <p:pull dir="rd"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lang="en-US" altLang="ja-JP" sz="3600" dirty="0" smtClean="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50" charset="-128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50" charset="-128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50" charset="-128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50" charset="-128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Helvetica" pitchFamily="2" charset="0"/>
          <a:ea typeface="ＤＦ極太明朝体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Helvetica" pitchFamily="2" charset="0"/>
          <a:ea typeface="ＤＦ極太明朝体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Helvetica" pitchFamily="2" charset="0"/>
          <a:ea typeface="ＤＦ極太明朝体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Helvetica" pitchFamily="2" charset="0"/>
          <a:ea typeface="ＤＦ極太明朝体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l"/>
        <a:defRPr kumimoji="1" sz="28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800">
          <a:solidFill>
            <a:schemeClr val="tx1"/>
          </a:solidFill>
          <a:latin typeface="+mj-lt"/>
          <a:ea typeface="ＲＦＰシリウス-Ｍ" pitchFamily="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l"/>
        <a:defRPr kumimoji="1" sz="2400">
          <a:solidFill>
            <a:schemeClr val="tx1"/>
          </a:solidFill>
          <a:latin typeface="+mj-lt"/>
          <a:ea typeface="ＲＦＰシリウス-Ｍ" pitchFamily="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u"/>
        <a:defRPr kumimoji="1" sz="2000">
          <a:solidFill>
            <a:schemeClr val="tx1"/>
          </a:solidFill>
          <a:latin typeface="+mj-lt"/>
          <a:ea typeface="ＲＦＰシリウス-Ｍ" pitchFamily="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p"/>
        <a:defRPr kumimoji="1" sz="2000">
          <a:solidFill>
            <a:schemeClr val="tx1"/>
          </a:solidFill>
          <a:latin typeface="+mj-lt"/>
          <a:ea typeface="ＲＦＰシリウス-Ｍ" pitchFamily="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p"/>
        <a:defRPr kumimoji="1" sz="2000">
          <a:solidFill>
            <a:schemeClr val="tx1"/>
          </a:solidFill>
          <a:latin typeface="Times New Roman" pitchFamily="18" charset="0"/>
          <a:ea typeface="ＲＦＰシリウス-Ｍ" pitchFamily="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p"/>
        <a:defRPr kumimoji="1" sz="2000">
          <a:solidFill>
            <a:schemeClr val="tx1"/>
          </a:solidFill>
          <a:latin typeface="Times New Roman" pitchFamily="18" charset="0"/>
          <a:ea typeface="ＲＦＰシリウス-Ｍ" pitchFamily="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p"/>
        <a:defRPr kumimoji="1" sz="2000">
          <a:solidFill>
            <a:schemeClr val="tx1"/>
          </a:solidFill>
          <a:latin typeface="Times New Roman" pitchFamily="18" charset="0"/>
          <a:ea typeface="ＲＦＰシリウス-Ｍ" pitchFamily="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p"/>
        <a:defRPr kumimoji="1" sz="2000">
          <a:solidFill>
            <a:schemeClr val="tx1"/>
          </a:solidFill>
          <a:latin typeface="Times New Roman" pitchFamily="18" charset="0"/>
          <a:ea typeface="ＲＦＰシリウス-Ｍ" pitchFamily="2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upernova_remnant_N63A"/>
          <p:cNvPicPr>
            <a:picLocks noChangeAspect="1" noChangeArrowheads="1"/>
          </p:cNvPicPr>
          <p:nvPr/>
        </p:nvPicPr>
        <p:blipFill>
          <a:blip r:embed="rId2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44001" cy="6858000"/>
          </a:xfrm>
          <a:prstGeom prst="rect">
            <a:avLst/>
          </a:prstGeom>
          <a:ln w="9525">
            <a:solidFill>
              <a:srgbClr val="080808"/>
            </a:solidFill>
            <a:miter lim="800000"/>
            <a:headEnd/>
            <a:tailEnd/>
          </a:ln>
          <a:ex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512" y="-19891"/>
            <a:ext cx="9180512" cy="1658938"/>
          </a:xfrm>
          <a:noFill/>
          <a:ln w="0">
            <a:noFill/>
            <a:prstDash val="sys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legacyObliqueTopRight"/>
            <a:lightRig rig="legacyNormal3" dir="l"/>
          </a:scene3d>
          <a:sp3d contourW="12700">
            <a:contourClr>
              <a:schemeClr val="bg1"/>
            </a:contourClr>
          </a:sp3d>
        </p:spPr>
        <p:txBody>
          <a:bodyPr>
            <a:flatTx/>
          </a:bodyPr>
          <a:lstStyle/>
          <a:p>
            <a:r>
              <a:rPr lang="en-US" altLang="ja-JP" sz="3000" b="1" dirty="0" smtClean="0">
                <a:solidFill>
                  <a:schemeClr val="accent3"/>
                </a:solidFill>
                <a:effectLst>
                  <a:glow rad="228600">
                    <a:schemeClr val="accent3">
                      <a:lumMod val="85000"/>
                      <a:alpha val="40000"/>
                    </a:schemeClr>
                  </a:glow>
                </a:effectLst>
              </a:rPr>
              <a:t>Studies </a:t>
            </a:r>
            <a:r>
              <a:rPr lang="en-US" altLang="ja-JP" sz="3000" b="1" dirty="0">
                <a:solidFill>
                  <a:schemeClr val="accent3"/>
                </a:solidFill>
                <a:effectLst>
                  <a:glow rad="228600">
                    <a:schemeClr val="accent3">
                      <a:lumMod val="85000"/>
                      <a:alpha val="40000"/>
                    </a:schemeClr>
                  </a:glow>
                </a:effectLst>
              </a:rPr>
              <a:t>on Nuclear Astrophysics and Exotic Structure at the </a:t>
            </a:r>
            <a:r>
              <a:rPr lang="en-US" altLang="ja-JP" sz="3000" b="1" dirty="0" smtClean="0">
                <a:solidFill>
                  <a:schemeClr val="accent3"/>
                </a:solidFill>
                <a:effectLst>
                  <a:glow rad="228600">
                    <a:schemeClr val="accent3">
                      <a:lumMod val="85000"/>
                      <a:alpha val="40000"/>
                    </a:schemeClr>
                  </a:glow>
                </a:effectLst>
              </a:rPr>
              <a:t>Low-Energy </a:t>
            </a:r>
            <a:r>
              <a:rPr lang="en-US" altLang="ja-JP" sz="3000" b="1" dirty="0">
                <a:solidFill>
                  <a:schemeClr val="accent3"/>
                </a:solidFill>
                <a:effectLst>
                  <a:glow rad="228600">
                    <a:schemeClr val="accent3">
                      <a:lumMod val="85000"/>
                      <a:alpha val="40000"/>
                    </a:schemeClr>
                  </a:glow>
                </a:effectLst>
              </a:rPr>
              <a:t>RI beam Facility </a:t>
            </a:r>
            <a:r>
              <a:rPr lang="en-US" altLang="ja-JP" sz="3000" b="1" dirty="0" smtClean="0">
                <a:solidFill>
                  <a:schemeClr val="accent3"/>
                </a:solidFill>
                <a:effectLst>
                  <a:glow rad="228600">
                    <a:schemeClr val="accent3">
                      <a:lumMod val="85000"/>
                      <a:alpha val="40000"/>
                    </a:schemeClr>
                  </a:glow>
                </a:effectLst>
              </a:rPr>
              <a:t>CRIB</a:t>
            </a:r>
            <a:endParaRPr lang="ja-JP" altLang="en-US" sz="3000" b="1" dirty="0" smtClean="0">
              <a:solidFill>
                <a:schemeClr val="bg1"/>
              </a:solidFill>
              <a:effectLst>
                <a:glow rad="228600">
                  <a:schemeClr val="accent3">
                    <a:lumMod val="85000"/>
                    <a:alpha val="40000"/>
                  </a:schemeClr>
                </a:glo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6562" y="1628800"/>
            <a:ext cx="8569325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FFFF00"/>
                </a:solidFill>
              </a:rPr>
              <a:t>Nuclear astrophysics group (CRIB supporting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FFFF00"/>
                </a:solidFill>
              </a:rPr>
              <a:t>members) in Center for Nuclear Study, Univ. of Tokyo: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Hidetoshi Yamaguchi (Lecturer),</a:t>
            </a:r>
            <a:r>
              <a:rPr lang="ja-JP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Daid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Kahl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(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Postdoc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Yuji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Sakaguchi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(Student)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ja-JP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FFFF00"/>
                </a:solidFill>
              </a:rPr>
              <a:t>with an Aid of Technical Staff: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N. Yamazaki (CRIB/Wien Filter), K. Yoshimura,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M.Katayanagi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Y.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Ohshiro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(Hyper ECR ion source), S.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Yamaka</a:t>
            </a:r>
            <a:endParaRPr lang="en-US" altLang="ja-JP" sz="2400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500" b="1" dirty="0" smtClean="0">
                <a:solidFill>
                  <a:srgbClr val="FFFF00"/>
                </a:solidFill>
              </a:rPr>
              <a:t>in Collaboration with: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RIKEN, KEK, Kyushu, Tsukuba, Tohoku, Osaka, … (Japan)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McMaster</a:t>
            </a:r>
            <a:r>
              <a:rPr lang="ja-JP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n-US" altLang="ja-JP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(Canada), CIAE, IMP (China), Chung-</a:t>
            </a:r>
            <a:r>
              <a:rPr lang="en-US" altLang="ja-JP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Ang</a:t>
            </a:r>
            <a:r>
              <a:rPr lang="en-US" altLang="ja-JP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</a:t>
            </a:r>
            <a:r>
              <a:rPr lang="en-US" altLang="ja-JP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Ehwa</a:t>
            </a:r>
            <a:r>
              <a:rPr lang="en-US" altLang="ja-JP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SNU (Korea), INFN  </a:t>
            </a:r>
            <a:r>
              <a:rPr lang="en-US" altLang="ja-JP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Padova</a:t>
            </a:r>
            <a:r>
              <a:rPr lang="en-US" altLang="ja-JP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/Catania (Italy), IOP(Vietnam) and others.</a:t>
            </a:r>
          </a:p>
        </p:txBody>
      </p:sp>
      <p:pic>
        <p:nvPicPr>
          <p:cNvPr id="3077" name="Picture 7" descr="\\bdn.cns.s.u-tokyo.ac.jp\yamag\cdoc\common\logos\ut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68638"/>
            <a:ext cx="2197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 descr="C:\Users\yamag\Desktop\cns_mark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1055218" cy="105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7685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The thick-target method </a:t>
            </a:r>
            <a:br>
              <a:rPr lang="en-US" altLang="ja-JP" dirty="0" smtClean="0"/>
            </a:br>
            <a:r>
              <a:rPr lang="en-US" altLang="ja-JP" dirty="0" smtClean="0"/>
              <a:t>in inverse kinematics</a:t>
            </a:r>
            <a:endParaRPr lang="ja-JP" altLang="en-US" dirty="0"/>
          </a:p>
        </p:txBody>
      </p:sp>
      <p:sp>
        <p:nvSpPr>
          <p:cNvPr id="122883" name="コンテンツ プレースホルダ 2"/>
          <p:cNvSpPr>
            <a:spLocks noGrp="1"/>
          </p:cNvSpPr>
          <p:nvPr>
            <p:ph idx="1"/>
          </p:nvPr>
        </p:nvSpPr>
        <p:spPr>
          <a:xfrm>
            <a:off x="4643438" y="1268413"/>
            <a:ext cx="4357687" cy="5105400"/>
          </a:xfrm>
        </p:spPr>
        <p:txBody>
          <a:bodyPr/>
          <a:lstStyle/>
          <a:p>
            <a:pPr lvl="1"/>
            <a:r>
              <a:rPr lang="en-US" altLang="ja-JP" sz="2000" dirty="0" smtClean="0"/>
              <a:t>Inverse kinematics… measurement is possible for </a:t>
            </a:r>
            <a:r>
              <a:rPr lang="en-US" altLang="ja-JP" sz="2000" dirty="0" smtClean="0">
                <a:solidFill>
                  <a:srgbClr val="FF0000"/>
                </a:solidFill>
              </a:rPr>
              <a:t>short-lived RI </a:t>
            </a:r>
            <a:r>
              <a:rPr lang="en-US" altLang="ja-JP" sz="2000" dirty="0" smtClean="0"/>
              <a:t>which cannot be used as the target. </a:t>
            </a:r>
          </a:p>
          <a:p>
            <a:pPr lvl="1"/>
            <a:r>
              <a:rPr lang="en-US" altLang="ja-JP" sz="2000" dirty="0" smtClean="0"/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Simultaneous measurement </a:t>
            </a:r>
            <a:r>
              <a:rPr lang="en-US" altLang="ja-JP" sz="2000" dirty="0" smtClean="0"/>
              <a:t>of the excitation function for certain energy range.(Small systematic error, no need to change beam energy.)</a:t>
            </a:r>
          </a:p>
          <a:p>
            <a:pPr lvl="1"/>
            <a:r>
              <a:rPr lang="en-US" altLang="ja-JP" sz="2000" dirty="0" smtClean="0"/>
              <a:t>The beam can be stopped in the target…</a:t>
            </a:r>
            <a:r>
              <a:rPr lang="en-US" altLang="ja-JP" sz="2000" dirty="0" smtClean="0">
                <a:solidFill>
                  <a:srgbClr val="FF0000"/>
                </a:solidFill>
              </a:rPr>
              <a:t>measurement at 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altLang="ja-JP" sz="2000" baseline="-25000" dirty="0" err="1" smtClean="0">
                <a:solidFill>
                  <a:srgbClr val="FF0000"/>
                </a:solidFill>
              </a:rPr>
              <a:t>cm</a:t>
            </a:r>
            <a:r>
              <a:rPr lang="en-US" altLang="ja-JP" sz="2000" dirty="0" smtClean="0">
                <a:solidFill>
                  <a:srgbClr val="FF0000"/>
                </a:solidFill>
              </a:rPr>
              <a:t>=180 deg.</a:t>
            </a:r>
            <a:r>
              <a:rPr lang="en-US" altLang="ja-JP" sz="2000" dirty="0" smtClean="0"/>
              <a:t> (where the potential scattering is minimal) is possible. </a:t>
            </a:r>
            <a:endParaRPr lang="ja-JP" altLang="en-US" sz="2000" dirty="0" smtClean="0"/>
          </a:p>
        </p:txBody>
      </p:sp>
      <p:sp>
        <p:nvSpPr>
          <p:cNvPr id="122886" name="フッター プレースホルダ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 Unicode MS" pitchFamily="50" charset="-128"/>
              </a:rPr>
              <a:t>ARIS2014</a:t>
            </a:r>
            <a:endParaRPr lang="en-US" altLang="ja-JP" dirty="0" smtClean="0">
              <a:latin typeface="Arial Unicode MS" pitchFamily="50" charset="-128"/>
            </a:endParaRPr>
          </a:p>
        </p:txBody>
      </p:sp>
      <p:pic>
        <p:nvPicPr>
          <p:cNvPr id="122884" name="Picture 2" descr="\\134.160.49.123\yamag\pres\2009_10_Hawaii\Thick-target_meth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420938"/>
            <a:ext cx="4383088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042988" y="1268413"/>
            <a:ext cx="3571875" cy="833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ja-JP" dirty="0">
                <a:latin typeface="Arial Unicode MS" pitchFamily="50" charset="-128"/>
              </a:rPr>
              <a:t>Measurement of </a:t>
            </a:r>
          </a:p>
          <a:p>
            <a:pPr>
              <a:buFontTx/>
              <a:buNone/>
              <a:defRPr/>
            </a:pPr>
            <a:r>
              <a:rPr lang="en-US" altLang="ja-JP" dirty="0">
                <a:latin typeface="Arial Unicode MS" pitchFamily="50" charset="-128"/>
              </a:rPr>
              <a:t>resonance scattering</a:t>
            </a:r>
            <a:endParaRPr lang="ja-JP" altLang="en-US" dirty="0">
              <a:latin typeface="Arial Unicode MS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 Jun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306916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baseline="30000" dirty="0" smtClean="0"/>
              <a:t>7</a:t>
            </a:r>
            <a:r>
              <a:rPr lang="en-US" altLang="ja-JP" dirty="0" smtClean="0"/>
              <a:t>Li+</a:t>
            </a:r>
            <a:r>
              <a:rPr lang="en-US" altLang="ja-JP" dirty="0" smtClean="0">
                <a:latin typeface="Symbol" pitchFamily="18" charset="2"/>
              </a:rPr>
              <a:t>a/</a:t>
            </a:r>
            <a:r>
              <a:rPr lang="en-US" altLang="ja-JP" baseline="30000" dirty="0" smtClean="0"/>
              <a:t> 7</a:t>
            </a:r>
            <a:r>
              <a:rPr lang="en-US" altLang="ja-JP" dirty="0" smtClean="0"/>
              <a:t>Be+</a:t>
            </a:r>
            <a:r>
              <a:rPr lang="en-US" altLang="ja-JP" dirty="0" smtClean="0">
                <a:latin typeface="Symbol" pitchFamily="18" charset="2"/>
              </a:rPr>
              <a:t>a </a:t>
            </a:r>
            <a:r>
              <a:rPr lang="en-US" altLang="ja-JP" dirty="0" smtClean="0"/>
              <a:t>study</a:t>
            </a:r>
            <a:endParaRPr lang="ja-JP" altLang="en-US" dirty="0"/>
          </a:p>
        </p:txBody>
      </p:sp>
      <p:sp>
        <p:nvSpPr>
          <p:cNvPr id="12291" name="コンテンツ プレースホルダ 2"/>
          <p:cNvSpPr>
            <a:spLocks noGrp="1"/>
          </p:cNvSpPr>
          <p:nvPr>
            <p:ph idx="1"/>
          </p:nvPr>
        </p:nvSpPr>
        <p:spPr>
          <a:xfrm>
            <a:off x="250825" y="908050"/>
            <a:ext cx="5656263" cy="5105400"/>
          </a:xfrm>
        </p:spPr>
        <p:txBody>
          <a:bodyPr/>
          <a:lstStyle/>
          <a:p>
            <a:pPr>
              <a:defRPr/>
            </a:pPr>
            <a:r>
              <a:rPr lang="en-US" altLang="ja-JP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Li(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a,g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…important at high-T, as a production reaction of </a:t>
            </a:r>
            <a:r>
              <a:rPr lang="en-US" altLang="ja-JP" sz="2000" baseline="30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B (</a:t>
            </a:r>
            <a:r>
              <a:rPr lang="en-US" altLang="ja-JP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altLang="ja-JP" sz="2000" dirty="0" smtClean="0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en-US" altLang="ja-JP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-process in core-collapse supernovae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eaLnBrk="1" hangingPunct="1">
              <a:defRPr/>
            </a:pPr>
            <a:r>
              <a:rPr lang="en-US" altLang="ja-JP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Be(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a,g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… one of the reaction in  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hot </a:t>
            </a:r>
            <a:r>
              <a:rPr lang="en-US" altLang="ja-JP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p-p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chain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, relevant at high-T. </a:t>
            </a:r>
          </a:p>
          <a:p>
            <a:pPr eaLnBrk="1" hangingPunct="1">
              <a:defRPr/>
            </a:pP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ja-JP" sz="20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ja-JP" sz="2000" dirty="0" smtClean="0"/>
              <a:t>-cluster structure in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aseline="30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B/</a:t>
            </a:r>
            <a:r>
              <a:rPr lang="en-US" altLang="ja-JP" sz="2000" baseline="30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altLang="ja-JP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/ 2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 cluster states are known to exist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(similar to the 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dilute cluster structure in 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Several “bands” which have </a:t>
            </a:r>
            <a:r>
              <a:rPr lang="en-US" altLang="ja-JP" sz="20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-cluster structure could be formed. We can study the band and cluster structure more in detail.</a:t>
            </a:r>
            <a:endParaRPr lang="ja-JP" altLang="en-US" dirty="0" smtClean="0"/>
          </a:p>
        </p:txBody>
      </p:sp>
      <p:sp>
        <p:nvSpPr>
          <p:cNvPr id="20486" name="日付プレースホルダ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400" smtClean="0">
                <a:solidFill>
                  <a:srgbClr val="000000"/>
                </a:solidFill>
                <a:latin typeface="Arial" pitchFamily="34" charset="0"/>
              </a:rPr>
              <a:t>2014 Jun</a:t>
            </a:r>
            <a:endParaRPr lang="en-US" altLang="ja-JP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21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0">
              <a:defRPr/>
            </a:pPr>
            <a:r>
              <a:rPr lang="en-US" altLang="ja-JP" smtClean="0">
                <a:solidFill>
                  <a:srgbClr val="000000"/>
                </a:solidFill>
              </a:rPr>
              <a:t>ARIS2014</a:t>
            </a:r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20485" name="Picture 10" descr="\\Bdn\yamag\pres\2008_02_NPPAC\light_nuclei_v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08050"/>
            <a:ext cx="51435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90287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33.11.152.123\yamag\pres\2011_09_CNSmensetsu\文書名 _Wanajo_ApJ2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7" t="40813" r="54594" b="42719"/>
          <a:stretch>
            <a:fillRect/>
          </a:stretch>
        </p:blipFill>
        <p:spPr bwMode="auto">
          <a:xfrm>
            <a:off x="1042988" y="2254250"/>
            <a:ext cx="6265862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baseline="30000" dirty="0" smtClean="0"/>
              <a:t>7</a:t>
            </a:r>
            <a:r>
              <a:rPr lang="en-US" altLang="ja-JP" dirty="0" smtClean="0"/>
              <a:t>Be(</a:t>
            </a:r>
            <a:r>
              <a:rPr lang="en-US" altLang="ja-JP" dirty="0" err="1" smtClean="0">
                <a:latin typeface="Symbol" pitchFamily="18" charset="2"/>
              </a:rPr>
              <a:t>a,g</a:t>
            </a:r>
            <a:r>
              <a:rPr lang="en-US" altLang="ja-JP" dirty="0" smtClean="0"/>
              <a:t>) in supernovae</a:t>
            </a:r>
            <a:endParaRPr lang="ja-JP" altLang="en-US" dirty="0"/>
          </a:p>
        </p:txBody>
      </p:sp>
      <p:sp>
        <p:nvSpPr>
          <p:cNvPr id="6148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990600"/>
            <a:ext cx="7847013" cy="15748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ja-JP" sz="2400" dirty="0" err="1" smtClean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altLang="ja-JP" sz="2400" dirty="0" err="1" smtClean="0">
                <a:solidFill>
                  <a:schemeClr val="accent2"/>
                </a:solidFill>
              </a:rPr>
              <a:t>p</a:t>
            </a:r>
            <a:r>
              <a:rPr lang="en-US" altLang="ja-JP" sz="2400" dirty="0" smtClean="0">
                <a:solidFill>
                  <a:schemeClr val="accent2"/>
                </a:solidFill>
              </a:rPr>
              <a:t>-process </a:t>
            </a:r>
            <a:r>
              <a:rPr lang="en-US" altLang="ja-JP" sz="2400" dirty="0" smtClean="0">
                <a:solidFill>
                  <a:schemeClr val="tx2"/>
                </a:solidFill>
              </a:rPr>
              <a:t>calculation</a:t>
            </a:r>
            <a:r>
              <a:rPr lang="en-US" altLang="ja-JP" sz="2400" dirty="0" smtClean="0"/>
              <a:t> (T</a:t>
            </a:r>
            <a:r>
              <a:rPr lang="en-US" altLang="ja-JP" sz="2400" baseline="-25000" dirty="0" smtClean="0"/>
              <a:t>9</a:t>
            </a:r>
            <a:r>
              <a:rPr lang="en-US" altLang="ja-JP" sz="2400" dirty="0" smtClean="0"/>
              <a:t>&gt;1) shows considerable contribution by </a:t>
            </a:r>
            <a:r>
              <a:rPr lang="en-US" altLang="ja-JP" sz="2400" baseline="30000" dirty="0" smtClean="0"/>
              <a:t>10</a:t>
            </a:r>
            <a:r>
              <a:rPr lang="en-US" altLang="ja-JP" sz="2400" dirty="0" smtClean="0"/>
              <a:t>B(</a:t>
            </a:r>
            <a:r>
              <a:rPr lang="en-US" altLang="ja-JP" sz="2400" dirty="0" err="1" smtClean="0">
                <a:latin typeface="Symbol" pitchFamily="18" charset="2"/>
              </a:rPr>
              <a:t>a</a:t>
            </a:r>
            <a:r>
              <a:rPr lang="en-US" altLang="ja-JP" sz="2400" dirty="0" err="1" smtClean="0"/>
              <a:t>,p</a:t>
            </a:r>
            <a:r>
              <a:rPr lang="en-US" altLang="ja-JP" sz="2400" dirty="0" smtClean="0"/>
              <a:t>)</a:t>
            </a:r>
            <a:r>
              <a:rPr lang="en-US" altLang="ja-JP" sz="2400" baseline="30000" dirty="0" smtClean="0"/>
              <a:t>13</a:t>
            </a:r>
            <a:r>
              <a:rPr lang="en-US" altLang="ja-JP" sz="2400" dirty="0" smtClean="0"/>
              <a:t>C and 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7</a:t>
            </a:r>
            <a:r>
              <a:rPr lang="en-US" altLang="ja-JP" sz="2400" dirty="0" smtClean="0">
                <a:solidFill>
                  <a:srgbClr val="FF0000"/>
                </a:solidFill>
              </a:rPr>
              <a:t>Be(</a:t>
            </a:r>
            <a:r>
              <a:rPr lang="en-US" altLang="ja-JP" sz="2400" dirty="0" err="1" smtClean="0">
                <a:solidFill>
                  <a:srgbClr val="FF0000"/>
                </a:solidFill>
                <a:latin typeface="Symbol" pitchFamily="18" charset="2"/>
              </a:rPr>
              <a:t>a,g</a:t>
            </a:r>
            <a:r>
              <a:rPr lang="en-US" altLang="ja-JP" sz="2400" dirty="0" smtClean="0">
                <a:solidFill>
                  <a:srgbClr val="FF0000"/>
                </a:solidFill>
              </a:rPr>
              <a:t>)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11</a:t>
            </a:r>
            <a:r>
              <a:rPr lang="en-US" altLang="ja-JP" sz="2400" dirty="0" smtClean="0">
                <a:solidFill>
                  <a:srgbClr val="FF0000"/>
                </a:solidFill>
              </a:rPr>
              <a:t>C</a:t>
            </a:r>
            <a:r>
              <a:rPr lang="en-US" altLang="ja-JP" sz="2400" dirty="0" smtClean="0"/>
              <a:t> as much as the triple-alpha process.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 Jun</a:t>
            </a:r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ARIS2014</a:t>
            </a:r>
            <a:endParaRPr lang="ja-JP" altLang="ja-JP" dirty="0"/>
          </a:p>
        </p:txBody>
      </p:sp>
      <p:sp>
        <p:nvSpPr>
          <p:cNvPr id="6151" name="テキスト ボックス 6"/>
          <p:cNvSpPr txBox="1">
            <a:spLocks noChangeArrowheads="1"/>
          </p:cNvSpPr>
          <p:nvPr/>
        </p:nvSpPr>
        <p:spPr bwMode="auto">
          <a:xfrm>
            <a:off x="1979713" y="5732463"/>
            <a:ext cx="532913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i="1" dirty="0">
                <a:solidFill>
                  <a:srgbClr val="FF0000"/>
                </a:solidFill>
                <a:latin typeface="Arial Unicode MS" pitchFamily="50" charset="-128"/>
              </a:rPr>
              <a:t>S. </a:t>
            </a:r>
            <a:r>
              <a:rPr lang="en-US" altLang="ja-JP" i="1" dirty="0" err="1">
                <a:solidFill>
                  <a:srgbClr val="FF0000"/>
                </a:solidFill>
                <a:latin typeface="Arial Unicode MS" pitchFamily="50" charset="-128"/>
              </a:rPr>
              <a:t>Wanajo</a:t>
            </a:r>
            <a:r>
              <a:rPr lang="en-US" altLang="ja-JP" i="1" dirty="0">
                <a:solidFill>
                  <a:srgbClr val="FF0000"/>
                </a:solidFill>
                <a:latin typeface="Arial Unicode MS" pitchFamily="50" charset="-128"/>
              </a:rPr>
              <a:t> et al., </a:t>
            </a:r>
            <a:r>
              <a:rPr lang="en-US" altLang="ja-JP" i="1" dirty="0" err="1">
                <a:latin typeface="Arial Unicode MS" pitchFamily="50" charset="-128"/>
              </a:rPr>
              <a:t>Astrophys</a:t>
            </a:r>
            <a:r>
              <a:rPr lang="en-US" altLang="ja-JP" i="1" dirty="0">
                <a:latin typeface="Arial Unicode MS" pitchFamily="50" charset="-128"/>
              </a:rPr>
              <a:t>. J (2010)</a:t>
            </a:r>
            <a:endParaRPr lang="ja-JP" altLang="en-US" i="1" dirty="0">
              <a:latin typeface="Arial Unicode MS" pitchFamily="50" charset="-128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RIKEN mini workshop</a:t>
            </a:r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Setup for </a:t>
            </a:r>
            <a:r>
              <a:rPr lang="en-US" altLang="ja-JP" baseline="30000" dirty="0" smtClean="0"/>
              <a:t>7</a:t>
            </a:r>
            <a:r>
              <a:rPr lang="en-US" altLang="ja-JP" dirty="0" smtClean="0"/>
              <a:t>Li/</a:t>
            </a:r>
            <a:r>
              <a:rPr lang="en-US" altLang="ja-JP" baseline="30000" dirty="0" smtClean="0"/>
              <a:t>7</a:t>
            </a:r>
            <a:r>
              <a:rPr lang="en-US" altLang="ja-JP" dirty="0" smtClean="0"/>
              <a:t>Be+</a:t>
            </a:r>
            <a:r>
              <a:rPr lang="en-US" altLang="ja-JP" dirty="0" smtClean="0">
                <a:latin typeface="Symbol" pitchFamily="18" charset="2"/>
              </a:rPr>
              <a:t>a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4103688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ja-JP" sz="2000" dirty="0" smtClean="0">
                <a:solidFill>
                  <a:srgbClr val="FF0000"/>
                </a:solidFill>
              </a:rPr>
              <a:t>Thick target method</a:t>
            </a:r>
            <a:r>
              <a:rPr lang="en-US" altLang="ja-JP" sz="2000" dirty="0" smtClean="0"/>
              <a:t> with </a:t>
            </a:r>
            <a:r>
              <a:rPr lang="en-US" altLang="ja-JP" sz="2000" dirty="0" smtClean="0">
                <a:solidFill>
                  <a:srgbClr val="FF0000"/>
                </a:solidFill>
              </a:rPr>
              <a:t>inverse kinematics </a:t>
            </a:r>
            <a:r>
              <a:rPr lang="en-US" altLang="ja-JP" sz="2000" dirty="0" smtClean="0"/>
              <a:t>…An efficient method to measure excitation function.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2000" baseline="30000" dirty="0" smtClean="0"/>
              <a:t> </a:t>
            </a:r>
            <a:r>
              <a:rPr lang="en-US" altLang="ja-JP" sz="2000" baseline="30000" dirty="0" smtClean="0">
                <a:solidFill>
                  <a:srgbClr val="9933FF"/>
                </a:solidFill>
              </a:rPr>
              <a:t>7</a:t>
            </a:r>
            <a:r>
              <a:rPr lang="en-US" altLang="ja-JP" sz="2000" dirty="0" smtClean="0">
                <a:solidFill>
                  <a:srgbClr val="9933FF"/>
                </a:solidFill>
              </a:rPr>
              <a:t>Be beam</a:t>
            </a:r>
            <a:r>
              <a:rPr lang="en-US" altLang="ja-JP" sz="2000" dirty="0" smtClean="0"/>
              <a:t> is </a:t>
            </a:r>
            <a:r>
              <a:rPr lang="en-US" altLang="ja-JP" sz="2000" dirty="0" smtClean="0">
                <a:solidFill>
                  <a:schemeClr val="tx2"/>
                </a:solidFill>
              </a:rPr>
              <a:t>monitored by a </a:t>
            </a:r>
            <a:r>
              <a:rPr lang="en-US" altLang="ja-JP" sz="2000" dirty="0" smtClean="0">
                <a:solidFill>
                  <a:schemeClr val="accent2"/>
                </a:solidFill>
              </a:rPr>
              <a:t>PPAC</a:t>
            </a:r>
            <a:r>
              <a:rPr lang="en-US" altLang="ja-JP" sz="2000" dirty="0" smtClean="0"/>
              <a:t> (or an MCP detector).  </a:t>
            </a:r>
            <a:endParaRPr lang="en-US" altLang="ja-JP" sz="2000" baseline="30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2000" baseline="30000" dirty="0" smtClean="0"/>
              <a:t> </a:t>
            </a:r>
            <a:r>
              <a:rPr lang="en-US" altLang="ja-JP" sz="2000" baseline="30000" dirty="0" smtClean="0">
                <a:solidFill>
                  <a:srgbClr val="9933FF"/>
                </a:solidFill>
              </a:rPr>
              <a:t>7</a:t>
            </a:r>
            <a:r>
              <a:rPr lang="en-US" altLang="ja-JP" sz="2000" dirty="0" smtClean="0">
                <a:solidFill>
                  <a:srgbClr val="9933FF"/>
                </a:solidFill>
              </a:rPr>
              <a:t>Be beam</a:t>
            </a:r>
            <a:r>
              <a:rPr lang="en-US" altLang="ja-JP" sz="2000" dirty="0" smtClean="0"/>
              <a:t> stops in a </a:t>
            </a:r>
            <a:r>
              <a:rPr lang="en-US" altLang="ja-JP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thick helium gas target</a:t>
            </a:r>
            <a:r>
              <a:rPr lang="en-US" altLang="ja-JP" sz="2000" dirty="0" smtClean="0"/>
              <a:t> (200 mm-long, 1.6 </a:t>
            </a:r>
            <a:r>
              <a:rPr lang="en-US" altLang="ja-JP" sz="2000" dirty="0" err="1" smtClean="0"/>
              <a:t>atm</a:t>
            </a:r>
            <a:r>
              <a:rPr lang="en-US" altLang="ja-JP" sz="2000" dirty="0" smtClean="0"/>
              <a:t>).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2000" dirty="0" smtClean="0"/>
              <a:t>Recoiled 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ja-JP" sz="2000" dirty="0" smtClean="0">
                <a:solidFill>
                  <a:srgbClr val="FF0000"/>
                </a:solidFill>
              </a:rPr>
              <a:t> particles</a:t>
            </a:r>
            <a:r>
              <a:rPr lang="en-US" altLang="ja-JP" sz="2000" dirty="0" smtClean="0"/>
              <a:t> are detected by </a:t>
            </a:r>
            <a:r>
              <a:rPr lang="en-US" altLang="ja-JP" sz="2000" dirty="0" smtClean="0">
                <a:solidFill>
                  <a:srgbClr val="009900"/>
                </a:solidFill>
                <a:latin typeface="Symbol" pitchFamily="18" charset="2"/>
              </a:rPr>
              <a:t>D</a:t>
            </a:r>
            <a:r>
              <a:rPr lang="en-US" altLang="ja-JP" sz="2000" dirty="0" smtClean="0">
                <a:solidFill>
                  <a:srgbClr val="009900"/>
                </a:solidFill>
              </a:rPr>
              <a:t>E-E counter</a:t>
            </a:r>
            <a:r>
              <a:rPr lang="en-US" altLang="ja-JP" sz="2000" dirty="0" smtClean="0"/>
              <a:t> (10 </a:t>
            </a:r>
            <a:r>
              <a:rPr lang="en-US" altLang="ja-JP" sz="2000" dirty="0" smtClean="0">
                <a:latin typeface="Symbol" pitchFamily="18" charset="2"/>
              </a:rPr>
              <a:t>m</a:t>
            </a:r>
            <a:r>
              <a:rPr lang="en-US" altLang="ja-JP" sz="2000" dirty="0" smtClean="0"/>
              <a:t>m and 500 </a:t>
            </a:r>
            <a:r>
              <a:rPr lang="en-US" altLang="ja-JP" sz="2000" dirty="0" smtClean="0">
                <a:latin typeface="Symbol" pitchFamily="18" charset="2"/>
              </a:rPr>
              <a:t>m</a:t>
            </a:r>
            <a:r>
              <a:rPr lang="en-US" altLang="ja-JP" sz="2000" dirty="0" smtClean="0"/>
              <a:t>m Si detectors) at forward angle.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2000" dirty="0" smtClean="0"/>
              <a:t> </a:t>
            </a:r>
            <a:r>
              <a:rPr lang="en-US" altLang="ja-JP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NaI</a:t>
            </a:r>
            <a:r>
              <a:rPr lang="en-US" altLang="ja-JP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array</a:t>
            </a:r>
            <a:r>
              <a:rPr lang="en-US" altLang="ja-JP" sz="2000" dirty="0" smtClean="0">
                <a:solidFill>
                  <a:srgbClr val="FFC000"/>
                </a:solidFill>
              </a:rPr>
              <a:t> </a:t>
            </a:r>
            <a:r>
              <a:rPr lang="en-US" altLang="ja-JP" sz="2000" dirty="0" smtClean="0"/>
              <a:t>for </a:t>
            </a:r>
            <a:r>
              <a:rPr lang="en-US" altLang="ja-JP" sz="2000" dirty="0" smtClean="0">
                <a:solidFill>
                  <a:srgbClr val="FF9900"/>
                </a:solidFill>
                <a:latin typeface="Symbol" pitchFamily="18" charset="2"/>
              </a:rPr>
              <a:t>g</a:t>
            </a:r>
            <a:r>
              <a:rPr lang="en-US" altLang="ja-JP" sz="2000" dirty="0" smtClean="0">
                <a:solidFill>
                  <a:srgbClr val="FF9900"/>
                </a:solidFill>
              </a:rPr>
              <a:t>-ray</a:t>
            </a:r>
            <a:r>
              <a:rPr lang="en-US" altLang="ja-JP" sz="2000" dirty="0" smtClean="0"/>
              <a:t> measurement (to identify inelastic events).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ja-JP" sz="2000" dirty="0" smtClean="0"/>
          </a:p>
        </p:txBody>
      </p:sp>
      <p:pic>
        <p:nvPicPr>
          <p:cNvPr id="13317" name="Picture 5" descr="exp_setup_v2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988" y="4727575"/>
            <a:ext cx="39497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exp_setup_v2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7050" y="1844675"/>
            <a:ext cx="48069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日付プレースホルダ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2014 May 31</a:t>
            </a:r>
          </a:p>
        </p:txBody>
      </p:sp>
    </p:spTree>
    <p:extLst>
      <p:ext uri="{BB962C8B-B14F-4D97-AF65-F5344CB8AC3E}">
        <p14:creationId xmlns:p14="http://schemas.microsoft.com/office/powerpoint/2010/main" val="6024860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baseline="30000" dirty="0" smtClean="0"/>
              <a:t>7</a:t>
            </a:r>
            <a:r>
              <a:rPr lang="en-US" altLang="ja-JP" dirty="0" smtClean="0"/>
              <a:t>Li+</a:t>
            </a:r>
            <a:r>
              <a:rPr lang="en-US" altLang="ja-JP" dirty="0" smtClean="0">
                <a:latin typeface="Symbol" pitchFamily="18" charset="2"/>
              </a:rPr>
              <a:t>a</a:t>
            </a:r>
            <a:r>
              <a:rPr lang="en-US" altLang="ja-JP" dirty="0" smtClean="0"/>
              <a:t> result</a:t>
            </a:r>
            <a:endParaRPr lang="ja-JP" altLang="en-US" dirty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250825" y="990600"/>
            <a:ext cx="8208963" cy="5105400"/>
          </a:xfrm>
        </p:spPr>
        <p:txBody>
          <a:bodyPr/>
          <a:lstStyle/>
          <a:p>
            <a:r>
              <a:rPr lang="en-US" altLang="ja-JP" sz="2000" dirty="0" smtClean="0"/>
              <a:t>Strong alpha resonances were successfully observed, and we determined the 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a </a:t>
            </a:r>
            <a:r>
              <a:rPr lang="en-US" altLang="ja-JP" sz="2000" dirty="0" smtClean="0">
                <a:solidFill>
                  <a:srgbClr val="FF0000"/>
                </a:solidFill>
              </a:rPr>
              <a:t>widths (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sz="2000" baseline="-250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ja-JP" sz="2000" dirty="0" smtClean="0">
                <a:solidFill>
                  <a:srgbClr val="FF0000"/>
                </a:solidFill>
              </a:rPr>
              <a:t>).  </a:t>
            </a:r>
            <a:r>
              <a:rPr lang="en-US" altLang="ja-JP" sz="1600" i="1" dirty="0" smtClean="0"/>
              <a:t>H. Yamaguchi et al., </a:t>
            </a:r>
            <a:r>
              <a:rPr lang="en-US" altLang="ja-JP" sz="1600" i="1" dirty="0" err="1" smtClean="0"/>
              <a:t>Phys</a:t>
            </a:r>
            <a:r>
              <a:rPr lang="en-US" altLang="ja-JP" sz="1600" i="1" dirty="0" smtClean="0"/>
              <a:t> Rev. C (2011).</a:t>
            </a:r>
            <a:endParaRPr lang="ja-JP" altLang="en-US" sz="1600" i="1" dirty="0" smtClean="0"/>
          </a:p>
        </p:txBody>
      </p:sp>
      <p:sp>
        <p:nvSpPr>
          <p:cNvPr id="22543" name="日付プレースホルダ 9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400" smtClean="0">
                <a:solidFill>
                  <a:srgbClr val="000000"/>
                </a:solidFill>
                <a:latin typeface="Arial" pitchFamily="34" charset="0"/>
              </a:rPr>
              <a:t>2014 Jun</a:t>
            </a:r>
            <a:endParaRPr lang="en-US" altLang="ja-JP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70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  <a:ea typeface="HGPｺﾞｼｯｸM" pitchFamily="50" charset="-128"/>
              </a:rPr>
              <a:t>ARIS2014</a:t>
            </a:r>
            <a:endParaRPr lang="en-US" altLang="ja-JP" dirty="0">
              <a:solidFill>
                <a:srgbClr val="000000"/>
              </a:solidFill>
              <a:ea typeface="HGPｺﾞｼｯｸM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6016" y="2780928"/>
            <a:ext cx="1008112" cy="5367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ja-JP" sz="1600" dirty="0">
                <a:solidFill>
                  <a:srgbClr val="FFFFFF"/>
                </a:solidFill>
                <a:ea typeface="HGPｺﾞｼｯｸM" pitchFamily="50" charset="-128"/>
              </a:rPr>
              <a:t>T=3/2? 1/2?</a:t>
            </a:r>
            <a:endParaRPr lang="ja-JP" altLang="en-US" sz="1600" dirty="0">
              <a:solidFill>
                <a:srgbClr val="FFFFFF"/>
              </a:solidFill>
              <a:ea typeface="HGPｺﾞｼｯｸM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98910" y="2728577"/>
            <a:ext cx="1440160" cy="5367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ja-JP" sz="1600" dirty="0">
                <a:solidFill>
                  <a:srgbClr val="FFFFFF"/>
                </a:solidFill>
                <a:ea typeface="HGPｺﾞｼｯｸM" pitchFamily="50" charset="-128"/>
              </a:rPr>
              <a:t>Is </a:t>
            </a:r>
            <a:r>
              <a:rPr lang="en-US" altLang="ja-JP" sz="1600" dirty="0" err="1">
                <a:solidFill>
                  <a:srgbClr val="FFFFFF"/>
                </a:solidFill>
                <a:ea typeface="HGPｺﾞｼｯｸM" pitchFamily="50" charset="-128"/>
              </a:rPr>
              <a:t>J</a:t>
            </a:r>
            <a:r>
              <a:rPr lang="en-US" altLang="ja-JP" sz="1600" baseline="30000" dirty="0" err="1">
                <a:solidFill>
                  <a:srgbClr val="FFFFFF"/>
                </a:solidFill>
                <a:latin typeface="Symbol" pitchFamily="18" charset="2"/>
                <a:ea typeface="HGPｺﾞｼｯｸM" pitchFamily="50" charset="-128"/>
              </a:rPr>
              <a:t>p</a:t>
            </a:r>
            <a:r>
              <a:rPr lang="en-US" altLang="ja-JP" sz="1600" dirty="0">
                <a:solidFill>
                  <a:srgbClr val="FFFFFF"/>
                </a:solidFill>
                <a:ea typeface="HGPｺﾞｼｯｸM" pitchFamily="50" charset="-128"/>
              </a:rPr>
              <a:t> really 9/2-? </a:t>
            </a:r>
            <a:endParaRPr lang="ja-JP" altLang="en-US" sz="1600" dirty="0">
              <a:solidFill>
                <a:srgbClr val="FFFFFF"/>
              </a:solidFill>
              <a:ea typeface="HGPｺﾞｼｯｸM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91880" y="2996952"/>
            <a:ext cx="648072" cy="3139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ja-JP" sz="1600" dirty="0">
                <a:solidFill>
                  <a:srgbClr val="FFFFFF"/>
                </a:solidFill>
                <a:ea typeface="HGPｺﾞｼｯｸM" pitchFamily="50" charset="-128"/>
              </a:rPr>
              <a:t>New!</a:t>
            </a:r>
            <a:endParaRPr lang="ja-JP" altLang="en-US" sz="1600" dirty="0">
              <a:solidFill>
                <a:srgbClr val="FFFFFF"/>
              </a:solidFill>
              <a:ea typeface="HGPｺﾞｼｯｸM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4766633" cy="409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2612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baseline="30000" dirty="0" smtClean="0"/>
              <a:t>7</a:t>
            </a:r>
            <a:r>
              <a:rPr lang="en-US" altLang="ja-JP" dirty="0" smtClean="0"/>
              <a:t>Li+</a:t>
            </a:r>
            <a:r>
              <a:rPr lang="en-US" altLang="ja-JP" dirty="0" smtClean="0">
                <a:latin typeface="Symbol" pitchFamily="18" charset="2"/>
              </a:rPr>
              <a:t>a;</a:t>
            </a:r>
            <a:r>
              <a:rPr lang="en-US" altLang="ja-JP" dirty="0" smtClean="0"/>
              <a:t> results</a:t>
            </a:r>
            <a:endParaRPr lang="ja-JP" altLang="en-US" dirty="0"/>
          </a:p>
        </p:txBody>
      </p:sp>
      <p:sp>
        <p:nvSpPr>
          <p:cNvPr id="23555" name="コンテンツ プレースホルダ 2"/>
          <p:cNvSpPr>
            <a:spLocks noGrp="1"/>
          </p:cNvSpPr>
          <p:nvPr>
            <p:ph idx="1"/>
          </p:nvPr>
        </p:nvSpPr>
        <p:spPr>
          <a:xfrm>
            <a:off x="468313" y="990600"/>
            <a:ext cx="4679950" cy="5105400"/>
          </a:xfrm>
        </p:spPr>
        <p:txBody>
          <a:bodyPr/>
          <a:lstStyle/>
          <a:p>
            <a:r>
              <a:rPr lang="en-US" altLang="ja-JP" sz="1800" dirty="0" smtClean="0"/>
              <a:t>Resonant reaction rates for the observed resonances are compared with NACRE evaluation 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(including resonances below 11 MeV).</a:t>
            </a:r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endParaRPr lang="en-US" altLang="ja-JP" sz="1800" dirty="0" smtClean="0"/>
          </a:p>
          <a:p>
            <a:pPr>
              <a:buFont typeface="Wingdings" pitchFamily="2" charset="2"/>
              <a:buNone/>
            </a:pPr>
            <a:r>
              <a:rPr lang="en-US" altLang="ja-JP" sz="1800" dirty="0" smtClean="0"/>
              <a:t>Conclusion: </a:t>
            </a:r>
            <a:r>
              <a:rPr lang="en-US" altLang="ja-JP" sz="1800" dirty="0" smtClean="0">
                <a:solidFill>
                  <a:srgbClr val="FF0000"/>
                </a:solidFill>
              </a:rPr>
              <a:t>No need to modify NACRE evaluation (for T</a:t>
            </a:r>
            <a:r>
              <a:rPr lang="en-US" altLang="ja-JP" sz="1800" baseline="-25000" dirty="0" smtClean="0">
                <a:solidFill>
                  <a:srgbClr val="FF0000"/>
                </a:solidFill>
              </a:rPr>
              <a:t>9</a:t>
            </a:r>
            <a:r>
              <a:rPr lang="en-US" altLang="ja-JP" sz="1800" dirty="0" smtClean="0">
                <a:solidFill>
                  <a:srgbClr val="FF0000"/>
                </a:solidFill>
              </a:rPr>
              <a:t>&lt;5).</a:t>
            </a:r>
            <a:endParaRPr lang="ja-JP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23560" name="日付プレースホルダ 7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400" smtClean="0">
                <a:solidFill>
                  <a:srgbClr val="000000"/>
                </a:solidFill>
                <a:latin typeface="Arial" pitchFamily="34" charset="0"/>
              </a:rPr>
              <a:t>2014 Jun</a:t>
            </a:r>
            <a:endParaRPr lang="en-US" altLang="ja-JP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  <a:ea typeface="HGPｺﾞｼｯｸM" pitchFamily="50" charset="-128"/>
              </a:rPr>
              <a:t>ARIS2014</a:t>
            </a:r>
            <a:endParaRPr lang="en-US" altLang="ja-JP" dirty="0">
              <a:solidFill>
                <a:srgbClr val="000000"/>
              </a:solidFill>
              <a:ea typeface="HGPｺﾞｼｯｸM" pitchFamily="50" charset="-128"/>
            </a:endParaRPr>
          </a:p>
        </p:txBody>
      </p:sp>
      <p:pic>
        <p:nvPicPr>
          <p:cNvPr id="23557" name="Picture 2" descr="\\133.11.152.123\yamag\paper\7Lia\fig\rr_v2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4373562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テキスト ボックス 7"/>
          <p:cNvSpPr txBox="1">
            <a:spLocks noChangeArrowheads="1"/>
          </p:cNvSpPr>
          <p:nvPr/>
        </p:nvSpPr>
        <p:spPr bwMode="auto">
          <a:xfrm>
            <a:off x="5508625" y="1052513"/>
            <a:ext cx="33115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ja-JP" sz="17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Newly proposed a negative parity band.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ja-JP" sz="17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It may not be a simple rotational band, but corresponds to </a:t>
            </a:r>
            <a:r>
              <a:rPr lang="en-US" altLang="ja-JP" sz="1700" dirty="0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 2</a:t>
            </a:r>
            <a:r>
              <a:rPr lang="en-US" altLang="ja-JP" sz="1700" dirty="0" smtClean="0">
                <a:solidFill>
                  <a:srgbClr val="000000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a</a:t>
            </a:r>
            <a:r>
              <a:rPr lang="en-US" altLang="ja-JP" sz="1700" dirty="0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-t </a:t>
            </a:r>
            <a:r>
              <a:rPr lang="en-US" altLang="ja-JP" sz="17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structure </a:t>
            </a:r>
            <a:r>
              <a:rPr lang="en-US" altLang="ja-JP" sz="1700" dirty="0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[AMD Calc</a:t>
            </a:r>
            <a:r>
              <a:rPr lang="en-US" altLang="ja-JP" sz="17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 by </a:t>
            </a:r>
            <a:r>
              <a:rPr lang="en-US" altLang="ja-JP" sz="1700" dirty="0" err="1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Suhara</a:t>
            </a:r>
            <a:r>
              <a:rPr lang="en-US" altLang="ja-JP" sz="17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&amp; </a:t>
            </a:r>
            <a:r>
              <a:rPr lang="en-US" altLang="ja-JP" sz="1700" dirty="0" err="1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En’yo</a:t>
            </a:r>
            <a:r>
              <a:rPr lang="en-US" altLang="ja-JP" sz="17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]</a:t>
            </a:r>
            <a:endParaRPr lang="ja-JP" altLang="en-US" sz="1700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8914" name="Picture 2" descr="C:\Users\yamag\Desktop\rot_band_v5_mod_c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20" y="2852936"/>
            <a:ext cx="2698934" cy="366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1494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kumimoji="1" lang="en-US" altLang="ja-JP" dirty="0" smtClean="0"/>
              <a:t>Interpretation of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the new negative-parity band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 Jun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ARIS2014</a:t>
            </a:r>
            <a:endParaRPr lang="ja-JP" altLang="ja-JP" dirty="0"/>
          </a:p>
        </p:txBody>
      </p:sp>
      <p:pic>
        <p:nvPicPr>
          <p:cNvPr id="7" name="Picture 2" descr="C:\Users\yamag\Desktop\Suhara_11B_PRC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624736" cy="51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72747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baseline="30000" dirty="0" smtClean="0"/>
              <a:t>7</a:t>
            </a:r>
            <a:r>
              <a:rPr lang="en-US" altLang="ja-JP" dirty="0" smtClean="0"/>
              <a:t>Be+</a:t>
            </a:r>
            <a:r>
              <a:rPr lang="en-US" altLang="ja-JP" dirty="0" smtClean="0">
                <a:latin typeface="Symbol" pitchFamily="18" charset="2"/>
              </a:rPr>
              <a:t>a</a:t>
            </a:r>
            <a:r>
              <a:rPr lang="en-US" altLang="ja-JP" dirty="0" smtClean="0"/>
              <a:t> Excitation functions</a:t>
            </a:r>
            <a:endParaRPr lang="ja-JP" altLang="en-US" dirty="0"/>
          </a:p>
        </p:txBody>
      </p:sp>
      <p:sp>
        <p:nvSpPr>
          <p:cNvPr id="24579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980728"/>
            <a:ext cx="7772400" cy="1789112"/>
          </a:xfrm>
        </p:spPr>
        <p:txBody>
          <a:bodyPr/>
          <a:lstStyle/>
          <a:p>
            <a:r>
              <a:rPr lang="en-US" altLang="ja-JP" sz="2000" dirty="0" smtClean="0"/>
              <a:t>4 excitation functions… new information on resonant widths, spin, and parity.  </a:t>
            </a:r>
            <a:r>
              <a:rPr lang="en-US" altLang="ja-JP" sz="1800" i="1" dirty="0" smtClean="0">
                <a:solidFill>
                  <a:srgbClr val="FF0000"/>
                </a:solidFill>
              </a:rPr>
              <a:t>H. Yamaguchi et al., PRC (2013).</a:t>
            </a:r>
            <a:endParaRPr lang="ja-JP" altLang="en-US" sz="1800" i="1" dirty="0" smtClean="0">
              <a:solidFill>
                <a:srgbClr val="FF0000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 Jun</a:t>
            </a:r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ARIS2014</a:t>
            </a:r>
            <a:endParaRPr lang="ja-JP" altLang="ja-JP" dirty="0"/>
          </a:p>
        </p:txBody>
      </p:sp>
      <p:pic>
        <p:nvPicPr>
          <p:cNvPr id="40962" name="Picture 2" descr="\\bdn.cns.s.u-tokyo.ac.jp\yamag\paper\7Bea\fig_correction\ex_functions_v2_c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586412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5114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Resonant contribution to </a:t>
            </a:r>
            <a:r>
              <a:rPr kumimoji="1" lang="en-US" altLang="ja-JP" baseline="30000" dirty="0" smtClean="0"/>
              <a:t>7</a:t>
            </a:r>
            <a:r>
              <a:rPr kumimoji="1" lang="en-US" altLang="ja-JP" dirty="0" smtClean="0"/>
              <a:t>Be(</a:t>
            </a:r>
            <a:r>
              <a:rPr kumimoji="1" lang="en-US" altLang="ja-JP" dirty="0" err="1" smtClean="0">
                <a:latin typeface="Symbol" pitchFamily="18" charset="2"/>
              </a:rPr>
              <a:t>a,g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Small but not negligible contribution compared to lower-lying states (~10%).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 Jun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ARIS2014</a:t>
            </a:r>
            <a:endParaRPr lang="ja-JP" altLang="ja-JP" dirty="0"/>
          </a:p>
        </p:txBody>
      </p:sp>
      <p:pic>
        <p:nvPicPr>
          <p:cNvPr id="41986" name="Picture 2" descr="\\bdn.cns.s.u-tokyo.ac.jp\yamag\paper\7Bea\fig_correction\reaction_rate_v2_c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256584" cy="42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7522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\\133.11.152.123\yamag\exp\nucl_chart\ap_pro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492375"/>
            <a:ext cx="5049838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/>
              <a:t>   </a:t>
            </a:r>
            <a:r>
              <a:rPr lang="en-US" altLang="ja-JP" dirty="0"/>
              <a:t>S</a:t>
            </a:r>
            <a:r>
              <a:rPr lang="en-US" altLang="ja-JP" dirty="0" smtClean="0"/>
              <a:t>tudy on the </a:t>
            </a:r>
            <a:r>
              <a:rPr lang="en-US" altLang="ja-JP" dirty="0" err="1" smtClean="0">
                <a:latin typeface="Symbol" pitchFamily="18" charset="2"/>
              </a:rPr>
              <a:t>a</a:t>
            </a:r>
            <a:r>
              <a:rPr lang="en-US" altLang="ja-JP" dirty="0" err="1" smtClean="0"/>
              <a:t>p</a:t>
            </a:r>
            <a:r>
              <a:rPr lang="en-US" altLang="ja-JP" i="1" dirty="0" smtClean="0"/>
              <a:t>-</a:t>
            </a:r>
            <a:r>
              <a:rPr lang="en-US" altLang="ja-JP" dirty="0" smtClean="0"/>
              <a:t>process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850" y="990600"/>
            <a:ext cx="8569325" cy="5105400"/>
          </a:xfrm>
        </p:spPr>
        <p:txBody>
          <a:bodyPr/>
          <a:lstStyle/>
          <a:p>
            <a:pPr>
              <a:defRPr/>
            </a:pPr>
            <a:r>
              <a:rPr lang="en-US" altLang="ja-JP" sz="2200" dirty="0" err="1" smtClean="0">
                <a:latin typeface="Symbol" pitchFamily="18" charset="2"/>
              </a:rPr>
              <a:t>a</a:t>
            </a:r>
            <a:r>
              <a:rPr lang="en-US" altLang="ja-JP" sz="2200" dirty="0" err="1" smtClean="0"/>
              <a:t>p</a:t>
            </a:r>
            <a:r>
              <a:rPr lang="en-US" altLang="ja-JP" sz="2200" dirty="0" smtClean="0"/>
              <a:t>-process: (</a:t>
            </a:r>
            <a:r>
              <a:rPr lang="en-US" altLang="ja-JP" sz="2200" dirty="0" err="1" smtClean="0">
                <a:latin typeface="Symbol" pitchFamily="18" charset="2"/>
              </a:rPr>
              <a:t>a</a:t>
            </a:r>
            <a:r>
              <a:rPr lang="en-US" altLang="ja-JP" sz="2200" dirty="0" err="1" smtClean="0"/>
              <a:t>,p</a:t>
            </a:r>
            <a:r>
              <a:rPr lang="en-US" altLang="ja-JP" sz="2200" dirty="0" smtClean="0"/>
              <a:t>),(</a:t>
            </a:r>
            <a:r>
              <a:rPr lang="en-US" altLang="ja-JP" sz="2200" dirty="0" err="1" smtClean="0"/>
              <a:t>p,</a:t>
            </a:r>
            <a:r>
              <a:rPr lang="en-US" altLang="ja-JP" sz="2200" dirty="0" err="1" smtClean="0">
                <a:latin typeface="Symbol" pitchFamily="18" charset="2"/>
              </a:rPr>
              <a:t>g</a:t>
            </a:r>
            <a:r>
              <a:rPr lang="en-US" altLang="ja-JP" sz="2200" dirty="0" smtClean="0"/>
              <a:t>) reactions occur faster </a:t>
            </a:r>
            <a:r>
              <a:rPr lang="en-US" altLang="ja-JP" sz="2200" dirty="0"/>
              <a:t>than </a:t>
            </a:r>
            <a:r>
              <a:rPr lang="en-US" altLang="ja-JP" sz="2200" dirty="0" smtClean="0"/>
              <a:t>β-decay at high temperature. Accelerates the </a:t>
            </a:r>
            <a:r>
              <a:rPr lang="en-US" altLang="ja-JP" sz="2200" dirty="0" err="1" smtClean="0"/>
              <a:t>rp</a:t>
            </a:r>
            <a:r>
              <a:rPr lang="en-US" altLang="ja-JP" sz="2200" dirty="0" smtClean="0"/>
              <a:t>-process (</a:t>
            </a:r>
            <a:r>
              <a:rPr lang="en-US" altLang="ja-JP" sz="2200" dirty="0" smtClean="0">
                <a:solidFill>
                  <a:schemeClr val="accent2"/>
                </a:solidFill>
              </a:rPr>
              <a:t>Wallace and </a:t>
            </a:r>
            <a:r>
              <a:rPr lang="en-US" altLang="ja-JP" sz="2200" dirty="0" err="1" smtClean="0">
                <a:solidFill>
                  <a:schemeClr val="accent2"/>
                </a:solidFill>
              </a:rPr>
              <a:t>Woosley</a:t>
            </a:r>
            <a:r>
              <a:rPr lang="en-US" altLang="ja-JP" sz="2200" dirty="0" smtClean="0">
                <a:solidFill>
                  <a:schemeClr val="accent2"/>
                </a:solidFill>
              </a:rPr>
              <a:t>, 1981</a:t>
            </a:r>
            <a:r>
              <a:rPr lang="en-US" altLang="ja-JP" sz="2200" dirty="0" smtClean="0"/>
              <a:t>).</a:t>
            </a:r>
          </a:p>
          <a:p>
            <a:pPr>
              <a:defRPr/>
            </a:pPr>
            <a:r>
              <a:rPr lang="en-US" altLang="ja-JP" sz="2200" dirty="0" smtClean="0">
                <a:solidFill>
                  <a:srgbClr val="FF0000"/>
                </a:solidFill>
              </a:rPr>
              <a:t>Suitable objective for CRIB</a:t>
            </a:r>
          </a:p>
          <a:p>
            <a:pPr lvl="1">
              <a:defRPr/>
            </a:pPr>
            <a:r>
              <a:rPr lang="en-US" altLang="ja-JP" sz="2000" dirty="0" smtClean="0"/>
              <a:t>Not many direct measurements </a:t>
            </a:r>
            <a:r>
              <a:rPr lang="en-US" altLang="ja-JP" sz="2000" dirty="0"/>
              <a:t>of (</a:t>
            </a:r>
            <a:r>
              <a:rPr lang="en-US" altLang="ja-JP" sz="2000" dirty="0" err="1">
                <a:latin typeface="Symbol" pitchFamily="18" charset="2"/>
              </a:rPr>
              <a:t>a</a:t>
            </a:r>
            <a:r>
              <a:rPr lang="en-US" altLang="ja-JP" sz="2000" dirty="0" err="1"/>
              <a:t>,p</a:t>
            </a:r>
            <a:r>
              <a:rPr lang="en-US" altLang="ja-JP" sz="2000" dirty="0" smtClean="0"/>
              <a:t>) reactions have been performed in other facilities.  </a:t>
            </a:r>
          </a:p>
          <a:p>
            <a:pPr lvl="1">
              <a:defRPr/>
            </a:pPr>
            <a:r>
              <a:rPr lang="en-US" altLang="ja-JP" sz="2000" dirty="0" smtClean="0"/>
              <a:t>Involves A=18-30, proton rich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ja-JP" sz="2000" dirty="0" smtClean="0"/>
              <a:t>unstable nuclei.</a:t>
            </a:r>
          </a:p>
          <a:p>
            <a:pPr lvl="1">
              <a:defRPr/>
            </a:pPr>
            <a:r>
              <a:rPr lang="en-US" altLang="ja-JP" sz="2000" dirty="0" smtClean="0"/>
              <a:t>T=1.5GK</a:t>
            </a:r>
            <a:r>
              <a:rPr lang="en-US" altLang="ja-JP" sz="2000" dirty="0"/>
              <a:t>,</a:t>
            </a:r>
            <a:r>
              <a:rPr lang="ja-JP" altLang="en-US" sz="2000" dirty="0" smtClean="0"/>
              <a:t>  </a:t>
            </a:r>
            <a:r>
              <a:rPr lang="en-US" altLang="ja-JP" sz="2000" dirty="0" smtClean="0"/>
              <a:t>close to the 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ja-JP" sz="2000" dirty="0" smtClean="0"/>
              <a:t>beam energy at CRIB.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altLang="ja-JP" sz="2000" dirty="0"/>
          </a:p>
          <a:p>
            <a:pPr marL="457200" lvl="1" indent="0">
              <a:buFont typeface="Wingdings" pitchFamily="2" charset="2"/>
              <a:buNone/>
              <a:defRPr/>
            </a:pPr>
            <a:endParaRPr lang="en-US" altLang="ja-JP" sz="2000" dirty="0" smtClean="0"/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ja-JP" sz="2000" dirty="0" smtClean="0"/>
              <a:t>[See </a:t>
            </a:r>
            <a:r>
              <a:rPr lang="en-US" altLang="ja-JP" sz="2000" dirty="0" err="1" smtClean="0"/>
              <a:t>Daid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Kahl’s</a:t>
            </a:r>
            <a:r>
              <a:rPr lang="en-US" altLang="ja-JP" sz="2000" dirty="0" smtClean="0"/>
              <a:t> presentation]</a:t>
            </a:r>
          </a:p>
          <a:p>
            <a:pPr lvl="1">
              <a:defRPr/>
            </a:pPr>
            <a:endParaRPr lang="en-US" altLang="ja-JP" sz="2000" dirty="0" smtClean="0"/>
          </a:p>
          <a:p>
            <a:pPr lvl="1">
              <a:defRPr/>
            </a:pPr>
            <a:endParaRPr lang="en-US" altLang="ja-JP" sz="2000" dirty="0" smtClean="0"/>
          </a:p>
          <a:p>
            <a:pPr>
              <a:defRPr/>
            </a:pPr>
            <a:endParaRPr lang="en-US" altLang="ja-JP" dirty="0" smtClean="0"/>
          </a:p>
          <a:p>
            <a:pPr lvl="1">
              <a:defRPr/>
            </a:pPr>
            <a:endParaRPr lang="ja-JP" altLang="en-US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 Jun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ARIS2014</a:t>
            </a:r>
            <a:endParaRPr lang="ja-JP" altLang="ja-JP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/>
              <a:t>I</a:t>
            </a:r>
            <a:r>
              <a:rPr kumimoji="1" lang="en-US" altLang="ja-JP" sz="2400" dirty="0" smtClean="0"/>
              <a:t>ntroduction of RI-beam facility “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CRIB</a:t>
            </a:r>
            <a:r>
              <a:rPr kumimoji="1" lang="en-US" altLang="ja-JP" sz="2400" dirty="0" smtClean="0"/>
              <a:t>”.</a:t>
            </a:r>
          </a:p>
          <a:p>
            <a:pPr marL="742950" lvl="2" indent="-342900">
              <a:buSzPct val="90000"/>
            </a:pPr>
            <a:r>
              <a:rPr lang="en-US" altLang="ja-JP" sz="2000" dirty="0">
                <a:solidFill>
                  <a:srgbClr val="FF0000"/>
                </a:solidFill>
              </a:rPr>
              <a:t>Cryogenic gas target</a:t>
            </a:r>
            <a:r>
              <a:rPr lang="en-US" altLang="ja-JP" sz="2000" dirty="0"/>
              <a:t> for RI beam production.</a:t>
            </a:r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Topics 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sz="2400" dirty="0" smtClean="0">
                <a:solidFill>
                  <a:schemeClr val="accent2"/>
                </a:solidFill>
              </a:rPr>
              <a:t>Resonant scattering experiments </a:t>
            </a:r>
            <a:r>
              <a:rPr lang="en-US" altLang="ja-JP" sz="2400" dirty="0" smtClean="0">
                <a:solidFill>
                  <a:schemeClr val="tx2"/>
                </a:solidFill>
              </a:rPr>
              <a:t>using thick-target method in inverse kinematics (TTIK).</a:t>
            </a:r>
          </a:p>
          <a:p>
            <a:pPr lvl="1"/>
            <a:r>
              <a:rPr lang="en-US" altLang="ja-JP" sz="2400" dirty="0" smtClean="0">
                <a:solidFill>
                  <a:schemeClr val="accent2"/>
                </a:solidFill>
              </a:rPr>
              <a:t>Active target (GEM-MSTPC):</a:t>
            </a:r>
          </a:p>
          <a:p>
            <a:pPr marL="457200" lvl="1" indent="0">
              <a:buNone/>
            </a:pPr>
            <a:r>
              <a:rPr lang="en-US" altLang="ja-JP" sz="2400" dirty="0">
                <a:solidFill>
                  <a:schemeClr val="tx2"/>
                </a:solidFill>
              </a:rPr>
              <a:t> </a:t>
            </a:r>
            <a:r>
              <a:rPr lang="en-US" altLang="ja-JP" sz="2400" baseline="30000" dirty="0" smtClean="0">
                <a:solidFill>
                  <a:schemeClr val="tx2"/>
                </a:solidFill>
              </a:rPr>
              <a:t>16</a:t>
            </a:r>
            <a:r>
              <a:rPr lang="en-US" altLang="ja-JP" sz="2400" dirty="0" smtClean="0">
                <a:solidFill>
                  <a:schemeClr val="tx2"/>
                </a:solidFill>
              </a:rPr>
              <a:t>N beta-delayed </a:t>
            </a:r>
            <a:r>
              <a:rPr lang="en-US" altLang="ja-JP" sz="2400" dirty="0" smtClean="0">
                <a:solidFill>
                  <a:schemeClr val="tx2"/>
                </a:solidFill>
                <a:latin typeface="Symbol" pitchFamily="18" charset="2"/>
              </a:rPr>
              <a:t>a</a:t>
            </a:r>
            <a:r>
              <a:rPr lang="en-US" altLang="ja-JP" sz="2400" dirty="0" smtClean="0">
                <a:solidFill>
                  <a:schemeClr val="tx2"/>
                </a:solidFill>
              </a:rPr>
              <a:t> decay experiment in Sep. 2013.</a:t>
            </a:r>
          </a:p>
          <a:p>
            <a:pPr lvl="1"/>
            <a:r>
              <a:rPr lang="en-US" altLang="ja-JP" sz="2400" dirty="0" smtClean="0">
                <a:solidFill>
                  <a:schemeClr val="accent2"/>
                </a:solidFill>
              </a:rPr>
              <a:t>Reaction mechanism study:</a:t>
            </a:r>
            <a:r>
              <a:rPr lang="en-US" altLang="ja-JP" sz="2400" dirty="0" smtClean="0">
                <a:solidFill>
                  <a:schemeClr val="tx2"/>
                </a:solidFill>
              </a:rPr>
              <a:t> </a:t>
            </a:r>
            <a:r>
              <a:rPr lang="en-US" altLang="ja-JP" sz="2400" baseline="30000" dirty="0" smtClean="0">
                <a:solidFill>
                  <a:schemeClr val="tx2"/>
                </a:solidFill>
              </a:rPr>
              <a:t>8</a:t>
            </a:r>
            <a:r>
              <a:rPr lang="en-US" altLang="ja-JP" sz="2400" dirty="0" smtClean="0">
                <a:solidFill>
                  <a:schemeClr val="tx2"/>
                </a:solidFill>
              </a:rPr>
              <a:t>B+Pb experiment in May 2014. 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 Jun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ARIS2014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26939754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0"/>
            <a:ext cx="2919412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6810" y="0"/>
            <a:ext cx="565731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3200" baseline="30000" dirty="0">
                <a:solidFill>
                  <a:schemeClr val="accent2"/>
                </a:solidFill>
              </a:rPr>
              <a:t>18</a:t>
            </a:r>
            <a:r>
              <a:rPr lang="en-US" altLang="ja-JP" sz="3200" dirty="0">
                <a:solidFill>
                  <a:schemeClr val="accent2"/>
                </a:solidFill>
              </a:rPr>
              <a:t>Ne(</a:t>
            </a:r>
            <a:r>
              <a:rPr lang="en-US" altLang="ja-JP" sz="3200" dirty="0" err="1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en-US" altLang="ja-JP" sz="3200" dirty="0" err="1">
                <a:solidFill>
                  <a:schemeClr val="accent2"/>
                </a:solidFill>
              </a:rPr>
              <a:t>,</a:t>
            </a:r>
            <a:r>
              <a:rPr lang="en-US" altLang="ja-JP" sz="3200" i="1" dirty="0" err="1">
                <a:solidFill>
                  <a:schemeClr val="accent2"/>
                </a:solidFill>
              </a:rPr>
              <a:t>p</a:t>
            </a:r>
            <a:r>
              <a:rPr lang="en-US" altLang="ja-JP" sz="3200" dirty="0">
                <a:solidFill>
                  <a:schemeClr val="accent2"/>
                </a:solidFill>
              </a:rPr>
              <a:t>)</a:t>
            </a:r>
            <a:r>
              <a:rPr lang="ja-JP" altLang="en-US" sz="3200" dirty="0">
                <a:solidFill>
                  <a:schemeClr val="accent2"/>
                </a:solidFill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en-US" altLang="ja-JP" sz="3200" dirty="0" smtClean="0">
                <a:solidFill>
                  <a:schemeClr val="accent2"/>
                </a:solidFill>
                <a:latin typeface="ＭＳ Ｐゴシック" pitchFamily="50" charset="-128"/>
                <a:ea typeface="ＭＳ Ｐゴシック" pitchFamily="50" charset="-128"/>
              </a:rPr>
              <a:t>(T. Hashimoto; RCNP</a:t>
            </a:r>
            <a:r>
              <a:rPr lang="en-US" altLang="ja-JP" sz="3200" dirty="0">
                <a:solidFill>
                  <a:schemeClr val="accent2"/>
                </a:solidFill>
                <a:latin typeface="ＭＳ Ｐゴシック" pitchFamily="50" charset="-128"/>
                <a:ea typeface="ＭＳ Ｐゴシック" pitchFamily="50" charset="-128"/>
              </a:rPr>
              <a:t>)</a:t>
            </a:r>
            <a:endParaRPr lang="en-US" altLang="ja-JP" sz="32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603500" y="2163763"/>
            <a:ext cx="520700" cy="555625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3648075" y="2159000"/>
            <a:ext cx="520700" cy="560388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071563" y="3282950"/>
            <a:ext cx="520700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1576388" y="3282950"/>
            <a:ext cx="520700" cy="555625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1576388" y="2724150"/>
            <a:ext cx="520700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2100263" y="2724150"/>
            <a:ext cx="520700" cy="555625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2098675" y="3282950"/>
            <a:ext cx="515938" cy="555625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1155700" y="3368675"/>
            <a:ext cx="312738" cy="276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11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C</a:t>
            </a: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1641475" y="3368675"/>
            <a:ext cx="334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12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C</a:t>
            </a:r>
          </a:p>
        </p:txBody>
      </p:sp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2182813" y="3368675"/>
            <a:ext cx="333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13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C</a:t>
            </a:r>
          </a:p>
        </p:txBody>
      </p:sp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1641475" y="2833688"/>
            <a:ext cx="365125" cy="276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13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N</a:t>
            </a:r>
          </a:p>
        </p:txBody>
      </p:sp>
      <p:sp>
        <p:nvSpPr>
          <p:cNvPr id="26639" name="Rectangle 16"/>
          <p:cNvSpPr>
            <a:spLocks noChangeArrowheads="1"/>
          </p:cNvSpPr>
          <p:nvPr/>
        </p:nvSpPr>
        <p:spPr bwMode="auto">
          <a:xfrm>
            <a:off x="2165350" y="2833688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14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N</a:t>
            </a:r>
          </a:p>
        </p:txBody>
      </p:sp>
      <p:sp>
        <p:nvSpPr>
          <p:cNvPr id="26640" name="Rectangle 17"/>
          <p:cNvSpPr>
            <a:spLocks noChangeArrowheads="1"/>
          </p:cNvSpPr>
          <p:nvPr/>
        </p:nvSpPr>
        <p:spPr bwMode="auto">
          <a:xfrm>
            <a:off x="2603500" y="2724150"/>
            <a:ext cx="520700" cy="555625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41" name="Rectangle 18"/>
          <p:cNvSpPr>
            <a:spLocks noChangeArrowheads="1"/>
          </p:cNvSpPr>
          <p:nvPr/>
        </p:nvSpPr>
        <p:spPr bwMode="auto">
          <a:xfrm>
            <a:off x="1065213" y="2725738"/>
            <a:ext cx="511175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42" name="Rectangle 19"/>
          <p:cNvSpPr>
            <a:spLocks noChangeArrowheads="1"/>
          </p:cNvSpPr>
          <p:nvPr/>
        </p:nvSpPr>
        <p:spPr bwMode="auto">
          <a:xfrm>
            <a:off x="2686050" y="2833688"/>
            <a:ext cx="360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15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N</a:t>
            </a:r>
          </a:p>
        </p:txBody>
      </p:sp>
      <p:sp>
        <p:nvSpPr>
          <p:cNvPr id="26643" name="Rectangle 20"/>
          <p:cNvSpPr>
            <a:spLocks noChangeArrowheads="1"/>
          </p:cNvSpPr>
          <p:nvPr/>
        </p:nvSpPr>
        <p:spPr bwMode="auto">
          <a:xfrm>
            <a:off x="1120775" y="2835275"/>
            <a:ext cx="366713" cy="276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12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N</a:t>
            </a:r>
          </a:p>
        </p:txBody>
      </p:sp>
      <p:sp>
        <p:nvSpPr>
          <p:cNvPr id="26644" name="Rectangle 21"/>
          <p:cNvSpPr>
            <a:spLocks noChangeArrowheads="1"/>
          </p:cNvSpPr>
          <p:nvPr/>
        </p:nvSpPr>
        <p:spPr bwMode="auto">
          <a:xfrm>
            <a:off x="3124200" y="2160588"/>
            <a:ext cx="520700" cy="555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45" name="Rectangle 22"/>
          <p:cNvSpPr>
            <a:spLocks noChangeArrowheads="1"/>
          </p:cNvSpPr>
          <p:nvPr/>
        </p:nvSpPr>
        <p:spPr bwMode="auto">
          <a:xfrm>
            <a:off x="3124200" y="2160588"/>
            <a:ext cx="520700" cy="555625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46" name="Rectangle 23"/>
          <p:cNvSpPr>
            <a:spLocks noChangeArrowheads="1"/>
          </p:cNvSpPr>
          <p:nvPr/>
        </p:nvSpPr>
        <p:spPr bwMode="auto">
          <a:xfrm>
            <a:off x="2705100" y="2252663"/>
            <a:ext cx="360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16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O</a:t>
            </a:r>
          </a:p>
        </p:txBody>
      </p:sp>
      <p:sp>
        <p:nvSpPr>
          <p:cNvPr id="26647" name="Rectangle 24"/>
          <p:cNvSpPr>
            <a:spLocks noChangeArrowheads="1"/>
          </p:cNvSpPr>
          <p:nvPr/>
        </p:nvSpPr>
        <p:spPr bwMode="auto">
          <a:xfrm>
            <a:off x="3217863" y="2252663"/>
            <a:ext cx="350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17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O</a:t>
            </a:r>
          </a:p>
        </p:txBody>
      </p:sp>
      <p:sp>
        <p:nvSpPr>
          <p:cNvPr id="26648" name="Rectangle 25"/>
          <p:cNvSpPr>
            <a:spLocks noChangeArrowheads="1"/>
          </p:cNvSpPr>
          <p:nvPr/>
        </p:nvSpPr>
        <p:spPr bwMode="auto">
          <a:xfrm>
            <a:off x="3732213" y="2252663"/>
            <a:ext cx="366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18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O</a:t>
            </a:r>
          </a:p>
        </p:txBody>
      </p:sp>
      <p:sp>
        <p:nvSpPr>
          <p:cNvPr id="26649" name="Rectangle 26"/>
          <p:cNvSpPr>
            <a:spLocks noChangeArrowheads="1"/>
          </p:cNvSpPr>
          <p:nvPr/>
        </p:nvSpPr>
        <p:spPr bwMode="auto">
          <a:xfrm>
            <a:off x="34925" y="3282950"/>
            <a:ext cx="520700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50" name="Rectangle 27"/>
          <p:cNvSpPr>
            <a:spLocks noChangeArrowheads="1"/>
          </p:cNvSpPr>
          <p:nvPr/>
        </p:nvSpPr>
        <p:spPr bwMode="auto">
          <a:xfrm>
            <a:off x="44450" y="1635125"/>
            <a:ext cx="35877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51" name="Rectangle 28"/>
          <p:cNvSpPr>
            <a:spLocks noChangeArrowheads="1"/>
          </p:cNvSpPr>
          <p:nvPr/>
        </p:nvSpPr>
        <p:spPr bwMode="auto">
          <a:xfrm>
            <a:off x="100013" y="3368675"/>
            <a:ext cx="261937" cy="276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9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C</a:t>
            </a:r>
          </a:p>
        </p:txBody>
      </p:sp>
      <p:sp>
        <p:nvSpPr>
          <p:cNvPr id="26652" name="Rectangle 29"/>
          <p:cNvSpPr>
            <a:spLocks noChangeArrowheads="1"/>
          </p:cNvSpPr>
          <p:nvPr/>
        </p:nvSpPr>
        <p:spPr bwMode="auto">
          <a:xfrm>
            <a:off x="614363" y="3368675"/>
            <a:ext cx="342900" cy="276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10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C</a:t>
            </a:r>
          </a:p>
        </p:txBody>
      </p:sp>
      <p:sp>
        <p:nvSpPr>
          <p:cNvPr id="26653" name="Rectangle 30"/>
          <p:cNvSpPr>
            <a:spLocks noChangeArrowheads="1"/>
          </p:cNvSpPr>
          <p:nvPr/>
        </p:nvSpPr>
        <p:spPr bwMode="auto">
          <a:xfrm>
            <a:off x="550863" y="2724150"/>
            <a:ext cx="517525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54" name="Rectangle 31"/>
          <p:cNvSpPr>
            <a:spLocks noChangeArrowheads="1"/>
          </p:cNvSpPr>
          <p:nvPr/>
        </p:nvSpPr>
        <p:spPr bwMode="auto">
          <a:xfrm>
            <a:off x="603250" y="2833688"/>
            <a:ext cx="344488" cy="276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11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N</a:t>
            </a:r>
          </a:p>
        </p:txBody>
      </p:sp>
      <p:sp>
        <p:nvSpPr>
          <p:cNvPr id="26655" name="Rectangle 32"/>
          <p:cNvSpPr>
            <a:spLocks noChangeArrowheads="1"/>
          </p:cNvSpPr>
          <p:nvPr/>
        </p:nvSpPr>
        <p:spPr bwMode="auto">
          <a:xfrm>
            <a:off x="2090738" y="2163763"/>
            <a:ext cx="511175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56" name="Rectangle 33"/>
          <p:cNvSpPr>
            <a:spLocks noChangeArrowheads="1"/>
          </p:cNvSpPr>
          <p:nvPr/>
        </p:nvSpPr>
        <p:spPr bwMode="auto">
          <a:xfrm>
            <a:off x="2146300" y="2273300"/>
            <a:ext cx="354013" cy="276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15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O</a:t>
            </a:r>
          </a:p>
        </p:txBody>
      </p:sp>
      <p:sp>
        <p:nvSpPr>
          <p:cNvPr id="26657" name="Rectangle 34"/>
          <p:cNvSpPr>
            <a:spLocks noChangeArrowheads="1"/>
          </p:cNvSpPr>
          <p:nvPr/>
        </p:nvSpPr>
        <p:spPr bwMode="auto">
          <a:xfrm>
            <a:off x="1576388" y="2162175"/>
            <a:ext cx="508000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58" name="Rectangle 35"/>
          <p:cNvSpPr>
            <a:spLocks noChangeArrowheads="1"/>
          </p:cNvSpPr>
          <p:nvPr/>
        </p:nvSpPr>
        <p:spPr bwMode="auto">
          <a:xfrm>
            <a:off x="1628775" y="2271713"/>
            <a:ext cx="360363" cy="276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14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O</a:t>
            </a:r>
          </a:p>
        </p:txBody>
      </p:sp>
      <p:sp>
        <p:nvSpPr>
          <p:cNvPr id="26659" name="Rectangle 36"/>
          <p:cNvSpPr>
            <a:spLocks noChangeArrowheads="1"/>
          </p:cNvSpPr>
          <p:nvPr/>
        </p:nvSpPr>
        <p:spPr bwMode="auto">
          <a:xfrm>
            <a:off x="3635375" y="1601788"/>
            <a:ext cx="530225" cy="560387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60" name="Rectangle 37"/>
          <p:cNvSpPr>
            <a:spLocks noChangeArrowheads="1"/>
          </p:cNvSpPr>
          <p:nvPr/>
        </p:nvSpPr>
        <p:spPr bwMode="auto">
          <a:xfrm>
            <a:off x="3705225" y="1716088"/>
            <a:ext cx="323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19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F</a:t>
            </a:r>
          </a:p>
        </p:txBody>
      </p:sp>
      <p:sp>
        <p:nvSpPr>
          <p:cNvPr id="26661" name="Rectangle 38"/>
          <p:cNvSpPr>
            <a:spLocks noChangeArrowheads="1"/>
          </p:cNvSpPr>
          <p:nvPr/>
        </p:nvSpPr>
        <p:spPr bwMode="auto">
          <a:xfrm>
            <a:off x="3221038" y="1695450"/>
            <a:ext cx="330200" cy="276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18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F</a:t>
            </a:r>
          </a:p>
        </p:txBody>
      </p:sp>
      <p:sp>
        <p:nvSpPr>
          <p:cNvPr id="26662" name="Rectangle 39"/>
          <p:cNvSpPr>
            <a:spLocks noChangeArrowheads="1"/>
          </p:cNvSpPr>
          <p:nvPr/>
        </p:nvSpPr>
        <p:spPr bwMode="auto">
          <a:xfrm>
            <a:off x="3119438" y="1606550"/>
            <a:ext cx="520700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63" name="Rectangle 40"/>
          <p:cNvSpPr>
            <a:spLocks noChangeArrowheads="1"/>
          </p:cNvSpPr>
          <p:nvPr/>
        </p:nvSpPr>
        <p:spPr bwMode="auto">
          <a:xfrm>
            <a:off x="2606675" y="1606550"/>
            <a:ext cx="511175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64" name="Rectangle 41"/>
          <p:cNvSpPr>
            <a:spLocks noChangeArrowheads="1"/>
          </p:cNvSpPr>
          <p:nvPr/>
        </p:nvSpPr>
        <p:spPr bwMode="auto">
          <a:xfrm>
            <a:off x="2662238" y="1716088"/>
            <a:ext cx="314325" cy="276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17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F</a:t>
            </a:r>
          </a:p>
        </p:txBody>
      </p:sp>
      <p:sp>
        <p:nvSpPr>
          <p:cNvPr id="26665" name="Rectangle 48"/>
          <p:cNvSpPr>
            <a:spLocks noChangeArrowheads="1"/>
          </p:cNvSpPr>
          <p:nvPr/>
        </p:nvSpPr>
        <p:spPr bwMode="auto">
          <a:xfrm>
            <a:off x="3654425" y="1049338"/>
            <a:ext cx="520700" cy="555625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66" name="Rectangle 49"/>
          <p:cNvSpPr>
            <a:spLocks noChangeArrowheads="1"/>
          </p:cNvSpPr>
          <p:nvPr/>
        </p:nvSpPr>
        <p:spPr bwMode="auto">
          <a:xfrm>
            <a:off x="4699000" y="1044575"/>
            <a:ext cx="520700" cy="560388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67" name="Rectangle 50"/>
          <p:cNvSpPr>
            <a:spLocks noChangeArrowheads="1"/>
          </p:cNvSpPr>
          <p:nvPr/>
        </p:nvSpPr>
        <p:spPr bwMode="auto">
          <a:xfrm>
            <a:off x="4175125" y="1046163"/>
            <a:ext cx="520700" cy="555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68" name="Rectangle 51"/>
          <p:cNvSpPr>
            <a:spLocks noChangeArrowheads="1"/>
          </p:cNvSpPr>
          <p:nvPr/>
        </p:nvSpPr>
        <p:spPr bwMode="auto">
          <a:xfrm>
            <a:off x="4175125" y="1046163"/>
            <a:ext cx="520700" cy="550862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69" name="Rectangle 52"/>
          <p:cNvSpPr>
            <a:spLocks noChangeArrowheads="1"/>
          </p:cNvSpPr>
          <p:nvPr/>
        </p:nvSpPr>
        <p:spPr bwMode="auto">
          <a:xfrm>
            <a:off x="3636963" y="1138238"/>
            <a:ext cx="52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20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Ne</a:t>
            </a:r>
          </a:p>
        </p:txBody>
      </p:sp>
      <p:sp>
        <p:nvSpPr>
          <p:cNvPr id="26670" name="Rectangle 53"/>
          <p:cNvSpPr>
            <a:spLocks noChangeArrowheads="1"/>
          </p:cNvSpPr>
          <p:nvPr/>
        </p:nvSpPr>
        <p:spPr bwMode="auto">
          <a:xfrm>
            <a:off x="4211638" y="1138238"/>
            <a:ext cx="490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21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Ne</a:t>
            </a:r>
          </a:p>
        </p:txBody>
      </p:sp>
      <p:sp>
        <p:nvSpPr>
          <p:cNvPr id="26671" name="Rectangle 54"/>
          <p:cNvSpPr>
            <a:spLocks noChangeArrowheads="1"/>
          </p:cNvSpPr>
          <p:nvPr/>
        </p:nvSpPr>
        <p:spPr bwMode="auto">
          <a:xfrm>
            <a:off x="4716463" y="1138238"/>
            <a:ext cx="512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22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Ne</a:t>
            </a:r>
          </a:p>
        </p:txBody>
      </p:sp>
      <p:sp>
        <p:nvSpPr>
          <p:cNvPr id="26672" name="Rectangle 55"/>
          <p:cNvSpPr>
            <a:spLocks noChangeArrowheads="1"/>
          </p:cNvSpPr>
          <p:nvPr/>
        </p:nvSpPr>
        <p:spPr bwMode="auto">
          <a:xfrm>
            <a:off x="3122613" y="1049338"/>
            <a:ext cx="530225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73" name="Rectangle 56"/>
          <p:cNvSpPr>
            <a:spLocks noChangeArrowheads="1"/>
          </p:cNvSpPr>
          <p:nvPr/>
        </p:nvSpPr>
        <p:spPr bwMode="auto">
          <a:xfrm>
            <a:off x="3113088" y="1158875"/>
            <a:ext cx="490537" cy="276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19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Ne</a:t>
            </a:r>
          </a:p>
        </p:txBody>
      </p:sp>
      <p:sp>
        <p:nvSpPr>
          <p:cNvPr id="26674" name="Rectangle 57"/>
          <p:cNvSpPr>
            <a:spLocks noChangeArrowheads="1"/>
          </p:cNvSpPr>
          <p:nvPr/>
        </p:nvSpPr>
        <p:spPr bwMode="auto">
          <a:xfrm>
            <a:off x="2603500" y="1047750"/>
            <a:ext cx="512763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75" name="Rectangle 58"/>
          <p:cNvSpPr>
            <a:spLocks noChangeArrowheads="1"/>
          </p:cNvSpPr>
          <p:nvPr/>
        </p:nvSpPr>
        <p:spPr bwMode="auto">
          <a:xfrm>
            <a:off x="2627313" y="1157288"/>
            <a:ext cx="496887" cy="276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18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Ne</a:t>
            </a:r>
          </a:p>
        </p:txBody>
      </p:sp>
      <p:sp>
        <p:nvSpPr>
          <p:cNvPr id="26676" name="Rectangle 59"/>
          <p:cNvSpPr>
            <a:spLocks noChangeArrowheads="1"/>
          </p:cNvSpPr>
          <p:nvPr/>
        </p:nvSpPr>
        <p:spPr bwMode="auto">
          <a:xfrm>
            <a:off x="44450" y="1187450"/>
            <a:ext cx="360363" cy="360363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77" name="Text Box 60"/>
          <p:cNvSpPr txBox="1">
            <a:spLocks noChangeArrowheads="1"/>
          </p:cNvSpPr>
          <p:nvPr/>
        </p:nvSpPr>
        <p:spPr bwMode="auto">
          <a:xfrm>
            <a:off x="425450" y="1119188"/>
            <a:ext cx="854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stable</a:t>
            </a:r>
          </a:p>
        </p:txBody>
      </p:sp>
      <p:sp>
        <p:nvSpPr>
          <p:cNvPr id="26678" name="Text Box 61"/>
          <p:cNvSpPr txBox="1">
            <a:spLocks noChangeArrowheads="1"/>
          </p:cNvSpPr>
          <p:nvPr/>
        </p:nvSpPr>
        <p:spPr bwMode="auto">
          <a:xfrm>
            <a:off x="431800" y="1620838"/>
            <a:ext cx="1154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unstable</a:t>
            </a:r>
          </a:p>
        </p:txBody>
      </p:sp>
      <p:sp>
        <p:nvSpPr>
          <p:cNvPr id="26679" name="Rectangle 62"/>
          <p:cNvSpPr>
            <a:spLocks noChangeArrowheads="1"/>
          </p:cNvSpPr>
          <p:nvPr/>
        </p:nvSpPr>
        <p:spPr bwMode="auto">
          <a:xfrm>
            <a:off x="554038" y="3276600"/>
            <a:ext cx="514350" cy="56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grpSp>
        <p:nvGrpSpPr>
          <p:cNvPr id="26680" name="Group 63"/>
          <p:cNvGrpSpPr>
            <a:grpSpLocks/>
          </p:cNvGrpSpPr>
          <p:nvPr/>
        </p:nvGrpSpPr>
        <p:grpSpPr bwMode="auto">
          <a:xfrm>
            <a:off x="1882775" y="2484438"/>
            <a:ext cx="889000" cy="1025525"/>
            <a:chOff x="1967" y="1566"/>
            <a:chExt cx="560" cy="646"/>
          </a:xfrm>
        </p:grpSpPr>
        <p:sp>
          <p:nvSpPr>
            <p:cNvPr id="26719" name="Line 64"/>
            <p:cNvSpPr>
              <a:spLocks noChangeShapeType="1"/>
            </p:cNvSpPr>
            <p:nvPr/>
          </p:nvSpPr>
          <p:spPr bwMode="auto">
            <a:xfrm flipV="1">
              <a:off x="1975" y="1940"/>
              <a:ext cx="0" cy="27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20" name="Line 65"/>
            <p:cNvSpPr>
              <a:spLocks noChangeShapeType="1"/>
            </p:cNvSpPr>
            <p:nvPr/>
          </p:nvSpPr>
          <p:spPr bwMode="auto">
            <a:xfrm flipV="1">
              <a:off x="1967" y="1566"/>
              <a:ext cx="0" cy="27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21" name="Line 66"/>
            <p:cNvSpPr>
              <a:spLocks noChangeShapeType="1"/>
            </p:cNvSpPr>
            <p:nvPr/>
          </p:nvSpPr>
          <p:spPr bwMode="auto">
            <a:xfrm>
              <a:off x="2049" y="1686"/>
              <a:ext cx="162" cy="196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22" name="Line 67"/>
            <p:cNvSpPr>
              <a:spLocks noChangeShapeType="1"/>
            </p:cNvSpPr>
            <p:nvPr/>
          </p:nvSpPr>
          <p:spPr bwMode="auto">
            <a:xfrm flipV="1">
              <a:off x="2272" y="1586"/>
              <a:ext cx="0" cy="27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23" name="Line 68"/>
            <p:cNvSpPr>
              <a:spLocks noChangeShapeType="1"/>
            </p:cNvSpPr>
            <p:nvPr/>
          </p:nvSpPr>
          <p:spPr bwMode="auto">
            <a:xfrm>
              <a:off x="2365" y="1690"/>
              <a:ext cx="162" cy="196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24" name="Line 69"/>
            <p:cNvSpPr>
              <a:spLocks noChangeShapeType="1"/>
            </p:cNvSpPr>
            <p:nvPr/>
          </p:nvSpPr>
          <p:spPr bwMode="auto">
            <a:xfrm flipH="1">
              <a:off x="2039" y="2054"/>
              <a:ext cx="466" cy="11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6681" name="Group 90"/>
          <p:cNvGrpSpPr>
            <a:grpSpLocks/>
          </p:cNvGrpSpPr>
          <p:nvPr/>
        </p:nvGrpSpPr>
        <p:grpSpPr bwMode="auto">
          <a:xfrm>
            <a:off x="1863725" y="1314450"/>
            <a:ext cx="1555750" cy="2143125"/>
            <a:chOff x="1310" y="470"/>
            <a:chExt cx="980" cy="1350"/>
          </a:xfrm>
        </p:grpSpPr>
        <p:sp>
          <p:nvSpPr>
            <p:cNvPr id="26713" name="Line 71"/>
            <p:cNvSpPr>
              <a:spLocks noChangeShapeType="1"/>
            </p:cNvSpPr>
            <p:nvPr/>
          </p:nvSpPr>
          <p:spPr bwMode="auto">
            <a:xfrm flipV="1">
              <a:off x="1310" y="890"/>
              <a:ext cx="617" cy="19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14" name="Line 72"/>
            <p:cNvSpPr>
              <a:spLocks noChangeShapeType="1"/>
            </p:cNvSpPr>
            <p:nvPr/>
          </p:nvSpPr>
          <p:spPr bwMode="auto">
            <a:xfrm flipV="1">
              <a:off x="1973" y="470"/>
              <a:ext cx="0" cy="27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15" name="Line 73"/>
            <p:cNvSpPr>
              <a:spLocks noChangeShapeType="1"/>
            </p:cNvSpPr>
            <p:nvPr/>
          </p:nvSpPr>
          <p:spPr bwMode="auto">
            <a:xfrm>
              <a:off x="2064" y="546"/>
              <a:ext cx="162" cy="196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16" name="Line 74"/>
            <p:cNvSpPr>
              <a:spLocks noChangeShapeType="1"/>
            </p:cNvSpPr>
            <p:nvPr/>
          </p:nvSpPr>
          <p:spPr bwMode="auto">
            <a:xfrm flipH="1">
              <a:off x="1655" y="890"/>
              <a:ext cx="635" cy="181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17" name="Line 75"/>
            <p:cNvSpPr>
              <a:spLocks noChangeShapeType="1"/>
            </p:cNvSpPr>
            <p:nvPr/>
          </p:nvSpPr>
          <p:spPr bwMode="auto">
            <a:xfrm>
              <a:off x="1739" y="1250"/>
              <a:ext cx="162" cy="196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18" name="Line 76"/>
            <p:cNvSpPr>
              <a:spLocks noChangeShapeType="1"/>
            </p:cNvSpPr>
            <p:nvPr/>
          </p:nvSpPr>
          <p:spPr bwMode="auto">
            <a:xfrm flipH="1">
              <a:off x="1397" y="1702"/>
              <a:ext cx="466" cy="11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6682" name="Rectangle 77"/>
          <p:cNvSpPr>
            <a:spLocks noChangeArrowheads="1"/>
          </p:cNvSpPr>
          <p:nvPr/>
        </p:nvSpPr>
        <p:spPr bwMode="auto">
          <a:xfrm>
            <a:off x="1979613" y="3500438"/>
            <a:ext cx="5738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Georgia" pitchFamily="18" charset="0"/>
                <a:ea typeface="ＭＳ Ｐゴシック" pitchFamily="50" charset="-128"/>
              </a:rPr>
              <a:t>hot-CNO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 </a:t>
            </a:r>
          </a:p>
          <a:p>
            <a:pPr>
              <a:buFontTx/>
              <a:buNone/>
            </a:pPr>
            <a:r>
              <a:rPr lang="en-US" altLang="ja-JP" sz="2000" baseline="30000">
                <a:latin typeface="Georgia" pitchFamily="18" charset="0"/>
                <a:ea typeface="ＭＳ Ｐゴシック" pitchFamily="50" charset="-128"/>
              </a:rPr>
              <a:t>12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C(p, γ)</a:t>
            </a:r>
            <a:r>
              <a:rPr lang="en-US" altLang="ja-JP" sz="2000" baseline="30000">
                <a:latin typeface="Georgia" pitchFamily="18" charset="0"/>
                <a:ea typeface="ＭＳ Ｐゴシック" pitchFamily="50" charset="-128"/>
              </a:rPr>
              <a:t>13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N(p, γ)</a:t>
            </a:r>
            <a:r>
              <a:rPr lang="en-US" altLang="ja-JP" sz="2000" baseline="30000">
                <a:latin typeface="Georgia" pitchFamily="18" charset="0"/>
                <a:ea typeface="ＭＳ Ｐゴシック" pitchFamily="50" charset="-128"/>
              </a:rPr>
              <a:t>14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O(</a:t>
            </a:r>
            <a:r>
              <a:rPr lang="en-US" altLang="ja-JP" sz="2000">
                <a:latin typeface="Symbol" pitchFamily="18" charset="2"/>
                <a:ea typeface="ＭＳ Ｐゴシック" pitchFamily="50" charset="-128"/>
              </a:rPr>
              <a:t>b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)</a:t>
            </a:r>
            <a:r>
              <a:rPr lang="en-US" altLang="ja-JP" sz="2000" baseline="30000">
                <a:latin typeface="Georgia" pitchFamily="18" charset="0"/>
                <a:ea typeface="ＭＳ Ｐゴシック" pitchFamily="50" charset="-128"/>
              </a:rPr>
              <a:t>14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N(p, </a:t>
            </a:r>
            <a:r>
              <a:rPr lang="en-US" altLang="ja-JP" sz="2000">
                <a:latin typeface="Symbol" pitchFamily="18" charset="2"/>
                <a:ea typeface="ＭＳ Ｐゴシック" pitchFamily="50" charset="-128"/>
              </a:rPr>
              <a:t>g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)</a:t>
            </a:r>
            <a:r>
              <a:rPr lang="en-US" altLang="ja-JP" sz="2000" baseline="30000">
                <a:latin typeface="Georgia" pitchFamily="18" charset="0"/>
                <a:ea typeface="ＭＳ Ｐゴシック" pitchFamily="50" charset="-128"/>
              </a:rPr>
              <a:t>15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O(</a:t>
            </a:r>
            <a:r>
              <a:rPr lang="en-US" altLang="ja-JP" sz="2000">
                <a:latin typeface="Symbol" pitchFamily="18" charset="2"/>
                <a:ea typeface="ＭＳ Ｐゴシック" pitchFamily="50" charset="-128"/>
              </a:rPr>
              <a:t>b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)</a:t>
            </a:r>
            <a:r>
              <a:rPr lang="en-US" altLang="ja-JP" sz="2000" baseline="30000">
                <a:latin typeface="Georgia" pitchFamily="18" charset="0"/>
                <a:ea typeface="ＭＳ Ｐゴシック" pitchFamily="50" charset="-128"/>
              </a:rPr>
              <a:t>15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N(p, </a:t>
            </a:r>
            <a:r>
              <a:rPr lang="en-US" altLang="ja-JP" sz="2000">
                <a:latin typeface="Symbol" pitchFamily="18" charset="2"/>
                <a:ea typeface="ＭＳ Ｐゴシック" pitchFamily="50" charset="-128"/>
              </a:rPr>
              <a:t>a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)</a:t>
            </a:r>
            <a:r>
              <a:rPr lang="en-US" altLang="ja-JP" sz="2000" baseline="30000">
                <a:latin typeface="Georgia" pitchFamily="18" charset="0"/>
                <a:ea typeface="ＭＳ Ｐゴシック" pitchFamily="50" charset="-128"/>
              </a:rPr>
              <a:t>12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C</a:t>
            </a:r>
          </a:p>
        </p:txBody>
      </p:sp>
      <p:sp>
        <p:nvSpPr>
          <p:cNvPr id="26683" name="Rectangle 78"/>
          <p:cNvSpPr>
            <a:spLocks noChangeArrowheads="1"/>
          </p:cNvSpPr>
          <p:nvPr/>
        </p:nvSpPr>
        <p:spPr bwMode="auto">
          <a:xfrm>
            <a:off x="2051050" y="4221163"/>
            <a:ext cx="586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Georgia" pitchFamily="18" charset="0"/>
                <a:ea typeface="ＭＳ Ｐゴシック" pitchFamily="50" charset="-128"/>
              </a:rPr>
              <a:t>second hot CNO cycle</a:t>
            </a:r>
          </a:p>
          <a:p>
            <a:pPr>
              <a:buFontTx/>
              <a:buNone/>
            </a:pPr>
            <a:r>
              <a:rPr lang="en-US" altLang="ja-JP" sz="2000" baseline="30000">
                <a:latin typeface="Georgia" pitchFamily="18" charset="0"/>
                <a:ea typeface="ＭＳ Ｐゴシック" pitchFamily="50" charset="-128"/>
              </a:rPr>
              <a:t>14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O(α, p)</a:t>
            </a:r>
            <a:r>
              <a:rPr lang="en-US" altLang="ja-JP" sz="2000" baseline="30000">
                <a:latin typeface="Georgia" pitchFamily="18" charset="0"/>
                <a:ea typeface="ＭＳ Ｐゴシック" pitchFamily="50" charset="-128"/>
              </a:rPr>
              <a:t>17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F(p, γ)</a:t>
            </a:r>
            <a:r>
              <a:rPr lang="en-US" altLang="ja-JP" sz="2000" baseline="30000">
                <a:latin typeface="Georgia" pitchFamily="18" charset="0"/>
                <a:ea typeface="ＭＳ Ｐゴシック" pitchFamily="50" charset="-128"/>
              </a:rPr>
              <a:t>18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Ne(</a:t>
            </a:r>
            <a:r>
              <a:rPr lang="en-US" altLang="ja-JP" sz="2000">
                <a:latin typeface="Symbol" pitchFamily="18" charset="2"/>
                <a:ea typeface="ＭＳ Ｐゴシック" pitchFamily="50" charset="-128"/>
              </a:rPr>
              <a:t>b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)</a:t>
            </a:r>
            <a:r>
              <a:rPr lang="en-US" altLang="ja-JP" sz="2000" baseline="30000">
                <a:latin typeface="Georgia" pitchFamily="18" charset="0"/>
                <a:ea typeface="ＭＳ Ｐゴシック" pitchFamily="50" charset="-128"/>
              </a:rPr>
              <a:t>18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F(p, α)</a:t>
            </a:r>
            <a:r>
              <a:rPr lang="en-US" altLang="ja-JP" sz="2000" baseline="30000">
                <a:latin typeface="Georgia" pitchFamily="18" charset="0"/>
                <a:ea typeface="ＭＳ Ｐゴシック" pitchFamily="50" charset="-128"/>
              </a:rPr>
              <a:t>15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O(</a:t>
            </a:r>
            <a:r>
              <a:rPr lang="en-US" altLang="ja-JP" sz="2000">
                <a:latin typeface="Symbol" pitchFamily="18" charset="2"/>
                <a:ea typeface="ＭＳ Ｐゴシック" pitchFamily="50" charset="-128"/>
              </a:rPr>
              <a:t>b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)</a:t>
            </a:r>
            <a:r>
              <a:rPr lang="en-US" altLang="ja-JP" sz="2000" baseline="30000">
                <a:latin typeface="Georgia" pitchFamily="18" charset="0"/>
                <a:ea typeface="ＭＳ Ｐゴシック" pitchFamily="50" charset="-128"/>
              </a:rPr>
              <a:t>15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O(p, α)</a:t>
            </a:r>
            <a:r>
              <a:rPr lang="en-US" altLang="ja-JP" sz="2000" baseline="30000">
                <a:latin typeface="Georgia" pitchFamily="18" charset="0"/>
                <a:ea typeface="ＭＳ Ｐゴシック" pitchFamily="50" charset="-128"/>
              </a:rPr>
              <a:t>12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C</a:t>
            </a:r>
          </a:p>
        </p:txBody>
      </p:sp>
      <p:sp>
        <p:nvSpPr>
          <p:cNvPr id="26684" name="Line 79"/>
          <p:cNvSpPr>
            <a:spLocks noChangeShapeType="1"/>
          </p:cNvSpPr>
          <p:nvPr/>
        </p:nvSpPr>
        <p:spPr bwMode="auto">
          <a:xfrm>
            <a:off x="4138613" y="4149725"/>
            <a:ext cx="2174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85" name="Line 80"/>
          <p:cNvSpPr>
            <a:spLocks noChangeShapeType="1"/>
          </p:cNvSpPr>
          <p:nvPr/>
        </p:nvSpPr>
        <p:spPr bwMode="auto">
          <a:xfrm>
            <a:off x="2338388" y="4868863"/>
            <a:ext cx="2174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86" name="Line 82"/>
          <p:cNvSpPr>
            <a:spLocks noChangeShapeType="1"/>
          </p:cNvSpPr>
          <p:nvPr/>
        </p:nvSpPr>
        <p:spPr bwMode="auto">
          <a:xfrm>
            <a:off x="4140200" y="4868863"/>
            <a:ext cx="35877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87" name="Line 83"/>
          <p:cNvSpPr>
            <a:spLocks noChangeShapeType="1"/>
          </p:cNvSpPr>
          <p:nvPr/>
        </p:nvSpPr>
        <p:spPr bwMode="auto">
          <a:xfrm>
            <a:off x="4295775" y="4845050"/>
            <a:ext cx="0" cy="2873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88" name="Line 84"/>
          <p:cNvSpPr>
            <a:spLocks noChangeShapeType="1"/>
          </p:cNvSpPr>
          <p:nvPr/>
        </p:nvSpPr>
        <p:spPr bwMode="auto">
          <a:xfrm>
            <a:off x="4283075" y="5132388"/>
            <a:ext cx="3683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89" name="Rectangle 85"/>
          <p:cNvSpPr>
            <a:spLocks noChangeArrowheads="1"/>
          </p:cNvSpPr>
          <p:nvPr/>
        </p:nvSpPr>
        <p:spPr bwMode="auto">
          <a:xfrm>
            <a:off x="4502150" y="4916488"/>
            <a:ext cx="1801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ja-JP" sz="2000" baseline="30000">
                <a:solidFill>
                  <a:srgbClr val="FF3300"/>
                </a:solidFill>
                <a:latin typeface="Georgia" pitchFamily="18" charset="0"/>
                <a:ea typeface="ＭＳ Ｐゴシック" pitchFamily="50" charset="-128"/>
              </a:rPr>
              <a:t>18</a:t>
            </a:r>
            <a:r>
              <a:rPr lang="en-US" altLang="ja-JP" sz="2000">
                <a:solidFill>
                  <a:srgbClr val="FF3300"/>
                </a:solidFill>
                <a:latin typeface="Georgia" pitchFamily="18" charset="0"/>
                <a:ea typeface="ＭＳ Ｐゴシック" pitchFamily="50" charset="-128"/>
              </a:rPr>
              <a:t>Ne(α, p)</a:t>
            </a:r>
            <a:r>
              <a:rPr lang="en-US" altLang="ja-JP" sz="2000" baseline="30000">
                <a:solidFill>
                  <a:srgbClr val="FF3300"/>
                </a:solidFill>
                <a:latin typeface="Georgia" pitchFamily="18" charset="0"/>
                <a:ea typeface="ＭＳ Ｐゴシック" pitchFamily="50" charset="-128"/>
              </a:rPr>
              <a:t>21</a:t>
            </a:r>
            <a:r>
              <a:rPr lang="en-US" altLang="ja-JP" sz="2000">
                <a:solidFill>
                  <a:srgbClr val="FF3300"/>
                </a:solidFill>
                <a:latin typeface="Georgia" pitchFamily="18" charset="0"/>
                <a:ea typeface="ＭＳ Ｐゴシック" pitchFamily="50" charset="-128"/>
              </a:rPr>
              <a:t>Na</a:t>
            </a:r>
          </a:p>
        </p:txBody>
      </p:sp>
      <p:sp>
        <p:nvSpPr>
          <p:cNvPr id="26691" name="Rectangle 94"/>
          <p:cNvSpPr>
            <a:spLocks noChangeArrowheads="1"/>
          </p:cNvSpPr>
          <p:nvPr/>
        </p:nvSpPr>
        <p:spPr bwMode="auto">
          <a:xfrm>
            <a:off x="4183063" y="496888"/>
            <a:ext cx="520700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92" name="Rectangle 95"/>
          <p:cNvSpPr>
            <a:spLocks noChangeArrowheads="1"/>
          </p:cNvSpPr>
          <p:nvPr/>
        </p:nvSpPr>
        <p:spPr bwMode="auto">
          <a:xfrm>
            <a:off x="5227638" y="492125"/>
            <a:ext cx="520700" cy="560388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93" name="Rectangle 97"/>
          <p:cNvSpPr>
            <a:spLocks noChangeArrowheads="1"/>
          </p:cNvSpPr>
          <p:nvPr/>
        </p:nvSpPr>
        <p:spPr bwMode="auto">
          <a:xfrm>
            <a:off x="4703763" y="493713"/>
            <a:ext cx="520700" cy="550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94" name="Rectangle 98"/>
          <p:cNvSpPr>
            <a:spLocks noChangeArrowheads="1"/>
          </p:cNvSpPr>
          <p:nvPr/>
        </p:nvSpPr>
        <p:spPr bwMode="auto">
          <a:xfrm>
            <a:off x="4165600" y="569913"/>
            <a:ext cx="519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22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Na</a:t>
            </a:r>
          </a:p>
        </p:txBody>
      </p:sp>
      <p:sp>
        <p:nvSpPr>
          <p:cNvPr id="26695" name="Rectangle 99"/>
          <p:cNvSpPr>
            <a:spLocks noChangeArrowheads="1"/>
          </p:cNvSpPr>
          <p:nvPr/>
        </p:nvSpPr>
        <p:spPr bwMode="auto">
          <a:xfrm>
            <a:off x="4740275" y="569913"/>
            <a:ext cx="519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22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Na</a:t>
            </a:r>
          </a:p>
        </p:txBody>
      </p:sp>
      <p:sp>
        <p:nvSpPr>
          <p:cNvPr id="26696" name="Rectangle 100"/>
          <p:cNvSpPr>
            <a:spLocks noChangeArrowheads="1"/>
          </p:cNvSpPr>
          <p:nvPr/>
        </p:nvSpPr>
        <p:spPr bwMode="auto">
          <a:xfrm>
            <a:off x="5245100" y="569913"/>
            <a:ext cx="517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23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Na</a:t>
            </a:r>
          </a:p>
        </p:txBody>
      </p:sp>
      <p:sp>
        <p:nvSpPr>
          <p:cNvPr id="26697" name="Rectangle 101"/>
          <p:cNvSpPr>
            <a:spLocks noChangeArrowheads="1"/>
          </p:cNvSpPr>
          <p:nvPr/>
        </p:nvSpPr>
        <p:spPr bwMode="auto">
          <a:xfrm>
            <a:off x="3651250" y="496888"/>
            <a:ext cx="530225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698" name="Rectangle 102"/>
          <p:cNvSpPr>
            <a:spLocks noChangeArrowheads="1"/>
          </p:cNvSpPr>
          <p:nvPr/>
        </p:nvSpPr>
        <p:spPr bwMode="auto">
          <a:xfrm>
            <a:off x="3641725" y="590550"/>
            <a:ext cx="496888" cy="276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21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Na</a:t>
            </a:r>
          </a:p>
        </p:txBody>
      </p:sp>
      <p:sp>
        <p:nvSpPr>
          <p:cNvPr id="26699" name="Rectangle 103"/>
          <p:cNvSpPr>
            <a:spLocks noChangeArrowheads="1"/>
          </p:cNvSpPr>
          <p:nvPr/>
        </p:nvSpPr>
        <p:spPr bwMode="auto">
          <a:xfrm>
            <a:off x="3132138" y="495300"/>
            <a:ext cx="512762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700" name="Rectangle 104"/>
          <p:cNvSpPr>
            <a:spLocks noChangeArrowheads="1"/>
          </p:cNvSpPr>
          <p:nvPr/>
        </p:nvSpPr>
        <p:spPr bwMode="auto">
          <a:xfrm>
            <a:off x="3155950" y="588963"/>
            <a:ext cx="527050" cy="276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40000">
                <a:latin typeface="Georgia" pitchFamily="18" charset="0"/>
                <a:ea typeface="HGP創英角ｺﾞｼｯｸUB" pitchFamily="50" charset="-128"/>
              </a:rPr>
              <a:t>20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Na</a:t>
            </a:r>
          </a:p>
        </p:txBody>
      </p:sp>
      <p:sp>
        <p:nvSpPr>
          <p:cNvPr id="26701" name="AutoShape 81"/>
          <p:cNvSpPr>
            <a:spLocks noChangeArrowheads="1"/>
          </p:cNvSpPr>
          <p:nvPr/>
        </p:nvSpPr>
        <p:spPr bwMode="auto">
          <a:xfrm rot="-1112702">
            <a:off x="3060700" y="838200"/>
            <a:ext cx="863600" cy="287338"/>
          </a:xfrm>
          <a:prstGeom prst="rightArrow">
            <a:avLst>
              <a:gd name="adj1" fmla="val 50278"/>
              <a:gd name="adj2" fmla="val 12228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702" name="Text Box 105"/>
          <p:cNvSpPr txBox="1">
            <a:spLocks noChangeArrowheads="1"/>
          </p:cNvSpPr>
          <p:nvPr/>
        </p:nvSpPr>
        <p:spPr bwMode="auto">
          <a:xfrm>
            <a:off x="840154" y="5229225"/>
            <a:ext cx="727795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1800" baseline="30000" dirty="0">
                <a:solidFill>
                  <a:srgbClr val="FF0000"/>
                </a:solidFill>
                <a:latin typeface="Georgia" pitchFamily="18" charset="0"/>
                <a:ea typeface="ＭＳ Ｐゴシック" pitchFamily="50" charset="-128"/>
              </a:rPr>
              <a:t>18</a:t>
            </a:r>
            <a:r>
              <a:rPr lang="en-US" altLang="ja-JP" sz="1800" dirty="0">
                <a:solidFill>
                  <a:srgbClr val="FF0000"/>
                </a:solidFill>
                <a:latin typeface="Georgia" pitchFamily="18" charset="0"/>
                <a:ea typeface="ＭＳ Ｐゴシック" pitchFamily="50" charset="-128"/>
              </a:rPr>
              <a:t>Ne(</a:t>
            </a:r>
            <a:r>
              <a:rPr lang="en-US" altLang="ja-JP" sz="18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a</a:t>
            </a:r>
            <a:r>
              <a:rPr lang="en-US" altLang="ja-JP" sz="1800" dirty="0">
                <a:solidFill>
                  <a:srgbClr val="FF0000"/>
                </a:solidFill>
                <a:latin typeface="Georgia" pitchFamily="18" charset="0"/>
                <a:ea typeface="ＭＳ Ｐゴシック" pitchFamily="50" charset="-128"/>
              </a:rPr>
              <a:t>, p)</a:t>
            </a:r>
            <a:r>
              <a:rPr lang="en-US" altLang="ja-JP" sz="1800" baseline="30000" dirty="0">
                <a:solidFill>
                  <a:srgbClr val="FF0000"/>
                </a:solidFill>
                <a:latin typeface="Georgia" pitchFamily="18" charset="0"/>
                <a:ea typeface="ＭＳ Ｐゴシック" pitchFamily="50" charset="-128"/>
              </a:rPr>
              <a:t>21</a:t>
            </a:r>
            <a:r>
              <a:rPr lang="en-US" altLang="ja-JP" sz="1800" dirty="0">
                <a:solidFill>
                  <a:srgbClr val="FF0000"/>
                </a:solidFill>
                <a:latin typeface="Georgia" pitchFamily="18" charset="0"/>
                <a:ea typeface="ＭＳ Ｐゴシック" pitchFamily="50" charset="-128"/>
              </a:rPr>
              <a:t>Na is an important breakout reaction  from hot-CNO cycle</a:t>
            </a:r>
          </a:p>
          <a:p>
            <a:pPr eaLnBrk="1" hangingPunct="1"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  <a:latin typeface="Georgia" pitchFamily="18" charset="0"/>
                <a:ea typeface="ＭＳ Ｐゴシック" pitchFamily="50" charset="-128"/>
              </a:rPr>
              <a:t>to the </a:t>
            </a:r>
            <a:r>
              <a:rPr lang="en-US" altLang="ja-JP" sz="1800" dirty="0" err="1">
                <a:solidFill>
                  <a:srgbClr val="FF0000"/>
                </a:solidFill>
                <a:latin typeface="Georgia" pitchFamily="18" charset="0"/>
                <a:ea typeface="ＭＳ Ｐゴシック" pitchFamily="50" charset="-128"/>
              </a:rPr>
              <a:t>rp</a:t>
            </a:r>
            <a:r>
              <a:rPr lang="en-US" altLang="ja-JP" sz="1800" dirty="0">
                <a:solidFill>
                  <a:srgbClr val="FF0000"/>
                </a:solidFill>
                <a:latin typeface="Georgia" pitchFamily="18" charset="0"/>
                <a:ea typeface="ＭＳ Ｐゴシック" pitchFamily="50" charset="-128"/>
              </a:rPr>
              <a:t>-process </a:t>
            </a:r>
            <a:r>
              <a:rPr lang="ja-JP" altLang="en-US" sz="1800" dirty="0">
                <a:solidFill>
                  <a:srgbClr val="FF0000"/>
                </a:solidFill>
                <a:latin typeface="Georgia" pitchFamily="18" charset="0"/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latin typeface="Georgia" pitchFamily="18" charset="0"/>
                <a:ea typeface="ＭＳ Ｐゴシック" pitchFamily="50" charset="-128"/>
              </a:rPr>
              <a:t>(B to C in the figure)</a:t>
            </a:r>
            <a:endParaRPr lang="en-US" altLang="ja-JP" sz="1800" dirty="0">
              <a:solidFill>
                <a:srgbClr val="FF0000"/>
              </a:solidFill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703" name="Text Box 109"/>
          <p:cNvSpPr txBox="1">
            <a:spLocks noChangeArrowheads="1"/>
          </p:cNvSpPr>
          <p:nvPr/>
        </p:nvSpPr>
        <p:spPr bwMode="auto">
          <a:xfrm>
            <a:off x="4140200" y="1628775"/>
            <a:ext cx="23701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A: hot-CNO</a:t>
            </a:r>
          </a:p>
          <a:p>
            <a:pPr eaLnBrk="1" hangingPunct="1">
              <a:buFontTx/>
              <a:buNone/>
            </a:pP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B: second hot-CNO</a:t>
            </a:r>
          </a:p>
          <a:p>
            <a:pPr eaLnBrk="1" hangingPunct="1">
              <a:buFontTx/>
              <a:buNone/>
            </a:pP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C: </a:t>
            </a:r>
            <a:r>
              <a:rPr lang="en-US" altLang="ja-JP" sz="2000" baseline="30000">
                <a:solidFill>
                  <a:srgbClr val="FF0000"/>
                </a:solidFill>
                <a:latin typeface="Georgia" pitchFamily="18" charset="0"/>
                <a:ea typeface="ＭＳ Ｐゴシック" pitchFamily="50" charset="-128"/>
              </a:rPr>
              <a:t>18</a:t>
            </a:r>
            <a:r>
              <a:rPr lang="en-US" altLang="ja-JP" sz="2000">
                <a:solidFill>
                  <a:srgbClr val="FF0000"/>
                </a:solidFill>
                <a:latin typeface="Georgia" pitchFamily="18" charset="0"/>
                <a:ea typeface="ＭＳ Ｐゴシック" pitchFamily="50" charset="-128"/>
              </a:rPr>
              <a:t>Ne(</a:t>
            </a:r>
            <a:r>
              <a:rPr lang="en-US" altLang="ja-JP" sz="200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a</a:t>
            </a:r>
            <a:r>
              <a:rPr lang="en-US" altLang="ja-JP" sz="2000">
                <a:solidFill>
                  <a:srgbClr val="FF0000"/>
                </a:solidFill>
                <a:latin typeface="Georgia" pitchFamily="18" charset="0"/>
                <a:ea typeface="ＭＳ Ｐゴシック" pitchFamily="50" charset="-128"/>
              </a:rPr>
              <a:t>, p)</a:t>
            </a:r>
            <a:r>
              <a:rPr lang="en-US" altLang="ja-JP" sz="2000" baseline="30000">
                <a:solidFill>
                  <a:srgbClr val="FF0000"/>
                </a:solidFill>
                <a:latin typeface="Georgia" pitchFamily="18" charset="0"/>
                <a:ea typeface="ＭＳ Ｐゴシック" pitchFamily="50" charset="-128"/>
              </a:rPr>
              <a:t>21</a:t>
            </a:r>
            <a:r>
              <a:rPr lang="en-US" altLang="ja-JP" sz="2000">
                <a:solidFill>
                  <a:srgbClr val="FF0000"/>
                </a:solidFill>
                <a:latin typeface="Georgia" pitchFamily="18" charset="0"/>
                <a:ea typeface="ＭＳ Ｐゴシック" pitchFamily="50" charset="-128"/>
              </a:rPr>
              <a:t>Na</a:t>
            </a:r>
          </a:p>
          <a:p>
            <a:pPr eaLnBrk="1" hangingPunct="1">
              <a:buFontTx/>
              <a:buNone/>
            </a:pP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D: </a:t>
            </a:r>
            <a:r>
              <a:rPr lang="en-US" altLang="ja-JP" sz="2000" baseline="30000">
                <a:latin typeface="Georgia" pitchFamily="18" charset="0"/>
                <a:ea typeface="ＭＳ Ｐゴシック" pitchFamily="50" charset="-128"/>
              </a:rPr>
              <a:t>18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Ne(2p, </a:t>
            </a:r>
            <a:r>
              <a:rPr lang="en-US" altLang="ja-JP" sz="2000">
                <a:latin typeface="Symbol" pitchFamily="18" charset="2"/>
                <a:ea typeface="ＭＳ Ｐゴシック" pitchFamily="50" charset="-128"/>
              </a:rPr>
              <a:t>g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)</a:t>
            </a:r>
            <a:r>
              <a:rPr lang="en-US" altLang="ja-JP" sz="2000" baseline="30000">
                <a:latin typeface="Georgia" pitchFamily="18" charset="0"/>
                <a:ea typeface="ＭＳ Ｐゴシック" pitchFamily="50" charset="-128"/>
              </a:rPr>
              <a:t>20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Mg</a:t>
            </a:r>
          </a:p>
          <a:p>
            <a:pPr eaLnBrk="1" hangingPunct="1">
              <a:buFontTx/>
              <a:buNone/>
            </a:pP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E: </a:t>
            </a:r>
            <a:r>
              <a:rPr lang="en-US" altLang="ja-JP" sz="2000" baseline="30000">
                <a:latin typeface="Georgia" pitchFamily="18" charset="0"/>
                <a:ea typeface="ＭＳ Ｐゴシック" pitchFamily="50" charset="-128"/>
              </a:rPr>
              <a:t>15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O(2p, </a:t>
            </a:r>
            <a:r>
              <a:rPr lang="en-US" altLang="ja-JP" sz="2000">
                <a:latin typeface="Symbol" pitchFamily="18" charset="2"/>
                <a:ea typeface="ＭＳ Ｐゴシック" pitchFamily="50" charset="-128"/>
              </a:rPr>
              <a:t>g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)</a:t>
            </a:r>
            <a:r>
              <a:rPr lang="en-US" altLang="ja-JP" sz="2000" baseline="30000">
                <a:latin typeface="Georgia" pitchFamily="18" charset="0"/>
                <a:ea typeface="ＭＳ Ｐゴシック" pitchFamily="50" charset="-128"/>
              </a:rPr>
              <a:t>17</a:t>
            </a:r>
            <a:r>
              <a:rPr lang="en-US" altLang="ja-JP" sz="2000">
                <a:latin typeface="Georgia" pitchFamily="18" charset="0"/>
                <a:ea typeface="ＭＳ Ｐゴシック" pitchFamily="50" charset="-128"/>
              </a:rPr>
              <a:t>F</a:t>
            </a:r>
          </a:p>
        </p:txBody>
      </p:sp>
      <p:sp>
        <p:nvSpPr>
          <p:cNvPr id="26704" name="Text Box 110"/>
          <p:cNvSpPr txBox="1">
            <a:spLocks noChangeArrowheads="1"/>
          </p:cNvSpPr>
          <p:nvPr/>
        </p:nvSpPr>
        <p:spPr bwMode="auto">
          <a:xfrm>
            <a:off x="5651500" y="3484563"/>
            <a:ext cx="3629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1400">
                <a:latin typeface="Georgia" pitchFamily="18" charset="0"/>
                <a:ea typeface="ＭＳ Ｐゴシック" pitchFamily="50" charset="-128"/>
              </a:rPr>
              <a:t>J. Phys. G: Nucl. Part. Phys. 25 (1999)R133 </a:t>
            </a:r>
          </a:p>
        </p:txBody>
      </p:sp>
      <p:sp>
        <p:nvSpPr>
          <p:cNvPr id="26705" name="Rectangle 111"/>
          <p:cNvSpPr>
            <a:spLocks noChangeArrowheads="1"/>
          </p:cNvSpPr>
          <p:nvPr/>
        </p:nvSpPr>
        <p:spPr bwMode="auto">
          <a:xfrm>
            <a:off x="4211638" y="1700213"/>
            <a:ext cx="1871662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706" name="Rectangle 112"/>
          <p:cNvSpPr>
            <a:spLocks noChangeArrowheads="1"/>
          </p:cNvSpPr>
          <p:nvPr/>
        </p:nvSpPr>
        <p:spPr bwMode="auto">
          <a:xfrm>
            <a:off x="4211638" y="1916113"/>
            <a:ext cx="2160587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707" name="Rectangle 113"/>
          <p:cNvSpPr>
            <a:spLocks noChangeArrowheads="1"/>
          </p:cNvSpPr>
          <p:nvPr/>
        </p:nvSpPr>
        <p:spPr bwMode="auto">
          <a:xfrm>
            <a:off x="4211638" y="2133600"/>
            <a:ext cx="2160587" cy="1223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708" name="Rectangle 114"/>
          <p:cNvSpPr>
            <a:spLocks noChangeArrowheads="1"/>
          </p:cNvSpPr>
          <p:nvPr/>
        </p:nvSpPr>
        <p:spPr bwMode="auto">
          <a:xfrm>
            <a:off x="2081213" y="1042988"/>
            <a:ext cx="520700" cy="560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6709" name="Rectangle 115"/>
          <p:cNvSpPr>
            <a:spLocks noChangeArrowheads="1"/>
          </p:cNvSpPr>
          <p:nvPr/>
        </p:nvSpPr>
        <p:spPr bwMode="auto">
          <a:xfrm>
            <a:off x="2101850" y="1136650"/>
            <a:ext cx="481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71538">
              <a:buFontTx/>
              <a:buNone/>
            </a:pPr>
            <a:r>
              <a:rPr lang="en-US" altLang="ja-JP" sz="2000" baseline="30000">
                <a:latin typeface="Georgia" pitchFamily="18" charset="0"/>
                <a:ea typeface="HGP創英角ｺﾞｼｯｸUB" pitchFamily="50" charset="-128"/>
              </a:rPr>
              <a:t>17</a:t>
            </a:r>
            <a:r>
              <a:rPr lang="en-US" altLang="ja-JP" sz="2000">
                <a:latin typeface="Georgia" pitchFamily="18" charset="0"/>
                <a:ea typeface="HGP創英角ｺﾞｼｯｸUB" pitchFamily="50" charset="-128"/>
              </a:rPr>
              <a:t>Ne</a:t>
            </a:r>
          </a:p>
        </p:txBody>
      </p:sp>
      <p:sp>
        <p:nvSpPr>
          <p:cNvPr id="26710" name="Rectangle 116"/>
          <p:cNvSpPr>
            <a:spLocks noChangeArrowheads="1"/>
          </p:cNvSpPr>
          <p:nvPr/>
        </p:nvSpPr>
        <p:spPr bwMode="auto">
          <a:xfrm>
            <a:off x="6948488" y="1649413"/>
            <a:ext cx="2081212" cy="280987"/>
          </a:xfrm>
          <a:prstGeom prst="rect">
            <a:avLst/>
          </a:prstGeom>
          <a:solidFill>
            <a:srgbClr val="FF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en-US" altLang="ja-JP" sz="2000" dirty="0">
                <a:solidFill>
                  <a:schemeClr val="bg1"/>
                </a:solidFill>
                <a:latin typeface="Georgia" pitchFamily="18" charset="0"/>
                <a:ea typeface="ＭＳ Ｐゴシック" pitchFamily="50" charset="-128"/>
              </a:rPr>
              <a:t>X-ray bursts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 Jun</a:t>
            </a:r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ARIS2014</a:t>
            </a:r>
            <a:endParaRPr lang="en-US" altLang="ja-JP" dirty="0"/>
          </a:p>
        </p:txBody>
      </p:sp>
      <p:sp>
        <p:nvSpPr>
          <p:cNvPr id="26690" name="Rectangle 87"/>
          <p:cNvSpPr>
            <a:spLocks noChangeArrowheads="1"/>
          </p:cNvSpPr>
          <p:nvPr/>
        </p:nvSpPr>
        <p:spPr bwMode="auto">
          <a:xfrm>
            <a:off x="468313" y="5949950"/>
            <a:ext cx="770572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ja-JP" sz="1800" dirty="0">
                <a:latin typeface="Georgia" pitchFamily="18" charset="0"/>
                <a:ea typeface="ＭＳ Ｐゴシック" pitchFamily="50" charset="-128"/>
              </a:rPr>
              <a:t>Relevant energy (temperature):</a:t>
            </a:r>
          </a:p>
          <a:p>
            <a:pPr>
              <a:buFontTx/>
              <a:buNone/>
            </a:pPr>
            <a:r>
              <a:rPr lang="en-US" altLang="ja-JP" sz="1800" dirty="0" err="1">
                <a:latin typeface="Georgia" pitchFamily="18" charset="0"/>
                <a:ea typeface="ＭＳ Ｐゴシック" pitchFamily="50" charset="-128"/>
              </a:rPr>
              <a:t>E</a:t>
            </a:r>
            <a:r>
              <a:rPr lang="en-US" altLang="ja-JP" sz="1800" baseline="-25000" dirty="0" err="1">
                <a:latin typeface="Georgia" pitchFamily="18" charset="0"/>
                <a:ea typeface="ＭＳ Ｐゴシック" pitchFamily="50" charset="-128"/>
              </a:rPr>
              <a:t>cm</a:t>
            </a:r>
            <a:r>
              <a:rPr lang="en-US" altLang="ja-JP" sz="1800" dirty="0">
                <a:latin typeface="Georgia" pitchFamily="18" charset="0"/>
                <a:ea typeface="ＭＳ Ｐゴシック" pitchFamily="50" charset="-128"/>
              </a:rPr>
              <a:t> = 0.5 - 3.8 MeV (T = 0.6 - 3 GK).</a:t>
            </a:r>
          </a:p>
        </p:txBody>
      </p:sp>
    </p:spTree>
    <p:custDataLst>
      <p:tags r:id="rId1"/>
    </p:custDataLst>
  </p:cSld>
  <p:clrMapOvr>
    <a:masterClrMapping/>
  </p:clrMapOvr>
  <p:transition advTm="124952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-36513"/>
            <a:ext cx="6548437" cy="447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-15875" y="-3175"/>
            <a:ext cx="34321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3200">
                <a:ea typeface="ＭＳ Ｐゴシック" pitchFamily="50" charset="-128"/>
              </a:rPr>
              <a:t>Experimental Setup</a:t>
            </a:r>
          </a:p>
        </p:txBody>
      </p:sp>
      <p:sp>
        <p:nvSpPr>
          <p:cNvPr id="27652" name="Text Box 13"/>
          <p:cNvSpPr txBox="1">
            <a:spLocks noChangeArrowheads="1"/>
          </p:cNvSpPr>
          <p:nvPr/>
        </p:nvSpPr>
        <p:spPr bwMode="auto">
          <a:xfrm>
            <a:off x="4592638" y="3213100"/>
            <a:ext cx="3270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>
                <a:latin typeface="Georgia" pitchFamily="18" charset="0"/>
                <a:ea typeface="ＭＳ Ｐゴシック" pitchFamily="50" charset="-128"/>
              </a:rPr>
              <a:t>He (90%) +CO</a:t>
            </a:r>
            <a:r>
              <a:rPr lang="en-US" altLang="ja-JP" baseline="-25000">
                <a:latin typeface="Georgia" pitchFamily="18" charset="0"/>
                <a:ea typeface="ＭＳ Ｐゴシック" pitchFamily="50" charset="-128"/>
              </a:rPr>
              <a:t>2</a:t>
            </a:r>
            <a:r>
              <a:rPr lang="en-US" altLang="ja-JP">
                <a:latin typeface="Georgia" pitchFamily="18" charset="0"/>
                <a:ea typeface="ＭＳ Ｐゴシック" pitchFamily="50" charset="-128"/>
              </a:rPr>
              <a:t> (10%) </a:t>
            </a:r>
          </a:p>
          <a:p>
            <a:pPr eaLnBrk="1" hangingPunct="1">
              <a:buFontTx/>
              <a:buNone/>
            </a:pPr>
            <a:r>
              <a:rPr lang="en-US" altLang="ja-JP">
                <a:latin typeface="Georgia" pitchFamily="18" charset="0"/>
                <a:ea typeface="ＭＳ Ｐゴシック" pitchFamily="50" charset="-128"/>
              </a:rPr>
              <a:t>mixture gas(160 torr)</a:t>
            </a:r>
          </a:p>
        </p:txBody>
      </p:sp>
      <p:sp>
        <p:nvSpPr>
          <p:cNvPr id="27653" name="Line 14"/>
          <p:cNvSpPr>
            <a:spLocks noChangeShapeType="1"/>
          </p:cNvSpPr>
          <p:nvPr/>
        </p:nvSpPr>
        <p:spPr bwMode="auto">
          <a:xfrm>
            <a:off x="350838" y="781050"/>
            <a:ext cx="0" cy="604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54" name="Line 15"/>
          <p:cNvSpPr>
            <a:spLocks noChangeShapeType="1"/>
          </p:cNvSpPr>
          <p:nvPr/>
        </p:nvSpPr>
        <p:spPr bwMode="auto">
          <a:xfrm flipH="1" flipV="1">
            <a:off x="350838" y="1385888"/>
            <a:ext cx="360362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55" name="Line 16"/>
          <p:cNvSpPr>
            <a:spLocks noChangeShapeType="1"/>
          </p:cNvSpPr>
          <p:nvPr/>
        </p:nvSpPr>
        <p:spPr bwMode="auto">
          <a:xfrm flipH="1">
            <a:off x="338138" y="1246188"/>
            <a:ext cx="423862" cy="13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56" name="Text Box 17"/>
          <p:cNvSpPr txBox="1">
            <a:spLocks noChangeArrowheads="1"/>
          </p:cNvSpPr>
          <p:nvPr/>
        </p:nvSpPr>
        <p:spPr bwMode="auto">
          <a:xfrm>
            <a:off x="492125" y="849313"/>
            <a:ext cx="3222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>
                <a:ea typeface="ＭＳ Ｐゴシック" pitchFamily="50" charset="-128"/>
              </a:rPr>
              <a:t>z</a:t>
            </a:r>
          </a:p>
        </p:txBody>
      </p:sp>
      <p:sp>
        <p:nvSpPr>
          <p:cNvPr id="27657" name="Text Box 18"/>
          <p:cNvSpPr txBox="1">
            <a:spLocks noChangeArrowheads="1"/>
          </p:cNvSpPr>
          <p:nvPr/>
        </p:nvSpPr>
        <p:spPr bwMode="auto">
          <a:xfrm>
            <a:off x="668338" y="1385888"/>
            <a:ext cx="3397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>
                <a:ea typeface="ＭＳ Ｐゴシック" pitchFamily="50" charset="-128"/>
              </a:rPr>
              <a:t>x</a:t>
            </a:r>
          </a:p>
        </p:txBody>
      </p:sp>
      <p:sp>
        <p:nvSpPr>
          <p:cNvPr id="27658" name="Text Box 19"/>
          <p:cNvSpPr txBox="1">
            <a:spLocks noChangeArrowheads="1"/>
          </p:cNvSpPr>
          <p:nvPr/>
        </p:nvSpPr>
        <p:spPr bwMode="auto">
          <a:xfrm>
            <a:off x="20638" y="620713"/>
            <a:ext cx="3397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>
                <a:ea typeface="ＭＳ Ｐゴシック" pitchFamily="50" charset="-128"/>
              </a:rPr>
              <a:t>y</a:t>
            </a:r>
          </a:p>
        </p:txBody>
      </p:sp>
      <p:sp>
        <p:nvSpPr>
          <p:cNvPr id="27659" name="Line 24"/>
          <p:cNvSpPr>
            <a:spLocks noChangeShapeType="1"/>
          </p:cNvSpPr>
          <p:nvPr/>
        </p:nvSpPr>
        <p:spPr bwMode="auto">
          <a:xfrm flipV="1">
            <a:off x="6516688" y="2708275"/>
            <a:ext cx="71437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0" name="Rectangle 41"/>
          <p:cNvSpPr>
            <a:spLocks noChangeArrowheads="1"/>
          </p:cNvSpPr>
          <p:nvPr/>
        </p:nvSpPr>
        <p:spPr bwMode="auto">
          <a:xfrm>
            <a:off x="0" y="3284538"/>
            <a:ext cx="3419475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7661" name="Rectangle 42"/>
          <p:cNvSpPr>
            <a:spLocks noChangeArrowheads="1"/>
          </p:cNvSpPr>
          <p:nvPr/>
        </p:nvSpPr>
        <p:spPr bwMode="auto">
          <a:xfrm>
            <a:off x="0" y="4076700"/>
            <a:ext cx="8534400" cy="1176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7662" name="Rectangle 44"/>
          <p:cNvSpPr>
            <a:spLocks noChangeArrowheads="1"/>
          </p:cNvSpPr>
          <p:nvPr/>
        </p:nvSpPr>
        <p:spPr bwMode="auto">
          <a:xfrm>
            <a:off x="-36513" y="5013325"/>
            <a:ext cx="9144001" cy="174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6639" name="Text Box 45"/>
          <p:cNvSpPr txBox="1">
            <a:spLocks noChangeArrowheads="1"/>
          </p:cNvSpPr>
          <p:nvPr/>
        </p:nvSpPr>
        <p:spPr bwMode="auto">
          <a:xfrm>
            <a:off x="1431208" y="4292600"/>
            <a:ext cx="6497484" cy="138499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en-US" altLang="ja-JP" sz="2000" dirty="0">
                <a:solidFill>
                  <a:schemeClr val="bg1"/>
                </a:solidFill>
                <a:ea typeface="ＭＳ Ｐゴシック" charset="-128"/>
              </a:rPr>
              <a:t>Acts as a He target and a detector (TPC) </a:t>
            </a:r>
            <a:r>
              <a:rPr lang="en-US" altLang="ja-JP" sz="2000" dirty="0" smtClean="0">
                <a:solidFill>
                  <a:schemeClr val="bg1"/>
                </a:solidFill>
                <a:ea typeface="ＭＳ Ｐゴシック" charset="-128"/>
              </a:rPr>
              <a:t>simultaneously</a:t>
            </a:r>
          </a:p>
          <a:p>
            <a:pPr marL="457200" indent="-457200">
              <a:defRPr/>
            </a:pPr>
            <a:r>
              <a:rPr lang="en-US" altLang="ja-JP" sz="2000" dirty="0" smtClean="0">
                <a:solidFill>
                  <a:schemeClr val="bg1"/>
                </a:solidFill>
                <a:ea typeface="ＭＳ Ｐゴシック" charset="-128"/>
              </a:rPr>
              <a:t>GEM with “backgammon” type readout pad.</a:t>
            </a:r>
            <a:endParaRPr lang="en-US" altLang="ja-JP" sz="2000" dirty="0">
              <a:solidFill>
                <a:schemeClr val="bg1"/>
              </a:solidFill>
              <a:ea typeface="ＭＳ Ｐゴシック" charset="-128"/>
            </a:endParaRPr>
          </a:p>
          <a:p>
            <a:pPr marL="342900" indent="-342900">
              <a:defRPr/>
            </a:pPr>
            <a:r>
              <a:rPr lang="en-US" altLang="ja-JP" sz="2000" dirty="0">
                <a:solidFill>
                  <a:schemeClr val="bg1"/>
                </a:solidFill>
                <a:ea typeface="ＭＳ Ｐゴシック" charset="-128"/>
              </a:rPr>
              <a:t> 3-dimentional trajectory and energy loss can be measured</a:t>
            </a:r>
          </a:p>
          <a:p>
            <a:pPr marL="342900" indent="-342900">
              <a:buFontTx/>
              <a:buNone/>
              <a:defRPr/>
            </a:pPr>
            <a:r>
              <a:rPr lang="en-US" altLang="ja-JP" sz="2000" dirty="0">
                <a:solidFill>
                  <a:schemeClr val="bg1"/>
                </a:solidFill>
                <a:ea typeface="ＭＳ Ｐゴシック" charset="-128"/>
              </a:rPr>
              <a:t>     </a:t>
            </a:r>
            <a:r>
              <a:rPr lang="ja-JP" altLang="en-US" sz="2000" dirty="0">
                <a:solidFill>
                  <a:schemeClr val="bg1"/>
                </a:solidFill>
                <a:ea typeface="ＭＳ Ｐゴシック" charset="-128"/>
              </a:rPr>
              <a:t>⇒</a:t>
            </a:r>
            <a:r>
              <a:rPr lang="en-US" altLang="ja-JP" sz="2000" dirty="0">
                <a:solidFill>
                  <a:schemeClr val="bg1"/>
                </a:solidFill>
                <a:ea typeface="ＭＳ Ｐゴシック" charset="-128"/>
              </a:rPr>
              <a:t> Good event identification.</a:t>
            </a:r>
          </a:p>
        </p:txBody>
      </p:sp>
      <p:sp>
        <p:nvSpPr>
          <p:cNvPr id="27664" name="テキスト ボックス 30"/>
          <p:cNvSpPr txBox="1">
            <a:spLocks noChangeArrowheads="1"/>
          </p:cNvSpPr>
          <p:nvPr/>
        </p:nvSpPr>
        <p:spPr bwMode="auto">
          <a:xfrm rot="-560623">
            <a:off x="-157163" y="2335213"/>
            <a:ext cx="160178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baseline="30000">
                <a:latin typeface="Georgia" pitchFamily="18" charset="0"/>
                <a:ea typeface="ＭＳ Ｐゴシック" pitchFamily="50" charset="-128"/>
              </a:rPr>
              <a:t>18</a:t>
            </a:r>
            <a:r>
              <a:rPr lang="en-US" altLang="ja-JP">
                <a:latin typeface="Georgia" pitchFamily="18" charset="0"/>
                <a:ea typeface="ＭＳ Ｐゴシック" pitchFamily="50" charset="-128"/>
              </a:rPr>
              <a:t>Ne beam</a:t>
            </a: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cxnSp>
        <p:nvCxnSpPr>
          <p:cNvPr id="27665" name="直線コネクタ 32"/>
          <p:cNvCxnSpPr>
            <a:cxnSpLocks noChangeShapeType="1"/>
          </p:cNvCxnSpPr>
          <p:nvPr/>
        </p:nvCxnSpPr>
        <p:spPr bwMode="auto">
          <a:xfrm rot="5400000" flipH="1" flipV="1">
            <a:off x="1042988" y="1700213"/>
            <a:ext cx="4318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直線コネクタ 33"/>
          <p:cNvCxnSpPr>
            <a:cxnSpLocks noChangeShapeType="1"/>
          </p:cNvCxnSpPr>
          <p:nvPr/>
        </p:nvCxnSpPr>
        <p:spPr bwMode="auto">
          <a:xfrm rot="5400000" flipH="1" flipV="1">
            <a:off x="1979613" y="1628775"/>
            <a:ext cx="4318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直線コネクタ 34"/>
          <p:cNvCxnSpPr>
            <a:cxnSpLocks noChangeShapeType="1"/>
          </p:cNvCxnSpPr>
          <p:nvPr/>
        </p:nvCxnSpPr>
        <p:spPr bwMode="auto">
          <a:xfrm rot="10800000" flipV="1">
            <a:off x="1258888" y="1412875"/>
            <a:ext cx="936625" cy="714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8" name="テキスト ボックス 37"/>
          <p:cNvSpPr txBox="1">
            <a:spLocks noChangeArrowheads="1"/>
          </p:cNvSpPr>
          <p:nvPr/>
        </p:nvSpPr>
        <p:spPr bwMode="auto">
          <a:xfrm rot="-257984">
            <a:off x="673100" y="1000125"/>
            <a:ext cx="21431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>
                <a:latin typeface="Georgia" pitchFamily="18" charset="0"/>
                <a:ea typeface="ＭＳ Ｐゴシック" pitchFamily="50" charset="-128"/>
              </a:rPr>
              <a:t>Beam monitor</a:t>
            </a:r>
            <a:endParaRPr lang="ja-JP" altLang="en-US"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7670" name="日付プレースホルダ 2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400" smtClean="0">
                <a:latin typeface="Arial" pitchFamily="34" charset="0"/>
              </a:rPr>
              <a:t>2014 Jun</a:t>
            </a:r>
            <a:endParaRPr lang="en-US" altLang="ja-JP" sz="1400" dirty="0">
              <a:latin typeface="Arial" pitchFamily="34" charset="0"/>
            </a:endParaRPr>
          </a:p>
        </p:txBody>
      </p:sp>
      <p:sp>
        <p:nvSpPr>
          <p:cNvPr id="27669" name="フッター プレースホルダ 21"/>
          <p:cNvSpPr>
            <a:spLocks noGrp="1"/>
          </p:cNvSpPr>
          <p:nvPr>
            <p:ph type="ftr" sz="quarter" idx="11"/>
          </p:nvPr>
        </p:nvSpPr>
        <p:spPr>
          <a:xfrm>
            <a:off x="3203575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200" smtClean="0">
                <a:latin typeface="Arial" pitchFamily="34" charset="0"/>
              </a:rPr>
              <a:t>ARIS2014</a:t>
            </a:r>
            <a:endParaRPr lang="en-US" altLang="ja-JP" sz="1200" dirty="0"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1"/>
          <p:cNvSpPr txBox="1">
            <a:spLocks noChangeArrowheads="1"/>
          </p:cNvSpPr>
          <p:nvPr/>
        </p:nvSpPr>
        <p:spPr bwMode="auto">
          <a:xfrm>
            <a:off x="0" y="0"/>
            <a:ext cx="8964613" cy="534988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ja-JP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Typical event of </a:t>
            </a:r>
            <a:r>
              <a:rPr lang="en-US" altLang="ja-JP" sz="32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18</a:t>
            </a:r>
            <a:r>
              <a:rPr lang="en-US" altLang="ja-JP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Ne(</a:t>
            </a:r>
            <a:r>
              <a:rPr lang="en-US" altLang="ja-JP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ea typeface="HGP創英角ｺﾞｼｯｸUB" pitchFamily="50" charset="-128"/>
              </a:rPr>
              <a:t>a</a:t>
            </a:r>
            <a:r>
              <a:rPr lang="en-US" altLang="ja-JP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, p)</a:t>
            </a:r>
            <a:r>
              <a:rPr lang="en-US" altLang="ja-JP" sz="32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21</a:t>
            </a:r>
            <a:r>
              <a:rPr lang="en-US" altLang="ja-JP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Na reaction  </a:t>
            </a:r>
            <a:endParaRPr lang="en-US" altLang="ja-JP" sz="3200" b="1" dirty="0">
              <a:latin typeface="Georgia" pitchFamily="18" charset="0"/>
              <a:ea typeface="HGP創英角ｺﾞｼｯｸUB" pitchFamily="50" charset="-128"/>
            </a:endParaRPr>
          </a:p>
        </p:txBody>
      </p:sp>
      <p:pic>
        <p:nvPicPr>
          <p:cNvPr id="28675" name="図 36" descr="dE-E_2nd_1106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46113"/>
            <a:ext cx="685800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 rot="21386245">
            <a:off x="1706563" y="1325563"/>
            <a:ext cx="2743200" cy="534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Preliminary</a:t>
            </a:r>
            <a:endParaRPr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8677" name="テキスト ボックス 29"/>
          <p:cNvSpPr txBox="1">
            <a:spLocks noChangeArrowheads="1"/>
          </p:cNvSpPr>
          <p:nvPr/>
        </p:nvSpPr>
        <p:spPr bwMode="auto">
          <a:xfrm>
            <a:off x="-71438" y="620713"/>
            <a:ext cx="1911351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Tx/>
              <a:buNone/>
            </a:pPr>
            <a:r>
              <a:rPr lang="en-US" altLang="ja-JP">
                <a:latin typeface="Georgia" pitchFamily="18" charset="0"/>
              </a:rPr>
              <a:t>Si telescopes</a:t>
            </a:r>
            <a:endParaRPr lang="ja-JP" altLang="en-US">
              <a:latin typeface="Georgia" pitchFamily="18" charset="0"/>
            </a:endParaRPr>
          </a:p>
        </p:txBody>
      </p:sp>
      <p:sp>
        <p:nvSpPr>
          <p:cNvPr id="28678" name="テキスト ボックス 33"/>
          <p:cNvSpPr txBox="1">
            <a:spLocks noChangeArrowheads="1"/>
          </p:cNvSpPr>
          <p:nvPr/>
        </p:nvSpPr>
        <p:spPr bwMode="auto">
          <a:xfrm rot="-5400000">
            <a:off x="-1171575" y="2068513"/>
            <a:ext cx="2898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Tx/>
              <a:buNone/>
            </a:pPr>
            <a:r>
              <a:rPr lang="en-US" altLang="ja-JP">
                <a:latin typeface="Georgia" pitchFamily="18" charset="0"/>
              </a:rPr>
              <a:t>Total energy (MeV) </a:t>
            </a:r>
            <a:endParaRPr lang="ja-JP" altLang="en-US">
              <a:latin typeface="Georgia" pitchFamily="18" charset="0"/>
            </a:endParaRPr>
          </a:p>
        </p:txBody>
      </p:sp>
      <p:sp>
        <p:nvSpPr>
          <p:cNvPr id="28679" name="テキスト ボックス 34"/>
          <p:cNvSpPr txBox="1">
            <a:spLocks noChangeArrowheads="1"/>
          </p:cNvSpPr>
          <p:nvPr/>
        </p:nvSpPr>
        <p:spPr bwMode="auto">
          <a:xfrm>
            <a:off x="869950" y="2562225"/>
            <a:ext cx="3905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Tx/>
              <a:buNone/>
            </a:pPr>
            <a:r>
              <a:rPr lang="en-US" altLang="ja-JP" sz="2800">
                <a:latin typeface="Georgia" pitchFamily="18" charset="0"/>
              </a:rPr>
              <a:t>p</a:t>
            </a:r>
            <a:endParaRPr lang="ja-JP" altLang="en-US" sz="2800">
              <a:latin typeface="Georgia" pitchFamily="18" charset="0"/>
            </a:endParaRPr>
          </a:p>
        </p:txBody>
      </p:sp>
      <p:sp>
        <p:nvSpPr>
          <p:cNvPr id="28680" name="テキスト ボックス 36"/>
          <p:cNvSpPr txBox="1">
            <a:spLocks noChangeArrowheads="1"/>
          </p:cNvSpPr>
          <p:nvPr/>
        </p:nvSpPr>
        <p:spPr bwMode="auto">
          <a:xfrm rot="-2025837">
            <a:off x="2647950" y="2411413"/>
            <a:ext cx="35607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Tx/>
              <a:buNone/>
            </a:pPr>
            <a:r>
              <a:rPr lang="en-US" altLang="ja-JP" sz="2800">
                <a:latin typeface="Symbol" pitchFamily="18" charset="2"/>
              </a:rPr>
              <a:t>a </a:t>
            </a:r>
            <a:r>
              <a:rPr lang="en-US" altLang="ja-JP">
                <a:latin typeface="Symbol" pitchFamily="18" charset="2"/>
              </a:rPr>
              <a:t>(</a:t>
            </a:r>
            <a:r>
              <a:rPr lang="en-US" altLang="ja-JP">
                <a:latin typeface="Georgia" pitchFamily="18" charset="0"/>
              </a:rPr>
              <a:t>Stopped in first layer)</a:t>
            </a:r>
            <a:endParaRPr lang="ja-JP" altLang="en-US">
              <a:latin typeface="Georgia" pitchFamily="18" charset="0"/>
            </a:endParaRPr>
          </a:p>
        </p:txBody>
      </p:sp>
      <p:sp>
        <p:nvSpPr>
          <p:cNvPr id="28681" name="テキスト ボックス 32"/>
          <p:cNvSpPr txBox="1">
            <a:spLocks noChangeArrowheads="1"/>
          </p:cNvSpPr>
          <p:nvPr/>
        </p:nvSpPr>
        <p:spPr bwMode="auto">
          <a:xfrm>
            <a:off x="2292350" y="4932363"/>
            <a:ext cx="46021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Tx/>
              <a:buNone/>
            </a:pPr>
            <a:r>
              <a:rPr lang="en-US" altLang="ja-JP">
                <a:latin typeface="Georgia" pitchFamily="18" charset="0"/>
              </a:rPr>
              <a:t>Energy loss in first layer (MeV) </a:t>
            </a:r>
            <a:endParaRPr lang="ja-JP" altLang="en-US">
              <a:latin typeface="Georgia" pitchFamily="18" charset="0"/>
            </a:endParaRPr>
          </a:p>
        </p:txBody>
      </p:sp>
      <p:sp>
        <p:nvSpPr>
          <p:cNvPr id="19" name="円/楕円 18"/>
          <p:cNvSpPr/>
          <p:nvPr/>
        </p:nvSpPr>
        <p:spPr>
          <a:xfrm rot="18661287">
            <a:off x="1304132" y="2756693"/>
            <a:ext cx="431800" cy="1223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endParaRPr lang="ja-JP" altLang="en-US" dirty="0">
              <a:latin typeface="Arial Unicode MS" pitchFamily="50" charset="-128"/>
            </a:endParaRPr>
          </a:p>
        </p:txBody>
      </p:sp>
      <p:grpSp>
        <p:nvGrpSpPr>
          <p:cNvPr id="18" name="グループ化 17"/>
          <p:cNvGrpSpPr>
            <a:grpSpLocks/>
          </p:cNvGrpSpPr>
          <p:nvPr/>
        </p:nvGrpSpPr>
        <p:grpSpPr bwMode="auto">
          <a:xfrm>
            <a:off x="2563813" y="1787525"/>
            <a:ext cx="6977062" cy="4721225"/>
            <a:chOff x="7245108" y="1787861"/>
            <a:chExt cx="6975964" cy="4720875"/>
          </a:xfrm>
        </p:grpSpPr>
        <p:pic>
          <p:nvPicPr>
            <p:cNvPr id="28707" name="図 2" descr="typ_ev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8832" y="1857194"/>
              <a:ext cx="6732240" cy="456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8" name="テキスト ボックス 3"/>
            <p:cNvSpPr txBox="1">
              <a:spLocks noChangeArrowheads="1"/>
            </p:cNvSpPr>
            <p:nvPr/>
          </p:nvSpPr>
          <p:spPr bwMode="auto">
            <a:xfrm>
              <a:off x="9383532" y="6084004"/>
              <a:ext cx="1263487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ja-JP">
                  <a:latin typeface="Georgia" pitchFamily="18" charset="0"/>
                </a:rPr>
                <a:t>Pad No.</a:t>
              </a:r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28709" name="テキスト ボックス 4"/>
            <p:cNvSpPr txBox="1">
              <a:spLocks noChangeArrowheads="1"/>
            </p:cNvSpPr>
            <p:nvPr/>
          </p:nvSpPr>
          <p:spPr bwMode="auto">
            <a:xfrm>
              <a:off x="12323533" y="6084004"/>
              <a:ext cx="1263487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ja-JP">
                  <a:latin typeface="Georgia" pitchFamily="18" charset="0"/>
                </a:rPr>
                <a:t>Pad No.</a:t>
              </a:r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28710" name="テキスト ボックス 5"/>
            <p:cNvSpPr txBox="1">
              <a:spLocks noChangeArrowheads="1"/>
            </p:cNvSpPr>
            <p:nvPr/>
          </p:nvSpPr>
          <p:spPr bwMode="auto">
            <a:xfrm>
              <a:off x="12395541" y="4017838"/>
              <a:ext cx="1263487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ja-JP">
                  <a:latin typeface="Georgia" pitchFamily="18" charset="0"/>
                </a:rPr>
                <a:t>Pad No.</a:t>
              </a:r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28711" name="テキスト ボックス 6"/>
            <p:cNvSpPr txBox="1">
              <a:spLocks noChangeArrowheads="1"/>
            </p:cNvSpPr>
            <p:nvPr/>
          </p:nvSpPr>
          <p:spPr bwMode="auto">
            <a:xfrm rot="-5400000">
              <a:off x="6372882" y="2916513"/>
              <a:ext cx="2169184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ja-JP">
                  <a:latin typeface="Georgia" pitchFamily="18" charset="0"/>
                </a:rPr>
                <a:t>dE/Pad (MeV)</a:t>
              </a:r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28712" name="テキスト ボックス 7"/>
            <p:cNvSpPr txBox="1">
              <a:spLocks noChangeArrowheads="1"/>
            </p:cNvSpPr>
            <p:nvPr/>
          </p:nvSpPr>
          <p:spPr bwMode="auto">
            <a:xfrm rot="-5400000">
              <a:off x="9475511" y="2725811"/>
              <a:ext cx="2300631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ja-JP">
                  <a:latin typeface="Georgia" pitchFamily="18" charset="0"/>
                </a:rPr>
                <a:t>X position (cm)</a:t>
              </a:r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28713" name="テキスト ボックス 8"/>
            <p:cNvSpPr txBox="1">
              <a:spLocks noChangeArrowheads="1"/>
            </p:cNvSpPr>
            <p:nvPr/>
          </p:nvSpPr>
          <p:spPr bwMode="auto">
            <a:xfrm rot="-5400000">
              <a:off x="9499230" y="5003110"/>
              <a:ext cx="2271777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ＲＦＰシリウス-Ｍ" pitchFamily="2" charset="-128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ja-JP">
                  <a:latin typeface="Georgia" pitchFamily="18" charset="0"/>
                </a:rPr>
                <a:t>Y position (cm)</a:t>
              </a:r>
              <a:endParaRPr lang="ja-JP" altLang="en-US">
                <a:latin typeface="Georgia" pitchFamily="18" charset="0"/>
              </a:endParaRPr>
            </a:p>
          </p:txBody>
        </p:sp>
      </p:grpSp>
      <p:sp>
        <p:nvSpPr>
          <p:cNvPr id="21" name="テキスト ボックス 27"/>
          <p:cNvSpPr txBox="1">
            <a:spLocks noChangeArrowheads="1"/>
          </p:cNvSpPr>
          <p:nvPr/>
        </p:nvSpPr>
        <p:spPr bwMode="auto">
          <a:xfrm>
            <a:off x="5521325" y="6461125"/>
            <a:ext cx="36496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Tx/>
              <a:buNone/>
            </a:pPr>
            <a:r>
              <a:rPr lang="en-US" altLang="ja-JP">
                <a:latin typeface="Georgia" pitchFamily="18" charset="0"/>
              </a:rPr>
              <a:t>Analysis is in progress …</a:t>
            </a:r>
            <a:endParaRPr lang="ja-JP" altLang="en-US">
              <a:latin typeface="Georgia" pitchFamily="18" charset="0"/>
            </a:endParaRPr>
          </a:p>
        </p:txBody>
      </p:sp>
      <p:sp>
        <p:nvSpPr>
          <p:cNvPr id="22" name="右矢印 21"/>
          <p:cNvSpPr/>
          <p:nvPr/>
        </p:nvSpPr>
        <p:spPr>
          <a:xfrm rot="20822573">
            <a:off x="3276600" y="4437063"/>
            <a:ext cx="287338" cy="2619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endParaRPr lang="ja-JP" altLang="en-US" dirty="0">
              <a:latin typeface="Arial Unicode MS" pitchFamily="50" charset="-128"/>
            </a:endParaRPr>
          </a:p>
        </p:txBody>
      </p:sp>
      <p:sp>
        <p:nvSpPr>
          <p:cNvPr id="23" name="右矢印 22"/>
          <p:cNvSpPr/>
          <p:nvPr/>
        </p:nvSpPr>
        <p:spPr>
          <a:xfrm rot="932926">
            <a:off x="3727450" y="3532188"/>
            <a:ext cx="812800" cy="2619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endParaRPr lang="ja-JP" altLang="en-US" dirty="0">
              <a:latin typeface="Arial Unicode MS" pitchFamily="50" charset="-128"/>
            </a:endParaRPr>
          </a:p>
        </p:txBody>
      </p: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3057525" y="4149725"/>
            <a:ext cx="7794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baseline="30000">
                <a:latin typeface="Georgia" pitchFamily="18" charset="0"/>
              </a:rPr>
              <a:t>18</a:t>
            </a:r>
            <a:r>
              <a:rPr lang="en-US" altLang="ja-JP">
                <a:latin typeface="Georgia" pitchFamily="18" charset="0"/>
              </a:rPr>
              <a:t>Ne</a:t>
            </a:r>
            <a:endParaRPr lang="ja-JP" altLang="en-US">
              <a:latin typeface="Georgia" pitchFamily="18" charset="0"/>
            </a:endParaRPr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3776663" y="3244850"/>
            <a:ext cx="7794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baseline="30000">
                <a:latin typeface="Georgia" pitchFamily="18" charset="0"/>
              </a:rPr>
              <a:t>21</a:t>
            </a:r>
            <a:r>
              <a:rPr lang="en-US" altLang="ja-JP">
                <a:latin typeface="Georgia" pitchFamily="18" charset="0"/>
              </a:rPr>
              <a:t>Na</a:t>
            </a:r>
            <a:endParaRPr lang="ja-JP" altLang="en-US">
              <a:latin typeface="Georgia" pitchFamily="18" charset="0"/>
            </a:endParaRPr>
          </a:p>
        </p:txBody>
      </p:sp>
      <p:sp>
        <p:nvSpPr>
          <p:cNvPr id="26" name="右矢印 25"/>
          <p:cNvSpPr/>
          <p:nvPr/>
        </p:nvSpPr>
        <p:spPr>
          <a:xfrm rot="21342455">
            <a:off x="3287713" y="5092700"/>
            <a:ext cx="2368550" cy="127000"/>
          </a:xfrm>
          <a:prstGeom prst="rightArrow">
            <a:avLst>
              <a:gd name="adj1" fmla="val 50000"/>
              <a:gd name="adj2" fmla="val 10132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endParaRPr lang="ja-JP" altLang="en-US" dirty="0">
              <a:latin typeface="Arial Unicode MS" pitchFamily="50" charset="-128"/>
            </a:endParaRPr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3273425" y="5229225"/>
            <a:ext cx="7794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baseline="30000">
                <a:latin typeface="Georgia" pitchFamily="18" charset="0"/>
              </a:rPr>
              <a:t>18</a:t>
            </a:r>
            <a:r>
              <a:rPr lang="en-US" altLang="ja-JP">
                <a:latin typeface="Georgia" pitchFamily="18" charset="0"/>
              </a:rPr>
              <a:t>Ne</a:t>
            </a:r>
            <a:endParaRPr lang="ja-JP" altLang="en-US">
              <a:latin typeface="Georgia" pitchFamily="18" charset="0"/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6300788" y="3284538"/>
            <a:ext cx="4318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6804025" y="3213100"/>
            <a:ext cx="863600" cy="71438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6300788" y="2997200"/>
            <a:ext cx="223202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>
            <a:spLocks noChangeArrowheads="1"/>
          </p:cNvSpPr>
          <p:nvPr/>
        </p:nvSpPr>
        <p:spPr bwMode="auto">
          <a:xfrm>
            <a:off x="6873875" y="3244850"/>
            <a:ext cx="7794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baseline="30000">
                <a:latin typeface="Georgia" pitchFamily="18" charset="0"/>
              </a:rPr>
              <a:t>21</a:t>
            </a:r>
            <a:r>
              <a:rPr lang="en-US" altLang="ja-JP">
                <a:latin typeface="Georgia" pitchFamily="18" charset="0"/>
              </a:rPr>
              <a:t>Na</a:t>
            </a:r>
            <a:endParaRPr lang="ja-JP" altLang="en-US">
              <a:latin typeface="Georgia" pitchFamily="18" charset="0"/>
            </a:endParaRPr>
          </a:p>
        </p:txBody>
      </p:sp>
      <p:sp>
        <p:nvSpPr>
          <p:cNvPr id="45" name="テキスト ボックス 44"/>
          <p:cNvSpPr txBox="1">
            <a:spLocks noChangeArrowheads="1"/>
          </p:cNvSpPr>
          <p:nvPr/>
        </p:nvSpPr>
        <p:spPr bwMode="auto">
          <a:xfrm>
            <a:off x="6153150" y="3284538"/>
            <a:ext cx="7794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baseline="30000">
                <a:latin typeface="Georgia" pitchFamily="18" charset="0"/>
              </a:rPr>
              <a:t>18</a:t>
            </a:r>
            <a:r>
              <a:rPr lang="en-US" altLang="ja-JP">
                <a:latin typeface="Georgia" pitchFamily="18" charset="0"/>
              </a:rPr>
              <a:t>Ne</a:t>
            </a:r>
            <a:endParaRPr lang="ja-JP" altLang="en-US">
              <a:latin typeface="Georgia" pitchFamily="18" charset="0"/>
            </a:endParaRPr>
          </a:p>
        </p:txBody>
      </p:sp>
      <p:sp>
        <p:nvSpPr>
          <p:cNvPr id="46" name="テキスト ボックス 45"/>
          <p:cNvSpPr txBox="1">
            <a:spLocks noChangeArrowheads="1"/>
          </p:cNvSpPr>
          <p:nvPr/>
        </p:nvSpPr>
        <p:spPr bwMode="auto">
          <a:xfrm>
            <a:off x="7593013" y="2636838"/>
            <a:ext cx="7794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baseline="30000">
                <a:latin typeface="Georgia" pitchFamily="18" charset="0"/>
              </a:rPr>
              <a:t>18</a:t>
            </a:r>
            <a:r>
              <a:rPr lang="en-US" altLang="ja-JP">
                <a:latin typeface="Georgia" pitchFamily="18" charset="0"/>
              </a:rPr>
              <a:t>Ne</a:t>
            </a:r>
            <a:endParaRPr lang="ja-JP" altLang="en-US">
              <a:latin typeface="Georgia" pitchFamily="18" charset="0"/>
            </a:endParaRPr>
          </a:p>
        </p:txBody>
      </p:sp>
      <p:sp>
        <p:nvSpPr>
          <p:cNvPr id="47" name="テキスト ボックス 46"/>
          <p:cNvSpPr txBox="1">
            <a:spLocks noChangeArrowheads="1"/>
          </p:cNvSpPr>
          <p:nvPr/>
        </p:nvSpPr>
        <p:spPr bwMode="auto">
          <a:xfrm>
            <a:off x="6081713" y="4221163"/>
            <a:ext cx="7794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baseline="30000">
                <a:latin typeface="Georgia" pitchFamily="18" charset="0"/>
              </a:rPr>
              <a:t>18</a:t>
            </a:r>
            <a:r>
              <a:rPr lang="en-US" altLang="ja-JP">
                <a:latin typeface="Georgia" pitchFamily="18" charset="0"/>
              </a:rPr>
              <a:t>Ne</a:t>
            </a:r>
            <a:endParaRPr lang="ja-JP" altLang="en-US">
              <a:latin typeface="Georgia" pitchFamily="18" charset="0"/>
            </a:endParaRPr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6227763" y="4652963"/>
            <a:ext cx="4318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V="1">
            <a:off x="6659563" y="4365625"/>
            <a:ext cx="1008062" cy="2159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>
            <a:spLocks noChangeArrowheads="1"/>
          </p:cNvSpPr>
          <p:nvPr/>
        </p:nvSpPr>
        <p:spPr bwMode="auto">
          <a:xfrm>
            <a:off x="7450138" y="4437063"/>
            <a:ext cx="7794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baseline="30000">
                <a:latin typeface="Georgia" pitchFamily="18" charset="0"/>
              </a:rPr>
              <a:t>21</a:t>
            </a:r>
            <a:r>
              <a:rPr lang="en-US" altLang="ja-JP">
                <a:latin typeface="Georgia" pitchFamily="18" charset="0"/>
              </a:rPr>
              <a:t>Na</a:t>
            </a:r>
            <a:endParaRPr lang="ja-JP" altLang="en-US">
              <a:latin typeface="Georgia" pitchFamily="18" charset="0"/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>
            <a:off x="6300788" y="5013325"/>
            <a:ext cx="223202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>
            <a:spLocks noChangeArrowheads="1"/>
          </p:cNvSpPr>
          <p:nvPr/>
        </p:nvSpPr>
        <p:spPr bwMode="auto">
          <a:xfrm>
            <a:off x="6442075" y="5013325"/>
            <a:ext cx="7794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baseline="30000">
                <a:latin typeface="Georgia" pitchFamily="18" charset="0"/>
              </a:rPr>
              <a:t>18</a:t>
            </a:r>
            <a:r>
              <a:rPr lang="en-US" altLang="ja-JP">
                <a:latin typeface="Georgia" pitchFamily="18" charset="0"/>
              </a:rPr>
              <a:t>Ne</a:t>
            </a:r>
            <a:endParaRPr lang="ja-JP" altLang="en-US">
              <a:latin typeface="Georgia" pitchFamily="18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 rot="20780693">
            <a:off x="3362325" y="2505075"/>
            <a:ext cx="2419350" cy="479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Preliminary</a:t>
            </a:r>
            <a:endParaRPr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5" name="星 5 54"/>
          <p:cNvSpPr/>
          <p:nvPr/>
        </p:nvSpPr>
        <p:spPr>
          <a:xfrm>
            <a:off x="6156325" y="3068638"/>
            <a:ext cx="144463" cy="14446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endParaRPr lang="ja-JP" altLang="en-US" dirty="0">
              <a:latin typeface="Arial Unicode MS" pitchFamily="50" charset="-128"/>
            </a:endParaRPr>
          </a:p>
        </p:txBody>
      </p:sp>
      <p:sp>
        <p:nvSpPr>
          <p:cNvPr id="56" name="星 5 55"/>
          <p:cNvSpPr/>
          <p:nvPr/>
        </p:nvSpPr>
        <p:spPr>
          <a:xfrm>
            <a:off x="6192838" y="4659313"/>
            <a:ext cx="144462" cy="14446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endParaRPr lang="ja-JP" altLang="en-US" dirty="0">
              <a:latin typeface="Arial Unicode MS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 Jun</a:t>
            </a:r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ARIS2014</a:t>
            </a:r>
            <a:endParaRPr lang="en-US" altLang="ja-JP" dirty="0"/>
          </a:p>
        </p:txBody>
      </p:sp>
      <p:sp>
        <p:nvSpPr>
          <p:cNvPr id="20" name="テキスト ボックス 27"/>
          <p:cNvSpPr txBox="1">
            <a:spLocks noChangeArrowheads="1"/>
          </p:cNvSpPr>
          <p:nvPr/>
        </p:nvSpPr>
        <p:spPr bwMode="auto">
          <a:xfrm>
            <a:off x="263525" y="6308725"/>
            <a:ext cx="4433888" cy="4254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Tx/>
              <a:buNone/>
            </a:pPr>
            <a:r>
              <a:rPr lang="en-US" altLang="ja-JP" dirty="0">
                <a:latin typeface="Georgia" pitchFamily="18" charset="0"/>
              </a:rPr>
              <a:t>Reaction events are observed !</a:t>
            </a:r>
            <a:endParaRPr lang="ja-JP" altLang="en-US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 animBg="1"/>
      <p:bldP spid="23" grpId="0" animBg="1"/>
      <p:bldP spid="24" grpId="0"/>
      <p:bldP spid="25" grpId="0"/>
      <p:bldP spid="26" grpId="0" animBg="1"/>
      <p:bldP spid="27" grpId="0"/>
      <p:bldP spid="44" grpId="0"/>
      <p:bldP spid="45" grpId="0"/>
      <p:bldP spid="46" grpId="0"/>
      <p:bldP spid="47" grpId="0"/>
      <p:bldP spid="51" grpId="0"/>
      <p:bldP spid="53" grpId="0"/>
      <p:bldP spid="54" grpId="0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16</a:t>
            </a:r>
            <a:r>
              <a:rPr kumimoji="1" lang="en-US" altLang="ja-JP" dirty="0" smtClean="0"/>
              <a:t>N beta-delayed alpha decay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1051" y="908720"/>
            <a:ext cx="8208912" cy="5105400"/>
          </a:xfrm>
        </p:spPr>
        <p:txBody>
          <a:bodyPr/>
          <a:lstStyle/>
          <a:p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16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→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16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O*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→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12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C+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decay</a:t>
            </a:r>
            <a:r>
              <a:rPr kumimoji="1" lang="en-US" altLang="ja-JP" sz="2400" dirty="0" smtClean="0"/>
              <a:t>…carrying information of </a:t>
            </a:r>
            <a:r>
              <a:rPr kumimoji="1" lang="en-US" altLang="ja-JP" sz="2400" baseline="30000" dirty="0" smtClean="0"/>
              <a:t>12</a:t>
            </a:r>
            <a:r>
              <a:rPr kumimoji="1" lang="en-US" altLang="ja-JP" sz="2400" dirty="0" smtClean="0"/>
              <a:t>C(</a:t>
            </a:r>
            <a:r>
              <a:rPr kumimoji="1" lang="en-US" altLang="ja-JP" sz="2400" dirty="0" err="1" smtClean="0">
                <a:latin typeface="Symbol" pitchFamily="18" charset="2"/>
              </a:rPr>
              <a:t>a,g</a:t>
            </a:r>
            <a:r>
              <a:rPr kumimoji="1" lang="en-US" altLang="ja-JP" sz="2400" dirty="0" smtClean="0"/>
              <a:t>) reaction cross section (E1 component) at low energy. </a:t>
            </a:r>
          </a:p>
          <a:p>
            <a:endParaRPr kumimoji="1"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Tang et al. (Argonne)…measurement with 2 ionization chambers. (Low-energy events cannot be detected.)</a:t>
            </a:r>
            <a:endParaRPr lang="en-US" altLang="ja-JP" sz="2400" dirty="0"/>
          </a:p>
          <a:p>
            <a:r>
              <a:rPr kumimoji="1" lang="en-US" altLang="ja-JP" sz="2400" dirty="0" smtClean="0"/>
              <a:t>Using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the active target </a:t>
            </a:r>
            <a:r>
              <a:rPr kumimoji="1" lang="en-US" altLang="ja-JP" sz="2400" dirty="0" smtClean="0"/>
              <a:t>for decay measurement…sensitivity at low-energy events.</a:t>
            </a:r>
          </a:p>
          <a:p>
            <a:r>
              <a:rPr lang="en-US" altLang="ja-JP" sz="2400" dirty="0" smtClean="0"/>
              <a:t>Experiment at CRIB proposed by INFN-LNS group (S. Cherubini et al.)</a:t>
            </a:r>
            <a:r>
              <a:rPr kumimoji="1" lang="en-US" altLang="ja-JP" sz="2400" dirty="0" smtClean="0"/>
              <a:t> 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 Jun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ARIS2014</a:t>
            </a:r>
            <a:endParaRPr lang="ja-JP" altLang="ja-JP" dirty="0"/>
          </a:p>
        </p:txBody>
      </p:sp>
      <p:pic>
        <p:nvPicPr>
          <p:cNvPr id="4098" name="Picture 2" descr="C:\Users\yamag\Desktop\Projects\16N\Tang_12Cag_E1_PRC2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3747415" cy="223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87002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Performed</a:t>
            </a:r>
            <a:r>
              <a:rPr kumimoji="1" lang="en-US" altLang="ja-JP" dirty="0" smtClean="0"/>
              <a:t> measurement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Measurement at CRIB performed in Sep. 2013</a:t>
            </a:r>
            <a:r>
              <a:rPr lang="en-US" altLang="ja-JP" sz="2000" dirty="0" smtClean="0">
                <a:solidFill>
                  <a:srgbClr val="FF0000"/>
                </a:solidFill>
              </a:rPr>
              <a:t>.</a:t>
            </a:r>
            <a:endParaRPr kumimoji="1" lang="en-US" altLang="ja-JP" sz="2200" dirty="0" smtClean="0">
              <a:solidFill>
                <a:srgbClr val="FF0000"/>
              </a:solidFill>
            </a:endParaRPr>
          </a:p>
          <a:p>
            <a:r>
              <a:rPr kumimoji="1" lang="en-US" altLang="ja-JP" sz="2200" dirty="0" smtClean="0"/>
              <a:t>RI Beam…</a:t>
            </a:r>
            <a:r>
              <a:rPr kumimoji="1" lang="en-US" altLang="ja-JP" sz="2200" baseline="30000" dirty="0" smtClean="0">
                <a:solidFill>
                  <a:srgbClr val="FF0000"/>
                </a:solidFill>
              </a:rPr>
              <a:t>16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N </a:t>
            </a:r>
          </a:p>
          <a:p>
            <a:pPr lvl="1"/>
            <a:r>
              <a:rPr kumimoji="1" lang="en-US" altLang="ja-JP" sz="2200" dirty="0" smtClean="0">
                <a:solidFill>
                  <a:srgbClr val="FF0000"/>
                </a:solidFill>
              </a:rPr>
              <a:t>Beam pulsing</a:t>
            </a:r>
            <a:r>
              <a:rPr kumimoji="1" lang="en-US" altLang="ja-JP" sz="2200" dirty="0" smtClean="0"/>
              <a:t> (on-off) operation by 150-ms interval.</a:t>
            </a:r>
          </a:p>
          <a:p>
            <a:pPr lvl="1"/>
            <a:r>
              <a:rPr lang="en-US" altLang="ja-JP" sz="2200" dirty="0" smtClean="0">
                <a:solidFill>
                  <a:srgbClr val="FF0000"/>
                </a:solidFill>
              </a:rPr>
              <a:t>1-4 x 10</a:t>
            </a:r>
            <a:r>
              <a:rPr lang="en-US" altLang="ja-JP" sz="2200" baseline="30000" dirty="0" smtClean="0">
                <a:solidFill>
                  <a:srgbClr val="FF0000"/>
                </a:solidFill>
              </a:rPr>
              <a:t>5</a:t>
            </a:r>
            <a:r>
              <a:rPr lang="en-US" altLang="ja-JP" sz="2200" dirty="0" smtClean="0">
                <a:solidFill>
                  <a:srgbClr val="FF0000"/>
                </a:solidFill>
              </a:rPr>
              <a:t> </a:t>
            </a:r>
            <a:r>
              <a:rPr lang="en-US" altLang="ja-JP" sz="2200" dirty="0" err="1" smtClean="0">
                <a:solidFill>
                  <a:srgbClr val="FF0000"/>
                </a:solidFill>
              </a:rPr>
              <a:t>pps</a:t>
            </a:r>
            <a:r>
              <a:rPr lang="en-US" altLang="ja-JP" sz="2200" dirty="0" smtClean="0">
                <a:solidFill>
                  <a:srgbClr val="FF0000"/>
                </a:solidFill>
              </a:rPr>
              <a:t> </a:t>
            </a:r>
            <a:r>
              <a:rPr lang="en-US" altLang="ja-JP" sz="2200" dirty="0" smtClean="0"/>
              <a:t>after the pulsing, purity 40-80%.</a:t>
            </a:r>
          </a:p>
          <a:p>
            <a:pPr lvl="1"/>
            <a:r>
              <a:rPr lang="en-US" altLang="ja-JP" sz="2200" dirty="0" smtClean="0"/>
              <a:t>30-MeV beam injected into the TPC, stopped in the middle of it.</a:t>
            </a:r>
          </a:p>
          <a:p>
            <a:r>
              <a:rPr lang="en-US" altLang="ja-JP" sz="2200" dirty="0" smtClean="0"/>
              <a:t>Total 16 days of </a:t>
            </a:r>
            <a:r>
              <a:rPr lang="en-US" altLang="ja-JP" sz="2200" dirty="0" err="1" smtClean="0"/>
              <a:t>beamtime</a:t>
            </a:r>
            <a:r>
              <a:rPr lang="en-US" altLang="ja-JP" sz="2200" dirty="0" smtClean="0"/>
              <a:t>, about 2 weeks of data accumulation.</a:t>
            </a:r>
          </a:p>
          <a:p>
            <a:r>
              <a:rPr lang="en-US" altLang="ja-JP" sz="2200" dirty="0" smtClean="0"/>
              <a:t> Branching ratio of </a:t>
            </a:r>
            <a:r>
              <a:rPr lang="en-US" altLang="ja-JP" sz="2200" dirty="0" smtClean="0">
                <a:latin typeface="Symbol" pitchFamily="18" charset="2"/>
              </a:rPr>
              <a:t>a</a:t>
            </a:r>
            <a:r>
              <a:rPr lang="en-US" altLang="ja-JP" sz="2200" dirty="0" smtClean="0"/>
              <a:t>-decay…~10</a:t>
            </a:r>
            <a:r>
              <a:rPr lang="en-US" altLang="ja-JP" sz="2200" baseline="30000" dirty="0" smtClean="0"/>
              <a:t>-5</a:t>
            </a:r>
          </a:p>
          <a:p>
            <a:pPr marL="0" indent="0">
              <a:buNone/>
            </a:pPr>
            <a:r>
              <a:rPr lang="en-US" altLang="ja-JP" sz="2200" dirty="0" smtClean="0"/>
              <a:t>	</a:t>
            </a:r>
            <a:r>
              <a:rPr lang="ja-JP" altLang="en-US" sz="2200" dirty="0" smtClean="0"/>
              <a:t>⇒ </a:t>
            </a:r>
            <a:r>
              <a:rPr lang="en-US" altLang="ja-JP" sz="2200" dirty="0" smtClean="0"/>
              <a:t>a few decay events /sec.</a:t>
            </a:r>
          </a:p>
          <a:p>
            <a:r>
              <a:rPr lang="en-US" altLang="ja-JP" sz="2200" dirty="0" smtClean="0">
                <a:solidFill>
                  <a:schemeClr val="bg1"/>
                </a:solidFill>
              </a:rPr>
              <a:t>Pulse shape was recorded by Flash ADC, and the number of injected beam particles was counted by PPAC detectors.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 Jun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ARIS2014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86978872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amag\Desktop\16n-typical_ev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41" y="960303"/>
            <a:ext cx="6064251" cy="52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Typical event (preliminary)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990600"/>
            <a:ext cx="4174232" cy="3446512"/>
          </a:xfrm>
        </p:spPr>
        <p:txBody>
          <a:bodyPr/>
          <a:lstStyle/>
          <a:p>
            <a:r>
              <a:rPr kumimoji="1" lang="en-US" altLang="ja-JP" sz="2400" dirty="0" smtClean="0"/>
              <a:t>Signals observed in several neighboring channels…candidate of </a:t>
            </a:r>
            <a:r>
              <a:rPr kumimoji="1" lang="en-US" altLang="ja-JP" sz="2400" dirty="0" smtClean="0">
                <a:latin typeface="Symbol" pitchFamily="18" charset="2"/>
              </a:rPr>
              <a:t>a</a:t>
            </a:r>
            <a:r>
              <a:rPr kumimoji="1" lang="en-US" altLang="ja-JP" sz="2400" dirty="0" smtClean="0"/>
              <a:t>-decay event.</a:t>
            </a:r>
          </a:p>
          <a:p>
            <a:r>
              <a:rPr lang="en-US" altLang="ja-JP" sz="2400" dirty="0" smtClean="0"/>
              <a:t>Event selection by energy and tracking information.</a:t>
            </a: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 Jun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ARIS2014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62136778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21</a:t>
            </a:r>
            <a:r>
              <a:rPr kumimoji="1" lang="en-US" altLang="ja-JP" dirty="0" smtClean="0"/>
              <a:t>Na/</a:t>
            </a:r>
            <a:r>
              <a:rPr kumimoji="1" lang="en-US" altLang="ja-JP" baseline="30000" dirty="0" smtClean="0"/>
              <a:t>22</a:t>
            </a:r>
            <a:r>
              <a:rPr kumimoji="1" lang="en-US" altLang="ja-JP" dirty="0" smtClean="0"/>
              <a:t>Na+p experiment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 smtClean="0"/>
              <a:t>Proton resonant scattering on  </a:t>
            </a:r>
          </a:p>
          <a:p>
            <a:pPr marL="0" indent="0">
              <a:buNone/>
            </a:pPr>
            <a:r>
              <a:rPr lang="en-US" altLang="ja-JP" sz="2400" baseline="30000" dirty="0" smtClean="0">
                <a:solidFill>
                  <a:srgbClr val="FF0000"/>
                </a:solidFill>
              </a:rPr>
              <a:t>21</a:t>
            </a:r>
            <a:r>
              <a:rPr lang="en-US" altLang="ja-JP" sz="2400" dirty="0" smtClean="0">
                <a:solidFill>
                  <a:srgbClr val="FF0000"/>
                </a:solidFill>
              </a:rPr>
              <a:t>Na: </a:t>
            </a:r>
            <a:r>
              <a:rPr lang="en-US" altLang="ja-JP" sz="2400" dirty="0" smtClean="0"/>
              <a:t>J.J</a:t>
            </a:r>
            <a:r>
              <a:rPr lang="en-US" altLang="ja-JP" sz="2400" dirty="0"/>
              <a:t>. He, </a:t>
            </a:r>
            <a:r>
              <a:rPr lang="en-US" altLang="ja-JP" sz="2400" dirty="0" smtClean="0"/>
              <a:t>et al., Phys</a:t>
            </a:r>
            <a:r>
              <a:rPr lang="en-US" altLang="ja-JP" sz="2400" dirty="0"/>
              <a:t>. Rev. C 88, 012801(R) (2013</a:t>
            </a:r>
            <a:r>
              <a:rPr lang="en-US" altLang="ja-JP" sz="2400" dirty="0" smtClean="0"/>
              <a:t>), L.Y Zhang et al., </a:t>
            </a:r>
            <a:r>
              <a:rPr lang="en-US" altLang="ja-JP" sz="2400" dirty="0" err="1" smtClean="0">
                <a:solidFill>
                  <a:srgbClr val="00B050"/>
                </a:solidFill>
              </a:rPr>
              <a:t>Phys</a:t>
            </a:r>
            <a:r>
              <a:rPr lang="en-US" altLang="ja-JP" sz="2400" dirty="0" smtClean="0">
                <a:solidFill>
                  <a:srgbClr val="00B050"/>
                </a:solidFill>
              </a:rPr>
              <a:t> Rev. C 89, 015804 (2014).</a:t>
            </a:r>
          </a:p>
          <a:p>
            <a:pPr marL="0" indent="0">
              <a:buNone/>
            </a:pPr>
            <a:r>
              <a:rPr lang="en-US" altLang="ja-JP" sz="2400" dirty="0" smtClean="0"/>
              <a:t>Astrophysical reaction </a:t>
            </a:r>
            <a:r>
              <a:rPr lang="en-US" altLang="ja-JP" sz="2400" baseline="30000" dirty="0" smtClean="0"/>
              <a:t>18</a:t>
            </a:r>
            <a:r>
              <a:rPr lang="en-US" altLang="ja-JP" sz="2400" dirty="0" smtClean="0"/>
              <a:t>Ne(</a:t>
            </a:r>
            <a:r>
              <a:rPr lang="en-US" altLang="ja-JP" sz="2400" dirty="0" err="1" smtClean="0">
                <a:latin typeface="Symbol" pitchFamily="18" charset="2"/>
              </a:rPr>
              <a:t>a</a:t>
            </a:r>
            <a:r>
              <a:rPr lang="en-US" altLang="ja-JP" sz="2400" dirty="0" err="1" smtClean="0"/>
              <a:t>,</a:t>
            </a:r>
            <a:r>
              <a:rPr lang="en-US" altLang="ja-JP" sz="2400" i="1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2400" dirty="0" smtClean="0">
                <a:solidFill>
                  <a:srgbClr val="FF0000"/>
                </a:solidFill>
              </a:rPr>
              <a:t>)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21</a:t>
            </a:r>
            <a:r>
              <a:rPr lang="en-US" altLang="ja-JP" sz="2400" dirty="0" smtClean="0">
                <a:solidFill>
                  <a:srgbClr val="FF0000"/>
                </a:solidFill>
              </a:rPr>
              <a:t>Na, important breakout reaction in x-ray bursts.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baseline="30000" dirty="0" smtClean="0">
                <a:solidFill>
                  <a:srgbClr val="FF0000"/>
                </a:solidFill>
              </a:rPr>
              <a:t>22</a:t>
            </a:r>
            <a:r>
              <a:rPr lang="en-US" altLang="ja-JP" sz="2400" dirty="0" smtClean="0">
                <a:solidFill>
                  <a:srgbClr val="FF0000"/>
                </a:solidFill>
              </a:rPr>
              <a:t>Na: </a:t>
            </a:r>
            <a:r>
              <a:rPr lang="en-US" altLang="ja-JP" sz="2400" dirty="0" smtClean="0"/>
              <a:t>S</a:t>
            </a:r>
            <a:r>
              <a:rPr lang="en-US" altLang="ja-JP" sz="2400" dirty="0"/>
              <a:t>. J. Jin, </a:t>
            </a:r>
            <a:r>
              <a:rPr lang="en-US" altLang="ja-JP" sz="2400" dirty="0" smtClean="0"/>
              <a:t>et al, Phys</a:t>
            </a:r>
            <a:r>
              <a:rPr lang="en-US" altLang="ja-JP" sz="2400" dirty="0"/>
              <a:t>. Rev. C 88, 035801 (2013</a:t>
            </a:r>
            <a:r>
              <a:rPr lang="en-US" altLang="ja-JP" sz="2400" dirty="0" smtClean="0"/>
              <a:t>).</a:t>
            </a:r>
          </a:p>
          <a:p>
            <a:pPr marL="0" indent="0">
              <a:buNone/>
            </a:pPr>
            <a:r>
              <a:rPr kumimoji="1" lang="en-US" altLang="ja-JP" sz="2400" dirty="0" smtClean="0"/>
              <a:t>Related to 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22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Na(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p,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) </a:t>
            </a:r>
            <a:r>
              <a:rPr kumimoji="1" lang="en-US" altLang="ja-JP" sz="2400" dirty="0" smtClean="0"/>
              <a:t>astrophysical </a:t>
            </a:r>
            <a:r>
              <a:rPr kumimoji="1" lang="en-US" altLang="ja-JP" sz="2400" dirty="0" err="1" smtClean="0"/>
              <a:t>reation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Ne-E</a:t>
            </a:r>
            <a:r>
              <a:rPr kumimoji="1" lang="en-US" altLang="ja-JP" sz="2400" dirty="0" smtClean="0"/>
              <a:t> problem.</a:t>
            </a: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2014 Jun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ARIS2014</a:t>
            </a:r>
            <a:endParaRPr lang="ja-JP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7508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21</a:t>
            </a:r>
            <a:r>
              <a:rPr kumimoji="1" lang="en-US" altLang="ja-JP" dirty="0" smtClean="0"/>
              <a:t>Na+p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200" dirty="0" smtClean="0"/>
              <a:t>2x 10</a:t>
            </a:r>
            <a:r>
              <a:rPr kumimoji="1" lang="en-US" altLang="ja-JP" sz="2200" baseline="30000" dirty="0" smtClean="0"/>
              <a:t>5</a:t>
            </a:r>
            <a:r>
              <a:rPr kumimoji="1" lang="en-US" altLang="ja-JP" sz="2200" dirty="0" smtClean="0"/>
              <a:t> </a:t>
            </a:r>
            <a:r>
              <a:rPr kumimoji="1" lang="en-US" altLang="ja-JP" sz="2200" dirty="0" err="1" smtClean="0"/>
              <a:t>pps</a:t>
            </a:r>
            <a:r>
              <a:rPr kumimoji="1" lang="en-US" altLang="ja-JP" sz="2200" dirty="0" smtClean="0"/>
              <a:t> </a:t>
            </a:r>
            <a:r>
              <a:rPr kumimoji="1" lang="en-US" altLang="ja-JP" sz="2200" baseline="30000" dirty="0" smtClean="0">
                <a:solidFill>
                  <a:srgbClr val="FF0000"/>
                </a:solidFill>
              </a:rPr>
              <a:t>21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Na</a:t>
            </a:r>
            <a:r>
              <a:rPr kumimoji="1" lang="en-US" altLang="ja-JP" sz="2200" dirty="0" smtClean="0"/>
              <a:t> beam was produced with </a:t>
            </a:r>
            <a:r>
              <a:rPr kumimoji="1" lang="en-US" altLang="ja-JP" sz="2200" baseline="30000" dirty="0" smtClean="0">
                <a:solidFill>
                  <a:srgbClr val="FF0000"/>
                </a:solidFill>
              </a:rPr>
              <a:t>20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Ne</a:t>
            </a:r>
            <a:r>
              <a:rPr kumimoji="1" lang="en-US" altLang="ja-JP" sz="2200" dirty="0" smtClean="0"/>
              <a:t> primary beam at 8.2 MeV/u and 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D</a:t>
            </a:r>
            <a:r>
              <a:rPr kumimoji="1" lang="en-US" altLang="ja-JP" sz="2200" baseline="-25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200" dirty="0" smtClean="0"/>
              <a:t> gas (2.9 mg/cm</a:t>
            </a:r>
            <a:r>
              <a:rPr kumimoji="1" lang="en-US" altLang="ja-JP" sz="2200" baseline="30000" dirty="0" smtClean="0"/>
              <a:t>2</a:t>
            </a:r>
            <a:r>
              <a:rPr kumimoji="1" lang="en-US" altLang="ja-JP" sz="2200" dirty="0" smtClean="0"/>
              <a:t>) target.</a:t>
            </a:r>
          </a:p>
          <a:p>
            <a:r>
              <a:rPr lang="en-US" altLang="ja-JP" sz="2200" baseline="30000" dirty="0"/>
              <a:t>21</a:t>
            </a:r>
            <a:r>
              <a:rPr lang="en-US" altLang="ja-JP" sz="2200" dirty="0"/>
              <a:t>Na </a:t>
            </a:r>
            <a:r>
              <a:rPr lang="en-US" altLang="ja-JP" sz="2200" dirty="0" smtClean="0"/>
              <a:t>Beam was stopped in </a:t>
            </a:r>
            <a:r>
              <a:rPr lang="en-US" altLang="ja-JP" sz="2200" dirty="0" smtClean="0">
                <a:solidFill>
                  <a:srgbClr val="FF0000"/>
                </a:solidFill>
              </a:rPr>
              <a:t>CH</a:t>
            </a:r>
            <a:r>
              <a:rPr lang="en-US" altLang="ja-JP" sz="22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200" dirty="0" smtClean="0">
                <a:solidFill>
                  <a:srgbClr val="FF0000"/>
                </a:solidFill>
              </a:rPr>
              <a:t>/C targets </a:t>
            </a:r>
            <a:r>
              <a:rPr lang="en-US" altLang="ja-JP" sz="2200" dirty="0" smtClean="0"/>
              <a:t>and scattered </a:t>
            </a:r>
            <a:r>
              <a:rPr lang="en-US" altLang="ja-JP" sz="2200" dirty="0" smtClean="0">
                <a:solidFill>
                  <a:srgbClr val="FF0000"/>
                </a:solidFill>
              </a:rPr>
              <a:t>protons</a:t>
            </a:r>
            <a:r>
              <a:rPr lang="en-US" altLang="ja-JP" sz="2200" dirty="0" smtClean="0"/>
              <a:t> were measured with </a:t>
            </a:r>
            <a:r>
              <a:rPr lang="en-US" altLang="ja-JP" sz="2200" dirty="0" smtClean="0">
                <a:solidFill>
                  <a:srgbClr val="FF0000"/>
                </a:solidFill>
              </a:rPr>
              <a:t>double-sided SSD </a:t>
            </a:r>
            <a:r>
              <a:rPr lang="en-US" altLang="ja-JP" sz="2200" dirty="0" smtClean="0"/>
              <a:t>at forward angles. </a:t>
            </a:r>
            <a:endParaRPr kumimoji="1" lang="ja-JP" altLang="en-US" sz="2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2014 </a:t>
            </a:r>
            <a:r>
              <a:rPr lang="en-US" altLang="ja-JP" dirty="0">
                <a:solidFill>
                  <a:srgbClr val="000000"/>
                </a:solidFill>
              </a:rPr>
              <a:t>Jun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ARIS2014</a:t>
            </a:r>
            <a:endParaRPr lang="ja-JP" altLang="ja-JP" dirty="0">
              <a:solidFill>
                <a:srgbClr val="000000"/>
              </a:solidFill>
            </a:endParaRPr>
          </a:p>
        </p:txBody>
      </p:sp>
      <p:pic>
        <p:nvPicPr>
          <p:cNvPr id="5122" name="Picture 2" descr="C:\Users\yamag\Desktop\He_paper\exc_fun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74824"/>
            <a:ext cx="5554386" cy="386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372200" y="3140968"/>
            <a:ext cx="24482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ja-JP" sz="2000" dirty="0" smtClean="0">
                <a:solidFill>
                  <a:srgbClr val="000000"/>
                </a:solidFill>
              </a:rPr>
              <a:t>Resonances above 8.14MeV…contributes to 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18</a:t>
            </a:r>
            <a:r>
              <a:rPr lang="en-US" altLang="ja-JP" sz="2000" dirty="0" smtClean="0">
                <a:solidFill>
                  <a:srgbClr val="FF0000"/>
                </a:solidFill>
              </a:rPr>
              <a:t>Ne(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,p</a:t>
            </a:r>
            <a:r>
              <a:rPr lang="en-US" altLang="ja-JP" sz="2000" dirty="0" smtClean="0">
                <a:solidFill>
                  <a:srgbClr val="FF0000"/>
                </a:solidFill>
              </a:rPr>
              <a:t>)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21</a:t>
            </a:r>
            <a:r>
              <a:rPr lang="en-US" altLang="ja-JP" sz="2000" dirty="0" smtClean="0">
                <a:solidFill>
                  <a:srgbClr val="FF0000"/>
                </a:solidFill>
              </a:rPr>
              <a:t>Na</a:t>
            </a:r>
          </a:p>
          <a:p>
            <a:pPr marL="342900" indent="-342900"/>
            <a:r>
              <a:rPr lang="en-US" altLang="ja-JP" sz="2000" dirty="0" smtClean="0">
                <a:solidFill>
                  <a:srgbClr val="000000"/>
                </a:solidFill>
              </a:rPr>
              <a:t>8.385 MeV…new assignment of </a:t>
            </a:r>
            <a:r>
              <a:rPr lang="en-US" altLang="ja-JP" sz="2000" dirty="0" err="1" smtClean="0">
                <a:solidFill>
                  <a:srgbClr val="000000"/>
                </a:solidFill>
              </a:rPr>
              <a:t>J</a:t>
            </a:r>
            <a:r>
              <a:rPr lang="en-US" altLang="ja-JP" sz="2000" baseline="30000" dirty="0" err="1" smtClean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altLang="ja-JP" sz="2000" dirty="0" smtClean="0">
                <a:solidFill>
                  <a:srgbClr val="000000"/>
                </a:solidFill>
              </a:rPr>
              <a:t>=1</a:t>
            </a:r>
            <a:r>
              <a:rPr lang="en-US" altLang="ja-JP" sz="2000" baseline="30000" dirty="0" smtClean="0">
                <a:solidFill>
                  <a:srgbClr val="000000"/>
                </a:solidFill>
              </a:rPr>
              <a:t>+  </a:t>
            </a:r>
            <a:r>
              <a:rPr lang="en-US" altLang="ja-JP" sz="2000" dirty="0" smtClean="0">
                <a:solidFill>
                  <a:srgbClr val="000000"/>
                </a:solidFill>
              </a:rPr>
              <a:t>(was 2</a:t>
            </a:r>
            <a:r>
              <a:rPr lang="en-US" altLang="ja-JP" sz="2000" baseline="30000" dirty="0" smtClean="0">
                <a:solidFill>
                  <a:srgbClr val="000000"/>
                </a:solidFill>
              </a:rPr>
              <a:t>+</a:t>
            </a:r>
            <a:r>
              <a:rPr lang="en-US" altLang="ja-JP" sz="2000" dirty="0" smtClean="0">
                <a:solidFill>
                  <a:srgbClr val="000000"/>
                </a:solidFill>
              </a:rPr>
              <a:t>).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5449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000" baseline="30000" dirty="0" smtClean="0"/>
              <a:t>8</a:t>
            </a:r>
            <a:r>
              <a:rPr lang="it-IT" sz="3000" dirty="0" smtClean="0"/>
              <a:t>B+Pb; reaction mechanism</a:t>
            </a:r>
            <a:endParaRPr lang="it-IT" sz="3000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8208962" cy="30241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Project in collaboration with </a:t>
            </a:r>
            <a:r>
              <a:rPr lang="it-IT" sz="2000" b="1" dirty="0" smtClean="0">
                <a:solidFill>
                  <a:srgbClr val="FF0000"/>
                </a:solidFill>
              </a:rPr>
              <a:t>INFN-LNL (Padova) group (C. Signorini, M. Mazzocco et al.)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sz="2000" b="1" dirty="0" smtClean="0">
                <a:solidFill>
                  <a:schemeClr val="accent2"/>
                </a:solidFill>
              </a:rPr>
              <a:t>Elastic </a:t>
            </a:r>
            <a:r>
              <a:rPr lang="it-IT" sz="2000" b="1" dirty="0">
                <a:solidFill>
                  <a:schemeClr val="accent2"/>
                </a:solidFill>
              </a:rPr>
              <a:t>Scattering</a:t>
            </a:r>
            <a:r>
              <a:rPr lang="it-IT" sz="2000" dirty="0"/>
              <a:t> measurement.</a:t>
            </a:r>
            <a:r>
              <a:rPr lang="it-IT" sz="2000" b="1" dirty="0">
                <a:solidFill>
                  <a:schemeClr val="accent2"/>
                </a:solidFill>
              </a:rPr>
              <a:t> Reaction cross section</a:t>
            </a:r>
            <a:r>
              <a:rPr lang="it-IT" sz="2000" dirty="0"/>
              <a:t> as </a:t>
            </a:r>
            <a:r>
              <a:rPr lang="it-IT" sz="2000" b="1" dirty="0">
                <a:solidFill>
                  <a:schemeClr val="accent2"/>
                </a:solidFill>
              </a:rPr>
              <a:t>large</a:t>
            </a:r>
            <a:r>
              <a:rPr lang="it-IT" sz="2000" dirty="0"/>
              <a:t> as for reactions induced by the </a:t>
            </a:r>
            <a:r>
              <a:rPr lang="it-IT" sz="2000" b="1" dirty="0">
                <a:solidFill>
                  <a:srgbClr val="008000"/>
                </a:solidFill>
              </a:rPr>
              <a:t>2n-halo </a:t>
            </a:r>
            <a:r>
              <a:rPr lang="it-IT" sz="2000" b="1" baseline="30000" dirty="0">
                <a:solidFill>
                  <a:srgbClr val="008000"/>
                </a:solidFill>
              </a:rPr>
              <a:t>6</a:t>
            </a:r>
            <a:r>
              <a:rPr lang="it-IT" sz="2000" b="1" dirty="0">
                <a:solidFill>
                  <a:srgbClr val="008000"/>
                </a:solidFill>
              </a:rPr>
              <a:t>He</a:t>
            </a:r>
            <a:r>
              <a:rPr lang="it-IT" sz="2000" dirty="0"/>
              <a:t>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sz="2000" dirty="0"/>
              <a:t>	E.F. Aguilera et al., PRC 79, 021601 (2009)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sz="2000" dirty="0"/>
              <a:t>More recently the </a:t>
            </a:r>
            <a:r>
              <a:rPr lang="it-IT" sz="2000" b="1" dirty="0">
                <a:solidFill>
                  <a:schemeClr val="accent2"/>
                </a:solidFill>
              </a:rPr>
              <a:t>fusion cross section</a:t>
            </a:r>
            <a:r>
              <a:rPr lang="it-IT" sz="2000" dirty="0">
                <a:solidFill>
                  <a:schemeClr val="accent2"/>
                </a:solidFill>
              </a:rPr>
              <a:t> </a:t>
            </a:r>
            <a:r>
              <a:rPr lang="it-IT" sz="2000" dirty="0"/>
              <a:t>for the system </a:t>
            </a:r>
            <a:r>
              <a:rPr lang="it-IT" sz="2000" b="1" baseline="30000" dirty="0">
                <a:solidFill>
                  <a:schemeClr val="accent1"/>
                </a:solidFill>
              </a:rPr>
              <a:t>8</a:t>
            </a:r>
            <a:r>
              <a:rPr lang="it-IT" sz="2000" b="1" dirty="0">
                <a:solidFill>
                  <a:schemeClr val="accent1"/>
                </a:solidFill>
              </a:rPr>
              <a:t>B + </a:t>
            </a:r>
            <a:r>
              <a:rPr lang="it-IT" sz="2000" b="1" baseline="30000" dirty="0">
                <a:solidFill>
                  <a:schemeClr val="accent1"/>
                </a:solidFill>
              </a:rPr>
              <a:t>58</a:t>
            </a:r>
            <a:r>
              <a:rPr lang="it-IT" sz="2000" b="1" dirty="0">
                <a:solidFill>
                  <a:schemeClr val="accent1"/>
                </a:solidFill>
              </a:rPr>
              <a:t>Ni</a:t>
            </a:r>
            <a:r>
              <a:rPr lang="it-IT" sz="2000" dirty="0">
                <a:solidFill>
                  <a:schemeClr val="accent1"/>
                </a:solidFill>
              </a:rPr>
              <a:t> </a:t>
            </a:r>
            <a:r>
              <a:rPr lang="it-IT" sz="2000" dirty="0"/>
              <a:t>has been measured. E.F. Aguilera et al., PRL 107, 092701 (2011)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sz="2000" dirty="0"/>
              <a:t>The sum of the </a:t>
            </a:r>
            <a:r>
              <a:rPr lang="it-IT" sz="2000" b="1" dirty="0">
                <a:solidFill>
                  <a:srgbClr val="0000FF"/>
                </a:solidFill>
              </a:rPr>
              <a:t>fusion</a:t>
            </a:r>
            <a:r>
              <a:rPr lang="it-IT" sz="2000" dirty="0"/>
              <a:t> and </a:t>
            </a:r>
            <a:r>
              <a:rPr lang="it-IT" sz="2000" b="1" dirty="0">
                <a:solidFill>
                  <a:srgbClr val="0000FF"/>
                </a:solidFill>
              </a:rPr>
              <a:t>breakup</a:t>
            </a:r>
            <a:r>
              <a:rPr lang="it-IT" sz="2000" dirty="0"/>
              <a:t> cross sections exhausts the </a:t>
            </a:r>
            <a:r>
              <a:rPr lang="it-IT" sz="2000" b="1" dirty="0" smtClean="0">
                <a:solidFill>
                  <a:srgbClr val="0000FF"/>
                </a:solidFill>
              </a:rPr>
              <a:t>reaction </a:t>
            </a:r>
            <a:r>
              <a:rPr lang="it-IT" sz="2000" b="1" dirty="0">
                <a:solidFill>
                  <a:srgbClr val="0000FF"/>
                </a:solidFill>
              </a:rPr>
              <a:t>cross section</a:t>
            </a:r>
            <a:r>
              <a:rPr lang="it-IT" sz="2000" dirty="0"/>
              <a:t>. V. Guimaraes et al., PRL 84, 1862 (2000</a:t>
            </a:r>
            <a:r>
              <a:rPr lang="it-IT" sz="2000" dirty="0" smtClean="0"/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sz="2000" dirty="0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9891"/>
              </p:ext>
            </p:extLst>
          </p:nvPr>
        </p:nvGraphicFramePr>
        <p:xfrm>
          <a:off x="467544" y="3789040"/>
          <a:ext cx="455295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4" imgW="8578015" imgH="5347947" progId="">
                  <p:embed/>
                </p:oleObj>
              </mc:Choice>
              <mc:Fallback>
                <p:oleObj r:id="rId4" imgW="8578015" imgH="534794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789040"/>
                        <a:ext cx="4552950" cy="282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4788694" y="4194849"/>
            <a:ext cx="403314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dirty="0" smtClean="0"/>
              <a:t>←</a:t>
            </a:r>
            <a:r>
              <a:rPr lang="en-US" altLang="ja-JP" dirty="0" err="1" smtClean="0"/>
              <a:t>RI+</a:t>
            </a:r>
            <a:r>
              <a:rPr kumimoji="1" lang="en-US" altLang="ja-JP" dirty="0" err="1" smtClean="0"/>
              <a:t>Heavy</a:t>
            </a:r>
            <a:r>
              <a:rPr kumimoji="1" lang="en-US" altLang="ja-JP" dirty="0" smtClean="0"/>
              <a:t> target(</a:t>
            </a:r>
            <a:r>
              <a:rPr kumimoji="1" lang="en-US" altLang="ja-JP" dirty="0" err="1" smtClean="0"/>
              <a:t>Pb</a:t>
            </a:r>
            <a:r>
              <a:rPr kumimoji="1" lang="en-US" altLang="ja-JP" dirty="0" smtClean="0"/>
              <a:t>/Bi) “reduced” reaction cross section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20494" y="5284378"/>
            <a:ext cx="3655962" cy="149579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altLang="ja-JP" dirty="0"/>
              <a:t>Measurement at CRIB </a:t>
            </a:r>
            <a:r>
              <a:rPr lang="it-IT" altLang="ja-JP" dirty="0" smtClean="0"/>
              <a:t>performed in May, 2014. </a:t>
            </a:r>
            <a:endParaRPr lang="it-IT" altLang="ja-JP" dirty="0"/>
          </a:p>
          <a:p>
            <a:pPr>
              <a:buNone/>
            </a:pPr>
            <a:r>
              <a:rPr kumimoji="1" lang="en-US" altLang="ja-JP" baseline="30000" dirty="0" smtClean="0">
                <a:solidFill>
                  <a:srgbClr val="FF0000"/>
                </a:solidFill>
              </a:rPr>
              <a:t>8</a:t>
            </a:r>
            <a:r>
              <a:rPr kumimoji="1" lang="en-US" altLang="ja-JP" dirty="0" smtClean="0">
                <a:solidFill>
                  <a:srgbClr val="FF0000"/>
                </a:solidFill>
              </a:rPr>
              <a:t>B Beam at CRIB: 50 MeV, 2 x 10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4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pps</a:t>
            </a:r>
            <a:r>
              <a:rPr kumimoji="1" lang="en-US" altLang="ja-JP" dirty="0" smtClean="0"/>
              <a:t> on target</a:t>
            </a:r>
            <a:endParaRPr kumimoji="1" lang="ja-JP" alt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138710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000" dirty="0" smtClean="0"/>
              <a:t>Detector Arrangement</a:t>
            </a:r>
          </a:p>
        </p:txBody>
      </p:sp>
      <p:pic>
        <p:nvPicPr>
          <p:cNvPr id="33795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7345362" cy="55086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2 2"/>
          <p:cNvCxnSpPr/>
          <p:nvPr/>
        </p:nvCxnSpPr>
        <p:spPr>
          <a:xfrm flipH="1">
            <a:off x="4751388" y="1989138"/>
            <a:ext cx="73025" cy="380841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174796" y="1287463"/>
            <a:ext cx="1348446" cy="5355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it-IT" sz="3200" b="1" dirty="0">
                <a:solidFill>
                  <a:srgbClr val="0000FF"/>
                </a:solidFill>
                <a:latin typeface="+mj-lt"/>
                <a:cs typeface="Arial" charset="0"/>
              </a:rPr>
              <a:t>BEAM</a:t>
            </a:r>
          </a:p>
        </p:txBody>
      </p:sp>
      <p:cxnSp>
        <p:nvCxnSpPr>
          <p:cNvPr id="6" name="Connettore 2 5"/>
          <p:cNvCxnSpPr>
            <a:stCxn id="9" idx="3"/>
          </p:cNvCxnSpPr>
          <p:nvPr/>
        </p:nvCxnSpPr>
        <p:spPr>
          <a:xfrm>
            <a:off x="2049845" y="3696766"/>
            <a:ext cx="2666618" cy="452959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98056" y="3429000"/>
            <a:ext cx="1851789" cy="5355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it-IT" sz="3200" b="1" dirty="0">
                <a:solidFill>
                  <a:srgbClr val="FF0000"/>
                </a:solidFill>
                <a:latin typeface="+mj-lt"/>
                <a:cs typeface="Arial" charset="0"/>
              </a:rPr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422655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CRIB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16462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ja-JP" sz="1600" dirty="0" smtClean="0"/>
              <a:t> </a:t>
            </a:r>
            <a:r>
              <a:rPr lang="en-US" altLang="ja-JP" sz="1800" dirty="0" smtClean="0">
                <a:solidFill>
                  <a:srgbClr val="FF3300"/>
                </a:solidFill>
              </a:rPr>
              <a:t>C</a:t>
            </a:r>
            <a:r>
              <a:rPr lang="en-US" altLang="ja-JP" sz="1800" dirty="0" smtClean="0"/>
              <a:t>NS </a:t>
            </a:r>
            <a:r>
              <a:rPr lang="en-US" altLang="ja-JP" sz="1800" dirty="0" smtClean="0">
                <a:solidFill>
                  <a:srgbClr val="FF3300"/>
                </a:solidFill>
              </a:rPr>
              <a:t>R</a:t>
            </a:r>
            <a:r>
              <a:rPr lang="en-US" altLang="ja-JP" sz="1800" dirty="0" smtClean="0">
                <a:solidFill>
                  <a:schemeClr val="tx2"/>
                </a:solidFill>
              </a:rPr>
              <a:t>adio-</a:t>
            </a:r>
            <a:r>
              <a:rPr lang="en-US" altLang="ja-JP" sz="1800" dirty="0" smtClean="0">
                <a:solidFill>
                  <a:srgbClr val="FF3300"/>
                </a:solidFill>
              </a:rPr>
              <a:t>I</a:t>
            </a:r>
            <a:r>
              <a:rPr lang="en-US" altLang="ja-JP" sz="1800" dirty="0" smtClean="0">
                <a:solidFill>
                  <a:schemeClr val="tx2"/>
                </a:solidFill>
              </a:rPr>
              <a:t>sotope</a:t>
            </a:r>
            <a:r>
              <a:rPr lang="en-US" altLang="ja-JP" sz="1800" dirty="0" smtClean="0"/>
              <a:t> </a:t>
            </a:r>
            <a:r>
              <a:rPr lang="en-US" altLang="ja-JP" sz="1800" dirty="0" smtClean="0">
                <a:solidFill>
                  <a:srgbClr val="FF3300"/>
                </a:solidFill>
              </a:rPr>
              <a:t>B</a:t>
            </a:r>
            <a:r>
              <a:rPr lang="en-US" altLang="ja-JP" sz="1800" dirty="0" smtClean="0"/>
              <a:t>eam separator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, operated by </a:t>
            </a:r>
            <a:r>
              <a:rPr lang="en-US" altLang="ja-JP" sz="1800" dirty="0" smtClean="0">
                <a:solidFill>
                  <a:schemeClr val="accent2"/>
                </a:solidFill>
              </a:rPr>
              <a:t>CNS</a:t>
            </a:r>
            <a:r>
              <a:rPr lang="en-US" altLang="ja-JP" sz="1800" dirty="0" smtClean="0"/>
              <a:t> (Univ. of Tokyo), located at </a:t>
            </a:r>
            <a:r>
              <a:rPr lang="en-US" altLang="ja-JP" sz="1800" dirty="0" smtClean="0">
                <a:solidFill>
                  <a:schemeClr val="accent2"/>
                </a:solidFill>
              </a:rPr>
              <a:t>RIBF</a:t>
            </a:r>
            <a:r>
              <a:rPr lang="en-US" altLang="ja-JP" sz="1800" dirty="0" smtClean="0"/>
              <a:t> (RIKEN </a:t>
            </a:r>
            <a:r>
              <a:rPr lang="en-US" altLang="ja-JP" sz="1800" dirty="0" err="1" smtClean="0"/>
              <a:t>Nishina</a:t>
            </a:r>
            <a:r>
              <a:rPr lang="en-US" altLang="ja-JP" sz="1800" dirty="0" smtClean="0"/>
              <a:t> Center).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1600" dirty="0" smtClean="0"/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Low-energy(&lt;10MeV/u) RI beams </a:t>
            </a:r>
            <a:r>
              <a:rPr lang="en-US" altLang="ja-JP" sz="1600" dirty="0" smtClean="0"/>
              <a:t>by in-flight method.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1600" dirty="0" smtClean="0">
                <a:solidFill>
                  <a:schemeClr val="tx2"/>
                </a:solidFill>
              </a:rPr>
              <a:t>Primary beam from K=70 AVF cyclotron.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1600" dirty="0" smtClean="0"/>
              <a:t> Momentum (Magnetic rigidity) separation by “double achromatic” system, and velocity separation by a Wien filter.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1600" dirty="0" smtClean="0"/>
              <a:t> Orbit radius: 90 cm, solid angle: 5.6 </a:t>
            </a:r>
            <a:r>
              <a:rPr lang="en-US" altLang="ja-JP" sz="1600" dirty="0" err="1" smtClean="0"/>
              <a:t>msr</a:t>
            </a:r>
            <a:r>
              <a:rPr lang="en-US" altLang="ja-JP" sz="1600" dirty="0" smtClean="0"/>
              <a:t>, momentum resolution: 1/850.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ja-JP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ja-JP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ja-JP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ja-JP" sz="1600" dirty="0" smtClean="0"/>
          </a:p>
        </p:txBody>
      </p:sp>
      <p:sp>
        <p:nvSpPr>
          <p:cNvPr id="10246" name="日付プレースホルダ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400" smtClean="0">
                <a:latin typeface="Arial" pitchFamily="34" charset="0"/>
              </a:rPr>
              <a:t>2014 Jun</a:t>
            </a:r>
            <a:endParaRPr lang="en-US" altLang="ja-JP" sz="1400" dirty="0">
              <a:latin typeface="Arial" pitchFamily="34" charset="0"/>
            </a:endParaRPr>
          </a:p>
        </p:txBody>
      </p:sp>
      <p:sp>
        <p:nvSpPr>
          <p:cNvPr id="107525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ARIS2014</a:t>
            </a:r>
            <a:endParaRPr lang="en-US" altLang="ja-JP" dirty="0"/>
          </a:p>
        </p:txBody>
      </p:sp>
      <p:pic>
        <p:nvPicPr>
          <p:cNvPr id="10244" name="Picture 7" descr="\\133.11.152.123\yamag\pres\2010_07_NIC11\CRIB_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0"/>
          <a:stretch>
            <a:fillRect/>
          </a:stretch>
        </p:blipFill>
        <p:spPr bwMode="auto">
          <a:xfrm>
            <a:off x="1331913" y="2852738"/>
            <a:ext cx="6053137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smtClean="0"/>
              <a:t>∆E-E</a:t>
            </a:r>
            <a:r>
              <a:rPr lang="it-IT" altLang="it-IT" sz="4400" baseline="-25000" smtClean="0"/>
              <a:t>res</a:t>
            </a:r>
            <a:r>
              <a:rPr lang="it-IT" altLang="it-IT" sz="4400" smtClean="0"/>
              <a:t>: Tel. A (</a:t>
            </a:r>
            <a:r>
              <a:rPr lang="el-GR" altLang="it-IT" sz="4400" smtClean="0"/>
              <a:t>θ</a:t>
            </a:r>
            <a:r>
              <a:rPr lang="it-IT" altLang="it-IT" sz="4400" baseline="-25000" smtClean="0"/>
              <a:t>cm</a:t>
            </a:r>
            <a:r>
              <a:rPr lang="it-IT" altLang="it-IT" sz="4400" smtClean="0"/>
              <a:t> = 9° - 47°)</a:t>
            </a:r>
            <a:endParaRPr lang="it-IT" altLang="it-IT" smtClean="0"/>
          </a:p>
        </p:txBody>
      </p:sp>
      <p:pic>
        <p:nvPicPr>
          <p:cNvPr id="8195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14546" b="4849"/>
          <a:stretch>
            <a:fillRect/>
          </a:stretch>
        </p:blipFill>
        <p:spPr bwMode="auto">
          <a:xfrm>
            <a:off x="690563" y="1285875"/>
            <a:ext cx="8345487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/>
          <p:cNvSpPr/>
          <p:nvPr/>
        </p:nvSpPr>
        <p:spPr>
          <a:xfrm rot="1370244">
            <a:off x="6416675" y="3130550"/>
            <a:ext cx="2501900" cy="92868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it-IT" sz="4400" b="1" baseline="30000" dirty="0">
                <a:solidFill>
                  <a:srgbClr val="FF0000"/>
                </a:solidFill>
              </a:rPr>
              <a:t>8</a:t>
            </a:r>
            <a:r>
              <a:rPr lang="it-IT" sz="4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" name="Ovale 4"/>
          <p:cNvSpPr/>
          <p:nvPr/>
        </p:nvSpPr>
        <p:spPr>
          <a:xfrm rot="1370244">
            <a:off x="5035550" y="4062413"/>
            <a:ext cx="2071688" cy="92868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it-IT" sz="4400" b="1" baseline="30000" dirty="0">
                <a:solidFill>
                  <a:srgbClr val="FFC000"/>
                </a:solidFill>
              </a:rPr>
              <a:t>7</a:t>
            </a:r>
            <a:r>
              <a:rPr lang="it-IT" sz="4400" b="1" dirty="0">
                <a:solidFill>
                  <a:srgbClr val="FFC000"/>
                </a:solidFill>
              </a:rPr>
              <a:t>Be</a:t>
            </a:r>
          </a:p>
        </p:txBody>
      </p:sp>
      <p:sp>
        <p:nvSpPr>
          <p:cNvPr id="6" name="Ovale 5"/>
          <p:cNvSpPr/>
          <p:nvPr/>
        </p:nvSpPr>
        <p:spPr>
          <a:xfrm>
            <a:off x="4332976" y="5657704"/>
            <a:ext cx="2016224" cy="714375"/>
          </a:xfrm>
          <a:prstGeom prst="ellipse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it-IT" sz="4400" b="1" baseline="30000" dirty="0">
                <a:solidFill>
                  <a:srgbClr val="009900"/>
                </a:solidFill>
              </a:rPr>
              <a:t>3</a:t>
            </a:r>
            <a:r>
              <a:rPr lang="it-IT" sz="4400" b="1" dirty="0">
                <a:solidFill>
                  <a:srgbClr val="009900"/>
                </a:solidFill>
              </a:rPr>
              <a:t>He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901603" y="3811588"/>
            <a:ext cx="833882" cy="7017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it-IT" sz="4400" b="1" baseline="30000" dirty="0">
                <a:solidFill>
                  <a:srgbClr val="FF3399"/>
                </a:solidFill>
                <a:latin typeface="+mn-lt"/>
                <a:cs typeface="Arial" charset="0"/>
              </a:rPr>
              <a:t>6</a:t>
            </a:r>
            <a:r>
              <a:rPr lang="it-IT" sz="4400" b="1" dirty="0">
                <a:solidFill>
                  <a:srgbClr val="FF3399"/>
                </a:solidFill>
                <a:latin typeface="+mn-lt"/>
                <a:cs typeface="Arial" charset="0"/>
              </a:rPr>
              <a:t>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838326" y="5180013"/>
            <a:ext cx="1116011" cy="7017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it-IT" sz="4400" b="1" baseline="30000" dirty="0">
                <a:solidFill>
                  <a:srgbClr val="C00000"/>
                </a:solidFill>
                <a:latin typeface="+mn-lt"/>
                <a:cs typeface="Arial" charset="0"/>
              </a:rPr>
              <a:t>4</a:t>
            </a:r>
            <a:r>
              <a:rPr lang="it-IT" sz="4400" b="1" dirty="0">
                <a:solidFill>
                  <a:srgbClr val="C00000"/>
                </a:solidFill>
                <a:latin typeface="+mn-lt"/>
                <a:cs typeface="Arial" charset="0"/>
              </a:rPr>
              <a:t>He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16142" y="5611813"/>
            <a:ext cx="591829" cy="7017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it-IT" sz="4400" b="1" dirty="0">
                <a:solidFill>
                  <a:srgbClr val="996600"/>
                </a:solidFill>
                <a:latin typeface="+mn-lt"/>
                <a:cs typeface="Arial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76132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グループ化 8"/>
          <p:cNvGrpSpPr>
            <a:grpSpLocks/>
          </p:cNvGrpSpPr>
          <p:nvPr/>
        </p:nvGrpSpPr>
        <p:grpSpPr bwMode="auto">
          <a:xfrm>
            <a:off x="758825" y="2741613"/>
            <a:ext cx="4605338" cy="2525712"/>
            <a:chOff x="421513" y="1885001"/>
            <a:chExt cx="4605430" cy="2524924"/>
          </a:xfrm>
        </p:grpSpPr>
        <p:pic>
          <p:nvPicPr>
            <p:cNvPr id="3892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13" y="1885001"/>
              <a:ext cx="4605430" cy="2524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421513" y="3148257"/>
              <a:ext cx="3168713" cy="1041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ja-JP" altLang="en-US" dirty="0">
                <a:latin typeface="Arial Unicode MS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974119" y="1931024"/>
              <a:ext cx="1708184" cy="230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ja-JP" altLang="en-US" dirty="0">
                <a:latin typeface="Arial Unicode MS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3482274" y="2046875"/>
              <a:ext cx="1493868" cy="4030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ja-JP" altLang="en-US" dirty="0">
                <a:latin typeface="Arial Unicode MS" pitchFamily="50" charset="-128"/>
              </a:endParaRPr>
            </a:p>
          </p:txBody>
        </p:sp>
      </p:grpSp>
      <p:pic>
        <p:nvPicPr>
          <p:cNvPr id="3891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2405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正方形/長方形 8"/>
          <p:cNvSpPr>
            <a:spLocks noChangeArrowheads="1"/>
          </p:cNvSpPr>
          <p:nvPr/>
        </p:nvSpPr>
        <p:spPr bwMode="auto">
          <a:xfrm>
            <a:off x="3732213" y="1050925"/>
            <a:ext cx="514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/>
          <a:p>
            <a:pPr>
              <a:buFontTx/>
              <a:buNone/>
            </a:pPr>
            <a:r>
              <a:rPr lang="en-US" altLang="ja-JP" sz="1100" dirty="0" err="1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Nishina</a:t>
            </a:r>
            <a:r>
              <a:rPr lang="en-US" altLang="ja-JP" sz="11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Center, 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Industrial Cooperation Team </a:t>
            </a:r>
            <a:r>
              <a:rPr lang="ja-JP" altLang="en-US" sz="1100" dirty="0">
                <a:solidFill>
                  <a:srgbClr val="000000"/>
                </a:solidFill>
                <a:latin typeface="ＭＳ Ｐゴシック" pitchFamily="50" charset="-128"/>
              </a:rPr>
              <a:t>　</a:t>
            </a:r>
            <a:r>
              <a:rPr lang="en-US" altLang="ja-JP" sz="1100" dirty="0">
                <a:solidFill>
                  <a:srgbClr val="000000"/>
                </a:solidFill>
                <a:latin typeface="ＭＳ Ｐゴシック" pitchFamily="50" charset="-128"/>
              </a:rPr>
              <a:t>http://ribf.riken.jp/sisetu-kyoyo/</a:t>
            </a:r>
            <a:r>
              <a:rPr lang="ja-JP" altLang="en-US" sz="1100" dirty="0">
                <a:solidFill>
                  <a:srgbClr val="000000"/>
                </a:solidFill>
                <a:latin typeface="ＭＳ Ｐゴシック" pitchFamily="50" charset="-128"/>
              </a:rPr>
              <a:t>　</a:t>
            </a:r>
            <a:endParaRPr lang="en-US" altLang="ja-JP" sz="1100" dirty="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4256088"/>
            <a:ext cx="30448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正方形/長方形 8"/>
          <p:cNvSpPr>
            <a:spLocks noChangeArrowheads="1"/>
          </p:cNvSpPr>
          <p:nvPr/>
        </p:nvSpPr>
        <p:spPr bwMode="auto">
          <a:xfrm>
            <a:off x="1403350" y="1268413"/>
            <a:ext cx="6638925" cy="492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/>
          <a:p>
            <a:pPr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latin typeface="ＭＳ Ｐゴシック" pitchFamily="50" charset="-128"/>
              </a:rPr>
              <a:t>Development of a material-wear test with tracer inplanted as an RI beam</a:t>
            </a:r>
          </a:p>
          <a:p>
            <a:pPr>
              <a:buFontTx/>
              <a:buNone/>
            </a:pPr>
            <a:r>
              <a:rPr lang="ja-JP" altLang="en-US" sz="1600" b="1">
                <a:solidFill>
                  <a:srgbClr val="000000"/>
                </a:solidFill>
                <a:latin typeface="ＭＳ Ｐゴシック" pitchFamily="50" charset="-128"/>
              </a:rPr>
              <a:t>－　</a:t>
            </a:r>
            <a:r>
              <a:rPr lang="en-US" altLang="ja-JP" sz="1600" b="1">
                <a:solidFill>
                  <a:srgbClr val="000000"/>
                </a:solidFill>
                <a:latin typeface="ＭＳ Ｐゴシック" pitchFamily="50" charset="-128"/>
              </a:rPr>
              <a:t>Industrial use of </a:t>
            </a:r>
            <a:r>
              <a:rPr lang="en-US" altLang="ja-JP" sz="1600" b="1" baseline="30000">
                <a:solidFill>
                  <a:srgbClr val="000000"/>
                </a:solidFill>
                <a:latin typeface="ＭＳ Ｐゴシック" pitchFamily="50" charset="-128"/>
              </a:rPr>
              <a:t>7</a:t>
            </a:r>
            <a:r>
              <a:rPr lang="en-US" altLang="ja-JP" sz="1600" b="1">
                <a:solidFill>
                  <a:srgbClr val="000000"/>
                </a:solidFill>
                <a:latin typeface="ＭＳ Ｐゴシック" pitchFamily="50" charset="-128"/>
              </a:rPr>
              <a:t>Be beam at E7-CRIB </a:t>
            </a:r>
            <a:r>
              <a:rPr lang="ja-JP" altLang="en-US" sz="1600" b="1">
                <a:solidFill>
                  <a:srgbClr val="000000"/>
                </a:solidFill>
                <a:latin typeface="ＭＳ Ｐゴシック" pitchFamily="50" charset="-128"/>
              </a:rPr>
              <a:t>－</a:t>
            </a:r>
            <a:endParaRPr lang="en-US" altLang="ja-JP" sz="1600" b="1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38919" name="正方形/長方形 8"/>
          <p:cNvSpPr>
            <a:spLocks noChangeArrowheads="1"/>
          </p:cNvSpPr>
          <p:nvPr/>
        </p:nvSpPr>
        <p:spPr bwMode="auto">
          <a:xfrm>
            <a:off x="323850" y="1844675"/>
            <a:ext cx="85074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/>
          <a:p>
            <a:pPr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To measure surface wear of industrial material</a:t>
            </a:r>
            <a:r>
              <a:rPr lang="ja-JP" altLang="en-US" sz="14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</a:t>
            </a:r>
            <a:endParaRPr lang="en-US" altLang="ja-JP" sz="1400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Samples:</a:t>
            </a:r>
            <a:r>
              <a:rPr lang="ja-JP" altLang="en-US" sz="14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(part of) engine, bearing, ceramic parts, </a:t>
            </a:r>
            <a:r>
              <a:rPr lang="en-US" altLang="ja-JP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lubricating oil</a:t>
            </a:r>
            <a:endParaRPr lang="en-US" altLang="ja-JP" sz="1400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　　</a:t>
            </a:r>
            <a:r>
              <a:rPr lang="en-US" altLang="ja-JP" sz="14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Purpose: </a:t>
            </a:r>
            <a:r>
              <a:rPr lang="en-US" altLang="ja-JP" sz="14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real-time measurement of wear at the surface  (100 </a:t>
            </a:r>
            <a:r>
              <a:rPr lang="en-US" altLang="ja-JP" sz="1400" dirty="0" err="1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μm</a:t>
            </a:r>
            <a:r>
              <a:rPr lang="en-US" altLang="ja-JP" sz="14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thickness)</a:t>
            </a:r>
          </a:p>
          <a:p>
            <a:pPr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Requirements</a:t>
            </a:r>
            <a:r>
              <a:rPr lang="en-US" altLang="ja-JP" sz="1400" dirty="0">
                <a:solidFill>
                  <a:schemeClr val="accent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: long-lived RI (~months) </a:t>
            </a:r>
            <a:r>
              <a:rPr lang="ja-JP" altLang="en-US" sz="14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　　</a:t>
            </a:r>
            <a:r>
              <a:rPr lang="en-US" altLang="ja-JP" sz="14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[for off-line measurement]</a:t>
            </a:r>
          </a:p>
          <a:p>
            <a:pPr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　　　　　　  </a:t>
            </a:r>
            <a:r>
              <a:rPr lang="en-US" altLang="ja-JP" sz="1400" dirty="0">
                <a:solidFill>
                  <a:schemeClr val="accent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implant only on the surface with a high density (&gt;100kBq)  </a:t>
            </a:r>
            <a:r>
              <a:rPr lang="en-US" altLang="ja-JP" sz="14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[for sensitive test</a:t>
            </a:r>
            <a:r>
              <a:rPr lang="ja-JP" altLang="en-US" sz="14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～</a:t>
            </a:r>
            <a:r>
              <a:rPr lang="en-US" altLang="ja-JP" sz="1400" dirty="0" err="1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μm</a:t>
            </a:r>
            <a:r>
              <a:rPr lang="en-US" altLang="ja-JP" sz="14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/hour]</a:t>
            </a:r>
          </a:p>
        </p:txBody>
      </p:sp>
      <p:sp>
        <p:nvSpPr>
          <p:cNvPr id="38920" name="正方形/長方形 8"/>
          <p:cNvSpPr>
            <a:spLocks noChangeArrowheads="1"/>
          </p:cNvSpPr>
          <p:nvPr/>
        </p:nvSpPr>
        <p:spPr bwMode="auto">
          <a:xfrm>
            <a:off x="4433850" y="3284538"/>
            <a:ext cx="4710190" cy="28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/>
          <a:p>
            <a:pPr>
              <a:buFontTx/>
              <a:buNone/>
            </a:pPr>
            <a:r>
              <a:rPr lang="en-US" altLang="ja-JP" sz="1200" dirty="0">
                <a:solidFill>
                  <a:schemeClr val="accent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Previous method:</a:t>
            </a:r>
            <a:r>
              <a:rPr lang="ja-JP" altLang="en-US" sz="1200" dirty="0">
                <a:solidFill>
                  <a:schemeClr val="accent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</a:t>
            </a:r>
            <a:r>
              <a:rPr lang="en-US" altLang="ja-JP" sz="1200" dirty="0">
                <a:solidFill>
                  <a:schemeClr val="accent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direct activation</a:t>
            </a:r>
          </a:p>
          <a:p>
            <a:pPr>
              <a:buFontTx/>
              <a:buNone/>
            </a:pPr>
            <a:r>
              <a:rPr lang="ja-JP" altLang="en-US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　</a:t>
            </a:r>
            <a:r>
              <a:rPr lang="en-US" altLang="ja-JP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p, d, 3He 10</a:t>
            </a:r>
            <a:r>
              <a:rPr lang="ja-JP" altLang="en-US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～</a:t>
            </a:r>
            <a:r>
              <a:rPr lang="en-US" altLang="ja-JP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20MeV, to activate the surface.</a:t>
            </a:r>
          </a:p>
          <a:p>
            <a:pPr>
              <a:buFontTx/>
              <a:buNone/>
            </a:pPr>
            <a:r>
              <a:rPr lang="ja-JP" altLang="en-US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　</a:t>
            </a:r>
            <a:r>
              <a:rPr lang="en-US" altLang="ja-JP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 Problem:  Must contain nuclides which become long-lived RI.</a:t>
            </a:r>
          </a:p>
          <a:p>
            <a:pPr>
              <a:buFontTx/>
              <a:buNone/>
            </a:pPr>
            <a:r>
              <a:rPr lang="ja-JP" altLang="en-US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　　　　　　　</a:t>
            </a:r>
            <a:r>
              <a:rPr lang="en-US" altLang="ja-JP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High heat and radiation damage</a:t>
            </a:r>
          </a:p>
          <a:p>
            <a:pPr>
              <a:buFontTx/>
              <a:buNone/>
            </a:pPr>
            <a:endParaRPr lang="en-US" altLang="ja-JP" sz="1200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altLang="ja-JP" sz="1200" dirty="0">
                <a:solidFill>
                  <a:schemeClr val="accent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RI beam implantation</a:t>
            </a:r>
          </a:p>
          <a:p>
            <a:pPr>
              <a:buFontTx/>
              <a:buNone/>
            </a:pPr>
            <a:r>
              <a:rPr lang="ja-JP" altLang="en-US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　</a:t>
            </a:r>
            <a:r>
              <a:rPr lang="en-US" altLang="ja-JP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merit: </a:t>
            </a:r>
            <a:r>
              <a:rPr lang="ja-JP" altLang="en-US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Independent of  composition of samples</a:t>
            </a:r>
          </a:p>
          <a:p>
            <a:pPr>
              <a:buFontTx/>
              <a:buNone/>
            </a:pPr>
            <a:r>
              <a:rPr lang="ja-JP" altLang="en-US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　　　　　</a:t>
            </a:r>
            <a:r>
              <a:rPr lang="en-US" altLang="ja-JP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low-heat, low-radiation damage</a:t>
            </a:r>
          </a:p>
          <a:p>
            <a:pPr>
              <a:buFontTx/>
              <a:buNone/>
            </a:pPr>
            <a:r>
              <a:rPr lang="ja-JP" altLang="en-US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　　　　　　</a:t>
            </a:r>
            <a:r>
              <a:rPr lang="en-US" altLang="ja-JP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Implantation depth can be adjusted</a:t>
            </a:r>
          </a:p>
          <a:p>
            <a:pPr>
              <a:buFontTx/>
              <a:buNone/>
            </a:pPr>
            <a:endParaRPr lang="en-US" altLang="ja-JP" sz="1200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Tx/>
              <a:buNone/>
            </a:pPr>
            <a:r>
              <a:rPr lang="ja-JP" altLang="en-US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　</a:t>
            </a:r>
            <a:r>
              <a:rPr lang="en-US" altLang="ja-JP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Achieved:</a:t>
            </a:r>
            <a:r>
              <a:rPr lang="ja-JP" altLang="en-US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</a:t>
            </a:r>
            <a:r>
              <a:rPr lang="en-US" altLang="ja-JP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E6-RIPS, </a:t>
            </a:r>
            <a:r>
              <a:rPr lang="en-US" altLang="ja-JP" sz="1200" baseline="300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22</a:t>
            </a:r>
            <a:r>
              <a:rPr lang="en-US" altLang="ja-JP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Na(2.6y) 1.5x10</a:t>
            </a:r>
            <a:r>
              <a:rPr lang="en-US" altLang="ja-JP" sz="1200" baseline="300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</a:t>
            </a:r>
            <a:r>
              <a:rPr lang="en-US" altLang="ja-JP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cps</a:t>
            </a:r>
          </a:p>
          <a:p>
            <a:pPr>
              <a:buFontTx/>
              <a:buNone/>
            </a:pPr>
            <a:r>
              <a:rPr lang="ja-JP" altLang="en-US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　　　　　　　　</a:t>
            </a:r>
            <a:r>
              <a:rPr lang="en-US" altLang="ja-JP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Two trial </a:t>
            </a:r>
            <a:r>
              <a:rPr lang="en-US" altLang="ja-JP" sz="1200" dirty="0" err="1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beamtimes</a:t>
            </a:r>
            <a:r>
              <a:rPr lang="en-US" altLang="ja-JP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ja-JP" altLang="en-US" sz="12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　</a:t>
            </a:r>
            <a:endParaRPr lang="en-US" altLang="ja-JP" sz="1200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Tx/>
              <a:buNone/>
            </a:pPr>
            <a:r>
              <a:rPr lang="en-US" altLang="ja-JP" sz="12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Tests in 2012-2013: E7-CRIB</a:t>
            </a:r>
            <a:r>
              <a:rPr lang="en-US" altLang="ja-JP" sz="12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</a:t>
            </a:r>
            <a:r>
              <a:rPr lang="ja-JP" altLang="en-US" sz="12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</a:t>
            </a:r>
            <a:r>
              <a:rPr lang="en-US" altLang="ja-JP" sz="1200" baseline="30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7</a:t>
            </a:r>
            <a:r>
              <a:rPr lang="en-US" altLang="ja-JP" sz="12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Be(53</a:t>
            </a:r>
            <a:r>
              <a:rPr lang="ja-JP" altLang="en-US" sz="12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2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days) 2x10</a:t>
            </a:r>
            <a:r>
              <a:rPr lang="en-US" altLang="ja-JP" sz="1200" baseline="30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</a:t>
            </a:r>
            <a:r>
              <a:rPr lang="en-US" altLang="ja-JP" sz="12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cps possible</a:t>
            </a:r>
          </a:p>
          <a:p>
            <a:pPr>
              <a:buFontTx/>
              <a:buNone/>
            </a:pPr>
            <a:r>
              <a:rPr lang="ja-JP" altLang="en-US" sz="12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　　　　　　　　  </a:t>
            </a:r>
            <a:r>
              <a:rPr lang="en-US" altLang="ja-JP" sz="1200" baseline="30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22</a:t>
            </a:r>
            <a:r>
              <a:rPr lang="en-US" altLang="ja-JP" sz="12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Na 3 x 10</a:t>
            </a:r>
            <a:r>
              <a:rPr lang="en-US" altLang="ja-JP" sz="1200" baseline="30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6</a:t>
            </a:r>
            <a:r>
              <a:rPr lang="en-US" altLang="ja-JP" sz="12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200" dirty="0" err="1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</a:t>
            </a:r>
            <a:r>
              <a:rPr lang="en-US" altLang="ja-JP" sz="1200" dirty="0" err="1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ps</a:t>
            </a:r>
            <a:r>
              <a:rPr lang="en-US" altLang="ja-JP" sz="12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</a:t>
            </a:r>
            <a:endParaRPr lang="en-US" altLang="ja-JP" sz="12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8921" name="正方形/長方形 8"/>
          <p:cNvSpPr>
            <a:spLocks noChangeArrowheads="1"/>
          </p:cNvSpPr>
          <p:nvPr/>
        </p:nvSpPr>
        <p:spPr bwMode="auto">
          <a:xfrm>
            <a:off x="900113" y="5949950"/>
            <a:ext cx="2935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/>
          <a:p>
            <a:pPr>
              <a:buFontTx/>
              <a:buNone/>
            </a:pPr>
            <a:r>
              <a:rPr lang="en-US" altLang="ja-JP" sz="11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Measure reduction of radiation at the sample, </a:t>
            </a:r>
          </a:p>
          <a:p>
            <a:pPr>
              <a:buFontTx/>
              <a:buNone/>
            </a:pPr>
            <a:r>
              <a:rPr lang="en-US" altLang="ja-JP" sz="11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or </a:t>
            </a:r>
            <a:r>
              <a:rPr lang="en-US" altLang="ja-JP" sz="1100" dirty="0" err="1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increasement</a:t>
            </a:r>
            <a:r>
              <a:rPr lang="en-US" altLang="ja-JP" sz="11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of radiation at the oil  </a:t>
            </a:r>
          </a:p>
        </p:txBody>
      </p:sp>
      <p:sp>
        <p:nvSpPr>
          <p:cNvPr id="38922" name="日付プレースホルダ 14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400" smtClean="0">
                <a:latin typeface="Arial" pitchFamily="34" charset="0"/>
              </a:rPr>
              <a:t>2014 Jun</a:t>
            </a:r>
            <a:endParaRPr lang="en-US" altLang="ja-JP" sz="1400" dirty="0">
              <a:latin typeface="Arial" pitchFamily="34" charset="0"/>
            </a:endParaRPr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ARIS2014</a:t>
            </a:r>
            <a:endParaRPr lang="ja-JP" altLang="ja-JP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Summary </a:t>
            </a:r>
            <a:endParaRPr lang="ja-JP" altLang="en-US" dirty="0"/>
          </a:p>
        </p:txBody>
      </p:sp>
      <p:sp>
        <p:nvSpPr>
          <p:cNvPr id="19459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105400"/>
          </a:xfrm>
        </p:spPr>
        <p:txBody>
          <a:bodyPr/>
          <a:lstStyle/>
          <a:p>
            <a:pPr>
              <a:buFont typeface="Arial" pitchFamily="34" charset="0"/>
              <a:buBlip>
                <a:blip r:embed="rId2"/>
              </a:buBlip>
              <a:defRPr/>
            </a:pPr>
            <a:r>
              <a:rPr lang="en-US" altLang="ja-JP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CRIB  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is a low-energy RI beam facility in RIBF operated by CNS, University of Tokyo, providing RI beams of good intensity and purity.</a:t>
            </a:r>
          </a:p>
          <a:p>
            <a:pPr>
              <a:buFont typeface="Arial" pitchFamily="34" charset="0"/>
              <a:buBlip>
                <a:blip r:embed="rId2"/>
              </a:buBlip>
              <a:defRPr/>
            </a:pPr>
            <a:r>
              <a:rPr lang="en-US" altLang="ja-JP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Manpower…</a:t>
            </a:r>
            <a:r>
              <a:rPr lang="en-US" altLang="ja-JP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Minimum to carry out experiments. We are making experiments in a worldwide collaboration with external groups.</a:t>
            </a:r>
          </a:p>
          <a:p>
            <a:pPr>
              <a:buFont typeface="Arial" pitchFamily="34" charset="0"/>
              <a:buBlip>
                <a:blip r:embed="rId2"/>
              </a:buBlip>
              <a:defRPr/>
            </a:pPr>
            <a:r>
              <a:rPr lang="en-US" altLang="ja-JP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Standard experiments:  </a:t>
            </a:r>
            <a:r>
              <a:rPr lang="en-US" altLang="ja-JP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Proton/alpha resonant scattering, direct (</a:t>
            </a:r>
            <a:r>
              <a:rPr lang="en-US" altLang="ja-JP" sz="1800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altLang="ja-JP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,p</a:t>
            </a:r>
            <a:r>
              <a:rPr lang="en-US" altLang="ja-JP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reaction measurement using an active target (GEM-MSTPC) 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Blip>
                <a:blip r:embed="rId2"/>
              </a:buBlip>
              <a:defRPr/>
            </a:pPr>
            <a:r>
              <a:rPr lang="en-US" altLang="ja-JP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GEM-MSTPC</a:t>
            </a:r>
          </a:p>
          <a:p>
            <a:pPr lvl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Has been used in several (</a:t>
            </a:r>
            <a:r>
              <a:rPr lang="en-US" altLang="ja-JP" sz="1800" dirty="0" err="1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ja-JP" sz="1800" dirty="0" err="1" smtClean="0">
                <a:latin typeface="Arial" pitchFamily="34" charset="0"/>
                <a:cs typeface="Arial" pitchFamily="34" charset="0"/>
              </a:rPr>
              <a:t>,p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) measurements, and recently also for </a:t>
            </a:r>
            <a:r>
              <a:rPr lang="en-US" altLang="ja-JP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alpha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decay  measurement of </a:t>
            </a:r>
            <a:r>
              <a:rPr lang="en-US" altLang="ja-JP" sz="1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n-US" altLang="ja-JP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N. </a:t>
            </a:r>
            <a:endParaRPr lang="en-US" altLang="ja-JP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Blip>
                <a:blip r:embed="rId2"/>
              </a:buBlip>
              <a:defRPr/>
            </a:pPr>
            <a:r>
              <a:rPr lang="en-US" altLang="ja-JP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Resonant elastic scattering</a:t>
            </a:r>
          </a:p>
          <a:p>
            <a:pPr lvl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ja-JP" sz="1800" baseline="30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Li+</a:t>
            </a:r>
            <a:r>
              <a:rPr lang="en-US" altLang="ja-JP" sz="18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altLang="ja-JP" sz="1800" baseline="30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Be+</a:t>
            </a:r>
            <a:r>
              <a:rPr lang="en-US" altLang="ja-JP" sz="18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…strong resonances were observed. The “thick target method with inverse kinematics” could be applied to many nuclides. We can study astrophysical reactions and </a:t>
            </a:r>
            <a:r>
              <a:rPr lang="en-US" altLang="ja-JP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alpha-cluster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 structures.</a:t>
            </a:r>
          </a:p>
          <a:p>
            <a:pPr lvl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ja-JP" sz="1800" baseline="30000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Na/</a:t>
            </a:r>
            <a:r>
              <a:rPr lang="en-US" altLang="ja-JP" sz="1800" baseline="30000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Na+p…proton resonant scattering to study astrophysical reactions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altLang="ja-JP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Reaction mechanism study</a:t>
            </a:r>
          </a:p>
          <a:p>
            <a:pPr marL="0" indent="0">
              <a:buNone/>
              <a:defRPr/>
            </a:pPr>
            <a:r>
              <a:rPr lang="en-US" altLang="ja-JP" sz="1800" baseline="30000" dirty="0" smtClean="0">
                <a:latin typeface="Arial" pitchFamily="34" charset="0"/>
                <a:cs typeface="Arial" pitchFamily="34" charset="0"/>
              </a:rPr>
              <a:t>     8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B+Pb 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elastic scattering has been measured for 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studying 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reaction mechanism.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altLang="ja-JP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 welcome new users and new ideas!</a:t>
            </a:r>
          </a:p>
          <a:p>
            <a:pPr>
              <a:buFont typeface="Arial" pitchFamily="34" charset="0"/>
              <a:buNone/>
              <a:defRPr/>
            </a:pPr>
            <a:endParaRPr lang="en-US" altLang="ja-JP" sz="1800" dirty="0" smtClean="0">
              <a:solidFill>
                <a:srgbClr val="FF0000"/>
              </a:solidFill>
            </a:endParaRPr>
          </a:p>
        </p:txBody>
      </p:sp>
      <p:sp>
        <p:nvSpPr>
          <p:cNvPr id="39941" name="日付プレースホルダ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400" smtClean="0">
                <a:latin typeface="Arial" pitchFamily="34" charset="0"/>
              </a:rPr>
              <a:t>2014 Jun</a:t>
            </a:r>
            <a:endParaRPr lang="en-US" altLang="ja-JP" sz="1400" dirty="0">
              <a:latin typeface="Arial" pitchFamily="34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ARIS2014</a:t>
            </a:r>
            <a:endParaRPr lang="ja-JP" altLang="ja-JP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134.160.49.123\yamag\pres\2009_10_Hawaii\RIBF_birdfig_CRI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85938"/>
            <a:ext cx="7248525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CRIB in RIBF</a:t>
            </a:r>
            <a:endParaRPr lang="ja-JP" altLang="en-US" dirty="0"/>
          </a:p>
        </p:txBody>
      </p:sp>
      <p:sp>
        <p:nvSpPr>
          <p:cNvPr id="12292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75" y="857250"/>
            <a:ext cx="7772400" cy="5105400"/>
          </a:xfrm>
        </p:spPr>
        <p:txBody>
          <a:bodyPr/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AVF alone, operation cost ~1/10 of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BigRIPS</a:t>
            </a:r>
            <a:r>
              <a:rPr lang="en-US" altLang="ja-JP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ja-JP" sz="2400" dirty="0" smtClean="0"/>
              <a:t>Ion source / AVF/ CRIB…have been developed under CNS-RIKEN collaboration (joint venture).</a:t>
            </a:r>
          </a:p>
          <a:p>
            <a:endParaRPr lang="ja-JP" altLang="en-US" dirty="0" smtClean="0"/>
          </a:p>
        </p:txBody>
      </p:sp>
      <p:sp>
        <p:nvSpPr>
          <p:cNvPr id="12295" name="日付プレースホルダ 6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400" smtClean="0">
                <a:solidFill>
                  <a:srgbClr val="000000"/>
                </a:solidFill>
                <a:latin typeface="Arial" pitchFamily="34" charset="0"/>
              </a:rPr>
              <a:t>2014 Jun</a:t>
            </a:r>
            <a:endParaRPr lang="en-US" altLang="ja-JP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9574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ARIS2014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2293" name="テキスト ボックス 7"/>
          <p:cNvSpPr txBox="1">
            <a:spLocks noChangeArrowheads="1"/>
          </p:cNvSpPr>
          <p:nvPr/>
        </p:nvSpPr>
        <p:spPr bwMode="auto">
          <a:xfrm>
            <a:off x="2357438" y="3429000"/>
            <a:ext cx="10001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1600" dirty="0">
                <a:solidFill>
                  <a:srgbClr val="FF6699"/>
                </a:solidFill>
                <a:latin typeface="Arial Unicode MS" pitchFamily="50" charset="-128"/>
              </a:rPr>
              <a:t>AVF</a:t>
            </a:r>
            <a:endParaRPr lang="ja-JP" altLang="en-US" sz="1600" dirty="0">
              <a:solidFill>
                <a:srgbClr val="FF6699"/>
              </a:solidFill>
              <a:latin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801416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\\133.11.152.123\yamag\exp\nucl_chart\CRIB_bea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81075"/>
            <a:ext cx="528955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日付プレースホルダ 8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400" smtClean="0">
                <a:solidFill>
                  <a:srgbClr val="000000"/>
                </a:solidFill>
                <a:latin typeface="Arial" pitchFamily="34" charset="0"/>
              </a:rPr>
              <a:t>2014 Jun</a:t>
            </a:r>
            <a:endParaRPr lang="en-US" altLang="ja-JP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19" name="フッター プレースホルダ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zh-CN" sz="1200" smtClean="0">
                <a:solidFill>
                  <a:srgbClr val="000000"/>
                </a:solidFill>
                <a:latin typeface="Arial Unicode MS" pitchFamily="50" charset="-128"/>
              </a:rPr>
              <a:t>ARIS2014</a:t>
            </a:r>
            <a:endParaRPr lang="en-US" altLang="ja-JP" sz="1200" dirty="0">
              <a:solidFill>
                <a:srgbClr val="000000"/>
              </a:solidFill>
              <a:latin typeface="Arial Unicode MS" pitchFamily="50" charset="-128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561657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ja-JP" sz="2800" b="1" dirty="0" smtClean="0"/>
              <a:t>Low-Energy RI beam Productions at CRIB</a:t>
            </a:r>
          </a:p>
        </p:txBody>
      </p:sp>
      <p:sp>
        <p:nvSpPr>
          <p:cNvPr id="13316" name="Text Box 95"/>
          <p:cNvSpPr txBox="1">
            <a:spLocks noChangeArrowheads="1"/>
          </p:cNvSpPr>
          <p:nvPr/>
        </p:nvSpPr>
        <p:spPr bwMode="auto">
          <a:xfrm>
            <a:off x="533400" y="3587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ja-JP" sz="2800" b="1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338016" name="Text Box 96"/>
          <p:cNvSpPr txBox="1">
            <a:spLocks noChangeArrowheads="1"/>
          </p:cNvSpPr>
          <p:nvPr/>
        </p:nvSpPr>
        <p:spPr bwMode="auto">
          <a:xfrm>
            <a:off x="179388" y="1557338"/>
            <a:ext cx="3313112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333333"/>
                </a:solidFill>
                <a:ea typeface="ＭＳ Ｐゴシック" pitchFamily="50" charset="-128"/>
              </a:rPr>
              <a:t>Direct reactions such as </a:t>
            </a:r>
            <a:r>
              <a:rPr lang="en-US" altLang="ja-JP" sz="2000" b="1" dirty="0">
                <a:solidFill>
                  <a:srgbClr val="0000FF"/>
                </a:solidFill>
                <a:ea typeface="ＭＳ Ｐゴシック" pitchFamily="50" charset="-128"/>
              </a:rPr>
              <a:t>(</a:t>
            </a:r>
            <a:r>
              <a:rPr lang="en-US" altLang="ja-JP" sz="2000" b="1" dirty="0" err="1">
                <a:solidFill>
                  <a:srgbClr val="0000FF"/>
                </a:solidFill>
                <a:ea typeface="ＭＳ Ｐゴシック" pitchFamily="50" charset="-128"/>
              </a:rPr>
              <a:t>p,n</a:t>
            </a:r>
            <a:r>
              <a:rPr lang="en-US" altLang="ja-JP" sz="2000" b="1" dirty="0">
                <a:solidFill>
                  <a:srgbClr val="0000FF"/>
                </a:solidFill>
                <a:ea typeface="ＭＳ Ｐゴシック" pitchFamily="50" charset="-128"/>
              </a:rPr>
              <a:t>)</a:t>
            </a:r>
            <a:r>
              <a:rPr lang="en-US" altLang="ja-JP" sz="2000" b="1" dirty="0">
                <a:solidFill>
                  <a:srgbClr val="000000"/>
                </a:solidFill>
                <a:ea typeface="ＭＳ Ｐゴシック" pitchFamily="50" charset="-128"/>
              </a:rPr>
              <a:t>, </a:t>
            </a:r>
            <a:r>
              <a:rPr lang="en-US" altLang="ja-JP" sz="2000" b="1" dirty="0">
                <a:solidFill>
                  <a:srgbClr val="009900"/>
                </a:solidFill>
                <a:ea typeface="ＭＳ Ｐゴシック" pitchFamily="50" charset="-128"/>
              </a:rPr>
              <a:t>(</a:t>
            </a:r>
            <a:r>
              <a:rPr lang="en-US" altLang="ja-JP" sz="2000" b="1" dirty="0" err="1">
                <a:solidFill>
                  <a:srgbClr val="009900"/>
                </a:solidFill>
                <a:ea typeface="ＭＳ Ｐゴシック" pitchFamily="50" charset="-128"/>
              </a:rPr>
              <a:t>d,p</a:t>
            </a:r>
            <a:r>
              <a:rPr lang="en-US" altLang="ja-JP" sz="2000" b="1" dirty="0">
                <a:solidFill>
                  <a:srgbClr val="009900"/>
                </a:solidFill>
                <a:ea typeface="ＭＳ Ｐゴシック" pitchFamily="50" charset="-128"/>
              </a:rPr>
              <a:t>)</a:t>
            </a:r>
            <a:r>
              <a:rPr lang="en-US" altLang="ja-JP" sz="2000" dirty="0">
                <a:solidFill>
                  <a:srgbClr val="000000"/>
                </a:solidFill>
                <a:ea typeface="ＭＳ Ｐゴシック" pitchFamily="50" charset="-128"/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  <a:ea typeface="ＭＳ Ｐゴシック" pitchFamily="50" charset="-128"/>
              </a:rPr>
              <a:t>and</a:t>
            </a:r>
            <a:r>
              <a:rPr lang="en-US" altLang="ja-JP" sz="2000" dirty="0">
                <a:solidFill>
                  <a:srgbClr val="000000"/>
                </a:solidFill>
                <a:ea typeface="ＭＳ Ｐゴシック" pitchFamily="50" charset="-128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ea typeface="ＭＳ Ｐゴシック" pitchFamily="50" charset="-128"/>
              </a:rPr>
              <a:t>(</a:t>
            </a:r>
            <a:r>
              <a:rPr lang="en-US" altLang="ja-JP" sz="2000" b="1" baseline="30000" dirty="0">
                <a:solidFill>
                  <a:srgbClr val="FF0000"/>
                </a:solidFill>
                <a:ea typeface="ＭＳ Ｐゴシック" pitchFamily="50" charset="-128"/>
              </a:rPr>
              <a:t>3</a:t>
            </a:r>
            <a:r>
              <a:rPr lang="en-US" altLang="ja-JP" sz="2000" b="1" dirty="0">
                <a:solidFill>
                  <a:srgbClr val="FF0000"/>
                </a:solidFill>
                <a:ea typeface="ＭＳ Ｐゴシック" pitchFamily="50" charset="-128"/>
              </a:rPr>
              <a:t>He,n)</a:t>
            </a:r>
            <a:r>
              <a:rPr lang="en-US" altLang="ja-JP" sz="2000" dirty="0">
                <a:solidFill>
                  <a:srgbClr val="000000"/>
                </a:solidFill>
                <a:ea typeface="ＭＳ Ｐゴシック" pitchFamily="50" charset="-128"/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  <a:ea typeface="ＭＳ Ｐゴシック" pitchFamily="50" charset="-128"/>
              </a:rPr>
              <a:t>in inverse kinematics are mainly used for the production….</a:t>
            </a:r>
            <a:r>
              <a:rPr lang="en-US" altLang="ja-JP" sz="2000" b="1" dirty="0">
                <a:solidFill>
                  <a:srgbClr val="3333CC"/>
                </a:solidFill>
                <a:ea typeface="ＭＳ Ｐゴシック" pitchFamily="50" charset="-128"/>
              </a:rPr>
              <a:t>large cross section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ja-JP" sz="2200" b="1" dirty="0">
              <a:solidFill>
                <a:srgbClr val="000000"/>
              </a:solidFill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200" b="1" dirty="0">
                <a:solidFill>
                  <a:srgbClr val="000000"/>
                </a:solidFill>
              </a:rPr>
              <a:t>Many </a:t>
            </a:r>
            <a:r>
              <a:rPr lang="en-US" altLang="ja-JP" sz="2200" b="1" dirty="0">
                <a:solidFill>
                  <a:srgbClr val="FF0000"/>
                </a:solidFill>
              </a:rPr>
              <a:t>RI beams</a:t>
            </a:r>
            <a:r>
              <a:rPr lang="en-US" altLang="ja-JP" sz="2200" b="1" dirty="0">
                <a:solidFill>
                  <a:srgbClr val="000000"/>
                </a:solidFill>
              </a:rPr>
              <a:t> have been produced at CRIB: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200" b="1" dirty="0">
                <a:solidFill>
                  <a:srgbClr val="000000"/>
                </a:solidFill>
                <a:ea typeface="ＭＳ Ｐゴシック" pitchFamily="50" charset="-128"/>
              </a:rPr>
              <a:t>typically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50" charset="-128"/>
              </a:rPr>
              <a:t> 10</a:t>
            </a:r>
            <a:r>
              <a:rPr lang="en-US" altLang="ja-JP" sz="2200" b="1" baseline="30000" dirty="0">
                <a:solidFill>
                  <a:srgbClr val="FF0000"/>
                </a:solidFill>
                <a:ea typeface="ＭＳ Ｐゴシック" pitchFamily="50" charset="-128"/>
              </a:rPr>
              <a:t>4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50" charset="-128"/>
              </a:rPr>
              <a:t>-10</a:t>
            </a:r>
            <a:r>
              <a:rPr lang="en-US" altLang="ja-JP" sz="2200" b="1" baseline="30000" dirty="0">
                <a:solidFill>
                  <a:srgbClr val="FF0000"/>
                </a:solidFill>
                <a:ea typeface="ＭＳ Ｐゴシック" pitchFamily="50" charset="-128"/>
              </a:rPr>
              <a:t>6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200" b="1" dirty="0" err="1">
                <a:solidFill>
                  <a:srgbClr val="000000"/>
                </a:solidFill>
                <a:ea typeface="ＭＳ Ｐゴシック" pitchFamily="50" charset="-128"/>
              </a:rPr>
              <a:t>pps</a:t>
            </a:r>
            <a:endParaRPr lang="en-US" altLang="ja-JP" sz="2200" b="1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13318" name="テキスト ボックス 101"/>
          <p:cNvSpPr txBox="1">
            <a:spLocks noChangeArrowheads="1"/>
          </p:cNvSpPr>
          <p:nvPr/>
        </p:nvSpPr>
        <p:spPr bwMode="auto">
          <a:xfrm>
            <a:off x="5651500" y="5445125"/>
            <a:ext cx="3168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>
                <a:solidFill>
                  <a:srgbClr val="FF0000"/>
                </a:solidFill>
                <a:latin typeface="Swis721 Blk BT"/>
              </a:rPr>
              <a:t>RI beam at CRIB </a:t>
            </a:r>
            <a:r>
              <a:rPr lang="en-US" altLang="ja-JP">
                <a:solidFill>
                  <a:srgbClr val="000000"/>
                </a:solidFill>
                <a:latin typeface="Swis721 Blk BT"/>
              </a:rPr>
              <a:t>/</a:t>
            </a:r>
          </a:p>
          <a:p>
            <a:pPr eaLnBrk="1" hangingPunct="1">
              <a:buFontTx/>
              <a:buNone/>
            </a:pPr>
            <a:r>
              <a:rPr lang="en-US" altLang="ja-JP">
                <a:solidFill>
                  <a:srgbClr val="00B0F0"/>
                </a:solidFill>
                <a:latin typeface="Swis721 Blk BT"/>
              </a:rPr>
              <a:t>Stable nuclei</a:t>
            </a:r>
            <a:endParaRPr lang="ja-JP" altLang="en-US">
              <a:solidFill>
                <a:srgbClr val="00B0F0"/>
              </a:solidFill>
              <a:latin typeface="Swis721 Blk BT"/>
            </a:endParaRPr>
          </a:p>
        </p:txBody>
      </p:sp>
      <p:sp>
        <p:nvSpPr>
          <p:cNvPr id="2" name="星 5 1"/>
          <p:cNvSpPr/>
          <p:nvPr/>
        </p:nvSpPr>
        <p:spPr bwMode="auto">
          <a:xfrm rot="1141522">
            <a:off x="5491366" y="3344265"/>
            <a:ext cx="432668" cy="411591"/>
          </a:xfrm>
          <a:prstGeom prst="star5">
            <a:avLst/>
          </a:prstGeom>
          <a:solidFill>
            <a:srgbClr val="FF0000">
              <a:alpha val="2902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ＲＦＰシリウス-Ｍ" pitchFamily="2" charset="-128"/>
            </a:endParaRPr>
          </a:p>
        </p:txBody>
      </p:sp>
      <p:sp>
        <p:nvSpPr>
          <p:cNvPr id="10" name="星 5 9"/>
          <p:cNvSpPr/>
          <p:nvPr/>
        </p:nvSpPr>
        <p:spPr bwMode="auto">
          <a:xfrm rot="1141522">
            <a:off x="5158485" y="4644017"/>
            <a:ext cx="432668" cy="411591"/>
          </a:xfrm>
          <a:prstGeom prst="star5">
            <a:avLst/>
          </a:prstGeom>
          <a:solidFill>
            <a:srgbClr val="FF0000">
              <a:alpha val="2902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ＲＦＰシリウス-Ｍ" pitchFamily="2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82193" y="3114168"/>
            <a:ext cx="199643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kumimoji="1" lang="en-US" altLang="ja-JP" sz="1800" dirty="0" smtClean="0">
                <a:solidFill>
                  <a:srgbClr val="FF0000"/>
                </a:solidFill>
                <a:latin typeface="+mj-lt"/>
              </a:rPr>
              <a:t>2013 Dec. </a:t>
            </a:r>
            <a:r>
              <a:rPr kumimoji="1" lang="en-US" altLang="ja-JP" sz="1800" baseline="30000" dirty="0" smtClean="0">
                <a:solidFill>
                  <a:srgbClr val="FF0000"/>
                </a:solidFill>
              </a:rPr>
              <a:t>15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O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76604" y="5531886"/>
            <a:ext cx="199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kumimoji="1" lang="en-US" altLang="ja-JP" sz="1800" dirty="0" smtClean="0">
                <a:solidFill>
                  <a:srgbClr val="FF0000"/>
                </a:solidFill>
                <a:latin typeface="+mj-lt"/>
              </a:rPr>
              <a:t>2014 Jan.</a:t>
            </a:r>
          </a:p>
          <a:p>
            <a:pPr>
              <a:buNone/>
            </a:pPr>
            <a:r>
              <a:rPr kumimoji="1" lang="en-US" altLang="ja-JP" sz="1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kumimoji="1" lang="en-US" altLang="ja-JP" sz="1800" baseline="30000" dirty="0" smtClean="0">
                <a:solidFill>
                  <a:srgbClr val="FF0000"/>
                </a:solidFill>
              </a:rPr>
              <a:t>10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Be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2917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Cryogenic target: design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>
          <a:xfrm>
            <a:off x="5795963" y="981075"/>
            <a:ext cx="3348037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400" smtClean="0"/>
              <a:t>Features: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>
                <a:solidFill>
                  <a:schemeClr val="accent2"/>
                </a:solidFill>
              </a:rPr>
              <a:t>Lq. N</a:t>
            </a:r>
            <a:r>
              <a:rPr lang="en-US" altLang="ja-JP" sz="2400" baseline="-25000" smtClean="0">
                <a:solidFill>
                  <a:schemeClr val="accent2"/>
                </a:solidFill>
              </a:rPr>
              <a:t>2</a:t>
            </a:r>
            <a:r>
              <a:rPr lang="en-US" altLang="ja-JP" sz="2400" smtClean="0">
                <a:solidFill>
                  <a:schemeClr val="accent2"/>
                </a:solidFill>
              </a:rPr>
              <a:t> cooling</a:t>
            </a:r>
            <a:r>
              <a:rPr lang="en-US" altLang="ja-JP" sz="2400" smtClean="0"/>
              <a:t> (automatic refill)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400" smtClean="0"/>
              <a:t>    for the better cooling power  (~100 W) and thicker target.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>
                <a:solidFill>
                  <a:schemeClr val="accent2"/>
                </a:solidFill>
              </a:rPr>
              <a:t>Forced target gas flow</a:t>
            </a:r>
            <a:r>
              <a:rPr lang="en-US" altLang="ja-JP" sz="2400" smtClean="0"/>
              <a:t> (&gt;30 l/min) to have a better cooling, and to avoid target thickness reduction by the high-current beam.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>
                <a:solidFill>
                  <a:schemeClr val="accent2"/>
                </a:solidFill>
              </a:rPr>
              <a:t>Oxygen density monitoring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 Jun</a:t>
            </a:r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ARIS2014</a:t>
            </a:r>
            <a:endParaRPr lang="ja-JP" altLang="ja-JP" dirty="0"/>
          </a:p>
        </p:txBody>
      </p:sp>
      <p:pic>
        <p:nvPicPr>
          <p:cNvPr id="6151" name="Picture 4" descr="cooled_target_design_view_v2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58721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50290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dirty="0" smtClean="0"/>
              <a:t>Intense secondary beam production using </a:t>
            </a:r>
            <a:br>
              <a:rPr lang="en-US" altLang="ja-JP" sz="2800" dirty="0" smtClean="0"/>
            </a:br>
            <a:r>
              <a:rPr lang="en-US" altLang="ja-JP" sz="2800" dirty="0" smtClean="0"/>
              <a:t>cryogenic gas  target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3779838" y="981075"/>
            <a:ext cx="5113337" cy="51117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 </a:t>
            </a:r>
            <a:r>
              <a:rPr lang="en-US" altLang="ja-JP" sz="2400" dirty="0" smtClean="0">
                <a:solidFill>
                  <a:srgbClr val="009900"/>
                </a:solidFill>
              </a:rPr>
              <a:t>H</a:t>
            </a:r>
            <a:r>
              <a:rPr lang="en-US" altLang="ja-JP" sz="2400" baseline="-25000" dirty="0" smtClean="0">
                <a:solidFill>
                  <a:srgbClr val="009900"/>
                </a:solidFill>
              </a:rPr>
              <a:t>2</a:t>
            </a:r>
            <a:r>
              <a:rPr lang="en-US" altLang="ja-JP" sz="2400" dirty="0" smtClean="0"/>
              <a:t> gas target of 760 </a:t>
            </a:r>
            <a:r>
              <a:rPr lang="en-US" altLang="ja-JP" sz="2400" dirty="0" err="1" smtClean="0"/>
              <a:t>Torr</a:t>
            </a:r>
            <a:r>
              <a:rPr lang="en-US" altLang="ja-JP" sz="2400" dirty="0" smtClean="0"/>
              <a:t> and 80 mm-long worked at </a:t>
            </a:r>
            <a:r>
              <a:rPr lang="en-US" altLang="ja-JP" sz="2400" dirty="0" smtClean="0">
                <a:solidFill>
                  <a:srgbClr val="FF0000"/>
                </a:solidFill>
              </a:rPr>
              <a:t>85K</a:t>
            </a:r>
            <a:r>
              <a:rPr lang="en-US" altLang="ja-JP" sz="2400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>
                <a:solidFill>
                  <a:schemeClr val="tx2"/>
                </a:solidFill>
              </a:rPr>
              <a:t>stably</a:t>
            </a:r>
            <a:r>
              <a:rPr lang="en-US" altLang="ja-JP" sz="2400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>
                <a:solidFill>
                  <a:schemeClr val="tx2"/>
                </a:solidFill>
              </a:rPr>
              <a:t>for a</a:t>
            </a:r>
            <a:r>
              <a:rPr lang="en-US" altLang="ja-JP" sz="2400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baseline="30000" dirty="0" smtClean="0">
                <a:solidFill>
                  <a:srgbClr val="009900"/>
                </a:solidFill>
              </a:rPr>
              <a:t>7</a:t>
            </a:r>
            <a:r>
              <a:rPr lang="en-US" altLang="ja-JP" sz="2400" dirty="0" smtClean="0">
                <a:solidFill>
                  <a:srgbClr val="009900"/>
                </a:solidFill>
              </a:rPr>
              <a:t>Li</a:t>
            </a:r>
            <a:r>
              <a:rPr lang="en-US" altLang="ja-JP" sz="2400" baseline="30000" dirty="0" smtClean="0">
                <a:solidFill>
                  <a:srgbClr val="009900"/>
                </a:solidFill>
              </a:rPr>
              <a:t>2+</a:t>
            </a:r>
            <a:r>
              <a:rPr lang="en-US" altLang="ja-JP" sz="2400" dirty="0" smtClean="0">
                <a:solidFill>
                  <a:srgbClr val="009900"/>
                </a:solidFill>
              </a:rPr>
              <a:t> </a:t>
            </a:r>
            <a:r>
              <a:rPr lang="en-US" altLang="ja-JP" sz="2400" dirty="0" smtClean="0"/>
              <a:t>beam of 1.3 </a:t>
            </a:r>
            <a:r>
              <a:rPr lang="en-US" altLang="ja-JP" sz="2400" dirty="0" err="1" smtClean="0"/>
              <a:t>pμA</a:t>
            </a:r>
            <a:r>
              <a:rPr lang="en-US" altLang="ja-JP" sz="2400" dirty="0" smtClean="0"/>
              <a:t>. (which deposits heat of </a:t>
            </a:r>
            <a:r>
              <a:rPr lang="en-US" altLang="ja-JP" sz="2400" dirty="0" smtClean="0">
                <a:solidFill>
                  <a:srgbClr val="FF0000"/>
                </a:solidFill>
              </a:rPr>
              <a:t>7.4W</a:t>
            </a:r>
            <a:r>
              <a:rPr lang="en-US" altLang="ja-JP" sz="2400" dirty="0" smtClean="0">
                <a:solidFill>
                  <a:schemeClr val="tx2"/>
                </a:solidFill>
              </a:rPr>
              <a:t>).</a:t>
            </a:r>
          </a:p>
          <a:p>
            <a:pPr eaLnBrk="1" hangingPunct="1">
              <a:defRPr/>
            </a:pPr>
            <a:r>
              <a:rPr lang="en-US" altLang="ja-JP" sz="2400" dirty="0" smtClean="0"/>
              <a:t>Secondary beam: </a:t>
            </a:r>
            <a:r>
              <a:rPr lang="en-US" altLang="ja-JP" sz="2400" baseline="30000" dirty="0" smtClean="0">
                <a:solidFill>
                  <a:srgbClr val="009900"/>
                </a:solidFill>
              </a:rPr>
              <a:t>7</a:t>
            </a:r>
            <a:r>
              <a:rPr lang="en-US" altLang="ja-JP" sz="2400" dirty="0" smtClean="0">
                <a:solidFill>
                  <a:srgbClr val="009900"/>
                </a:solidFill>
              </a:rPr>
              <a:t>Be</a:t>
            </a:r>
            <a:r>
              <a:rPr lang="en-US" altLang="ja-JP" sz="2400" baseline="30000" dirty="0" smtClean="0">
                <a:solidFill>
                  <a:srgbClr val="009900"/>
                </a:solidFill>
              </a:rPr>
              <a:t>4+</a:t>
            </a:r>
            <a:r>
              <a:rPr lang="en-US" altLang="ja-JP" sz="2400" dirty="0" smtClean="0">
                <a:solidFill>
                  <a:srgbClr val="009900"/>
                </a:solidFill>
              </a:rPr>
              <a:t> </a:t>
            </a:r>
            <a:r>
              <a:rPr lang="en-US" altLang="ja-JP" sz="2400" dirty="0" smtClean="0">
                <a:solidFill>
                  <a:schemeClr val="tx2"/>
                </a:solidFill>
              </a:rPr>
              <a:t>at</a:t>
            </a:r>
            <a:r>
              <a:rPr lang="en-US" altLang="ja-JP" sz="2400" dirty="0" smtClean="0">
                <a:solidFill>
                  <a:srgbClr val="009900"/>
                </a:solidFill>
              </a:rPr>
              <a:t> 4.0 </a:t>
            </a:r>
            <a:r>
              <a:rPr lang="en-US" altLang="ja-JP" sz="2400" dirty="0" err="1" smtClean="0">
                <a:solidFill>
                  <a:srgbClr val="009900"/>
                </a:solidFill>
              </a:rPr>
              <a:t>MeV</a:t>
            </a:r>
            <a:r>
              <a:rPr lang="en-US" altLang="ja-JP" sz="2400" dirty="0" smtClean="0">
                <a:solidFill>
                  <a:srgbClr val="009900"/>
                </a:solidFill>
              </a:rPr>
              <a:t>/u</a:t>
            </a:r>
            <a:r>
              <a:rPr lang="en-US" altLang="ja-JP" sz="2400" dirty="0" smtClean="0"/>
              <a:t>, purity </a:t>
            </a:r>
            <a:r>
              <a:rPr lang="en-US" altLang="ja-JP" sz="2400" dirty="0" smtClean="0">
                <a:solidFill>
                  <a:srgbClr val="FF0000"/>
                </a:solidFill>
              </a:rPr>
              <a:t>75%</a:t>
            </a:r>
            <a:r>
              <a:rPr lang="en-US" altLang="ja-JP" sz="2400" dirty="0" smtClean="0"/>
              <a:t> (without degrader/ WF),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ja-JP" sz="2400" dirty="0" smtClean="0">
                <a:solidFill>
                  <a:srgbClr val="FF0000"/>
                </a:solidFill>
              </a:rPr>
              <a:t>2x10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8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pps</a:t>
            </a:r>
            <a:r>
              <a:rPr lang="en-US" altLang="ja-JP" sz="2400" dirty="0" smtClean="0"/>
              <a:t> was achieved.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ja-JP" sz="2000" i="1" dirty="0" smtClean="0"/>
              <a:t>           H. Yamaguchi et al., NIMA (2008)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ja-JP" sz="2000" i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ja-JP" sz="2000" i="1" dirty="0" smtClean="0">
                <a:solidFill>
                  <a:schemeClr val="bg1"/>
                </a:solidFill>
              </a:rPr>
              <a:t>Price of  </a:t>
            </a:r>
            <a:r>
              <a:rPr lang="en-US" altLang="ja-JP" sz="2000" i="1" baseline="30000" dirty="0" smtClean="0">
                <a:solidFill>
                  <a:schemeClr val="bg1"/>
                </a:solidFill>
              </a:rPr>
              <a:t>3</a:t>
            </a:r>
            <a:r>
              <a:rPr lang="en-US" altLang="ja-JP" sz="2000" i="1" dirty="0" smtClean="0">
                <a:solidFill>
                  <a:schemeClr val="bg1"/>
                </a:solidFill>
              </a:rPr>
              <a:t>He gas became 10  times higher since 2008….a recycling system for </a:t>
            </a:r>
            <a:r>
              <a:rPr lang="en-US" altLang="ja-JP" sz="2000" i="1" baseline="30000" dirty="0" smtClean="0">
                <a:solidFill>
                  <a:schemeClr val="bg1"/>
                </a:solidFill>
              </a:rPr>
              <a:t>3</a:t>
            </a:r>
            <a:r>
              <a:rPr lang="en-US" altLang="ja-JP" sz="2000" i="1" dirty="0" smtClean="0">
                <a:solidFill>
                  <a:schemeClr val="bg1"/>
                </a:solidFill>
              </a:rPr>
              <a:t>He gas was built.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ja-JP" sz="2000" i="1" dirty="0" smtClean="0"/>
          </a:p>
        </p:txBody>
      </p:sp>
      <p:sp>
        <p:nvSpPr>
          <p:cNvPr id="16391" name="日付プレースホルダ 6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400" smtClean="0">
                <a:solidFill>
                  <a:srgbClr val="000000"/>
                </a:solidFill>
                <a:latin typeface="Arial" pitchFamily="34" charset="0"/>
              </a:rPr>
              <a:t>2014 Jun</a:t>
            </a:r>
            <a:endParaRPr lang="en-US" altLang="ja-JP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39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0">
              <a:defRPr/>
            </a:pPr>
            <a:r>
              <a:rPr lang="en-US" altLang="ja-JP" smtClean="0">
                <a:solidFill>
                  <a:srgbClr val="000000"/>
                </a:solidFill>
              </a:rPr>
              <a:t>ARIS2014</a:t>
            </a:r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6389" name="Picture 4" descr="IMG_0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2755900" cy="3673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5" descr="DSC00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24400"/>
            <a:ext cx="1990725" cy="14938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9289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International collaborations at CRIB</a:t>
            </a:r>
            <a:endParaRPr lang="ja-JP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 dirty="0" smtClean="0"/>
              <a:t>CRIB experiments performed in 2007-2011,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2400" dirty="0" smtClean="0"/>
              <a:t> by collaborated members of CNS and other institutes: </a:t>
            </a:r>
          </a:p>
        </p:txBody>
      </p:sp>
      <p:sp>
        <p:nvSpPr>
          <p:cNvPr id="18438" name="日付プレースホルダ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eaLnBrk="1" hangingPunct="1"/>
            <a:r>
              <a:rPr lang="en-US" altLang="ja-JP" sz="1400" smtClean="0">
                <a:solidFill>
                  <a:srgbClr val="000000"/>
                </a:solidFill>
                <a:latin typeface="Arial" pitchFamily="34" charset="0"/>
              </a:rPr>
              <a:t>2014 Jun</a:t>
            </a:r>
            <a:endParaRPr lang="en-US" altLang="ja-JP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5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0">
              <a:defRPr/>
            </a:pPr>
            <a:r>
              <a:rPr lang="en-US" altLang="ja-JP" smtClean="0">
                <a:solidFill>
                  <a:srgbClr val="000000"/>
                </a:solidFill>
              </a:rPr>
              <a:t>ARIS2014</a:t>
            </a:r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8437" name="Picture 9" descr="\\133.11.152.123\yamag\pres\2011_06_PAC\worldmap_col_2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7850187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58761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Recent research projects (2010-present)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 Jun</a:t>
            </a:r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ARIS2014</a:t>
            </a:r>
            <a:endParaRPr lang="ja-JP" altLang="ja-JP" dirty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68313" y="908050"/>
            <a:ext cx="8137525" cy="605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ＲＦＰシリウス-Ｍ" pitchFamily="2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1600" dirty="0">
                <a:solidFill>
                  <a:schemeClr val="accent2"/>
                </a:solidFill>
              </a:rPr>
              <a:t>Proton/alpha resonant scattering</a:t>
            </a:r>
          </a:p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ja-JP" sz="1600" baseline="30000" dirty="0"/>
              <a:t>26</a:t>
            </a:r>
            <a:r>
              <a:rPr lang="en-US" altLang="ja-JP" sz="1600" dirty="0"/>
              <a:t>Si+p </a:t>
            </a:r>
            <a:r>
              <a:rPr lang="en-US" altLang="ja-JP" sz="1600" dirty="0">
                <a:solidFill>
                  <a:srgbClr val="00B050"/>
                </a:solidFill>
              </a:rPr>
              <a:t>(Collaborated with Chung-</a:t>
            </a:r>
            <a:r>
              <a:rPr lang="en-US" altLang="ja-JP" sz="1600" dirty="0" err="1">
                <a:solidFill>
                  <a:srgbClr val="00B050"/>
                </a:solidFill>
              </a:rPr>
              <a:t>Ang</a:t>
            </a:r>
            <a:r>
              <a:rPr lang="en-US" altLang="ja-JP" sz="1600" dirty="0">
                <a:solidFill>
                  <a:srgbClr val="00B050"/>
                </a:solidFill>
              </a:rPr>
              <a:t>, Korea) </a:t>
            </a:r>
            <a:r>
              <a:rPr lang="en-US" altLang="ja-JP" sz="1600" dirty="0"/>
              <a:t>H.S. Jung et al., published at </a:t>
            </a:r>
            <a:r>
              <a:rPr lang="en-US" altLang="ja-JP" sz="1600" dirty="0">
                <a:solidFill>
                  <a:srgbClr val="FF0000"/>
                </a:solidFill>
              </a:rPr>
              <a:t>PRC (2012).</a:t>
            </a:r>
          </a:p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ja-JP" sz="1600" baseline="30000" dirty="0"/>
              <a:t>7</a:t>
            </a:r>
            <a:r>
              <a:rPr lang="en-US" altLang="ja-JP" sz="1600" dirty="0"/>
              <a:t>Li/</a:t>
            </a:r>
            <a:r>
              <a:rPr lang="en-US" altLang="ja-JP" sz="1600" baseline="30000" dirty="0"/>
              <a:t>7</a:t>
            </a:r>
            <a:r>
              <a:rPr lang="en-US" altLang="ja-JP" sz="1600" dirty="0"/>
              <a:t>Be+</a:t>
            </a:r>
            <a:r>
              <a:rPr lang="en-US" altLang="ja-JP" sz="1600" dirty="0">
                <a:latin typeface="Symbol" pitchFamily="18" charset="2"/>
              </a:rPr>
              <a:t>a</a:t>
            </a:r>
            <a:r>
              <a:rPr lang="en-US" altLang="ja-JP" sz="1600" dirty="0"/>
              <a:t> </a:t>
            </a:r>
            <a:r>
              <a:rPr lang="en-US" altLang="ja-JP" sz="1600" dirty="0">
                <a:solidFill>
                  <a:srgbClr val="00B050"/>
                </a:solidFill>
              </a:rPr>
              <a:t>(CNS) </a:t>
            </a:r>
            <a:r>
              <a:rPr lang="en-US" altLang="ja-JP" sz="1600" dirty="0"/>
              <a:t>H. Yamaguchi et al., </a:t>
            </a:r>
            <a:r>
              <a:rPr lang="en-US" altLang="ja-JP" sz="1600" dirty="0">
                <a:solidFill>
                  <a:srgbClr val="FF0000"/>
                </a:solidFill>
              </a:rPr>
              <a:t>PRC (</a:t>
            </a:r>
            <a:r>
              <a:rPr lang="en-US" altLang="ja-JP" sz="1600" dirty="0" smtClean="0">
                <a:solidFill>
                  <a:srgbClr val="FF0000"/>
                </a:solidFill>
              </a:rPr>
              <a:t>2011&amp;2013).</a:t>
            </a:r>
            <a:endParaRPr lang="en-US" altLang="ja-JP" sz="1600" dirty="0">
              <a:solidFill>
                <a:srgbClr val="FF0000"/>
              </a:solidFill>
            </a:endParaRPr>
          </a:p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ja-JP" sz="1600" baseline="30000" dirty="0"/>
              <a:t>21</a:t>
            </a:r>
            <a:r>
              <a:rPr lang="en-US" altLang="ja-JP" sz="1600" dirty="0"/>
              <a:t>Na+p, </a:t>
            </a:r>
            <a:r>
              <a:rPr lang="en-US" altLang="ja-JP" sz="1600" baseline="30000" dirty="0"/>
              <a:t>22</a:t>
            </a:r>
            <a:r>
              <a:rPr lang="en-US" altLang="ja-JP" sz="1600" dirty="0"/>
              <a:t>Na+p</a:t>
            </a:r>
            <a:r>
              <a:rPr lang="ja-JP" altLang="en-US" sz="1600" dirty="0"/>
              <a:t> </a:t>
            </a:r>
            <a:r>
              <a:rPr lang="en-US" altLang="ja-JP" sz="1600" dirty="0"/>
              <a:t>[</a:t>
            </a:r>
            <a:r>
              <a:rPr lang="en-US" altLang="ja-JP" sz="1600" baseline="30000" dirty="0"/>
              <a:t>18</a:t>
            </a:r>
            <a:r>
              <a:rPr lang="en-US" altLang="ja-JP" sz="1600" dirty="0"/>
              <a:t>Ne(</a:t>
            </a:r>
            <a:r>
              <a:rPr lang="en-US" altLang="ja-JP" sz="1600" dirty="0" err="1">
                <a:latin typeface="Symbol" pitchFamily="18" charset="2"/>
              </a:rPr>
              <a:t>a</a:t>
            </a:r>
            <a:r>
              <a:rPr lang="en-US" altLang="ja-JP" sz="1600" dirty="0" err="1"/>
              <a:t>,p</a:t>
            </a:r>
            <a:r>
              <a:rPr lang="en-US" altLang="ja-JP" sz="1600" dirty="0"/>
              <a:t>), Ne-Na cycle] </a:t>
            </a:r>
            <a:r>
              <a:rPr lang="en-US" altLang="ja-JP" sz="1600" dirty="0">
                <a:solidFill>
                  <a:srgbClr val="00B050"/>
                </a:solidFill>
              </a:rPr>
              <a:t>(IMP/CIAE, China</a:t>
            </a:r>
            <a:r>
              <a:rPr lang="en-US" altLang="ja-JP" sz="1600" dirty="0" smtClean="0">
                <a:solidFill>
                  <a:srgbClr val="00B050"/>
                </a:solidFill>
              </a:rPr>
              <a:t>) </a:t>
            </a:r>
            <a:r>
              <a:rPr lang="en-US" altLang="ja-JP" sz="1600" dirty="0" smtClean="0">
                <a:solidFill>
                  <a:srgbClr val="FF0000"/>
                </a:solidFill>
              </a:rPr>
              <a:t>PRC(2014) </a:t>
            </a:r>
            <a:r>
              <a:rPr lang="en-US" altLang="ja-JP" sz="1600" dirty="0" smtClean="0">
                <a:solidFill>
                  <a:srgbClr val="FF0000"/>
                </a:solidFill>
              </a:rPr>
              <a:t>&amp; PRC (2013). </a:t>
            </a:r>
            <a:endParaRPr lang="en-US" altLang="ja-JP" sz="1600" dirty="0">
              <a:solidFill>
                <a:srgbClr val="FF0000"/>
              </a:solidFill>
            </a:endParaRPr>
          </a:p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ja-JP" sz="1600" baseline="30000" dirty="0"/>
              <a:t>17</a:t>
            </a:r>
            <a:r>
              <a:rPr lang="en-US" altLang="ja-JP" sz="1600" dirty="0"/>
              <a:t>F+p [Resonances for </a:t>
            </a:r>
            <a:r>
              <a:rPr lang="en-US" altLang="ja-JP" sz="1600" baseline="30000" dirty="0"/>
              <a:t>14</a:t>
            </a:r>
            <a:r>
              <a:rPr lang="en-US" altLang="ja-JP" sz="1600" dirty="0"/>
              <a:t>O(</a:t>
            </a:r>
            <a:r>
              <a:rPr lang="en-US" altLang="ja-JP" sz="1600" dirty="0" err="1">
                <a:latin typeface="Symbol" pitchFamily="18" charset="2"/>
              </a:rPr>
              <a:t>a</a:t>
            </a:r>
            <a:r>
              <a:rPr lang="en-US" altLang="ja-JP" sz="1600" dirty="0" err="1"/>
              <a:t>,p</a:t>
            </a:r>
            <a:r>
              <a:rPr lang="en-US" altLang="ja-JP" sz="1600" dirty="0"/>
              <a:t>)]</a:t>
            </a:r>
            <a:r>
              <a:rPr lang="en-US" altLang="ja-JP" sz="1600" dirty="0">
                <a:solidFill>
                  <a:srgbClr val="00B050"/>
                </a:solidFill>
              </a:rPr>
              <a:t>(IMP/CIAE, China) </a:t>
            </a:r>
            <a:r>
              <a:rPr lang="en-US" altLang="ja-JP" sz="1600" dirty="0" smtClean="0">
                <a:solidFill>
                  <a:srgbClr val="00B050"/>
                </a:solidFill>
              </a:rPr>
              <a:t>  </a:t>
            </a:r>
            <a:endParaRPr lang="en-US" altLang="ja-JP" sz="1600" dirty="0" smtClean="0">
              <a:solidFill>
                <a:srgbClr val="FF0000"/>
              </a:solidFill>
            </a:endParaRPr>
          </a:p>
          <a:p>
            <a:pPr algn="l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ja-JP" sz="1600" dirty="0" smtClean="0">
                <a:solidFill>
                  <a:schemeClr val="accent2"/>
                </a:solidFill>
              </a:rPr>
              <a:t>(α,p) reaction measurement, Active target (GEM-MSTPC)</a:t>
            </a:r>
            <a:endParaRPr lang="en-US" altLang="ja-JP" sz="1600" baseline="30000" dirty="0" smtClean="0"/>
          </a:p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ja-JP" sz="1600" baseline="30000" dirty="0" smtClean="0"/>
              <a:t>18</a:t>
            </a:r>
            <a:r>
              <a:rPr lang="en-US" altLang="ja-JP" sz="1600" dirty="0" smtClean="0"/>
              <a:t>Ne(</a:t>
            </a:r>
            <a:r>
              <a:rPr lang="en-US" altLang="ja-JP" sz="1600" dirty="0" err="1" smtClean="0">
                <a:latin typeface="Symbol" pitchFamily="18" charset="2"/>
              </a:rPr>
              <a:t>a</a:t>
            </a:r>
            <a:r>
              <a:rPr lang="en-US" altLang="ja-JP" sz="1600" dirty="0" err="1" smtClean="0"/>
              <a:t>,p</a:t>
            </a:r>
            <a:r>
              <a:rPr lang="en-US" altLang="ja-JP" sz="1600" dirty="0"/>
              <a:t>)</a:t>
            </a:r>
            <a:r>
              <a:rPr lang="ja-JP" altLang="en-US" sz="1600" dirty="0"/>
              <a:t> </a:t>
            </a:r>
            <a:r>
              <a:rPr lang="en-US" altLang="ja-JP" sz="1600" dirty="0">
                <a:solidFill>
                  <a:srgbClr val="00B050"/>
                </a:solidFill>
              </a:rPr>
              <a:t>(CNS, Hashimoto (now at RCNP))</a:t>
            </a:r>
          </a:p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ja-JP" sz="1600" baseline="30000" dirty="0" smtClean="0"/>
              <a:t>30</a:t>
            </a:r>
            <a:r>
              <a:rPr lang="en-US" altLang="ja-JP" sz="1600" dirty="0"/>
              <a:t>S(α,p)</a:t>
            </a:r>
            <a:r>
              <a:rPr lang="ja-JP" altLang="en-US" sz="1600" dirty="0" smtClean="0"/>
              <a:t> </a:t>
            </a:r>
            <a:r>
              <a:rPr lang="en-US" altLang="ja-JP" sz="1600" dirty="0">
                <a:solidFill>
                  <a:srgbClr val="00B050"/>
                </a:solidFill>
              </a:rPr>
              <a:t>(CNS, </a:t>
            </a:r>
            <a:r>
              <a:rPr lang="en-US" altLang="ja-JP" sz="1600" dirty="0" err="1">
                <a:solidFill>
                  <a:srgbClr val="00B050"/>
                </a:solidFill>
              </a:rPr>
              <a:t>Daid</a:t>
            </a:r>
            <a:r>
              <a:rPr lang="en-US" altLang="ja-JP" sz="1600" dirty="0">
                <a:solidFill>
                  <a:srgbClr val="00B050"/>
                </a:solidFill>
              </a:rPr>
              <a:t> </a:t>
            </a:r>
            <a:r>
              <a:rPr lang="en-US" altLang="ja-JP" sz="1600" dirty="0" err="1">
                <a:solidFill>
                  <a:srgbClr val="00B050"/>
                </a:solidFill>
              </a:rPr>
              <a:t>Kahl</a:t>
            </a:r>
            <a:r>
              <a:rPr lang="en-US" altLang="ja-JP" sz="1600" dirty="0">
                <a:solidFill>
                  <a:srgbClr val="00B050"/>
                </a:solidFill>
              </a:rPr>
              <a:t>)</a:t>
            </a:r>
          </a:p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ja-JP" sz="1600" baseline="30000" dirty="0" smtClean="0"/>
              <a:t>22</a:t>
            </a:r>
            <a:r>
              <a:rPr lang="en-US" altLang="ja-JP" sz="1600" dirty="0" smtClean="0"/>
              <a:t>Mg(α,p) </a:t>
            </a:r>
            <a:r>
              <a:rPr lang="en-US" altLang="ja-JP" sz="1600" dirty="0">
                <a:solidFill>
                  <a:srgbClr val="00B050"/>
                </a:solidFill>
              </a:rPr>
              <a:t>(IOP, Vietnam , Nguyen Ngoc </a:t>
            </a:r>
            <a:r>
              <a:rPr lang="en-US" altLang="ja-JP" sz="1600" dirty="0" err="1">
                <a:solidFill>
                  <a:srgbClr val="00B050"/>
                </a:solidFill>
              </a:rPr>
              <a:t>Duy</a:t>
            </a:r>
            <a:r>
              <a:rPr lang="en-US" altLang="ja-JP" sz="1600" dirty="0">
                <a:solidFill>
                  <a:srgbClr val="00B050"/>
                </a:solidFill>
              </a:rPr>
              <a:t>)</a:t>
            </a:r>
          </a:p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ja-JP" sz="1600" baseline="30000" dirty="0"/>
              <a:t>44</a:t>
            </a:r>
            <a:r>
              <a:rPr lang="en-US" altLang="ja-JP" sz="1600" dirty="0"/>
              <a:t>Ti(</a:t>
            </a:r>
            <a:r>
              <a:rPr lang="en-US" altLang="ja-JP" sz="1600" dirty="0" err="1">
                <a:latin typeface="Symbol" pitchFamily="18" charset="2"/>
              </a:rPr>
              <a:t>a</a:t>
            </a:r>
            <a:r>
              <a:rPr lang="en-US" altLang="ja-JP" sz="1600" dirty="0" err="1"/>
              <a:t>,p</a:t>
            </a:r>
            <a:r>
              <a:rPr lang="en-US" altLang="ja-JP" sz="1600" dirty="0"/>
              <a:t>)</a:t>
            </a:r>
            <a:r>
              <a:rPr lang="ja-JP" altLang="en-US" sz="1600" dirty="0"/>
              <a:t> </a:t>
            </a:r>
            <a:r>
              <a:rPr lang="en-US" altLang="ja-JP" sz="1600" dirty="0">
                <a:solidFill>
                  <a:srgbClr val="00B050"/>
                </a:solidFill>
              </a:rPr>
              <a:t>(KEK, </a:t>
            </a:r>
            <a:r>
              <a:rPr lang="en-US" altLang="ja-JP" sz="1600" dirty="0" err="1">
                <a:solidFill>
                  <a:srgbClr val="00B050"/>
                </a:solidFill>
              </a:rPr>
              <a:t>Ishiyama</a:t>
            </a:r>
            <a:r>
              <a:rPr lang="en-US" altLang="ja-JP" sz="1600" dirty="0">
                <a:solidFill>
                  <a:srgbClr val="00B050"/>
                </a:solidFill>
              </a:rPr>
              <a:t>) </a:t>
            </a:r>
            <a:r>
              <a:rPr lang="en-US" altLang="ja-JP" sz="1600" dirty="0"/>
              <a:t>…</a:t>
            </a:r>
            <a:r>
              <a:rPr lang="en-US" altLang="ja-JP" sz="1600" baseline="30000" dirty="0">
                <a:solidFill>
                  <a:srgbClr val="FF0000"/>
                </a:solidFill>
              </a:rPr>
              <a:t>44</a:t>
            </a:r>
            <a:r>
              <a:rPr lang="en-US" altLang="ja-JP" sz="1600" dirty="0">
                <a:solidFill>
                  <a:srgbClr val="FF0000"/>
                </a:solidFill>
              </a:rPr>
              <a:t>Ti beam test 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  <a:r>
              <a:rPr lang="en-US" altLang="ja-JP" sz="1600" dirty="0">
                <a:solidFill>
                  <a:srgbClr val="FF0000"/>
                </a:solidFill>
              </a:rPr>
              <a:t>successful.</a:t>
            </a:r>
          </a:p>
          <a:p>
            <a:pPr algn="l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ja-JP" sz="1600" dirty="0">
                <a:solidFill>
                  <a:srgbClr val="5E4CC8"/>
                </a:solidFill>
              </a:rPr>
              <a:t>(</a:t>
            </a:r>
            <a:r>
              <a:rPr lang="en-US" altLang="ja-JP" sz="1600" dirty="0" err="1">
                <a:solidFill>
                  <a:srgbClr val="5E4CC8"/>
                </a:solidFill>
                <a:latin typeface="Symbol" pitchFamily="18" charset="2"/>
              </a:rPr>
              <a:t>a,g</a:t>
            </a:r>
            <a:r>
              <a:rPr lang="en-US" altLang="ja-JP" sz="1600" dirty="0">
                <a:solidFill>
                  <a:srgbClr val="5E4CC8"/>
                </a:solidFill>
              </a:rPr>
              <a:t>) </a:t>
            </a:r>
          </a:p>
          <a:p>
            <a:pPr lvl="1" algn="l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ja-JP" sz="1600" baseline="30000" dirty="0"/>
              <a:t>16</a:t>
            </a:r>
            <a:r>
              <a:rPr lang="en-US" altLang="ja-JP" sz="1600" dirty="0"/>
              <a:t>N</a:t>
            </a:r>
            <a:r>
              <a:rPr lang="ja-JP" altLang="en-US" sz="1600" dirty="0"/>
              <a:t>⇒</a:t>
            </a:r>
            <a:r>
              <a:rPr lang="en-US" altLang="ja-JP" sz="1600" baseline="30000" dirty="0"/>
              <a:t>16</a:t>
            </a:r>
            <a:r>
              <a:rPr lang="en-US" altLang="ja-JP" sz="1600" dirty="0"/>
              <a:t>O*</a:t>
            </a:r>
            <a:r>
              <a:rPr lang="ja-JP" altLang="en-US" sz="1600" dirty="0"/>
              <a:t>⇒</a:t>
            </a:r>
            <a:r>
              <a:rPr lang="en-US" altLang="ja-JP" sz="1600" baseline="30000" dirty="0"/>
              <a:t>12</a:t>
            </a:r>
            <a:r>
              <a:rPr lang="en-US" altLang="ja-JP" sz="1600" dirty="0"/>
              <a:t>C+</a:t>
            </a:r>
            <a:r>
              <a:rPr lang="en-US" altLang="ja-JP" sz="1600" dirty="0">
                <a:latin typeface="Symbol" pitchFamily="18" charset="2"/>
              </a:rPr>
              <a:t>a</a:t>
            </a:r>
            <a:r>
              <a:rPr lang="en-US" altLang="ja-JP" sz="1600" dirty="0"/>
              <a:t> for </a:t>
            </a:r>
            <a:r>
              <a:rPr lang="en-US" altLang="ja-JP" sz="1600" baseline="30000" dirty="0"/>
              <a:t>12</a:t>
            </a:r>
            <a:r>
              <a:rPr lang="en-US" altLang="ja-JP" sz="1600" dirty="0"/>
              <a:t>C(</a:t>
            </a:r>
            <a:r>
              <a:rPr lang="en-US" altLang="ja-JP" sz="1600" dirty="0" err="1">
                <a:latin typeface="Symbol" pitchFamily="18" charset="2"/>
              </a:rPr>
              <a:t>a,g</a:t>
            </a:r>
            <a:r>
              <a:rPr lang="en-US" altLang="ja-JP" sz="1600" dirty="0"/>
              <a:t>)  </a:t>
            </a:r>
            <a:r>
              <a:rPr lang="en-US" altLang="ja-JP" sz="1600" dirty="0" smtClean="0">
                <a:solidFill>
                  <a:srgbClr val="00B050"/>
                </a:solidFill>
              </a:rPr>
              <a:t>(Catania</a:t>
            </a:r>
            <a:r>
              <a:rPr lang="en-US" altLang="ja-JP" sz="1600" dirty="0">
                <a:solidFill>
                  <a:srgbClr val="00B050"/>
                </a:solidFill>
              </a:rPr>
              <a:t>, Italy, S. </a:t>
            </a:r>
            <a:r>
              <a:rPr lang="en-US" altLang="ja-JP" sz="1600" dirty="0" smtClean="0">
                <a:solidFill>
                  <a:srgbClr val="00B050"/>
                </a:solidFill>
              </a:rPr>
              <a:t>Cherubini) </a:t>
            </a:r>
            <a:r>
              <a:rPr lang="en-US" altLang="ja-JP" sz="1600" dirty="0" smtClean="0">
                <a:solidFill>
                  <a:srgbClr val="FF0000"/>
                </a:solidFill>
              </a:rPr>
              <a:t>Measurement finished in Sep 2013.</a:t>
            </a:r>
            <a:endParaRPr lang="en-US" altLang="ja-JP" sz="1600" dirty="0">
              <a:solidFill>
                <a:srgbClr val="FF0000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ja-JP" sz="1600" dirty="0">
                <a:solidFill>
                  <a:schemeClr val="accent2"/>
                </a:solidFill>
              </a:rPr>
              <a:t>Reaction mechanism</a:t>
            </a:r>
          </a:p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ja-JP" sz="1600" baseline="30000" dirty="0"/>
              <a:t>8</a:t>
            </a:r>
            <a:r>
              <a:rPr lang="en-US" altLang="ja-JP" sz="1600" dirty="0"/>
              <a:t>B+Pb</a:t>
            </a:r>
            <a:r>
              <a:rPr lang="ja-JP" altLang="en-US" sz="1600" dirty="0"/>
              <a:t>　</a:t>
            </a:r>
            <a:r>
              <a:rPr lang="en-US" altLang="ja-JP" sz="1600" dirty="0">
                <a:solidFill>
                  <a:srgbClr val="00B050"/>
                </a:solidFill>
              </a:rPr>
              <a:t>(</a:t>
            </a:r>
            <a:r>
              <a:rPr lang="en-US" altLang="ja-JP" sz="1600" dirty="0" err="1">
                <a:solidFill>
                  <a:srgbClr val="00B050"/>
                </a:solidFill>
              </a:rPr>
              <a:t>Padova</a:t>
            </a:r>
            <a:r>
              <a:rPr lang="en-US" altLang="ja-JP" sz="1600" dirty="0">
                <a:solidFill>
                  <a:srgbClr val="00B050"/>
                </a:solidFill>
              </a:rPr>
              <a:t>, Italy,  C. </a:t>
            </a:r>
            <a:r>
              <a:rPr lang="en-US" altLang="ja-JP" sz="1600" dirty="0" err="1">
                <a:solidFill>
                  <a:srgbClr val="00B050"/>
                </a:solidFill>
              </a:rPr>
              <a:t>Signorini</a:t>
            </a:r>
            <a:r>
              <a:rPr lang="en-US" altLang="ja-JP" sz="1600" dirty="0" smtClean="0">
                <a:solidFill>
                  <a:srgbClr val="00B050"/>
                </a:solidFill>
              </a:rPr>
              <a:t>)</a:t>
            </a:r>
            <a:r>
              <a:rPr lang="en-US" altLang="ja-JP" sz="1600" dirty="0">
                <a:solidFill>
                  <a:srgbClr val="FF0000"/>
                </a:solidFill>
              </a:rPr>
              <a:t> Measurement finished in </a:t>
            </a:r>
            <a:r>
              <a:rPr lang="en-US" altLang="ja-JP" sz="1600" dirty="0" smtClean="0">
                <a:solidFill>
                  <a:srgbClr val="FF0000"/>
                </a:solidFill>
              </a:rPr>
              <a:t>May 2014.</a:t>
            </a:r>
            <a:endParaRPr lang="en-US" altLang="ja-JP" sz="1600" dirty="0">
              <a:solidFill>
                <a:srgbClr val="00B050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ja-JP" sz="1600" dirty="0">
                <a:solidFill>
                  <a:schemeClr val="accent2"/>
                </a:solidFill>
              </a:rPr>
              <a:t>β-decay</a:t>
            </a:r>
            <a:endParaRPr lang="ja-JP" altLang="en-US" sz="1600" dirty="0">
              <a:solidFill>
                <a:schemeClr val="accent2"/>
              </a:solidFill>
            </a:endParaRPr>
          </a:p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ja-JP" sz="1600" baseline="30000" dirty="0"/>
              <a:t>7</a:t>
            </a:r>
            <a:r>
              <a:rPr lang="en-US" altLang="ja-JP" sz="1600" dirty="0"/>
              <a:t>Be lifetime in metal</a:t>
            </a:r>
            <a:r>
              <a:rPr lang="ja-JP" altLang="en-US" sz="1600" dirty="0"/>
              <a:t> </a:t>
            </a:r>
            <a:r>
              <a:rPr lang="en-US" altLang="ja-JP" sz="1600" dirty="0">
                <a:solidFill>
                  <a:srgbClr val="00B050"/>
                </a:solidFill>
              </a:rPr>
              <a:t>(Tohoku </a:t>
            </a:r>
            <a:r>
              <a:rPr lang="en-US" altLang="ja-JP" sz="1600" dirty="0" err="1">
                <a:solidFill>
                  <a:srgbClr val="00B050"/>
                </a:solidFill>
              </a:rPr>
              <a:t>Univ</a:t>
            </a:r>
            <a:r>
              <a:rPr lang="en-US" altLang="ja-JP" sz="1600" dirty="0">
                <a:solidFill>
                  <a:srgbClr val="00B050"/>
                </a:solidFill>
              </a:rPr>
              <a:t>, </a:t>
            </a:r>
            <a:r>
              <a:rPr lang="en-US" altLang="ja-JP" sz="1600" dirty="0" err="1">
                <a:solidFill>
                  <a:srgbClr val="00B050"/>
                </a:solidFill>
              </a:rPr>
              <a:t>Otsuki</a:t>
            </a:r>
            <a:r>
              <a:rPr lang="en-US" altLang="ja-JP" sz="1600" dirty="0">
                <a:solidFill>
                  <a:srgbClr val="00B050"/>
                </a:solidFill>
              </a:rPr>
              <a:t>)</a:t>
            </a:r>
          </a:p>
          <a:p>
            <a:pPr algn="l" eaLnBrk="1" hangingPunct="1">
              <a:spcBef>
                <a:spcPct val="50000"/>
              </a:spcBef>
            </a:pP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14477287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8.9|5.5|12.8|13.9|8.4|1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7.3|29.1|43.9|0.5|3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2|20.1|5|19.7"/>
</p:tagLst>
</file>

<file path=ppt/theme/theme1.xml><?xml version="1.0" encoding="utf-8"?>
<a:theme xmlns:a="http://schemas.openxmlformats.org/drawingml/2006/main" name="Emerald">
  <a:themeElements>
    <a:clrScheme name="Yamaguchi_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ユーザー定義 1">
      <a:majorFont>
        <a:latin typeface="Arial Unicode MS"/>
        <a:ea typeface="ＭＳ Ｐゴシック"/>
        <a:cs typeface=""/>
      </a:majorFont>
      <a:minorFont>
        <a:latin typeface="Arial Unicode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" cap="flat" cmpd="sng" algn="ctr">
          <a:solidFill>
            <a:srgbClr val="A0A0A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ＲＦＰシリウス-Ｍ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" cap="flat" cmpd="sng" algn="ctr">
          <a:solidFill>
            <a:srgbClr val="A0A0A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ＲＦＰシリウス-Ｍ" pitchFamily="2" charset="-128"/>
          </a:defRPr>
        </a:defPPr>
      </a:lstStyle>
    </a:lnDef>
  </a:objectDefaults>
  <a:extraClrSchemeLst>
    <a:extraClrScheme>
      <a:clrScheme name="Yamaguchi_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maguchi_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maguchi_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maguchi_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maguchi_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maguchi_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maguchi_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Emerald</Template>
  <TotalTime>299097</TotalTime>
  <Words>2365</Words>
  <Application>Microsoft Office PowerPoint</Application>
  <PresentationFormat>画面に合わせる (4:3)</PresentationFormat>
  <Paragraphs>382</Paragraphs>
  <Slides>32</Slides>
  <Notes>7</Notes>
  <HiddenSlides>2</HiddenSlides>
  <MMClips>0</MMClips>
  <ScaleCrop>false</ScaleCrop>
  <HeadingPairs>
    <vt:vector size="8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32</vt:i4>
      </vt:variant>
    </vt:vector>
  </HeadingPairs>
  <TitlesOfParts>
    <vt:vector size="48" baseType="lpstr">
      <vt:lpstr>Arial Unicode MS</vt:lpstr>
      <vt:lpstr>HGP創英角ｺﾞｼｯｸUB</vt:lpstr>
      <vt:lpstr>Wingdings</vt:lpstr>
      <vt:lpstr>Lucida Sans</vt:lpstr>
      <vt:lpstr>Symbol</vt:lpstr>
      <vt:lpstr>Georgia</vt:lpstr>
      <vt:lpstr>Helvetica</vt:lpstr>
      <vt:lpstr>ＲＦＰシリウス-Ｍ</vt:lpstr>
      <vt:lpstr>Times</vt:lpstr>
      <vt:lpstr>ＭＳ Ｐゴシック</vt:lpstr>
      <vt:lpstr>HGPｺﾞｼｯｸM</vt:lpstr>
      <vt:lpstr>Times New Roman</vt:lpstr>
      <vt:lpstr>Swis721 Blk BT</vt:lpstr>
      <vt:lpstr>Arial</vt:lpstr>
      <vt:lpstr>ＤＦ極太明朝体</vt:lpstr>
      <vt:lpstr>Emerald</vt:lpstr>
      <vt:lpstr>Studies on Nuclear Astrophysics and Exotic Structure at the Low-Energy RI beam Facility CRIB</vt:lpstr>
      <vt:lpstr>Outline</vt:lpstr>
      <vt:lpstr>CRIB</vt:lpstr>
      <vt:lpstr>CRIB in RIBF</vt:lpstr>
      <vt:lpstr>Low-Energy RI beam Productions at CRIB</vt:lpstr>
      <vt:lpstr>Cryogenic target: design</vt:lpstr>
      <vt:lpstr>Intense secondary beam production using  cryogenic gas  target</vt:lpstr>
      <vt:lpstr>International collaborations at CRIB</vt:lpstr>
      <vt:lpstr>Recent research projects (2010-present)</vt:lpstr>
      <vt:lpstr>The thick-target method  in inverse kinematics</vt:lpstr>
      <vt:lpstr>7Li+a/ 7Be+a study</vt:lpstr>
      <vt:lpstr>7Be(a,g) in supernovae</vt:lpstr>
      <vt:lpstr>Setup for 7Li/7Be+a</vt:lpstr>
      <vt:lpstr>7Li+a result</vt:lpstr>
      <vt:lpstr>7Li+a; results</vt:lpstr>
      <vt:lpstr>Interpretation of  the new negative-parity band</vt:lpstr>
      <vt:lpstr>7Be+a Excitation functions</vt:lpstr>
      <vt:lpstr>Resonant contribution to 7Be(a,g)</vt:lpstr>
      <vt:lpstr>   Study on the ap-process</vt:lpstr>
      <vt:lpstr>PowerPoint プレゼンテーション</vt:lpstr>
      <vt:lpstr>PowerPoint プレゼンテーション</vt:lpstr>
      <vt:lpstr>PowerPoint プレゼンテーション</vt:lpstr>
      <vt:lpstr>16N beta-delayed alpha decay</vt:lpstr>
      <vt:lpstr>Performed measurement</vt:lpstr>
      <vt:lpstr>Typical event (preliminary)</vt:lpstr>
      <vt:lpstr>21Na/22Na+p experiment</vt:lpstr>
      <vt:lpstr>21Na+p</vt:lpstr>
      <vt:lpstr>8B+Pb; reaction mechanism</vt:lpstr>
      <vt:lpstr>Detector Arrangement</vt:lpstr>
      <vt:lpstr>∆E-Eres: Tel. A (θcm = 9° - 47°)</vt:lpstr>
      <vt:lpstr>PowerPoint プレゼンテーション</vt:lpstr>
      <vt:lpstr>Summary </vt:lpstr>
    </vt:vector>
  </TitlesOfParts>
  <Company>cns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Astrophysical Studies using Low-energy RI Beams at CRIB</dc:title>
  <dc:creator>cns</dc:creator>
  <cp:lastModifiedBy>yamag</cp:lastModifiedBy>
  <cp:revision>2922</cp:revision>
  <cp:lastPrinted>2012-10-24T03:04:15Z</cp:lastPrinted>
  <dcterms:created xsi:type="dcterms:W3CDTF">2000-09-20T01:51:01Z</dcterms:created>
  <dcterms:modified xsi:type="dcterms:W3CDTF">2014-06-03T13:49:35Z</dcterms:modified>
</cp:coreProperties>
</file>