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7" r:id="rId4"/>
    <p:sldId id="259" r:id="rId5"/>
    <p:sldId id="267" r:id="rId6"/>
    <p:sldId id="269" r:id="rId7"/>
    <p:sldId id="268" r:id="rId8"/>
    <p:sldId id="258" r:id="rId9"/>
    <p:sldId id="271" r:id="rId10"/>
    <p:sldId id="273" r:id="rId11"/>
    <p:sldId id="272" r:id="rId12"/>
    <p:sldId id="274" r:id="rId13"/>
    <p:sldId id="275" r:id="rId14"/>
    <p:sldId id="260" r:id="rId15"/>
    <p:sldId id="261" r:id="rId16"/>
    <p:sldId id="278" r:id="rId17"/>
    <p:sldId id="262" r:id="rId18"/>
    <p:sldId id="265" r:id="rId19"/>
    <p:sldId id="264" r:id="rId20"/>
    <p:sldId id="276" r:id="rId21"/>
    <p:sldId id="280" r:id="rId22"/>
    <p:sldId id="279" r:id="rId23"/>
    <p:sldId id="281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42" d="100"/>
          <a:sy n="42" d="100"/>
        </p:scale>
        <p:origin x="6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AFE03-DFA4-414D-963E-4F16FE622C46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83490-E710-4043-BC76-5E14C4293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17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3490-E710-4043-BC76-5E14C429368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82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3490-E710-4043-BC76-5E14C429368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50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rgbClr val="002060"/>
                </a:solidFill>
                <a:latin typeface="+mn-lt"/>
              </a:rPr>
              <a:t>Recent advances in shell evolution with shell-model calculations</a:t>
            </a:r>
            <a:endParaRPr kumimoji="1" lang="ja-JP" alt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2636912"/>
            <a:ext cx="8928992" cy="17526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>
                <a:solidFill>
                  <a:srgbClr val="002060"/>
                </a:solidFill>
              </a:rPr>
              <a:t>Yutaka </a:t>
            </a:r>
            <a:r>
              <a:rPr kumimoji="1" lang="en-US" altLang="ja-JP" sz="2800" dirty="0" err="1" smtClean="0">
                <a:solidFill>
                  <a:srgbClr val="002060"/>
                </a:solidFill>
              </a:rPr>
              <a:t>Utsuno</a:t>
            </a:r>
            <a:endParaRPr kumimoji="1" lang="en-US" altLang="ja-JP" sz="2800" dirty="0" smtClean="0">
              <a:solidFill>
                <a:srgbClr val="002060"/>
              </a:solidFill>
            </a:endParaRPr>
          </a:p>
          <a:p>
            <a:r>
              <a:rPr lang="en-US" altLang="ja-JP" sz="2400" i="1" dirty="0" smtClean="0">
                <a:solidFill>
                  <a:schemeClr val="tx1"/>
                </a:solidFill>
              </a:rPr>
              <a:t>Advanced Science Research Center, Japan Atomic Energy Agency</a:t>
            </a:r>
          </a:p>
          <a:p>
            <a:r>
              <a:rPr lang="en-US" altLang="ja-JP" sz="2400" i="1" dirty="0" smtClean="0">
                <a:solidFill>
                  <a:schemeClr val="tx1"/>
                </a:solidFill>
              </a:rPr>
              <a:t>Center for Nuclear Study, University of Tokyo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4365104"/>
            <a:ext cx="892899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2400" dirty="0" smtClean="0"/>
              <a:t>In collaboration with</a:t>
            </a:r>
          </a:p>
          <a:p>
            <a:pPr algn="ctr">
              <a:lnSpc>
                <a:spcPct val="120000"/>
              </a:lnSpc>
            </a:pPr>
            <a:r>
              <a:rPr kumimoji="1" lang="en-US" altLang="ja-JP" sz="2400" dirty="0" smtClean="0">
                <a:solidFill>
                  <a:srgbClr val="002060"/>
                </a:solidFill>
              </a:rPr>
              <a:t>T. Otsuka (Tokyo), N. Shimizu (CNS), Y. </a:t>
            </a:r>
            <a:r>
              <a:rPr kumimoji="1" lang="en-US" altLang="ja-JP" sz="2400" dirty="0" err="1" smtClean="0">
                <a:solidFill>
                  <a:srgbClr val="002060"/>
                </a:solidFill>
              </a:rPr>
              <a:t>Tsunoda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(Tokyo)</a:t>
            </a:r>
            <a:r>
              <a:rPr kumimoji="1" lang="en-US" altLang="ja-JP" sz="2400" dirty="0" smtClean="0"/>
              <a:t>,</a:t>
            </a:r>
          </a:p>
          <a:p>
            <a:pPr algn="ctr">
              <a:lnSpc>
                <a:spcPct val="120000"/>
              </a:lnSpc>
            </a:pPr>
            <a:r>
              <a:rPr lang="en-US" altLang="ja-JP" sz="2000" dirty="0" smtClean="0"/>
              <a:t>M. </a:t>
            </a:r>
            <a:r>
              <a:rPr lang="en-US" altLang="ja-JP" sz="2000" dirty="0" err="1" smtClean="0"/>
              <a:t>Honma</a:t>
            </a:r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Aizu</a:t>
            </a:r>
            <a:r>
              <a:rPr lang="en-US" altLang="ja-JP" sz="2000" dirty="0" smtClean="0"/>
              <a:t>), T. </a:t>
            </a:r>
            <a:r>
              <a:rPr lang="en-US" altLang="ja-JP" sz="2000" dirty="0" err="1" smtClean="0"/>
              <a:t>Mizusaki</a:t>
            </a:r>
            <a:r>
              <a:rPr lang="en-US" altLang="ja-JP" sz="2000" dirty="0" smtClean="0"/>
              <a:t> (</a:t>
            </a:r>
            <a:r>
              <a:rPr lang="en-US" altLang="ja-JP" sz="2000" dirty="0" err="1" smtClean="0"/>
              <a:t>Senshu</a:t>
            </a:r>
            <a:r>
              <a:rPr lang="en-US" altLang="ja-JP" sz="2000" dirty="0" smtClean="0"/>
              <a:t>), T. </a:t>
            </a:r>
            <a:r>
              <a:rPr lang="en-US" altLang="ja-JP" sz="2000" dirty="0" err="1" smtClean="0"/>
              <a:t>Togashi</a:t>
            </a:r>
            <a:r>
              <a:rPr lang="en-US" altLang="ja-JP" sz="2000" dirty="0" smtClean="0"/>
              <a:t> (CNS), T. Yoshida (CNS)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21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Large-scale shell model and remaining issue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P</a:t>
            </a:r>
            <a:r>
              <a:rPr lang="en-US" altLang="ja-JP" dirty="0" smtClean="0">
                <a:solidFill>
                  <a:srgbClr val="0070C0"/>
                </a:solidFill>
              </a:rPr>
              <a:t>roton excitation from 0</a:t>
            </a:r>
            <a:r>
              <a:rPr lang="en-US" altLang="ja-JP" i="1" dirty="0" smtClean="0">
                <a:solidFill>
                  <a:srgbClr val="0070C0"/>
                </a:solidFill>
              </a:rPr>
              <a:t>f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7/2</a:t>
            </a:r>
            <a:r>
              <a:rPr lang="en-US" altLang="ja-JP" dirty="0" smtClean="0">
                <a:solidFill>
                  <a:srgbClr val="0070C0"/>
                </a:solidFill>
              </a:rPr>
              <a:t>: non-negligible contribution</a:t>
            </a:r>
            <a:endParaRPr lang="en-US" altLang="ja-JP" baseline="-25000" dirty="0" smtClean="0">
              <a:solidFill>
                <a:srgbClr val="0070C0"/>
              </a:solidFill>
            </a:endParaRPr>
          </a:p>
          <a:p>
            <a:pPr lvl="1"/>
            <a:r>
              <a:rPr lang="en-US" altLang="ja-JP" dirty="0" smtClean="0"/>
              <a:t>20 ≤ 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 ≤ 40, 28</a:t>
            </a:r>
            <a:r>
              <a:rPr lang="en-US" altLang="ja-JP" dirty="0"/>
              <a:t> ≤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</a:t>
            </a:r>
            <a:r>
              <a:rPr lang="en-US" altLang="ja-JP" dirty="0"/>
              <a:t>≤ </a:t>
            </a:r>
            <a:r>
              <a:rPr lang="en-US" altLang="ja-JP" dirty="0" smtClean="0"/>
              <a:t>50 shell calculation (</a:t>
            </a:r>
            <a:r>
              <a:rPr lang="en-US" altLang="ja-JP" dirty="0" err="1" smtClean="0"/>
              <a:t>Sieja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Nowacki</a:t>
            </a:r>
            <a:r>
              <a:rPr lang="en-US" altLang="ja-JP" dirty="0" smtClean="0"/>
              <a:t>, 2010)</a:t>
            </a:r>
          </a:p>
          <a:p>
            <a:pPr lvl="1"/>
            <a:r>
              <a:rPr lang="en-US" altLang="ja-JP" dirty="0" smtClean="0"/>
              <a:t>MCSM calculation in the full </a:t>
            </a:r>
            <a:r>
              <a:rPr lang="en-US" altLang="ja-JP" dirty="0"/>
              <a:t>20 ≤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) </a:t>
            </a:r>
            <a:r>
              <a:rPr lang="en-US" altLang="ja-JP" dirty="0"/>
              <a:t>≤ </a:t>
            </a:r>
            <a:r>
              <a:rPr lang="en-US" altLang="ja-JP" dirty="0" smtClean="0"/>
              <a:t>56 space (Y. </a:t>
            </a:r>
            <a:r>
              <a:rPr lang="en-US" altLang="ja-JP" dirty="0" err="1" smtClean="0"/>
              <a:t>Tsunoda</a:t>
            </a:r>
            <a:r>
              <a:rPr lang="en-US" altLang="ja-JP" dirty="0" smtClean="0"/>
              <a:t> et al., 2014)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smtClean="0">
                <a:solidFill>
                  <a:srgbClr val="0070C0"/>
                </a:solidFill>
              </a:rPr>
              <a:t>Quantifying the </a:t>
            </a:r>
            <a:r>
              <a:rPr lang="en-US" altLang="ja-JP" i="1" dirty="0" smtClean="0">
                <a:solidFill>
                  <a:srgbClr val="0070C0"/>
                </a:solidFill>
              </a:rPr>
              <a:t>f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5/2</a:t>
            </a:r>
            <a:r>
              <a:rPr lang="en-US" altLang="ja-JP" dirty="0" smtClean="0">
                <a:solidFill>
                  <a:srgbClr val="0070C0"/>
                </a:solidFill>
              </a:rPr>
              <a:t> lowering</a:t>
            </a:r>
            <a:r>
              <a:rPr lang="en-US" altLang="ja-JP" dirty="0" smtClean="0"/>
              <a:t>: still ambiguous</a:t>
            </a:r>
          </a:p>
          <a:p>
            <a:pPr lvl="1"/>
            <a:r>
              <a:rPr lang="en-US" altLang="ja-JP" dirty="0" smtClean="0"/>
              <a:t>~5 MeV from </a:t>
            </a:r>
            <a:r>
              <a:rPr lang="en-US" altLang="ja-JP" dirty="0" err="1" smtClean="0"/>
              <a:t>Sieja</a:t>
            </a:r>
            <a:r>
              <a:rPr lang="en-US" altLang="ja-JP" dirty="0" smtClean="0"/>
              <a:t>, 4.5 MeV from JUN45</a:t>
            </a:r>
          </a:p>
          <a:p>
            <a:pPr lvl="1"/>
            <a:r>
              <a:rPr lang="en-US" altLang="ja-JP" dirty="0" smtClean="0"/>
              <a:t>3.0 MeV from </a:t>
            </a:r>
            <a:r>
              <a:rPr lang="en-US" altLang="ja-JP" dirty="0" err="1" smtClean="0"/>
              <a:t>Tsunoda</a:t>
            </a:r>
            <a:r>
              <a:rPr lang="en-US" altLang="ja-JP" dirty="0" smtClean="0"/>
              <a:t>, 3.4 MeV from </a:t>
            </a:r>
            <a:r>
              <a:rPr lang="en-US" altLang="ja-JP" i="1" dirty="0" smtClean="0"/>
              <a:t>V</a:t>
            </a:r>
            <a:r>
              <a:rPr lang="en-US" altLang="ja-JP" baseline="-25000" dirty="0" smtClean="0"/>
              <a:t>MU</a:t>
            </a:r>
          </a:p>
          <a:p>
            <a:pPr lvl="1"/>
            <a:r>
              <a:rPr lang="en-US" altLang="ja-JP" baseline="30000" dirty="0" smtClean="0"/>
              <a:t>79</a:t>
            </a:r>
            <a:r>
              <a:rPr lang="en-US" altLang="ja-JP" dirty="0" smtClean="0"/>
              <a:t>Cu levels: important information</a:t>
            </a:r>
            <a:r>
              <a:rPr lang="ja-JP" altLang="en-US" dirty="0"/>
              <a:t> </a:t>
            </a:r>
            <a:r>
              <a:rPr lang="en-US" altLang="ja-JP" dirty="0" smtClean="0"/>
              <a:t>as well as 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in </a:t>
            </a:r>
            <a:r>
              <a:rPr lang="en-US" altLang="ja-JP" baseline="30000" dirty="0" smtClean="0"/>
              <a:t>78</a:t>
            </a:r>
            <a:r>
              <a:rPr lang="en-US" altLang="ja-JP" dirty="0" smtClean="0"/>
              <a:t>Ni</a:t>
            </a:r>
          </a:p>
          <a:p>
            <a:endParaRPr lang="en-US" altLang="ja-JP" dirty="0" smtClean="0"/>
          </a:p>
          <a:p>
            <a:endParaRPr lang="en-US" altLang="ja-JP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93" y="2348880"/>
            <a:ext cx="320273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07904" y="393305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70C0"/>
                </a:solidFill>
              </a:rPr>
              <a:t>Sieja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6381887" y="6165304"/>
            <a:ext cx="2304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381887" y="5661248"/>
            <a:ext cx="2304256" cy="10801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545826" y="578330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i="1" dirty="0" smtClean="0"/>
              <a:t>p</a:t>
            </a:r>
            <a:r>
              <a:rPr kumimoji="1" lang="en-US" altLang="ja-JP" baseline="-25000" dirty="0" smtClean="0"/>
              <a:t>3/2</a:t>
            </a:r>
            <a:endParaRPr kumimoji="1" lang="ja-JP" altLang="en-US" baseline="-250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6237871" y="5661248"/>
            <a:ext cx="25922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矢印 13"/>
          <p:cNvSpPr/>
          <p:nvPr/>
        </p:nvSpPr>
        <p:spPr>
          <a:xfrm>
            <a:off x="8542127" y="5661248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62007" y="630002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f</a:t>
            </a:r>
            <a:r>
              <a:rPr kumimoji="1" lang="en-US" altLang="ja-JP" baseline="-25000" dirty="0" smtClean="0">
                <a:solidFill>
                  <a:srgbClr val="0070C0"/>
                </a:solidFill>
              </a:rPr>
              <a:t>5/2</a:t>
            </a:r>
            <a:endParaRPr kumimoji="1" lang="ja-JP" altLang="en-US" baseline="-25000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7513" y="5252017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aseline="30000" dirty="0" smtClean="0"/>
              <a:t>69</a:t>
            </a:r>
            <a:r>
              <a:rPr kumimoji="1" lang="en-US" altLang="ja-JP" sz="2000" dirty="0" smtClean="0"/>
              <a:t>Cu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35790" y="5252017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aseline="30000" dirty="0" smtClean="0"/>
              <a:t>79</a:t>
            </a:r>
            <a:r>
              <a:rPr kumimoji="1" lang="en-US" altLang="ja-JP" sz="2000" dirty="0" smtClean="0"/>
              <a:t>Cu</a:t>
            </a:r>
            <a:endParaRPr kumimoji="1" lang="ja-JP" altLang="en-US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96756"/>
            <a:ext cx="2974574" cy="23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989060" y="3944604"/>
            <a:ext cx="9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0070C0"/>
                </a:solidFill>
              </a:rPr>
              <a:t>Tsunoda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2.</a:t>
            </a:r>
            <a:r>
              <a:rPr kumimoji="1" lang="en-US" altLang="ja-JP" dirty="0" smtClean="0"/>
              <a:t> </a:t>
            </a:r>
            <a:r>
              <a:rPr lang="en-US" altLang="ja-JP" dirty="0"/>
              <a:t>Ni isotopes: </a:t>
            </a:r>
            <a:r>
              <a:rPr lang="en-US" altLang="ja-JP" dirty="0" smtClean="0"/>
              <a:t>Type </a:t>
            </a:r>
            <a:r>
              <a:rPr lang="en-US" altLang="ja-JP" dirty="0"/>
              <a:t>II shell </a:t>
            </a:r>
            <a:r>
              <a:rPr lang="en-US" altLang="ja-JP" dirty="0" smtClean="0"/>
              <a:t>evolution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5472608" cy="244827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Neutron-rich Cr-Ni region</a:t>
            </a:r>
          </a:p>
          <a:p>
            <a:pPr lvl="1"/>
            <a:r>
              <a:rPr lang="en-US" altLang="ja-JP" dirty="0" smtClean="0"/>
              <a:t>Successful SM calc. (</a:t>
            </a:r>
            <a:r>
              <a:rPr lang="en-US" altLang="ja-JP" dirty="0" err="1" smtClean="0"/>
              <a:t>Lenzi</a:t>
            </a:r>
            <a:r>
              <a:rPr lang="en-US" altLang="ja-JP" dirty="0" smtClean="0"/>
              <a:t> et al., 2010)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S</a:t>
            </a:r>
            <a:r>
              <a:rPr lang="en-US" altLang="ja-JP" dirty="0" smtClean="0">
                <a:solidFill>
                  <a:srgbClr val="0070C0"/>
                </a:solidFill>
              </a:rPr>
              <a:t>imilarity to the “island of inversion”</a:t>
            </a:r>
          </a:p>
          <a:p>
            <a:pPr lvl="1"/>
            <a:r>
              <a:rPr lang="en-US" altLang="ja-JP" dirty="0" smtClean="0"/>
              <a:t>Tensor-force effect</a:t>
            </a:r>
          </a:p>
          <a:p>
            <a:pPr lvl="1"/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5861"/>
            <a:ext cx="3277241" cy="54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02639" y="6433591"/>
            <a:ext cx="3672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S. M. </a:t>
            </a:r>
            <a:r>
              <a:rPr kumimoji="1" lang="en-US" altLang="ja-JP" sz="1400" dirty="0" err="1" smtClean="0"/>
              <a:t>Lenzi</a:t>
            </a:r>
            <a:r>
              <a:rPr kumimoji="1" lang="en-US" altLang="ja-JP" sz="1400" dirty="0" smtClean="0"/>
              <a:t> et al., Phys. Rev. C </a:t>
            </a:r>
            <a:r>
              <a:rPr lang="en-US" altLang="ja-JP" sz="1400" dirty="0" smtClean="0"/>
              <a:t>82</a:t>
            </a:r>
            <a:r>
              <a:rPr lang="en-US" altLang="ja-JP" sz="1400" dirty="0"/>
              <a:t>, 054301 (2010)</a:t>
            </a:r>
            <a:endParaRPr kumimoji="1" lang="ja-JP" altLang="en-US" sz="14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42191"/>
              </p:ext>
            </p:extLst>
          </p:nvPr>
        </p:nvGraphicFramePr>
        <p:xfrm>
          <a:off x="971600" y="2959968"/>
          <a:ext cx="3579933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56"/>
                <a:gridCol w="1080000"/>
                <a:gridCol w="327677"/>
                <a:gridCol w="1080000"/>
              </a:tblGrid>
              <a:tr h="393181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1" dirty="0" smtClean="0"/>
                        <a:t>N</a:t>
                      </a:r>
                      <a:r>
                        <a:rPr kumimoji="1" lang="en-US" altLang="ja-JP" sz="2000" b="1" dirty="0" smtClean="0"/>
                        <a:t>=40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i="1" dirty="0" smtClean="0"/>
                        <a:t>N</a:t>
                      </a:r>
                      <a:r>
                        <a:rPr kumimoji="1" lang="en-US" altLang="ja-JP" sz="2000" b="1" dirty="0" smtClean="0"/>
                        <a:t>=20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  <a:tr h="39318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neutron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kumimoji="1" lang="en-US" altLang="ja-JP" sz="2000" baseline="-25000" dirty="0" smtClean="0">
                          <a:solidFill>
                            <a:srgbClr val="FF0000"/>
                          </a:solidFill>
                        </a:rPr>
                        <a:t>5/2</a:t>
                      </a:r>
                      <a:r>
                        <a:rPr kumimoji="1" lang="en-US" altLang="ja-JP" sz="2000" dirty="0" smtClean="0"/>
                        <a:t>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ym typeface="Wingdings" panose="05000000000000000000" pitchFamily="2" charset="2"/>
                        </a:rPr>
                        <a:t>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kumimoji="1" lang="en-US" altLang="ja-JP" sz="2000" baseline="-25000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kumimoji="1" lang="ja-JP" alt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3181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kumimoji="1" lang="en-US" altLang="ja-JP" sz="2000" i="0" baseline="-25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kumimoji="1" lang="en-US" altLang="ja-JP" sz="2000" baseline="-25000" dirty="0" smtClean="0">
                          <a:solidFill>
                            <a:srgbClr val="FF0000"/>
                          </a:solidFill>
                        </a:rPr>
                        <a:t>/2</a:t>
                      </a:r>
                      <a:endParaRPr kumimoji="1" lang="ja-JP" altLang="en-US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ym typeface="Wingdings" panose="05000000000000000000" pitchFamily="2" charset="2"/>
                        </a:rPr>
                        <a:t>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kumimoji="1" lang="en-US" altLang="ja-JP" sz="2000" baseline="-25000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kumimoji="1" lang="ja-JP" alt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3181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0" dirty="0" smtClean="0"/>
                        <a:t>1</a:t>
                      </a:r>
                      <a:r>
                        <a:rPr kumimoji="1" lang="en-US" altLang="ja-JP" sz="2000" i="1" dirty="0" smtClean="0"/>
                        <a:t>d</a:t>
                      </a:r>
                      <a:r>
                        <a:rPr kumimoji="1" lang="en-US" altLang="ja-JP" sz="2000" baseline="-25000" dirty="0" smtClean="0"/>
                        <a:t>5/2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ym typeface="Wingdings" panose="05000000000000000000" pitchFamily="2" charset="2"/>
                        </a:rPr>
                        <a:t>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1</a:t>
                      </a:r>
                      <a:r>
                        <a:rPr kumimoji="1" lang="en-US" altLang="ja-JP" sz="2000" i="1" dirty="0" smtClean="0"/>
                        <a:t>p</a:t>
                      </a:r>
                      <a:r>
                        <a:rPr kumimoji="1" lang="en-US" altLang="ja-JP" sz="2000" i="0" baseline="-25000" dirty="0" smtClean="0"/>
                        <a:t>3</a:t>
                      </a:r>
                      <a:r>
                        <a:rPr kumimoji="1" lang="en-US" altLang="ja-JP" sz="2000" baseline="-25000" dirty="0" smtClean="0"/>
                        <a:t>/2</a:t>
                      </a:r>
                      <a:endParaRPr kumimoji="1" lang="ja-JP" altLang="en-US" sz="2000" baseline="-25000" dirty="0" smtClean="0"/>
                    </a:p>
                  </a:txBody>
                  <a:tcPr/>
                </a:tc>
              </a:tr>
              <a:tr h="393181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0070C0"/>
                          </a:solidFill>
                        </a:rPr>
                        <a:t>proton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kumimoji="1" lang="en-US" altLang="ja-JP" sz="2000" baseline="-25000" dirty="0" smtClean="0">
                          <a:solidFill>
                            <a:srgbClr val="0070C0"/>
                          </a:solidFill>
                        </a:rPr>
                        <a:t>7/2</a:t>
                      </a:r>
                      <a:endParaRPr kumimoji="1" lang="ja-JP" altLang="en-US" sz="2000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ym typeface="Wingdings" panose="05000000000000000000" pitchFamily="2" charset="2"/>
                        </a:rPr>
                        <a:t>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  <a:r>
                        <a:rPr kumimoji="1" lang="en-US" altLang="ja-JP" sz="2000" i="0" baseline="-250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r>
                        <a:rPr kumimoji="1" lang="en-US" altLang="ja-JP" sz="2000" baseline="-25000" dirty="0" smtClean="0">
                          <a:solidFill>
                            <a:srgbClr val="0070C0"/>
                          </a:solidFill>
                        </a:rPr>
                        <a:t>/2</a:t>
                      </a:r>
                      <a:endParaRPr kumimoji="1" lang="ja-JP" altLang="en-US" sz="2000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059832" y="3013703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Δ</a:t>
            </a:r>
            <a:r>
              <a:rPr kumimoji="1" lang="en-US" altLang="ja-JP" i="1" dirty="0" smtClean="0"/>
              <a:t>l</a:t>
            </a:r>
            <a:r>
              <a:rPr kumimoji="1" lang="en-US" altLang="ja-JP" dirty="0" smtClean="0"/>
              <a:t>=1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4383399" y="3589767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383399" y="402181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671431" y="3589767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735055" y="3589767"/>
            <a:ext cx="55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gap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52320" y="42117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</a:rPr>
              <a:t>20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52320" y="15919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b="1" dirty="0" smtClean="0">
                <a:solidFill>
                  <a:srgbClr val="C00000"/>
                </a:solidFill>
              </a:rPr>
              <a:t>0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0" name="上矢印 19"/>
          <p:cNvSpPr/>
          <p:nvPr/>
        </p:nvSpPr>
        <p:spPr>
          <a:xfrm>
            <a:off x="7295118" y="4512970"/>
            <a:ext cx="135187" cy="7846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92279" y="5291194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Island of </a:t>
            </a:r>
          </a:p>
          <a:p>
            <a:r>
              <a:rPr kumimoji="1" lang="en-US" altLang="ja-JP" dirty="0" smtClean="0"/>
              <a:t>inversion</a:t>
            </a:r>
            <a:endParaRPr kumimoji="1" lang="ja-JP" altLang="en-US" dirty="0"/>
          </a:p>
        </p:txBody>
      </p:sp>
      <p:sp>
        <p:nvSpPr>
          <p:cNvPr id="24" name="上矢印 23"/>
          <p:cNvSpPr/>
          <p:nvPr/>
        </p:nvSpPr>
        <p:spPr>
          <a:xfrm>
            <a:off x="7220401" y="1741458"/>
            <a:ext cx="135187" cy="7846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92280" y="2516807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Island of </a:t>
            </a:r>
          </a:p>
          <a:p>
            <a:r>
              <a:rPr kumimoji="1" lang="en-US" altLang="ja-JP" dirty="0" smtClean="0"/>
              <a:t>inversion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9512" y="5085184"/>
            <a:ext cx="532859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 smtClean="0"/>
              <a:t>We will demonstrate that the tensor-driven shell evolution plays a crucial role </a:t>
            </a:r>
            <a:r>
              <a:rPr lang="en-US" altLang="ja-JP" sz="2400" dirty="0" smtClean="0">
                <a:solidFill>
                  <a:srgbClr val="FF0000"/>
                </a:solidFill>
              </a:rPr>
              <a:t>also in Ni isotopes </a:t>
            </a:r>
            <a:r>
              <a:rPr lang="en-US" altLang="ja-JP" sz="2000" dirty="0" smtClean="0"/>
              <a:t>(</a:t>
            </a:r>
            <a:r>
              <a:rPr lang="en-US" altLang="ja-JP" sz="2000" dirty="0"/>
              <a:t>Y. </a:t>
            </a:r>
            <a:r>
              <a:rPr lang="en-US" altLang="ja-JP" sz="2000" dirty="0" err="1"/>
              <a:t>Tsunoda</a:t>
            </a:r>
            <a:r>
              <a:rPr lang="en-US" altLang="ja-JP" sz="2000" dirty="0"/>
              <a:t>, PS2-A037</a:t>
            </a:r>
            <a:r>
              <a:rPr lang="en-US" altLang="ja-JP" sz="2000" dirty="0" smtClean="0"/>
              <a:t>).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MCSM calculations for </a:t>
            </a:r>
            <a:r>
              <a:rPr kumimoji="1" lang="en-US" altLang="ja-JP" baseline="30000" dirty="0" smtClean="0"/>
              <a:t>68</a:t>
            </a:r>
            <a:r>
              <a:rPr kumimoji="1" lang="en-US" altLang="ja-JP" dirty="0" smtClean="0"/>
              <a:t>Ni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4581128"/>
            <a:ext cx="6552729" cy="2160240"/>
          </a:xfrm>
        </p:spPr>
        <p:txBody>
          <a:bodyPr>
            <a:no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Triple shape coexistence</a:t>
            </a:r>
          </a:p>
          <a:p>
            <a:pPr lvl="1"/>
            <a:r>
              <a:rPr lang="en-US" altLang="ja-JP" dirty="0" smtClean="0"/>
              <a:t>Analysis of MCSM w.f. (talk of Shimizu on Thursday) </a:t>
            </a:r>
          </a:p>
          <a:p>
            <a:pPr lvl="1"/>
            <a:r>
              <a:rPr lang="en-US" altLang="ja-JP" dirty="0" smtClean="0"/>
              <a:t>Similar to </a:t>
            </a:r>
            <a:r>
              <a:rPr lang="en-US" altLang="ja-JP" baseline="30000" dirty="0" smtClean="0"/>
              <a:t>186</a:t>
            </a:r>
            <a:r>
              <a:rPr lang="en-US" altLang="ja-JP" dirty="0" smtClean="0"/>
              <a:t>Pb (Andreyev et al., 2000)</a:t>
            </a:r>
          </a:p>
          <a:p>
            <a:pPr lvl="1"/>
            <a:r>
              <a:rPr lang="en-US" altLang="ja-JP" dirty="0"/>
              <a:t>D</a:t>
            </a:r>
            <a:r>
              <a:rPr kumimoji="1" lang="en-US" altLang="ja-JP" dirty="0" smtClean="0"/>
              <a:t>eformed 0</a:t>
            </a:r>
            <a:r>
              <a:rPr kumimoji="1" lang="en-US" altLang="ja-JP" baseline="30000" dirty="0" smtClean="0"/>
              <a:t>+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: </a:t>
            </a:r>
            <a:r>
              <a:rPr lang="en-US" altLang="ja-JP" dirty="0"/>
              <a:t>S</a:t>
            </a:r>
            <a:r>
              <a:rPr kumimoji="1" lang="en-US" altLang="ja-JP" dirty="0" smtClean="0"/>
              <a:t>upported by </a:t>
            </a:r>
            <a:r>
              <a:rPr kumimoji="1" lang="en-US" altLang="ja-JP" i="1" dirty="0" smtClean="0"/>
              <a:t>E</a:t>
            </a:r>
            <a:r>
              <a:rPr kumimoji="1" lang="en-US" altLang="ja-JP" dirty="0" smtClean="0"/>
              <a:t>0 measurement (</a:t>
            </a:r>
            <a:r>
              <a:rPr kumimoji="1" lang="en-US" altLang="ja-JP" dirty="0" err="1" smtClean="0"/>
              <a:t>Suchyta</a:t>
            </a:r>
            <a:r>
              <a:rPr kumimoji="1" lang="en-US" altLang="ja-JP" dirty="0" smtClean="0"/>
              <a:t> et al., 2014 and PS2-A039)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9" y="961063"/>
            <a:ext cx="4831257" cy="3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88" y="2874659"/>
            <a:ext cx="2316708" cy="184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788" y="4769374"/>
            <a:ext cx="2316708" cy="182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33" y="952950"/>
            <a:ext cx="2845961" cy="18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36179" y="4257927"/>
            <a:ext cx="3908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Y. </a:t>
            </a:r>
            <a:r>
              <a:rPr kumimoji="1" lang="en-US" altLang="ja-JP" sz="1400" dirty="0" err="1" smtClean="0"/>
              <a:t>Tsunoda</a:t>
            </a:r>
            <a:r>
              <a:rPr kumimoji="1" lang="en-US" altLang="ja-JP" sz="1400" dirty="0" smtClean="0"/>
              <a:t> et al., Phys. Rev. C </a:t>
            </a:r>
            <a:r>
              <a:rPr lang="en-US" altLang="ja-JP" sz="1400" dirty="0" smtClean="0"/>
              <a:t>89</a:t>
            </a:r>
            <a:r>
              <a:rPr lang="en-US" altLang="ja-JP" sz="1400" dirty="0"/>
              <a:t>, 031301(R) (2014</a:t>
            </a:r>
            <a:r>
              <a:rPr lang="en-US" altLang="ja-JP" sz="1400" dirty="0" smtClean="0"/>
              <a:t>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866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Type II shell evolution: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within a nucleus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5" y="980729"/>
            <a:ext cx="436248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148064" y="1025956"/>
            <a:ext cx="364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configuration of </a:t>
            </a:r>
            <a:r>
              <a:rPr lang="en-US" altLang="ja-JP" sz="2400" dirty="0" err="1" smtClean="0">
                <a:solidFill>
                  <a:srgbClr val="0070C0"/>
                </a:solidFill>
              </a:rPr>
              <a:t>prolate</a:t>
            </a:r>
            <a:r>
              <a:rPr lang="en-US" altLang="ja-JP" sz="2400" dirty="0" smtClean="0">
                <a:solidFill>
                  <a:srgbClr val="0070C0"/>
                </a:solidFill>
              </a:rPr>
              <a:t> 0</a:t>
            </a:r>
            <a:r>
              <a:rPr lang="en-US" altLang="ja-JP" sz="2400" baseline="30000" dirty="0" smtClean="0">
                <a:solidFill>
                  <a:srgbClr val="0070C0"/>
                </a:solidFill>
              </a:rPr>
              <a:t>+</a:t>
            </a:r>
            <a:r>
              <a:rPr lang="en-US" altLang="ja-JP" sz="2400" baseline="-25000" dirty="0" smtClean="0">
                <a:solidFill>
                  <a:srgbClr val="0070C0"/>
                </a:solidFill>
              </a:rPr>
              <a:t>3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7020272" y="1948518"/>
            <a:ext cx="1584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092280" y="2774453"/>
            <a:ext cx="1584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092280" y="3134493"/>
            <a:ext cx="1584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244500" y="237854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r>
              <a:rPr kumimoji="1" lang="en-US" altLang="ja-JP" sz="2000" i="1" dirty="0" smtClean="0"/>
              <a:t>p</a:t>
            </a:r>
            <a:r>
              <a:rPr kumimoji="1" lang="en-US" altLang="ja-JP" sz="2000" baseline="-25000" dirty="0" smtClean="0"/>
              <a:t>1/2</a:t>
            </a:r>
            <a:endParaRPr kumimoji="1" lang="ja-JP" altLang="en-US" sz="2000" baseline="-250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5076056" y="4252774"/>
            <a:ext cx="1584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076056" y="3316670"/>
            <a:ext cx="15841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6660232" y="1948518"/>
            <a:ext cx="373586" cy="13681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6660232" y="1948518"/>
            <a:ext cx="373586" cy="230425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7236296" y="1876510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508684" y="188489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7750830" y="1884894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028476" y="1881153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44500" y="148478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en-US" altLang="ja-JP" sz="2000" i="1" dirty="0" smtClean="0"/>
              <a:t>g</a:t>
            </a:r>
            <a:r>
              <a:rPr kumimoji="1" lang="en-US" altLang="ja-JP" sz="2000" baseline="-25000" dirty="0" smtClean="0"/>
              <a:t>9/2</a:t>
            </a:r>
            <a:endParaRPr kumimoji="1" lang="ja-JP" altLang="en-US" sz="2000" baseline="-25000" dirty="0"/>
          </a:p>
        </p:txBody>
      </p:sp>
      <p:sp>
        <p:nvSpPr>
          <p:cNvPr id="26" name="円/楕円 25"/>
          <p:cNvSpPr/>
          <p:nvPr/>
        </p:nvSpPr>
        <p:spPr>
          <a:xfrm>
            <a:off x="5102215" y="41807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7164288" y="306248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7437077" y="306248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7987723" y="3062485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580692" y="270244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724708" y="3062485"/>
            <a:ext cx="1440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8236623" y="3058171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8462545" y="3062485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8100484" y="2702860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カーブ矢印 20"/>
          <p:cNvSpPr/>
          <p:nvPr/>
        </p:nvSpPr>
        <p:spPr>
          <a:xfrm rot="16200000">
            <a:off x="8281383" y="2351975"/>
            <a:ext cx="1101269" cy="31112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200113" y="320650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en-US" altLang="ja-JP" sz="2000" i="1" dirty="0" smtClean="0"/>
              <a:t>f</a:t>
            </a:r>
            <a:r>
              <a:rPr kumimoji="1" lang="en-US" altLang="ja-JP" sz="2000" baseline="-25000" dirty="0" smtClean="0"/>
              <a:t>5/2</a:t>
            </a:r>
            <a:endParaRPr kumimoji="1" lang="ja-JP" altLang="en-US" sz="2000" baseline="-25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308304" y="3606611"/>
            <a:ext cx="1372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e</a:t>
            </a:r>
            <a:r>
              <a:rPr kumimoji="1" lang="en-US" altLang="ja-JP" sz="2000" dirty="0" smtClean="0"/>
              <a:t>xcitation </a:t>
            </a:r>
          </a:p>
          <a:p>
            <a:r>
              <a:rPr lang="en-US" altLang="ja-JP" sz="2000" dirty="0"/>
              <a:t>f</a:t>
            </a:r>
            <a:r>
              <a:rPr kumimoji="1" lang="en-US" altLang="ja-JP" sz="2000" dirty="0" smtClean="0"/>
              <a:t>rom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j</a:t>
            </a:r>
            <a:r>
              <a:rPr lang="en-US" altLang="ja-JP" sz="2000" baseline="-25000" dirty="0" smtClean="0"/>
              <a:t>&lt;</a:t>
            </a:r>
            <a:r>
              <a:rPr lang="en-US" altLang="ja-JP" sz="2000" dirty="0" smtClean="0"/>
              <a:t> to </a:t>
            </a:r>
            <a:r>
              <a:rPr lang="en-US" altLang="ja-JP" sz="2000" i="1" dirty="0" smtClean="0"/>
              <a:t>j</a:t>
            </a:r>
            <a:r>
              <a:rPr lang="en-US" altLang="ja-JP" sz="2000" baseline="-25000" dirty="0" smtClean="0"/>
              <a:t>&gt;</a:t>
            </a:r>
            <a:endParaRPr kumimoji="1" lang="ja-JP" altLang="en-US" sz="2000" baseline="-25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20458" y="2839049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en-US" altLang="ja-JP" sz="2000" i="1" dirty="0" smtClean="0"/>
              <a:t>f</a:t>
            </a:r>
            <a:r>
              <a:rPr kumimoji="1" lang="en-US" altLang="ja-JP" sz="2000" baseline="-25000" dirty="0" smtClean="0"/>
              <a:t>5/2</a:t>
            </a:r>
            <a:endParaRPr kumimoji="1" lang="ja-JP" altLang="en-US" sz="2000" baseline="-25000" dirty="0"/>
          </a:p>
        </p:txBody>
      </p:sp>
      <p:sp>
        <p:nvSpPr>
          <p:cNvPr id="38" name="下矢印 37"/>
          <p:cNvSpPr/>
          <p:nvPr/>
        </p:nvSpPr>
        <p:spPr>
          <a:xfrm>
            <a:off x="5724128" y="3236595"/>
            <a:ext cx="360040" cy="326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下矢印 40"/>
          <p:cNvSpPr/>
          <p:nvPr/>
        </p:nvSpPr>
        <p:spPr>
          <a:xfrm rot="10800000">
            <a:off x="5705937" y="3797457"/>
            <a:ext cx="360040" cy="326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317997" y="417778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5508346" y="41837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724128" y="41807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911555" y="41837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127337" y="418076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317686" y="418672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6533468" y="418374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020458" y="372354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en-US" altLang="ja-JP" sz="2000" i="1" dirty="0" smtClean="0"/>
              <a:t>f</a:t>
            </a:r>
            <a:r>
              <a:rPr lang="en-US" altLang="ja-JP" sz="2000" baseline="-25000" dirty="0"/>
              <a:t>7</a:t>
            </a:r>
            <a:r>
              <a:rPr kumimoji="1" lang="en-US" altLang="ja-JP" sz="2000" baseline="-25000" dirty="0" smtClean="0"/>
              <a:t>/2</a:t>
            </a:r>
            <a:endParaRPr kumimoji="1" lang="ja-JP" altLang="en-US" sz="2000" baseline="-25000" dirty="0"/>
          </a:p>
        </p:txBody>
      </p:sp>
      <p:sp>
        <p:nvSpPr>
          <p:cNvPr id="50" name="コンテンツ プレースホルダー 49"/>
          <p:cNvSpPr>
            <a:spLocks noGrp="1"/>
          </p:cNvSpPr>
          <p:nvPr>
            <p:ph idx="1"/>
          </p:nvPr>
        </p:nvSpPr>
        <p:spPr>
          <a:xfrm>
            <a:off x="107504" y="4941168"/>
            <a:ext cx="8928992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Contrary to the conventional potential picture, the </a:t>
            </a:r>
            <a:r>
              <a:rPr lang="en-US" altLang="ja-JP" dirty="0">
                <a:solidFill>
                  <a:srgbClr val="FF0000"/>
                </a:solidFill>
              </a:rPr>
              <a:t>spherical</a:t>
            </a:r>
            <a:r>
              <a:rPr lang="en-US" altLang="ja-JP" dirty="0"/>
              <a:t> </a:t>
            </a:r>
            <a:r>
              <a:rPr lang="en-US" altLang="ja-JP" dirty="0" smtClean="0"/>
              <a:t>mean </a:t>
            </a:r>
            <a:r>
              <a:rPr lang="en-US" altLang="ja-JP" dirty="0"/>
              <a:t>field </a:t>
            </a:r>
            <a:r>
              <a:rPr lang="en-US" altLang="ja-JP" dirty="0" smtClean="0"/>
              <a:t>can be different inside a nucleus. In </a:t>
            </a:r>
            <a:r>
              <a:rPr lang="en-US" altLang="ja-JP" baseline="30000" dirty="0" smtClean="0"/>
              <a:t>68</a:t>
            </a:r>
            <a:r>
              <a:rPr lang="en-US" altLang="ja-JP" dirty="0" smtClean="0"/>
              <a:t>Ni, neutron-excited configurations give a reduced spin-orbit splitting, enhancing the </a:t>
            </a:r>
            <a:r>
              <a:rPr lang="en-US" altLang="ja-JP" dirty="0" err="1" smtClean="0"/>
              <a:t>Jahn</a:t>
            </a:r>
            <a:r>
              <a:rPr lang="en-US" altLang="ja-JP" dirty="0" smtClean="0"/>
              <a:t>-Teller effect and thus more stabilizing deformation.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51" name="円/楕円 50"/>
          <p:cNvSpPr/>
          <p:nvPr/>
        </p:nvSpPr>
        <p:spPr>
          <a:xfrm>
            <a:off x="4114836" y="2699466"/>
            <a:ext cx="396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771800" y="4797152"/>
            <a:ext cx="1343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067944" y="4653136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deformation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35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3.</a:t>
            </a:r>
            <a:r>
              <a:rPr kumimoji="1" lang="en-US" altLang="ja-JP" dirty="0" smtClean="0"/>
              <a:t> Evolution of the 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=34 magic number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9552" y="3171201"/>
            <a:ext cx="5830599" cy="3686799"/>
          </a:xfrm>
        </p:spPr>
        <p:txBody>
          <a:bodyPr>
            <a:noAutofit/>
          </a:bodyPr>
          <a:lstStyle/>
          <a:p>
            <a:r>
              <a:rPr kumimoji="1" lang="en-US" altLang="ja-JP" i="1" dirty="0" smtClean="0">
                <a:solidFill>
                  <a:srgbClr val="0070C0"/>
                </a:solidFill>
              </a:rPr>
              <a:t>N</a:t>
            </a:r>
            <a:r>
              <a:rPr kumimoji="1" lang="en-US" altLang="ja-JP" dirty="0" smtClean="0">
                <a:solidFill>
                  <a:srgbClr val="0070C0"/>
                </a:solidFill>
              </a:rPr>
              <a:t>=34 magic number </a:t>
            </a:r>
            <a:r>
              <a:rPr kumimoji="1" lang="en-US" altLang="ja-JP" dirty="0" smtClean="0"/>
              <a:t>(at Ca)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Predicted by Otsuka et al. in 2001, but no experimental signs were found before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Direct measurement of 2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+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1</a:t>
            </a:r>
            <a:r>
              <a:rPr lang="en-US" altLang="ja-JP" dirty="0" smtClean="0">
                <a:solidFill>
                  <a:srgbClr val="0070C0"/>
                </a:solidFill>
              </a:rPr>
              <a:t> for 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54</a:t>
            </a:r>
            <a:r>
              <a:rPr lang="en-US" altLang="ja-JP" dirty="0" smtClean="0">
                <a:solidFill>
                  <a:srgbClr val="0070C0"/>
                </a:solidFill>
              </a:rPr>
              <a:t>Ca at RIBF</a:t>
            </a:r>
            <a:endParaRPr lang="en-US" altLang="ja-JP" dirty="0"/>
          </a:p>
          <a:p>
            <a:pPr lvl="1"/>
            <a:r>
              <a:rPr lang="en-US" altLang="ja-JP" dirty="0"/>
              <a:t>E</a:t>
            </a:r>
            <a:r>
              <a:rPr lang="en-US" altLang="ja-JP" dirty="0" smtClean="0"/>
              <a:t>stablishing </a:t>
            </a:r>
            <a:r>
              <a:rPr lang="en-US" altLang="ja-JP" dirty="0" err="1" smtClean="0"/>
              <a:t>magicity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Steppenbeck</a:t>
            </a:r>
            <a:r>
              <a:rPr lang="en-US" altLang="ja-JP" dirty="0" smtClean="0"/>
              <a:t> et al., 2013 and talk on Friday)</a:t>
            </a:r>
            <a:endParaRPr lang="en-US" altLang="ja-JP" dirty="0"/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Very localized magic number</a:t>
            </a:r>
            <a:endParaRPr lang="en-US" altLang="ja-JP" dirty="0">
              <a:solidFill>
                <a:srgbClr val="0070C0"/>
              </a:solidFill>
            </a:endParaRPr>
          </a:p>
          <a:p>
            <a:pPr lvl="1"/>
            <a:r>
              <a:rPr lang="en-US" altLang="ja-JP" dirty="0"/>
              <a:t>S</a:t>
            </a:r>
            <a:r>
              <a:rPr kumimoji="1" lang="en-US" altLang="ja-JP" dirty="0" smtClean="0"/>
              <a:t>harp lowering of </a:t>
            </a:r>
            <a:r>
              <a:rPr kumimoji="1" lang="en-US" altLang="ja-JP" i="1" dirty="0" smtClean="0"/>
              <a:t>f</a:t>
            </a:r>
            <a:r>
              <a:rPr kumimoji="1" lang="en-US" altLang="ja-JP" baseline="-25000" dirty="0" smtClean="0"/>
              <a:t>5/2</a:t>
            </a:r>
            <a:r>
              <a:rPr kumimoji="1" lang="en-US" altLang="ja-JP" dirty="0" smtClean="0"/>
              <a:t> due to central and tensor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3" y="1166519"/>
            <a:ext cx="9004117" cy="183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96" y="3573016"/>
            <a:ext cx="3048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36096" y="3140968"/>
            <a:ext cx="358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D. </a:t>
            </a:r>
            <a:r>
              <a:rPr kumimoji="1" lang="en-US" altLang="ja-JP" sz="1400" dirty="0" err="1" smtClean="0"/>
              <a:t>Steppenbeck</a:t>
            </a:r>
            <a:r>
              <a:rPr kumimoji="1" lang="en-US" altLang="ja-JP" sz="1400" dirty="0" smtClean="0"/>
              <a:t> et al., Nature 502, 207 (2013). </a:t>
            </a:r>
            <a:endParaRPr kumimoji="1" lang="ja-JP" altLang="en-US" sz="1400" dirty="0"/>
          </a:p>
        </p:txBody>
      </p:sp>
      <p:sp>
        <p:nvSpPr>
          <p:cNvPr id="5" name="円/楕円 4"/>
          <p:cNvSpPr/>
          <p:nvPr/>
        </p:nvSpPr>
        <p:spPr>
          <a:xfrm>
            <a:off x="8388424" y="4954020"/>
            <a:ext cx="491561" cy="648072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0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large is the 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=34 gap at Ca?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68627"/>
            <a:ext cx="8928992" cy="1336237"/>
          </a:xfrm>
        </p:spPr>
        <p:txBody>
          <a:bodyPr>
            <a:no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GXPF1B (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Honma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2008: 3.21 MeV gap) vs. GXPF1Br (2.66 MeV gap)</a:t>
            </a:r>
          </a:p>
          <a:p>
            <a:pPr lvl="1"/>
            <a:r>
              <a:rPr kumimoji="1" lang="en-US" altLang="ja-JP" dirty="0" smtClean="0"/>
              <a:t>Systematic improvement with GXPF1Br (</a:t>
            </a:r>
            <a:r>
              <a:rPr kumimoji="1" lang="en-US" altLang="ja-JP" baseline="30000" dirty="0" smtClean="0"/>
              <a:t>51</a:t>
            </a:r>
            <a:r>
              <a:rPr kumimoji="1" lang="en-US" altLang="ja-JP" dirty="0" smtClean="0"/>
              <a:t>Ca: suggested by </a:t>
            </a:r>
            <a:r>
              <a:rPr kumimoji="1" lang="en-US" altLang="ja-JP" dirty="0" err="1" smtClean="0"/>
              <a:t>Rejmund</a:t>
            </a:r>
            <a:r>
              <a:rPr kumimoji="1" lang="en-US" altLang="ja-JP" dirty="0" smtClean="0"/>
              <a:t> et al.)</a:t>
            </a:r>
            <a:br>
              <a:rPr kumimoji="1" lang="en-US" altLang="ja-JP" dirty="0" smtClean="0"/>
            </a:b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~2.5 MeV gap is established.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30688"/>
            <a:ext cx="4489496" cy="433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2" y="2244957"/>
            <a:ext cx="4499992" cy="44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877267" y="5652306"/>
            <a:ext cx="252000" cy="2520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31812" y="5752428"/>
            <a:ext cx="252000" cy="2520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40438" y="2640136"/>
            <a:ext cx="252000" cy="2520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49064" y="2874660"/>
            <a:ext cx="252000" cy="2520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202820" y="6056184"/>
            <a:ext cx="252000" cy="2520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220072" y="2920067"/>
            <a:ext cx="252000" cy="25200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5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Separation energies of Ca isotopes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5301208"/>
            <a:ext cx="8928992" cy="136815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Prediction with GXPF1Br</a:t>
            </a:r>
          </a:p>
          <a:p>
            <a:pPr lvl="1"/>
            <a:r>
              <a:rPr lang="en-US" altLang="ja-JP" dirty="0"/>
              <a:t>D</a:t>
            </a:r>
            <a:r>
              <a:rPr kumimoji="1" lang="en-US" altLang="ja-JP" dirty="0" smtClean="0"/>
              <a:t>rop of separation energies beyon</a:t>
            </a:r>
            <a:r>
              <a:rPr lang="en-US" altLang="ja-JP" dirty="0" smtClean="0"/>
              <a:t>d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=34 is predicted due to the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=34 gap, but it is not as pronounced as that of GXPF1A or GXPF1B.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57" y="1052736"/>
            <a:ext cx="4301639" cy="41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01639" cy="41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8316416" y="3789040"/>
            <a:ext cx="576064" cy="10801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952299" y="3767902"/>
            <a:ext cx="576064" cy="108012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2747716" y="1916832"/>
            <a:ext cx="21602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68693" y="2996951"/>
            <a:ext cx="216024" cy="53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4132319" y="3616735"/>
            <a:ext cx="216024" cy="536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0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/>
              <a:t>N</a:t>
            </a:r>
            <a:r>
              <a:rPr lang="en-US" altLang="ja-JP" dirty="0" smtClean="0"/>
              <a:t>=34 gap: Persist or diminish </a:t>
            </a:r>
            <a:r>
              <a:rPr lang="en-US" altLang="ja-JP" smtClean="0"/>
              <a:t>in lower 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?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9528" y="5733256"/>
            <a:ext cx="6421244" cy="86409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Some enhancement of the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=34 gap for lower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Z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605247"/>
              </p:ext>
            </p:extLst>
          </p:nvPr>
        </p:nvGraphicFramePr>
        <p:xfrm>
          <a:off x="302130" y="3429000"/>
          <a:ext cx="3941072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68"/>
                <a:gridCol w="985268"/>
                <a:gridCol w="985268"/>
                <a:gridCol w="985268"/>
              </a:tblGrid>
              <a:tr h="414046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Central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SO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Tensor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sz="2000" i="1" dirty="0" smtClean="0"/>
                        <a:t>d</a:t>
                      </a:r>
                      <a:r>
                        <a:rPr kumimoji="1" lang="en-US" altLang="ja-JP" sz="2000" dirty="0" smtClean="0"/>
                        <a:t>3-</a:t>
                      </a:r>
                      <a:r>
                        <a:rPr kumimoji="1" lang="en-US" altLang="ja-JP" sz="2000" i="1" dirty="0" smtClean="0"/>
                        <a:t>f</a:t>
                      </a:r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-1.184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+0.041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+0.278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sz="2000" i="1" dirty="0" smtClean="0"/>
                        <a:t>d</a:t>
                      </a:r>
                      <a:r>
                        <a:rPr kumimoji="1" lang="en-US" altLang="ja-JP" sz="2000" dirty="0" smtClean="0"/>
                        <a:t>3-</a:t>
                      </a:r>
                      <a:r>
                        <a:rPr kumimoji="1" lang="en-US" altLang="ja-JP" sz="2000" i="1" dirty="0" smtClean="0"/>
                        <a:t>p</a:t>
                      </a:r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-0.706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+0.045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+0.091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diff.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-0.478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-0.004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+0.187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517050" y="126469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743181" y="104867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</a:t>
            </a:r>
            <a:r>
              <a:rPr lang="en-US" altLang="ja-JP" sz="2000" i="1" dirty="0" smtClean="0"/>
              <a:t>f</a:t>
            </a:r>
            <a:r>
              <a:rPr kumimoji="1" lang="en-US" altLang="ja-JP" sz="2000" baseline="-25000" dirty="0" smtClean="0"/>
              <a:t>5/2</a:t>
            </a:r>
            <a:endParaRPr kumimoji="1" lang="ja-JP" altLang="en-US" sz="2000" baseline="-250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532438" y="1912766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743181" y="171271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</a:t>
            </a:r>
            <a:r>
              <a:rPr lang="en-US" altLang="ja-JP" sz="2000" i="1" dirty="0" smtClean="0"/>
              <a:t>p</a:t>
            </a:r>
            <a:r>
              <a:rPr kumimoji="1" lang="en-US" altLang="ja-JP" sz="2000" baseline="-25000" dirty="0" smtClean="0"/>
              <a:t>1/2</a:t>
            </a:r>
            <a:endParaRPr kumimoji="1" lang="ja-JP" altLang="en-US" sz="2000" baseline="-25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716850" y="241682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1868978" y="1264694"/>
            <a:ext cx="648072" cy="115212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1868978" y="1912766"/>
            <a:ext cx="648072" cy="50405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4946" y="2164794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</a:t>
            </a:r>
            <a:r>
              <a:rPr lang="en-US" altLang="ja-JP" sz="2000" i="1" dirty="0" smtClean="0"/>
              <a:t>d</a:t>
            </a:r>
            <a:r>
              <a:rPr kumimoji="1" lang="en-US" altLang="ja-JP" sz="2000" baseline="-25000" dirty="0" smtClean="0"/>
              <a:t>3/2</a:t>
            </a:r>
            <a:endParaRPr kumimoji="1" lang="ja-JP" altLang="en-US" sz="20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34059" y="13779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34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0241" y="2908975"/>
            <a:ext cx="3463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70C0"/>
                </a:solidFill>
              </a:rPr>
              <a:t>V</a:t>
            </a:r>
            <a:r>
              <a:rPr kumimoji="1" lang="en-US" altLang="ja-JP" sz="2400" baseline="-25000" dirty="0" smtClean="0">
                <a:solidFill>
                  <a:srgbClr val="0070C0"/>
                </a:solidFill>
              </a:rPr>
              <a:t>MU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(with spin-orbit force)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82" y="1124745"/>
            <a:ext cx="450439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Possible widening of the </a:t>
            </a:r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=34 gap for lower </a:t>
            </a:r>
            <a:r>
              <a:rPr kumimoji="1" lang="en-US" altLang="ja-JP" i="1" dirty="0" smtClean="0"/>
              <a:t>Z</a:t>
            </a:r>
            <a:endParaRPr kumimoji="1" lang="ja-JP" altLang="en-US" i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4320480" cy="5832648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Spectroscopic factors available</a:t>
            </a:r>
          </a:p>
          <a:p>
            <a:pPr lvl="1"/>
            <a:r>
              <a:rPr lang="en-US" altLang="ja-JP" dirty="0" smtClean="0"/>
              <a:t>Along the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=20 core, but not the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=34 core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However, according to shell evolution due to the monopole interaction, </a:t>
            </a:r>
            <a:r>
              <a:rPr lang="en-US" altLang="ja-JP" dirty="0" smtClean="0">
                <a:solidFill>
                  <a:srgbClr val="FF0000"/>
                </a:solidFill>
              </a:rPr>
              <a:t>the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change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of the shell gap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is irrelevant</a:t>
            </a:r>
            <a:r>
              <a:rPr lang="en-US" altLang="ja-JP" dirty="0" smtClean="0"/>
              <a:t> to the neutron core assumed.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987949"/>
            <a:ext cx="4349498" cy="539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807885" y="6458860"/>
            <a:ext cx="423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G. </a:t>
            </a:r>
            <a:r>
              <a:rPr kumimoji="1" lang="en-US" altLang="ja-JP" sz="1400" dirty="0" err="1" smtClean="0"/>
              <a:t>Burgunder</a:t>
            </a:r>
            <a:r>
              <a:rPr kumimoji="1" lang="en-US" altLang="ja-JP" sz="1400" dirty="0" smtClean="0"/>
              <a:t> et al., Phys. Rev. </a:t>
            </a:r>
            <a:r>
              <a:rPr kumimoji="1" lang="en-US" altLang="ja-JP" sz="1400" dirty="0" err="1" smtClean="0"/>
              <a:t>Lett</a:t>
            </a:r>
            <a:r>
              <a:rPr kumimoji="1" lang="en-US" altLang="ja-JP" sz="1400" dirty="0" smtClean="0"/>
              <a:t>. </a:t>
            </a:r>
            <a:r>
              <a:rPr lang="en-US" altLang="ja-JP" sz="1400" dirty="0"/>
              <a:t>112, 042502 (2014</a:t>
            </a:r>
            <a:r>
              <a:rPr lang="en-US" altLang="ja-JP" sz="1400" dirty="0" smtClean="0"/>
              <a:t>).</a:t>
            </a:r>
            <a:endParaRPr kumimoji="1" lang="ja-JP" altLang="en-US" sz="14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827584" y="6381328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547664" y="5013176"/>
            <a:ext cx="1872208" cy="6480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547664" y="4561865"/>
            <a:ext cx="1872208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419872" y="4437112"/>
            <a:ext cx="0" cy="19442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547664" y="4437112"/>
            <a:ext cx="0" cy="19442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349533" y="6396335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</a:t>
            </a:r>
            <a:endParaRPr kumimoji="1" lang="ja-JP" altLang="en-US" sz="2400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827584" y="4437112"/>
            <a:ext cx="0" cy="19442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16200000">
            <a:off x="-169765" y="5178387"/>
            <a:ext cx="129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Shell gap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57987" y="5476582"/>
            <a:ext cx="1251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70C0"/>
                </a:solidFill>
              </a:rPr>
              <a:t>N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=20 core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4481" y="4363621"/>
            <a:ext cx="1251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=34 core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72047" y="638132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Ca</a:t>
            </a:r>
            <a:endParaRPr kumimoji="1" lang="ja-JP" altLang="en-US" sz="2400" dirty="0"/>
          </a:p>
        </p:txBody>
      </p:sp>
      <p:sp>
        <p:nvSpPr>
          <p:cNvPr id="19" name="左右矢印 18"/>
          <p:cNvSpPr/>
          <p:nvPr/>
        </p:nvSpPr>
        <p:spPr>
          <a:xfrm rot="5400000">
            <a:off x="1377170" y="4700328"/>
            <a:ext cx="340987" cy="195814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右矢印 22"/>
          <p:cNvSpPr/>
          <p:nvPr/>
        </p:nvSpPr>
        <p:spPr>
          <a:xfrm rot="5400000">
            <a:off x="3249378" y="5311312"/>
            <a:ext cx="340987" cy="195814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5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levels: comparison between </a:t>
            </a:r>
            <a:r>
              <a:rPr lang="el-GR" altLang="ja-JP" dirty="0" smtClean="0"/>
              <a:t>π</a:t>
            </a:r>
            <a:r>
              <a:rPr lang="en-US" altLang="ja-JP" dirty="0" smtClean="0"/>
              <a:t>(</a:t>
            </a:r>
            <a:r>
              <a:rPr lang="en-US" altLang="ja-JP" i="1" dirty="0" smtClean="0"/>
              <a:t>pf</a:t>
            </a:r>
            <a:r>
              <a:rPr lang="en-US" altLang="ja-JP" dirty="0" smtClean="0"/>
              <a:t>) and </a:t>
            </a:r>
            <a:r>
              <a:rPr lang="el-GR" altLang="ja-JP" dirty="0"/>
              <a:t>π</a:t>
            </a:r>
            <a:r>
              <a:rPr lang="en-US" altLang="ja-JP" dirty="0" smtClean="0"/>
              <a:t>(</a:t>
            </a:r>
            <a:r>
              <a:rPr lang="en-US" altLang="ja-JP" i="1" dirty="0" err="1" smtClean="0"/>
              <a:t>sd</a:t>
            </a:r>
            <a:r>
              <a:rPr lang="en-US" altLang="ja-JP" dirty="0" smtClean="0"/>
              <a:t>) 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9"/>
          <a:stretch/>
        </p:blipFill>
        <p:spPr bwMode="auto">
          <a:xfrm>
            <a:off x="1401654" y="1104996"/>
            <a:ext cx="4990292" cy="4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66581" r="47060"/>
          <a:stretch/>
        </p:blipFill>
        <p:spPr bwMode="auto">
          <a:xfrm>
            <a:off x="6730246" y="3254428"/>
            <a:ext cx="2234242" cy="217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3491880" y="4221088"/>
            <a:ext cx="404920" cy="36004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957404" y="4249966"/>
            <a:ext cx="404920" cy="36004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8414302" y="3682528"/>
            <a:ext cx="404920" cy="36004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107504" y="5877272"/>
            <a:ext cx="6254820" cy="86409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3543326" y="2204864"/>
            <a:ext cx="404920" cy="36004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395536" y="3254428"/>
            <a:ext cx="85689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21312" y="1923219"/>
            <a:ext cx="79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400" dirty="0">
                <a:solidFill>
                  <a:srgbClr val="0070C0"/>
                </a:solidFill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</a:rPr>
              <a:t>(</a:t>
            </a:r>
            <a:r>
              <a:rPr lang="en-US" altLang="ja-JP" sz="2400" i="1" dirty="0">
                <a:solidFill>
                  <a:srgbClr val="0070C0"/>
                </a:solidFill>
              </a:rPr>
              <a:t>pf</a:t>
            </a:r>
            <a:r>
              <a:rPr lang="en-US" altLang="ja-JP" sz="2400" dirty="0">
                <a:solidFill>
                  <a:srgbClr val="0070C0"/>
                </a:solidFill>
              </a:rPr>
              <a:t>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112843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2400" dirty="0">
                <a:solidFill>
                  <a:srgbClr val="0070C0"/>
                </a:solidFill>
              </a:rPr>
              <a:t>π</a:t>
            </a:r>
            <a:r>
              <a:rPr lang="en-US" altLang="ja-JP" sz="2400" dirty="0" smtClean="0">
                <a:solidFill>
                  <a:srgbClr val="0070C0"/>
                </a:solidFill>
              </a:rPr>
              <a:t>(</a:t>
            </a:r>
            <a:r>
              <a:rPr lang="en-US" altLang="ja-JP" sz="2400" i="1" dirty="0" err="1" smtClean="0">
                <a:solidFill>
                  <a:srgbClr val="0070C0"/>
                </a:solidFill>
              </a:rPr>
              <a:t>sd</a:t>
            </a:r>
            <a:r>
              <a:rPr lang="en-US" altLang="ja-JP" sz="2400" dirty="0" smtClean="0">
                <a:solidFill>
                  <a:srgbClr val="0070C0"/>
                </a:solidFill>
              </a:rPr>
              <a:t>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89086" y="5445224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d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oubly magic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8100392" y="4112843"/>
            <a:ext cx="516370" cy="1332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36712"/>
            <a:ext cx="8902116" cy="496855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Shell evolution</a:t>
            </a:r>
          </a:p>
          <a:p>
            <a:pPr lvl="1"/>
            <a:r>
              <a:rPr lang="en-US" altLang="ja-JP" dirty="0" smtClean="0"/>
              <a:t>Important not only in single-particle energy levels but also in collectivity</a:t>
            </a:r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How to deduce?</a:t>
            </a:r>
          </a:p>
          <a:p>
            <a:pPr lvl="1"/>
            <a:r>
              <a:rPr kumimoji="1" lang="en-US" altLang="ja-JP" dirty="0" smtClean="0"/>
              <a:t>Follow the change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“single-particle energies”</a:t>
            </a:r>
            <a:r>
              <a:rPr kumimoji="1" lang="en-US" altLang="ja-JP" dirty="0" smtClean="0"/>
              <a:t> along a long isotope chain.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Purity of single-particle (SP) states</a:t>
            </a:r>
          </a:p>
          <a:p>
            <a:pPr lvl="1"/>
            <a:r>
              <a:rPr lang="en-US" altLang="ja-JP" dirty="0" smtClean="0"/>
              <a:t>Controversial levels in Sb (</a:t>
            </a:r>
            <a:r>
              <a:rPr lang="en-US" altLang="ja-JP" i="1" dirty="0" smtClean="0"/>
              <a:t>Z</a:t>
            </a:r>
            <a:r>
              <a:rPr lang="en-US" altLang="ja-JP" dirty="0" smtClean="0"/>
              <a:t>=51) isotopes</a:t>
            </a:r>
          </a:p>
          <a:p>
            <a:pPr lvl="2"/>
            <a:r>
              <a:rPr lang="en-US" altLang="ja-JP" dirty="0" smtClean="0"/>
              <a:t>SP (</a:t>
            </a:r>
            <a:r>
              <a:rPr lang="en-US" altLang="ja-JP" dirty="0" err="1" smtClean="0"/>
              <a:t>Schiffer</a:t>
            </a:r>
            <a:r>
              <a:rPr lang="en-US" altLang="ja-JP" dirty="0" smtClean="0"/>
              <a:t> et al., 2004) or coupling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to collective (</a:t>
            </a:r>
            <a:r>
              <a:rPr lang="en-US" altLang="ja-JP" dirty="0" err="1" smtClean="0"/>
              <a:t>Sorlin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Porquet</a:t>
            </a:r>
            <a:r>
              <a:rPr lang="en-US" altLang="ja-JP" dirty="0" smtClean="0"/>
              <a:t>, 2008)</a:t>
            </a:r>
          </a:p>
          <a:p>
            <a:pPr lvl="2"/>
            <a:r>
              <a:rPr lang="en-US" altLang="ja-JP" dirty="0" smtClean="0"/>
              <a:t>Absolute values of </a:t>
            </a:r>
            <a:r>
              <a:rPr lang="en-US" altLang="ja-JP" i="1" dirty="0" smtClean="0"/>
              <a:t>C</a:t>
            </a:r>
            <a:r>
              <a:rPr lang="en-US" altLang="ja-JP" baseline="30000" dirty="0" smtClean="0"/>
              <a:t>2</a:t>
            </a:r>
            <a:r>
              <a:rPr lang="en-US" altLang="ja-JP" i="1" dirty="0" smtClean="0"/>
              <a:t>S</a:t>
            </a:r>
            <a:r>
              <a:rPr lang="en-US" altLang="ja-JP" dirty="0" smtClean="0"/>
              <a:t>: ambiguous </a:t>
            </a:r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0"/>
          <a:stretch/>
        </p:blipFill>
        <p:spPr bwMode="auto">
          <a:xfrm>
            <a:off x="5473568" y="3212976"/>
            <a:ext cx="3536052" cy="25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92340" y="5805264"/>
            <a:ext cx="401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J. P. </a:t>
            </a:r>
            <a:r>
              <a:rPr kumimoji="1" lang="en-US" altLang="ja-JP" sz="1400" dirty="0" err="1" smtClean="0"/>
              <a:t>Schiffer</a:t>
            </a:r>
            <a:r>
              <a:rPr kumimoji="1" lang="en-US" altLang="ja-JP" sz="1400" dirty="0" smtClean="0"/>
              <a:t> et al., Phys. </a:t>
            </a:r>
            <a:r>
              <a:rPr lang="en-US" altLang="ja-JP" sz="1400" dirty="0" smtClean="0"/>
              <a:t>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92, 162501 (2004).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270" y="5157192"/>
            <a:ext cx="4685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Many-body calculations with a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uitable</a:t>
            </a:r>
            <a:r>
              <a:rPr lang="en-US" altLang="ja-JP" sz="2400" dirty="0" smtClean="0">
                <a:solidFill>
                  <a:srgbClr val="FF0000"/>
                </a:solidFill>
              </a:rPr>
              <a:t> shell-evolution mechanism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are needed.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65214" y="4153708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i="1" dirty="0">
                <a:solidFill>
                  <a:srgbClr val="FF0000"/>
                </a:solidFill>
              </a:rPr>
              <a:t>h</a:t>
            </a:r>
            <a:r>
              <a:rPr kumimoji="1" lang="en-US" altLang="ja-JP" b="1" baseline="-25000" dirty="0" smtClean="0">
                <a:solidFill>
                  <a:srgbClr val="FF0000"/>
                </a:solidFill>
              </a:rPr>
              <a:t>11/2</a:t>
            </a:r>
            <a:endParaRPr kumimoji="1" lang="ja-JP" alt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34241" y="5024046"/>
            <a:ext cx="5293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70C0"/>
                </a:solidFill>
              </a:rPr>
              <a:t>g</a:t>
            </a:r>
            <a:r>
              <a:rPr kumimoji="1" lang="en-US" altLang="ja-JP" b="1" baseline="-25000" dirty="0" smtClean="0">
                <a:solidFill>
                  <a:srgbClr val="0070C0"/>
                </a:solidFill>
              </a:rPr>
              <a:t>7/2</a:t>
            </a:r>
            <a:endParaRPr kumimoji="1" lang="ja-JP" altLang="en-US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49280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To evaluate shell evolution quantitatively, large-scale shell-model calculations </a:t>
            </a:r>
            <a:r>
              <a:rPr lang="en-US" altLang="ja-JP" dirty="0" smtClean="0"/>
              <a:t>are</a:t>
            </a:r>
            <a:r>
              <a:rPr kumimoji="1" lang="en-US" altLang="ja-JP" dirty="0" smtClean="0"/>
              <a:t> very powerful.</a:t>
            </a:r>
          </a:p>
          <a:p>
            <a:r>
              <a:rPr lang="en-US" altLang="ja-JP" dirty="0" smtClean="0"/>
              <a:t>We have presented some examples of shell evolution driven by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-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central and tensor forces in wide mass regions.</a:t>
            </a:r>
          </a:p>
          <a:p>
            <a:pPr lvl="1"/>
            <a:r>
              <a:rPr kumimoji="1" lang="en-US" altLang="ja-JP" dirty="0" smtClean="0">
                <a:solidFill>
                  <a:srgbClr val="0070C0"/>
                </a:solidFill>
              </a:rPr>
              <a:t>Sb isotopes</a:t>
            </a:r>
            <a:r>
              <a:rPr kumimoji="1" lang="en-US" altLang="ja-JP" dirty="0" smtClean="0"/>
              <a:t>: Dominance of the tensor force in the lowering of the 11/2</a:t>
            </a:r>
            <a:r>
              <a:rPr kumimoji="1" lang="en-US" altLang="ja-JP" baseline="30000" dirty="0" smtClean="0"/>
              <a:t>-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 levels even though they are not pure single-particle states.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Cu isotopes</a:t>
            </a:r>
            <a:r>
              <a:rPr lang="en-US" altLang="ja-JP" dirty="0" smtClean="0"/>
              <a:t>: Level crossing of </a:t>
            </a:r>
            <a:r>
              <a:rPr lang="en-US" altLang="ja-JP" i="1" dirty="0" smtClean="0"/>
              <a:t>p</a:t>
            </a:r>
            <a:r>
              <a:rPr lang="en-US" altLang="ja-JP" baseline="-25000" dirty="0" smtClean="0"/>
              <a:t>3/2</a:t>
            </a:r>
            <a:r>
              <a:rPr lang="en-US" altLang="ja-JP" dirty="0" smtClean="0"/>
              <a:t> and </a:t>
            </a:r>
            <a:r>
              <a:rPr lang="en-US" altLang="ja-JP" i="1" dirty="0" smtClean="0"/>
              <a:t>f</a:t>
            </a:r>
            <a:r>
              <a:rPr lang="en-US" altLang="ja-JP" baseline="-25000" dirty="0" smtClean="0"/>
              <a:t>5/2</a:t>
            </a:r>
            <a:r>
              <a:rPr lang="en-US" altLang="ja-JP" dirty="0" smtClean="0"/>
              <a:t> due to central and tensor forces. </a:t>
            </a:r>
            <a:r>
              <a:rPr lang="en-US" altLang="ja-JP" dirty="0"/>
              <a:t>N</a:t>
            </a:r>
            <a:r>
              <a:rPr lang="en-US" altLang="ja-JP" dirty="0" smtClean="0"/>
              <a:t>eed for large-scale calc. Quantitative SPE change to be determined.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</a:rPr>
              <a:t>Triple shape coexistence in 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68</a:t>
            </a:r>
            <a:r>
              <a:rPr lang="en-US" altLang="ja-JP" dirty="0" smtClean="0">
                <a:solidFill>
                  <a:srgbClr val="0070C0"/>
                </a:solidFill>
              </a:rPr>
              <a:t>Ni</a:t>
            </a:r>
            <a:r>
              <a:rPr lang="en-US" altLang="ja-JP" dirty="0" smtClean="0"/>
              <a:t>: Stabilization of </a:t>
            </a:r>
            <a:r>
              <a:rPr lang="en-US" altLang="ja-JP" dirty="0" err="1" smtClean="0"/>
              <a:t>prolate</a:t>
            </a:r>
            <a:r>
              <a:rPr lang="en-US" altLang="ja-JP" dirty="0" smtClean="0"/>
              <a:t> shape due to Type II shell evolution which causes different effects within a single nucleus. </a:t>
            </a:r>
          </a:p>
          <a:p>
            <a:pPr lvl="1"/>
            <a:r>
              <a:rPr lang="en-US" altLang="ja-JP" i="1" dirty="0" smtClean="0">
                <a:solidFill>
                  <a:srgbClr val="0070C0"/>
                </a:solidFill>
              </a:rPr>
              <a:t>N</a:t>
            </a:r>
            <a:r>
              <a:rPr lang="en-US" altLang="ja-JP" dirty="0" smtClean="0">
                <a:solidFill>
                  <a:srgbClr val="0070C0"/>
                </a:solidFill>
              </a:rPr>
              <a:t>=34 gap toward </a:t>
            </a:r>
            <a:r>
              <a:rPr lang="el-GR" altLang="ja-JP" dirty="0" smtClean="0">
                <a:solidFill>
                  <a:srgbClr val="0070C0"/>
                </a:solidFill>
              </a:rPr>
              <a:t>π</a:t>
            </a:r>
            <a:r>
              <a:rPr lang="en-US" altLang="ja-JP" dirty="0" smtClean="0">
                <a:solidFill>
                  <a:srgbClr val="0070C0"/>
                </a:solidFill>
              </a:rPr>
              <a:t>(</a:t>
            </a:r>
            <a:r>
              <a:rPr lang="en-US" altLang="ja-JP" i="1" dirty="0" err="1" smtClean="0">
                <a:solidFill>
                  <a:srgbClr val="0070C0"/>
                </a:solidFill>
              </a:rPr>
              <a:t>sd</a:t>
            </a:r>
            <a:r>
              <a:rPr lang="en-US" altLang="ja-JP" dirty="0" smtClean="0">
                <a:solidFill>
                  <a:srgbClr val="0070C0"/>
                </a:solidFill>
              </a:rPr>
              <a:t>) nuclei</a:t>
            </a:r>
            <a:r>
              <a:rPr lang="en-US" altLang="ja-JP" dirty="0" smtClean="0"/>
              <a:t>: Predicted widening of the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=34 gap for </a:t>
            </a:r>
            <a:r>
              <a:rPr lang="el-GR" altLang="ja-JP" dirty="0" smtClean="0"/>
              <a:t>π</a:t>
            </a:r>
            <a:r>
              <a:rPr lang="en-US" altLang="ja-JP" dirty="0" smtClean="0"/>
              <a:t>(</a:t>
            </a:r>
            <a:r>
              <a:rPr lang="en-US" altLang="ja-JP" i="1" dirty="0" err="1" smtClean="0"/>
              <a:t>sd</a:t>
            </a:r>
            <a:r>
              <a:rPr lang="en-US" altLang="ja-JP" dirty="0" smtClean="0"/>
              <a:t>) nuclei due to competition between central and tensor.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21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9218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K </a:t>
            </a:r>
            <a:r>
              <a:rPr lang="en-US" altLang="ja-JP" dirty="0" smtClean="0"/>
              <a:t>levels</a:t>
            </a:r>
            <a:r>
              <a:rPr kumimoji="1" lang="en-US" altLang="ja-JP" dirty="0" smtClean="0"/>
              <a:t> and simple modifications to SDPF-MU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500460"/>
              </p:ext>
            </p:extLst>
          </p:nvPr>
        </p:nvGraphicFramePr>
        <p:xfrm>
          <a:off x="5283193" y="1107192"/>
          <a:ext cx="367240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04"/>
                <a:gridCol w="898568"/>
                <a:gridCol w="898568"/>
                <a:gridCol w="898568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Expt.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SDPF-MU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modified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/>
                        <a:t>S</a:t>
                      </a:r>
                      <a:r>
                        <a:rPr kumimoji="1" lang="en-US" altLang="ja-JP" sz="2000" baseline="-25000" dirty="0" err="1" smtClean="0"/>
                        <a:t>p</a:t>
                      </a:r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en-US" altLang="ja-JP" sz="2000" baseline="30000" dirty="0" smtClean="0"/>
                        <a:t>40</a:t>
                      </a:r>
                      <a:r>
                        <a:rPr kumimoji="1" lang="en-US" altLang="ja-JP" sz="2000" dirty="0" smtClean="0"/>
                        <a:t>Ca)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8.328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8.282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8.282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 smtClean="0"/>
                        <a:t>S</a:t>
                      </a:r>
                      <a:r>
                        <a:rPr kumimoji="1" lang="en-US" altLang="ja-JP" sz="2000" baseline="-25000" dirty="0" err="1" smtClean="0"/>
                        <a:t>p</a:t>
                      </a:r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en-US" altLang="ja-JP" sz="2000" baseline="30000" dirty="0" smtClean="0"/>
                        <a:t>48</a:t>
                      </a:r>
                      <a:r>
                        <a:rPr kumimoji="1" lang="en-US" altLang="ja-JP" sz="2000" dirty="0" smtClean="0"/>
                        <a:t>Ca)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15.802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15.881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15.801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 smtClean="0"/>
                        <a:t>S</a:t>
                      </a:r>
                      <a:r>
                        <a:rPr kumimoji="1" lang="en-US" altLang="ja-JP" sz="2000" baseline="-25000" dirty="0" err="1" smtClean="0"/>
                        <a:t>p</a:t>
                      </a:r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en-US" altLang="ja-JP" sz="2000" baseline="30000" dirty="0" smtClean="0"/>
                        <a:t>52</a:t>
                      </a:r>
                      <a:r>
                        <a:rPr kumimoji="1" lang="en-US" altLang="ja-JP" sz="2000" dirty="0" smtClean="0"/>
                        <a:t>Ca)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19.039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18.912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18.875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71" y="3259692"/>
            <a:ext cx="3497101" cy="34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 txBox="1">
                <a:spLocks/>
              </p:cNvSpPr>
              <p:nvPr/>
            </p:nvSpPr>
            <p:spPr>
              <a:xfrm>
                <a:off x="179512" y="4149080"/>
                <a:ext cx="4824536" cy="2376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/>
                  <a:t>Modified SDPF-MU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Replace GXPF1B with GXPF1Br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altLang="ja-JP" i="1">
                            <a:latin typeface="Cambria Math"/>
                          </a:rPr>
                          <m:t>𝑚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=0</m:t>
                        </m:r>
                      </m:sup>
                    </m:sSubSup>
                  </m:oMath>
                </a14:m>
                <a:r>
                  <a:rPr lang="en-US" altLang="ja-JP" dirty="0" smtClean="0"/>
                  <a:t>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 +0.6 MeV shift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dirty="0" smtClean="0"/>
                  <a:t>Monopole pairing in f7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 original GXPF1(A,B)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49080"/>
                <a:ext cx="4824536" cy="2376264"/>
              </a:xfrm>
              <a:prstGeom prst="rect">
                <a:avLst/>
              </a:prstGeom>
              <a:blipFill rotWithShape="1">
                <a:blip r:embed="rId3"/>
                <a:stretch>
                  <a:fillRect l="-1641" t="-2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/>
          <p:nvPr/>
        </p:nvCxnSpPr>
        <p:spPr>
          <a:xfrm>
            <a:off x="1004783" y="2414501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28229" y="2918557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53891" y="2718502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s</a:t>
            </a:r>
            <a:r>
              <a:rPr kumimoji="1" lang="en-US" altLang="ja-JP" sz="2000" baseline="-25000" dirty="0" smtClean="0"/>
              <a:t>1/2</a:t>
            </a:r>
            <a:endParaRPr kumimoji="1" lang="ja-JP" altLang="en-US" sz="2000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2722" y="216247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d</a:t>
            </a:r>
            <a:r>
              <a:rPr kumimoji="1" lang="en-US" altLang="ja-JP" sz="2000" baseline="-25000" dirty="0" smtClean="0"/>
              <a:t>3/2</a:t>
            </a:r>
            <a:endParaRPr kumimoji="1" lang="ja-JP" altLang="en-US" sz="2000" baseline="-250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2806978" y="1458362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033109" y="1906379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f</a:t>
            </a:r>
            <a:r>
              <a:rPr kumimoji="1" lang="en-US" altLang="ja-JP" sz="2000" baseline="-25000" dirty="0" smtClean="0"/>
              <a:t>7/2</a:t>
            </a:r>
            <a:endParaRPr kumimoji="1" lang="ja-JP" altLang="en-US" sz="2000" baseline="-25000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2822366" y="2106434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033109" y="121092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p</a:t>
            </a:r>
            <a:r>
              <a:rPr kumimoji="1" lang="en-US" altLang="ja-JP" sz="2000" baseline="-25000" dirty="0" smtClean="0"/>
              <a:t>3/2</a:t>
            </a:r>
            <a:endParaRPr kumimoji="1" lang="ja-JP" altLang="en-US" sz="2000" baseline="-25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23987" y="15716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28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H="1">
            <a:off x="2180357" y="2106434"/>
            <a:ext cx="648072" cy="308067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2180357" y="2106434"/>
            <a:ext cx="648072" cy="812123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2156911" y="1441846"/>
            <a:ext cx="671518" cy="972655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2180357" y="1458362"/>
            <a:ext cx="648072" cy="1460195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642892" y="3293476"/>
            <a:ext cx="648072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438826" y="3100898"/>
            <a:ext cx="301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 isotopes from </a:t>
            </a:r>
            <a:r>
              <a:rPr kumimoji="1" lang="en-US" altLang="ja-JP" sz="2000" i="1" dirty="0" smtClean="0"/>
              <a:t>N</a:t>
            </a:r>
            <a:r>
              <a:rPr kumimoji="1" lang="en-US" altLang="ja-JP" sz="2000" dirty="0" smtClean="0"/>
              <a:t>=20 to 28</a:t>
            </a:r>
            <a:endParaRPr kumimoji="1" lang="ja-JP" altLang="en-US" sz="2000" dirty="0"/>
          </a:p>
        </p:txBody>
      </p:sp>
      <p:sp>
        <p:nvSpPr>
          <p:cNvPr id="24" name="正方形/長方形 23"/>
          <p:cNvSpPr/>
          <p:nvPr/>
        </p:nvSpPr>
        <p:spPr>
          <a:xfrm>
            <a:off x="395536" y="1052736"/>
            <a:ext cx="4227368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38826" y="3388930"/>
            <a:ext cx="301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 isotopes from </a:t>
            </a:r>
            <a:r>
              <a:rPr kumimoji="1" lang="en-US" altLang="ja-JP" sz="2000" i="1" dirty="0" smtClean="0"/>
              <a:t>N</a:t>
            </a:r>
            <a:r>
              <a:rPr kumimoji="1" lang="en-US" altLang="ja-JP" sz="2000" dirty="0" smtClean="0"/>
              <a:t>=28 to 32</a:t>
            </a:r>
            <a:endParaRPr kumimoji="1" lang="ja-JP" altLang="en-US" sz="2000" dirty="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668299" y="3584719"/>
            <a:ext cx="648072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86" y="1022681"/>
            <a:ext cx="4739774" cy="521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of the energy levels in </a:t>
            </a:r>
            <a:r>
              <a:rPr kumimoji="1" lang="en-US" altLang="ja-JP" dirty="0" err="1" smtClean="0"/>
              <a:t>Sb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08720"/>
            <a:ext cx="4176464" cy="573325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11/2</a:t>
            </a:r>
            <a:r>
              <a:rPr lang="en-US" altLang="ja-JP" baseline="30000" dirty="0" smtClean="0"/>
              <a:t>-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and 5/2</a:t>
            </a:r>
            <a:r>
              <a:rPr lang="en-US" altLang="ja-JP" baseline="30000" dirty="0" smtClean="0"/>
              <a:t>+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levels measured </a:t>
            </a:r>
            <a:r>
              <a:rPr lang="en-US" altLang="ja-JP" dirty="0"/>
              <a:t>from </a:t>
            </a:r>
            <a:r>
              <a:rPr lang="en-US" altLang="ja-JP" dirty="0" smtClean="0"/>
              <a:t>7/2</a:t>
            </a:r>
            <a:r>
              <a:rPr lang="en-US" altLang="ja-JP" baseline="30000" dirty="0" smtClean="0"/>
              <a:t>+</a:t>
            </a:r>
            <a:r>
              <a:rPr lang="en-US" altLang="ja-JP" baseline="-25000" dirty="0" smtClean="0"/>
              <a:t>1 </a:t>
            </a:r>
            <a:endParaRPr lang="en-US" altLang="ja-JP" baseline="-25000" dirty="0"/>
          </a:p>
          <a:p>
            <a:pPr lvl="1"/>
            <a:r>
              <a:rPr lang="en-US" altLang="ja-JP" dirty="0" smtClean="0"/>
              <a:t>Non-monotonic </a:t>
            </a:r>
            <a:r>
              <a:rPr lang="en-US" altLang="ja-JP" dirty="0"/>
              <a:t>evolution is reproduced</a:t>
            </a:r>
            <a:r>
              <a:rPr lang="en-US" altLang="ja-JP" dirty="0" smtClean="0"/>
              <a:t>.</a:t>
            </a:r>
            <a:endParaRPr lang="en-US" altLang="ja-JP" baseline="-25000" dirty="0" smtClean="0"/>
          </a:p>
          <a:p>
            <a:pPr lvl="1"/>
            <a:r>
              <a:rPr lang="en-US" altLang="ja-JP" dirty="0"/>
              <a:t>f</a:t>
            </a:r>
            <a:r>
              <a:rPr kumimoji="1" lang="en-US" altLang="ja-JP" dirty="0" smtClean="0"/>
              <a:t>ull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shell-model results </a:t>
            </a:r>
            <a:r>
              <a:rPr kumimoji="1" lang="en-US" altLang="ja-JP" dirty="0" smtClean="0"/>
              <a:t>vs. estimate from effective single-particle energies (ESPE) </a:t>
            </a:r>
            <a:r>
              <a:rPr lang="en-US" altLang="ja-JP" dirty="0" smtClean="0"/>
              <a:t>of two kinds</a:t>
            </a:r>
          </a:p>
          <a:p>
            <a:pPr lvl="2"/>
            <a:r>
              <a:rPr kumimoji="1" lang="en-US" altLang="ja-JP" dirty="0" smtClean="0">
                <a:solidFill>
                  <a:srgbClr val="00B050"/>
                </a:solidFill>
              </a:rPr>
              <a:t>ESPE1</a:t>
            </a:r>
            <a:r>
              <a:rPr kumimoji="1" lang="en-US" altLang="ja-JP" dirty="0" smtClean="0"/>
              <a:t>: </a:t>
            </a:r>
            <a:r>
              <a:rPr lang="en-US" altLang="ja-JP" dirty="0" smtClean="0"/>
              <a:t>filling configuration at N=64, i.e., no correlation included</a:t>
            </a:r>
          </a:p>
          <a:p>
            <a:pPr lvl="2"/>
            <a:r>
              <a:rPr kumimoji="1" lang="en-US" altLang="ja-JP" dirty="0" smtClean="0">
                <a:solidFill>
                  <a:srgbClr val="00B050"/>
                </a:solidFill>
              </a:rPr>
              <a:t>ESPE2</a:t>
            </a:r>
            <a:r>
              <a:rPr kumimoji="1" lang="en-US" altLang="ja-JP" dirty="0" smtClean="0"/>
              <a:t>: </a:t>
            </a:r>
            <a:r>
              <a:rPr lang="el-G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j</a:t>
            </a:r>
            <a:r>
              <a:rPr lang="en-US" altLang="ja-JP" dirty="0"/>
              <a:t>)×</a:t>
            </a:r>
            <a:r>
              <a:rPr lang="en-US" altLang="ja-JP" dirty="0" err="1"/>
              <a:t>Sn</a:t>
            </a:r>
            <a:r>
              <a:rPr lang="en-US" altLang="ja-JP" dirty="0"/>
              <a:t>(0</a:t>
            </a:r>
            <a:r>
              <a:rPr lang="en-US" altLang="ja-JP" baseline="30000" dirty="0"/>
              <a:t>+</a:t>
            </a:r>
            <a:r>
              <a:rPr lang="en-US" altLang="ja-JP" baseline="-25000" dirty="0"/>
              <a:t>1</a:t>
            </a:r>
            <a:r>
              <a:rPr lang="en-US" altLang="ja-JP" dirty="0" smtClean="0"/>
              <a:t>), i.e., </a:t>
            </a:r>
            <a:r>
              <a:rPr lang="en-US" altLang="ja-JP" dirty="0"/>
              <a:t>n-n correlation included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5001048" y="1314890"/>
            <a:ext cx="381642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上下矢印 5"/>
          <p:cNvSpPr/>
          <p:nvPr/>
        </p:nvSpPr>
        <p:spPr>
          <a:xfrm>
            <a:off x="6507683" y="1358020"/>
            <a:ext cx="144016" cy="1944216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7861" y="16288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2.25 MeV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Two major sources of evolution in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-n channel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8840814" cy="72008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Central </a:t>
            </a:r>
            <a:r>
              <a:rPr lang="en-US" altLang="ja-JP" dirty="0" smtClean="0"/>
              <a:t>and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tensor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lang="en-US" altLang="ja-JP" dirty="0" smtClean="0"/>
              <a:t>forces</a:t>
            </a:r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51" y="1484785"/>
            <a:ext cx="4392488" cy="195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コネクタ 8"/>
          <p:cNvCxnSpPr/>
          <p:nvPr/>
        </p:nvCxnSpPr>
        <p:spPr>
          <a:xfrm>
            <a:off x="5907639" y="3837465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557979" y="4843702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532828" y="4202904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5397886" y="3829110"/>
            <a:ext cx="509754" cy="102631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395592" y="3837465"/>
            <a:ext cx="503096" cy="3554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991123" y="3429000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j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’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&gt;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=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l’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+1/2</a:t>
            </a:r>
            <a:endParaRPr kumimoji="1" lang="ja-JP" altLang="en-US" sz="2000" b="1" baseline="-25000" dirty="0">
              <a:solidFill>
                <a:srgbClr val="FF0000"/>
              </a:solidFill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2739287" y="3837299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371135" y="4789806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2235231" y="3846184"/>
            <a:ext cx="509753" cy="931552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371135" y="4184498"/>
            <a:ext cx="864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下矢印 28"/>
          <p:cNvSpPr/>
          <p:nvPr/>
        </p:nvSpPr>
        <p:spPr>
          <a:xfrm>
            <a:off x="1663776" y="4745183"/>
            <a:ext cx="342038" cy="20469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>
            <a:off x="1742272" y="4181850"/>
            <a:ext cx="121822" cy="16153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74258" y="343718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n</a:t>
            </a:r>
            <a:r>
              <a:rPr lang="en-US" altLang="ja-JP" sz="2000" dirty="0" smtClean="0">
                <a:solidFill>
                  <a:srgbClr val="0070C0"/>
                </a:solidFill>
              </a:rPr>
              <a:t>ode = 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n</a:t>
            </a:r>
            <a:endParaRPr kumimoji="1" lang="ja-JP" altLang="en-US" sz="2000" dirty="0"/>
          </a:p>
        </p:txBody>
      </p:sp>
      <p:cxnSp>
        <p:nvCxnSpPr>
          <p:cNvPr id="33" name="直線コネクタ 32"/>
          <p:cNvCxnSpPr/>
          <p:nvPr/>
        </p:nvCxnSpPr>
        <p:spPr>
          <a:xfrm flipH="1">
            <a:off x="2235231" y="3837172"/>
            <a:ext cx="504057" cy="347326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617199" y="4305330"/>
            <a:ext cx="86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tensor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10645" y="4143327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central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27119" y="5085184"/>
            <a:ext cx="267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k</a:t>
            </a:r>
            <a:r>
              <a:rPr kumimoji="1" lang="en-US" altLang="ja-JP" dirty="0" smtClean="0"/>
              <a:t>nown for several decades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52027" y="4405231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n</a:t>
            </a:r>
            <a:r>
              <a:rPr lang="en-US" altLang="ja-JP" sz="2000" dirty="0" smtClean="0">
                <a:solidFill>
                  <a:srgbClr val="0070C0"/>
                </a:solidFill>
              </a:rPr>
              <a:t>ode = </a:t>
            </a:r>
            <a:r>
              <a:rPr kumimoji="1" lang="en-US" altLang="ja-JP" sz="2000" b="1" i="1" dirty="0" smtClean="0">
                <a:solidFill>
                  <a:srgbClr val="0070C0"/>
                </a:solidFill>
              </a:rPr>
              <a:t>n</a:t>
            </a:r>
            <a:endParaRPr kumimoji="1"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52027" y="379722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n</a:t>
            </a:r>
            <a:r>
              <a:rPr lang="en-US" altLang="ja-JP" sz="2000" dirty="0" smtClean="0"/>
              <a:t>ode ≠ </a:t>
            </a:r>
            <a:r>
              <a:rPr kumimoji="1" lang="en-US" altLang="ja-JP" sz="2000" b="1" i="1" dirty="0" smtClean="0"/>
              <a:t>n</a:t>
            </a:r>
            <a:endParaRPr kumimoji="1" lang="ja-JP" altLang="en-US" sz="2000" dirty="0"/>
          </a:p>
        </p:txBody>
      </p:sp>
      <p:sp>
        <p:nvSpPr>
          <p:cNvPr id="32" name="下矢印 31"/>
          <p:cNvSpPr/>
          <p:nvPr/>
        </p:nvSpPr>
        <p:spPr>
          <a:xfrm>
            <a:off x="4819008" y="4179458"/>
            <a:ext cx="342038" cy="2046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下矢印 37"/>
          <p:cNvSpPr/>
          <p:nvPr/>
        </p:nvSpPr>
        <p:spPr>
          <a:xfrm rot="10800000">
            <a:off x="4819008" y="4672653"/>
            <a:ext cx="342038" cy="2046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17179" y="4477239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j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&gt;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=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l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+1/2</a:t>
            </a:r>
            <a:endParaRPr kumimoji="1" lang="ja-JP" alt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35431" y="3829167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</a:rPr>
              <a:t>j</a:t>
            </a:r>
            <a:r>
              <a:rPr kumimoji="1" lang="en-US" altLang="ja-JP" sz="2000" b="1" baseline="-25000" dirty="0" smtClean="0">
                <a:solidFill>
                  <a:srgbClr val="FF0000"/>
                </a:solidFill>
              </a:rPr>
              <a:t>&lt;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=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l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1/2</a:t>
            </a:r>
            <a:endParaRPr kumimoji="1" lang="ja-JP" alt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07439" y="5089285"/>
            <a:ext cx="459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k</a:t>
            </a:r>
            <a:r>
              <a:rPr kumimoji="1" lang="en-US" altLang="ja-JP" dirty="0" smtClean="0"/>
              <a:t>nown for a decade: Otsuka </a:t>
            </a:r>
            <a:r>
              <a:rPr lang="en-US" altLang="ja-JP" dirty="0" smtClean="0"/>
              <a:t>mechanism (2005)</a:t>
            </a:r>
            <a:endParaRPr kumimoji="1" lang="ja-JP" altLang="en-US" dirty="0"/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107504" y="5458617"/>
            <a:ext cx="8840814" cy="135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70C0"/>
                </a:solidFill>
              </a:rPr>
              <a:t>Monopole-based universal interaction </a:t>
            </a:r>
            <a:r>
              <a:rPr lang="en-US" altLang="ja-JP" i="1" dirty="0" smtClean="0">
                <a:solidFill>
                  <a:srgbClr val="0070C0"/>
                </a:solidFill>
              </a:rPr>
              <a:t>V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MU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</a:rPr>
              <a:t>(Otsuka et al., 2010)</a:t>
            </a:r>
          </a:p>
          <a:p>
            <a:pPr lvl="1"/>
            <a:r>
              <a:rPr lang="en-US" altLang="ja-JP" dirty="0" smtClean="0"/>
              <a:t>Quantitative implementation of this concept on a microscopic basis of  “Renormalization Persistency” (N. </a:t>
            </a:r>
            <a:r>
              <a:rPr lang="en-US" altLang="ja-JP" dirty="0" err="1" smtClean="0"/>
              <a:t>Tsunoda</a:t>
            </a:r>
            <a:r>
              <a:rPr lang="en-US" altLang="ja-JP" dirty="0" smtClean="0"/>
              <a:t> et al., 2011)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457200" lvl="1" indent="0">
              <a:buFont typeface="Arial" pitchFamily="34" charset="0"/>
              <a:buNone/>
            </a:pPr>
            <a:endParaRPr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40471" y="836712"/>
            <a:ext cx="3954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For a review of shell-evolution mechanism, </a:t>
            </a:r>
          </a:p>
          <a:p>
            <a:r>
              <a:rPr kumimoji="1" lang="en-US" altLang="ja-JP" sz="1600" dirty="0" smtClean="0"/>
              <a:t>see T. Otsuka, Phys. Scr. T152, 014007 (2013).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110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Topics to be discussed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 smtClean="0">
                <a:solidFill>
                  <a:srgbClr val="0070C0"/>
                </a:solidFill>
              </a:rPr>
              <a:t>Shell evolution driven by the </a:t>
            </a:r>
            <a:r>
              <a:rPr kumimoji="1" lang="en-US" altLang="ja-JP" sz="2800" i="1" dirty="0" smtClean="0">
                <a:solidFill>
                  <a:srgbClr val="0070C0"/>
                </a:solidFill>
              </a:rPr>
              <a:t>p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800" i="1" dirty="0" smtClean="0">
                <a:solidFill>
                  <a:srgbClr val="0070C0"/>
                </a:solidFill>
              </a:rPr>
              <a:t>n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</a:rPr>
              <a:t>force</a:t>
            </a:r>
            <a:r>
              <a:rPr lang="ja-JP" altLang="en-US" sz="2800" dirty="0">
                <a:solidFill>
                  <a:srgbClr val="0070C0"/>
                </a:solidFill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</a:rPr>
              <a:t>on the basis of large-scale shell-model calculations</a:t>
            </a:r>
            <a:endParaRPr kumimoji="1" lang="en-US" altLang="ja-JP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800" dirty="0" smtClean="0"/>
              <a:t>Evolution of single-particle-like states</a:t>
            </a:r>
          </a:p>
          <a:p>
            <a:pPr marL="857250" lvl="1" indent="-457200"/>
            <a:r>
              <a:rPr lang="en-US" altLang="ja-JP" sz="2400" dirty="0" smtClean="0"/>
              <a:t>Sb (</a:t>
            </a:r>
            <a:r>
              <a:rPr lang="en-US" altLang="ja-JP" sz="2400" i="1" dirty="0" smtClean="0"/>
              <a:t>Z</a:t>
            </a:r>
            <a:r>
              <a:rPr lang="en-US" altLang="ja-JP" sz="2400" dirty="0" smtClean="0"/>
              <a:t>=51) isotopes</a:t>
            </a:r>
          </a:p>
          <a:p>
            <a:pPr marL="857250" lvl="1" indent="-457200"/>
            <a:r>
              <a:rPr kumimoji="1" lang="en-US" altLang="ja-JP" sz="2400" dirty="0" smtClean="0"/>
              <a:t>Cu (</a:t>
            </a:r>
            <a:r>
              <a:rPr kumimoji="1" lang="en-US" altLang="ja-JP" sz="2400" i="1" dirty="0" smtClean="0"/>
              <a:t>Z</a:t>
            </a:r>
            <a:r>
              <a:rPr kumimoji="1" lang="en-US" altLang="ja-JP" sz="2400" dirty="0" smtClean="0"/>
              <a:t>=29) isotopes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800" dirty="0" smtClean="0"/>
              <a:t>Shape coexistence in Ni isotopes: Type II shell evolution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800" dirty="0" smtClean="0"/>
              <a:t>Evolution of the new </a:t>
            </a:r>
            <a:r>
              <a:rPr kumimoji="1" lang="en-US" altLang="ja-JP" sz="2800" i="1" dirty="0" smtClean="0"/>
              <a:t>N</a:t>
            </a:r>
            <a:r>
              <a:rPr kumimoji="1" lang="en-US" altLang="ja-JP" sz="2800" dirty="0" smtClean="0"/>
              <a:t>=34 magic number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07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1.1.</a:t>
            </a:r>
            <a:r>
              <a:rPr kumimoji="1" lang="en-US" altLang="ja-JP" dirty="0" smtClean="0"/>
              <a:t> Sb (</a:t>
            </a:r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=51) isotopes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2448272"/>
          </a:xfrm>
        </p:spPr>
        <p:txBody>
          <a:bodyPr>
            <a:no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Shell-model calculation in the 50 ≤ 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N</a:t>
            </a:r>
            <a:r>
              <a:rPr kumimoji="1" lang="en-US" altLang="ja-JP" dirty="0" smtClean="0">
                <a:solidFill>
                  <a:srgbClr val="0070C0"/>
                </a:solidFill>
              </a:rPr>
              <a:t>(</a:t>
            </a:r>
            <a:r>
              <a:rPr kumimoji="1" lang="en-US" altLang="ja-JP" i="1" dirty="0" smtClean="0">
                <a:solidFill>
                  <a:srgbClr val="0070C0"/>
                </a:solidFill>
              </a:rPr>
              <a:t>Z</a:t>
            </a:r>
            <a:r>
              <a:rPr kumimoji="1" lang="en-US" altLang="ja-JP" dirty="0" smtClean="0">
                <a:solidFill>
                  <a:srgbClr val="0070C0"/>
                </a:solidFill>
              </a:rPr>
              <a:t>) </a:t>
            </a:r>
            <a:r>
              <a:rPr lang="en-US" altLang="ja-JP" dirty="0" smtClean="0">
                <a:solidFill>
                  <a:srgbClr val="0070C0"/>
                </a:solidFill>
              </a:rPr>
              <a:t>≤ 82 space </a:t>
            </a:r>
          </a:p>
          <a:p>
            <a:pPr lvl="1"/>
            <a:r>
              <a:rPr lang="en-US" altLang="ja-JP" i="1" dirty="0" smtClean="0"/>
              <a:t>n</a:t>
            </a:r>
            <a:r>
              <a:rPr lang="en-US" altLang="ja-JP" dirty="0" smtClean="0"/>
              <a:t>-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interaction: semi-empirical SNBG3 by </a:t>
            </a:r>
            <a:r>
              <a:rPr lang="en-US" altLang="ja-JP" dirty="0" err="1" smtClean="0"/>
              <a:t>Honma</a:t>
            </a:r>
            <a:r>
              <a:rPr lang="en-US" altLang="ja-JP" dirty="0" smtClean="0"/>
              <a:t> et al. (good fit including 3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i="1" dirty="0"/>
              <a:t>p</a:t>
            </a:r>
            <a:r>
              <a:rPr lang="en-US" altLang="ja-JP" dirty="0" smtClean="0"/>
              <a:t>-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 interaction: </a:t>
            </a:r>
            <a:r>
              <a:rPr lang="en-US" altLang="ja-JP" i="1" dirty="0" smtClean="0"/>
              <a:t>V</a:t>
            </a:r>
            <a:r>
              <a:rPr lang="en-US" altLang="ja-JP" baseline="-25000" dirty="0" smtClean="0"/>
              <a:t>MU</a:t>
            </a:r>
            <a:r>
              <a:rPr lang="en-US" altLang="ja-JP" dirty="0" smtClean="0"/>
              <a:t> with a scaling factor 0.84 for the central (binding energy)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9" y="2924944"/>
            <a:ext cx="3960440" cy="285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42383"/>
            <a:ext cx="4293362" cy="285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7268" y="2420888"/>
            <a:ext cx="440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11/2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400" baseline="-25000" dirty="0" smtClean="0">
                <a:solidFill>
                  <a:srgbClr val="0070C0"/>
                </a:solidFill>
              </a:rPr>
              <a:t>1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levels measured from 7/2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400" baseline="-25000" dirty="0" smtClean="0">
                <a:solidFill>
                  <a:srgbClr val="0070C0"/>
                </a:solidFill>
              </a:rPr>
              <a:t>1</a:t>
            </a:r>
            <a:endParaRPr kumimoji="1" lang="ja-JP" alt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2420888"/>
            <a:ext cx="3197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Single-particle strengths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268" y="5792197"/>
            <a:ext cx="907838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 smtClean="0">
                <a:solidFill>
                  <a:srgbClr val="FF0000"/>
                </a:solidFill>
              </a:rPr>
              <a:t>C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onsiderable contribution from correlation exists in </a:t>
            </a:r>
            <a:r>
              <a:rPr lang="en-US" altLang="ja-JP" sz="2400" dirty="0">
                <a:solidFill>
                  <a:srgbClr val="FF0000"/>
                </a:solidFill>
              </a:rPr>
              <a:t>w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.f., but the energy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solidFill>
                  <a:srgbClr val="FF0000"/>
                </a:solidFill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</a:rPr>
              <a:t>evels are close to ESPE due to cancellation of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p</a:t>
            </a:r>
            <a:r>
              <a:rPr lang="en-US" altLang="ja-JP" sz="2400" dirty="0" smtClean="0">
                <a:solidFill>
                  <a:srgbClr val="FF0000"/>
                </a:solidFill>
              </a:rPr>
              <a:t>-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 and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-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n</a:t>
            </a:r>
            <a:r>
              <a:rPr lang="en-US" altLang="ja-JP" sz="2400" dirty="0" smtClean="0">
                <a:solidFill>
                  <a:srgbClr val="FF0000"/>
                </a:solidFill>
              </a:rPr>
              <a:t> correlations.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Magnetic moments: indicators of SP structure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4320480" cy="3753708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Particle-vibration coupling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76" y="1057705"/>
            <a:ext cx="4479920" cy="40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067944" y="5301208"/>
            <a:ext cx="505196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e</a:t>
            </a:r>
            <a:r>
              <a:rPr lang="en-US" altLang="ja-JP" dirty="0" smtClean="0"/>
              <a:t>ffective nucleon </a:t>
            </a:r>
            <a:r>
              <a:rPr lang="en-US" altLang="ja-JP" i="1" dirty="0" smtClean="0"/>
              <a:t>g</a:t>
            </a:r>
            <a:r>
              <a:rPr lang="en-US" altLang="ja-JP" dirty="0" smtClean="0"/>
              <a:t> factor adopted:</a:t>
            </a:r>
          </a:p>
          <a:p>
            <a:pPr>
              <a:lnSpc>
                <a:spcPct val="120000"/>
              </a:lnSpc>
            </a:pPr>
            <a:r>
              <a:rPr lang="en-US" altLang="ja-JP" dirty="0" err="1"/>
              <a:t>i</a:t>
            </a:r>
            <a:r>
              <a:rPr kumimoji="1" lang="en-US" altLang="ja-JP" dirty="0" err="1" smtClean="0"/>
              <a:t>sovector</a:t>
            </a:r>
            <a:r>
              <a:rPr kumimoji="1" lang="en-US" altLang="ja-JP" dirty="0" smtClean="0"/>
              <a:t> shift </a:t>
            </a:r>
            <a:r>
              <a:rPr kumimoji="1" lang="el-GR" altLang="ja-JP" dirty="0" smtClean="0"/>
              <a:t>δ</a:t>
            </a:r>
            <a:r>
              <a:rPr kumimoji="1" lang="en-US" altLang="ja-JP" i="1" dirty="0" err="1" smtClean="0"/>
              <a:t>g</a:t>
            </a:r>
            <a:r>
              <a:rPr kumimoji="1" lang="en-US" altLang="ja-JP" i="1" baseline="-25000" dirty="0" err="1" smtClean="0"/>
              <a:t>l</a:t>
            </a:r>
            <a:r>
              <a:rPr kumimoji="1" lang="en-US" altLang="ja-JP" dirty="0" smtClean="0"/>
              <a:t>(IV)=0.1, </a:t>
            </a:r>
            <a:r>
              <a:rPr lang="en-US" altLang="ja-JP" dirty="0" smtClean="0"/>
              <a:t>spin quenching factor 0.6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4644008" y="6201199"/>
            <a:ext cx="4166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3379" y="6106666"/>
            <a:ext cx="373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133</a:t>
            </a:r>
            <a:r>
              <a:rPr lang="en-US" altLang="ja-JP" dirty="0" smtClean="0"/>
              <a:t>Sb)=2.97 (calc.) vs. 3.00(1) (expt.)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6385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45680"/>
              </p:ext>
            </p:extLst>
          </p:nvPr>
        </p:nvGraphicFramePr>
        <p:xfrm>
          <a:off x="539552" y="5178812"/>
          <a:ext cx="3024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8000"/>
                <a:gridCol w="1008000"/>
                <a:gridCol w="100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11/2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baseline="-25000" dirty="0" smtClean="0"/>
                        <a:t>1</a:t>
                      </a:r>
                      <a:endParaRPr kumimoji="1" lang="ja-JP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Expt.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Calc.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115</a:t>
                      </a:r>
                      <a:r>
                        <a:rPr kumimoji="1" lang="en-US" altLang="ja-JP" dirty="0" smtClean="0"/>
                        <a:t>Sb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5.53(8)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5.53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117</a:t>
                      </a:r>
                      <a:r>
                        <a:rPr kumimoji="1" lang="en-US" altLang="ja-JP" dirty="0" smtClean="0"/>
                        <a:t>Sb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5.35(9)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5.63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525682" y="126876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7/2</a:t>
            </a:r>
            <a:r>
              <a:rPr kumimoji="1" lang="en-US" altLang="ja-JP" sz="24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400" b="1" baseline="-25000" dirty="0" smtClean="0">
                <a:solidFill>
                  <a:srgbClr val="0070C0"/>
                </a:solidFill>
              </a:rPr>
              <a:t>1</a:t>
            </a:r>
            <a:endParaRPr kumimoji="1" lang="ja-JP" altLang="en-US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040" y="486916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=82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28384" y="429309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dirty="0" smtClean="0">
                <a:solidFill>
                  <a:srgbClr val="FF0000"/>
                </a:solidFill>
              </a:rPr>
              <a:t>=70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6309211"/>
            <a:ext cx="331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c.f. single-particle value = 7.18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99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7" y="1461686"/>
            <a:ext cx="4723717" cy="477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Importance of the tensor force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6056" y="4365104"/>
            <a:ext cx="3955342" cy="2376264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Without tensor</a:t>
            </a:r>
          </a:p>
          <a:p>
            <a:pPr lvl="1"/>
            <a:r>
              <a:rPr lang="en-US" altLang="ja-JP" dirty="0" smtClean="0"/>
              <a:t>11/2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≈ 2 MeV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3NF effect</a:t>
            </a:r>
            <a:endParaRPr lang="en-US" altLang="ja-JP" dirty="0" smtClean="0"/>
          </a:p>
          <a:p>
            <a:pPr lvl="1"/>
            <a:r>
              <a:rPr lang="en-US" altLang="ja-JP" dirty="0"/>
              <a:t>E</a:t>
            </a:r>
            <a:r>
              <a:rPr lang="en-US" altLang="ja-JP" dirty="0" smtClean="0"/>
              <a:t>nhances effective 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=0 tensor force (Kohno, 2013).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20545" y="2075953"/>
            <a:ext cx="123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w/o tensor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78570" y="2844172"/>
            <a:ext cx="122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π+</a:t>
            </a:r>
            <a:r>
              <a:rPr lang="el-GR" altLang="ja-JP" b="1" dirty="0" smtClean="0"/>
              <a:t>ρ</a:t>
            </a:r>
            <a:r>
              <a:rPr kumimoji="1" lang="en-US" altLang="ja-JP" b="1" dirty="0" smtClean="0"/>
              <a:t> tensor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82928" y="4942909"/>
            <a:ext cx="1428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π+</a:t>
            </a:r>
            <a:r>
              <a:rPr lang="el-GR" altLang="ja-JP" b="1" dirty="0"/>
              <a:t>ρ</a:t>
            </a:r>
            <a:r>
              <a:rPr lang="en-US" altLang="ja-JP" b="1" dirty="0"/>
              <a:t> </a:t>
            </a:r>
            <a:r>
              <a:rPr lang="en-US" altLang="ja-JP" b="1" dirty="0" smtClean="0"/>
              <a:t>plus </a:t>
            </a:r>
          </a:p>
          <a:p>
            <a:r>
              <a:rPr lang="en-US" altLang="ja-JP" b="1" dirty="0" smtClean="0"/>
              <a:t>“3NF” tensor</a:t>
            </a:r>
            <a:endParaRPr lang="ja-JP" altLang="en-US" b="1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284922" y="3185044"/>
            <a:ext cx="203944" cy="3595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2641845" y="3645024"/>
            <a:ext cx="732243" cy="12978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5496" y="951111"/>
            <a:ext cx="5650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11/2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2400" baseline="-25000" dirty="0" smtClean="0">
                <a:solidFill>
                  <a:srgbClr val="0070C0"/>
                </a:solidFill>
              </a:rPr>
              <a:t>1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>
                <a:solidFill>
                  <a:srgbClr val="0070C0"/>
                </a:solidFill>
              </a:rPr>
              <a:t>and 5</a:t>
            </a:r>
            <a:r>
              <a:rPr lang="en-US" altLang="ja-JP" sz="2400" dirty="0" smtClean="0">
                <a:solidFill>
                  <a:srgbClr val="0070C0"/>
                </a:solidFill>
              </a:rPr>
              <a:t>/2</a:t>
            </a:r>
            <a:r>
              <a:rPr lang="en-US" altLang="ja-JP" sz="2400" baseline="30000" dirty="0" smtClean="0">
                <a:solidFill>
                  <a:srgbClr val="0070C0"/>
                </a:solidFill>
              </a:rPr>
              <a:t>+</a:t>
            </a:r>
            <a:r>
              <a:rPr lang="en-US" altLang="ja-JP" sz="2400" baseline="-25000" dirty="0" smtClean="0">
                <a:solidFill>
                  <a:srgbClr val="0070C0"/>
                </a:solidFill>
              </a:rPr>
              <a:t>1</a:t>
            </a:r>
            <a:r>
              <a:rPr lang="ja-JP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l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evels measured from 7/2</a:t>
            </a:r>
            <a:r>
              <a:rPr kumimoji="1" lang="en-US" altLang="ja-JP" sz="2400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400" baseline="-25000" dirty="0" smtClean="0">
                <a:solidFill>
                  <a:srgbClr val="0070C0"/>
                </a:solidFill>
              </a:rPr>
              <a:t>1</a:t>
            </a:r>
            <a:endParaRPr kumimoji="1" lang="ja-JP" altLang="en-US" sz="2400" baseline="-25000" dirty="0">
              <a:solidFill>
                <a:srgbClr val="0070C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61" y="1668870"/>
            <a:ext cx="2615726" cy="26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645303" y="1268760"/>
            <a:ext cx="85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tensor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5" name="左右矢印 14"/>
          <p:cNvSpPr/>
          <p:nvPr/>
        </p:nvSpPr>
        <p:spPr>
          <a:xfrm>
            <a:off x="6228673" y="3823807"/>
            <a:ext cx="1784782" cy="69965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04736" y="3613086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00B050"/>
                </a:solidFill>
              </a:rPr>
              <a:t>h</a:t>
            </a:r>
            <a:r>
              <a:rPr kumimoji="1" lang="en-US" altLang="ja-JP" b="1" baseline="-25000" dirty="0" smtClean="0">
                <a:solidFill>
                  <a:srgbClr val="00B050"/>
                </a:solidFill>
              </a:rPr>
              <a:t>11/2</a:t>
            </a:r>
            <a:endParaRPr kumimoji="1" lang="ja-JP" altLang="en-US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1.2.</a:t>
            </a:r>
            <a:r>
              <a:rPr kumimoji="1" lang="en-US" altLang="ja-JP" dirty="0" smtClean="0"/>
              <a:t> Cu (</a:t>
            </a:r>
            <a:r>
              <a:rPr kumimoji="1" lang="en-US" altLang="ja-JP" i="1" dirty="0" smtClean="0"/>
              <a:t>Z</a:t>
            </a:r>
            <a:r>
              <a:rPr kumimoji="1" lang="en-US" altLang="ja-JP" dirty="0" smtClean="0"/>
              <a:t>=29) isotopes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Cu isotopes: </a:t>
            </a:r>
            <a:r>
              <a:rPr kumimoji="1" lang="en-US" altLang="ja-JP" dirty="0" smtClean="0">
                <a:solidFill>
                  <a:srgbClr val="0070C0"/>
                </a:solidFill>
              </a:rPr>
              <a:t>one major-shell below Sb isotopes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48058"/>
              </p:ext>
            </p:extLst>
          </p:nvPr>
        </p:nvGraphicFramePr>
        <p:xfrm>
          <a:off x="467544" y="1420541"/>
          <a:ext cx="35640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000"/>
                <a:gridCol w="1080000"/>
                <a:gridCol w="324000"/>
                <a:gridCol w="1080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Sb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Cu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proton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</a:t>
                      </a:r>
                      <a:r>
                        <a:rPr kumimoji="1" lang="en-US" altLang="ja-JP" sz="2000" i="1" dirty="0" smtClean="0"/>
                        <a:t>d</a:t>
                      </a:r>
                      <a:r>
                        <a:rPr kumimoji="1" lang="en-US" altLang="ja-JP" sz="2000" baseline="-25000" dirty="0" smtClean="0"/>
                        <a:t>5/2</a:t>
                      </a:r>
                      <a:r>
                        <a:rPr kumimoji="1" lang="en-US" altLang="ja-JP" sz="2000" dirty="0" smtClean="0"/>
                        <a:t>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ym typeface="Wingdings" panose="05000000000000000000" pitchFamily="2" charset="2"/>
                        </a:rPr>
                        <a:t>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kumimoji="1" lang="en-US" altLang="ja-JP" sz="2000" i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kumimoji="1" lang="en-US" altLang="ja-JP" sz="2000" baseline="-25000" dirty="0" smtClean="0">
                          <a:solidFill>
                            <a:srgbClr val="FF0000"/>
                          </a:solidFill>
                        </a:rPr>
                        <a:t>3/2</a:t>
                      </a:r>
                      <a:endParaRPr kumimoji="1" lang="ja-JP" altLang="en-US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  <a:r>
                        <a:rPr kumimoji="1" lang="en-US" altLang="ja-JP" sz="2000" i="1" dirty="0" smtClean="0"/>
                        <a:t>g</a:t>
                      </a:r>
                      <a:r>
                        <a:rPr kumimoji="1" lang="en-US" altLang="ja-JP" sz="2000" baseline="-25000" dirty="0" smtClean="0"/>
                        <a:t>7/2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ym typeface="Wingdings" panose="05000000000000000000" pitchFamily="2" charset="2"/>
                        </a:rPr>
                        <a:t>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kumimoji="1" lang="en-US" altLang="ja-JP" sz="2000" baseline="-25000" dirty="0" smtClean="0">
                          <a:solidFill>
                            <a:srgbClr val="FF0000"/>
                          </a:solidFill>
                        </a:rPr>
                        <a:t>5/2</a:t>
                      </a:r>
                      <a:endParaRPr kumimoji="1" lang="ja-JP" altLang="en-US" sz="20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</a:t>
                      </a:r>
                      <a:r>
                        <a:rPr kumimoji="1" lang="en-US" altLang="ja-JP" sz="2000" i="1" dirty="0" smtClean="0"/>
                        <a:t>h</a:t>
                      </a:r>
                      <a:r>
                        <a:rPr kumimoji="1" lang="en-US" altLang="ja-JP" sz="2000" baseline="-25000" dirty="0" smtClean="0"/>
                        <a:t>11/2</a:t>
                      </a:r>
                      <a:endParaRPr kumimoji="1" lang="ja-JP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ym typeface="Wingdings" panose="05000000000000000000" pitchFamily="2" charset="2"/>
                        </a:rPr>
                        <a:t>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0</a:t>
                      </a:r>
                      <a:r>
                        <a:rPr kumimoji="1" lang="en-US" altLang="ja-JP" sz="2000" i="1" dirty="0" smtClean="0"/>
                        <a:t>g</a:t>
                      </a:r>
                      <a:r>
                        <a:rPr kumimoji="1" lang="en-US" altLang="ja-JP" sz="2000" baseline="-25000" dirty="0" smtClean="0"/>
                        <a:t>9/2</a:t>
                      </a:r>
                      <a:endParaRPr kumimoji="1" lang="ja-JP" altLang="en-US" sz="2000" baseline="-25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0070C0"/>
                          </a:solidFill>
                        </a:rPr>
                        <a:t>neutron</a:t>
                      </a:r>
                      <a:endParaRPr kumimoji="1" lang="ja-JP" alt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rgbClr val="0070C0"/>
                          </a:solidFill>
                        </a:rPr>
                        <a:t>h</a:t>
                      </a:r>
                      <a:r>
                        <a:rPr kumimoji="1" lang="en-US" altLang="ja-JP" sz="2000" baseline="-25000" dirty="0" smtClean="0">
                          <a:solidFill>
                            <a:srgbClr val="0070C0"/>
                          </a:solidFill>
                        </a:rPr>
                        <a:t>11/2</a:t>
                      </a:r>
                      <a:endParaRPr kumimoji="1" lang="ja-JP" altLang="en-US" sz="2000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ym typeface="Wingdings" panose="05000000000000000000" pitchFamily="2" charset="2"/>
                        </a:rPr>
                        <a:t>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r>
                        <a:rPr kumimoji="1" lang="en-US" altLang="ja-JP" sz="2000" i="1" dirty="0" smtClean="0">
                          <a:solidFill>
                            <a:srgbClr val="0070C0"/>
                          </a:solidFill>
                        </a:rPr>
                        <a:t>g</a:t>
                      </a:r>
                      <a:r>
                        <a:rPr kumimoji="1" lang="en-US" altLang="ja-JP" sz="2000" baseline="-25000" dirty="0" smtClean="0">
                          <a:solidFill>
                            <a:srgbClr val="0070C0"/>
                          </a:solidFill>
                        </a:rPr>
                        <a:t>9/2</a:t>
                      </a:r>
                      <a:endParaRPr kumimoji="1" lang="ja-JP" altLang="en-US" sz="2000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5035039" y="2122015"/>
            <a:ext cx="1259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035038" y="2548935"/>
            <a:ext cx="1259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804248" y="1612831"/>
            <a:ext cx="12594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8095211" y="1412776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</a:t>
            </a:r>
            <a:r>
              <a:rPr lang="en-US" altLang="ja-JP" sz="2000" i="1" dirty="0" smtClean="0"/>
              <a:t>g</a:t>
            </a:r>
            <a:r>
              <a:rPr lang="en-US" altLang="ja-JP" sz="2000" baseline="-25000" dirty="0" smtClean="0"/>
              <a:t>9/2</a:t>
            </a:r>
            <a:endParaRPr lang="ja-JP" altLang="en-US" sz="2000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01534" y="1832890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</a:t>
            </a:r>
            <a:r>
              <a:rPr lang="en-US" altLang="ja-JP" sz="2000" i="1" dirty="0" smtClean="0"/>
              <a:t>f</a:t>
            </a:r>
            <a:r>
              <a:rPr lang="en-US" altLang="ja-JP" sz="2000" baseline="-25000" dirty="0" smtClean="0"/>
              <a:t>5/2</a:t>
            </a:r>
            <a:endParaRPr lang="ja-JP" altLang="en-US" sz="2000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01534" y="2364269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</a:t>
            </a:r>
            <a:r>
              <a:rPr lang="en-US" altLang="ja-JP" sz="2000" i="1" dirty="0" smtClean="0"/>
              <a:t>p</a:t>
            </a:r>
            <a:r>
              <a:rPr lang="en-US" altLang="ja-JP" sz="2000" baseline="-25000" dirty="0" smtClean="0"/>
              <a:t>3/2</a:t>
            </a:r>
            <a:endParaRPr lang="ja-JP" altLang="en-US" sz="2000" baseline="-25000" dirty="0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4453500" y="2908975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53500" y="2908975"/>
            <a:ext cx="2165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619214" y="1937349"/>
            <a:ext cx="2165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6619214" y="1937349"/>
            <a:ext cx="0" cy="971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 flipV="1">
            <a:off x="8775100" y="1937349"/>
            <a:ext cx="9828" cy="1475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4453500" y="3413031"/>
            <a:ext cx="4331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363016" y="2960948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Z</a:t>
            </a:r>
            <a:r>
              <a:rPr kumimoji="1" lang="en-US" altLang="ja-JP" sz="2000" dirty="0" smtClean="0"/>
              <a:t>=28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63558" y="2023052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N</a:t>
            </a:r>
            <a:r>
              <a:rPr kumimoji="1" lang="en-US" altLang="ja-JP" sz="2000" dirty="0" smtClean="0"/>
              <a:t>=40</a:t>
            </a:r>
            <a:endParaRPr kumimoji="1" lang="ja-JP" altLang="en-US" sz="2000" dirty="0"/>
          </a:p>
        </p:txBody>
      </p:sp>
      <p:cxnSp>
        <p:nvCxnSpPr>
          <p:cNvPr id="28" name="直線コネクタ 27"/>
          <p:cNvCxnSpPr/>
          <p:nvPr/>
        </p:nvCxnSpPr>
        <p:spPr>
          <a:xfrm flipH="1">
            <a:off x="6294496" y="1617383"/>
            <a:ext cx="509752" cy="50463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6294495" y="1617383"/>
            <a:ext cx="509753" cy="9315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下矢印 32"/>
          <p:cNvSpPr/>
          <p:nvPr/>
        </p:nvSpPr>
        <p:spPr>
          <a:xfrm>
            <a:off x="5493401" y="2023052"/>
            <a:ext cx="432048" cy="34121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1" y="3732328"/>
            <a:ext cx="2953038" cy="27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323528" y="3702223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70C0"/>
                </a:solidFill>
              </a:rPr>
              <a:t>V</a:t>
            </a:r>
            <a:r>
              <a:rPr kumimoji="1" lang="en-US" altLang="ja-JP" sz="2400" baseline="-25000" dirty="0" smtClean="0">
                <a:solidFill>
                  <a:srgbClr val="0070C0"/>
                </a:solidFill>
              </a:rPr>
              <a:t>MU</a:t>
            </a:r>
            <a:endParaRPr kumimoji="1" lang="ja-JP" alt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3528" y="6457782"/>
            <a:ext cx="3968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T. Otsuka et al., Phys. Rev. </a:t>
            </a:r>
            <a:r>
              <a:rPr kumimoji="1" lang="en-US" altLang="ja-JP" sz="1400" dirty="0" err="1" smtClean="0"/>
              <a:t>Lett</a:t>
            </a:r>
            <a:r>
              <a:rPr kumimoji="1" lang="en-US" altLang="ja-JP" sz="1400" dirty="0" smtClean="0"/>
              <a:t>. </a:t>
            </a:r>
            <a:r>
              <a:rPr lang="en-US" altLang="ja-JP" sz="1400" dirty="0"/>
              <a:t>104, 012501 (2010</a:t>
            </a:r>
            <a:r>
              <a:rPr lang="en-US" altLang="ja-JP" sz="1400" dirty="0" smtClean="0"/>
              <a:t>).</a:t>
            </a:r>
            <a:r>
              <a:rPr kumimoji="1" lang="en-US" altLang="ja-JP" sz="1400" dirty="0" smtClean="0"/>
              <a:t> </a:t>
            </a:r>
            <a:endParaRPr kumimoji="1" lang="ja-JP" altLang="en-US" sz="1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23928" y="4227409"/>
            <a:ext cx="513636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dirty="0" smtClean="0"/>
              <a:t>Sharp decrease of proton 0</a:t>
            </a:r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5/2</a:t>
            </a:r>
            <a:r>
              <a:rPr kumimoji="1" lang="en-US" altLang="ja-JP" sz="2400" dirty="0" smtClean="0"/>
              <a:t> due to a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cooperative effect of central and tensor</a:t>
            </a:r>
            <a:endParaRPr kumimoji="1" lang="ja-JP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83768" y="156363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dirty="0" smtClean="0"/>
              <a:t>Δ</a:t>
            </a:r>
            <a:r>
              <a:rPr kumimoji="1" lang="en-US" altLang="ja-JP" i="1" dirty="0" smtClean="0"/>
              <a:t>l</a:t>
            </a:r>
            <a:r>
              <a:rPr kumimoji="1" lang="en-US" altLang="ja-JP" dirty="0" smtClean="0"/>
              <a:t>=1</a:t>
            </a:r>
            <a:endParaRPr kumimoji="1" lang="ja-JP" altLang="en-US" dirty="0"/>
          </a:p>
        </p:txBody>
      </p:sp>
      <p:sp>
        <p:nvSpPr>
          <p:cNvPr id="38" name="右矢印 37"/>
          <p:cNvSpPr/>
          <p:nvPr/>
        </p:nvSpPr>
        <p:spPr>
          <a:xfrm>
            <a:off x="4675429" y="5358408"/>
            <a:ext cx="61908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572475" y="5271591"/>
            <a:ext cx="2908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/>
              <a:t>p</a:t>
            </a:r>
            <a:r>
              <a:rPr kumimoji="1" lang="en-US" altLang="ja-JP" sz="2400" baseline="-25000" dirty="0" smtClean="0"/>
              <a:t>3/2</a:t>
            </a:r>
            <a:r>
              <a:rPr kumimoji="1" lang="en-US" altLang="ja-JP" sz="2400" dirty="0" smtClean="0"/>
              <a:t>-</a:t>
            </a:r>
            <a:r>
              <a:rPr kumimoji="1" lang="en-US" altLang="ja-JP" sz="2400" i="1" dirty="0" smtClean="0"/>
              <a:t>f</a:t>
            </a:r>
            <a:r>
              <a:rPr kumimoji="1" lang="en-US" altLang="ja-JP" sz="2400" baseline="-25000" dirty="0" smtClean="0"/>
              <a:t>5/2</a:t>
            </a:r>
            <a:r>
              <a:rPr kumimoji="1" lang="en-US" altLang="ja-JP" sz="2400" dirty="0" smtClean="0"/>
              <a:t> level crossing </a:t>
            </a:r>
            <a:endParaRPr kumimoji="1" lang="ja-JP" altLang="en-US" sz="2400" dirty="0"/>
          </a:p>
        </p:txBody>
      </p:sp>
      <p:sp>
        <p:nvSpPr>
          <p:cNvPr id="29" name="左右矢印 28"/>
          <p:cNvSpPr/>
          <p:nvPr/>
        </p:nvSpPr>
        <p:spPr>
          <a:xfrm>
            <a:off x="1563082" y="6015985"/>
            <a:ext cx="1784782" cy="158611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88558" y="5816987"/>
            <a:ext cx="5293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00B050"/>
                </a:solidFill>
              </a:rPr>
              <a:t>g</a:t>
            </a:r>
            <a:r>
              <a:rPr kumimoji="1" lang="en-US" altLang="ja-JP" b="1" baseline="-25000" dirty="0" smtClean="0">
                <a:solidFill>
                  <a:srgbClr val="00B050"/>
                </a:solidFill>
              </a:rPr>
              <a:t>9/2</a:t>
            </a:r>
            <a:endParaRPr kumimoji="1" lang="ja-JP" altLang="en-US" b="1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 and early shell-model analyses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4653136"/>
            <a:ext cx="8928992" cy="2088232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Change of the ground state at 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75</a:t>
            </a:r>
            <a:r>
              <a:rPr lang="en-US" altLang="ja-JP" dirty="0" smtClean="0">
                <a:solidFill>
                  <a:srgbClr val="0070C0"/>
                </a:solidFill>
              </a:rPr>
              <a:t>Cu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Magnetic moments</a:t>
            </a:r>
            <a:r>
              <a:rPr lang="en-US" altLang="ja-JP" dirty="0" smtClean="0"/>
              <a:t>: deviation from single-particle values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SM in the 28 ≤ </a:t>
            </a:r>
            <a:r>
              <a:rPr lang="en-US" altLang="ja-JP" i="1" dirty="0" smtClean="0">
                <a:solidFill>
                  <a:srgbClr val="0070C0"/>
                </a:solidFill>
              </a:rPr>
              <a:t>N</a:t>
            </a:r>
            <a:r>
              <a:rPr lang="en-US" altLang="ja-JP" dirty="0" smtClean="0">
                <a:solidFill>
                  <a:srgbClr val="0070C0"/>
                </a:solidFill>
              </a:rPr>
              <a:t>(</a:t>
            </a:r>
            <a:r>
              <a:rPr lang="en-US" altLang="ja-JP" i="1" dirty="0" smtClean="0">
                <a:solidFill>
                  <a:srgbClr val="0070C0"/>
                </a:solidFill>
              </a:rPr>
              <a:t>Z</a:t>
            </a:r>
            <a:r>
              <a:rPr lang="en-US" altLang="ja-JP" dirty="0" smtClean="0">
                <a:solidFill>
                  <a:srgbClr val="0070C0"/>
                </a:solidFill>
              </a:rPr>
              <a:t>) ≤ 50 space </a:t>
            </a:r>
            <a:r>
              <a:rPr lang="en-US" altLang="ja-JP" dirty="0" smtClean="0"/>
              <a:t>with the </a:t>
            </a:r>
            <a:r>
              <a:rPr lang="en-US" altLang="ja-JP" dirty="0" err="1" smtClean="0"/>
              <a:t>Lisetskiy</a:t>
            </a:r>
            <a:r>
              <a:rPr lang="en-US" altLang="ja-JP" dirty="0" smtClean="0"/>
              <a:t>-Brown interaction</a:t>
            </a:r>
          </a:p>
          <a:p>
            <a:pPr lvl="1"/>
            <a:r>
              <a:rPr kumimoji="1" lang="en-US" altLang="ja-JP" dirty="0" smtClean="0"/>
              <a:t>Still some deviation in magnetic moments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6016"/>
            <a:ext cx="4166290" cy="303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13" y="1326017"/>
            <a:ext cx="4136843" cy="31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88024" y="4489375"/>
            <a:ext cx="4250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K. T. </a:t>
            </a:r>
            <a:r>
              <a:rPr lang="en-US" altLang="ja-JP" sz="1400" dirty="0" smtClean="0"/>
              <a:t>Flanagan et al., 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</a:t>
            </a:r>
            <a:r>
              <a:rPr lang="en-US" altLang="ja-JP" sz="1400" dirty="0"/>
              <a:t>103, 142501 (2009</a:t>
            </a:r>
            <a:r>
              <a:rPr lang="en-US" altLang="ja-JP" sz="1400" dirty="0" smtClean="0"/>
              <a:t>).</a:t>
            </a:r>
            <a:endParaRPr kumimoji="1" lang="ja-JP" altLang="en-US" sz="1400" dirty="0"/>
          </a:p>
        </p:txBody>
      </p:sp>
      <p:sp>
        <p:nvSpPr>
          <p:cNvPr id="5" name="円/楕円 4"/>
          <p:cNvSpPr/>
          <p:nvPr/>
        </p:nvSpPr>
        <p:spPr>
          <a:xfrm>
            <a:off x="2676346" y="2228741"/>
            <a:ext cx="288032" cy="50405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4248" y="212323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Shell model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7664" y="940658"/>
            <a:ext cx="1539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Energy levels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96669" y="966916"/>
            <a:ext cx="22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Magnetic moment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1523</Words>
  <Application>Microsoft Office PowerPoint</Application>
  <PresentationFormat>画面に合わせる (4:3)</PresentationFormat>
  <Paragraphs>290</Paragraphs>
  <Slides>23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Symbol</vt:lpstr>
      <vt:lpstr>Wingdings</vt:lpstr>
      <vt:lpstr>Office テーマ</vt:lpstr>
      <vt:lpstr>Recent advances in shell evolution with shell-model calculations</vt:lpstr>
      <vt:lpstr>Introduction</vt:lpstr>
      <vt:lpstr>Two major sources of evolution in p-n channel </vt:lpstr>
      <vt:lpstr>Topics to be discussed</vt:lpstr>
      <vt:lpstr>1.1. Sb (Z=51) isotopes</vt:lpstr>
      <vt:lpstr>Magnetic moments: indicators of SP structure</vt:lpstr>
      <vt:lpstr>Importance of the tensor force</vt:lpstr>
      <vt:lpstr>1.2. Cu (Z=29) isotopes</vt:lpstr>
      <vt:lpstr>Experiment and early shell-model analyses</vt:lpstr>
      <vt:lpstr>Large-scale shell model and remaining issue</vt:lpstr>
      <vt:lpstr>2. Ni isotopes: Type II shell evolution</vt:lpstr>
      <vt:lpstr>MCSM calculations for 68Ni</vt:lpstr>
      <vt:lpstr>Type II shell evolution: within a nucleus</vt:lpstr>
      <vt:lpstr>3. Evolution of the N=34 magic number</vt:lpstr>
      <vt:lpstr>How large is the N=34 gap at Ca?</vt:lpstr>
      <vt:lpstr>Separation energies of Ca isotopes</vt:lpstr>
      <vt:lpstr>N=34 gap: Persist or diminish in lower Z? </vt:lpstr>
      <vt:lpstr>Possible widening of the N=34 gap for lower Z</vt:lpstr>
      <vt:lpstr>2+ levels: comparison between π(pf) and π(sd) </vt:lpstr>
      <vt:lpstr>Summary</vt:lpstr>
      <vt:lpstr>backup</vt:lpstr>
      <vt:lpstr>K levels and simple modifications to SDPF-MU</vt:lpstr>
      <vt:lpstr>Evolution of the energy levels in Sb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V0993</cp:lastModifiedBy>
  <cp:revision>184</cp:revision>
  <dcterms:modified xsi:type="dcterms:W3CDTF">2014-06-03T05:16:52Z</dcterms:modified>
</cp:coreProperties>
</file>