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34"/>
  </p:notesMasterIdLst>
  <p:sldIdLst>
    <p:sldId id="256" r:id="rId2"/>
    <p:sldId id="438" r:id="rId3"/>
    <p:sldId id="445" r:id="rId4"/>
    <p:sldId id="480" r:id="rId5"/>
    <p:sldId id="377" r:id="rId6"/>
    <p:sldId id="514" r:id="rId7"/>
    <p:sldId id="516" r:id="rId8"/>
    <p:sldId id="502" r:id="rId9"/>
    <p:sldId id="519" r:id="rId10"/>
    <p:sldId id="521" r:id="rId11"/>
    <p:sldId id="522" r:id="rId12"/>
    <p:sldId id="523" r:id="rId13"/>
    <p:sldId id="451" r:id="rId14"/>
    <p:sldId id="452" r:id="rId15"/>
    <p:sldId id="460" r:id="rId16"/>
    <p:sldId id="533" r:id="rId17"/>
    <p:sldId id="549" r:id="rId18"/>
    <p:sldId id="504" r:id="rId19"/>
    <p:sldId id="505" r:id="rId20"/>
    <p:sldId id="506" r:id="rId21"/>
    <p:sldId id="528" r:id="rId22"/>
    <p:sldId id="550" r:id="rId23"/>
    <p:sldId id="530" r:id="rId24"/>
    <p:sldId id="531" r:id="rId25"/>
    <p:sldId id="532" r:id="rId26"/>
    <p:sldId id="551" r:id="rId27"/>
    <p:sldId id="477" r:id="rId28"/>
    <p:sldId id="508" r:id="rId29"/>
    <p:sldId id="493" r:id="rId30"/>
    <p:sldId id="537" r:id="rId31"/>
    <p:sldId id="510" r:id="rId32"/>
    <p:sldId id="525" r:id="rId3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F"/>
    <a:srgbClr val="FF99CC"/>
    <a:srgbClr val="FFCCCC"/>
    <a:srgbClr val="0000FF"/>
    <a:srgbClr val="FF9966"/>
    <a:srgbClr val="0066FF"/>
    <a:srgbClr val="FFCCFF"/>
    <a:srgbClr val="9966FF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5" autoAdjust="0"/>
    <p:restoredTop sz="98349" autoAdjust="0"/>
  </p:normalViewPr>
  <p:slideViewPr>
    <p:cSldViewPr>
      <p:cViewPr varScale="1">
        <p:scale>
          <a:sx n="51" d="100"/>
          <a:sy n="51" d="100"/>
        </p:scale>
        <p:origin x="14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nyo\Dropbox\conference-2\INPC2013\Book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user\beta-gamma\li9\energy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30337078651691"/>
          <c:y val="5.3571428571428555E-2"/>
          <c:w val="0.73287834121321627"/>
          <c:h val="0.88988095238095233"/>
        </c:manualLayout>
      </c:layout>
      <c:scatterChart>
        <c:scatterStyle val="lineMarker"/>
        <c:varyColors val="0"/>
        <c:ser>
          <c:idx val="0"/>
          <c:order val="0"/>
          <c:spPr>
            <a:ln w="31750">
              <a:noFill/>
            </a:ln>
          </c:spPr>
          <c:marker>
            <c:symbol val="square"/>
            <c:size val="7"/>
            <c:spPr>
              <a:solidFill>
                <a:srgbClr val="FF99CC"/>
              </a:solidFill>
              <a:ln w="12700">
                <a:solidFill>
                  <a:srgbClr val="FFC000"/>
                </a:solidFill>
              </a:ln>
            </c:spPr>
          </c:marker>
          <c:xVal>
            <c:numRef>
              <c:f>'graph-inpc2013'!$B$29:$B$35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20</c:v>
                </c:pt>
                <c:pt idx="6">
                  <c:v>20</c:v>
                </c:pt>
              </c:numCache>
            </c:numRef>
          </c:xVal>
          <c:yVal>
            <c:numRef>
              <c:f>'graph-inpc2013'!$F$29:$F$35</c:f>
              <c:numCache>
                <c:formatCode>General</c:formatCode>
                <c:ptCount val="7"/>
                <c:pt idx="0">
                  <c:v>0</c:v>
                </c:pt>
                <c:pt idx="1">
                  <c:v>7.7569100000000049</c:v>
                </c:pt>
                <c:pt idx="2">
                  <c:v>2.8808100000000039</c:v>
                </c:pt>
                <c:pt idx="3">
                  <c:v>7.0287000000000006</c:v>
                </c:pt>
                <c:pt idx="4">
                  <c:v>9.0852800000000045</c:v>
                </c:pt>
                <c:pt idx="5">
                  <c:v>9.9253800000000041</c:v>
                </c:pt>
                <c:pt idx="6">
                  <c:v>12.114150000000002</c:v>
                </c:pt>
              </c:numCache>
            </c:numRef>
          </c:yVal>
          <c:smooth val="0"/>
        </c:ser>
        <c:ser>
          <c:idx val="2"/>
          <c:order val="1"/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</c:spPr>
          </c:marker>
          <c:xVal>
            <c:numRef>
              <c:f>'graph-inpc2013'!$B$37:$B$43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4">
                  <c:v>0</c:v>
                </c:pt>
                <c:pt idx="5">
                  <c:v>6</c:v>
                </c:pt>
                <c:pt idx="6">
                  <c:v>20</c:v>
                </c:pt>
              </c:numCache>
            </c:numRef>
          </c:xVal>
          <c:yVal>
            <c:numRef>
              <c:f>'graph-inpc2013'!$E$37:$E$43</c:f>
              <c:numCache>
                <c:formatCode>General</c:formatCode>
                <c:ptCount val="7"/>
                <c:pt idx="0">
                  <c:v>6.1792999999999996</c:v>
                </c:pt>
                <c:pt idx="1">
                  <c:v>7.5419999999999998</c:v>
                </c:pt>
                <c:pt idx="2">
                  <c:v>10.15</c:v>
                </c:pt>
                <c:pt idx="4">
                  <c:v>0</c:v>
                </c:pt>
                <c:pt idx="5">
                  <c:v>3.3680000000000003</c:v>
                </c:pt>
                <c:pt idx="6">
                  <c:v>11.76</c:v>
                </c:pt>
              </c:numCache>
            </c:numRef>
          </c:yVal>
          <c:smooth val="0"/>
        </c:ser>
        <c:ser>
          <c:idx val="1"/>
          <c:order val="2"/>
          <c:spPr>
            <a:ln w="31750">
              <a:noFill/>
            </a:ln>
          </c:spPr>
          <c:marker>
            <c:symbol val="diamond"/>
            <c:size val="16"/>
            <c:spPr>
              <a:solidFill>
                <a:schemeClr val="tx2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</c:marker>
          <c:xVal>
            <c:numRef>
              <c:f>'graph-inpc2013'!$B$29:$B$35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20</c:v>
                </c:pt>
                <c:pt idx="6">
                  <c:v>20</c:v>
                </c:pt>
              </c:numCache>
            </c:numRef>
          </c:xVal>
          <c:yVal>
            <c:numRef>
              <c:f>'graph-inpc2013'!$E$29:$E$35</c:f>
              <c:numCache>
                <c:formatCode>General</c:formatCode>
                <c:ptCount val="7"/>
                <c:pt idx="0">
                  <c:v>0</c:v>
                </c:pt>
                <c:pt idx="1">
                  <c:v>6.1792999999999996</c:v>
                </c:pt>
                <c:pt idx="2">
                  <c:v>3.3680000000000003</c:v>
                </c:pt>
                <c:pt idx="3">
                  <c:v>5.9580000000000002</c:v>
                </c:pt>
                <c:pt idx="4">
                  <c:v>7.5419999999999998</c:v>
                </c:pt>
                <c:pt idx="5">
                  <c:v>10.15</c:v>
                </c:pt>
                <c:pt idx="6">
                  <c:v>11.76</c:v>
                </c:pt>
              </c:numCache>
            </c:numRef>
          </c:yVal>
          <c:smooth val="0"/>
        </c:ser>
        <c:ser>
          <c:idx val="3"/>
          <c:order val="3"/>
          <c:spPr>
            <a:ln w="25400">
              <a:solidFill>
                <a:schemeClr val="bg1">
                  <a:lumMod val="40000"/>
                  <a:lumOff val="6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'graph-inpc2013'!$B$37:$B$43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4">
                  <c:v>0</c:v>
                </c:pt>
                <c:pt idx="5">
                  <c:v>6</c:v>
                </c:pt>
                <c:pt idx="6">
                  <c:v>20</c:v>
                </c:pt>
              </c:numCache>
            </c:numRef>
          </c:xVal>
          <c:yVal>
            <c:numRef>
              <c:f>'graph-inpc2013'!$F$37:$F$43</c:f>
              <c:numCache>
                <c:formatCode>General</c:formatCode>
                <c:ptCount val="7"/>
                <c:pt idx="0">
                  <c:v>7.7569100000000049</c:v>
                </c:pt>
                <c:pt idx="1">
                  <c:v>9.0852800000000045</c:v>
                </c:pt>
                <c:pt idx="2">
                  <c:v>12.114150000000002</c:v>
                </c:pt>
                <c:pt idx="4">
                  <c:v>0</c:v>
                </c:pt>
                <c:pt idx="5">
                  <c:v>2.8808100000000039</c:v>
                </c:pt>
                <c:pt idx="6">
                  <c:v>9.9253800000000041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068288"/>
        <c:axId val="244072208"/>
      </c:scatterChart>
      <c:valAx>
        <c:axId val="244068288"/>
        <c:scaling>
          <c:orientation val="minMax"/>
          <c:max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244072208"/>
        <c:crosses val="autoZero"/>
        <c:crossBetween val="midCat"/>
      </c:valAx>
      <c:valAx>
        <c:axId val="244072208"/>
        <c:scaling>
          <c:orientation val="minMax"/>
          <c:max val="1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ja-JP"/>
          </a:p>
        </c:txPr>
        <c:crossAx val="244068288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762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xVal>
            <c:numRef>
              <c:f>graph!$B$2:$B$10</c:f>
              <c:numCache>
                <c:formatCode>General</c:formatCode>
                <c:ptCount val="9"/>
                <c:pt idx="0">
                  <c:v>3.75</c:v>
                </c:pt>
                <c:pt idx="1">
                  <c:v>3.75</c:v>
                </c:pt>
                <c:pt idx="2">
                  <c:v>3.75</c:v>
                </c:pt>
                <c:pt idx="3">
                  <c:v>0.75000000000000222</c:v>
                </c:pt>
                <c:pt idx="4">
                  <c:v>0.75000000000000222</c:v>
                </c:pt>
                <c:pt idx="5">
                  <c:v>8.75</c:v>
                </c:pt>
                <c:pt idx="6">
                  <c:v>8.75</c:v>
                </c:pt>
                <c:pt idx="7">
                  <c:v>15.75</c:v>
                </c:pt>
                <c:pt idx="8">
                  <c:v>15.75</c:v>
                </c:pt>
              </c:numCache>
            </c:numRef>
          </c:xVal>
          <c:yVal>
            <c:numRef>
              <c:f>graph!$D$2:$D$10</c:f>
              <c:numCache>
                <c:formatCode>General</c:formatCode>
                <c:ptCount val="9"/>
                <c:pt idx="0">
                  <c:v>-8.3222900000000042</c:v>
                </c:pt>
                <c:pt idx="1">
                  <c:v>-1.6656999999999933</c:v>
                </c:pt>
                <c:pt idx="2">
                  <c:v>1.3880700000000041</c:v>
                </c:pt>
                <c:pt idx="3">
                  <c:v>-5.6145299999999789</c:v>
                </c:pt>
                <c:pt idx="4">
                  <c:v>1.6149700000000031</c:v>
                </c:pt>
                <c:pt idx="5">
                  <c:v>-1.042309999999997</c:v>
                </c:pt>
                <c:pt idx="6">
                  <c:v>3.5564999999999967</c:v>
                </c:pt>
                <c:pt idx="7">
                  <c:v>-0.92751999999999757</c:v>
                </c:pt>
                <c:pt idx="8">
                  <c:v>3.5956099999999922</c:v>
                </c:pt>
              </c:numCache>
            </c:numRef>
          </c:yVal>
          <c:smooth val="0"/>
        </c:ser>
        <c:ser>
          <c:idx val="1"/>
          <c:order val="1"/>
          <c:spPr>
            <a:ln w="50800" cap="flat" cmpd="sng" algn="ctr">
              <a:solidFill>
                <a:schemeClr val="bg1">
                  <a:lumMod val="60000"/>
                  <a:lumOff val="40000"/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xVal>
            <c:numRef>
              <c:f>graph!$B$13:$B$16</c:f>
              <c:numCache>
                <c:formatCode>General</c:formatCode>
                <c:ptCount val="4"/>
                <c:pt idx="0">
                  <c:v>0.75000000000000222</c:v>
                </c:pt>
                <c:pt idx="1">
                  <c:v>3.75</c:v>
                </c:pt>
                <c:pt idx="2">
                  <c:v>8.75</c:v>
                </c:pt>
                <c:pt idx="3">
                  <c:v>15.75</c:v>
                </c:pt>
              </c:numCache>
            </c:numRef>
          </c:xVal>
          <c:yVal>
            <c:numRef>
              <c:f>graph!$D$13:$D$16</c:f>
              <c:numCache>
                <c:formatCode>General</c:formatCode>
                <c:ptCount val="4"/>
                <c:pt idx="0">
                  <c:v>1.6149700000000031</c:v>
                </c:pt>
                <c:pt idx="1">
                  <c:v>1.3880700000000041</c:v>
                </c:pt>
                <c:pt idx="2">
                  <c:v>3.5564999999999967</c:v>
                </c:pt>
                <c:pt idx="3">
                  <c:v>3.5956099999999922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074168"/>
        <c:axId val="244071816"/>
      </c:scatterChart>
      <c:valAx>
        <c:axId val="244074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rnd">
            <a:solidFill>
              <a:schemeClr val="bg2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44071816"/>
        <c:crosses val="autoZero"/>
        <c:crossBetween val="midCat"/>
      </c:valAx>
      <c:valAx>
        <c:axId val="244071816"/>
        <c:scaling>
          <c:orientation val="minMax"/>
          <c:max val="6"/>
          <c:min val="-1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44074168"/>
        <c:crosses val="autoZero"/>
        <c:crossBetween val="midCat"/>
        <c:majorUnit val="5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 w="28575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97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7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F6D0B12-36E4-46CC-8076-5C3F552D38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8078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624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00A52-32CA-4C71-8D7F-DE1035548C4D}" type="slidenum">
              <a:rPr lang="en-US" altLang="ja-JP" smtClean="0">
                <a:ea typeface="ＭＳ Ｐゴシック" charset="-128"/>
              </a:rPr>
              <a:pPr/>
              <a:t>1</a:t>
            </a:fld>
            <a:endParaRPr lang="en-US" altLang="ja-JP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0173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3443-CCF1-41A7-88BE-00ADAEF6DC64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80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3443-CCF1-41A7-88BE-00ADAEF6DC64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12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3443-CCF1-41A7-88BE-00ADAEF6DC64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74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D0B12-36E4-46CC-8076-5C3F552D38E3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D0B12-36E4-46CC-8076-5C3F552D38E3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71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A09A4-7316-475B-A6DA-8FB930A5E377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ja-JP">
                <a:solidFill>
                  <a:srgbClr val="B2B2B2"/>
                </a:solidFill>
              </a:rPr>
              <a:t>In such the </a:t>
            </a:r>
            <a:r>
              <a:rPr lang="en-US" altLang="en-US">
                <a:solidFill>
                  <a:srgbClr val="B2B2B2"/>
                </a:solidFill>
              </a:rPr>
              <a:t>expanding nuclear</a:t>
            </a:r>
            <a:r>
              <a:rPr lang="en-US" altLang="ja-JP">
                <a:solidFill>
                  <a:srgbClr val="B2B2B2"/>
                </a:solidFill>
              </a:rPr>
              <a:t> chart, we should also stress another axis “excitation energy” on the nuclear chart, because a variety of phenomena appears also in excited states in each of nucleus. Namely, our research target is in this three dimensional space. </a:t>
            </a:r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657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D0B12-36E4-46CC-8076-5C3F552D38E3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363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D0B12-36E4-46CC-8076-5C3F552D38E3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464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D0B12-36E4-46CC-8076-5C3F552D38E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819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D0B12-36E4-46CC-8076-5C3F552D38E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692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D0B12-36E4-46CC-8076-5C3F552D38E3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883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AC59E-BDDA-4C28-98DC-1D5167AC0819}" type="slidenum">
              <a:rPr lang="ja-JP" altLang="en-US"/>
              <a:pPr/>
              <a:t>14</a:t>
            </a:fld>
            <a:endParaRPr lang="en-US" altLang="ja-JP"/>
          </a:p>
        </p:txBody>
      </p:sp>
      <p:sp>
        <p:nvSpPr>
          <p:cNvPr id="2150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21504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215044" name="スライド番号プレースホルダ 3"/>
          <p:cNvSpPr txBox="1">
            <a:spLocks noGrp="1"/>
          </p:cNvSpPr>
          <p:nvPr/>
        </p:nvSpPr>
        <p:spPr bwMode="auto">
          <a:xfrm>
            <a:off x="3814889" y="9371501"/>
            <a:ext cx="2919302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6F5133-B362-4324-AA3B-698B5F806F95}" type="slidenum">
              <a:rPr lang="ja-JP" altLang="en-US" sz="1200"/>
              <a:pPr algn="r"/>
              <a:t>14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3520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C382B-EE56-4579-88E9-68B643C58461}" type="slidenum">
              <a:rPr lang="ja-JP" altLang="en-US">
                <a:solidFill>
                  <a:prstClr val="black"/>
                </a:solidFill>
              </a:rPr>
              <a:pPr/>
              <a:t>18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12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C382B-EE56-4579-88E9-68B643C58461}" type="slidenum">
              <a:rPr lang="ja-JP" altLang="en-US">
                <a:solidFill>
                  <a:prstClr val="black"/>
                </a:solidFill>
              </a:rPr>
              <a:pPr/>
              <a:t>20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0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  <p:sp>
        <p:nvSpPr>
          <p:cNvPr id="47312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7312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ACCB-F663-48AD-B397-E968FD06A2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3D7F-F716-4010-AE0A-BCADE21FD8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E026-D27B-412C-A21B-1990231308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0CB0-3B4C-43C9-A4A3-D097CE5A82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9707B-B37C-4FCA-A5B7-E5F309D30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0A00-9507-48E0-AF83-C64464142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B0E7E-3A5F-4F98-801D-244644AEB2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F06A-64E8-4B0A-ACC8-774F9B013B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28-CC2C-493F-9AB5-855D9BAAEC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E239-378E-4A4C-84CD-AB50D93C6B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BA336-DFC3-49F4-92EC-FAFF6D2FB2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3585-2F38-489D-AE47-669D14F45F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7206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6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6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7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7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7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7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7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7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7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7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7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7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8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8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8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8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8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8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8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8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8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8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9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9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9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9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9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9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9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9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9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09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47210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</p:grpSp>
      <p:sp>
        <p:nvSpPr>
          <p:cNvPr id="47210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7210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7210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210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210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9A0F4BE-03C5-44BF-9AB3-92EE003AC9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1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768475"/>
            <a:ext cx="8153400" cy="1736725"/>
          </a:xfrm>
        </p:spPr>
        <p:txBody>
          <a:bodyPr/>
          <a:lstStyle/>
          <a:p>
            <a:r>
              <a:rPr lang="en-US" altLang="ja-JP" sz="4000" dirty="0" smtClean="0"/>
              <a:t> </a:t>
            </a:r>
            <a:r>
              <a:rPr lang="en-US" altLang="ja-JP" sz="4000" dirty="0"/>
              <a:t>Cluster Phenomena in Stable and Unstable Nuclei	</a:t>
            </a:r>
            <a:endParaRPr lang="ja-JP" altLang="en-US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467600" cy="2514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2400" dirty="0" smtClean="0">
                <a:latin typeface="+mj-lt"/>
              </a:rPr>
              <a:t>Y. </a:t>
            </a:r>
            <a:r>
              <a:rPr lang="en-US" altLang="ja-JP" sz="2400" dirty="0" err="1" smtClean="0">
                <a:latin typeface="+mj-lt"/>
              </a:rPr>
              <a:t>Kanada-En’yo</a:t>
            </a:r>
            <a:r>
              <a:rPr lang="en-US" altLang="ja-JP" sz="2400" dirty="0" smtClean="0">
                <a:latin typeface="+mj-lt"/>
              </a:rPr>
              <a:t> (Kyoto Univ.)</a:t>
            </a:r>
          </a:p>
          <a:p>
            <a:pPr algn="l" eaLnBrk="1" hangingPunct="1">
              <a:defRPr/>
            </a:pPr>
            <a:endParaRPr lang="en-US" altLang="ja-JP" sz="2000" dirty="0" smtClean="0">
              <a:latin typeface="+mj-lt"/>
            </a:endParaRPr>
          </a:p>
          <a:p>
            <a:pPr algn="l" eaLnBrk="1" hangingPunct="1">
              <a:defRPr/>
            </a:pPr>
            <a:r>
              <a:rPr lang="en-US" altLang="ja-JP" sz="2000" dirty="0" smtClean="0">
                <a:latin typeface="+mj-lt"/>
              </a:rPr>
              <a:t>Collaborators:</a:t>
            </a:r>
          </a:p>
          <a:p>
            <a:pPr algn="l" eaLnBrk="1" hangingPunct="1">
              <a:defRPr/>
            </a:pPr>
            <a:r>
              <a:rPr lang="en-US" altLang="ja-JP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 Y</a:t>
            </a:r>
            <a:r>
              <a:rPr lang="en-US" altLang="ja-JP" sz="2000" dirty="0">
                <a:latin typeface="+mj-lt"/>
              </a:rPr>
              <a:t>. </a:t>
            </a:r>
            <a:r>
              <a:rPr lang="en-US" altLang="ja-JP" sz="2000" dirty="0" smtClean="0">
                <a:latin typeface="+mj-lt"/>
              </a:rPr>
              <a:t>Hidaka(RIKEN), </a:t>
            </a:r>
            <a:r>
              <a:rPr lang="en-US" altLang="ja-JP" sz="2000" dirty="0">
                <a:latin typeface="+mj-lt"/>
              </a:rPr>
              <a:t>T. Ichikawa(YITP), </a:t>
            </a:r>
            <a:endParaRPr lang="en-US" altLang="ja-JP" sz="2000" dirty="0" smtClean="0">
              <a:latin typeface="+mj-lt"/>
            </a:endParaRPr>
          </a:p>
          <a:p>
            <a:pPr algn="l" eaLnBrk="1" hangingPunct="1">
              <a:defRPr/>
            </a:pPr>
            <a:r>
              <a:rPr lang="en-US" altLang="ja-JP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 M</a:t>
            </a:r>
            <a:r>
              <a:rPr lang="en-US" altLang="ja-JP" sz="2000" dirty="0">
                <a:latin typeface="+mj-lt"/>
              </a:rPr>
              <a:t>. </a:t>
            </a:r>
            <a:r>
              <a:rPr lang="en-US" altLang="ja-JP" sz="2000" dirty="0" smtClean="0">
                <a:latin typeface="+mj-lt"/>
              </a:rPr>
              <a:t>Kimura(Hokkaido), F. Kobayashi(Kyoto), </a:t>
            </a:r>
          </a:p>
          <a:p>
            <a:pPr algn="l" eaLnBrk="1" hangingPunct="1">
              <a:defRPr/>
            </a:pPr>
            <a:r>
              <a:rPr lang="en-US" altLang="ja-JP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 T. </a:t>
            </a:r>
            <a:r>
              <a:rPr lang="en-US" altLang="ja-JP" sz="2000" dirty="0" err="1" smtClean="0">
                <a:latin typeface="+mj-lt"/>
              </a:rPr>
              <a:t>Suhara</a:t>
            </a:r>
            <a:r>
              <a:rPr lang="en-US" altLang="ja-JP" sz="2000" dirty="0" smtClean="0">
                <a:latin typeface="+mj-lt"/>
              </a:rPr>
              <a:t> (Matsue) </a:t>
            </a:r>
            <a:r>
              <a:rPr lang="en-US" altLang="ja-JP" sz="2000" dirty="0">
                <a:latin typeface="+mj-lt"/>
              </a:rPr>
              <a:t>,</a:t>
            </a:r>
            <a:r>
              <a:rPr lang="en-US" altLang="ja-JP" sz="2000" dirty="0" smtClean="0">
                <a:latin typeface="+mj-lt"/>
              </a:rPr>
              <a:t>Y.</a:t>
            </a:r>
            <a:r>
              <a:rPr lang="ja-JP" altLang="en-US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Taniguchi(NIMS), Y. Yoshida (Kyoto)</a:t>
            </a:r>
            <a:endParaRPr lang="ja-JP" altLang="en-U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 structures in F isotopes</a:t>
            </a:r>
            <a:endParaRPr kumimoji="1" lang="ja-JP" altLang="en-US" dirty="0"/>
          </a:p>
        </p:txBody>
      </p:sp>
      <p:sp>
        <p:nvSpPr>
          <p:cNvPr id="4" name="Oval 109"/>
          <p:cNvSpPr>
            <a:spLocks noChangeAspect="1" noChangeArrowheads="1"/>
          </p:cNvSpPr>
          <p:nvPr/>
        </p:nvSpPr>
        <p:spPr bwMode="auto">
          <a:xfrm>
            <a:off x="6444720" y="1926214"/>
            <a:ext cx="756000" cy="756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Oval 111"/>
          <p:cNvSpPr>
            <a:spLocks noChangeAspect="1" noChangeArrowheads="1"/>
          </p:cNvSpPr>
          <p:nvPr/>
        </p:nvSpPr>
        <p:spPr bwMode="auto">
          <a:xfrm>
            <a:off x="6231284" y="2128172"/>
            <a:ext cx="1672911" cy="39171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Oval 112"/>
          <p:cNvSpPr>
            <a:spLocks noChangeAspect="1" noChangeArrowheads="1"/>
          </p:cNvSpPr>
          <p:nvPr/>
        </p:nvSpPr>
        <p:spPr bwMode="auto">
          <a:xfrm>
            <a:off x="7808308" y="2204372"/>
            <a:ext cx="214313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" name="Oval 113"/>
          <p:cNvSpPr>
            <a:spLocks noChangeAspect="1" noChangeArrowheads="1"/>
          </p:cNvSpPr>
          <p:nvPr/>
        </p:nvSpPr>
        <p:spPr bwMode="auto">
          <a:xfrm>
            <a:off x="6188743" y="2216081"/>
            <a:ext cx="214313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Oval 31"/>
          <p:cNvSpPr>
            <a:spLocks noChangeAspect="1" noChangeArrowheads="1"/>
          </p:cNvSpPr>
          <p:nvPr/>
        </p:nvSpPr>
        <p:spPr bwMode="auto">
          <a:xfrm>
            <a:off x="7269981" y="2119205"/>
            <a:ext cx="425450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" name="Rectangle 149"/>
          <p:cNvSpPr>
            <a:spLocks noChangeArrowheads="1"/>
          </p:cNvSpPr>
          <p:nvPr/>
        </p:nvSpPr>
        <p:spPr bwMode="auto">
          <a:xfrm>
            <a:off x="6324600" y="2735042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ja-JP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MO bond with</a:t>
            </a:r>
            <a:endParaRPr kumimoji="0" lang="en-US" altLang="ja-JP" sz="28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Oval 112"/>
          <p:cNvSpPr>
            <a:spLocks noChangeAspect="1" noChangeArrowheads="1"/>
          </p:cNvSpPr>
          <p:nvPr/>
        </p:nvSpPr>
        <p:spPr bwMode="auto">
          <a:xfrm>
            <a:off x="6692728" y="1960447"/>
            <a:ext cx="214313" cy="21590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17708" y="3220557"/>
            <a:ext cx="193193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800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15</a:t>
            </a:r>
            <a:r>
              <a:rPr lang="en-US" altLang="ja-JP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</a:t>
            </a:r>
            <a:r>
              <a:rPr lang="en-US" altLang="ja-JP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ja-JP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itchFamily="18" charset="2"/>
              </a:rPr>
              <a:t>a </a:t>
            </a:r>
            <a:r>
              <a:rPr lang="en-US" altLang="ja-JP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core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991430" y="1134349"/>
            <a:ext cx="5049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AMD study by Kimura et al., PRC83 (2011)</a:t>
            </a:r>
            <a:endParaRPr lang="ja-JP" altLang="en-US" sz="2000" dirty="0">
              <a:latin typeface="+mj-lt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77349"/>
            <a:ext cx="5210066" cy="371375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372072" y="5253335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0</a:t>
            </a:r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w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372072" y="4944070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</a:t>
            </a:r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w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372072" y="4651190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3</a:t>
            </a:r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w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374328" y="3958639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</a:t>
            </a:r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w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18" name="Rectangle 149"/>
          <p:cNvSpPr>
            <a:spLocks noChangeArrowheads="1"/>
          </p:cNvSpPr>
          <p:nvPr/>
        </p:nvSpPr>
        <p:spPr bwMode="auto">
          <a:xfrm>
            <a:off x="6264617" y="3650032"/>
            <a:ext cx="2953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ja-JP" sz="2400" dirty="0" smtClean="0">
                <a:solidFill>
                  <a:schemeClr val="tx2"/>
                </a:solidFill>
                <a:latin typeface="+mj-lt"/>
              </a:rPr>
              <a:t>play an important role in lowering </a:t>
            </a:r>
          </a:p>
          <a:p>
            <a:r>
              <a:rPr kumimoji="0" lang="en-US" altLang="ja-JP" sz="2400" dirty="0">
                <a:solidFill>
                  <a:schemeClr val="tx2"/>
                </a:solidFill>
                <a:latin typeface="+mj-lt"/>
              </a:rPr>
              <a:t>i</a:t>
            </a:r>
            <a:r>
              <a:rPr kumimoji="0" lang="en-US" altLang="ja-JP" sz="2400" dirty="0" smtClean="0">
                <a:solidFill>
                  <a:schemeClr val="tx2"/>
                </a:solidFill>
                <a:latin typeface="+mj-lt"/>
              </a:rPr>
              <a:t>ntruder states</a:t>
            </a:r>
            <a:endParaRPr kumimoji="0" lang="en-US" altLang="ja-JP" sz="2400" dirty="0">
              <a:solidFill>
                <a:schemeClr val="tx2"/>
              </a:solidFill>
              <a:latin typeface="+mj-lt"/>
            </a:endParaRPr>
          </a:p>
          <a:p>
            <a:r>
              <a:rPr kumimoji="0" lang="en-US" altLang="ja-JP" sz="2400" dirty="0" smtClean="0">
                <a:solidFill>
                  <a:schemeClr val="tx2"/>
                </a:solidFill>
                <a:latin typeface="+mj-lt"/>
              </a:rPr>
              <a:t>in N~20 region</a:t>
            </a:r>
          </a:p>
          <a:p>
            <a:endParaRPr kumimoji="0" lang="en-US" altLang="ja-JP" sz="2400" dirty="0">
              <a:solidFill>
                <a:schemeClr val="tx2"/>
              </a:solidFill>
              <a:latin typeface="+mj-lt"/>
            </a:endParaRPr>
          </a:p>
          <a:p>
            <a:r>
              <a:rPr kumimoji="0" lang="en-US" altLang="ja-JP" sz="2400" dirty="0">
                <a:solidFill>
                  <a:schemeClr val="tx2"/>
                </a:solidFill>
                <a:latin typeface="+mj-lt"/>
              </a:rPr>
              <a:t>a</a:t>
            </a:r>
            <a:r>
              <a:rPr kumimoji="0" lang="en-US" altLang="ja-JP" sz="2400" dirty="0" smtClean="0">
                <a:solidFill>
                  <a:schemeClr val="tx2"/>
                </a:solidFill>
                <a:latin typeface="+mj-lt"/>
              </a:rPr>
              <a:t>lso in Ne isotopes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57200" y="1484019"/>
            <a:ext cx="1068578" cy="67968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3200" baseline="30000" dirty="0" smtClean="0">
                <a:latin typeface="+mj-lt"/>
              </a:rPr>
              <a:t>19-29</a:t>
            </a:r>
            <a:r>
              <a:rPr kumimoji="0" lang="en-US" altLang="ja-JP" sz="3200" dirty="0" smtClean="0">
                <a:latin typeface="+mj-lt"/>
              </a:rPr>
              <a:t>F</a:t>
            </a:r>
            <a:endParaRPr lang="ja-JP" altLang="en-US" sz="3200" dirty="0">
              <a:latin typeface="+mj-lt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429771" y="6165180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baseline="30000" dirty="0" smtClean="0">
                <a:solidFill>
                  <a:schemeClr val="tx2"/>
                </a:solidFill>
                <a:latin typeface="+mj-lt"/>
              </a:rPr>
              <a:t>21</a:t>
            </a:r>
            <a:r>
              <a:rPr kumimoji="0" lang="en-US" altLang="ja-JP" sz="3200" dirty="0" smtClean="0">
                <a:solidFill>
                  <a:schemeClr val="tx2"/>
                </a:solidFill>
                <a:latin typeface="+mj-lt"/>
              </a:rPr>
              <a:t>F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161416" y="6165179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baseline="30000" dirty="0" smtClean="0">
                <a:solidFill>
                  <a:schemeClr val="tx2"/>
                </a:solidFill>
                <a:latin typeface="+mj-lt"/>
              </a:rPr>
              <a:t>23</a:t>
            </a:r>
            <a:r>
              <a:rPr kumimoji="0" lang="en-US" altLang="ja-JP" sz="3200" dirty="0" smtClean="0">
                <a:solidFill>
                  <a:schemeClr val="tx2"/>
                </a:solidFill>
                <a:latin typeface="+mj-lt"/>
              </a:rPr>
              <a:t>F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892895" y="6165179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baseline="30000" dirty="0" smtClean="0">
                <a:solidFill>
                  <a:schemeClr val="tx2"/>
                </a:solidFill>
                <a:latin typeface="+mj-lt"/>
              </a:rPr>
              <a:t>25</a:t>
            </a:r>
            <a:r>
              <a:rPr kumimoji="0" lang="en-US" altLang="ja-JP" sz="3200" dirty="0" smtClean="0">
                <a:solidFill>
                  <a:schemeClr val="tx2"/>
                </a:solidFill>
                <a:latin typeface="+mj-lt"/>
              </a:rPr>
              <a:t>F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644900" y="6165179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baseline="30000" dirty="0" smtClean="0">
                <a:solidFill>
                  <a:schemeClr val="tx2"/>
                </a:solidFill>
                <a:latin typeface="+mj-lt"/>
              </a:rPr>
              <a:t>27</a:t>
            </a:r>
            <a:r>
              <a:rPr kumimoji="0" lang="en-US" altLang="ja-JP" sz="3200" dirty="0" smtClean="0">
                <a:solidFill>
                  <a:schemeClr val="tx2"/>
                </a:solidFill>
                <a:latin typeface="+mj-lt"/>
              </a:rPr>
              <a:t>F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4445000" y="6165179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baseline="30000" dirty="0" smtClean="0">
                <a:solidFill>
                  <a:schemeClr val="tx2"/>
                </a:solidFill>
                <a:latin typeface="+mj-lt"/>
              </a:rPr>
              <a:t>29</a:t>
            </a:r>
            <a:r>
              <a:rPr kumimoji="0" lang="en-US" altLang="ja-JP" sz="3200" dirty="0" smtClean="0">
                <a:solidFill>
                  <a:schemeClr val="tx2"/>
                </a:solidFill>
                <a:latin typeface="+mj-lt"/>
              </a:rPr>
              <a:t>F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76959" y="6167735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baseline="30000" dirty="0">
                <a:solidFill>
                  <a:schemeClr val="tx2"/>
                </a:solidFill>
                <a:latin typeface="+mj-lt"/>
              </a:rPr>
              <a:t>1</a:t>
            </a:r>
            <a:r>
              <a:rPr kumimoji="0" lang="en-US" altLang="ja-JP" sz="3200" baseline="30000" dirty="0" smtClean="0">
                <a:solidFill>
                  <a:schemeClr val="tx2"/>
                </a:solidFill>
                <a:latin typeface="+mj-lt"/>
              </a:rPr>
              <a:t>9</a:t>
            </a:r>
            <a:r>
              <a:rPr kumimoji="0" lang="en-US" altLang="ja-JP" sz="3200" dirty="0" smtClean="0">
                <a:solidFill>
                  <a:schemeClr val="tx2"/>
                </a:solidFill>
                <a:latin typeface="+mj-lt"/>
              </a:rPr>
              <a:t>F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899356" y="2860807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2"/>
                </a:solidFill>
                <a:latin typeface="+mj-lt"/>
              </a:rPr>
              <a:t>3</a:t>
            </a:r>
            <a:r>
              <a:rPr lang="en-US" altLang="ja-JP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400" dirty="0" smtClean="0">
                <a:solidFill>
                  <a:schemeClr val="bg2"/>
                </a:solidFill>
                <a:latin typeface="Symbol" panose="05050102010706020507" pitchFamily="18" charset="2"/>
              </a:rPr>
              <a:t>w</a:t>
            </a:r>
            <a:endParaRPr lang="ja-JP" altLang="en-US" sz="2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900421" y="3305728"/>
            <a:ext cx="721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2"/>
                </a:solidFill>
                <a:latin typeface="+mj-lt"/>
              </a:rPr>
              <a:t>2</a:t>
            </a:r>
            <a:r>
              <a:rPr lang="en-US" altLang="ja-JP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400" dirty="0" smtClean="0">
                <a:solidFill>
                  <a:schemeClr val="bg2"/>
                </a:solidFill>
                <a:latin typeface="Symbol" panose="05050102010706020507" pitchFamily="18" charset="2"/>
              </a:rPr>
              <a:t>w</a:t>
            </a:r>
            <a:endParaRPr lang="ja-JP" altLang="en-US" sz="2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048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07"/>
          <p:cNvSpPr>
            <a:spLocks noChangeArrowheads="1"/>
          </p:cNvSpPr>
          <p:nvPr/>
        </p:nvSpPr>
        <p:spPr bwMode="auto">
          <a:xfrm>
            <a:off x="762000" y="1600200"/>
            <a:ext cx="1132635" cy="1145134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dirty="0" smtClean="0">
                <a:latin typeface="Symbol" pitchFamily="18" charset="2"/>
              </a:rPr>
              <a:t>a</a:t>
            </a:r>
            <a:r>
              <a:rPr kumimoji="0" lang="en-US" altLang="ja-JP" dirty="0" smtClean="0"/>
              <a:t>-cluster states in n-rich nuclei</a:t>
            </a:r>
            <a:endParaRPr kumimoji="1" lang="ja-JP" altLang="en-US" dirty="0"/>
          </a:p>
        </p:txBody>
      </p:sp>
      <p:sp>
        <p:nvSpPr>
          <p:cNvPr id="3" name="Oval 109"/>
          <p:cNvSpPr>
            <a:spLocks noChangeAspect="1" noChangeArrowheads="1"/>
          </p:cNvSpPr>
          <p:nvPr/>
        </p:nvSpPr>
        <p:spPr bwMode="auto">
          <a:xfrm>
            <a:off x="941087" y="1803483"/>
            <a:ext cx="756000" cy="756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Oval 31"/>
          <p:cNvSpPr>
            <a:spLocks noChangeAspect="1" noChangeArrowheads="1"/>
          </p:cNvSpPr>
          <p:nvPr/>
        </p:nvSpPr>
        <p:spPr bwMode="auto">
          <a:xfrm>
            <a:off x="2487268" y="1969503"/>
            <a:ext cx="425450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Line 145"/>
          <p:cNvSpPr>
            <a:spLocks noChangeShapeType="1"/>
          </p:cNvSpPr>
          <p:nvPr/>
        </p:nvSpPr>
        <p:spPr bwMode="auto">
          <a:xfrm>
            <a:off x="1626815" y="2185554"/>
            <a:ext cx="1115815" cy="4170"/>
          </a:xfrm>
          <a:prstGeom prst="line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235458" y="1493172"/>
            <a:ext cx="5827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Cluster resonances</a:t>
            </a:r>
            <a:endParaRPr kumimoji="0" lang="en-US" altLang="ja-JP" sz="2000" dirty="0">
              <a:latin typeface="+mj-lt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14839" y="3379795"/>
            <a:ext cx="7407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ja-JP" sz="28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6,8</a:t>
            </a:r>
            <a:r>
              <a:rPr kumimoji="0" lang="en-US" altLang="ja-JP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He</a:t>
            </a:r>
            <a:r>
              <a:rPr kumimoji="0" lang="en-US" altLang="ja-JP" sz="2800" dirty="0" smtClean="0">
                <a:latin typeface="+mj-lt"/>
              </a:rPr>
              <a:t>+</a:t>
            </a:r>
            <a:r>
              <a:rPr kumimoji="0" lang="en-US" altLang="ja-JP" sz="2800" b="1" dirty="0" smtClean="0">
                <a:latin typeface="Symbol" panose="05050102010706020507" pitchFamily="18" charset="2"/>
              </a:rPr>
              <a:t>a</a:t>
            </a:r>
            <a:r>
              <a:rPr kumimoji="0" lang="en-US" altLang="ja-JP" sz="2800" dirty="0" smtClean="0">
                <a:latin typeface="+mj-lt"/>
              </a:rPr>
              <a:t>  in Be </a:t>
            </a:r>
          </a:p>
          <a:p>
            <a:pPr>
              <a:lnSpc>
                <a:spcPct val="150000"/>
              </a:lnSpc>
            </a:pPr>
            <a:r>
              <a:rPr kumimoji="0" lang="en-US" altLang="ja-JP" sz="28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10</a:t>
            </a:r>
            <a:r>
              <a:rPr kumimoji="0" lang="en-US" altLang="ja-JP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Be</a:t>
            </a:r>
            <a:r>
              <a:rPr kumimoji="0" lang="en-US" altLang="ja-JP" sz="2800" dirty="0" smtClean="0">
                <a:latin typeface="+mj-lt"/>
              </a:rPr>
              <a:t>+</a:t>
            </a:r>
            <a:r>
              <a:rPr kumimoji="0" lang="en-US" altLang="ja-JP" sz="2800" b="1" dirty="0" smtClean="0">
                <a:latin typeface="Symbol" panose="05050102010706020507" pitchFamily="18" charset="2"/>
              </a:rPr>
              <a:t>a</a:t>
            </a:r>
            <a:r>
              <a:rPr kumimoji="0" lang="en-US" altLang="ja-JP" sz="2800" b="1" dirty="0" smtClean="0">
                <a:latin typeface="+mj-lt"/>
              </a:rPr>
              <a:t> </a:t>
            </a:r>
            <a:r>
              <a:rPr kumimoji="0" lang="en-US" altLang="ja-JP" sz="2800" dirty="0" smtClean="0">
                <a:latin typeface="+mj-lt"/>
              </a:rPr>
              <a:t>in </a:t>
            </a:r>
            <a:r>
              <a:rPr kumimoji="0" lang="en-US" altLang="ja-JP" sz="2800" baseline="30000" dirty="0" smtClean="0">
                <a:latin typeface="+mj-lt"/>
              </a:rPr>
              <a:t>14</a:t>
            </a:r>
            <a:r>
              <a:rPr kumimoji="0" lang="en-US" altLang="ja-JP" sz="2800" dirty="0" smtClean="0">
                <a:latin typeface="+mj-lt"/>
              </a:rPr>
              <a:t>C </a:t>
            </a:r>
          </a:p>
          <a:p>
            <a:pPr>
              <a:lnSpc>
                <a:spcPct val="150000"/>
              </a:lnSpc>
            </a:pPr>
            <a:r>
              <a:rPr kumimoji="0" lang="en-US" altLang="ja-JP" sz="28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14</a:t>
            </a:r>
            <a:r>
              <a:rPr kumimoji="0" lang="en-US" altLang="ja-JP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</a:t>
            </a:r>
            <a:r>
              <a:rPr kumimoji="0" lang="en-US" altLang="ja-JP" sz="2800" dirty="0" smtClean="0">
                <a:latin typeface="+mj-lt"/>
              </a:rPr>
              <a:t>+</a:t>
            </a:r>
            <a:r>
              <a:rPr kumimoji="0" lang="en-US" altLang="ja-JP" sz="2800" b="1" dirty="0">
                <a:latin typeface="Symbol" panose="05050102010706020507" pitchFamily="18" charset="2"/>
              </a:rPr>
              <a:t>a</a:t>
            </a:r>
            <a:r>
              <a:rPr kumimoji="0" lang="en-US" altLang="ja-JP" sz="2800" b="1" dirty="0" smtClean="0">
                <a:latin typeface="+mj-lt"/>
              </a:rPr>
              <a:t> </a:t>
            </a:r>
            <a:r>
              <a:rPr kumimoji="0" lang="en-US" altLang="ja-JP" sz="2800" dirty="0">
                <a:latin typeface="+mj-lt"/>
              </a:rPr>
              <a:t>in </a:t>
            </a:r>
            <a:r>
              <a:rPr kumimoji="0" lang="en-US" altLang="ja-JP" sz="2800" baseline="30000" dirty="0" smtClean="0">
                <a:latin typeface="+mj-lt"/>
              </a:rPr>
              <a:t>18</a:t>
            </a:r>
            <a:r>
              <a:rPr kumimoji="0" lang="en-US" altLang="ja-JP" sz="2800" dirty="0" smtClean="0">
                <a:latin typeface="+mj-lt"/>
              </a:rPr>
              <a:t>O</a:t>
            </a:r>
          </a:p>
          <a:p>
            <a:pPr>
              <a:lnSpc>
                <a:spcPct val="150000"/>
              </a:lnSpc>
            </a:pPr>
            <a:r>
              <a:rPr kumimoji="0" lang="en-US" altLang="ja-JP" sz="2800" u="sng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18</a:t>
            </a:r>
            <a:r>
              <a:rPr kumimoji="0" lang="en-US" altLang="ja-JP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</a:t>
            </a:r>
            <a:r>
              <a:rPr kumimoji="0" lang="en-US" altLang="ja-JP" sz="2800" dirty="0" smtClean="0">
                <a:latin typeface="+mj-lt"/>
              </a:rPr>
              <a:t>+</a:t>
            </a:r>
            <a:r>
              <a:rPr kumimoji="0" lang="en-US" altLang="ja-JP" sz="2800" b="1" dirty="0" smtClean="0">
                <a:latin typeface="Symbol" panose="05050102010706020507" pitchFamily="18" charset="2"/>
              </a:rPr>
              <a:t>a</a:t>
            </a:r>
            <a:r>
              <a:rPr kumimoji="0" lang="en-US" altLang="ja-JP" sz="2800" b="1" dirty="0" smtClean="0">
                <a:latin typeface="+mj-lt"/>
              </a:rPr>
              <a:t> </a:t>
            </a:r>
            <a:r>
              <a:rPr kumimoji="0" lang="en-US" altLang="ja-JP" sz="2800" dirty="0">
                <a:latin typeface="+mj-lt"/>
              </a:rPr>
              <a:t>in </a:t>
            </a:r>
            <a:r>
              <a:rPr kumimoji="0" lang="en-US" altLang="ja-JP" sz="2800" baseline="30000" dirty="0" smtClean="0">
                <a:latin typeface="+mj-lt"/>
              </a:rPr>
              <a:t>22</a:t>
            </a:r>
            <a:r>
              <a:rPr kumimoji="0" lang="en-US" altLang="ja-JP" sz="2800" dirty="0" smtClean="0">
                <a:latin typeface="+mj-lt"/>
              </a:rPr>
              <a:t>Ne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850583" y="2446385"/>
            <a:ext cx="4741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800" dirty="0" smtClean="0">
                <a:latin typeface="+mj-lt"/>
              </a:rPr>
              <a:t>Ex = several ~ 20 MeV</a:t>
            </a:r>
            <a:endParaRPr kumimoji="0" lang="en-US" altLang="ja-JP" sz="2800" dirty="0">
              <a:latin typeface="+mj-lt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61194" y="2057400"/>
            <a:ext cx="5523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New states discovered and suggested at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814839" y="6093178"/>
            <a:ext cx="8014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-&gt; information of nucleus-nucleus potential</a:t>
            </a:r>
            <a:r>
              <a:rPr kumimoji="0" lang="en-US" altLang="ja-JP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and valence neutron effects there.</a:t>
            </a: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3298365" y="3714825"/>
            <a:ext cx="6306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Theor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: Seya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von </a:t>
            </a:r>
            <a:r>
              <a:rPr kumimoji="0" lang="en-US" altLang="ja-JP" sz="14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Oerzten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,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Descouvemont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.,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Itagaki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K-E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al. </a:t>
            </a:r>
          </a:p>
          <a:p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Arai et al., M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. Ito et al.</a:t>
            </a: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3298365" y="3493125"/>
            <a:ext cx="58456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Exp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: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Soic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Freer et al., Saito et al.,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Curtis et al.,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Milin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Bohlen et al., </a:t>
            </a:r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685860" y="2917283"/>
            <a:ext cx="4109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in </a:t>
            </a:r>
            <a:r>
              <a:rPr kumimoji="0" lang="en-US" altLang="ja-JP" sz="2000" dirty="0" smtClean="0">
                <a:latin typeface="Symbol" panose="05050102010706020507" pitchFamily="18" charset="2"/>
              </a:rPr>
              <a:t>a</a:t>
            </a:r>
            <a:r>
              <a:rPr kumimoji="0" lang="en-US" altLang="ja-JP" sz="2000" dirty="0" smtClean="0">
                <a:latin typeface="+mj-lt"/>
              </a:rPr>
              <a:t>-decay, </a:t>
            </a:r>
            <a:r>
              <a:rPr kumimoji="0" lang="en-US" altLang="ja-JP" sz="2000" dirty="0" smtClean="0">
                <a:latin typeface="Symbol" panose="05050102010706020507" pitchFamily="18" charset="2"/>
              </a:rPr>
              <a:t>a</a:t>
            </a:r>
            <a:r>
              <a:rPr kumimoji="0" lang="en-US" altLang="ja-JP" sz="2000" dirty="0" smtClean="0">
                <a:solidFill>
                  <a:srgbClr val="FFFFFF"/>
                </a:solidFill>
                <a:latin typeface="Arial"/>
              </a:rPr>
              <a:t>-transfer,</a:t>
            </a:r>
            <a:r>
              <a:rPr kumimoji="0" lang="en-US" altLang="ja-JP" sz="2000" dirty="0">
                <a:solidFill>
                  <a:srgbClr val="FFFFFF"/>
                </a:solidFill>
                <a:latin typeface="Symbol" panose="05050102010706020507" pitchFamily="18" charset="2"/>
              </a:rPr>
              <a:t> </a:t>
            </a:r>
            <a:r>
              <a:rPr kumimoji="0" lang="en-US" altLang="ja-JP" sz="2000" dirty="0" smtClean="0">
                <a:solidFill>
                  <a:srgbClr val="FFFFFF"/>
                </a:solidFill>
                <a:latin typeface="Symbol" panose="05050102010706020507" pitchFamily="18" charset="2"/>
              </a:rPr>
              <a:t>a</a:t>
            </a:r>
            <a:r>
              <a:rPr kumimoji="0" lang="en-US" altLang="ja-JP" sz="2000" dirty="0" smtClean="0">
                <a:solidFill>
                  <a:srgbClr val="FFFFFF"/>
                </a:solidFill>
                <a:latin typeface="Arial"/>
              </a:rPr>
              <a:t>-scattering</a:t>
            </a:r>
            <a:endParaRPr kumimoji="0" lang="en-US" altLang="ja-JP" sz="2000" dirty="0" smtClean="0">
              <a:latin typeface="+mj-lt"/>
            </a:endParaRP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3311922" y="5537359"/>
            <a:ext cx="57558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Exp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Scholz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‘72,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Rogachev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‘01, Goldberg ‘04,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Ashwood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‘06, </a:t>
            </a:r>
            <a:r>
              <a:rPr kumimoji="0" lang="en-US" altLang="ja-JP" sz="14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Yildiz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</a:p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Theor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: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Descouvemont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’88, Kimura ‘07</a:t>
            </a:r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  <a:p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3311922" y="4904101"/>
            <a:ext cx="57558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Exp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Scholz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Rogachev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et al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.,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Goldberg et al.,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Ashwood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et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al., </a:t>
            </a:r>
            <a:r>
              <a:rPr kumimoji="0" lang="en-US" altLang="ja-JP" sz="14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Yildiz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</a:p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Theor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: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Descouvemont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Kimura, </a:t>
            </a:r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  <a:p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3287214" y="4268849"/>
            <a:ext cx="57558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Exp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Soic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04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, von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Oertzen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‘04,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Price 07, Haigh 08,</a:t>
            </a:r>
          </a:p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Theor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: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Suhara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‘10 </a:t>
            </a:r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  <a:p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Rich cluster phenomena in nuclear </a:t>
            </a:r>
            <a:r>
              <a:rPr lang="en-US" altLang="ja-JP" dirty="0" smtClean="0"/>
              <a:t>systems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7511" y="2076649"/>
            <a:ext cx="84864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en-US" altLang="ja-JP" sz="2800" dirty="0" smtClean="0">
                <a:solidFill>
                  <a:schemeClr val="tx2"/>
                </a:solidFill>
                <a:latin typeface="+mj-lt"/>
              </a:rPr>
              <a:t>Cluster formation/breaking 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in low-lying states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en-US" altLang="ja-JP" sz="2800" dirty="0">
                <a:solidFill>
                  <a:schemeClr val="tx2"/>
                </a:solidFill>
                <a:latin typeface="+mj-lt"/>
              </a:rPr>
              <a:t>Cluster </a:t>
            </a:r>
            <a:r>
              <a:rPr kumimoji="0" lang="en-US" altLang="ja-JP" sz="2800" dirty="0" smtClean="0">
                <a:solidFill>
                  <a:schemeClr val="tx2"/>
                </a:solidFill>
                <a:latin typeface="+mj-lt"/>
              </a:rPr>
              <a:t>excitation and resonances</a:t>
            </a:r>
            <a:endParaRPr lang="ja-JP" altLang="en-US" sz="28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Molecular Bond </a:t>
            </a:r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in neutron-rich nuclei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Many clusters </a:t>
            </a:r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: cluster gas, chain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New types of cluster</a:t>
            </a:r>
            <a:endParaRPr lang="ja-JP" altLang="en-US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304800" y="1524000"/>
            <a:ext cx="9856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as functions of </a:t>
            </a:r>
            <a:r>
              <a:rPr kumimoji="0" lang="en-US" altLang="ja-JP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proton&amp;neutron</a:t>
            </a:r>
            <a:r>
              <a:rPr kumimoji="0" lang="en-US" altLang="ja-JP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 numbers </a:t>
            </a:r>
            <a:r>
              <a:rPr kumimoji="0" lang="en-US" altLang="ja-JP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and </a:t>
            </a:r>
            <a:r>
              <a:rPr kumimoji="0" lang="en-US" altLang="ja-JP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excitation energy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143000" y="5152427"/>
            <a:ext cx="9721080" cy="49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ja-JP" sz="2000" baseline="30000" dirty="0" smtClean="0">
                <a:solidFill>
                  <a:schemeClr val="tx2"/>
                </a:solidFill>
                <a:latin typeface="+mj-lt"/>
              </a:rPr>
              <a:t>6,8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He+He  in Be, </a:t>
            </a:r>
            <a:r>
              <a:rPr kumimoji="0" lang="en-US" altLang="ja-JP" sz="2000" baseline="30000" dirty="0" smtClean="0">
                <a:solidFill>
                  <a:schemeClr val="tx2"/>
                </a:solidFill>
                <a:latin typeface="+mj-lt"/>
              </a:rPr>
              <a:t>10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Be+</a:t>
            </a:r>
            <a:r>
              <a:rPr kumimoji="0" lang="en-US" altLang="ja-JP" sz="20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kumimoji="0" lang="en-US" altLang="ja-JP" sz="20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in </a:t>
            </a:r>
            <a:r>
              <a:rPr kumimoji="0" lang="en-US" altLang="ja-JP" sz="2000" baseline="30000" dirty="0" smtClean="0">
                <a:solidFill>
                  <a:schemeClr val="tx2"/>
                </a:solidFill>
                <a:latin typeface="+mj-lt"/>
              </a:rPr>
              <a:t>14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C,</a:t>
            </a:r>
            <a:r>
              <a:rPr kumimoji="0" lang="en-US" altLang="ja-JP" sz="2000" baseline="30000" dirty="0" smtClean="0">
                <a:solidFill>
                  <a:schemeClr val="tx2"/>
                </a:solidFill>
                <a:latin typeface="+mj-lt"/>
              </a:rPr>
              <a:t>14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C+</a:t>
            </a:r>
            <a:r>
              <a:rPr kumimoji="0" lang="en-US" altLang="ja-JP" sz="20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kumimoji="0" lang="en-US" altLang="ja-JP" sz="20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kumimoji="0" lang="en-US" altLang="ja-JP" sz="2000" dirty="0">
                <a:solidFill>
                  <a:schemeClr val="tx2"/>
                </a:solidFill>
                <a:latin typeface="+mj-lt"/>
              </a:rPr>
              <a:t>in </a:t>
            </a:r>
            <a:r>
              <a:rPr kumimoji="0" lang="en-US" altLang="ja-JP" sz="2000" baseline="30000" dirty="0" smtClean="0">
                <a:solidFill>
                  <a:schemeClr val="tx2"/>
                </a:solidFill>
                <a:latin typeface="+mj-lt"/>
              </a:rPr>
              <a:t>18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O, </a:t>
            </a:r>
            <a:r>
              <a:rPr kumimoji="0" lang="en-US" altLang="ja-JP" sz="2000" baseline="30000" dirty="0" smtClean="0">
                <a:solidFill>
                  <a:schemeClr val="tx2"/>
                </a:solidFill>
                <a:latin typeface="+mj-lt"/>
              </a:rPr>
              <a:t>18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O+</a:t>
            </a:r>
            <a:r>
              <a:rPr kumimoji="0" lang="en-US" altLang="ja-JP" sz="2000" b="1" dirty="0" smtClean="0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kumimoji="0" lang="en-US" altLang="ja-JP" sz="20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kumimoji="0" lang="en-US" altLang="ja-JP" sz="2000" dirty="0">
                <a:solidFill>
                  <a:schemeClr val="tx2"/>
                </a:solidFill>
                <a:latin typeface="+mj-lt"/>
              </a:rPr>
              <a:t>in </a:t>
            </a:r>
            <a:r>
              <a:rPr kumimoji="0" lang="en-US" altLang="ja-JP" sz="2000" baseline="30000" dirty="0" smtClean="0">
                <a:solidFill>
                  <a:schemeClr val="tx2"/>
                </a:solidFill>
                <a:latin typeface="+mj-lt"/>
              </a:rPr>
              <a:t>22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Ne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81263" y="5867400"/>
            <a:ext cx="78977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A theoretical method: </a:t>
            </a:r>
          </a:p>
          <a:p>
            <a:r>
              <a:rPr lang="en-US" altLang="ja-JP" sz="2800" dirty="0" smtClean="0">
                <a:latin typeface="+mj-lt"/>
              </a:rPr>
              <a:t>       AMD (</a:t>
            </a:r>
            <a:r>
              <a:rPr lang="en-US" altLang="ja-JP" sz="2800" dirty="0" err="1" smtClean="0">
                <a:latin typeface="+mj-lt"/>
              </a:rPr>
              <a:t>antisymmetrized</a:t>
            </a:r>
            <a:r>
              <a:rPr lang="en-US" altLang="ja-JP" sz="2800" dirty="0" smtClean="0">
                <a:latin typeface="+mj-lt"/>
              </a:rPr>
              <a:t> molecular dynamics)</a:t>
            </a:r>
            <a:endParaRPr lang="ja-JP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6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34200" cy="1752600"/>
          </a:xfrm>
        </p:spPr>
        <p:txBody>
          <a:bodyPr/>
          <a:lstStyle/>
          <a:p>
            <a:r>
              <a:rPr kumimoji="1" lang="en-US" altLang="ja-JP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An approach for nuclear structure to study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cluster and mean-field aspects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kumimoji="1" lang="en-US" altLang="ja-JP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Stable and unstable nuclei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Ground and excited states</a:t>
            </a:r>
            <a:endParaRPr kumimoji="1" lang="ja-JP" altLang="en-US" sz="280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2. </a:t>
            </a:r>
            <a:r>
              <a:rPr lang="en-US" altLang="ja-JP" dirty="0" smtClean="0"/>
              <a:t>A</a:t>
            </a:r>
            <a:r>
              <a:rPr kumimoji="1" lang="en-US" altLang="ja-JP" dirty="0" smtClean="0"/>
              <a:t> theoretical </a:t>
            </a:r>
            <a:r>
              <a:rPr lang="en-US" altLang="ja-JP" dirty="0" smtClean="0"/>
              <a:t>model: AMD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5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AutoShape 2"/>
          <p:cNvSpPr>
            <a:spLocks noChangeArrowheads="1"/>
          </p:cNvSpPr>
          <p:nvPr/>
        </p:nvSpPr>
        <p:spPr bwMode="auto">
          <a:xfrm>
            <a:off x="412043" y="4911369"/>
            <a:ext cx="5505973" cy="17942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 sz="1800">
              <a:latin typeface="Arial" charset="0"/>
            </a:endParaRPr>
          </a:p>
        </p:txBody>
      </p:sp>
      <p:graphicFrame>
        <p:nvGraphicFramePr>
          <p:cNvPr id="2140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79647"/>
              </p:ext>
            </p:extLst>
          </p:nvPr>
        </p:nvGraphicFramePr>
        <p:xfrm>
          <a:off x="2648801" y="5740680"/>
          <a:ext cx="2964656" cy="74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80" name="数式" r:id="rId4" imgW="1828800" imgH="457200" progId="Equation.3">
                  <p:embed/>
                </p:oleObj>
              </mc:Choice>
              <mc:Fallback>
                <p:oleObj name="数式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801" y="5740680"/>
                        <a:ext cx="2964656" cy="7400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2" name="Rectangle 7"/>
          <p:cNvSpPr>
            <a:spLocks noChangeArrowheads="1"/>
          </p:cNvSpPr>
          <p:nvPr/>
        </p:nvSpPr>
        <p:spPr bwMode="auto">
          <a:xfrm>
            <a:off x="2550507" y="5155905"/>
            <a:ext cx="2463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 smtClean="0">
                <a:latin typeface="Arial" charset="0"/>
              </a:rPr>
              <a:t>Effective nuclear force</a:t>
            </a:r>
            <a:endParaRPr kumimoji="0" lang="en-US" altLang="ja-JP" sz="1800" dirty="0">
              <a:latin typeface="Arial" charset="0"/>
            </a:endParaRPr>
          </a:p>
          <a:p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phenomenological)</a:t>
            </a:r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</p:txBody>
      </p:sp>
      <p:graphicFrame>
        <p:nvGraphicFramePr>
          <p:cNvPr id="2140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25927"/>
              </p:ext>
            </p:extLst>
          </p:nvPr>
        </p:nvGraphicFramePr>
        <p:xfrm>
          <a:off x="622545" y="5379463"/>
          <a:ext cx="1592262" cy="77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81" name="数式" r:id="rId6" imgW="965160" imgH="469800" progId="Equation.3">
                  <p:embed/>
                </p:oleObj>
              </mc:Choice>
              <mc:Fallback>
                <p:oleObj name="数式" r:id="rId6" imgW="965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5" y="5379463"/>
                        <a:ext cx="1592262" cy="7741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5" name="Rectangle 10"/>
          <p:cNvSpPr>
            <a:spLocks noChangeArrowheads="1"/>
          </p:cNvSpPr>
          <p:nvPr/>
        </p:nvSpPr>
        <p:spPr bwMode="auto">
          <a:xfrm>
            <a:off x="102004" y="4804529"/>
            <a:ext cx="1873141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latin typeface="Arial" charset="0"/>
              </a:rPr>
              <a:t>Energy Variation</a:t>
            </a:r>
            <a:endParaRPr kumimoji="0" lang="en-US" altLang="ja-JP" sz="1800" dirty="0">
              <a:latin typeface="Arial" charset="0"/>
            </a:endParaRPr>
          </a:p>
        </p:txBody>
      </p:sp>
      <p:sp>
        <p:nvSpPr>
          <p:cNvPr id="214026" name="AutoShape 11"/>
          <p:cNvSpPr>
            <a:spLocks noChangeArrowheads="1"/>
          </p:cNvSpPr>
          <p:nvPr/>
        </p:nvSpPr>
        <p:spPr bwMode="auto">
          <a:xfrm>
            <a:off x="223837" y="808593"/>
            <a:ext cx="5102225" cy="3470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27" name="Rectangle 12"/>
          <p:cNvSpPr>
            <a:spLocks noChangeArrowheads="1"/>
          </p:cNvSpPr>
          <p:nvPr/>
        </p:nvSpPr>
        <p:spPr bwMode="auto">
          <a:xfrm>
            <a:off x="152400" y="718106"/>
            <a:ext cx="1620957" cy="369332"/>
          </a:xfrm>
          <a:prstGeom prst="rect">
            <a:avLst/>
          </a:prstGeom>
          <a:solidFill>
            <a:schemeClr val="accent1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 smtClean="0">
                <a:latin typeface="Arial" charset="0"/>
              </a:rPr>
              <a:t>AMD wave fn.</a:t>
            </a:r>
            <a:endParaRPr kumimoji="0" lang="en-US" altLang="ja-JP" sz="1800" dirty="0">
              <a:latin typeface="Arial" charset="0"/>
            </a:endParaRPr>
          </a:p>
        </p:txBody>
      </p:sp>
      <p:sp>
        <p:nvSpPr>
          <p:cNvPr id="214028" name="Rectangle 13"/>
          <p:cNvSpPr>
            <a:spLocks noChangeArrowheads="1"/>
          </p:cNvSpPr>
          <p:nvPr/>
        </p:nvSpPr>
        <p:spPr bwMode="auto">
          <a:xfrm>
            <a:off x="1166812" y="1500743"/>
            <a:ext cx="2921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rgbClr val="00CC00"/>
                </a:solidFill>
                <a:latin typeface="Verdana" pitchFamily="34" charset="0"/>
              </a:rPr>
              <a:t> </a:t>
            </a:r>
            <a:endParaRPr lang="ja-JP" altLang="en-US" sz="2000" b="1">
              <a:solidFill>
                <a:srgbClr val="00CC00"/>
              </a:solidFill>
              <a:latin typeface="Verdana" pitchFamily="34" charset="0"/>
            </a:endParaRPr>
          </a:p>
        </p:txBody>
      </p:sp>
      <p:graphicFrame>
        <p:nvGraphicFramePr>
          <p:cNvPr id="21402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880057"/>
              </p:ext>
            </p:extLst>
          </p:nvPr>
        </p:nvGraphicFramePr>
        <p:xfrm>
          <a:off x="388937" y="1268967"/>
          <a:ext cx="5289336" cy="270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82" name="数式" r:id="rId8" imgW="2717640" imgH="1600200" progId="Equation.3">
                  <p:embed/>
                </p:oleObj>
              </mc:Choice>
              <mc:Fallback>
                <p:oleObj name="数式" r:id="rId8" imgW="271764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" y="1268967"/>
                        <a:ext cx="5289336" cy="27051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32" name="Text Box 17"/>
          <p:cNvSpPr txBox="1">
            <a:spLocks noChangeArrowheads="1"/>
          </p:cNvSpPr>
          <p:nvPr/>
        </p:nvSpPr>
        <p:spPr bwMode="auto">
          <a:xfrm>
            <a:off x="1977916" y="2317134"/>
            <a:ext cx="1060450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Arial" charset="0"/>
              </a:rPr>
              <a:t>spatial</a:t>
            </a:r>
            <a:endParaRPr lang="en-US" altLang="ja-JP" sz="1400" dirty="0">
              <a:latin typeface="Arial" charset="0"/>
            </a:endParaRPr>
          </a:p>
        </p:txBody>
      </p:sp>
      <p:sp>
        <p:nvSpPr>
          <p:cNvPr id="214033" name="Text Box 18"/>
          <p:cNvSpPr txBox="1">
            <a:spLocks noChangeArrowheads="1"/>
          </p:cNvSpPr>
          <p:nvPr/>
        </p:nvSpPr>
        <p:spPr bwMode="auto">
          <a:xfrm>
            <a:off x="3627048" y="3730983"/>
            <a:ext cx="7425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latin typeface="Arial" charset="0"/>
              </a:rPr>
              <a:t>isospin</a:t>
            </a:r>
            <a:endParaRPr lang="en-US" altLang="ja-JP" sz="1400" dirty="0">
              <a:latin typeface="Arial" charset="0"/>
            </a:endParaRPr>
          </a:p>
        </p:txBody>
      </p:sp>
      <p:sp>
        <p:nvSpPr>
          <p:cNvPr id="214034" name="Rectangle 19"/>
          <p:cNvSpPr>
            <a:spLocks noChangeArrowheads="1"/>
          </p:cNvSpPr>
          <p:nvPr/>
        </p:nvSpPr>
        <p:spPr bwMode="auto">
          <a:xfrm>
            <a:off x="1977916" y="3884236"/>
            <a:ext cx="1269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Arial" charset="0"/>
              </a:rPr>
              <a:t>Intrinsic spins</a:t>
            </a:r>
            <a:endParaRPr lang="ja-JP" altLang="en-US" sz="1400" dirty="0">
              <a:latin typeface="Arial" charset="0"/>
            </a:endParaRPr>
          </a:p>
        </p:txBody>
      </p:sp>
      <p:sp>
        <p:nvSpPr>
          <p:cNvPr id="214035" name="AutoShape 20"/>
          <p:cNvSpPr>
            <a:spLocks noChangeArrowheads="1"/>
          </p:cNvSpPr>
          <p:nvPr/>
        </p:nvSpPr>
        <p:spPr bwMode="auto">
          <a:xfrm>
            <a:off x="3622040" y="1663304"/>
            <a:ext cx="1145858" cy="365759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 dirty="0" smtClean="0">
                <a:latin typeface="Arial" charset="0"/>
              </a:rPr>
              <a:t>Slater</a:t>
            </a:r>
            <a:r>
              <a:rPr lang="en-US" altLang="ja-JP" sz="1400" dirty="0">
                <a:latin typeface="Arial" charset="0"/>
              </a:rPr>
              <a:t> d</a:t>
            </a:r>
            <a:r>
              <a:rPr lang="en-US" altLang="ja-JP" sz="1400" dirty="0" smtClean="0">
                <a:latin typeface="Arial" charset="0"/>
              </a:rPr>
              <a:t>et.</a:t>
            </a:r>
            <a:endParaRPr lang="ja-JP" altLang="en-US" sz="1400" dirty="0">
              <a:latin typeface="Arial" charset="0"/>
            </a:endParaRPr>
          </a:p>
        </p:txBody>
      </p:sp>
      <p:sp>
        <p:nvSpPr>
          <p:cNvPr id="214036" name="AutoShape 21"/>
          <p:cNvSpPr>
            <a:spLocks noChangeArrowheads="1"/>
          </p:cNvSpPr>
          <p:nvPr/>
        </p:nvSpPr>
        <p:spPr bwMode="auto">
          <a:xfrm>
            <a:off x="3665537" y="2147173"/>
            <a:ext cx="1260475" cy="32385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 dirty="0" smtClean="0">
                <a:latin typeface="Arial" charset="0"/>
              </a:rPr>
              <a:t>Gaussian</a:t>
            </a:r>
            <a:endParaRPr lang="en-US" altLang="ja-JP" sz="1600" dirty="0">
              <a:latin typeface="Arial" charset="0"/>
            </a:endParaRPr>
          </a:p>
        </p:txBody>
      </p:sp>
      <p:graphicFrame>
        <p:nvGraphicFramePr>
          <p:cNvPr id="21403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49439"/>
              </p:ext>
            </p:extLst>
          </p:nvPr>
        </p:nvGraphicFramePr>
        <p:xfrm>
          <a:off x="5654516" y="901551"/>
          <a:ext cx="25606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83" name="数式" r:id="rId10" imgW="1447560" imgH="228600" progId="Equation.3">
                  <p:embed/>
                </p:oleObj>
              </mc:Choice>
              <mc:Fallback>
                <p:oleObj name="数式" r:id="rId10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516" y="901551"/>
                        <a:ext cx="25606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38" name="Oval 31"/>
          <p:cNvSpPr>
            <a:spLocks noChangeArrowheads="1"/>
          </p:cNvSpPr>
          <p:nvPr/>
        </p:nvSpPr>
        <p:spPr bwMode="auto">
          <a:xfrm>
            <a:off x="6397221" y="1575251"/>
            <a:ext cx="561975" cy="5619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39" name="Oval 32"/>
          <p:cNvSpPr>
            <a:spLocks noChangeArrowheads="1"/>
          </p:cNvSpPr>
          <p:nvPr/>
        </p:nvSpPr>
        <p:spPr bwMode="auto">
          <a:xfrm>
            <a:off x="6346421" y="1678439"/>
            <a:ext cx="560388" cy="5619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40" name="Oval 33"/>
          <p:cNvSpPr>
            <a:spLocks noChangeArrowheads="1"/>
          </p:cNvSpPr>
          <p:nvPr/>
        </p:nvSpPr>
        <p:spPr bwMode="auto">
          <a:xfrm>
            <a:off x="6500409" y="1678439"/>
            <a:ext cx="560387" cy="5619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41" name="Oval 34"/>
          <p:cNvSpPr>
            <a:spLocks noChangeArrowheads="1"/>
          </p:cNvSpPr>
          <p:nvPr/>
        </p:nvSpPr>
        <p:spPr bwMode="auto">
          <a:xfrm>
            <a:off x="6397221" y="2343601"/>
            <a:ext cx="561975" cy="5619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42" name="Oval 35"/>
          <p:cNvSpPr>
            <a:spLocks noChangeArrowheads="1"/>
          </p:cNvSpPr>
          <p:nvPr/>
        </p:nvSpPr>
        <p:spPr bwMode="auto">
          <a:xfrm>
            <a:off x="6295621" y="2343601"/>
            <a:ext cx="560388" cy="5619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43" name="Oval 36"/>
          <p:cNvSpPr>
            <a:spLocks noChangeArrowheads="1"/>
          </p:cNvSpPr>
          <p:nvPr/>
        </p:nvSpPr>
        <p:spPr bwMode="auto">
          <a:xfrm>
            <a:off x="7009996" y="2086426"/>
            <a:ext cx="560388" cy="56356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44" name="AutoShape 37"/>
          <p:cNvSpPr>
            <a:spLocks noChangeArrowheads="1"/>
          </p:cNvSpPr>
          <p:nvPr/>
        </p:nvSpPr>
        <p:spPr bwMode="auto">
          <a:xfrm>
            <a:off x="6090834" y="1473651"/>
            <a:ext cx="1581150" cy="14319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45" name="Rectangle 38"/>
          <p:cNvSpPr>
            <a:spLocks noChangeArrowheads="1"/>
          </p:cNvSpPr>
          <p:nvPr/>
        </p:nvSpPr>
        <p:spPr bwMode="auto">
          <a:xfrm>
            <a:off x="5487584" y="1984826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/>
              <a:t>det</a:t>
            </a:r>
          </a:p>
        </p:txBody>
      </p:sp>
      <p:sp>
        <p:nvSpPr>
          <p:cNvPr id="214046" name="Oval 39"/>
          <p:cNvSpPr>
            <a:spLocks noChangeArrowheads="1"/>
          </p:cNvSpPr>
          <p:nvPr/>
        </p:nvSpPr>
        <p:spPr bwMode="auto">
          <a:xfrm>
            <a:off x="6571846" y="2594426"/>
            <a:ext cx="71438" cy="730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47" name="Oval 40"/>
          <p:cNvSpPr>
            <a:spLocks noChangeArrowheads="1"/>
          </p:cNvSpPr>
          <p:nvPr/>
        </p:nvSpPr>
        <p:spPr bwMode="auto">
          <a:xfrm>
            <a:off x="6668684" y="2594426"/>
            <a:ext cx="71437" cy="730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48" name="Oval 41"/>
          <p:cNvSpPr>
            <a:spLocks noChangeArrowheads="1"/>
          </p:cNvSpPr>
          <p:nvPr/>
        </p:nvSpPr>
        <p:spPr bwMode="auto">
          <a:xfrm>
            <a:off x="7254471" y="2340426"/>
            <a:ext cx="71438" cy="730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49" name="Oval 42"/>
          <p:cNvSpPr>
            <a:spLocks noChangeArrowheads="1"/>
          </p:cNvSpPr>
          <p:nvPr/>
        </p:nvSpPr>
        <p:spPr bwMode="auto">
          <a:xfrm>
            <a:off x="6643284" y="1835601"/>
            <a:ext cx="71437" cy="730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50" name="Oval 43"/>
          <p:cNvSpPr>
            <a:spLocks noChangeArrowheads="1"/>
          </p:cNvSpPr>
          <p:nvPr/>
        </p:nvSpPr>
        <p:spPr bwMode="auto">
          <a:xfrm>
            <a:off x="6762346" y="1934026"/>
            <a:ext cx="71438" cy="730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51" name="Oval 44"/>
          <p:cNvSpPr>
            <a:spLocks noChangeArrowheads="1"/>
          </p:cNvSpPr>
          <p:nvPr/>
        </p:nvSpPr>
        <p:spPr bwMode="auto">
          <a:xfrm>
            <a:off x="6605184" y="1946726"/>
            <a:ext cx="71437" cy="7302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52" name="Freeform 46"/>
          <p:cNvSpPr>
            <a:spLocks/>
          </p:cNvSpPr>
          <p:nvPr/>
        </p:nvSpPr>
        <p:spPr bwMode="auto">
          <a:xfrm flipH="1" flipV="1">
            <a:off x="7322733" y="1371600"/>
            <a:ext cx="424652" cy="626395"/>
          </a:xfrm>
          <a:custGeom>
            <a:avLst/>
            <a:gdLst>
              <a:gd name="T0" fmla="*/ 2147483647 w 413"/>
              <a:gd name="T1" fmla="*/ 0 h 216"/>
              <a:gd name="T2" fmla="*/ 2147483647 w 413"/>
              <a:gd name="T3" fmla="*/ 2147483647 h 216"/>
              <a:gd name="T4" fmla="*/ 0 w 413"/>
              <a:gd name="T5" fmla="*/ 2147483647 h 216"/>
              <a:gd name="T6" fmla="*/ 0 60000 65536"/>
              <a:gd name="T7" fmla="*/ 0 60000 65536"/>
              <a:gd name="T8" fmla="*/ 0 60000 65536"/>
              <a:gd name="T9" fmla="*/ 0 w 413"/>
              <a:gd name="T10" fmla="*/ 0 h 216"/>
              <a:gd name="T11" fmla="*/ 413 w 413"/>
              <a:gd name="T12" fmla="*/ 216 h 216"/>
              <a:gd name="connsiteX0" fmla="*/ 0 w 1898"/>
              <a:gd name="connsiteY0" fmla="*/ 15722 h 15722"/>
              <a:gd name="connsiteX1" fmla="*/ 1898 w 1898"/>
              <a:gd name="connsiteY1" fmla="*/ 5278 h 15722"/>
              <a:gd name="connsiteX2" fmla="*/ 1002 w 1898"/>
              <a:gd name="connsiteY2" fmla="*/ 0 h 15722"/>
              <a:gd name="connsiteX0" fmla="*/ 0 w 10677"/>
              <a:gd name="connsiteY0" fmla="*/ 5902 h 5902"/>
              <a:gd name="connsiteX1" fmla="*/ 10677 w 10677"/>
              <a:gd name="connsiteY1" fmla="*/ 3357 h 5902"/>
              <a:gd name="connsiteX2" fmla="*/ 5956 w 10677"/>
              <a:gd name="connsiteY2" fmla="*/ 0 h 5902"/>
              <a:gd name="connsiteX0" fmla="*/ 0 w 6037"/>
              <a:gd name="connsiteY0" fmla="*/ 10000 h 10000"/>
              <a:gd name="connsiteX1" fmla="*/ 6037 w 6037"/>
              <a:gd name="connsiteY1" fmla="*/ 4798 h 10000"/>
              <a:gd name="connsiteX2" fmla="*/ 5578 w 6037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7" h="10000">
                <a:moveTo>
                  <a:pt x="0" y="10000"/>
                </a:moveTo>
                <a:lnTo>
                  <a:pt x="6037" y="4798"/>
                </a:lnTo>
                <a:lnTo>
                  <a:pt x="55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214053" name="Text Box 47"/>
          <p:cNvSpPr txBox="1">
            <a:spLocks noChangeArrowheads="1"/>
          </p:cNvSpPr>
          <p:nvPr/>
        </p:nvSpPr>
        <p:spPr bwMode="auto">
          <a:xfrm>
            <a:off x="7732234" y="1284288"/>
            <a:ext cx="1319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Arial" charset="0"/>
              </a:rPr>
              <a:t>Gaussian  wave packet</a:t>
            </a:r>
            <a:endParaRPr lang="en-US" altLang="ja-JP" sz="1400" dirty="0">
              <a:latin typeface="Arial" charset="0"/>
            </a:endParaRPr>
          </a:p>
        </p:txBody>
      </p:sp>
      <p:sp>
        <p:nvSpPr>
          <p:cNvPr id="214054" name="Rectangle 48"/>
          <p:cNvSpPr>
            <a:spLocks noChangeArrowheads="1"/>
          </p:cNvSpPr>
          <p:nvPr/>
        </p:nvSpPr>
        <p:spPr bwMode="auto">
          <a:xfrm>
            <a:off x="0" y="188913"/>
            <a:ext cx="9144000" cy="431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kumimoji="0" lang="en-US" altLang="ja-JP" sz="2400" b="1" dirty="0" smtClean="0">
                <a:latin typeface="Arial" charset="0"/>
              </a:rPr>
              <a:t>AMD method for structure study</a:t>
            </a:r>
            <a:endParaRPr kumimoji="0" lang="ja-JP" altLang="en-US" sz="2400" b="1" dirty="0">
              <a:latin typeface="Arial" charset="0"/>
            </a:endParaRPr>
          </a:p>
        </p:txBody>
      </p:sp>
      <p:sp>
        <p:nvSpPr>
          <p:cNvPr id="39" name="Freeform 46"/>
          <p:cNvSpPr>
            <a:spLocks/>
          </p:cNvSpPr>
          <p:nvPr/>
        </p:nvSpPr>
        <p:spPr bwMode="auto">
          <a:xfrm>
            <a:off x="7364485" y="2137226"/>
            <a:ext cx="477361" cy="222245"/>
          </a:xfrm>
          <a:custGeom>
            <a:avLst/>
            <a:gdLst>
              <a:gd name="T0" fmla="*/ 2147483647 w 413"/>
              <a:gd name="T1" fmla="*/ 0 h 216"/>
              <a:gd name="T2" fmla="*/ 2147483647 w 413"/>
              <a:gd name="T3" fmla="*/ 2147483647 h 216"/>
              <a:gd name="T4" fmla="*/ 0 w 413"/>
              <a:gd name="T5" fmla="*/ 2147483647 h 216"/>
              <a:gd name="T6" fmla="*/ 0 60000 65536"/>
              <a:gd name="T7" fmla="*/ 0 60000 65536"/>
              <a:gd name="T8" fmla="*/ 0 60000 65536"/>
              <a:gd name="T9" fmla="*/ 0 w 413"/>
              <a:gd name="T10" fmla="*/ 0 h 216"/>
              <a:gd name="T11" fmla="*/ 413 w 413"/>
              <a:gd name="T12" fmla="*/ 216 h 216"/>
              <a:gd name="connsiteX0" fmla="*/ 10000 w 10000"/>
              <a:gd name="connsiteY0" fmla="*/ 0 h 4722"/>
              <a:gd name="connsiteX1" fmla="*/ 0 w 10000"/>
              <a:gd name="connsiteY1" fmla="*/ 4722 h 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722">
                <a:moveTo>
                  <a:pt x="10000" y="0"/>
                </a:moveTo>
                <a:lnTo>
                  <a:pt x="0" y="472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ja-JP" altLang="en-US" sz="1800">
              <a:latin typeface="Arial" charset="0"/>
            </a:endParaRPr>
          </a:p>
        </p:txBody>
      </p:sp>
      <p:graphicFrame>
        <p:nvGraphicFramePr>
          <p:cNvPr id="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17976"/>
              </p:ext>
            </p:extLst>
          </p:nvPr>
        </p:nvGraphicFramePr>
        <p:xfrm>
          <a:off x="7841846" y="1781303"/>
          <a:ext cx="456056" cy="57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84" name="数式" r:id="rId12" imgW="177480" imgH="228600" progId="Equation.3">
                  <p:embed/>
                </p:oleObj>
              </mc:Choice>
              <mc:Fallback>
                <p:oleObj name="数式" r:id="rId12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846" y="1781303"/>
                        <a:ext cx="456056" cy="5781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379628" y="4278868"/>
            <a:ext cx="2634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Similar to FMD wave fn.</a:t>
            </a:r>
            <a:endParaRPr kumimoji="0" lang="en-US" altLang="ja-JP" sz="1800" dirty="0">
              <a:solidFill>
                <a:schemeClr val="bg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grpSp>
        <p:nvGrpSpPr>
          <p:cNvPr id="42" name="Group 22"/>
          <p:cNvGrpSpPr>
            <a:grpSpLocks/>
          </p:cNvGrpSpPr>
          <p:nvPr/>
        </p:nvGrpSpPr>
        <p:grpSpPr bwMode="auto">
          <a:xfrm>
            <a:off x="5846578" y="3257192"/>
            <a:ext cx="863600" cy="865188"/>
            <a:chOff x="567" y="1570"/>
            <a:chExt cx="544" cy="545"/>
          </a:xfrm>
        </p:grpSpPr>
        <p:sp>
          <p:nvSpPr>
            <p:cNvPr id="43" name="Oval 23"/>
            <p:cNvSpPr>
              <a:spLocks noChangeAspect="1" noChangeArrowheads="1"/>
            </p:cNvSpPr>
            <p:nvPr/>
          </p:nvSpPr>
          <p:spPr bwMode="auto">
            <a:xfrm>
              <a:off x="612" y="1570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F1E3FF"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</a:endParaRPr>
            </a:p>
          </p:txBody>
        </p:sp>
        <p:sp>
          <p:nvSpPr>
            <p:cNvPr id="44" name="Oval 24"/>
            <p:cNvSpPr>
              <a:spLocks noChangeAspect="1" noChangeArrowheads="1"/>
            </p:cNvSpPr>
            <p:nvPr/>
          </p:nvSpPr>
          <p:spPr bwMode="auto">
            <a:xfrm>
              <a:off x="567" y="1933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1E3FF"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</a:endParaRPr>
            </a:p>
          </p:txBody>
        </p:sp>
        <p:sp>
          <p:nvSpPr>
            <p:cNvPr id="45" name="Oval 25"/>
            <p:cNvSpPr>
              <a:spLocks noChangeAspect="1" noChangeArrowheads="1"/>
            </p:cNvSpPr>
            <p:nvPr/>
          </p:nvSpPr>
          <p:spPr bwMode="auto">
            <a:xfrm>
              <a:off x="884" y="1797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</a:endParaRPr>
            </a:p>
          </p:txBody>
        </p:sp>
      </p:grpSp>
      <p:grpSp>
        <p:nvGrpSpPr>
          <p:cNvPr id="46" name="Group 38"/>
          <p:cNvGrpSpPr>
            <a:grpSpLocks/>
          </p:cNvGrpSpPr>
          <p:nvPr/>
        </p:nvGrpSpPr>
        <p:grpSpPr bwMode="auto">
          <a:xfrm>
            <a:off x="7417484" y="3283049"/>
            <a:ext cx="1223962" cy="773113"/>
            <a:chOff x="4422" y="2704"/>
            <a:chExt cx="771" cy="487"/>
          </a:xfrm>
        </p:grpSpPr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4444" y="2789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Oval 40"/>
            <p:cNvSpPr>
              <a:spLocks noChangeAspect="1" noChangeArrowheads="1"/>
            </p:cNvSpPr>
            <p:nvPr/>
          </p:nvSpPr>
          <p:spPr bwMode="auto">
            <a:xfrm>
              <a:off x="4670" y="27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4422" y="2704"/>
              <a:ext cx="771" cy="487"/>
            </a:xfrm>
            <a:custGeom>
              <a:avLst/>
              <a:gdLst>
                <a:gd name="T0" fmla="*/ 0 w 771"/>
                <a:gd name="T1" fmla="*/ 0 h 487"/>
                <a:gd name="T2" fmla="*/ 66 w 771"/>
                <a:gd name="T3" fmla="*/ 177 h 487"/>
                <a:gd name="T4" fmla="*/ 182 w 771"/>
                <a:gd name="T5" fmla="*/ 373 h 487"/>
                <a:gd name="T6" fmla="*/ 325 w 771"/>
                <a:gd name="T7" fmla="*/ 469 h 487"/>
                <a:gd name="T8" fmla="*/ 478 w 771"/>
                <a:gd name="T9" fmla="*/ 470 h 487"/>
                <a:gd name="T10" fmla="*/ 616 w 771"/>
                <a:gd name="T11" fmla="*/ 368 h 487"/>
                <a:gd name="T12" fmla="*/ 718 w 771"/>
                <a:gd name="T13" fmla="*/ 176 h 487"/>
                <a:gd name="T14" fmla="*/ 771 w 771"/>
                <a:gd name="T15" fmla="*/ 0 h 4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1"/>
                <a:gd name="T25" fmla="*/ 0 h 487"/>
                <a:gd name="T26" fmla="*/ 771 w 771"/>
                <a:gd name="T27" fmla="*/ 487 h 4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1" h="487">
                  <a:moveTo>
                    <a:pt x="0" y="0"/>
                  </a:moveTo>
                  <a:cubicBezTo>
                    <a:pt x="11" y="29"/>
                    <a:pt x="36" y="115"/>
                    <a:pt x="66" y="177"/>
                  </a:cubicBezTo>
                  <a:cubicBezTo>
                    <a:pt x="96" y="239"/>
                    <a:pt x="139" y="324"/>
                    <a:pt x="182" y="373"/>
                  </a:cubicBezTo>
                  <a:cubicBezTo>
                    <a:pt x="225" y="421"/>
                    <a:pt x="276" y="453"/>
                    <a:pt x="325" y="469"/>
                  </a:cubicBezTo>
                  <a:cubicBezTo>
                    <a:pt x="374" y="485"/>
                    <a:pt x="430" y="487"/>
                    <a:pt x="478" y="470"/>
                  </a:cubicBezTo>
                  <a:cubicBezTo>
                    <a:pt x="526" y="453"/>
                    <a:pt x="576" y="417"/>
                    <a:pt x="616" y="368"/>
                  </a:cubicBezTo>
                  <a:cubicBezTo>
                    <a:pt x="656" y="319"/>
                    <a:pt x="692" y="237"/>
                    <a:pt x="718" y="176"/>
                  </a:cubicBezTo>
                  <a:cubicBezTo>
                    <a:pt x="744" y="115"/>
                    <a:pt x="760" y="37"/>
                    <a:pt x="771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1800">
                <a:latin typeface="Arial" charset="0"/>
              </a:endParaRPr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4558" y="3022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>
              <a:off x="4468" y="284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Oval 44"/>
            <p:cNvSpPr>
              <a:spLocks noChangeAspect="1" noChangeArrowheads="1"/>
            </p:cNvSpPr>
            <p:nvPr/>
          </p:nvSpPr>
          <p:spPr bwMode="auto">
            <a:xfrm>
              <a:off x="4664" y="279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  <p:sp>
          <p:nvSpPr>
            <p:cNvPr id="53" name="Oval 45"/>
            <p:cNvSpPr>
              <a:spLocks noChangeAspect="1" noChangeArrowheads="1"/>
            </p:cNvSpPr>
            <p:nvPr/>
          </p:nvSpPr>
          <p:spPr bwMode="auto">
            <a:xfrm>
              <a:off x="4921" y="2976"/>
              <a:ext cx="92" cy="91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  <p:sp>
          <p:nvSpPr>
            <p:cNvPr id="54" name="Oval 46"/>
            <p:cNvSpPr>
              <a:spLocks noChangeAspect="1" noChangeArrowheads="1"/>
            </p:cNvSpPr>
            <p:nvPr/>
          </p:nvSpPr>
          <p:spPr bwMode="auto">
            <a:xfrm>
              <a:off x="4830" y="2976"/>
              <a:ext cx="92" cy="93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  <p:sp>
          <p:nvSpPr>
            <p:cNvPr id="55" name="Oval 47"/>
            <p:cNvSpPr>
              <a:spLocks noChangeAspect="1" noChangeArrowheads="1"/>
            </p:cNvSpPr>
            <p:nvPr/>
          </p:nvSpPr>
          <p:spPr bwMode="auto">
            <a:xfrm>
              <a:off x="4573" y="27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  <p:sp>
          <p:nvSpPr>
            <p:cNvPr id="56" name="Oval 48"/>
            <p:cNvSpPr>
              <a:spLocks noChangeAspect="1" noChangeArrowheads="1"/>
            </p:cNvSpPr>
            <p:nvPr/>
          </p:nvSpPr>
          <p:spPr bwMode="auto">
            <a:xfrm>
              <a:off x="4694" y="297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  <p:sp>
          <p:nvSpPr>
            <p:cNvPr id="57" name="Oval 49"/>
            <p:cNvSpPr>
              <a:spLocks noChangeAspect="1" noChangeArrowheads="1"/>
            </p:cNvSpPr>
            <p:nvPr/>
          </p:nvSpPr>
          <p:spPr bwMode="auto">
            <a:xfrm>
              <a:off x="4604" y="297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  <p:sp>
          <p:nvSpPr>
            <p:cNvPr id="58" name="Oval 50"/>
            <p:cNvSpPr>
              <a:spLocks noChangeAspect="1" noChangeArrowheads="1"/>
            </p:cNvSpPr>
            <p:nvPr/>
          </p:nvSpPr>
          <p:spPr bwMode="auto">
            <a:xfrm>
              <a:off x="4573" y="279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  <p:sp>
          <p:nvSpPr>
            <p:cNvPr id="59" name="Oval 51"/>
            <p:cNvSpPr>
              <a:spLocks noChangeAspect="1" noChangeArrowheads="1"/>
            </p:cNvSpPr>
            <p:nvPr/>
          </p:nvSpPr>
          <p:spPr bwMode="auto">
            <a:xfrm>
              <a:off x="4937" y="2795"/>
              <a:ext cx="92" cy="91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  <p:sp>
          <p:nvSpPr>
            <p:cNvPr id="60" name="Oval 52"/>
            <p:cNvSpPr>
              <a:spLocks noChangeAspect="1" noChangeArrowheads="1"/>
            </p:cNvSpPr>
            <p:nvPr/>
          </p:nvSpPr>
          <p:spPr bwMode="auto">
            <a:xfrm>
              <a:off x="4846" y="2722"/>
              <a:ext cx="92" cy="93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  <p:sp>
          <p:nvSpPr>
            <p:cNvPr id="61" name="Oval 53"/>
            <p:cNvSpPr>
              <a:spLocks noChangeAspect="1" noChangeArrowheads="1"/>
            </p:cNvSpPr>
            <p:nvPr/>
          </p:nvSpPr>
          <p:spPr bwMode="auto">
            <a:xfrm>
              <a:off x="4846" y="2795"/>
              <a:ext cx="92" cy="93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</a:endParaRPr>
            </a:p>
          </p:txBody>
        </p:sp>
      </p:grpSp>
      <p:sp>
        <p:nvSpPr>
          <p:cNvPr id="62" name="Rectangle 28"/>
          <p:cNvSpPr>
            <a:spLocks noChangeArrowheads="1"/>
          </p:cNvSpPr>
          <p:nvPr/>
        </p:nvSpPr>
        <p:spPr bwMode="auto">
          <a:xfrm>
            <a:off x="5599380" y="4160611"/>
            <a:ext cx="1390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 smtClean="0">
                <a:solidFill>
                  <a:schemeClr val="tx2"/>
                </a:solidFill>
                <a:latin typeface="Arial" charset="0"/>
              </a:rPr>
              <a:t>A variety of </a:t>
            </a:r>
          </a:p>
          <a:p>
            <a:r>
              <a:rPr kumimoji="0" lang="en-US" altLang="ja-JP" sz="1800" dirty="0" smtClean="0">
                <a:solidFill>
                  <a:schemeClr val="tx2"/>
                </a:solidFill>
                <a:latin typeface="Arial" charset="0"/>
              </a:rPr>
              <a:t>cluster </a:t>
            </a:r>
            <a:r>
              <a:rPr kumimoji="0" lang="en-US" altLang="ja-JP" sz="1800" dirty="0" err="1" smtClean="0">
                <a:solidFill>
                  <a:schemeClr val="tx2"/>
                </a:solidFill>
                <a:latin typeface="Arial" charset="0"/>
              </a:rPr>
              <a:t>st.</a:t>
            </a:r>
            <a:endParaRPr kumimoji="0" lang="ja-JP" altLang="en-US" sz="1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7535059" y="4162525"/>
            <a:ext cx="1402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 dirty="0" smtClean="0">
                <a:solidFill>
                  <a:schemeClr val="tx2"/>
                </a:solidFill>
                <a:latin typeface="Arial" charset="0"/>
              </a:rPr>
              <a:t>Shell-model</a:t>
            </a:r>
          </a:p>
          <a:p>
            <a:r>
              <a:rPr kumimoji="0" lang="en-US" altLang="ja-JP" dirty="0">
                <a:solidFill>
                  <a:schemeClr val="tx2"/>
                </a:solidFill>
                <a:latin typeface="Arial" charset="0"/>
              </a:rPr>
              <a:t>l</a:t>
            </a:r>
            <a:r>
              <a:rPr kumimoji="0" lang="en-US" altLang="ja-JP" dirty="0" smtClean="0">
                <a:solidFill>
                  <a:schemeClr val="tx2"/>
                </a:solidFill>
                <a:latin typeface="Arial" charset="0"/>
              </a:rPr>
              <a:t>ike </a:t>
            </a:r>
            <a:r>
              <a:rPr kumimoji="0" lang="en-US" altLang="ja-JP" sz="1800" dirty="0" err="1" smtClean="0">
                <a:solidFill>
                  <a:schemeClr val="tx2"/>
                </a:solidFill>
                <a:latin typeface="Arial" charset="0"/>
              </a:rPr>
              <a:t>st.</a:t>
            </a:r>
            <a:endParaRPr kumimoji="0" lang="ja-JP" altLang="en-US" sz="18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3. Some topics of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cluste</a:t>
            </a:r>
            <a:r>
              <a:rPr lang="en-US" altLang="ja-JP" dirty="0" smtClean="0"/>
              <a:t>r phenomena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90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/>
          <p:cNvSpPr txBox="1">
            <a:spLocks/>
          </p:cNvSpPr>
          <p:nvPr/>
        </p:nvSpPr>
        <p:spPr>
          <a:xfrm>
            <a:off x="990600" y="1371600"/>
            <a:ext cx="8229600" cy="1736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4000" kern="0" dirty="0" smtClean="0"/>
              <a:t>3-1. MO bond in n-rich Be </a:t>
            </a:r>
          </a:p>
          <a:p>
            <a:pPr algn="l"/>
            <a:r>
              <a:rPr lang="en-US" altLang="ja-JP" sz="4000" kern="0" dirty="0"/>
              <a:t> </a:t>
            </a:r>
            <a:r>
              <a:rPr lang="en-US" altLang="ja-JP" sz="4000" kern="0" dirty="0" smtClean="0"/>
              <a:t>    &amp; vanishing of magic number</a:t>
            </a:r>
          </a:p>
          <a:p>
            <a:pPr algn="l"/>
            <a:endParaRPr lang="en-US" altLang="ja-JP" sz="4000" kern="0" dirty="0" smtClean="0"/>
          </a:p>
          <a:p>
            <a:pPr algn="l"/>
            <a:r>
              <a:rPr lang="en-US" altLang="ja-JP" sz="4000" kern="0" dirty="0" smtClean="0"/>
              <a:t>3-2. Cluster resonances</a:t>
            </a:r>
          </a:p>
          <a:p>
            <a:pPr algn="l"/>
            <a:endParaRPr lang="en-US" altLang="ja-JP" sz="4000" kern="0" dirty="0" smtClean="0"/>
          </a:p>
          <a:p>
            <a:pPr algn="l"/>
            <a:endParaRPr lang="en-US" altLang="ja-JP" sz="4000" kern="0" dirty="0" smtClean="0"/>
          </a:p>
          <a:p>
            <a:pPr algn="l"/>
            <a:r>
              <a:rPr lang="en-US" altLang="ja-JP" sz="4000" kern="0" dirty="0" smtClean="0"/>
              <a:t>3-3. Linear chain in n-rich C</a:t>
            </a:r>
            <a:endParaRPr lang="ja-JP" altLang="en-US" sz="4000" kern="0" dirty="0"/>
          </a:p>
        </p:txBody>
      </p:sp>
      <p:sp>
        <p:nvSpPr>
          <p:cNvPr id="3" name="円/楕円 2"/>
          <p:cNvSpPr/>
          <p:nvPr/>
        </p:nvSpPr>
        <p:spPr>
          <a:xfrm>
            <a:off x="7223599" y="1610528"/>
            <a:ext cx="1066800" cy="290072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7326511" y="1576969"/>
            <a:ext cx="360369" cy="360364"/>
            <a:chOff x="2063" y="2840"/>
            <a:chExt cx="227" cy="227"/>
          </a:xfrm>
        </p:grpSpPr>
        <p:sp>
          <p:nvSpPr>
            <p:cNvPr id="6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7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7830079" y="1576982"/>
            <a:ext cx="360369" cy="360364"/>
            <a:chOff x="2063" y="2840"/>
            <a:chExt cx="227" cy="227"/>
          </a:xfrm>
        </p:grpSpPr>
        <p:sp>
          <p:nvSpPr>
            <p:cNvPr id="12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6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17" name="Oval 52"/>
          <p:cNvSpPr>
            <a:spLocks noChangeAspect="1" noChangeArrowheads="1"/>
          </p:cNvSpPr>
          <p:nvPr/>
        </p:nvSpPr>
        <p:spPr bwMode="auto">
          <a:xfrm>
            <a:off x="8214199" y="1672219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" name="Oval 52"/>
          <p:cNvSpPr>
            <a:spLocks noChangeAspect="1" noChangeArrowheads="1"/>
          </p:cNvSpPr>
          <p:nvPr/>
        </p:nvSpPr>
        <p:spPr bwMode="auto">
          <a:xfrm>
            <a:off x="7136011" y="1662694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806025" y="3397378"/>
            <a:ext cx="609600" cy="619125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7577320" y="3530741"/>
            <a:ext cx="360369" cy="360364"/>
            <a:chOff x="2063" y="2840"/>
            <a:chExt cx="227" cy="227"/>
          </a:xfrm>
        </p:grpSpPr>
        <p:sp>
          <p:nvSpPr>
            <p:cNvPr id="21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6" name="Group 49"/>
          <p:cNvGrpSpPr>
            <a:grpSpLocks/>
          </p:cNvGrpSpPr>
          <p:nvPr/>
        </p:nvGrpSpPr>
        <p:grpSpPr bwMode="auto">
          <a:xfrm>
            <a:off x="6939430" y="3530741"/>
            <a:ext cx="360369" cy="360364"/>
            <a:chOff x="2063" y="2840"/>
            <a:chExt cx="227" cy="227"/>
          </a:xfrm>
        </p:grpSpPr>
        <p:sp>
          <p:nvSpPr>
            <p:cNvPr id="27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1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32" name="Oval 52"/>
          <p:cNvSpPr>
            <a:spLocks noChangeAspect="1" noChangeArrowheads="1"/>
          </p:cNvSpPr>
          <p:nvPr/>
        </p:nvSpPr>
        <p:spPr bwMode="auto">
          <a:xfrm>
            <a:off x="6929850" y="3349753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Oval 52"/>
          <p:cNvSpPr>
            <a:spLocks noChangeAspect="1" noChangeArrowheads="1"/>
          </p:cNvSpPr>
          <p:nvPr/>
        </p:nvSpPr>
        <p:spPr bwMode="auto">
          <a:xfrm>
            <a:off x="7166112" y="3892678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 rot="1784113">
            <a:off x="6543138" y="5642985"/>
            <a:ext cx="1445613" cy="752182"/>
            <a:chOff x="1488334" y="2657529"/>
            <a:chExt cx="1445613" cy="752182"/>
          </a:xfrm>
        </p:grpSpPr>
        <p:sp>
          <p:nvSpPr>
            <p:cNvPr id="35" name="Oval 107"/>
            <p:cNvSpPr>
              <a:spLocks noChangeArrowheads="1"/>
            </p:cNvSpPr>
            <p:nvPr/>
          </p:nvSpPr>
          <p:spPr bwMode="auto">
            <a:xfrm rot="19778664">
              <a:off x="1488334" y="2780274"/>
              <a:ext cx="1445613" cy="513459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6" name="Group 194"/>
            <p:cNvGrpSpPr>
              <a:grpSpLocks noChangeAspect="1"/>
            </p:cNvGrpSpPr>
            <p:nvPr/>
          </p:nvGrpSpPr>
          <p:grpSpPr bwMode="auto">
            <a:xfrm>
              <a:off x="2387130" y="2657529"/>
              <a:ext cx="352425" cy="354012"/>
              <a:chOff x="2063" y="2840"/>
              <a:chExt cx="227" cy="227"/>
            </a:xfrm>
          </p:grpSpPr>
          <p:sp>
            <p:nvSpPr>
              <p:cNvPr id="49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50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51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52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53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37" name="Group 194"/>
            <p:cNvGrpSpPr>
              <a:grpSpLocks noChangeAspect="1"/>
            </p:cNvGrpSpPr>
            <p:nvPr/>
          </p:nvGrpSpPr>
          <p:grpSpPr bwMode="auto">
            <a:xfrm>
              <a:off x="2022913" y="2842616"/>
              <a:ext cx="352425" cy="354012"/>
              <a:chOff x="2063" y="2840"/>
              <a:chExt cx="227" cy="227"/>
            </a:xfrm>
          </p:grpSpPr>
          <p:sp>
            <p:nvSpPr>
              <p:cNvPr id="44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45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46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47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48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38" name="Group 194"/>
            <p:cNvGrpSpPr>
              <a:grpSpLocks noChangeAspect="1"/>
            </p:cNvGrpSpPr>
            <p:nvPr/>
          </p:nvGrpSpPr>
          <p:grpSpPr bwMode="auto">
            <a:xfrm>
              <a:off x="1657122" y="3055699"/>
              <a:ext cx="352425" cy="354012"/>
              <a:chOff x="2063" y="2840"/>
              <a:chExt cx="227" cy="227"/>
            </a:xfrm>
          </p:grpSpPr>
          <p:sp>
            <p:nvSpPr>
              <p:cNvPr id="39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40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41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42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43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6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/>
          <p:cNvSpPr txBox="1">
            <a:spLocks/>
          </p:cNvSpPr>
          <p:nvPr/>
        </p:nvSpPr>
        <p:spPr>
          <a:xfrm>
            <a:off x="990600" y="1371600"/>
            <a:ext cx="8229600" cy="1736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4000" kern="0" dirty="0" smtClean="0"/>
              <a:t>3-1. MO bond in n-rich Be </a:t>
            </a:r>
          </a:p>
          <a:p>
            <a:pPr algn="l"/>
            <a:r>
              <a:rPr lang="en-US" altLang="ja-JP" sz="4000" kern="0" dirty="0"/>
              <a:t> </a:t>
            </a:r>
            <a:r>
              <a:rPr lang="en-US" altLang="ja-JP" sz="4000" kern="0" dirty="0" smtClean="0"/>
              <a:t>    &amp; vanishing of magic number</a:t>
            </a:r>
          </a:p>
          <a:p>
            <a:pPr algn="l"/>
            <a:endParaRPr lang="en-US" altLang="ja-JP" sz="4000" kern="0" dirty="0" smtClean="0"/>
          </a:p>
          <a:p>
            <a:pPr algn="l"/>
            <a:r>
              <a:rPr lang="en-US" altLang="ja-JP" sz="4000" kern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3-2. Cluster resonances</a:t>
            </a:r>
          </a:p>
          <a:p>
            <a:pPr algn="l"/>
            <a:endParaRPr lang="en-US" altLang="ja-JP" sz="4000" kern="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l"/>
            <a:endParaRPr lang="en-US" altLang="ja-JP" sz="4000" kern="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ja-JP" sz="4000" kern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3-3. Linear chain in n-rich C</a:t>
            </a:r>
            <a:endParaRPr lang="ja-JP" altLang="en-US" sz="4000" kern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グラフ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803283"/>
              </p:ext>
            </p:extLst>
          </p:nvPr>
        </p:nvGraphicFramePr>
        <p:xfrm>
          <a:off x="3850787" y="2388822"/>
          <a:ext cx="4914122" cy="388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4" name="タイトル 1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Cluster structures </a:t>
            </a:r>
            <a:br>
              <a:rPr lang="en-US" altLang="ja-JP" dirty="0" smtClean="0"/>
            </a:br>
            <a:r>
              <a:rPr lang="en-US" altLang="ja-JP" dirty="0" smtClean="0"/>
              <a:t>in neutron-rich Be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3308848" y="5051885"/>
            <a:ext cx="478208" cy="649138"/>
            <a:chOff x="1410399" y="5096406"/>
            <a:chExt cx="478208" cy="649138"/>
          </a:xfrm>
        </p:grpSpPr>
        <p:sp>
          <p:nvSpPr>
            <p:cNvPr id="180" name="Text Box 90"/>
            <p:cNvSpPr txBox="1">
              <a:spLocks noChangeArrowheads="1"/>
            </p:cNvSpPr>
            <p:nvPr/>
          </p:nvSpPr>
          <p:spPr bwMode="auto">
            <a:xfrm>
              <a:off x="1410399" y="5251698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latin typeface="+mj-lt"/>
                </a:rPr>
                <a:t>0</a:t>
              </a:r>
            </a:p>
          </p:txBody>
        </p:sp>
        <p:sp>
          <p:nvSpPr>
            <p:cNvPr id="181" name="Rectangle 91"/>
            <p:cNvSpPr>
              <a:spLocks noChangeArrowheads="1"/>
            </p:cNvSpPr>
            <p:nvPr/>
          </p:nvSpPr>
          <p:spPr bwMode="auto">
            <a:xfrm>
              <a:off x="1554861" y="5406990"/>
              <a:ext cx="2968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latin typeface="+mj-lt"/>
                </a:rPr>
                <a:t>1</a:t>
              </a:r>
              <a:endParaRPr lang="ja-JP" altLang="en-US" sz="1600" dirty="0" smtClean="0">
                <a:latin typeface="+mj-lt"/>
              </a:endParaRPr>
            </a:p>
          </p:txBody>
        </p:sp>
        <p:sp>
          <p:nvSpPr>
            <p:cNvPr id="182" name="Rectangle 92"/>
            <p:cNvSpPr>
              <a:spLocks noChangeArrowheads="1"/>
            </p:cNvSpPr>
            <p:nvPr/>
          </p:nvSpPr>
          <p:spPr bwMode="auto">
            <a:xfrm>
              <a:off x="1554861" y="5096406"/>
              <a:ext cx="3337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latin typeface="+mj-lt"/>
                </a:rPr>
                <a:t>+</a:t>
              </a:r>
              <a:endParaRPr lang="ja-JP" altLang="en-US" sz="2000" dirty="0" smtClean="0">
                <a:latin typeface="+mj-lt"/>
              </a:endParaRPr>
            </a:p>
          </p:txBody>
        </p:sp>
      </p:grpSp>
      <p:sp>
        <p:nvSpPr>
          <p:cNvPr id="187" name="円/楕円 186"/>
          <p:cNvSpPr/>
          <p:nvPr/>
        </p:nvSpPr>
        <p:spPr>
          <a:xfrm>
            <a:off x="2414904" y="5345937"/>
            <a:ext cx="750612" cy="619125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188" name="Group 49"/>
          <p:cNvGrpSpPr>
            <a:grpSpLocks/>
          </p:cNvGrpSpPr>
          <p:nvPr/>
        </p:nvGrpSpPr>
        <p:grpSpPr bwMode="auto">
          <a:xfrm>
            <a:off x="2500684" y="5469775"/>
            <a:ext cx="360369" cy="360364"/>
            <a:chOff x="2063" y="2840"/>
            <a:chExt cx="227" cy="227"/>
          </a:xfrm>
        </p:grpSpPr>
        <p:sp>
          <p:nvSpPr>
            <p:cNvPr id="189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0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1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2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3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94" name="Group 49"/>
          <p:cNvGrpSpPr>
            <a:grpSpLocks/>
          </p:cNvGrpSpPr>
          <p:nvPr/>
        </p:nvGrpSpPr>
        <p:grpSpPr bwMode="auto">
          <a:xfrm>
            <a:off x="2708316" y="5469762"/>
            <a:ext cx="360369" cy="360364"/>
            <a:chOff x="2063" y="2840"/>
            <a:chExt cx="227" cy="227"/>
          </a:xfrm>
        </p:grpSpPr>
        <p:sp>
          <p:nvSpPr>
            <p:cNvPr id="195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6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7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8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9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202" name="Oval 52"/>
          <p:cNvSpPr>
            <a:spLocks noChangeAspect="1" noChangeArrowheads="1"/>
          </p:cNvSpPr>
          <p:nvPr/>
        </p:nvSpPr>
        <p:spPr bwMode="auto">
          <a:xfrm>
            <a:off x="2708316" y="5241162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3" name="Oval 52"/>
          <p:cNvSpPr>
            <a:spLocks noChangeAspect="1" noChangeArrowheads="1"/>
          </p:cNvSpPr>
          <p:nvPr/>
        </p:nvSpPr>
        <p:spPr bwMode="auto">
          <a:xfrm>
            <a:off x="2708316" y="5850762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2198412" y="4109805"/>
            <a:ext cx="1066800" cy="290072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207" name="Group 49"/>
          <p:cNvGrpSpPr>
            <a:grpSpLocks/>
          </p:cNvGrpSpPr>
          <p:nvPr/>
        </p:nvGrpSpPr>
        <p:grpSpPr bwMode="auto">
          <a:xfrm>
            <a:off x="2301324" y="4076246"/>
            <a:ext cx="360369" cy="360364"/>
            <a:chOff x="2063" y="2840"/>
            <a:chExt cx="227" cy="227"/>
          </a:xfrm>
        </p:grpSpPr>
        <p:sp>
          <p:nvSpPr>
            <p:cNvPr id="208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9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0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1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2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13" name="Group 49"/>
          <p:cNvGrpSpPr>
            <a:grpSpLocks/>
          </p:cNvGrpSpPr>
          <p:nvPr/>
        </p:nvGrpSpPr>
        <p:grpSpPr bwMode="auto">
          <a:xfrm>
            <a:off x="2804892" y="4076259"/>
            <a:ext cx="360369" cy="360364"/>
            <a:chOff x="2063" y="2840"/>
            <a:chExt cx="227" cy="227"/>
          </a:xfrm>
        </p:grpSpPr>
        <p:sp>
          <p:nvSpPr>
            <p:cNvPr id="214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5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6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7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8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219" name="Oval 52"/>
          <p:cNvSpPr>
            <a:spLocks noChangeAspect="1" noChangeArrowheads="1"/>
          </p:cNvSpPr>
          <p:nvPr/>
        </p:nvSpPr>
        <p:spPr bwMode="auto">
          <a:xfrm>
            <a:off x="3189012" y="4171496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0" name="Oval 52"/>
          <p:cNvSpPr>
            <a:spLocks noChangeAspect="1" noChangeArrowheads="1"/>
          </p:cNvSpPr>
          <p:nvPr/>
        </p:nvSpPr>
        <p:spPr bwMode="auto">
          <a:xfrm>
            <a:off x="2110824" y="4161971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7" name="円/楕円 226"/>
          <p:cNvSpPr/>
          <p:nvPr/>
        </p:nvSpPr>
        <p:spPr>
          <a:xfrm>
            <a:off x="2139065" y="2255459"/>
            <a:ext cx="609600" cy="619125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228" name="Group 49"/>
          <p:cNvGrpSpPr>
            <a:grpSpLocks/>
          </p:cNvGrpSpPr>
          <p:nvPr/>
        </p:nvGrpSpPr>
        <p:grpSpPr bwMode="auto">
          <a:xfrm>
            <a:off x="2910360" y="2388822"/>
            <a:ext cx="360369" cy="360364"/>
            <a:chOff x="2063" y="2840"/>
            <a:chExt cx="227" cy="227"/>
          </a:xfrm>
        </p:grpSpPr>
        <p:sp>
          <p:nvSpPr>
            <p:cNvPr id="240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1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2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3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4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29" name="Group 49"/>
          <p:cNvGrpSpPr>
            <a:grpSpLocks/>
          </p:cNvGrpSpPr>
          <p:nvPr/>
        </p:nvGrpSpPr>
        <p:grpSpPr bwMode="auto">
          <a:xfrm>
            <a:off x="2272470" y="2388822"/>
            <a:ext cx="360369" cy="360364"/>
            <a:chOff x="2063" y="2840"/>
            <a:chExt cx="227" cy="227"/>
          </a:xfrm>
        </p:grpSpPr>
        <p:sp>
          <p:nvSpPr>
            <p:cNvPr id="235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6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7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8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9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230" name="Oval 52"/>
          <p:cNvSpPr>
            <a:spLocks noChangeAspect="1" noChangeArrowheads="1"/>
          </p:cNvSpPr>
          <p:nvPr/>
        </p:nvSpPr>
        <p:spPr bwMode="auto">
          <a:xfrm>
            <a:off x="2262890" y="2207834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2" name="Oval 52"/>
          <p:cNvSpPr>
            <a:spLocks noChangeAspect="1" noChangeArrowheads="1"/>
          </p:cNvSpPr>
          <p:nvPr/>
        </p:nvSpPr>
        <p:spPr bwMode="auto">
          <a:xfrm>
            <a:off x="2499152" y="2750759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4980015" y="2165448"/>
            <a:ext cx="4081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1600" kern="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Exp</a:t>
            </a:r>
            <a:r>
              <a:rPr kumimoji="0" lang="en-US" altLang="ja-JP" sz="16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: </a:t>
            </a:r>
            <a:r>
              <a:rPr kumimoji="0" lang="en-US" altLang="ja-JP" sz="1600" kern="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Milin</a:t>
            </a:r>
            <a:r>
              <a:rPr kumimoji="0" lang="en-US" altLang="ja-JP" sz="16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kumimoji="0" lang="en-US" altLang="ja-JP" sz="1600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et al. </a:t>
            </a:r>
            <a:r>
              <a:rPr kumimoji="0" lang="en-US" altLang="ja-JP" sz="16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’05, Freer </a:t>
            </a:r>
            <a:r>
              <a:rPr kumimoji="0" lang="en-US" altLang="ja-JP" sz="1600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et al. ’06 </a:t>
            </a:r>
            <a:endParaRPr lang="ja-JP" altLang="en-US" sz="160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51" name="正方形/長方形 250"/>
          <p:cNvSpPr/>
          <p:nvPr/>
        </p:nvSpPr>
        <p:spPr>
          <a:xfrm>
            <a:off x="3829544" y="1641894"/>
            <a:ext cx="2425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kern="0" baseline="30000" dirty="0" smtClean="0">
                <a:latin typeface="+mj-lt"/>
                <a:cs typeface="Arial" pitchFamily="34" charset="0"/>
              </a:rPr>
              <a:t>10</a:t>
            </a:r>
            <a:r>
              <a:rPr kumimoji="0" lang="en-US" altLang="ja-JP" sz="2000" kern="0" dirty="0" smtClean="0">
                <a:latin typeface="+mj-lt"/>
                <a:cs typeface="Arial" pitchFamily="34" charset="0"/>
              </a:rPr>
              <a:t>Be: energy levels</a:t>
            </a:r>
            <a:endParaRPr lang="ja-JP" altLang="en-US" sz="2000" dirty="0">
              <a:latin typeface="+mj-lt"/>
            </a:endParaRPr>
          </a:p>
        </p:txBody>
      </p:sp>
      <p:sp>
        <p:nvSpPr>
          <p:cNvPr id="247" name="正方形/長方形 246"/>
          <p:cNvSpPr/>
          <p:nvPr/>
        </p:nvSpPr>
        <p:spPr>
          <a:xfrm>
            <a:off x="6881418" y="6297250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kern="0" dirty="0" smtClean="0">
                <a:latin typeface="+mj-lt"/>
                <a:cs typeface="Arial" pitchFamily="34" charset="0"/>
              </a:rPr>
              <a:t> J(J+1)</a:t>
            </a:r>
            <a:endParaRPr lang="ja-JP" altLang="en-US" dirty="0">
              <a:latin typeface="+mj-lt"/>
            </a:endParaRPr>
          </a:p>
        </p:txBody>
      </p:sp>
      <p:sp>
        <p:nvSpPr>
          <p:cNvPr id="248" name="正方形/長方形 247"/>
          <p:cNvSpPr/>
          <p:nvPr/>
        </p:nvSpPr>
        <p:spPr>
          <a:xfrm>
            <a:off x="4532458" y="3897868"/>
            <a:ext cx="44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kern="0" dirty="0" smtClean="0">
                <a:latin typeface="+mj-lt"/>
                <a:cs typeface="Arial" pitchFamily="34" charset="0"/>
              </a:rPr>
              <a:t>0+</a:t>
            </a:r>
            <a:endParaRPr lang="ja-JP" altLang="en-US" dirty="0">
              <a:latin typeface="+mj-lt"/>
            </a:endParaRPr>
          </a:p>
        </p:txBody>
      </p:sp>
      <p:sp>
        <p:nvSpPr>
          <p:cNvPr id="249" name="正方形/長方形 248"/>
          <p:cNvSpPr/>
          <p:nvPr/>
        </p:nvSpPr>
        <p:spPr>
          <a:xfrm>
            <a:off x="5595995" y="5111795"/>
            <a:ext cx="44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kern="0" dirty="0" smtClean="0">
                <a:latin typeface="+mj-lt"/>
                <a:cs typeface="Arial" pitchFamily="34" charset="0"/>
              </a:rPr>
              <a:t>2+</a:t>
            </a:r>
            <a:endParaRPr lang="ja-JP" altLang="en-US" dirty="0">
              <a:latin typeface="+mj-lt"/>
            </a:endParaRPr>
          </a:p>
        </p:txBody>
      </p:sp>
      <p:sp>
        <p:nvSpPr>
          <p:cNvPr id="250" name="正方形/長方形 249"/>
          <p:cNvSpPr/>
          <p:nvPr/>
        </p:nvSpPr>
        <p:spPr>
          <a:xfrm>
            <a:off x="8247321" y="2977710"/>
            <a:ext cx="44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kern="0" dirty="0" smtClean="0">
                <a:latin typeface="+mj-lt"/>
                <a:cs typeface="Arial" pitchFamily="34" charset="0"/>
              </a:rPr>
              <a:t>4+</a:t>
            </a:r>
            <a:endParaRPr lang="ja-JP" altLang="en-US" dirty="0">
              <a:latin typeface="+mj-lt"/>
            </a:endParaRPr>
          </a:p>
        </p:txBody>
      </p:sp>
      <p:sp>
        <p:nvSpPr>
          <p:cNvPr id="253" name="正方形/長方形 252"/>
          <p:cNvSpPr/>
          <p:nvPr/>
        </p:nvSpPr>
        <p:spPr>
          <a:xfrm>
            <a:off x="5724643" y="3477594"/>
            <a:ext cx="44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kern="0" dirty="0" smtClean="0">
                <a:latin typeface="+mj-lt"/>
                <a:cs typeface="Arial" pitchFamily="34" charset="0"/>
              </a:rPr>
              <a:t>2+</a:t>
            </a:r>
            <a:endParaRPr lang="ja-JP" altLang="en-US" dirty="0">
              <a:latin typeface="+mj-lt"/>
            </a:endParaRPr>
          </a:p>
        </p:txBody>
      </p:sp>
      <p:sp>
        <p:nvSpPr>
          <p:cNvPr id="254" name="正方形/長方形 253"/>
          <p:cNvSpPr/>
          <p:nvPr/>
        </p:nvSpPr>
        <p:spPr>
          <a:xfrm>
            <a:off x="8164356" y="2402929"/>
            <a:ext cx="44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kern="0" dirty="0" smtClean="0">
                <a:latin typeface="+mj-lt"/>
                <a:cs typeface="Arial" pitchFamily="34" charset="0"/>
              </a:rPr>
              <a:t>4+</a:t>
            </a:r>
            <a:endParaRPr lang="ja-JP" altLang="en-US" dirty="0">
              <a:latin typeface="+mj-lt"/>
            </a:endParaRPr>
          </a:p>
        </p:txBody>
      </p:sp>
      <p:cxnSp>
        <p:nvCxnSpPr>
          <p:cNvPr id="255" name="直線矢印コネクタ 254"/>
          <p:cNvCxnSpPr/>
          <p:nvPr/>
        </p:nvCxnSpPr>
        <p:spPr>
          <a:xfrm flipH="1">
            <a:off x="4618901" y="3171746"/>
            <a:ext cx="6720" cy="562054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493" name="Text Box 45"/>
          <p:cNvSpPr txBox="1">
            <a:spLocks noChangeArrowheads="1"/>
          </p:cNvSpPr>
          <p:nvPr/>
        </p:nvSpPr>
        <p:spPr bwMode="auto">
          <a:xfrm>
            <a:off x="7010400" y="5157075"/>
            <a:ext cx="1072099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aseline="30000" dirty="0" smtClean="0">
                <a:latin typeface="+mj-lt"/>
              </a:rPr>
              <a:t>10</a:t>
            </a:r>
            <a:r>
              <a:rPr lang="en-US" altLang="ja-JP" sz="3200" dirty="0" smtClean="0">
                <a:latin typeface="+mj-lt"/>
              </a:rPr>
              <a:t>Be</a:t>
            </a:r>
          </a:p>
        </p:txBody>
      </p:sp>
      <p:sp>
        <p:nvSpPr>
          <p:cNvPr id="256" name="正方形/長方形 255"/>
          <p:cNvSpPr/>
          <p:nvPr/>
        </p:nvSpPr>
        <p:spPr>
          <a:xfrm>
            <a:off x="2172669" y="1828800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kern="0" baseline="30000" dirty="0" smtClean="0">
                <a:latin typeface="+mj-lt"/>
                <a:cs typeface="Arial" pitchFamily="34" charset="0"/>
              </a:rPr>
              <a:t>6</a:t>
            </a:r>
            <a:r>
              <a:rPr kumimoji="0" lang="en-US" altLang="ja-JP" sz="2000" kern="0" dirty="0" smtClean="0">
                <a:latin typeface="+mj-lt"/>
                <a:cs typeface="Arial" pitchFamily="34" charset="0"/>
              </a:rPr>
              <a:t>He+</a:t>
            </a:r>
            <a:r>
              <a:rPr kumimoji="0" lang="en-US" altLang="ja-JP" sz="2000" kern="0" baseline="30000" dirty="0" smtClean="0">
                <a:latin typeface="+mj-lt"/>
                <a:cs typeface="Arial" pitchFamily="34" charset="0"/>
              </a:rPr>
              <a:t>4</a:t>
            </a:r>
            <a:r>
              <a:rPr kumimoji="0" lang="en-US" altLang="ja-JP" sz="2000" kern="0" dirty="0" smtClean="0">
                <a:latin typeface="+mj-lt"/>
                <a:cs typeface="Arial" pitchFamily="34" charset="0"/>
              </a:rPr>
              <a:t>He</a:t>
            </a:r>
            <a:endParaRPr lang="ja-JP" altLang="en-US" sz="2000" dirty="0">
              <a:latin typeface="+mj-lt"/>
            </a:endParaRPr>
          </a:p>
        </p:txBody>
      </p:sp>
      <p:cxnSp>
        <p:nvCxnSpPr>
          <p:cNvPr id="257" name="直線矢印コネクタ 256"/>
          <p:cNvCxnSpPr/>
          <p:nvPr/>
        </p:nvCxnSpPr>
        <p:spPr>
          <a:xfrm>
            <a:off x="3716154" y="2696549"/>
            <a:ext cx="843360" cy="685356"/>
          </a:xfrm>
          <a:prstGeom prst="straightConnector1">
            <a:avLst/>
          </a:prstGeom>
          <a:ln w="127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矢印コネクタ 258"/>
          <p:cNvCxnSpPr/>
          <p:nvPr/>
        </p:nvCxnSpPr>
        <p:spPr>
          <a:xfrm>
            <a:off x="3496246" y="4223816"/>
            <a:ext cx="948624" cy="82844"/>
          </a:xfrm>
          <a:prstGeom prst="straightConnector1">
            <a:avLst/>
          </a:prstGeom>
          <a:ln w="127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259"/>
          <p:cNvCxnSpPr/>
          <p:nvPr/>
        </p:nvCxnSpPr>
        <p:spPr>
          <a:xfrm>
            <a:off x="3352800" y="5658188"/>
            <a:ext cx="829933" cy="192574"/>
          </a:xfrm>
          <a:prstGeom prst="straightConnector1">
            <a:avLst/>
          </a:prstGeom>
          <a:ln w="127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087262" y="2872211"/>
            <a:ext cx="14590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Ito et al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.</a:t>
            </a:r>
          </a:p>
          <a:p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Kobayashi et al.</a:t>
            </a:r>
          </a:p>
          <a:p>
            <a:r>
              <a:rPr lang="en-US" altLang="ja-JP" sz="1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Kuchera</a:t>
            </a:r>
            <a:r>
              <a:rPr lang="en-US" altLang="ja-JP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 et al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.</a:t>
            </a:r>
            <a:endParaRPr lang="en-US" altLang="ja-JP" sz="140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73202" y="240793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MeV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264561" y="4688840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C000"/>
                </a:solidFill>
                <a:latin typeface="Arial"/>
              </a:rPr>
              <a:t>AMD</a:t>
            </a:r>
            <a:endParaRPr lang="ja-JP" altLang="en-US" dirty="0">
              <a:solidFill>
                <a:srgbClr val="FFC000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7269361" y="4307840"/>
            <a:ext cx="598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chemeClr val="tx2"/>
                </a:solidFill>
                <a:latin typeface="Arial"/>
              </a:rPr>
              <a:t>exp</a:t>
            </a:r>
            <a:endParaRPr lang="ja-JP" altLang="en-US" sz="2000" dirty="0">
              <a:solidFill>
                <a:schemeClr val="tx2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 rot="2704006">
            <a:off x="7913821" y="4451260"/>
            <a:ext cx="156395" cy="161371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7934960" y="4800600"/>
            <a:ext cx="97171" cy="10565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381000" y="1790700"/>
            <a:ext cx="13917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cluster</a:t>
            </a:r>
          </a:p>
          <a:p>
            <a:r>
              <a:rPr kumimoji="0" lang="en-US" altLang="ja-JP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</a:t>
            </a:r>
            <a:r>
              <a:rPr kumimoji="0" lang="en-US" altLang="ja-JP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es.</a:t>
            </a:r>
            <a:endParaRPr lang="ja-JP" alt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09846" y="3810000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MO bond</a:t>
            </a:r>
            <a:endParaRPr lang="ja-JP" alt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76129" y="5501184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+mj-lt"/>
              </a:rPr>
              <a:t>N</a:t>
            </a:r>
            <a:r>
              <a:rPr lang="en-US" altLang="ja-JP" sz="2800" dirty="0" smtClean="0">
                <a:latin typeface="+mj-lt"/>
              </a:rPr>
              <a:t>ormal</a:t>
            </a:r>
            <a:endParaRPr lang="ja-JP" altLang="en-US" sz="2800" dirty="0">
              <a:latin typeface="+mj-lt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49460" y="4423738"/>
            <a:ext cx="1776337" cy="254000"/>
            <a:chOff x="-1303554" y="4518063"/>
            <a:chExt cx="1776337" cy="254000"/>
          </a:xfrm>
        </p:grpSpPr>
        <p:sp>
          <p:nvSpPr>
            <p:cNvPr id="90" name="Freeform 21"/>
            <p:cNvSpPr>
              <a:spLocks/>
            </p:cNvSpPr>
            <p:nvPr/>
          </p:nvSpPr>
          <p:spPr bwMode="auto">
            <a:xfrm rot="16200000">
              <a:off x="-1177348" y="4423607"/>
              <a:ext cx="211137" cy="463550"/>
            </a:xfrm>
            <a:custGeom>
              <a:avLst/>
              <a:gdLst/>
              <a:ahLst/>
              <a:cxnLst>
                <a:cxn ang="0">
                  <a:pos x="83" y="317"/>
                </a:cxn>
                <a:cxn ang="0">
                  <a:pos x="0" y="83"/>
                </a:cxn>
                <a:cxn ang="0">
                  <a:pos x="83" y="0"/>
                </a:cxn>
                <a:cxn ang="0">
                  <a:pos x="152" y="83"/>
                </a:cxn>
                <a:cxn ang="0">
                  <a:pos x="83" y="317"/>
                </a:cxn>
              </a:cxnLst>
              <a:rect l="0" t="0" r="r" b="b"/>
              <a:pathLst>
                <a:path w="152" h="317">
                  <a:moveTo>
                    <a:pt x="83" y="317"/>
                  </a:moveTo>
                  <a:cubicBezTo>
                    <a:pt x="56" y="314"/>
                    <a:pt x="0" y="136"/>
                    <a:pt x="0" y="83"/>
                  </a:cubicBezTo>
                  <a:cubicBezTo>
                    <a:pt x="0" y="30"/>
                    <a:pt x="58" y="0"/>
                    <a:pt x="83" y="0"/>
                  </a:cubicBezTo>
                  <a:cubicBezTo>
                    <a:pt x="108" y="0"/>
                    <a:pt x="152" y="30"/>
                    <a:pt x="152" y="83"/>
                  </a:cubicBezTo>
                  <a:cubicBezTo>
                    <a:pt x="152" y="136"/>
                    <a:pt x="97" y="268"/>
                    <a:pt x="83" y="317"/>
                  </a:cubicBezTo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35000">
                  <a:srgbClr val="CCEC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91" name="Oval 23"/>
            <p:cNvSpPr>
              <a:spLocks noChangeArrowheads="1"/>
            </p:cNvSpPr>
            <p:nvPr/>
          </p:nvSpPr>
          <p:spPr bwMode="auto">
            <a:xfrm>
              <a:off x="-911442" y="4518063"/>
              <a:ext cx="263525" cy="250825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280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92" name="Freeform 26"/>
            <p:cNvSpPr>
              <a:spLocks/>
            </p:cNvSpPr>
            <p:nvPr/>
          </p:nvSpPr>
          <p:spPr bwMode="auto">
            <a:xfrm rot="5400000" flipH="1">
              <a:off x="-655854" y="4432337"/>
              <a:ext cx="211138" cy="468313"/>
            </a:xfrm>
            <a:custGeom>
              <a:avLst/>
              <a:gdLst/>
              <a:ahLst/>
              <a:cxnLst>
                <a:cxn ang="0">
                  <a:pos x="83" y="317"/>
                </a:cxn>
                <a:cxn ang="0">
                  <a:pos x="0" y="83"/>
                </a:cxn>
                <a:cxn ang="0">
                  <a:pos x="83" y="0"/>
                </a:cxn>
                <a:cxn ang="0">
                  <a:pos x="152" y="83"/>
                </a:cxn>
                <a:cxn ang="0">
                  <a:pos x="83" y="317"/>
                </a:cxn>
              </a:cxnLst>
              <a:rect l="0" t="0" r="r" b="b"/>
              <a:pathLst>
                <a:path w="152" h="317">
                  <a:moveTo>
                    <a:pt x="83" y="317"/>
                  </a:moveTo>
                  <a:cubicBezTo>
                    <a:pt x="56" y="314"/>
                    <a:pt x="0" y="136"/>
                    <a:pt x="0" y="83"/>
                  </a:cubicBezTo>
                  <a:cubicBezTo>
                    <a:pt x="0" y="30"/>
                    <a:pt x="58" y="0"/>
                    <a:pt x="83" y="0"/>
                  </a:cubicBezTo>
                  <a:cubicBezTo>
                    <a:pt x="108" y="0"/>
                    <a:pt x="152" y="30"/>
                    <a:pt x="152" y="83"/>
                  </a:cubicBezTo>
                  <a:cubicBezTo>
                    <a:pt x="152" y="136"/>
                    <a:pt x="97" y="268"/>
                    <a:pt x="83" y="317"/>
                  </a:cubicBezTo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35000">
                  <a:srgbClr val="CCEC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93" name="Freeform 28"/>
            <p:cNvSpPr>
              <a:spLocks/>
            </p:cNvSpPr>
            <p:nvPr/>
          </p:nvSpPr>
          <p:spPr bwMode="auto">
            <a:xfrm rot="16200000">
              <a:off x="-387642" y="4422813"/>
              <a:ext cx="211137" cy="465138"/>
            </a:xfrm>
            <a:custGeom>
              <a:avLst/>
              <a:gdLst/>
              <a:ahLst/>
              <a:cxnLst>
                <a:cxn ang="0">
                  <a:pos x="83" y="317"/>
                </a:cxn>
                <a:cxn ang="0">
                  <a:pos x="0" y="83"/>
                </a:cxn>
                <a:cxn ang="0">
                  <a:pos x="83" y="0"/>
                </a:cxn>
                <a:cxn ang="0">
                  <a:pos x="152" y="83"/>
                </a:cxn>
                <a:cxn ang="0">
                  <a:pos x="83" y="317"/>
                </a:cxn>
              </a:cxnLst>
              <a:rect l="0" t="0" r="r" b="b"/>
              <a:pathLst>
                <a:path w="152" h="317">
                  <a:moveTo>
                    <a:pt x="83" y="317"/>
                  </a:moveTo>
                  <a:cubicBezTo>
                    <a:pt x="56" y="314"/>
                    <a:pt x="0" y="136"/>
                    <a:pt x="0" y="83"/>
                  </a:cubicBezTo>
                  <a:cubicBezTo>
                    <a:pt x="0" y="30"/>
                    <a:pt x="58" y="0"/>
                    <a:pt x="83" y="0"/>
                  </a:cubicBezTo>
                  <a:cubicBezTo>
                    <a:pt x="108" y="0"/>
                    <a:pt x="152" y="30"/>
                    <a:pt x="152" y="83"/>
                  </a:cubicBezTo>
                  <a:cubicBezTo>
                    <a:pt x="152" y="136"/>
                    <a:pt x="97" y="268"/>
                    <a:pt x="83" y="317"/>
                  </a:cubicBezTo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35000">
                  <a:srgbClr val="CCEC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95" name="Oval 30"/>
            <p:cNvSpPr>
              <a:spLocks noChangeArrowheads="1"/>
            </p:cNvSpPr>
            <p:nvPr/>
          </p:nvSpPr>
          <p:spPr bwMode="auto">
            <a:xfrm>
              <a:off x="-122529" y="4518063"/>
              <a:ext cx="265112" cy="250825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 sz="280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96" name="Freeform 33"/>
            <p:cNvSpPr>
              <a:spLocks/>
            </p:cNvSpPr>
            <p:nvPr/>
          </p:nvSpPr>
          <p:spPr bwMode="auto">
            <a:xfrm rot="5400000" flipH="1">
              <a:off x="133852" y="4433131"/>
              <a:ext cx="211138" cy="466725"/>
            </a:xfrm>
            <a:custGeom>
              <a:avLst/>
              <a:gdLst/>
              <a:ahLst/>
              <a:cxnLst>
                <a:cxn ang="0">
                  <a:pos x="83" y="317"/>
                </a:cxn>
                <a:cxn ang="0">
                  <a:pos x="0" y="83"/>
                </a:cxn>
                <a:cxn ang="0">
                  <a:pos x="83" y="0"/>
                </a:cxn>
                <a:cxn ang="0">
                  <a:pos x="152" y="83"/>
                </a:cxn>
                <a:cxn ang="0">
                  <a:pos x="83" y="317"/>
                </a:cxn>
              </a:cxnLst>
              <a:rect l="0" t="0" r="r" b="b"/>
              <a:pathLst>
                <a:path w="152" h="317">
                  <a:moveTo>
                    <a:pt x="83" y="317"/>
                  </a:moveTo>
                  <a:cubicBezTo>
                    <a:pt x="56" y="314"/>
                    <a:pt x="0" y="136"/>
                    <a:pt x="0" y="83"/>
                  </a:cubicBezTo>
                  <a:cubicBezTo>
                    <a:pt x="0" y="30"/>
                    <a:pt x="58" y="0"/>
                    <a:pt x="83" y="0"/>
                  </a:cubicBezTo>
                  <a:cubicBezTo>
                    <a:pt x="108" y="0"/>
                    <a:pt x="152" y="30"/>
                    <a:pt x="152" y="83"/>
                  </a:cubicBezTo>
                  <a:cubicBezTo>
                    <a:pt x="152" y="136"/>
                    <a:pt x="97" y="268"/>
                    <a:pt x="83" y="317"/>
                  </a:cubicBezTo>
                  <a:close/>
                </a:path>
              </a:pathLst>
            </a:custGeom>
            <a:gradFill>
              <a:gsLst>
                <a:gs pos="0">
                  <a:srgbClr val="99CCFF"/>
                </a:gs>
                <a:gs pos="35000">
                  <a:srgbClr val="CCECFF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ja-JP" altLang="en-US">
                <a:latin typeface="+mj-lt"/>
              </a:endParaRPr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3173074" y="3589275"/>
            <a:ext cx="478208" cy="649138"/>
            <a:chOff x="1410399" y="5096406"/>
            <a:chExt cx="478208" cy="649138"/>
          </a:xfrm>
        </p:grpSpPr>
        <p:sp>
          <p:nvSpPr>
            <p:cNvPr id="99" name="Text Box 90"/>
            <p:cNvSpPr txBox="1">
              <a:spLocks noChangeArrowheads="1"/>
            </p:cNvSpPr>
            <p:nvPr/>
          </p:nvSpPr>
          <p:spPr bwMode="auto">
            <a:xfrm>
              <a:off x="1410399" y="5251698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latin typeface="+mj-lt"/>
                </a:rPr>
                <a:t>0</a:t>
              </a:r>
            </a:p>
          </p:txBody>
        </p:sp>
        <p:sp>
          <p:nvSpPr>
            <p:cNvPr id="100" name="Rectangle 91"/>
            <p:cNvSpPr>
              <a:spLocks noChangeArrowheads="1"/>
            </p:cNvSpPr>
            <p:nvPr/>
          </p:nvSpPr>
          <p:spPr bwMode="auto">
            <a:xfrm>
              <a:off x="1554861" y="5406990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latin typeface="+mj-lt"/>
                </a:rPr>
                <a:t>2</a:t>
              </a:r>
              <a:endParaRPr lang="ja-JP" altLang="en-US" sz="1600" dirty="0" smtClean="0">
                <a:latin typeface="+mj-lt"/>
              </a:endParaRPr>
            </a:p>
          </p:txBody>
        </p:sp>
        <p:sp>
          <p:nvSpPr>
            <p:cNvPr id="101" name="Rectangle 92"/>
            <p:cNvSpPr>
              <a:spLocks noChangeArrowheads="1"/>
            </p:cNvSpPr>
            <p:nvPr/>
          </p:nvSpPr>
          <p:spPr bwMode="auto">
            <a:xfrm>
              <a:off x="1554861" y="5096406"/>
              <a:ext cx="3337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latin typeface="+mj-lt"/>
                </a:rPr>
                <a:t>+</a:t>
              </a:r>
              <a:endParaRPr lang="ja-JP" altLang="en-US" sz="2000" dirty="0" smtClean="0">
                <a:latin typeface="+mj-lt"/>
              </a:endParaRP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3237946" y="2063061"/>
            <a:ext cx="478208" cy="649138"/>
            <a:chOff x="1410399" y="5096406"/>
            <a:chExt cx="478208" cy="649138"/>
          </a:xfrm>
        </p:grpSpPr>
        <p:sp>
          <p:nvSpPr>
            <p:cNvPr id="105" name="Text Box 90"/>
            <p:cNvSpPr txBox="1">
              <a:spLocks noChangeArrowheads="1"/>
            </p:cNvSpPr>
            <p:nvPr/>
          </p:nvSpPr>
          <p:spPr bwMode="auto">
            <a:xfrm>
              <a:off x="1410399" y="5251698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latin typeface="+mj-lt"/>
                </a:rPr>
                <a:t>0</a:t>
              </a:r>
            </a:p>
          </p:txBody>
        </p:sp>
        <p:sp>
          <p:nvSpPr>
            <p:cNvPr id="106" name="Rectangle 91"/>
            <p:cNvSpPr>
              <a:spLocks noChangeArrowheads="1"/>
            </p:cNvSpPr>
            <p:nvPr/>
          </p:nvSpPr>
          <p:spPr bwMode="auto">
            <a:xfrm>
              <a:off x="1554861" y="5406990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latin typeface="+mj-lt"/>
                </a:rPr>
                <a:t>3</a:t>
              </a:r>
              <a:endParaRPr lang="ja-JP" altLang="en-US" sz="1600" dirty="0" smtClean="0">
                <a:latin typeface="+mj-lt"/>
              </a:endParaRPr>
            </a:p>
          </p:txBody>
        </p:sp>
        <p:sp>
          <p:nvSpPr>
            <p:cNvPr id="107" name="Rectangle 92"/>
            <p:cNvSpPr>
              <a:spLocks noChangeArrowheads="1"/>
            </p:cNvSpPr>
            <p:nvPr/>
          </p:nvSpPr>
          <p:spPr bwMode="auto">
            <a:xfrm>
              <a:off x="1554861" y="5096406"/>
              <a:ext cx="3337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latin typeface="+mj-lt"/>
                </a:rPr>
                <a:t>+</a:t>
              </a:r>
              <a:endParaRPr lang="ja-JP" altLang="en-US" sz="2000" dirty="0" smtClean="0">
                <a:latin typeface="+mj-lt"/>
              </a:endParaRPr>
            </a:p>
          </p:txBody>
        </p:sp>
      </p:grpSp>
      <p:sp>
        <p:nvSpPr>
          <p:cNvPr id="102" name="正方形/長方形 101"/>
          <p:cNvSpPr/>
          <p:nvPr/>
        </p:nvSpPr>
        <p:spPr>
          <a:xfrm>
            <a:off x="4969574" y="1944875"/>
            <a:ext cx="4081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16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AMD calc. Y. K-E, et al. PRC (98) </a:t>
            </a:r>
            <a:endParaRPr lang="ja-JP" altLang="en-US" sz="160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6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3858169" y="4493664"/>
            <a:ext cx="647700" cy="4318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3200">
                <a:latin typeface="+mj-lt"/>
              </a:rPr>
              <a:t>+</a:t>
            </a: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3858169" y="5069926"/>
            <a:ext cx="647700" cy="4318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4000" b="0">
                <a:latin typeface="+mj-lt"/>
              </a:rPr>
              <a:t>-</a:t>
            </a:r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3810544" y="4854026"/>
            <a:ext cx="285750" cy="287338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4258219" y="4854026"/>
            <a:ext cx="285750" cy="287338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3687763" y="2625725"/>
            <a:ext cx="285750" cy="287337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3977" name="Oval 9"/>
          <p:cNvSpPr>
            <a:spLocks noChangeArrowheads="1"/>
          </p:cNvSpPr>
          <p:nvPr/>
        </p:nvSpPr>
        <p:spPr bwMode="auto">
          <a:xfrm>
            <a:off x="4416425" y="2625725"/>
            <a:ext cx="285750" cy="287337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3978" name="Oval 10"/>
          <p:cNvSpPr>
            <a:spLocks noChangeArrowheads="1"/>
          </p:cNvSpPr>
          <p:nvPr/>
        </p:nvSpPr>
        <p:spPr bwMode="auto">
          <a:xfrm>
            <a:off x="3200400" y="2481262"/>
            <a:ext cx="503238" cy="576263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3200" dirty="0">
                <a:latin typeface="+mj-lt"/>
              </a:rPr>
              <a:t>+</a:t>
            </a:r>
          </a:p>
        </p:txBody>
      </p:sp>
      <p:sp>
        <p:nvSpPr>
          <p:cNvPr id="83979" name="Oval 11"/>
          <p:cNvSpPr>
            <a:spLocks noChangeArrowheads="1"/>
          </p:cNvSpPr>
          <p:nvPr/>
        </p:nvSpPr>
        <p:spPr bwMode="auto">
          <a:xfrm>
            <a:off x="3990975" y="2438400"/>
            <a:ext cx="433388" cy="619125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4000" b="0">
                <a:latin typeface="+mj-lt"/>
              </a:rPr>
              <a:t>-</a:t>
            </a:r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4711700" y="2481262"/>
            <a:ext cx="503238" cy="576263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3200">
                <a:latin typeface="+mj-lt"/>
              </a:rPr>
              <a:t>+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3290888" y="3026437"/>
            <a:ext cx="1365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en-US" altLang="ja-JP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-orbital</a:t>
            </a:r>
            <a:endParaRPr lang="ja-JP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4186782" y="4781001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latin typeface="+mj-lt"/>
              </a:rPr>
              <a:t>α</a:t>
            </a: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3732757" y="4781001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latin typeface="+mj-lt"/>
              </a:rPr>
              <a:t>α</a:t>
            </a: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3622675" y="2533650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latin typeface="+mj-lt"/>
              </a:rPr>
              <a:t>α</a:t>
            </a: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4351338" y="2533650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latin typeface="+mj-lt"/>
              </a:rPr>
              <a:t>α</a:t>
            </a:r>
          </a:p>
        </p:txBody>
      </p:sp>
      <p:sp>
        <p:nvSpPr>
          <p:cNvPr id="83988" name="Freeform 20"/>
          <p:cNvSpPr>
            <a:spLocks/>
          </p:cNvSpPr>
          <p:nvPr/>
        </p:nvSpPr>
        <p:spPr bwMode="auto">
          <a:xfrm flipV="1">
            <a:off x="803276" y="4659788"/>
            <a:ext cx="198437" cy="439737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3989" name="Freeform 21"/>
          <p:cNvSpPr>
            <a:spLocks/>
          </p:cNvSpPr>
          <p:nvPr/>
        </p:nvSpPr>
        <p:spPr bwMode="auto">
          <a:xfrm rot="16200000">
            <a:off x="507207" y="4403407"/>
            <a:ext cx="211137" cy="463550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3990" name="Freeform 22"/>
          <p:cNvSpPr>
            <a:spLocks/>
          </p:cNvSpPr>
          <p:nvPr/>
        </p:nvSpPr>
        <p:spPr bwMode="auto">
          <a:xfrm flipH="1" flipV="1">
            <a:off x="884238" y="4402613"/>
            <a:ext cx="266700" cy="254000"/>
          </a:xfrm>
          <a:custGeom>
            <a:avLst/>
            <a:gdLst/>
            <a:ahLst/>
            <a:cxnLst>
              <a:cxn ang="0">
                <a:pos x="194" y="7"/>
              </a:cxn>
              <a:cxn ang="0">
                <a:pos x="117" y="158"/>
              </a:cxn>
              <a:cxn ang="0">
                <a:pos x="13" y="142"/>
              </a:cxn>
              <a:cxn ang="0">
                <a:pos x="37" y="22"/>
              </a:cxn>
              <a:cxn ang="0">
                <a:pos x="194" y="7"/>
              </a:cxn>
            </a:cxnLst>
            <a:rect l="0" t="0" r="r" b="b"/>
            <a:pathLst>
              <a:path w="207" h="180">
                <a:moveTo>
                  <a:pt x="194" y="7"/>
                </a:moveTo>
                <a:cubicBezTo>
                  <a:pt x="207" y="30"/>
                  <a:pt x="147" y="136"/>
                  <a:pt x="117" y="158"/>
                </a:cubicBezTo>
                <a:cubicBezTo>
                  <a:pt x="87" y="180"/>
                  <a:pt x="26" y="165"/>
                  <a:pt x="13" y="142"/>
                </a:cubicBezTo>
                <a:cubicBezTo>
                  <a:pt x="0" y="119"/>
                  <a:pt x="7" y="44"/>
                  <a:pt x="37" y="22"/>
                </a:cubicBezTo>
                <a:cubicBezTo>
                  <a:pt x="67" y="0"/>
                  <a:pt x="161" y="10"/>
                  <a:pt x="194" y="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3991" name="Oval 23"/>
          <p:cNvSpPr>
            <a:spLocks noChangeArrowheads="1"/>
          </p:cNvSpPr>
          <p:nvPr/>
        </p:nvSpPr>
        <p:spPr bwMode="auto">
          <a:xfrm>
            <a:off x="773113" y="4497863"/>
            <a:ext cx="263525" cy="250825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3992" name="Freeform 24"/>
          <p:cNvSpPr>
            <a:spLocks/>
          </p:cNvSpPr>
          <p:nvPr/>
        </p:nvSpPr>
        <p:spPr bwMode="auto">
          <a:xfrm>
            <a:off x="603251" y="4632800"/>
            <a:ext cx="303212" cy="249238"/>
          </a:xfrm>
          <a:custGeom>
            <a:avLst/>
            <a:gdLst/>
            <a:ahLst/>
            <a:cxnLst>
              <a:cxn ang="0">
                <a:pos x="194" y="7"/>
              </a:cxn>
              <a:cxn ang="0">
                <a:pos x="117" y="158"/>
              </a:cxn>
              <a:cxn ang="0">
                <a:pos x="13" y="142"/>
              </a:cxn>
              <a:cxn ang="0">
                <a:pos x="37" y="22"/>
              </a:cxn>
              <a:cxn ang="0">
                <a:pos x="194" y="7"/>
              </a:cxn>
            </a:cxnLst>
            <a:rect l="0" t="0" r="r" b="b"/>
            <a:pathLst>
              <a:path w="207" h="180">
                <a:moveTo>
                  <a:pt x="194" y="7"/>
                </a:moveTo>
                <a:cubicBezTo>
                  <a:pt x="207" y="30"/>
                  <a:pt x="147" y="136"/>
                  <a:pt x="117" y="158"/>
                </a:cubicBezTo>
                <a:cubicBezTo>
                  <a:pt x="87" y="180"/>
                  <a:pt x="26" y="165"/>
                  <a:pt x="13" y="142"/>
                </a:cubicBezTo>
                <a:cubicBezTo>
                  <a:pt x="0" y="119"/>
                  <a:pt x="7" y="44"/>
                  <a:pt x="37" y="22"/>
                </a:cubicBezTo>
                <a:cubicBezTo>
                  <a:pt x="67" y="0"/>
                  <a:pt x="161" y="10"/>
                  <a:pt x="194" y="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3993" name="Freeform 25"/>
          <p:cNvSpPr>
            <a:spLocks/>
          </p:cNvSpPr>
          <p:nvPr/>
        </p:nvSpPr>
        <p:spPr bwMode="auto">
          <a:xfrm>
            <a:off x="779463" y="4164488"/>
            <a:ext cx="222250" cy="439737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3994" name="Freeform 26"/>
          <p:cNvSpPr>
            <a:spLocks/>
          </p:cNvSpPr>
          <p:nvPr/>
        </p:nvSpPr>
        <p:spPr bwMode="auto">
          <a:xfrm rot="5400000" flipH="1">
            <a:off x="1028701" y="4412137"/>
            <a:ext cx="211138" cy="468313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3995" name="Freeform 27"/>
          <p:cNvSpPr>
            <a:spLocks/>
          </p:cNvSpPr>
          <p:nvPr/>
        </p:nvSpPr>
        <p:spPr bwMode="auto">
          <a:xfrm flipV="1">
            <a:off x="2265363" y="4659788"/>
            <a:ext cx="198438" cy="439737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3996" name="Freeform 28"/>
          <p:cNvSpPr>
            <a:spLocks/>
          </p:cNvSpPr>
          <p:nvPr/>
        </p:nvSpPr>
        <p:spPr bwMode="auto">
          <a:xfrm rot="16200000">
            <a:off x="1970088" y="4402613"/>
            <a:ext cx="211137" cy="465138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3997" name="Freeform 29"/>
          <p:cNvSpPr>
            <a:spLocks/>
          </p:cNvSpPr>
          <p:nvPr/>
        </p:nvSpPr>
        <p:spPr bwMode="auto">
          <a:xfrm flipH="1" flipV="1">
            <a:off x="2347913" y="4402613"/>
            <a:ext cx="265113" cy="254000"/>
          </a:xfrm>
          <a:custGeom>
            <a:avLst/>
            <a:gdLst/>
            <a:ahLst/>
            <a:cxnLst>
              <a:cxn ang="0">
                <a:pos x="194" y="7"/>
              </a:cxn>
              <a:cxn ang="0">
                <a:pos x="117" y="158"/>
              </a:cxn>
              <a:cxn ang="0">
                <a:pos x="13" y="142"/>
              </a:cxn>
              <a:cxn ang="0">
                <a:pos x="37" y="22"/>
              </a:cxn>
              <a:cxn ang="0">
                <a:pos x="194" y="7"/>
              </a:cxn>
            </a:cxnLst>
            <a:rect l="0" t="0" r="r" b="b"/>
            <a:pathLst>
              <a:path w="207" h="180">
                <a:moveTo>
                  <a:pt x="194" y="7"/>
                </a:moveTo>
                <a:cubicBezTo>
                  <a:pt x="207" y="30"/>
                  <a:pt x="147" y="136"/>
                  <a:pt x="117" y="158"/>
                </a:cubicBezTo>
                <a:cubicBezTo>
                  <a:pt x="87" y="180"/>
                  <a:pt x="26" y="165"/>
                  <a:pt x="13" y="142"/>
                </a:cubicBezTo>
                <a:cubicBezTo>
                  <a:pt x="0" y="119"/>
                  <a:pt x="7" y="44"/>
                  <a:pt x="37" y="22"/>
                </a:cubicBezTo>
                <a:cubicBezTo>
                  <a:pt x="67" y="0"/>
                  <a:pt x="161" y="10"/>
                  <a:pt x="194" y="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3998" name="Oval 30"/>
          <p:cNvSpPr>
            <a:spLocks noChangeArrowheads="1"/>
          </p:cNvSpPr>
          <p:nvPr/>
        </p:nvSpPr>
        <p:spPr bwMode="auto">
          <a:xfrm>
            <a:off x="2235201" y="4497863"/>
            <a:ext cx="265112" cy="250825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3999" name="Freeform 31"/>
          <p:cNvSpPr>
            <a:spLocks/>
          </p:cNvSpPr>
          <p:nvPr/>
        </p:nvSpPr>
        <p:spPr bwMode="auto">
          <a:xfrm>
            <a:off x="2065338" y="4632800"/>
            <a:ext cx="303213" cy="249238"/>
          </a:xfrm>
          <a:custGeom>
            <a:avLst/>
            <a:gdLst/>
            <a:ahLst/>
            <a:cxnLst>
              <a:cxn ang="0">
                <a:pos x="194" y="7"/>
              </a:cxn>
              <a:cxn ang="0">
                <a:pos x="117" y="158"/>
              </a:cxn>
              <a:cxn ang="0">
                <a:pos x="13" y="142"/>
              </a:cxn>
              <a:cxn ang="0">
                <a:pos x="37" y="22"/>
              </a:cxn>
              <a:cxn ang="0">
                <a:pos x="194" y="7"/>
              </a:cxn>
            </a:cxnLst>
            <a:rect l="0" t="0" r="r" b="b"/>
            <a:pathLst>
              <a:path w="207" h="180">
                <a:moveTo>
                  <a:pt x="194" y="7"/>
                </a:moveTo>
                <a:cubicBezTo>
                  <a:pt x="207" y="30"/>
                  <a:pt x="147" y="136"/>
                  <a:pt x="117" y="158"/>
                </a:cubicBezTo>
                <a:cubicBezTo>
                  <a:pt x="87" y="180"/>
                  <a:pt x="26" y="165"/>
                  <a:pt x="13" y="142"/>
                </a:cubicBezTo>
                <a:cubicBezTo>
                  <a:pt x="0" y="119"/>
                  <a:pt x="7" y="44"/>
                  <a:pt x="37" y="22"/>
                </a:cubicBezTo>
                <a:cubicBezTo>
                  <a:pt x="67" y="0"/>
                  <a:pt x="161" y="10"/>
                  <a:pt x="194" y="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4000" name="Freeform 32"/>
          <p:cNvSpPr>
            <a:spLocks/>
          </p:cNvSpPr>
          <p:nvPr/>
        </p:nvSpPr>
        <p:spPr bwMode="auto">
          <a:xfrm>
            <a:off x="2241551" y="4164488"/>
            <a:ext cx="222250" cy="439737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4001" name="Freeform 33"/>
          <p:cNvSpPr>
            <a:spLocks/>
          </p:cNvSpPr>
          <p:nvPr/>
        </p:nvSpPr>
        <p:spPr bwMode="auto">
          <a:xfrm rot="5400000" flipH="1">
            <a:off x="2491582" y="4412931"/>
            <a:ext cx="211138" cy="466725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1330326" y="4308950"/>
            <a:ext cx="490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2800">
                <a:latin typeface="+mj-lt"/>
              </a:rPr>
              <a:t>±</a:t>
            </a:r>
            <a:endParaRPr kumimoji="0" lang="ja-JP" altLang="en-US" sz="2800">
              <a:latin typeface="+mj-lt"/>
            </a:endParaRPr>
          </a:p>
        </p:txBody>
      </p: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3657600" y="5555802"/>
            <a:ext cx="113685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400" b="0" dirty="0" smtClean="0">
                <a:latin typeface="Symbol" panose="05050102010706020507" pitchFamily="18" charset="2"/>
              </a:rPr>
              <a:t>p</a:t>
            </a:r>
            <a:r>
              <a:rPr lang="en-US" altLang="ja-JP" sz="2000" b="0" dirty="0" smtClean="0">
                <a:latin typeface="+mj-lt"/>
              </a:rPr>
              <a:t>-</a:t>
            </a:r>
            <a:r>
              <a:rPr lang="en-US" altLang="ja-JP" sz="2000" dirty="0" smtClean="0">
                <a:latin typeface="+mj-lt"/>
              </a:rPr>
              <a:t>orbital</a:t>
            </a:r>
            <a:endParaRPr lang="ja-JP" altLang="en-US" sz="2000" b="0" dirty="0">
              <a:latin typeface="+mj-lt"/>
            </a:endParaRPr>
          </a:p>
        </p:txBody>
      </p:sp>
      <p:sp>
        <p:nvSpPr>
          <p:cNvPr id="84014" name="Oval 46"/>
          <p:cNvSpPr>
            <a:spLocks noChangeAspect="1" noChangeArrowheads="1"/>
          </p:cNvSpPr>
          <p:nvPr/>
        </p:nvSpPr>
        <p:spPr bwMode="auto">
          <a:xfrm>
            <a:off x="4140744" y="4376189"/>
            <a:ext cx="219075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4015" name="Oval 47"/>
          <p:cNvSpPr>
            <a:spLocks noChangeAspect="1" noChangeArrowheads="1"/>
          </p:cNvSpPr>
          <p:nvPr/>
        </p:nvSpPr>
        <p:spPr bwMode="auto">
          <a:xfrm>
            <a:off x="5013325" y="2455862"/>
            <a:ext cx="219075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5" name="タイトル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Arial" charset="0"/>
              </a:rPr>
              <a:t>Molecular orbital(MO) structure</a:t>
            </a:r>
            <a:r>
              <a:rPr lang="ja-JP" altLang="en-US" sz="3600" dirty="0">
                <a:latin typeface="Arial" charset="0"/>
              </a:rPr>
              <a:t> </a:t>
            </a:r>
            <a:r>
              <a:rPr lang="en-US" altLang="ja-JP" sz="3600" dirty="0" smtClean="0">
                <a:latin typeface="Arial" charset="0"/>
              </a:rPr>
              <a:t>in Be</a:t>
            </a:r>
            <a:br>
              <a:rPr lang="en-US" altLang="ja-JP" sz="3600" dirty="0" smtClean="0">
                <a:latin typeface="Arial" charset="0"/>
              </a:rPr>
            </a:br>
            <a:endParaRPr kumimoji="1" lang="ja-JP" altLang="en-US" sz="3600" dirty="0"/>
          </a:p>
        </p:txBody>
      </p:sp>
      <p:sp>
        <p:nvSpPr>
          <p:cNvPr id="86" name="円/楕円 85"/>
          <p:cNvSpPr/>
          <p:nvPr/>
        </p:nvSpPr>
        <p:spPr>
          <a:xfrm>
            <a:off x="5613787" y="2954670"/>
            <a:ext cx="1066800" cy="49719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87" name="Group 49"/>
          <p:cNvGrpSpPr>
            <a:grpSpLocks/>
          </p:cNvGrpSpPr>
          <p:nvPr/>
        </p:nvGrpSpPr>
        <p:grpSpPr bwMode="auto">
          <a:xfrm>
            <a:off x="5724319" y="3017765"/>
            <a:ext cx="360369" cy="360364"/>
            <a:chOff x="2063" y="2840"/>
            <a:chExt cx="227" cy="227"/>
          </a:xfrm>
        </p:grpSpPr>
        <p:sp>
          <p:nvSpPr>
            <p:cNvPr id="88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9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0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1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2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93" name="Group 49"/>
          <p:cNvGrpSpPr>
            <a:grpSpLocks/>
          </p:cNvGrpSpPr>
          <p:nvPr/>
        </p:nvGrpSpPr>
        <p:grpSpPr bwMode="auto">
          <a:xfrm>
            <a:off x="6227887" y="3017778"/>
            <a:ext cx="360369" cy="360364"/>
            <a:chOff x="2063" y="2840"/>
            <a:chExt cx="227" cy="227"/>
          </a:xfrm>
        </p:grpSpPr>
        <p:sp>
          <p:nvSpPr>
            <p:cNvPr id="94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5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6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7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8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99" name="Oval 52"/>
          <p:cNvSpPr>
            <a:spLocks noChangeAspect="1" noChangeArrowheads="1"/>
          </p:cNvSpPr>
          <p:nvPr/>
        </p:nvSpPr>
        <p:spPr bwMode="auto">
          <a:xfrm>
            <a:off x="6612007" y="3113015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0" name="Oval 52"/>
          <p:cNvSpPr>
            <a:spLocks noChangeAspect="1" noChangeArrowheads="1"/>
          </p:cNvSpPr>
          <p:nvPr/>
        </p:nvSpPr>
        <p:spPr bwMode="auto">
          <a:xfrm>
            <a:off x="5533819" y="3103490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5590721" y="2497059"/>
            <a:ext cx="1183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MO state</a:t>
            </a:r>
            <a:endParaRPr lang="ja-JP" alt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4" name="円/楕円 103"/>
          <p:cNvSpPr/>
          <p:nvPr/>
        </p:nvSpPr>
        <p:spPr>
          <a:xfrm>
            <a:off x="5071110" y="4819851"/>
            <a:ext cx="653781" cy="619125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105" name="Group 49"/>
          <p:cNvGrpSpPr>
            <a:grpSpLocks/>
          </p:cNvGrpSpPr>
          <p:nvPr/>
        </p:nvGrpSpPr>
        <p:grpSpPr bwMode="auto">
          <a:xfrm>
            <a:off x="5117603" y="4943689"/>
            <a:ext cx="360369" cy="360364"/>
            <a:chOff x="2063" y="2840"/>
            <a:chExt cx="227" cy="227"/>
          </a:xfrm>
        </p:grpSpPr>
        <p:sp>
          <p:nvSpPr>
            <p:cNvPr id="106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7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8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9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0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11" name="Group 49"/>
          <p:cNvGrpSpPr>
            <a:grpSpLocks/>
          </p:cNvGrpSpPr>
          <p:nvPr/>
        </p:nvGrpSpPr>
        <p:grpSpPr bwMode="auto">
          <a:xfrm>
            <a:off x="5325235" y="4943676"/>
            <a:ext cx="360369" cy="360364"/>
            <a:chOff x="2063" y="2840"/>
            <a:chExt cx="227" cy="227"/>
          </a:xfrm>
        </p:grpSpPr>
        <p:sp>
          <p:nvSpPr>
            <p:cNvPr id="112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3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4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5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6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117" name="Oval 52"/>
          <p:cNvSpPr>
            <a:spLocks noChangeAspect="1" noChangeArrowheads="1"/>
          </p:cNvSpPr>
          <p:nvPr/>
        </p:nvSpPr>
        <p:spPr bwMode="auto">
          <a:xfrm>
            <a:off x="5314457" y="5326018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9" name="Oval 52"/>
          <p:cNvSpPr>
            <a:spLocks noChangeAspect="1" noChangeArrowheads="1"/>
          </p:cNvSpPr>
          <p:nvPr/>
        </p:nvSpPr>
        <p:spPr bwMode="auto">
          <a:xfrm>
            <a:off x="5337098" y="4757912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4724400" y="4438320"/>
            <a:ext cx="1348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E5FFFF"/>
                </a:solidFill>
                <a:latin typeface="+mj-lt"/>
                <a:ea typeface="ＭＳ Ｐゴシック"/>
              </a:rPr>
              <a:t>Normal state</a:t>
            </a:r>
            <a:endParaRPr lang="ja-JP" altLang="en-US" dirty="0">
              <a:latin typeface="+mj-lt"/>
            </a:endParaRPr>
          </a:p>
        </p:txBody>
      </p:sp>
      <p:sp>
        <p:nvSpPr>
          <p:cNvPr id="124" name="Oval 12"/>
          <p:cNvSpPr>
            <a:spLocks noChangeAspect="1" noChangeArrowheads="1"/>
          </p:cNvSpPr>
          <p:nvPr/>
        </p:nvSpPr>
        <p:spPr bwMode="auto">
          <a:xfrm>
            <a:off x="709727" y="1400524"/>
            <a:ext cx="143141" cy="143229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5" name="Oval 13"/>
          <p:cNvSpPr>
            <a:spLocks noChangeAspect="1" noChangeArrowheads="1"/>
          </p:cNvSpPr>
          <p:nvPr/>
        </p:nvSpPr>
        <p:spPr bwMode="auto">
          <a:xfrm>
            <a:off x="636566" y="1688574"/>
            <a:ext cx="143141" cy="143229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6" name="Oval 14"/>
          <p:cNvSpPr>
            <a:spLocks noChangeAspect="1" noChangeArrowheads="1"/>
          </p:cNvSpPr>
          <p:nvPr/>
        </p:nvSpPr>
        <p:spPr bwMode="auto">
          <a:xfrm>
            <a:off x="275533" y="1833394"/>
            <a:ext cx="143141" cy="143229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8" name="Oval 16"/>
          <p:cNvSpPr>
            <a:spLocks noChangeAspect="1" noChangeArrowheads="1"/>
          </p:cNvSpPr>
          <p:nvPr/>
        </p:nvSpPr>
        <p:spPr bwMode="auto">
          <a:xfrm>
            <a:off x="420264" y="1978215"/>
            <a:ext cx="143141" cy="143229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9" name="Oval 17"/>
          <p:cNvSpPr>
            <a:spLocks noChangeAspect="1" noChangeArrowheads="1"/>
          </p:cNvSpPr>
          <p:nvPr/>
        </p:nvSpPr>
        <p:spPr bwMode="auto">
          <a:xfrm>
            <a:off x="491835" y="1688574"/>
            <a:ext cx="143141" cy="143229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0" name="Oval 18"/>
          <p:cNvSpPr>
            <a:spLocks noChangeAspect="1" noChangeArrowheads="1"/>
          </p:cNvSpPr>
          <p:nvPr/>
        </p:nvSpPr>
        <p:spPr bwMode="auto">
          <a:xfrm>
            <a:off x="852867" y="1833394"/>
            <a:ext cx="143141" cy="143229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1" name="Oval 19"/>
          <p:cNvSpPr>
            <a:spLocks noChangeAspect="1" noChangeArrowheads="1"/>
          </p:cNvSpPr>
          <p:nvPr/>
        </p:nvSpPr>
        <p:spPr bwMode="auto">
          <a:xfrm>
            <a:off x="852867" y="1616959"/>
            <a:ext cx="143141" cy="143229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2" name="Oval 20"/>
          <p:cNvSpPr>
            <a:spLocks noChangeAspect="1" noChangeArrowheads="1"/>
          </p:cNvSpPr>
          <p:nvPr/>
        </p:nvSpPr>
        <p:spPr bwMode="auto">
          <a:xfrm>
            <a:off x="491835" y="1400524"/>
            <a:ext cx="143141" cy="143229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3" name="Oval 21"/>
          <p:cNvSpPr>
            <a:spLocks noChangeAspect="1" noChangeArrowheads="1"/>
          </p:cNvSpPr>
          <p:nvPr/>
        </p:nvSpPr>
        <p:spPr bwMode="auto">
          <a:xfrm>
            <a:off x="636566" y="1833394"/>
            <a:ext cx="143141" cy="143229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5" name="Oval 23"/>
          <p:cNvSpPr>
            <a:spLocks noChangeAspect="1" noChangeArrowheads="1"/>
          </p:cNvSpPr>
          <p:nvPr/>
        </p:nvSpPr>
        <p:spPr bwMode="auto">
          <a:xfrm>
            <a:off x="275533" y="1543753"/>
            <a:ext cx="143141" cy="143229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6" name="Oval 24"/>
          <p:cNvSpPr>
            <a:spLocks noChangeAspect="1" noChangeArrowheads="1"/>
          </p:cNvSpPr>
          <p:nvPr/>
        </p:nvSpPr>
        <p:spPr bwMode="auto">
          <a:xfrm>
            <a:off x="200783" y="1356428"/>
            <a:ext cx="865206" cy="867332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27451"/>
                  <a:invGamma/>
                  <a:alpha val="20000"/>
                </a:srgbClr>
              </a:gs>
              <a:gs pos="100000">
                <a:srgbClr val="CC99FF">
                  <a:alpha val="35001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ja-JP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137" name="Oval 19"/>
          <p:cNvSpPr>
            <a:spLocks noChangeAspect="1" noChangeArrowheads="1"/>
          </p:cNvSpPr>
          <p:nvPr/>
        </p:nvSpPr>
        <p:spPr bwMode="auto">
          <a:xfrm>
            <a:off x="709727" y="2000313"/>
            <a:ext cx="143141" cy="143229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8" name="Oval 19"/>
          <p:cNvSpPr>
            <a:spLocks noChangeAspect="1" noChangeArrowheads="1"/>
          </p:cNvSpPr>
          <p:nvPr/>
        </p:nvSpPr>
        <p:spPr bwMode="auto">
          <a:xfrm>
            <a:off x="277123" y="1640086"/>
            <a:ext cx="143141" cy="143229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1888872" y="1319494"/>
            <a:ext cx="907483" cy="902292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140" name="Group 49"/>
          <p:cNvGrpSpPr>
            <a:grpSpLocks/>
          </p:cNvGrpSpPr>
          <p:nvPr/>
        </p:nvGrpSpPr>
        <p:grpSpPr bwMode="auto">
          <a:xfrm>
            <a:off x="2057834" y="1580298"/>
            <a:ext cx="360369" cy="360364"/>
            <a:chOff x="2063" y="2840"/>
            <a:chExt cx="227" cy="227"/>
          </a:xfrm>
        </p:grpSpPr>
        <p:sp>
          <p:nvSpPr>
            <p:cNvPr id="141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2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3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4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5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46" name="Group 49"/>
          <p:cNvGrpSpPr>
            <a:grpSpLocks/>
          </p:cNvGrpSpPr>
          <p:nvPr/>
        </p:nvGrpSpPr>
        <p:grpSpPr bwMode="auto">
          <a:xfrm>
            <a:off x="2265466" y="1580285"/>
            <a:ext cx="360369" cy="360364"/>
            <a:chOff x="2063" y="2840"/>
            <a:chExt cx="227" cy="227"/>
          </a:xfrm>
        </p:grpSpPr>
        <p:sp>
          <p:nvSpPr>
            <p:cNvPr id="147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8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9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0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1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154" name="Oval 52"/>
          <p:cNvSpPr>
            <a:spLocks noChangeAspect="1" noChangeArrowheads="1"/>
          </p:cNvSpPr>
          <p:nvPr/>
        </p:nvSpPr>
        <p:spPr bwMode="auto">
          <a:xfrm>
            <a:off x="2443491" y="1406804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5" name="Oval 52"/>
          <p:cNvSpPr>
            <a:spLocks noChangeAspect="1" noChangeArrowheads="1"/>
          </p:cNvSpPr>
          <p:nvPr/>
        </p:nvSpPr>
        <p:spPr bwMode="auto">
          <a:xfrm>
            <a:off x="2192780" y="1961285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6" name="AutoShape 58"/>
          <p:cNvSpPr>
            <a:spLocks noChangeArrowheads="1"/>
          </p:cNvSpPr>
          <p:nvPr/>
        </p:nvSpPr>
        <p:spPr bwMode="auto">
          <a:xfrm rot="16200000">
            <a:off x="1314509" y="1521674"/>
            <a:ext cx="328781" cy="512637"/>
          </a:xfrm>
          <a:prstGeom prst="downArrow">
            <a:avLst>
              <a:gd name="adj1" fmla="val 50000"/>
              <a:gd name="adj2" fmla="val 43923"/>
            </a:avLst>
          </a:prstGeom>
          <a:solidFill>
            <a:srgbClr val="336699"/>
          </a:solidFill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6" name="Line 67"/>
          <p:cNvSpPr>
            <a:spLocks noChangeShapeType="1"/>
          </p:cNvSpPr>
          <p:nvPr/>
        </p:nvSpPr>
        <p:spPr bwMode="auto">
          <a:xfrm>
            <a:off x="7029998" y="2727725"/>
            <a:ext cx="211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77" name="Freeform 68"/>
          <p:cNvSpPr>
            <a:spLocks/>
          </p:cNvSpPr>
          <p:nvPr/>
        </p:nvSpPr>
        <p:spPr bwMode="auto">
          <a:xfrm>
            <a:off x="7307810" y="2414987"/>
            <a:ext cx="555625" cy="312738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136" y="45"/>
              </a:cxn>
              <a:cxn ang="0">
                <a:pos x="317" y="45"/>
              </a:cxn>
              <a:cxn ang="0">
                <a:pos x="453" y="317"/>
              </a:cxn>
            </a:cxnLst>
            <a:rect l="0" t="0" r="r" b="b"/>
            <a:pathLst>
              <a:path w="453" h="317">
                <a:moveTo>
                  <a:pt x="0" y="317"/>
                </a:moveTo>
                <a:cubicBezTo>
                  <a:pt x="41" y="203"/>
                  <a:pt x="83" y="90"/>
                  <a:pt x="136" y="45"/>
                </a:cubicBezTo>
                <a:cubicBezTo>
                  <a:pt x="189" y="0"/>
                  <a:pt x="264" y="0"/>
                  <a:pt x="317" y="45"/>
                </a:cubicBezTo>
                <a:cubicBezTo>
                  <a:pt x="370" y="90"/>
                  <a:pt x="411" y="203"/>
                  <a:pt x="453" y="31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78" name="Freeform 69"/>
          <p:cNvSpPr>
            <a:spLocks/>
          </p:cNvSpPr>
          <p:nvPr/>
        </p:nvSpPr>
        <p:spPr bwMode="auto">
          <a:xfrm rot="10800000">
            <a:off x="7863435" y="2727725"/>
            <a:ext cx="555625" cy="311150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136" y="45"/>
              </a:cxn>
              <a:cxn ang="0">
                <a:pos x="317" y="45"/>
              </a:cxn>
              <a:cxn ang="0">
                <a:pos x="453" y="317"/>
              </a:cxn>
            </a:cxnLst>
            <a:rect l="0" t="0" r="r" b="b"/>
            <a:pathLst>
              <a:path w="453" h="317">
                <a:moveTo>
                  <a:pt x="0" y="317"/>
                </a:moveTo>
                <a:cubicBezTo>
                  <a:pt x="41" y="203"/>
                  <a:pt x="83" y="90"/>
                  <a:pt x="136" y="45"/>
                </a:cubicBezTo>
                <a:cubicBezTo>
                  <a:pt x="189" y="0"/>
                  <a:pt x="264" y="0"/>
                  <a:pt x="317" y="45"/>
                </a:cubicBezTo>
                <a:cubicBezTo>
                  <a:pt x="370" y="90"/>
                  <a:pt x="411" y="203"/>
                  <a:pt x="453" y="31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79" name="Freeform 70"/>
          <p:cNvSpPr>
            <a:spLocks/>
          </p:cNvSpPr>
          <p:nvPr/>
        </p:nvSpPr>
        <p:spPr bwMode="auto">
          <a:xfrm>
            <a:off x="8420648" y="2414987"/>
            <a:ext cx="555625" cy="312738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136" y="45"/>
              </a:cxn>
              <a:cxn ang="0">
                <a:pos x="317" y="45"/>
              </a:cxn>
              <a:cxn ang="0">
                <a:pos x="453" y="317"/>
              </a:cxn>
            </a:cxnLst>
            <a:rect l="0" t="0" r="r" b="b"/>
            <a:pathLst>
              <a:path w="453" h="317">
                <a:moveTo>
                  <a:pt x="0" y="317"/>
                </a:moveTo>
                <a:cubicBezTo>
                  <a:pt x="41" y="203"/>
                  <a:pt x="83" y="90"/>
                  <a:pt x="136" y="45"/>
                </a:cubicBezTo>
                <a:cubicBezTo>
                  <a:pt x="189" y="0"/>
                  <a:pt x="264" y="0"/>
                  <a:pt x="317" y="45"/>
                </a:cubicBezTo>
                <a:cubicBezTo>
                  <a:pt x="370" y="90"/>
                  <a:pt x="411" y="203"/>
                  <a:pt x="453" y="31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grpSp>
        <p:nvGrpSpPr>
          <p:cNvPr id="180" name="Group 71"/>
          <p:cNvGrpSpPr>
            <a:grpSpLocks/>
          </p:cNvGrpSpPr>
          <p:nvPr/>
        </p:nvGrpSpPr>
        <p:grpSpPr bwMode="auto">
          <a:xfrm>
            <a:off x="7553873" y="2372125"/>
            <a:ext cx="1166812" cy="711200"/>
            <a:chOff x="2387" y="3878"/>
            <a:chExt cx="1360" cy="634"/>
          </a:xfrm>
        </p:grpSpPr>
        <p:sp>
          <p:nvSpPr>
            <p:cNvPr id="205" name="Freeform 72"/>
            <p:cNvSpPr>
              <a:spLocks/>
            </p:cNvSpPr>
            <p:nvPr/>
          </p:nvSpPr>
          <p:spPr bwMode="auto">
            <a:xfrm>
              <a:off x="2387" y="3878"/>
              <a:ext cx="453" cy="317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136" y="45"/>
                </a:cxn>
                <a:cxn ang="0">
                  <a:pos x="317" y="45"/>
                </a:cxn>
                <a:cxn ang="0">
                  <a:pos x="453" y="317"/>
                </a:cxn>
              </a:cxnLst>
              <a:rect l="0" t="0" r="r" b="b"/>
              <a:pathLst>
                <a:path w="453" h="317">
                  <a:moveTo>
                    <a:pt x="0" y="317"/>
                  </a:moveTo>
                  <a:cubicBezTo>
                    <a:pt x="41" y="203"/>
                    <a:pt x="83" y="90"/>
                    <a:pt x="136" y="45"/>
                  </a:cubicBezTo>
                  <a:cubicBezTo>
                    <a:pt x="189" y="0"/>
                    <a:pt x="264" y="0"/>
                    <a:pt x="317" y="45"/>
                  </a:cubicBezTo>
                  <a:cubicBezTo>
                    <a:pt x="370" y="90"/>
                    <a:pt x="411" y="203"/>
                    <a:pt x="453" y="31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 dirty="0">
                <a:latin typeface="+mj-lt"/>
              </a:endParaRPr>
            </a:p>
          </p:txBody>
        </p:sp>
        <p:sp>
          <p:nvSpPr>
            <p:cNvPr id="206" name="Freeform 73"/>
            <p:cNvSpPr>
              <a:spLocks/>
            </p:cNvSpPr>
            <p:nvPr/>
          </p:nvSpPr>
          <p:spPr bwMode="auto">
            <a:xfrm rot="10800000">
              <a:off x="2840" y="4195"/>
              <a:ext cx="453" cy="317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136" y="45"/>
                </a:cxn>
                <a:cxn ang="0">
                  <a:pos x="317" y="45"/>
                </a:cxn>
                <a:cxn ang="0">
                  <a:pos x="453" y="317"/>
                </a:cxn>
              </a:cxnLst>
              <a:rect l="0" t="0" r="r" b="b"/>
              <a:pathLst>
                <a:path w="453" h="317">
                  <a:moveTo>
                    <a:pt x="0" y="317"/>
                  </a:moveTo>
                  <a:cubicBezTo>
                    <a:pt x="41" y="203"/>
                    <a:pt x="83" y="90"/>
                    <a:pt x="136" y="45"/>
                  </a:cubicBezTo>
                  <a:cubicBezTo>
                    <a:pt x="189" y="0"/>
                    <a:pt x="264" y="0"/>
                    <a:pt x="317" y="45"/>
                  </a:cubicBezTo>
                  <a:cubicBezTo>
                    <a:pt x="370" y="90"/>
                    <a:pt x="411" y="203"/>
                    <a:pt x="453" y="31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207" name="Freeform 74"/>
            <p:cNvSpPr>
              <a:spLocks/>
            </p:cNvSpPr>
            <p:nvPr/>
          </p:nvSpPr>
          <p:spPr bwMode="auto">
            <a:xfrm>
              <a:off x="3294" y="3878"/>
              <a:ext cx="453" cy="317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136" y="45"/>
                </a:cxn>
                <a:cxn ang="0">
                  <a:pos x="317" y="45"/>
                </a:cxn>
                <a:cxn ang="0">
                  <a:pos x="453" y="317"/>
                </a:cxn>
              </a:cxnLst>
              <a:rect l="0" t="0" r="r" b="b"/>
              <a:pathLst>
                <a:path w="453" h="317">
                  <a:moveTo>
                    <a:pt x="0" y="317"/>
                  </a:moveTo>
                  <a:cubicBezTo>
                    <a:pt x="41" y="203"/>
                    <a:pt x="83" y="90"/>
                    <a:pt x="136" y="45"/>
                  </a:cubicBezTo>
                  <a:cubicBezTo>
                    <a:pt x="189" y="0"/>
                    <a:pt x="264" y="0"/>
                    <a:pt x="317" y="45"/>
                  </a:cubicBezTo>
                  <a:cubicBezTo>
                    <a:pt x="370" y="90"/>
                    <a:pt x="411" y="203"/>
                    <a:pt x="453" y="31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>
                <a:latin typeface="+mj-lt"/>
              </a:endParaRPr>
            </a:p>
          </p:txBody>
        </p:sp>
      </p:grpSp>
      <p:sp>
        <p:nvSpPr>
          <p:cNvPr id="181" name="Line 75"/>
          <p:cNvSpPr>
            <a:spLocks noChangeShapeType="1"/>
          </p:cNvSpPr>
          <p:nvPr/>
        </p:nvSpPr>
        <p:spPr bwMode="auto">
          <a:xfrm>
            <a:off x="8698460" y="2637237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82" name="Line 76"/>
          <p:cNvSpPr>
            <a:spLocks noChangeShapeType="1"/>
          </p:cNvSpPr>
          <p:nvPr/>
        </p:nvSpPr>
        <p:spPr bwMode="auto">
          <a:xfrm flipH="1">
            <a:off x="7341148" y="2637237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18234" y="956318"/>
            <a:ext cx="2191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2</a:t>
            </a:r>
            <a:r>
              <a:rPr lang="en-US" altLang="ja-JP" sz="2000" dirty="0" smtClean="0">
                <a:latin typeface="Symbol" pitchFamily="18" charset="2"/>
              </a:rPr>
              <a:t>a</a:t>
            </a:r>
            <a:r>
              <a:rPr lang="en-US" altLang="ja-JP" sz="2000" dirty="0" smtClean="0">
                <a:latin typeface="+mj-lt"/>
              </a:rPr>
              <a:t>-core formation</a:t>
            </a:r>
            <a:endParaRPr lang="ja-JP" altLang="en-US" dirty="0">
              <a:latin typeface="+mj-lt"/>
            </a:endParaRPr>
          </a:p>
        </p:txBody>
      </p:sp>
      <p:sp>
        <p:nvSpPr>
          <p:cNvPr id="208" name="正方形/長方形 207"/>
          <p:cNvSpPr/>
          <p:nvPr/>
        </p:nvSpPr>
        <p:spPr>
          <a:xfrm>
            <a:off x="738257" y="3834073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MO formation</a:t>
            </a:r>
            <a:endParaRPr lang="ja-JP" altLang="en-US" dirty="0">
              <a:latin typeface="+mj-lt"/>
            </a:endParaRPr>
          </a:p>
        </p:txBody>
      </p:sp>
      <p:sp>
        <p:nvSpPr>
          <p:cNvPr id="209" name="左カーブ矢印 208"/>
          <p:cNvSpPr/>
          <p:nvPr/>
        </p:nvSpPr>
        <p:spPr>
          <a:xfrm rot="11411939" flipH="1" flipV="1">
            <a:off x="6564825" y="2794711"/>
            <a:ext cx="629297" cy="2843821"/>
          </a:xfrm>
          <a:prstGeom prst="curvedLeftArrow">
            <a:avLst>
              <a:gd name="adj1" fmla="val 30420"/>
              <a:gd name="adj2" fmla="val 78373"/>
              <a:gd name="adj3" fmla="val 38333"/>
            </a:avLst>
          </a:prstGeom>
          <a:solidFill>
            <a:srgbClr val="BBE0E3"/>
          </a:solidFill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210" name="Oval 5"/>
          <p:cNvSpPr>
            <a:spLocks noChangeArrowheads="1"/>
          </p:cNvSpPr>
          <p:nvPr/>
        </p:nvSpPr>
        <p:spPr bwMode="auto">
          <a:xfrm>
            <a:off x="8280375" y="3132907"/>
            <a:ext cx="285750" cy="287338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211" name="Oval 5"/>
          <p:cNvSpPr>
            <a:spLocks noChangeArrowheads="1"/>
          </p:cNvSpPr>
          <p:nvPr/>
        </p:nvSpPr>
        <p:spPr bwMode="auto">
          <a:xfrm>
            <a:off x="7748198" y="3125605"/>
            <a:ext cx="285750" cy="287338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213" name="正方形/長方形 212"/>
          <p:cNvSpPr/>
          <p:nvPr/>
        </p:nvSpPr>
        <p:spPr>
          <a:xfrm>
            <a:off x="6877072" y="4962660"/>
            <a:ext cx="2628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Level inversion </a:t>
            </a:r>
          </a:p>
          <a:p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in </a:t>
            </a:r>
            <a:r>
              <a:rPr lang="en-US" altLang="ja-JP" baseline="30000" dirty="0" smtClean="0">
                <a:solidFill>
                  <a:srgbClr val="E5FFFF"/>
                </a:solidFill>
                <a:latin typeface="+mj-lt"/>
              </a:rPr>
              <a:t>11,12,13</a:t>
            </a:r>
            <a:r>
              <a:rPr lang="en-US" altLang="ja-JP" dirty="0" smtClean="0">
                <a:solidFill>
                  <a:srgbClr val="E5FFFF"/>
                </a:solidFill>
                <a:latin typeface="+mj-lt"/>
              </a:rPr>
              <a:t>Be</a:t>
            </a:r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 </a:t>
            </a:r>
            <a:endParaRPr lang="ja-JP" alt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4" name="Line 75"/>
          <p:cNvSpPr>
            <a:spLocks noChangeShapeType="1"/>
          </p:cNvSpPr>
          <p:nvPr/>
        </p:nvSpPr>
        <p:spPr bwMode="auto">
          <a:xfrm flipV="1">
            <a:off x="8431494" y="3261590"/>
            <a:ext cx="355866" cy="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215" name="Line 75"/>
          <p:cNvSpPr>
            <a:spLocks noChangeShapeType="1"/>
          </p:cNvSpPr>
          <p:nvPr/>
        </p:nvSpPr>
        <p:spPr bwMode="auto">
          <a:xfrm flipH="1">
            <a:off x="7522174" y="3266017"/>
            <a:ext cx="373294" cy="43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24741" y="3986469"/>
            <a:ext cx="2677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Gain kinetic energy</a:t>
            </a:r>
          </a:p>
          <a:p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in developed 2α syste</a:t>
            </a:r>
            <a:r>
              <a:rPr lang="en-US" altLang="ja-JP" dirty="0">
                <a:solidFill>
                  <a:schemeClr val="tx2"/>
                </a:solidFill>
                <a:latin typeface="+mj-lt"/>
              </a:rPr>
              <a:t>m</a:t>
            </a:r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 </a:t>
            </a:r>
            <a:endParaRPr lang="ja-JP" alt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57890" y="6358038"/>
            <a:ext cx="5368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vanishing of magic number in </a:t>
            </a:r>
            <a:r>
              <a:rPr lang="en-US" altLang="ja-JP" sz="20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11</a:t>
            </a:r>
            <a:r>
              <a:rPr lang="en-US" altLang="ja-JP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Be, </a:t>
            </a:r>
            <a:r>
              <a:rPr lang="en-US" altLang="ja-JP" sz="20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12</a:t>
            </a:r>
            <a:r>
              <a:rPr lang="en-US" altLang="ja-JP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Be, </a:t>
            </a:r>
            <a:r>
              <a:rPr lang="en-US" altLang="ja-JP" sz="20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13</a:t>
            </a:r>
            <a:r>
              <a:rPr lang="en-US" altLang="ja-JP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Be</a:t>
            </a:r>
          </a:p>
        </p:txBody>
      </p:sp>
      <p:sp>
        <p:nvSpPr>
          <p:cNvPr id="218" name="正方形/長方形 217"/>
          <p:cNvSpPr/>
          <p:nvPr/>
        </p:nvSpPr>
        <p:spPr>
          <a:xfrm>
            <a:off x="3642853" y="1548506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MO formation</a:t>
            </a:r>
            <a:endParaRPr lang="ja-JP" altLang="en-US" dirty="0">
              <a:latin typeface="+mj-lt"/>
            </a:endParaRPr>
          </a:p>
        </p:txBody>
      </p:sp>
      <p:sp>
        <p:nvSpPr>
          <p:cNvPr id="219" name="AutoShape 58"/>
          <p:cNvSpPr>
            <a:spLocks noChangeArrowheads="1"/>
          </p:cNvSpPr>
          <p:nvPr/>
        </p:nvSpPr>
        <p:spPr bwMode="auto">
          <a:xfrm rot="16200000">
            <a:off x="3104557" y="1512430"/>
            <a:ext cx="328781" cy="512637"/>
          </a:xfrm>
          <a:prstGeom prst="downArrow">
            <a:avLst>
              <a:gd name="adj1" fmla="val 50000"/>
              <a:gd name="adj2" fmla="val 43923"/>
            </a:avLst>
          </a:prstGeom>
          <a:solidFill>
            <a:srgbClr val="336699"/>
          </a:solidFill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4888141" y="853825"/>
            <a:ext cx="436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Seya PTP65(81), von </a:t>
            </a:r>
            <a:r>
              <a:rPr lang="en-US" altLang="ja-JP" sz="1600" dirty="0" err="1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Oertzen</a:t>
            </a:r>
            <a:r>
              <a:rPr lang="en-US" altLang="ja-JP" sz="16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 ZPA354(96) </a:t>
            </a:r>
          </a:p>
          <a:p>
            <a:r>
              <a:rPr lang="en-US" altLang="ja-JP" sz="16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N. </a:t>
            </a:r>
            <a:r>
              <a:rPr lang="en-US" altLang="ja-JP" sz="1600" dirty="0" err="1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Itagaki</a:t>
            </a:r>
            <a:r>
              <a:rPr lang="en-US" altLang="ja-JP" sz="16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 PRC61(00), Y. K-E.. Ito PLB588(04)</a:t>
            </a:r>
          </a:p>
        </p:txBody>
      </p:sp>
      <p:sp>
        <p:nvSpPr>
          <p:cNvPr id="2" name="右矢印 1"/>
          <p:cNvSpPr/>
          <p:nvPr/>
        </p:nvSpPr>
        <p:spPr>
          <a:xfrm rot="18333393">
            <a:off x="2492256" y="3482041"/>
            <a:ext cx="816456" cy="37915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右矢印 151"/>
          <p:cNvSpPr/>
          <p:nvPr/>
        </p:nvSpPr>
        <p:spPr>
          <a:xfrm rot="1128085">
            <a:off x="2841738" y="4820256"/>
            <a:ext cx="816456" cy="37915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7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1.Introduction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17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角丸四角形 112"/>
          <p:cNvSpPr/>
          <p:nvPr/>
        </p:nvSpPr>
        <p:spPr>
          <a:xfrm>
            <a:off x="639417" y="2338063"/>
            <a:ext cx="2098949" cy="28764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 smtClean="0">
              <a:latin typeface="+mj-lt"/>
            </a:endParaRPr>
          </a:p>
        </p:txBody>
      </p:sp>
      <p:sp>
        <p:nvSpPr>
          <p:cNvPr id="112" name="角丸四角形 111"/>
          <p:cNvSpPr/>
          <p:nvPr/>
        </p:nvSpPr>
        <p:spPr>
          <a:xfrm>
            <a:off x="2996391" y="2352563"/>
            <a:ext cx="2600396" cy="28711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 smtClean="0">
              <a:latin typeface="+mj-lt"/>
            </a:endParaRP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757196" y="5451997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n</a:t>
            </a:r>
            <a:r>
              <a:rPr lang="en-US" altLang="ja-JP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-rich</a:t>
            </a:r>
            <a:endParaRPr lang="ja-JP" altLang="en-US" dirty="0" smtClean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360457" name="Rectangle 9"/>
          <p:cNvSpPr>
            <a:spLocks noChangeArrowheads="1"/>
          </p:cNvSpPr>
          <p:nvPr/>
        </p:nvSpPr>
        <p:spPr bwMode="auto">
          <a:xfrm>
            <a:off x="13068" y="1927867"/>
            <a:ext cx="997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E</a:t>
            </a:r>
            <a:r>
              <a:rPr lang="en-US" altLang="ja-JP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nergy</a:t>
            </a:r>
            <a:endParaRPr lang="ja-JP" altLang="en-US" sz="2000" dirty="0" smtClean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803440" y="4349340"/>
            <a:ext cx="478208" cy="649138"/>
            <a:chOff x="3689429" y="3956955"/>
            <a:chExt cx="478208" cy="649138"/>
          </a:xfrm>
        </p:grpSpPr>
        <p:sp>
          <p:nvSpPr>
            <p:cNvPr id="360538" name="Text Box 90"/>
            <p:cNvSpPr txBox="1">
              <a:spLocks noChangeArrowheads="1"/>
            </p:cNvSpPr>
            <p:nvPr/>
          </p:nvSpPr>
          <p:spPr bwMode="auto">
            <a:xfrm>
              <a:off x="3689429" y="4112247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latin typeface="+mj-lt"/>
                </a:rPr>
                <a:t>0</a:t>
              </a:r>
            </a:p>
          </p:txBody>
        </p:sp>
        <p:sp>
          <p:nvSpPr>
            <p:cNvPr id="360539" name="Rectangle 91"/>
            <p:cNvSpPr>
              <a:spLocks noChangeArrowheads="1"/>
            </p:cNvSpPr>
            <p:nvPr/>
          </p:nvSpPr>
          <p:spPr bwMode="auto">
            <a:xfrm>
              <a:off x="3833891" y="4267539"/>
              <a:ext cx="2968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latin typeface="+mj-lt"/>
                </a:rPr>
                <a:t>1</a:t>
              </a:r>
              <a:endParaRPr lang="ja-JP" altLang="en-US" sz="1600" dirty="0" smtClean="0">
                <a:latin typeface="+mj-lt"/>
              </a:endParaRPr>
            </a:p>
          </p:txBody>
        </p:sp>
        <p:sp>
          <p:nvSpPr>
            <p:cNvPr id="360540" name="Rectangle 92"/>
            <p:cNvSpPr>
              <a:spLocks noChangeArrowheads="1"/>
            </p:cNvSpPr>
            <p:nvPr/>
          </p:nvSpPr>
          <p:spPr bwMode="auto">
            <a:xfrm>
              <a:off x="3833891" y="3956955"/>
              <a:ext cx="3337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latin typeface="+mj-lt"/>
                </a:rPr>
                <a:t>+</a:t>
              </a:r>
              <a:endParaRPr lang="ja-JP" altLang="en-US" sz="2000" dirty="0" smtClean="0">
                <a:latin typeface="+mj-lt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688037" y="3129289"/>
            <a:ext cx="478209" cy="649137"/>
            <a:chOff x="3718773" y="2730267"/>
            <a:chExt cx="478209" cy="649137"/>
          </a:xfrm>
        </p:grpSpPr>
        <p:sp>
          <p:nvSpPr>
            <p:cNvPr id="360544" name="Text Box 96"/>
            <p:cNvSpPr txBox="1">
              <a:spLocks noChangeArrowheads="1"/>
            </p:cNvSpPr>
            <p:nvPr/>
          </p:nvSpPr>
          <p:spPr bwMode="auto">
            <a:xfrm>
              <a:off x="3718773" y="2885559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latin typeface="+mj-lt"/>
                </a:rPr>
                <a:t>0</a:t>
              </a:r>
            </a:p>
          </p:txBody>
        </p:sp>
        <p:sp>
          <p:nvSpPr>
            <p:cNvPr id="360545" name="Rectangle 97"/>
            <p:cNvSpPr>
              <a:spLocks noChangeArrowheads="1"/>
            </p:cNvSpPr>
            <p:nvPr/>
          </p:nvSpPr>
          <p:spPr bwMode="auto">
            <a:xfrm>
              <a:off x="3863236" y="3040850"/>
              <a:ext cx="2968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smtClean="0">
                  <a:latin typeface="+mj-lt"/>
                </a:rPr>
                <a:t>2</a:t>
              </a:r>
              <a:endParaRPr lang="ja-JP" altLang="en-US" sz="1600" smtClean="0">
                <a:latin typeface="+mj-lt"/>
              </a:endParaRPr>
            </a:p>
          </p:txBody>
        </p:sp>
        <p:sp>
          <p:nvSpPr>
            <p:cNvPr id="360546" name="Rectangle 98"/>
            <p:cNvSpPr>
              <a:spLocks noChangeArrowheads="1"/>
            </p:cNvSpPr>
            <p:nvPr/>
          </p:nvSpPr>
          <p:spPr bwMode="auto">
            <a:xfrm>
              <a:off x="3863236" y="2730267"/>
              <a:ext cx="3337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latin typeface="+mj-lt"/>
                </a:rPr>
                <a:t>+</a:t>
              </a:r>
              <a:endParaRPr lang="ja-JP" altLang="en-US" sz="2000" dirty="0" smtClean="0">
                <a:latin typeface="+mj-lt"/>
              </a:endParaRPr>
            </a:p>
          </p:txBody>
        </p:sp>
      </p:grpSp>
      <p:sp>
        <p:nvSpPr>
          <p:cNvPr id="360493" name="Text Box 45"/>
          <p:cNvSpPr txBox="1">
            <a:spLocks noChangeArrowheads="1"/>
          </p:cNvSpPr>
          <p:nvPr/>
        </p:nvSpPr>
        <p:spPr bwMode="auto">
          <a:xfrm>
            <a:off x="1276759" y="2067711"/>
            <a:ext cx="78899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aseline="30000" dirty="0" smtClean="0">
                <a:latin typeface="+mj-lt"/>
              </a:rPr>
              <a:t>10</a:t>
            </a:r>
            <a:r>
              <a:rPr lang="en-US" altLang="ja-JP" sz="2400" dirty="0" smtClean="0">
                <a:latin typeface="+mj-lt"/>
              </a:rPr>
              <a:t>Be</a:t>
            </a:r>
          </a:p>
        </p:txBody>
      </p:sp>
      <p:sp>
        <p:nvSpPr>
          <p:cNvPr id="360578" name="Text Box 130"/>
          <p:cNvSpPr txBox="1">
            <a:spLocks noChangeArrowheads="1"/>
          </p:cNvSpPr>
          <p:nvPr/>
        </p:nvSpPr>
        <p:spPr bwMode="auto">
          <a:xfrm>
            <a:off x="3213223" y="2070183"/>
            <a:ext cx="180607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aseline="30000" smtClean="0">
                <a:latin typeface="+mj-lt"/>
              </a:rPr>
              <a:t>12</a:t>
            </a:r>
            <a:r>
              <a:rPr lang="en-US" altLang="ja-JP" sz="2400" smtClean="0">
                <a:latin typeface="+mj-lt"/>
              </a:rPr>
              <a:t>Be,</a:t>
            </a:r>
            <a:r>
              <a:rPr lang="en-US" altLang="ja-JP" sz="2400" baseline="30000" smtClean="0">
                <a:latin typeface="+mj-lt"/>
              </a:rPr>
              <a:t> 11,13</a:t>
            </a:r>
            <a:r>
              <a:rPr lang="en-US" altLang="ja-JP" sz="2400" smtClean="0">
                <a:latin typeface="+mj-lt"/>
              </a:rPr>
              <a:t>Be</a:t>
            </a:r>
            <a:endParaRPr lang="en-US" altLang="ja-JP" sz="2400" dirty="0">
              <a:latin typeface="+mj-lt"/>
            </a:endParaRPr>
          </a:p>
        </p:txBody>
      </p:sp>
      <p:sp>
        <p:nvSpPr>
          <p:cNvPr id="114" name="タイトル 113"/>
          <p:cNvSpPr>
            <a:spLocks noGrp="1"/>
          </p:cNvSpPr>
          <p:nvPr>
            <p:ph type="title"/>
          </p:nvPr>
        </p:nvSpPr>
        <p:spPr>
          <a:xfrm>
            <a:off x="235790" y="30988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Vanishing of N=8 magic number</a:t>
            </a:r>
            <a:r>
              <a:rPr lang="en-US" altLang="ja-JP" dirty="0"/>
              <a:t> </a:t>
            </a:r>
            <a:r>
              <a:rPr lang="en-US" altLang="ja-JP" dirty="0" smtClean="0"/>
              <a:t>in neutron-rich Be</a:t>
            </a:r>
            <a:endParaRPr kumimoji="1" lang="ja-JP" altLang="en-US" dirty="0"/>
          </a:p>
        </p:txBody>
      </p:sp>
      <p:sp>
        <p:nvSpPr>
          <p:cNvPr id="116" name="円/楕円 115"/>
          <p:cNvSpPr/>
          <p:nvPr/>
        </p:nvSpPr>
        <p:spPr>
          <a:xfrm>
            <a:off x="3668988" y="4369369"/>
            <a:ext cx="1072494" cy="493120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117" name="Group 49"/>
          <p:cNvGrpSpPr>
            <a:grpSpLocks/>
          </p:cNvGrpSpPr>
          <p:nvPr/>
        </p:nvGrpSpPr>
        <p:grpSpPr bwMode="auto">
          <a:xfrm>
            <a:off x="3771900" y="4426794"/>
            <a:ext cx="360369" cy="360364"/>
            <a:chOff x="2063" y="2840"/>
            <a:chExt cx="227" cy="227"/>
          </a:xfrm>
        </p:grpSpPr>
        <p:sp>
          <p:nvSpPr>
            <p:cNvPr id="135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6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7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8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9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18" name="Group 49"/>
          <p:cNvGrpSpPr>
            <a:grpSpLocks/>
          </p:cNvGrpSpPr>
          <p:nvPr/>
        </p:nvGrpSpPr>
        <p:grpSpPr bwMode="auto">
          <a:xfrm>
            <a:off x="4275468" y="4426807"/>
            <a:ext cx="360369" cy="360364"/>
            <a:chOff x="2063" y="2840"/>
            <a:chExt cx="227" cy="227"/>
          </a:xfrm>
        </p:grpSpPr>
        <p:sp>
          <p:nvSpPr>
            <p:cNvPr id="123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24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25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26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27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119" name="Oval 52"/>
          <p:cNvSpPr>
            <a:spLocks noChangeAspect="1" noChangeArrowheads="1"/>
          </p:cNvSpPr>
          <p:nvPr/>
        </p:nvSpPr>
        <p:spPr bwMode="auto">
          <a:xfrm>
            <a:off x="4659588" y="4522044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0" name="Oval 52"/>
          <p:cNvSpPr>
            <a:spLocks noChangeAspect="1" noChangeArrowheads="1"/>
          </p:cNvSpPr>
          <p:nvPr/>
        </p:nvSpPr>
        <p:spPr bwMode="auto">
          <a:xfrm>
            <a:off x="3581400" y="4512519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1" name="Oval 52"/>
          <p:cNvSpPr>
            <a:spLocks noChangeAspect="1" noChangeArrowheads="1"/>
          </p:cNvSpPr>
          <p:nvPr/>
        </p:nvSpPr>
        <p:spPr bwMode="auto">
          <a:xfrm>
            <a:off x="4135713" y="4268478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2" name="Oval 52"/>
          <p:cNvSpPr>
            <a:spLocks noChangeAspect="1" noChangeArrowheads="1"/>
          </p:cNvSpPr>
          <p:nvPr/>
        </p:nvSpPr>
        <p:spPr bwMode="auto">
          <a:xfrm>
            <a:off x="4144964" y="4780849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3" name="円/楕円 162"/>
          <p:cNvSpPr/>
          <p:nvPr/>
        </p:nvSpPr>
        <p:spPr>
          <a:xfrm>
            <a:off x="3927333" y="3220929"/>
            <a:ext cx="618330" cy="619125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164" name="Group 49"/>
          <p:cNvGrpSpPr>
            <a:grpSpLocks/>
          </p:cNvGrpSpPr>
          <p:nvPr/>
        </p:nvGrpSpPr>
        <p:grpSpPr bwMode="auto">
          <a:xfrm>
            <a:off x="3946104" y="3344767"/>
            <a:ext cx="360369" cy="360364"/>
            <a:chOff x="2063" y="2840"/>
            <a:chExt cx="227" cy="227"/>
          </a:xfrm>
        </p:grpSpPr>
        <p:sp>
          <p:nvSpPr>
            <p:cNvPr id="175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6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7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8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9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65" name="Group 49"/>
          <p:cNvGrpSpPr>
            <a:grpSpLocks/>
          </p:cNvGrpSpPr>
          <p:nvPr/>
        </p:nvGrpSpPr>
        <p:grpSpPr bwMode="auto">
          <a:xfrm>
            <a:off x="4153736" y="3344754"/>
            <a:ext cx="360369" cy="360364"/>
            <a:chOff x="2063" y="2840"/>
            <a:chExt cx="227" cy="227"/>
          </a:xfrm>
        </p:grpSpPr>
        <p:sp>
          <p:nvSpPr>
            <p:cNvPr id="170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1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2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3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4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166" name="Oval 52"/>
          <p:cNvSpPr>
            <a:spLocks noChangeAspect="1" noChangeArrowheads="1"/>
          </p:cNvSpPr>
          <p:nvPr/>
        </p:nvSpPr>
        <p:spPr bwMode="auto">
          <a:xfrm>
            <a:off x="4278963" y="3725754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7" name="Oval 52"/>
          <p:cNvSpPr>
            <a:spLocks noChangeAspect="1" noChangeArrowheads="1"/>
          </p:cNvSpPr>
          <p:nvPr/>
        </p:nvSpPr>
        <p:spPr bwMode="auto">
          <a:xfrm>
            <a:off x="4023735" y="3169494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8" name="Oval 52"/>
          <p:cNvSpPr>
            <a:spLocks noChangeAspect="1" noChangeArrowheads="1"/>
          </p:cNvSpPr>
          <p:nvPr/>
        </p:nvSpPr>
        <p:spPr bwMode="auto">
          <a:xfrm>
            <a:off x="4278963" y="3165409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9" name="Oval 52"/>
          <p:cNvSpPr>
            <a:spLocks noChangeAspect="1" noChangeArrowheads="1"/>
          </p:cNvSpPr>
          <p:nvPr/>
        </p:nvSpPr>
        <p:spPr bwMode="auto">
          <a:xfrm>
            <a:off x="4038975" y="3725754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0" name="Text Box 90"/>
          <p:cNvSpPr txBox="1">
            <a:spLocks noChangeArrowheads="1"/>
          </p:cNvSpPr>
          <p:nvPr/>
        </p:nvSpPr>
        <p:spPr bwMode="auto">
          <a:xfrm>
            <a:off x="735485" y="4270582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latin typeface="+mj-lt"/>
              </a:rPr>
              <a:t>0</a:t>
            </a:r>
          </a:p>
        </p:txBody>
      </p:sp>
      <p:sp>
        <p:nvSpPr>
          <p:cNvPr id="181" name="Rectangle 91"/>
          <p:cNvSpPr>
            <a:spLocks noChangeArrowheads="1"/>
          </p:cNvSpPr>
          <p:nvPr/>
        </p:nvSpPr>
        <p:spPr bwMode="auto">
          <a:xfrm>
            <a:off x="879947" y="4425874"/>
            <a:ext cx="296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+mj-lt"/>
              </a:rPr>
              <a:t>1</a:t>
            </a:r>
            <a:endParaRPr lang="ja-JP" altLang="en-US" sz="1600" dirty="0" smtClean="0">
              <a:latin typeface="+mj-lt"/>
            </a:endParaRPr>
          </a:p>
        </p:txBody>
      </p:sp>
      <p:sp>
        <p:nvSpPr>
          <p:cNvPr id="182" name="Rectangle 92"/>
          <p:cNvSpPr>
            <a:spLocks noChangeArrowheads="1"/>
          </p:cNvSpPr>
          <p:nvPr/>
        </p:nvSpPr>
        <p:spPr bwMode="auto">
          <a:xfrm>
            <a:off x="879947" y="4115290"/>
            <a:ext cx="333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latin typeface="+mj-lt"/>
              </a:rPr>
              <a:t>+</a:t>
            </a:r>
            <a:endParaRPr lang="ja-JP" altLang="en-US" sz="2000" dirty="0" smtClean="0">
              <a:latin typeface="+mj-lt"/>
            </a:endParaRPr>
          </a:p>
        </p:txBody>
      </p:sp>
      <p:grpSp>
        <p:nvGrpSpPr>
          <p:cNvPr id="224" name="グループ化 223"/>
          <p:cNvGrpSpPr/>
          <p:nvPr/>
        </p:nvGrpSpPr>
        <p:grpSpPr>
          <a:xfrm>
            <a:off x="715617" y="2732460"/>
            <a:ext cx="478209" cy="649137"/>
            <a:chOff x="1981200" y="3200400"/>
            <a:chExt cx="478209" cy="649137"/>
          </a:xfrm>
        </p:grpSpPr>
        <p:sp>
          <p:nvSpPr>
            <p:cNvPr id="183" name="Text Box 96"/>
            <p:cNvSpPr txBox="1">
              <a:spLocks noChangeArrowheads="1"/>
            </p:cNvSpPr>
            <p:nvPr/>
          </p:nvSpPr>
          <p:spPr bwMode="auto">
            <a:xfrm>
              <a:off x="1981200" y="3355692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smtClean="0">
                  <a:latin typeface="+mj-lt"/>
                </a:rPr>
                <a:t>0</a:t>
              </a:r>
            </a:p>
          </p:txBody>
        </p:sp>
        <p:sp>
          <p:nvSpPr>
            <p:cNvPr id="184" name="Rectangle 97"/>
            <p:cNvSpPr>
              <a:spLocks noChangeArrowheads="1"/>
            </p:cNvSpPr>
            <p:nvPr/>
          </p:nvSpPr>
          <p:spPr bwMode="auto">
            <a:xfrm>
              <a:off x="2125663" y="3510983"/>
              <a:ext cx="2968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smtClean="0">
                  <a:latin typeface="+mj-lt"/>
                </a:rPr>
                <a:t>2</a:t>
              </a:r>
              <a:endParaRPr lang="ja-JP" altLang="en-US" sz="1600" smtClean="0">
                <a:latin typeface="+mj-lt"/>
              </a:endParaRPr>
            </a:p>
          </p:txBody>
        </p:sp>
        <p:sp>
          <p:nvSpPr>
            <p:cNvPr id="185" name="Rectangle 98"/>
            <p:cNvSpPr>
              <a:spLocks noChangeArrowheads="1"/>
            </p:cNvSpPr>
            <p:nvPr/>
          </p:nvSpPr>
          <p:spPr bwMode="auto">
            <a:xfrm>
              <a:off x="2125663" y="3200400"/>
              <a:ext cx="3337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smtClean="0">
                  <a:latin typeface="+mj-lt"/>
                </a:rPr>
                <a:t>+</a:t>
              </a:r>
              <a:endParaRPr lang="ja-JP" altLang="en-US" sz="2000" smtClean="0">
                <a:latin typeface="+mj-lt"/>
              </a:endParaRPr>
            </a:p>
          </p:txBody>
        </p:sp>
      </p:grpSp>
      <p:sp>
        <p:nvSpPr>
          <p:cNvPr id="187" name="円/楕円 186"/>
          <p:cNvSpPr/>
          <p:nvPr/>
        </p:nvSpPr>
        <p:spPr>
          <a:xfrm>
            <a:off x="1548380" y="4142160"/>
            <a:ext cx="638006" cy="619125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188" name="Group 49"/>
          <p:cNvGrpSpPr>
            <a:grpSpLocks/>
          </p:cNvGrpSpPr>
          <p:nvPr/>
        </p:nvGrpSpPr>
        <p:grpSpPr bwMode="auto">
          <a:xfrm>
            <a:off x="1574894" y="4265998"/>
            <a:ext cx="360369" cy="360364"/>
            <a:chOff x="2063" y="2840"/>
            <a:chExt cx="227" cy="227"/>
          </a:xfrm>
        </p:grpSpPr>
        <p:sp>
          <p:nvSpPr>
            <p:cNvPr id="189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0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1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2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3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94" name="Group 49"/>
          <p:cNvGrpSpPr>
            <a:grpSpLocks/>
          </p:cNvGrpSpPr>
          <p:nvPr/>
        </p:nvGrpSpPr>
        <p:grpSpPr bwMode="auto">
          <a:xfrm>
            <a:off x="1782526" y="4265985"/>
            <a:ext cx="360369" cy="360364"/>
            <a:chOff x="2063" y="2840"/>
            <a:chExt cx="227" cy="227"/>
          </a:xfrm>
        </p:grpSpPr>
        <p:sp>
          <p:nvSpPr>
            <p:cNvPr id="195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6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7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8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9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202" name="Oval 52"/>
          <p:cNvSpPr>
            <a:spLocks noChangeAspect="1" noChangeArrowheads="1"/>
          </p:cNvSpPr>
          <p:nvPr/>
        </p:nvSpPr>
        <p:spPr bwMode="auto">
          <a:xfrm>
            <a:off x="1782526" y="4037385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3" name="Oval 52"/>
          <p:cNvSpPr>
            <a:spLocks noChangeAspect="1" noChangeArrowheads="1"/>
          </p:cNvSpPr>
          <p:nvPr/>
        </p:nvSpPr>
        <p:spPr bwMode="auto">
          <a:xfrm>
            <a:off x="1782526" y="4646985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" name="正方形/長方形 203"/>
          <p:cNvSpPr/>
          <p:nvPr/>
        </p:nvSpPr>
        <p:spPr>
          <a:xfrm>
            <a:off x="1249017" y="4808709"/>
            <a:ext cx="1348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E5FFFF"/>
                </a:solidFill>
                <a:latin typeface="+mj-lt"/>
                <a:ea typeface="ＭＳ Ｐゴシック"/>
              </a:rPr>
              <a:t>Normal state</a:t>
            </a:r>
            <a:endParaRPr lang="ja-JP" altLang="en-US" dirty="0">
              <a:latin typeface="+mj-lt"/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1301954" y="2991466"/>
            <a:ext cx="1066800" cy="258954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207" name="Group 49"/>
          <p:cNvGrpSpPr>
            <a:grpSpLocks/>
          </p:cNvGrpSpPr>
          <p:nvPr/>
        </p:nvGrpSpPr>
        <p:grpSpPr bwMode="auto">
          <a:xfrm>
            <a:off x="1427726" y="2932485"/>
            <a:ext cx="360369" cy="360364"/>
            <a:chOff x="2063" y="2840"/>
            <a:chExt cx="227" cy="227"/>
          </a:xfrm>
        </p:grpSpPr>
        <p:sp>
          <p:nvSpPr>
            <p:cNvPr id="208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9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0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1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2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13" name="Group 49"/>
          <p:cNvGrpSpPr>
            <a:grpSpLocks/>
          </p:cNvGrpSpPr>
          <p:nvPr/>
        </p:nvGrpSpPr>
        <p:grpSpPr bwMode="auto">
          <a:xfrm>
            <a:off x="1885574" y="2932498"/>
            <a:ext cx="360369" cy="360364"/>
            <a:chOff x="2063" y="2840"/>
            <a:chExt cx="227" cy="227"/>
          </a:xfrm>
        </p:grpSpPr>
        <p:sp>
          <p:nvSpPr>
            <p:cNvPr id="214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5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6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7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8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219" name="Oval 52"/>
          <p:cNvSpPr>
            <a:spLocks noChangeAspect="1" noChangeArrowheads="1"/>
          </p:cNvSpPr>
          <p:nvPr/>
        </p:nvSpPr>
        <p:spPr bwMode="auto">
          <a:xfrm>
            <a:off x="2292554" y="3027735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0" name="Oval 52"/>
          <p:cNvSpPr>
            <a:spLocks noChangeAspect="1" noChangeArrowheads="1"/>
          </p:cNvSpPr>
          <p:nvPr/>
        </p:nvSpPr>
        <p:spPr bwMode="auto">
          <a:xfrm>
            <a:off x="1214366" y="3018210"/>
            <a:ext cx="163788" cy="161724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3925380" y="2811819"/>
            <a:ext cx="1282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E5FFFF"/>
                </a:solidFill>
                <a:latin typeface="+mj-lt"/>
                <a:ea typeface="ＭＳ Ｐゴシック"/>
              </a:rPr>
              <a:t>Normal</a:t>
            </a:r>
            <a:r>
              <a:rPr lang="en-US" altLang="ja-JP" sz="1600" b="1" dirty="0">
                <a:solidFill>
                  <a:srgbClr val="FFFF00"/>
                </a:solidFill>
                <a:latin typeface="Arial"/>
                <a:ea typeface="ＭＳ Ｐゴシック"/>
              </a:rPr>
              <a:t> </a:t>
            </a:r>
            <a:r>
              <a:rPr lang="en-US" altLang="ja-JP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/>
              </a:rPr>
              <a:t>0h</a:t>
            </a:r>
            <a:r>
              <a:rPr lang="en-US" altLang="ja-JP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ＭＳ Ｐゴシック"/>
              </a:rPr>
              <a:t>w</a:t>
            </a:r>
            <a:endParaRPr lang="ja-JP" altLang="en-US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44" name="正方形/長方形 243"/>
          <p:cNvSpPr/>
          <p:nvPr/>
        </p:nvSpPr>
        <p:spPr>
          <a:xfrm>
            <a:off x="1171635" y="3335226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E5FFFF"/>
                </a:solidFill>
                <a:latin typeface="+mj-lt"/>
                <a:ea typeface="ＭＳ Ｐゴシック"/>
              </a:rPr>
              <a:t>MO bond </a:t>
            </a:r>
            <a:endParaRPr lang="ja-JP" altLang="en-US" dirty="0">
              <a:latin typeface="+mj-lt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5562600" y="2141236"/>
            <a:ext cx="3525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+mj-lt"/>
                <a:ea typeface="ＭＳ Ｐゴシック"/>
              </a:rPr>
              <a:t>deformation in </a:t>
            </a:r>
            <a:r>
              <a:rPr lang="en-US" altLang="ja-JP" sz="2000" baseline="30000" dirty="0" smtClean="0">
                <a:latin typeface="Arial"/>
              </a:rPr>
              <a:t>12</a:t>
            </a:r>
            <a:r>
              <a:rPr lang="en-US" altLang="ja-JP" sz="2000" dirty="0" smtClean="0">
                <a:latin typeface="Arial"/>
              </a:rPr>
              <a:t>Be(</a:t>
            </a:r>
            <a:r>
              <a:rPr lang="en-US" altLang="ja-JP" sz="2000" dirty="0" err="1" smtClean="0">
                <a:latin typeface="Arial"/>
              </a:rPr>
              <a:t>gs</a:t>
            </a:r>
            <a:r>
              <a:rPr lang="en-US" altLang="ja-JP" sz="2000" dirty="0" smtClean="0">
                <a:latin typeface="Arial"/>
              </a:rPr>
              <a:t>)</a:t>
            </a:r>
            <a:endParaRPr lang="en-US" altLang="ja-JP" sz="2000" dirty="0">
              <a:latin typeface="Arial"/>
            </a:endParaRPr>
          </a:p>
        </p:txBody>
      </p:sp>
      <p:sp>
        <p:nvSpPr>
          <p:cNvPr id="247" name="正方形/長方形 246"/>
          <p:cNvSpPr/>
          <p:nvPr/>
        </p:nvSpPr>
        <p:spPr>
          <a:xfrm>
            <a:off x="4337704" y="4115633"/>
            <a:ext cx="138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E5FFFF"/>
                </a:solidFill>
                <a:latin typeface="+mj-lt"/>
                <a:ea typeface="ＭＳ Ｐゴシック"/>
              </a:rPr>
              <a:t>Intruder</a:t>
            </a:r>
            <a:r>
              <a:rPr lang="ja-JP" altLang="en-US" sz="1600" dirty="0">
                <a:solidFill>
                  <a:srgbClr val="E5FFFF"/>
                </a:solidFill>
                <a:latin typeface="+mj-lt"/>
                <a:ea typeface="ＭＳ Ｐゴシック"/>
              </a:rPr>
              <a:t> </a:t>
            </a:r>
            <a:r>
              <a:rPr lang="en-US" altLang="ja-JP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ＭＳ Ｐゴシック"/>
              </a:rPr>
              <a:t>2h</a:t>
            </a:r>
            <a:r>
              <a:rPr lang="en-US" altLang="ja-JP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  <a:ea typeface="ＭＳ Ｐゴシック"/>
              </a:rPr>
              <a:t>w</a:t>
            </a:r>
            <a:r>
              <a:rPr lang="en-US" altLang="ja-JP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ＭＳ Ｐゴシック"/>
              </a:rPr>
              <a:t> </a:t>
            </a:r>
          </a:p>
        </p:txBody>
      </p:sp>
      <p:sp>
        <p:nvSpPr>
          <p:cNvPr id="115" name="正方形/長方形 114"/>
          <p:cNvSpPr/>
          <p:nvPr/>
        </p:nvSpPr>
        <p:spPr>
          <a:xfrm>
            <a:off x="3637543" y="1521023"/>
            <a:ext cx="5062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ＭＳ Ｐゴシック"/>
              </a:rPr>
              <a:t>Y.K-E.PRC (03),(12) , Ito PRL(08) </a:t>
            </a:r>
            <a:r>
              <a:rPr lang="en-US" altLang="ja-JP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ＭＳ Ｐゴシック"/>
              </a:rPr>
              <a:t>Dufour</a:t>
            </a:r>
            <a:r>
              <a:rPr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ＭＳ Ｐゴシック"/>
              </a:rPr>
              <a:t> NPA(10)</a:t>
            </a:r>
            <a:endParaRPr lang="en-US" altLang="ja-JP" sz="1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  <a:ea typeface="ＭＳ Ｐゴシック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253" y="5619024"/>
            <a:ext cx="1145290" cy="116277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872" y="5614438"/>
            <a:ext cx="1126331" cy="114750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471353" y="5606665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>
                <a:latin typeface="+mj-lt"/>
              </a:rPr>
              <a:t>12</a:t>
            </a:r>
            <a:r>
              <a:rPr lang="en-US" altLang="ja-JP" dirty="0" smtClean="0">
                <a:latin typeface="+mj-lt"/>
              </a:rPr>
              <a:t>Be </a:t>
            </a:r>
            <a:r>
              <a:rPr lang="en-US" altLang="ja-JP" dirty="0" err="1" smtClean="0">
                <a:latin typeface="+mj-lt"/>
              </a:rPr>
              <a:t>g.s</a:t>
            </a:r>
            <a:r>
              <a:rPr lang="en-US" altLang="ja-JP" dirty="0" smtClean="0">
                <a:latin typeface="+mj-lt"/>
              </a:rPr>
              <a:t>. 0+</a:t>
            </a:r>
            <a:endParaRPr lang="ja-JP" altLang="en-US" dirty="0"/>
          </a:p>
        </p:txBody>
      </p:sp>
      <p:sp>
        <p:nvSpPr>
          <p:cNvPr id="142" name="正方形/長方形 141"/>
          <p:cNvSpPr/>
          <p:nvPr/>
        </p:nvSpPr>
        <p:spPr>
          <a:xfrm>
            <a:off x="3906636" y="5623049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>
                <a:latin typeface="+mj-lt"/>
              </a:rPr>
              <a:t>13</a:t>
            </a:r>
            <a:r>
              <a:rPr lang="en-US" altLang="ja-JP" dirty="0" smtClean="0">
                <a:latin typeface="+mj-lt"/>
              </a:rPr>
              <a:t>Be </a:t>
            </a:r>
            <a:r>
              <a:rPr lang="en-US" altLang="ja-JP" dirty="0" err="1" smtClean="0">
                <a:latin typeface="+mj-lt"/>
              </a:rPr>
              <a:t>g.s</a:t>
            </a:r>
            <a:r>
              <a:rPr lang="en-US" altLang="ja-JP" dirty="0" smtClean="0">
                <a:latin typeface="+mj-lt"/>
              </a:rPr>
              <a:t>. 1/2-</a:t>
            </a:r>
            <a:endParaRPr lang="ja-JP" altLang="en-US" dirty="0"/>
          </a:p>
        </p:txBody>
      </p:sp>
      <p:sp>
        <p:nvSpPr>
          <p:cNvPr id="128" name="Text Box 40"/>
          <p:cNvSpPr txBox="1">
            <a:spLocks noChangeArrowheads="1"/>
          </p:cNvSpPr>
          <p:nvPr/>
        </p:nvSpPr>
        <p:spPr bwMode="auto">
          <a:xfrm>
            <a:off x="2234239" y="4249118"/>
            <a:ext cx="38183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800" b="0" dirty="0" smtClean="0">
                <a:latin typeface="Symbol" panose="05050102010706020507" pitchFamily="18" charset="2"/>
              </a:rPr>
              <a:t>p</a:t>
            </a:r>
            <a:endParaRPr lang="ja-JP" altLang="en-US" sz="2800" b="0" dirty="0">
              <a:latin typeface="+mj-lt"/>
            </a:endParaRPr>
          </a:p>
        </p:txBody>
      </p:sp>
      <p:sp>
        <p:nvSpPr>
          <p:cNvPr id="140" name="Text Box 40"/>
          <p:cNvSpPr txBox="1">
            <a:spLocks noChangeArrowheads="1"/>
          </p:cNvSpPr>
          <p:nvPr/>
        </p:nvSpPr>
        <p:spPr bwMode="auto">
          <a:xfrm>
            <a:off x="2045914" y="3223688"/>
            <a:ext cx="40107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800" b="0" dirty="0" smtClean="0">
                <a:latin typeface="Symbol" panose="05050102010706020507" pitchFamily="18" charset="2"/>
              </a:rPr>
              <a:t>s</a:t>
            </a:r>
            <a:endParaRPr lang="ja-JP" altLang="en-US" sz="2800" b="0" dirty="0">
              <a:latin typeface="+mj-lt"/>
            </a:endParaRPr>
          </a:p>
        </p:txBody>
      </p:sp>
      <p:sp>
        <p:nvSpPr>
          <p:cNvPr id="141" name="Text Box 40"/>
          <p:cNvSpPr txBox="1">
            <a:spLocks noChangeArrowheads="1"/>
          </p:cNvSpPr>
          <p:nvPr/>
        </p:nvSpPr>
        <p:spPr bwMode="auto">
          <a:xfrm>
            <a:off x="3537755" y="3991112"/>
            <a:ext cx="40107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800" b="0" dirty="0" smtClean="0">
                <a:latin typeface="Symbol" panose="05050102010706020507" pitchFamily="18" charset="2"/>
              </a:rPr>
              <a:t>s</a:t>
            </a:r>
            <a:endParaRPr lang="ja-JP" altLang="en-US" sz="2800" b="0" dirty="0">
              <a:latin typeface="+mj-lt"/>
            </a:endParaRPr>
          </a:p>
        </p:txBody>
      </p:sp>
      <p:sp>
        <p:nvSpPr>
          <p:cNvPr id="143" name="Text Box 40"/>
          <p:cNvSpPr txBox="1">
            <a:spLocks noChangeArrowheads="1"/>
          </p:cNvSpPr>
          <p:nvPr/>
        </p:nvSpPr>
        <p:spPr bwMode="auto">
          <a:xfrm>
            <a:off x="3505200" y="3188158"/>
            <a:ext cx="38183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800" b="0" dirty="0" smtClean="0">
                <a:latin typeface="Symbol" panose="05050102010706020507" pitchFamily="18" charset="2"/>
              </a:rPr>
              <a:t>p</a:t>
            </a:r>
            <a:endParaRPr lang="ja-JP" altLang="en-US" sz="2800" b="0" dirty="0">
              <a:latin typeface="+mj-lt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6478566" y="2461736"/>
            <a:ext cx="21315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Inelastic scat. life time:</a:t>
            </a:r>
          </a:p>
          <a:p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Iwasaki PLB481(00), </a:t>
            </a:r>
          </a:p>
          <a:p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Imai  PLB673(09)</a:t>
            </a:r>
          </a:p>
        </p:txBody>
      </p:sp>
      <p:sp>
        <p:nvSpPr>
          <p:cNvPr id="107" name="右矢印 106"/>
          <p:cNvSpPr/>
          <p:nvPr/>
        </p:nvSpPr>
        <p:spPr>
          <a:xfrm>
            <a:off x="659057" y="5240179"/>
            <a:ext cx="5952827" cy="318146"/>
          </a:xfrm>
          <a:prstGeom prst="rightArrow">
            <a:avLst>
              <a:gd name="adj1" fmla="val 50000"/>
              <a:gd name="adj2" fmla="val 168671"/>
            </a:avLst>
          </a:prstGeom>
          <a:solidFill>
            <a:schemeClr val="bg2"/>
          </a:solidFill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右矢印 107"/>
          <p:cNvSpPr/>
          <p:nvPr/>
        </p:nvSpPr>
        <p:spPr>
          <a:xfrm rot="16200000">
            <a:off x="-1003703" y="3699013"/>
            <a:ext cx="2781029" cy="336545"/>
          </a:xfrm>
          <a:prstGeom prst="rightArrow">
            <a:avLst>
              <a:gd name="adj1" fmla="val 50000"/>
              <a:gd name="adj2" fmla="val 168671"/>
            </a:avLst>
          </a:prstGeom>
          <a:solidFill>
            <a:schemeClr val="bg2"/>
          </a:solidFill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右矢印 108"/>
          <p:cNvSpPr/>
          <p:nvPr/>
        </p:nvSpPr>
        <p:spPr>
          <a:xfrm rot="2167744">
            <a:off x="2281038" y="3762345"/>
            <a:ext cx="1382810" cy="446385"/>
          </a:xfrm>
          <a:prstGeom prst="rightArrow">
            <a:avLst>
              <a:gd name="adj1" fmla="val 50000"/>
              <a:gd name="adj2" fmla="val 96519"/>
            </a:avLst>
          </a:prstGeom>
          <a:solidFill>
            <a:schemeClr val="accent1"/>
          </a:solidFill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正方形/長方形 247"/>
          <p:cNvSpPr/>
          <p:nvPr/>
        </p:nvSpPr>
        <p:spPr>
          <a:xfrm rot="2192265">
            <a:off x="2595633" y="3429863"/>
            <a:ext cx="137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ＭＳ Ｐゴシック"/>
              </a:rPr>
              <a:t>Inversion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200728" y="6367746"/>
            <a:ext cx="2244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Kondo </a:t>
            </a:r>
            <a:r>
              <a:rPr kumimoji="0" lang="en-US" altLang="ja-JP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et al</a:t>
            </a:r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. PLB690 (10) </a:t>
            </a:r>
            <a:endParaRPr kumimoji="0" lang="ja-JP" altLang="en-US" sz="1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48144" y="5975997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+mj-lt"/>
                <a:ea typeface="ＭＳ Ｐゴシック"/>
              </a:rPr>
              <a:t>abnormal </a:t>
            </a:r>
            <a:r>
              <a:rPr lang="en-US" altLang="ja-JP" sz="2000" dirty="0" smtClean="0">
                <a:latin typeface="+mj-lt"/>
                <a:ea typeface="ＭＳ Ｐゴシック"/>
              </a:rPr>
              <a:t>parity of </a:t>
            </a:r>
            <a:r>
              <a:rPr lang="en-US" altLang="ja-JP" sz="2000" baseline="30000" dirty="0" smtClean="0">
                <a:latin typeface="+mj-lt"/>
              </a:rPr>
              <a:t>13</a:t>
            </a:r>
            <a:r>
              <a:rPr lang="en-US" altLang="ja-JP" sz="2000" dirty="0" smtClean="0">
                <a:latin typeface="+mj-lt"/>
              </a:rPr>
              <a:t>Be(</a:t>
            </a:r>
            <a:r>
              <a:rPr lang="en-US" altLang="ja-JP" sz="2000" dirty="0" err="1" smtClean="0">
                <a:latin typeface="+mj-lt"/>
              </a:rPr>
              <a:t>gs</a:t>
            </a:r>
            <a:r>
              <a:rPr lang="en-US" altLang="ja-JP" sz="2000" dirty="0" smtClean="0">
                <a:latin typeface="+mj-lt"/>
              </a:rPr>
              <a:t>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478566" y="5016077"/>
            <a:ext cx="2491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B(GT) with charge ex.:</a:t>
            </a:r>
          </a:p>
          <a:p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 </a:t>
            </a:r>
            <a:r>
              <a:rPr kumimoji="0" lang="en-US" altLang="ja-JP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Meharchand</a:t>
            </a:r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kumimoji="0" lang="en-US" altLang="ja-JP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PRL108 (12) </a:t>
            </a:r>
            <a:endParaRPr kumimoji="0" lang="ja-JP" altLang="en-US" sz="1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5562600" y="3282448"/>
            <a:ext cx="3525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+mj-lt"/>
                <a:ea typeface="ＭＳ Ｐゴシック"/>
              </a:rPr>
              <a:t>intruder </a:t>
            </a:r>
            <a:r>
              <a:rPr lang="en-US" altLang="ja-JP" sz="2000" dirty="0" err="1" smtClean="0">
                <a:latin typeface="+mj-lt"/>
                <a:ea typeface="ＭＳ Ｐゴシック"/>
              </a:rPr>
              <a:t>config</a:t>
            </a:r>
            <a:r>
              <a:rPr lang="en-US" altLang="ja-JP" sz="2000" dirty="0" smtClean="0">
                <a:latin typeface="+mj-lt"/>
                <a:ea typeface="ＭＳ Ｐゴシック"/>
              </a:rPr>
              <a:t>. in </a:t>
            </a:r>
            <a:r>
              <a:rPr lang="en-US" altLang="ja-JP" sz="2000" baseline="30000" dirty="0" smtClean="0">
                <a:latin typeface="Arial"/>
              </a:rPr>
              <a:t>12</a:t>
            </a:r>
            <a:r>
              <a:rPr lang="en-US" altLang="ja-JP" sz="2000" dirty="0" smtClean="0">
                <a:latin typeface="Arial"/>
              </a:rPr>
              <a:t>Be(</a:t>
            </a:r>
            <a:r>
              <a:rPr lang="en-US" altLang="ja-JP" sz="2000" dirty="0" err="1" smtClean="0">
                <a:latin typeface="Arial"/>
              </a:rPr>
              <a:t>gs</a:t>
            </a:r>
            <a:r>
              <a:rPr lang="en-US" altLang="ja-JP" sz="2000" dirty="0" smtClean="0">
                <a:latin typeface="Arial"/>
              </a:rPr>
              <a:t>)</a:t>
            </a:r>
            <a:endParaRPr lang="en-US" altLang="ja-JP" sz="2000" dirty="0">
              <a:latin typeface="Arial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5562600" y="4398085"/>
            <a:ext cx="4229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ja-JP" sz="2000" baseline="30000" dirty="0" smtClean="0">
                <a:latin typeface="Arial"/>
              </a:rPr>
              <a:t>12</a:t>
            </a:r>
            <a:r>
              <a:rPr lang="en-US" altLang="ja-JP" sz="2000" dirty="0" smtClean="0">
                <a:latin typeface="Arial"/>
              </a:rPr>
              <a:t>Be(0</a:t>
            </a:r>
            <a:r>
              <a:rPr lang="en-US" altLang="ja-JP" sz="2000" baseline="-25000" dirty="0" smtClean="0">
                <a:latin typeface="Arial"/>
              </a:rPr>
              <a:t>2</a:t>
            </a:r>
            <a:r>
              <a:rPr lang="en-US" altLang="ja-JP" sz="2000" baseline="30000" dirty="0" smtClean="0">
                <a:latin typeface="Arial"/>
              </a:rPr>
              <a:t>+</a:t>
            </a:r>
            <a:r>
              <a:rPr lang="en-US" altLang="ja-JP" sz="2000" dirty="0" smtClean="0">
                <a:latin typeface="Arial"/>
              </a:rPr>
              <a:t>)</a:t>
            </a:r>
            <a:r>
              <a:rPr lang="ja-JP" altLang="en-US" sz="2000" dirty="0">
                <a:latin typeface="Arial"/>
              </a:rPr>
              <a:t> </a:t>
            </a:r>
            <a:r>
              <a:rPr lang="en-US" altLang="ja-JP" sz="2000" dirty="0" smtClean="0">
                <a:latin typeface="Arial"/>
              </a:rPr>
              <a:t>with p-shell </a:t>
            </a:r>
            <a:r>
              <a:rPr lang="en-US" altLang="ja-JP" sz="2000" dirty="0" err="1" smtClean="0">
                <a:latin typeface="Arial"/>
              </a:rPr>
              <a:t>config</a:t>
            </a:r>
            <a:r>
              <a:rPr lang="en-US" altLang="ja-JP" sz="2000" dirty="0" smtClean="0">
                <a:latin typeface="Arial"/>
              </a:rPr>
              <a:t>.</a:t>
            </a:r>
            <a:endParaRPr lang="en-US" altLang="ja-JP" sz="2000" dirty="0">
              <a:latin typeface="Arial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478566" y="3604736"/>
            <a:ext cx="18069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1n-knockout </a:t>
            </a:r>
            <a:r>
              <a:rPr kumimoji="0" lang="en-US" altLang="ja-JP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reac</a:t>
            </a:r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.:</a:t>
            </a:r>
          </a:p>
          <a:p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</a:t>
            </a:r>
            <a:r>
              <a:rPr kumimoji="0" lang="en-US" altLang="ja-JP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Navin</a:t>
            </a:r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kumimoji="0" lang="en-US" altLang="ja-JP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PRL85(00), </a:t>
            </a:r>
            <a:endParaRPr kumimoji="0" lang="en-US" altLang="ja-JP" sz="1400" dirty="0" smtClean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kumimoji="0"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  Pain PRL96(06)</a:t>
            </a:r>
            <a:endParaRPr lang="ja-JP" altLang="en-US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5800796" y="1753163"/>
            <a:ext cx="3176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ＭＳ Ｐゴシック"/>
              </a:rPr>
              <a:t>Fortune PRC(06), </a:t>
            </a:r>
            <a:r>
              <a:rPr lang="en-US" altLang="ja-JP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ＭＳ Ｐゴシック"/>
              </a:rPr>
              <a:t>Blanchon</a:t>
            </a:r>
            <a:r>
              <a:rPr lang="en-US" altLang="ja-JP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ＭＳ Ｐゴシック"/>
              </a:rPr>
              <a:t> PRC(10) </a:t>
            </a:r>
            <a:endParaRPr lang="en-US" altLang="ja-JP" sz="1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  <a:ea typeface="ＭＳ Ｐゴシック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6684759" y="4706129"/>
            <a:ext cx="21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Shimoura</a:t>
            </a:r>
            <a:r>
              <a:rPr kumimoji="0" lang="en-US" altLang="ja-JP" sz="140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PLB654 (07)  </a:t>
            </a:r>
            <a:endParaRPr kumimoji="0" lang="ja-JP" altLang="en-US" sz="14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2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104579" y="2278855"/>
            <a:ext cx="4490262" cy="42957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 smtClean="0">
              <a:latin typeface="+mj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241" y="117730"/>
            <a:ext cx="8839200" cy="1143000"/>
          </a:xfrm>
        </p:spPr>
        <p:txBody>
          <a:bodyPr/>
          <a:lstStyle/>
          <a:p>
            <a:r>
              <a:rPr kumimoji="1" lang="en-US" altLang="ja-JP" dirty="0" smtClean="0"/>
              <a:t>Breaking of magic number in </a:t>
            </a:r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Be </a:t>
            </a:r>
            <a:endParaRPr kumimoji="1" lang="ja-JP" altLang="en-US" dirty="0"/>
          </a:p>
        </p:txBody>
      </p:sp>
      <p:cxnSp>
        <p:nvCxnSpPr>
          <p:cNvPr id="3" name="直線コネクタ 2"/>
          <p:cNvCxnSpPr/>
          <p:nvPr/>
        </p:nvCxnSpPr>
        <p:spPr>
          <a:xfrm rot="5400000">
            <a:off x="-428995" y="4441776"/>
            <a:ext cx="29523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1047169" y="591794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1047169" y="5125852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047169" y="4333764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047169" y="3541676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52034" y="5939135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baseline="30000" dirty="0" smtClean="0">
                <a:latin typeface="+mj-lt"/>
              </a:rPr>
              <a:t>12</a:t>
            </a:r>
            <a:r>
              <a:rPr kumimoji="0" lang="en-US" altLang="ja-JP" sz="2400" dirty="0" smtClean="0">
                <a:latin typeface="+mj-lt"/>
              </a:rPr>
              <a:t>Be+n</a:t>
            </a:r>
            <a:endParaRPr lang="ja-JP" altLang="en-US" dirty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6108" y="2584903"/>
            <a:ext cx="1023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dirty="0" err="1" smtClean="0">
                <a:latin typeface="+mj-lt"/>
              </a:rPr>
              <a:t>Er</a:t>
            </a:r>
            <a:endParaRPr kumimoji="0" lang="en-US" altLang="ja-JP" sz="2400" dirty="0" smtClean="0">
              <a:latin typeface="+mj-lt"/>
            </a:endParaRPr>
          </a:p>
          <a:p>
            <a:r>
              <a:rPr kumimoji="0" lang="en-US" altLang="ja-JP" sz="2400" dirty="0" smtClean="0">
                <a:latin typeface="+mj-lt"/>
              </a:rPr>
              <a:t>(</a:t>
            </a:r>
            <a:r>
              <a:rPr kumimoji="0" lang="en-US" altLang="ja-JP" sz="2400" dirty="0" err="1" smtClean="0">
                <a:latin typeface="+mj-lt"/>
              </a:rPr>
              <a:t>MeV</a:t>
            </a:r>
            <a:r>
              <a:rPr kumimoji="0" lang="en-US" altLang="ja-JP" sz="2400" dirty="0" smtClean="0">
                <a:latin typeface="+mj-lt"/>
              </a:rPr>
              <a:t>)</a:t>
            </a:r>
            <a:endParaRPr lang="ja-JP" altLang="en-US" dirty="0">
              <a:latin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7129" y="562990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dirty="0" smtClean="0">
                <a:latin typeface="+mj-lt"/>
              </a:rPr>
              <a:t>0</a:t>
            </a:r>
            <a:endParaRPr lang="ja-JP" altLang="en-US" dirty="0">
              <a:latin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7129" y="490982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dirty="0" smtClean="0">
                <a:latin typeface="+mj-lt"/>
              </a:rPr>
              <a:t>1</a:t>
            </a:r>
            <a:endParaRPr lang="ja-JP" altLang="en-US" dirty="0">
              <a:latin typeface="+mj-lt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7129" y="411774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dirty="0" smtClean="0">
                <a:latin typeface="+mj-lt"/>
              </a:rPr>
              <a:t>2</a:t>
            </a:r>
            <a:endParaRPr lang="ja-JP" altLang="en-US" dirty="0">
              <a:latin typeface="+mj-lt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1673434" y="4333764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1923514" y="4283242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smtClean="0">
                <a:latin typeface="+mj-lt"/>
              </a:rPr>
              <a:t>2.0</a:t>
            </a:r>
            <a:endParaRPr lang="ja-JP" altLang="en-US" sz="1600" dirty="0">
              <a:latin typeface="+mj-lt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673434" y="3933654"/>
            <a:ext cx="85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(5/2+)</a:t>
            </a:r>
            <a:endParaRPr lang="ja-JP" altLang="en-US" sz="2000" dirty="0">
              <a:latin typeface="+mj-lt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1673434" y="3509738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673434" y="3109628"/>
            <a:ext cx="79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(1/2-)</a:t>
            </a:r>
            <a:endParaRPr lang="ja-JP" altLang="en-US" sz="2000" dirty="0">
              <a:latin typeface="+mj-lt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889458" y="3469668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smtClean="0">
                <a:latin typeface="+mj-lt"/>
              </a:rPr>
              <a:t>3.04</a:t>
            </a:r>
            <a:endParaRPr lang="ja-JP" altLang="en-US" sz="1600" dirty="0">
              <a:latin typeface="+mj-lt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51225" y="5989948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Simon07</a:t>
            </a:r>
            <a:endParaRPr lang="ja-JP" altLang="en-US" sz="2000" dirty="0">
              <a:latin typeface="+mj-lt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431149" y="5472212"/>
            <a:ext cx="178446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1/2+ virtual </a:t>
            </a:r>
            <a:r>
              <a:rPr kumimoji="0" lang="en-US" altLang="ja-JP" sz="2000" dirty="0" err="1" smtClean="0">
                <a:latin typeface="+mj-lt"/>
              </a:rPr>
              <a:t>st</a:t>
            </a:r>
            <a:r>
              <a:rPr kumimoji="0" lang="en-US" altLang="ja-JP" sz="2000" dirty="0" smtClean="0">
                <a:latin typeface="+mj-lt"/>
              </a:rPr>
              <a:t>.</a:t>
            </a:r>
            <a:endParaRPr lang="ja-JP" altLang="en-US" sz="2000" dirty="0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207409" y="5989948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Kondo10</a:t>
            </a:r>
            <a:endParaRPr lang="ja-JP" altLang="en-US" sz="2000" dirty="0">
              <a:latin typeface="+mj-lt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3339480" y="5475440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3339480" y="5075330"/>
            <a:ext cx="79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(1/2-)</a:t>
            </a:r>
            <a:endParaRPr lang="ja-JP" altLang="en-US" sz="2000" dirty="0">
              <a:latin typeface="+mj-lt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55504" y="5435370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smtClean="0">
                <a:latin typeface="+mj-lt"/>
              </a:rPr>
              <a:t>0.51</a:t>
            </a:r>
            <a:endParaRPr lang="ja-JP" altLang="en-US" sz="1600" dirty="0">
              <a:latin typeface="+mj-lt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3344045" y="4085802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3594125" y="4035280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smtClean="0">
                <a:latin typeface="+mj-lt"/>
              </a:rPr>
              <a:t>2.39</a:t>
            </a:r>
            <a:endParaRPr lang="ja-JP" altLang="en-US" sz="1600" dirty="0">
              <a:latin typeface="+mj-lt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344045" y="3685692"/>
            <a:ext cx="85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(5/2+)</a:t>
            </a:r>
            <a:endParaRPr lang="ja-JP" altLang="en-US" sz="2000" dirty="0">
              <a:latin typeface="+mj-lt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431149" y="5115022"/>
            <a:ext cx="936475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1/2-  ?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687129" y="1169788"/>
            <a:ext cx="66062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13</a:t>
            </a:r>
            <a:r>
              <a:rPr kumimoji="0" lang="en-US" altLang="ja-JP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Be: unbound</a:t>
            </a:r>
          </a:p>
          <a:p>
            <a:r>
              <a:rPr kumimoji="0" lang="en-US" altLang="ja-JP" sz="2000" baseline="30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13</a:t>
            </a:r>
            <a:r>
              <a:rPr kumimoji="0" lang="en-US" altLang="ja-JP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Be spectra measured by 1n knock-out reactions</a:t>
            </a:r>
          </a:p>
          <a:p>
            <a:r>
              <a:rPr kumimoji="0" lang="en-US" altLang="ja-JP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at GSI(Simon et al. 2007) and RIKEN(Kondo et al.,2010)</a:t>
            </a:r>
            <a:endParaRPr lang="ja-JP" altLang="en-US" sz="2000" dirty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157578" y="2399182"/>
            <a:ext cx="8066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13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Be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>
            <a:off x="5867479" y="6649834"/>
            <a:ext cx="75628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35" name="Rectangle 74"/>
          <p:cNvSpPr>
            <a:spLocks noChangeArrowheads="1"/>
          </p:cNvSpPr>
          <p:nvPr/>
        </p:nvSpPr>
        <p:spPr bwMode="auto">
          <a:xfrm>
            <a:off x="6653213" y="5723518"/>
            <a:ext cx="526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p</a:t>
            </a:r>
            <a:r>
              <a:rPr lang="en-US" altLang="ja-JP" baseline="-25000" dirty="0" smtClean="0">
                <a:latin typeface="+mj-lt"/>
              </a:rPr>
              <a:t>1/2</a:t>
            </a:r>
            <a:endParaRPr lang="ja-JP" altLang="en-US" baseline="-25000" dirty="0">
              <a:latin typeface="+mj-lt"/>
            </a:endParaRPr>
          </a:p>
        </p:txBody>
      </p:sp>
      <p:sp>
        <p:nvSpPr>
          <p:cNvPr id="36" name="Oval 69"/>
          <p:cNvSpPr>
            <a:spLocks noChangeAspect="1" noChangeArrowheads="1"/>
          </p:cNvSpPr>
          <p:nvPr/>
        </p:nvSpPr>
        <p:spPr bwMode="auto">
          <a:xfrm>
            <a:off x="6260346" y="6597975"/>
            <a:ext cx="112521" cy="11164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b="1">
              <a:latin typeface="+mj-lt"/>
            </a:endParaRPr>
          </a:p>
        </p:txBody>
      </p:sp>
      <p:sp>
        <p:nvSpPr>
          <p:cNvPr id="37" name="Oval 70"/>
          <p:cNvSpPr>
            <a:spLocks noChangeAspect="1" noChangeArrowheads="1"/>
          </p:cNvSpPr>
          <p:nvPr/>
        </p:nvSpPr>
        <p:spPr bwMode="auto">
          <a:xfrm>
            <a:off x="6149367" y="6597975"/>
            <a:ext cx="112521" cy="11479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b="1">
              <a:latin typeface="+mj-lt"/>
            </a:endParaRP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6688928" y="6488668"/>
            <a:ext cx="513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s</a:t>
            </a:r>
            <a:r>
              <a:rPr lang="en-US" altLang="ja-JP" baseline="-25000" dirty="0" smtClean="0">
                <a:latin typeface="+mj-lt"/>
              </a:rPr>
              <a:t>1/2</a:t>
            </a:r>
            <a:endParaRPr lang="ja-JP" altLang="en-US" baseline="-25000" dirty="0">
              <a:latin typeface="+mj-lt"/>
            </a:endParaRPr>
          </a:p>
        </p:txBody>
      </p:sp>
      <p:sp>
        <p:nvSpPr>
          <p:cNvPr id="39" name="Line 66"/>
          <p:cNvSpPr>
            <a:spLocks noChangeShapeType="1"/>
          </p:cNvSpPr>
          <p:nvPr/>
        </p:nvSpPr>
        <p:spPr bwMode="auto">
          <a:xfrm>
            <a:off x="5831764" y="6279750"/>
            <a:ext cx="75628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0" name="Rectangle 74"/>
          <p:cNvSpPr>
            <a:spLocks noChangeArrowheads="1"/>
          </p:cNvSpPr>
          <p:nvPr/>
        </p:nvSpPr>
        <p:spPr bwMode="auto">
          <a:xfrm>
            <a:off x="6653212" y="6097571"/>
            <a:ext cx="526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p</a:t>
            </a:r>
            <a:r>
              <a:rPr lang="en-US" altLang="ja-JP" baseline="-25000" dirty="0" smtClean="0">
                <a:latin typeface="+mj-lt"/>
              </a:rPr>
              <a:t>3/2</a:t>
            </a:r>
            <a:endParaRPr lang="ja-JP" altLang="en-US" baseline="-25000" dirty="0">
              <a:latin typeface="+mj-lt"/>
            </a:endParaRPr>
          </a:p>
        </p:txBody>
      </p:sp>
      <p:sp>
        <p:nvSpPr>
          <p:cNvPr id="41" name="Line 66"/>
          <p:cNvSpPr>
            <a:spLocks noChangeShapeType="1"/>
          </p:cNvSpPr>
          <p:nvPr/>
        </p:nvSpPr>
        <p:spPr bwMode="auto">
          <a:xfrm>
            <a:off x="5831764" y="5909910"/>
            <a:ext cx="75628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2" name="Line 66"/>
          <p:cNvSpPr>
            <a:spLocks noChangeShapeType="1"/>
          </p:cNvSpPr>
          <p:nvPr/>
        </p:nvSpPr>
        <p:spPr bwMode="auto">
          <a:xfrm>
            <a:off x="5826285" y="5551035"/>
            <a:ext cx="75628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3" name="Rectangle 74"/>
          <p:cNvSpPr>
            <a:spLocks noChangeArrowheads="1"/>
          </p:cNvSpPr>
          <p:nvPr/>
        </p:nvSpPr>
        <p:spPr bwMode="auto">
          <a:xfrm>
            <a:off x="6653212" y="5395596"/>
            <a:ext cx="526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d</a:t>
            </a:r>
            <a:r>
              <a:rPr lang="en-US" altLang="ja-JP" baseline="-25000" dirty="0" smtClean="0">
                <a:latin typeface="+mj-lt"/>
              </a:rPr>
              <a:t>5/2</a:t>
            </a:r>
            <a:endParaRPr lang="ja-JP" altLang="en-US" baseline="-25000" dirty="0">
              <a:latin typeface="+mj-lt"/>
            </a:endParaRPr>
          </a:p>
        </p:txBody>
      </p:sp>
      <p:sp>
        <p:nvSpPr>
          <p:cNvPr id="44" name="Line 66"/>
          <p:cNvSpPr>
            <a:spLocks noChangeShapeType="1"/>
          </p:cNvSpPr>
          <p:nvPr/>
        </p:nvSpPr>
        <p:spPr bwMode="auto">
          <a:xfrm>
            <a:off x="5831764" y="6024701"/>
            <a:ext cx="756288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5" name="Rectangle 74"/>
          <p:cNvSpPr>
            <a:spLocks noChangeArrowheads="1"/>
          </p:cNvSpPr>
          <p:nvPr/>
        </p:nvSpPr>
        <p:spPr bwMode="auto">
          <a:xfrm>
            <a:off x="6653212" y="5878957"/>
            <a:ext cx="513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s</a:t>
            </a:r>
            <a:r>
              <a:rPr lang="en-US" altLang="ja-JP" baseline="-25000" dirty="0" smtClean="0">
                <a:latin typeface="+mj-lt"/>
              </a:rPr>
              <a:t>1/2</a:t>
            </a:r>
            <a:endParaRPr lang="ja-JP" altLang="en-US" baseline="-25000" dirty="0">
              <a:latin typeface="+mj-lt"/>
            </a:endParaRPr>
          </a:p>
        </p:txBody>
      </p:sp>
      <p:sp>
        <p:nvSpPr>
          <p:cNvPr id="46" name="Oval 69"/>
          <p:cNvSpPr>
            <a:spLocks noChangeAspect="1" noChangeArrowheads="1"/>
          </p:cNvSpPr>
          <p:nvPr/>
        </p:nvSpPr>
        <p:spPr bwMode="auto">
          <a:xfrm>
            <a:off x="6371324" y="6220180"/>
            <a:ext cx="112521" cy="11164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b="1">
              <a:latin typeface="+mj-lt"/>
            </a:endParaRPr>
          </a:p>
        </p:txBody>
      </p:sp>
      <p:sp>
        <p:nvSpPr>
          <p:cNvPr id="47" name="Oval 70"/>
          <p:cNvSpPr>
            <a:spLocks noChangeAspect="1" noChangeArrowheads="1"/>
          </p:cNvSpPr>
          <p:nvPr/>
        </p:nvSpPr>
        <p:spPr bwMode="auto">
          <a:xfrm>
            <a:off x="6260346" y="6220180"/>
            <a:ext cx="112521" cy="11479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b="1">
              <a:latin typeface="+mj-lt"/>
            </a:endParaRPr>
          </a:p>
        </p:txBody>
      </p:sp>
      <p:sp>
        <p:nvSpPr>
          <p:cNvPr id="48" name="Oval 69"/>
          <p:cNvSpPr>
            <a:spLocks noChangeAspect="1" noChangeArrowheads="1"/>
          </p:cNvSpPr>
          <p:nvPr/>
        </p:nvSpPr>
        <p:spPr bwMode="auto">
          <a:xfrm>
            <a:off x="6130957" y="6220180"/>
            <a:ext cx="112521" cy="11164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b="1">
              <a:latin typeface="+mj-lt"/>
            </a:endParaRPr>
          </a:p>
        </p:txBody>
      </p:sp>
      <p:sp>
        <p:nvSpPr>
          <p:cNvPr id="49" name="Oval 70"/>
          <p:cNvSpPr>
            <a:spLocks noChangeAspect="1" noChangeArrowheads="1"/>
          </p:cNvSpPr>
          <p:nvPr/>
        </p:nvSpPr>
        <p:spPr bwMode="auto">
          <a:xfrm>
            <a:off x="6019978" y="6220180"/>
            <a:ext cx="112521" cy="11479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b="1">
              <a:latin typeface="+mj-lt"/>
            </a:endParaRPr>
          </a:p>
        </p:txBody>
      </p:sp>
      <p:sp>
        <p:nvSpPr>
          <p:cNvPr id="50" name="Oval 70"/>
          <p:cNvSpPr>
            <a:spLocks noChangeAspect="1" noChangeArrowheads="1"/>
          </p:cNvSpPr>
          <p:nvPr/>
        </p:nvSpPr>
        <p:spPr bwMode="auto">
          <a:xfrm>
            <a:off x="6260346" y="5965625"/>
            <a:ext cx="112521" cy="11479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b="1">
              <a:latin typeface="+mj-lt"/>
            </a:endParaRPr>
          </a:p>
        </p:txBody>
      </p:sp>
      <p:sp>
        <p:nvSpPr>
          <p:cNvPr id="51" name="Oval 70"/>
          <p:cNvSpPr>
            <a:spLocks noChangeAspect="1" noChangeArrowheads="1"/>
          </p:cNvSpPr>
          <p:nvPr/>
        </p:nvSpPr>
        <p:spPr bwMode="auto">
          <a:xfrm>
            <a:off x="6136957" y="5968282"/>
            <a:ext cx="112521" cy="11479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b="1">
              <a:latin typeface="+mj-lt"/>
            </a:endParaRPr>
          </a:p>
        </p:txBody>
      </p:sp>
      <p:sp>
        <p:nvSpPr>
          <p:cNvPr id="52" name="Oval 70"/>
          <p:cNvSpPr>
            <a:spLocks noChangeAspect="1" noChangeArrowheads="1"/>
          </p:cNvSpPr>
          <p:nvPr/>
        </p:nvSpPr>
        <p:spPr bwMode="auto">
          <a:xfrm>
            <a:off x="6242873" y="5845872"/>
            <a:ext cx="112521" cy="11479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b="1">
              <a:latin typeface="+mj-lt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322668" y="5494046"/>
            <a:ext cx="1821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1/2- is  lowest </a:t>
            </a:r>
          </a:p>
          <a:p>
            <a:r>
              <a:rPr kumimoji="0" lang="en-US" altLang="ja-JP" sz="2000" dirty="0" smtClean="0">
                <a:latin typeface="+mj-lt"/>
              </a:rPr>
              <a:t>in </a:t>
            </a:r>
            <a:r>
              <a:rPr kumimoji="0" lang="en-US" altLang="ja-JP" sz="2000" baseline="30000" dirty="0" smtClean="0">
                <a:latin typeface="+mj-lt"/>
              </a:rPr>
              <a:t>13</a:t>
            </a:r>
            <a:r>
              <a:rPr kumimoji="0" lang="en-US" altLang="ja-JP" sz="2000" dirty="0" smtClean="0">
                <a:latin typeface="+mj-lt"/>
              </a:rPr>
              <a:t>Be</a:t>
            </a:r>
          </a:p>
        </p:txBody>
      </p:sp>
      <p:sp>
        <p:nvSpPr>
          <p:cNvPr id="54" name="右カーブ矢印 53"/>
          <p:cNvSpPr/>
          <p:nvPr/>
        </p:nvSpPr>
        <p:spPr>
          <a:xfrm>
            <a:off x="5566183" y="5453354"/>
            <a:ext cx="214314" cy="560334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Line 66"/>
          <p:cNvSpPr>
            <a:spLocks noChangeShapeType="1"/>
          </p:cNvSpPr>
          <p:nvPr/>
        </p:nvSpPr>
        <p:spPr bwMode="auto">
          <a:xfrm>
            <a:off x="5842410" y="5462879"/>
            <a:ext cx="756288" cy="0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572000" y="5553310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intruder</a:t>
            </a:r>
            <a:endParaRPr lang="ja-JP" altLang="en-US" dirty="0">
              <a:latin typeface="+mj-lt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3392917" y="2590763"/>
            <a:ext cx="736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latin typeface="+mj-lt"/>
              </a:rPr>
              <a:t>EXP.</a:t>
            </a:r>
            <a:endParaRPr lang="ja-JP" altLang="en-US" sz="2000" dirty="0">
              <a:latin typeface="+mj-lt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4965984" y="2221468"/>
            <a:ext cx="295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latin typeface="+mj-lt"/>
              </a:rPr>
              <a:t>AMD calc. Y. K-E. PRC(12)</a:t>
            </a:r>
            <a:endParaRPr lang="ja-JP" altLang="en-US" dirty="0">
              <a:latin typeface="+mj-lt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4960824" y="2536295"/>
            <a:ext cx="3942373" cy="2744831"/>
            <a:chOff x="5005082" y="539551"/>
            <a:chExt cx="4951949" cy="3680861"/>
          </a:xfrm>
        </p:grpSpPr>
        <p:sp>
          <p:nvSpPr>
            <p:cNvPr id="61" name="正方形/長方形 60"/>
            <p:cNvSpPr/>
            <p:nvPr/>
          </p:nvSpPr>
          <p:spPr>
            <a:xfrm>
              <a:off x="5005082" y="539551"/>
              <a:ext cx="4951949" cy="36808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0" name="グループ化 59"/>
            <p:cNvGrpSpPr/>
            <p:nvPr/>
          </p:nvGrpSpPr>
          <p:grpSpPr>
            <a:xfrm>
              <a:off x="5085514" y="648383"/>
              <a:ext cx="4800600" cy="3479800"/>
              <a:chOff x="5085514" y="648383"/>
              <a:chExt cx="4800600" cy="3479800"/>
            </a:xfrm>
          </p:grpSpPr>
          <p:pic>
            <p:nvPicPr>
              <p:cNvPr id="57" name="図 5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29413" y="675058"/>
                <a:ext cx="3655801" cy="2603500"/>
              </a:xfrm>
              <a:prstGeom prst="rect">
                <a:avLst/>
              </a:prstGeom>
            </p:spPr>
          </p:pic>
          <p:pic>
            <p:nvPicPr>
              <p:cNvPr id="58" name="図 5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5514" y="661083"/>
                <a:ext cx="761625" cy="3454400"/>
              </a:xfrm>
              <a:prstGeom prst="rect">
                <a:avLst/>
              </a:prstGeom>
            </p:spPr>
          </p:pic>
          <p:pic>
            <p:nvPicPr>
              <p:cNvPr id="59" name="図 5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76814" y="648383"/>
                <a:ext cx="609300" cy="3479800"/>
              </a:xfrm>
              <a:prstGeom prst="rect">
                <a:avLst/>
              </a:prstGeom>
            </p:spPr>
          </p:pic>
        </p:grpSp>
      </p:grpSp>
      <p:sp>
        <p:nvSpPr>
          <p:cNvPr id="33" name="正方形/長方形 32"/>
          <p:cNvSpPr/>
          <p:nvPr/>
        </p:nvSpPr>
        <p:spPr>
          <a:xfrm>
            <a:off x="6525178" y="4635611"/>
            <a:ext cx="1003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Kondo10</a:t>
            </a:r>
            <a:endParaRPr kumimoji="0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7504881" y="4625524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Simon07</a:t>
            </a:r>
            <a:endParaRPr kumimoji="0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5881367" y="4652874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AMD</a:t>
            </a:r>
            <a:endParaRPr kumimoji="0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750695" y="4859064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</a:t>
            </a: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Be+n</a:t>
            </a:r>
            <a:endParaRPr kumimoji="0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/>
          <p:cNvSpPr txBox="1">
            <a:spLocks/>
          </p:cNvSpPr>
          <p:nvPr/>
        </p:nvSpPr>
        <p:spPr>
          <a:xfrm>
            <a:off x="990600" y="1371600"/>
            <a:ext cx="8229600" cy="1736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4000" kern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3-1. MO bond in n-rich Be </a:t>
            </a:r>
          </a:p>
          <a:p>
            <a:pPr algn="l"/>
            <a:r>
              <a:rPr lang="en-US" altLang="ja-JP" sz="4000" kern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4000" kern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 &amp; vanishing of magic number</a:t>
            </a:r>
          </a:p>
          <a:p>
            <a:pPr algn="l"/>
            <a:endParaRPr lang="en-US" altLang="ja-JP" sz="4000" kern="0" dirty="0" smtClean="0"/>
          </a:p>
          <a:p>
            <a:pPr algn="l"/>
            <a:r>
              <a:rPr lang="en-US" altLang="ja-JP" sz="4000" kern="0" dirty="0" smtClean="0"/>
              <a:t>3-2. Cluster resonances</a:t>
            </a:r>
          </a:p>
          <a:p>
            <a:pPr algn="l"/>
            <a:endParaRPr lang="en-US" altLang="ja-JP" sz="4000" kern="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l"/>
            <a:endParaRPr lang="en-US" altLang="ja-JP" sz="4000" kern="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ja-JP" sz="4000" kern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3-3. Linear chain in n-rich C</a:t>
            </a:r>
            <a:endParaRPr lang="ja-JP" altLang="en-US" sz="4000" kern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角丸四角形 88"/>
          <p:cNvSpPr/>
          <p:nvPr/>
        </p:nvSpPr>
        <p:spPr>
          <a:xfrm>
            <a:off x="214308" y="1592710"/>
            <a:ext cx="4357692" cy="51663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310862" y="1710790"/>
            <a:ext cx="4108738" cy="154662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Oval 35"/>
          <p:cNvSpPr>
            <a:spLocks noChangeArrowheads="1"/>
          </p:cNvSpPr>
          <p:nvPr/>
        </p:nvSpPr>
        <p:spPr bwMode="auto">
          <a:xfrm>
            <a:off x="1316237" y="4968285"/>
            <a:ext cx="666750" cy="686013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20" name="Oval 36"/>
          <p:cNvSpPr>
            <a:spLocks noChangeAspect="1" noChangeArrowheads="1"/>
          </p:cNvSpPr>
          <p:nvPr/>
        </p:nvSpPr>
        <p:spPr bwMode="auto">
          <a:xfrm>
            <a:off x="1384500" y="5142348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1" name="Oval 37"/>
          <p:cNvSpPr>
            <a:spLocks noChangeAspect="1" noChangeArrowheads="1"/>
          </p:cNvSpPr>
          <p:nvPr/>
        </p:nvSpPr>
        <p:spPr bwMode="auto">
          <a:xfrm>
            <a:off x="1601987" y="5142348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23" name="下矢印 122"/>
          <p:cNvSpPr/>
          <p:nvPr/>
        </p:nvSpPr>
        <p:spPr>
          <a:xfrm flipV="1">
            <a:off x="1454553" y="3868348"/>
            <a:ext cx="360040" cy="79208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472307" y="310316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en-US" altLang="ja-JP" sz="2400" kern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1" name="正方形/長方形 160"/>
          <p:cNvSpPr/>
          <p:nvPr/>
        </p:nvSpPr>
        <p:spPr>
          <a:xfrm>
            <a:off x="382983" y="4868480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K=0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en-US" altLang="ja-JP" sz="2400" kern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4" name="Oval 59"/>
          <p:cNvSpPr>
            <a:spLocks noChangeArrowheads="1"/>
          </p:cNvSpPr>
          <p:nvPr/>
        </p:nvSpPr>
        <p:spPr bwMode="auto">
          <a:xfrm>
            <a:off x="1017317" y="2213548"/>
            <a:ext cx="612000" cy="6120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45" name="Oval 102"/>
          <p:cNvSpPr>
            <a:spLocks noChangeAspect="1" noChangeArrowheads="1"/>
          </p:cNvSpPr>
          <p:nvPr/>
        </p:nvSpPr>
        <p:spPr bwMode="auto">
          <a:xfrm>
            <a:off x="1429785" y="2240052"/>
            <a:ext cx="171450" cy="174063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2000" b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" name="Oval 103"/>
          <p:cNvSpPr>
            <a:spLocks noChangeAspect="1" noChangeArrowheads="1"/>
          </p:cNvSpPr>
          <p:nvPr/>
        </p:nvSpPr>
        <p:spPr bwMode="auto">
          <a:xfrm>
            <a:off x="1067417" y="2628924"/>
            <a:ext cx="171450" cy="174063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2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7" name="Oval 31"/>
          <p:cNvSpPr>
            <a:spLocks noChangeAspect="1" noChangeArrowheads="1"/>
          </p:cNvSpPr>
          <p:nvPr/>
        </p:nvSpPr>
        <p:spPr bwMode="auto">
          <a:xfrm>
            <a:off x="1816375" y="2343172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235956" y="1889110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en-US" altLang="ja-JP" sz="2400" kern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3,4?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930268" y="1732546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He+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1948" y="980281"/>
            <a:ext cx="14590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Kuchera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altLang="ja-JP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et 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al.</a:t>
            </a:r>
          </a:p>
          <a:p>
            <a:r>
              <a:rPr lang="en-US" altLang="ja-JP" sz="140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Ito et al.</a:t>
            </a:r>
          </a:p>
          <a:p>
            <a:r>
              <a:rPr lang="en-US" altLang="ja-JP" sz="140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Kobayashi 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et al.</a:t>
            </a:r>
            <a:endParaRPr lang="ja-JP" altLang="en-US" sz="140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71" name="Oval 39"/>
          <p:cNvSpPr>
            <a:spLocks noChangeAspect="1" noChangeArrowheads="1"/>
          </p:cNvSpPr>
          <p:nvPr/>
        </p:nvSpPr>
        <p:spPr bwMode="auto">
          <a:xfrm>
            <a:off x="1018622" y="3304016"/>
            <a:ext cx="1165225" cy="403471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72" name="Oval 31"/>
          <p:cNvSpPr>
            <a:spLocks noChangeAspect="1" noChangeArrowheads="1"/>
          </p:cNvSpPr>
          <p:nvPr/>
        </p:nvSpPr>
        <p:spPr bwMode="auto">
          <a:xfrm>
            <a:off x="1156034" y="3334213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3" name="Oval 31"/>
          <p:cNvSpPr>
            <a:spLocks noChangeAspect="1" noChangeArrowheads="1"/>
          </p:cNvSpPr>
          <p:nvPr/>
        </p:nvSpPr>
        <p:spPr bwMode="auto">
          <a:xfrm>
            <a:off x="1735040" y="3334213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42811" y="5484243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Normal</a:t>
            </a:r>
            <a:endParaRPr lang="ja-JP" altLang="en-US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235956" y="3611426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MO bond</a:t>
            </a:r>
            <a:endParaRPr lang="ja-JP" altLang="en-US" sz="2400" dirty="0">
              <a:latin typeface="+mj-lt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4409162" y="986666"/>
            <a:ext cx="5558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Exotic cluster res. also suggested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0" name="Oval 29"/>
          <p:cNvSpPr>
            <a:spLocks noChangeAspect="1" noChangeArrowheads="1"/>
          </p:cNvSpPr>
          <p:nvPr/>
        </p:nvSpPr>
        <p:spPr bwMode="auto">
          <a:xfrm>
            <a:off x="2636851" y="2367144"/>
            <a:ext cx="635221" cy="631967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51" name="Oval 30"/>
          <p:cNvSpPr>
            <a:spLocks noChangeAspect="1" noChangeArrowheads="1"/>
          </p:cNvSpPr>
          <p:nvPr/>
        </p:nvSpPr>
        <p:spPr bwMode="auto">
          <a:xfrm>
            <a:off x="2787730" y="2512523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6" name="Oval 35"/>
          <p:cNvSpPr>
            <a:spLocks noChangeArrowheads="1"/>
          </p:cNvSpPr>
          <p:nvPr/>
        </p:nvSpPr>
        <p:spPr bwMode="auto">
          <a:xfrm>
            <a:off x="2872975" y="4128853"/>
            <a:ext cx="666750" cy="686013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57" name="Oval 36"/>
          <p:cNvSpPr>
            <a:spLocks noChangeAspect="1" noChangeArrowheads="1"/>
          </p:cNvSpPr>
          <p:nvPr/>
        </p:nvSpPr>
        <p:spPr bwMode="auto">
          <a:xfrm>
            <a:off x="2941238" y="4302916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" name="Oval 37"/>
          <p:cNvSpPr>
            <a:spLocks noChangeAspect="1" noChangeArrowheads="1"/>
          </p:cNvSpPr>
          <p:nvPr/>
        </p:nvSpPr>
        <p:spPr bwMode="auto">
          <a:xfrm>
            <a:off x="3158725" y="4302916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60" name="Oval 39"/>
          <p:cNvSpPr>
            <a:spLocks noChangeAspect="1" noChangeArrowheads="1"/>
          </p:cNvSpPr>
          <p:nvPr/>
        </p:nvSpPr>
        <p:spPr bwMode="auto">
          <a:xfrm>
            <a:off x="2735008" y="5204377"/>
            <a:ext cx="1165225" cy="559732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61" name="Oval 40"/>
          <p:cNvSpPr>
            <a:spLocks noChangeAspect="1" noChangeArrowheads="1"/>
          </p:cNvSpPr>
          <p:nvPr/>
        </p:nvSpPr>
        <p:spPr bwMode="auto">
          <a:xfrm>
            <a:off x="3452558" y="5320419"/>
            <a:ext cx="341313" cy="334474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2" name="Oval 41"/>
          <p:cNvSpPr>
            <a:spLocks noChangeAspect="1" noChangeArrowheads="1"/>
          </p:cNvSpPr>
          <p:nvPr/>
        </p:nvSpPr>
        <p:spPr bwMode="auto">
          <a:xfrm>
            <a:off x="2828671" y="5320419"/>
            <a:ext cx="339725" cy="334474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737467" y="1915858"/>
            <a:ext cx="515076" cy="649137"/>
            <a:chOff x="6699272" y="1717761"/>
            <a:chExt cx="515076" cy="649137"/>
          </a:xfrm>
        </p:grpSpPr>
        <p:sp>
          <p:nvSpPr>
            <p:cNvPr id="64" name="Text Box 99"/>
            <p:cNvSpPr txBox="1">
              <a:spLocks noChangeArrowheads="1"/>
            </p:cNvSpPr>
            <p:nvPr/>
          </p:nvSpPr>
          <p:spPr bwMode="auto">
            <a:xfrm>
              <a:off x="6699272" y="1873052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5" name="Rectangle 100"/>
            <p:cNvSpPr>
              <a:spLocks noChangeArrowheads="1"/>
            </p:cNvSpPr>
            <p:nvPr/>
          </p:nvSpPr>
          <p:spPr bwMode="auto">
            <a:xfrm>
              <a:off x="6843734" y="2028344"/>
              <a:ext cx="2968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solidFill>
                    <a:schemeClr val="tx2"/>
                  </a:solidFill>
                </a:rPr>
                <a:t>3</a:t>
              </a:r>
              <a:endParaRPr lang="ja-JP" altLang="en-US" sz="16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66" name="Rectangle 101"/>
            <p:cNvSpPr>
              <a:spLocks noChangeArrowheads="1"/>
            </p:cNvSpPr>
            <p:nvPr/>
          </p:nvSpPr>
          <p:spPr bwMode="auto">
            <a:xfrm>
              <a:off x="6843734" y="1717761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solidFill>
                    <a:schemeClr val="tx2"/>
                  </a:solidFill>
                </a:rPr>
                <a:t>+</a:t>
              </a:r>
              <a:endParaRPr lang="ja-JP" altLang="en-US" sz="20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70" name="正方形/長方形 69"/>
          <p:cNvSpPr/>
          <p:nvPr/>
        </p:nvSpPr>
        <p:spPr>
          <a:xfrm>
            <a:off x="2438400" y="177425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6,8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He+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6,4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580357" y="3979148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en-US" altLang="ja-JP" sz="2400" kern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3575747" y="4863717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en-US" altLang="ja-JP" sz="2400" kern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81" name="下矢印 80"/>
          <p:cNvSpPr/>
          <p:nvPr/>
        </p:nvSpPr>
        <p:spPr>
          <a:xfrm flipV="1">
            <a:off x="3348549" y="3245502"/>
            <a:ext cx="341082" cy="884569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2278574" y="996176"/>
            <a:ext cx="25159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14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Freer PRL.82(99)(06)</a:t>
            </a:r>
          </a:p>
          <a:p>
            <a:r>
              <a:rPr kumimoji="0" lang="en-US" altLang="ja-JP" sz="14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Saito NPA738 (04)</a:t>
            </a:r>
          </a:p>
          <a:p>
            <a:r>
              <a:rPr kumimoji="0" lang="en-US" altLang="ja-JP" sz="14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Yang PRL112 (14</a:t>
            </a:r>
            <a:r>
              <a:rPr kumimoji="0" lang="ja-JP" altLang="en-US" sz="14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）</a:t>
            </a:r>
            <a:endParaRPr kumimoji="0" lang="en-US" altLang="ja-JP" sz="1400" kern="0" dirty="0" smtClean="0">
              <a:solidFill>
                <a:schemeClr val="bg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31"/>
          <p:cNvSpPr>
            <a:spLocks noChangeAspect="1" noChangeArrowheads="1"/>
          </p:cNvSpPr>
          <p:nvPr/>
        </p:nvSpPr>
        <p:spPr bwMode="auto">
          <a:xfrm>
            <a:off x="1157857" y="2343172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2" name="Oval 31"/>
          <p:cNvSpPr>
            <a:spLocks noChangeAspect="1" noChangeArrowheads="1"/>
          </p:cNvSpPr>
          <p:nvPr/>
        </p:nvSpPr>
        <p:spPr bwMode="auto">
          <a:xfrm>
            <a:off x="3467030" y="2512523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5486400" y="2235920"/>
            <a:ext cx="2595785" cy="44742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 smtClean="0">
              <a:latin typeface="+mj-lt"/>
            </a:endParaRPr>
          </a:p>
        </p:txBody>
      </p:sp>
      <p:sp>
        <p:nvSpPr>
          <p:cNvPr id="164" name="Oval 35"/>
          <p:cNvSpPr>
            <a:spLocks noChangeArrowheads="1"/>
          </p:cNvSpPr>
          <p:nvPr/>
        </p:nvSpPr>
        <p:spPr bwMode="auto">
          <a:xfrm>
            <a:off x="6376145" y="4940770"/>
            <a:ext cx="666750" cy="722121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65" name="Oval 36"/>
          <p:cNvSpPr>
            <a:spLocks noChangeAspect="1" noChangeArrowheads="1"/>
          </p:cNvSpPr>
          <p:nvPr/>
        </p:nvSpPr>
        <p:spPr bwMode="auto">
          <a:xfrm>
            <a:off x="6444408" y="5123995"/>
            <a:ext cx="339725" cy="355672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6" name="Oval 37"/>
          <p:cNvSpPr>
            <a:spLocks noChangeAspect="1" noChangeArrowheads="1"/>
          </p:cNvSpPr>
          <p:nvPr/>
        </p:nvSpPr>
        <p:spPr bwMode="auto">
          <a:xfrm>
            <a:off x="6661895" y="5123995"/>
            <a:ext cx="339725" cy="355672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1" name="Oval 31"/>
          <p:cNvSpPr>
            <a:spLocks noChangeAspect="1" noChangeArrowheads="1"/>
          </p:cNvSpPr>
          <p:nvPr/>
        </p:nvSpPr>
        <p:spPr bwMode="auto">
          <a:xfrm>
            <a:off x="6848762" y="2964512"/>
            <a:ext cx="339725" cy="355672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2" name="正方形/長方形 171"/>
          <p:cNvSpPr/>
          <p:nvPr/>
        </p:nvSpPr>
        <p:spPr>
          <a:xfrm>
            <a:off x="6079519" y="2457283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6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He+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3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H</a:t>
            </a:r>
            <a:endParaRPr lang="ja-JP" alt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4" name="下矢印 173"/>
          <p:cNvSpPr/>
          <p:nvPr/>
        </p:nvSpPr>
        <p:spPr>
          <a:xfrm flipV="1">
            <a:off x="6561579" y="4101039"/>
            <a:ext cx="319262" cy="721185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5849068" y="4201407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MO bond ?</a:t>
            </a:r>
            <a:endParaRPr lang="ja-JP" altLang="en-US" sz="2400" dirty="0">
              <a:latin typeface="+mj-lt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5791860" y="3506974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j-lt"/>
              </a:rPr>
              <a:t>Cluster res. ?</a:t>
            </a:r>
            <a:endParaRPr lang="ja-JP" altLang="en-US" sz="2400" dirty="0">
              <a:latin typeface="+mj-lt"/>
            </a:endParaRPr>
          </a:p>
        </p:txBody>
      </p:sp>
      <p:sp>
        <p:nvSpPr>
          <p:cNvPr id="91" name="Text Box 45"/>
          <p:cNvSpPr txBox="1">
            <a:spLocks noChangeArrowheads="1"/>
          </p:cNvSpPr>
          <p:nvPr/>
        </p:nvSpPr>
        <p:spPr bwMode="auto">
          <a:xfrm>
            <a:off x="6503965" y="6086255"/>
            <a:ext cx="53893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aseline="30000" dirty="0" smtClean="0">
                <a:latin typeface="+mj-lt"/>
              </a:rPr>
              <a:t>9</a:t>
            </a:r>
            <a:r>
              <a:rPr lang="en-US" altLang="ja-JP" sz="2400" dirty="0" smtClean="0">
                <a:latin typeface="+mj-lt"/>
              </a:rPr>
              <a:t>Li</a:t>
            </a:r>
          </a:p>
        </p:txBody>
      </p:sp>
      <p:sp>
        <p:nvSpPr>
          <p:cNvPr id="92" name="Text Box 45"/>
          <p:cNvSpPr txBox="1">
            <a:spLocks noChangeArrowheads="1"/>
          </p:cNvSpPr>
          <p:nvPr/>
        </p:nvSpPr>
        <p:spPr bwMode="auto">
          <a:xfrm>
            <a:off x="1190449" y="6144997"/>
            <a:ext cx="78899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aseline="30000" dirty="0" smtClean="0">
                <a:latin typeface="+mj-lt"/>
              </a:rPr>
              <a:t>10</a:t>
            </a:r>
            <a:r>
              <a:rPr lang="en-US" altLang="ja-JP" sz="2400" dirty="0" smtClean="0">
                <a:latin typeface="+mj-lt"/>
              </a:rPr>
              <a:t>Be</a:t>
            </a:r>
          </a:p>
        </p:txBody>
      </p:sp>
      <p:sp>
        <p:nvSpPr>
          <p:cNvPr id="93" name="Text Box 45"/>
          <p:cNvSpPr txBox="1">
            <a:spLocks noChangeArrowheads="1"/>
          </p:cNvSpPr>
          <p:nvPr/>
        </p:nvSpPr>
        <p:spPr bwMode="auto">
          <a:xfrm>
            <a:off x="2884382" y="6127271"/>
            <a:ext cx="788999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aseline="30000" dirty="0" smtClean="0">
                <a:latin typeface="+mj-lt"/>
              </a:rPr>
              <a:t>12</a:t>
            </a:r>
            <a:r>
              <a:rPr lang="en-US" altLang="ja-JP" sz="2400" dirty="0" smtClean="0">
                <a:latin typeface="+mj-lt"/>
              </a:rPr>
              <a:t>Be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76317" y="6017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Cluster </a:t>
            </a:r>
            <a:r>
              <a:rPr lang="en-US" altLang="ja-JP" dirty="0"/>
              <a:t>resonances </a:t>
            </a:r>
            <a:endParaRPr kumimoji="1" lang="ja-JP" altLang="en-US" dirty="0"/>
          </a:p>
        </p:txBody>
      </p:sp>
      <p:sp>
        <p:nvSpPr>
          <p:cNvPr id="97" name="正方形/長方形 96"/>
          <p:cNvSpPr/>
          <p:nvPr/>
        </p:nvSpPr>
        <p:spPr>
          <a:xfrm>
            <a:off x="4495800" y="1412424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He+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 in </a:t>
            </a:r>
            <a:r>
              <a:rPr kumimoji="0" lang="en-US" altLang="ja-JP" sz="2400" kern="0" baseline="30000" dirty="0" smtClean="0">
                <a:solidFill>
                  <a:srgbClr val="E5FFFF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kumimoji="0" lang="en-US" altLang="ja-JP" sz="2400" kern="0" dirty="0" smtClean="0">
                <a:solidFill>
                  <a:srgbClr val="E5FFFF"/>
                </a:solidFill>
                <a:latin typeface="Arial" pitchFamily="34" charset="0"/>
                <a:cs typeface="Arial" pitchFamily="34" charset="0"/>
              </a:rPr>
              <a:t>Be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4499525" y="1775936"/>
            <a:ext cx="20697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Li+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kumimoji="0" lang="en-US" altLang="ja-JP" sz="2400" kern="0" dirty="0" smtClean="0">
                <a:solidFill>
                  <a:srgbClr val="E5FFFF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kumimoji="0" lang="en-US" altLang="ja-JP" sz="2400" kern="0" baseline="30000" dirty="0" smtClean="0">
                <a:solidFill>
                  <a:srgbClr val="E5FFFF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kumimoji="0" lang="en-US" altLang="ja-JP" sz="2400" kern="0" dirty="0" smtClean="0">
                <a:solidFill>
                  <a:srgbClr val="E5FFFF"/>
                </a:solidFill>
                <a:latin typeface="Arial" pitchFamily="34" charset="0"/>
                <a:cs typeface="Arial" pitchFamily="34" charset="0"/>
              </a:rPr>
              <a:t>B</a:t>
            </a:r>
            <a:endParaRPr lang="ja-JP" altLang="en-US" dirty="0">
              <a:solidFill>
                <a:srgbClr val="E5FFFF"/>
              </a:solidFill>
            </a:endParaRPr>
          </a:p>
          <a:p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99" name="Line 145"/>
          <p:cNvSpPr>
            <a:spLocks noChangeShapeType="1"/>
          </p:cNvSpPr>
          <p:nvPr/>
        </p:nvSpPr>
        <p:spPr bwMode="auto">
          <a:xfrm>
            <a:off x="1429785" y="2512523"/>
            <a:ext cx="600075" cy="0"/>
          </a:xfrm>
          <a:prstGeom prst="line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00" name="Oval 59"/>
          <p:cNvSpPr>
            <a:spLocks noChangeArrowheads="1"/>
          </p:cNvSpPr>
          <p:nvPr/>
        </p:nvSpPr>
        <p:spPr bwMode="auto">
          <a:xfrm>
            <a:off x="6112201" y="2824419"/>
            <a:ext cx="612000" cy="6120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01" name="Oval 102"/>
          <p:cNvSpPr>
            <a:spLocks noChangeAspect="1" noChangeArrowheads="1"/>
          </p:cNvSpPr>
          <p:nvPr/>
        </p:nvSpPr>
        <p:spPr bwMode="auto">
          <a:xfrm>
            <a:off x="6524669" y="2850923"/>
            <a:ext cx="171450" cy="174063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2000" b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" name="Oval 103"/>
          <p:cNvSpPr>
            <a:spLocks noChangeAspect="1" noChangeArrowheads="1"/>
          </p:cNvSpPr>
          <p:nvPr/>
        </p:nvSpPr>
        <p:spPr bwMode="auto">
          <a:xfrm>
            <a:off x="6162301" y="3239795"/>
            <a:ext cx="171450" cy="174063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20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3" name="Oval 31"/>
          <p:cNvSpPr>
            <a:spLocks noChangeAspect="1" noChangeArrowheads="1"/>
          </p:cNvSpPr>
          <p:nvPr/>
        </p:nvSpPr>
        <p:spPr bwMode="auto">
          <a:xfrm>
            <a:off x="6252741" y="2954043"/>
            <a:ext cx="339725" cy="3378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4" name="Line 145"/>
          <p:cNvSpPr>
            <a:spLocks noChangeShapeType="1"/>
          </p:cNvSpPr>
          <p:nvPr/>
        </p:nvSpPr>
        <p:spPr bwMode="auto">
          <a:xfrm>
            <a:off x="6603617" y="3128321"/>
            <a:ext cx="322004" cy="12244"/>
          </a:xfrm>
          <a:prstGeom prst="line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05" name="Line 145"/>
          <p:cNvSpPr>
            <a:spLocks noChangeShapeType="1"/>
          </p:cNvSpPr>
          <p:nvPr/>
        </p:nvSpPr>
        <p:spPr bwMode="auto">
          <a:xfrm flipV="1">
            <a:off x="3156550" y="2692210"/>
            <a:ext cx="273705" cy="0"/>
          </a:xfrm>
          <a:prstGeom prst="line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02800" y="1442267"/>
            <a:ext cx="2041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Ito et al</a:t>
            </a:r>
            <a:r>
              <a:rPr lang="en-US" altLang="ja-JP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. Y. K-E et al.</a:t>
            </a:r>
            <a:endParaRPr lang="en-US" altLang="ja-JP" sz="160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0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5"/>
          <p:cNvSpPr>
            <a:spLocks noChangeArrowheads="1"/>
          </p:cNvSpPr>
          <p:nvPr/>
        </p:nvSpPr>
        <p:spPr bwMode="auto">
          <a:xfrm>
            <a:off x="5615115" y="3231290"/>
            <a:ext cx="1008112" cy="648072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4" name="Oval 35"/>
          <p:cNvSpPr>
            <a:spLocks noChangeArrowheads="1"/>
          </p:cNvSpPr>
          <p:nvPr/>
        </p:nvSpPr>
        <p:spPr bwMode="auto">
          <a:xfrm>
            <a:off x="5810641" y="5457373"/>
            <a:ext cx="1008112" cy="993122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5" name="Oval 36"/>
          <p:cNvSpPr>
            <a:spLocks noChangeAspect="1" noChangeArrowheads="1"/>
          </p:cNvSpPr>
          <p:nvPr/>
        </p:nvSpPr>
        <p:spPr bwMode="auto">
          <a:xfrm>
            <a:off x="5924746" y="5657432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Oval 37"/>
          <p:cNvSpPr>
            <a:spLocks noChangeAspect="1" noChangeArrowheads="1"/>
          </p:cNvSpPr>
          <p:nvPr/>
        </p:nvSpPr>
        <p:spPr bwMode="auto">
          <a:xfrm>
            <a:off x="6313341" y="5729774"/>
            <a:ext cx="433691" cy="44487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0" name="Oval 36"/>
          <p:cNvSpPr>
            <a:spLocks noChangeAspect="1" noChangeArrowheads="1"/>
          </p:cNvSpPr>
          <p:nvPr/>
        </p:nvSpPr>
        <p:spPr bwMode="auto">
          <a:xfrm>
            <a:off x="5831139" y="3273318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" name="Oval 102"/>
          <p:cNvSpPr>
            <a:spLocks noChangeAspect="1" noChangeArrowheads="1"/>
          </p:cNvSpPr>
          <p:nvPr/>
        </p:nvSpPr>
        <p:spPr bwMode="auto">
          <a:xfrm>
            <a:off x="6407203" y="3444372"/>
            <a:ext cx="231014" cy="23453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" name="Oval 102"/>
          <p:cNvSpPr>
            <a:spLocks noChangeAspect="1" noChangeArrowheads="1"/>
          </p:cNvSpPr>
          <p:nvPr/>
        </p:nvSpPr>
        <p:spPr bwMode="auto">
          <a:xfrm>
            <a:off x="5600125" y="3447314"/>
            <a:ext cx="231014" cy="23453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" name="Oval 37"/>
          <p:cNvSpPr>
            <a:spLocks noChangeAspect="1" noChangeArrowheads="1"/>
          </p:cNvSpPr>
          <p:nvPr/>
        </p:nvSpPr>
        <p:spPr bwMode="auto">
          <a:xfrm>
            <a:off x="6839251" y="3345326"/>
            <a:ext cx="433691" cy="44487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585335" y="2378128"/>
            <a:ext cx="1624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kumimoji="0" lang="en-US" altLang="ja-JP" sz="24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He+</a:t>
            </a:r>
            <a:r>
              <a:rPr kumimoji="0" lang="en-US" altLang="ja-JP" sz="2400" kern="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en-US" altLang="ja-JP" sz="24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 </a:t>
            </a:r>
          </a:p>
          <a:p>
            <a:r>
              <a:rPr kumimoji="0" lang="en-US" altLang="ja-JP" sz="24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resonance</a:t>
            </a:r>
            <a:endParaRPr lang="ja-JP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flipV="1">
            <a:off x="6115072" y="4267200"/>
            <a:ext cx="394914" cy="90125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184827" y="3886352"/>
            <a:ext cx="13548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Li(3/2</a:t>
            </a:r>
            <a:r>
              <a:rPr kumimoji="0" lang="en-US" altLang="ja-JP" sz="2400" kern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ja-JP" altLang="en-US" sz="2400" baseline="30000" dirty="0">
              <a:solidFill>
                <a:schemeClr val="tx2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779076" y="5988830"/>
            <a:ext cx="106952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kumimoji="0" lang="en-US" altLang="ja-JP" sz="24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Li(</a:t>
            </a:r>
            <a:r>
              <a:rPr kumimoji="0" lang="en-US" altLang="ja-JP" sz="2400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gs</a:t>
            </a:r>
            <a:r>
              <a:rPr kumimoji="0" lang="en-US" altLang="ja-JP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ja-JP" altLang="en-US" sz="2400" baseline="30000" dirty="0">
              <a:solidFill>
                <a:schemeClr val="tx2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10600" cy="1143000"/>
          </a:xfrm>
        </p:spPr>
        <p:txBody>
          <a:bodyPr/>
          <a:lstStyle/>
          <a:p>
            <a:r>
              <a:rPr lang="en-US" altLang="ja-JP" baseline="30000" dirty="0"/>
              <a:t>6</a:t>
            </a:r>
            <a:r>
              <a:rPr lang="en-US" altLang="ja-JP" dirty="0"/>
              <a:t>He+</a:t>
            </a:r>
            <a:r>
              <a:rPr lang="en-US" altLang="ja-JP" baseline="30000" dirty="0"/>
              <a:t>3</a:t>
            </a:r>
            <a:r>
              <a:rPr lang="en-US" altLang="ja-JP" dirty="0"/>
              <a:t>H cluster </a:t>
            </a:r>
            <a:r>
              <a:rPr lang="en-US" altLang="ja-JP" dirty="0" smtClean="0"/>
              <a:t>resonances </a:t>
            </a:r>
            <a:r>
              <a:rPr lang="en-US" altLang="ja-JP" dirty="0"/>
              <a:t>in 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Li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453217" y="1443340"/>
            <a:ext cx="3965230" cy="5230049"/>
            <a:chOff x="4873970" y="1399351"/>
            <a:chExt cx="3965230" cy="5230049"/>
          </a:xfrm>
        </p:grpSpPr>
        <p:sp>
          <p:nvSpPr>
            <p:cNvPr id="29" name="正方形/長方形 28"/>
            <p:cNvSpPr/>
            <p:nvPr/>
          </p:nvSpPr>
          <p:spPr>
            <a:xfrm>
              <a:off x="4873970" y="1399351"/>
              <a:ext cx="29523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altLang="ja-JP" sz="2400" i="0" u="none" strike="noStrike" kern="0" cap="none" spc="0" normalizeH="0" baseline="3000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9</a:t>
              </a:r>
              <a:r>
                <a:rPr kumimoji="0" lang="en-US" altLang="ja-JP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</a:t>
              </a:r>
              <a:r>
                <a:rPr kumimoji="0" lang="en-US" altLang="ja-JP" sz="2400" kern="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: energy levels(calculation) </a:t>
              </a:r>
              <a:endParaRPr kumimoji="0" lang="en-US" altLang="ja-JP" sz="2400" kern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873970" y="2259142"/>
              <a:ext cx="3965230" cy="4370258"/>
              <a:chOff x="4143372" y="2259142"/>
              <a:chExt cx="4676082" cy="4370258"/>
            </a:xfrm>
          </p:grpSpPr>
          <p:graphicFrame>
            <p:nvGraphicFramePr>
              <p:cNvPr id="20" name="グラフ 1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1206390"/>
                  </p:ext>
                </p:extLst>
              </p:nvPr>
            </p:nvGraphicFramePr>
            <p:xfrm>
              <a:off x="4143372" y="2259142"/>
              <a:ext cx="4673110" cy="437025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2" name="正方形/長方形 21"/>
              <p:cNvSpPr/>
              <p:nvPr/>
            </p:nvSpPr>
            <p:spPr>
              <a:xfrm>
                <a:off x="4603252" y="3067433"/>
                <a:ext cx="62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en-US" altLang="ja-JP" sz="20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1/2-</a:t>
                </a:r>
                <a:endParaRPr lang="ja-JP" altLang="en-US" sz="2000" dirty="0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5325633" y="3025598"/>
                <a:ext cx="62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en-US" altLang="ja-JP" sz="20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3/2-</a:t>
                </a:r>
                <a:endParaRPr lang="ja-JP" altLang="en-US" sz="2000" dirty="0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6170420" y="2607212"/>
                <a:ext cx="62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en-US" altLang="ja-JP" sz="20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5/2-</a:t>
                </a:r>
                <a:endParaRPr lang="ja-JP" altLang="en-US" sz="2000" dirty="0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7531158" y="2632587"/>
                <a:ext cx="6254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en-US" altLang="ja-JP" sz="20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7/2-</a:t>
                </a:r>
                <a:endParaRPr lang="ja-JP" altLang="en-US" sz="2000" dirty="0"/>
              </a:p>
            </p:txBody>
          </p:sp>
          <p:sp>
            <p:nvSpPr>
              <p:cNvPr id="26" name="円/楕円 25"/>
              <p:cNvSpPr/>
              <p:nvPr/>
            </p:nvSpPr>
            <p:spPr>
              <a:xfrm rot="20899179">
                <a:off x="4455115" y="2656792"/>
                <a:ext cx="4032448" cy="1056119"/>
              </a:xfrm>
              <a:prstGeom prst="ellipse">
                <a:avLst/>
              </a:prstGeom>
              <a:noFill/>
              <a:ln w="6350">
                <a:solidFill>
                  <a:srgbClr val="FF61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6101175" y="3638490"/>
                <a:ext cx="25504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en-US" altLang="ja-JP" sz="2000" kern="0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kumimoji="0" lang="en-US" altLang="ja-JP" sz="20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He+</a:t>
                </a:r>
                <a:r>
                  <a:rPr kumimoji="0" lang="en-US" altLang="ja-JP" sz="2000" kern="0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kumimoji="0" lang="en-US" altLang="ja-JP" sz="20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kumimoji="0" lang="ja-JP" altLang="en-US" sz="20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altLang="ja-JP" sz="20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threshold</a:t>
                </a:r>
                <a:endParaRPr lang="ja-JP" altLang="en-US" sz="2000" dirty="0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5803115" y="5498401"/>
                <a:ext cx="9436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en-US" altLang="ja-JP" sz="24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3/2-</a:t>
                </a:r>
                <a:r>
                  <a:rPr kumimoji="0" lang="ja-JP" altLang="en-US" sz="24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ja-JP" sz="24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kumimoji="0" lang="en-US" altLang="ja-JP" sz="2400" kern="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g.s</a:t>
                </a:r>
                <a:r>
                  <a:rPr kumimoji="0" lang="en-US" altLang="ja-JP" sz="24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ja-JP" altLang="en-US" sz="2400" dirty="0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7987175" y="3906216"/>
                <a:ext cx="8322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en-US" altLang="ja-JP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J(J+1)</a:t>
                </a:r>
                <a:endParaRPr lang="ja-JP" altLang="en-US" dirty="0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7533532" y="5498401"/>
                <a:ext cx="924668" cy="7078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kumimoji="0" lang="en-US" altLang="ja-JP" sz="4000" kern="0" baseline="30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r>
                  <a:rPr kumimoji="0" lang="en-US" altLang="ja-JP" sz="4000" kern="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Li</a:t>
                </a:r>
                <a:endParaRPr lang="ja-JP" altLang="en-US" sz="4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4925602" y="2265852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MeV</a:t>
              </a:r>
              <a:endParaRPr lang="ja-JP" altLang="en-US" dirty="0"/>
            </a:p>
          </p:txBody>
        </p:sp>
      </p:grpSp>
      <p:cxnSp>
        <p:nvCxnSpPr>
          <p:cNvPr id="33" name="直線矢印コネクタ 32"/>
          <p:cNvCxnSpPr/>
          <p:nvPr/>
        </p:nvCxnSpPr>
        <p:spPr>
          <a:xfrm flipH="1" flipV="1">
            <a:off x="4918962" y="3228840"/>
            <a:ext cx="613507" cy="282693"/>
          </a:xfrm>
          <a:prstGeom prst="straightConnector1">
            <a:avLst/>
          </a:prstGeom>
          <a:ln w="3810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3796536" y="325425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  <a:latin typeface="+mj-lt"/>
              </a:rPr>
              <a:t>K=1/2-</a:t>
            </a:r>
            <a:r>
              <a:rPr lang="en-US" altLang="ja-JP" sz="1600" dirty="0">
                <a:solidFill>
                  <a:srgbClr val="C00000"/>
                </a:solidFill>
                <a:latin typeface="+mj-lt"/>
              </a:rPr>
              <a:t> band 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4122229" y="1810227"/>
            <a:ext cx="2515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14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Y. K-E. et al </a:t>
            </a:r>
          </a:p>
          <a:p>
            <a:r>
              <a:rPr kumimoji="0" lang="en-US" altLang="ja-JP" sz="1400" kern="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PRC.85(12)</a:t>
            </a:r>
          </a:p>
        </p:txBody>
      </p:sp>
    </p:spTree>
    <p:extLst>
      <p:ext uri="{BB962C8B-B14F-4D97-AF65-F5344CB8AC3E}">
        <p14:creationId xmlns:p14="http://schemas.microsoft.com/office/powerpoint/2010/main" val="33215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5"/>
          <p:cNvSpPr>
            <a:spLocks noChangeArrowheads="1"/>
          </p:cNvSpPr>
          <p:nvPr/>
        </p:nvSpPr>
        <p:spPr bwMode="auto">
          <a:xfrm>
            <a:off x="1381838" y="1680484"/>
            <a:ext cx="838338" cy="834116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7" name="Oval 36"/>
          <p:cNvSpPr>
            <a:spLocks noChangeAspect="1" noChangeArrowheads="1"/>
          </p:cNvSpPr>
          <p:nvPr/>
        </p:nvSpPr>
        <p:spPr bwMode="auto">
          <a:xfrm>
            <a:off x="1525854" y="1799786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1363872" y="3385892"/>
            <a:ext cx="1531728" cy="542664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11" name="Oval 36"/>
          <p:cNvSpPr>
            <a:spLocks noChangeAspect="1" noChangeArrowheads="1"/>
          </p:cNvSpPr>
          <p:nvPr/>
        </p:nvSpPr>
        <p:spPr bwMode="auto">
          <a:xfrm>
            <a:off x="1557196" y="3364860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069533" y="3121967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 bond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 flipV="1">
            <a:off x="443484" y="1575038"/>
            <a:ext cx="329830" cy="4320480"/>
          </a:xfrm>
          <a:prstGeom prst="downArrow">
            <a:avLst>
              <a:gd name="adj1" fmla="val 50000"/>
              <a:gd name="adj2" fmla="val 86781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40000"/>
                  <a:lumOff val="60000"/>
                </a:schemeClr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540081" y="1741886"/>
            <a:ext cx="838338" cy="834116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1" name="Oval 36"/>
          <p:cNvSpPr>
            <a:spLocks noChangeAspect="1" noChangeArrowheads="1"/>
          </p:cNvSpPr>
          <p:nvPr/>
        </p:nvSpPr>
        <p:spPr bwMode="auto">
          <a:xfrm>
            <a:off x="5684097" y="1861188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" name="Oval 37"/>
          <p:cNvSpPr>
            <a:spLocks noChangeAspect="1" noChangeArrowheads="1"/>
          </p:cNvSpPr>
          <p:nvPr/>
        </p:nvSpPr>
        <p:spPr bwMode="auto">
          <a:xfrm>
            <a:off x="6580121" y="1945690"/>
            <a:ext cx="433691" cy="44487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247075" y="3908831"/>
            <a:ext cx="1214446" cy="542664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24" name="Oval 36"/>
          <p:cNvSpPr>
            <a:spLocks noChangeAspect="1" noChangeArrowheads="1"/>
          </p:cNvSpPr>
          <p:nvPr/>
        </p:nvSpPr>
        <p:spPr bwMode="auto">
          <a:xfrm>
            <a:off x="5366829" y="3887799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" name="Oval 37"/>
          <p:cNvSpPr>
            <a:spLocks noChangeAspect="1" noChangeArrowheads="1"/>
          </p:cNvSpPr>
          <p:nvPr/>
        </p:nvSpPr>
        <p:spPr bwMode="auto">
          <a:xfrm>
            <a:off x="5919415" y="3959807"/>
            <a:ext cx="433691" cy="44487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857294" y="2414937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kumimoji="0" lang="en-US" altLang="ja-JP" sz="20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</a:t>
            </a:r>
            <a:endParaRPr lang="ja-JP" altLang="en-US" sz="2000" dirty="0">
              <a:solidFill>
                <a:schemeClr val="tx2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506012" y="3085549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NO MO bond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Oval 36"/>
          <p:cNvSpPr>
            <a:spLocks noChangeAspect="1" noChangeArrowheads="1"/>
          </p:cNvSpPr>
          <p:nvPr/>
        </p:nvSpPr>
        <p:spPr bwMode="auto">
          <a:xfrm>
            <a:off x="2181220" y="3352800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" name="Oval 36"/>
          <p:cNvSpPr>
            <a:spLocks noChangeAspect="1" noChangeArrowheads="1"/>
          </p:cNvSpPr>
          <p:nvPr/>
        </p:nvSpPr>
        <p:spPr bwMode="auto">
          <a:xfrm>
            <a:off x="2564754" y="1821240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324901" y="5397467"/>
            <a:ext cx="990977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kumimoji="0" lang="en-US" altLang="ja-JP" sz="32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kumimoji="0" lang="en-US" altLang="ja-JP" sz="32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</a:t>
            </a:r>
            <a:endParaRPr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005608" y="5482313"/>
            <a:ext cx="65594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kumimoji="0" lang="en-US" altLang="ja-JP" sz="32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0" lang="en-US" altLang="ja-JP" sz="32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</a:t>
            </a:r>
            <a:endParaRPr lang="ja-JP" altLang="en-US" sz="3200" dirty="0">
              <a:solidFill>
                <a:schemeClr val="tx2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580121" y="1335412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8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en-US" altLang="ja-JP" sz="28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decoupling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1415921" y="3991472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K=0</a:t>
            </a:r>
            <a:r>
              <a:rPr lang="en-US" altLang="ja-JP" sz="2800" baseline="30000" dirty="0" smtClean="0">
                <a:latin typeface="+mj-lt"/>
              </a:rPr>
              <a:t>+</a:t>
            </a:r>
            <a:r>
              <a:rPr lang="en-US" altLang="ja-JP" sz="2800" baseline="-25000" dirty="0" smtClean="0">
                <a:latin typeface="+mj-lt"/>
              </a:rPr>
              <a:t>2</a:t>
            </a:r>
            <a:r>
              <a:rPr lang="ja-JP" altLang="en-US" dirty="0" smtClean="0">
                <a:latin typeface="+mj-lt"/>
              </a:rPr>
              <a:t>　</a:t>
            </a:r>
            <a:endParaRPr lang="en-US" altLang="ja-JP" dirty="0" smtClean="0">
              <a:latin typeface="+mj-lt"/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1601670" y="5492257"/>
            <a:ext cx="976266" cy="891806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41" name="Oval 36"/>
          <p:cNvSpPr>
            <a:spLocks noChangeAspect="1" noChangeArrowheads="1"/>
          </p:cNvSpPr>
          <p:nvPr/>
        </p:nvSpPr>
        <p:spPr bwMode="auto">
          <a:xfrm>
            <a:off x="1609412" y="5687249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" name="Oval 36"/>
          <p:cNvSpPr>
            <a:spLocks noChangeAspect="1" noChangeArrowheads="1"/>
          </p:cNvSpPr>
          <p:nvPr/>
        </p:nvSpPr>
        <p:spPr bwMode="auto">
          <a:xfrm>
            <a:off x="1990764" y="5675189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546486" y="6108625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+mj-lt"/>
              </a:rPr>
              <a:t>K=0</a:t>
            </a:r>
            <a:r>
              <a:rPr lang="en-US" altLang="ja-JP" sz="2800" baseline="30000" dirty="0" smtClean="0">
                <a:latin typeface="+mj-lt"/>
              </a:rPr>
              <a:t>+</a:t>
            </a:r>
            <a:r>
              <a:rPr lang="en-US" altLang="ja-JP" sz="2800" baseline="-25000" dirty="0" smtClean="0">
                <a:latin typeface="+mj-lt"/>
              </a:rPr>
              <a:t>1</a:t>
            </a:r>
            <a:r>
              <a:rPr lang="ja-JP" altLang="en-US" sz="2800" dirty="0" smtClean="0">
                <a:latin typeface="+mj-lt"/>
              </a:rPr>
              <a:t>　</a:t>
            </a:r>
            <a:endParaRPr lang="en-US" altLang="ja-JP" sz="2800" dirty="0" smtClean="0">
              <a:latin typeface="+mj-lt"/>
            </a:endParaRPr>
          </a:p>
        </p:txBody>
      </p:sp>
      <p:sp>
        <p:nvSpPr>
          <p:cNvPr id="44" name="Oval 35"/>
          <p:cNvSpPr>
            <a:spLocks noChangeArrowheads="1"/>
          </p:cNvSpPr>
          <p:nvPr/>
        </p:nvSpPr>
        <p:spPr bwMode="auto">
          <a:xfrm>
            <a:off x="5805719" y="5619610"/>
            <a:ext cx="767826" cy="77972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00"/>
              </a:solidFill>
            </a:endParaRPr>
          </a:p>
        </p:txBody>
      </p:sp>
      <p:sp>
        <p:nvSpPr>
          <p:cNvPr id="45" name="Oval 36"/>
          <p:cNvSpPr>
            <a:spLocks noChangeAspect="1" noChangeArrowheads="1"/>
          </p:cNvSpPr>
          <p:nvPr/>
        </p:nvSpPr>
        <p:spPr bwMode="auto">
          <a:xfrm>
            <a:off x="5825755" y="5751258"/>
            <a:ext cx="567866" cy="58251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" name="Oval 37"/>
          <p:cNvSpPr>
            <a:spLocks noChangeAspect="1" noChangeArrowheads="1"/>
          </p:cNvSpPr>
          <p:nvPr/>
        </p:nvSpPr>
        <p:spPr bwMode="auto">
          <a:xfrm>
            <a:off x="6113787" y="5823266"/>
            <a:ext cx="433691" cy="44487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5202070" y="5895274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3/2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baseline="-25000" dirty="0" smtClean="0">
                <a:latin typeface="+mj-lt"/>
              </a:rPr>
              <a:t>1</a:t>
            </a:r>
            <a:r>
              <a:rPr lang="ja-JP" altLang="en-US" dirty="0" smtClean="0">
                <a:latin typeface="+mj-lt"/>
              </a:rPr>
              <a:t>　</a:t>
            </a:r>
            <a:endParaRPr lang="en-US" altLang="ja-JP" dirty="0" smtClean="0">
              <a:latin typeface="+mj-lt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166314" y="1886817"/>
            <a:ext cx="159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K=0</a:t>
            </a:r>
            <a:r>
              <a:rPr lang="en-US" altLang="ja-JP" sz="2800" baseline="30000" dirty="0" smtClean="0"/>
              <a:t>+</a:t>
            </a:r>
            <a:r>
              <a:rPr lang="en-US" altLang="ja-JP" sz="2800" baseline="-25000" dirty="0" smtClean="0"/>
              <a:t>3,4?</a:t>
            </a:r>
            <a:r>
              <a:rPr lang="ja-JP" altLang="en-US" dirty="0" smtClean="0"/>
              <a:t>　</a:t>
            </a:r>
            <a:endParaRPr lang="en-US" altLang="ja-JP" dirty="0" smtClean="0"/>
          </a:p>
        </p:txBody>
      </p:sp>
      <p:sp>
        <p:nvSpPr>
          <p:cNvPr id="49" name="正方形/長方形 48"/>
          <p:cNvSpPr/>
          <p:nvPr/>
        </p:nvSpPr>
        <p:spPr>
          <a:xfrm>
            <a:off x="6622696" y="6068324"/>
            <a:ext cx="1675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err="1" smtClean="0">
                <a:solidFill>
                  <a:schemeClr val="tx2"/>
                </a:solidFill>
                <a:latin typeface="+mj-lt"/>
              </a:rPr>
              <a:t>g.s</a:t>
            </a:r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(3/2</a:t>
            </a:r>
            <a:r>
              <a:rPr lang="en-US" altLang="ja-JP" sz="2800" baseline="30000" dirty="0" smtClean="0">
                <a:solidFill>
                  <a:schemeClr val="tx2"/>
                </a:solidFill>
                <a:latin typeface="+mj-lt"/>
              </a:rPr>
              <a:t>-</a:t>
            </a:r>
            <a:r>
              <a:rPr lang="en-US" altLang="ja-JP" sz="2800" baseline="-25000" dirty="0" smtClean="0">
                <a:solidFill>
                  <a:schemeClr val="tx2"/>
                </a:solidFill>
                <a:latin typeface="+mj-lt"/>
              </a:rPr>
              <a:t>1</a:t>
            </a:r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)</a:t>
            </a:r>
            <a:endParaRPr lang="ja-JP" alt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7447763" y="1833308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K=1/2</a:t>
            </a:r>
            <a:r>
              <a:rPr lang="en-US" altLang="ja-JP" sz="2800" baseline="30000" dirty="0" smtClean="0">
                <a:solidFill>
                  <a:schemeClr val="tx2"/>
                </a:solidFill>
                <a:latin typeface="+mj-lt"/>
              </a:rPr>
              <a:t>-</a:t>
            </a:r>
            <a:endParaRPr lang="ja-JP" alt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960500" y="1222525"/>
            <a:ext cx="3733800" cy="5491839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4929961" y="1222525"/>
            <a:ext cx="3915900" cy="549184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475067" y="2253151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(3/2</a:t>
            </a:r>
            <a:r>
              <a:rPr lang="en-US" altLang="ja-JP" sz="2800" baseline="30000" dirty="0" smtClean="0">
                <a:solidFill>
                  <a:schemeClr val="tx2"/>
                </a:solidFill>
                <a:latin typeface="+mj-lt"/>
              </a:rPr>
              <a:t>-</a:t>
            </a:r>
            <a:r>
              <a:rPr lang="en-US" altLang="ja-JP" sz="2800" baseline="-25000" dirty="0" smtClean="0">
                <a:solidFill>
                  <a:schemeClr val="tx2"/>
                </a:solidFill>
                <a:latin typeface="+mj-lt"/>
              </a:rPr>
              <a:t>3</a:t>
            </a:r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)</a:t>
            </a:r>
            <a:endParaRPr lang="ja-JP" alt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禁止 7"/>
          <p:cNvSpPr>
            <a:spLocks noChangeAspect="1"/>
          </p:cNvSpPr>
          <p:nvPr/>
        </p:nvSpPr>
        <p:spPr>
          <a:xfrm>
            <a:off x="5052527" y="3394264"/>
            <a:ext cx="1634708" cy="1634708"/>
          </a:xfrm>
          <a:prstGeom prst="noSmoking">
            <a:avLst>
              <a:gd name="adj" fmla="val 9069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フリーフォーム 35"/>
          <p:cNvSpPr/>
          <p:nvPr/>
        </p:nvSpPr>
        <p:spPr>
          <a:xfrm>
            <a:off x="2633564" y="3969747"/>
            <a:ext cx="1100138" cy="702767"/>
          </a:xfrm>
          <a:custGeom>
            <a:avLst/>
            <a:gdLst>
              <a:gd name="connsiteX0" fmla="*/ 0 w 1100138"/>
              <a:gd name="connsiteY0" fmla="*/ 0 h 800100"/>
              <a:gd name="connsiteX1" fmla="*/ 285750 w 1100138"/>
              <a:gd name="connsiteY1" fmla="*/ 657225 h 800100"/>
              <a:gd name="connsiteX2" fmla="*/ 600075 w 1100138"/>
              <a:gd name="connsiteY2" fmla="*/ 800100 h 800100"/>
              <a:gd name="connsiteX3" fmla="*/ 871538 w 1100138"/>
              <a:gd name="connsiteY3" fmla="*/ 657225 h 800100"/>
              <a:gd name="connsiteX4" fmla="*/ 1100138 w 1100138"/>
              <a:gd name="connsiteY4" fmla="*/ 42863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138" h="800100">
                <a:moveTo>
                  <a:pt x="0" y="0"/>
                </a:moveTo>
                <a:cubicBezTo>
                  <a:pt x="92869" y="261937"/>
                  <a:pt x="185738" y="523875"/>
                  <a:pt x="285750" y="657225"/>
                </a:cubicBezTo>
                <a:cubicBezTo>
                  <a:pt x="385762" y="790575"/>
                  <a:pt x="502444" y="800100"/>
                  <a:pt x="600075" y="800100"/>
                </a:cubicBezTo>
                <a:cubicBezTo>
                  <a:pt x="697706" y="800100"/>
                  <a:pt x="788194" y="783431"/>
                  <a:pt x="871538" y="657225"/>
                </a:cubicBezTo>
                <a:cubicBezTo>
                  <a:pt x="954882" y="531019"/>
                  <a:pt x="1027510" y="286941"/>
                  <a:pt x="1100138" y="42863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/>
        </p:nvSpPr>
        <p:spPr>
          <a:xfrm flipH="1">
            <a:off x="3471862" y="3959985"/>
            <a:ext cx="1100138" cy="702767"/>
          </a:xfrm>
          <a:custGeom>
            <a:avLst/>
            <a:gdLst>
              <a:gd name="connsiteX0" fmla="*/ 0 w 1100138"/>
              <a:gd name="connsiteY0" fmla="*/ 0 h 800100"/>
              <a:gd name="connsiteX1" fmla="*/ 285750 w 1100138"/>
              <a:gd name="connsiteY1" fmla="*/ 657225 h 800100"/>
              <a:gd name="connsiteX2" fmla="*/ 600075 w 1100138"/>
              <a:gd name="connsiteY2" fmla="*/ 800100 h 800100"/>
              <a:gd name="connsiteX3" fmla="*/ 871538 w 1100138"/>
              <a:gd name="connsiteY3" fmla="*/ 657225 h 800100"/>
              <a:gd name="connsiteX4" fmla="*/ 1100138 w 1100138"/>
              <a:gd name="connsiteY4" fmla="*/ 42863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138" h="800100">
                <a:moveTo>
                  <a:pt x="0" y="0"/>
                </a:moveTo>
                <a:cubicBezTo>
                  <a:pt x="92869" y="261937"/>
                  <a:pt x="185738" y="523875"/>
                  <a:pt x="285750" y="657225"/>
                </a:cubicBezTo>
                <a:cubicBezTo>
                  <a:pt x="385762" y="790575"/>
                  <a:pt x="502444" y="800100"/>
                  <a:pt x="600075" y="800100"/>
                </a:cubicBezTo>
                <a:cubicBezTo>
                  <a:pt x="697706" y="800100"/>
                  <a:pt x="788194" y="783431"/>
                  <a:pt x="871538" y="657225"/>
                </a:cubicBezTo>
                <a:cubicBezTo>
                  <a:pt x="954882" y="531019"/>
                  <a:pt x="1027510" y="286941"/>
                  <a:pt x="1100138" y="42863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3355660" y="3733800"/>
            <a:ext cx="630140" cy="61393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>
            <a:off x="2728649" y="4200737"/>
            <a:ext cx="167223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02"/>
          <p:cNvSpPr>
            <a:spLocks noChangeAspect="1" noChangeArrowheads="1"/>
          </p:cNvSpPr>
          <p:nvPr/>
        </p:nvSpPr>
        <p:spPr bwMode="auto">
          <a:xfrm>
            <a:off x="3820060" y="4059963"/>
            <a:ext cx="231014" cy="23453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0" name="Oval 102"/>
          <p:cNvSpPr>
            <a:spLocks noChangeAspect="1" noChangeArrowheads="1"/>
          </p:cNvSpPr>
          <p:nvPr/>
        </p:nvSpPr>
        <p:spPr bwMode="auto">
          <a:xfrm>
            <a:off x="3108051" y="4076468"/>
            <a:ext cx="231014" cy="23453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992655" y="4682173"/>
            <a:ext cx="410690" cy="43704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chemeClr val="tx2"/>
                </a:solidFill>
                <a:latin typeface="Symbol" pitchFamily="18" charset="2"/>
              </a:rPr>
              <a:t>a</a:t>
            </a:r>
            <a:endParaRPr lang="en-US" altLang="ja-JP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804030" y="4682173"/>
            <a:ext cx="410690" cy="43704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chemeClr val="tx2"/>
                </a:solidFill>
                <a:latin typeface="Symbol" pitchFamily="18" charset="2"/>
              </a:rPr>
              <a:t>a</a:t>
            </a:r>
            <a:endParaRPr lang="en-US" altLang="ja-JP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" name="フリーフォーム 63"/>
          <p:cNvSpPr/>
          <p:nvPr/>
        </p:nvSpPr>
        <p:spPr>
          <a:xfrm>
            <a:off x="6954775" y="3901699"/>
            <a:ext cx="1100138" cy="702767"/>
          </a:xfrm>
          <a:custGeom>
            <a:avLst/>
            <a:gdLst>
              <a:gd name="connsiteX0" fmla="*/ 0 w 1100138"/>
              <a:gd name="connsiteY0" fmla="*/ 0 h 800100"/>
              <a:gd name="connsiteX1" fmla="*/ 285750 w 1100138"/>
              <a:gd name="connsiteY1" fmla="*/ 657225 h 800100"/>
              <a:gd name="connsiteX2" fmla="*/ 600075 w 1100138"/>
              <a:gd name="connsiteY2" fmla="*/ 800100 h 800100"/>
              <a:gd name="connsiteX3" fmla="*/ 871538 w 1100138"/>
              <a:gd name="connsiteY3" fmla="*/ 657225 h 800100"/>
              <a:gd name="connsiteX4" fmla="*/ 1100138 w 1100138"/>
              <a:gd name="connsiteY4" fmla="*/ 42863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138" h="800100">
                <a:moveTo>
                  <a:pt x="0" y="0"/>
                </a:moveTo>
                <a:cubicBezTo>
                  <a:pt x="92869" y="261937"/>
                  <a:pt x="185738" y="523875"/>
                  <a:pt x="285750" y="657225"/>
                </a:cubicBezTo>
                <a:cubicBezTo>
                  <a:pt x="385762" y="790575"/>
                  <a:pt x="502444" y="800100"/>
                  <a:pt x="600075" y="800100"/>
                </a:cubicBezTo>
                <a:cubicBezTo>
                  <a:pt x="697706" y="800100"/>
                  <a:pt x="788194" y="783431"/>
                  <a:pt x="871538" y="657225"/>
                </a:cubicBezTo>
                <a:cubicBezTo>
                  <a:pt x="954882" y="531019"/>
                  <a:pt x="1027510" y="286941"/>
                  <a:pt x="1100138" y="42863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/>
          <p:cNvSpPr/>
          <p:nvPr/>
        </p:nvSpPr>
        <p:spPr>
          <a:xfrm flipH="1">
            <a:off x="7851931" y="3866704"/>
            <a:ext cx="850649" cy="317908"/>
          </a:xfrm>
          <a:custGeom>
            <a:avLst/>
            <a:gdLst>
              <a:gd name="connsiteX0" fmla="*/ 0 w 1100138"/>
              <a:gd name="connsiteY0" fmla="*/ 0 h 800100"/>
              <a:gd name="connsiteX1" fmla="*/ 285750 w 1100138"/>
              <a:gd name="connsiteY1" fmla="*/ 657225 h 800100"/>
              <a:gd name="connsiteX2" fmla="*/ 600075 w 1100138"/>
              <a:gd name="connsiteY2" fmla="*/ 800100 h 800100"/>
              <a:gd name="connsiteX3" fmla="*/ 871538 w 1100138"/>
              <a:gd name="connsiteY3" fmla="*/ 657225 h 800100"/>
              <a:gd name="connsiteX4" fmla="*/ 1100138 w 1100138"/>
              <a:gd name="connsiteY4" fmla="*/ 42863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138" h="800100">
                <a:moveTo>
                  <a:pt x="0" y="0"/>
                </a:moveTo>
                <a:cubicBezTo>
                  <a:pt x="92869" y="261937"/>
                  <a:pt x="185738" y="523875"/>
                  <a:pt x="285750" y="657225"/>
                </a:cubicBezTo>
                <a:cubicBezTo>
                  <a:pt x="385762" y="790575"/>
                  <a:pt x="502444" y="800100"/>
                  <a:pt x="600075" y="800100"/>
                </a:cubicBezTo>
                <a:cubicBezTo>
                  <a:pt x="697706" y="800100"/>
                  <a:pt x="788194" y="783431"/>
                  <a:pt x="871538" y="657225"/>
                </a:cubicBezTo>
                <a:cubicBezTo>
                  <a:pt x="954882" y="531019"/>
                  <a:pt x="1027510" y="286941"/>
                  <a:pt x="1100138" y="42863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7594656" y="3495234"/>
            <a:ext cx="630140" cy="61393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コネクタ 66"/>
          <p:cNvCxnSpPr/>
          <p:nvPr/>
        </p:nvCxnSpPr>
        <p:spPr>
          <a:xfrm flipV="1">
            <a:off x="7107364" y="3953033"/>
            <a:ext cx="1033061" cy="631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102"/>
          <p:cNvSpPr>
            <a:spLocks noChangeAspect="1" noChangeArrowheads="1"/>
          </p:cNvSpPr>
          <p:nvPr/>
        </p:nvSpPr>
        <p:spPr bwMode="auto">
          <a:xfrm>
            <a:off x="7570483" y="3863293"/>
            <a:ext cx="231014" cy="23453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9" name="Oval 102"/>
          <p:cNvSpPr>
            <a:spLocks noChangeAspect="1" noChangeArrowheads="1"/>
          </p:cNvSpPr>
          <p:nvPr/>
        </p:nvSpPr>
        <p:spPr bwMode="auto">
          <a:xfrm>
            <a:off x="7243039" y="3860220"/>
            <a:ext cx="231014" cy="23453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32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313866" y="4614125"/>
            <a:ext cx="410690" cy="43704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chemeClr val="tx2"/>
                </a:solidFill>
                <a:latin typeface="Symbol" pitchFamily="18" charset="2"/>
              </a:rPr>
              <a:t>a</a:t>
            </a:r>
            <a:endParaRPr lang="en-US" altLang="ja-JP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8188559" y="4614125"/>
            <a:ext cx="284052" cy="43704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t</a:t>
            </a:r>
            <a:endParaRPr lang="en-US" altLang="ja-JP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3025255" y="1291050"/>
            <a:ext cx="283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en-US" altLang="ja-JP" sz="24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luster resonances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6079376" y="2444934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kern="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kumimoji="0" lang="en-US" altLang="ja-JP" sz="20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</a:t>
            </a:r>
            <a:endParaRPr lang="ja-JP" altLang="en-US" sz="2000" dirty="0">
              <a:solidFill>
                <a:schemeClr val="tx2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43000"/>
          </a:xfrm>
        </p:spPr>
        <p:txBody>
          <a:bodyPr/>
          <a:lstStyle/>
          <a:p>
            <a:r>
              <a:rPr lang="en-US" altLang="ja-JP" dirty="0"/>
              <a:t>Cluster structures in </a:t>
            </a:r>
            <a:r>
              <a:rPr lang="en-US" altLang="ja-JP" baseline="30000" dirty="0"/>
              <a:t>10</a:t>
            </a:r>
            <a:r>
              <a:rPr lang="en-US" altLang="ja-JP" dirty="0"/>
              <a:t>Be </a:t>
            </a:r>
            <a:r>
              <a:rPr lang="en-US" altLang="ja-JP" dirty="0" smtClean="0"/>
              <a:t>and </a:t>
            </a:r>
            <a:r>
              <a:rPr lang="en-US" altLang="ja-JP" baseline="30000" dirty="0" smtClean="0"/>
              <a:t>9</a:t>
            </a:r>
            <a:r>
              <a:rPr lang="en-US" altLang="ja-JP" dirty="0" smtClean="0"/>
              <a:t>Li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/>
          <p:cNvSpPr txBox="1">
            <a:spLocks/>
          </p:cNvSpPr>
          <p:nvPr/>
        </p:nvSpPr>
        <p:spPr>
          <a:xfrm>
            <a:off x="990600" y="1371600"/>
            <a:ext cx="8229600" cy="1736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4000" kern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3-1. MO bond in n-rich Be </a:t>
            </a:r>
          </a:p>
          <a:p>
            <a:pPr algn="l"/>
            <a:r>
              <a:rPr lang="en-US" altLang="ja-JP" sz="4000" kern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sz="4000" kern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 &amp; vanishing of magic number</a:t>
            </a:r>
          </a:p>
          <a:p>
            <a:pPr algn="l"/>
            <a:endParaRPr lang="en-US" altLang="ja-JP" sz="4000" kern="0" dirty="0" smtClean="0"/>
          </a:p>
          <a:p>
            <a:pPr algn="l"/>
            <a:r>
              <a:rPr lang="en-US" altLang="ja-JP" sz="4000" kern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3-2. Cluster resonances</a:t>
            </a:r>
          </a:p>
          <a:p>
            <a:pPr algn="l"/>
            <a:endParaRPr lang="en-US" altLang="ja-JP" sz="4000" kern="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l"/>
            <a:endParaRPr lang="en-US" altLang="ja-JP" sz="4000" kern="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ja-JP" sz="4000" kern="0" dirty="0" smtClean="0"/>
              <a:t>3-3. Linear chain in n-rich C</a:t>
            </a:r>
            <a:endParaRPr lang="ja-JP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8363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AutoShape 2"/>
          <p:cNvSpPr>
            <a:spLocks noChangeArrowheads="1"/>
          </p:cNvSpPr>
          <p:nvPr/>
        </p:nvSpPr>
        <p:spPr bwMode="auto">
          <a:xfrm>
            <a:off x="4126469" y="1143000"/>
            <a:ext cx="4874687" cy="5715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kumimoji="0" lang="ja-JP" altLang="en-US" dirty="0">
              <a:solidFill>
                <a:schemeClr val="bg2"/>
              </a:solidFill>
            </a:endParaRPr>
          </a:p>
        </p:txBody>
      </p:sp>
      <p:sp>
        <p:nvSpPr>
          <p:cNvPr id="267" name="Oval 107"/>
          <p:cNvSpPr>
            <a:spLocks noChangeArrowheads="1"/>
          </p:cNvSpPr>
          <p:nvPr/>
        </p:nvSpPr>
        <p:spPr bwMode="auto">
          <a:xfrm>
            <a:off x="4330146" y="2377460"/>
            <a:ext cx="826788" cy="728605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ja-JP" dirty="0"/>
              <a:t>Linear chain state in </a:t>
            </a:r>
            <a:r>
              <a:rPr lang="en-US" altLang="ja-JP" baseline="30000" dirty="0"/>
              <a:t>14</a:t>
            </a:r>
            <a:r>
              <a:rPr lang="en-US" altLang="ja-JP" dirty="0"/>
              <a:t>C*</a:t>
            </a:r>
            <a:endParaRPr kumimoji="1" lang="ja-JP" altLang="en-US" dirty="0"/>
          </a:p>
        </p:txBody>
      </p:sp>
      <p:sp>
        <p:nvSpPr>
          <p:cNvPr id="224" name="Text Box 28"/>
          <p:cNvSpPr txBox="1">
            <a:spLocks noChangeArrowheads="1"/>
          </p:cNvSpPr>
          <p:nvPr/>
        </p:nvSpPr>
        <p:spPr bwMode="auto">
          <a:xfrm>
            <a:off x="4876800" y="1213688"/>
            <a:ext cx="720725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2800" baseline="30000" dirty="0" smtClean="0">
                <a:latin typeface="+mj-lt"/>
              </a:rPr>
              <a:t>14</a:t>
            </a:r>
            <a:r>
              <a:rPr kumimoji="0" lang="en-US" altLang="ja-JP" sz="2800" dirty="0" smtClean="0">
                <a:latin typeface="+mj-lt"/>
              </a:rPr>
              <a:t>C</a:t>
            </a:r>
            <a:endParaRPr kumimoji="0" lang="en-US" altLang="ja-JP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25" name="正方形/長方形 224"/>
          <p:cNvSpPr/>
          <p:nvPr/>
        </p:nvSpPr>
        <p:spPr>
          <a:xfrm>
            <a:off x="5638800" y="1143000"/>
            <a:ext cx="3113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AMD</a:t>
            </a:r>
            <a:r>
              <a:rPr kumimoji="0" lang="ja-JP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　</a:t>
            </a:r>
            <a:r>
              <a:rPr kumimoji="0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by </a:t>
            </a:r>
            <a:r>
              <a:rPr kumimoji="0" lang="en-US" altLang="ja-JP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T.Suhara</a:t>
            </a:r>
            <a:r>
              <a:rPr kumimoji="0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and Y.K-E</a:t>
            </a:r>
            <a:r>
              <a:rPr kumimoji="0" lang="en-US" altLang="ja-JP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</a:t>
            </a:r>
          </a:p>
          <a:p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Phys.Rev.C82:044301,2010. </a:t>
            </a:r>
            <a:endParaRPr kumimoji="0" lang="en-US" altLang="ja-JP" sz="1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3" name="正方形/長方形 232"/>
          <p:cNvSpPr/>
          <p:nvPr/>
        </p:nvSpPr>
        <p:spPr>
          <a:xfrm>
            <a:off x="6553200" y="1676400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latin typeface="+mj-lt"/>
              </a:rPr>
              <a:t>3</a:t>
            </a:r>
            <a:r>
              <a:rPr lang="en-US" altLang="ja-JP" sz="2000" b="1" dirty="0" smtClean="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US" altLang="ja-JP" sz="2000" b="1" dirty="0" smtClean="0">
                <a:solidFill>
                  <a:schemeClr val="tx2"/>
                </a:solidFill>
              </a:rPr>
              <a:t> linear chain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grpSp>
        <p:nvGrpSpPr>
          <p:cNvPr id="234" name="グループ化 233"/>
          <p:cNvGrpSpPr>
            <a:grpSpLocks noChangeAspect="1"/>
          </p:cNvGrpSpPr>
          <p:nvPr/>
        </p:nvGrpSpPr>
        <p:grpSpPr>
          <a:xfrm>
            <a:off x="6096000" y="1981200"/>
            <a:ext cx="2550127" cy="1375709"/>
            <a:chOff x="5908073" y="1714488"/>
            <a:chExt cx="2878769" cy="1553000"/>
          </a:xfrm>
        </p:grpSpPr>
        <p:grpSp>
          <p:nvGrpSpPr>
            <p:cNvPr id="235" name="グループ化 58"/>
            <p:cNvGrpSpPr>
              <a:grpSpLocks noChangeAspect="1"/>
            </p:cNvGrpSpPr>
            <p:nvPr/>
          </p:nvGrpSpPr>
          <p:grpSpPr>
            <a:xfrm>
              <a:off x="5908076" y="1740453"/>
              <a:ext cx="2878770" cy="1527035"/>
              <a:chOff x="6530309" y="2208060"/>
              <a:chExt cx="1813611" cy="962025"/>
            </a:xfrm>
          </p:grpSpPr>
          <p:pic>
            <p:nvPicPr>
              <p:cNvPr id="23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30309" y="2208060"/>
                <a:ext cx="923925" cy="93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29520" y="2208060"/>
                <a:ext cx="914400" cy="962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36" name="正方形/長方形 235"/>
            <p:cNvSpPr/>
            <p:nvPr/>
          </p:nvSpPr>
          <p:spPr>
            <a:xfrm>
              <a:off x="6643702" y="1714488"/>
              <a:ext cx="7783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chemeClr val="bg2"/>
                  </a:solidFill>
                </a:rPr>
                <a:t>proton</a:t>
              </a:r>
              <a:endParaRPr lang="ja-JP" alt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237" name="正方形/長方形 236"/>
            <p:cNvSpPr/>
            <p:nvPr/>
          </p:nvSpPr>
          <p:spPr>
            <a:xfrm>
              <a:off x="7786710" y="1714488"/>
              <a:ext cx="8803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chemeClr val="bg2"/>
                  </a:solidFill>
                </a:rPr>
                <a:t>neutron</a:t>
              </a:r>
              <a:endParaRPr lang="ja-JP" altLang="en-US" sz="1600" dirty="0">
                <a:solidFill>
                  <a:schemeClr val="bg2"/>
                </a:solidFill>
              </a:endParaRPr>
            </a:p>
          </p:txBody>
        </p:sp>
      </p:grpSp>
      <p:sp>
        <p:nvSpPr>
          <p:cNvPr id="241" name="正方形/長方形 240"/>
          <p:cNvSpPr/>
          <p:nvPr/>
        </p:nvSpPr>
        <p:spPr>
          <a:xfrm>
            <a:off x="2667000" y="914400"/>
            <a:ext cx="2268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Neutron-rich</a:t>
            </a:r>
          </a:p>
        </p:txBody>
      </p:sp>
      <p:pic>
        <p:nvPicPr>
          <p:cNvPr id="2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76600"/>
            <a:ext cx="4205169" cy="333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" name="円/楕円 242"/>
          <p:cNvSpPr/>
          <p:nvPr/>
        </p:nvSpPr>
        <p:spPr>
          <a:xfrm>
            <a:off x="7537737" y="3265449"/>
            <a:ext cx="500066" cy="857256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Text Box 28"/>
          <p:cNvSpPr txBox="1">
            <a:spLocks noChangeArrowheads="1"/>
          </p:cNvSpPr>
          <p:nvPr/>
        </p:nvSpPr>
        <p:spPr bwMode="auto">
          <a:xfrm>
            <a:off x="7643834" y="5800740"/>
            <a:ext cx="7207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2800" baseline="30000" dirty="0" smtClean="0">
                <a:solidFill>
                  <a:schemeClr val="bg2"/>
                </a:solidFill>
                <a:latin typeface="+mj-lt"/>
              </a:rPr>
              <a:t>14</a:t>
            </a:r>
            <a:r>
              <a:rPr kumimoji="0" lang="en-US" altLang="ja-JP" sz="2800" dirty="0" smtClean="0">
                <a:solidFill>
                  <a:schemeClr val="bg2"/>
                </a:solidFill>
                <a:latin typeface="+mj-lt"/>
              </a:rPr>
              <a:t>C</a:t>
            </a:r>
            <a:endParaRPr kumimoji="0" lang="en-US" altLang="ja-JP" sz="28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cxnSp>
        <p:nvCxnSpPr>
          <p:cNvPr id="245" name="直線矢印コネクタ 244"/>
          <p:cNvCxnSpPr/>
          <p:nvPr/>
        </p:nvCxnSpPr>
        <p:spPr>
          <a:xfrm>
            <a:off x="5372811" y="3101089"/>
            <a:ext cx="2130783" cy="692370"/>
          </a:xfrm>
          <a:prstGeom prst="straightConnector1">
            <a:avLst/>
          </a:prstGeom>
          <a:ln w="190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正方形/長方形 245"/>
          <p:cNvSpPr/>
          <p:nvPr/>
        </p:nvSpPr>
        <p:spPr>
          <a:xfrm rot="16200000">
            <a:off x="3534095" y="4777256"/>
            <a:ext cx="155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rgbClr val="E5FFFF"/>
                </a:solidFill>
              </a:rPr>
              <a:t>Energy (</a:t>
            </a:r>
            <a:r>
              <a:rPr kumimoji="0" lang="en-US" altLang="ja-JP" dirty="0" err="1" smtClean="0">
                <a:solidFill>
                  <a:srgbClr val="E5FFFF"/>
                </a:solidFill>
              </a:rPr>
              <a:t>Mev</a:t>
            </a:r>
            <a:r>
              <a:rPr kumimoji="0" lang="en-US" altLang="ja-JP" dirty="0" smtClean="0">
                <a:solidFill>
                  <a:srgbClr val="E5FFFF"/>
                </a:solidFill>
              </a:rPr>
              <a:t>)</a:t>
            </a:r>
            <a:endParaRPr lang="ja-JP" altLang="en-US" dirty="0"/>
          </a:p>
        </p:txBody>
      </p:sp>
      <p:sp>
        <p:nvSpPr>
          <p:cNvPr id="135" name="角丸四角形 134"/>
          <p:cNvSpPr/>
          <p:nvPr/>
        </p:nvSpPr>
        <p:spPr>
          <a:xfrm>
            <a:off x="50800" y="1229174"/>
            <a:ext cx="4038600" cy="533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6" name="AutoShape 8"/>
          <p:cNvSpPr>
            <a:spLocks noChangeArrowheads="1"/>
          </p:cNvSpPr>
          <p:nvPr/>
        </p:nvSpPr>
        <p:spPr bwMode="auto">
          <a:xfrm>
            <a:off x="2392214" y="1468709"/>
            <a:ext cx="1143000" cy="5032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3200" baseline="30000" dirty="0" smtClean="0">
                <a:latin typeface="Arial" charset="0"/>
              </a:rPr>
              <a:t>14,16</a:t>
            </a:r>
            <a:r>
              <a:rPr kumimoji="0" lang="en-US" altLang="ja-JP" sz="3200" dirty="0" smtClean="0">
                <a:latin typeface="Arial" charset="0"/>
              </a:rPr>
              <a:t>C</a:t>
            </a:r>
            <a:endParaRPr lang="ja-JP" altLang="en-US" sz="32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55912" y="5269375"/>
            <a:ext cx="725488" cy="727271"/>
            <a:chOff x="2256972" y="5319486"/>
            <a:chExt cx="725488" cy="727271"/>
          </a:xfrm>
        </p:grpSpPr>
        <p:sp>
          <p:nvSpPr>
            <p:cNvPr id="209" name="Oval 12"/>
            <p:cNvSpPr>
              <a:spLocks noChangeAspect="1" noChangeArrowheads="1"/>
            </p:cNvSpPr>
            <p:nvPr/>
          </p:nvSpPr>
          <p:spPr bwMode="auto">
            <a:xfrm>
              <a:off x="2624002" y="5410893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10" name="Oval 13"/>
            <p:cNvSpPr>
              <a:spLocks noChangeAspect="1" noChangeArrowheads="1"/>
            </p:cNvSpPr>
            <p:nvPr/>
          </p:nvSpPr>
          <p:spPr bwMode="auto">
            <a:xfrm>
              <a:off x="2569368" y="5626001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11" name="Oval 14"/>
            <p:cNvSpPr>
              <a:spLocks noChangeAspect="1" noChangeArrowheads="1"/>
            </p:cNvSpPr>
            <p:nvPr/>
          </p:nvSpPr>
          <p:spPr bwMode="auto">
            <a:xfrm>
              <a:off x="2299759" y="5734149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12" name="Oval 15"/>
            <p:cNvSpPr>
              <a:spLocks noChangeAspect="1" noChangeArrowheads="1"/>
            </p:cNvSpPr>
            <p:nvPr/>
          </p:nvSpPr>
          <p:spPr bwMode="auto">
            <a:xfrm>
              <a:off x="2624002" y="5842297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13" name="Oval 16"/>
            <p:cNvSpPr>
              <a:spLocks noChangeAspect="1" noChangeArrowheads="1"/>
            </p:cNvSpPr>
            <p:nvPr/>
          </p:nvSpPr>
          <p:spPr bwMode="auto">
            <a:xfrm>
              <a:off x="2407840" y="5842297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14" name="Oval 17"/>
            <p:cNvSpPr>
              <a:spLocks noChangeAspect="1" noChangeArrowheads="1"/>
            </p:cNvSpPr>
            <p:nvPr/>
          </p:nvSpPr>
          <p:spPr bwMode="auto">
            <a:xfrm>
              <a:off x="2461287" y="5626001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15" name="Oval 18"/>
            <p:cNvSpPr>
              <a:spLocks noChangeAspect="1" noChangeArrowheads="1"/>
            </p:cNvSpPr>
            <p:nvPr/>
          </p:nvSpPr>
          <p:spPr bwMode="auto">
            <a:xfrm>
              <a:off x="2730896" y="5734149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16" name="Oval 19"/>
            <p:cNvSpPr>
              <a:spLocks noChangeAspect="1" noChangeArrowheads="1"/>
            </p:cNvSpPr>
            <p:nvPr/>
          </p:nvSpPr>
          <p:spPr bwMode="auto">
            <a:xfrm>
              <a:off x="2730896" y="5572521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17" name="Oval 20"/>
            <p:cNvSpPr>
              <a:spLocks noChangeAspect="1" noChangeArrowheads="1"/>
            </p:cNvSpPr>
            <p:nvPr/>
          </p:nvSpPr>
          <p:spPr bwMode="auto">
            <a:xfrm>
              <a:off x="2461287" y="5410893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18" name="Oval 21"/>
            <p:cNvSpPr>
              <a:spLocks noChangeAspect="1" noChangeArrowheads="1"/>
            </p:cNvSpPr>
            <p:nvPr/>
          </p:nvSpPr>
          <p:spPr bwMode="auto">
            <a:xfrm>
              <a:off x="2569368" y="5734149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19" name="Oval 22"/>
            <p:cNvSpPr>
              <a:spLocks noChangeAspect="1" noChangeArrowheads="1"/>
            </p:cNvSpPr>
            <p:nvPr/>
          </p:nvSpPr>
          <p:spPr bwMode="auto">
            <a:xfrm>
              <a:off x="2624002" y="5626001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20" name="Oval 23"/>
            <p:cNvSpPr>
              <a:spLocks noChangeAspect="1" noChangeArrowheads="1"/>
            </p:cNvSpPr>
            <p:nvPr/>
          </p:nvSpPr>
          <p:spPr bwMode="auto">
            <a:xfrm>
              <a:off x="2299759" y="5517853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21" name="Oval 24"/>
            <p:cNvSpPr>
              <a:spLocks noChangeAspect="1" noChangeArrowheads="1"/>
            </p:cNvSpPr>
            <p:nvPr/>
          </p:nvSpPr>
          <p:spPr bwMode="auto">
            <a:xfrm>
              <a:off x="2256972" y="5319486"/>
              <a:ext cx="725488" cy="727271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20000"/>
                  </a:srgbClr>
                </a:gs>
                <a:gs pos="100000">
                  <a:srgbClr val="CC99FF">
                    <a:alpha val="35001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</a:endParaRPr>
            </a:p>
          </p:txBody>
        </p:sp>
        <p:sp>
          <p:nvSpPr>
            <p:cNvPr id="222" name="Oval 19"/>
            <p:cNvSpPr>
              <a:spLocks noChangeAspect="1" noChangeArrowheads="1"/>
            </p:cNvSpPr>
            <p:nvPr/>
          </p:nvSpPr>
          <p:spPr bwMode="auto">
            <a:xfrm>
              <a:off x="2819400" y="5486400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26" name="Oval 16"/>
            <p:cNvSpPr>
              <a:spLocks noChangeAspect="1" noChangeArrowheads="1"/>
            </p:cNvSpPr>
            <p:nvPr/>
          </p:nvSpPr>
          <p:spPr bwMode="auto">
            <a:xfrm>
              <a:off x="2667000" y="5867400"/>
              <a:ext cx="106894" cy="10696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</p:grpSp>
      <p:sp>
        <p:nvSpPr>
          <p:cNvPr id="228" name="正方形/長方形 227"/>
          <p:cNvSpPr/>
          <p:nvPr/>
        </p:nvSpPr>
        <p:spPr>
          <a:xfrm>
            <a:off x="2221137" y="3365123"/>
            <a:ext cx="2537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 smtClean="0">
                <a:solidFill>
                  <a:srgbClr val="FFFFFF"/>
                </a:solidFill>
                <a:latin typeface="Arial"/>
              </a:rPr>
              <a:t>Linear chain? </a:t>
            </a:r>
          </a:p>
        </p:txBody>
      </p:sp>
      <p:sp>
        <p:nvSpPr>
          <p:cNvPr id="229" name="正方形/長方形 228"/>
          <p:cNvSpPr/>
          <p:nvPr/>
        </p:nvSpPr>
        <p:spPr>
          <a:xfrm>
            <a:off x="2002165" y="3831983"/>
            <a:ext cx="228299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v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on </a:t>
            </a:r>
            <a:r>
              <a:rPr lang="en-US" altLang="ja-JP" sz="14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Oertzen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  ZPA354(96)</a:t>
            </a:r>
          </a:p>
          <a:p>
            <a:r>
              <a:rPr lang="en-US" altLang="ja-JP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 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  EPJA21(04),PR</a:t>
            </a:r>
            <a:r>
              <a:rPr kumimoji="0" lang="en-US" altLang="ja-JP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kumimoji="0"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432(06)</a:t>
            </a:r>
            <a:endParaRPr lang="en-US" altLang="ja-JP" sz="1400" dirty="0" smtClean="0">
              <a:solidFill>
                <a:schemeClr val="bg1">
                  <a:lumMod val="20000"/>
                  <a:lumOff val="80000"/>
                </a:schemeClr>
              </a:solidFill>
              <a:latin typeface="Arial"/>
            </a:endParaRPr>
          </a:p>
          <a:p>
            <a:r>
              <a:rPr lang="en-US" altLang="ja-JP" sz="14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Itagaki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 </a:t>
            </a:r>
            <a:r>
              <a:rPr kumimoji="0" lang="en-US" altLang="ja-JP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PRC64(01</a:t>
            </a:r>
            <a:r>
              <a:rPr kumimoji="0"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)</a:t>
            </a:r>
            <a:endParaRPr lang="en-US" altLang="ja-JP" sz="1400" dirty="0" smtClean="0">
              <a:solidFill>
                <a:schemeClr val="bg1">
                  <a:lumMod val="20000"/>
                  <a:lumOff val="80000"/>
                </a:schemeClr>
              </a:solidFill>
              <a:latin typeface="Arial"/>
            </a:endParaRPr>
          </a:p>
          <a:p>
            <a:r>
              <a:rPr lang="en-US" altLang="ja-JP" sz="14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Suhara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 PRC82(10)</a:t>
            </a:r>
          </a:p>
          <a:p>
            <a:r>
              <a:rPr kumimoji="0" lang="en-US" altLang="ja-JP" sz="14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Maruhn</a:t>
            </a:r>
            <a:r>
              <a:rPr kumimoji="0" lang="en-US" altLang="ja-JP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kumimoji="0"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NPA833(10)</a:t>
            </a:r>
            <a:endParaRPr lang="ja-JP" altLang="en-US" sz="1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03099" y="6003606"/>
            <a:ext cx="138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altLang="ja-JP" sz="2800" baseline="30000" smtClean="0">
                <a:latin typeface="Arial" charset="0"/>
              </a:rPr>
              <a:t>12</a:t>
            </a:r>
            <a:r>
              <a:rPr kumimoji="0" lang="en-US" altLang="ja-JP" sz="2800" smtClean="0">
                <a:latin typeface="Arial" charset="0"/>
              </a:rPr>
              <a:t>C </a:t>
            </a:r>
            <a:r>
              <a:rPr kumimoji="0" lang="en-US" altLang="ja-JP" sz="2800" dirty="0" err="1" smtClean="0">
                <a:latin typeface="Arial" charset="0"/>
              </a:rPr>
              <a:t>g.s</a:t>
            </a:r>
            <a:r>
              <a:rPr kumimoji="0" lang="en-US" altLang="ja-JP" sz="2800" dirty="0" smtClean="0">
                <a:latin typeface="Arial" charset="0"/>
              </a:rPr>
              <a:t>.</a:t>
            </a:r>
            <a:endParaRPr lang="ja-JP" altLang="en-US" sz="2800" dirty="0"/>
          </a:p>
        </p:txBody>
      </p:sp>
      <p:sp>
        <p:nvSpPr>
          <p:cNvPr id="282" name="正方形/長方形 281"/>
          <p:cNvSpPr/>
          <p:nvPr/>
        </p:nvSpPr>
        <p:spPr>
          <a:xfrm>
            <a:off x="2362200" y="6039954"/>
            <a:ext cx="138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altLang="ja-JP" sz="2800" baseline="30000" smtClean="0">
                <a:latin typeface="Arial" charset="0"/>
              </a:rPr>
              <a:t>14</a:t>
            </a:r>
            <a:r>
              <a:rPr kumimoji="0" lang="en-US" altLang="ja-JP" sz="2800" smtClean="0">
                <a:latin typeface="Arial" charset="0"/>
              </a:rPr>
              <a:t>C </a:t>
            </a:r>
            <a:r>
              <a:rPr kumimoji="0" lang="en-US" altLang="ja-JP" sz="2800" dirty="0" err="1" smtClean="0">
                <a:latin typeface="Arial" charset="0"/>
              </a:rPr>
              <a:t>g.s</a:t>
            </a:r>
            <a:r>
              <a:rPr kumimoji="0" lang="en-US" altLang="ja-JP" sz="2800" dirty="0" smtClean="0">
                <a:latin typeface="Arial" charset="0"/>
              </a:rPr>
              <a:t>.</a:t>
            </a:r>
            <a:endParaRPr lang="ja-JP" altLang="en-US" sz="2800" dirty="0"/>
          </a:p>
        </p:txBody>
      </p:sp>
      <p:grpSp>
        <p:nvGrpSpPr>
          <p:cNvPr id="283" name="Group 11"/>
          <p:cNvGrpSpPr>
            <a:grpSpLocks noChangeAspect="1"/>
          </p:cNvGrpSpPr>
          <p:nvPr/>
        </p:nvGrpSpPr>
        <p:grpSpPr bwMode="auto">
          <a:xfrm>
            <a:off x="191942" y="5315675"/>
            <a:ext cx="646112" cy="647700"/>
            <a:chOff x="1882" y="2930"/>
            <a:chExt cx="544" cy="545"/>
          </a:xfrm>
        </p:grpSpPr>
        <p:sp>
          <p:nvSpPr>
            <p:cNvPr id="284" name="Oval 12"/>
            <p:cNvSpPr>
              <a:spLocks noChangeAspect="1" noChangeArrowheads="1"/>
            </p:cNvSpPr>
            <p:nvPr/>
          </p:nvSpPr>
          <p:spPr bwMode="auto">
            <a:xfrm>
              <a:off x="2200" y="2976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85" name="Oval 13"/>
            <p:cNvSpPr>
              <a:spLocks noChangeAspect="1" noChangeArrowheads="1"/>
            </p:cNvSpPr>
            <p:nvPr/>
          </p:nvSpPr>
          <p:spPr bwMode="auto">
            <a:xfrm>
              <a:off x="2154" y="3157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86" name="Oval 14"/>
            <p:cNvSpPr>
              <a:spLocks noChangeAspect="1" noChangeArrowheads="1"/>
            </p:cNvSpPr>
            <p:nvPr/>
          </p:nvSpPr>
          <p:spPr bwMode="auto">
            <a:xfrm>
              <a:off x="1927" y="3248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87" name="Oval 15"/>
            <p:cNvSpPr>
              <a:spLocks noChangeAspect="1" noChangeArrowheads="1"/>
            </p:cNvSpPr>
            <p:nvPr/>
          </p:nvSpPr>
          <p:spPr bwMode="auto">
            <a:xfrm>
              <a:off x="2200" y="3339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88" name="Oval 16"/>
            <p:cNvSpPr>
              <a:spLocks noChangeAspect="1" noChangeArrowheads="1"/>
            </p:cNvSpPr>
            <p:nvPr/>
          </p:nvSpPr>
          <p:spPr bwMode="auto">
            <a:xfrm>
              <a:off x="2018" y="3339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89" name="Oval 17"/>
            <p:cNvSpPr>
              <a:spLocks noChangeAspect="1" noChangeArrowheads="1"/>
            </p:cNvSpPr>
            <p:nvPr/>
          </p:nvSpPr>
          <p:spPr bwMode="auto">
            <a:xfrm>
              <a:off x="2063" y="3157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90" name="Oval 18"/>
            <p:cNvSpPr>
              <a:spLocks noChangeAspect="1" noChangeArrowheads="1"/>
            </p:cNvSpPr>
            <p:nvPr/>
          </p:nvSpPr>
          <p:spPr bwMode="auto">
            <a:xfrm>
              <a:off x="2290" y="3248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91" name="Oval 19"/>
            <p:cNvSpPr>
              <a:spLocks noChangeAspect="1" noChangeArrowheads="1"/>
            </p:cNvSpPr>
            <p:nvPr/>
          </p:nvSpPr>
          <p:spPr bwMode="auto">
            <a:xfrm>
              <a:off x="2290" y="3112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92" name="Oval 20"/>
            <p:cNvSpPr>
              <a:spLocks noChangeAspect="1" noChangeArrowheads="1"/>
            </p:cNvSpPr>
            <p:nvPr/>
          </p:nvSpPr>
          <p:spPr bwMode="auto">
            <a:xfrm>
              <a:off x="2063" y="2976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93" name="Oval 21"/>
            <p:cNvSpPr>
              <a:spLocks noChangeAspect="1" noChangeArrowheads="1"/>
            </p:cNvSpPr>
            <p:nvPr/>
          </p:nvSpPr>
          <p:spPr bwMode="auto">
            <a:xfrm>
              <a:off x="2154" y="3248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94" name="Oval 22"/>
            <p:cNvSpPr>
              <a:spLocks noChangeAspect="1" noChangeArrowheads="1"/>
            </p:cNvSpPr>
            <p:nvPr/>
          </p:nvSpPr>
          <p:spPr bwMode="auto">
            <a:xfrm>
              <a:off x="2200" y="3157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95" name="Oval 23"/>
            <p:cNvSpPr>
              <a:spLocks noChangeAspect="1" noChangeArrowheads="1"/>
            </p:cNvSpPr>
            <p:nvPr/>
          </p:nvSpPr>
          <p:spPr bwMode="auto">
            <a:xfrm>
              <a:off x="1927" y="3066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</a:endParaRPr>
            </a:p>
          </p:txBody>
        </p:sp>
        <p:sp>
          <p:nvSpPr>
            <p:cNvPr id="296" name="Oval 24"/>
            <p:cNvSpPr>
              <a:spLocks noChangeAspect="1" noChangeArrowheads="1"/>
            </p:cNvSpPr>
            <p:nvPr/>
          </p:nvSpPr>
          <p:spPr bwMode="auto">
            <a:xfrm>
              <a:off x="1882" y="2930"/>
              <a:ext cx="544" cy="545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20000"/>
                  </a:srgbClr>
                </a:gs>
                <a:gs pos="100000">
                  <a:srgbClr val="CC99FF">
                    <a:alpha val="35001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</a:endParaRPr>
            </a:p>
          </p:txBody>
        </p:sp>
      </p:grpSp>
      <p:sp>
        <p:nvSpPr>
          <p:cNvPr id="316" name="正方形/長方形 315"/>
          <p:cNvSpPr/>
          <p:nvPr/>
        </p:nvSpPr>
        <p:spPr>
          <a:xfrm>
            <a:off x="826783" y="544906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+</a:t>
            </a:r>
            <a:endParaRPr lang="ja-JP" altLang="en-US" dirty="0"/>
          </a:p>
        </p:txBody>
      </p:sp>
      <p:sp>
        <p:nvSpPr>
          <p:cNvPr id="317" name="フリーフォーム 316"/>
          <p:cNvSpPr/>
          <p:nvPr/>
        </p:nvSpPr>
        <p:spPr>
          <a:xfrm>
            <a:off x="574565" y="2514600"/>
            <a:ext cx="928914" cy="290285"/>
          </a:xfrm>
          <a:custGeom>
            <a:avLst/>
            <a:gdLst>
              <a:gd name="connsiteX0" fmla="*/ 0 w 928914"/>
              <a:gd name="connsiteY0" fmla="*/ 275771 h 290285"/>
              <a:gd name="connsiteX1" fmla="*/ 478971 w 928914"/>
              <a:gd name="connsiteY1" fmla="*/ 0 h 290285"/>
              <a:gd name="connsiteX2" fmla="*/ 928914 w 928914"/>
              <a:gd name="connsiteY2" fmla="*/ 290285 h 29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4" h="290285">
                <a:moveTo>
                  <a:pt x="0" y="275771"/>
                </a:moveTo>
                <a:lnTo>
                  <a:pt x="478971" y="0"/>
                </a:lnTo>
                <a:lnTo>
                  <a:pt x="928914" y="29028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929" y="2026940"/>
            <a:ext cx="84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800" baseline="30000" dirty="0" smtClean="0">
                <a:solidFill>
                  <a:srgbClr val="FFFFFF"/>
                </a:solidFill>
                <a:latin typeface="Arial" charset="0"/>
              </a:rPr>
              <a:t>12</a:t>
            </a:r>
            <a:r>
              <a:rPr kumimoji="0" lang="en-US" altLang="ja-JP" sz="2800" dirty="0" smtClean="0">
                <a:solidFill>
                  <a:srgbClr val="FFFFFF"/>
                </a:solidFill>
                <a:latin typeface="Arial" charset="0"/>
              </a:rPr>
              <a:t>C*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26783" y="2026940"/>
            <a:ext cx="1239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altLang="ja-JP" sz="2000" dirty="0" smtClean="0">
                <a:solidFill>
                  <a:srgbClr val="FFFFFF"/>
                </a:solidFill>
                <a:latin typeface="Arial"/>
              </a:rPr>
              <a:t>ot linear</a:t>
            </a:r>
            <a:endParaRPr lang="ja-JP" altLang="en-US" sz="2000" dirty="0"/>
          </a:p>
        </p:txBody>
      </p:sp>
      <p:sp>
        <p:nvSpPr>
          <p:cNvPr id="336" name="AutoShape 8"/>
          <p:cNvSpPr>
            <a:spLocks noChangeArrowheads="1"/>
          </p:cNvSpPr>
          <p:nvPr/>
        </p:nvSpPr>
        <p:spPr bwMode="auto">
          <a:xfrm>
            <a:off x="362675" y="1454813"/>
            <a:ext cx="1143000" cy="5032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3200" baseline="30000" dirty="0" smtClean="0">
                <a:latin typeface="Arial" charset="0"/>
              </a:rPr>
              <a:t>12</a:t>
            </a:r>
            <a:r>
              <a:rPr kumimoji="0" lang="en-US" altLang="ja-JP" sz="3200" dirty="0" smtClean="0">
                <a:latin typeface="Arial" charset="0"/>
              </a:rPr>
              <a:t>C</a:t>
            </a:r>
            <a:endParaRPr lang="ja-JP" altLang="en-US" sz="3200" dirty="0"/>
          </a:p>
        </p:txBody>
      </p:sp>
      <p:sp>
        <p:nvSpPr>
          <p:cNvPr id="240" name="左カーブ矢印 239"/>
          <p:cNvSpPr/>
          <p:nvPr/>
        </p:nvSpPr>
        <p:spPr>
          <a:xfrm rot="5400000" flipH="1" flipV="1">
            <a:off x="1741059" y="311314"/>
            <a:ext cx="427379" cy="1785950"/>
          </a:xfrm>
          <a:prstGeom prst="curvedLeftArrow">
            <a:avLst>
              <a:gd name="adj1" fmla="val 30420"/>
              <a:gd name="adj2" fmla="val 78373"/>
              <a:gd name="adj3" fmla="val 38333"/>
            </a:avLst>
          </a:prstGeom>
          <a:solidFill>
            <a:srgbClr val="BBE0E3"/>
          </a:solidFill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62714" y="2010093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800" baseline="30000" dirty="0" smtClean="0">
                <a:solidFill>
                  <a:srgbClr val="FFFFFF"/>
                </a:solidFill>
                <a:latin typeface="Arial" charset="0"/>
              </a:rPr>
              <a:t>14</a:t>
            </a:r>
            <a:r>
              <a:rPr kumimoji="0" lang="en-US" altLang="ja-JP" sz="2800" dirty="0" smtClean="0">
                <a:solidFill>
                  <a:srgbClr val="FFFFFF"/>
                </a:solidFill>
                <a:latin typeface="Arial" charset="0"/>
              </a:rPr>
              <a:t>C*,</a:t>
            </a:r>
            <a:r>
              <a:rPr kumimoji="0" lang="en-US" altLang="ja-JP" sz="2800" baseline="30000" dirty="0" smtClean="0">
                <a:solidFill>
                  <a:srgbClr val="FFFFFF"/>
                </a:solidFill>
                <a:latin typeface="Arial" charset="0"/>
              </a:rPr>
              <a:t>16</a:t>
            </a:r>
            <a:r>
              <a:rPr kumimoji="0" lang="en-US" altLang="ja-JP" sz="2800" dirty="0" smtClean="0">
                <a:solidFill>
                  <a:srgbClr val="FFFFFF"/>
                </a:solidFill>
                <a:latin typeface="Arial" charset="0"/>
              </a:rPr>
              <a:t>C</a:t>
            </a:r>
            <a:r>
              <a:rPr kumimoji="0" lang="en-US" altLang="ja-JP" sz="2800" dirty="0">
                <a:solidFill>
                  <a:srgbClr val="FFFFFF"/>
                </a:solidFill>
                <a:latin typeface="Arial" charset="0"/>
              </a:rPr>
              <a:t>*</a:t>
            </a:r>
            <a:endParaRPr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1954350" y="5410200"/>
            <a:ext cx="764950" cy="421681"/>
          </a:xfrm>
          <a:prstGeom prst="rightArrow">
            <a:avLst/>
          </a:prstGeom>
          <a:ln w="127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Oval 95"/>
          <p:cNvSpPr>
            <a:spLocks noChangeAspect="1" noChangeArrowheads="1"/>
          </p:cNvSpPr>
          <p:nvPr/>
        </p:nvSpPr>
        <p:spPr bwMode="auto">
          <a:xfrm>
            <a:off x="426089" y="3581401"/>
            <a:ext cx="1142999" cy="1142999"/>
          </a:xfrm>
          <a:prstGeom prst="ellips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168" name="Group 49"/>
          <p:cNvGrpSpPr>
            <a:grpSpLocks/>
          </p:cNvGrpSpPr>
          <p:nvPr/>
        </p:nvGrpSpPr>
        <p:grpSpPr bwMode="auto">
          <a:xfrm>
            <a:off x="172250" y="4267200"/>
            <a:ext cx="485775" cy="535931"/>
            <a:chOff x="512" y="733"/>
            <a:chExt cx="306" cy="242"/>
          </a:xfrm>
        </p:grpSpPr>
        <p:sp>
          <p:nvSpPr>
            <p:cNvPr id="169" name="Rectangle 50"/>
            <p:cNvSpPr>
              <a:spLocks noChangeArrowheads="1"/>
            </p:cNvSpPr>
            <p:nvPr/>
          </p:nvSpPr>
          <p:spPr bwMode="auto">
            <a:xfrm>
              <a:off x="512" y="808"/>
              <a:ext cx="25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>
                  <a:solidFill>
                    <a:srgbClr val="FFFFFF"/>
                  </a:solidFill>
                  <a:latin typeface="+mj-lt"/>
                </a:rPr>
                <a:t>0</a:t>
              </a:r>
              <a:r>
                <a:rPr kumimoji="0" lang="en-US" altLang="ja-JP" baseline="-25000">
                  <a:solidFill>
                    <a:srgbClr val="FFFFFF"/>
                  </a:solidFill>
                  <a:latin typeface="+mj-lt"/>
                </a:rPr>
                <a:t>2</a:t>
              </a:r>
            </a:p>
          </p:txBody>
        </p:sp>
        <p:sp>
          <p:nvSpPr>
            <p:cNvPr id="177" name="Rectangle 51"/>
            <p:cNvSpPr>
              <a:spLocks noChangeArrowheads="1"/>
            </p:cNvSpPr>
            <p:nvPr/>
          </p:nvSpPr>
          <p:spPr bwMode="auto">
            <a:xfrm>
              <a:off x="617" y="733"/>
              <a:ext cx="20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>
                  <a:solidFill>
                    <a:srgbClr val="FFFFFF"/>
                  </a:solidFill>
                  <a:latin typeface="+mj-lt"/>
                </a:rPr>
                <a:t>+</a:t>
              </a:r>
            </a:p>
          </p:txBody>
        </p:sp>
      </p:grpSp>
      <p:grpSp>
        <p:nvGrpSpPr>
          <p:cNvPr id="179" name="Group 11"/>
          <p:cNvGrpSpPr>
            <a:grpSpLocks/>
          </p:cNvGrpSpPr>
          <p:nvPr/>
        </p:nvGrpSpPr>
        <p:grpSpPr bwMode="auto">
          <a:xfrm>
            <a:off x="179566" y="2895600"/>
            <a:ext cx="528637" cy="458419"/>
            <a:chOff x="512" y="768"/>
            <a:chExt cx="333" cy="207"/>
          </a:xfrm>
        </p:grpSpPr>
        <p:sp>
          <p:nvSpPr>
            <p:cNvPr id="180" name="Rectangle 12"/>
            <p:cNvSpPr>
              <a:spLocks noChangeArrowheads="1"/>
            </p:cNvSpPr>
            <p:nvPr/>
          </p:nvSpPr>
          <p:spPr bwMode="auto">
            <a:xfrm>
              <a:off x="512" y="808"/>
              <a:ext cx="25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dirty="0" smtClean="0">
                  <a:latin typeface="Arial" charset="0"/>
                </a:rPr>
                <a:t>0</a:t>
              </a:r>
              <a:r>
                <a:rPr kumimoji="0" lang="en-US" altLang="ja-JP" baseline="-25000" dirty="0" smtClean="0">
                  <a:latin typeface="Arial" charset="0"/>
                </a:rPr>
                <a:t>3</a:t>
              </a:r>
              <a:endParaRPr kumimoji="0" lang="ja-JP" altLang="en-US" baseline="-25000" dirty="0">
                <a:latin typeface="Arial" charset="0"/>
              </a:endParaRPr>
            </a:p>
          </p:txBody>
        </p:sp>
        <p:sp>
          <p:nvSpPr>
            <p:cNvPr id="181" name="Rectangle 13"/>
            <p:cNvSpPr>
              <a:spLocks noChangeArrowheads="1"/>
            </p:cNvSpPr>
            <p:nvPr/>
          </p:nvSpPr>
          <p:spPr bwMode="auto">
            <a:xfrm>
              <a:off x="617" y="768"/>
              <a:ext cx="22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dirty="0">
                  <a:latin typeface="Arial" charset="0"/>
                </a:rPr>
                <a:t>+</a:t>
              </a:r>
            </a:p>
          </p:txBody>
        </p:sp>
      </p:grpSp>
      <p:grpSp>
        <p:nvGrpSpPr>
          <p:cNvPr id="178" name="Group 49"/>
          <p:cNvGrpSpPr>
            <a:grpSpLocks/>
          </p:cNvGrpSpPr>
          <p:nvPr/>
        </p:nvGrpSpPr>
        <p:grpSpPr bwMode="auto">
          <a:xfrm>
            <a:off x="341371" y="2611885"/>
            <a:ext cx="360369" cy="360364"/>
            <a:chOff x="2063" y="2840"/>
            <a:chExt cx="227" cy="227"/>
          </a:xfrm>
        </p:grpSpPr>
        <p:sp>
          <p:nvSpPr>
            <p:cNvPr id="182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3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4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5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6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87" name="Group 49"/>
          <p:cNvGrpSpPr>
            <a:grpSpLocks/>
          </p:cNvGrpSpPr>
          <p:nvPr/>
        </p:nvGrpSpPr>
        <p:grpSpPr bwMode="auto">
          <a:xfrm>
            <a:off x="1373341" y="2665067"/>
            <a:ext cx="360369" cy="360364"/>
            <a:chOff x="2063" y="2840"/>
            <a:chExt cx="227" cy="227"/>
          </a:xfrm>
        </p:grpSpPr>
        <p:sp>
          <p:nvSpPr>
            <p:cNvPr id="188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9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0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1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2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93" name="Group 49"/>
          <p:cNvGrpSpPr>
            <a:grpSpLocks/>
          </p:cNvGrpSpPr>
          <p:nvPr/>
        </p:nvGrpSpPr>
        <p:grpSpPr bwMode="auto">
          <a:xfrm>
            <a:off x="876365" y="2339117"/>
            <a:ext cx="360369" cy="360364"/>
            <a:chOff x="2063" y="2840"/>
            <a:chExt cx="227" cy="227"/>
          </a:xfrm>
        </p:grpSpPr>
        <p:sp>
          <p:nvSpPr>
            <p:cNvPr id="194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5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6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7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8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99" name="Group 49"/>
          <p:cNvGrpSpPr>
            <a:grpSpLocks/>
          </p:cNvGrpSpPr>
          <p:nvPr/>
        </p:nvGrpSpPr>
        <p:grpSpPr bwMode="auto">
          <a:xfrm>
            <a:off x="848405" y="3646227"/>
            <a:ext cx="360369" cy="360364"/>
            <a:chOff x="2063" y="2840"/>
            <a:chExt cx="227" cy="227"/>
          </a:xfrm>
        </p:grpSpPr>
        <p:sp>
          <p:nvSpPr>
            <p:cNvPr id="200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1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2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3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4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05" name="Group 49"/>
          <p:cNvGrpSpPr>
            <a:grpSpLocks/>
          </p:cNvGrpSpPr>
          <p:nvPr/>
        </p:nvGrpSpPr>
        <p:grpSpPr bwMode="auto">
          <a:xfrm>
            <a:off x="563395" y="4158342"/>
            <a:ext cx="360369" cy="360364"/>
            <a:chOff x="2063" y="2840"/>
            <a:chExt cx="227" cy="227"/>
          </a:xfrm>
        </p:grpSpPr>
        <p:sp>
          <p:nvSpPr>
            <p:cNvPr id="206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7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8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7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0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31" name="Group 49"/>
          <p:cNvGrpSpPr>
            <a:grpSpLocks/>
          </p:cNvGrpSpPr>
          <p:nvPr/>
        </p:nvGrpSpPr>
        <p:grpSpPr bwMode="auto">
          <a:xfrm>
            <a:off x="1085784" y="4172054"/>
            <a:ext cx="360369" cy="360364"/>
            <a:chOff x="2063" y="2840"/>
            <a:chExt cx="227" cy="227"/>
          </a:xfrm>
        </p:grpSpPr>
        <p:sp>
          <p:nvSpPr>
            <p:cNvPr id="232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3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68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69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70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71" name="Group 49"/>
          <p:cNvGrpSpPr>
            <a:grpSpLocks/>
          </p:cNvGrpSpPr>
          <p:nvPr/>
        </p:nvGrpSpPr>
        <p:grpSpPr bwMode="auto">
          <a:xfrm>
            <a:off x="1305122" y="5309587"/>
            <a:ext cx="360369" cy="360364"/>
            <a:chOff x="2063" y="2840"/>
            <a:chExt cx="227" cy="227"/>
          </a:xfrm>
        </p:grpSpPr>
        <p:sp>
          <p:nvSpPr>
            <p:cNvPr id="272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73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74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75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76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77" name="Group 49"/>
          <p:cNvGrpSpPr>
            <a:grpSpLocks/>
          </p:cNvGrpSpPr>
          <p:nvPr/>
        </p:nvGrpSpPr>
        <p:grpSpPr bwMode="auto">
          <a:xfrm>
            <a:off x="1201723" y="5543249"/>
            <a:ext cx="360369" cy="360364"/>
            <a:chOff x="2063" y="2840"/>
            <a:chExt cx="227" cy="227"/>
          </a:xfrm>
        </p:grpSpPr>
        <p:sp>
          <p:nvSpPr>
            <p:cNvPr id="278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79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0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1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37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338" name="Group 49"/>
          <p:cNvGrpSpPr>
            <a:grpSpLocks/>
          </p:cNvGrpSpPr>
          <p:nvPr/>
        </p:nvGrpSpPr>
        <p:grpSpPr bwMode="auto">
          <a:xfrm>
            <a:off x="1421889" y="5540060"/>
            <a:ext cx="360369" cy="360364"/>
            <a:chOff x="2063" y="2840"/>
            <a:chExt cx="227" cy="227"/>
          </a:xfrm>
        </p:grpSpPr>
        <p:sp>
          <p:nvSpPr>
            <p:cNvPr id="339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40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41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42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43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312551" y="2540544"/>
            <a:ext cx="1445613" cy="752182"/>
            <a:chOff x="1488334" y="2657529"/>
            <a:chExt cx="1445613" cy="752182"/>
          </a:xfrm>
        </p:grpSpPr>
        <p:sp>
          <p:nvSpPr>
            <p:cNvPr id="344" name="Oval 107"/>
            <p:cNvSpPr>
              <a:spLocks noChangeArrowheads="1"/>
            </p:cNvSpPr>
            <p:nvPr/>
          </p:nvSpPr>
          <p:spPr bwMode="auto">
            <a:xfrm rot="19778664">
              <a:off x="1488334" y="2780274"/>
              <a:ext cx="1445613" cy="513459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45" name="Group 194"/>
            <p:cNvGrpSpPr>
              <a:grpSpLocks noChangeAspect="1"/>
            </p:cNvGrpSpPr>
            <p:nvPr/>
          </p:nvGrpSpPr>
          <p:grpSpPr bwMode="auto">
            <a:xfrm>
              <a:off x="2387130" y="2657529"/>
              <a:ext cx="352425" cy="354012"/>
              <a:chOff x="2063" y="2840"/>
              <a:chExt cx="227" cy="227"/>
            </a:xfrm>
          </p:grpSpPr>
          <p:sp>
            <p:nvSpPr>
              <p:cNvPr id="346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47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48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49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50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351" name="Group 194"/>
            <p:cNvGrpSpPr>
              <a:grpSpLocks noChangeAspect="1"/>
            </p:cNvGrpSpPr>
            <p:nvPr/>
          </p:nvGrpSpPr>
          <p:grpSpPr bwMode="auto">
            <a:xfrm>
              <a:off x="2022913" y="2842616"/>
              <a:ext cx="352425" cy="354012"/>
              <a:chOff x="2063" y="2840"/>
              <a:chExt cx="227" cy="227"/>
            </a:xfrm>
          </p:grpSpPr>
          <p:sp>
            <p:nvSpPr>
              <p:cNvPr id="352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53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54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55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56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357" name="Group 194"/>
            <p:cNvGrpSpPr>
              <a:grpSpLocks noChangeAspect="1"/>
            </p:cNvGrpSpPr>
            <p:nvPr/>
          </p:nvGrpSpPr>
          <p:grpSpPr bwMode="auto">
            <a:xfrm>
              <a:off x="1657122" y="3055699"/>
              <a:ext cx="352425" cy="354012"/>
              <a:chOff x="2063" y="2840"/>
              <a:chExt cx="227" cy="227"/>
            </a:xfrm>
          </p:grpSpPr>
          <p:sp>
            <p:nvSpPr>
              <p:cNvPr id="358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59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60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61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362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</p:grpSp>
      <p:grpSp>
        <p:nvGrpSpPr>
          <p:cNvPr id="363" name="Group 49"/>
          <p:cNvGrpSpPr>
            <a:grpSpLocks/>
          </p:cNvGrpSpPr>
          <p:nvPr/>
        </p:nvGrpSpPr>
        <p:grpSpPr bwMode="auto">
          <a:xfrm>
            <a:off x="4365103" y="2585401"/>
            <a:ext cx="360369" cy="360364"/>
            <a:chOff x="2063" y="2840"/>
            <a:chExt cx="227" cy="227"/>
          </a:xfrm>
        </p:grpSpPr>
        <p:sp>
          <p:nvSpPr>
            <p:cNvPr id="364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65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66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67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68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369" name="Group 49"/>
          <p:cNvGrpSpPr>
            <a:grpSpLocks/>
          </p:cNvGrpSpPr>
          <p:nvPr/>
        </p:nvGrpSpPr>
        <p:grpSpPr bwMode="auto">
          <a:xfrm>
            <a:off x="4744352" y="2570418"/>
            <a:ext cx="360369" cy="360364"/>
            <a:chOff x="2063" y="2840"/>
            <a:chExt cx="227" cy="227"/>
          </a:xfrm>
        </p:grpSpPr>
        <p:sp>
          <p:nvSpPr>
            <p:cNvPr id="370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71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72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73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74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375" name="Group 49"/>
          <p:cNvGrpSpPr>
            <a:grpSpLocks/>
          </p:cNvGrpSpPr>
          <p:nvPr/>
        </p:nvGrpSpPr>
        <p:grpSpPr bwMode="auto">
          <a:xfrm>
            <a:off x="5200784" y="2568005"/>
            <a:ext cx="360369" cy="360364"/>
            <a:chOff x="2063" y="2840"/>
            <a:chExt cx="227" cy="227"/>
          </a:xfrm>
        </p:grpSpPr>
        <p:sp>
          <p:nvSpPr>
            <p:cNvPr id="376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77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78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79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80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390" name="Oval 20"/>
          <p:cNvSpPr>
            <a:spLocks noChangeAspect="1" noChangeArrowheads="1"/>
          </p:cNvSpPr>
          <p:nvPr/>
        </p:nvSpPr>
        <p:spPr bwMode="auto">
          <a:xfrm>
            <a:off x="4704104" y="2457714"/>
            <a:ext cx="106894" cy="10696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</a:endParaRPr>
          </a:p>
        </p:txBody>
      </p:sp>
      <p:sp>
        <p:nvSpPr>
          <p:cNvPr id="395" name="Oval 20"/>
          <p:cNvSpPr>
            <a:spLocks noChangeAspect="1" noChangeArrowheads="1"/>
          </p:cNvSpPr>
          <p:nvPr/>
        </p:nvSpPr>
        <p:spPr bwMode="auto">
          <a:xfrm>
            <a:off x="4705698" y="2952791"/>
            <a:ext cx="106894" cy="10696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>
              <a:solidFill>
                <a:srgbClr val="FFFF00"/>
              </a:solidFill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659837" y="2999535"/>
            <a:ext cx="1185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Y.K-E.et al., </a:t>
            </a:r>
          </a:p>
          <a:p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T. Neff  et al.</a:t>
            </a:r>
          </a:p>
        </p:txBody>
      </p:sp>
      <p:sp>
        <p:nvSpPr>
          <p:cNvPr id="166" name="正方形/長方形 165"/>
          <p:cNvSpPr/>
          <p:nvPr/>
        </p:nvSpPr>
        <p:spPr>
          <a:xfrm>
            <a:off x="515898" y="4727026"/>
            <a:ext cx="132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Tohsaki</a:t>
            </a:r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 et al., </a:t>
            </a:r>
          </a:p>
          <a:p>
            <a:r>
              <a:rPr lang="en-US" altLang="ja-JP" sz="14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</a:rPr>
              <a:t>Funaki  et al.</a:t>
            </a:r>
          </a:p>
        </p:txBody>
      </p:sp>
    </p:spTree>
    <p:extLst>
      <p:ext uri="{BB962C8B-B14F-4D97-AF65-F5344CB8AC3E}">
        <p14:creationId xmlns:p14="http://schemas.microsoft.com/office/powerpoint/2010/main" val="36502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角丸四角形 90"/>
          <p:cNvSpPr/>
          <p:nvPr/>
        </p:nvSpPr>
        <p:spPr>
          <a:xfrm>
            <a:off x="4590458" y="1295400"/>
            <a:ext cx="4395431" cy="5410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90" name="角丸四角形 89"/>
          <p:cNvSpPr/>
          <p:nvPr/>
        </p:nvSpPr>
        <p:spPr>
          <a:xfrm>
            <a:off x="221771" y="1295400"/>
            <a:ext cx="4038600" cy="533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Linear chain in n-rich C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876800" y="1581996"/>
            <a:ext cx="31379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dirty="0" smtClean="0">
                <a:solidFill>
                  <a:schemeClr val="tx2"/>
                </a:solidFill>
                <a:latin typeface="+mj-lt"/>
              </a:rPr>
              <a:t>Stretching effect</a:t>
            </a:r>
          </a:p>
          <a:p>
            <a:r>
              <a:rPr kumimoji="0" lang="en-US" altLang="ja-JP" sz="3200" dirty="0" smtClean="0">
                <a:solidFill>
                  <a:schemeClr val="tx2"/>
                </a:solidFill>
                <a:latin typeface="+mj-lt"/>
              </a:rPr>
              <a:t> in rotation 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6834338" y="3086894"/>
            <a:ext cx="21515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baseline="30000" dirty="0" smtClean="0">
                <a:solidFill>
                  <a:srgbClr val="FFFFFF"/>
                </a:solidFill>
                <a:latin typeface="Arial" charset="0"/>
              </a:rPr>
              <a:t>15</a:t>
            </a:r>
            <a:r>
              <a:rPr kumimoji="0" lang="en-US" altLang="ja-JP" sz="3200" dirty="0" smtClean="0">
                <a:solidFill>
                  <a:srgbClr val="FFFFFF"/>
                </a:solidFill>
                <a:latin typeface="Arial" charset="0"/>
              </a:rPr>
              <a:t>C*(19/2-)</a:t>
            </a:r>
          </a:p>
          <a:p>
            <a:r>
              <a:rPr kumimoji="0" lang="en-US" altLang="ja-JP" sz="3200" dirty="0" smtClean="0">
                <a:solidFill>
                  <a:srgbClr val="FFFFFF"/>
                </a:solidFill>
                <a:latin typeface="Symbol" panose="05050102010706020507" pitchFamily="18" charset="2"/>
              </a:rPr>
              <a:t>b</a:t>
            </a:r>
            <a:r>
              <a:rPr kumimoji="0" lang="en-US" altLang="ja-JP" sz="3200" dirty="0" smtClean="0">
                <a:solidFill>
                  <a:srgbClr val="FFFFFF"/>
                </a:solidFill>
                <a:latin typeface="Arial" charset="0"/>
              </a:rPr>
              <a:t>=0.78</a:t>
            </a:r>
            <a:endParaRPr lang="ja-JP" altLang="en-US" sz="3200" dirty="0"/>
          </a:p>
        </p:txBody>
      </p:sp>
      <p:sp>
        <p:nvSpPr>
          <p:cNvPr id="25" name="正方形/長方形 24"/>
          <p:cNvSpPr/>
          <p:nvPr/>
        </p:nvSpPr>
        <p:spPr>
          <a:xfrm>
            <a:off x="7106819" y="4211121"/>
            <a:ext cx="14382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suggested </a:t>
            </a:r>
          </a:p>
          <a:p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to be a</a:t>
            </a:r>
          </a:p>
          <a:p>
            <a:r>
              <a:rPr kumimoji="0" lang="en-US" altLang="ja-JP" sz="2000" dirty="0" err="1" smtClean="0">
                <a:solidFill>
                  <a:schemeClr val="tx2"/>
                </a:solidFill>
                <a:latin typeface="+mj-lt"/>
              </a:rPr>
              <a:t>yrast</a:t>
            </a:r>
            <a:r>
              <a:rPr kumimoji="0" lang="en-US" altLang="ja-JP" sz="2000" dirty="0" smtClean="0">
                <a:solidFill>
                  <a:schemeClr val="tx2"/>
                </a:solidFill>
                <a:latin typeface="+mj-lt"/>
              </a:rPr>
              <a:t> state</a:t>
            </a:r>
            <a:endParaRPr lang="ja-JP" altLang="en-US" sz="2000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811" y="3190944"/>
            <a:ext cx="1819456" cy="1819456"/>
          </a:xfrm>
          <a:prstGeom prst="rect">
            <a:avLst/>
          </a:prstGeom>
        </p:spPr>
      </p:pic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5245624" y="5590878"/>
            <a:ext cx="1139430" cy="541391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5379809" y="5691711"/>
            <a:ext cx="360369" cy="360364"/>
            <a:chOff x="2063" y="2840"/>
            <a:chExt cx="227" cy="227"/>
          </a:xfrm>
        </p:grpSpPr>
        <p:sp>
          <p:nvSpPr>
            <p:cNvPr id="50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1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2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3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4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55" name="Group 49"/>
          <p:cNvGrpSpPr>
            <a:grpSpLocks/>
          </p:cNvGrpSpPr>
          <p:nvPr/>
        </p:nvGrpSpPr>
        <p:grpSpPr bwMode="auto">
          <a:xfrm>
            <a:off x="5890523" y="5676728"/>
            <a:ext cx="360369" cy="360364"/>
            <a:chOff x="2063" y="2840"/>
            <a:chExt cx="227" cy="227"/>
          </a:xfrm>
        </p:grpSpPr>
        <p:sp>
          <p:nvSpPr>
            <p:cNvPr id="56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7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8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9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60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61" name="Group 49"/>
          <p:cNvGrpSpPr>
            <a:grpSpLocks/>
          </p:cNvGrpSpPr>
          <p:nvPr/>
        </p:nvGrpSpPr>
        <p:grpSpPr bwMode="auto">
          <a:xfrm>
            <a:off x="6404105" y="5674315"/>
            <a:ext cx="360369" cy="360364"/>
            <a:chOff x="2063" y="2840"/>
            <a:chExt cx="227" cy="227"/>
          </a:xfrm>
        </p:grpSpPr>
        <p:sp>
          <p:nvSpPr>
            <p:cNvPr id="62" name="Oval 50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63" name="Oval 51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64" name="Oval 52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65" name="Oval 53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66" name="Oval 54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69" name="正方形/長方形 68"/>
          <p:cNvSpPr/>
          <p:nvPr/>
        </p:nvSpPr>
        <p:spPr>
          <a:xfrm>
            <a:off x="5163867" y="4953181"/>
            <a:ext cx="1470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baseline="30000" smtClean="0">
                <a:solidFill>
                  <a:srgbClr val="FFFFFF"/>
                </a:solidFill>
                <a:latin typeface="Arial" charset="0"/>
              </a:rPr>
              <a:t>11</a:t>
            </a:r>
            <a:r>
              <a:rPr kumimoji="0" lang="en-US" altLang="ja-JP" sz="3200" smtClean="0">
                <a:solidFill>
                  <a:srgbClr val="FFFFFF"/>
                </a:solidFill>
                <a:latin typeface="Arial" charset="0"/>
              </a:rPr>
              <a:t>Be+</a:t>
            </a:r>
            <a:r>
              <a:rPr lang="en-US" altLang="ja-JP" sz="3200" b="1" smtClean="0">
                <a:latin typeface="Symbol" pitchFamily="18" charset="2"/>
              </a:rPr>
              <a:t>a</a:t>
            </a:r>
            <a:endParaRPr kumimoji="0" lang="en-US" altLang="ja-JP" sz="3200" dirty="0" smtClean="0">
              <a:latin typeface="Arial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197234" y="6201871"/>
            <a:ext cx="364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dirty="0" smtClean="0">
                <a:solidFill>
                  <a:schemeClr val="tx2"/>
                </a:solidFill>
                <a:latin typeface="+mj-lt"/>
              </a:rPr>
              <a:t>Largely deformed </a:t>
            </a:r>
            <a:r>
              <a:rPr kumimoji="0" lang="en-US" altLang="ja-JP" baseline="30000" dirty="0" smtClean="0">
                <a:solidFill>
                  <a:srgbClr val="FFFFFF"/>
                </a:solidFill>
                <a:latin typeface="Arial" charset="0"/>
              </a:rPr>
              <a:t>11</a:t>
            </a:r>
            <a:r>
              <a:rPr kumimoji="0" lang="en-US" altLang="ja-JP" dirty="0" smtClean="0">
                <a:solidFill>
                  <a:srgbClr val="FFFFFF"/>
                </a:solidFill>
                <a:latin typeface="Arial" charset="0"/>
              </a:rPr>
              <a:t>Be</a:t>
            </a:r>
            <a:r>
              <a:rPr kumimoji="0" lang="en-US" altLang="ja-JP" dirty="0">
                <a:solidFill>
                  <a:schemeClr val="tx2"/>
                </a:solidFill>
                <a:latin typeface="+mj-lt"/>
              </a:rPr>
              <a:t> </a:t>
            </a:r>
            <a:endParaRPr kumimoji="0" lang="en-US" altLang="ja-JP" dirty="0" smtClean="0">
              <a:solidFill>
                <a:schemeClr val="tx2"/>
              </a:solidFill>
              <a:latin typeface="+mj-lt"/>
            </a:endParaRPr>
          </a:p>
          <a:p>
            <a:r>
              <a:rPr kumimoji="0" lang="en-US" altLang="ja-JP" dirty="0" smtClean="0">
                <a:solidFill>
                  <a:schemeClr val="tx2"/>
                </a:solidFill>
                <a:latin typeface="+mj-lt"/>
              </a:rPr>
              <a:t>with MO-bond</a:t>
            </a:r>
            <a:endParaRPr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5280410" y="2610143"/>
            <a:ext cx="1702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AMD</a:t>
            </a:r>
            <a:r>
              <a:rPr kumimoji="0" lang="ja-JP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kumimoji="0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by Y.K-E</a:t>
            </a:r>
            <a:r>
              <a:rPr kumimoji="0" lang="en-US" altLang="ja-JP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,</a:t>
            </a:r>
          </a:p>
          <a:p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PR432(2006) </a:t>
            </a:r>
            <a:endParaRPr kumimoji="0" lang="en-US" altLang="ja-JP" sz="14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57200" y="1566042"/>
            <a:ext cx="36231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3200" dirty="0" smtClean="0">
                <a:solidFill>
                  <a:schemeClr val="tx2"/>
                </a:solidFill>
                <a:latin typeface="Arial" charset="0"/>
              </a:rPr>
              <a:t>Meta stable</a:t>
            </a:r>
          </a:p>
          <a:p>
            <a:r>
              <a:rPr kumimoji="0" lang="en-US" altLang="ja-JP" sz="3200" dirty="0" smtClean="0">
                <a:solidFill>
                  <a:schemeClr val="tx2"/>
                </a:solidFill>
                <a:latin typeface="Arial" charset="0"/>
              </a:rPr>
              <a:t>for bending motion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436041" y="31675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en-US" altLang="ja-JP" sz="2400" dirty="0">
                <a:solidFill>
                  <a:srgbClr val="FFFFFF"/>
                </a:solidFill>
                <a:latin typeface="Arial" charset="0"/>
              </a:rPr>
              <a:t>MO model for </a:t>
            </a:r>
            <a:r>
              <a:rPr kumimoji="0" lang="en-US" altLang="ja-JP" sz="2400" baseline="30000" dirty="0" smtClean="0">
                <a:solidFill>
                  <a:srgbClr val="FFFFFF"/>
                </a:solidFill>
                <a:latin typeface="Arial" charset="0"/>
              </a:rPr>
              <a:t>14,16</a:t>
            </a:r>
            <a:r>
              <a:rPr kumimoji="0" lang="en-US" altLang="ja-JP" sz="2400" dirty="0" smtClean="0">
                <a:solidFill>
                  <a:srgbClr val="FFFFFF"/>
                </a:solidFill>
                <a:latin typeface="Arial" charset="0"/>
              </a:rPr>
              <a:t>C</a:t>
            </a:r>
          </a:p>
          <a:p>
            <a:r>
              <a:rPr kumimoji="0" lang="en-US" altLang="ja-JP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     </a:t>
            </a:r>
            <a:r>
              <a:rPr kumimoji="0" lang="en-US" altLang="ja-JP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Itagaki</a:t>
            </a:r>
            <a:r>
              <a:rPr kumimoji="0" lang="en-US" altLang="ja-JP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et al. PRC64(01)</a:t>
            </a:r>
            <a:endParaRPr kumimoji="0" lang="en-US" altLang="ja-JP" sz="2400" dirty="0">
              <a:solidFill>
                <a:srgbClr val="FFFFFF"/>
              </a:solidFill>
              <a:latin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en-US" altLang="ja-JP" sz="2400" dirty="0">
                <a:solidFill>
                  <a:srgbClr val="FFFFFF"/>
                </a:solidFill>
                <a:latin typeface="Arial" charset="0"/>
              </a:rPr>
              <a:t>HF calc. for </a:t>
            </a:r>
            <a:r>
              <a:rPr kumimoji="0" lang="en-US" altLang="ja-JP" sz="2400" baseline="30000" dirty="0" smtClean="0">
                <a:solidFill>
                  <a:srgbClr val="FFFFFF"/>
                </a:solidFill>
                <a:latin typeface="Arial" charset="0"/>
              </a:rPr>
              <a:t>16,20</a:t>
            </a:r>
            <a:r>
              <a:rPr kumimoji="0" lang="en-US" altLang="ja-JP" sz="2400" dirty="0" smtClean="0">
                <a:solidFill>
                  <a:srgbClr val="FFFFFF"/>
                </a:solidFill>
                <a:latin typeface="Arial" charset="0"/>
              </a:rPr>
              <a:t>C</a:t>
            </a:r>
          </a:p>
          <a:p>
            <a:r>
              <a:rPr kumimoji="0" lang="en-US" altLang="ja-JP" sz="2400" dirty="0" smtClean="0">
                <a:solidFill>
                  <a:srgbClr val="FFFFFF"/>
                </a:solidFill>
                <a:latin typeface="Arial" charset="0"/>
              </a:rPr>
              <a:t>     </a:t>
            </a:r>
            <a:r>
              <a:rPr kumimoji="0" lang="en-US" altLang="ja-JP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by </a:t>
            </a:r>
            <a:r>
              <a:rPr kumimoji="0" lang="en-US" altLang="ja-JP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Maruhn</a:t>
            </a:r>
            <a:r>
              <a:rPr kumimoji="0" lang="en-US" altLang="ja-JP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 et al. NPA833(10)</a:t>
            </a:r>
            <a:endParaRPr lang="ja-JP" alt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 rot="1812958">
            <a:off x="2308209" y="2537310"/>
            <a:ext cx="1445613" cy="752182"/>
            <a:chOff x="1488334" y="2657529"/>
            <a:chExt cx="1445613" cy="752182"/>
          </a:xfrm>
        </p:grpSpPr>
        <p:sp>
          <p:nvSpPr>
            <p:cNvPr id="71" name="Oval 107"/>
            <p:cNvSpPr>
              <a:spLocks noChangeArrowheads="1"/>
            </p:cNvSpPr>
            <p:nvPr/>
          </p:nvSpPr>
          <p:spPr bwMode="auto">
            <a:xfrm rot="19778664">
              <a:off x="1488334" y="2780274"/>
              <a:ext cx="1445613" cy="513459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2" name="Group 194"/>
            <p:cNvGrpSpPr>
              <a:grpSpLocks noChangeAspect="1"/>
            </p:cNvGrpSpPr>
            <p:nvPr/>
          </p:nvGrpSpPr>
          <p:grpSpPr bwMode="auto">
            <a:xfrm>
              <a:off x="2387130" y="2657529"/>
              <a:ext cx="352425" cy="354012"/>
              <a:chOff x="2063" y="2840"/>
              <a:chExt cx="227" cy="227"/>
            </a:xfrm>
          </p:grpSpPr>
          <p:sp>
            <p:nvSpPr>
              <p:cNvPr id="85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86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87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88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89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73" name="Group 194"/>
            <p:cNvGrpSpPr>
              <a:grpSpLocks noChangeAspect="1"/>
            </p:cNvGrpSpPr>
            <p:nvPr/>
          </p:nvGrpSpPr>
          <p:grpSpPr bwMode="auto">
            <a:xfrm>
              <a:off x="2022913" y="2842616"/>
              <a:ext cx="352425" cy="354012"/>
              <a:chOff x="2063" y="2840"/>
              <a:chExt cx="227" cy="227"/>
            </a:xfrm>
          </p:grpSpPr>
          <p:sp>
            <p:nvSpPr>
              <p:cNvPr id="80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81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82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83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84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74" name="Group 194"/>
            <p:cNvGrpSpPr>
              <a:grpSpLocks noChangeAspect="1"/>
            </p:cNvGrpSpPr>
            <p:nvPr/>
          </p:nvGrpSpPr>
          <p:grpSpPr bwMode="auto">
            <a:xfrm>
              <a:off x="1657122" y="3055699"/>
              <a:ext cx="352425" cy="354012"/>
              <a:chOff x="2063" y="2840"/>
              <a:chExt cx="227" cy="227"/>
            </a:xfrm>
          </p:grpSpPr>
          <p:sp>
            <p:nvSpPr>
              <p:cNvPr id="75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76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77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78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79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46" y="5124462"/>
            <a:ext cx="2172248" cy="14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 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06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utoShape 2"/>
          <p:cNvSpPr>
            <a:spLocks noChangeArrowheads="1"/>
          </p:cNvSpPr>
          <p:nvPr/>
        </p:nvSpPr>
        <p:spPr bwMode="auto">
          <a:xfrm>
            <a:off x="3317450" y="3962400"/>
            <a:ext cx="5369350" cy="2743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 sz="1800" dirty="0">
              <a:latin typeface="+mj-lt"/>
            </a:endParaRPr>
          </a:p>
        </p:txBody>
      </p:sp>
      <p:sp>
        <p:nvSpPr>
          <p:cNvPr id="196" name="Oval 107"/>
          <p:cNvSpPr>
            <a:spLocks noChangeArrowheads="1"/>
          </p:cNvSpPr>
          <p:nvPr/>
        </p:nvSpPr>
        <p:spPr bwMode="auto">
          <a:xfrm rot="19778664">
            <a:off x="6765913" y="5081287"/>
            <a:ext cx="1445613" cy="513459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7" name="Line 155"/>
          <p:cNvSpPr>
            <a:spLocks noChangeShapeType="1"/>
          </p:cNvSpPr>
          <p:nvPr/>
        </p:nvSpPr>
        <p:spPr bwMode="auto">
          <a:xfrm>
            <a:off x="4050824" y="5118698"/>
            <a:ext cx="600075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362" name="AutoShape 2"/>
          <p:cNvSpPr>
            <a:spLocks noChangeArrowheads="1"/>
          </p:cNvSpPr>
          <p:nvPr/>
        </p:nvSpPr>
        <p:spPr bwMode="auto">
          <a:xfrm>
            <a:off x="410420" y="1625212"/>
            <a:ext cx="8276380" cy="21847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 sz="1800">
              <a:latin typeface="+mj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Cluster structures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stable and unstable nuclei</a:t>
            </a:r>
            <a:endParaRPr kumimoji="1" lang="ja-JP" altLang="en-US" dirty="0"/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1371600" y="1602431"/>
            <a:ext cx="558544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Typical </a:t>
            </a:r>
            <a:r>
              <a:rPr lang="en-US" altLang="ja-JP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cluster structures known in </a:t>
            </a:r>
            <a:r>
              <a:rPr lang="en-US" altLang="ja-JP" sz="20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s</a:t>
            </a:r>
            <a:r>
              <a:rPr lang="en-US" altLang="ja-JP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table nuclei</a:t>
            </a:r>
            <a:endParaRPr kumimoji="0" lang="ja-JP" altLang="en-US" sz="200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8" name="Oval 112"/>
          <p:cNvSpPr>
            <a:spLocks noChangeAspect="1" noChangeArrowheads="1"/>
          </p:cNvSpPr>
          <p:nvPr/>
        </p:nvSpPr>
        <p:spPr bwMode="auto">
          <a:xfrm>
            <a:off x="5256213" y="3224212"/>
            <a:ext cx="111125" cy="112712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9" name="Oval 113"/>
          <p:cNvSpPr>
            <a:spLocks noChangeAspect="1" noChangeArrowheads="1"/>
          </p:cNvSpPr>
          <p:nvPr/>
        </p:nvSpPr>
        <p:spPr bwMode="auto">
          <a:xfrm>
            <a:off x="5443538" y="2822574"/>
            <a:ext cx="111125" cy="111125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0" name="Oval 114"/>
          <p:cNvSpPr>
            <a:spLocks noChangeAspect="1" noChangeArrowheads="1"/>
          </p:cNvSpPr>
          <p:nvPr/>
        </p:nvSpPr>
        <p:spPr bwMode="auto">
          <a:xfrm>
            <a:off x="5386388" y="3047999"/>
            <a:ext cx="111125" cy="11112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1" name="Oval 115"/>
          <p:cNvSpPr>
            <a:spLocks noChangeAspect="1" noChangeArrowheads="1"/>
          </p:cNvSpPr>
          <p:nvPr/>
        </p:nvSpPr>
        <p:spPr bwMode="auto">
          <a:xfrm>
            <a:off x="5105400" y="3159124"/>
            <a:ext cx="111125" cy="112713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2" name="Oval 116"/>
          <p:cNvSpPr>
            <a:spLocks noChangeAspect="1" noChangeArrowheads="1"/>
          </p:cNvSpPr>
          <p:nvPr/>
        </p:nvSpPr>
        <p:spPr bwMode="auto">
          <a:xfrm>
            <a:off x="5443538" y="3273424"/>
            <a:ext cx="111125" cy="111125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3" name="Oval 117"/>
          <p:cNvSpPr>
            <a:spLocks noChangeAspect="1" noChangeArrowheads="1"/>
          </p:cNvSpPr>
          <p:nvPr/>
        </p:nvSpPr>
        <p:spPr bwMode="auto">
          <a:xfrm>
            <a:off x="5218113" y="3273424"/>
            <a:ext cx="111125" cy="11112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4" name="Oval 118"/>
          <p:cNvSpPr>
            <a:spLocks noChangeAspect="1" noChangeArrowheads="1"/>
          </p:cNvSpPr>
          <p:nvPr/>
        </p:nvSpPr>
        <p:spPr bwMode="auto">
          <a:xfrm>
            <a:off x="5273675" y="3047999"/>
            <a:ext cx="111125" cy="11112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5" name="Oval 119"/>
          <p:cNvSpPr>
            <a:spLocks noChangeAspect="1" noChangeArrowheads="1"/>
          </p:cNvSpPr>
          <p:nvPr/>
        </p:nvSpPr>
        <p:spPr bwMode="auto">
          <a:xfrm>
            <a:off x="5554663" y="3159124"/>
            <a:ext cx="111125" cy="112713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6" name="Oval 120"/>
          <p:cNvSpPr>
            <a:spLocks noChangeAspect="1" noChangeArrowheads="1"/>
          </p:cNvSpPr>
          <p:nvPr/>
        </p:nvSpPr>
        <p:spPr bwMode="auto">
          <a:xfrm>
            <a:off x="5554663" y="2990849"/>
            <a:ext cx="111125" cy="11112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7" name="Oval 121"/>
          <p:cNvSpPr>
            <a:spLocks noChangeAspect="1" noChangeArrowheads="1"/>
          </p:cNvSpPr>
          <p:nvPr/>
        </p:nvSpPr>
        <p:spPr bwMode="auto">
          <a:xfrm>
            <a:off x="5273675" y="2822574"/>
            <a:ext cx="111125" cy="11112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8" name="Oval 122"/>
          <p:cNvSpPr>
            <a:spLocks noChangeAspect="1" noChangeArrowheads="1"/>
          </p:cNvSpPr>
          <p:nvPr/>
        </p:nvSpPr>
        <p:spPr bwMode="auto">
          <a:xfrm>
            <a:off x="5386388" y="3159124"/>
            <a:ext cx="111125" cy="112713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9" name="Oval 123"/>
          <p:cNvSpPr>
            <a:spLocks noChangeAspect="1" noChangeArrowheads="1"/>
          </p:cNvSpPr>
          <p:nvPr/>
        </p:nvSpPr>
        <p:spPr bwMode="auto">
          <a:xfrm>
            <a:off x="5443538" y="3047999"/>
            <a:ext cx="111125" cy="111125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0" name="Oval 124"/>
          <p:cNvSpPr>
            <a:spLocks noChangeAspect="1" noChangeArrowheads="1"/>
          </p:cNvSpPr>
          <p:nvPr/>
        </p:nvSpPr>
        <p:spPr bwMode="auto">
          <a:xfrm>
            <a:off x="5105400" y="2933699"/>
            <a:ext cx="111125" cy="112713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61" name="Group 125"/>
          <p:cNvGrpSpPr>
            <a:grpSpLocks noChangeAspect="1"/>
          </p:cNvGrpSpPr>
          <p:nvPr/>
        </p:nvGrpSpPr>
        <p:grpSpPr bwMode="auto">
          <a:xfrm>
            <a:off x="2300288" y="2922587"/>
            <a:ext cx="777875" cy="354012"/>
            <a:chOff x="1791" y="1207"/>
            <a:chExt cx="500" cy="227"/>
          </a:xfrm>
        </p:grpSpPr>
        <p:grpSp>
          <p:nvGrpSpPr>
            <p:cNvPr id="62" name="Group 126"/>
            <p:cNvGrpSpPr>
              <a:grpSpLocks noChangeAspect="1"/>
            </p:cNvGrpSpPr>
            <p:nvPr/>
          </p:nvGrpSpPr>
          <p:grpSpPr bwMode="auto">
            <a:xfrm>
              <a:off x="1791" y="1207"/>
              <a:ext cx="227" cy="227"/>
              <a:chOff x="2063" y="2840"/>
              <a:chExt cx="227" cy="227"/>
            </a:xfrm>
          </p:grpSpPr>
          <p:sp>
            <p:nvSpPr>
              <p:cNvPr id="69" name="Oval 127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70" name="Oval 128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71" name="Oval 129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72" name="Oval 130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73" name="Oval 131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63" name="Group 132"/>
            <p:cNvGrpSpPr>
              <a:grpSpLocks noChangeAspect="1"/>
            </p:cNvGrpSpPr>
            <p:nvPr/>
          </p:nvGrpSpPr>
          <p:grpSpPr bwMode="auto">
            <a:xfrm>
              <a:off x="2064" y="1207"/>
              <a:ext cx="227" cy="227"/>
              <a:chOff x="2063" y="2840"/>
              <a:chExt cx="227" cy="227"/>
            </a:xfrm>
          </p:grpSpPr>
          <p:sp>
            <p:nvSpPr>
              <p:cNvPr id="64" name="Oval 133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65" name="Oval 134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66" name="Oval 135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67" name="Oval 136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68" name="Oval 137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</p:grpSp>
      <p:grpSp>
        <p:nvGrpSpPr>
          <p:cNvPr id="74" name="Group 138"/>
          <p:cNvGrpSpPr>
            <a:grpSpLocks noChangeAspect="1"/>
          </p:cNvGrpSpPr>
          <p:nvPr/>
        </p:nvGrpSpPr>
        <p:grpSpPr bwMode="auto">
          <a:xfrm>
            <a:off x="3752850" y="3014662"/>
            <a:ext cx="354013" cy="354012"/>
            <a:chOff x="2063" y="2840"/>
            <a:chExt cx="227" cy="227"/>
          </a:xfrm>
        </p:grpSpPr>
        <p:sp>
          <p:nvSpPr>
            <p:cNvPr id="75" name="Oval 139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76" name="Oval 140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77" name="Oval 141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78" name="Oval 142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79" name="Oval 143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80" name="Group 144"/>
          <p:cNvGrpSpPr>
            <a:grpSpLocks noChangeAspect="1"/>
          </p:cNvGrpSpPr>
          <p:nvPr/>
        </p:nvGrpSpPr>
        <p:grpSpPr bwMode="auto">
          <a:xfrm>
            <a:off x="4102100" y="3014662"/>
            <a:ext cx="354013" cy="354012"/>
            <a:chOff x="2063" y="2840"/>
            <a:chExt cx="227" cy="227"/>
          </a:xfrm>
        </p:grpSpPr>
        <p:sp>
          <p:nvSpPr>
            <p:cNvPr id="81" name="Oval 14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2" name="Oval 14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3" name="Oval 14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4" name="Oval 14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5" name="Oval 14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86" name="Group 150"/>
          <p:cNvGrpSpPr>
            <a:grpSpLocks noChangeAspect="1"/>
          </p:cNvGrpSpPr>
          <p:nvPr/>
        </p:nvGrpSpPr>
        <p:grpSpPr bwMode="auto">
          <a:xfrm>
            <a:off x="3922713" y="2703512"/>
            <a:ext cx="352425" cy="354012"/>
            <a:chOff x="2063" y="2840"/>
            <a:chExt cx="227" cy="227"/>
          </a:xfrm>
        </p:grpSpPr>
        <p:sp>
          <p:nvSpPr>
            <p:cNvPr id="87" name="Oval 151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8" name="Oval 152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9" name="Oval 153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0" name="Oval 154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1" name="Oval 155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92" name="Oval 156"/>
          <p:cNvSpPr>
            <a:spLocks noChangeAspect="1" noChangeArrowheads="1"/>
          </p:cNvSpPr>
          <p:nvPr/>
        </p:nvSpPr>
        <p:spPr bwMode="auto">
          <a:xfrm>
            <a:off x="5424488" y="3113087"/>
            <a:ext cx="111125" cy="11112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3" name="Oval 157"/>
          <p:cNvSpPr>
            <a:spLocks noChangeAspect="1" noChangeArrowheads="1"/>
          </p:cNvSpPr>
          <p:nvPr/>
        </p:nvSpPr>
        <p:spPr bwMode="auto">
          <a:xfrm>
            <a:off x="5424488" y="2887662"/>
            <a:ext cx="111125" cy="11112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4" name="Oval 158"/>
          <p:cNvSpPr>
            <a:spLocks noChangeAspect="1" noChangeArrowheads="1"/>
          </p:cNvSpPr>
          <p:nvPr/>
        </p:nvSpPr>
        <p:spPr bwMode="auto">
          <a:xfrm>
            <a:off x="5256213" y="2998787"/>
            <a:ext cx="111125" cy="112712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5" name="Oval 159"/>
          <p:cNvSpPr>
            <a:spLocks noChangeAspect="1" noChangeArrowheads="1"/>
          </p:cNvSpPr>
          <p:nvPr/>
        </p:nvSpPr>
        <p:spPr bwMode="auto">
          <a:xfrm>
            <a:off x="5049838" y="2765424"/>
            <a:ext cx="673100" cy="676275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27451"/>
                  <a:invGamma/>
                  <a:alpha val="20000"/>
                </a:srgbClr>
              </a:gs>
              <a:gs pos="100000">
                <a:srgbClr val="CC99FF">
                  <a:alpha val="35001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ja-JP" sz="2800" b="1">
              <a:solidFill>
                <a:srgbClr val="FFFF99"/>
              </a:solidFill>
              <a:latin typeface="+mj-lt"/>
            </a:endParaRPr>
          </a:p>
        </p:txBody>
      </p:sp>
      <p:grpSp>
        <p:nvGrpSpPr>
          <p:cNvPr id="96" name="Group 160"/>
          <p:cNvGrpSpPr>
            <a:grpSpLocks noChangeAspect="1"/>
          </p:cNvGrpSpPr>
          <p:nvPr/>
        </p:nvGrpSpPr>
        <p:grpSpPr bwMode="auto">
          <a:xfrm>
            <a:off x="5724525" y="2922587"/>
            <a:ext cx="352425" cy="354012"/>
            <a:chOff x="2063" y="2840"/>
            <a:chExt cx="227" cy="227"/>
          </a:xfrm>
        </p:grpSpPr>
        <p:sp>
          <p:nvSpPr>
            <p:cNvPr id="97" name="Oval 161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8" name="Oval 162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9" name="Oval 163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0" name="Oval 164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1" name="Oval 165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102" name="AutoShape 166"/>
          <p:cNvSpPr>
            <a:spLocks noChangeAspect="1" noChangeArrowheads="1"/>
          </p:cNvSpPr>
          <p:nvPr/>
        </p:nvSpPr>
        <p:spPr bwMode="auto">
          <a:xfrm>
            <a:off x="2455863" y="2298699"/>
            <a:ext cx="466725" cy="3095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2400" b="1" baseline="30000" dirty="0">
                <a:latin typeface="+mj-lt"/>
              </a:rPr>
              <a:t>8</a:t>
            </a:r>
            <a:r>
              <a:rPr kumimoji="0" lang="en-US" altLang="ja-JP" sz="2400" b="1" dirty="0">
                <a:latin typeface="+mj-lt"/>
              </a:rPr>
              <a:t>Be</a:t>
            </a:r>
            <a:endParaRPr lang="ja-JP" altLang="en-US" sz="2400" b="1" dirty="0">
              <a:latin typeface="+mj-lt"/>
            </a:endParaRPr>
          </a:p>
        </p:txBody>
      </p:sp>
      <p:sp>
        <p:nvSpPr>
          <p:cNvPr id="103" name="AutoShape 167"/>
          <p:cNvSpPr>
            <a:spLocks noChangeAspect="1" noChangeArrowheads="1"/>
          </p:cNvSpPr>
          <p:nvPr/>
        </p:nvSpPr>
        <p:spPr bwMode="auto">
          <a:xfrm>
            <a:off x="3805238" y="2298699"/>
            <a:ext cx="466725" cy="3095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2400" b="1" baseline="30000" dirty="0">
                <a:latin typeface="+mj-lt"/>
              </a:rPr>
              <a:t>12</a:t>
            </a:r>
            <a:r>
              <a:rPr kumimoji="0" lang="en-US" altLang="ja-JP" sz="2400" b="1" dirty="0">
                <a:latin typeface="+mj-lt"/>
              </a:rPr>
              <a:t>C</a:t>
            </a:r>
            <a:endParaRPr lang="ja-JP" altLang="en-US" sz="2400" b="1" dirty="0">
              <a:latin typeface="+mj-lt"/>
            </a:endParaRPr>
          </a:p>
        </p:txBody>
      </p:sp>
      <p:sp>
        <p:nvSpPr>
          <p:cNvPr id="104" name="AutoShape 168"/>
          <p:cNvSpPr>
            <a:spLocks noChangeAspect="1" noChangeArrowheads="1"/>
          </p:cNvSpPr>
          <p:nvPr/>
        </p:nvSpPr>
        <p:spPr bwMode="auto">
          <a:xfrm>
            <a:off x="5360988" y="2298699"/>
            <a:ext cx="466725" cy="3095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2400" b="1" baseline="30000" dirty="0">
                <a:latin typeface="+mj-lt"/>
              </a:rPr>
              <a:t>20</a:t>
            </a:r>
            <a:r>
              <a:rPr kumimoji="0" lang="en-US" altLang="ja-JP" sz="2400" b="1" dirty="0">
                <a:latin typeface="+mj-lt"/>
              </a:rPr>
              <a:t>Ne</a:t>
            </a:r>
            <a:endParaRPr lang="ja-JP" altLang="en-US" sz="2400" b="1" dirty="0">
              <a:latin typeface="+mj-lt"/>
            </a:endParaRPr>
          </a:p>
        </p:txBody>
      </p:sp>
      <p:sp>
        <p:nvSpPr>
          <p:cNvPr id="105" name="Rectangle 169"/>
          <p:cNvSpPr>
            <a:spLocks noChangeAspect="1" noChangeArrowheads="1"/>
          </p:cNvSpPr>
          <p:nvPr/>
        </p:nvSpPr>
        <p:spPr bwMode="auto">
          <a:xfrm>
            <a:off x="2393950" y="3249612"/>
            <a:ext cx="798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2000" b="1" dirty="0">
                <a:latin typeface="Symbol" panose="05050102010706020507" pitchFamily="18" charset="2"/>
              </a:rPr>
              <a:t>a</a:t>
            </a:r>
            <a:r>
              <a:rPr kumimoji="0" lang="en-US" altLang="ja-JP" sz="2000" b="1" dirty="0">
                <a:latin typeface="+mj-lt"/>
              </a:rPr>
              <a:t> + </a:t>
            </a:r>
            <a:r>
              <a:rPr kumimoji="0" lang="en-US" altLang="ja-JP" sz="2000" b="1" dirty="0" smtClean="0">
                <a:latin typeface="Symbol" panose="05050102010706020507" pitchFamily="18" charset="2"/>
              </a:rPr>
              <a:t>a</a:t>
            </a:r>
            <a:endParaRPr kumimoji="0" lang="ja-JP" altLang="en-US" sz="2000" b="1" dirty="0">
              <a:latin typeface="+mj-lt"/>
            </a:endParaRPr>
          </a:p>
        </p:txBody>
      </p:sp>
      <p:sp>
        <p:nvSpPr>
          <p:cNvPr id="106" name="Rectangle 170"/>
          <p:cNvSpPr>
            <a:spLocks noChangeAspect="1" noChangeArrowheads="1"/>
          </p:cNvSpPr>
          <p:nvPr/>
        </p:nvSpPr>
        <p:spPr bwMode="auto">
          <a:xfrm>
            <a:off x="3908425" y="3343274"/>
            <a:ext cx="553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2000" b="1" dirty="0" smtClean="0">
                <a:latin typeface="+mj-lt"/>
              </a:rPr>
              <a:t>3</a:t>
            </a:r>
            <a:r>
              <a:rPr kumimoji="0" lang="en-US" altLang="ja-JP" sz="2000" b="1" dirty="0" smtClean="0">
                <a:latin typeface="Symbol" panose="05050102010706020507" pitchFamily="18" charset="2"/>
              </a:rPr>
              <a:t>a </a:t>
            </a:r>
            <a:endParaRPr kumimoji="0" lang="ja-JP" altLang="en-US" sz="2000" b="1" dirty="0">
              <a:latin typeface="+mj-lt"/>
            </a:endParaRPr>
          </a:p>
        </p:txBody>
      </p:sp>
      <p:sp>
        <p:nvSpPr>
          <p:cNvPr id="107" name="Rectangle 171"/>
          <p:cNvSpPr>
            <a:spLocks noChangeAspect="1" noChangeArrowheads="1"/>
          </p:cNvSpPr>
          <p:nvPr/>
        </p:nvSpPr>
        <p:spPr bwMode="auto">
          <a:xfrm>
            <a:off x="5451475" y="3379787"/>
            <a:ext cx="1024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2000" b="1" baseline="30000" dirty="0">
                <a:latin typeface="+mj-lt"/>
              </a:rPr>
              <a:t>16</a:t>
            </a:r>
            <a:r>
              <a:rPr kumimoji="0" lang="en-US" altLang="ja-JP" sz="2000" b="1" dirty="0">
                <a:latin typeface="+mj-lt"/>
              </a:rPr>
              <a:t>O + </a:t>
            </a:r>
            <a:r>
              <a:rPr kumimoji="0" lang="en-US" altLang="ja-JP" sz="2000" b="1" dirty="0" smtClean="0">
                <a:latin typeface="Symbol" panose="05050102010706020507" pitchFamily="18" charset="2"/>
              </a:rPr>
              <a:t>a</a:t>
            </a:r>
            <a:endParaRPr kumimoji="0" lang="ja-JP" altLang="en-US" sz="2000" b="1" dirty="0">
              <a:latin typeface="+mj-lt"/>
            </a:endParaRPr>
          </a:p>
        </p:txBody>
      </p:sp>
      <p:grpSp>
        <p:nvGrpSpPr>
          <p:cNvPr id="108" name="Group 172"/>
          <p:cNvGrpSpPr>
            <a:grpSpLocks/>
          </p:cNvGrpSpPr>
          <p:nvPr/>
        </p:nvGrpSpPr>
        <p:grpSpPr bwMode="auto">
          <a:xfrm>
            <a:off x="6904040" y="2332037"/>
            <a:ext cx="1311275" cy="1481137"/>
            <a:chOff x="3791" y="1298"/>
            <a:chExt cx="826" cy="933"/>
          </a:xfrm>
        </p:grpSpPr>
        <p:sp>
          <p:nvSpPr>
            <p:cNvPr id="109" name="Oval 173"/>
            <p:cNvSpPr>
              <a:spLocks noChangeAspect="1" noChangeArrowheads="1"/>
            </p:cNvSpPr>
            <p:nvPr/>
          </p:nvSpPr>
          <p:spPr bwMode="auto">
            <a:xfrm>
              <a:off x="3969" y="1888"/>
              <a:ext cx="70" cy="7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0" name="Oval 174"/>
            <p:cNvSpPr>
              <a:spLocks noChangeAspect="1" noChangeArrowheads="1"/>
            </p:cNvSpPr>
            <p:nvPr/>
          </p:nvSpPr>
          <p:spPr bwMode="auto">
            <a:xfrm>
              <a:off x="3987" y="1676"/>
              <a:ext cx="70" cy="7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1" name="Oval 175"/>
            <p:cNvSpPr>
              <a:spLocks noChangeAspect="1" noChangeArrowheads="1"/>
            </p:cNvSpPr>
            <p:nvPr/>
          </p:nvSpPr>
          <p:spPr bwMode="auto">
            <a:xfrm>
              <a:off x="3838" y="1842"/>
              <a:ext cx="70" cy="7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2" name="Oval 176"/>
            <p:cNvSpPr>
              <a:spLocks noChangeAspect="1" noChangeArrowheads="1"/>
            </p:cNvSpPr>
            <p:nvPr/>
          </p:nvSpPr>
          <p:spPr bwMode="auto">
            <a:xfrm>
              <a:off x="3878" y="1888"/>
              <a:ext cx="70" cy="7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3" name="Oval 177"/>
            <p:cNvSpPr>
              <a:spLocks noChangeAspect="1" noChangeArrowheads="1"/>
            </p:cNvSpPr>
            <p:nvPr/>
          </p:nvSpPr>
          <p:spPr bwMode="auto">
            <a:xfrm>
              <a:off x="3868" y="1770"/>
              <a:ext cx="70" cy="7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4" name="Oval 178"/>
            <p:cNvSpPr>
              <a:spLocks noChangeAspect="1" noChangeArrowheads="1"/>
            </p:cNvSpPr>
            <p:nvPr/>
          </p:nvSpPr>
          <p:spPr bwMode="auto">
            <a:xfrm>
              <a:off x="4045" y="1840"/>
              <a:ext cx="70" cy="71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5" name="Oval 179"/>
            <p:cNvSpPr>
              <a:spLocks noChangeAspect="1" noChangeArrowheads="1"/>
            </p:cNvSpPr>
            <p:nvPr/>
          </p:nvSpPr>
          <p:spPr bwMode="auto">
            <a:xfrm>
              <a:off x="4045" y="1734"/>
              <a:ext cx="70" cy="7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6" name="Oval 180"/>
            <p:cNvSpPr>
              <a:spLocks noChangeAspect="1" noChangeArrowheads="1"/>
            </p:cNvSpPr>
            <p:nvPr/>
          </p:nvSpPr>
          <p:spPr bwMode="auto">
            <a:xfrm>
              <a:off x="3923" y="1661"/>
              <a:ext cx="70" cy="7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7" name="Oval 181"/>
            <p:cNvSpPr>
              <a:spLocks noChangeAspect="1" noChangeArrowheads="1"/>
            </p:cNvSpPr>
            <p:nvPr/>
          </p:nvSpPr>
          <p:spPr bwMode="auto">
            <a:xfrm>
              <a:off x="3923" y="1706"/>
              <a:ext cx="70" cy="7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8" name="Oval 182"/>
            <p:cNvSpPr>
              <a:spLocks noChangeAspect="1" noChangeArrowheads="1"/>
            </p:cNvSpPr>
            <p:nvPr/>
          </p:nvSpPr>
          <p:spPr bwMode="auto">
            <a:xfrm>
              <a:off x="3975" y="1770"/>
              <a:ext cx="70" cy="7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19" name="Oval 183"/>
            <p:cNvSpPr>
              <a:spLocks noChangeAspect="1" noChangeArrowheads="1"/>
            </p:cNvSpPr>
            <p:nvPr/>
          </p:nvSpPr>
          <p:spPr bwMode="auto">
            <a:xfrm>
              <a:off x="3833" y="1706"/>
              <a:ext cx="70" cy="7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20" name="Oval 184"/>
            <p:cNvSpPr>
              <a:spLocks noChangeAspect="1" noChangeArrowheads="1"/>
            </p:cNvSpPr>
            <p:nvPr/>
          </p:nvSpPr>
          <p:spPr bwMode="auto">
            <a:xfrm>
              <a:off x="3963" y="1811"/>
              <a:ext cx="70" cy="7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21" name="Oval 185"/>
            <p:cNvSpPr>
              <a:spLocks noChangeAspect="1" noChangeArrowheads="1"/>
            </p:cNvSpPr>
            <p:nvPr/>
          </p:nvSpPr>
          <p:spPr bwMode="auto">
            <a:xfrm>
              <a:off x="3791" y="1628"/>
              <a:ext cx="361" cy="363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20000"/>
                  </a:srgbClr>
                </a:gs>
                <a:gs pos="100000">
                  <a:srgbClr val="CC99FF">
                    <a:alpha val="35001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grpSp>
          <p:nvGrpSpPr>
            <p:cNvPr id="122" name="Group 186"/>
            <p:cNvGrpSpPr>
              <a:grpSpLocks noChangeAspect="1"/>
            </p:cNvGrpSpPr>
            <p:nvPr/>
          </p:nvGrpSpPr>
          <p:grpSpPr bwMode="auto">
            <a:xfrm>
              <a:off x="4168" y="1705"/>
              <a:ext cx="224" cy="224"/>
              <a:chOff x="2063" y="2840"/>
              <a:chExt cx="227" cy="227"/>
            </a:xfrm>
          </p:grpSpPr>
          <p:sp>
            <p:nvSpPr>
              <p:cNvPr id="125" name="Oval 187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26" name="Oval 188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27" name="Oval 189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28" name="Oval 190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29" name="Oval 191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sp>
          <p:nvSpPr>
            <p:cNvPr id="123" name="AutoShape 192"/>
            <p:cNvSpPr>
              <a:spLocks noChangeAspect="1" noChangeArrowheads="1"/>
            </p:cNvSpPr>
            <p:nvPr/>
          </p:nvSpPr>
          <p:spPr bwMode="auto">
            <a:xfrm>
              <a:off x="3923" y="1298"/>
              <a:ext cx="294" cy="19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en-US" altLang="ja-JP" sz="2400" b="1" baseline="30000">
                  <a:latin typeface="+mj-lt"/>
                </a:rPr>
                <a:t>16</a:t>
              </a:r>
              <a:r>
                <a:rPr kumimoji="0" lang="en-US" altLang="ja-JP" sz="2400" b="1">
                  <a:latin typeface="+mj-lt"/>
                </a:rPr>
                <a:t>O*</a:t>
              </a:r>
              <a:endParaRPr lang="ja-JP" altLang="en-US" sz="2400" b="1">
                <a:latin typeface="+mj-lt"/>
              </a:endParaRPr>
            </a:p>
          </p:txBody>
        </p:sp>
        <p:sp>
          <p:nvSpPr>
            <p:cNvPr id="124" name="Rectangle 193"/>
            <p:cNvSpPr>
              <a:spLocks noChangeAspect="1" noChangeArrowheads="1"/>
            </p:cNvSpPr>
            <p:nvPr/>
          </p:nvSpPr>
          <p:spPr bwMode="auto">
            <a:xfrm>
              <a:off x="3980" y="1979"/>
              <a:ext cx="6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sz="2000" b="1" baseline="30000" dirty="0">
                  <a:latin typeface="+mj-lt"/>
                </a:rPr>
                <a:t>12</a:t>
              </a:r>
              <a:r>
                <a:rPr kumimoji="0" lang="en-US" altLang="ja-JP" sz="2000" b="1" dirty="0">
                  <a:latin typeface="+mj-lt"/>
                </a:rPr>
                <a:t>C + </a:t>
              </a:r>
              <a:r>
                <a:rPr kumimoji="0" lang="en-US" altLang="ja-JP" sz="2000" b="1" dirty="0" smtClean="0">
                  <a:latin typeface="Symbol" panose="05050102010706020507" pitchFamily="18" charset="2"/>
                </a:rPr>
                <a:t>a</a:t>
              </a:r>
              <a:endParaRPr kumimoji="0" lang="ja-JP" altLang="en-US" sz="2000" b="1" dirty="0">
                <a:latin typeface="+mj-lt"/>
              </a:endParaRPr>
            </a:p>
          </p:txBody>
        </p:sp>
      </p:grpSp>
      <p:grpSp>
        <p:nvGrpSpPr>
          <p:cNvPr id="130" name="Group 194"/>
          <p:cNvGrpSpPr>
            <a:grpSpLocks noChangeAspect="1"/>
          </p:cNvGrpSpPr>
          <p:nvPr/>
        </p:nvGrpSpPr>
        <p:grpSpPr bwMode="auto">
          <a:xfrm>
            <a:off x="836613" y="2922587"/>
            <a:ext cx="352425" cy="354012"/>
            <a:chOff x="2063" y="2840"/>
            <a:chExt cx="227" cy="227"/>
          </a:xfrm>
        </p:grpSpPr>
        <p:sp>
          <p:nvSpPr>
            <p:cNvPr id="131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2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3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4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5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136" name="Oval 200"/>
          <p:cNvSpPr>
            <a:spLocks noChangeAspect="1" noChangeArrowheads="1"/>
          </p:cNvSpPr>
          <p:nvPr/>
        </p:nvSpPr>
        <p:spPr bwMode="auto">
          <a:xfrm>
            <a:off x="1312863" y="3113087"/>
            <a:ext cx="106362" cy="104775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7" name="Oval 201"/>
          <p:cNvSpPr>
            <a:spLocks noChangeAspect="1" noChangeArrowheads="1"/>
          </p:cNvSpPr>
          <p:nvPr/>
        </p:nvSpPr>
        <p:spPr bwMode="auto">
          <a:xfrm>
            <a:off x="1374775" y="2979737"/>
            <a:ext cx="106363" cy="106362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8" name="Oval 202"/>
          <p:cNvSpPr>
            <a:spLocks noChangeAspect="1" noChangeArrowheads="1"/>
          </p:cNvSpPr>
          <p:nvPr/>
        </p:nvSpPr>
        <p:spPr bwMode="auto">
          <a:xfrm>
            <a:off x="1454150" y="3113087"/>
            <a:ext cx="104775" cy="104775"/>
          </a:xfrm>
          <a:prstGeom prst="ellipse">
            <a:avLst/>
          </a:prstGeom>
          <a:gradFill rotWithShape="1">
            <a:gsLst>
              <a:gs pos="0">
                <a:srgbClr val="FF9933">
                  <a:gamma/>
                  <a:tint val="33333"/>
                  <a:invGamma/>
                </a:srgbClr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9" name="Oval 203"/>
          <p:cNvSpPr>
            <a:spLocks noChangeAspect="1" noChangeArrowheads="1"/>
          </p:cNvSpPr>
          <p:nvPr/>
        </p:nvSpPr>
        <p:spPr bwMode="auto">
          <a:xfrm>
            <a:off x="1290638" y="2965449"/>
            <a:ext cx="279400" cy="280988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27451"/>
                  <a:invGamma/>
                  <a:alpha val="53000"/>
                </a:srgbClr>
              </a:gs>
              <a:gs pos="100000">
                <a:srgbClr val="CC99FF">
                  <a:alpha val="64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ja-JP" sz="2800" b="1">
              <a:solidFill>
                <a:srgbClr val="FFFF99"/>
              </a:solidFill>
              <a:latin typeface="+mj-lt"/>
            </a:endParaRPr>
          </a:p>
        </p:txBody>
      </p:sp>
      <p:sp>
        <p:nvSpPr>
          <p:cNvPr id="140" name="AutoShape 204"/>
          <p:cNvSpPr>
            <a:spLocks noChangeAspect="1" noChangeArrowheads="1"/>
          </p:cNvSpPr>
          <p:nvPr/>
        </p:nvSpPr>
        <p:spPr bwMode="auto">
          <a:xfrm>
            <a:off x="992188" y="2298699"/>
            <a:ext cx="466725" cy="3095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2400" b="1" baseline="30000">
                <a:latin typeface="+mj-lt"/>
              </a:rPr>
              <a:t>7</a:t>
            </a:r>
            <a:r>
              <a:rPr kumimoji="0" lang="en-US" altLang="ja-JP" sz="2400" b="1">
                <a:latin typeface="+mj-lt"/>
              </a:rPr>
              <a:t>Li</a:t>
            </a:r>
            <a:endParaRPr lang="ja-JP" altLang="en-US" sz="2400" b="1">
              <a:latin typeface="+mj-lt"/>
            </a:endParaRPr>
          </a:p>
        </p:txBody>
      </p:sp>
      <p:sp>
        <p:nvSpPr>
          <p:cNvPr id="141" name="Rectangle 205"/>
          <p:cNvSpPr>
            <a:spLocks noChangeAspect="1" noChangeArrowheads="1"/>
          </p:cNvSpPr>
          <p:nvPr/>
        </p:nvSpPr>
        <p:spPr bwMode="auto">
          <a:xfrm>
            <a:off x="858838" y="3249612"/>
            <a:ext cx="715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2000" b="1" dirty="0">
                <a:latin typeface="Symbol" panose="05050102010706020507" pitchFamily="18" charset="2"/>
              </a:rPr>
              <a:t>a</a:t>
            </a:r>
            <a:r>
              <a:rPr kumimoji="0" lang="en-US" altLang="ja-JP" sz="2000" b="1" dirty="0">
                <a:latin typeface="+mj-lt"/>
              </a:rPr>
              <a:t> + t</a:t>
            </a:r>
            <a:endParaRPr kumimoji="0" lang="ja-JP" altLang="en-US" sz="2000" b="1" dirty="0">
              <a:latin typeface="+mj-lt"/>
            </a:endParaRPr>
          </a:p>
        </p:txBody>
      </p:sp>
      <p:sp>
        <p:nvSpPr>
          <p:cNvPr id="142" name="AutoShape 2"/>
          <p:cNvSpPr>
            <a:spLocks noChangeArrowheads="1"/>
          </p:cNvSpPr>
          <p:nvPr/>
        </p:nvSpPr>
        <p:spPr bwMode="auto">
          <a:xfrm>
            <a:off x="410420" y="3962400"/>
            <a:ext cx="2775693" cy="2743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 sz="1800" dirty="0">
              <a:latin typeface="+mj-lt"/>
            </a:endParaRPr>
          </a:p>
        </p:txBody>
      </p:sp>
      <p:sp>
        <p:nvSpPr>
          <p:cNvPr id="143" name="Line 155"/>
          <p:cNvSpPr>
            <a:spLocks noChangeShapeType="1"/>
          </p:cNvSpPr>
          <p:nvPr/>
        </p:nvSpPr>
        <p:spPr bwMode="auto">
          <a:xfrm>
            <a:off x="2135982" y="4892674"/>
            <a:ext cx="416100" cy="1"/>
          </a:xfrm>
          <a:prstGeom prst="line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49" name="Rectangle 186"/>
          <p:cNvSpPr>
            <a:spLocks noChangeArrowheads="1"/>
          </p:cNvSpPr>
          <p:nvPr/>
        </p:nvSpPr>
        <p:spPr bwMode="auto">
          <a:xfrm>
            <a:off x="1556718" y="5402158"/>
            <a:ext cx="995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latin typeface="Symbol" pitchFamily="18" charset="2"/>
              </a:rPr>
              <a:t>a</a:t>
            </a:r>
            <a:r>
              <a:rPr kumimoji="0" lang="en-US" altLang="ja-JP" sz="1600" dirty="0" smtClean="0">
                <a:latin typeface="+mj-lt"/>
              </a:rPr>
              <a:t>-cluster</a:t>
            </a:r>
            <a:endParaRPr kumimoji="0" lang="ja-JP" altLang="en-US" sz="1600" dirty="0">
              <a:latin typeface="+mj-lt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1131" y="6243935"/>
            <a:ext cx="2108269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kumimoji="0" lang="en-US" altLang="ja-JP" sz="2000" baseline="30000" dirty="0">
                <a:solidFill>
                  <a:srgbClr val="FFFFFF"/>
                </a:solidFill>
                <a:latin typeface="+mj-lt"/>
                <a:ea typeface="ＭＳ Ｐゴシック"/>
              </a:rPr>
              <a:t>40</a:t>
            </a:r>
            <a:r>
              <a:rPr kumimoji="0" lang="en-US" altLang="ja-JP" sz="2000" dirty="0">
                <a:solidFill>
                  <a:srgbClr val="FFFFFF"/>
                </a:solidFill>
                <a:latin typeface="+mj-lt"/>
                <a:ea typeface="ＭＳ Ｐゴシック"/>
              </a:rPr>
              <a:t>Ca</a:t>
            </a:r>
            <a:r>
              <a:rPr kumimoji="0" lang="en-US" altLang="ja-JP" sz="2000" dirty="0" smtClean="0">
                <a:solidFill>
                  <a:srgbClr val="FFFFFF"/>
                </a:solidFill>
                <a:latin typeface="+mj-lt"/>
                <a:ea typeface="ＭＳ Ｐゴシック"/>
              </a:rPr>
              <a:t>*, </a:t>
            </a:r>
            <a:r>
              <a:rPr kumimoji="0" lang="en-US" altLang="ja-JP" sz="2000" baseline="30000" dirty="0" smtClean="0">
                <a:solidFill>
                  <a:srgbClr val="FFFFFF"/>
                </a:solidFill>
                <a:latin typeface="+mj-lt"/>
                <a:ea typeface="ＭＳ Ｐゴシック"/>
              </a:rPr>
              <a:t>28</a:t>
            </a:r>
            <a:r>
              <a:rPr kumimoji="0" lang="en-US" altLang="ja-JP" sz="2000" dirty="0" smtClean="0">
                <a:solidFill>
                  <a:srgbClr val="FFFFFF"/>
                </a:solidFill>
                <a:latin typeface="+mj-lt"/>
                <a:ea typeface="ＭＳ Ｐゴシック"/>
              </a:rPr>
              <a:t>Si*, </a:t>
            </a:r>
            <a:r>
              <a:rPr kumimoji="0" lang="en-US" altLang="ja-JP" sz="2000" baseline="30000" dirty="0" smtClean="0">
                <a:solidFill>
                  <a:srgbClr val="FFFFFF"/>
                </a:solidFill>
                <a:latin typeface="+mj-lt"/>
                <a:ea typeface="ＭＳ Ｐゴシック"/>
              </a:rPr>
              <a:t>32</a:t>
            </a:r>
            <a:r>
              <a:rPr kumimoji="0" lang="en-US" altLang="ja-JP" sz="2000" dirty="0" smtClean="0">
                <a:solidFill>
                  <a:srgbClr val="FFFFFF"/>
                </a:solidFill>
                <a:latin typeface="+mj-lt"/>
                <a:ea typeface="ＭＳ Ｐゴシック"/>
              </a:rPr>
              <a:t>S*</a:t>
            </a:r>
            <a:endParaRPr kumimoji="0" lang="en-US" altLang="ja-JP" sz="2000" dirty="0">
              <a:solidFill>
                <a:srgbClr val="FFFFFF"/>
              </a:solidFill>
              <a:latin typeface="+mj-lt"/>
              <a:ea typeface="ＭＳ Ｐゴシック"/>
            </a:endParaRPr>
          </a:p>
        </p:txBody>
      </p:sp>
      <p:sp>
        <p:nvSpPr>
          <p:cNvPr id="150" name="Rectangle 186"/>
          <p:cNvSpPr>
            <a:spLocks noChangeArrowheads="1"/>
          </p:cNvSpPr>
          <p:nvPr/>
        </p:nvSpPr>
        <p:spPr bwMode="auto">
          <a:xfrm>
            <a:off x="533400" y="5797550"/>
            <a:ext cx="2375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baseline="30000" dirty="0" smtClean="0">
                <a:solidFill>
                  <a:srgbClr val="FFFFFF"/>
                </a:solidFill>
                <a:latin typeface="+mj-lt"/>
                <a:ea typeface="ＭＳ Ｐゴシック"/>
              </a:rPr>
              <a:t>36</a:t>
            </a:r>
            <a:r>
              <a:rPr kumimoji="0" lang="en-US" altLang="ja-JP" dirty="0" smtClean="0">
                <a:solidFill>
                  <a:srgbClr val="FFFFFF"/>
                </a:solidFill>
                <a:latin typeface="+mj-lt"/>
                <a:ea typeface="ＭＳ Ｐゴシック"/>
              </a:rPr>
              <a:t>Ar-</a:t>
            </a:r>
            <a:r>
              <a:rPr kumimoji="0" lang="en-US" altLang="ja-JP" dirty="0" smtClean="0">
                <a:latin typeface="Symbol" panose="05050102010706020507" pitchFamily="18" charset="2"/>
              </a:rPr>
              <a:t>a</a:t>
            </a:r>
            <a:r>
              <a:rPr kumimoji="0" lang="en-US" altLang="ja-JP" dirty="0" smtClean="0">
                <a:latin typeface="+mj-lt"/>
              </a:rPr>
              <a:t>, </a:t>
            </a:r>
            <a:r>
              <a:rPr kumimoji="0" lang="en-US" altLang="ja-JP" baseline="30000" dirty="0" smtClean="0">
                <a:solidFill>
                  <a:srgbClr val="FFFFFF"/>
                </a:solidFill>
                <a:latin typeface="+mj-lt"/>
                <a:ea typeface="ＭＳ Ｐゴシック"/>
              </a:rPr>
              <a:t>24</a:t>
            </a:r>
            <a:r>
              <a:rPr kumimoji="0" lang="en-US" altLang="ja-JP" dirty="0" smtClean="0">
                <a:solidFill>
                  <a:srgbClr val="FFFFFF"/>
                </a:solidFill>
                <a:latin typeface="+mj-lt"/>
                <a:ea typeface="ＭＳ Ｐゴシック"/>
              </a:rPr>
              <a:t>Mg-</a:t>
            </a:r>
            <a:r>
              <a:rPr kumimoji="0" lang="en-US" altLang="ja-JP" dirty="0" smtClean="0">
                <a:latin typeface="Symbol" panose="05050102010706020507" pitchFamily="18" charset="2"/>
              </a:rPr>
              <a:t>a</a:t>
            </a:r>
            <a:r>
              <a:rPr kumimoji="0" lang="en-US" altLang="ja-JP" dirty="0">
                <a:latin typeface="+mj-lt"/>
              </a:rPr>
              <a:t>, </a:t>
            </a:r>
            <a:r>
              <a:rPr kumimoji="0" lang="en-US" altLang="ja-JP" baseline="30000" dirty="0" smtClean="0">
                <a:solidFill>
                  <a:srgbClr val="FFFFFF"/>
                </a:solidFill>
                <a:latin typeface="+mj-lt"/>
                <a:ea typeface="ＭＳ Ｐゴシック"/>
              </a:rPr>
              <a:t>28</a:t>
            </a:r>
            <a:r>
              <a:rPr kumimoji="0" lang="en-US" altLang="ja-JP" dirty="0" smtClean="0">
                <a:solidFill>
                  <a:srgbClr val="FFFFFF"/>
                </a:solidFill>
                <a:latin typeface="+mj-lt"/>
                <a:ea typeface="ＭＳ Ｐゴシック"/>
              </a:rPr>
              <a:t>Si-</a:t>
            </a:r>
            <a:r>
              <a:rPr kumimoji="0" lang="en-US" altLang="ja-JP" dirty="0" smtClean="0">
                <a:latin typeface="Symbol" panose="05050102010706020507" pitchFamily="18" charset="2"/>
              </a:rPr>
              <a:t>a</a:t>
            </a:r>
            <a:endParaRPr kumimoji="0" lang="ja-JP" altLang="en-US" dirty="0">
              <a:latin typeface="Symbol" panose="05050102010706020507" pitchFamily="18" charset="2"/>
            </a:endParaRPr>
          </a:p>
        </p:txBody>
      </p:sp>
      <p:sp>
        <p:nvSpPr>
          <p:cNvPr id="151" name="Rectangle 186"/>
          <p:cNvSpPr>
            <a:spLocks noChangeArrowheads="1"/>
          </p:cNvSpPr>
          <p:nvPr/>
        </p:nvSpPr>
        <p:spPr bwMode="auto">
          <a:xfrm>
            <a:off x="1072771" y="4302567"/>
            <a:ext cx="21259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600" dirty="0" smtClean="0">
                <a:latin typeface="+mj-lt"/>
              </a:rPr>
              <a:t>Si-Si, Si-C, O-C, O-O</a:t>
            </a:r>
            <a:endParaRPr kumimoji="0" lang="ja-JP" altLang="en-US" sz="1600" dirty="0">
              <a:latin typeface="+mj-lt"/>
            </a:endParaRPr>
          </a:p>
        </p:txBody>
      </p:sp>
      <p:sp>
        <p:nvSpPr>
          <p:cNvPr id="153" name="Oval 492"/>
          <p:cNvSpPr>
            <a:spLocks noChangeArrowheads="1"/>
          </p:cNvSpPr>
          <p:nvPr/>
        </p:nvSpPr>
        <p:spPr bwMode="auto">
          <a:xfrm>
            <a:off x="3628192" y="5955518"/>
            <a:ext cx="1243013" cy="59768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953000" y="5945565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smtClean="0">
                <a:solidFill>
                  <a:srgbClr val="FFFFFF"/>
                </a:solidFill>
                <a:latin typeface="+mj-lt"/>
              </a:rPr>
              <a:t>Molecular</a:t>
            </a:r>
          </a:p>
          <a:p>
            <a:r>
              <a:rPr kumimoji="0" lang="en-US" altLang="ja-JP" sz="1600" dirty="0" smtClean="0">
                <a:solidFill>
                  <a:srgbClr val="FFFFFF"/>
                </a:solidFill>
                <a:latin typeface="+mj-lt"/>
              </a:rPr>
              <a:t>orbital</a:t>
            </a:r>
            <a:endParaRPr lang="ja-JP" altLang="en-US" dirty="0">
              <a:latin typeface="+mj-lt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33537" y="6239798"/>
            <a:ext cx="2024663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ja-JP" sz="2000" dirty="0" smtClean="0">
                <a:latin typeface="+mj-lt"/>
                <a:ea typeface="ＭＳ Ｐゴシック"/>
              </a:rPr>
              <a:t>Be, C, O, Ne, F</a:t>
            </a:r>
            <a:endParaRPr kumimoji="0" lang="en-US" altLang="ja-JP" sz="2000" dirty="0">
              <a:latin typeface="+mj-lt"/>
              <a:ea typeface="ＭＳ Ｐゴシック"/>
            </a:endParaRPr>
          </a:p>
        </p:txBody>
      </p:sp>
      <p:sp>
        <p:nvSpPr>
          <p:cNvPr id="192" name="Oval 518"/>
          <p:cNvSpPr>
            <a:spLocks noChangeArrowheads="1"/>
          </p:cNvSpPr>
          <p:nvPr/>
        </p:nvSpPr>
        <p:spPr bwMode="auto">
          <a:xfrm>
            <a:off x="3581400" y="4707443"/>
            <a:ext cx="753866" cy="77950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193" name="Oval 519"/>
          <p:cNvSpPr>
            <a:spLocks noChangeAspect="1" noChangeArrowheads="1"/>
          </p:cNvSpPr>
          <p:nvPr/>
        </p:nvSpPr>
        <p:spPr bwMode="auto">
          <a:xfrm>
            <a:off x="3891280" y="4625340"/>
            <a:ext cx="163298" cy="163298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ja-JP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4" name="Oval 520"/>
          <p:cNvSpPr>
            <a:spLocks noChangeAspect="1" noChangeArrowheads="1"/>
          </p:cNvSpPr>
          <p:nvPr/>
        </p:nvSpPr>
        <p:spPr bwMode="auto">
          <a:xfrm>
            <a:off x="3867206" y="5382439"/>
            <a:ext cx="163298" cy="163298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ja-JP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9" name="Oval 519"/>
          <p:cNvSpPr>
            <a:spLocks noChangeAspect="1" noChangeArrowheads="1"/>
          </p:cNvSpPr>
          <p:nvPr/>
        </p:nvSpPr>
        <p:spPr bwMode="auto">
          <a:xfrm>
            <a:off x="3546543" y="6150854"/>
            <a:ext cx="163298" cy="163298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ja-JP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0" name="Oval 520"/>
          <p:cNvSpPr>
            <a:spLocks noChangeAspect="1" noChangeArrowheads="1"/>
          </p:cNvSpPr>
          <p:nvPr/>
        </p:nvSpPr>
        <p:spPr bwMode="auto">
          <a:xfrm>
            <a:off x="4789556" y="6172710"/>
            <a:ext cx="163298" cy="163298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ja-JP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2" name="Rectangle 186"/>
          <p:cNvSpPr>
            <a:spLocks noChangeArrowheads="1"/>
          </p:cNvSpPr>
          <p:nvPr/>
        </p:nvSpPr>
        <p:spPr bwMode="auto">
          <a:xfrm>
            <a:off x="4835748" y="4508554"/>
            <a:ext cx="105048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latin typeface="Symbol" pitchFamily="18" charset="2"/>
              </a:rPr>
              <a:t>a</a:t>
            </a:r>
            <a:r>
              <a:rPr kumimoji="0" lang="en-US" altLang="ja-JP" sz="1600" dirty="0" smtClean="0">
                <a:latin typeface="+mj-lt"/>
              </a:rPr>
              <a:t>-cluster</a:t>
            </a:r>
          </a:p>
          <a:p>
            <a:r>
              <a:rPr kumimoji="0" lang="en-US" altLang="ja-JP" sz="1600" dirty="0" smtClean="0">
                <a:latin typeface="+mj-lt"/>
              </a:rPr>
              <a:t>excitation</a:t>
            </a:r>
            <a:endParaRPr kumimoji="0" lang="ja-JP" altLang="en-US" sz="1600" dirty="0">
              <a:latin typeface="+mj-lt"/>
            </a:endParaRPr>
          </a:p>
        </p:txBody>
      </p:sp>
      <p:sp>
        <p:nvSpPr>
          <p:cNvPr id="213" name="Rectangle 500"/>
          <p:cNvSpPr>
            <a:spLocks noChangeArrowheads="1"/>
          </p:cNvSpPr>
          <p:nvPr/>
        </p:nvSpPr>
        <p:spPr bwMode="auto">
          <a:xfrm>
            <a:off x="7307263" y="5717038"/>
            <a:ext cx="65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000" baseline="30000" dirty="0" smtClean="0">
                <a:latin typeface="+mj-lt"/>
              </a:rPr>
              <a:t>14</a:t>
            </a:r>
            <a:r>
              <a:rPr kumimoji="0" lang="en-US" altLang="ja-JP" sz="2000" dirty="0" smtClean="0">
                <a:latin typeface="+mj-lt"/>
              </a:rPr>
              <a:t>C*</a:t>
            </a:r>
            <a:endParaRPr kumimoji="0" lang="ja-JP" altLang="en-US" sz="2000" dirty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811399" y="4543674"/>
            <a:ext cx="1532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b="1" dirty="0" smtClean="0">
                <a:latin typeface="+mj-lt"/>
              </a:rPr>
              <a:t>3</a:t>
            </a:r>
            <a:r>
              <a:rPr kumimoji="0" lang="en-US" altLang="ja-JP" sz="1600" b="1" dirty="0" smtClean="0">
                <a:latin typeface="Symbol" panose="05050102010706020507" pitchFamily="18" charset="2"/>
              </a:rPr>
              <a:t>a</a:t>
            </a:r>
            <a:r>
              <a:rPr kumimoji="0" lang="ja-JP" altLang="en-US" sz="1600" b="1" dirty="0" smtClean="0">
                <a:latin typeface="+mj-lt"/>
              </a:rPr>
              <a:t> </a:t>
            </a:r>
            <a:r>
              <a:rPr kumimoji="0" lang="en-US" altLang="ja-JP" sz="1600" dirty="0" smtClean="0">
                <a:solidFill>
                  <a:srgbClr val="FFFFFF"/>
                </a:solidFill>
                <a:latin typeface="+mj-lt"/>
              </a:rPr>
              <a:t>linear chain</a:t>
            </a:r>
            <a:endParaRPr lang="ja-JP" altLang="en-US" dirty="0">
              <a:latin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86928" y="3923645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dirty="0" smtClean="0">
                <a:latin typeface="+mj-lt"/>
                <a:ea typeface="ＭＳ Ｐゴシック"/>
              </a:rPr>
              <a:t>Unstable nuclei </a:t>
            </a:r>
            <a:endParaRPr lang="ja-JP" altLang="en-US" sz="2400" dirty="0">
              <a:latin typeface="+mj-lt"/>
            </a:endParaRPr>
          </a:p>
        </p:txBody>
      </p:sp>
      <p:sp>
        <p:nvSpPr>
          <p:cNvPr id="236" name="正方形/長方形 235"/>
          <p:cNvSpPr/>
          <p:nvPr/>
        </p:nvSpPr>
        <p:spPr>
          <a:xfrm>
            <a:off x="587070" y="3886200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dirty="0" smtClean="0">
                <a:latin typeface="+mj-lt"/>
                <a:ea typeface="ＭＳ Ｐゴシック"/>
              </a:rPr>
              <a:t>Heavier nuclei</a:t>
            </a:r>
            <a:endParaRPr lang="ja-JP" altLang="en-US" sz="2400" dirty="0">
              <a:latin typeface="+mj-lt"/>
            </a:endParaRPr>
          </a:p>
        </p:txBody>
      </p:sp>
      <p:sp>
        <p:nvSpPr>
          <p:cNvPr id="160" name="Oval 78"/>
          <p:cNvSpPr>
            <a:spLocks noChangeArrowheads="1"/>
          </p:cNvSpPr>
          <p:nvPr/>
        </p:nvSpPr>
        <p:spPr bwMode="auto">
          <a:xfrm>
            <a:off x="1581739" y="4567352"/>
            <a:ext cx="718897" cy="708422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1" name="Oval 79"/>
          <p:cNvSpPr>
            <a:spLocks noChangeArrowheads="1"/>
          </p:cNvSpPr>
          <p:nvPr/>
        </p:nvSpPr>
        <p:spPr bwMode="auto">
          <a:xfrm>
            <a:off x="1266515" y="5275774"/>
            <a:ext cx="347662" cy="349250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000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000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163" name="Oval 78"/>
          <p:cNvSpPr>
            <a:spLocks noChangeArrowheads="1"/>
          </p:cNvSpPr>
          <p:nvPr/>
        </p:nvSpPr>
        <p:spPr bwMode="auto">
          <a:xfrm>
            <a:off x="2541196" y="4664572"/>
            <a:ext cx="531859" cy="525030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4" name="Oval 78"/>
          <p:cNvSpPr>
            <a:spLocks noChangeArrowheads="1"/>
          </p:cNvSpPr>
          <p:nvPr/>
        </p:nvSpPr>
        <p:spPr bwMode="auto">
          <a:xfrm>
            <a:off x="533400" y="5064963"/>
            <a:ext cx="735354" cy="694061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5" name="Oval 78"/>
          <p:cNvSpPr>
            <a:spLocks noChangeArrowheads="1"/>
          </p:cNvSpPr>
          <p:nvPr/>
        </p:nvSpPr>
        <p:spPr bwMode="auto">
          <a:xfrm>
            <a:off x="3653729" y="4780252"/>
            <a:ext cx="611630" cy="621906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6" name="Oval 78"/>
          <p:cNvSpPr>
            <a:spLocks noChangeArrowheads="1"/>
          </p:cNvSpPr>
          <p:nvPr/>
        </p:nvSpPr>
        <p:spPr bwMode="auto">
          <a:xfrm>
            <a:off x="3709841" y="5937040"/>
            <a:ext cx="611630" cy="621906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167" name="Group 194"/>
          <p:cNvGrpSpPr>
            <a:grpSpLocks noChangeAspect="1"/>
          </p:cNvGrpSpPr>
          <p:nvPr/>
        </p:nvGrpSpPr>
        <p:grpSpPr bwMode="auto">
          <a:xfrm>
            <a:off x="4550252" y="4945472"/>
            <a:ext cx="352425" cy="354012"/>
            <a:chOff x="2063" y="2840"/>
            <a:chExt cx="227" cy="227"/>
          </a:xfrm>
        </p:grpSpPr>
        <p:sp>
          <p:nvSpPr>
            <p:cNvPr id="168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69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0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1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2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73" name="Group 194"/>
          <p:cNvGrpSpPr>
            <a:grpSpLocks noChangeAspect="1"/>
          </p:cNvGrpSpPr>
          <p:nvPr/>
        </p:nvGrpSpPr>
        <p:grpSpPr bwMode="auto">
          <a:xfrm>
            <a:off x="4412862" y="6073943"/>
            <a:ext cx="352425" cy="354012"/>
            <a:chOff x="2063" y="2840"/>
            <a:chExt cx="227" cy="227"/>
          </a:xfrm>
        </p:grpSpPr>
        <p:sp>
          <p:nvSpPr>
            <p:cNvPr id="174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5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2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3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4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57" name="Group 194"/>
          <p:cNvGrpSpPr>
            <a:grpSpLocks noChangeAspect="1"/>
          </p:cNvGrpSpPr>
          <p:nvPr/>
        </p:nvGrpSpPr>
        <p:grpSpPr bwMode="auto">
          <a:xfrm>
            <a:off x="7664709" y="4958542"/>
            <a:ext cx="352425" cy="354012"/>
            <a:chOff x="2063" y="2840"/>
            <a:chExt cx="227" cy="227"/>
          </a:xfrm>
        </p:grpSpPr>
        <p:sp>
          <p:nvSpPr>
            <p:cNvPr id="158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9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62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6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7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78" name="Group 194"/>
          <p:cNvGrpSpPr>
            <a:grpSpLocks noChangeAspect="1"/>
          </p:cNvGrpSpPr>
          <p:nvPr/>
        </p:nvGrpSpPr>
        <p:grpSpPr bwMode="auto">
          <a:xfrm>
            <a:off x="7300492" y="5143629"/>
            <a:ext cx="352425" cy="354012"/>
            <a:chOff x="2063" y="2840"/>
            <a:chExt cx="227" cy="227"/>
          </a:xfrm>
        </p:grpSpPr>
        <p:sp>
          <p:nvSpPr>
            <p:cNvPr id="179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0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1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5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6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87" name="Group 194"/>
          <p:cNvGrpSpPr>
            <a:grpSpLocks noChangeAspect="1"/>
          </p:cNvGrpSpPr>
          <p:nvPr/>
        </p:nvGrpSpPr>
        <p:grpSpPr bwMode="auto">
          <a:xfrm>
            <a:off x="6934701" y="5356712"/>
            <a:ext cx="352425" cy="354012"/>
            <a:chOff x="2063" y="2840"/>
            <a:chExt cx="227" cy="227"/>
          </a:xfrm>
        </p:grpSpPr>
        <p:sp>
          <p:nvSpPr>
            <p:cNvPr id="188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9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0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1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5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5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タイトル 4"/>
          <p:cNvSpPr txBox="1">
            <a:spLocks/>
          </p:cNvSpPr>
          <p:nvPr/>
        </p:nvSpPr>
        <p:spPr>
          <a:xfrm>
            <a:off x="609600" y="1371600"/>
            <a:ext cx="8153400" cy="3810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 smtClean="0"/>
              <a:t>Rich cluster phenomena in n-rich nuclei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ja-JP" sz="2400" kern="0" dirty="0" smtClean="0"/>
              <a:t>MO bond &amp; breaking of N=8 shell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ja-JP" sz="2400" kern="0" dirty="0" smtClean="0"/>
              <a:t>Cluster resonances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ja-JP" sz="2400" kern="0" dirty="0" smtClean="0"/>
              <a:t>Linear chain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altLang="ja-JP" sz="2800" kern="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ja-JP" altLang="en-US" sz="2800" kern="0" dirty="0"/>
          </a:p>
        </p:txBody>
      </p:sp>
      <p:sp>
        <p:nvSpPr>
          <p:cNvPr id="2" name="正方形/長方形 1"/>
          <p:cNvSpPr/>
          <p:nvPr/>
        </p:nvSpPr>
        <p:spPr>
          <a:xfrm>
            <a:off x="584358" y="2960572"/>
            <a:ext cx="5737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0" dirty="0" smtClean="0">
                <a:latin typeface="+mj-lt"/>
              </a:rPr>
              <a:t>Cluster formation, development, and valence neutrons </a:t>
            </a:r>
          </a:p>
          <a:p>
            <a:r>
              <a:rPr lang="en-US" altLang="ja-JP" kern="0" dirty="0" smtClean="0">
                <a:latin typeface="+mj-lt"/>
              </a:rPr>
              <a:t>play important </a:t>
            </a:r>
            <a:r>
              <a:rPr lang="en-US" altLang="ja-JP" kern="0" dirty="0">
                <a:latin typeface="+mj-lt"/>
              </a:rPr>
              <a:t>r</a:t>
            </a:r>
            <a:r>
              <a:rPr lang="en-US" altLang="ja-JP" kern="0" dirty="0" smtClean="0">
                <a:latin typeface="+mj-lt"/>
              </a:rPr>
              <a:t>oles in nuclear structure. </a:t>
            </a:r>
            <a:endParaRPr lang="ja-JP" altLang="en-US" dirty="0">
              <a:latin typeface="+mj-lt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91666"/>
            <a:ext cx="3324111" cy="292788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20" y="3729733"/>
            <a:ext cx="2502423" cy="298981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628911" y="5890986"/>
            <a:ext cx="25778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Ikeda et al.PTP464-S (1968)</a:t>
            </a:r>
            <a:endParaRPr kumimoji="0" lang="en-US" altLang="ja-JP" sz="14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33711" y="4541355"/>
            <a:ext cx="27284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Extended </a:t>
            </a:r>
          </a:p>
          <a:p>
            <a:r>
              <a:rPr kumimoji="0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Ikeda diagram?</a:t>
            </a:r>
          </a:p>
          <a:p>
            <a:r>
              <a:rPr kumimoji="0" lang="en-US" altLang="ja-JP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by von </a:t>
            </a:r>
            <a:r>
              <a:rPr kumimoji="0" lang="en-US" altLang="ja-JP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Oertzen</a:t>
            </a:r>
            <a:r>
              <a:rPr kumimoji="0" lang="en-US" altLang="ja-JP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et al</a:t>
            </a:r>
            <a:endParaRPr kumimoji="0" lang="en-US" altLang="ja-JP" sz="16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53092" y="6290578"/>
            <a:ext cx="3482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Taken from Phys. Report 432 (2006)</a:t>
            </a:r>
          </a:p>
        </p:txBody>
      </p:sp>
      <p:sp>
        <p:nvSpPr>
          <p:cNvPr id="3" name="右矢印 2"/>
          <p:cNvSpPr/>
          <p:nvPr/>
        </p:nvSpPr>
        <p:spPr>
          <a:xfrm>
            <a:off x="3933711" y="3965337"/>
            <a:ext cx="2097309" cy="609600"/>
          </a:xfrm>
          <a:prstGeom prst="rightArrow">
            <a:avLst>
              <a:gd name="adj1" fmla="val 50000"/>
              <a:gd name="adj2" fmla="val 86585"/>
            </a:avLst>
          </a:prstGeom>
          <a:gradFill>
            <a:gsLst>
              <a:gs pos="0">
                <a:schemeClr val="bg1">
                  <a:lumMod val="60000"/>
                  <a:lumOff val="4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solidFill>
              <a:schemeClr val="tx1">
                <a:lumMod val="9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6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角丸四角形 411"/>
          <p:cNvSpPr/>
          <p:nvPr/>
        </p:nvSpPr>
        <p:spPr>
          <a:xfrm>
            <a:off x="4114800" y="2002124"/>
            <a:ext cx="4876800" cy="47034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6" name="角丸四角形 215"/>
          <p:cNvSpPr/>
          <p:nvPr/>
        </p:nvSpPr>
        <p:spPr>
          <a:xfrm>
            <a:off x="152400" y="1965622"/>
            <a:ext cx="3810001" cy="47399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sz="3600" dirty="0" smtClean="0"/>
              <a:t>Many-body correlations at low density</a:t>
            </a:r>
            <a:endParaRPr kumimoji="1" lang="ja-JP" altLang="en-US" sz="3600" dirty="0"/>
          </a:p>
        </p:txBody>
      </p:sp>
      <p:sp>
        <p:nvSpPr>
          <p:cNvPr id="203" name="Rectangle 92"/>
          <p:cNvSpPr>
            <a:spLocks noChangeArrowheads="1"/>
          </p:cNvSpPr>
          <p:nvPr/>
        </p:nvSpPr>
        <p:spPr bwMode="auto">
          <a:xfrm>
            <a:off x="1676400" y="2667000"/>
            <a:ext cx="2016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solidFill>
                  <a:srgbClr val="FFFFFF"/>
                </a:solidFill>
                <a:latin typeface="+mj-lt"/>
              </a:rPr>
              <a:t>-cond.</a:t>
            </a:r>
          </a:p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+mj-lt"/>
              </a:rPr>
              <a:t>in low density</a:t>
            </a:r>
            <a:endParaRPr lang="en-US" altLang="ja-JP" sz="20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204" name="Group 94"/>
          <p:cNvGrpSpPr>
            <a:grpSpLocks/>
          </p:cNvGrpSpPr>
          <p:nvPr/>
        </p:nvGrpSpPr>
        <p:grpSpPr bwMode="auto">
          <a:xfrm>
            <a:off x="304800" y="4038600"/>
            <a:ext cx="1230312" cy="552450"/>
            <a:chOff x="385" y="2659"/>
            <a:chExt cx="775" cy="348"/>
          </a:xfrm>
        </p:grpSpPr>
        <p:sp>
          <p:nvSpPr>
            <p:cNvPr id="205" name="Rectangle 95"/>
            <p:cNvSpPr>
              <a:spLocks noChangeArrowheads="1"/>
            </p:cNvSpPr>
            <p:nvPr/>
          </p:nvSpPr>
          <p:spPr bwMode="auto">
            <a:xfrm>
              <a:off x="385" y="2719"/>
              <a:ext cx="7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aseline="30000">
                  <a:solidFill>
                    <a:srgbClr val="FFFFFF"/>
                  </a:solidFill>
                  <a:latin typeface="+mj-lt"/>
                </a:rPr>
                <a:t>12</a:t>
              </a:r>
              <a:r>
                <a:rPr lang="en-US" altLang="ja-JP" sz="2400">
                  <a:solidFill>
                    <a:srgbClr val="FFFFFF"/>
                  </a:solidFill>
                  <a:latin typeface="+mj-lt"/>
                </a:rPr>
                <a:t>C(0</a:t>
              </a:r>
              <a:r>
                <a:rPr lang="en-US" altLang="ja-JP" sz="2400" baseline="-25000">
                  <a:solidFill>
                    <a:srgbClr val="FFFFFF"/>
                  </a:solidFill>
                  <a:latin typeface="+mj-lt"/>
                </a:rPr>
                <a:t>2  </a:t>
              </a:r>
              <a:r>
                <a:rPr lang="en-US" altLang="ja-JP" sz="2400">
                  <a:solidFill>
                    <a:srgbClr val="FFFFFF"/>
                  </a:solidFill>
                  <a:latin typeface="+mj-lt"/>
                </a:rPr>
                <a:t>)</a:t>
              </a:r>
            </a:p>
          </p:txBody>
        </p:sp>
        <p:sp>
          <p:nvSpPr>
            <p:cNvPr id="206" name="Rectangle 96"/>
            <p:cNvSpPr>
              <a:spLocks noChangeArrowheads="1"/>
            </p:cNvSpPr>
            <p:nvPr/>
          </p:nvSpPr>
          <p:spPr bwMode="auto">
            <a:xfrm>
              <a:off x="839" y="2659"/>
              <a:ext cx="2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FFFF"/>
                  </a:solidFill>
                  <a:latin typeface="+mj-lt"/>
                </a:rPr>
                <a:t>+</a:t>
              </a:r>
            </a:p>
          </p:txBody>
        </p:sp>
      </p:grpSp>
      <p:sp>
        <p:nvSpPr>
          <p:cNvPr id="213" name="Rectangle 103"/>
          <p:cNvSpPr>
            <a:spLocks noChangeArrowheads="1"/>
          </p:cNvSpPr>
          <p:nvPr/>
        </p:nvSpPr>
        <p:spPr bwMode="auto">
          <a:xfrm>
            <a:off x="317500" y="4597400"/>
            <a:ext cx="795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aseline="30000" dirty="0">
                <a:solidFill>
                  <a:srgbClr val="FFFFFF"/>
                </a:solidFill>
                <a:latin typeface="+mj-lt"/>
              </a:rPr>
              <a:t>16</a:t>
            </a:r>
            <a:r>
              <a:rPr lang="en-US" altLang="ja-JP" sz="2400" dirty="0">
                <a:solidFill>
                  <a:srgbClr val="FFFFFF"/>
                </a:solidFill>
                <a:latin typeface="+mj-lt"/>
              </a:rPr>
              <a:t>O*</a:t>
            </a:r>
          </a:p>
        </p:txBody>
      </p:sp>
      <p:sp>
        <p:nvSpPr>
          <p:cNvPr id="217" name="正方形/長方形 216"/>
          <p:cNvSpPr/>
          <p:nvPr/>
        </p:nvSpPr>
        <p:spPr>
          <a:xfrm>
            <a:off x="2362200" y="403860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/>
              </a:rPr>
              <a:t>Dilute </a:t>
            </a:r>
            <a:r>
              <a:rPr lang="en-US" altLang="ja-JP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/>
              </a:rPr>
              <a:t>a</a:t>
            </a:r>
            <a:r>
              <a:rPr lang="en-US" altLang="ja-JP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/>
              </a:rPr>
              <a:t>-cluster gas</a:t>
            </a:r>
            <a:endParaRPr lang="ja-JP" altLang="en-US" sz="20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310" name="Group 4"/>
          <p:cNvGrpSpPr>
            <a:grpSpLocks/>
          </p:cNvGrpSpPr>
          <p:nvPr/>
        </p:nvGrpSpPr>
        <p:grpSpPr bwMode="auto">
          <a:xfrm>
            <a:off x="457200" y="2514600"/>
            <a:ext cx="1296987" cy="1296988"/>
            <a:chOff x="888" y="1252"/>
            <a:chExt cx="817" cy="817"/>
          </a:xfrm>
        </p:grpSpPr>
        <p:sp>
          <p:nvSpPr>
            <p:cNvPr id="311" name="Rectangle 5"/>
            <p:cNvSpPr>
              <a:spLocks noChangeArrowheads="1"/>
            </p:cNvSpPr>
            <p:nvPr/>
          </p:nvSpPr>
          <p:spPr bwMode="auto">
            <a:xfrm>
              <a:off x="888" y="1252"/>
              <a:ext cx="817" cy="8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400" kern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312" name="Group 6"/>
            <p:cNvGrpSpPr>
              <a:grpSpLocks noChangeAspect="1"/>
            </p:cNvGrpSpPr>
            <p:nvPr/>
          </p:nvGrpSpPr>
          <p:grpSpPr bwMode="auto">
            <a:xfrm>
              <a:off x="1021" y="1343"/>
              <a:ext cx="545" cy="638"/>
              <a:chOff x="874" y="2563"/>
              <a:chExt cx="863" cy="1005"/>
            </a:xfrm>
          </p:grpSpPr>
          <p:grpSp>
            <p:nvGrpSpPr>
              <p:cNvPr id="313" name="Group 7"/>
              <p:cNvGrpSpPr>
                <a:grpSpLocks noChangeAspect="1"/>
              </p:cNvGrpSpPr>
              <p:nvPr/>
            </p:nvGrpSpPr>
            <p:grpSpPr bwMode="auto">
              <a:xfrm rot="-1045295">
                <a:off x="898" y="3348"/>
                <a:ext cx="220" cy="220"/>
                <a:chOff x="2063" y="2840"/>
                <a:chExt cx="227" cy="227"/>
              </a:xfrm>
            </p:grpSpPr>
            <p:sp>
              <p:nvSpPr>
                <p:cNvPr id="344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879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4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970"/>
                  <a:ext cx="68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4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879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47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970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48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840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E3FF">
                        <a:alpha val="53000"/>
                      </a:srgbClr>
                    </a:gs>
                    <a:gs pos="100000">
                      <a:srgbClr val="CC99FF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800" b="1" kern="0">
                    <a:solidFill>
                      <a:srgbClr val="FFFF99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14" name="Group 13"/>
              <p:cNvGrpSpPr>
                <a:grpSpLocks noChangeAspect="1"/>
              </p:cNvGrpSpPr>
              <p:nvPr/>
            </p:nvGrpSpPr>
            <p:grpSpPr bwMode="auto">
              <a:xfrm rot="1695590">
                <a:off x="1218" y="2563"/>
                <a:ext cx="220" cy="217"/>
                <a:chOff x="2063" y="2840"/>
                <a:chExt cx="227" cy="227"/>
              </a:xfrm>
            </p:grpSpPr>
            <p:sp>
              <p:nvSpPr>
                <p:cNvPr id="339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879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40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970"/>
                  <a:ext cx="68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41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879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42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970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43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840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E3FF">
                        <a:alpha val="53000"/>
                      </a:srgbClr>
                    </a:gs>
                    <a:gs pos="100000">
                      <a:srgbClr val="CC99FF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800" b="1" kern="0">
                    <a:solidFill>
                      <a:srgbClr val="FFFF99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15" name="Group 19"/>
              <p:cNvGrpSpPr>
                <a:grpSpLocks noChangeAspect="1"/>
              </p:cNvGrpSpPr>
              <p:nvPr/>
            </p:nvGrpSpPr>
            <p:grpSpPr bwMode="auto">
              <a:xfrm rot="2643124">
                <a:off x="1156" y="3083"/>
                <a:ext cx="220" cy="220"/>
                <a:chOff x="2063" y="2840"/>
                <a:chExt cx="227" cy="227"/>
              </a:xfrm>
            </p:grpSpPr>
            <p:sp>
              <p:nvSpPr>
                <p:cNvPr id="334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879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35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970"/>
                  <a:ext cx="68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36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879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37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970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38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840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E3FF">
                        <a:alpha val="53000"/>
                      </a:srgbClr>
                    </a:gs>
                    <a:gs pos="100000">
                      <a:srgbClr val="CC99FF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800" b="1" kern="0">
                    <a:solidFill>
                      <a:srgbClr val="FFFF99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16" name="Group 25"/>
              <p:cNvGrpSpPr>
                <a:grpSpLocks noChangeAspect="1"/>
              </p:cNvGrpSpPr>
              <p:nvPr/>
            </p:nvGrpSpPr>
            <p:grpSpPr bwMode="auto">
              <a:xfrm rot="-721337">
                <a:off x="1512" y="2808"/>
                <a:ext cx="217" cy="220"/>
                <a:chOff x="2063" y="2840"/>
                <a:chExt cx="227" cy="227"/>
              </a:xfrm>
            </p:grpSpPr>
            <p:sp>
              <p:nvSpPr>
                <p:cNvPr id="329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879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30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970"/>
                  <a:ext cx="68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31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879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32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970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33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840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E3FF">
                        <a:alpha val="53000"/>
                      </a:srgbClr>
                    </a:gs>
                    <a:gs pos="100000">
                      <a:srgbClr val="CC99FF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800" b="1" kern="0">
                    <a:solidFill>
                      <a:srgbClr val="FFFF99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17" name="Group 31"/>
              <p:cNvGrpSpPr>
                <a:grpSpLocks noChangeAspect="1"/>
              </p:cNvGrpSpPr>
              <p:nvPr/>
            </p:nvGrpSpPr>
            <p:grpSpPr bwMode="auto">
              <a:xfrm rot="-2601933">
                <a:off x="1517" y="3188"/>
                <a:ext cx="220" cy="217"/>
                <a:chOff x="2063" y="2840"/>
                <a:chExt cx="227" cy="227"/>
              </a:xfrm>
            </p:grpSpPr>
            <p:sp>
              <p:nvSpPr>
                <p:cNvPr id="324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879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25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970"/>
                  <a:ext cx="68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26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879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27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970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28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840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E3FF">
                        <a:alpha val="53000"/>
                      </a:srgbClr>
                    </a:gs>
                    <a:gs pos="100000">
                      <a:srgbClr val="CC99FF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800" b="1" kern="0">
                    <a:solidFill>
                      <a:srgbClr val="FFFF99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18" name="Group 37"/>
              <p:cNvGrpSpPr>
                <a:grpSpLocks noChangeAspect="1"/>
              </p:cNvGrpSpPr>
              <p:nvPr/>
            </p:nvGrpSpPr>
            <p:grpSpPr bwMode="auto">
              <a:xfrm rot="5905618">
                <a:off x="875" y="2827"/>
                <a:ext cx="217" cy="220"/>
                <a:chOff x="2063" y="2840"/>
                <a:chExt cx="227" cy="227"/>
              </a:xfrm>
            </p:grpSpPr>
            <p:sp>
              <p:nvSpPr>
                <p:cNvPr id="319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879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20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2970"/>
                  <a:ext cx="68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21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879"/>
                  <a:ext cx="68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DDFF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22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187" y="2970"/>
                  <a:ext cx="67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DBB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000" b="1" kern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323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2840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E3FF">
                        <a:alpha val="53000"/>
                      </a:srgbClr>
                    </a:gs>
                    <a:gs pos="100000">
                      <a:srgbClr val="CC99FF">
                        <a:alpha val="6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2800" b="1" kern="0">
                    <a:solidFill>
                      <a:srgbClr val="FFFF99"/>
                    </a:solidFill>
                    <a:latin typeface="+mj-lt"/>
                  </a:endParaRPr>
                </a:p>
              </p:txBody>
            </p:sp>
          </p:grpSp>
        </p:grpSp>
      </p:grpSp>
      <p:sp>
        <p:nvSpPr>
          <p:cNvPr id="349" name="Rectangle 43"/>
          <p:cNvSpPr>
            <a:spLocks noChangeArrowheads="1"/>
          </p:cNvSpPr>
          <p:nvPr/>
        </p:nvSpPr>
        <p:spPr bwMode="auto">
          <a:xfrm>
            <a:off x="7550150" y="2915682"/>
            <a:ext cx="1296988" cy="1296988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0" name="Rectangle 45"/>
          <p:cNvSpPr>
            <a:spLocks noChangeArrowheads="1"/>
          </p:cNvSpPr>
          <p:nvPr/>
        </p:nvSpPr>
        <p:spPr bwMode="auto">
          <a:xfrm>
            <a:off x="5943600" y="2915682"/>
            <a:ext cx="1296988" cy="1296988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51" name="Group 72"/>
          <p:cNvGrpSpPr>
            <a:grpSpLocks/>
          </p:cNvGrpSpPr>
          <p:nvPr/>
        </p:nvGrpSpPr>
        <p:grpSpPr bwMode="auto">
          <a:xfrm rot="-837614">
            <a:off x="7596188" y="3320495"/>
            <a:ext cx="568325" cy="571500"/>
            <a:chOff x="1565" y="1570"/>
            <a:chExt cx="589" cy="590"/>
          </a:xfrm>
        </p:grpSpPr>
        <p:sp>
          <p:nvSpPr>
            <p:cNvPr id="352" name="Oval 73"/>
            <p:cNvSpPr>
              <a:spLocks noChangeAspect="1" noChangeArrowheads="1"/>
            </p:cNvSpPr>
            <p:nvPr/>
          </p:nvSpPr>
          <p:spPr bwMode="auto">
            <a:xfrm>
              <a:off x="1565" y="1570"/>
              <a:ext cx="589" cy="590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53" name="Oval 74"/>
            <p:cNvSpPr>
              <a:spLocks noChangeAspect="1" noChangeArrowheads="1"/>
            </p:cNvSpPr>
            <p:nvPr/>
          </p:nvSpPr>
          <p:spPr bwMode="auto">
            <a:xfrm>
              <a:off x="1610" y="1616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54" name="Oval 75"/>
            <p:cNvSpPr>
              <a:spLocks noChangeAspect="1" noChangeArrowheads="1"/>
            </p:cNvSpPr>
            <p:nvPr/>
          </p:nvSpPr>
          <p:spPr bwMode="auto">
            <a:xfrm>
              <a:off x="1997" y="2032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55" name="Group 76"/>
          <p:cNvGrpSpPr>
            <a:grpSpLocks/>
          </p:cNvGrpSpPr>
          <p:nvPr/>
        </p:nvGrpSpPr>
        <p:grpSpPr bwMode="auto">
          <a:xfrm rot="9673106">
            <a:off x="7666038" y="2990295"/>
            <a:ext cx="568325" cy="571500"/>
            <a:chOff x="1565" y="1570"/>
            <a:chExt cx="589" cy="590"/>
          </a:xfrm>
        </p:grpSpPr>
        <p:sp>
          <p:nvSpPr>
            <p:cNvPr id="356" name="Oval 77"/>
            <p:cNvSpPr>
              <a:spLocks noChangeAspect="1" noChangeArrowheads="1"/>
            </p:cNvSpPr>
            <p:nvPr/>
          </p:nvSpPr>
          <p:spPr bwMode="auto">
            <a:xfrm>
              <a:off x="1565" y="1570"/>
              <a:ext cx="589" cy="590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57" name="Oval 78"/>
            <p:cNvSpPr>
              <a:spLocks noChangeAspect="1" noChangeArrowheads="1"/>
            </p:cNvSpPr>
            <p:nvPr/>
          </p:nvSpPr>
          <p:spPr bwMode="auto">
            <a:xfrm>
              <a:off x="1610" y="1616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58" name="Oval 79"/>
            <p:cNvSpPr>
              <a:spLocks noChangeAspect="1" noChangeArrowheads="1"/>
            </p:cNvSpPr>
            <p:nvPr/>
          </p:nvSpPr>
          <p:spPr bwMode="auto">
            <a:xfrm>
              <a:off x="1997" y="2032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59" name="Group 80"/>
          <p:cNvGrpSpPr>
            <a:grpSpLocks/>
          </p:cNvGrpSpPr>
          <p:nvPr/>
        </p:nvGrpSpPr>
        <p:grpSpPr bwMode="auto">
          <a:xfrm rot="3671498">
            <a:off x="8207376" y="3234769"/>
            <a:ext cx="571500" cy="568325"/>
            <a:chOff x="1565" y="1570"/>
            <a:chExt cx="589" cy="590"/>
          </a:xfrm>
        </p:grpSpPr>
        <p:sp>
          <p:nvSpPr>
            <p:cNvPr id="360" name="Oval 81"/>
            <p:cNvSpPr>
              <a:spLocks noChangeAspect="1" noChangeArrowheads="1"/>
            </p:cNvSpPr>
            <p:nvPr/>
          </p:nvSpPr>
          <p:spPr bwMode="auto">
            <a:xfrm>
              <a:off x="1565" y="1570"/>
              <a:ext cx="589" cy="590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61" name="Oval 82"/>
            <p:cNvSpPr>
              <a:spLocks noChangeAspect="1" noChangeArrowheads="1"/>
            </p:cNvSpPr>
            <p:nvPr/>
          </p:nvSpPr>
          <p:spPr bwMode="auto">
            <a:xfrm>
              <a:off x="1610" y="1616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62" name="Oval 83"/>
            <p:cNvSpPr>
              <a:spLocks noChangeAspect="1" noChangeArrowheads="1"/>
            </p:cNvSpPr>
            <p:nvPr/>
          </p:nvSpPr>
          <p:spPr bwMode="auto">
            <a:xfrm>
              <a:off x="1997" y="2032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63" name="Group 84"/>
          <p:cNvGrpSpPr>
            <a:grpSpLocks/>
          </p:cNvGrpSpPr>
          <p:nvPr/>
        </p:nvGrpSpPr>
        <p:grpSpPr bwMode="auto">
          <a:xfrm rot="5400000">
            <a:off x="8250238" y="3541157"/>
            <a:ext cx="571500" cy="568325"/>
            <a:chOff x="1565" y="1570"/>
            <a:chExt cx="589" cy="590"/>
          </a:xfrm>
        </p:grpSpPr>
        <p:sp>
          <p:nvSpPr>
            <p:cNvPr id="364" name="Oval 85"/>
            <p:cNvSpPr>
              <a:spLocks noChangeAspect="1" noChangeArrowheads="1"/>
            </p:cNvSpPr>
            <p:nvPr/>
          </p:nvSpPr>
          <p:spPr bwMode="auto">
            <a:xfrm>
              <a:off x="1565" y="1570"/>
              <a:ext cx="589" cy="590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65" name="Oval 86"/>
            <p:cNvSpPr>
              <a:spLocks noChangeAspect="1" noChangeArrowheads="1"/>
            </p:cNvSpPr>
            <p:nvPr/>
          </p:nvSpPr>
          <p:spPr bwMode="auto">
            <a:xfrm>
              <a:off x="1610" y="1616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66" name="Oval 87"/>
            <p:cNvSpPr>
              <a:spLocks noChangeAspect="1" noChangeArrowheads="1"/>
            </p:cNvSpPr>
            <p:nvPr/>
          </p:nvSpPr>
          <p:spPr bwMode="auto">
            <a:xfrm>
              <a:off x="1997" y="2032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67" name="Group 88"/>
          <p:cNvGrpSpPr>
            <a:grpSpLocks/>
          </p:cNvGrpSpPr>
          <p:nvPr/>
        </p:nvGrpSpPr>
        <p:grpSpPr bwMode="auto">
          <a:xfrm rot="4484608">
            <a:off x="7588251" y="3601482"/>
            <a:ext cx="571500" cy="568325"/>
            <a:chOff x="1565" y="1570"/>
            <a:chExt cx="589" cy="590"/>
          </a:xfrm>
        </p:grpSpPr>
        <p:sp>
          <p:nvSpPr>
            <p:cNvPr id="368" name="Oval 89"/>
            <p:cNvSpPr>
              <a:spLocks noChangeAspect="1" noChangeArrowheads="1"/>
            </p:cNvSpPr>
            <p:nvPr/>
          </p:nvSpPr>
          <p:spPr bwMode="auto">
            <a:xfrm>
              <a:off x="1565" y="1570"/>
              <a:ext cx="589" cy="590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69" name="Oval 90"/>
            <p:cNvSpPr>
              <a:spLocks noChangeAspect="1" noChangeArrowheads="1"/>
            </p:cNvSpPr>
            <p:nvPr/>
          </p:nvSpPr>
          <p:spPr bwMode="auto">
            <a:xfrm>
              <a:off x="1610" y="1616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70" name="Oval 91"/>
            <p:cNvSpPr>
              <a:spLocks noChangeAspect="1" noChangeArrowheads="1"/>
            </p:cNvSpPr>
            <p:nvPr/>
          </p:nvSpPr>
          <p:spPr bwMode="auto">
            <a:xfrm>
              <a:off x="1997" y="2032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372" name="Rectangle 168"/>
          <p:cNvSpPr>
            <a:spLocks noChangeArrowheads="1"/>
          </p:cNvSpPr>
          <p:nvPr/>
        </p:nvSpPr>
        <p:spPr bwMode="auto">
          <a:xfrm>
            <a:off x="5988894" y="4178211"/>
            <a:ext cx="1327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FFFFFF"/>
                </a:solidFill>
                <a:latin typeface="+mj-lt"/>
              </a:rPr>
              <a:t>BEC-BCS</a:t>
            </a:r>
          </a:p>
        </p:txBody>
      </p:sp>
      <p:sp>
        <p:nvSpPr>
          <p:cNvPr id="373" name="Rectangle 170"/>
          <p:cNvSpPr>
            <a:spLocks noChangeArrowheads="1"/>
          </p:cNvSpPr>
          <p:nvPr/>
        </p:nvSpPr>
        <p:spPr bwMode="auto">
          <a:xfrm>
            <a:off x="7799786" y="4168686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>
                <a:solidFill>
                  <a:srgbClr val="FFFFFF"/>
                </a:solidFill>
                <a:latin typeface="+mj-lt"/>
              </a:rPr>
              <a:t>BCS</a:t>
            </a:r>
          </a:p>
        </p:txBody>
      </p:sp>
      <p:grpSp>
        <p:nvGrpSpPr>
          <p:cNvPr id="374" name="Group 214"/>
          <p:cNvGrpSpPr>
            <a:grpSpLocks/>
          </p:cNvGrpSpPr>
          <p:nvPr/>
        </p:nvGrpSpPr>
        <p:grpSpPr bwMode="auto">
          <a:xfrm rot="10511791">
            <a:off x="6075363" y="3752295"/>
            <a:ext cx="377825" cy="381000"/>
            <a:chOff x="1986" y="4062"/>
            <a:chExt cx="238" cy="240"/>
          </a:xfrm>
        </p:grpSpPr>
        <p:sp>
          <p:nvSpPr>
            <p:cNvPr id="375" name="Oval 207"/>
            <p:cNvSpPr>
              <a:spLocks noChangeAspect="1" noChangeArrowheads="1"/>
            </p:cNvSpPr>
            <p:nvPr/>
          </p:nvSpPr>
          <p:spPr bwMode="auto">
            <a:xfrm rot="5400000">
              <a:off x="1985" y="4063"/>
              <a:ext cx="240" cy="238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76" name="Oval 208"/>
            <p:cNvSpPr>
              <a:spLocks noChangeAspect="1" noChangeArrowheads="1"/>
            </p:cNvSpPr>
            <p:nvPr/>
          </p:nvSpPr>
          <p:spPr bwMode="auto">
            <a:xfrm rot="5400000">
              <a:off x="2158" y="4077"/>
              <a:ext cx="59" cy="5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77" name="Oval 209"/>
            <p:cNvSpPr>
              <a:spLocks noChangeAspect="1" noChangeArrowheads="1"/>
            </p:cNvSpPr>
            <p:nvPr/>
          </p:nvSpPr>
          <p:spPr bwMode="auto">
            <a:xfrm rot="5400000">
              <a:off x="1992" y="4218"/>
              <a:ext cx="59" cy="5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78" name="Group 215"/>
          <p:cNvGrpSpPr>
            <a:grpSpLocks/>
          </p:cNvGrpSpPr>
          <p:nvPr/>
        </p:nvGrpSpPr>
        <p:grpSpPr bwMode="auto">
          <a:xfrm rot="1414482">
            <a:off x="6764338" y="3066495"/>
            <a:ext cx="377825" cy="381000"/>
            <a:chOff x="1986" y="4062"/>
            <a:chExt cx="238" cy="240"/>
          </a:xfrm>
        </p:grpSpPr>
        <p:sp>
          <p:nvSpPr>
            <p:cNvPr id="379" name="Oval 216"/>
            <p:cNvSpPr>
              <a:spLocks noChangeAspect="1" noChangeArrowheads="1"/>
            </p:cNvSpPr>
            <p:nvPr/>
          </p:nvSpPr>
          <p:spPr bwMode="auto">
            <a:xfrm rot="5400000">
              <a:off x="1985" y="4063"/>
              <a:ext cx="240" cy="238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80" name="Oval 217"/>
            <p:cNvSpPr>
              <a:spLocks noChangeAspect="1" noChangeArrowheads="1"/>
            </p:cNvSpPr>
            <p:nvPr/>
          </p:nvSpPr>
          <p:spPr bwMode="auto">
            <a:xfrm rot="5400000">
              <a:off x="2158" y="4077"/>
              <a:ext cx="59" cy="5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81" name="Oval 218"/>
            <p:cNvSpPr>
              <a:spLocks noChangeAspect="1" noChangeArrowheads="1"/>
            </p:cNvSpPr>
            <p:nvPr/>
          </p:nvSpPr>
          <p:spPr bwMode="auto">
            <a:xfrm rot="5400000">
              <a:off x="1992" y="4218"/>
              <a:ext cx="59" cy="5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82" name="Group 219"/>
          <p:cNvGrpSpPr>
            <a:grpSpLocks/>
          </p:cNvGrpSpPr>
          <p:nvPr/>
        </p:nvGrpSpPr>
        <p:grpSpPr bwMode="auto">
          <a:xfrm rot="4502271">
            <a:off x="6229350" y="3220483"/>
            <a:ext cx="377825" cy="381000"/>
            <a:chOff x="1986" y="4062"/>
            <a:chExt cx="238" cy="240"/>
          </a:xfrm>
        </p:grpSpPr>
        <p:sp>
          <p:nvSpPr>
            <p:cNvPr id="383" name="Oval 220"/>
            <p:cNvSpPr>
              <a:spLocks noChangeAspect="1" noChangeArrowheads="1"/>
            </p:cNvSpPr>
            <p:nvPr/>
          </p:nvSpPr>
          <p:spPr bwMode="auto">
            <a:xfrm rot="5400000">
              <a:off x="1985" y="4063"/>
              <a:ext cx="240" cy="238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84" name="Oval 221"/>
            <p:cNvSpPr>
              <a:spLocks noChangeAspect="1" noChangeArrowheads="1"/>
            </p:cNvSpPr>
            <p:nvPr/>
          </p:nvSpPr>
          <p:spPr bwMode="auto">
            <a:xfrm rot="5400000">
              <a:off x="2158" y="4077"/>
              <a:ext cx="59" cy="5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85" name="Oval 222"/>
            <p:cNvSpPr>
              <a:spLocks noChangeAspect="1" noChangeArrowheads="1"/>
            </p:cNvSpPr>
            <p:nvPr/>
          </p:nvSpPr>
          <p:spPr bwMode="auto">
            <a:xfrm rot="5400000">
              <a:off x="1992" y="4218"/>
              <a:ext cx="59" cy="5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86" name="Group 223"/>
          <p:cNvGrpSpPr>
            <a:grpSpLocks/>
          </p:cNvGrpSpPr>
          <p:nvPr/>
        </p:nvGrpSpPr>
        <p:grpSpPr bwMode="auto">
          <a:xfrm rot="2600185">
            <a:off x="6684963" y="3752295"/>
            <a:ext cx="377825" cy="381000"/>
            <a:chOff x="1986" y="4062"/>
            <a:chExt cx="238" cy="240"/>
          </a:xfrm>
        </p:grpSpPr>
        <p:sp>
          <p:nvSpPr>
            <p:cNvPr id="387" name="Oval 224"/>
            <p:cNvSpPr>
              <a:spLocks noChangeAspect="1" noChangeArrowheads="1"/>
            </p:cNvSpPr>
            <p:nvPr/>
          </p:nvSpPr>
          <p:spPr bwMode="auto">
            <a:xfrm rot="5400000">
              <a:off x="1985" y="4063"/>
              <a:ext cx="240" cy="238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88" name="Oval 225"/>
            <p:cNvSpPr>
              <a:spLocks noChangeAspect="1" noChangeArrowheads="1"/>
            </p:cNvSpPr>
            <p:nvPr/>
          </p:nvSpPr>
          <p:spPr bwMode="auto">
            <a:xfrm rot="5400000">
              <a:off x="2158" y="4077"/>
              <a:ext cx="59" cy="5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89" name="Oval 226"/>
            <p:cNvSpPr>
              <a:spLocks noChangeAspect="1" noChangeArrowheads="1"/>
            </p:cNvSpPr>
            <p:nvPr/>
          </p:nvSpPr>
          <p:spPr bwMode="auto">
            <a:xfrm rot="5400000">
              <a:off x="1992" y="4218"/>
              <a:ext cx="59" cy="5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90" name="Group 227"/>
          <p:cNvGrpSpPr>
            <a:grpSpLocks/>
          </p:cNvGrpSpPr>
          <p:nvPr/>
        </p:nvGrpSpPr>
        <p:grpSpPr bwMode="auto">
          <a:xfrm rot="1166495">
            <a:off x="8199438" y="2990295"/>
            <a:ext cx="571500" cy="568325"/>
            <a:chOff x="1565" y="1570"/>
            <a:chExt cx="589" cy="590"/>
          </a:xfrm>
        </p:grpSpPr>
        <p:sp>
          <p:nvSpPr>
            <p:cNvPr id="391" name="Oval 228"/>
            <p:cNvSpPr>
              <a:spLocks noChangeAspect="1" noChangeArrowheads="1"/>
            </p:cNvSpPr>
            <p:nvPr/>
          </p:nvSpPr>
          <p:spPr bwMode="auto">
            <a:xfrm>
              <a:off x="1565" y="1570"/>
              <a:ext cx="589" cy="590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92" name="Oval 229"/>
            <p:cNvSpPr>
              <a:spLocks noChangeAspect="1" noChangeArrowheads="1"/>
            </p:cNvSpPr>
            <p:nvPr/>
          </p:nvSpPr>
          <p:spPr bwMode="auto">
            <a:xfrm>
              <a:off x="1610" y="1616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93" name="Oval 230"/>
            <p:cNvSpPr>
              <a:spLocks noChangeAspect="1" noChangeArrowheads="1"/>
            </p:cNvSpPr>
            <p:nvPr/>
          </p:nvSpPr>
          <p:spPr bwMode="auto">
            <a:xfrm>
              <a:off x="1997" y="2032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94" name="Group 231"/>
          <p:cNvGrpSpPr>
            <a:grpSpLocks/>
          </p:cNvGrpSpPr>
          <p:nvPr/>
        </p:nvGrpSpPr>
        <p:grpSpPr bwMode="auto">
          <a:xfrm rot="1166495">
            <a:off x="7894638" y="3599895"/>
            <a:ext cx="571500" cy="568325"/>
            <a:chOff x="1565" y="1570"/>
            <a:chExt cx="589" cy="590"/>
          </a:xfrm>
        </p:grpSpPr>
        <p:sp>
          <p:nvSpPr>
            <p:cNvPr id="395" name="Oval 232"/>
            <p:cNvSpPr>
              <a:spLocks noChangeAspect="1" noChangeArrowheads="1"/>
            </p:cNvSpPr>
            <p:nvPr/>
          </p:nvSpPr>
          <p:spPr bwMode="auto">
            <a:xfrm>
              <a:off x="1565" y="1570"/>
              <a:ext cx="589" cy="590"/>
            </a:xfrm>
            <a:prstGeom prst="ellipse">
              <a:avLst/>
            </a:prstGeom>
            <a:noFill/>
            <a:ln w="635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800" b="1" kern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396" name="Oval 233"/>
            <p:cNvSpPr>
              <a:spLocks noChangeAspect="1" noChangeArrowheads="1"/>
            </p:cNvSpPr>
            <p:nvPr/>
          </p:nvSpPr>
          <p:spPr bwMode="auto">
            <a:xfrm>
              <a:off x="1610" y="1616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97" name="Oval 234"/>
            <p:cNvSpPr>
              <a:spLocks noChangeAspect="1" noChangeArrowheads="1"/>
            </p:cNvSpPr>
            <p:nvPr/>
          </p:nvSpPr>
          <p:spPr bwMode="auto">
            <a:xfrm>
              <a:off x="1997" y="2032"/>
              <a:ext cx="97" cy="9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000" b="1" kern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398" name="Rectangle 262"/>
          <p:cNvSpPr>
            <a:spLocks noChangeArrowheads="1"/>
          </p:cNvSpPr>
          <p:nvPr/>
        </p:nvSpPr>
        <p:spPr bwMode="auto">
          <a:xfrm>
            <a:off x="4343400" y="2915682"/>
            <a:ext cx="1296988" cy="1296988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9" name="Oval 269"/>
          <p:cNvSpPr>
            <a:spLocks noChangeAspect="1" noChangeArrowheads="1"/>
          </p:cNvSpPr>
          <p:nvPr/>
        </p:nvSpPr>
        <p:spPr bwMode="auto">
          <a:xfrm rot="9902271">
            <a:off x="5334000" y="3830082"/>
            <a:ext cx="93663" cy="93663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ja-JP" sz="2000" b="1" ker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0" name="Oval 270"/>
          <p:cNvSpPr>
            <a:spLocks noChangeAspect="1" noChangeArrowheads="1"/>
          </p:cNvSpPr>
          <p:nvPr/>
        </p:nvSpPr>
        <p:spPr bwMode="auto">
          <a:xfrm rot="9902271">
            <a:off x="4572000" y="3220482"/>
            <a:ext cx="93663" cy="93663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ja-JP" sz="2000" b="1" ker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1" name="Rectangle 271"/>
          <p:cNvSpPr>
            <a:spLocks noChangeArrowheads="1"/>
          </p:cNvSpPr>
          <p:nvPr/>
        </p:nvSpPr>
        <p:spPr bwMode="auto">
          <a:xfrm>
            <a:off x="4356778" y="4147582"/>
            <a:ext cx="1226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 smtClean="0">
                <a:solidFill>
                  <a:srgbClr val="FFFFFF"/>
                </a:solidFill>
                <a:latin typeface="+mj-lt"/>
              </a:rPr>
              <a:t>Unbound</a:t>
            </a:r>
            <a:endParaRPr kumimoji="0" lang="en-US" altLang="ja-JP" sz="2000" kern="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07" name="Group 98"/>
          <p:cNvGrpSpPr>
            <a:grpSpLocks/>
          </p:cNvGrpSpPr>
          <p:nvPr/>
        </p:nvGrpSpPr>
        <p:grpSpPr bwMode="auto">
          <a:xfrm>
            <a:off x="1458912" y="4114800"/>
            <a:ext cx="863600" cy="863600"/>
            <a:chOff x="1403" y="2222"/>
            <a:chExt cx="772" cy="771"/>
          </a:xfrm>
        </p:grpSpPr>
        <p:sp>
          <p:nvSpPr>
            <p:cNvPr id="408" name="Oval 99"/>
            <p:cNvSpPr>
              <a:spLocks noChangeArrowheads="1"/>
            </p:cNvSpPr>
            <p:nvPr/>
          </p:nvSpPr>
          <p:spPr bwMode="auto">
            <a:xfrm>
              <a:off x="1403" y="2222"/>
              <a:ext cx="772" cy="771"/>
            </a:xfrm>
            <a:prstGeom prst="ellipse">
              <a:avLst/>
            </a:prstGeom>
            <a:gradFill rotWithShape="1">
              <a:gsLst>
                <a:gs pos="0">
                  <a:srgbClr val="F2D1FF"/>
                </a:gs>
                <a:gs pos="100000">
                  <a:srgbClr val="F2D1FF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09" name="Oval 100"/>
            <p:cNvSpPr>
              <a:spLocks noChangeArrowheads="1"/>
            </p:cNvSpPr>
            <p:nvPr/>
          </p:nvSpPr>
          <p:spPr bwMode="auto">
            <a:xfrm>
              <a:off x="1517" y="2656"/>
              <a:ext cx="184" cy="18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kern="0">
                  <a:solidFill>
                    <a:srgbClr val="FFFF99"/>
                  </a:solidFill>
                  <a:latin typeface="+mj-lt"/>
                </a:rPr>
                <a:t>α</a:t>
              </a:r>
            </a:p>
          </p:txBody>
        </p:sp>
        <p:sp>
          <p:nvSpPr>
            <p:cNvPr id="410" name="Oval 101"/>
            <p:cNvSpPr>
              <a:spLocks noChangeArrowheads="1"/>
            </p:cNvSpPr>
            <p:nvPr/>
          </p:nvSpPr>
          <p:spPr bwMode="auto">
            <a:xfrm>
              <a:off x="1702" y="2329"/>
              <a:ext cx="184" cy="18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kern="0">
                  <a:solidFill>
                    <a:srgbClr val="FFFF99"/>
                  </a:solidFill>
                  <a:latin typeface="+mj-lt"/>
                </a:rPr>
                <a:t>α</a:t>
              </a:r>
            </a:p>
          </p:txBody>
        </p:sp>
        <p:sp>
          <p:nvSpPr>
            <p:cNvPr id="411" name="Oval 102"/>
            <p:cNvSpPr>
              <a:spLocks noChangeArrowheads="1"/>
            </p:cNvSpPr>
            <p:nvPr/>
          </p:nvSpPr>
          <p:spPr bwMode="auto">
            <a:xfrm>
              <a:off x="1879" y="2656"/>
              <a:ext cx="185" cy="18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kern="0">
                  <a:solidFill>
                    <a:srgbClr val="FFFF99"/>
                  </a:solidFill>
                  <a:latin typeface="+mj-lt"/>
                </a:rPr>
                <a:t>α</a:t>
              </a:r>
            </a:p>
          </p:txBody>
        </p:sp>
      </p:grpSp>
      <p:sp>
        <p:nvSpPr>
          <p:cNvPr id="414" name="正方形/長方形 413"/>
          <p:cNvSpPr/>
          <p:nvPr/>
        </p:nvSpPr>
        <p:spPr>
          <a:xfrm>
            <a:off x="5530348" y="2266226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/>
              </a:rPr>
              <a:t>Neutron matter</a:t>
            </a:r>
            <a:endParaRPr lang="ja-JP" altLang="en-US" sz="2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5" name="正方形/長方形 414"/>
          <p:cNvSpPr/>
          <p:nvPr/>
        </p:nvSpPr>
        <p:spPr>
          <a:xfrm>
            <a:off x="457200" y="20574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/>
              </a:rPr>
              <a:t>N</a:t>
            </a:r>
            <a:r>
              <a:rPr lang="en-US" altLang="ja-JP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/>
              </a:rPr>
              <a:t>uclear matter</a:t>
            </a:r>
            <a:endParaRPr lang="ja-JP" altLang="en-US" sz="20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17" name="グループ化 416"/>
          <p:cNvGrpSpPr/>
          <p:nvPr/>
        </p:nvGrpSpPr>
        <p:grpSpPr>
          <a:xfrm>
            <a:off x="7010400" y="4578321"/>
            <a:ext cx="1905000" cy="1828800"/>
            <a:chOff x="6400800" y="4724400"/>
            <a:chExt cx="3048000" cy="3048000"/>
          </a:xfrm>
        </p:grpSpPr>
        <p:sp>
          <p:nvSpPr>
            <p:cNvPr id="418" name="Oval 257"/>
            <p:cNvSpPr>
              <a:spLocks noChangeArrowheads="1"/>
            </p:cNvSpPr>
            <p:nvPr/>
          </p:nvSpPr>
          <p:spPr bwMode="auto">
            <a:xfrm>
              <a:off x="6400800" y="4724400"/>
              <a:ext cx="3048000" cy="3048000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F2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19" name="Oval 235"/>
            <p:cNvSpPr>
              <a:spLocks noChangeAspect="1" noChangeArrowheads="1"/>
            </p:cNvSpPr>
            <p:nvPr/>
          </p:nvSpPr>
          <p:spPr bwMode="auto">
            <a:xfrm>
              <a:off x="7010400" y="5257800"/>
              <a:ext cx="1912938" cy="1981200"/>
            </a:xfrm>
            <a:prstGeom prst="ellipse">
              <a:avLst/>
            </a:prstGeom>
            <a:gradFill rotWithShape="1">
              <a:gsLst>
                <a:gs pos="0">
                  <a:srgbClr val="EAD5FF"/>
                </a:gs>
                <a:gs pos="100000">
                  <a:srgbClr val="BB77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3600" b="1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21" name="Group 252"/>
          <p:cNvGrpSpPr>
            <a:grpSpLocks/>
          </p:cNvGrpSpPr>
          <p:nvPr/>
        </p:nvGrpSpPr>
        <p:grpSpPr bwMode="auto">
          <a:xfrm rot="12762407">
            <a:off x="5707726" y="4757604"/>
            <a:ext cx="914400" cy="973137"/>
            <a:chOff x="4752" y="3179"/>
            <a:chExt cx="576" cy="613"/>
          </a:xfrm>
        </p:grpSpPr>
        <p:sp>
          <p:nvSpPr>
            <p:cNvPr id="437" name="Oval 237"/>
            <p:cNvSpPr>
              <a:spLocks noChangeAspect="1" noChangeArrowheads="1"/>
            </p:cNvSpPr>
            <p:nvPr/>
          </p:nvSpPr>
          <p:spPr bwMode="auto">
            <a:xfrm rot="-9975205">
              <a:off x="4752" y="3216"/>
              <a:ext cx="576" cy="576"/>
            </a:xfrm>
            <a:prstGeom prst="ellips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ja-JP" altLang="ja-JP" sz="2800" b="1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438" name="Oval 238"/>
            <p:cNvSpPr>
              <a:spLocks noChangeAspect="1" noChangeArrowheads="1"/>
            </p:cNvSpPr>
            <p:nvPr/>
          </p:nvSpPr>
          <p:spPr bwMode="auto">
            <a:xfrm rot="-9975205">
              <a:off x="5124" y="3659"/>
              <a:ext cx="118" cy="11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439" name="Oval 239"/>
            <p:cNvSpPr>
              <a:spLocks noChangeAspect="1" noChangeArrowheads="1"/>
            </p:cNvSpPr>
            <p:nvPr/>
          </p:nvSpPr>
          <p:spPr bwMode="auto">
            <a:xfrm rot="-9975205">
              <a:off x="4884" y="3179"/>
              <a:ext cx="118" cy="11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808080"/>
                </a:solidFill>
                <a:latin typeface="+mj-lt"/>
              </a:endParaRPr>
            </a:p>
          </p:txBody>
        </p:sp>
      </p:grpSp>
      <p:grpSp>
        <p:nvGrpSpPr>
          <p:cNvPr id="422" name="Group 247"/>
          <p:cNvGrpSpPr>
            <a:grpSpLocks/>
          </p:cNvGrpSpPr>
          <p:nvPr/>
        </p:nvGrpSpPr>
        <p:grpSpPr bwMode="auto">
          <a:xfrm rot="12762407">
            <a:off x="6509313" y="5008100"/>
            <a:ext cx="609600" cy="688975"/>
            <a:chOff x="4464" y="3477"/>
            <a:chExt cx="384" cy="434"/>
          </a:xfrm>
        </p:grpSpPr>
        <p:sp>
          <p:nvSpPr>
            <p:cNvPr id="434" name="Oval 241"/>
            <p:cNvSpPr>
              <a:spLocks noChangeAspect="1" noChangeArrowheads="1"/>
            </p:cNvSpPr>
            <p:nvPr/>
          </p:nvSpPr>
          <p:spPr bwMode="auto">
            <a:xfrm rot="10800000">
              <a:off x="4464" y="3504"/>
              <a:ext cx="384" cy="384"/>
            </a:xfrm>
            <a:prstGeom prst="ellips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435" name="Oval 242"/>
            <p:cNvSpPr>
              <a:spLocks noChangeAspect="1" noChangeArrowheads="1"/>
            </p:cNvSpPr>
            <p:nvPr/>
          </p:nvSpPr>
          <p:spPr bwMode="auto">
            <a:xfrm rot="10800000">
              <a:off x="4704" y="3792"/>
              <a:ext cx="118" cy="11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436" name="Oval 243"/>
            <p:cNvSpPr>
              <a:spLocks noChangeAspect="1" noChangeArrowheads="1"/>
            </p:cNvSpPr>
            <p:nvPr/>
          </p:nvSpPr>
          <p:spPr bwMode="auto">
            <a:xfrm rot="10800000">
              <a:off x="4521" y="3477"/>
              <a:ext cx="118" cy="11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808080"/>
                </a:solidFill>
                <a:latin typeface="+mj-lt"/>
              </a:endParaRPr>
            </a:p>
          </p:txBody>
        </p:sp>
      </p:grpSp>
      <p:sp>
        <p:nvSpPr>
          <p:cNvPr id="423" name="Oval 244"/>
          <p:cNvSpPr>
            <a:spLocks noChangeAspect="1" noChangeArrowheads="1"/>
          </p:cNvSpPr>
          <p:nvPr/>
        </p:nvSpPr>
        <p:spPr bwMode="auto">
          <a:xfrm rot="1962407">
            <a:off x="7015901" y="5158875"/>
            <a:ext cx="457200" cy="457200"/>
          </a:xfrm>
          <a:prstGeom prst="ellipse">
            <a:avLst/>
          </a:prstGeom>
          <a:noFill/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 b="1">
              <a:solidFill>
                <a:srgbClr val="808080"/>
              </a:solidFill>
              <a:latin typeface="+mj-lt"/>
            </a:endParaRPr>
          </a:p>
        </p:txBody>
      </p:sp>
      <p:sp>
        <p:nvSpPr>
          <p:cNvPr id="424" name="Oval 245"/>
          <p:cNvSpPr>
            <a:spLocks noChangeAspect="1" noChangeArrowheads="1"/>
          </p:cNvSpPr>
          <p:nvPr/>
        </p:nvSpPr>
        <p:spPr bwMode="auto">
          <a:xfrm rot="1962407">
            <a:off x="7146422" y="5523182"/>
            <a:ext cx="187325" cy="188912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ja-JP" altLang="ja-JP" sz="2000" b="1">
              <a:solidFill>
                <a:srgbClr val="808080"/>
              </a:solidFill>
              <a:latin typeface="+mj-lt"/>
            </a:endParaRPr>
          </a:p>
        </p:txBody>
      </p:sp>
      <p:sp>
        <p:nvSpPr>
          <p:cNvPr id="425" name="Oval 246"/>
          <p:cNvSpPr>
            <a:spLocks noChangeAspect="1" noChangeArrowheads="1"/>
          </p:cNvSpPr>
          <p:nvPr/>
        </p:nvSpPr>
        <p:spPr bwMode="auto">
          <a:xfrm rot="1962407">
            <a:off x="7164239" y="5098811"/>
            <a:ext cx="187325" cy="188912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ja-JP" altLang="ja-JP" sz="2000" b="1">
              <a:solidFill>
                <a:srgbClr val="808080"/>
              </a:solidFill>
              <a:latin typeface="+mj-lt"/>
            </a:endParaRPr>
          </a:p>
        </p:txBody>
      </p:sp>
      <p:grpSp>
        <p:nvGrpSpPr>
          <p:cNvPr id="426" name="Group 248"/>
          <p:cNvGrpSpPr>
            <a:grpSpLocks/>
          </p:cNvGrpSpPr>
          <p:nvPr/>
        </p:nvGrpSpPr>
        <p:grpSpPr bwMode="auto">
          <a:xfrm rot="12762407">
            <a:off x="7330631" y="5139322"/>
            <a:ext cx="609600" cy="688975"/>
            <a:chOff x="4464" y="3477"/>
            <a:chExt cx="384" cy="434"/>
          </a:xfrm>
        </p:grpSpPr>
        <p:sp>
          <p:nvSpPr>
            <p:cNvPr id="431" name="Oval 249"/>
            <p:cNvSpPr>
              <a:spLocks noChangeAspect="1" noChangeArrowheads="1"/>
            </p:cNvSpPr>
            <p:nvPr/>
          </p:nvSpPr>
          <p:spPr bwMode="auto">
            <a:xfrm rot="10800000">
              <a:off x="4464" y="3504"/>
              <a:ext cx="384" cy="384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432" name="Oval 250"/>
            <p:cNvSpPr>
              <a:spLocks noChangeAspect="1" noChangeArrowheads="1"/>
            </p:cNvSpPr>
            <p:nvPr/>
          </p:nvSpPr>
          <p:spPr bwMode="auto">
            <a:xfrm rot="10800000">
              <a:off x="4704" y="3792"/>
              <a:ext cx="118" cy="11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433" name="Oval 251"/>
            <p:cNvSpPr>
              <a:spLocks noChangeAspect="1" noChangeArrowheads="1"/>
            </p:cNvSpPr>
            <p:nvPr/>
          </p:nvSpPr>
          <p:spPr bwMode="auto">
            <a:xfrm rot="10800000">
              <a:off x="4521" y="3477"/>
              <a:ext cx="118" cy="11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808080"/>
                </a:solidFill>
                <a:latin typeface="+mj-lt"/>
              </a:endParaRPr>
            </a:p>
          </p:txBody>
        </p:sp>
      </p:grpSp>
      <p:grpSp>
        <p:nvGrpSpPr>
          <p:cNvPr id="427" name="Group 253"/>
          <p:cNvGrpSpPr>
            <a:grpSpLocks/>
          </p:cNvGrpSpPr>
          <p:nvPr/>
        </p:nvGrpSpPr>
        <p:grpSpPr bwMode="auto">
          <a:xfrm rot="12762407">
            <a:off x="7520912" y="5027689"/>
            <a:ext cx="914400" cy="973137"/>
            <a:chOff x="4752" y="3179"/>
            <a:chExt cx="576" cy="613"/>
          </a:xfrm>
        </p:grpSpPr>
        <p:sp>
          <p:nvSpPr>
            <p:cNvPr id="428" name="Oval 254"/>
            <p:cNvSpPr>
              <a:spLocks noChangeAspect="1" noChangeArrowheads="1"/>
            </p:cNvSpPr>
            <p:nvPr/>
          </p:nvSpPr>
          <p:spPr bwMode="auto">
            <a:xfrm rot="-9975205">
              <a:off x="4752" y="3216"/>
              <a:ext cx="576" cy="576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ja-JP" altLang="ja-JP" sz="2800" b="1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429" name="Oval 255"/>
            <p:cNvSpPr>
              <a:spLocks noChangeAspect="1" noChangeArrowheads="1"/>
            </p:cNvSpPr>
            <p:nvPr/>
          </p:nvSpPr>
          <p:spPr bwMode="auto">
            <a:xfrm rot="-9975205">
              <a:off x="5124" y="3659"/>
              <a:ext cx="118" cy="11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808080"/>
                </a:solidFill>
                <a:latin typeface="+mj-lt"/>
              </a:endParaRPr>
            </a:p>
          </p:txBody>
        </p:sp>
        <p:sp>
          <p:nvSpPr>
            <p:cNvPr id="430" name="Oval 256"/>
            <p:cNvSpPr>
              <a:spLocks noChangeAspect="1" noChangeArrowheads="1"/>
            </p:cNvSpPr>
            <p:nvPr/>
          </p:nvSpPr>
          <p:spPr bwMode="auto">
            <a:xfrm rot="-9975205">
              <a:off x="4884" y="3179"/>
              <a:ext cx="118" cy="119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808080"/>
                </a:solidFill>
                <a:latin typeface="+mj-lt"/>
              </a:endParaRPr>
            </a:p>
          </p:txBody>
        </p:sp>
      </p:grpSp>
      <p:sp>
        <p:nvSpPr>
          <p:cNvPr id="441" name="Rectangle 260"/>
          <p:cNvSpPr>
            <a:spLocks noChangeArrowheads="1"/>
          </p:cNvSpPr>
          <p:nvPr/>
        </p:nvSpPr>
        <p:spPr bwMode="auto">
          <a:xfrm>
            <a:off x="4399350" y="5845314"/>
            <a:ext cx="28456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rgbClr val="FFFFFF"/>
                </a:solidFill>
                <a:latin typeface="+mj-lt"/>
              </a:rPr>
              <a:t>Dineutron</a:t>
            </a:r>
            <a:r>
              <a:rPr lang="en-US" altLang="ja-JP" sz="2000" dirty="0" smtClean="0">
                <a:solidFill>
                  <a:srgbClr val="FFFFFF"/>
                </a:solidFill>
                <a:latin typeface="+mj-lt"/>
              </a:rPr>
              <a:t> at surface of </a:t>
            </a:r>
          </a:p>
          <a:p>
            <a:r>
              <a:rPr lang="en-US" altLang="ja-JP" sz="2000" dirty="0" smtClean="0">
                <a:solidFill>
                  <a:srgbClr val="FFFFFF"/>
                </a:solidFill>
                <a:latin typeface="+mj-lt"/>
              </a:rPr>
              <a:t>neutron-rich nuclei</a:t>
            </a:r>
          </a:p>
        </p:txBody>
      </p:sp>
      <p:sp>
        <p:nvSpPr>
          <p:cNvPr id="462" name="Rectangle 137"/>
          <p:cNvSpPr>
            <a:spLocks noChangeArrowheads="1"/>
          </p:cNvSpPr>
          <p:nvPr/>
        </p:nvSpPr>
        <p:spPr bwMode="auto">
          <a:xfrm>
            <a:off x="204787" y="6770688"/>
            <a:ext cx="1612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kern="0">
                <a:solidFill>
                  <a:srgbClr val="808080"/>
                </a:solidFill>
              </a:rPr>
              <a:t>Itagaki et al.,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kern="0">
                <a:solidFill>
                  <a:srgbClr val="808080"/>
                </a:solidFill>
              </a:rPr>
              <a:t>Von Oertzen et al.</a:t>
            </a:r>
          </a:p>
        </p:txBody>
      </p:sp>
      <p:sp>
        <p:nvSpPr>
          <p:cNvPr id="463" name="Oval 138"/>
          <p:cNvSpPr>
            <a:spLocks noChangeArrowheads="1"/>
          </p:cNvSpPr>
          <p:nvPr/>
        </p:nvSpPr>
        <p:spPr bwMode="auto">
          <a:xfrm>
            <a:off x="1479511" y="5965825"/>
            <a:ext cx="304800" cy="304800"/>
          </a:xfrm>
          <a:prstGeom prst="ellipse">
            <a:avLst/>
          </a:prstGeom>
          <a:solidFill>
            <a:srgbClr val="C9EAFF"/>
          </a:solidFill>
          <a:ln w="38100">
            <a:solidFill>
              <a:srgbClr val="C9EA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64" name="Oval 139"/>
          <p:cNvSpPr>
            <a:spLocks noChangeArrowheads="1"/>
          </p:cNvSpPr>
          <p:nvPr/>
        </p:nvSpPr>
        <p:spPr bwMode="auto">
          <a:xfrm>
            <a:off x="1346200" y="6194425"/>
            <a:ext cx="304800" cy="304800"/>
          </a:xfrm>
          <a:prstGeom prst="ellipse">
            <a:avLst/>
          </a:prstGeom>
          <a:solidFill>
            <a:srgbClr val="C9EAFF"/>
          </a:solidFill>
          <a:ln w="38100">
            <a:solidFill>
              <a:srgbClr val="C9EA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65" name="Oval 140"/>
          <p:cNvSpPr>
            <a:spLocks noChangeArrowheads="1"/>
          </p:cNvSpPr>
          <p:nvPr/>
        </p:nvSpPr>
        <p:spPr bwMode="auto">
          <a:xfrm>
            <a:off x="1189076" y="5965825"/>
            <a:ext cx="304800" cy="304800"/>
          </a:xfrm>
          <a:prstGeom prst="ellipse">
            <a:avLst/>
          </a:prstGeom>
          <a:solidFill>
            <a:srgbClr val="C9EAFF"/>
          </a:solidFill>
          <a:ln w="38100">
            <a:solidFill>
              <a:srgbClr val="C9EA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466" name="Group 141"/>
          <p:cNvGrpSpPr>
            <a:grpSpLocks/>
          </p:cNvGrpSpPr>
          <p:nvPr/>
        </p:nvGrpSpPr>
        <p:grpSpPr bwMode="auto">
          <a:xfrm>
            <a:off x="1100137" y="5762625"/>
            <a:ext cx="765175" cy="715963"/>
            <a:chOff x="3760" y="3113"/>
            <a:chExt cx="482" cy="451"/>
          </a:xfrm>
        </p:grpSpPr>
        <p:sp>
          <p:nvSpPr>
            <p:cNvPr id="467" name="Oval 142"/>
            <p:cNvSpPr>
              <a:spLocks noChangeArrowheads="1"/>
            </p:cNvSpPr>
            <p:nvPr/>
          </p:nvSpPr>
          <p:spPr bwMode="auto">
            <a:xfrm>
              <a:off x="3760" y="3402"/>
              <a:ext cx="162" cy="16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kern="0">
                  <a:solidFill>
                    <a:srgbClr val="FFFF99"/>
                  </a:solidFill>
                  <a:latin typeface="+mj-lt"/>
                </a:rPr>
                <a:t>α</a:t>
              </a:r>
            </a:p>
          </p:txBody>
        </p:sp>
        <p:sp>
          <p:nvSpPr>
            <p:cNvPr id="468" name="Oval 143"/>
            <p:cNvSpPr>
              <a:spLocks noChangeArrowheads="1"/>
            </p:cNvSpPr>
            <p:nvPr/>
          </p:nvSpPr>
          <p:spPr bwMode="auto">
            <a:xfrm>
              <a:off x="3923" y="3113"/>
              <a:ext cx="162" cy="163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kern="0">
                  <a:solidFill>
                    <a:srgbClr val="FFFF99"/>
                  </a:solidFill>
                  <a:latin typeface="+mj-lt"/>
                </a:rPr>
                <a:t>α</a:t>
              </a:r>
            </a:p>
          </p:txBody>
        </p:sp>
        <p:sp>
          <p:nvSpPr>
            <p:cNvPr id="469" name="Oval 144"/>
            <p:cNvSpPr>
              <a:spLocks noChangeArrowheads="1"/>
            </p:cNvSpPr>
            <p:nvPr/>
          </p:nvSpPr>
          <p:spPr bwMode="auto">
            <a:xfrm>
              <a:off x="4079" y="3402"/>
              <a:ext cx="163" cy="16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kern="0">
                  <a:solidFill>
                    <a:srgbClr val="FFFF99"/>
                  </a:solidFill>
                  <a:latin typeface="+mj-lt"/>
                </a:rPr>
                <a:t>α</a:t>
              </a:r>
            </a:p>
          </p:txBody>
        </p:sp>
        <p:sp>
          <p:nvSpPr>
            <p:cNvPr id="470" name="AutoShape 145"/>
            <p:cNvSpPr>
              <a:spLocks noChangeArrowheads="1"/>
            </p:cNvSpPr>
            <p:nvPr/>
          </p:nvSpPr>
          <p:spPr bwMode="auto">
            <a:xfrm>
              <a:off x="3819" y="3179"/>
              <a:ext cx="363" cy="31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471" name="Rectangle 146"/>
          <p:cNvSpPr>
            <a:spLocks noChangeArrowheads="1"/>
          </p:cNvSpPr>
          <p:nvPr/>
        </p:nvSpPr>
        <p:spPr bwMode="auto">
          <a:xfrm>
            <a:off x="304800" y="5486400"/>
            <a:ext cx="1051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baseline="30000" dirty="0" smtClean="0">
                <a:solidFill>
                  <a:srgbClr val="FFFFFF"/>
                </a:solidFill>
                <a:latin typeface="+mj-lt"/>
              </a:rPr>
              <a:t>14-20</a:t>
            </a:r>
            <a:r>
              <a:rPr kumimoji="0" lang="en-US" altLang="ja-JP" sz="2400" kern="0" dirty="0" smtClean="0">
                <a:solidFill>
                  <a:srgbClr val="FFFFFF"/>
                </a:solidFill>
                <a:latin typeface="+mj-lt"/>
              </a:rPr>
              <a:t>C*</a:t>
            </a:r>
            <a:endParaRPr kumimoji="0" lang="en-US" altLang="ja-JP" sz="2400" kern="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472" name="Group 419"/>
          <p:cNvGrpSpPr>
            <a:grpSpLocks/>
          </p:cNvGrpSpPr>
          <p:nvPr/>
        </p:nvGrpSpPr>
        <p:grpSpPr bwMode="auto">
          <a:xfrm>
            <a:off x="2209800" y="6019800"/>
            <a:ext cx="1295400" cy="360362"/>
            <a:chOff x="4068" y="3049"/>
            <a:chExt cx="816" cy="227"/>
          </a:xfrm>
        </p:grpSpPr>
        <p:sp>
          <p:nvSpPr>
            <p:cNvPr id="473" name="Oval 417"/>
            <p:cNvSpPr>
              <a:spLocks noChangeArrowheads="1"/>
            </p:cNvSpPr>
            <p:nvPr/>
          </p:nvSpPr>
          <p:spPr bwMode="auto">
            <a:xfrm>
              <a:off x="4068" y="3049"/>
              <a:ext cx="816" cy="227"/>
            </a:xfrm>
            <a:prstGeom prst="ellipse">
              <a:avLst/>
            </a:prstGeom>
            <a:solidFill>
              <a:srgbClr val="C9EAFF"/>
            </a:solidFill>
            <a:ln w="38100">
              <a:solidFill>
                <a:srgbClr val="C9EA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74" name="Line 418"/>
            <p:cNvSpPr>
              <a:spLocks noChangeShapeType="1"/>
            </p:cNvSpPr>
            <p:nvPr/>
          </p:nvSpPr>
          <p:spPr bwMode="auto">
            <a:xfrm>
              <a:off x="4241" y="3158"/>
              <a:ext cx="499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75" name="Oval 412"/>
            <p:cNvSpPr>
              <a:spLocks noChangeArrowheads="1"/>
            </p:cNvSpPr>
            <p:nvPr/>
          </p:nvSpPr>
          <p:spPr bwMode="auto">
            <a:xfrm>
              <a:off x="4422" y="3084"/>
              <a:ext cx="162" cy="16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kern="0">
                  <a:solidFill>
                    <a:srgbClr val="FFFF99"/>
                  </a:solidFill>
                  <a:latin typeface="+mj-lt"/>
                </a:rPr>
                <a:t>α</a:t>
              </a:r>
            </a:p>
          </p:txBody>
        </p:sp>
        <p:sp>
          <p:nvSpPr>
            <p:cNvPr id="476" name="Oval 413"/>
            <p:cNvSpPr>
              <a:spLocks noChangeArrowheads="1"/>
            </p:cNvSpPr>
            <p:nvPr/>
          </p:nvSpPr>
          <p:spPr bwMode="auto">
            <a:xfrm>
              <a:off x="4170" y="3086"/>
              <a:ext cx="162" cy="163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kern="0">
                  <a:solidFill>
                    <a:srgbClr val="FFFF99"/>
                  </a:solidFill>
                  <a:latin typeface="+mj-lt"/>
                </a:rPr>
                <a:t>α</a:t>
              </a:r>
            </a:p>
          </p:txBody>
        </p:sp>
        <p:sp>
          <p:nvSpPr>
            <p:cNvPr id="477" name="Oval 414"/>
            <p:cNvSpPr>
              <a:spLocks noChangeArrowheads="1"/>
            </p:cNvSpPr>
            <p:nvPr/>
          </p:nvSpPr>
          <p:spPr bwMode="auto">
            <a:xfrm>
              <a:off x="4649" y="3084"/>
              <a:ext cx="163" cy="16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kern="0">
                  <a:solidFill>
                    <a:srgbClr val="FFFF99"/>
                  </a:solidFill>
                  <a:latin typeface="+mj-lt"/>
                </a:rPr>
                <a:t>α</a:t>
              </a:r>
            </a:p>
          </p:txBody>
        </p:sp>
      </p:grpSp>
      <p:sp>
        <p:nvSpPr>
          <p:cNvPr id="478" name="Rectangle 421"/>
          <p:cNvSpPr>
            <a:spLocks noChangeArrowheads="1"/>
          </p:cNvSpPr>
          <p:nvPr/>
        </p:nvSpPr>
        <p:spPr bwMode="auto">
          <a:xfrm>
            <a:off x="2220912" y="6842125"/>
            <a:ext cx="102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kern="0">
                <a:solidFill>
                  <a:srgbClr val="808080"/>
                </a:solidFill>
              </a:rPr>
              <a:t>Price et al.</a:t>
            </a:r>
          </a:p>
        </p:txBody>
      </p:sp>
      <p:sp>
        <p:nvSpPr>
          <p:cNvPr id="482" name="正方形/長方形 481"/>
          <p:cNvSpPr/>
          <p:nvPr/>
        </p:nvSpPr>
        <p:spPr>
          <a:xfrm>
            <a:off x="2081067" y="5263156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/>
              </a:rPr>
              <a:t>Geometric</a:t>
            </a:r>
          </a:p>
          <a:p>
            <a:r>
              <a:rPr lang="ja-JP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/>
              </a:rPr>
              <a:t>（</a:t>
            </a:r>
            <a:r>
              <a:rPr lang="en-US" altLang="ja-JP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/>
              </a:rPr>
              <a:t>crystal </a:t>
            </a:r>
            <a:r>
              <a:rPr lang="ja-JP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/>
              </a:rPr>
              <a:t>？）</a:t>
            </a:r>
            <a:endParaRPr lang="ja-JP" alt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5" name="Rectangle 129"/>
          <p:cNvSpPr>
            <a:spLocks noChangeArrowheads="1"/>
          </p:cNvSpPr>
          <p:nvPr/>
        </p:nvSpPr>
        <p:spPr bwMode="auto">
          <a:xfrm>
            <a:off x="6114154" y="2627606"/>
            <a:ext cx="2850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1400" dirty="0" smtClean="0">
                <a:solidFill>
                  <a:srgbClr val="FFFFFF"/>
                </a:solidFill>
                <a:latin typeface="+mj-lt"/>
              </a:rPr>
              <a:t>Matsuo </a:t>
            </a:r>
            <a:r>
              <a:rPr lang="en-US" altLang="ja-JP" sz="1400" dirty="0">
                <a:solidFill>
                  <a:srgbClr val="FFFFFF"/>
                </a:solidFill>
                <a:latin typeface="+mj-lt"/>
              </a:rPr>
              <a:t>et al</a:t>
            </a:r>
            <a:r>
              <a:rPr lang="en-US" altLang="ja-JP" sz="1400" dirty="0" smtClean="0">
                <a:solidFill>
                  <a:srgbClr val="FFFFFF"/>
                </a:solidFill>
                <a:latin typeface="+mj-lt"/>
              </a:rPr>
              <a:t>.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PRC73 044309 (‘06)</a:t>
            </a:r>
            <a:endParaRPr lang="en-US" altLang="ja-JP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29167" y="1556337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tx2"/>
                </a:solidFill>
                <a:latin typeface="+mj-lt"/>
              </a:rPr>
              <a:t>Cluster </a:t>
            </a:r>
            <a:r>
              <a:rPr lang="en-US" altLang="ja-JP" sz="2400" dirty="0" smtClean="0">
                <a:solidFill>
                  <a:schemeClr val="tx2"/>
                </a:solidFill>
                <a:latin typeface="+mj-lt"/>
              </a:rPr>
              <a:t>gas, chain ?</a:t>
            </a:r>
            <a:endParaRPr lang="ja-JP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4388808" y="1569518"/>
            <a:ext cx="3302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>
                <a:solidFill>
                  <a:schemeClr val="tx2"/>
                </a:solidFill>
                <a:latin typeface="+mj-lt"/>
              </a:rPr>
              <a:t>Dineutron</a:t>
            </a:r>
            <a:r>
              <a:rPr lang="en-US" altLang="ja-JP" sz="2400" dirty="0" smtClean="0">
                <a:solidFill>
                  <a:schemeClr val="tx2"/>
                </a:solidFill>
                <a:latin typeface="+mj-lt"/>
              </a:rPr>
              <a:t> correlation ?</a:t>
            </a:r>
            <a:endParaRPr lang="ja-JP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5" name="Oval 241"/>
          <p:cNvSpPr>
            <a:spLocks noChangeAspect="1" noChangeArrowheads="1"/>
          </p:cNvSpPr>
          <p:nvPr/>
        </p:nvSpPr>
        <p:spPr bwMode="auto">
          <a:xfrm rot="1962407">
            <a:off x="7888879" y="1627487"/>
            <a:ext cx="609600" cy="609600"/>
          </a:xfrm>
          <a:prstGeom prst="ellips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 b="1">
              <a:solidFill>
                <a:srgbClr val="808080"/>
              </a:solidFill>
              <a:latin typeface="+mj-lt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849200" y="1614413"/>
            <a:ext cx="254597" cy="260158"/>
            <a:chOff x="7807617" y="1005939"/>
            <a:chExt cx="254597" cy="260158"/>
          </a:xfrm>
        </p:grpSpPr>
        <p:sp>
          <p:nvSpPr>
            <p:cNvPr id="157" name="Oval 243"/>
            <p:cNvSpPr>
              <a:spLocks noChangeAspect="1" noChangeArrowheads="1"/>
            </p:cNvSpPr>
            <p:nvPr/>
          </p:nvSpPr>
          <p:spPr bwMode="auto">
            <a:xfrm rot="1962407">
              <a:off x="7807617" y="1005939"/>
              <a:ext cx="254597" cy="256755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808080"/>
                </a:solidFill>
                <a:latin typeface="+mj-lt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 flipV="1">
              <a:off x="7939044" y="1014097"/>
              <a:ext cx="0" cy="252000"/>
            </a:xfrm>
            <a:prstGeom prst="straightConnector1">
              <a:avLst/>
            </a:prstGeom>
            <a:ln w="34925">
              <a:solidFill>
                <a:schemeClr val="bg1">
                  <a:lumMod val="50000"/>
                </a:schemeClr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グループ化 163"/>
          <p:cNvGrpSpPr/>
          <p:nvPr/>
        </p:nvGrpSpPr>
        <p:grpSpPr>
          <a:xfrm rot="10800000">
            <a:off x="8287332" y="1968028"/>
            <a:ext cx="254597" cy="260158"/>
            <a:chOff x="7807617" y="1005939"/>
            <a:chExt cx="254597" cy="260158"/>
          </a:xfrm>
        </p:grpSpPr>
        <p:sp>
          <p:nvSpPr>
            <p:cNvPr id="165" name="Oval 243"/>
            <p:cNvSpPr>
              <a:spLocks noChangeAspect="1" noChangeArrowheads="1"/>
            </p:cNvSpPr>
            <p:nvPr/>
          </p:nvSpPr>
          <p:spPr bwMode="auto">
            <a:xfrm rot="1962407">
              <a:off x="7807617" y="1005939"/>
              <a:ext cx="254597" cy="256755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808080"/>
                </a:solidFill>
                <a:latin typeface="+mj-lt"/>
              </a:endParaRPr>
            </a:p>
          </p:txBody>
        </p:sp>
        <p:cxnSp>
          <p:nvCxnSpPr>
            <p:cNvPr id="166" name="直線矢印コネクタ 165"/>
            <p:cNvCxnSpPr/>
            <p:nvPr/>
          </p:nvCxnSpPr>
          <p:spPr>
            <a:xfrm flipV="1">
              <a:off x="7939044" y="1014097"/>
              <a:ext cx="0" cy="252000"/>
            </a:xfrm>
            <a:prstGeom prst="straightConnector1">
              <a:avLst/>
            </a:prstGeom>
            <a:ln w="34925">
              <a:solidFill>
                <a:schemeClr val="bg1">
                  <a:lumMod val="50000"/>
                </a:schemeClr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正方形/長方形 159"/>
          <p:cNvSpPr/>
          <p:nvPr/>
        </p:nvSpPr>
        <p:spPr>
          <a:xfrm>
            <a:off x="266734" y="971753"/>
            <a:ext cx="8798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Information of many-body correlations in low density, in </a:t>
            </a:r>
            <a:r>
              <a:rPr kumimoji="0" lang="en-US" altLang="ja-JP" dirty="0" err="1" smtClean="0">
                <a:solidFill>
                  <a:srgbClr val="FFFFFF"/>
                </a:solidFill>
                <a:latin typeface="+mj-lt"/>
              </a:rPr>
              <a:t>isospin</a:t>
            </a:r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 asymmetric systems.</a:t>
            </a:r>
            <a:endParaRPr kumimoji="0" lang="en-US" altLang="ja-JP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5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11115"/>
              </p:ext>
            </p:extLst>
          </p:nvPr>
        </p:nvGraphicFramePr>
        <p:xfrm>
          <a:off x="550863" y="3200400"/>
          <a:ext cx="8990012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00" name="Image" r:id="rId4" imgW="8990476" imgH="2285714" progId="Photoshop.Image.6">
                  <p:embed/>
                </p:oleObj>
              </mc:Choice>
              <mc:Fallback>
                <p:oleObj name="Image" r:id="rId4" imgW="8990476" imgH="228571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3200400"/>
                        <a:ext cx="8990012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7323" y="1259700"/>
            <a:ext cx="252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400" dirty="0">
                <a:solidFill>
                  <a:srgbClr val="FFDDFF"/>
                </a:solidFill>
                <a:latin typeface="+mj-lt"/>
              </a:rPr>
              <a:t>Excitation energy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187249" y="1259700"/>
            <a:ext cx="31194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2000" dirty="0" err="1" smtClean="0">
                <a:latin typeface="+mj-lt"/>
              </a:rPr>
              <a:t>multidimension</a:t>
            </a:r>
            <a:r>
              <a:rPr lang="en-US" altLang="ja-JP" sz="2000" dirty="0" smtClean="0">
                <a:latin typeface="+mj-lt"/>
              </a:rPr>
              <a:t> </a:t>
            </a:r>
          </a:p>
          <a:p>
            <a:pPr algn="l"/>
            <a:r>
              <a:rPr lang="ja-JP" altLang="en-US" sz="2000" dirty="0" smtClean="0">
                <a:latin typeface="+mj-lt"/>
              </a:rPr>
              <a:t>* </a:t>
            </a:r>
            <a:r>
              <a:rPr lang="en-US" altLang="ja-JP" sz="2000" dirty="0" smtClean="0">
                <a:latin typeface="+mj-lt"/>
              </a:rPr>
              <a:t>proton </a:t>
            </a:r>
            <a:r>
              <a:rPr lang="en-US" altLang="ja-JP" sz="2000" dirty="0">
                <a:latin typeface="+mj-lt"/>
              </a:rPr>
              <a:t>number</a:t>
            </a:r>
          </a:p>
          <a:p>
            <a:pPr algn="l"/>
            <a:r>
              <a:rPr lang="en-US" altLang="ja-JP" sz="2000" dirty="0" smtClean="0">
                <a:latin typeface="+mj-lt"/>
              </a:rPr>
              <a:t>* </a:t>
            </a:r>
            <a:r>
              <a:rPr lang="en-US" altLang="ja-JP" sz="2000" dirty="0">
                <a:latin typeface="+mj-lt"/>
              </a:rPr>
              <a:t>neutron number</a:t>
            </a:r>
          </a:p>
          <a:p>
            <a:pPr algn="l"/>
            <a:r>
              <a:rPr lang="ja-JP" altLang="en-US" sz="2000" dirty="0" smtClean="0">
                <a:latin typeface="+mj-lt"/>
              </a:rPr>
              <a:t>* </a:t>
            </a:r>
            <a:r>
              <a:rPr lang="en-US" altLang="ja-JP" sz="2000" dirty="0" smtClean="0">
                <a:latin typeface="+mj-lt"/>
              </a:rPr>
              <a:t>excitation energy</a:t>
            </a:r>
          </a:p>
          <a:p>
            <a:pPr algn="l"/>
            <a:r>
              <a:rPr lang="en-US" altLang="ja-JP" sz="2000" dirty="0" smtClean="0">
                <a:latin typeface="+mj-lt"/>
              </a:rPr>
              <a:t>* density</a:t>
            </a:r>
            <a:endParaRPr lang="en-US" altLang="ja-JP" sz="2000" dirty="0">
              <a:latin typeface="+mj-lt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827088" y="5572125"/>
            <a:ext cx="6119812" cy="358775"/>
          </a:xfrm>
          <a:prstGeom prst="rightArrow">
            <a:avLst>
              <a:gd name="adj1" fmla="val 41435"/>
              <a:gd name="adj2" fmla="val 105188"/>
            </a:avLst>
          </a:prstGeom>
          <a:gradFill rotWithShape="1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rot="19901775">
            <a:off x="534716" y="3872873"/>
            <a:ext cx="4606925" cy="358775"/>
          </a:xfrm>
          <a:prstGeom prst="rightArrow">
            <a:avLst>
              <a:gd name="adj1" fmla="val 41435"/>
              <a:gd name="adj2" fmla="val 79184"/>
            </a:avLst>
          </a:prstGeom>
          <a:gradFill rotWithShape="1">
            <a:gsLst>
              <a:gs pos="0">
                <a:srgbClr val="DDDDDD">
                  <a:gamma/>
                  <a:tint val="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16200000">
            <a:off x="-864393" y="3159918"/>
            <a:ext cx="3600450" cy="792163"/>
          </a:xfrm>
          <a:prstGeom prst="rightArrow">
            <a:avLst>
              <a:gd name="adj1" fmla="val 31343"/>
              <a:gd name="adj2" fmla="val 112323"/>
            </a:avLst>
          </a:pr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lin ang="0" scaled="1"/>
          </a:gra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334000" y="5776564"/>
            <a:ext cx="2412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</a:rPr>
              <a:t>Neutron number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 rot="19942245">
            <a:off x="3784454" y="2313155"/>
            <a:ext cx="2210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</a:rPr>
              <a:t>proton number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31914" y="1789971"/>
            <a:ext cx="1796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Low density</a:t>
            </a:r>
            <a:endParaRPr lang="en-US" altLang="ja-JP" sz="2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6200000">
            <a:off x="300115" y="3305386"/>
            <a:ext cx="2831268" cy="792163"/>
          </a:xfrm>
          <a:prstGeom prst="rightArrow">
            <a:avLst>
              <a:gd name="adj1" fmla="val 31343"/>
              <a:gd name="adj2" fmla="val 112323"/>
            </a:avLst>
          </a:pr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9525">
            <a:solidFill>
              <a:srgbClr val="B2B2B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43000"/>
          </a:xfrm>
        </p:spPr>
        <p:txBody>
          <a:bodyPr/>
          <a:lstStyle/>
          <a:p>
            <a:r>
              <a:rPr kumimoji="1" lang="en-US" altLang="ja-JP" dirty="0" smtClean="0"/>
              <a:t>Systematic study in a wide region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9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Cluster &amp; Mean field</a:t>
            </a:r>
            <a:endParaRPr kumimoji="1" lang="ja-JP" alt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5230" y="1583440"/>
            <a:ext cx="3455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Mean field, shell structure</a:t>
            </a:r>
          </a:p>
          <a:p>
            <a:r>
              <a:rPr lang="en-US" altLang="ja-JP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Independent single-particle</a:t>
            </a:r>
          </a:p>
        </p:txBody>
      </p:sp>
      <p:grpSp>
        <p:nvGrpSpPr>
          <p:cNvPr id="83" name="Group 33"/>
          <p:cNvGrpSpPr>
            <a:grpSpLocks/>
          </p:cNvGrpSpPr>
          <p:nvPr/>
        </p:nvGrpSpPr>
        <p:grpSpPr bwMode="auto">
          <a:xfrm>
            <a:off x="1884730" y="2374660"/>
            <a:ext cx="1296988" cy="720725"/>
            <a:chOff x="4467" y="3113"/>
            <a:chExt cx="862" cy="590"/>
          </a:xfrm>
        </p:grpSpPr>
        <p:grpSp>
          <p:nvGrpSpPr>
            <p:cNvPr id="84" name="Group 34"/>
            <p:cNvGrpSpPr>
              <a:grpSpLocks/>
            </p:cNvGrpSpPr>
            <p:nvPr/>
          </p:nvGrpSpPr>
          <p:grpSpPr bwMode="auto">
            <a:xfrm>
              <a:off x="4467" y="3113"/>
              <a:ext cx="862" cy="590"/>
              <a:chOff x="4286" y="3203"/>
              <a:chExt cx="1375" cy="685"/>
            </a:xfrm>
          </p:grpSpPr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4286" y="3203"/>
                <a:ext cx="694" cy="685"/>
              </a:xfrm>
              <a:custGeom>
                <a:avLst/>
                <a:gdLst>
                  <a:gd name="T0" fmla="*/ 0 w 694"/>
                  <a:gd name="T1" fmla="*/ 0 h 685"/>
                  <a:gd name="T2" fmla="*/ 136 w 694"/>
                  <a:gd name="T3" fmla="*/ 72 h 685"/>
                  <a:gd name="T4" fmla="*/ 226 w 694"/>
                  <a:gd name="T5" fmla="*/ 219 h 685"/>
                  <a:gd name="T6" fmla="*/ 317 w 694"/>
                  <a:gd name="T7" fmla="*/ 510 h 685"/>
                  <a:gd name="T8" fmla="*/ 453 w 694"/>
                  <a:gd name="T9" fmla="*/ 657 h 685"/>
                  <a:gd name="T10" fmla="*/ 694 w 694"/>
                  <a:gd name="T11" fmla="*/ 679 h 6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4"/>
                  <a:gd name="T19" fmla="*/ 0 h 685"/>
                  <a:gd name="T20" fmla="*/ 694 w 694"/>
                  <a:gd name="T21" fmla="*/ 685 h 6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4" h="685">
                    <a:moveTo>
                      <a:pt x="0" y="0"/>
                    </a:moveTo>
                    <a:cubicBezTo>
                      <a:pt x="49" y="18"/>
                      <a:pt x="99" y="35"/>
                      <a:pt x="136" y="72"/>
                    </a:cubicBezTo>
                    <a:cubicBezTo>
                      <a:pt x="173" y="109"/>
                      <a:pt x="196" y="147"/>
                      <a:pt x="226" y="219"/>
                    </a:cubicBezTo>
                    <a:cubicBezTo>
                      <a:pt x="256" y="291"/>
                      <a:pt x="279" y="438"/>
                      <a:pt x="317" y="510"/>
                    </a:cubicBezTo>
                    <a:cubicBezTo>
                      <a:pt x="355" y="583"/>
                      <a:pt x="390" y="629"/>
                      <a:pt x="453" y="657"/>
                    </a:cubicBezTo>
                    <a:cubicBezTo>
                      <a:pt x="516" y="685"/>
                      <a:pt x="644" y="675"/>
                      <a:pt x="694" y="67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 flipH="1">
                <a:off x="4967" y="3203"/>
                <a:ext cx="694" cy="685"/>
              </a:xfrm>
              <a:custGeom>
                <a:avLst/>
                <a:gdLst>
                  <a:gd name="T0" fmla="*/ 0 w 694"/>
                  <a:gd name="T1" fmla="*/ 0 h 685"/>
                  <a:gd name="T2" fmla="*/ 136 w 694"/>
                  <a:gd name="T3" fmla="*/ 72 h 685"/>
                  <a:gd name="T4" fmla="*/ 226 w 694"/>
                  <a:gd name="T5" fmla="*/ 219 h 685"/>
                  <a:gd name="T6" fmla="*/ 317 w 694"/>
                  <a:gd name="T7" fmla="*/ 510 h 685"/>
                  <a:gd name="T8" fmla="*/ 453 w 694"/>
                  <a:gd name="T9" fmla="*/ 657 h 685"/>
                  <a:gd name="T10" fmla="*/ 694 w 694"/>
                  <a:gd name="T11" fmla="*/ 679 h 6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4"/>
                  <a:gd name="T19" fmla="*/ 0 h 685"/>
                  <a:gd name="T20" fmla="*/ 694 w 694"/>
                  <a:gd name="T21" fmla="*/ 685 h 6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4" h="685">
                    <a:moveTo>
                      <a:pt x="0" y="0"/>
                    </a:moveTo>
                    <a:cubicBezTo>
                      <a:pt x="49" y="18"/>
                      <a:pt x="99" y="35"/>
                      <a:pt x="136" y="72"/>
                    </a:cubicBezTo>
                    <a:cubicBezTo>
                      <a:pt x="173" y="109"/>
                      <a:pt x="196" y="147"/>
                      <a:pt x="226" y="219"/>
                    </a:cubicBezTo>
                    <a:cubicBezTo>
                      <a:pt x="256" y="291"/>
                      <a:pt x="279" y="438"/>
                      <a:pt x="317" y="510"/>
                    </a:cubicBezTo>
                    <a:cubicBezTo>
                      <a:pt x="355" y="583"/>
                      <a:pt x="390" y="629"/>
                      <a:pt x="453" y="657"/>
                    </a:cubicBezTo>
                    <a:cubicBezTo>
                      <a:pt x="516" y="685"/>
                      <a:pt x="644" y="675"/>
                      <a:pt x="694" y="67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85" name="Line 37"/>
            <p:cNvSpPr>
              <a:spLocks noChangeShapeType="1"/>
            </p:cNvSpPr>
            <p:nvPr/>
          </p:nvSpPr>
          <p:spPr bwMode="auto">
            <a:xfrm>
              <a:off x="4649" y="3487"/>
              <a:ext cx="49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6" name="Line 38"/>
            <p:cNvSpPr>
              <a:spLocks noChangeShapeType="1"/>
            </p:cNvSpPr>
            <p:nvPr/>
          </p:nvSpPr>
          <p:spPr bwMode="auto">
            <a:xfrm>
              <a:off x="4649" y="3521"/>
              <a:ext cx="49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7" name="Line 39"/>
            <p:cNvSpPr>
              <a:spLocks noChangeShapeType="1"/>
            </p:cNvSpPr>
            <p:nvPr/>
          </p:nvSpPr>
          <p:spPr bwMode="auto">
            <a:xfrm>
              <a:off x="4616" y="3339"/>
              <a:ext cx="5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8" name="Line 40"/>
            <p:cNvSpPr>
              <a:spLocks noChangeShapeType="1"/>
            </p:cNvSpPr>
            <p:nvPr/>
          </p:nvSpPr>
          <p:spPr bwMode="auto">
            <a:xfrm>
              <a:off x="4604" y="3312"/>
              <a:ext cx="58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9" name="Line 41"/>
            <p:cNvSpPr>
              <a:spLocks noChangeShapeType="1"/>
            </p:cNvSpPr>
            <p:nvPr/>
          </p:nvSpPr>
          <p:spPr bwMode="auto">
            <a:xfrm>
              <a:off x="4604" y="3255"/>
              <a:ext cx="58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56" name="Group 215"/>
          <p:cNvGrpSpPr>
            <a:grpSpLocks/>
          </p:cNvGrpSpPr>
          <p:nvPr/>
        </p:nvGrpSpPr>
        <p:grpSpPr bwMode="auto">
          <a:xfrm>
            <a:off x="6705600" y="2391762"/>
            <a:ext cx="360363" cy="360362"/>
            <a:chOff x="404" y="1509"/>
            <a:chExt cx="227" cy="227"/>
          </a:xfrm>
        </p:grpSpPr>
        <p:sp>
          <p:nvSpPr>
            <p:cNvPr id="157" name="Oval 558"/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158" name="Oval 559"/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9" name="Oval 560"/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60" name="Oval 561"/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61" name="Oval 562"/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162" name="Group 215"/>
          <p:cNvGrpSpPr>
            <a:grpSpLocks/>
          </p:cNvGrpSpPr>
          <p:nvPr/>
        </p:nvGrpSpPr>
        <p:grpSpPr bwMode="auto">
          <a:xfrm>
            <a:off x="6891173" y="2717981"/>
            <a:ext cx="360363" cy="360362"/>
            <a:chOff x="404" y="1509"/>
            <a:chExt cx="227" cy="227"/>
          </a:xfrm>
        </p:grpSpPr>
        <p:sp>
          <p:nvSpPr>
            <p:cNvPr id="163" name="Oval 558"/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164" name="Oval 559"/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65" name="Oval 560"/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66" name="Oval 561"/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67" name="Oval 562"/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168" name="Group 215"/>
          <p:cNvGrpSpPr>
            <a:grpSpLocks/>
          </p:cNvGrpSpPr>
          <p:nvPr/>
        </p:nvGrpSpPr>
        <p:grpSpPr bwMode="auto">
          <a:xfrm>
            <a:off x="6525418" y="2731068"/>
            <a:ext cx="360363" cy="360362"/>
            <a:chOff x="404" y="1509"/>
            <a:chExt cx="227" cy="227"/>
          </a:xfrm>
        </p:grpSpPr>
        <p:sp>
          <p:nvSpPr>
            <p:cNvPr id="169" name="Oval 558"/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170" name="Oval 559"/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1" name="Oval 560"/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2" name="Oval 561"/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3" name="Oval 562"/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4376295" y="3389883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latin typeface="+mj-lt"/>
              </a:rPr>
              <a:t> </a:t>
            </a:r>
            <a:r>
              <a:rPr lang="en-US" altLang="ja-JP" sz="3200" dirty="0" err="1">
                <a:latin typeface="+mj-lt"/>
              </a:rPr>
              <a:t>v.s</a:t>
            </a:r>
            <a:r>
              <a:rPr lang="en-US" altLang="ja-JP" sz="3200" dirty="0">
                <a:latin typeface="+mj-lt"/>
              </a:rPr>
              <a:t>.</a:t>
            </a:r>
            <a:endParaRPr lang="ja-JP" altLang="en-US" sz="3200" dirty="0"/>
          </a:p>
        </p:txBody>
      </p:sp>
      <p:sp>
        <p:nvSpPr>
          <p:cNvPr id="174" name="Rectangle 5"/>
          <p:cNvSpPr>
            <a:spLocks noChangeArrowheads="1"/>
          </p:cNvSpPr>
          <p:nvPr/>
        </p:nvSpPr>
        <p:spPr bwMode="auto">
          <a:xfrm>
            <a:off x="5565577" y="1532561"/>
            <a:ext cx="34559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Cluster:</a:t>
            </a:r>
          </a:p>
          <a:p>
            <a:r>
              <a:rPr lang="en-US" altLang="ja-JP" sz="2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Many-body correlation</a:t>
            </a:r>
          </a:p>
        </p:txBody>
      </p:sp>
      <p:sp>
        <p:nvSpPr>
          <p:cNvPr id="175" name="Rectangle 240"/>
          <p:cNvSpPr>
            <a:spLocks noChangeArrowheads="1"/>
          </p:cNvSpPr>
          <p:nvPr/>
        </p:nvSpPr>
        <p:spPr bwMode="auto">
          <a:xfrm>
            <a:off x="1445502" y="4073475"/>
            <a:ext cx="21693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smtClean="0">
                <a:latin typeface="+mj-lt"/>
              </a:rPr>
              <a:t>Independent particle in MF</a:t>
            </a:r>
            <a:endParaRPr lang="ja-JP" altLang="en-US" sz="1600" dirty="0">
              <a:latin typeface="+mj-lt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6568696" y="5604177"/>
            <a:ext cx="2288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Developed cluster</a:t>
            </a:r>
            <a:endParaRPr lang="en-US" altLang="ja-JP" sz="1600" dirty="0">
              <a:solidFill>
                <a:schemeClr val="bg1">
                  <a:lumMod val="40000"/>
                  <a:lumOff val="6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177" name="Rectangle 240"/>
          <p:cNvSpPr>
            <a:spLocks noChangeArrowheads="1"/>
          </p:cNvSpPr>
          <p:nvPr/>
        </p:nvSpPr>
        <p:spPr bwMode="auto">
          <a:xfrm>
            <a:off x="6484558" y="4198265"/>
            <a:ext cx="2554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smtClean="0">
                <a:latin typeface="+mj-lt"/>
              </a:rPr>
              <a:t>Cluster excitation</a:t>
            </a:r>
            <a:endParaRPr lang="ja-JP" altLang="en-US" sz="1600" dirty="0">
              <a:latin typeface="+mj-lt"/>
            </a:endParaRPr>
          </a:p>
        </p:txBody>
      </p:sp>
      <p:sp>
        <p:nvSpPr>
          <p:cNvPr id="178" name="角丸四角形 177"/>
          <p:cNvSpPr/>
          <p:nvPr/>
        </p:nvSpPr>
        <p:spPr>
          <a:xfrm>
            <a:off x="1004575" y="4003977"/>
            <a:ext cx="4354286" cy="211036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79" name="角丸四角形 178"/>
          <p:cNvSpPr/>
          <p:nvPr/>
        </p:nvSpPr>
        <p:spPr>
          <a:xfrm>
            <a:off x="3530061" y="3991718"/>
            <a:ext cx="4805122" cy="21226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80" name="正方形/長方形 179"/>
          <p:cNvSpPr/>
          <p:nvPr/>
        </p:nvSpPr>
        <p:spPr>
          <a:xfrm>
            <a:off x="573385" y="3400946"/>
            <a:ext cx="318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Shell structure</a:t>
            </a:r>
            <a:r>
              <a:rPr lang="ja-JP" altLang="en-US" sz="2800" dirty="0" smtClean="0">
                <a:solidFill>
                  <a:schemeClr val="tx2"/>
                </a:solidFill>
                <a:latin typeface="+mj-lt"/>
              </a:rPr>
              <a:t>・</a:t>
            </a:r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MF</a:t>
            </a:r>
            <a:endParaRPr lang="en-US" altLang="ja-JP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1" name="正方形/長方形 180"/>
          <p:cNvSpPr/>
          <p:nvPr/>
        </p:nvSpPr>
        <p:spPr>
          <a:xfrm>
            <a:off x="7110507" y="3469215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Cluster</a:t>
            </a:r>
            <a:endParaRPr lang="en-US" altLang="ja-JP" sz="28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82" name="左右矢印 181"/>
          <p:cNvSpPr/>
          <p:nvPr/>
        </p:nvSpPr>
        <p:spPr>
          <a:xfrm>
            <a:off x="3218003" y="4842177"/>
            <a:ext cx="762000" cy="381000"/>
          </a:xfrm>
          <a:prstGeom prst="leftRightArrow">
            <a:avLst/>
          </a:prstGeom>
          <a:ln w="9525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83" name="左右矢印 182"/>
          <p:cNvSpPr/>
          <p:nvPr/>
        </p:nvSpPr>
        <p:spPr>
          <a:xfrm>
            <a:off x="5250003" y="4842177"/>
            <a:ext cx="1066800" cy="381000"/>
          </a:xfrm>
          <a:prstGeom prst="leftRightArrow">
            <a:avLst/>
          </a:prstGeom>
          <a:ln w="9525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84" name="Rectangle 240"/>
          <p:cNvSpPr>
            <a:spLocks noChangeArrowheads="1"/>
          </p:cNvSpPr>
          <p:nvPr/>
        </p:nvSpPr>
        <p:spPr bwMode="auto">
          <a:xfrm>
            <a:off x="3710777" y="4275023"/>
            <a:ext cx="182870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smtClean="0">
                <a:latin typeface="+mj-lt"/>
              </a:rPr>
              <a:t>Cluster formation</a:t>
            </a:r>
            <a:endParaRPr lang="ja-JP" altLang="en-US" sz="1600" dirty="0">
              <a:latin typeface="+mj-lt"/>
            </a:endParaRPr>
          </a:p>
        </p:txBody>
      </p:sp>
      <p:sp>
        <p:nvSpPr>
          <p:cNvPr id="185" name="Rectangle 240"/>
          <p:cNvSpPr>
            <a:spLocks noChangeArrowheads="1"/>
          </p:cNvSpPr>
          <p:nvPr/>
        </p:nvSpPr>
        <p:spPr bwMode="auto">
          <a:xfrm>
            <a:off x="3530061" y="5630438"/>
            <a:ext cx="2253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m</a:t>
            </a:r>
            <a:r>
              <a:rPr lang="en-US" altLang="ja-JP" sz="16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any-body correlation </a:t>
            </a:r>
            <a:endParaRPr lang="ja-JP" altLang="en-US" sz="1600" dirty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3338419" y="6260770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000" dirty="0" err="1" smtClean="0">
                <a:latin typeface="+mj-lt"/>
              </a:rPr>
              <a:t>g.s</a:t>
            </a:r>
            <a:r>
              <a:rPr lang="en-US" altLang="ja-JP" sz="2000" dirty="0" smtClean="0">
                <a:latin typeface="+mj-lt"/>
              </a:rPr>
              <a:t>. correlation</a:t>
            </a:r>
            <a:endParaRPr lang="en-US" altLang="ja-JP" sz="2000" dirty="0">
              <a:latin typeface="+mj-lt"/>
            </a:endParaRPr>
          </a:p>
        </p:txBody>
      </p:sp>
      <p:grpSp>
        <p:nvGrpSpPr>
          <p:cNvPr id="190" name="Group 215"/>
          <p:cNvGrpSpPr>
            <a:grpSpLocks/>
          </p:cNvGrpSpPr>
          <p:nvPr/>
        </p:nvGrpSpPr>
        <p:grpSpPr bwMode="auto">
          <a:xfrm>
            <a:off x="2439413" y="4806184"/>
            <a:ext cx="360366" cy="360361"/>
            <a:chOff x="404" y="1509"/>
            <a:chExt cx="227" cy="227"/>
          </a:xfrm>
        </p:grpSpPr>
        <p:sp>
          <p:nvSpPr>
            <p:cNvPr id="191" name="Oval 558"/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192" name="Oval 559"/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3" name="Oval 560"/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4" name="Oval 561"/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5" name="Oval 562"/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196" name="グループ化 136"/>
          <p:cNvGrpSpPr/>
          <p:nvPr/>
        </p:nvGrpSpPr>
        <p:grpSpPr>
          <a:xfrm>
            <a:off x="2165633" y="4537373"/>
            <a:ext cx="931665" cy="904186"/>
            <a:chOff x="655975" y="5430940"/>
            <a:chExt cx="1282745" cy="1261097"/>
          </a:xfrm>
        </p:grpSpPr>
        <p:sp>
          <p:nvSpPr>
            <p:cNvPr id="197" name="Oval 222"/>
            <p:cNvSpPr>
              <a:spLocks noChangeAspect="1" noChangeArrowheads="1"/>
            </p:cNvSpPr>
            <p:nvPr/>
          </p:nvSpPr>
          <p:spPr bwMode="auto">
            <a:xfrm rot="18561719">
              <a:off x="707425" y="5878505"/>
              <a:ext cx="1189892" cy="3657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198" name="Oval 221"/>
            <p:cNvSpPr>
              <a:spLocks noChangeAspect="1" noChangeArrowheads="1"/>
            </p:cNvSpPr>
            <p:nvPr/>
          </p:nvSpPr>
          <p:spPr bwMode="auto">
            <a:xfrm rot="1370596">
              <a:off x="655975" y="5848304"/>
              <a:ext cx="1250041" cy="41773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199" name="Oval 223"/>
            <p:cNvSpPr>
              <a:spLocks noChangeAspect="1" noChangeArrowheads="1"/>
            </p:cNvSpPr>
            <p:nvPr/>
          </p:nvSpPr>
          <p:spPr bwMode="auto">
            <a:xfrm rot="20850819">
              <a:off x="668113" y="5871810"/>
              <a:ext cx="1270607" cy="3967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200" name="Oval 222"/>
            <p:cNvSpPr>
              <a:spLocks noChangeAspect="1" noChangeArrowheads="1"/>
            </p:cNvSpPr>
            <p:nvPr/>
          </p:nvSpPr>
          <p:spPr bwMode="auto">
            <a:xfrm rot="16407705">
              <a:off x="709225" y="5839792"/>
              <a:ext cx="1189892" cy="4401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201" name="Oval 222"/>
            <p:cNvSpPr>
              <a:spLocks noChangeAspect="1" noChangeArrowheads="1"/>
            </p:cNvSpPr>
            <p:nvPr/>
          </p:nvSpPr>
          <p:spPr bwMode="auto">
            <a:xfrm rot="14219501">
              <a:off x="681130" y="5891304"/>
              <a:ext cx="1261097" cy="3403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lt"/>
              </a:endParaRPr>
            </a:p>
          </p:txBody>
        </p:sp>
      </p:grpSp>
      <p:sp>
        <p:nvSpPr>
          <p:cNvPr id="202" name="Oval 70"/>
          <p:cNvSpPr>
            <a:spLocks noChangeAspect="1" noChangeArrowheads="1"/>
          </p:cNvSpPr>
          <p:nvPr/>
        </p:nvSpPr>
        <p:spPr bwMode="auto">
          <a:xfrm rot="1370596">
            <a:off x="2875493" y="4647042"/>
            <a:ext cx="106894" cy="106960"/>
          </a:xfrm>
          <a:prstGeom prst="ellipse">
            <a:avLst/>
          </a:prstGeom>
          <a:gradFill rotWithShape="1">
            <a:gsLst>
              <a:gs pos="0">
                <a:srgbClr val="FFDDBB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3" name="Oval 78"/>
          <p:cNvSpPr>
            <a:spLocks noChangeAspect="1" noChangeArrowheads="1"/>
          </p:cNvSpPr>
          <p:nvPr/>
        </p:nvSpPr>
        <p:spPr bwMode="auto">
          <a:xfrm rot="1370596">
            <a:off x="2320271" y="5235640"/>
            <a:ext cx="106894" cy="106960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" name="Oval 70"/>
          <p:cNvSpPr>
            <a:spLocks noChangeAspect="1" noChangeArrowheads="1"/>
          </p:cNvSpPr>
          <p:nvPr/>
        </p:nvSpPr>
        <p:spPr bwMode="auto">
          <a:xfrm rot="1370596">
            <a:off x="2927952" y="5146832"/>
            <a:ext cx="106894" cy="106960"/>
          </a:xfrm>
          <a:prstGeom prst="ellipse">
            <a:avLst/>
          </a:prstGeom>
          <a:gradFill rotWithShape="1">
            <a:gsLst>
              <a:gs pos="0">
                <a:srgbClr val="FFDDBB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5" name="Oval 78"/>
          <p:cNvSpPr>
            <a:spLocks noChangeAspect="1" noChangeArrowheads="1"/>
          </p:cNvSpPr>
          <p:nvPr/>
        </p:nvSpPr>
        <p:spPr bwMode="auto">
          <a:xfrm rot="1370596">
            <a:off x="2214425" y="4732715"/>
            <a:ext cx="106894" cy="106960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6" name="Oval 70"/>
          <p:cNvSpPr>
            <a:spLocks noChangeAspect="1" noChangeArrowheads="1"/>
          </p:cNvSpPr>
          <p:nvPr/>
        </p:nvSpPr>
        <p:spPr bwMode="auto">
          <a:xfrm rot="1370596">
            <a:off x="2574042" y="5340378"/>
            <a:ext cx="106894" cy="106960"/>
          </a:xfrm>
          <a:prstGeom prst="ellipse">
            <a:avLst/>
          </a:prstGeom>
          <a:gradFill rotWithShape="1">
            <a:gsLst>
              <a:gs pos="0">
                <a:srgbClr val="FFDDBB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7" name="Oval 78"/>
          <p:cNvSpPr>
            <a:spLocks noChangeAspect="1" noChangeArrowheads="1"/>
          </p:cNvSpPr>
          <p:nvPr/>
        </p:nvSpPr>
        <p:spPr bwMode="auto">
          <a:xfrm rot="1370596">
            <a:off x="3028341" y="4843246"/>
            <a:ext cx="106894" cy="106960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8" name="Oval 78"/>
          <p:cNvSpPr>
            <a:spLocks noChangeAspect="1" noChangeArrowheads="1"/>
          </p:cNvSpPr>
          <p:nvPr/>
        </p:nvSpPr>
        <p:spPr bwMode="auto">
          <a:xfrm rot="1370596">
            <a:off x="2827375" y="5305470"/>
            <a:ext cx="106894" cy="106960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9" name="Oval 70"/>
          <p:cNvSpPr>
            <a:spLocks noChangeAspect="1" noChangeArrowheads="1"/>
          </p:cNvSpPr>
          <p:nvPr/>
        </p:nvSpPr>
        <p:spPr bwMode="auto">
          <a:xfrm rot="1370596">
            <a:off x="2214518" y="5046349"/>
            <a:ext cx="106894" cy="106960"/>
          </a:xfrm>
          <a:prstGeom prst="ellipse">
            <a:avLst/>
          </a:prstGeom>
          <a:gradFill rotWithShape="1">
            <a:gsLst>
              <a:gs pos="0">
                <a:srgbClr val="FFDDBB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10" name="Group 215"/>
          <p:cNvGrpSpPr>
            <a:grpSpLocks/>
          </p:cNvGrpSpPr>
          <p:nvPr/>
        </p:nvGrpSpPr>
        <p:grpSpPr bwMode="auto">
          <a:xfrm>
            <a:off x="7002637" y="4604396"/>
            <a:ext cx="360363" cy="360362"/>
            <a:chOff x="404" y="1509"/>
            <a:chExt cx="227" cy="227"/>
          </a:xfrm>
        </p:grpSpPr>
        <p:sp>
          <p:nvSpPr>
            <p:cNvPr id="211" name="Oval 558"/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212" name="Oval 559"/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3" name="Oval 560"/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4" name="Oval 561"/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5" name="Oval 562"/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16" name="Group 215"/>
          <p:cNvGrpSpPr>
            <a:grpSpLocks/>
          </p:cNvGrpSpPr>
          <p:nvPr/>
        </p:nvGrpSpPr>
        <p:grpSpPr bwMode="auto">
          <a:xfrm>
            <a:off x="7354827" y="5153657"/>
            <a:ext cx="360363" cy="360362"/>
            <a:chOff x="404" y="1509"/>
            <a:chExt cx="227" cy="227"/>
          </a:xfrm>
        </p:grpSpPr>
        <p:sp>
          <p:nvSpPr>
            <p:cNvPr id="217" name="Oval 558"/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218" name="Oval 559"/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9" name="Oval 560"/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0" name="Oval 561"/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1" name="Oval 562"/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22" name="Group 215"/>
          <p:cNvGrpSpPr>
            <a:grpSpLocks/>
          </p:cNvGrpSpPr>
          <p:nvPr/>
        </p:nvGrpSpPr>
        <p:grpSpPr bwMode="auto">
          <a:xfrm>
            <a:off x="6701742" y="5166864"/>
            <a:ext cx="360363" cy="360362"/>
            <a:chOff x="404" y="1509"/>
            <a:chExt cx="227" cy="227"/>
          </a:xfrm>
        </p:grpSpPr>
        <p:sp>
          <p:nvSpPr>
            <p:cNvPr id="223" name="Oval 558"/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224" name="Oval 559"/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5" name="Oval 560"/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6" name="Oval 561"/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7" name="Oval 562"/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28" name="Group 215"/>
          <p:cNvGrpSpPr>
            <a:grpSpLocks/>
          </p:cNvGrpSpPr>
          <p:nvPr/>
        </p:nvGrpSpPr>
        <p:grpSpPr bwMode="auto">
          <a:xfrm>
            <a:off x="4381058" y="4812442"/>
            <a:ext cx="360363" cy="360362"/>
            <a:chOff x="404" y="1509"/>
            <a:chExt cx="227" cy="227"/>
          </a:xfrm>
        </p:grpSpPr>
        <p:sp>
          <p:nvSpPr>
            <p:cNvPr id="229" name="Oval 558"/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230" name="Oval 559"/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1" name="Oval 560"/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2" name="Oval 561"/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3" name="Oval 562"/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34" name="Group 215"/>
          <p:cNvGrpSpPr>
            <a:grpSpLocks/>
          </p:cNvGrpSpPr>
          <p:nvPr/>
        </p:nvGrpSpPr>
        <p:grpSpPr bwMode="auto">
          <a:xfrm>
            <a:off x="4270726" y="5020306"/>
            <a:ext cx="360363" cy="360362"/>
            <a:chOff x="404" y="1509"/>
            <a:chExt cx="227" cy="227"/>
          </a:xfrm>
        </p:grpSpPr>
        <p:sp>
          <p:nvSpPr>
            <p:cNvPr id="235" name="Oval 558"/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236" name="Oval 559"/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7" name="Oval 560"/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8" name="Oval 561"/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9" name="Oval 562"/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40" name="Group 215"/>
          <p:cNvGrpSpPr>
            <a:grpSpLocks/>
          </p:cNvGrpSpPr>
          <p:nvPr/>
        </p:nvGrpSpPr>
        <p:grpSpPr bwMode="auto">
          <a:xfrm>
            <a:off x="4505676" y="5020306"/>
            <a:ext cx="360363" cy="360362"/>
            <a:chOff x="404" y="1509"/>
            <a:chExt cx="227" cy="227"/>
          </a:xfrm>
        </p:grpSpPr>
        <p:sp>
          <p:nvSpPr>
            <p:cNvPr id="241" name="Oval 558"/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242" name="Oval 559"/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3" name="Oval 560"/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4" name="Oval 561"/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5" name="Oval 562"/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46" name="グループ化 245"/>
          <p:cNvGrpSpPr/>
          <p:nvPr/>
        </p:nvGrpSpPr>
        <p:grpSpPr>
          <a:xfrm>
            <a:off x="1338346" y="4722748"/>
            <a:ext cx="646113" cy="647700"/>
            <a:chOff x="5334000" y="1524000"/>
            <a:chExt cx="646113" cy="647700"/>
          </a:xfrm>
        </p:grpSpPr>
        <p:sp>
          <p:nvSpPr>
            <p:cNvPr id="247" name="Oval 416"/>
            <p:cNvSpPr>
              <a:spLocks noChangeAspect="1" noChangeArrowheads="1"/>
            </p:cNvSpPr>
            <p:nvPr/>
          </p:nvSpPr>
          <p:spPr bwMode="auto">
            <a:xfrm>
              <a:off x="5334000" y="1524000"/>
              <a:ext cx="646113" cy="647700"/>
            </a:xfrm>
            <a:prstGeom prst="ellipse">
              <a:avLst/>
            </a:prstGeom>
            <a:gradFill rotWithShape="1">
              <a:gsLst>
                <a:gs pos="0">
                  <a:srgbClr val="F1E3FF">
                    <a:alpha val="60001"/>
                  </a:srgbClr>
                </a:gs>
                <a:gs pos="100000">
                  <a:srgbClr val="CC99FF">
                    <a:alpha val="75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248" name="Oval 521"/>
            <p:cNvSpPr>
              <a:spLocks noChangeAspect="1" noChangeArrowheads="1"/>
            </p:cNvSpPr>
            <p:nvPr/>
          </p:nvSpPr>
          <p:spPr bwMode="auto">
            <a:xfrm>
              <a:off x="5711825" y="1577975"/>
              <a:ext cx="106363" cy="107950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9" name="Oval 522"/>
            <p:cNvSpPr>
              <a:spLocks noChangeAspect="1" noChangeArrowheads="1"/>
            </p:cNvSpPr>
            <p:nvPr/>
          </p:nvSpPr>
          <p:spPr bwMode="auto">
            <a:xfrm>
              <a:off x="5657850" y="1793875"/>
              <a:ext cx="106363" cy="106363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0" name="Oval 523"/>
            <p:cNvSpPr>
              <a:spLocks noChangeAspect="1" noChangeArrowheads="1"/>
            </p:cNvSpPr>
            <p:nvPr/>
          </p:nvSpPr>
          <p:spPr bwMode="auto">
            <a:xfrm>
              <a:off x="5387975" y="1901825"/>
              <a:ext cx="106363" cy="106363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1" name="Oval 524"/>
            <p:cNvSpPr>
              <a:spLocks noChangeAspect="1" noChangeArrowheads="1"/>
            </p:cNvSpPr>
            <p:nvPr/>
          </p:nvSpPr>
          <p:spPr bwMode="auto">
            <a:xfrm>
              <a:off x="5711825" y="2009775"/>
              <a:ext cx="106363" cy="107950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2" name="Oval 525"/>
            <p:cNvSpPr>
              <a:spLocks noChangeAspect="1" noChangeArrowheads="1"/>
            </p:cNvSpPr>
            <p:nvPr/>
          </p:nvSpPr>
          <p:spPr bwMode="auto">
            <a:xfrm>
              <a:off x="5495925" y="2009775"/>
              <a:ext cx="106363" cy="107950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3" name="Oval 526"/>
            <p:cNvSpPr>
              <a:spLocks noChangeAspect="1" noChangeArrowheads="1"/>
            </p:cNvSpPr>
            <p:nvPr/>
          </p:nvSpPr>
          <p:spPr bwMode="auto">
            <a:xfrm>
              <a:off x="5548313" y="1793875"/>
              <a:ext cx="107950" cy="106363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4" name="Oval 527"/>
            <p:cNvSpPr>
              <a:spLocks noChangeAspect="1" noChangeArrowheads="1"/>
            </p:cNvSpPr>
            <p:nvPr/>
          </p:nvSpPr>
          <p:spPr bwMode="auto">
            <a:xfrm>
              <a:off x="5818188" y="1901825"/>
              <a:ext cx="107950" cy="106363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5" name="Oval 528"/>
            <p:cNvSpPr>
              <a:spLocks noChangeAspect="1" noChangeArrowheads="1"/>
            </p:cNvSpPr>
            <p:nvPr/>
          </p:nvSpPr>
          <p:spPr bwMode="auto">
            <a:xfrm>
              <a:off x="5818188" y="1739900"/>
              <a:ext cx="107950" cy="107950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6" name="Oval 529"/>
            <p:cNvSpPr>
              <a:spLocks noChangeAspect="1" noChangeArrowheads="1"/>
            </p:cNvSpPr>
            <p:nvPr/>
          </p:nvSpPr>
          <p:spPr bwMode="auto">
            <a:xfrm>
              <a:off x="5548313" y="1577975"/>
              <a:ext cx="107950" cy="107950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7" name="Oval 530"/>
            <p:cNvSpPr>
              <a:spLocks noChangeAspect="1" noChangeArrowheads="1"/>
            </p:cNvSpPr>
            <p:nvPr/>
          </p:nvSpPr>
          <p:spPr bwMode="auto">
            <a:xfrm>
              <a:off x="5657850" y="1901825"/>
              <a:ext cx="106363" cy="106363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8" name="Oval 531"/>
            <p:cNvSpPr>
              <a:spLocks noChangeAspect="1" noChangeArrowheads="1"/>
            </p:cNvSpPr>
            <p:nvPr/>
          </p:nvSpPr>
          <p:spPr bwMode="auto">
            <a:xfrm>
              <a:off x="5711825" y="1793875"/>
              <a:ext cx="106363" cy="106363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59" name="Oval 532"/>
            <p:cNvSpPr>
              <a:spLocks noChangeAspect="1" noChangeArrowheads="1"/>
            </p:cNvSpPr>
            <p:nvPr/>
          </p:nvSpPr>
          <p:spPr bwMode="auto">
            <a:xfrm>
              <a:off x="5387975" y="1685925"/>
              <a:ext cx="106363" cy="106363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260" name="正方形/長方形 259"/>
          <p:cNvSpPr/>
          <p:nvPr/>
        </p:nvSpPr>
        <p:spPr>
          <a:xfrm>
            <a:off x="6568696" y="6256459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000" dirty="0">
                <a:latin typeface="+mj-lt"/>
              </a:rPr>
              <a:t>e</a:t>
            </a:r>
            <a:r>
              <a:rPr lang="en-US" altLang="ja-JP" sz="2000" dirty="0" smtClean="0">
                <a:latin typeface="+mj-lt"/>
              </a:rPr>
              <a:t>xcited states</a:t>
            </a:r>
            <a:endParaRPr lang="en-US" altLang="ja-JP" sz="2000" dirty="0">
              <a:latin typeface="+mj-lt"/>
            </a:endParaRPr>
          </a:p>
        </p:txBody>
      </p:sp>
      <p:sp>
        <p:nvSpPr>
          <p:cNvPr id="261" name="正方形/長方形 260"/>
          <p:cNvSpPr/>
          <p:nvPr/>
        </p:nvSpPr>
        <p:spPr>
          <a:xfrm>
            <a:off x="860189" y="6288472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000" dirty="0" smtClean="0">
                <a:latin typeface="+mj-lt"/>
              </a:rPr>
              <a:t>no correlation</a:t>
            </a:r>
            <a:endParaRPr lang="en-US" altLang="ja-JP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5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luster structures</a:t>
            </a:r>
            <a:endParaRPr kumimoji="1" lang="ja-JP" altLang="en-US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05967" y="2720961"/>
            <a:ext cx="720725" cy="5032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3200" baseline="30000" dirty="0" smtClean="0">
                <a:latin typeface="+mj-lt"/>
              </a:rPr>
              <a:t>12</a:t>
            </a:r>
            <a:r>
              <a:rPr kumimoji="0" lang="en-US" altLang="ja-JP" sz="3200" dirty="0" smtClean="0">
                <a:latin typeface="+mj-lt"/>
              </a:rPr>
              <a:t>C</a:t>
            </a:r>
            <a:endParaRPr lang="ja-JP" altLang="en-US" sz="3200" dirty="0">
              <a:latin typeface="+mj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315641" y="4141753"/>
            <a:ext cx="2119035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  <a:latin typeface="+mj-lt"/>
              </a:rPr>
              <a:t>Nucleon liquid</a:t>
            </a:r>
            <a:endParaRPr lang="ja-JP" altLang="en-US" sz="16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46325" y="1862772"/>
            <a:ext cx="925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2000" b="0" dirty="0">
                <a:latin typeface="+mj-lt"/>
              </a:rPr>
              <a:t>0 MeV</a:t>
            </a:r>
            <a:endParaRPr kumimoji="0" lang="ja-JP" altLang="en-US" sz="2000" b="0" dirty="0">
              <a:latin typeface="+mj-lt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999556" y="2695866"/>
            <a:ext cx="971550" cy="828675"/>
            <a:chOff x="3268694" y="1609725"/>
            <a:chExt cx="971550" cy="828675"/>
          </a:xfrm>
        </p:grpSpPr>
        <p:sp>
          <p:nvSpPr>
            <p:cNvPr id="29" name="Oval 28"/>
            <p:cNvSpPr>
              <a:spLocks noChangeAspect="1" noChangeArrowheads="1"/>
            </p:cNvSpPr>
            <p:nvPr/>
          </p:nvSpPr>
          <p:spPr bwMode="auto">
            <a:xfrm>
              <a:off x="3844956" y="1682750"/>
              <a:ext cx="106363" cy="10795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4133881" y="2185988"/>
              <a:ext cx="106363" cy="106362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1" name="Oval 30"/>
            <p:cNvSpPr>
              <a:spLocks noChangeAspect="1" noChangeArrowheads="1"/>
            </p:cNvSpPr>
            <p:nvPr/>
          </p:nvSpPr>
          <p:spPr bwMode="auto">
            <a:xfrm>
              <a:off x="3268694" y="2041525"/>
              <a:ext cx="106362" cy="10636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2" name="Oval 31"/>
            <p:cNvSpPr>
              <a:spLocks noChangeAspect="1" noChangeArrowheads="1"/>
            </p:cNvSpPr>
            <p:nvPr/>
          </p:nvSpPr>
          <p:spPr bwMode="auto">
            <a:xfrm>
              <a:off x="3702081" y="2330450"/>
              <a:ext cx="106363" cy="10795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3" name="Oval 32"/>
            <p:cNvSpPr>
              <a:spLocks noChangeAspect="1" noChangeArrowheads="1"/>
            </p:cNvSpPr>
            <p:nvPr/>
          </p:nvSpPr>
          <p:spPr bwMode="auto">
            <a:xfrm>
              <a:off x="3413156" y="2257425"/>
              <a:ext cx="106363" cy="10795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4" name="Oval 33"/>
            <p:cNvSpPr>
              <a:spLocks noChangeAspect="1" noChangeArrowheads="1"/>
            </p:cNvSpPr>
            <p:nvPr/>
          </p:nvSpPr>
          <p:spPr bwMode="auto">
            <a:xfrm>
              <a:off x="3483006" y="1952625"/>
              <a:ext cx="107950" cy="106363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5" name="Oval 34"/>
            <p:cNvSpPr>
              <a:spLocks noChangeAspect="1" noChangeArrowheads="1"/>
            </p:cNvSpPr>
            <p:nvPr/>
          </p:nvSpPr>
          <p:spPr bwMode="auto">
            <a:xfrm>
              <a:off x="3844956" y="2114550"/>
              <a:ext cx="107950" cy="106363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6" name="Oval 35"/>
            <p:cNvSpPr>
              <a:spLocks noChangeAspect="1" noChangeArrowheads="1"/>
            </p:cNvSpPr>
            <p:nvPr/>
          </p:nvSpPr>
          <p:spPr bwMode="auto">
            <a:xfrm>
              <a:off x="4060856" y="1825625"/>
              <a:ext cx="107950" cy="10795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7" name="Oval 36"/>
            <p:cNvSpPr>
              <a:spLocks noChangeAspect="1" noChangeArrowheads="1"/>
            </p:cNvSpPr>
            <p:nvPr/>
          </p:nvSpPr>
          <p:spPr bwMode="auto">
            <a:xfrm>
              <a:off x="3557619" y="1609725"/>
              <a:ext cx="107950" cy="107950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8" name="Oval 37"/>
            <p:cNvSpPr>
              <a:spLocks noChangeAspect="1" noChangeArrowheads="1"/>
            </p:cNvSpPr>
            <p:nvPr/>
          </p:nvSpPr>
          <p:spPr bwMode="auto">
            <a:xfrm>
              <a:off x="3592544" y="2060575"/>
              <a:ext cx="106362" cy="10636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9" name="Oval 38"/>
            <p:cNvSpPr>
              <a:spLocks noChangeAspect="1" noChangeArrowheads="1"/>
            </p:cNvSpPr>
            <p:nvPr/>
          </p:nvSpPr>
          <p:spPr bwMode="auto">
            <a:xfrm>
              <a:off x="3773519" y="1898650"/>
              <a:ext cx="106362" cy="10636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0" name="Oval 39"/>
            <p:cNvSpPr>
              <a:spLocks noChangeAspect="1" noChangeArrowheads="1"/>
            </p:cNvSpPr>
            <p:nvPr/>
          </p:nvSpPr>
          <p:spPr bwMode="auto">
            <a:xfrm>
              <a:off x="3268694" y="1682750"/>
              <a:ext cx="106362" cy="10636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705600" y="1932906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2000" b="0" dirty="0">
                <a:latin typeface="+mj-lt"/>
              </a:rPr>
              <a:t>100 MeV</a:t>
            </a:r>
            <a:endParaRPr kumimoji="0" lang="ja-JP" altLang="en-US" sz="2000" b="0" dirty="0">
              <a:latin typeface="+mj-lt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247401" y="4114800"/>
            <a:ext cx="13369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  <a:latin typeface="+mj-lt"/>
              </a:rPr>
              <a:t>Nucleon gas</a:t>
            </a:r>
            <a:endParaRPr lang="en-US" altLang="ja-JP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971106" y="1842672"/>
            <a:ext cx="1055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2000" b="1" dirty="0" smtClean="0">
                <a:solidFill>
                  <a:schemeClr val="tx2"/>
                </a:solidFill>
                <a:latin typeface="+mj-lt"/>
              </a:rPr>
              <a:t>Energy</a:t>
            </a:r>
            <a:endParaRPr kumimoji="0" lang="ja-JP" alt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587461" y="1904739"/>
            <a:ext cx="10679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2000" b="0" dirty="0" smtClean="0">
                <a:latin typeface="+mj-lt"/>
              </a:rPr>
              <a:t>10 MeV</a:t>
            </a:r>
            <a:endParaRPr kumimoji="0" lang="en-US" altLang="ja-JP" sz="2000" b="0" dirty="0">
              <a:latin typeface="+mj-lt"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2669638" y="4658380"/>
            <a:ext cx="127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chemeClr val="tx2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2800" baseline="-25000" dirty="0" smtClean="0">
                <a:solidFill>
                  <a:schemeClr val="tx2"/>
                </a:solidFill>
                <a:latin typeface="+mj-lt"/>
              </a:rPr>
              <a:t>0</a:t>
            </a:r>
            <a:endParaRPr lang="en-US" altLang="ja-JP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906079" y="2384995"/>
            <a:ext cx="217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  <a:latin typeface="+mj-lt"/>
              </a:rPr>
              <a:t>Shell &amp; cluster </a:t>
            </a:r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corr.</a:t>
            </a:r>
            <a:endParaRPr lang="en-US" altLang="ja-JP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7359993" y="4495453"/>
            <a:ext cx="2147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schemeClr val="tx2"/>
                </a:solidFill>
                <a:latin typeface="+mj-lt"/>
              </a:rPr>
              <a:t>l</a:t>
            </a:r>
            <a:r>
              <a:rPr lang="en-US" altLang="ja-JP" sz="2400" dirty="0" smtClean="0">
                <a:solidFill>
                  <a:schemeClr val="tx2"/>
                </a:solidFill>
                <a:latin typeface="+mj-lt"/>
              </a:rPr>
              <a:t>ow density</a:t>
            </a:r>
            <a:endParaRPr lang="ja-JP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353421" y="2362200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cluster excitation</a:t>
            </a:r>
            <a:endParaRPr lang="en-US" altLang="ja-JP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699270" y="2680094"/>
            <a:ext cx="981729" cy="929418"/>
            <a:chOff x="5163548" y="3406012"/>
            <a:chExt cx="981729" cy="929418"/>
          </a:xfrm>
        </p:grpSpPr>
        <p:grpSp>
          <p:nvGrpSpPr>
            <p:cNvPr id="181" name="Group 186"/>
            <p:cNvGrpSpPr>
              <a:grpSpLocks noChangeAspect="1"/>
            </p:cNvGrpSpPr>
            <p:nvPr/>
          </p:nvGrpSpPr>
          <p:grpSpPr bwMode="auto">
            <a:xfrm>
              <a:off x="5789677" y="3979830"/>
              <a:ext cx="355600" cy="355600"/>
              <a:chOff x="2063" y="2840"/>
              <a:chExt cx="227" cy="227"/>
            </a:xfrm>
          </p:grpSpPr>
          <p:sp>
            <p:nvSpPr>
              <p:cNvPr id="182" name="Oval 187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3" name="Oval 188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4" name="Oval 189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5" name="Oval 190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6" name="Oval 191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187" name="Group 186"/>
            <p:cNvGrpSpPr>
              <a:grpSpLocks noChangeAspect="1"/>
            </p:cNvGrpSpPr>
            <p:nvPr/>
          </p:nvGrpSpPr>
          <p:grpSpPr bwMode="auto">
            <a:xfrm>
              <a:off x="5489257" y="3406012"/>
              <a:ext cx="355600" cy="355600"/>
              <a:chOff x="2063" y="2840"/>
              <a:chExt cx="227" cy="227"/>
            </a:xfrm>
          </p:grpSpPr>
          <p:sp>
            <p:nvSpPr>
              <p:cNvPr id="188" name="Oval 187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9" name="Oval 188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90" name="Oval 189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91" name="Oval 190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92" name="Oval 191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193" name="Group 186"/>
            <p:cNvGrpSpPr>
              <a:grpSpLocks noChangeAspect="1"/>
            </p:cNvGrpSpPr>
            <p:nvPr/>
          </p:nvGrpSpPr>
          <p:grpSpPr bwMode="auto">
            <a:xfrm>
              <a:off x="5163548" y="3954988"/>
              <a:ext cx="355600" cy="355600"/>
              <a:chOff x="2063" y="2840"/>
              <a:chExt cx="227" cy="227"/>
            </a:xfrm>
          </p:grpSpPr>
          <p:sp>
            <p:nvSpPr>
              <p:cNvPr id="194" name="Oval 187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95" name="Oval 188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96" name="Oval 189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97" name="Oval 190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98" name="Oval 191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</p:grpSp>
      <p:grpSp>
        <p:nvGrpSpPr>
          <p:cNvPr id="5" name="グループ化 4"/>
          <p:cNvGrpSpPr/>
          <p:nvPr/>
        </p:nvGrpSpPr>
        <p:grpSpPr>
          <a:xfrm>
            <a:off x="2105583" y="2804703"/>
            <a:ext cx="1696753" cy="680201"/>
            <a:chOff x="2942527" y="1648948"/>
            <a:chExt cx="1696753" cy="680201"/>
          </a:xfrm>
        </p:grpSpPr>
        <p:sp>
          <p:nvSpPr>
            <p:cNvPr id="72" name="正方形/長方形 71"/>
            <p:cNvSpPr/>
            <p:nvPr/>
          </p:nvSpPr>
          <p:spPr>
            <a:xfrm>
              <a:off x="3625455" y="1788489"/>
              <a:ext cx="3642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ja-JP" sz="2400" dirty="0" smtClean="0">
                  <a:solidFill>
                    <a:srgbClr val="FFFFFF"/>
                  </a:solidFill>
                  <a:latin typeface="+mj-lt"/>
                </a:rPr>
                <a:t>+</a:t>
              </a:r>
              <a:endParaRPr lang="ja-JP" altLang="en-US" sz="2400" dirty="0">
                <a:latin typeface="+mj-lt"/>
              </a:endParaRPr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2942527" y="1648948"/>
              <a:ext cx="676455" cy="680201"/>
              <a:chOff x="187927" y="4082590"/>
              <a:chExt cx="676455" cy="680201"/>
            </a:xfrm>
          </p:grpSpPr>
          <p:sp>
            <p:nvSpPr>
              <p:cNvPr id="116" name="Oval 185"/>
              <p:cNvSpPr>
                <a:spLocks noChangeAspect="1" noChangeArrowheads="1"/>
              </p:cNvSpPr>
              <p:nvPr/>
            </p:nvSpPr>
            <p:spPr bwMode="auto">
              <a:xfrm>
                <a:off x="187927" y="4082590"/>
                <a:ext cx="676455" cy="680201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20000"/>
                    </a:srgbClr>
                  </a:gs>
                  <a:gs pos="100000">
                    <a:srgbClr val="CC99FF">
                      <a:alpha val="35001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  <p:sp>
            <p:nvSpPr>
              <p:cNvPr id="169" name="Oval 173"/>
              <p:cNvSpPr>
                <a:spLocks noChangeAspect="1" noChangeArrowheads="1"/>
              </p:cNvSpPr>
              <p:nvPr/>
            </p:nvSpPr>
            <p:spPr bwMode="auto">
              <a:xfrm>
                <a:off x="511932" y="4566836"/>
                <a:ext cx="111125" cy="112712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0" name="Oval 174"/>
              <p:cNvSpPr>
                <a:spLocks noChangeAspect="1" noChangeArrowheads="1"/>
              </p:cNvSpPr>
              <p:nvPr/>
            </p:nvSpPr>
            <p:spPr bwMode="auto">
              <a:xfrm>
                <a:off x="566706" y="4158889"/>
                <a:ext cx="111125" cy="111125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1" name="Oval 175"/>
              <p:cNvSpPr>
                <a:spLocks noChangeAspect="1" noChangeArrowheads="1"/>
              </p:cNvSpPr>
              <p:nvPr/>
            </p:nvSpPr>
            <p:spPr bwMode="auto">
              <a:xfrm>
                <a:off x="249995" y="4448681"/>
                <a:ext cx="111125" cy="111125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2" name="Oval 176"/>
              <p:cNvSpPr>
                <a:spLocks noChangeAspect="1" noChangeArrowheads="1"/>
              </p:cNvSpPr>
              <p:nvPr/>
            </p:nvSpPr>
            <p:spPr bwMode="auto">
              <a:xfrm>
                <a:off x="313495" y="4521706"/>
                <a:ext cx="111125" cy="111125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3" name="Oval 177"/>
              <p:cNvSpPr>
                <a:spLocks noChangeAspect="1" noChangeArrowheads="1"/>
              </p:cNvSpPr>
              <p:nvPr/>
            </p:nvSpPr>
            <p:spPr bwMode="auto">
              <a:xfrm>
                <a:off x="376116" y="4333807"/>
                <a:ext cx="111125" cy="111125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4" name="Oval 178"/>
              <p:cNvSpPr>
                <a:spLocks noChangeAspect="1" noChangeArrowheads="1"/>
              </p:cNvSpPr>
              <p:nvPr/>
            </p:nvSpPr>
            <p:spPr bwMode="auto">
              <a:xfrm>
                <a:off x="660312" y="4530324"/>
                <a:ext cx="111125" cy="112712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5" name="Oval 179"/>
              <p:cNvSpPr>
                <a:spLocks noChangeAspect="1" noChangeArrowheads="1"/>
              </p:cNvSpPr>
              <p:nvPr/>
            </p:nvSpPr>
            <p:spPr bwMode="auto">
              <a:xfrm>
                <a:off x="701587" y="4277231"/>
                <a:ext cx="111125" cy="111125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6" name="Oval 180"/>
              <p:cNvSpPr>
                <a:spLocks noChangeAspect="1" noChangeArrowheads="1"/>
              </p:cNvSpPr>
              <p:nvPr/>
            </p:nvSpPr>
            <p:spPr bwMode="auto">
              <a:xfrm>
                <a:off x="384932" y="4161343"/>
                <a:ext cx="111125" cy="111125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7" name="Oval 181"/>
              <p:cNvSpPr>
                <a:spLocks noChangeAspect="1" noChangeArrowheads="1"/>
              </p:cNvSpPr>
              <p:nvPr/>
            </p:nvSpPr>
            <p:spPr bwMode="auto">
              <a:xfrm>
                <a:off x="412680" y="4427236"/>
                <a:ext cx="111125" cy="112712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8" name="Oval 182"/>
              <p:cNvSpPr>
                <a:spLocks noChangeAspect="1" noChangeArrowheads="1"/>
              </p:cNvSpPr>
              <p:nvPr/>
            </p:nvSpPr>
            <p:spPr bwMode="auto">
              <a:xfrm>
                <a:off x="558712" y="4374620"/>
                <a:ext cx="111125" cy="111125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9" name="Oval 183"/>
              <p:cNvSpPr>
                <a:spLocks noChangeAspect="1" noChangeArrowheads="1"/>
              </p:cNvSpPr>
              <p:nvPr/>
            </p:nvSpPr>
            <p:spPr bwMode="auto">
              <a:xfrm>
                <a:off x="242057" y="4232781"/>
                <a:ext cx="111125" cy="112712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0" name="Oval 184"/>
              <p:cNvSpPr>
                <a:spLocks noChangeAspect="1" noChangeArrowheads="1"/>
              </p:cNvSpPr>
              <p:nvPr/>
            </p:nvSpPr>
            <p:spPr bwMode="auto">
              <a:xfrm>
                <a:off x="431678" y="4619723"/>
                <a:ext cx="111125" cy="111125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</p:grpSp>
        <p:grpSp>
          <p:nvGrpSpPr>
            <p:cNvPr id="199" name="Group 186"/>
            <p:cNvGrpSpPr>
              <a:grpSpLocks noChangeAspect="1"/>
            </p:cNvGrpSpPr>
            <p:nvPr/>
          </p:nvGrpSpPr>
          <p:grpSpPr bwMode="auto">
            <a:xfrm>
              <a:off x="4151939" y="1661639"/>
              <a:ext cx="355600" cy="355600"/>
              <a:chOff x="2063" y="2840"/>
              <a:chExt cx="227" cy="227"/>
            </a:xfrm>
          </p:grpSpPr>
          <p:sp>
            <p:nvSpPr>
              <p:cNvPr id="200" name="Oval 187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01" name="Oval 188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02" name="Oval 189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03" name="Oval 190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04" name="Oval 191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205" name="Group 186"/>
            <p:cNvGrpSpPr>
              <a:grpSpLocks noChangeAspect="1"/>
            </p:cNvGrpSpPr>
            <p:nvPr/>
          </p:nvGrpSpPr>
          <p:grpSpPr bwMode="auto">
            <a:xfrm>
              <a:off x="4021640" y="1885802"/>
              <a:ext cx="355600" cy="355600"/>
              <a:chOff x="2063" y="2840"/>
              <a:chExt cx="227" cy="227"/>
            </a:xfrm>
          </p:grpSpPr>
          <p:sp>
            <p:nvSpPr>
              <p:cNvPr id="206" name="Oval 187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07" name="Oval 188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08" name="Oval 189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09" name="Oval 190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10" name="Oval 191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211" name="Group 186"/>
            <p:cNvGrpSpPr>
              <a:grpSpLocks noChangeAspect="1"/>
            </p:cNvGrpSpPr>
            <p:nvPr/>
          </p:nvGrpSpPr>
          <p:grpSpPr bwMode="auto">
            <a:xfrm>
              <a:off x="4283680" y="1885158"/>
              <a:ext cx="355600" cy="355600"/>
              <a:chOff x="2063" y="2840"/>
              <a:chExt cx="227" cy="227"/>
            </a:xfrm>
          </p:grpSpPr>
          <p:sp>
            <p:nvSpPr>
              <p:cNvPr id="212" name="Oval 187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13" name="Oval 188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14" name="Oval 189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15" name="Oval 190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216" name="Oval 191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</p:grpSp>
      <p:sp>
        <p:nvSpPr>
          <p:cNvPr id="98" name="Rectangle 10"/>
          <p:cNvSpPr>
            <a:spLocks noChangeArrowheads="1"/>
          </p:cNvSpPr>
          <p:nvPr/>
        </p:nvSpPr>
        <p:spPr bwMode="auto">
          <a:xfrm>
            <a:off x="4572000" y="4756774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chemeClr val="tx2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2800" baseline="-25000" dirty="0" smtClean="0">
                <a:solidFill>
                  <a:schemeClr val="tx2"/>
                </a:solidFill>
                <a:latin typeface="+mj-lt"/>
              </a:rPr>
              <a:t>0</a:t>
            </a:r>
            <a:r>
              <a:rPr lang="en-US" altLang="ja-JP" sz="2800" dirty="0" smtClean="0">
                <a:solidFill>
                  <a:schemeClr val="tx2"/>
                </a:solidFill>
                <a:latin typeface="+mj-lt"/>
              </a:rPr>
              <a:t>/3~</a:t>
            </a:r>
            <a:r>
              <a:rPr lang="en-US" altLang="ja-JP" sz="2800" dirty="0">
                <a:solidFill>
                  <a:schemeClr val="tx2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2800" dirty="0" smtClean="0">
                <a:solidFill>
                  <a:schemeClr val="tx2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2800" baseline="-25000" dirty="0" smtClean="0">
                <a:solidFill>
                  <a:schemeClr val="tx2"/>
                </a:solidFill>
              </a:rPr>
              <a:t>0</a:t>
            </a:r>
            <a:r>
              <a:rPr lang="en-US" altLang="ja-JP" sz="2800" dirty="0" smtClean="0">
                <a:solidFill>
                  <a:schemeClr val="tx2"/>
                </a:solidFill>
              </a:rPr>
              <a:t>/5</a:t>
            </a:r>
            <a:endParaRPr lang="en-US" altLang="ja-JP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4563434" y="4125562"/>
            <a:ext cx="2146396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  <a:latin typeface="+mj-lt"/>
              </a:rPr>
              <a:t>Cluster gas, crystal</a:t>
            </a:r>
            <a:endParaRPr lang="ja-JP" altLang="en-US" sz="16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321709" y="4461307"/>
            <a:ext cx="2147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 smtClean="0">
                <a:solidFill>
                  <a:schemeClr val="tx2"/>
                </a:solidFill>
                <a:latin typeface="+mj-lt"/>
              </a:rPr>
              <a:t>high density</a:t>
            </a:r>
            <a:endParaRPr lang="ja-JP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4" name="Line 5"/>
          <p:cNvSpPr>
            <a:spLocks noChangeShapeType="1"/>
          </p:cNvSpPr>
          <p:nvPr/>
        </p:nvSpPr>
        <p:spPr bwMode="auto">
          <a:xfrm flipV="1">
            <a:off x="2823779" y="1774956"/>
            <a:ext cx="5505649" cy="19711"/>
          </a:xfrm>
          <a:prstGeom prst="line">
            <a:avLst/>
          </a:prstGeom>
          <a:noFill/>
          <a:ln w="19050">
            <a:solidFill>
              <a:schemeClr val="tx2"/>
            </a:solidFill>
            <a:prstDash val="solid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298097" y="1591087"/>
            <a:ext cx="1415740" cy="83099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400" dirty="0" smtClean="0">
                <a:solidFill>
                  <a:schemeClr val="tx2"/>
                </a:solidFill>
                <a:latin typeface="+mj-lt"/>
              </a:rPr>
              <a:t>Nuclear structure</a:t>
            </a:r>
            <a:endParaRPr lang="ja-JP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7" name="左右矢印 106"/>
          <p:cNvSpPr/>
          <p:nvPr/>
        </p:nvSpPr>
        <p:spPr>
          <a:xfrm>
            <a:off x="2150970" y="4552353"/>
            <a:ext cx="5170848" cy="347866"/>
          </a:xfrm>
          <a:prstGeom prst="leftRightArrow">
            <a:avLst>
              <a:gd name="adj1" fmla="val 50000"/>
              <a:gd name="adj2" fmla="val 109459"/>
            </a:avLst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5770149" y="5364466"/>
            <a:ext cx="2200958" cy="1355044"/>
          </a:xfrm>
          <a:prstGeom prst="wedgeRoundRectCallout">
            <a:avLst>
              <a:gd name="adj1" fmla="val -66421"/>
              <a:gd name="adj2" fmla="val -53972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+mj-lt"/>
              </a:rPr>
              <a:t>Cluster </a:t>
            </a:r>
          </a:p>
          <a:p>
            <a:pPr algn="ctr"/>
            <a:r>
              <a:rPr lang="en-US" altLang="ja-JP" sz="2400" dirty="0" smtClean="0">
                <a:latin typeface="+mj-lt"/>
              </a:rPr>
              <a:t>enhancement</a:t>
            </a:r>
            <a:endParaRPr lang="ja-JP" alt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52400" y="277813"/>
            <a:ext cx="8831800" cy="1143000"/>
          </a:xfrm>
        </p:spPr>
        <p:txBody>
          <a:bodyPr/>
          <a:lstStyle/>
          <a:p>
            <a:r>
              <a:rPr kumimoji="1" lang="en-US" altLang="ja-JP" dirty="0" smtClean="0"/>
              <a:t>Cluster phenomena in low density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00" y="1633843"/>
            <a:ext cx="1714940" cy="83099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400" dirty="0" smtClean="0">
                <a:solidFill>
                  <a:schemeClr val="tx2"/>
                </a:solidFill>
                <a:latin typeface="+mj-lt"/>
              </a:rPr>
              <a:t>Heavy Ion collision</a:t>
            </a:r>
            <a:endParaRPr lang="ja-JP" altLang="en-US" sz="2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33400" y="2539463"/>
            <a:ext cx="1112699" cy="1139366"/>
            <a:chOff x="1247" y="482"/>
            <a:chExt cx="681" cy="681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248" y="549"/>
              <a:ext cx="635" cy="545"/>
              <a:chOff x="3521" y="3028"/>
              <a:chExt cx="720" cy="624"/>
            </a:xfrm>
          </p:grpSpPr>
          <p:sp>
            <p:nvSpPr>
              <p:cNvPr id="9" name="Oval 31"/>
              <p:cNvSpPr>
                <a:spLocks noChangeArrowheads="1"/>
              </p:cNvSpPr>
              <p:nvPr/>
            </p:nvSpPr>
            <p:spPr bwMode="auto">
              <a:xfrm>
                <a:off x="3761" y="3172"/>
                <a:ext cx="192" cy="192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Oval 32"/>
              <p:cNvSpPr>
                <a:spLocks noChangeArrowheads="1"/>
              </p:cNvSpPr>
              <p:nvPr/>
            </p:nvSpPr>
            <p:spPr bwMode="auto">
              <a:xfrm>
                <a:off x="4049" y="3124"/>
                <a:ext cx="144" cy="144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Oval 33"/>
              <p:cNvSpPr>
                <a:spLocks noChangeArrowheads="1"/>
              </p:cNvSpPr>
              <p:nvPr/>
            </p:nvSpPr>
            <p:spPr bwMode="auto">
              <a:xfrm>
                <a:off x="3953" y="3364"/>
                <a:ext cx="144" cy="144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Oval 34"/>
              <p:cNvSpPr>
                <a:spLocks noChangeArrowheads="1"/>
              </p:cNvSpPr>
              <p:nvPr/>
            </p:nvSpPr>
            <p:spPr bwMode="auto">
              <a:xfrm>
                <a:off x="3665" y="3412"/>
                <a:ext cx="144" cy="144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Oval 35"/>
              <p:cNvSpPr>
                <a:spLocks noChangeArrowheads="1"/>
              </p:cNvSpPr>
              <p:nvPr/>
            </p:nvSpPr>
            <p:spPr bwMode="auto">
              <a:xfrm>
                <a:off x="3761" y="3028"/>
                <a:ext cx="96" cy="96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Oval 36"/>
              <p:cNvSpPr>
                <a:spLocks noChangeArrowheads="1"/>
              </p:cNvSpPr>
              <p:nvPr/>
            </p:nvSpPr>
            <p:spPr bwMode="auto">
              <a:xfrm>
                <a:off x="4001" y="3268"/>
                <a:ext cx="48" cy="48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Oval 37"/>
              <p:cNvSpPr>
                <a:spLocks noChangeArrowheads="1"/>
              </p:cNvSpPr>
              <p:nvPr/>
            </p:nvSpPr>
            <p:spPr bwMode="auto">
              <a:xfrm>
                <a:off x="4193" y="3364"/>
                <a:ext cx="48" cy="48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Oval 38"/>
              <p:cNvSpPr>
                <a:spLocks noChangeArrowheads="1"/>
              </p:cNvSpPr>
              <p:nvPr/>
            </p:nvSpPr>
            <p:spPr bwMode="auto">
              <a:xfrm>
                <a:off x="3521" y="3268"/>
                <a:ext cx="96" cy="96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Oval 39"/>
              <p:cNvSpPr>
                <a:spLocks noChangeArrowheads="1"/>
              </p:cNvSpPr>
              <p:nvPr/>
            </p:nvSpPr>
            <p:spPr bwMode="auto">
              <a:xfrm>
                <a:off x="4097" y="3508"/>
                <a:ext cx="96" cy="96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Oval 40"/>
              <p:cNvSpPr>
                <a:spLocks noChangeArrowheads="1"/>
              </p:cNvSpPr>
              <p:nvPr/>
            </p:nvSpPr>
            <p:spPr bwMode="auto">
              <a:xfrm>
                <a:off x="3857" y="3508"/>
                <a:ext cx="48" cy="48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Oval 41"/>
              <p:cNvSpPr>
                <a:spLocks noChangeArrowheads="1"/>
              </p:cNvSpPr>
              <p:nvPr/>
            </p:nvSpPr>
            <p:spPr bwMode="auto">
              <a:xfrm>
                <a:off x="3761" y="3604"/>
                <a:ext cx="48" cy="48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Oval 42"/>
              <p:cNvSpPr>
                <a:spLocks noChangeArrowheads="1"/>
              </p:cNvSpPr>
              <p:nvPr/>
            </p:nvSpPr>
            <p:spPr bwMode="auto">
              <a:xfrm>
                <a:off x="3953" y="3604"/>
                <a:ext cx="48" cy="48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Oval 43"/>
              <p:cNvSpPr>
                <a:spLocks noChangeArrowheads="1"/>
              </p:cNvSpPr>
              <p:nvPr/>
            </p:nvSpPr>
            <p:spPr bwMode="auto">
              <a:xfrm>
                <a:off x="3665" y="3268"/>
                <a:ext cx="48" cy="48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Oval 44"/>
              <p:cNvSpPr>
                <a:spLocks noChangeArrowheads="1"/>
              </p:cNvSpPr>
              <p:nvPr/>
            </p:nvSpPr>
            <p:spPr bwMode="auto">
              <a:xfrm>
                <a:off x="4001" y="3028"/>
                <a:ext cx="48" cy="48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Oval 45"/>
              <p:cNvSpPr>
                <a:spLocks noChangeArrowheads="1"/>
              </p:cNvSpPr>
              <p:nvPr/>
            </p:nvSpPr>
            <p:spPr bwMode="auto">
              <a:xfrm>
                <a:off x="3617" y="3172"/>
                <a:ext cx="48" cy="48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Oval 46"/>
              <p:cNvSpPr>
                <a:spLocks noChangeArrowheads="1"/>
              </p:cNvSpPr>
              <p:nvPr/>
            </p:nvSpPr>
            <p:spPr bwMode="auto">
              <a:xfrm>
                <a:off x="3569" y="3460"/>
                <a:ext cx="48" cy="48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Oval 47"/>
              <p:cNvSpPr>
                <a:spLocks noChangeArrowheads="1"/>
              </p:cNvSpPr>
              <p:nvPr/>
            </p:nvSpPr>
            <p:spPr bwMode="auto">
              <a:xfrm>
                <a:off x="3809" y="3412"/>
                <a:ext cx="48" cy="48"/>
              </a:xfrm>
              <a:prstGeom prst="ellipse">
                <a:avLst/>
              </a:prstGeom>
              <a:solidFill>
                <a:srgbClr val="D47D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8" name="Oval 48"/>
            <p:cNvSpPr>
              <a:spLocks noChangeArrowheads="1"/>
            </p:cNvSpPr>
            <p:nvPr/>
          </p:nvSpPr>
          <p:spPr bwMode="auto">
            <a:xfrm>
              <a:off x="1247" y="482"/>
              <a:ext cx="681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308283" y="3688823"/>
            <a:ext cx="2113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2"/>
                </a:solidFill>
                <a:latin typeface="Arial" charset="0"/>
              </a:rPr>
              <a:t>Liquid-gas </a:t>
            </a:r>
            <a:r>
              <a:rPr lang="en-US" altLang="ja-JP" sz="1600" dirty="0" smtClean="0">
                <a:solidFill>
                  <a:schemeClr val="tx2"/>
                </a:solidFill>
                <a:latin typeface="Arial" charset="0"/>
              </a:rPr>
              <a:t>phase</a:t>
            </a:r>
            <a:endParaRPr lang="en-US" altLang="ja-JP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286000" y="1818509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Multi </a:t>
            </a:r>
          </a:p>
          <a:p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fragmentation</a:t>
            </a:r>
            <a:endParaRPr lang="en-US" altLang="ja-JP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00" y="2689652"/>
            <a:ext cx="69469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4267200" y="2093295"/>
            <a:ext cx="3177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j-lt"/>
              </a:rPr>
              <a:t>AMD cal.: </a:t>
            </a:r>
            <a:r>
              <a:rPr lang="en-US" altLang="ja-JP" sz="1600" baseline="30000" dirty="0" smtClean="0">
                <a:latin typeface="+mj-lt"/>
              </a:rPr>
              <a:t>129</a:t>
            </a:r>
            <a:r>
              <a:rPr lang="en-US" altLang="ja-JP" sz="1600" dirty="0" smtClean="0">
                <a:latin typeface="+mj-lt"/>
              </a:rPr>
              <a:t>Xe+Sn </a:t>
            </a:r>
            <a:r>
              <a:rPr lang="en-US" altLang="ja-JP" sz="1600" dirty="0">
                <a:latin typeface="+mj-lt"/>
              </a:rPr>
              <a:t>E/A 50 MeV </a:t>
            </a:r>
            <a:endParaRPr lang="en-US" altLang="ja-JP" sz="1600" dirty="0" smtClean="0">
              <a:latin typeface="+mj-lt"/>
            </a:endParaRPr>
          </a:p>
          <a:p>
            <a:r>
              <a:rPr lang="en-US" altLang="ja-JP" sz="1600" dirty="0" smtClean="0">
                <a:latin typeface="+mj-lt"/>
              </a:rPr>
              <a:t>by </a:t>
            </a:r>
            <a:r>
              <a:rPr lang="en-US" altLang="ja-JP" sz="1600" dirty="0">
                <a:latin typeface="+mj-lt"/>
              </a:rPr>
              <a:t>A. </a:t>
            </a:r>
            <a:r>
              <a:rPr lang="en-US" altLang="ja-JP" sz="1600" dirty="0" smtClean="0">
                <a:latin typeface="+mj-lt"/>
              </a:rPr>
              <a:t>Ono PRC66 (2002)</a:t>
            </a:r>
            <a:endParaRPr lang="ja-JP" altLang="en-US" sz="1600" dirty="0">
              <a:latin typeface="+mj-lt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430685" y="4448347"/>
            <a:ext cx="289092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QMD</a:t>
            </a:r>
            <a:r>
              <a:rPr lang="en-US" altLang="ja-JP" sz="1600" dirty="0" smtClean="0">
                <a:latin typeface="+mj-lt"/>
              </a:rPr>
              <a:t> cal. </a:t>
            </a:r>
          </a:p>
          <a:p>
            <a:r>
              <a:rPr lang="en-US" altLang="ja-JP" sz="1600" dirty="0" smtClean="0">
                <a:latin typeface="+mj-lt"/>
              </a:rPr>
              <a:t>by Watanabe PRL109 (2009)</a:t>
            </a:r>
            <a:r>
              <a:rPr lang="ja-JP" altLang="en-US" sz="1600" dirty="0" smtClean="0">
                <a:latin typeface="+mj-lt"/>
              </a:rPr>
              <a:t> </a:t>
            </a:r>
            <a:endParaRPr lang="en-US" altLang="ja-JP" sz="1600" dirty="0">
              <a:latin typeface="+mj-lt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61498" y="4153173"/>
            <a:ext cx="2890750" cy="83099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ja-JP" sz="2400" dirty="0" smtClean="0">
                <a:solidFill>
                  <a:schemeClr val="tx2"/>
                </a:solidFill>
                <a:latin typeface="+mj-lt"/>
              </a:rPr>
              <a:t>Supernova,</a:t>
            </a:r>
          </a:p>
          <a:p>
            <a:pPr lvl="0"/>
            <a:r>
              <a:rPr lang="en-US" altLang="ja-JP" sz="2400" dirty="0" smtClean="0">
                <a:solidFill>
                  <a:schemeClr val="tx2"/>
                </a:solidFill>
                <a:latin typeface="+mj-lt"/>
              </a:rPr>
              <a:t>Neutron star crust</a:t>
            </a:r>
            <a:endParaRPr lang="ja-JP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374367" y="434594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latin typeface="+mj-lt"/>
              </a:rPr>
              <a:t>Nuclear pasta</a:t>
            </a:r>
          </a:p>
        </p:txBody>
      </p:sp>
      <p:grpSp>
        <p:nvGrpSpPr>
          <p:cNvPr id="36" name="グループ化 35"/>
          <p:cNvGrpSpPr>
            <a:grpSpLocks noChangeAspect="1"/>
          </p:cNvGrpSpPr>
          <p:nvPr/>
        </p:nvGrpSpPr>
        <p:grpSpPr>
          <a:xfrm>
            <a:off x="2011391" y="5033613"/>
            <a:ext cx="5235720" cy="1755699"/>
            <a:chOff x="3048749" y="1911350"/>
            <a:chExt cx="9051655" cy="303530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749" y="1911350"/>
              <a:ext cx="3046501" cy="303530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8586" y="1922501"/>
              <a:ext cx="3046501" cy="3009900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53903" y="1922501"/>
              <a:ext cx="3046501" cy="300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73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al 95"/>
          <p:cNvSpPr>
            <a:spLocks noChangeAspect="1" noChangeArrowheads="1"/>
          </p:cNvSpPr>
          <p:nvPr/>
        </p:nvSpPr>
        <p:spPr bwMode="auto">
          <a:xfrm>
            <a:off x="608918" y="5811730"/>
            <a:ext cx="931133" cy="931133"/>
          </a:xfrm>
          <a:prstGeom prst="ellips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7" name="AutoShape 2"/>
          <p:cNvSpPr>
            <a:spLocks noChangeArrowheads="1"/>
          </p:cNvSpPr>
          <p:nvPr/>
        </p:nvSpPr>
        <p:spPr bwMode="auto">
          <a:xfrm>
            <a:off x="1691350" y="5314550"/>
            <a:ext cx="7299447" cy="1254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 sz="1800" dirty="0">
              <a:latin typeface="+mj-lt"/>
            </a:endParaRPr>
          </a:p>
        </p:txBody>
      </p:sp>
      <p:sp>
        <p:nvSpPr>
          <p:cNvPr id="152" name="AutoShape 2"/>
          <p:cNvSpPr>
            <a:spLocks noChangeArrowheads="1"/>
          </p:cNvSpPr>
          <p:nvPr/>
        </p:nvSpPr>
        <p:spPr bwMode="auto">
          <a:xfrm>
            <a:off x="1689525" y="1945909"/>
            <a:ext cx="7238999" cy="32138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 sz="1800" dirty="0">
              <a:latin typeface="+mj-lt"/>
            </a:endParaRPr>
          </a:p>
        </p:txBody>
      </p:sp>
      <p:sp>
        <p:nvSpPr>
          <p:cNvPr id="207" name="Line 155"/>
          <p:cNvSpPr>
            <a:spLocks noChangeShapeType="1"/>
          </p:cNvSpPr>
          <p:nvPr/>
        </p:nvSpPr>
        <p:spPr bwMode="auto">
          <a:xfrm>
            <a:off x="7556024" y="3001961"/>
            <a:ext cx="600075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Cluster structures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</a:t>
            </a:r>
            <a:r>
              <a:rPr lang="en-US" altLang="ja-JP" dirty="0" smtClean="0"/>
              <a:t>n-rich</a:t>
            </a:r>
            <a:r>
              <a:rPr kumimoji="1" lang="en-US" altLang="ja-JP" dirty="0" smtClean="0"/>
              <a:t> nuclei</a:t>
            </a:r>
            <a:endParaRPr kumimoji="1" lang="ja-JP" altLang="en-US" dirty="0"/>
          </a:p>
        </p:txBody>
      </p:sp>
      <p:sp>
        <p:nvSpPr>
          <p:cNvPr id="153" name="Oval 492"/>
          <p:cNvSpPr>
            <a:spLocks noChangeArrowheads="1"/>
          </p:cNvSpPr>
          <p:nvPr/>
        </p:nvSpPr>
        <p:spPr bwMode="auto">
          <a:xfrm>
            <a:off x="7062888" y="4282090"/>
            <a:ext cx="1477555" cy="34578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43188" y="3600160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smtClean="0">
                <a:solidFill>
                  <a:srgbClr val="FFFFFF"/>
                </a:solidFill>
                <a:latin typeface="+mj-lt"/>
              </a:rPr>
              <a:t>Molecular</a:t>
            </a:r>
          </a:p>
          <a:p>
            <a:r>
              <a:rPr kumimoji="0" lang="en-US" altLang="ja-JP" sz="1600" dirty="0" smtClean="0">
                <a:solidFill>
                  <a:srgbClr val="FFFFFF"/>
                </a:solidFill>
                <a:latin typeface="+mj-lt"/>
              </a:rPr>
              <a:t>orbital</a:t>
            </a:r>
            <a:endParaRPr lang="ja-JP" altLang="en-US" dirty="0">
              <a:latin typeface="+mj-lt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636069" y="1503506"/>
            <a:ext cx="205812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ja-JP" sz="2000" dirty="0">
                <a:latin typeface="+mj-lt"/>
                <a:ea typeface="ＭＳ Ｐゴシック"/>
              </a:rPr>
              <a:t>n</a:t>
            </a:r>
            <a:r>
              <a:rPr kumimoji="0" lang="en-US" altLang="ja-JP" sz="2000" dirty="0" smtClean="0">
                <a:latin typeface="+mj-lt"/>
                <a:ea typeface="ＭＳ Ｐゴシック"/>
              </a:rPr>
              <a:t>-rich Be, F, Ne</a:t>
            </a:r>
            <a:endParaRPr kumimoji="0" lang="en-US" altLang="ja-JP" sz="2000" dirty="0">
              <a:latin typeface="+mj-lt"/>
              <a:ea typeface="ＭＳ Ｐゴシック"/>
            </a:endParaRPr>
          </a:p>
        </p:txBody>
      </p:sp>
      <p:sp>
        <p:nvSpPr>
          <p:cNvPr id="192" name="Oval 518"/>
          <p:cNvSpPr>
            <a:spLocks noChangeArrowheads="1"/>
          </p:cNvSpPr>
          <p:nvPr/>
        </p:nvSpPr>
        <p:spPr bwMode="auto">
          <a:xfrm>
            <a:off x="7086600" y="2590706"/>
            <a:ext cx="753866" cy="77950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193" name="Oval 519"/>
          <p:cNvSpPr>
            <a:spLocks noChangeAspect="1" noChangeArrowheads="1"/>
          </p:cNvSpPr>
          <p:nvPr/>
        </p:nvSpPr>
        <p:spPr bwMode="auto">
          <a:xfrm>
            <a:off x="7396480" y="2508603"/>
            <a:ext cx="163298" cy="163298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ja-JP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4" name="Oval 520"/>
          <p:cNvSpPr>
            <a:spLocks noChangeAspect="1" noChangeArrowheads="1"/>
          </p:cNvSpPr>
          <p:nvPr/>
        </p:nvSpPr>
        <p:spPr bwMode="auto">
          <a:xfrm>
            <a:off x="7372406" y="3265702"/>
            <a:ext cx="163298" cy="163298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ja-JP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9" name="Oval 519"/>
          <p:cNvSpPr>
            <a:spLocks noChangeAspect="1" noChangeArrowheads="1"/>
          </p:cNvSpPr>
          <p:nvPr/>
        </p:nvSpPr>
        <p:spPr bwMode="auto">
          <a:xfrm>
            <a:off x="6997017" y="4350494"/>
            <a:ext cx="163298" cy="163298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ja-JP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0" name="Oval 520"/>
          <p:cNvSpPr>
            <a:spLocks noChangeAspect="1" noChangeArrowheads="1"/>
          </p:cNvSpPr>
          <p:nvPr/>
        </p:nvSpPr>
        <p:spPr bwMode="auto">
          <a:xfrm>
            <a:off x="8393481" y="4361973"/>
            <a:ext cx="163298" cy="163298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ja-JP" altLang="ja-JP" sz="20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2" name="Rectangle 186"/>
          <p:cNvSpPr>
            <a:spLocks noChangeArrowheads="1"/>
          </p:cNvSpPr>
          <p:nvPr/>
        </p:nvSpPr>
        <p:spPr bwMode="auto">
          <a:xfrm>
            <a:off x="6827918" y="1902161"/>
            <a:ext cx="105048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latin typeface="Symbol" pitchFamily="18" charset="2"/>
              </a:rPr>
              <a:t>a</a:t>
            </a:r>
            <a:r>
              <a:rPr kumimoji="0" lang="en-US" altLang="ja-JP" sz="1600" dirty="0" smtClean="0">
                <a:latin typeface="+mj-lt"/>
              </a:rPr>
              <a:t>-cluster</a:t>
            </a:r>
          </a:p>
          <a:p>
            <a:r>
              <a:rPr kumimoji="0" lang="en-US" altLang="ja-JP" sz="1600" dirty="0" smtClean="0">
                <a:latin typeface="+mj-lt"/>
              </a:rPr>
              <a:t>excitation</a:t>
            </a:r>
            <a:endParaRPr kumimoji="0" lang="ja-JP" altLang="en-US" sz="1600" dirty="0">
              <a:latin typeface="+mj-lt"/>
            </a:endParaRPr>
          </a:p>
        </p:txBody>
      </p:sp>
      <p:sp>
        <p:nvSpPr>
          <p:cNvPr id="213" name="Rectangle 500"/>
          <p:cNvSpPr>
            <a:spLocks noChangeArrowheads="1"/>
          </p:cNvSpPr>
          <p:nvPr/>
        </p:nvSpPr>
        <p:spPr bwMode="auto">
          <a:xfrm>
            <a:off x="7772400" y="5314550"/>
            <a:ext cx="1082348" cy="400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000" smtClean="0">
                <a:latin typeface="+mj-lt"/>
              </a:rPr>
              <a:t>n-rich C</a:t>
            </a:r>
            <a:endParaRPr kumimoji="0" lang="ja-JP" altLang="en-US" sz="2000" dirty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19238" y="5818610"/>
            <a:ext cx="1231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smtClean="0">
                <a:solidFill>
                  <a:srgbClr val="FFFFFF"/>
                </a:solidFill>
                <a:latin typeface="+mj-lt"/>
              </a:rPr>
              <a:t>linear chain</a:t>
            </a:r>
            <a:endParaRPr lang="ja-JP" altLang="en-US" dirty="0">
              <a:latin typeface="+mj-lt"/>
            </a:endParaRPr>
          </a:p>
        </p:txBody>
      </p:sp>
      <p:sp>
        <p:nvSpPr>
          <p:cNvPr id="165" name="Oval 78"/>
          <p:cNvSpPr>
            <a:spLocks noChangeArrowheads="1"/>
          </p:cNvSpPr>
          <p:nvPr/>
        </p:nvSpPr>
        <p:spPr bwMode="auto">
          <a:xfrm>
            <a:off x="7158929" y="2663515"/>
            <a:ext cx="611630" cy="621906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6" name="Oval 78"/>
          <p:cNvSpPr>
            <a:spLocks noChangeArrowheads="1"/>
          </p:cNvSpPr>
          <p:nvPr/>
        </p:nvSpPr>
        <p:spPr bwMode="auto">
          <a:xfrm>
            <a:off x="7231808" y="4163921"/>
            <a:ext cx="611630" cy="621906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167" name="Group 194"/>
          <p:cNvGrpSpPr>
            <a:grpSpLocks noChangeAspect="1"/>
          </p:cNvGrpSpPr>
          <p:nvPr/>
        </p:nvGrpSpPr>
        <p:grpSpPr bwMode="auto">
          <a:xfrm>
            <a:off x="8055452" y="2828735"/>
            <a:ext cx="352425" cy="354012"/>
            <a:chOff x="2063" y="2840"/>
            <a:chExt cx="227" cy="227"/>
          </a:xfrm>
        </p:grpSpPr>
        <p:sp>
          <p:nvSpPr>
            <p:cNvPr id="168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69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0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1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2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73" name="Group 194"/>
          <p:cNvGrpSpPr>
            <a:grpSpLocks noChangeAspect="1"/>
          </p:cNvGrpSpPr>
          <p:nvPr/>
        </p:nvGrpSpPr>
        <p:grpSpPr bwMode="auto">
          <a:xfrm>
            <a:off x="8000451" y="4289673"/>
            <a:ext cx="352425" cy="354012"/>
            <a:chOff x="2063" y="2840"/>
            <a:chExt cx="227" cy="227"/>
          </a:xfrm>
        </p:grpSpPr>
        <p:sp>
          <p:nvSpPr>
            <p:cNvPr id="174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5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2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3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4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 rot="1852623">
            <a:off x="5874752" y="5635778"/>
            <a:ext cx="1445613" cy="752182"/>
            <a:chOff x="6889907" y="889529"/>
            <a:chExt cx="1445613" cy="752182"/>
          </a:xfrm>
        </p:grpSpPr>
        <p:sp>
          <p:nvSpPr>
            <p:cNvPr id="196" name="Oval 107"/>
            <p:cNvSpPr>
              <a:spLocks noChangeArrowheads="1"/>
            </p:cNvSpPr>
            <p:nvPr/>
          </p:nvSpPr>
          <p:spPr bwMode="auto">
            <a:xfrm rot="19778664">
              <a:off x="6889907" y="1012274"/>
              <a:ext cx="1445613" cy="513459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57" name="Group 194"/>
            <p:cNvGrpSpPr>
              <a:grpSpLocks noChangeAspect="1"/>
            </p:cNvGrpSpPr>
            <p:nvPr/>
          </p:nvGrpSpPr>
          <p:grpSpPr bwMode="auto">
            <a:xfrm>
              <a:off x="7788703" y="889529"/>
              <a:ext cx="352425" cy="354012"/>
              <a:chOff x="2063" y="2840"/>
              <a:chExt cx="227" cy="227"/>
            </a:xfrm>
          </p:grpSpPr>
          <p:sp>
            <p:nvSpPr>
              <p:cNvPr id="158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59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62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6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77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178" name="Group 194"/>
            <p:cNvGrpSpPr>
              <a:grpSpLocks noChangeAspect="1"/>
            </p:cNvGrpSpPr>
            <p:nvPr/>
          </p:nvGrpSpPr>
          <p:grpSpPr bwMode="auto">
            <a:xfrm>
              <a:off x="7424486" y="1074616"/>
              <a:ext cx="352425" cy="354012"/>
              <a:chOff x="2063" y="2840"/>
              <a:chExt cx="227" cy="227"/>
            </a:xfrm>
          </p:grpSpPr>
          <p:sp>
            <p:nvSpPr>
              <p:cNvPr id="179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0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1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5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6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grpSp>
          <p:nvGrpSpPr>
            <p:cNvPr id="187" name="Group 194"/>
            <p:cNvGrpSpPr>
              <a:grpSpLocks noChangeAspect="1"/>
            </p:cNvGrpSpPr>
            <p:nvPr/>
          </p:nvGrpSpPr>
          <p:grpSpPr bwMode="auto">
            <a:xfrm>
              <a:off x="7058695" y="1287699"/>
              <a:ext cx="352425" cy="354012"/>
              <a:chOff x="2063" y="2840"/>
              <a:chExt cx="227" cy="227"/>
            </a:xfrm>
          </p:grpSpPr>
          <p:sp>
            <p:nvSpPr>
              <p:cNvPr id="188" name="Oval 195"/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89" name="Oval 196"/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90" name="Oval 197"/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91" name="Oval 198"/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</a:pPr>
                <a:endParaRPr lang="en-US" altLang="ja-JP" sz="2000" b="1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195" name="Oval 199"/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ja-JP" sz="2800" b="1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</p:grpSp>
      <p:sp>
        <p:nvSpPr>
          <p:cNvPr id="197" name="Oval 107"/>
          <p:cNvSpPr>
            <a:spLocks noChangeArrowheads="1"/>
          </p:cNvSpPr>
          <p:nvPr/>
        </p:nvSpPr>
        <p:spPr bwMode="auto">
          <a:xfrm>
            <a:off x="3906467" y="2590591"/>
            <a:ext cx="1370204" cy="914517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8" name="Oval 78"/>
          <p:cNvSpPr>
            <a:spLocks noChangeArrowheads="1"/>
          </p:cNvSpPr>
          <p:nvPr/>
        </p:nvSpPr>
        <p:spPr bwMode="auto">
          <a:xfrm>
            <a:off x="4118128" y="2745786"/>
            <a:ext cx="611630" cy="621906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199" name="Group 194"/>
          <p:cNvGrpSpPr>
            <a:grpSpLocks noChangeAspect="1"/>
          </p:cNvGrpSpPr>
          <p:nvPr/>
        </p:nvGrpSpPr>
        <p:grpSpPr bwMode="auto">
          <a:xfrm>
            <a:off x="4702930" y="2875373"/>
            <a:ext cx="352425" cy="354012"/>
            <a:chOff x="2063" y="2840"/>
            <a:chExt cx="227" cy="227"/>
          </a:xfrm>
        </p:grpSpPr>
        <p:sp>
          <p:nvSpPr>
            <p:cNvPr id="200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1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2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3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4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05" name="Group 194"/>
          <p:cNvGrpSpPr>
            <a:grpSpLocks noChangeAspect="1"/>
          </p:cNvGrpSpPr>
          <p:nvPr/>
        </p:nvGrpSpPr>
        <p:grpSpPr bwMode="auto">
          <a:xfrm>
            <a:off x="392347" y="5016622"/>
            <a:ext cx="352425" cy="354012"/>
            <a:chOff x="2063" y="2840"/>
            <a:chExt cx="227" cy="227"/>
          </a:xfrm>
        </p:grpSpPr>
        <p:sp>
          <p:nvSpPr>
            <p:cNvPr id="206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8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1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4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5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16" name="Group 194"/>
          <p:cNvGrpSpPr>
            <a:grpSpLocks noChangeAspect="1"/>
          </p:cNvGrpSpPr>
          <p:nvPr/>
        </p:nvGrpSpPr>
        <p:grpSpPr bwMode="auto">
          <a:xfrm>
            <a:off x="258679" y="5271119"/>
            <a:ext cx="352425" cy="354012"/>
            <a:chOff x="2063" y="2840"/>
            <a:chExt cx="227" cy="227"/>
          </a:xfrm>
        </p:grpSpPr>
        <p:sp>
          <p:nvSpPr>
            <p:cNvPr id="217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8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19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0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1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222" name="Group 194"/>
          <p:cNvGrpSpPr>
            <a:grpSpLocks noChangeAspect="1"/>
          </p:cNvGrpSpPr>
          <p:nvPr/>
        </p:nvGrpSpPr>
        <p:grpSpPr bwMode="auto">
          <a:xfrm>
            <a:off x="529903" y="5263710"/>
            <a:ext cx="352425" cy="354012"/>
            <a:chOff x="2063" y="2840"/>
            <a:chExt cx="227" cy="227"/>
          </a:xfrm>
        </p:grpSpPr>
        <p:sp>
          <p:nvSpPr>
            <p:cNvPr id="223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4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5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6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27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234" name="Oval 78"/>
          <p:cNvSpPr>
            <a:spLocks noChangeArrowheads="1"/>
          </p:cNvSpPr>
          <p:nvPr/>
        </p:nvSpPr>
        <p:spPr bwMode="auto">
          <a:xfrm>
            <a:off x="536031" y="2730894"/>
            <a:ext cx="611630" cy="621906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35" name="Group 194"/>
          <p:cNvGrpSpPr>
            <a:grpSpLocks noChangeAspect="1"/>
          </p:cNvGrpSpPr>
          <p:nvPr/>
        </p:nvGrpSpPr>
        <p:grpSpPr bwMode="auto">
          <a:xfrm>
            <a:off x="1060402" y="2853926"/>
            <a:ext cx="352425" cy="354012"/>
            <a:chOff x="2063" y="2840"/>
            <a:chExt cx="227" cy="227"/>
          </a:xfrm>
        </p:grpSpPr>
        <p:sp>
          <p:nvSpPr>
            <p:cNvPr id="237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8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9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0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1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376407" y="1533495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err="1" smtClean="0">
                <a:solidFill>
                  <a:srgbClr val="FFFFFF"/>
                </a:solidFill>
                <a:latin typeface="+mj-lt"/>
              </a:rPr>
              <a:t>gs</a:t>
            </a:r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 cluster</a:t>
            </a:r>
          </a:p>
          <a:p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correlation</a:t>
            </a:r>
            <a:endParaRPr lang="en-US" altLang="ja-JP" dirty="0"/>
          </a:p>
        </p:txBody>
      </p:sp>
      <p:sp>
        <p:nvSpPr>
          <p:cNvPr id="242" name="Oval 107"/>
          <p:cNvSpPr>
            <a:spLocks noChangeArrowheads="1"/>
          </p:cNvSpPr>
          <p:nvPr/>
        </p:nvSpPr>
        <p:spPr bwMode="auto">
          <a:xfrm>
            <a:off x="2038082" y="2603751"/>
            <a:ext cx="856386" cy="853551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3" name="Oval 78"/>
          <p:cNvSpPr>
            <a:spLocks noChangeArrowheads="1"/>
          </p:cNvSpPr>
          <p:nvPr/>
        </p:nvSpPr>
        <p:spPr bwMode="auto">
          <a:xfrm>
            <a:off x="2043959" y="2703875"/>
            <a:ext cx="611630" cy="621906"/>
          </a:xfrm>
          <a:prstGeom prst="ellipse">
            <a:avLst/>
          </a:prstGeom>
          <a:gradFill rotWithShape="1">
            <a:gsLst>
              <a:gs pos="0">
                <a:srgbClr val="CC99FF">
                  <a:alpha val="75999"/>
                </a:srgbClr>
              </a:gs>
              <a:gs pos="100000">
                <a:srgbClr val="CC99FF">
                  <a:gamma/>
                  <a:shade val="78824"/>
                  <a:invGamma/>
                  <a:alpha val="7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44" name="Group 194"/>
          <p:cNvGrpSpPr>
            <a:grpSpLocks noChangeAspect="1"/>
          </p:cNvGrpSpPr>
          <p:nvPr/>
        </p:nvGrpSpPr>
        <p:grpSpPr bwMode="auto">
          <a:xfrm>
            <a:off x="2425695" y="2826907"/>
            <a:ext cx="352425" cy="354012"/>
            <a:chOff x="2063" y="2840"/>
            <a:chExt cx="227" cy="227"/>
          </a:xfrm>
        </p:grpSpPr>
        <p:sp>
          <p:nvSpPr>
            <p:cNvPr id="245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6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7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8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49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295" name="Oval 107"/>
          <p:cNvSpPr>
            <a:spLocks noChangeArrowheads="1"/>
          </p:cNvSpPr>
          <p:nvPr/>
        </p:nvSpPr>
        <p:spPr bwMode="auto">
          <a:xfrm>
            <a:off x="1997502" y="5526919"/>
            <a:ext cx="856386" cy="853551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63" name="グループ化 262"/>
          <p:cNvGrpSpPr/>
          <p:nvPr/>
        </p:nvGrpSpPr>
        <p:grpSpPr>
          <a:xfrm>
            <a:off x="2097507" y="5617089"/>
            <a:ext cx="676455" cy="680201"/>
            <a:chOff x="187927" y="4082590"/>
            <a:chExt cx="676455" cy="680201"/>
          </a:xfrm>
        </p:grpSpPr>
        <p:sp>
          <p:nvSpPr>
            <p:cNvPr id="282" name="Oval 185"/>
            <p:cNvSpPr>
              <a:spLocks noChangeAspect="1" noChangeArrowheads="1"/>
            </p:cNvSpPr>
            <p:nvPr/>
          </p:nvSpPr>
          <p:spPr bwMode="auto">
            <a:xfrm>
              <a:off x="187927" y="4082590"/>
              <a:ext cx="676455" cy="680201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20000"/>
                  </a:srgbClr>
                </a:gs>
                <a:gs pos="100000">
                  <a:srgbClr val="CC99FF">
                    <a:alpha val="35001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283" name="Oval 173"/>
            <p:cNvSpPr>
              <a:spLocks noChangeAspect="1" noChangeArrowheads="1"/>
            </p:cNvSpPr>
            <p:nvPr/>
          </p:nvSpPr>
          <p:spPr bwMode="auto">
            <a:xfrm>
              <a:off x="511932" y="4566836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4" name="Oval 174"/>
            <p:cNvSpPr>
              <a:spLocks noChangeAspect="1" noChangeArrowheads="1"/>
            </p:cNvSpPr>
            <p:nvPr/>
          </p:nvSpPr>
          <p:spPr bwMode="auto">
            <a:xfrm>
              <a:off x="566706" y="4158889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5" name="Oval 175"/>
            <p:cNvSpPr>
              <a:spLocks noChangeAspect="1" noChangeArrowheads="1"/>
            </p:cNvSpPr>
            <p:nvPr/>
          </p:nvSpPr>
          <p:spPr bwMode="auto">
            <a:xfrm>
              <a:off x="249995" y="4448681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6" name="Oval 176"/>
            <p:cNvSpPr>
              <a:spLocks noChangeAspect="1" noChangeArrowheads="1"/>
            </p:cNvSpPr>
            <p:nvPr/>
          </p:nvSpPr>
          <p:spPr bwMode="auto">
            <a:xfrm>
              <a:off x="313495" y="4521706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7" name="Oval 177"/>
            <p:cNvSpPr>
              <a:spLocks noChangeAspect="1" noChangeArrowheads="1"/>
            </p:cNvSpPr>
            <p:nvPr/>
          </p:nvSpPr>
          <p:spPr bwMode="auto">
            <a:xfrm>
              <a:off x="376116" y="4333807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8" name="Oval 178"/>
            <p:cNvSpPr>
              <a:spLocks noChangeAspect="1" noChangeArrowheads="1"/>
            </p:cNvSpPr>
            <p:nvPr/>
          </p:nvSpPr>
          <p:spPr bwMode="auto">
            <a:xfrm>
              <a:off x="660312" y="4530324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9" name="Oval 179"/>
            <p:cNvSpPr>
              <a:spLocks noChangeAspect="1" noChangeArrowheads="1"/>
            </p:cNvSpPr>
            <p:nvPr/>
          </p:nvSpPr>
          <p:spPr bwMode="auto">
            <a:xfrm>
              <a:off x="701587" y="4277231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0" name="Oval 180"/>
            <p:cNvSpPr>
              <a:spLocks noChangeAspect="1" noChangeArrowheads="1"/>
            </p:cNvSpPr>
            <p:nvPr/>
          </p:nvSpPr>
          <p:spPr bwMode="auto">
            <a:xfrm>
              <a:off x="384932" y="4161343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1" name="Oval 181"/>
            <p:cNvSpPr>
              <a:spLocks noChangeAspect="1" noChangeArrowheads="1"/>
            </p:cNvSpPr>
            <p:nvPr/>
          </p:nvSpPr>
          <p:spPr bwMode="auto">
            <a:xfrm>
              <a:off x="412680" y="4427236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2" name="Oval 182"/>
            <p:cNvSpPr>
              <a:spLocks noChangeAspect="1" noChangeArrowheads="1"/>
            </p:cNvSpPr>
            <p:nvPr/>
          </p:nvSpPr>
          <p:spPr bwMode="auto">
            <a:xfrm>
              <a:off x="558712" y="4374620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3" name="Oval 183"/>
            <p:cNvSpPr>
              <a:spLocks noChangeAspect="1" noChangeArrowheads="1"/>
            </p:cNvSpPr>
            <p:nvPr/>
          </p:nvSpPr>
          <p:spPr bwMode="auto">
            <a:xfrm>
              <a:off x="242057" y="4232781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4" name="Oval 184"/>
            <p:cNvSpPr>
              <a:spLocks noChangeAspect="1" noChangeArrowheads="1"/>
            </p:cNvSpPr>
            <p:nvPr/>
          </p:nvSpPr>
          <p:spPr bwMode="auto">
            <a:xfrm>
              <a:off x="431678" y="4619723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296" name="正方形/長方形 295"/>
          <p:cNvSpPr/>
          <p:nvPr/>
        </p:nvSpPr>
        <p:spPr>
          <a:xfrm>
            <a:off x="1990903" y="1510036"/>
            <a:ext cx="1351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cluster</a:t>
            </a:r>
          </a:p>
          <a:p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weakening/</a:t>
            </a:r>
          </a:p>
          <a:p>
            <a:r>
              <a:rPr lang="en-US" altLang="ja-JP" dirty="0" smtClean="0"/>
              <a:t>melting</a:t>
            </a:r>
            <a:endParaRPr lang="ja-JP" altLang="en-US" dirty="0"/>
          </a:p>
        </p:txBody>
      </p:sp>
      <p:sp>
        <p:nvSpPr>
          <p:cNvPr id="297" name="正方形/長方形 296"/>
          <p:cNvSpPr/>
          <p:nvPr/>
        </p:nvSpPr>
        <p:spPr>
          <a:xfrm>
            <a:off x="3838307" y="1544885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Clustering</a:t>
            </a:r>
          </a:p>
          <a:p>
            <a:r>
              <a:rPr kumimoji="0" lang="en-US" altLang="ja-JP" dirty="0">
                <a:solidFill>
                  <a:srgbClr val="FFFFFF"/>
                </a:solidFill>
                <a:latin typeface="+mj-lt"/>
              </a:rPr>
              <a:t>i</a:t>
            </a:r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n deformed</a:t>
            </a:r>
          </a:p>
          <a:p>
            <a:r>
              <a:rPr kumimoji="0" lang="en-US" altLang="ja-JP" smtClean="0">
                <a:solidFill>
                  <a:srgbClr val="FFFFFF"/>
                </a:solidFill>
                <a:latin typeface="+mj-lt"/>
              </a:rPr>
              <a:t>Neutron </a:t>
            </a:r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density</a:t>
            </a:r>
            <a:endParaRPr lang="ja-JP" altLang="en-US" dirty="0"/>
          </a:p>
        </p:txBody>
      </p:sp>
      <p:sp>
        <p:nvSpPr>
          <p:cNvPr id="316" name="Oval 107"/>
          <p:cNvSpPr>
            <a:spLocks noChangeArrowheads="1"/>
          </p:cNvSpPr>
          <p:nvPr/>
        </p:nvSpPr>
        <p:spPr bwMode="auto">
          <a:xfrm>
            <a:off x="3929394" y="5564606"/>
            <a:ext cx="856386" cy="853551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98" name="Group 194"/>
          <p:cNvGrpSpPr>
            <a:grpSpLocks noChangeAspect="1"/>
          </p:cNvGrpSpPr>
          <p:nvPr/>
        </p:nvGrpSpPr>
        <p:grpSpPr bwMode="auto">
          <a:xfrm>
            <a:off x="4191000" y="5583869"/>
            <a:ext cx="352425" cy="354012"/>
            <a:chOff x="2063" y="2840"/>
            <a:chExt cx="227" cy="227"/>
          </a:xfrm>
        </p:grpSpPr>
        <p:sp>
          <p:nvSpPr>
            <p:cNvPr id="299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0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1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2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3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304" name="Group 194"/>
          <p:cNvGrpSpPr>
            <a:grpSpLocks noChangeAspect="1"/>
          </p:cNvGrpSpPr>
          <p:nvPr/>
        </p:nvGrpSpPr>
        <p:grpSpPr bwMode="auto">
          <a:xfrm>
            <a:off x="3976769" y="5932718"/>
            <a:ext cx="352425" cy="354012"/>
            <a:chOff x="2063" y="2840"/>
            <a:chExt cx="227" cy="227"/>
          </a:xfrm>
        </p:grpSpPr>
        <p:sp>
          <p:nvSpPr>
            <p:cNvPr id="305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6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7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8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09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310" name="Group 194"/>
          <p:cNvGrpSpPr>
            <a:grpSpLocks noChangeAspect="1"/>
          </p:cNvGrpSpPr>
          <p:nvPr/>
        </p:nvGrpSpPr>
        <p:grpSpPr bwMode="auto">
          <a:xfrm>
            <a:off x="4391225" y="5934934"/>
            <a:ext cx="352425" cy="354012"/>
            <a:chOff x="2063" y="2840"/>
            <a:chExt cx="227" cy="227"/>
          </a:xfrm>
        </p:grpSpPr>
        <p:sp>
          <p:nvSpPr>
            <p:cNvPr id="311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12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13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14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15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7535172" y="613545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>
                <a:latin typeface="+mj-lt"/>
              </a:rPr>
              <a:t>i</a:t>
            </a:r>
            <a:r>
              <a:rPr kumimoji="0" lang="en-US" altLang="ja-JP" dirty="0" smtClean="0">
                <a:latin typeface="+mj-lt"/>
              </a:rPr>
              <a:t>n C*</a:t>
            </a:r>
            <a:endParaRPr lang="ja-JP" altLang="en-US" dirty="0"/>
          </a:p>
        </p:txBody>
      </p:sp>
      <p:sp>
        <p:nvSpPr>
          <p:cNvPr id="319" name="正方形/長方形 318"/>
          <p:cNvSpPr/>
          <p:nvPr/>
        </p:nvSpPr>
        <p:spPr>
          <a:xfrm>
            <a:off x="3441990" y="3768716"/>
            <a:ext cx="3183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en-US" altLang="ja-JP" sz="2000" dirty="0">
                <a:solidFill>
                  <a:srgbClr val="FFFFFF"/>
                </a:solidFill>
                <a:latin typeface="+mj-lt"/>
              </a:rPr>
              <a:t>n-skin suppression</a:t>
            </a:r>
            <a:endParaRPr lang="ja-JP" alt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en-US" altLang="ja-JP" sz="2000" dirty="0">
                <a:solidFill>
                  <a:srgbClr val="FFFFFF"/>
                </a:solidFill>
                <a:latin typeface="+mj-lt"/>
              </a:rPr>
              <a:t>large </a:t>
            </a:r>
            <a:r>
              <a:rPr kumimoji="0" lang="en-US" altLang="ja-JP" sz="2000" dirty="0" smtClean="0">
                <a:solidFill>
                  <a:srgbClr val="FFFFFF"/>
                </a:solidFill>
                <a:latin typeface="+mj-lt"/>
              </a:rPr>
              <a:t>deformation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0" lang="en-US" altLang="ja-JP" sz="2000" dirty="0">
                <a:solidFill>
                  <a:srgbClr val="FFFFFF"/>
                </a:solidFill>
                <a:latin typeface="+mj-lt"/>
              </a:rPr>
              <a:t>b</a:t>
            </a:r>
            <a:r>
              <a:rPr kumimoji="0" lang="en-US" altLang="ja-JP" sz="2000" dirty="0" smtClean="0">
                <a:solidFill>
                  <a:srgbClr val="FFFFFF"/>
                </a:solidFill>
                <a:latin typeface="+mj-lt"/>
              </a:rPr>
              <a:t>reaking of magic number N=8, N=20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92275" y="4169245"/>
            <a:ext cx="86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>
                <a:solidFill>
                  <a:srgbClr val="FFFFFF"/>
                </a:solidFill>
                <a:latin typeface="+mj-lt"/>
              </a:rPr>
              <a:t>stable </a:t>
            </a:r>
            <a:endParaRPr kumimoji="0" lang="en-US" altLang="ja-JP" dirty="0" smtClean="0">
              <a:solidFill>
                <a:srgbClr val="FFFFFF"/>
              </a:solidFill>
              <a:latin typeface="+mj-lt"/>
            </a:endParaRPr>
          </a:p>
          <a:p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nuclei</a:t>
            </a:r>
            <a:endParaRPr kumimoji="0" lang="en-US" altLang="ja-JP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1862342" y="4155163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n-rich </a:t>
            </a:r>
          </a:p>
          <a:p>
            <a:r>
              <a:rPr kumimoji="0" lang="en-US" altLang="ja-JP" dirty="0" smtClean="0">
                <a:solidFill>
                  <a:srgbClr val="FFFFFF"/>
                </a:solidFill>
                <a:latin typeface="+mj-lt"/>
              </a:rPr>
              <a:t>nuclei</a:t>
            </a:r>
            <a:endParaRPr kumimoji="0" lang="en-US" altLang="ja-JP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5" name="左カーブ矢印 134"/>
          <p:cNvSpPr/>
          <p:nvPr/>
        </p:nvSpPr>
        <p:spPr>
          <a:xfrm rot="5400000" flipV="1">
            <a:off x="1463630" y="3015783"/>
            <a:ext cx="474364" cy="1603354"/>
          </a:xfrm>
          <a:prstGeom prst="curvedLeftArrow">
            <a:avLst>
              <a:gd name="adj1" fmla="val 30420"/>
              <a:gd name="adj2" fmla="val 78373"/>
              <a:gd name="adj3" fmla="val 38333"/>
            </a:avLst>
          </a:prstGeom>
          <a:solidFill>
            <a:srgbClr val="BBE0E3"/>
          </a:solidFill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37" name="Group 194"/>
          <p:cNvGrpSpPr>
            <a:grpSpLocks noChangeAspect="1"/>
          </p:cNvGrpSpPr>
          <p:nvPr/>
        </p:nvGrpSpPr>
        <p:grpSpPr bwMode="auto">
          <a:xfrm>
            <a:off x="913501" y="5859039"/>
            <a:ext cx="352425" cy="354012"/>
            <a:chOff x="2063" y="2840"/>
            <a:chExt cx="227" cy="227"/>
          </a:xfrm>
        </p:grpSpPr>
        <p:sp>
          <p:nvSpPr>
            <p:cNvPr id="138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9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0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1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2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43" name="Group 194"/>
          <p:cNvGrpSpPr>
            <a:grpSpLocks noChangeAspect="1"/>
          </p:cNvGrpSpPr>
          <p:nvPr/>
        </p:nvGrpSpPr>
        <p:grpSpPr bwMode="auto">
          <a:xfrm>
            <a:off x="687352" y="6238783"/>
            <a:ext cx="352425" cy="354012"/>
            <a:chOff x="2063" y="2840"/>
            <a:chExt cx="227" cy="227"/>
          </a:xfrm>
        </p:grpSpPr>
        <p:sp>
          <p:nvSpPr>
            <p:cNvPr id="144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5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6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7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48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149" name="Group 194"/>
          <p:cNvGrpSpPr>
            <a:grpSpLocks noChangeAspect="1"/>
          </p:cNvGrpSpPr>
          <p:nvPr/>
        </p:nvGrpSpPr>
        <p:grpSpPr bwMode="auto">
          <a:xfrm>
            <a:off x="1096244" y="6258991"/>
            <a:ext cx="352425" cy="354012"/>
            <a:chOff x="2063" y="2840"/>
            <a:chExt cx="227" cy="227"/>
          </a:xfrm>
        </p:grpSpPr>
        <p:sp>
          <p:nvSpPr>
            <p:cNvPr id="150" name="Oval 195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1" name="Oval 196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4" name="Oval 197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5" name="Oval 198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6" name="Oval 199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solidFill>
                  <a:srgbClr val="FFFF99"/>
                </a:solidFill>
                <a:latin typeface="+mj-lt"/>
              </a:endParaRPr>
            </a:p>
          </p:txBody>
        </p:sp>
      </p:grpSp>
      <p:sp>
        <p:nvSpPr>
          <p:cNvPr id="161" name="正方形/長方形 160"/>
          <p:cNvSpPr/>
          <p:nvPr/>
        </p:nvSpPr>
        <p:spPr>
          <a:xfrm>
            <a:off x="525580" y="5522419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600" dirty="0" smtClean="0">
                <a:solidFill>
                  <a:srgbClr val="FFFFFF"/>
                </a:solidFill>
                <a:latin typeface="+mj-lt"/>
              </a:rPr>
              <a:t>cluster gas</a:t>
            </a:r>
            <a:endParaRPr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57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Line 145"/>
          <p:cNvSpPr>
            <a:spLocks noChangeShapeType="1"/>
          </p:cNvSpPr>
          <p:nvPr/>
        </p:nvSpPr>
        <p:spPr bwMode="auto">
          <a:xfrm>
            <a:off x="6706477" y="3020578"/>
            <a:ext cx="1115815" cy="4170"/>
          </a:xfrm>
          <a:prstGeom prst="line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" name="Oval 109"/>
          <p:cNvSpPr>
            <a:spLocks noChangeAspect="1" noChangeArrowheads="1"/>
          </p:cNvSpPr>
          <p:nvPr/>
        </p:nvSpPr>
        <p:spPr bwMode="auto">
          <a:xfrm>
            <a:off x="5923584" y="4038600"/>
            <a:ext cx="756000" cy="756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baseline="30000" dirty="0">
                <a:solidFill>
                  <a:srgbClr val="FFFF00"/>
                </a:solidFill>
                <a:latin typeface="Times New Roman" pitchFamily="18" charset="0"/>
              </a:rPr>
              <a:t>16</a:t>
            </a:r>
            <a:r>
              <a:rPr lang="en-US" altLang="ja-JP" sz="2400" b="1" dirty="0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Roles of </a:t>
            </a:r>
            <a:r>
              <a:rPr lang="en-US" altLang="ja-JP" sz="3600" dirty="0" smtClean="0"/>
              <a:t>excess neutrons</a:t>
            </a:r>
            <a:br>
              <a:rPr lang="en-US" altLang="ja-JP" sz="3600" dirty="0" smtClean="0"/>
            </a:br>
            <a:r>
              <a:rPr lang="en-US" altLang="ja-JP" sz="3600" dirty="0" smtClean="0"/>
              <a:t>in cluster structures of n-rich nuclei</a:t>
            </a:r>
            <a:endParaRPr kumimoji="1" lang="ja-JP" altLang="en-US" sz="3600" dirty="0"/>
          </a:p>
        </p:txBody>
      </p:sp>
      <p:sp>
        <p:nvSpPr>
          <p:cNvPr id="197" name="Oval 29"/>
          <p:cNvSpPr>
            <a:spLocks noChangeAspect="1" noChangeArrowheads="1"/>
          </p:cNvSpPr>
          <p:nvPr/>
        </p:nvSpPr>
        <p:spPr bwMode="auto">
          <a:xfrm>
            <a:off x="6081994" y="5247192"/>
            <a:ext cx="1085189" cy="904267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8" name="AutoShape 40"/>
          <p:cNvSpPr>
            <a:spLocks noChangeArrowheads="1"/>
          </p:cNvSpPr>
          <p:nvPr/>
        </p:nvSpPr>
        <p:spPr bwMode="auto">
          <a:xfrm>
            <a:off x="377665" y="1420813"/>
            <a:ext cx="4680621" cy="5362146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kumimoji="0" lang="ja-JP" altLang="en-US">
              <a:solidFill>
                <a:schemeClr val="bg2"/>
              </a:solidFill>
            </a:endParaRPr>
          </a:p>
        </p:txBody>
      </p:sp>
      <p:sp>
        <p:nvSpPr>
          <p:cNvPr id="199" name="Text Box 26"/>
          <p:cNvSpPr txBox="1">
            <a:spLocks noChangeArrowheads="1"/>
          </p:cNvSpPr>
          <p:nvPr/>
        </p:nvSpPr>
        <p:spPr bwMode="auto">
          <a:xfrm>
            <a:off x="5526087" y="6172200"/>
            <a:ext cx="3313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3200" dirty="0">
                <a:latin typeface="+mj-lt"/>
              </a:rPr>
              <a:t>Ne, </a:t>
            </a:r>
            <a:r>
              <a:rPr kumimoji="0" lang="en-US" altLang="ja-JP" sz="3200" dirty="0" smtClean="0">
                <a:latin typeface="+mj-lt"/>
              </a:rPr>
              <a:t>F, O </a:t>
            </a:r>
            <a:r>
              <a:rPr kumimoji="0" lang="en-US" altLang="ja-JP" sz="3200" dirty="0">
                <a:latin typeface="+mj-lt"/>
              </a:rPr>
              <a:t>isotopes</a:t>
            </a:r>
          </a:p>
        </p:txBody>
      </p:sp>
      <p:sp>
        <p:nvSpPr>
          <p:cNvPr id="200" name="Oval 29"/>
          <p:cNvSpPr>
            <a:spLocks noChangeAspect="1" noChangeArrowheads="1"/>
          </p:cNvSpPr>
          <p:nvPr/>
        </p:nvSpPr>
        <p:spPr bwMode="auto">
          <a:xfrm>
            <a:off x="1229995" y="5377839"/>
            <a:ext cx="829502" cy="820345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1" name="Oval 30"/>
          <p:cNvSpPr>
            <a:spLocks noChangeAspect="1" noChangeArrowheads="1"/>
          </p:cNvSpPr>
          <p:nvPr/>
        </p:nvSpPr>
        <p:spPr bwMode="auto">
          <a:xfrm>
            <a:off x="1286635" y="5586361"/>
            <a:ext cx="423863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2" name="Oval 31"/>
          <p:cNvSpPr>
            <a:spLocks noChangeAspect="1" noChangeArrowheads="1"/>
          </p:cNvSpPr>
          <p:nvPr/>
        </p:nvSpPr>
        <p:spPr bwMode="auto">
          <a:xfrm>
            <a:off x="1556665" y="5586361"/>
            <a:ext cx="425450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3" name="Rectangle 38"/>
          <p:cNvSpPr>
            <a:spLocks noChangeArrowheads="1"/>
          </p:cNvSpPr>
          <p:nvPr/>
        </p:nvSpPr>
        <p:spPr bwMode="auto">
          <a:xfrm>
            <a:off x="2148658" y="1766148"/>
            <a:ext cx="31286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Seya, Von </a:t>
            </a:r>
            <a:r>
              <a:rPr kumimoji="0" lang="en-US" altLang="ja-JP" sz="14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Oerzten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,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Descouvemont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</a:t>
            </a:r>
          </a:p>
          <a:p>
            <a:r>
              <a:rPr kumimoji="0" lang="en-US" altLang="ja-JP" sz="14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Itagaki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et al.,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Dote et al.,  K-E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al. </a:t>
            </a:r>
          </a:p>
          <a:p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Arai et al., M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. Ito et al.</a:t>
            </a:r>
          </a:p>
        </p:txBody>
      </p:sp>
      <p:sp>
        <p:nvSpPr>
          <p:cNvPr id="205" name="Oval 111"/>
          <p:cNvSpPr>
            <a:spLocks noChangeAspect="1" noChangeArrowheads="1"/>
          </p:cNvSpPr>
          <p:nvPr/>
        </p:nvSpPr>
        <p:spPr bwMode="auto">
          <a:xfrm>
            <a:off x="5710148" y="4240558"/>
            <a:ext cx="1672911" cy="39171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" name="Oval 112"/>
          <p:cNvSpPr>
            <a:spLocks noChangeAspect="1" noChangeArrowheads="1"/>
          </p:cNvSpPr>
          <p:nvPr/>
        </p:nvSpPr>
        <p:spPr bwMode="auto">
          <a:xfrm>
            <a:off x="7238007" y="4308650"/>
            <a:ext cx="214313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8" name="Oval 113"/>
          <p:cNvSpPr>
            <a:spLocks noChangeAspect="1" noChangeArrowheads="1"/>
          </p:cNvSpPr>
          <p:nvPr/>
        </p:nvSpPr>
        <p:spPr bwMode="auto">
          <a:xfrm>
            <a:off x="5667607" y="4328467"/>
            <a:ext cx="214313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1" name="Rectangle 115"/>
          <p:cNvSpPr>
            <a:spLocks noChangeArrowheads="1"/>
          </p:cNvSpPr>
          <p:nvPr/>
        </p:nvSpPr>
        <p:spPr bwMode="auto">
          <a:xfrm>
            <a:off x="1644746" y="6141379"/>
            <a:ext cx="2326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3200" dirty="0" smtClean="0">
                <a:latin typeface="+mj-lt"/>
              </a:rPr>
              <a:t>Be isotopes</a:t>
            </a:r>
            <a:endParaRPr kumimoji="0" lang="en-US" altLang="ja-JP" sz="3200" dirty="0">
              <a:latin typeface="+mj-lt"/>
            </a:endParaRPr>
          </a:p>
        </p:txBody>
      </p:sp>
      <p:sp>
        <p:nvSpPr>
          <p:cNvPr id="214" name="Oval 29"/>
          <p:cNvSpPr>
            <a:spLocks noChangeAspect="1" noChangeArrowheads="1"/>
          </p:cNvSpPr>
          <p:nvPr/>
        </p:nvSpPr>
        <p:spPr bwMode="auto">
          <a:xfrm>
            <a:off x="966908" y="4353699"/>
            <a:ext cx="1393257" cy="4254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" name="Oval 30"/>
          <p:cNvSpPr>
            <a:spLocks noChangeAspect="1" noChangeArrowheads="1"/>
          </p:cNvSpPr>
          <p:nvPr/>
        </p:nvSpPr>
        <p:spPr bwMode="auto">
          <a:xfrm>
            <a:off x="1134885" y="4348144"/>
            <a:ext cx="423863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6" name="Oval 31"/>
          <p:cNvSpPr>
            <a:spLocks noChangeAspect="1" noChangeArrowheads="1"/>
          </p:cNvSpPr>
          <p:nvPr/>
        </p:nvSpPr>
        <p:spPr bwMode="auto">
          <a:xfrm>
            <a:off x="1822003" y="4348144"/>
            <a:ext cx="425450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7" name="Oval 36"/>
          <p:cNvSpPr>
            <a:spLocks noChangeAspect="1" noChangeArrowheads="1"/>
          </p:cNvSpPr>
          <p:nvPr/>
        </p:nvSpPr>
        <p:spPr bwMode="auto">
          <a:xfrm>
            <a:off x="836585" y="4433260"/>
            <a:ext cx="214312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8" name="Oval 37"/>
          <p:cNvSpPr>
            <a:spLocks noChangeAspect="1" noChangeArrowheads="1"/>
          </p:cNvSpPr>
          <p:nvPr/>
        </p:nvSpPr>
        <p:spPr bwMode="auto">
          <a:xfrm>
            <a:off x="2306517" y="4448156"/>
            <a:ext cx="214312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9" name="Oval 29"/>
          <p:cNvSpPr>
            <a:spLocks noChangeAspect="1" noChangeArrowheads="1"/>
          </p:cNvSpPr>
          <p:nvPr/>
        </p:nvSpPr>
        <p:spPr bwMode="auto">
          <a:xfrm>
            <a:off x="817858" y="2861799"/>
            <a:ext cx="699422" cy="71605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0" name="Oval 37"/>
          <p:cNvSpPr>
            <a:spLocks noChangeAspect="1" noChangeArrowheads="1"/>
          </p:cNvSpPr>
          <p:nvPr/>
        </p:nvSpPr>
        <p:spPr bwMode="auto">
          <a:xfrm>
            <a:off x="1170438" y="2753849"/>
            <a:ext cx="214312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1" name="Oval 37"/>
          <p:cNvSpPr>
            <a:spLocks noChangeAspect="1" noChangeArrowheads="1"/>
          </p:cNvSpPr>
          <p:nvPr/>
        </p:nvSpPr>
        <p:spPr bwMode="auto">
          <a:xfrm>
            <a:off x="908170" y="3441700"/>
            <a:ext cx="214312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2" name="Line 145"/>
          <p:cNvSpPr>
            <a:spLocks noChangeShapeType="1"/>
          </p:cNvSpPr>
          <p:nvPr/>
        </p:nvSpPr>
        <p:spPr bwMode="auto">
          <a:xfrm>
            <a:off x="1152821" y="3219913"/>
            <a:ext cx="1115815" cy="4170"/>
          </a:xfrm>
          <a:prstGeom prst="line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23" name="Oval 30"/>
          <p:cNvSpPr>
            <a:spLocks noChangeAspect="1" noChangeArrowheads="1"/>
          </p:cNvSpPr>
          <p:nvPr/>
        </p:nvSpPr>
        <p:spPr bwMode="auto">
          <a:xfrm>
            <a:off x="960887" y="3013785"/>
            <a:ext cx="423863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4" name="Oval 31"/>
          <p:cNvSpPr>
            <a:spLocks noChangeAspect="1" noChangeArrowheads="1"/>
          </p:cNvSpPr>
          <p:nvPr/>
        </p:nvSpPr>
        <p:spPr bwMode="auto">
          <a:xfrm>
            <a:off x="1990334" y="3002074"/>
            <a:ext cx="425450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5" name="正方形/長方形 224"/>
          <p:cNvSpPr/>
          <p:nvPr/>
        </p:nvSpPr>
        <p:spPr>
          <a:xfrm>
            <a:off x="3019495" y="3735445"/>
            <a:ext cx="2588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</a:t>
            </a:r>
            <a:r>
              <a:rPr kumimoji="0"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olecular Orbital:</a:t>
            </a:r>
          </a:p>
          <a:p>
            <a:r>
              <a:rPr kumimoji="0" lang="en-US" altLang="ja-JP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</a:t>
            </a:r>
            <a:r>
              <a:rPr kumimoji="0"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onded clusters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26" name="正方形/長方形 225"/>
          <p:cNvSpPr/>
          <p:nvPr/>
        </p:nvSpPr>
        <p:spPr>
          <a:xfrm>
            <a:off x="3029649" y="2514600"/>
            <a:ext cx="2685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Atomic:</a:t>
            </a:r>
          </a:p>
          <a:p>
            <a:r>
              <a:rPr kumimoji="0"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Cluster resonance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27" name="AutoShape 204"/>
          <p:cNvSpPr>
            <a:spLocks noChangeAspect="1" noChangeArrowheads="1"/>
          </p:cNvSpPr>
          <p:nvPr/>
        </p:nvSpPr>
        <p:spPr bwMode="auto">
          <a:xfrm>
            <a:off x="788766" y="1610201"/>
            <a:ext cx="1312209" cy="72644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3200" baseline="30000" dirty="0" smtClean="0">
                <a:latin typeface="+mj-lt"/>
              </a:rPr>
              <a:t>10</a:t>
            </a:r>
            <a:r>
              <a:rPr kumimoji="0" lang="en-US" altLang="ja-JP" sz="3200" dirty="0" smtClean="0">
                <a:latin typeface="+mj-lt"/>
              </a:rPr>
              <a:t>Be</a:t>
            </a:r>
            <a:endParaRPr lang="ja-JP" altLang="en-US" sz="3200" dirty="0">
              <a:latin typeface="+mj-lt"/>
            </a:endParaRPr>
          </a:p>
        </p:txBody>
      </p:sp>
      <p:sp>
        <p:nvSpPr>
          <p:cNvPr id="228" name="正方形/長方形 227"/>
          <p:cNvSpPr/>
          <p:nvPr/>
        </p:nvSpPr>
        <p:spPr>
          <a:xfrm>
            <a:off x="7319150" y="5399012"/>
            <a:ext cx="1231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chemeClr val="tx2"/>
                </a:solidFill>
              </a:rPr>
              <a:t>shell </a:t>
            </a:r>
          </a:p>
          <a:p>
            <a:r>
              <a:rPr kumimoji="0" lang="en-US" altLang="ja-JP" dirty="0" smtClean="0">
                <a:solidFill>
                  <a:schemeClr val="tx2"/>
                </a:solidFill>
              </a:rPr>
              <a:t>model-like</a:t>
            </a:r>
          </a:p>
        </p:txBody>
      </p:sp>
      <p:sp>
        <p:nvSpPr>
          <p:cNvPr id="229" name="Oval 109"/>
          <p:cNvSpPr>
            <a:spLocks noChangeAspect="1" noChangeArrowheads="1"/>
          </p:cNvSpPr>
          <p:nvPr/>
        </p:nvSpPr>
        <p:spPr bwMode="auto">
          <a:xfrm>
            <a:off x="6192447" y="5299343"/>
            <a:ext cx="890035" cy="7867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0" name="Oval 31"/>
          <p:cNvSpPr>
            <a:spLocks noChangeAspect="1" noChangeArrowheads="1"/>
          </p:cNvSpPr>
          <p:nvPr/>
        </p:nvSpPr>
        <p:spPr bwMode="auto">
          <a:xfrm>
            <a:off x="6748845" y="4231591"/>
            <a:ext cx="425450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1" name="Oval 109"/>
          <p:cNvSpPr>
            <a:spLocks noChangeAspect="1" noChangeArrowheads="1"/>
          </p:cNvSpPr>
          <p:nvPr/>
        </p:nvSpPr>
        <p:spPr bwMode="auto">
          <a:xfrm>
            <a:off x="6020749" y="2638507"/>
            <a:ext cx="756000" cy="756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baseline="30000" dirty="0">
                <a:solidFill>
                  <a:srgbClr val="FFFF00"/>
                </a:solidFill>
                <a:latin typeface="Times New Roman" pitchFamily="18" charset="0"/>
              </a:rPr>
              <a:t>16</a:t>
            </a:r>
            <a:r>
              <a:rPr lang="en-US" altLang="ja-JP" sz="2400" b="1" dirty="0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32" name="Oval 111"/>
          <p:cNvSpPr>
            <a:spLocks noChangeAspect="1" noChangeArrowheads="1"/>
          </p:cNvSpPr>
          <p:nvPr/>
        </p:nvSpPr>
        <p:spPr bwMode="auto">
          <a:xfrm>
            <a:off x="5840922" y="2455808"/>
            <a:ext cx="1180547" cy="107590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" name="Oval 31"/>
          <p:cNvSpPr>
            <a:spLocks noChangeAspect="1" noChangeArrowheads="1"/>
          </p:cNvSpPr>
          <p:nvPr/>
        </p:nvSpPr>
        <p:spPr bwMode="auto">
          <a:xfrm>
            <a:off x="7566930" y="2804527"/>
            <a:ext cx="425450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5" name="Oval 112"/>
          <p:cNvSpPr>
            <a:spLocks noChangeAspect="1" noChangeArrowheads="1"/>
          </p:cNvSpPr>
          <p:nvPr/>
        </p:nvSpPr>
        <p:spPr bwMode="auto">
          <a:xfrm>
            <a:off x="6216882" y="2355894"/>
            <a:ext cx="214313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7" name="Oval 112"/>
          <p:cNvSpPr>
            <a:spLocks noChangeAspect="1" noChangeArrowheads="1"/>
          </p:cNvSpPr>
          <p:nvPr/>
        </p:nvSpPr>
        <p:spPr bwMode="auto">
          <a:xfrm>
            <a:off x="6417205" y="3429000"/>
            <a:ext cx="214313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38" name="Rectangle 149"/>
          <p:cNvSpPr>
            <a:spLocks noChangeArrowheads="1"/>
          </p:cNvSpPr>
          <p:nvPr/>
        </p:nvSpPr>
        <p:spPr bwMode="auto">
          <a:xfrm>
            <a:off x="1432433" y="2431626"/>
            <a:ext cx="3037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ja-JP" sz="2800" baseline="30000" dirty="0" smtClean="0">
                <a:latin typeface="+mj-lt"/>
              </a:rPr>
              <a:t>6</a:t>
            </a:r>
            <a:r>
              <a:rPr kumimoji="0" lang="en-US" altLang="ja-JP" sz="2800" dirty="0" smtClean="0">
                <a:latin typeface="+mj-lt"/>
              </a:rPr>
              <a:t>He+He</a:t>
            </a:r>
            <a:endParaRPr kumimoji="0" lang="en-US" altLang="ja-JP" sz="2800" dirty="0">
              <a:latin typeface="+mj-lt"/>
            </a:endParaRPr>
          </a:p>
        </p:txBody>
      </p:sp>
      <p:sp>
        <p:nvSpPr>
          <p:cNvPr id="239" name="Rectangle 149"/>
          <p:cNvSpPr>
            <a:spLocks noChangeArrowheads="1"/>
          </p:cNvSpPr>
          <p:nvPr/>
        </p:nvSpPr>
        <p:spPr bwMode="auto">
          <a:xfrm>
            <a:off x="6714115" y="2155058"/>
            <a:ext cx="1810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ja-JP" sz="3200" baseline="30000" dirty="0" smtClean="0">
                <a:latin typeface="+mj-lt"/>
              </a:rPr>
              <a:t>18</a:t>
            </a:r>
            <a:r>
              <a:rPr kumimoji="0" lang="en-US" altLang="ja-JP" sz="3200" dirty="0" smtClean="0">
                <a:latin typeface="+mj-lt"/>
              </a:rPr>
              <a:t>O+</a:t>
            </a:r>
            <a:r>
              <a:rPr kumimoji="0" lang="en-US" altLang="ja-JP" sz="3200" dirty="0" smtClean="0">
                <a:latin typeface="Symbol" panose="05050102010706020507" pitchFamily="18" charset="2"/>
              </a:rPr>
              <a:t>a</a:t>
            </a:r>
            <a:endParaRPr kumimoji="0" lang="en-US" altLang="ja-JP" sz="3200" dirty="0">
              <a:latin typeface="Symbol" panose="05050102010706020507" pitchFamily="18" charset="2"/>
            </a:endParaRPr>
          </a:p>
        </p:txBody>
      </p:sp>
      <p:sp>
        <p:nvSpPr>
          <p:cNvPr id="240" name="Freeform 21"/>
          <p:cNvSpPr>
            <a:spLocks/>
          </p:cNvSpPr>
          <p:nvPr/>
        </p:nvSpPr>
        <p:spPr bwMode="auto">
          <a:xfrm rot="16200000">
            <a:off x="3258047" y="4504674"/>
            <a:ext cx="211137" cy="463550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241" name="Oval 23"/>
          <p:cNvSpPr>
            <a:spLocks noChangeArrowheads="1"/>
          </p:cNvSpPr>
          <p:nvPr/>
        </p:nvSpPr>
        <p:spPr bwMode="auto">
          <a:xfrm>
            <a:off x="3523953" y="4599130"/>
            <a:ext cx="263525" cy="250825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242" name="Freeform 26"/>
          <p:cNvSpPr>
            <a:spLocks/>
          </p:cNvSpPr>
          <p:nvPr/>
        </p:nvSpPr>
        <p:spPr bwMode="auto">
          <a:xfrm rot="5400000" flipH="1">
            <a:off x="3779541" y="4513404"/>
            <a:ext cx="211138" cy="468313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243" name="Freeform 28"/>
          <p:cNvSpPr>
            <a:spLocks/>
          </p:cNvSpPr>
          <p:nvPr/>
        </p:nvSpPr>
        <p:spPr bwMode="auto">
          <a:xfrm rot="16200000">
            <a:off x="4047753" y="4503880"/>
            <a:ext cx="211137" cy="465138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244" name="Oval 30"/>
          <p:cNvSpPr>
            <a:spLocks noChangeArrowheads="1"/>
          </p:cNvSpPr>
          <p:nvPr/>
        </p:nvSpPr>
        <p:spPr bwMode="auto">
          <a:xfrm>
            <a:off x="4312866" y="4599130"/>
            <a:ext cx="265112" cy="250825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280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245" name="Freeform 33"/>
          <p:cNvSpPr>
            <a:spLocks/>
          </p:cNvSpPr>
          <p:nvPr/>
        </p:nvSpPr>
        <p:spPr bwMode="auto">
          <a:xfrm rot="5400000" flipH="1">
            <a:off x="4569247" y="4514198"/>
            <a:ext cx="211138" cy="466725"/>
          </a:xfrm>
          <a:custGeom>
            <a:avLst/>
            <a:gdLst/>
            <a:ahLst/>
            <a:cxnLst>
              <a:cxn ang="0">
                <a:pos x="83" y="317"/>
              </a:cxn>
              <a:cxn ang="0">
                <a:pos x="0" y="83"/>
              </a:cxn>
              <a:cxn ang="0">
                <a:pos x="83" y="0"/>
              </a:cxn>
              <a:cxn ang="0">
                <a:pos x="152" y="83"/>
              </a:cxn>
              <a:cxn ang="0">
                <a:pos x="83" y="317"/>
              </a:cxn>
            </a:cxnLst>
            <a:rect l="0" t="0" r="r" b="b"/>
            <a:pathLst>
              <a:path w="152" h="317">
                <a:moveTo>
                  <a:pt x="83" y="317"/>
                </a:moveTo>
                <a:cubicBezTo>
                  <a:pt x="56" y="314"/>
                  <a:pt x="0" y="136"/>
                  <a:pt x="0" y="83"/>
                </a:cubicBezTo>
                <a:cubicBezTo>
                  <a:pt x="0" y="30"/>
                  <a:pt x="58" y="0"/>
                  <a:pt x="83" y="0"/>
                </a:cubicBezTo>
                <a:cubicBezTo>
                  <a:pt x="108" y="0"/>
                  <a:pt x="152" y="30"/>
                  <a:pt x="152" y="83"/>
                </a:cubicBezTo>
                <a:cubicBezTo>
                  <a:pt x="152" y="136"/>
                  <a:pt x="97" y="268"/>
                  <a:pt x="83" y="317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992380" y="4055902"/>
            <a:ext cx="1034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chemeClr val="tx2"/>
                </a:solidFill>
                <a:latin typeface="+mj-lt"/>
              </a:rPr>
              <a:t>Strong</a:t>
            </a:r>
          </a:p>
          <a:p>
            <a:r>
              <a:rPr kumimoji="0" lang="en-US" altLang="ja-JP" dirty="0" smtClean="0">
                <a:solidFill>
                  <a:schemeClr val="tx2"/>
                </a:solidFill>
                <a:latin typeface="+mj-lt"/>
              </a:rPr>
              <a:t>coupling</a:t>
            </a:r>
            <a:endParaRPr kumimoji="0" lang="en-US" altLang="ja-JP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8020584" y="2729389"/>
            <a:ext cx="1034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chemeClr val="tx2"/>
                </a:solidFill>
                <a:latin typeface="+mj-lt"/>
              </a:rPr>
              <a:t>Weak</a:t>
            </a:r>
          </a:p>
          <a:p>
            <a:r>
              <a:rPr kumimoji="0" lang="en-US" altLang="ja-JP" dirty="0" smtClean="0">
                <a:solidFill>
                  <a:schemeClr val="tx2"/>
                </a:solidFill>
                <a:latin typeface="+mj-lt"/>
              </a:rPr>
              <a:t>coupling</a:t>
            </a:r>
            <a:endParaRPr kumimoji="0" lang="en-US" altLang="ja-JP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057135" y="5605558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Normal states</a:t>
            </a:r>
          </a:p>
        </p:txBody>
      </p:sp>
      <p:sp>
        <p:nvSpPr>
          <p:cNvPr id="50" name="Rectangle 38"/>
          <p:cNvSpPr>
            <a:spLocks noChangeArrowheads="1"/>
          </p:cNvSpPr>
          <p:nvPr/>
        </p:nvSpPr>
        <p:spPr bwMode="auto">
          <a:xfrm>
            <a:off x="5223786" y="1380039"/>
            <a:ext cx="3542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Scholz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Rogachev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et al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.,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Goldberg et al.,</a:t>
            </a:r>
          </a:p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Ashwood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et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al., </a:t>
            </a:r>
            <a:r>
              <a:rPr kumimoji="0" lang="en-US" altLang="ja-JP" sz="14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Yildiz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</a:p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Descouvemont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Kimura, </a:t>
            </a:r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  <a:p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2152437" y="1348000"/>
            <a:ext cx="299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Soic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et al., Freer et al., Saito et al., </a:t>
            </a:r>
            <a:endParaRPr kumimoji="0" lang="en-US" altLang="ja-JP" sz="14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  <a:p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Curtis et al.,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Milin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Bohlen et al., </a:t>
            </a:r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5722401" y="4743679"/>
            <a:ext cx="3340127" cy="20349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05328" cy="1143000"/>
          </a:xfrm>
        </p:spPr>
        <p:txBody>
          <a:bodyPr/>
          <a:lstStyle/>
          <a:p>
            <a:r>
              <a:rPr lang="en-US" altLang="ja-JP" dirty="0" smtClean="0"/>
              <a:t>MO bond and Cluster res. </a:t>
            </a:r>
            <a:r>
              <a:rPr lang="en-US" altLang="ja-JP" dirty="0"/>
              <a:t>i</a:t>
            </a:r>
            <a:r>
              <a:rPr lang="en-US" altLang="ja-JP" dirty="0" smtClean="0"/>
              <a:t>n </a:t>
            </a:r>
            <a:r>
              <a:rPr lang="en-US" altLang="ja-JP" baseline="30000" dirty="0" smtClean="0"/>
              <a:t>22</a:t>
            </a:r>
            <a:r>
              <a:rPr lang="en-US" altLang="ja-JP" dirty="0" smtClean="0"/>
              <a:t>Ne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8" y="2622632"/>
            <a:ext cx="3621600" cy="41660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728" y="5145940"/>
            <a:ext cx="2590800" cy="15060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084" y="4746888"/>
            <a:ext cx="2787212" cy="2034912"/>
          </a:xfrm>
          <a:prstGeom prst="rect">
            <a:avLst/>
          </a:prstGeom>
        </p:spPr>
      </p:pic>
      <p:sp>
        <p:nvSpPr>
          <p:cNvPr id="10" name="Oval 109"/>
          <p:cNvSpPr>
            <a:spLocks noChangeAspect="1" noChangeArrowheads="1"/>
          </p:cNvSpPr>
          <p:nvPr/>
        </p:nvSpPr>
        <p:spPr bwMode="auto">
          <a:xfrm>
            <a:off x="4351457" y="3892200"/>
            <a:ext cx="756000" cy="756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baseline="30000" dirty="0">
                <a:solidFill>
                  <a:srgbClr val="FFFF00"/>
                </a:solidFill>
                <a:latin typeface="Times New Roman" pitchFamily="18" charset="0"/>
              </a:rPr>
              <a:t>16</a:t>
            </a:r>
            <a:r>
              <a:rPr lang="en-US" altLang="ja-JP" sz="2400" b="1" dirty="0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1" name="Oval 111"/>
          <p:cNvSpPr>
            <a:spLocks noChangeAspect="1" noChangeArrowheads="1"/>
          </p:cNvSpPr>
          <p:nvPr/>
        </p:nvSpPr>
        <p:spPr bwMode="auto">
          <a:xfrm>
            <a:off x="4138021" y="4094158"/>
            <a:ext cx="1672911" cy="39171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112"/>
          <p:cNvSpPr>
            <a:spLocks noChangeAspect="1" noChangeArrowheads="1"/>
          </p:cNvSpPr>
          <p:nvPr/>
        </p:nvSpPr>
        <p:spPr bwMode="auto">
          <a:xfrm>
            <a:off x="5715045" y="4170358"/>
            <a:ext cx="214313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" name="Oval 113"/>
          <p:cNvSpPr>
            <a:spLocks noChangeAspect="1" noChangeArrowheads="1"/>
          </p:cNvSpPr>
          <p:nvPr/>
        </p:nvSpPr>
        <p:spPr bwMode="auto">
          <a:xfrm>
            <a:off x="4095480" y="4182067"/>
            <a:ext cx="214313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" name="Oval 31"/>
          <p:cNvSpPr>
            <a:spLocks noChangeAspect="1" noChangeArrowheads="1"/>
          </p:cNvSpPr>
          <p:nvPr/>
        </p:nvSpPr>
        <p:spPr bwMode="auto">
          <a:xfrm>
            <a:off x="5176718" y="4085191"/>
            <a:ext cx="425450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" name="Oval 109"/>
          <p:cNvSpPr>
            <a:spLocks noChangeAspect="1" noChangeArrowheads="1"/>
          </p:cNvSpPr>
          <p:nvPr/>
        </p:nvSpPr>
        <p:spPr bwMode="auto">
          <a:xfrm>
            <a:off x="4395845" y="2386773"/>
            <a:ext cx="756000" cy="756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baseline="30000" dirty="0">
                <a:solidFill>
                  <a:srgbClr val="FFFF00"/>
                </a:solidFill>
                <a:latin typeface="Times New Roman" pitchFamily="18" charset="0"/>
              </a:rPr>
              <a:t>16</a:t>
            </a:r>
            <a:r>
              <a:rPr lang="en-US" altLang="ja-JP" sz="2400" b="1" dirty="0">
                <a:solidFill>
                  <a:srgbClr val="FFFF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8" name="Oval 111"/>
          <p:cNvSpPr>
            <a:spLocks noChangeAspect="1" noChangeArrowheads="1"/>
          </p:cNvSpPr>
          <p:nvPr/>
        </p:nvSpPr>
        <p:spPr bwMode="auto">
          <a:xfrm>
            <a:off x="4187143" y="2204074"/>
            <a:ext cx="1180547" cy="107590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Oval 31"/>
          <p:cNvSpPr>
            <a:spLocks noChangeAspect="1" noChangeArrowheads="1"/>
          </p:cNvSpPr>
          <p:nvPr/>
        </p:nvSpPr>
        <p:spPr bwMode="auto">
          <a:xfrm>
            <a:off x="5942026" y="2552793"/>
            <a:ext cx="425450" cy="415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ja-JP" sz="2400" b="1" dirty="0">
                <a:solidFill>
                  <a:srgbClr val="FFFF00"/>
                </a:solidFill>
                <a:latin typeface="Symbol" pitchFamily="18" charset="2"/>
              </a:rPr>
              <a:t>a</a:t>
            </a:r>
            <a:endParaRPr lang="en-US" altLang="ja-JP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" name="Line 145"/>
          <p:cNvSpPr>
            <a:spLocks noChangeShapeType="1"/>
          </p:cNvSpPr>
          <p:nvPr/>
        </p:nvSpPr>
        <p:spPr bwMode="auto">
          <a:xfrm>
            <a:off x="5081573" y="2768844"/>
            <a:ext cx="1115815" cy="4170"/>
          </a:xfrm>
          <a:prstGeom prst="line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" name="Oval 112"/>
          <p:cNvSpPr>
            <a:spLocks noChangeAspect="1" noChangeArrowheads="1"/>
          </p:cNvSpPr>
          <p:nvPr/>
        </p:nvSpPr>
        <p:spPr bwMode="auto">
          <a:xfrm>
            <a:off x="4591978" y="2104160"/>
            <a:ext cx="214313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" name="Oval 112"/>
          <p:cNvSpPr>
            <a:spLocks noChangeAspect="1" noChangeArrowheads="1"/>
          </p:cNvSpPr>
          <p:nvPr/>
        </p:nvSpPr>
        <p:spPr bwMode="auto">
          <a:xfrm>
            <a:off x="4792301" y="3177266"/>
            <a:ext cx="214313" cy="215900"/>
          </a:xfrm>
          <a:prstGeom prst="ellipse">
            <a:avLst/>
          </a:prstGeom>
          <a:gradFill rotWithShape="1">
            <a:gsLst>
              <a:gs pos="0">
                <a:srgbClr val="6699FF">
                  <a:gamma/>
                  <a:tint val="33333"/>
                  <a:invGamma/>
                </a:srgbClr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" name="Rectangle 149"/>
          <p:cNvSpPr>
            <a:spLocks noChangeArrowheads="1"/>
          </p:cNvSpPr>
          <p:nvPr/>
        </p:nvSpPr>
        <p:spPr bwMode="auto">
          <a:xfrm>
            <a:off x="6047650" y="4016698"/>
            <a:ext cx="226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ja-JP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MO-bond</a:t>
            </a:r>
            <a:endParaRPr kumimoji="0" lang="en-US" altLang="ja-JP" sz="28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5" name="Rectangle 149"/>
          <p:cNvSpPr>
            <a:spLocks noChangeArrowheads="1"/>
          </p:cNvSpPr>
          <p:nvPr/>
        </p:nvSpPr>
        <p:spPr bwMode="auto">
          <a:xfrm>
            <a:off x="6493908" y="2480417"/>
            <a:ext cx="2269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ja-JP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Cluster res.</a:t>
            </a:r>
            <a:endParaRPr kumimoji="0" lang="en-US" altLang="ja-JP" sz="28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381000" y="1764032"/>
            <a:ext cx="1068578" cy="67968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3200" baseline="30000" dirty="0" smtClean="0">
                <a:latin typeface="+mj-lt"/>
              </a:rPr>
              <a:t>22</a:t>
            </a:r>
            <a:r>
              <a:rPr kumimoji="0" lang="en-US" altLang="ja-JP" sz="3200" dirty="0" smtClean="0">
                <a:latin typeface="+mj-lt"/>
              </a:rPr>
              <a:t>Ne</a:t>
            </a:r>
            <a:endParaRPr lang="ja-JP" altLang="en-US" sz="3200" dirty="0">
              <a:latin typeface="+mj-lt"/>
            </a:endParaRPr>
          </a:p>
        </p:txBody>
      </p:sp>
      <p:sp>
        <p:nvSpPr>
          <p:cNvPr id="27" name="Rectangle 149"/>
          <p:cNvSpPr>
            <a:spLocks noChangeArrowheads="1"/>
          </p:cNvSpPr>
          <p:nvPr/>
        </p:nvSpPr>
        <p:spPr bwMode="auto">
          <a:xfrm>
            <a:off x="5126178" y="1981200"/>
            <a:ext cx="1810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ja-JP" sz="3200" baseline="30000" dirty="0" smtClean="0">
                <a:latin typeface="+mj-lt"/>
              </a:rPr>
              <a:t>18</a:t>
            </a:r>
            <a:r>
              <a:rPr kumimoji="0" lang="en-US" altLang="ja-JP" sz="3200" dirty="0" smtClean="0">
                <a:latin typeface="+mj-lt"/>
              </a:rPr>
              <a:t>O+</a:t>
            </a:r>
            <a:r>
              <a:rPr kumimoji="0" lang="en-US" altLang="ja-JP" sz="3200" dirty="0" smtClean="0">
                <a:latin typeface="Symbol" panose="05050102010706020507" pitchFamily="18" charset="2"/>
              </a:rPr>
              <a:t>a</a:t>
            </a:r>
            <a:endParaRPr kumimoji="0" lang="en-US" altLang="ja-JP" sz="3200" dirty="0">
              <a:latin typeface="Symbol" panose="05050102010706020507" pitchFamily="18" charset="2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498181" y="1691687"/>
            <a:ext cx="4443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smtClean="0">
                <a:latin typeface="+mj-lt"/>
              </a:rPr>
              <a:t>AMD </a:t>
            </a:r>
            <a:r>
              <a:rPr lang="en-US" altLang="ja-JP" sz="2000" dirty="0" smtClean="0">
                <a:latin typeface="+mj-lt"/>
              </a:rPr>
              <a:t>study by Kimura, PRC75 (2007)</a:t>
            </a:r>
            <a:endParaRPr lang="ja-JP" altLang="en-US" sz="2000" dirty="0">
              <a:latin typeface="+mj-lt"/>
            </a:endParaRPr>
          </a:p>
        </p:txBody>
      </p:sp>
      <p:sp>
        <p:nvSpPr>
          <p:cNvPr id="2" name="下矢印 1"/>
          <p:cNvSpPr/>
          <p:nvPr/>
        </p:nvSpPr>
        <p:spPr>
          <a:xfrm rot="6231602">
            <a:off x="3520067" y="3781638"/>
            <a:ext cx="271274" cy="728681"/>
          </a:xfrm>
          <a:prstGeom prst="downArrow">
            <a:avLst>
              <a:gd name="adj1" fmla="val 50000"/>
              <a:gd name="adj2" fmla="val 94037"/>
            </a:avLst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 rot="3924309">
            <a:off x="3718988" y="2864463"/>
            <a:ext cx="212075" cy="589205"/>
          </a:xfrm>
          <a:prstGeom prst="downArrow">
            <a:avLst>
              <a:gd name="adj1" fmla="val 50000"/>
              <a:gd name="adj2" fmla="val 94037"/>
            </a:avLst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3269479" y="1158041"/>
            <a:ext cx="57558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Exp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Scholz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Rogachev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et al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.,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Goldberg et al.,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Ashwood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et 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al., </a:t>
            </a:r>
            <a:r>
              <a:rPr kumimoji="0" lang="en-US" altLang="ja-JP" sz="14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Yildiz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et al., </a:t>
            </a:r>
          </a:p>
          <a:p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Theor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: </a:t>
            </a:r>
            <a:r>
              <a:rPr kumimoji="0" lang="en-US" altLang="ja-JP" sz="1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Descouvemont</a:t>
            </a:r>
            <a:r>
              <a:rPr kumimoji="0" lang="en-US" altLang="ja-JP" sz="1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, </a:t>
            </a:r>
            <a:r>
              <a:rPr kumimoji="0" lang="en-US" altLang="ja-JP" sz="1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Kimura, </a:t>
            </a:r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  <a:p>
            <a:endParaRPr kumimoji="0" lang="en-US" altLang="ja-JP" sz="1400" dirty="0">
              <a:solidFill>
                <a:schemeClr val="tx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47694" y="5554167"/>
            <a:ext cx="64633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2"/>
                </a:solidFill>
                <a:latin typeface="+mj-lt"/>
              </a:rPr>
              <a:t>EXP</a:t>
            </a:r>
            <a:endParaRPr lang="ja-JP" altLang="en-US" dirty="0">
              <a:solidFill>
                <a:schemeClr val="bg2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947751" y="5919401"/>
            <a:ext cx="748988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2"/>
                </a:solidFill>
                <a:latin typeface="+mj-lt"/>
              </a:rPr>
              <a:t> AMD</a:t>
            </a:r>
            <a:endParaRPr lang="ja-JP" altLang="en-US" dirty="0">
              <a:solidFill>
                <a:schemeClr val="bg2"/>
              </a:solidFill>
            </a:endParaRPr>
          </a:p>
        </p:txBody>
      </p:sp>
      <p:sp>
        <p:nvSpPr>
          <p:cNvPr id="7" name="右中かっこ 6"/>
          <p:cNvSpPr/>
          <p:nvPr/>
        </p:nvSpPr>
        <p:spPr>
          <a:xfrm>
            <a:off x="2082551" y="5598771"/>
            <a:ext cx="98596" cy="344790"/>
          </a:xfrm>
          <a:prstGeom prst="righ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2" name="右中かっこ 31"/>
          <p:cNvSpPr/>
          <p:nvPr/>
        </p:nvSpPr>
        <p:spPr>
          <a:xfrm>
            <a:off x="1960368" y="5951049"/>
            <a:ext cx="98596" cy="344790"/>
          </a:xfrm>
          <a:prstGeom prst="righ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ce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8080</TotalTime>
  <Words>1875</Words>
  <Application>Microsoft Office PowerPoint</Application>
  <PresentationFormat>画面に合わせる (4:3)</PresentationFormat>
  <Paragraphs>621</Paragraphs>
  <Slides>32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Ｐ明朝</vt:lpstr>
      <vt:lpstr>Arial</vt:lpstr>
      <vt:lpstr>Symbol</vt:lpstr>
      <vt:lpstr>Tahoma</vt:lpstr>
      <vt:lpstr>Times New Roman</vt:lpstr>
      <vt:lpstr>Verdana</vt:lpstr>
      <vt:lpstr>Wingdings</vt:lpstr>
      <vt:lpstr>Balance</vt:lpstr>
      <vt:lpstr>数式</vt:lpstr>
      <vt:lpstr>Image</vt:lpstr>
      <vt:lpstr> Cluster Phenomena in Stable and Unstable Nuclei </vt:lpstr>
      <vt:lpstr>1.Introduction</vt:lpstr>
      <vt:lpstr>Cluster structures in stable and unstable nuclei</vt:lpstr>
      <vt:lpstr>Cluster &amp; Mean field</vt:lpstr>
      <vt:lpstr>Cluster structures</vt:lpstr>
      <vt:lpstr>Cluster phenomena in low density</vt:lpstr>
      <vt:lpstr>Cluster structures in n-rich nuclei</vt:lpstr>
      <vt:lpstr>Roles of excess neutrons in cluster structures of n-rich nuclei</vt:lpstr>
      <vt:lpstr>MO bond and Cluster res. in 22Ne</vt:lpstr>
      <vt:lpstr>MO structures in F isotopes</vt:lpstr>
      <vt:lpstr>a-cluster states in n-rich nuclei</vt:lpstr>
      <vt:lpstr>Rich cluster phenomena in nuclear systems</vt:lpstr>
      <vt:lpstr>2. A theoretical model: AMD</vt:lpstr>
      <vt:lpstr>PowerPoint プレゼンテーション</vt:lpstr>
      <vt:lpstr>3. Some topics of  cluster phenomena</vt:lpstr>
      <vt:lpstr>PowerPoint プレゼンテーション</vt:lpstr>
      <vt:lpstr>PowerPoint プレゼンテーション</vt:lpstr>
      <vt:lpstr>Cluster structures  in neutron-rich Be</vt:lpstr>
      <vt:lpstr>Molecular orbital(MO) structure in Be </vt:lpstr>
      <vt:lpstr>Vanishing of N=8 magic number in neutron-rich Be</vt:lpstr>
      <vt:lpstr>Breaking of magic number in 13Be </vt:lpstr>
      <vt:lpstr>PowerPoint プレゼンテーション</vt:lpstr>
      <vt:lpstr>Cluster resonances </vt:lpstr>
      <vt:lpstr>6He+3H cluster resonances in 9Li</vt:lpstr>
      <vt:lpstr>Cluster structures in 10Be and 9Li </vt:lpstr>
      <vt:lpstr>PowerPoint プレゼンテーション</vt:lpstr>
      <vt:lpstr>Linear chain state in 14C*</vt:lpstr>
      <vt:lpstr>Linear chain in n-rich C</vt:lpstr>
      <vt:lpstr>4. Summary</vt:lpstr>
      <vt:lpstr>Summary</vt:lpstr>
      <vt:lpstr>Many-body correlations at low density</vt:lpstr>
      <vt:lpstr>Systematic study in a wide region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yenyo</dc:creator>
  <cp:lastModifiedBy>Yoshiko</cp:lastModifiedBy>
  <cp:revision>641</cp:revision>
  <cp:lastPrinted>2014-05-21T04:40:56Z</cp:lastPrinted>
  <dcterms:created xsi:type="dcterms:W3CDTF">1601-01-01T00:00:00Z</dcterms:created>
  <dcterms:modified xsi:type="dcterms:W3CDTF">2014-06-02T09:22:53Z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