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9" r:id="rId2"/>
    <p:sldId id="273" r:id="rId3"/>
    <p:sldId id="299" r:id="rId4"/>
    <p:sldId id="300" r:id="rId5"/>
    <p:sldId id="257" r:id="rId6"/>
    <p:sldId id="302" r:id="rId7"/>
    <p:sldId id="316" r:id="rId8"/>
    <p:sldId id="318" r:id="rId9"/>
    <p:sldId id="292" r:id="rId10"/>
    <p:sldId id="334" r:id="rId11"/>
    <p:sldId id="308" r:id="rId12"/>
    <p:sldId id="310" r:id="rId13"/>
    <p:sldId id="314" r:id="rId14"/>
    <p:sldId id="304" r:id="rId15"/>
    <p:sldId id="320" r:id="rId16"/>
    <p:sldId id="319" r:id="rId17"/>
    <p:sldId id="332" r:id="rId18"/>
    <p:sldId id="333" r:id="rId19"/>
    <p:sldId id="336" r:id="rId20"/>
    <p:sldId id="287" r:id="rId21"/>
    <p:sldId id="282" r:id="rId22"/>
    <p:sldId id="321" r:id="rId23"/>
    <p:sldId id="272" r:id="rId24"/>
    <p:sldId id="328" r:id="rId25"/>
    <p:sldId id="322" r:id="rId26"/>
    <p:sldId id="326" r:id="rId27"/>
    <p:sldId id="331" r:id="rId28"/>
    <p:sldId id="330" r:id="rId2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CC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05" autoAdjust="0"/>
    <p:restoredTop sz="94660"/>
  </p:normalViewPr>
  <p:slideViewPr>
    <p:cSldViewPr>
      <p:cViewPr varScale="1">
        <p:scale>
          <a:sx n="84" d="100"/>
          <a:sy n="84" d="100"/>
        </p:scale>
        <p:origin x="-9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AME\AME2012-200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plotArea>
      <c:layout/>
      <c:pieChart>
        <c:varyColors val="1"/>
        <c:firstSliceAng val="0"/>
      </c:pieChart>
    </c:plotArea>
    <c:plotVisOnly val="1"/>
  </c:chart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1857378" cy="1755428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7D7B0-D2E6-4945-8D15-D69A7A4E9795}" type="datetimeFigureOut">
              <a:rPr lang="zh-CN" altLang="en-US" smtClean="0"/>
              <a:pPr/>
              <a:t>2014/6/1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893B1-3EC8-49B0-9887-B2ED591841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03249" eaLnBrk="0" hangingPunct="0">
              <a:defRPr>
                <a:solidFill>
                  <a:srgbClr val="080808"/>
                </a:solidFill>
                <a:latin typeface="Arial" charset="0"/>
                <a:ea typeface="ＭＳ Ｐゴシック" charset="0"/>
              </a:defRPr>
            </a:lvl1pPr>
            <a:lvl2pPr marL="727574" indent="-279836" defTabSz="903249" eaLnBrk="0" hangingPunct="0">
              <a:defRPr>
                <a:solidFill>
                  <a:srgbClr val="080808"/>
                </a:solidFill>
                <a:latin typeface="Arial" charset="0"/>
                <a:ea typeface="ＭＳ Ｐゴシック" charset="0"/>
              </a:defRPr>
            </a:lvl2pPr>
            <a:lvl3pPr marL="1119343" indent="-223868" defTabSz="903249" eaLnBrk="0" hangingPunct="0">
              <a:defRPr>
                <a:solidFill>
                  <a:srgbClr val="080808"/>
                </a:solidFill>
                <a:latin typeface="Arial" charset="0"/>
                <a:ea typeface="ＭＳ Ｐゴシック" charset="0"/>
              </a:defRPr>
            </a:lvl3pPr>
            <a:lvl4pPr marL="1567081" indent="-223868" defTabSz="903249" eaLnBrk="0" hangingPunct="0">
              <a:defRPr>
                <a:solidFill>
                  <a:srgbClr val="080808"/>
                </a:solidFill>
                <a:latin typeface="Arial" charset="0"/>
                <a:ea typeface="ＭＳ Ｐゴシック" charset="0"/>
              </a:defRPr>
            </a:lvl4pPr>
            <a:lvl5pPr marL="2014818" indent="-223868" defTabSz="903249" eaLnBrk="0" hangingPunct="0">
              <a:defRPr>
                <a:solidFill>
                  <a:srgbClr val="080808"/>
                </a:solidFill>
                <a:latin typeface="Arial" charset="0"/>
                <a:ea typeface="ＭＳ Ｐゴシック" charset="0"/>
              </a:defRPr>
            </a:lvl5pPr>
            <a:lvl6pPr marL="2462556" indent="-223868" defTabSz="903249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80808"/>
                </a:solidFill>
                <a:latin typeface="Arial" charset="0"/>
                <a:ea typeface="ＭＳ Ｐゴシック" charset="0"/>
              </a:defRPr>
            </a:lvl6pPr>
            <a:lvl7pPr marL="2910293" indent="-223868" defTabSz="903249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80808"/>
                </a:solidFill>
                <a:latin typeface="Arial" charset="0"/>
                <a:ea typeface="ＭＳ Ｐゴシック" charset="0"/>
              </a:defRPr>
            </a:lvl7pPr>
            <a:lvl8pPr marL="3358031" indent="-223868" defTabSz="903249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80808"/>
                </a:solidFill>
                <a:latin typeface="Arial" charset="0"/>
                <a:ea typeface="ＭＳ Ｐゴシック" charset="0"/>
              </a:defRPr>
            </a:lvl8pPr>
            <a:lvl9pPr marL="3805768" indent="-223868" defTabSz="903249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80808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11BFE95B-1D8A-0C47-A0C4-08E86685F2AB}" type="slidenum">
              <a:rPr lang="fr-FR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11</a:t>
            </a:fld>
            <a:endParaRPr lang="fr-FR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4062" cy="3424237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176" y="4358442"/>
            <a:ext cx="5742374" cy="405915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defTabSz="752448">
              <a:defRPr/>
            </a:pPr>
            <a:endParaRPr lang="en-GB" dirty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03249" eaLnBrk="0" hangingPunct="0">
              <a:defRPr>
                <a:solidFill>
                  <a:srgbClr val="080808"/>
                </a:solidFill>
                <a:latin typeface="Arial" charset="0"/>
                <a:ea typeface="ＭＳ Ｐゴシック" charset="0"/>
              </a:defRPr>
            </a:lvl1pPr>
            <a:lvl2pPr marL="727574" indent="-279836" defTabSz="903249" eaLnBrk="0" hangingPunct="0">
              <a:defRPr>
                <a:solidFill>
                  <a:srgbClr val="080808"/>
                </a:solidFill>
                <a:latin typeface="Arial" charset="0"/>
                <a:ea typeface="ＭＳ Ｐゴシック" charset="0"/>
              </a:defRPr>
            </a:lvl2pPr>
            <a:lvl3pPr marL="1119343" indent="-223868" defTabSz="903249" eaLnBrk="0" hangingPunct="0">
              <a:defRPr>
                <a:solidFill>
                  <a:srgbClr val="080808"/>
                </a:solidFill>
                <a:latin typeface="Arial" charset="0"/>
                <a:ea typeface="ＭＳ Ｐゴシック" charset="0"/>
              </a:defRPr>
            </a:lvl3pPr>
            <a:lvl4pPr marL="1567081" indent="-223868" defTabSz="903249" eaLnBrk="0" hangingPunct="0">
              <a:defRPr>
                <a:solidFill>
                  <a:srgbClr val="080808"/>
                </a:solidFill>
                <a:latin typeface="Arial" charset="0"/>
                <a:ea typeface="ＭＳ Ｐゴシック" charset="0"/>
              </a:defRPr>
            </a:lvl4pPr>
            <a:lvl5pPr marL="2014818" indent="-223868" defTabSz="903249" eaLnBrk="0" hangingPunct="0">
              <a:defRPr>
                <a:solidFill>
                  <a:srgbClr val="080808"/>
                </a:solidFill>
                <a:latin typeface="Arial" charset="0"/>
                <a:ea typeface="ＭＳ Ｐゴシック" charset="0"/>
              </a:defRPr>
            </a:lvl5pPr>
            <a:lvl6pPr marL="2462556" indent="-223868" defTabSz="903249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80808"/>
                </a:solidFill>
                <a:latin typeface="Arial" charset="0"/>
                <a:ea typeface="ＭＳ Ｐゴシック" charset="0"/>
              </a:defRPr>
            </a:lvl6pPr>
            <a:lvl7pPr marL="2910293" indent="-223868" defTabSz="903249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80808"/>
                </a:solidFill>
                <a:latin typeface="Arial" charset="0"/>
                <a:ea typeface="ＭＳ Ｐゴシック" charset="0"/>
              </a:defRPr>
            </a:lvl7pPr>
            <a:lvl8pPr marL="3358031" indent="-223868" defTabSz="903249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80808"/>
                </a:solidFill>
                <a:latin typeface="Arial" charset="0"/>
                <a:ea typeface="ＭＳ Ｐゴシック" charset="0"/>
              </a:defRPr>
            </a:lvl8pPr>
            <a:lvl9pPr marL="3805768" indent="-223868" defTabSz="903249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80808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11BFE95B-1D8A-0C47-A0C4-08E86685F2AB}" type="slidenum">
              <a:rPr lang="fr-FR" smtClean="0">
                <a:solidFill>
                  <a:schemeClr val="tx1"/>
                </a:solidFill>
                <a:latin typeface="Times New Roman" charset="0"/>
              </a:rPr>
              <a:pPr>
                <a:defRPr/>
              </a:pPr>
              <a:t>12</a:t>
            </a:fld>
            <a:endParaRPr lang="fr-FR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4062" cy="3424237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176" y="4358442"/>
            <a:ext cx="5742374" cy="405915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defTabSz="752448">
              <a:defRPr/>
            </a:pPr>
            <a:endParaRPr lang="en-GB" dirty="0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57D16-E736-4DCC-9DFC-E9FCFF83C2C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66886-3B78-4F52-88FC-37841B2FE65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52D9E-7970-4486-98DB-D91B529B6FF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064668B-4D05-4854-984E-E911B69C2AC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1E477-E536-44CF-B874-3D51232812C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A6F12-C515-4A84-A9F6-87BD78FF111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BD699E-1E6C-4867-BB31-7BD0DEF3E31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47197-B058-45B4-B087-2CE560C0BF4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4B815-1114-4999-B78A-2814A25E552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57400-CDD1-4CAB-97A1-2125065E5B0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D19F8-83B2-47FB-948F-63122253D0A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8EA073-0231-465C-966F-3778457EDBC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E7F882C-82A7-4A2A-A488-F17B089F436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wangm@impcas.ac.c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___1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___2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___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___4.xls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wangm@impcas.ac.cn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arxiv.org/abs/1401.2021v4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7158" y="2071678"/>
            <a:ext cx="8458200" cy="1470025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The </a:t>
            </a:r>
            <a:r>
              <a:rPr lang="en-US" altLang="zh-CN" dirty="0" smtClean="0">
                <a:solidFill>
                  <a:schemeClr val="tx1"/>
                </a:solidFill>
              </a:rPr>
              <a:t>Atomic </a:t>
            </a:r>
            <a:r>
              <a:rPr lang="en-US" altLang="zh-CN" dirty="0">
                <a:solidFill>
                  <a:schemeClr val="tx1"/>
                </a:solidFill>
              </a:rPr>
              <a:t>Mass </a:t>
            </a:r>
            <a:r>
              <a:rPr lang="en-US" altLang="zh-CN" dirty="0" smtClean="0">
                <a:solidFill>
                  <a:schemeClr val="tx1"/>
                </a:solidFill>
              </a:rPr>
              <a:t>Evaluation:</a:t>
            </a:r>
            <a:br>
              <a:rPr lang="en-US" altLang="zh-CN" dirty="0" smtClean="0">
                <a:solidFill>
                  <a:schemeClr val="tx1"/>
                </a:solidFill>
              </a:rPr>
            </a:br>
            <a:r>
              <a:rPr lang="en-US" altLang="zh-CN" dirty="0" smtClean="0">
                <a:solidFill>
                  <a:schemeClr val="tx1"/>
                </a:solidFill>
              </a:rPr>
              <a:t>Present and Future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85852" y="4429132"/>
            <a:ext cx="64008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4000" dirty="0">
                <a:solidFill>
                  <a:srgbClr val="002060"/>
                </a:solidFill>
              </a:rPr>
              <a:t>WANG </a:t>
            </a:r>
            <a:r>
              <a:rPr lang="en-US" altLang="zh-CN" sz="4000" dirty="0" err="1">
                <a:solidFill>
                  <a:srgbClr val="002060"/>
                </a:solidFill>
              </a:rPr>
              <a:t>Meng</a:t>
            </a:r>
            <a:endParaRPr lang="en-US" altLang="zh-CN" sz="40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endParaRPr lang="en-US" altLang="zh-CN" sz="24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CN" sz="2400" dirty="0" smtClean="0">
                <a:solidFill>
                  <a:srgbClr val="002060"/>
                </a:solidFill>
              </a:rPr>
              <a:t>Institute of Modern Physics, CAS</a:t>
            </a:r>
            <a:endParaRPr lang="en-US" altLang="zh-CN" sz="24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endParaRPr lang="en-US" altLang="zh-CN" sz="2400" dirty="0">
              <a:solidFill>
                <a:srgbClr val="002060"/>
              </a:solidFill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03212" y="207963"/>
            <a:ext cx="30543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2060"/>
                </a:solidFill>
              </a:rPr>
              <a:t>ARIS2014, Tokyo, June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olidFill>
                  <a:schemeClr val="accent2"/>
                </a:solidFill>
              </a:rPr>
              <a:t>Outline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</a:p>
          <a:p>
            <a:pPr>
              <a:buFontTx/>
              <a:buNone/>
            </a:pPr>
            <a:r>
              <a:rPr lang="en-US" altLang="zh-CN" dirty="0"/>
              <a:t>   </a:t>
            </a:r>
            <a:r>
              <a:rPr lang="en-US" altLang="zh-CN" sz="2000" dirty="0" smtClean="0"/>
              <a:t>atomic mass, measurement, evaluation …</a:t>
            </a:r>
            <a:endParaRPr lang="en-US" altLang="zh-CN" sz="2000" dirty="0"/>
          </a:p>
          <a:p>
            <a:r>
              <a:rPr lang="en-US" altLang="zh-CN" dirty="0"/>
              <a:t>Present status</a:t>
            </a:r>
          </a:p>
          <a:p>
            <a:pPr>
              <a:buFontTx/>
              <a:buNone/>
            </a:pPr>
            <a:r>
              <a:rPr lang="en-US" altLang="zh-CN" dirty="0"/>
              <a:t>   </a:t>
            </a:r>
            <a:r>
              <a:rPr lang="en-US" altLang="zh-CN" sz="2000" dirty="0"/>
              <a:t>publication of </a:t>
            </a:r>
            <a:r>
              <a:rPr lang="en-US" altLang="zh-CN" sz="2000" dirty="0" smtClean="0"/>
              <a:t>AME2012, comparison with AME03…</a:t>
            </a:r>
            <a:endParaRPr lang="en-US" altLang="zh-CN" sz="2000" dirty="0"/>
          </a:p>
          <a:p>
            <a:r>
              <a:rPr lang="en-US" altLang="zh-CN" dirty="0"/>
              <a:t>Some considerations about future </a:t>
            </a:r>
          </a:p>
          <a:p>
            <a:pPr>
              <a:buFontTx/>
              <a:buNone/>
            </a:pPr>
            <a:r>
              <a:rPr lang="en-US" altLang="zh-CN" sz="2000" dirty="0" smtClean="0"/>
              <a:t>    correlation, workload… </a:t>
            </a:r>
            <a:r>
              <a:rPr lang="en-US" altLang="zh-CN" sz="2000" dirty="0"/>
              <a:t>…</a:t>
            </a:r>
            <a:r>
              <a:rPr lang="en-US" altLang="zh-CN" dirty="0"/>
              <a:t> </a:t>
            </a:r>
          </a:p>
          <a:p>
            <a:pPr>
              <a:buFontTx/>
              <a:buNone/>
            </a:pP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838200" y="838200"/>
            <a:ext cx="7189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December 2012 issue of Chinese Physics </a:t>
            </a:r>
            <a:r>
              <a:rPr lang="en-US" b="1" dirty="0"/>
              <a:t>C </a:t>
            </a:r>
            <a:r>
              <a:rPr lang="en-US" dirty="0"/>
              <a:t>(IOP Science)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286248" y="5286388"/>
            <a:ext cx="341003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b="1" dirty="0">
                <a:solidFill>
                  <a:srgbClr val="0000FF"/>
                </a:solidFill>
                <a:ea typeface="宋体" charset="0"/>
                <a:cs typeface="宋体" charset="0"/>
              </a:rPr>
              <a:t>3711</a:t>
            </a:r>
            <a:r>
              <a:rPr lang="en-US" altLang="zh-CN" sz="2000" dirty="0">
                <a:ea typeface="宋体" charset="0"/>
                <a:cs typeface="宋体" charset="0"/>
              </a:rPr>
              <a:t> Masses </a:t>
            </a:r>
            <a:endParaRPr lang="en-US" altLang="zh-CN" sz="2000" dirty="0">
              <a:solidFill>
                <a:srgbClr val="0000FF"/>
              </a:solidFill>
              <a:ea typeface="宋体" charset="0"/>
              <a:cs typeface="宋体" charset="0"/>
            </a:endParaRPr>
          </a:p>
          <a:p>
            <a:pPr>
              <a:defRPr/>
            </a:pPr>
            <a:r>
              <a:rPr lang="en-US" altLang="zh-CN" sz="2000" dirty="0">
                <a:solidFill>
                  <a:srgbClr val="0000FF"/>
                </a:solidFill>
                <a:ea typeface="宋体" charset="0"/>
                <a:cs typeface="宋体" charset="0"/>
              </a:rPr>
              <a:t>    </a:t>
            </a:r>
            <a:r>
              <a:rPr lang="en-US" altLang="zh-CN" sz="2000" b="1" dirty="0">
                <a:solidFill>
                  <a:srgbClr val="0000FF"/>
                </a:solidFill>
                <a:ea typeface="宋体" charset="0"/>
                <a:cs typeface="宋体" charset="0"/>
              </a:rPr>
              <a:t>2416</a:t>
            </a:r>
            <a:r>
              <a:rPr lang="en-US" altLang="zh-CN" sz="2000" dirty="0">
                <a:ea typeface="宋体" charset="0"/>
                <a:cs typeface="宋体" charset="0"/>
              </a:rPr>
              <a:t> known ground state</a:t>
            </a:r>
          </a:p>
          <a:p>
            <a:pPr>
              <a:defRPr/>
            </a:pPr>
            <a:r>
              <a:rPr lang="en-US" altLang="zh-CN" sz="2000" dirty="0">
                <a:solidFill>
                  <a:srgbClr val="0000FF"/>
                </a:solidFill>
                <a:ea typeface="宋体" charset="0"/>
                <a:cs typeface="宋体" charset="0"/>
              </a:rPr>
              <a:t>      </a:t>
            </a:r>
            <a:r>
              <a:rPr lang="en-US" altLang="zh-CN" sz="2000" b="1" dirty="0">
                <a:solidFill>
                  <a:srgbClr val="0000FF"/>
                </a:solidFill>
                <a:ea typeface="宋体" charset="0"/>
                <a:cs typeface="宋体" charset="0"/>
              </a:rPr>
              <a:t>232</a:t>
            </a:r>
            <a:r>
              <a:rPr lang="en-US" altLang="zh-CN" sz="2000" dirty="0">
                <a:solidFill>
                  <a:srgbClr val="0000FF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2000" dirty="0">
                <a:ea typeface="宋体" charset="0"/>
                <a:cs typeface="宋体" charset="0"/>
              </a:rPr>
              <a:t>known isomers</a:t>
            </a:r>
          </a:p>
          <a:p>
            <a:pPr>
              <a:defRPr/>
            </a:pPr>
            <a:r>
              <a:rPr lang="en-US" altLang="zh-CN" sz="2000" dirty="0">
                <a:solidFill>
                  <a:srgbClr val="0000FF"/>
                </a:solidFill>
                <a:ea typeface="宋体" charset="0"/>
                <a:cs typeface="宋体" charset="0"/>
              </a:rPr>
              <a:t>   </a:t>
            </a:r>
            <a:r>
              <a:rPr lang="en-US" altLang="zh-CN" sz="2000" b="1" dirty="0">
                <a:solidFill>
                  <a:srgbClr val="0000FF"/>
                </a:solidFill>
                <a:ea typeface="宋体" charset="0"/>
                <a:cs typeface="宋体" charset="0"/>
              </a:rPr>
              <a:t> 1063</a:t>
            </a:r>
            <a:r>
              <a:rPr lang="en-US" altLang="zh-CN" sz="2000" b="1" dirty="0">
                <a:ea typeface="宋体" charset="0"/>
                <a:cs typeface="宋体" charset="0"/>
              </a:rPr>
              <a:t> </a:t>
            </a:r>
            <a:r>
              <a:rPr lang="en-US" altLang="zh-CN" sz="2000" dirty="0" smtClean="0">
                <a:ea typeface="宋体" charset="0"/>
                <a:cs typeface="宋体" charset="0"/>
              </a:rPr>
              <a:t>extrapolated</a:t>
            </a:r>
            <a:endParaRPr lang="en-US" dirty="0">
              <a:cs typeface="+mn-cs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0" y="755650"/>
            <a:ext cx="9144000" cy="0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pic>
        <p:nvPicPr>
          <p:cNvPr id="13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508757"/>
            <a:ext cx="2727152" cy="349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0" y="5429264"/>
            <a:ext cx="3886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b="1" dirty="0" smtClean="0">
                <a:solidFill>
                  <a:srgbClr val="0000FF"/>
                </a:solidFill>
                <a:ea typeface="宋体" charset="0"/>
                <a:cs typeface="宋体" charset="0"/>
              </a:rPr>
              <a:t>13809</a:t>
            </a:r>
            <a:r>
              <a:rPr lang="en-US" altLang="zh-CN" sz="2000" dirty="0" smtClean="0">
                <a:ea typeface="宋体" charset="0"/>
                <a:cs typeface="宋体" charset="0"/>
              </a:rPr>
              <a:t> input equations in </a:t>
            </a:r>
            <a:r>
              <a:rPr lang="en-US" altLang="zh-CN" sz="2000" b="1" dirty="0" smtClean="0">
                <a:ea typeface="宋体" charset="0"/>
                <a:cs typeface="宋体" charset="0"/>
              </a:rPr>
              <a:t>AME12</a:t>
            </a:r>
            <a:endParaRPr lang="en-US" altLang="zh-CN" sz="2000" b="1" dirty="0">
              <a:solidFill>
                <a:srgbClr val="0000FF"/>
              </a:solidFill>
              <a:ea typeface="宋体" charset="0"/>
              <a:cs typeface="宋体" charset="0"/>
            </a:endParaRPr>
          </a:p>
          <a:p>
            <a:pPr>
              <a:defRPr/>
            </a:pPr>
            <a:r>
              <a:rPr lang="en-US" altLang="zh-CN" sz="2000" dirty="0">
                <a:solidFill>
                  <a:srgbClr val="0000FF"/>
                </a:solidFill>
                <a:ea typeface="宋体" charset="0"/>
                <a:cs typeface="宋体" charset="0"/>
              </a:rPr>
              <a:t>  </a:t>
            </a:r>
            <a:r>
              <a:rPr lang="en-US" altLang="zh-CN" sz="2000" b="1" dirty="0" smtClean="0">
                <a:solidFill>
                  <a:srgbClr val="0000FF"/>
                </a:solidFill>
                <a:ea typeface="宋体" charset="0"/>
                <a:cs typeface="宋体" charset="0"/>
              </a:rPr>
              <a:t>5275</a:t>
            </a:r>
            <a:r>
              <a:rPr lang="en-US" altLang="zh-CN" sz="2000" dirty="0" smtClean="0">
                <a:ea typeface="宋体" charset="0"/>
                <a:cs typeface="宋体" charset="0"/>
              </a:rPr>
              <a:t> mass spectrometry</a:t>
            </a:r>
            <a:endParaRPr lang="en-US" altLang="zh-CN" sz="2000" dirty="0">
              <a:ea typeface="宋体" charset="0"/>
              <a:cs typeface="宋体" charset="0"/>
            </a:endParaRPr>
          </a:p>
          <a:p>
            <a:pPr>
              <a:defRPr/>
            </a:pPr>
            <a:r>
              <a:rPr lang="en-US" altLang="zh-CN" sz="2000" dirty="0">
                <a:solidFill>
                  <a:srgbClr val="0000FF"/>
                </a:solidFill>
                <a:ea typeface="宋体" charset="0"/>
                <a:cs typeface="宋体" charset="0"/>
              </a:rPr>
              <a:t>  </a:t>
            </a:r>
            <a:r>
              <a:rPr lang="en-US" altLang="zh-CN" sz="2000" b="1" dirty="0" smtClean="0">
                <a:solidFill>
                  <a:srgbClr val="0000FF"/>
                </a:solidFill>
                <a:ea typeface="宋体" charset="0"/>
                <a:cs typeface="宋体" charset="0"/>
              </a:rPr>
              <a:t>8534</a:t>
            </a:r>
            <a:r>
              <a:rPr lang="en-US" altLang="zh-CN" sz="2000" dirty="0" smtClean="0">
                <a:solidFill>
                  <a:srgbClr val="0000FF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2000" dirty="0" smtClean="0">
                <a:ea typeface="宋体" charset="0"/>
                <a:cs typeface="宋体" charset="0"/>
              </a:rPr>
              <a:t>reactions &amp; decays</a:t>
            </a:r>
            <a:endParaRPr lang="en-US" altLang="zh-CN" sz="2000" dirty="0">
              <a:ea typeface="宋体" charset="0"/>
              <a:cs typeface="宋体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71802" y="0"/>
            <a:ext cx="26645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latin typeface="+mj-lt"/>
              </a:rPr>
              <a:t>AME2012</a:t>
            </a:r>
            <a:endParaRPr lang="zh-CN" altLang="en-US" sz="44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57488" y="1285860"/>
            <a:ext cx="6286512" cy="4050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1600" dirty="0" smtClean="0"/>
              <a:t>Volume 36   Number 12    December  2012 </a:t>
            </a:r>
          </a:p>
          <a:p>
            <a:r>
              <a:rPr lang="en-GB" sz="1600" dirty="0" smtClean="0"/>
              <a:t>1157   </a:t>
            </a:r>
            <a:r>
              <a:rPr lang="en-GB" sz="1600" b="1" dirty="0" smtClean="0"/>
              <a:t>The NUBASE2012 evaluation of nuclear properties</a:t>
            </a:r>
            <a:r>
              <a:rPr lang="en-GB" sz="1600" dirty="0" smtClean="0"/>
              <a:t>    </a:t>
            </a:r>
          </a:p>
          <a:p>
            <a:pPr indent="-457200"/>
            <a:r>
              <a:rPr lang="en-GB" sz="1600" dirty="0" smtClean="0"/>
              <a:t>           G. Audi, F.G. </a:t>
            </a:r>
            <a:r>
              <a:rPr lang="en-GB" sz="1600" dirty="0" err="1" smtClean="0"/>
              <a:t>Kondev</a:t>
            </a:r>
            <a:r>
              <a:rPr lang="en-GB" sz="1600" dirty="0" smtClean="0"/>
              <a:t>, M. Wang, B. Pfeiffer, X. Sun, </a:t>
            </a:r>
          </a:p>
          <a:p>
            <a:pPr indent="-457200"/>
            <a:r>
              <a:rPr lang="en-GB" sz="1600" dirty="0" smtClean="0"/>
              <a:t>           J. </a:t>
            </a:r>
            <a:r>
              <a:rPr lang="en-GB" sz="1600" dirty="0" err="1" smtClean="0"/>
              <a:t>Blachot</a:t>
            </a:r>
            <a:r>
              <a:rPr lang="en-GB" sz="1600" dirty="0" smtClean="0"/>
              <a:t>, M. </a:t>
            </a:r>
            <a:r>
              <a:rPr lang="en-GB" sz="1600" dirty="0" err="1" smtClean="0"/>
              <a:t>MacCormick</a:t>
            </a:r>
            <a:r>
              <a:rPr lang="en-GB" sz="1600" dirty="0" smtClean="0"/>
              <a:t>  </a:t>
            </a:r>
          </a:p>
          <a:p>
            <a:pPr>
              <a:spcBef>
                <a:spcPts val="1200"/>
              </a:spcBef>
            </a:pPr>
            <a:r>
              <a:rPr lang="en-GB" sz="1600" dirty="0" smtClean="0"/>
              <a:t>1287   </a:t>
            </a:r>
            <a:r>
              <a:rPr lang="en-GB" sz="1600" b="1" dirty="0" smtClean="0"/>
              <a:t>The AME2012 atomic mass evaluation (I). Evaluation of input data, adjustment procedures</a:t>
            </a:r>
          </a:p>
          <a:p>
            <a:r>
              <a:rPr lang="en-GB" sz="1600" dirty="0" smtClean="0"/>
              <a:t>          G. Audi, M. Wang, A.H. </a:t>
            </a:r>
            <a:r>
              <a:rPr lang="en-GB" sz="1600" dirty="0" err="1" smtClean="0"/>
              <a:t>Wapstra</a:t>
            </a:r>
            <a:r>
              <a:rPr lang="en-GB" sz="1600" dirty="0" smtClean="0"/>
              <a:t>, F.G. </a:t>
            </a:r>
            <a:r>
              <a:rPr lang="en-GB" sz="1600" dirty="0" err="1" smtClean="0"/>
              <a:t>Kondev</a:t>
            </a:r>
            <a:r>
              <a:rPr lang="en-GB" sz="1600" dirty="0" smtClean="0"/>
              <a:t>, </a:t>
            </a:r>
          </a:p>
          <a:p>
            <a:r>
              <a:rPr lang="en-GB" sz="1600" dirty="0" smtClean="0"/>
              <a:t>          M. </a:t>
            </a:r>
            <a:r>
              <a:rPr lang="en-GB" sz="1600" dirty="0" err="1" smtClean="0"/>
              <a:t>MacCormick</a:t>
            </a:r>
            <a:r>
              <a:rPr lang="en-GB" sz="1600" dirty="0" smtClean="0"/>
              <a:t>, X. </a:t>
            </a:r>
            <a:r>
              <a:rPr lang="en-GB" sz="1600" dirty="0" err="1" smtClean="0"/>
              <a:t>Xu</a:t>
            </a:r>
            <a:r>
              <a:rPr lang="en-GB" sz="1600" dirty="0" smtClean="0"/>
              <a:t>, B. Pfeiffer      </a:t>
            </a:r>
          </a:p>
          <a:p>
            <a:pPr>
              <a:spcBef>
                <a:spcPts val="1200"/>
              </a:spcBef>
            </a:pPr>
            <a:r>
              <a:rPr lang="en-GB" sz="1600" dirty="0" smtClean="0"/>
              <a:t>1603   </a:t>
            </a:r>
            <a:r>
              <a:rPr lang="en-GB" sz="1600" b="1" dirty="0" smtClean="0"/>
              <a:t>The AME2012 atomic mass evaluation (II). Tables, graphs and references</a:t>
            </a:r>
            <a:r>
              <a:rPr lang="en-GB" sz="1600" dirty="0" smtClean="0"/>
              <a:t> </a:t>
            </a:r>
          </a:p>
          <a:p>
            <a:r>
              <a:rPr lang="en-GB" sz="1600" dirty="0" smtClean="0"/>
              <a:t>           M. Wang, G. Audi, A.H. </a:t>
            </a:r>
            <a:r>
              <a:rPr lang="en-GB" sz="1600" dirty="0" err="1" smtClean="0"/>
              <a:t>Wapstra</a:t>
            </a:r>
            <a:r>
              <a:rPr lang="en-GB" sz="1600" dirty="0" smtClean="0"/>
              <a:t>, F.G. </a:t>
            </a:r>
            <a:r>
              <a:rPr lang="en-GB" sz="1600" dirty="0" err="1" smtClean="0"/>
              <a:t>Kondev</a:t>
            </a:r>
            <a:r>
              <a:rPr lang="en-GB" sz="1600" dirty="0" smtClean="0"/>
              <a:t>,</a:t>
            </a:r>
          </a:p>
          <a:p>
            <a:r>
              <a:rPr lang="en-GB" sz="1600" dirty="0" smtClean="0"/>
              <a:t>           M. </a:t>
            </a:r>
            <a:r>
              <a:rPr lang="en-GB" sz="1600" dirty="0" err="1" smtClean="0"/>
              <a:t>MacCormick</a:t>
            </a:r>
            <a:r>
              <a:rPr lang="en-GB" sz="1600" dirty="0" smtClean="0"/>
              <a:t>, X. </a:t>
            </a:r>
            <a:r>
              <a:rPr lang="en-GB" sz="1600" dirty="0" err="1" smtClean="0"/>
              <a:t>Xu</a:t>
            </a:r>
            <a:r>
              <a:rPr lang="en-GB" sz="1600" dirty="0" smtClean="0"/>
              <a:t>, B. Pfeiffer   </a:t>
            </a:r>
          </a:p>
          <a:p>
            <a:pPr fontAlgn="ctr">
              <a:lnSpc>
                <a:spcPct val="90000"/>
              </a:lnSpc>
              <a:spcBef>
                <a:spcPct val="20000"/>
              </a:spcBef>
            </a:pPr>
            <a:r>
              <a:rPr lang="en-US" altLang="zh-CN" sz="1600" dirty="0" err="1" smtClean="0">
                <a:solidFill>
                  <a:schemeClr val="accent2"/>
                </a:solidFill>
              </a:rPr>
              <a:t>a.</a:t>
            </a:r>
            <a:r>
              <a:rPr lang="en-US" altLang="zh-CN" sz="1600" i="1" dirty="0" err="1" smtClean="0">
                <a:solidFill>
                  <a:schemeClr val="accent2"/>
                </a:solidFill>
              </a:rPr>
              <a:t>CSNSM-Orsay</a:t>
            </a:r>
            <a:r>
              <a:rPr lang="en-US" altLang="zh-CN" sz="1600" dirty="0" smtClean="0">
                <a:solidFill>
                  <a:schemeClr val="accent2"/>
                </a:solidFill>
              </a:rPr>
              <a:t> </a:t>
            </a:r>
            <a:r>
              <a:rPr lang="en-US" altLang="zh-CN" sz="1600" dirty="0" err="1" smtClean="0">
                <a:solidFill>
                  <a:schemeClr val="accent2"/>
                </a:solidFill>
              </a:rPr>
              <a:t>b.</a:t>
            </a:r>
            <a:r>
              <a:rPr lang="en-US" altLang="zh-CN" sz="1600" i="1" dirty="0" err="1" smtClean="0">
                <a:solidFill>
                  <a:schemeClr val="accent2"/>
                </a:solidFill>
              </a:rPr>
              <a:t>IMP</a:t>
            </a:r>
            <a:r>
              <a:rPr lang="en-US" altLang="zh-CN" sz="1600" i="1" dirty="0" smtClean="0">
                <a:solidFill>
                  <a:schemeClr val="accent2"/>
                </a:solidFill>
              </a:rPr>
              <a:t>-Lanzhou</a:t>
            </a:r>
            <a:r>
              <a:rPr lang="en-US" altLang="zh-CN" sz="1600" dirty="0" smtClean="0">
                <a:solidFill>
                  <a:schemeClr val="accent2"/>
                </a:solidFill>
              </a:rPr>
              <a:t>       </a:t>
            </a:r>
            <a:r>
              <a:rPr lang="en-US" altLang="zh-CN" sz="1600" dirty="0" err="1" smtClean="0">
                <a:solidFill>
                  <a:schemeClr val="accent2"/>
                </a:solidFill>
              </a:rPr>
              <a:t>c.</a:t>
            </a:r>
            <a:r>
              <a:rPr lang="en-US" altLang="zh-CN" sz="1600" i="1" dirty="0" err="1" smtClean="0">
                <a:solidFill>
                  <a:schemeClr val="accent2"/>
                </a:solidFill>
              </a:rPr>
              <a:t>GSI</a:t>
            </a:r>
            <a:r>
              <a:rPr lang="en-US" altLang="zh-CN" sz="1600" i="1" dirty="0" smtClean="0">
                <a:solidFill>
                  <a:schemeClr val="accent2"/>
                </a:solidFill>
              </a:rPr>
              <a:t>-Darmstadt</a:t>
            </a:r>
            <a:r>
              <a:rPr lang="en-US" altLang="zh-CN" sz="1600" dirty="0" smtClean="0">
                <a:solidFill>
                  <a:schemeClr val="accent2"/>
                </a:solidFill>
              </a:rPr>
              <a:t> </a:t>
            </a:r>
          </a:p>
          <a:p>
            <a:pPr fontAlgn="ctr">
              <a:lnSpc>
                <a:spcPct val="90000"/>
              </a:lnSpc>
              <a:spcBef>
                <a:spcPct val="20000"/>
              </a:spcBef>
            </a:pPr>
            <a:r>
              <a:rPr lang="en-US" altLang="zh-CN" sz="1600" dirty="0" err="1" smtClean="0">
                <a:solidFill>
                  <a:schemeClr val="accent2"/>
                </a:solidFill>
              </a:rPr>
              <a:t>d.</a:t>
            </a:r>
            <a:r>
              <a:rPr lang="en-US" altLang="zh-CN" sz="1600" i="1" dirty="0" err="1" smtClean="0">
                <a:solidFill>
                  <a:schemeClr val="accent2"/>
                </a:solidFill>
              </a:rPr>
              <a:t>ANL</a:t>
            </a:r>
            <a:r>
              <a:rPr lang="en-US" altLang="zh-CN" sz="1600" i="1" dirty="0" smtClean="0">
                <a:solidFill>
                  <a:schemeClr val="accent2"/>
                </a:solidFill>
              </a:rPr>
              <a:t>-Argonne</a:t>
            </a:r>
            <a:r>
              <a:rPr lang="en-US" altLang="zh-CN" sz="1600" dirty="0" smtClean="0">
                <a:solidFill>
                  <a:schemeClr val="accent2"/>
                </a:solidFill>
              </a:rPr>
              <a:t>   </a:t>
            </a:r>
            <a:r>
              <a:rPr lang="en-US" altLang="zh-CN" sz="1600" dirty="0" err="1" smtClean="0">
                <a:solidFill>
                  <a:schemeClr val="accent2"/>
                </a:solidFill>
              </a:rPr>
              <a:t>e.</a:t>
            </a:r>
            <a:r>
              <a:rPr lang="en-US" altLang="zh-CN" sz="1600" i="1" dirty="0" err="1" smtClean="0">
                <a:solidFill>
                  <a:schemeClr val="accent2"/>
                </a:solidFill>
              </a:rPr>
              <a:t>MPIK-Heildelberg</a:t>
            </a:r>
            <a:r>
              <a:rPr lang="en-US" altLang="zh-CN" sz="1600" dirty="0" smtClean="0">
                <a:solidFill>
                  <a:schemeClr val="accent2"/>
                </a:solidFill>
              </a:rPr>
              <a:t> </a:t>
            </a:r>
            <a:r>
              <a:rPr lang="en-US" altLang="zh-CN" sz="1600" dirty="0" err="1" smtClean="0">
                <a:solidFill>
                  <a:schemeClr val="accent2"/>
                </a:solidFill>
              </a:rPr>
              <a:t>f.</a:t>
            </a:r>
            <a:r>
              <a:rPr lang="en-US" altLang="zh-CN" sz="1600" i="1" dirty="0" err="1" smtClean="0">
                <a:solidFill>
                  <a:schemeClr val="accent2"/>
                </a:solidFill>
              </a:rPr>
              <a:t>IPN-Orsay</a:t>
            </a:r>
            <a:r>
              <a:rPr lang="en-GB" sz="1600" dirty="0" smtClean="0"/>
              <a:t> </a:t>
            </a:r>
            <a:endParaRPr lang="zh-CN" altLang="en-US" sz="1600" dirty="0"/>
          </a:p>
        </p:txBody>
      </p:sp>
      <p:sp>
        <p:nvSpPr>
          <p:cNvPr id="21" name="矩形 20"/>
          <p:cNvSpPr/>
          <p:nvPr/>
        </p:nvSpPr>
        <p:spPr>
          <a:xfrm>
            <a:off x="3286116" y="6488668"/>
            <a:ext cx="5572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For </a:t>
            </a:r>
            <a:r>
              <a:rPr lang="en-US" altLang="zh-CN" dirty="0" smtClean="0">
                <a:solidFill>
                  <a:srgbClr val="0000FF"/>
                </a:solidFill>
              </a:rPr>
              <a:t>reprints</a:t>
            </a:r>
            <a:r>
              <a:rPr lang="en-US" altLang="zh-CN" dirty="0" smtClean="0"/>
              <a:t>, write to me</a:t>
            </a:r>
            <a:r>
              <a:rPr lang="en-US" altLang="zh-CN" dirty="0" smtClean="0">
                <a:solidFill>
                  <a:srgbClr val="FF0000"/>
                </a:solidFill>
              </a:rPr>
              <a:t>: </a:t>
            </a:r>
            <a:r>
              <a:rPr lang="en-US" altLang="zh-CN" u="sng" dirty="0" smtClean="0">
                <a:solidFill>
                  <a:srgbClr val="FF0000"/>
                </a:solidFill>
                <a:hlinkClick r:id="rId4"/>
              </a:rPr>
              <a:t>wangm@impcas.ac.cn</a:t>
            </a:r>
            <a:r>
              <a:rPr lang="en-US" altLang="zh-CN" u="sng" dirty="0" smtClean="0">
                <a:solidFill>
                  <a:srgbClr val="FF0000"/>
                </a:solidFill>
              </a:rPr>
              <a:t>  </a:t>
            </a:r>
            <a:endParaRPr lang="en-US" altLang="zh-CN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456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914400"/>
            <a:ext cx="9144000" cy="1127923"/>
            <a:chOff x="0" y="1295400"/>
            <a:chExt cx="9144000" cy="112792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600200"/>
              <a:ext cx="9144000" cy="823123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295400"/>
              <a:ext cx="9144000" cy="36576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0" y="2285992"/>
            <a:ext cx="421140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charset="2"/>
              <a:buChar char="q"/>
            </a:pPr>
            <a:r>
              <a:rPr lang="en-US" sz="2400" dirty="0" smtClean="0"/>
              <a:t>Ex, </a:t>
            </a:r>
            <a:r>
              <a:rPr lang="en-US" sz="2400" dirty="0" err="1" smtClean="0"/>
              <a:t>J</a:t>
            </a:r>
            <a:r>
              <a:rPr lang="en-US" sz="2400" baseline="30000" dirty="0" err="1" smtClean="0">
                <a:latin typeface="Symbol" charset="2"/>
                <a:cs typeface="Symbol" charset="2"/>
              </a:rPr>
              <a:t>p</a:t>
            </a:r>
            <a:r>
              <a:rPr lang="en-US" sz="2400" dirty="0" smtClean="0"/>
              <a:t>, T</a:t>
            </a:r>
            <a:r>
              <a:rPr lang="en-US" sz="2400" baseline="-25000" dirty="0" smtClean="0"/>
              <a:t>1/2</a:t>
            </a:r>
            <a:r>
              <a:rPr lang="en-US" sz="2400" baseline="-25000" dirty="0"/>
              <a:t> </a:t>
            </a:r>
            <a:r>
              <a:rPr lang="en-US" sz="2400" dirty="0" smtClean="0"/>
              <a:t>&amp; decay modes</a:t>
            </a:r>
          </a:p>
          <a:p>
            <a:pPr marL="285750" indent="-285750">
              <a:buClr>
                <a:schemeClr val="accent2"/>
              </a:buClr>
              <a:buFont typeface="Wingdings" charset="2"/>
              <a:buChar char="q"/>
            </a:pPr>
            <a:endParaRPr lang="en-US" sz="2400" dirty="0"/>
          </a:p>
          <a:p>
            <a:pPr marL="285750" indent="-285750">
              <a:buClr>
                <a:schemeClr val="accent2"/>
              </a:buClr>
              <a:buFont typeface="Wingdings" charset="2"/>
              <a:buChar char="q"/>
            </a:pPr>
            <a:r>
              <a:rPr lang="en-US" sz="2400" dirty="0"/>
              <a:t>b</a:t>
            </a:r>
            <a:r>
              <a:rPr lang="en-US" sz="2400" dirty="0" smtClean="0"/>
              <a:t>oth ground state &amp; Isomers </a:t>
            </a:r>
          </a:p>
          <a:p>
            <a:pPr>
              <a:buClr>
                <a:schemeClr val="accent2"/>
              </a:buClr>
            </a:pPr>
            <a:r>
              <a:rPr lang="en-US" sz="2400" dirty="0" smtClean="0"/>
              <a:t>    (T</a:t>
            </a:r>
            <a:r>
              <a:rPr lang="en-US" sz="2400" baseline="-25000" dirty="0" smtClean="0"/>
              <a:t>1/2</a:t>
            </a:r>
            <a:r>
              <a:rPr lang="en-US" sz="2400" dirty="0" smtClean="0"/>
              <a:t>&gt;100ns)</a:t>
            </a:r>
          </a:p>
          <a:p>
            <a:pPr marL="285750" indent="-285750">
              <a:buClr>
                <a:schemeClr val="accent2"/>
              </a:buClr>
              <a:buFont typeface="Wingdings" charset="2"/>
              <a:buChar char="q"/>
            </a:pPr>
            <a:endParaRPr lang="en-US" sz="2400" dirty="0"/>
          </a:p>
          <a:p>
            <a:pPr marL="285750" indent="-285750">
              <a:buClr>
                <a:schemeClr val="accent2"/>
              </a:buClr>
              <a:buFont typeface="Wingdings" charset="2"/>
              <a:buChar char="q"/>
            </a:pPr>
            <a:r>
              <a:rPr lang="en-US" sz="2400" dirty="0" smtClean="0"/>
              <a:t>Independently </a:t>
            </a:r>
            <a:r>
              <a:rPr lang="en-US" sz="2400" dirty="0"/>
              <a:t>e</a:t>
            </a:r>
            <a:r>
              <a:rPr lang="en-US" sz="2400" dirty="0" smtClean="0"/>
              <a:t>valuated </a:t>
            </a:r>
            <a:r>
              <a:rPr lang="en-US" sz="2400" dirty="0"/>
              <a:t>d</a:t>
            </a:r>
            <a:r>
              <a:rPr lang="en-US" sz="2400" dirty="0" smtClean="0"/>
              <a:t>ata</a:t>
            </a:r>
          </a:p>
          <a:p>
            <a:pPr marL="742950" lvl="1" indent="-285750">
              <a:buClr>
                <a:srgbClr val="000090"/>
              </a:buClr>
              <a:buFont typeface="Wingdings" charset="2"/>
              <a:buChar char="ü"/>
            </a:pPr>
            <a:r>
              <a:rPr lang="en-US" sz="2400" dirty="0"/>
              <a:t>c</a:t>
            </a:r>
            <a:r>
              <a:rPr lang="en-US" sz="2400" dirty="0" smtClean="0"/>
              <a:t>omplete </a:t>
            </a:r>
            <a:endParaRPr lang="en-US" sz="2400" dirty="0"/>
          </a:p>
          <a:p>
            <a:pPr marL="742950" lvl="1" indent="-285750">
              <a:buClr>
                <a:srgbClr val="000090"/>
              </a:buClr>
              <a:buFont typeface="Wingdings" charset="2"/>
              <a:buChar char="ü"/>
            </a:pPr>
            <a:r>
              <a:rPr lang="en-US" sz="2400" dirty="0" smtClean="0"/>
              <a:t>up-to-date </a:t>
            </a:r>
            <a:endParaRPr lang="en-US" sz="2400" dirty="0"/>
          </a:p>
          <a:p>
            <a:pPr marL="742950" lvl="1" indent="-285750">
              <a:buClr>
                <a:srgbClr val="000090"/>
              </a:buClr>
              <a:buFont typeface="Wingdings" charset="2"/>
              <a:buChar char="ü"/>
            </a:pPr>
            <a:r>
              <a:rPr lang="en-US" sz="2400" dirty="0" smtClean="0"/>
              <a:t>credible &amp; reliable</a:t>
            </a:r>
          </a:p>
          <a:p>
            <a:pPr marL="742950" lvl="1" indent="-285750">
              <a:buClr>
                <a:srgbClr val="000090"/>
              </a:buClr>
              <a:buFont typeface="Wingdings" charset="2"/>
              <a:buChar char="ü"/>
            </a:pPr>
            <a:r>
              <a:rPr lang="en-US" sz="2400" dirty="0" smtClean="0"/>
              <a:t>properly referenced</a:t>
            </a:r>
          </a:p>
        </p:txBody>
      </p:sp>
      <p:pic>
        <p:nvPicPr>
          <p:cNvPr id="14" name="Picture 97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 l="-108"/>
          <a:stretch>
            <a:fillRect/>
          </a:stretch>
        </p:blipFill>
        <p:spPr bwMode="auto">
          <a:xfrm>
            <a:off x="4857752" y="2143116"/>
            <a:ext cx="351936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2143108" y="0"/>
            <a:ext cx="37338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NUBASE2012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0" y="755650"/>
            <a:ext cx="9144000" cy="0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214414" y="6500834"/>
            <a:ext cx="25571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Poster session1- A055</a:t>
            </a:r>
            <a:endParaRPr lang="zh-CN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692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65276" y="1357298"/>
            <a:ext cx="661344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0" y="755650"/>
            <a:ext cx="9144000" cy="0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/>
              <a:t>Accuracy of masses</a:t>
            </a:r>
            <a:endParaRPr lang="zh-CN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4000" y="1692000"/>
            <a:ext cx="86677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8850" name="Object 2"/>
          <p:cNvGraphicFramePr>
            <a:graphicFrameLocks noChangeAspect="1"/>
          </p:cNvGraphicFramePr>
          <p:nvPr/>
        </p:nvGraphicFramePr>
        <p:xfrm>
          <a:off x="1571604" y="1928802"/>
          <a:ext cx="3073400" cy="1244600"/>
        </p:xfrm>
        <a:graphic>
          <a:graphicData uri="http://schemas.openxmlformats.org/presentationml/2006/ole">
            <p:oleObj spid="_x0000_s78850" name="Worksheet" r:id="rId4" imgW="6067357" imgH="2457450" progId="Excel.Sheet.8">
              <p:embed/>
            </p:oleObj>
          </a:graphicData>
        </a:graphic>
      </p:graphicFrame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0" y="1112816"/>
            <a:ext cx="9144000" cy="0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35716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/>
              <a:t>Comparison of uncertainties</a:t>
            </a:r>
            <a:endParaRPr lang="zh-CN" alt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5357818" y="6000768"/>
            <a:ext cx="1337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sz="2400" dirty="0" smtClean="0">
                <a:latin typeface="+mj-lt"/>
                <a:cs typeface="Times New Roman"/>
              </a:rPr>
              <a:t>σ</a:t>
            </a:r>
            <a:r>
              <a:rPr lang="en-US" altLang="zh-CN" sz="2400" dirty="0" smtClean="0">
                <a:latin typeface="+mj-lt"/>
              </a:rPr>
              <a:t>03/</a:t>
            </a:r>
            <a:r>
              <a:rPr lang="el-GR" altLang="zh-CN" sz="2400" dirty="0" smtClean="0">
                <a:latin typeface="+mj-lt"/>
                <a:cs typeface="Times New Roman"/>
              </a:rPr>
              <a:t>σ</a:t>
            </a:r>
            <a:r>
              <a:rPr lang="en-US" altLang="zh-CN" sz="2400" dirty="0" smtClean="0">
                <a:latin typeface="+mj-lt"/>
              </a:rPr>
              <a:t>12</a:t>
            </a:r>
            <a:endParaRPr lang="zh-CN" alt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4000" y="1692000"/>
            <a:ext cx="86582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714480" y="2000240"/>
            <a:ext cx="228601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graphicFrame>
        <p:nvGraphicFramePr>
          <p:cNvPr id="82946" name="Object 2"/>
          <p:cNvGraphicFramePr>
            <a:graphicFrameLocks noChangeAspect="1"/>
          </p:cNvGraphicFramePr>
          <p:nvPr/>
        </p:nvGraphicFramePr>
        <p:xfrm>
          <a:off x="1571625" y="1928813"/>
          <a:ext cx="3073400" cy="1244600"/>
        </p:xfrm>
        <a:graphic>
          <a:graphicData uri="http://schemas.openxmlformats.org/presentationml/2006/ole">
            <p:oleObj spid="_x0000_s82946" name="Worksheet" r:id="rId4" imgW="6067357" imgH="2457450" progId="Excel.Sheet.8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57752" y="4786322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225 new masses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0" y="1112816"/>
            <a:ext cx="9144000" cy="0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35716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/>
              <a:t>Comparison of uncertainties</a:t>
            </a:r>
            <a:endParaRPr lang="zh-CN" alt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5357818" y="6000768"/>
            <a:ext cx="1337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sz="2400" dirty="0" smtClean="0">
                <a:latin typeface="+mj-lt"/>
                <a:cs typeface="Times New Roman"/>
              </a:rPr>
              <a:t>σ</a:t>
            </a:r>
            <a:r>
              <a:rPr lang="en-US" altLang="zh-CN" sz="2400" dirty="0" smtClean="0">
                <a:latin typeface="+mj-lt"/>
              </a:rPr>
              <a:t>03/</a:t>
            </a:r>
            <a:r>
              <a:rPr lang="el-GR" altLang="zh-CN" sz="2400" dirty="0" smtClean="0">
                <a:latin typeface="+mj-lt"/>
                <a:cs typeface="Times New Roman"/>
              </a:rPr>
              <a:t>σ</a:t>
            </a:r>
            <a:r>
              <a:rPr lang="en-US" altLang="zh-CN" sz="2400" dirty="0" smtClean="0">
                <a:latin typeface="+mj-lt"/>
              </a:rPr>
              <a:t>12</a:t>
            </a:r>
            <a:endParaRPr lang="zh-CN" alt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720557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786314" y="3857628"/>
            <a:ext cx="192882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43834" y="1642330"/>
            <a:ext cx="928694" cy="399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CN" dirty="0" smtClean="0"/>
              <a:t>1000</a:t>
            </a:r>
          </a:p>
          <a:p>
            <a:pPr>
              <a:lnSpc>
                <a:spcPts val="16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</a:pPr>
            <a:r>
              <a:rPr lang="en-US" altLang="zh-CN" dirty="0" smtClean="0"/>
              <a:t>100</a:t>
            </a:r>
          </a:p>
          <a:p>
            <a:pPr>
              <a:lnSpc>
                <a:spcPts val="16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</a:pPr>
            <a:r>
              <a:rPr lang="en-US" altLang="zh-CN" dirty="0" smtClean="0"/>
              <a:t>10</a:t>
            </a:r>
          </a:p>
          <a:p>
            <a:pPr>
              <a:lnSpc>
                <a:spcPts val="16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</a:pPr>
            <a:r>
              <a:rPr lang="en-US" altLang="zh-CN" dirty="0" smtClean="0"/>
              <a:t>-10</a:t>
            </a:r>
          </a:p>
          <a:p>
            <a:pPr>
              <a:lnSpc>
                <a:spcPts val="16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</a:pPr>
            <a:r>
              <a:rPr lang="en-US" altLang="zh-CN" dirty="0" smtClean="0"/>
              <a:t>-100</a:t>
            </a:r>
          </a:p>
          <a:p>
            <a:pPr>
              <a:lnSpc>
                <a:spcPts val="16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</a:pPr>
            <a:r>
              <a:rPr lang="en-US" altLang="zh-CN" dirty="0" smtClean="0"/>
              <a:t>-1000</a:t>
            </a:r>
            <a:endParaRPr lang="zh-CN" altLang="en-US" dirty="0"/>
          </a:p>
        </p:txBody>
      </p:sp>
      <p:graphicFrame>
        <p:nvGraphicFramePr>
          <p:cNvPr id="7" name="图表 6"/>
          <p:cNvGraphicFramePr/>
          <p:nvPr/>
        </p:nvGraphicFramePr>
        <p:xfrm>
          <a:off x="1643042" y="1714488"/>
          <a:ext cx="1857378" cy="1566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0" y="1112816"/>
            <a:ext cx="9144000" cy="0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35716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/>
              <a:t>Comparison of values</a:t>
            </a:r>
            <a:endParaRPr lang="zh-CN" alt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5214942" y="5929330"/>
            <a:ext cx="2135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ME03 – ME12</a:t>
            </a:r>
            <a:endParaRPr lang="zh-CN" altLang="en-US" sz="2400" dirty="0"/>
          </a:p>
        </p:txBody>
      </p:sp>
      <p:pic>
        <p:nvPicPr>
          <p:cNvPr id="95233" name="Picture 1"/>
          <p:cNvPicPr>
            <a:picLocks noChangeAspect="1" noChangeArrowheads="1"/>
          </p:cNvPicPr>
          <p:nvPr/>
        </p:nvPicPr>
        <p:blipFill>
          <a:blip r:embed="rId4"/>
          <a:srcRect l="27473"/>
          <a:stretch>
            <a:fillRect/>
          </a:stretch>
        </p:blipFill>
        <p:spPr bwMode="auto">
          <a:xfrm>
            <a:off x="1500166" y="3786190"/>
            <a:ext cx="1885945" cy="16315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928926" y="5000636"/>
            <a:ext cx="1752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aseline="30000" dirty="0" smtClean="0"/>
              <a:t>52</a:t>
            </a:r>
            <a:r>
              <a:rPr lang="en-US" altLang="zh-CN" dirty="0" smtClean="0"/>
              <a:t>Ca: 1754 </a:t>
            </a:r>
            <a:r>
              <a:rPr lang="en-US" altLang="zh-CN" dirty="0" err="1" smtClean="0"/>
              <a:t>keV</a:t>
            </a:r>
            <a:endParaRPr lang="zh-CN" altLang="en-US" dirty="0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3071810"/>
            <a:ext cx="2830413" cy="12430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429256" y="4143380"/>
            <a:ext cx="1156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99Y: 18 </a:t>
            </a:r>
            <a:r>
              <a:rPr lang="el-GR" altLang="zh-CN" dirty="0" smtClean="0">
                <a:latin typeface="Times New Roman"/>
                <a:cs typeface="Times New Roman"/>
              </a:rPr>
              <a:t>σ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95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1" grpId="0"/>
      <p:bldP spid="11" grpId="1"/>
      <p:bldP spid="12" grpId="0"/>
      <p:bldP spid="1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454150"/>
            <a:ext cx="8229600" cy="5403850"/>
          </a:xfrm>
          <a:noFill/>
          <a:ln/>
        </p:spPr>
      </p:pic>
      <p:sp>
        <p:nvSpPr>
          <p:cNvPr id="20483" name="Oval 3"/>
          <p:cNvSpPr>
            <a:spLocks noChangeArrowheads="1"/>
          </p:cNvSpPr>
          <p:nvPr/>
        </p:nvSpPr>
        <p:spPr bwMode="auto">
          <a:xfrm>
            <a:off x="3635375" y="2060575"/>
            <a:ext cx="792163" cy="424815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5219700" y="4508500"/>
            <a:ext cx="647700" cy="1081088"/>
          </a:xfrm>
          <a:prstGeom prst="ellips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6011863" y="4724400"/>
            <a:ext cx="1150937" cy="936625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335463" y="1936750"/>
            <a:ext cx="70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 b="1">
                <a:solidFill>
                  <a:srgbClr val="FF3300"/>
                </a:solidFill>
                <a:ea typeface="宋体" pitchFamily="2" charset="-122"/>
              </a:rPr>
              <a:t>shell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5076825" y="2133600"/>
            <a:ext cx="111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 b="1">
                <a:solidFill>
                  <a:srgbClr val="FF00FF"/>
                </a:solidFill>
                <a:ea typeface="宋体" pitchFamily="2" charset="-122"/>
              </a:rPr>
              <a:t>subshell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6443663" y="2349500"/>
            <a:ext cx="1504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 b="1">
                <a:solidFill>
                  <a:srgbClr val="0000FF"/>
                </a:solidFill>
                <a:ea typeface="宋体" pitchFamily="2" charset="-122"/>
              </a:rPr>
              <a:t>deformation</a:t>
            </a: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0" y="1112816"/>
            <a:ext cx="9144000" cy="0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21429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/>
              <a:t>Information from mass</a:t>
            </a:r>
            <a:endParaRPr lang="zh-CN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484" grpId="0" animBg="1"/>
      <p:bldP spid="20485" grpId="0" animBg="1"/>
      <p:bldP spid="20486" grpId="0"/>
      <p:bldP spid="20487" grpId="0"/>
      <p:bldP spid="2048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内容占位符 4"/>
          <p:cNvGraphicFramePr>
            <a:graphicFrameLocks noGrp="1"/>
          </p:cNvGraphicFramePr>
          <p:nvPr>
            <p:ph/>
          </p:nvPr>
        </p:nvGraphicFramePr>
        <p:xfrm>
          <a:off x="-3" y="1928802"/>
          <a:ext cx="9144003" cy="3286140"/>
        </p:xfrm>
        <a:graphic>
          <a:graphicData uri="http://schemas.openxmlformats.org/drawingml/2006/table">
            <a:tbl>
              <a:tblPr/>
              <a:tblGrid>
                <a:gridCol w="831273"/>
                <a:gridCol w="831273"/>
                <a:gridCol w="831273"/>
                <a:gridCol w="831273"/>
                <a:gridCol w="831273"/>
                <a:gridCol w="831273"/>
                <a:gridCol w="831273"/>
                <a:gridCol w="831273"/>
                <a:gridCol w="831273"/>
                <a:gridCol w="831273"/>
                <a:gridCol w="831273"/>
              </a:tblGrid>
              <a:tr h="27384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H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3H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3He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4He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36Ar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38Ar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40Ar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87Rb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107Ag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109Ag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133Cs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84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8.71E-03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84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1.11E-07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5.63285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84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1.06E-07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6.2714672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84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-1.40E-10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3.59E-09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3.61E-09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4.01E-03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84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4.06E-06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2.01E-09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2.04E-09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1.58E-13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840.6494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84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3.98E-02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3.13E-06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3.12E-06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-5.04E-10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4.93E-03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43815.16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84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2.65E-02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1.96E-06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2.01E-06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2.22E-10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2.25E-03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3.1189932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5.7662911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84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3.85E-02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-2.72E-06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-3.20E-06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1.69E-08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1.58E-04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0.4443539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0.52151054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42.66677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84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2.49E-02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0.16063632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0.16276504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5.85E-06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1.86E-04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0.40712302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0.5403117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9.869235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6540624.4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84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2.18E-02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-4.10E-03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-3.06E-03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3.35E-06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1.00E-04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0.2328728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0.251655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5.648021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22.305292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1974735.2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84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4.66E-02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-1.27E-05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-1.25E-05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2.88E-08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9.03E-05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0.4132173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0.3665098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5.723106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4.7454233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9.444008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73.71616</a:t>
                      </a:r>
                    </a:p>
                  </a:txBody>
                  <a:tcPr marL="8767" marR="8767" marT="87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0" y="1112816"/>
            <a:ext cx="9144000" cy="0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1429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/>
              <a:t>Correlations </a:t>
            </a:r>
            <a:endParaRPr lang="zh-CN" altLang="en-US" sz="4400" dirty="0"/>
          </a:p>
        </p:txBody>
      </p:sp>
      <p:sp>
        <p:nvSpPr>
          <p:cNvPr id="8" name="内容占位符 1"/>
          <p:cNvSpPr txBox="1">
            <a:spLocks/>
          </p:cNvSpPr>
          <p:nvPr/>
        </p:nvSpPr>
        <p:spPr bwMode="auto">
          <a:xfrm>
            <a:off x="357158" y="5643578"/>
            <a:ext cx="8072494" cy="500066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Covariance matrix provided to CODATA group as request. 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25" y="2753021"/>
            <a:ext cx="100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宋体"/>
              </a:rPr>
              <a:t>5.553018</a:t>
            </a:r>
          </a:p>
          <a:p>
            <a:endParaRPr lang="zh-CN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olidFill>
                  <a:schemeClr val="accent2"/>
                </a:solidFill>
              </a:rPr>
              <a:t>Outline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</a:p>
          <a:p>
            <a:pPr>
              <a:buFontTx/>
              <a:buNone/>
            </a:pPr>
            <a:r>
              <a:rPr lang="en-US" altLang="zh-CN" dirty="0"/>
              <a:t>   </a:t>
            </a:r>
            <a:r>
              <a:rPr lang="en-US" altLang="zh-CN" sz="2000" dirty="0" smtClean="0"/>
              <a:t>atomic mass, measurement, evaluation …</a:t>
            </a:r>
            <a:endParaRPr lang="en-US" altLang="zh-CN" sz="2000" dirty="0"/>
          </a:p>
          <a:p>
            <a:r>
              <a:rPr lang="en-US" altLang="zh-CN" dirty="0"/>
              <a:t>Present status</a:t>
            </a:r>
          </a:p>
          <a:p>
            <a:pPr>
              <a:buFontTx/>
              <a:buNone/>
            </a:pPr>
            <a:r>
              <a:rPr lang="en-US" altLang="zh-CN" dirty="0"/>
              <a:t>   </a:t>
            </a:r>
            <a:r>
              <a:rPr lang="en-US" altLang="zh-CN" sz="2000" dirty="0"/>
              <a:t>publication of </a:t>
            </a:r>
            <a:r>
              <a:rPr lang="en-US" altLang="zh-CN" sz="2000" dirty="0" smtClean="0"/>
              <a:t>AME2012, comparison with AME03…</a:t>
            </a:r>
            <a:endParaRPr lang="en-US" altLang="zh-CN" sz="2000" dirty="0"/>
          </a:p>
          <a:p>
            <a:r>
              <a:rPr lang="en-US" altLang="zh-CN" dirty="0"/>
              <a:t>Some considerations about future </a:t>
            </a:r>
          </a:p>
          <a:p>
            <a:pPr>
              <a:buFontTx/>
              <a:buNone/>
            </a:pPr>
            <a:r>
              <a:rPr lang="en-US" altLang="zh-CN" sz="2000" dirty="0" smtClean="0"/>
              <a:t>    correlation, workload… </a:t>
            </a:r>
            <a:r>
              <a:rPr lang="en-US" altLang="zh-CN" sz="2000" dirty="0"/>
              <a:t>…</a:t>
            </a:r>
            <a:r>
              <a:rPr lang="en-US" altLang="zh-CN" dirty="0"/>
              <a:t> </a:t>
            </a:r>
          </a:p>
          <a:p>
            <a:pPr>
              <a:buFontTx/>
              <a:buNone/>
            </a:pP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>
                <a:solidFill>
                  <a:schemeClr val="accent2"/>
                </a:solidFill>
              </a:rPr>
              <a:t>Outline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</a:p>
          <a:p>
            <a:pPr>
              <a:buFontTx/>
              <a:buNone/>
            </a:pPr>
            <a:r>
              <a:rPr lang="en-US" altLang="zh-CN" dirty="0"/>
              <a:t>   </a:t>
            </a:r>
            <a:r>
              <a:rPr lang="en-US" altLang="zh-CN" sz="2000" dirty="0" smtClean="0"/>
              <a:t>atomic mass, measurement, evaluation …</a:t>
            </a:r>
            <a:endParaRPr lang="en-US" altLang="zh-CN" sz="2000" dirty="0"/>
          </a:p>
          <a:p>
            <a:r>
              <a:rPr lang="en-US" altLang="zh-CN" dirty="0"/>
              <a:t>Present status</a:t>
            </a:r>
          </a:p>
          <a:p>
            <a:pPr>
              <a:buFontTx/>
              <a:buNone/>
            </a:pPr>
            <a:r>
              <a:rPr lang="en-US" altLang="zh-CN" dirty="0"/>
              <a:t>   </a:t>
            </a:r>
            <a:r>
              <a:rPr lang="en-US" altLang="zh-CN" sz="2000" dirty="0"/>
              <a:t>publication of </a:t>
            </a:r>
            <a:r>
              <a:rPr lang="en-US" altLang="zh-CN" sz="2000" dirty="0" smtClean="0"/>
              <a:t>AME2012, comparison with AME03…</a:t>
            </a:r>
            <a:endParaRPr lang="en-US" altLang="zh-CN" sz="2000" dirty="0"/>
          </a:p>
          <a:p>
            <a:r>
              <a:rPr lang="en-US" altLang="zh-CN" dirty="0"/>
              <a:t>Some considerations about future </a:t>
            </a:r>
          </a:p>
          <a:p>
            <a:pPr>
              <a:buFontTx/>
              <a:buNone/>
            </a:pPr>
            <a:r>
              <a:rPr lang="en-US" altLang="zh-CN" sz="2000" dirty="0" smtClean="0"/>
              <a:t>    correlation, workload… </a:t>
            </a:r>
            <a:r>
              <a:rPr lang="en-US" altLang="zh-CN" sz="2000" dirty="0"/>
              <a:t>…</a:t>
            </a:r>
            <a:r>
              <a:rPr lang="en-US" altLang="zh-CN" dirty="0"/>
              <a:t> </a:t>
            </a:r>
          </a:p>
          <a:p>
            <a:pPr>
              <a:buFontTx/>
              <a:buNone/>
            </a:pP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2484438" y="2420938"/>
            <a:ext cx="4751387" cy="2592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2411413" y="2349500"/>
            <a:ext cx="4608512" cy="2808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250825" y="4149725"/>
            <a:ext cx="936625" cy="1295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pic>
        <p:nvPicPr>
          <p:cNvPr id="44037" name="Picture 5" descr="未命名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268413"/>
            <a:ext cx="7648575" cy="5457825"/>
          </a:xfrm>
          <a:prstGeom prst="rect">
            <a:avLst/>
          </a:prstGeom>
          <a:noFill/>
        </p:spPr>
      </p:pic>
      <p:sp>
        <p:nvSpPr>
          <p:cNvPr id="44038" name="Line 6"/>
          <p:cNvSpPr>
            <a:spLocks noChangeShapeType="1"/>
          </p:cNvSpPr>
          <p:nvPr/>
        </p:nvSpPr>
        <p:spPr bwMode="auto">
          <a:xfrm flipV="1">
            <a:off x="1403350" y="1989138"/>
            <a:ext cx="720725" cy="360362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zh-CN" altLang="en-US"/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 rot="-1529701">
            <a:off x="827088" y="1700213"/>
            <a:ext cx="12239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zh-CN" sz="2000" b="1">
                <a:solidFill>
                  <a:srgbClr val="990033"/>
                </a:solidFill>
              </a:rPr>
              <a:t>Injection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 rot="-2987808">
            <a:off x="6975475" y="1169988"/>
            <a:ext cx="10191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zh-CN" sz="3600" b="1">
                <a:solidFill>
                  <a:srgbClr val="990033"/>
                </a:solidFill>
              </a:rPr>
              <a:t>ToF</a:t>
            </a:r>
          </a:p>
        </p:txBody>
      </p:sp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179388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zh-CN" sz="4000">
                <a:solidFill>
                  <a:schemeClr val="accent2"/>
                </a:solidFill>
              </a:rPr>
              <a:t>Correlation:</a:t>
            </a:r>
            <a:r>
              <a:rPr lang="en-US" altLang="zh-CN" sz="4000">
                <a:solidFill>
                  <a:schemeClr val="tx2"/>
                </a:solidFill>
              </a:rPr>
              <a:t> </a:t>
            </a:r>
            <a:r>
              <a:rPr lang="en-US" altLang="zh-CN" sz="2400">
                <a:solidFill>
                  <a:schemeClr val="tx2"/>
                </a:solidFill>
              </a:rPr>
              <a:t>mass measurement with a storage ring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000372"/>
            <a:ext cx="5041900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786050" y="5500702"/>
            <a:ext cx="4126899" cy="40011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0000FF"/>
                </a:solidFill>
              </a:rPr>
              <a:t>Plenary talk: ZHANG </a:t>
            </a:r>
            <a:r>
              <a:rPr lang="en-US" altLang="zh-CN" sz="2000" dirty="0" err="1" smtClean="0">
                <a:solidFill>
                  <a:srgbClr val="0000FF"/>
                </a:solidFill>
              </a:rPr>
              <a:t>Yuhu</a:t>
            </a:r>
            <a:r>
              <a:rPr lang="en-US" altLang="zh-CN" sz="2000" dirty="0" smtClean="0">
                <a:solidFill>
                  <a:srgbClr val="0000FF"/>
                </a:solidFill>
              </a:rPr>
              <a:t>, June 5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0" y="1112816"/>
            <a:ext cx="9144000" cy="0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60350"/>
            <a:ext cx="8229600" cy="5851525"/>
          </a:xfrm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3940175"/>
            <a:ext cx="9350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88" y="3957638"/>
            <a:ext cx="215900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1050" y="4365625"/>
            <a:ext cx="5041900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8" name="Line 6"/>
          <p:cNvSpPr>
            <a:spLocks noChangeShapeType="1"/>
          </p:cNvSpPr>
          <p:nvPr/>
        </p:nvSpPr>
        <p:spPr bwMode="auto">
          <a:xfrm flipH="1">
            <a:off x="1979613" y="4005263"/>
            <a:ext cx="54721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algn="l"/>
            <a:r>
              <a:rPr lang="en-US" altLang="zh-CN" dirty="0">
                <a:solidFill>
                  <a:schemeClr val="accent2"/>
                </a:solidFill>
              </a:rPr>
              <a:t>Amount of work:</a:t>
            </a:r>
            <a:r>
              <a:rPr lang="en-US" altLang="zh-CN" dirty="0"/>
              <a:t> </a:t>
            </a:r>
            <a:r>
              <a:rPr lang="en-US" altLang="zh-CN" sz="2800" dirty="0"/>
              <a:t>reference per year</a:t>
            </a:r>
          </a:p>
        </p:txBody>
      </p:sp>
      <p:graphicFrame>
        <p:nvGraphicFramePr>
          <p:cNvPr id="50179" name="Object 3"/>
          <p:cNvGraphicFramePr>
            <a:graphicFrameLocks noChangeAspect="1"/>
          </p:cNvGraphicFramePr>
          <p:nvPr>
            <p:ph idx="1"/>
          </p:nvPr>
        </p:nvGraphicFramePr>
        <p:xfrm>
          <a:off x="665163" y="1600200"/>
          <a:ext cx="7812087" cy="4525963"/>
        </p:xfrm>
        <a:graphic>
          <a:graphicData uri="http://schemas.openxmlformats.org/presentationml/2006/ole">
            <p:oleObj spid="_x0000_s83970" name="图表" r:id="rId3" imgW="5638900" imgH="3267025" progId="Excel.Sheet.8">
              <p:embed/>
            </p:oleObj>
          </a:graphicData>
        </a:graphic>
      </p:graphicFrame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1112816"/>
            <a:ext cx="9144000" cy="0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4" name="Object 6"/>
          <p:cNvGraphicFramePr>
            <a:graphicFrameLocks noChangeAspect="1"/>
          </p:cNvGraphicFramePr>
          <p:nvPr>
            <p:ph idx="1"/>
          </p:nvPr>
        </p:nvGraphicFramePr>
        <p:xfrm>
          <a:off x="1142976" y="1142984"/>
          <a:ext cx="7715272" cy="3698312"/>
        </p:xfrm>
        <a:graphic>
          <a:graphicData uri="http://schemas.openxmlformats.org/presentationml/2006/ole">
            <p:oleObj spid="_x0000_s27654" name="图表" r:id="rId3" imgW="6457800" imgH="3267025" progId="Excel.Sheet.8">
              <p:embed/>
            </p:oleObj>
          </a:graphicData>
        </a:graphic>
      </p:graphicFrame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395288" y="14285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zh-CN" sz="4400" dirty="0">
                <a:solidFill>
                  <a:schemeClr val="accent2"/>
                </a:solidFill>
              </a:rPr>
              <a:t>Amount of work:</a:t>
            </a:r>
            <a:r>
              <a:rPr lang="en-US" altLang="zh-CN" sz="4400" dirty="0">
                <a:solidFill>
                  <a:schemeClr val="tx2"/>
                </a:solidFill>
              </a:rPr>
              <a:t> </a:t>
            </a:r>
            <a:r>
              <a:rPr lang="en-US" altLang="zh-CN" sz="2800" dirty="0">
                <a:solidFill>
                  <a:schemeClr val="tx2"/>
                </a:solidFill>
              </a:rPr>
              <a:t>reference + equation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1112816"/>
            <a:ext cx="9144000" cy="0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38573" y="5703873"/>
            <a:ext cx="187960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50000"/>
              </a:spcAft>
              <a:buClr>
                <a:schemeClr val="tx2"/>
              </a:buClr>
              <a:buFont typeface="Wingdings" charset="0"/>
              <a:buNone/>
            </a:pPr>
            <a:r>
              <a:rPr lang="en-US" sz="1600" b="1" dirty="0">
                <a:solidFill>
                  <a:schemeClr val="bg1"/>
                </a:solidFill>
                <a:latin typeface="Palatino Linotype" charset="0"/>
              </a:rPr>
              <a:t>kondev@anl.gov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5800724"/>
            <a:ext cx="215238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4" y="5800724"/>
            <a:ext cx="121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5800724"/>
            <a:ext cx="1643253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14348" y="4735637"/>
            <a:ext cx="764386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FF"/>
                </a:solidFill>
              </a:rPr>
              <a:t>Evaluators:</a:t>
            </a:r>
          </a:p>
          <a:p>
            <a:r>
              <a:rPr lang="en-US" sz="2400" dirty="0" smtClean="0"/>
              <a:t>M. Wang, G. Audi, F.G. </a:t>
            </a:r>
            <a:r>
              <a:rPr lang="en-US" sz="2400" dirty="0" err="1" smtClean="0"/>
              <a:t>Kondev</a:t>
            </a:r>
            <a:r>
              <a:rPr lang="en-US" sz="2400" dirty="0" smtClean="0"/>
              <a:t>, M. </a:t>
            </a:r>
            <a:r>
              <a:rPr lang="en-US" sz="2400" dirty="0" err="1" smtClean="0"/>
              <a:t>MacCormick</a:t>
            </a:r>
            <a:r>
              <a:rPr lang="en-US" sz="2400" dirty="0" smtClean="0"/>
              <a:t>, X. </a:t>
            </a:r>
            <a:r>
              <a:rPr lang="en-US" sz="2400" dirty="0" err="1" smtClean="0"/>
              <a:t>Xu</a:t>
            </a:r>
            <a:endParaRPr lang="en-US" sz="2400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5640388"/>
            <a:ext cx="1127315" cy="121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0" y="1428736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2000" dirty="0" smtClean="0"/>
              <a:t>The AME12 &amp; NuBase12 evaluations have been published– significant improvement compared to AME03 &amp; NuBase03 evaluations – more nuclei &amp; better precision.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Individual files are available for download (</a:t>
            </a:r>
            <a:r>
              <a:rPr lang="en-US" sz="2000" dirty="0" err="1" smtClean="0"/>
              <a:t>ascii</a:t>
            </a:r>
            <a:r>
              <a:rPr lang="en-US" sz="2000" dirty="0" smtClean="0"/>
              <a:t>):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FF"/>
                </a:solidFill>
              </a:rPr>
              <a:t>                                       http://amdc.impcas.ac.cn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pPr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Ø"/>
            </a:pPr>
            <a:endParaRPr lang="en-US" sz="2000" dirty="0" smtClean="0"/>
          </a:p>
          <a:p>
            <a:pPr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000" dirty="0" smtClean="0"/>
              <a:t>If you need a hard copy – please contact me: </a:t>
            </a:r>
            <a:r>
              <a:rPr lang="en-US" sz="2000" b="1" dirty="0" smtClean="0">
                <a:solidFill>
                  <a:srgbClr val="0000FF"/>
                </a:solidFill>
                <a:hlinkClick r:id="rId2"/>
              </a:rPr>
              <a:t>wangm@impcas.ac.cn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000" dirty="0" smtClean="0"/>
              <a:t>The AMDC coordination at IMP-Lanzhou </a:t>
            </a:r>
          </a:p>
          <a:p>
            <a:pPr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000" dirty="0" smtClean="0"/>
              <a:t>Next Tables are foreseen in 2016 (electronic publication only)</a:t>
            </a:r>
          </a:p>
          <a:p>
            <a:pPr>
              <a:spcAft>
                <a:spcPct val="50000"/>
              </a:spcAft>
              <a:buClr>
                <a:schemeClr val="accent2"/>
              </a:buClr>
              <a:buNone/>
            </a:pPr>
            <a:endParaRPr lang="en-US" sz="2000" b="1" dirty="0" smtClean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00535" y="3149742"/>
            <a:ext cx="4543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0099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mass.mass12</a:t>
            </a:r>
          </a:p>
          <a:p>
            <a:pPr marL="342900" indent="-342900">
              <a:buClr>
                <a:srgbClr val="000099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nubase.mas12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0" y="1112816"/>
            <a:ext cx="9144000" cy="0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30210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latin typeface="+mj-lt"/>
              </a:rPr>
              <a:t>Conclusion</a:t>
            </a:r>
            <a:endParaRPr lang="zh-CN" altLang="en-US" sz="4400" dirty="0">
              <a:latin typeface="+mj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85852" y="5715016"/>
            <a:ext cx="67169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Thank you for your attention!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914" y="1600200"/>
            <a:ext cx="71021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60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38003"/>
            <a:ext cx="8229600" cy="3650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4348" y="4286256"/>
            <a:ext cx="7115196" cy="828668"/>
          </a:xfrm>
        </p:spPr>
        <p:txBody>
          <a:bodyPr/>
          <a:lstStyle/>
          <a:p>
            <a:pPr>
              <a:buNone/>
            </a:pPr>
            <a:r>
              <a:rPr lang="en-GB" sz="2000" dirty="0" smtClean="0"/>
              <a:t>Accepted by ADNDT </a:t>
            </a:r>
          </a:p>
          <a:p>
            <a:pPr>
              <a:buNone/>
            </a:pPr>
            <a:r>
              <a:rPr lang="en-GB" sz="2000" b="1" dirty="0" smtClean="0">
                <a:hlinkClick r:id="rId2"/>
              </a:rPr>
              <a:t>arXiv:1401.2021v4</a:t>
            </a:r>
            <a:r>
              <a:rPr lang="en-GB" sz="2000" b="1" dirty="0" smtClean="0"/>
              <a:t> </a:t>
            </a:r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endParaRPr lang="zh-CN" altLang="en-U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357430"/>
            <a:ext cx="8229600" cy="135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70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txBody>
          <a:bodyPr/>
          <a:lstStyle/>
          <a:p>
            <a:r>
              <a:rPr lang="en-US" altLang="zh-CN" dirty="0" smtClean="0"/>
              <a:t>Atomic mass</a:t>
            </a:r>
            <a:endParaRPr lang="zh-CN" altLang="en-US" dirty="0"/>
          </a:p>
        </p:txBody>
      </p:sp>
      <p:pic>
        <p:nvPicPr>
          <p:cNvPr id="5" name="Picture 4" descr="Mass-energy_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2071678"/>
            <a:ext cx="76327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86314" y="4572008"/>
            <a:ext cx="296747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altLang="zh-CN" b="1" dirty="0" smtClean="0"/>
              <a:t>Nuclear physics </a:t>
            </a:r>
          </a:p>
          <a:p>
            <a:pPr marL="342900" indent="-342900"/>
            <a:r>
              <a:rPr lang="en-US" altLang="zh-CN" b="1" dirty="0" smtClean="0"/>
              <a:t>Nuclear astrophysics</a:t>
            </a:r>
          </a:p>
          <a:p>
            <a:pPr marL="342900" indent="-342900"/>
            <a:r>
              <a:rPr lang="en-US" altLang="zh-CN" b="1" dirty="0" smtClean="0"/>
              <a:t>Atomic </a:t>
            </a:r>
            <a:r>
              <a:rPr lang="en-US" altLang="zh-CN" b="1" dirty="0" smtClean="0"/>
              <a:t>physics</a:t>
            </a:r>
          </a:p>
          <a:p>
            <a:pPr marL="342900" indent="-342900"/>
            <a:r>
              <a:rPr lang="en-US" altLang="zh-CN" b="1" dirty="0" smtClean="0"/>
              <a:t>Atomic </a:t>
            </a:r>
            <a:r>
              <a:rPr lang="en-US" altLang="zh-CN" b="1" dirty="0" smtClean="0"/>
              <a:t>energy</a:t>
            </a:r>
          </a:p>
          <a:p>
            <a:pPr marL="342900" indent="-342900">
              <a:buFont typeface="Wingdings" pitchFamily="2" charset="2"/>
              <a:buNone/>
            </a:pPr>
            <a:r>
              <a:rPr lang="en-US" altLang="zh-CN" b="1" dirty="0" smtClean="0"/>
              <a:t>Fundamental symmetries</a:t>
            </a:r>
          </a:p>
          <a:p>
            <a:pPr marL="342900" indent="-342900">
              <a:buFont typeface="Wingdings" pitchFamily="2" charset="2"/>
              <a:buNone/>
            </a:pPr>
            <a:r>
              <a:rPr lang="en-US" altLang="zh-CN" b="1" dirty="0" smtClean="0"/>
              <a:t>Metrology</a:t>
            </a:r>
          </a:p>
          <a:p>
            <a:pPr marL="342900" indent="-342900">
              <a:buFont typeface="Wingdings" pitchFamily="2" charset="2"/>
              <a:buNone/>
            </a:pPr>
            <a:r>
              <a:rPr lang="en-US" altLang="zh-CN" b="1" dirty="0" smtClean="0"/>
              <a:t>…</a:t>
            </a:r>
            <a:endParaRPr lang="zh-CN" alt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71472" y="1214422"/>
            <a:ext cx="7921625" cy="6477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mass</a:t>
            </a:r>
            <a:r>
              <a:rPr lang="zh-CN" altLang="en-US" sz="32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  <a:cs typeface="Arial" charset="0"/>
              </a:rPr>
              <a:t>→ </a:t>
            </a:r>
            <a:r>
              <a:rPr lang="en-US" altLang="zh-CN" sz="32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  <a:cs typeface="Arial" charset="0"/>
              </a:rPr>
              <a:t>binding energy</a:t>
            </a:r>
            <a:r>
              <a:rPr lang="zh-CN" altLang="en-US" sz="32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  <a:cs typeface="Arial" charset="0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→ </a:t>
            </a:r>
            <a:r>
              <a:rPr lang="en-US" altLang="zh-CN" sz="32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interaction</a:t>
            </a:r>
            <a:endParaRPr lang="de-DE" altLang="zh-CN" sz="3200" b="1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0" y="755650"/>
            <a:ext cx="9144000" cy="0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0"/>
            <a:ext cx="8143932" cy="785794"/>
          </a:xfrm>
        </p:spPr>
        <p:txBody>
          <a:bodyPr/>
          <a:lstStyle/>
          <a:p>
            <a:r>
              <a:rPr lang="en-US" altLang="zh-CN" dirty="0" smtClean="0"/>
              <a:t>Mass spectroscopy</a:t>
            </a:r>
            <a:endParaRPr lang="zh-CN" altLang="en-US" dirty="0"/>
          </a:p>
        </p:txBody>
      </p:sp>
      <p:pic>
        <p:nvPicPr>
          <p:cNvPr id="768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6969" y="1260491"/>
            <a:ext cx="393131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282" y="1456971"/>
            <a:ext cx="450059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19</a:t>
            </a:r>
            <a:r>
              <a:rPr lang="en-US" altLang="zh-CN" sz="2000" b="1" baseline="30000" dirty="0" smtClean="0"/>
              <a:t>th</a:t>
            </a:r>
            <a:r>
              <a:rPr lang="en-US" altLang="zh-CN" sz="2000" b="1" dirty="0" smtClean="0"/>
              <a:t> century, weights of elements</a:t>
            </a:r>
          </a:p>
          <a:p>
            <a:endParaRPr lang="en-US" altLang="zh-CN" sz="2000" b="1" dirty="0" smtClean="0"/>
          </a:p>
          <a:p>
            <a:r>
              <a:rPr lang="en-US" altLang="zh-CN" sz="2000" b="1" dirty="0" smtClean="0"/>
              <a:t>1913, discovery of </a:t>
            </a:r>
            <a:r>
              <a:rPr lang="en-US" altLang="zh-CN" sz="2000" b="1" dirty="0" err="1" smtClean="0"/>
              <a:t>isotopism</a:t>
            </a:r>
            <a:endParaRPr lang="en-US" altLang="zh-CN" sz="2000" b="1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Magic number </a:t>
            </a:r>
          </a:p>
          <a:p>
            <a:r>
              <a:rPr lang="en-US" altLang="zh-CN" dirty="0" smtClean="0"/>
              <a:t>deformation</a:t>
            </a:r>
          </a:p>
          <a:p>
            <a:r>
              <a:rPr lang="en-US" altLang="zh-CN" dirty="0" smtClean="0"/>
              <a:t>island of inversion</a:t>
            </a:r>
          </a:p>
          <a:p>
            <a:r>
              <a:rPr lang="en-US" altLang="zh-CN" dirty="0" smtClean="0"/>
              <a:t>…</a:t>
            </a:r>
            <a:endParaRPr lang="zh-CN" altLang="en-US" dirty="0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0" y="755650"/>
            <a:ext cx="9144000" cy="0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42876" y="4429132"/>
            <a:ext cx="514350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“100 years of Mass Spectrometry”</a:t>
            </a:r>
          </a:p>
          <a:p>
            <a:endParaRPr lang="en-US" b="1" dirty="0" smtClean="0"/>
          </a:p>
          <a:p>
            <a:r>
              <a:rPr lang="en-US" b="1" dirty="0" smtClean="0"/>
              <a:t>International Journal of Mass Spectrometry, </a:t>
            </a:r>
            <a:r>
              <a:rPr lang="en-US" dirty="0" smtClean="0"/>
              <a:t>Volumes 349–350 (2013)</a:t>
            </a:r>
          </a:p>
          <a:p>
            <a:r>
              <a:rPr lang="en-US" dirty="0" smtClean="0"/>
              <a:t>Edited by Dr. Yuri Litvinov and Dr. Klaus </a:t>
            </a:r>
            <a:r>
              <a:rPr lang="en-US" dirty="0" err="1" smtClean="0"/>
              <a:t>Blaum</a:t>
            </a:r>
            <a:r>
              <a:rPr lang="en-US" dirty="0" smtClean="0"/>
              <a:t/>
            </a:r>
            <a:br>
              <a:rPr lang="en-US" dirty="0" smtClean="0"/>
            </a:br>
            <a:endParaRPr lang="zh-CN" alt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048358"/>
            <a:ext cx="2133600" cy="476250"/>
          </a:xfrm>
        </p:spPr>
        <p:txBody>
          <a:bodyPr/>
          <a:lstStyle/>
          <a:p>
            <a:fld id="{50C46AAA-7E66-41AC-BD99-4AE863E8CAA3}" type="slidenum">
              <a:rPr lang="en-US" altLang="zh-CN"/>
              <a:pPr/>
              <a:t>5</a:t>
            </a:fld>
            <a:endParaRPr lang="en-US" altLang="zh-C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2019283"/>
            <a:ext cx="3213100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116013" y="4887896"/>
            <a:ext cx="3311525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chemeClr val="accent2"/>
                </a:solidFill>
              </a:rPr>
              <a:t>Mass ratio M[</a:t>
            </a:r>
            <a:r>
              <a:rPr lang="en-US" altLang="zh-CN" sz="2400" baseline="30000">
                <a:solidFill>
                  <a:schemeClr val="accent2"/>
                </a:solidFill>
              </a:rPr>
              <a:t>33</a:t>
            </a:r>
            <a:r>
              <a:rPr lang="en-US" altLang="zh-CN" sz="2400">
                <a:solidFill>
                  <a:schemeClr val="accent2"/>
                </a:solidFill>
              </a:rPr>
              <a:t>S</a:t>
            </a:r>
            <a:r>
              <a:rPr lang="en-US" altLang="zh-CN" sz="2400" baseline="30000">
                <a:solidFill>
                  <a:schemeClr val="accent2"/>
                </a:solidFill>
              </a:rPr>
              <a:t>+</a:t>
            </a:r>
            <a:r>
              <a:rPr lang="en-US" altLang="zh-CN" sz="2400">
                <a:solidFill>
                  <a:schemeClr val="accent2"/>
                </a:solidFill>
              </a:rPr>
              <a:t>]/M[</a:t>
            </a:r>
            <a:r>
              <a:rPr lang="en-US" altLang="zh-CN" sz="2400" baseline="30000">
                <a:solidFill>
                  <a:schemeClr val="accent2"/>
                </a:solidFill>
              </a:rPr>
              <a:t>32</a:t>
            </a:r>
            <a:r>
              <a:rPr lang="en-US" altLang="zh-CN" sz="2400">
                <a:solidFill>
                  <a:schemeClr val="accent2"/>
                </a:solidFill>
              </a:rPr>
              <a:t>SH</a:t>
            </a:r>
            <a:r>
              <a:rPr lang="en-US" altLang="zh-CN" sz="2400" baseline="30000">
                <a:solidFill>
                  <a:schemeClr val="accent2"/>
                </a:solidFill>
              </a:rPr>
              <a:t>+</a:t>
            </a:r>
            <a:r>
              <a:rPr lang="en-US" altLang="zh-CN" sz="2400">
                <a:solidFill>
                  <a:schemeClr val="accent2"/>
                </a:solidFill>
              </a:rPr>
              <a:t>]</a:t>
            </a:r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292725" y="1000108"/>
            <a:ext cx="2808288" cy="639763"/>
          </a:xfrm>
          <a:noFill/>
          <a:ln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1647808"/>
            <a:ext cx="2909888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50825" y="1287446"/>
            <a:ext cx="32035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altLang="zh-CN" sz="2400"/>
              <a:t>Mass measurement:</a:t>
            </a:r>
          </a:p>
          <a:p>
            <a:pPr marL="342900" indent="-342900">
              <a:buFontTx/>
              <a:buChar char="•"/>
            </a:pPr>
            <a:r>
              <a:rPr lang="en-US" altLang="zh-CN" sz="2400">
                <a:solidFill>
                  <a:schemeClr val="accent2"/>
                </a:solidFill>
              </a:rPr>
              <a:t>inertial mass</a:t>
            </a:r>
          </a:p>
          <a:p>
            <a:pPr marL="342900" indent="-342900">
              <a:buFontTx/>
              <a:buChar char="•"/>
            </a:pPr>
            <a:r>
              <a:rPr lang="en-US" altLang="zh-CN" sz="2400">
                <a:solidFill>
                  <a:schemeClr val="accent2"/>
                </a:solidFill>
              </a:rPr>
              <a:t>energy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987675" y="1719246"/>
            <a:ext cx="22018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CC0000"/>
                </a:solidFill>
              </a:rPr>
              <a:t>Relative</a:t>
            </a:r>
            <a:r>
              <a:rPr lang="en-US" altLang="zh-CN" sz="2400">
                <a:solidFill>
                  <a:srgbClr val="CC0000"/>
                </a:solidFill>
              </a:rPr>
              <a:t> </a:t>
            </a:r>
          </a:p>
          <a:p>
            <a:r>
              <a:rPr lang="en-US" altLang="zh-CN" sz="2400">
                <a:solidFill>
                  <a:srgbClr val="CC0000"/>
                </a:solidFill>
              </a:rPr>
              <a:t>Measurements</a:t>
            </a:r>
          </a:p>
        </p:txBody>
      </p:sp>
      <p:sp>
        <p:nvSpPr>
          <p:cNvPr id="5128" name="AutoShape 8"/>
          <p:cNvSpPr>
            <a:spLocks/>
          </p:cNvSpPr>
          <p:nvPr/>
        </p:nvSpPr>
        <p:spPr bwMode="auto">
          <a:xfrm>
            <a:off x="2627313" y="1863708"/>
            <a:ext cx="144462" cy="431800"/>
          </a:xfrm>
          <a:prstGeom prst="rightBrace">
            <a:avLst>
              <a:gd name="adj1" fmla="val 24909"/>
              <a:gd name="adj2" fmla="val 50000"/>
            </a:avLst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42844" y="0"/>
            <a:ext cx="875033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4400" dirty="0" smtClean="0">
                <a:latin typeface="+mj-lt"/>
              </a:rPr>
              <a:t>Mass measurements</a:t>
            </a:r>
            <a:endParaRPr lang="en-US" altLang="zh-CN" sz="4400" dirty="0">
              <a:latin typeface="+mj-lt"/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042988" y="3016233"/>
            <a:ext cx="4033837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chemeClr val="accent2"/>
                </a:solidFill>
              </a:rPr>
              <a:t>Energy released from neutron capture of </a:t>
            </a:r>
            <a:r>
              <a:rPr lang="en-US" altLang="zh-CN" sz="2400" baseline="30000">
                <a:solidFill>
                  <a:schemeClr val="accent2"/>
                </a:solidFill>
              </a:rPr>
              <a:t>32</a:t>
            </a:r>
            <a:r>
              <a:rPr lang="en-US" altLang="zh-CN" sz="2400">
                <a:solidFill>
                  <a:schemeClr val="accent2"/>
                </a:solidFill>
              </a:rPr>
              <a:t>S</a:t>
            </a:r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4140200" y="3376596"/>
            <a:ext cx="1008063" cy="71437"/>
          </a:xfrm>
          <a:prstGeom prst="rightArrow">
            <a:avLst>
              <a:gd name="adj1" fmla="val 50000"/>
              <a:gd name="adj2" fmla="val 352780"/>
            </a:avLst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>
            <a:off x="4140200" y="5319696"/>
            <a:ext cx="1008063" cy="71437"/>
          </a:xfrm>
          <a:prstGeom prst="rightArrow">
            <a:avLst>
              <a:gd name="adj1" fmla="val 50000"/>
              <a:gd name="adj2" fmla="val 352780"/>
            </a:avLst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1116013" y="3879833"/>
            <a:ext cx="36195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aseline="30000"/>
              <a:t>32</a:t>
            </a:r>
            <a:r>
              <a:rPr lang="en-US" altLang="zh-CN"/>
              <a:t>S + n - </a:t>
            </a:r>
            <a:r>
              <a:rPr lang="en-US" altLang="zh-CN" baseline="30000"/>
              <a:t>33</a:t>
            </a:r>
            <a:r>
              <a:rPr lang="en-US" altLang="zh-CN"/>
              <a:t>S = 8641.6398(33) keV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1187450" y="5753083"/>
            <a:ext cx="3911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aseline="30000"/>
              <a:t>33</a:t>
            </a:r>
            <a:r>
              <a:rPr lang="en-US" altLang="zh-CN"/>
              <a:t>S- (</a:t>
            </a:r>
            <a:r>
              <a:rPr lang="en-US" altLang="zh-CN" baseline="30000"/>
              <a:t>32</a:t>
            </a:r>
            <a:r>
              <a:rPr lang="en-US" altLang="zh-CN"/>
              <a:t>S + H) = -8437.29682(30) μu</a:t>
            </a: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0" y="755650"/>
            <a:ext cx="9144000" cy="0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28" grpId="0" animBg="1"/>
      <p:bldP spid="5133" grpId="0"/>
      <p:bldP spid="51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0"/>
            <a:ext cx="8143932" cy="928670"/>
          </a:xfrm>
        </p:spPr>
        <p:txBody>
          <a:bodyPr/>
          <a:lstStyle/>
          <a:p>
            <a:r>
              <a:rPr lang="en-US" altLang="zh-CN" dirty="0" smtClean="0"/>
              <a:t>Atomic mass evaluation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2844" y="1000109"/>
            <a:ext cx="8786874" cy="1714512"/>
          </a:xfrm>
        </p:spPr>
        <p:txBody>
          <a:bodyPr/>
          <a:lstStyle/>
          <a:p>
            <a:r>
              <a:rPr lang="en-US" altLang="zh-CN" sz="2000" dirty="0" smtClean="0"/>
              <a:t>M.S. Livingston, H.A. Bethe, “</a:t>
            </a:r>
            <a:r>
              <a:rPr lang="en-US" altLang="zh-CN" sz="2000" dirty="0" smtClean="0">
                <a:solidFill>
                  <a:srgbClr val="0070C0"/>
                </a:solidFill>
              </a:rPr>
              <a:t>Nuclear Physics, C. Nuclear dynamics, experimental</a:t>
            </a:r>
            <a:r>
              <a:rPr lang="en-US" altLang="zh-CN" sz="2000" dirty="0" smtClean="0"/>
              <a:t>”, </a:t>
            </a:r>
            <a:r>
              <a:rPr lang="da-DK" altLang="zh-CN" sz="2000" dirty="0" smtClean="0"/>
              <a:t>Rev. Mod. Phys. 9 (1937) 245, </a:t>
            </a:r>
            <a:r>
              <a:rPr lang="en-US" altLang="zh-CN" sz="2000" dirty="0" smtClean="0"/>
              <a:t>XVIII. Nuclear masses, combining data from mass spectroscopy and nuclear reaction/decay </a:t>
            </a:r>
          </a:p>
          <a:p>
            <a:pPr>
              <a:spcBef>
                <a:spcPts val="1200"/>
              </a:spcBef>
            </a:pPr>
            <a:r>
              <a:rPr lang="en-US" altLang="zh-CN" sz="2000" dirty="0" smtClean="0"/>
              <a:t>In 1950s, A. H. </a:t>
            </a:r>
            <a:r>
              <a:rPr lang="en-US" altLang="zh-CN" sz="2000" dirty="0" err="1" smtClean="0"/>
              <a:t>Wapstra</a:t>
            </a:r>
            <a:r>
              <a:rPr lang="en-US" altLang="zh-CN" sz="2000" dirty="0" smtClean="0"/>
              <a:t> created AME, to solve the problem of </a:t>
            </a:r>
            <a:r>
              <a:rPr lang="en-US" altLang="zh-CN" sz="2000" dirty="0" err="1" smtClean="0"/>
              <a:t>overdetermination</a:t>
            </a:r>
            <a:endParaRPr lang="zh-CN" altLang="en-US" dirty="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0" y="755650"/>
            <a:ext cx="9144000" cy="0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705100"/>
            <a:ext cx="76581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630908"/>
            <a:ext cx="6572264" cy="401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71868" y="5631436"/>
            <a:ext cx="4198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</a:rPr>
              <a:t>Konig</a:t>
            </a:r>
            <a:r>
              <a:rPr lang="en-US" altLang="zh-CN" dirty="0" smtClean="0">
                <a:solidFill>
                  <a:srgbClr val="0070C0"/>
                </a:solidFill>
              </a:rPr>
              <a:t> et al., </a:t>
            </a:r>
            <a:r>
              <a:rPr lang="en-US" altLang="zh-CN" dirty="0" err="1" smtClean="0">
                <a:solidFill>
                  <a:srgbClr val="0070C0"/>
                </a:solidFill>
              </a:rPr>
              <a:t>Nucl</a:t>
            </a:r>
            <a:r>
              <a:rPr lang="en-US" altLang="zh-CN" dirty="0" smtClean="0">
                <a:solidFill>
                  <a:srgbClr val="0070C0"/>
                </a:solidFill>
              </a:rPr>
              <a:t>. Phys. A 28 (1961) 1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1472" y="1702346"/>
            <a:ext cx="1500166" cy="3132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buFontTx/>
              <a:buNone/>
            </a:pPr>
            <a:r>
              <a:rPr lang="en-US" altLang="zh-CN" sz="2000" b="1" dirty="0" smtClean="0"/>
              <a:t>Ame1961,  Ame1964,  Ame1971,  Ame1977 </a:t>
            </a:r>
          </a:p>
          <a:p>
            <a:pPr>
              <a:lnSpc>
                <a:spcPts val="3000"/>
              </a:lnSpc>
              <a:buFontTx/>
              <a:buNone/>
            </a:pPr>
            <a:r>
              <a:rPr lang="en-US" altLang="zh-CN" sz="2000" b="1" dirty="0" smtClean="0"/>
              <a:t>Ame1983,  Ame1993,  Ame2003,  Ame</a:t>
            </a:r>
            <a:r>
              <a:rPr lang="en-US" altLang="zh-CN" sz="2000" b="1" dirty="0" smtClean="0">
                <a:solidFill>
                  <a:srgbClr val="FF3300"/>
                </a:solidFill>
              </a:rPr>
              <a:t>2012</a:t>
            </a:r>
            <a:endParaRPr lang="en-US" altLang="zh-CN" sz="2000" dirty="0" smtClean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28596" y="0"/>
            <a:ext cx="8143932" cy="928670"/>
          </a:xfrm>
        </p:spPr>
        <p:txBody>
          <a:bodyPr/>
          <a:lstStyle/>
          <a:p>
            <a:r>
              <a:rPr lang="en-US" altLang="zh-CN" dirty="0" smtClean="0"/>
              <a:t>Series of the AME</a:t>
            </a:r>
            <a:endParaRPr lang="zh-CN" altLang="en-US" dirty="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0" y="755650"/>
            <a:ext cx="9144000" cy="0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55727" y="100523"/>
            <a:ext cx="6988173" cy="6757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圆角矩形 4"/>
          <p:cNvSpPr/>
          <p:nvPr/>
        </p:nvSpPr>
        <p:spPr>
          <a:xfrm>
            <a:off x="3714744" y="3643314"/>
            <a:ext cx="357190" cy="78581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673225" y="1619250"/>
            <a:ext cx="911225" cy="47307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 baseline="30000"/>
              <a:t>102</a:t>
            </a:r>
            <a:r>
              <a:rPr lang="en-US" altLang="zh-CN" sz="2400"/>
              <a:t>Pd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1673225" y="3057525"/>
            <a:ext cx="928688" cy="47307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 baseline="30000"/>
              <a:t>102</a:t>
            </a:r>
            <a:r>
              <a:rPr lang="en-US" altLang="zh-CN" sz="2400"/>
              <a:t>Rh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1673225" y="4497388"/>
            <a:ext cx="928688" cy="47307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 baseline="30000"/>
              <a:t>102</a:t>
            </a:r>
            <a:r>
              <a:rPr lang="en-US" altLang="zh-CN" sz="2400"/>
              <a:t>Ru</a:t>
            </a:r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>
            <a:off x="2214563" y="2060575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>
            <a:off x="2214563" y="3500438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2262188" y="2349500"/>
            <a:ext cx="238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/>
              <a:t>1961Hi06  1150</a:t>
            </a:r>
            <a:r>
              <a:rPr lang="zh-CN" altLang="en-US"/>
              <a:t>（</a:t>
            </a:r>
            <a:r>
              <a:rPr lang="en-US" altLang="zh-CN"/>
              <a:t>6</a:t>
            </a:r>
            <a:r>
              <a:rPr lang="zh-CN" altLang="en-US"/>
              <a:t>）</a:t>
            </a:r>
          </a:p>
        </p:txBody>
      </p:sp>
      <p:grpSp>
        <p:nvGrpSpPr>
          <p:cNvPr id="51228" name="Group 28"/>
          <p:cNvGrpSpPr>
            <a:grpSpLocks/>
          </p:cNvGrpSpPr>
          <p:nvPr/>
        </p:nvGrpSpPr>
        <p:grpSpPr bwMode="auto">
          <a:xfrm>
            <a:off x="2627313" y="1052513"/>
            <a:ext cx="6435725" cy="4694237"/>
            <a:chOff x="1655" y="663"/>
            <a:chExt cx="4054" cy="2957"/>
          </a:xfrm>
        </p:grpSpPr>
        <p:sp>
          <p:nvSpPr>
            <p:cNvPr id="51224" name="Text Box 24"/>
            <p:cNvSpPr txBox="1">
              <a:spLocks noChangeArrowheads="1"/>
            </p:cNvSpPr>
            <p:nvPr/>
          </p:nvSpPr>
          <p:spPr bwMode="auto">
            <a:xfrm>
              <a:off x="4241" y="2387"/>
              <a:ext cx="14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/>
                <a:t>1986Be53 543.0(0.8)</a:t>
              </a:r>
            </a:p>
          </p:txBody>
        </p:sp>
        <p:grpSp>
          <p:nvGrpSpPr>
            <p:cNvPr id="51227" name="Group 27"/>
            <p:cNvGrpSpPr>
              <a:grpSpLocks/>
            </p:cNvGrpSpPr>
            <p:nvPr/>
          </p:nvGrpSpPr>
          <p:grpSpPr bwMode="auto">
            <a:xfrm>
              <a:off x="1655" y="663"/>
              <a:ext cx="3883" cy="2957"/>
              <a:chOff x="1655" y="663"/>
              <a:chExt cx="3883" cy="2957"/>
            </a:xfrm>
          </p:grpSpPr>
          <p:sp>
            <p:nvSpPr>
              <p:cNvPr id="51210" name="Text Box 10"/>
              <p:cNvSpPr txBox="1">
                <a:spLocks noChangeArrowheads="1"/>
              </p:cNvSpPr>
              <p:nvPr/>
            </p:nvSpPr>
            <p:spPr bwMode="auto">
              <a:xfrm>
                <a:off x="3656" y="1020"/>
                <a:ext cx="574" cy="298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2400" baseline="30000"/>
                  <a:t>103</a:t>
                </a:r>
                <a:r>
                  <a:rPr lang="en-US" altLang="zh-CN" sz="2400"/>
                  <a:t>Pd</a:t>
                </a:r>
              </a:p>
            </p:txBody>
          </p:sp>
          <p:sp>
            <p:nvSpPr>
              <p:cNvPr id="51211" name="Text Box 11"/>
              <p:cNvSpPr txBox="1">
                <a:spLocks noChangeArrowheads="1"/>
              </p:cNvSpPr>
              <p:nvPr/>
            </p:nvSpPr>
            <p:spPr bwMode="auto">
              <a:xfrm>
                <a:off x="3656" y="1926"/>
                <a:ext cx="585" cy="298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2400" baseline="30000"/>
                  <a:t>103</a:t>
                </a:r>
                <a:r>
                  <a:rPr lang="en-US" altLang="zh-CN" sz="2400"/>
                  <a:t>Rh</a:t>
                </a:r>
              </a:p>
            </p:txBody>
          </p:sp>
          <p:sp>
            <p:nvSpPr>
              <p:cNvPr id="51212" name="Text Box 12"/>
              <p:cNvSpPr txBox="1">
                <a:spLocks noChangeArrowheads="1"/>
              </p:cNvSpPr>
              <p:nvPr/>
            </p:nvSpPr>
            <p:spPr bwMode="auto">
              <a:xfrm>
                <a:off x="3656" y="2833"/>
                <a:ext cx="585" cy="298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2400" baseline="30000"/>
                  <a:t>103</a:t>
                </a:r>
                <a:r>
                  <a:rPr lang="en-US" altLang="zh-CN" sz="2400"/>
                  <a:t>Ru</a:t>
                </a:r>
              </a:p>
            </p:txBody>
          </p:sp>
          <p:sp>
            <p:nvSpPr>
              <p:cNvPr id="51215" name="Line 15"/>
              <p:cNvSpPr>
                <a:spLocks noChangeShapeType="1"/>
              </p:cNvSpPr>
              <p:nvPr/>
            </p:nvSpPr>
            <p:spPr bwMode="auto">
              <a:xfrm>
                <a:off x="3998" y="1298"/>
                <a:ext cx="0" cy="6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216" name="Line 16"/>
              <p:cNvSpPr>
                <a:spLocks noChangeShapeType="1"/>
              </p:cNvSpPr>
              <p:nvPr/>
            </p:nvSpPr>
            <p:spPr bwMode="auto">
              <a:xfrm>
                <a:off x="3998" y="2205"/>
                <a:ext cx="0" cy="6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220" name="Text Box 20"/>
              <p:cNvSpPr txBox="1">
                <a:spLocks noChangeArrowheads="1"/>
              </p:cNvSpPr>
              <p:nvPr/>
            </p:nvSpPr>
            <p:spPr bwMode="auto">
              <a:xfrm>
                <a:off x="1973" y="663"/>
                <a:ext cx="154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/>
                  <a:t>1970Bo29 7624.6(1.5)</a:t>
                </a:r>
              </a:p>
              <a:p>
                <a:r>
                  <a:rPr lang="en-US" altLang="zh-CN"/>
                  <a:t>2006Fi.A   7625.6(0.9)</a:t>
                </a:r>
              </a:p>
            </p:txBody>
          </p:sp>
          <p:sp>
            <p:nvSpPr>
              <p:cNvPr id="51221" name="Line 21"/>
              <p:cNvSpPr>
                <a:spLocks noChangeShapeType="1"/>
              </p:cNvSpPr>
              <p:nvPr/>
            </p:nvSpPr>
            <p:spPr bwMode="auto">
              <a:xfrm>
                <a:off x="1655" y="1162"/>
                <a:ext cx="19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222" name="Line 22"/>
              <p:cNvSpPr>
                <a:spLocks noChangeShapeType="1"/>
              </p:cNvSpPr>
              <p:nvPr/>
            </p:nvSpPr>
            <p:spPr bwMode="auto">
              <a:xfrm>
                <a:off x="1655" y="2976"/>
                <a:ext cx="19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223" name="Text Box 23"/>
              <p:cNvSpPr txBox="1">
                <a:spLocks noChangeArrowheads="1"/>
              </p:cNvSpPr>
              <p:nvPr/>
            </p:nvSpPr>
            <p:spPr bwMode="auto">
              <a:xfrm>
                <a:off x="4286" y="1207"/>
                <a:ext cx="1252" cy="9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/>
                  <a:t>1958Ro09 764(4)</a:t>
                </a:r>
              </a:p>
              <a:p>
                <a:r>
                  <a:rPr lang="en-US" altLang="zh-CN"/>
                  <a:t>1965Mu09 760(6)</a:t>
                </a:r>
              </a:p>
              <a:p>
                <a:r>
                  <a:rPr lang="en-US" altLang="zh-CN"/>
                  <a:t>1970Pe04 762(5)</a:t>
                </a:r>
              </a:p>
              <a:p>
                <a:r>
                  <a:rPr lang="en-US" altLang="zh-CN"/>
                  <a:t>1982Oh04 769(4)</a:t>
                </a:r>
              </a:p>
              <a:p>
                <a:endParaRPr lang="en-US" altLang="zh-CN"/>
              </a:p>
            </p:txBody>
          </p:sp>
          <p:sp>
            <p:nvSpPr>
              <p:cNvPr id="51225" name="Text Box 25"/>
              <p:cNvSpPr txBox="1">
                <a:spLocks noChangeArrowheads="1"/>
              </p:cNvSpPr>
              <p:nvPr/>
            </p:nvSpPr>
            <p:spPr bwMode="auto">
              <a:xfrm>
                <a:off x="1948" y="3216"/>
                <a:ext cx="170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/>
                  <a:t>1982Ba69 6232.2(0.3)</a:t>
                </a:r>
              </a:p>
              <a:p>
                <a:r>
                  <a:rPr lang="en-US" altLang="zh-CN"/>
                  <a:t>2006Fi.A   6232.00(0.17)</a:t>
                </a:r>
              </a:p>
            </p:txBody>
          </p:sp>
        </p:grpSp>
      </p:grpSp>
      <p:sp>
        <p:nvSpPr>
          <p:cNvPr id="51226" name="Text Box 26"/>
          <p:cNvSpPr txBox="1">
            <a:spLocks noChangeArrowheads="1"/>
          </p:cNvSpPr>
          <p:nvPr/>
        </p:nvSpPr>
        <p:spPr bwMode="auto">
          <a:xfrm>
            <a:off x="2319338" y="3592513"/>
            <a:ext cx="275799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dirty="0"/>
              <a:t>1961Hi06   2317(10)</a:t>
            </a:r>
          </a:p>
          <a:p>
            <a:r>
              <a:rPr lang="en-US" altLang="zh-CN" dirty="0"/>
              <a:t>1963Bo17  2325(10</a:t>
            </a:r>
            <a:r>
              <a:rPr lang="en-US" altLang="zh-CN" dirty="0" smtClean="0"/>
              <a:t>)</a:t>
            </a:r>
          </a:p>
          <a:p>
            <a:r>
              <a:rPr lang="en-US" altLang="zh-CN" dirty="0" smtClean="0"/>
              <a:t>1983Do11 (</a:t>
            </a:r>
            <a:r>
              <a:rPr lang="en-US" altLang="zh-CN" dirty="0" err="1" smtClean="0"/>
              <a:t>p,n</a:t>
            </a:r>
            <a:r>
              <a:rPr lang="en-US" altLang="zh-CN" dirty="0" smtClean="0"/>
              <a:t>) 2332(15)</a:t>
            </a:r>
            <a:endParaRPr lang="en-US" altLang="zh-CN" dirty="0"/>
          </a:p>
        </p:txBody>
      </p:sp>
      <p:grpSp>
        <p:nvGrpSpPr>
          <p:cNvPr id="51232" name="Group 32"/>
          <p:cNvGrpSpPr>
            <a:grpSpLocks/>
          </p:cNvGrpSpPr>
          <p:nvPr/>
        </p:nvGrpSpPr>
        <p:grpSpPr bwMode="auto">
          <a:xfrm>
            <a:off x="-36513" y="1700213"/>
            <a:ext cx="1728788" cy="3097212"/>
            <a:chOff x="-23" y="1071"/>
            <a:chExt cx="1089" cy="1951"/>
          </a:xfrm>
        </p:grpSpPr>
        <p:sp>
          <p:nvSpPr>
            <p:cNvPr id="51230" name="Freeform 30"/>
            <p:cNvSpPr>
              <a:spLocks/>
            </p:cNvSpPr>
            <p:nvPr/>
          </p:nvSpPr>
          <p:spPr bwMode="auto">
            <a:xfrm>
              <a:off x="854" y="1162"/>
              <a:ext cx="212" cy="1860"/>
            </a:xfrm>
            <a:custGeom>
              <a:avLst/>
              <a:gdLst/>
              <a:ahLst/>
              <a:cxnLst>
                <a:cxn ang="0">
                  <a:pos x="212" y="0"/>
                </a:cxn>
                <a:cxn ang="0">
                  <a:pos x="30" y="499"/>
                </a:cxn>
                <a:cxn ang="0">
                  <a:pos x="30" y="1542"/>
                </a:cxn>
                <a:cxn ang="0">
                  <a:pos x="212" y="1860"/>
                </a:cxn>
              </a:cxnLst>
              <a:rect l="0" t="0" r="r" b="b"/>
              <a:pathLst>
                <a:path w="212" h="1860">
                  <a:moveTo>
                    <a:pt x="212" y="0"/>
                  </a:moveTo>
                  <a:cubicBezTo>
                    <a:pt x="136" y="121"/>
                    <a:pt x="60" y="242"/>
                    <a:pt x="30" y="499"/>
                  </a:cubicBezTo>
                  <a:cubicBezTo>
                    <a:pt x="0" y="756"/>
                    <a:pt x="0" y="1315"/>
                    <a:pt x="30" y="1542"/>
                  </a:cubicBezTo>
                  <a:cubicBezTo>
                    <a:pt x="60" y="1769"/>
                    <a:pt x="182" y="1807"/>
                    <a:pt x="212" y="186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31" name="Text Box 31"/>
            <p:cNvSpPr txBox="1">
              <a:spLocks noChangeArrowheads="1"/>
            </p:cNvSpPr>
            <p:nvPr/>
          </p:nvSpPr>
          <p:spPr bwMode="auto">
            <a:xfrm>
              <a:off x="-23" y="1071"/>
              <a:ext cx="1012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rgbClr val="FF3300"/>
                  </a:solidFill>
                </a:rPr>
                <a:t>2011Go23</a:t>
              </a:r>
            </a:p>
            <a:p>
              <a:r>
                <a:rPr lang="en-US" altLang="zh-CN">
                  <a:solidFill>
                    <a:srgbClr val="FF3300"/>
                  </a:solidFill>
                </a:rPr>
                <a:t>1203.27(0.36)</a:t>
              </a:r>
            </a:p>
            <a:p>
              <a:endParaRPr lang="en-US" altLang="zh-CN">
                <a:solidFill>
                  <a:srgbClr val="FF3300"/>
                </a:solidFill>
              </a:endParaRPr>
            </a:p>
          </p:txBody>
        </p:sp>
      </p:grpSp>
      <p:sp>
        <p:nvSpPr>
          <p:cNvPr id="27" name="Line 10"/>
          <p:cNvSpPr>
            <a:spLocks noChangeShapeType="1"/>
          </p:cNvSpPr>
          <p:nvPr/>
        </p:nvSpPr>
        <p:spPr bwMode="auto">
          <a:xfrm>
            <a:off x="0" y="755650"/>
            <a:ext cx="9144000" cy="0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2428860" y="0"/>
            <a:ext cx="31662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/>
              <a:t>An example</a:t>
            </a:r>
            <a:endParaRPr lang="zh-CN" altLang="en-US" sz="4400" dirty="0"/>
          </a:p>
        </p:txBody>
      </p:sp>
      <p:sp>
        <p:nvSpPr>
          <p:cNvPr id="29" name="TextBox 28"/>
          <p:cNvSpPr txBox="1"/>
          <p:nvPr/>
        </p:nvSpPr>
        <p:spPr>
          <a:xfrm>
            <a:off x="3286116" y="5786454"/>
            <a:ext cx="2344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Q</a:t>
            </a:r>
            <a:r>
              <a:rPr lang="el-GR" altLang="zh-CN" baseline="-25000" dirty="0" smtClean="0">
                <a:solidFill>
                  <a:srgbClr val="0000FF"/>
                </a:solidFill>
              </a:rPr>
              <a:t>ββ</a:t>
            </a:r>
            <a:r>
              <a:rPr lang="en-US" altLang="zh-CN" dirty="0" smtClean="0">
                <a:solidFill>
                  <a:srgbClr val="0000FF"/>
                </a:solidFill>
              </a:rPr>
              <a:t>: 1172.7(2.4) </a:t>
            </a:r>
            <a:r>
              <a:rPr lang="en-US" altLang="zh-CN" dirty="0" err="1" smtClean="0">
                <a:solidFill>
                  <a:srgbClr val="0000FF"/>
                </a:solidFill>
              </a:rPr>
              <a:t>keV</a:t>
            </a:r>
            <a:endParaRPr lang="zh-CN" alt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13592</TotalTime>
  <Words>744</Words>
  <Application>Microsoft Office PowerPoint</Application>
  <PresentationFormat>全屏显示(4:3)</PresentationFormat>
  <Paragraphs>264</Paragraphs>
  <Slides>28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1" baseType="lpstr">
      <vt:lpstr>默认设计模板</vt:lpstr>
      <vt:lpstr>Worksheet</vt:lpstr>
      <vt:lpstr>图表</vt:lpstr>
      <vt:lpstr>The Atomic Mass Evaluation: Present and Future</vt:lpstr>
      <vt:lpstr>Outline</vt:lpstr>
      <vt:lpstr>Atomic mass</vt:lpstr>
      <vt:lpstr>Mass spectroscopy</vt:lpstr>
      <vt:lpstr>幻灯片 5</vt:lpstr>
      <vt:lpstr>Atomic mass evaluation</vt:lpstr>
      <vt:lpstr>Series of the AME</vt:lpstr>
      <vt:lpstr>幻灯片 8</vt:lpstr>
      <vt:lpstr>幻灯片 9</vt:lpstr>
      <vt:lpstr>Outline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Outline</vt:lpstr>
      <vt:lpstr>幻灯片 20</vt:lpstr>
      <vt:lpstr>幻灯片 21</vt:lpstr>
      <vt:lpstr>Amount of work: reference per year</vt:lpstr>
      <vt:lpstr>幻灯片 23</vt:lpstr>
      <vt:lpstr>幻灯片 24</vt:lpstr>
      <vt:lpstr>幻灯片 25</vt:lpstr>
      <vt:lpstr>幻灯片 26</vt:lpstr>
      <vt:lpstr>幻灯片 27</vt:lpstr>
      <vt:lpstr>幻灯片 28</vt:lpstr>
    </vt:vector>
  </TitlesOfParts>
  <Company>ORSAY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ORSAY</dc:creator>
  <cp:lastModifiedBy>vaio</cp:lastModifiedBy>
  <cp:revision>106</cp:revision>
  <dcterms:created xsi:type="dcterms:W3CDTF">2013-01-16T13:16:44Z</dcterms:created>
  <dcterms:modified xsi:type="dcterms:W3CDTF">2014-06-01T23:19:23Z</dcterms:modified>
</cp:coreProperties>
</file>