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87" r:id="rId1"/>
    <p:sldMasterId id="2147483710" r:id="rId2"/>
  </p:sldMasterIdLst>
  <p:notesMasterIdLst>
    <p:notesMasterId r:id="rId14"/>
  </p:notesMasterIdLst>
  <p:handoutMasterIdLst>
    <p:handoutMasterId r:id="rId15"/>
  </p:handoutMasterIdLst>
  <p:sldIdLst>
    <p:sldId id="256" r:id="rId3"/>
    <p:sldId id="259" r:id="rId4"/>
    <p:sldId id="264" r:id="rId5"/>
    <p:sldId id="266" r:id="rId6"/>
    <p:sldId id="273" r:id="rId7"/>
    <p:sldId id="279" r:id="rId8"/>
    <p:sldId id="263" r:id="rId9"/>
    <p:sldId id="269" r:id="rId10"/>
    <p:sldId id="270" r:id="rId11"/>
    <p:sldId id="261" r:id="rId12"/>
    <p:sldId id="272" r:id="rId13"/>
  </p:sldIdLst>
  <p:sldSz cx="9144000" cy="6858000" type="screen4x3"/>
  <p:notesSz cx="6858000" cy="9144000"/>
  <p:embeddedFontLst>
    <p:embeddedFont>
      <p:font typeface="Tahoma" panose="020B0604030504040204" pitchFamily="34" charset="0"/>
      <p:regular r:id="rId16"/>
      <p:bold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</p:embeddedFontLst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D457E"/>
    <a:srgbClr val="0000FF"/>
    <a:srgbClr val="0099FF"/>
    <a:srgbClr val="00FFFF"/>
    <a:srgbClr val="00FF00"/>
    <a:srgbClr val="1D8DB0"/>
    <a:srgbClr val="116E8A"/>
    <a:srgbClr val="00407A"/>
    <a:srgbClr val="1476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1" autoAdjust="0"/>
    <p:restoredTop sz="94813" autoAdjust="0"/>
  </p:normalViewPr>
  <p:slideViewPr>
    <p:cSldViewPr snapToObjects="1" showGuides="1">
      <p:cViewPr>
        <p:scale>
          <a:sx n="80" d="100"/>
          <a:sy n="80" d="100"/>
        </p:scale>
        <p:origin x="-432" y="-48"/>
      </p:cViewPr>
      <p:guideLst>
        <p:guide orient="horz" pos="3294"/>
        <p:guide pos="560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Objects="1" showGuides="1">
      <p:cViewPr varScale="1">
        <p:scale>
          <a:sx n="73" d="100"/>
          <a:sy n="73" d="100"/>
        </p:scale>
        <p:origin x="-2028" y="-9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185198-F140-406E-8F04-DE9D809B9791}" type="datetimeFigureOut">
              <a:rPr lang="nl-BE" sz="1000" smtClean="0">
                <a:latin typeface="Arial" pitchFamily="34" charset="0"/>
                <a:cs typeface="Arial" pitchFamily="34" charset="0"/>
              </a:rPr>
              <a:pPr/>
              <a:t>29/07/2014</a:t>
            </a:fld>
            <a:endParaRPr lang="nl-BE" sz="100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 sz="100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024B3E-C6E9-4CB0-843C-3CD5676655AA}" type="slidenum">
              <a:rPr lang="nl-BE" sz="1000" smtClean="0"/>
              <a:pPr/>
              <a:t>‹#›</a:t>
            </a:fld>
            <a:endParaRPr lang="nl-BE" sz="1000"/>
          </a:p>
        </p:txBody>
      </p:sp>
    </p:spTree>
    <p:extLst>
      <p:ext uri="{BB962C8B-B14F-4D97-AF65-F5344CB8AC3E}">
        <p14:creationId xmlns:p14="http://schemas.microsoft.com/office/powerpoint/2010/main" val="3973219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fld id="{7AF0A2F9-EF49-41B3-9E69-7CDBDC14786A}" type="datetimeFigureOut">
              <a:rPr lang="nl-BE" smtClean="0"/>
              <a:pPr/>
              <a:t>29/07/2014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540000" y="4320000"/>
            <a:ext cx="5760000" cy="41400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fld id="{17C257C2-8D60-4760-88CB-024AF3EEC641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94757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257C2-8D60-4760-88CB-024AF3EEC641}" type="slidenum">
              <a:rPr lang="nl-BE" smtClean="0"/>
              <a:pPr/>
              <a:t>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600600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err="1" smtClean="0"/>
              <a:t>Coulex</a:t>
            </a:r>
            <a:r>
              <a:rPr lang="nl-BE" baseline="0" dirty="0" smtClean="0"/>
              <a:t> studies </a:t>
            </a:r>
            <a:r>
              <a:rPr lang="nl-BE" baseline="0" dirty="0" err="1" smtClean="0"/>
              <a:t>performed</a:t>
            </a:r>
            <a:r>
              <a:rPr lang="nl-BE" baseline="0" dirty="0" smtClean="0"/>
              <a:t> in light lead </a:t>
            </a:r>
            <a:r>
              <a:rPr lang="nl-BE" baseline="0" dirty="0" err="1" smtClean="0"/>
              <a:t>region</a:t>
            </a:r>
            <a:r>
              <a:rPr lang="nl-BE" baseline="0" dirty="0" smtClean="0"/>
              <a:t>: Hg (below Z=82) </a:t>
            </a:r>
            <a:r>
              <a:rPr lang="nl-BE" baseline="0" dirty="0" err="1" smtClean="0"/>
              <a:t>and</a:t>
            </a:r>
            <a:r>
              <a:rPr lang="nl-BE" baseline="0" dirty="0" smtClean="0"/>
              <a:t> Po (</a:t>
            </a:r>
            <a:r>
              <a:rPr lang="nl-BE" baseline="0" dirty="0" err="1" smtClean="0"/>
              <a:t>above</a:t>
            </a:r>
            <a:r>
              <a:rPr lang="nl-BE" baseline="0" dirty="0" smtClean="0"/>
              <a:t> Z=82)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257C2-8D60-4760-88CB-024AF3EEC641}" type="slidenum">
              <a:rPr lang="nl-BE" smtClean="0"/>
              <a:pPr/>
              <a:t>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401631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257C2-8D60-4760-88CB-024AF3EEC641}" type="slidenum">
              <a:rPr lang="nl-BE" smtClean="0"/>
              <a:pPr/>
              <a:t>3</a:t>
            </a:fld>
            <a:endParaRPr lang="nl-B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B(E2): BMF has right order of magnitude but gets the wrong trend</a:t>
            </a:r>
          </a:p>
          <a:p>
            <a:r>
              <a:rPr lang="en-US" baseline="0" dirty="0" smtClean="0"/>
              <a:t>Trend </a:t>
            </a:r>
            <a:r>
              <a:rPr lang="en-US" baseline="0" dirty="0" err="1" smtClean="0"/>
              <a:t>naar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grotere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prolate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vervorming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wanneer</a:t>
            </a:r>
            <a:r>
              <a:rPr lang="en-US" baseline="0" dirty="0" smtClean="0"/>
              <a:t> we </a:t>
            </a:r>
            <a:r>
              <a:rPr lang="en-US" baseline="0" dirty="0" err="1" smtClean="0"/>
              <a:t>naar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lichtere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kernen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gaan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wordt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bevestigd</a:t>
            </a:r>
            <a:r>
              <a:rPr lang="en-US" baseline="0" dirty="0" smtClean="0"/>
              <a:t>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257C2-8D60-4760-88CB-024AF3EEC641}" type="slidenum">
              <a:rPr lang="nl-BE" smtClean="0"/>
              <a:pPr/>
              <a:t>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236780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BE" dirty="0" err="1" smtClean="0"/>
              <a:t>Energies</a:t>
            </a:r>
            <a:r>
              <a:rPr lang="nl-BE" dirty="0" smtClean="0"/>
              <a:t> are </a:t>
            </a:r>
            <a:r>
              <a:rPr lang="nl-BE" dirty="0" err="1" smtClean="0"/>
              <a:t>overestimated</a:t>
            </a:r>
            <a:r>
              <a:rPr lang="nl-BE" dirty="0" smtClean="0"/>
              <a:t> and B(E2)</a:t>
            </a:r>
            <a:r>
              <a:rPr lang="nl-BE" baseline="0" dirty="0" smtClean="0"/>
              <a:t> </a:t>
            </a:r>
            <a:r>
              <a:rPr lang="nl-BE" baseline="0" dirty="0" err="1" smtClean="0"/>
              <a:t>underestimated</a:t>
            </a:r>
            <a:r>
              <a:rPr lang="nl-BE" baseline="0" dirty="0" smtClean="0"/>
              <a:t> </a:t>
            </a:r>
            <a:r>
              <a:rPr lang="nl-BE" baseline="0" dirty="0" err="1" smtClean="0"/>
              <a:t>with</a:t>
            </a:r>
            <a:r>
              <a:rPr lang="nl-BE" baseline="0" dirty="0" smtClean="0"/>
              <a:t> BMF. </a:t>
            </a:r>
            <a:endParaRPr lang="nl-BE" dirty="0" smtClean="0"/>
          </a:p>
          <a:p>
            <a:r>
              <a:rPr lang="nl-BE" dirty="0" smtClean="0"/>
              <a:t>BMF:</a:t>
            </a:r>
          </a:p>
          <a:p>
            <a:r>
              <a:rPr lang="nl-BE" dirty="0" smtClean="0"/>
              <a:t>B(E2; 4+2</a:t>
            </a:r>
            <a:r>
              <a:rPr lang="nl-BE" dirty="0" smtClean="0">
                <a:sym typeface="Wingdings" pitchFamily="2" charset="2"/>
              </a:rPr>
              <a:t>2+2) = 60Wu</a:t>
            </a:r>
          </a:p>
          <a:p>
            <a:r>
              <a:rPr lang="nl-BE" dirty="0" smtClean="0">
                <a:sym typeface="Wingdings" pitchFamily="2" charset="2"/>
              </a:rPr>
              <a:t>B(E2;</a:t>
            </a:r>
            <a:r>
              <a:rPr lang="nl-BE" baseline="0" dirty="0" smtClean="0">
                <a:sym typeface="Wingdings" pitchFamily="2" charset="2"/>
              </a:rPr>
              <a:t> 4+12+2) = 50Wu</a:t>
            </a:r>
          </a:p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257C2-8D60-4760-88CB-024AF3EEC641}" type="slidenum">
              <a:rPr lang="nl-BE" smtClean="0"/>
              <a:pPr/>
              <a:t>6</a:t>
            </a:fld>
            <a:endParaRPr lang="nl-B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Eind</a:t>
            </a:r>
            <a:r>
              <a:rPr lang="en-US" dirty="0" smtClean="0"/>
              <a:t> </a:t>
            </a:r>
            <a:r>
              <a:rPr lang="en-US" dirty="0" err="1" smtClean="0"/>
              <a:t>conclusie</a:t>
            </a:r>
            <a:r>
              <a:rPr lang="en-US" dirty="0" smtClean="0"/>
              <a:t>, </a:t>
            </a:r>
            <a:r>
              <a:rPr lang="en-US" dirty="0" err="1" smtClean="0"/>
              <a:t>kan</a:t>
            </a:r>
            <a:r>
              <a:rPr lang="en-US" dirty="0" smtClean="0"/>
              <a:t> </a:t>
            </a:r>
            <a:r>
              <a:rPr lang="en-US" dirty="0" err="1" smtClean="0"/>
              <a:t>beschreven</a:t>
            </a:r>
            <a:r>
              <a:rPr lang="en-US" dirty="0" smtClean="0"/>
              <a:t> </a:t>
            </a:r>
            <a:r>
              <a:rPr lang="en-US" dirty="0" err="1" smtClean="0"/>
              <a:t>worden</a:t>
            </a:r>
            <a:r>
              <a:rPr lang="en-US" dirty="0" smtClean="0"/>
              <a:t> </a:t>
            </a:r>
            <a:r>
              <a:rPr lang="en-US" dirty="0" err="1" smtClean="0"/>
              <a:t>als</a:t>
            </a:r>
            <a:r>
              <a:rPr lang="en-US" dirty="0" smtClean="0"/>
              <a:t> twee 'shapes' </a:t>
            </a:r>
            <a:r>
              <a:rPr lang="en-US" dirty="0" err="1" smtClean="0"/>
              <a:t>een</a:t>
            </a:r>
            <a:r>
              <a:rPr lang="en-US" dirty="0" smtClean="0"/>
              <a:t> oblate en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prolate</a:t>
            </a:r>
            <a:r>
              <a:rPr lang="en-US" dirty="0" smtClean="0"/>
              <a:t> </a:t>
            </a:r>
            <a:r>
              <a:rPr lang="en-US" dirty="0" err="1" smtClean="0"/>
              <a:t>dit</a:t>
            </a:r>
            <a:r>
              <a:rPr lang="en-US" dirty="0" smtClean="0"/>
              <a:t> </a:t>
            </a:r>
            <a:r>
              <a:rPr lang="en-US" dirty="0" err="1" smtClean="0"/>
              <a:t>mengen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257C2-8D60-4760-88CB-024AF3EEC641}" type="slidenum">
              <a:rPr lang="nl-BE" smtClean="0"/>
              <a:pPr/>
              <a:t>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107234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Qs exp = </a:t>
            </a:r>
            <a:r>
              <a:rPr lang="en-US" baseline="0" dirty="0" err="1" smtClean="0"/>
              <a:t>quadr</a:t>
            </a:r>
            <a:r>
              <a:rPr lang="en-US" baseline="0" dirty="0" smtClean="0"/>
              <a:t> moment coming from the TLM fit that reproduces the TRANSITIONAL ME between 2+2 and 2+1</a:t>
            </a:r>
          </a:p>
          <a:p>
            <a:r>
              <a:rPr lang="en-US" baseline="0" dirty="0" smtClean="0"/>
              <a:t>BMF has the correct intrinsic structures</a:t>
            </a:r>
          </a:p>
          <a:p>
            <a:r>
              <a:rPr lang="en-US" baseline="0" dirty="0" smtClean="0"/>
              <a:t>Unmixed values are deduced from the 2+1-2+2 transitional matrix element!</a:t>
            </a:r>
          </a:p>
          <a:p>
            <a:r>
              <a:rPr lang="en-US" baseline="0" dirty="0" err="1" smtClean="0"/>
              <a:t>Verder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zie</a:t>
            </a:r>
            <a:r>
              <a:rPr lang="en-US" baseline="0" dirty="0" smtClean="0"/>
              <a:t> je </a:t>
            </a:r>
            <a:r>
              <a:rPr lang="en-US" baseline="0" dirty="0" err="1" smtClean="0"/>
              <a:t>dat</a:t>
            </a:r>
            <a:r>
              <a:rPr lang="en-US" baseline="0" dirty="0" smtClean="0"/>
              <a:t> BMF en IBM </a:t>
            </a:r>
            <a:r>
              <a:rPr lang="en-US" baseline="0" dirty="0" err="1" smtClean="0"/>
              <a:t>ook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vorm</a:t>
            </a:r>
            <a:r>
              <a:rPr lang="en-US" baseline="0" dirty="0" smtClean="0"/>
              <a:t> van </a:t>
            </a:r>
            <a:r>
              <a:rPr lang="en-US" baseline="0" dirty="0" err="1" smtClean="0"/>
              <a:t>menging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voorspellen</a:t>
            </a:r>
            <a:r>
              <a:rPr lang="en-US" baseline="0" dirty="0" smtClean="0"/>
              <a:t>, maar BMF </a:t>
            </a:r>
            <a:r>
              <a:rPr lang="en-US" baseline="0" dirty="0" err="1" smtClean="0"/>
              <a:t>voorspelt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kleiner</a:t>
            </a:r>
            <a:r>
              <a:rPr lang="en-US" baseline="0" dirty="0" smtClean="0"/>
              <a:t> Qs. </a:t>
            </a:r>
            <a:r>
              <a:rPr lang="en-US" baseline="0" dirty="0" err="1" smtClean="0"/>
              <a:t>Ook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belangrijk</a:t>
            </a:r>
            <a:r>
              <a:rPr lang="en-US" baseline="0" dirty="0" smtClean="0"/>
              <a:t> om op </a:t>
            </a:r>
            <a:r>
              <a:rPr lang="en-US" baseline="0" dirty="0" err="1" smtClean="0"/>
              <a:t>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merken</a:t>
            </a:r>
            <a:r>
              <a:rPr lang="en-US" baseline="0" dirty="0" smtClean="0"/>
              <a:t> is </a:t>
            </a:r>
            <a:r>
              <a:rPr lang="en-US" baseline="0" dirty="0" err="1" smtClean="0"/>
              <a:t>dat</a:t>
            </a:r>
            <a:r>
              <a:rPr lang="en-US" baseline="0" dirty="0" smtClean="0"/>
              <a:t> de Qs </a:t>
            </a:r>
            <a:r>
              <a:rPr lang="en-US" baseline="0" dirty="0" err="1" smtClean="0"/>
              <a:t>uit</a:t>
            </a:r>
            <a:r>
              <a:rPr lang="en-US" baseline="0" dirty="0" smtClean="0"/>
              <a:t> de twee </a:t>
            </a:r>
            <a:r>
              <a:rPr lang="en-US" baseline="0" dirty="0" err="1" smtClean="0"/>
              <a:t>niveau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menging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afkomstig</a:t>
            </a:r>
            <a:r>
              <a:rPr lang="en-US" baseline="0" dirty="0" smtClean="0"/>
              <a:t> is van het </a:t>
            </a:r>
            <a:r>
              <a:rPr lang="en-US" baseline="0" dirty="0" err="1" smtClean="0"/>
              <a:t>transitiematrix</a:t>
            </a:r>
            <a:r>
              <a:rPr lang="en-US" baseline="0" dirty="0" smtClean="0"/>
              <a:t> element </a:t>
            </a:r>
            <a:r>
              <a:rPr lang="en-US" baseline="0" dirty="0" err="1" smtClean="0"/>
              <a:t>tussen</a:t>
            </a:r>
            <a:r>
              <a:rPr lang="en-US" baseline="0" dirty="0" smtClean="0"/>
              <a:t> 2+1-2+2 (</a:t>
            </a:r>
            <a:r>
              <a:rPr lang="en-US" baseline="0" dirty="0" err="1" smtClean="0"/>
              <a:t>kunnen</a:t>
            </a:r>
            <a:r>
              <a:rPr lang="en-US" baseline="0" dirty="0" smtClean="0"/>
              <a:t> we in Japan nog even </a:t>
            </a:r>
            <a:r>
              <a:rPr lang="en-US" baseline="0" dirty="0" err="1" smtClean="0"/>
              <a:t>doorpraten</a:t>
            </a:r>
            <a:r>
              <a:rPr lang="en-US" baseline="0" dirty="0" smtClean="0"/>
              <a:t>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257C2-8D60-4760-88CB-024AF3EEC641}" type="slidenum">
              <a:rPr lang="nl-BE" smtClean="0"/>
              <a:pPr/>
              <a:t>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96158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0" y="648000"/>
            <a:ext cx="9144000" cy="6228000"/>
          </a:xfrm>
          <a:prstGeom prst="rect">
            <a:avLst/>
          </a:prstGeom>
          <a:gradFill flip="none" rotWithShape="1">
            <a:gsLst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77E9D"/>
              </a:gs>
              <a:gs pos="100000">
                <a:srgbClr val="116E8A"/>
              </a:gs>
              <a:gs pos="100000">
                <a:schemeClr val="accent1">
                  <a:tint val="44500"/>
                  <a:satMod val="160000"/>
                </a:schemeClr>
              </a:gs>
              <a:gs pos="0">
                <a:srgbClr val="1D8DB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9" name="Titel 1"/>
          <p:cNvSpPr>
            <a:spLocks noGrp="1"/>
          </p:cNvSpPr>
          <p:nvPr>
            <p:ph type="ctrTitle" hasCustomPrompt="1"/>
          </p:nvPr>
        </p:nvSpPr>
        <p:spPr>
          <a:xfrm>
            <a:off x="3096000" y="2088000"/>
            <a:ext cx="5580000" cy="1800000"/>
          </a:xfrm>
        </p:spPr>
        <p:txBody>
          <a:bodyPr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Klik en typ de titel van de presentatie</a:t>
            </a:r>
            <a:endParaRPr lang="nl-BE" dirty="0"/>
          </a:p>
        </p:txBody>
      </p:sp>
      <p:sp>
        <p:nvSpPr>
          <p:cNvPr id="10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3096000" y="4193675"/>
            <a:ext cx="5580000" cy="10800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en typ de subtitel van de presentatie</a:t>
            </a:r>
            <a:endParaRPr lang="nl-BE" dirty="0"/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0" y="1800000"/>
            <a:ext cx="1840048" cy="4294442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8283600" y="5706000"/>
            <a:ext cx="428400" cy="720000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2014732" cy="719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924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0" y="648000"/>
            <a:ext cx="9144000" cy="6228000"/>
          </a:xfrm>
          <a:prstGeom prst="rect">
            <a:avLst/>
          </a:prstGeom>
          <a:gradFill flip="none" rotWithShape="1">
            <a:gsLst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77E9D"/>
              </a:gs>
              <a:gs pos="100000">
                <a:srgbClr val="116E8A"/>
              </a:gs>
              <a:gs pos="100000">
                <a:schemeClr val="accent1">
                  <a:tint val="44500"/>
                  <a:satMod val="160000"/>
                </a:schemeClr>
              </a:gs>
              <a:gs pos="0">
                <a:srgbClr val="1D8DB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9" name="Titel 1"/>
          <p:cNvSpPr>
            <a:spLocks noGrp="1"/>
          </p:cNvSpPr>
          <p:nvPr>
            <p:ph type="ctrTitle" hasCustomPrompt="1"/>
          </p:nvPr>
        </p:nvSpPr>
        <p:spPr>
          <a:xfrm>
            <a:off x="3096000" y="2088000"/>
            <a:ext cx="5580000" cy="1800000"/>
          </a:xfrm>
        </p:spPr>
        <p:txBody>
          <a:bodyPr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Klik en typ de titel van de presentatie</a:t>
            </a:r>
            <a:endParaRPr lang="nl-BE" dirty="0"/>
          </a:p>
        </p:txBody>
      </p:sp>
      <p:sp>
        <p:nvSpPr>
          <p:cNvPr id="10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3096000" y="4193675"/>
            <a:ext cx="5580000" cy="10800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en typ de subtitel van de presentatie</a:t>
            </a:r>
            <a:endParaRPr lang="nl-BE" dirty="0"/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0" y="1800000"/>
            <a:ext cx="1840048" cy="4294442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8283600" y="5706000"/>
            <a:ext cx="428400" cy="720000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2014732" cy="719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0467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rgbClr val="52BDEC"/>
                </a:solidFill>
              </a:defRPr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2nd of June 2014</a:t>
            </a:r>
            <a:endParaRPr lang="nl-BE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ARIS 2014, Tokyo</a:t>
            </a:r>
            <a:endParaRPr lang="nl-BE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 dirty="0"/>
          </a:p>
        </p:txBody>
      </p:sp>
      <p:sp>
        <p:nvSpPr>
          <p:cNvPr id="6" name="Tijdelijke aanduiding voor tekst 2"/>
          <p:cNvSpPr>
            <a:spLocks noGrp="1"/>
          </p:cNvSpPr>
          <p:nvPr>
            <p:ph idx="1" hasCustomPrompt="1"/>
          </p:nvPr>
        </p:nvSpPr>
        <p:spPr>
          <a:xfrm>
            <a:off x="540000" y="1349999"/>
            <a:ext cx="8334000" cy="442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/>
            </a:lvl1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8536699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0" y="0"/>
            <a:ext cx="9144000" cy="6372000"/>
          </a:xfrm>
          <a:prstGeom prst="rect">
            <a:avLst/>
          </a:prstGeom>
          <a:gradFill flip="none" rotWithShape="1">
            <a:gsLst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77E9D"/>
              </a:gs>
              <a:gs pos="100000">
                <a:srgbClr val="116E8A"/>
              </a:gs>
              <a:gs pos="100000">
                <a:schemeClr val="accent1">
                  <a:tint val="44500"/>
                  <a:satMod val="160000"/>
                </a:schemeClr>
              </a:gs>
              <a:gs pos="0">
                <a:srgbClr val="1D8DB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9" name="Titel 1"/>
          <p:cNvSpPr>
            <a:spLocks noGrp="1"/>
          </p:cNvSpPr>
          <p:nvPr>
            <p:ph type="ctrTitle" hasCustomPrompt="1"/>
          </p:nvPr>
        </p:nvSpPr>
        <p:spPr>
          <a:xfrm>
            <a:off x="3780000" y="2304000"/>
            <a:ext cx="5094000" cy="1800200"/>
          </a:xfrm>
        </p:spPr>
        <p:txBody>
          <a:bodyPr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Klik en typ de titel van de sectie</a:t>
            </a:r>
            <a:endParaRPr lang="nl-BE" dirty="0"/>
          </a:p>
        </p:txBody>
      </p:sp>
      <p:sp>
        <p:nvSpPr>
          <p:cNvPr id="10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3780000" y="4419108"/>
            <a:ext cx="5094000" cy="1080000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en typ de subtitel van de sectie</a:t>
            </a:r>
            <a:endParaRPr lang="nl-BE" dirty="0"/>
          </a:p>
        </p:txBody>
      </p:sp>
      <p:pic>
        <p:nvPicPr>
          <p:cNvPr id="17" name="Afbeelding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000" y="6048000"/>
            <a:ext cx="1512458" cy="54000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50000"/>
            <a:ext cx="3300991" cy="320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5907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540000" y="1350000"/>
            <a:ext cx="4038600" cy="44280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 marL="1435100" indent="-228600">
              <a:buFont typeface="Arial" pitchFamily="34" charset="0"/>
              <a:buChar char="-"/>
              <a:defRPr sz="1600">
                <a:solidFill>
                  <a:srgbClr val="00407A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835400" y="1350000"/>
            <a:ext cx="4038600" cy="44280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 marL="1435100" indent="-228600">
              <a:buFont typeface="Arial" pitchFamily="34" charset="0"/>
              <a:buChar char="-"/>
              <a:defRPr sz="1600">
                <a:solidFill>
                  <a:srgbClr val="00407A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2nd of June 2014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ARIS 2014, Tokyo</a:t>
            </a:r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25954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540000" y="1350000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407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Klik en typ de tekst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540000" y="1991922"/>
            <a:ext cx="4040188" cy="3798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600"/>
            </a:lvl4pPr>
            <a:lvl5pPr marL="1435100" indent="-180000">
              <a:buFont typeface="Arial" pitchFamily="34" charset="0"/>
              <a:buChar char="-"/>
              <a:defRPr sz="1600">
                <a:solidFill>
                  <a:srgbClr val="00407A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4824000" y="1350000"/>
            <a:ext cx="40392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Klik en typ de tekst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4824000" y="1991922"/>
            <a:ext cx="4039200" cy="3798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600"/>
            </a:lvl4pPr>
            <a:lvl5pPr marL="1584325" indent="-285750">
              <a:buFont typeface="Arial" pitchFamily="34" charset="0"/>
              <a:buChar char="-"/>
              <a:defRPr lang="nl-BE" sz="1600" kern="1200" dirty="0">
                <a:solidFill>
                  <a:srgbClr val="00407A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2nd of June 2014</a:t>
            </a:r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ARIS 2014, Tokyo</a:t>
            </a:r>
            <a:endParaRPr lang="nl-BE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632639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2nd of June 2014</a:t>
            </a:r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ARIS 2014, Tokyo</a:t>
            </a:r>
            <a:endParaRPr lang="nl-BE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01345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2nd of June 2014</a:t>
            </a:r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ARIS 2014, Tokyo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81974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40000" y="540000"/>
            <a:ext cx="3008313" cy="895100"/>
          </a:xfrm>
        </p:spPr>
        <p:txBody>
          <a:bodyPr anchor="t" anchorCtr="0"/>
          <a:lstStyle>
            <a:lvl1pPr algn="l">
              <a:defRPr sz="2000" b="1"/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3761909" y="540000"/>
            <a:ext cx="5105139" cy="52560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 marL="1435100" indent="-228600">
              <a:buFont typeface="Arial" pitchFamily="34" charset="0"/>
              <a:buChar char="-"/>
              <a:tabLst/>
              <a:defRPr sz="1600">
                <a:solidFill>
                  <a:srgbClr val="00407A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539552" y="1435101"/>
            <a:ext cx="3008313" cy="4356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 smtClean="0"/>
              <a:t>Klik en typ de tekst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2nd of June 2014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ARIS 2014, Tokyo</a:t>
            </a:r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25346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40000" y="4788000"/>
            <a:ext cx="8334000" cy="540000"/>
          </a:xfrm>
        </p:spPr>
        <p:txBody>
          <a:bodyPr anchor="t" anchorCtr="0">
            <a:noAutofit/>
          </a:bodyPr>
          <a:lstStyle>
            <a:lvl1pPr algn="l">
              <a:defRPr sz="2000" b="1"/>
            </a:lvl1pPr>
          </a:lstStyle>
          <a:p>
            <a:r>
              <a:rPr lang="nl-NL" dirty="0" smtClean="0"/>
              <a:t>Klik en typ de tekst</a:t>
            </a:r>
            <a:endParaRPr lang="nl-BE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40000" y="540000"/>
            <a:ext cx="83340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540000" y="5445224"/>
            <a:ext cx="8334000" cy="360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 smtClean="0"/>
              <a:t>Klik en typ de tekst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 dirty="0"/>
          </a:p>
        </p:txBody>
      </p:sp>
      <p:sp>
        <p:nvSpPr>
          <p:cNvPr id="8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1566000" y="6048000"/>
            <a:ext cx="1980000" cy="288000"/>
          </a:xfrm>
        </p:spPr>
        <p:txBody>
          <a:bodyPr/>
          <a:lstStyle/>
          <a:p>
            <a:r>
              <a:rPr lang="nl-BE" smtClean="0"/>
              <a:t>ARIS 2014, Tokyo</a:t>
            </a:r>
            <a:endParaRPr lang="nl-BE" dirty="0"/>
          </a:p>
        </p:txBody>
      </p:sp>
      <p:sp>
        <p:nvSpPr>
          <p:cNvPr id="9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540000" y="6048000"/>
            <a:ext cx="936000" cy="288000"/>
          </a:xfrm>
        </p:spPr>
        <p:txBody>
          <a:bodyPr/>
          <a:lstStyle/>
          <a:p>
            <a:r>
              <a:rPr lang="nl-BE" smtClean="0"/>
              <a:t>2nd of June 2014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273489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rgbClr val="52BDEC"/>
                </a:solidFill>
              </a:defRPr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2nd of June 2014</a:t>
            </a:r>
            <a:endParaRPr lang="nl-BE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ARIS 2014, Tokyo</a:t>
            </a:r>
            <a:endParaRPr lang="nl-BE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 dirty="0"/>
          </a:p>
        </p:txBody>
      </p:sp>
      <p:sp>
        <p:nvSpPr>
          <p:cNvPr id="6" name="Tijdelijke aanduiding voor tekst 2"/>
          <p:cNvSpPr>
            <a:spLocks noGrp="1"/>
          </p:cNvSpPr>
          <p:nvPr>
            <p:ph idx="1" hasCustomPrompt="1"/>
          </p:nvPr>
        </p:nvSpPr>
        <p:spPr>
          <a:xfrm>
            <a:off x="540000" y="1349999"/>
            <a:ext cx="8334000" cy="442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/>
            </a:lvl1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416900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0" y="0"/>
            <a:ext cx="9144000" cy="6372000"/>
          </a:xfrm>
          <a:prstGeom prst="rect">
            <a:avLst/>
          </a:prstGeom>
          <a:gradFill flip="none" rotWithShape="1">
            <a:gsLst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77E9D"/>
              </a:gs>
              <a:gs pos="100000">
                <a:srgbClr val="116E8A"/>
              </a:gs>
              <a:gs pos="100000">
                <a:schemeClr val="accent1">
                  <a:tint val="44500"/>
                  <a:satMod val="160000"/>
                </a:schemeClr>
              </a:gs>
              <a:gs pos="0">
                <a:srgbClr val="1D8DB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9" name="Titel 1"/>
          <p:cNvSpPr>
            <a:spLocks noGrp="1"/>
          </p:cNvSpPr>
          <p:nvPr>
            <p:ph type="ctrTitle" hasCustomPrompt="1"/>
          </p:nvPr>
        </p:nvSpPr>
        <p:spPr>
          <a:xfrm>
            <a:off x="3780000" y="2304000"/>
            <a:ext cx="5094000" cy="1800200"/>
          </a:xfrm>
        </p:spPr>
        <p:txBody>
          <a:bodyPr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Klik en typ de titel van de sectie</a:t>
            </a:r>
            <a:endParaRPr lang="nl-BE" dirty="0"/>
          </a:p>
        </p:txBody>
      </p:sp>
      <p:sp>
        <p:nvSpPr>
          <p:cNvPr id="10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3780000" y="4419108"/>
            <a:ext cx="5094000" cy="1080000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en typ de subtitel van de sectie</a:t>
            </a:r>
            <a:endParaRPr lang="nl-BE" dirty="0"/>
          </a:p>
        </p:txBody>
      </p:sp>
      <p:pic>
        <p:nvPicPr>
          <p:cNvPr id="17" name="Afbeelding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000" y="6048000"/>
            <a:ext cx="1512458" cy="54000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50000"/>
            <a:ext cx="3300991" cy="320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196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rgbClr val="52BDEC"/>
                </a:solidFill>
              </a:defRPr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540000" y="1350000"/>
            <a:ext cx="4038600" cy="44280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 marL="1435100" indent="-228600">
              <a:buFont typeface="Arial" pitchFamily="34" charset="0"/>
              <a:buChar char="-"/>
              <a:defRPr sz="1600">
                <a:solidFill>
                  <a:srgbClr val="00407A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835400" y="1350000"/>
            <a:ext cx="4038600" cy="44280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 marL="1435100" indent="-228600">
              <a:buFont typeface="Arial" pitchFamily="34" charset="0"/>
              <a:buChar char="-"/>
              <a:defRPr sz="1600">
                <a:solidFill>
                  <a:srgbClr val="00407A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2nd of June 2014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ARIS 2014, Tokyo</a:t>
            </a:r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98030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540000" y="1350000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407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Klik en typ de tekst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540000" y="1991922"/>
            <a:ext cx="4040188" cy="3798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600"/>
            </a:lvl4pPr>
            <a:lvl5pPr marL="1435100" indent="-180000">
              <a:buFont typeface="Arial" pitchFamily="34" charset="0"/>
              <a:buChar char="-"/>
              <a:defRPr sz="1600">
                <a:solidFill>
                  <a:srgbClr val="00407A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4824000" y="1350000"/>
            <a:ext cx="40392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Klik en typ de tekst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4824000" y="1991922"/>
            <a:ext cx="4039200" cy="3798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600"/>
            </a:lvl4pPr>
            <a:lvl5pPr marL="1584325" indent="-285750">
              <a:buFont typeface="Arial" pitchFamily="34" charset="0"/>
              <a:buChar char="-"/>
              <a:defRPr lang="nl-BE" sz="1600" kern="1200" dirty="0">
                <a:solidFill>
                  <a:srgbClr val="00407A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2nd of June 2014</a:t>
            </a:r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ARIS 2014, Tokyo</a:t>
            </a:r>
            <a:endParaRPr lang="nl-BE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37820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2nd of June 2014</a:t>
            </a:r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ARIS 2014, Tokyo</a:t>
            </a:r>
            <a:endParaRPr lang="nl-BE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61822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2nd of June 2014</a:t>
            </a:r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ARIS 2014, Tokyo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890592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40000" y="540000"/>
            <a:ext cx="3008313" cy="895100"/>
          </a:xfrm>
        </p:spPr>
        <p:txBody>
          <a:bodyPr anchor="t" anchorCtr="0"/>
          <a:lstStyle>
            <a:lvl1pPr algn="l">
              <a:defRPr sz="2000" b="1"/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3761909" y="540000"/>
            <a:ext cx="5105139" cy="52560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 marL="1435100" indent="-228600">
              <a:buFont typeface="Arial" pitchFamily="34" charset="0"/>
              <a:buChar char="-"/>
              <a:tabLst/>
              <a:defRPr sz="1600">
                <a:solidFill>
                  <a:srgbClr val="00407A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539552" y="1435101"/>
            <a:ext cx="3008313" cy="4356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 smtClean="0"/>
              <a:t>Klik en typ de tekst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2nd of June 2014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ARIS 2014, Tokyo</a:t>
            </a:r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063528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40000" y="4788000"/>
            <a:ext cx="8334000" cy="540000"/>
          </a:xfrm>
        </p:spPr>
        <p:txBody>
          <a:bodyPr anchor="t" anchorCtr="0">
            <a:noAutofit/>
          </a:bodyPr>
          <a:lstStyle>
            <a:lvl1pPr algn="l">
              <a:defRPr sz="2000" b="1"/>
            </a:lvl1pPr>
          </a:lstStyle>
          <a:p>
            <a:r>
              <a:rPr lang="nl-NL" dirty="0" smtClean="0"/>
              <a:t>Klik en typ de tekst</a:t>
            </a:r>
            <a:endParaRPr lang="nl-BE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40000" y="540000"/>
            <a:ext cx="83340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nl-BE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540000" y="5445224"/>
            <a:ext cx="8334000" cy="360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 smtClean="0"/>
              <a:t>Klik en typ de tekst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540000" y="6048000"/>
            <a:ext cx="936000" cy="288000"/>
          </a:xfrm>
        </p:spPr>
        <p:txBody>
          <a:bodyPr/>
          <a:lstStyle/>
          <a:p>
            <a:r>
              <a:rPr lang="nl-BE" smtClean="0"/>
              <a:t>2nd of June 2014</a:t>
            </a:r>
            <a:endParaRPr lang="nl-BE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 dirty="0"/>
          </a:p>
        </p:txBody>
      </p:sp>
      <p:sp>
        <p:nvSpPr>
          <p:cNvPr id="8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1566000" y="6048000"/>
            <a:ext cx="1980000" cy="288000"/>
          </a:xfrm>
        </p:spPr>
        <p:txBody>
          <a:bodyPr/>
          <a:lstStyle/>
          <a:p>
            <a:r>
              <a:rPr lang="nl-BE" smtClean="0"/>
              <a:t>ARIS 2014, Tokyo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024263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8334000" cy="90000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40000" y="1349999"/>
            <a:ext cx="8334000" cy="442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539552" y="6048000"/>
            <a:ext cx="936000" cy="28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rgbClr val="00407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BE" smtClean="0"/>
              <a:t>2nd of June 2014</a:t>
            </a:r>
            <a:endParaRPr lang="nl-BE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566000" y="6048000"/>
            <a:ext cx="1980000" cy="28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000">
                <a:solidFill>
                  <a:srgbClr val="00407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BE" smtClean="0"/>
              <a:t>ARIS 2014, Tokyo</a:t>
            </a:r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3636000" y="6048000"/>
            <a:ext cx="936000" cy="28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rgbClr val="00407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35D8031-C8E5-48F8-A3B6-81643B27A3AF}" type="slidenum">
              <a:rPr lang="nl-BE" smtClean="0"/>
              <a:pPr/>
              <a:t>‹#›</a:t>
            </a:fld>
            <a:endParaRPr lang="nl-BE" dirty="0"/>
          </a:p>
        </p:txBody>
      </p:sp>
      <p:sp>
        <p:nvSpPr>
          <p:cNvPr id="7" name="Rechthoek 6"/>
          <p:cNvSpPr/>
          <p:nvPr/>
        </p:nvSpPr>
        <p:spPr>
          <a:xfrm>
            <a:off x="0" y="6372000"/>
            <a:ext cx="9144000" cy="486000"/>
          </a:xfrm>
          <a:prstGeom prst="rect">
            <a:avLst/>
          </a:prstGeom>
          <a:gradFill flip="none" rotWithShape="1">
            <a:gsLst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77E9D"/>
              </a:gs>
              <a:gs pos="100000">
                <a:srgbClr val="116E8A"/>
              </a:gs>
              <a:gs pos="100000">
                <a:schemeClr val="accent1">
                  <a:tint val="44500"/>
                  <a:satMod val="160000"/>
                </a:schemeClr>
              </a:gs>
              <a:gs pos="0">
                <a:srgbClr val="1D8DB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000" y="6048000"/>
            <a:ext cx="1512458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215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709" r:id="rId2"/>
    <p:sldLayoutId id="2147483698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3600" kern="1200" baseline="0">
          <a:solidFill>
            <a:srgbClr val="52BDEC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60000" indent="-360000" algn="l" defTabSz="914400" rtl="0" eaLnBrk="1" latinLnBrk="0" hangingPunct="1">
        <a:spcBef>
          <a:spcPts val="580"/>
        </a:spcBef>
        <a:buSzPct val="110000"/>
        <a:buFont typeface="Arial" pitchFamily="34" charset="0"/>
        <a:buChar char="•"/>
        <a:defRPr sz="2400" kern="120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1pPr>
      <a:lvl2pPr marL="720000" indent="-360363" algn="l" defTabSz="914400" rtl="0" eaLnBrk="1" latinLnBrk="0" hangingPunct="1">
        <a:spcBef>
          <a:spcPts val="580"/>
        </a:spcBef>
        <a:buSzPct val="75000"/>
        <a:buFont typeface="Courier New" pitchFamily="49" charset="0"/>
        <a:buChar char="o"/>
        <a:defRPr sz="2400" kern="120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2pPr>
      <a:lvl3pPr marL="990000" indent="-2700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3pPr>
      <a:lvl4pPr marL="1168400" indent="-180000" algn="l" defTabSz="914400" rtl="0" eaLnBrk="1" latinLnBrk="0" hangingPunct="1">
        <a:spcBef>
          <a:spcPts val="380"/>
        </a:spcBef>
        <a:buSzPct val="80000"/>
        <a:buFont typeface="Arial" pitchFamily="34" charset="0"/>
        <a:buChar char="•"/>
        <a:defRPr sz="1600" kern="120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4pPr>
      <a:lvl5pPr marL="1338263" indent="-179388" algn="l" defTabSz="914400" rtl="0" eaLnBrk="1" latinLnBrk="0" hangingPunct="1">
        <a:spcBef>
          <a:spcPts val="380"/>
        </a:spcBef>
        <a:buFont typeface="Arial" pitchFamily="34" charset="0"/>
        <a:buChar char="-"/>
        <a:defRPr lang="nl-BE" sz="1600" kern="1200" dirty="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44000"/>
            <a:ext cx="3240000" cy="2668236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8334000" cy="90000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40000" y="1349999"/>
            <a:ext cx="8334000" cy="442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539552" y="6048000"/>
            <a:ext cx="936000" cy="28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rgbClr val="00407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BE" smtClean="0"/>
              <a:t>2nd of June 2014</a:t>
            </a:r>
            <a:endParaRPr lang="nl-BE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566000" y="6048000"/>
            <a:ext cx="1980000" cy="28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000">
                <a:solidFill>
                  <a:srgbClr val="00407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BE" smtClean="0"/>
              <a:t>ARIS 2014, Tokyo</a:t>
            </a:r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3636000" y="6048000"/>
            <a:ext cx="936000" cy="28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rgbClr val="00407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35D8031-C8E5-48F8-A3B6-81643B27A3AF}" type="slidenum">
              <a:rPr lang="nl-BE" smtClean="0"/>
              <a:pPr/>
              <a:t>‹#›</a:t>
            </a:fld>
            <a:endParaRPr lang="nl-BE" dirty="0"/>
          </a:p>
        </p:txBody>
      </p:sp>
      <p:sp>
        <p:nvSpPr>
          <p:cNvPr id="7" name="Rechthoek 6"/>
          <p:cNvSpPr/>
          <p:nvPr/>
        </p:nvSpPr>
        <p:spPr>
          <a:xfrm>
            <a:off x="0" y="6372000"/>
            <a:ext cx="9144000" cy="486000"/>
          </a:xfrm>
          <a:prstGeom prst="rect">
            <a:avLst/>
          </a:prstGeom>
          <a:gradFill flip="none" rotWithShape="1">
            <a:gsLst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77E9D"/>
              </a:gs>
              <a:gs pos="100000">
                <a:srgbClr val="116E8A"/>
              </a:gs>
              <a:gs pos="100000">
                <a:schemeClr val="accent1">
                  <a:tint val="44500"/>
                  <a:satMod val="160000"/>
                </a:schemeClr>
              </a:gs>
              <a:gs pos="0">
                <a:srgbClr val="1D8DB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000" y="6048000"/>
            <a:ext cx="1512458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455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3600" kern="1200" baseline="0">
          <a:solidFill>
            <a:srgbClr val="52BDEC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60000" indent="-360000" algn="l" defTabSz="914400" rtl="0" eaLnBrk="1" latinLnBrk="0" hangingPunct="1">
        <a:spcBef>
          <a:spcPts val="580"/>
        </a:spcBef>
        <a:buSzPct val="110000"/>
        <a:buFont typeface="Arial" pitchFamily="34" charset="0"/>
        <a:buChar char="•"/>
        <a:defRPr sz="2400" kern="120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1pPr>
      <a:lvl2pPr marL="720000" indent="-360363" algn="l" defTabSz="914400" rtl="0" eaLnBrk="1" latinLnBrk="0" hangingPunct="1">
        <a:spcBef>
          <a:spcPts val="580"/>
        </a:spcBef>
        <a:buSzPct val="75000"/>
        <a:buFont typeface="Courier New" pitchFamily="49" charset="0"/>
        <a:buChar char="o"/>
        <a:defRPr sz="2400" kern="120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2pPr>
      <a:lvl3pPr marL="990000" indent="-2700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3pPr>
      <a:lvl4pPr marL="1168400" indent="-180000" algn="l" defTabSz="914400" rtl="0" eaLnBrk="1" latinLnBrk="0" hangingPunct="1">
        <a:spcBef>
          <a:spcPts val="380"/>
        </a:spcBef>
        <a:buSzPct val="80000"/>
        <a:buFont typeface="Arial" pitchFamily="34" charset="0"/>
        <a:buChar char="•"/>
        <a:defRPr sz="1600" kern="120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4pPr>
      <a:lvl5pPr marL="1338263" indent="-179388" algn="l" defTabSz="914400" rtl="0" eaLnBrk="1" latinLnBrk="0" hangingPunct="1">
        <a:spcBef>
          <a:spcPts val="380"/>
        </a:spcBef>
        <a:buFont typeface="Arial" pitchFamily="34" charset="0"/>
        <a:buChar char="-"/>
        <a:defRPr lang="nl-BE" sz="1600" kern="1200" dirty="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13" Type="http://schemas.openxmlformats.org/officeDocument/2006/relationships/image" Target="../media/image41.jpeg"/><Relationship Id="rId3" Type="http://schemas.openxmlformats.org/officeDocument/2006/relationships/image" Target="../media/image31.png"/><Relationship Id="rId7" Type="http://schemas.openxmlformats.org/officeDocument/2006/relationships/image" Target="../media/image35.jpeg"/><Relationship Id="rId12" Type="http://schemas.openxmlformats.org/officeDocument/2006/relationships/image" Target="../media/image40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39.jpeg"/><Relationship Id="rId5" Type="http://schemas.openxmlformats.org/officeDocument/2006/relationships/image" Target="../media/image33.jpeg"/><Relationship Id="rId10" Type="http://schemas.openxmlformats.org/officeDocument/2006/relationships/image" Target="../media/image38.png"/><Relationship Id="rId4" Type="http://schemas.openxmlformats.org/officeDocument/2006/relationships/image" Target="../media/image32.jpeg"/><Relationship Id="rId9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wmf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096000" y="1412776"/>
            <a:ext cx="5868488" cy="2475224"/>
          </a:xfrm>
        </p:spPr>
        <p:txBody>
          <a:bodyPr/>
          <a:lstStyle/>
          <a:p>
            <a:r>
              <a:rPr lang="nl-BE" dirty="0" err="1" smtClean="0"/>
              <a:t>Investigating</a:t>
            </a:r>
            <a:r>
              <a:rPr lang="nl-BE" dirty="0" smtClean="0"/>
              <a:t> </a:t>
            </a:r>
            <a:r>
              <a:rPr lang="nl-BE" dirty="0" err="1" smtClean="0"/>
              <a:t>Shape</a:t>
            </a:r>
            <a:r>
              <a:rPr lang="nl-BE" dirty="0" smtClean="0"/>
              <a:t> </a:t>
            </a:r>
            <a:r>
              <a:rPr lang="nl-BE" dirty="0" err="1" smtClean="0"/>
              <a:t>Coexistence</a:t>
            </a:r>
            <a:r>
              <a:rPr lang="nl-BE" dirty="0" smtClean="0"/>
              <a:t> </a:t>
            </a:r>
            <a:r>
              <a:rPr lang="nl-BE" dirty="0" err="1" smtClean="0"/>
              <a:t>With</a:t>
            </a:r>
            <a:r>
              <a:rPr lang="nl-BE" dirty="0" smtClean="0"/>
              <a:t> Coulomb </a:t>
            </a:r>
            <a:r>
              <a:rPr lang="nl-BE" dirty="0" err="1" smtClean="0"/>
              <a:t>Excitation</a:t>
            </a:r>
            <a:r>
              <a:rPr lang="nl-BE" dirty="0" smtClean="0"/>
              <a:t> </a:t>
            </a:r>
            <a:br>
              <a:rPr lang="nl-BE" dirty="0" smtClean="0"/>
            </a:br>
            <a:r>
              <a:rPr lang="nl-BE" dirty="0" err="1" smtClean="0"/>
              <a:t>Above</a:t>
            </a:r>
            <a:r>
              <a:rPr lang="nl-BE" dirty="0" smtClean="0"/>
              <a:t> And </a:t>
            </a:r>
            <a:r>
              <a:rPr lang="nl-BE" dirty="0" err="1" smtClean="0"/>
              <a:t>Below</a:t>
            </a:r>
            <a:r>
              <a:rPr lang="nl-BE" dirty="0" smtClean="0"/>
              <a:t> Z=82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096000" y="4193674"/>
            <a:ext cx="5580000" cy="1883245"/>
          </a:xfrm>
        </p:spPr>
        <p:txBody>
          <a:bodyPr/>
          <a:lstStyle/>
          <a:p>
            <a:r>
              <a:rPr lang="nl-BE" dirty="0" smtClean="0"/>
              <a:t>Nele Kesteloot</a:t>
            </a:r>
            <a:r>
              <a:rPr lang="nl-BE" baseline="30000" dirty="0" smtClean="0"/>
              <a:t>1,2</a:t>
            </a:r>
          </a:p>
          <a:p>
            <a:r>
              <a:rPr lang="nl-BE" sz="2000" dirty="0" smtClean="0"/>
              <a:t>On behalf of the IS452/IS479 collaboration</a:t>
            </a:r>
          </a:p>
          <a:p>
            <a:endParaRPr lang="nl-BE" sz="2000" dirty="0"/>
          </a:p>
        </p:txBody>
      </p:sp>
      <p:pic>
        <p:nvPicPr>
          <p:cNvPr id="4" name="Picture 1" descr="C:\Users\MyStuff\Documents\SCK\sck 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66216" y="0"/>
            <a:ext cx="1673736" cy="107223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9" name="Picture 8" descr="http://www.e12.physik.tu-muenchen.de/miniball/images/miniball_smal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65744" y="58831"/>
            <a:ext cx="820511" cy="954576"/>
          </a:xfrm>
          <a:prstGeom prst="rect">
            <a:avLst/>
          </a:prstGeom>
          <a:noFill/>
        </p:spPr>
      </p:pic>
      <p:pic>
        <p:nvPicPr>
          <p:cNvPr id="1026" name="Picture 2" descr="C:\Users\nkestelo\Documents\Conferences\BriX Workshop 2014\FW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7752" y="215393"/>
            <a:ext cx="1640434" cy="641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35986" y="323616"/>
            <a:ext cx="1951958" cy="425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Nele\Documents\Conferences&amp;Workshops\ARIS 2014\Brix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7442" y="5673048"/>
            <a:ext cx="1114958" cy="780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80216" y="6002124"/>
            <a:ext cx="64080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sz="1400" baseline="30000" dirty="0" smtClean="0">
                <a:solidFill>
                  <a:schemeClr val="bg1"/>
                </a:solidFill>
              </a:rPr>
              <a:t>1</a:t>
            </a:r>
            <a:r>
              <a:rPr lang="nl-BE" sz="1400" dirty="0" smtClean="0">
                <a:solidFill>
                  <a:schemeClr val="bg1"/>
                </a:solidFill>
              </a:rPr>
              <a:t>KU </a:t>
            </a:r>
            <a:r>
              <a:rPr lang="nl-BE" sz="1400" dirty="0">
                <a:solidFill>
                  <a:schemeClr val="bg1"/>
                </a:solidFill>
              </a:rPr>
              <a:t>Leuven, Instituut voor Kern- en Stralingsfysica, Leuven, B-3001, Belgium</a:t>
            </a:r>
          </a:p>
          <a:p>
            <a:r>
              <a:rPr lang="nl-BE" sz="1400" baseline="30000" dirty="0">
                <a:solidFill>
                  <a:schemeClr val="bg1"/>
                </a:solidFill>
              </a:rPr>
              <a:t>2</a:t>
            </a:r>
            <a:r>
              <a:rPr lang="nl-BE" sz="1400" dirty="0">
                <a:solidFill>
                  <a:schemeClr val="bg1"/>
                </a:solidFill>
              </a:rPr>
              <a:t>SCK CEN (Studiecentrum voor Kernenergie, Mol, B-2400, Belgium</a:t>
            </a:r>
          </a:p>
        </p:txBody>
      </p:sp>
    </p:spTree>
    <p:extLst>
      <p:ext uri="{BB962C8B-B14F-4D97-AF65-F5344CB8AC3E}">
        <p14:creationId xmlns:p14="http://schemas.microsoft.com/office/powerpoint/2010/main" val="2169410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Outlook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40000" y="1246060"/>
            <a:ext cx="8334000" cy="5207276"/>
          </a:xfrm>
        </p:spPr>
        <p:txBody>
          <a:bodyPr/>
          <a:lstStyle/>
          <a:p>
            <a:r>
              <a:rPr lang="nl-BE" sz="2200" dirty="0" err="1" smtClean="0"/>
              <a:t>Coulex</a:t>
            </a:r>
            <a:r>
              <a:rPr lang="nl-BE" sz="2200" dirty="0" smtClean="0"/>
              <a:t> of Po </a:t>
            </a:r>
            <a:r>
              <a:rPr lang="nl-BE" sz="2200" dirty="0" err="1" smtClean="0"/>
              <a:t>isotopes</a:t>
            </a:r>
            <a:endParaRPr lang="nl-BE" sz="2200" dirty="0" smtClean="0"/>
          </a:p>
          <a:p>
            <a:pPr lvl="1"/>
            <a:r>
              <a:rPr lang="nl-BE" sz="2000" dirty="0" smtClean="0"/>
              <a:t>Finish analysis</a:t>
            </a:r>
          </a:p>
          <a:p>
            <a:pPr lvl="1"/>
            <a:r>
              <a:rPr lang="nl-BE" sz="2000" dirty="0" err="1" smtClean="0"/>
              <a:t>Compare</a:t>
            </a:r>
            <a:r>
              <a:rPr lang="nl-BE" sz="2000" dirty="0" smtClean="0"/>
              <a:t> matrix </a:t>
            </a:r>
            <a:r>
              <a:rPr lang="nl-BE" sz="2000" dirty="0" err="1" smtClean="0"/>
              <a:t>elements</a:t>
            </a:r>
            <a:r>
              <a:rPr lang="nl-BE" sz="2000" dirty="0" smtClean="0"/>
              <a:t> </a:t>
            </a:r>
            <a:r>
              <a:rPr lang="nl-BE" sz="2000" dirty="0" err="1" smtClean="0"/>
              <a:t>with</a:t>
            </a:r>
            <a:r>
              <a:rPr lang="nl-BE" sz="2000" dirty="0" smtClean="0"/>
              <a:t> </a:t>
            </a:r>
            <a:r>
              <a:rPr lang="nl-BE" sz="2000" dirty="0" err="1" smtClean="0"/>
              <a:t>BMF</a:t>
            </a:r>
            <a:r>
              <a:rPr lang="nl-BE" sz="2000" dirty="0" smtClean="0"/>
              <a:t> </a:t>
            </a:r>
            <a:r>
              <a:rPr lang="nl-BE" sz="2000" dirty="0" err="1" smtClean="0"/>
              <a:t>and</a:t>
            </a:r>
            <a:r>
              <a:rPr lang="nl-BE" sz="2000" dirty="0" smtClean="0"/>
              <a:t> IBM</a:t>
            </a:r>
          </a:p>
          <a:p>
            <a:r>
              <a:rPr lang="nl-BE" sz="2200" dirty="0" err="1" smtClean="0"/>
              <a:t>HIE</a:t>
            </a:r>
            <a:r>
              <a:rPr lang="nl-BE" sz="2200" dirty="0" smtClean="0"/>
              <a:t>-ISOLDE</a:t>
            </a:r>
          </a:p>
          <a:p>
            <a:pPr lvl="1"/>
            <a:r>
              <a:rPr lang="nl-BE" sz="2000" dirty="0" err="1" smtClean="0"/>
              <a:t>Radioactive</a:t>
            </a:r>
            <a:r>
              <a:rPr lang="nl-BE" sz="2000" dirty="0" smtClean="0"/>
              <a:t> ion </a:t>
            </a:r>
            <a:r>
              <a:rPr lang="nl-BE" sz="2000" dirty="0" err="1" smtClean="0"/>
              <a:t>beams</a:t>
            </a:r>
            <a:r>
              <a:rPr lang="nl-BE" sz="2000" dirty="0" smtClean="0"/>
              <a:t> @ 5MeV/A</a:t>
            </a:r>
          </a:p>
          <a:p>
            <a:pPr lvl="2"/>
            <a:r>
              <a:rPr lang="nl-BE" sz="1800" dirty="0" err="1" smtClean="0"/>
              <a:t>Continuation</a:t>
            </a:r>
            <a:r>
              <a:rPr lang="nl-BE" sz="1800" dirty="0" smtClean="0"/>
              <a:t> of </a:t>
            </a:r>
            <a:r>
              <a:rPr lang="pl-PL" sz="1800" dirty="0" smtClean="0"/>
              <a:t>shape-coexiste</a:t>
            </a:r>
            <a:r>
              <a:rPr lang="nl-BE" sz="1800" dirty="0" err="1" smtClean="0"/>
              <a:t>nce</a:t>
            </a:r>
            <a:r>
              <a:rPr lang="nl-BE" sz="1800" dirty="0" smtClean="0"/>
              <a:t> studies in the </a:t>
            </a:r>
            <a:r>
              <a:rPr lang="nl-BE" sz="1800" dirty="0" err="1" smtClean="0"/>
              <a:t>light</a:t>
            </a:r>
            <a:r>
              <a:rPr lang="nl-BE" sz="1800" dirty="0" smtClean="0"/>
              <a:t> </a:t>
            </a:r>
            <a:r>
              <a:rPr lang="nl-BE" sz="1800" dirty="0" err="1" smtClean="0"/>
              <a:t>lead</a:t>
            </a:r>
            <a:r>
              <a:rPr lang="nl-BE" sz="1800" dirty="0" smtClean="0"/>
              <a:t> </a:t>
            </a:r>
            <a:r>
              <a:rPr lang="nl-BE" sz="1800" dirty="0" err="1" smtClean="0"/>
              <a:t>region</a:t>
            </a:r>
            <a:endParaRPr lang="nl-BE" sz="1800" dirty="0" smtClean="0"/>
          </a:p>
          <a:p>
            <a:pPr lvl="3"/>
            <a:r>
              <a:rPr lang="nl-BE" dirty="0" err="1" smtClean="0"/>
              <a:t>Coulex</a:t>
            </a:r>
            <a:r>
              <a:rPr lang="nl-BE" dirty="0" smtClean="0"/>
              <a:t> of </a:t>
            </a:r>
            <a:r>
              <a:rPr lang="nl-BE" baseline="30000" dirty="0" smtClean="0"/>
              <a:t>182,184</a:t>
            </a:r>
            <a:r>
              <a:rPr lang="nl-BE" dirty="0" smtClean="0"/>
              <a:t>Hg: </a:t>
            </a:r>
            <a:r>
              <a:rPr lang="nl-BE" dirty="0" err="1" smtClean="0"/>
              <a:t>proposal</a:t>
            </a:r>
            <a:r>
              <a:rPr lang="nl-BE" dirty="0" smtClean="0"/>
              <a:t> </a:t>
            </a:r>
            <a:r>
              <a:rPr lang="nl-BE" dirty="0" err="1" smtClean="0"/>
              <a:t>accepted</a:t>
            </a:r>
            <a:endParaRPr lang="nl-BE" dirty="0"/>
          </a:p>
          <a:p>
            <a:pPr lvl="2"/>
            <a:r>
              <a:rPr lang="nl-BE" sz="1800" dirty="0" err="1" smtClean="0"/>
              <a:t>Establish</a:t>
            </a:r>
            <a:r>
              <a:rPr lang="nl-BE" sz="1800" dirty="0" smtClean="0"/>
              <a:t> </a:t>
            </a:r>
            <a:r>
              <a:rPr lang="nl-BE" sz="1800" dirty="0" err="1" smtClean="0"/>
              <a:t>deformation</a:t>
            </a:r>
            <a:r>
              <a:rPr lang="nl-BE" sz="1800" dirty="0" smtClean="0"/>
              <a:t> of 0</a:t>
            </a:r>
            <a:r>
              <a:rPr lang="nl-BE" sz="1800" baseline="30000" dirty="0" smtClean="0"/>
              <a:t>+</a:t>
            </a:r>
            <a:r>
              <a:rPr lang="nl-BE" sz="1800" baseline="-25000" dirty="0" smtClean="0"/>
              <a:t>2</a:t>
            </a:r>
            <a:r>
              <a:rPr lang="nl-BE" sz="1800" dirty="0" smtClean="0"/>
              <a:t> state</a:t>
            </a:r>
          </a:p>
          <a:p>
            <a:pPr lvl="2"/>
            <a:r>
              <a:rPr lang="nl-BE" sz="1800" dirty="0" smtClean="0"/>
              <a:t>B(E2)’s </a:t>
            </a:r>
            <a:r>
              <a:rPr lang="nl-BE" sz="1800" dirty="0" err="1" smtClean="0"/>
              <a:t>between</a:t>
            </a:r>
            <a:r>
              <a:rPr lang="nl-BE" sz="1800" dirty="0" smtClean="0"/>
              <a:t> </a:t>
            </a:r>
            <a:r>
              <a:rPr lang="nl-BE" sz="1800" dirty="0" err="1" smtClean="0"/>
              <a:t>non-yrast</a:t>
            </a:r>
            <a:r>
              <a:rPr lang="nl-BE" sz="1800" dirty="0" smtClean="0"/>
              <a:t> </a:t>
            </a:r>
            <a:r>
              <a:rPr lang="nl-BE" sz="1800" dirty="0" err="1" smtClean="0"/>
              <a:t>states</a:t>
            </a:r>
            <a:r>
              <a:rPr lang="nl-BE" sz="1800" dirty="0" smtClean="0"/>
              <a:t> up to 8</a:t>
            </a:r>
            <a:r>
              <a:rPr lang="nl-BE" sz="1800" baseline="30000" dirty="0" smtClean="0"/>
              <a:t>+</a:t>
            </a:r>
          </a:p>
          <a:p>
            <a:pPr lvl="1"/>
            <a:r>
              <a:rPr lang="nl-BE" sz="2000" dirty="0" err="1" smtClean="0"/>
              <a:t>Extend</a:t>
            </a:r>
            <a:r>
              <a:rPr lang="nl-BE" sz="2000" dirty="0" smtClean="0"/>
              <a:t> studies </a:t>
            </a:r>
            <a:r>
              <a:rPr lang="nl-BE" sz="2000" dirty="0" err="1" smtClean="0"/>
              <a:t>towards</a:t>
            </a:r>
            <a:r>
              <a:rPr lang="nl-BE" sz="2000" dirty="0" smtClean="0"/>
              <a:t> </a:t>
            </a:r>
            <a:r>
              <a:rPr lang="nl-BE" sz="2000" dirty="0" err="1" smtClean="0"/>
              <a:t>odd-A</a:t>
            </a:r>
            <a:endParaRPr lang="nl-BE" sz="2000" dirty="0" smtClean="0"/>
          </a:p>
          <a:p>
            <a:r>
              <a:rPr lang="nl-BE" sz="2200" dirty="0" smtClean="0"/>
              <a:t>SPEDE (Spectrometer </a:t>
            </a:r>
            <a:r>
              <a:rPr lang="nl-BE" sz="2200" dirty="0" err="1" smtClean="0"/>
              <a:t>for</a:t>
            </a:r>
            <a:r>
              <a:rPr lang="nl-BE" sz="2200" dirty="0" smtClean="0"/>
              <a:t> </a:t>
            </a:r>
            <a:r>
              <a:rPr lang="nl-BE" sz="2200" dirty="0" err="1" smtClean="0"/>
              <a:t>Electron</a:t>
            </a:r>
            <a:r>
              <a:rPr lang="nl-BE" sz="2200" dirty="0" smtClean="0"/>
              <a:t> </a:t>
            </a:r>
            <a:r>
              <a:rPr lang="nl-BE" sz="2200" dirty="0" err="1" smtClean="0"/>
              <a:t>Detection</a:t>
            </a:r>
            <a:r>
              <a:rPr lang="nl-BE" sz="2200" dirty="0" smtClean="0"/>
              <a:t>)</a:t>
            </a:r>
          </a:p>
          <a:p>
            <a:pPr lvl="1"/>
            <a:r>
              <a:rPr lang="nl-BE" sz="2000" dirty="0" err="1" smtClean="0"/>
              <a:t>Detection</a:t>
            </a:r>
            <a:r>
              <a:rPr lang="nl-BE" sz="2000" dirty="0" smtClean="0"/>
              <a:t> of </a:t>
            </a:r>
            <a:r>
              <a:rPr lang="nl-BE" sz="2000" dirty="0" err="1" smtClean="0"/>
              <a:t>conversion</a:t>
            </a:r>
            <a:r>
              <a:rPr lang="nl-BE" sz="2000" dirty="0" smtClean="0"/>
              <a:t> </a:t>
            </a:r>
            <a:r>
              <a:rPr lang="nl-BE" sz="2000" dirty="0" err="1" smtClean="0"/>
              <a:t>electrons</a:t>
            </a:r>
            <a:endParaRPr lang="nl-BE" sz="2000" dirty="0" smtClean="0"/>
          </a:p>
          <a:p>
            <a:pPr lvl="1"/>
            <a:r>
              <a:rPr lang="nl-BE" sz="2000" dirty="0" err="1" smtClean="0"/>
              <a:t>Constructed</a:t>
            </a:r>
            <a:r>
              <a:rPr lang="nl-BE" sz="2000" dirty="0" smtClean="0"/>
              <a:t> </a:t>
            </a:r>
            <a:r>
              <a:rPr lang="nl-BE" sz="2000" dirty="0" err="1" smtClean="0"/>
              <a:t>jointly</a:t>
            </a:r>
            <a:r>
              <a:rPr lang="nl-BE" sz="2000" dirty="0" smtClean="0"/>
              <a:t> by </a:t>
            </a:r>
            <a:r>
              <a:rPr lang="nl-BE" sz="2000" dirty="0" err="1" smtClean="0"/>
              <a:t>universities</a:t>
            </a:r>
            <a:r>
              <a:rPr lang="nl-BE" sz="2000" dirty="0" smtClean="0"/>
              <a:t> of </a:t>
            </a:r>
            <a:r>
              <a:rPr lang="nl-BE" sz="2000" dirty="0" err="1" smtClean="0"/>
              <a:t>Jyväskylä</a:t>
            </a:r>
            <a:r>
              <a:rPr lang="nl-BE" sz="2000" dirty="0" smtClean="0"/>
              <a:t> and Liverpool</a:t>
            </a:r>
          </a:p>
          <a:p>
            <a:pPr lvl="1"/>
            <a:endParaRPr lang="nl-BE" dirty="0" smtClean="0"/>
          </a:p>
        </p:txBody>
      </p:sp>
      <p:sp>
        <p:nvSpPr>
          <p:cNvPr id="19" name="Date Placeholder 3"/>
          <p:cNvSpPr>
            <a:spLocks noGrp="1"/>
          </p:cNvSpPr>
          <p:nvPr>
            <p:ph type="dt" sz="half" idx="10"/>
          </p:nvPr>
        </p:nvSpPr>
        <p:spPr>
          <a:xfrm>
            <a:off x="539551" y="6557275"/>
            <a:ext cx="1135933" cy="288000"/>
          </a:xfrm>
        </p:spPr>
        <p:txBody>
          <a:bodyPr/>
          <a:lstStyle/>
          <a:p>
            <a:r>
              <a:rPr lang="nl-BE" dirty="0" smtClean="0">
                <a:solidFill>
                  <a:schemeClr val="bg1"/>
                </a:solidFill>
              </a:rPr>
              <a:t>2nd of </a:t>
            </a:r>
            <a:r>
              <a:rPr lang="nl-BE" dirty="0" err="1" smtClean="0">
                <a:solidFill>
                  <a:schemeClr val="bg1"/>
                </a:solidFill>
              </a:rPr>
              <a:t>June</a:t>
            </a:r>
            <a:r>
              <a:rPr lang="nl-BE" dirty="0" smtClean="0">
                <a:solidFill>
                  <a:schemeClr val="bg1"/>
                </a:solidFill>
              </a:rPr>
              <a:t> 2014</a:t>
            </a:r>
            <a:endParaRPr lang="nl-BE" dirty="0">
              <a:solidFill>
                <a:schemeClr val="bg1"/>
              </a:solidFill>
            </a:endParaRPr>
          </a:p>
        </p:txBody>
      </p:sp>
      <p:sp>
        <p:nvSpPr>
          <p:cNvPr id="2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283968" y="6557275"/>
            <a:ext cx="288032" cy="288000"/>
          </a:xfrm>
        </p:spPr>
        <p:txBody>
          <a:bodyPr/>
          <a:lstStyle/>
          <a:p>
            <a:fld id="{F35D8031-C8E5-48F8-A3B6-81643B27A3AF}" type="slidenum">
              <a:rPr lang="nl-BE" smtClean="0">
                <a:solidFill>
                  <a:schemeClr val="bg1"/>
                </a:solidFill>
              </a:rPr>
              <a:pPr/>
              <a:t>10</a:t>
            </a:fld>
            <a:endParaRPr lang="nl-BE" dirty="0">
              <a:solidFill>
                <a:schemeClr val="bg1"/>
              </a:solidFill>
            </a:endParaRPr>
          </a:p>
        </p:txBody>
      </p:sp>
      <p:sp>
        <p:nvSpPr>
          <p:cNvPr id="21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340822" y="6557275"/>
            <a:ext cx="1277808" cy="288000"/>
          </a:xfrm>
        </p:spPr>
        <p:txBody>
          <a:bodyPr/>
          <a:lstStyle/>
          <a:p>
            <a:r>
              <a:rPr lang="nl-BE" dirty="0" smtClean="0">
                <a:solidFill>
                  <a:schemeClr val="bg1"/>
                </a:solidFill>
              </a:rPr>
              <a:t>ARIS 2014, Tokyo</a:t>
            </a:r>
            <a:endParaRPr lang="nl-BE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4236" y="-27384"/>
            <a:ext cx="14798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200" dirty="0" smtClean="0"/>
              <a:t>Shape </a:t>
            </a:r>
            <a:r>
              <a:rPr lang="nl-BE" sz="1200" dirty="0" err="1" smtClean="0"/>
              <a:t>coexistence</a:t>
            </a:r>
            <a:endParaRPr lang="nl-BE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2118257" y="-27384"/>
            <a:ext cx="18758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200" dirty="0" err="1" smtClean="0"/>
              <a:t>Miniball</a:t>
            </a:r>
            <a:r>
              <a:rPr lang="nl-BE" sz="1200" dirty="0" smtClean="0"/>
              <a:t> @ REX-ISOLDE</a:t>
            </a:r>
            <a:endParaRPr lang="nl-BE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8445664" y="-27384"/>
            <a:ext cx="7681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200" b="1" dirty="0" smtClean="0"/>
              <a:t>Outlook</a:t>
            </a:r>
            <a:endParaRPr lang="nl-BE" sz="1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4636693" y="-27384"/>
            <a:ext cx="12362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200" dirty="0" smtClean="0"/>
              <a:t>Z = 84:</a:t>
            </a:r>
            <a:r>
              <a:rPr lang="nl-BE" sz="1200" baseline="30000" dirty="0" smtClean="0"/>
              <a:t>196-202</a:t>
            </a:r>
            <a:r>
              <a:rPr lang="nl-BE" sz="1200" dirty="0" smtClean="0"/>
              <a:t>Po</a:t>
            </a:r>
            <a:endParaRPr lang="nl-BE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6515530" y="-27384"/>
            <a:ext cx="12875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200" dirty="0" smtClean="0"/>
              <a:t>Z = 80: </a:t>
            </a:r>
            <a:r>
              <a:rPr lang="nl-BE" sz="1200" baseline="30000" dirty="0" smtClean="0"/>
              <a:t>182-188</a:t>
            </a:r>
            <a:r>
              <a:rPr lang="nl-BE" sz="1200" dirty="0" smtClean="0"/>
              <a:t>Hg</a:t>
            </a:r>
            <a:endParaRPr lang="nl-BE" sz="1200" dirty="0"/>
          </a:p>
        </p:txBody>
      </p:sp>
    </p:spTree>
    <p:extLst>
      <p:ext uri="{BB962C8B-B14F-4D97-AF65-F5344CB8AC3E}">
        <p14:creationId xmlns:p14="http://schemas.microsoft.com/office/powerpoint/2010/main" val="2509166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00" y="44624"/>
            <a:ext cx="8334000" cy="728720"/>
          </a:xfrm>
        </p:spPr>
        <p:txBody>
          <a:bodyPr>
            <a:normAutofit/>
          </a:bodyPr>
          <a:lstStyle/>
          <a:p>
            <a:r>
              <a:rPr lang="nl-BE" dirty="0" err="1" smtClean="0"/>
              <a:t>Thank</a:t>
            </a:r>
            <a:r>
              <a:rPr lang="nl-BE" dirty="0" smtClean="0"/>
              <a:t> </a:t>
            </a:r>
            <a:r>
              <a:rPr lang="nl-BE" dirty="0" err="1" smtClean="0"/>
              <a:t>you</a:t>
            </a:r>
            <a:r>
              <a:rPr lang="nl-BE" dirty="0" smtClean="0"/>
              <a:t> </a:t>
            </a:r>
            <a:r>
              <a:rPr lang="nl-BE" dirty="0" err="1" smtClean="0"/>
              <a:t>for</a:t>
            </a:r>
            <a:r>
              <a:rPr lang="nl-BE" dirty="0" smtClean="0"/>
              <a:t> </a:t>
            </a:r>
            <a:r>
              <a:rPr lang="nl-BE" dirty="0" err="1" smtClean="0"/>
              <a:t>your</a:t>
            </a:r>
            <a:r>
              <a:rPr lang="nl-BE" dirty="0" smtClean="0"/>
              <a:t> attention!</a:t>
            </a:r>
            <a:endParaRPr lang="en-US" dirty="0"/>
          </a:p>
        </p:txBody>
      </p:sp>
      <p:pic>
        <p:nvPicPr>
          <p:cNvPr id="7" name="Picture 16" descr="http://www.full4health.eu/images/uploads/partner_logos/logo_kol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6072" y="908720"/>
            <a:ext cx="823532" cy="880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ttp://diglin.eu/wp-content/uploads/2013/01/jy_text_50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2206" y="933056"/>
            <a:ext cx="1238250" cy="705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isolde.web.cern.ch/sites/isolde.web.cern.ch/files/ISOLDE-Logo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5254" y="2529478"/>
            <a:ext cx="2052911" cy="1451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www.normandie-incubation.com/files/fck/images/logos/cellules%20de%20valo/logo-ganil%202009112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381698"/>
            <a:ext cx="1429664" cy="403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07504" y="5662989"/>
            <a:ext cx="9605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200" dirty="0" smtClean="0">
                <a:latin typeface="+mn-lt"/>
              </a:rPr>
              <a:t>B. Bastin</a:t>
            </a:r>
          </a:p>
          <a:p>
            <a:r>
              <a:rPr lang="nl-BE" sz="1200" dirty="0" smtClean="0">
                <a:latin typeface="+mn-lt"/>
              </a:rPr>
              <a:t>E. Clément</a:t>
            </a:r>
          </a:p>
          <a:p>
            <a:r>
              <a:rPr lang="nl-BE" sz="1200" dirty="0" smtClean="0">
                <a:latin typeface="+mn-lt"/>
              </a:rPr>
              <a:t>N. </a:t>
            </a:r>
            <a:r>
              <a:rPr lang="nl-BE" sz="1200" dirty="0" err="1" smtClean="0">
                <a:latin typeface="+mn-lt"/>
              </a:rPr>
              <a:t>Lecesne</a:t>
            </a:r>
            <a:endParaRPr lang="nl-BE" sz="1200" dirty="0"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7504" y="1556792"/>
            <a:ext cx="189309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b="1" dirty="0" smtClean="0"/>
              <a:t>N. Bree</a:t>
            </a:r>
          </a:p>
          <a:p>
            <a:r>
              <a:rPr lang="nl-BE" sz="1200" dirty="0" smtClean="0"/>
              <a:t>H. De Witte</a:t>
            </a:r>
          </a:p>
          <a:p>
            <a:r>
              <a:rPr lang="nl-BE" sz="1200" dirty="0" smtClean="0"/>
              <a:t>J. </a:t>
            </a:r>
            <a:r>
              <a:rPr lang="nl-BE" sz="1200" dirty="0" err="1" smtClean="0"/>
              <a:t>Diriken</a:t>
            </a:r>
            <a:endParaRPr lang="nl-BE" sz="1200" dirty="0" smtClean="0"/>
          </a:p>
          <a:p>
            <a:r>
              <a:rPr lang="nl-BE" sz="1200" dirty="0" err="1" smtClean="0"/>
              <a:t>L.P</a:t>
            </a:r>
            <a:r>
              <a:rPr lang="nl-BE" sz="1200" dirty="0" err="1"/>
              <a:t>.</a:t>
            </a:r>
            <a:r>
              <a:rPr lang="nl-BE" sz="1200" dirty="0" smtClean="0"/>
              <a:t> </a:t>
            </a:r>
            <a:r>
              <a:rPr lang="nl-BE" sz="1200" dirty="0" err="1" smtClean="0"/>
              <a:t>Gaffney</a:t>
            </a:r>
            <a:endParaRPr lang="nl-BE" sz="1200" dirty="0" smtClean="0"/>
          </a:p>
          <a:p>
            <a:r>
              <a:rPr lang="nl-BE" sz="1200" dirty="0" smtClean="0"/>
              <a:t>M. Huyse</a:t>
            </a:r>
          </a:p>
          <a:p>
            <a:r>
              <a:rPr lang="nl-BE" sz="1400" b="1" dirty="0" smtClean="0"/>
              <a:t>N. </a:t>
            </a:r>
            <a:r>
              <a:rPr lang="nl-BE" sz="1400" b="1" dirty="0" err="1" smtClean="0"/>
              <a:t>Kesteloot</a:t>
            </a:r>
            <a:endParaRPr lang="nl-BE" sz="1400" b="1" dirty="0" smtClean="0"/>
          </a:p>
          <a:p>
            <a:r>
              <a:rPr lang="nl-BE" sz="1200" dirty="0" smtClean="0"/>
              <a:t>O. </a:t>
            </a:r>
            <a:r>
              <a:rPr lang="nl-BE" sz="1200" dirty="0" err="1" smtClean="0"/>
              <a:t>Ivanov</a:t>
            </a:r>
            <a:endParaRPr lang="nl-BE" sz="1200" dirty="0" smtClean="0"/>
          </a:p>
          <a:p>
            <a:r>
              <a:rPr lang="nl-BE" sz="1200" dirty="0" smtClean="0"/>
              <a:t>R. </a:t>
            </a:r>
            <a:r>
              <a:rPr lang="nl-BE" sz="1200" dirty="0" err="1" smtClean="0"/>
              <a:t>Orlandi</a:t>
            </a:r>
            <a:endParaRPr lang="nl-BE" sz="1200" dirty="0" smtClean="0"/>
          </a:p>
          <a:p>
            <a:r>
              <a:rPr lang="nl-BE" sz="1200" dirty="0" smtClean="0"/>
              <a:t>N. </a:t>
            </a:r>
            <a:r>
              <a:rPr lang="nl-BE" sz="1200" dirty="0" err="1" smtClean="0"/>
              <a:t>Patronis</a:t>
            </a:r>
            <a:endParaRPr lang="nl-BE" sz="1200" dirty="0" smtClean="0"/>
          </a:p>
          <a:p>
            <a:r>
              <a:rPr lang="nl-BE" sz="1200" dirty="0" smtClean="0"/>
              <a:t>I. </a:t>
            </a:r>
            <a:r>
              <a:rPr lang="nl-BE" sz="1200" dirty="0" err="1" smtClean="0"/>
              <a:t>Stefanescu</a:t>
            </a:r>
            <a:endParaRPr lang="nl-BE" sz="1200" dirty="0" smtClean="0"/>
          </a:p>
          <a:p>
            <a:r>
              <a:rPr lang="nl-BE" sz="1200" dirty="0" smtClean="0"/>
              <a:t>P. Van </a:t>
            </a:r>
            <a:r>
              <a:rPr lang="nl-BE" sz="1200" dirty="0" err="1" smtClean="0"/>
              <a:t>Duppen</a:t>
            </a:r>
            <a:endParaRPr lang="nl-BE" sz="1200" dirty="0" smtClean="0"/>
          </a:p>
          <a:p>
            <a:r>
              <a:rPr lang="nl-BE" sz="1400" b="1" dirty="0" smtClean="0"/>
              <a:t>K. </a:t>
            </a:r>
            <a:r>
              <a:rPr lang="nl-BE" sz="1400" b="1" dirty="0" err="1" smtClean="0"/>
              <a:t>Wrzosek-Lipska</a:t>
            </a:r>
            <a:endParaRPr lang="nl-BE" sz="1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132329" y="3393574"/>
            <a:ext cx="1243161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200" dirty="0" smtClean="0"/>
              <a:t>J. </a:t>
            </a:r>
            <a:r>
              <a:rPr lang="nl-BE" sz="1200" dirty="0" err="1" smtClean="0"/>
              <a:t>Cederkäll</a:t>
            </a:r>
            <a:endParaRPr lang="nl-BE" sz="1200" dirty="0" smtClean="0"/>
          </a:p>
          <a:p>
            <a:r>
              <a:rPr lang="nl-BE" sz="1200" dirty="0" smtClean="0"/>
              <a:t>V. </a:t>
            </a:r>
            <a:r>
              <a:rPr lang="nl-BE" sz="1200" dirty="0" err="1" smtClean="0"/>
              <a:t>Fedosseev</a:t>
            </a:r>
            <a:endParaRPr lang="nl-BE" sz="1200" dirty="0" smtClean="0"/>
          </a:p>
          <a:p>
            <a:r>
              <a:rPr lang="nl-BE" sz="1200" dirty="0" smtClean="0"/>
              <a:t>L.M. </a:t>
            </a:r>
            <a:r>
              <a:rPr lang="nl-BE" sz="1200" dirty="0" err="1" smtClean="0"/>
              <a:t>Fraile</a:t>
            </a:r>
            <a:endParaRPr lang="nl-BE" sz="1200" dirty="0" smtClean="0"/>
          </a:p>
          <a:p>
            <a:r>
              <a:rPr lang="nl-BE" sz="1200" dirty="0" smtClean="0"/>
              <a:t>B. </a:t>
            </a:r>
            <a:r>
              <a:rPr lang="nl-BE" sz="1200" dirty="0" err="1" smtClean="0"/>
              <a:t>Marsh</a:t>
            </a:r>
            <a:endParaRPr lang="nl-BE" sz="1200" dirty="0" smtClean="0"/>
          </a:p>
          <a:p>
            <a:r>
              <a:rPr lang="nl-BE" sz="1200" dirty="0" smtClean="0"/>
              <a:t>E. </a:t>
            </a:r>
            <a:r>
              <a:rPr lang="nl-BE" sz="1200" dirty="0" err="1" smtClean="0"/>
              <a:t>Piselli</a:t>
            </a:r>
            <a:endParaRPr lang="nl-BE" sz="1200" dirty="0" smtClean="0"/>
          </a:p>
          <a:p>
            <a:r>
              <a:rPr lang="nl-BE" sz="1200" dirty="0" smtClean="0"/>
              <a:t>E. </a:t>
            </a:r>
            <a:r>
              <a:rPr lang="nl-BE" sz="1200" dirty="0" err="1" smtClean="0"/>
              <a:t>Rapisarda</a:t>
            </a:r>
            <a:endParaRPr lang="nl-BE" sz="1200" dirty="0" smtClean="0"/>
          </a:p>
          <a:p>
            <a:r>
              <a:rPr lang="nl-BE" sz="1200" dirty="0" smtClean="0"/>
              <a:t>M. </a:t>
            </a:r>
            <a:r>
              <a:rPr lang="nl-BE" sz="1200" dirty="0" err="1" smtClean="0"/>
              <a:t>Seliverstov</a:t>
            </a:r>
            <a:endParaRPr lang="nl-BE" sz="1200" dirty="0" smtClean="0"/>
          </a:p>
          <a:p>
            <a:r>
              <a:rPr lang="nl-BE" sz="1200" dirty="0" smtClean="0"/>
              <a:t>T. Stora</a:t>
            </a:r>
          </a:p>
          <a:p>
            <a:r>
              <a:rPr lang="nl-BE" sz="1200" dirty="0" smtClean="0"/>
              <a:t>D. </a:t>
            </a:r>
            <a:r>
              <a:rPr lang="nl-BE" sz="1200" dirty="0" err="1" smtClean="0"/>
              <a:t>Voulot</a:t>
            </a:r>
            <a:endParaRPr lang="nl-BE" sz="1200" dirty="0" smtClean="0"/>
          </a:p>
          <a:p>
            <a:r>
              <a:rPr lang="nl-BE" sz="1200" dirty="0" smtClean="0"/>
              <a:t>J. Van de </a:t>
            </a:r>
            <a:r>
              <a:rPr lang="nl-BE" sz="1200" dirty="0" err="1" smtClean="0"/>
              <a:t>Walle</a:t>
            </a:r>
            <a:endParaRPr lang="nl-BE" sz="1200" dirty="0" smtClean="0"/>
          </a:p>
          <a:p>
            <a:r>
              <a:rPr lang="nl-BE" sz="1200" dirty="0" smtClean="0"/>
              <a:t>F. </a:t>
            </a:r>
            <a:r>
              <a:rPr lang="nl-BE" sz="1200" dirty="0" err="1" smtClean="0"/>
              <a:t>Wenander</a:t>
            </a:r>
            <a:endParaRPr lang="nl-BE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2112206" y="1580599"/>
            <a:ext cx="103746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200" dirty="0" smtClean="0"/>
              <a:t>T. </a:t>
            </a:r>
            <a:r>
              <a:rPr lang="nl-BE" sz="1200" dirty="0" err="1" smtClean="0"/>
              <a:t>Grahn</a:t>
            </a:r>
            <a:endParaRPr lang="nl-BE" sz="1200" dirty="0" smtClean="0"/>
          </a:p>
          <a:p>
            <a:r>
              <a:rPr lang="nl-BE" sz="1200" dirty="0" smtClean="0"/>
              <a:t>R. </a:t>
            </a:r>
            <a:r>
              <a:rPr lang="nl-BE" sz="1200" dirty="0" err="1" smtClean="0"/>
              <a:t>Julin</a:t>
            </a:r>
            <a:endParaRPr lang="nl-BE" sz="1200" dirty="0" smtClean="0"/>
          </a:p>
          <a:p>
            <a:r>
              <a:rPr lang="nl-BE" sz="1200" dirty="0" smtClean="0"/>
              <a:t>J. </a:t>
            </a:r>
            <a:r>
              <a:rPr lang="nl-BE" sz="1200" dirty="0" err="1" smtClean="0"/>
              <a:t>Konki</a:t>
            </a:r>
            <a:endParaRPr lang="nl-BE" sz="1200" dirty="0" smtClean="0"/>
          </a:p>
          <a:p>
            <a:r>
              <a:rPr lang="nl-BE" sz="1200" dirty="0" smtClean="0"/>
              <a:t>J. </a:t>
            </a:r>
            <a:r>
              <a:rPr lang="nl-BE" sz="1200" dirty="0" err="1" smtClean="0"/>
              <a:t>Pakarinen</a:t>
            </a:r>
            <a:endParaRPr lang="nl-BE" sz="1200" dirty="0" smtClean="0"/>
          </a:p>
          <a:p>
            <a:r>
              <a:rPr lang="nl-BE" sz="1200" dirty="0" smtClean="0"/>
              <a:t>P.J. </a:t>
            </a:r>
            <a:r>
              <a:rPr lang="nl-BE" sz="1200" dirty="0" err="1" smtClean="0"/>
              <a:t>Peura</a:t>
            </a:r>
            <a:endParaRPr lang="nl-BE" sz="1200" dirty="0" smtClean="0"/>
          </a:p>
          <a:p>
            <a:r>
              <a:rPr lang="nl-BE" sz="1200" dirty="0" smtClean="0"/>
              <a:t>P. </a:t>
            </a:r>
            <a:r>
              <a:rPr lang="nl-BE" sz="1200" dirty="0" err="1" smtClean="0"/>
              <a:t>Rahkila</a:t>
            </a:r>
            <a:endParaRPr lang="nl-BE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3960447" y="1700808"/>
            <a:ext cx="102944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200" dirty="0" smtClean="0"/>
              <a:t>A. </a:t>
            </a:r>
            <a:r>
              <a:rPr lang="nl-BE" sz="1200" dirty="0" err="1" smtClean="0"/>
              <a:t>Blazhev</a:t>
            </a:r>
            <a:endParaRPr lang="nl-BE" sz="1200" dirty="0"/>
          </a:p>
          <a:p>
            <a:r>
              <a:rPr lang="nl-BE" sz="1200" dirty="0" smtClean="0"/>
              <a:t>B. </a:t>
            </a:r>
            <a:r>
              <a:rPr lang="nl-BE" sz="1200" dirty="0" err="1" smtClean="0"/>
              <a:t>Bruyneel</a:t>
            </a:r>
            <a:endParaRPr lang="nl-BE" sz="1200" dirty="0" smtClean="0"/>
          </a:p>
          <a:p>
            <a:r>
              <a:rPr lang="nl-BE" sz="1200" dirty="0" err="1" smtClean="0"/>
              <a:t>Ch</a:t>
            </a:r>
            <a:r>
              <a:rPr lang="nl-BE" sz="1200" dirty="0" smtClean="0"/>
              <a:t>. Fransen</a:t>
            </a:r>
          </a:p>
          <a:p>
            <a:r>
              <a:rPr lang="nl-BE" sz="1200" dirty="0" smtClean="0"/>
              <a:t>K. </a:t>
            </a:r>
            <a:r>
              <a:rPr lang="nl-BE" sz="1200" dirty="0" err="1" smtClean="0"/>
              <a:t>Geibel</a:t>
            </a:r>
            <a:endParaRPr lang="nl-BE" sz="1200" dirty="0" smtClean="0"/>
          </a:p>
          <a:p>
            <a:r>
              <a:rPr lang="nl-BE" sz="1200" dirty="0" smtClean="0"/>
              <a:t>H. Hess</a:t>
            </a:r>
          </a:p>
          <a:p>
            <a:r>
              <a:rPr lang="nl-BE" sz="1200" dirty="0" smtClean="0"/>
              <a:t>P. </a:t>
            </a:r>
            <a:r>
              <a:rPr lang="nl-BE" sz="1200" dirty="0" err="1" smtClean="0"/>
              <a:t>Reiter</a:t>
            </a:r>
            <a:endParaRPr lang="nl-BE" sz="1200" dirty="0" smtClean="0"/>
          </a:p>
          <a:p>
            <a:r>
              <a:rPr lang="nl-BE" sz="1200" dirty="0" smtClean="0"/>
              <a:t>B. </a:t>
            </a:r>
            <a:r>
              <a:rPr lang="nl-BE" sz="1200" dirty="0" err="1" smtClean="0"/>
              <a:t>Siebeck</a:t>
            </a:r>
            <a:endParaRPr lang="nl-BE" sz="1200" dirty="0" smtClean="0"/>
          </a:p>
          <a:p>
            <a:r>
              <a:rPr lang="nl-BE" sz="1200" dirty="0" smtClean="0"/>
              <a:t>N. </a:t>
            </a:r>
            <a:r>
              <a:rPr lang="nl-BE" sz="1200" dirty="0" err="1" smtClean="0"/>
              <a:t>Warr</a:t>
            </a:r>
            <a:endParaRPr lang="nl-BE" sz="1200" dirty="0" smtClean="0"/>
          </a:p>
          <a:p>
            <a:r>
              <a:rPr lang="nl-BE" sz="1200" dirty="0" smtClean="0"/>
              <a:t>A. Wiens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940152" y="4221088"/>
            <a:ext cx="313201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200" dirty="0" smtClean="0"/>
              <a:t>P.-H. </a:t>
            </a:r>
            <a:r>
              <a:rPr lang="nl-BE" sz="1200" dirty="0" err="1" smtClean="0"/>
              <a:t>Heenen</a:t>
            </a:r>
            <a:r>
              <a:rPr lang="nl-BE" sz="1200" dirty="0" smtClean="0"/>
              <a:t>, </a:t>
            </a:r>
            <a:r>
              <a:rPr lang="nl-BE" sz="1200" dirty="0" err="1" smtClean="0"/>
              <a:t>Université</a:t>
            </a:r>
            <a:r>
              <a:rPr lang="nl-BE" sz="1200" dirty="0" smtClean="0"/>
              <a:t> Libre de Bruxelles</a:t>
            </a:r>
          </a:p>
          <a:p>
            <a:r>
              <a:rPr lang="nl-BE" sz="1200" dirty="0" smtClean="0"/>
              <a:t>K. </a:t>
            </a:r>
            <a:r>
              <a:rPr lang="nl-BE" sz="1200" dirty="0" err="1" smtClean="0"/>
              <a:t>Heyde</a:t>
            </a:r>
            <a:r>
              <a:rPr lang="nl-BE" sz="1200" dirty="0" smtClean="0"/>
              <a:t>, </a:t>
            </a:r>
            <a:r>
              <a:rPr lang="nl-BE" sz="1200" dirty="0" err="1" smtClean="0"/>
              <a:t>Ghent</a:t>
            </a:r>
            <a:r>
              <a:rPr lang="nl-BE" sz="1200" dirty="0" smtClean="0"/>
              <a:t> University</a:t>
            </a:r>
          </a:p>
          <a:p>
            <a:r>
              <a:rPr lang="nl-BE" sz="1200" dirty="0" err="1" smtClean="0"/>
              <a:t>J.L</a:t>
            </a:r>
            <a:r>
              <a:rPr lang="nl-BE" sz="1200" dirty="0" smtClean="0"/>
              <a:t>. Wood, Georgia </a:t>
            </a:r>
            <a:r>
              <a:rPr lang="nl-BE" sz="1200" dirty="0" err="1" smtClean="0"/>
              <a:t>Institute</a:t>
            </a:r>
            <a:r>
              <a:rPr lang="nl-BE" sz="1200" dirty="0" smtClean="0"/>
              <a:t> of Technology</a:t>
            </a:r>
          </a:p>
          <a:p>
            <a:r>
              <a:rPr lang="nl-BE" sz="1200" dirty="0" smtClean="0"/>
              <a:t>T. </a:t>
            </a:r>
            <a:r>
              <a:rPr lang="nl-BE" sz="1200" dirty="0" err="1" smtClean="0"/>
              <a:t>Kröll</a:t>
            </a:r>
            <a:r>
              <a:rPr lang="nl-BE" sz="1200" dirty="0" smtClean="0"/>
              <a:t>, Technische </a:t>
            </a:r>
            <a:r>
              <a:rPr lang="nl-BE" sz="1200" dirty="0" err="1" smtClean="0"/>
              <a:t>Universität</a:t>
            </a:r>
            <a:r>
              <a:rPr lang="nl-BE" sz="1200" dirty="0" smtClean="0"/>
              <a:t> Darmstadt</a:t>
            </a:r>
          </a:p>
          <a:p>
            <a:r>
              <a:rPr lang="nl-BE" sz="1200" dirty="0" smtClean="0"/>
              <a:t>M. </a:t>
            </a:r>
            <a:r>
              <a:rPr lang="nl-BE" sz="1200" dirty="0" err="1" smtClean="0"/>
              <a:t>Zielinska</a:t>
            </a:r>
            <a:r>
              <a:rPr lang="nl-BE" sz="1200" dirty="0" smtClean="0"/>
              <a:t>, </a:t>
            </a:r>
            <a:r>
              <a:rPr lang="nl-BE" sz="1200" dirty="0" err="1" smtClean="0"/>
              <a:t>CEA</a:t>
            </a:r>
            <a:r>
              <a:rPr lang="nl-BE" sz="1200" dirty="0" smtClean="0"/>
              <a:t> </a:t>
            </a:r>
            <a:r>
              <a:rPr lang="nl-BE" sz="1200" dirty="0" err="1" smtClean="0"/>
              <a:t>Saclay</a:t>
            </a:r>
            <a:endParaRPr lang="nl-BE" sz="1200" dirty="0" smtClean="0"/>
          </a:p>
          <a:p>
            <a:r>
              <a:rPr lang="nl-BE" sz="1200" dirty="0" smtClean="0"/>
              <a:t>M. Bender, </a:t>
            </a:r>
            <a:r>
              <a:rPr lang="nl-BE" sz="1200" dirty="0" err="1" smtClean="0"/>
              <a:t>Université</a:t>
            </a:r>
            <a:r>
              <a:rPr lang="nl-BE" sz="1200" dirty="0" smtClean="0"/>
              <a:t> Bordeaux</a:t>
            </a:r>
            <a:endParaRPr lang="nl-BE" sz="1200" dirty="0"/>
          </a:p>
          <a:p>
            <a:r>
              <a:rPr lang="nl-BE" sz="1200" dirty="0" smtClean="0"/>
              <a:t>M. Carpenter, </a:t>
            </a:r>
            <a:r>
              <a:rPr lang="nl-BE" sz="1200" dirty="0" err="1" smtClean="0"/>
              <a:t>Argonne</a:t>
            </a:r>
            <a:r>
              <a:rPr lang="nl-BE" sz="1200" dirty="0" smtClean="0"/>
              <a:t> National </a:t>
            </a:r>
            <a:r>
              <a:rPr lang="nl-BE" sz="1200" dirty="0" err="1" smtClean="0"/>
              <a:t>Laboratory</a:t>
            </a:r>
            <a:endParaRPr lang="nl-BE" sz="1200" dirty="0" smtClean="0"/>
          </a:p>
          <a:p>
            <a:r>
              <a:rPr lang="nl-BE" sz="1200" dirty="0" smtClean="0"/>
              <a:t>A. </a:t>
            </a:r>
            <a:r>
              <a:rPr lang="nl-BE" sz="1200" dirty="0" err="1" smtClean="0"/>
              <a:t>Ekström</a:t>
            </a:r>
            <a:r>
              <a:rPr lang="nl-BE" sz="1200" dirty="0" smtClean="0"/>
              <a:t>, University of </a:t>
            </a:r>
            <a:r>
              <a:rPr lang="nl-BE" sz="1200" dirty="0" err="1" smtClean="0"/>
              <a:t>Lund</a:t>
            </a:r>
            <a:endParaRPr lang="nl-BE" sz="1200" dirty="0" smtClean="0"/>
          </a:p>
          <a:p>
            <a:r>
              <a:rPr lang="nl-BE" sz="1200" dirty="0" err="1" smtClean="0"/>
              <a:t>J.E</a:t>
            </a:r>
            <a:r>
              <a:rPr lang="nl-BE" sz="1200" dirty="0" smtClean="0"/>
              <a:t>. </a:t>
            </a:r>
            <a:r>
              <a:rPr lang="nl-BE" sz="1200" dirty="0" err="1" smtClean="0"/>
              <a:t>Garcia-Ramos</a:t>
            </a:r>
            <a:r>
              <a:rPr lang="nl-BE" sz="1200" dirty="0" smtClean="0"/>
              <a:t>, </a:t>
            </a:r>
            <a:r>
              <a:rPr lang="nl-BE" sz="1200" dirty="0" err="1" smtClean="0"/>
              <a:t>Universidad</a:t>
            </a:r>
            <a:r>
              <a:rPr lang="nl-BE" sz="1200" dirty="0" smtClean="0"/>
              <a:t> de Huelva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098805" y="1467068"/>
            <a:ext cx="121700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400" b="1" dirty="0" smtClean="0"/>
              <a:t>A. </a:t>
            </a:r>
            <a:r>
              <a:rPr lang="nl-BE" sz="1400" b="1" dirty="0" err="1" smtClean="0"/>
              <a:t>Petts</a:t>
            </a:r>
            <a:endParaRPr lang="nl-BE" sz="1400" b="1" dirty="0" smtClean="0"/>
          </a:p>
          <a:p>
            <a:r>
              <a:rPr lang="nl-BE" sz="1200" dirty="0" smtClean="0"/>
              <a:t>P.A. Butler</a:t>
            </a:r>
          </a:p>
          <a:p>
            <a:r>
              <a:rPr lang="nl-BE" sz="1200" dirty="0" smtClean="0"/>
              <a:t>R.-D. Herzberg</a:t>
            </a:r>
          </a:p>
          <a:p>
            <a:r>
              <a:rPr lang="nl-BE" sz="1200" dirty="0" err="1" smtClean="0"/>
              <a:t>R.D</a:t>
            </a:r>
            <a:r>
              <a:rPr lang="nl-BE" sz="1200" dirty="0" smtClean="0"/>
              <a:t>. Page</a:t>
            </a:r>
            <a:endParaRPr lang="nl-BE" sz="1200" dirty="0"/>
          </a:p>
        </p:txBody>
      </p:sp>
      <p:sp>
        <p:nvSpPr>
          <p:cNvPr id="19" name="TextBox 18"/>
          <p:cNvSpPr txBox="1"/>
          <p:nvPr/>
        </p:nvSpPr>
        <p:spPr>
          <a:xfrm>
            <a:off x="5580112" y="1322795"/>
            <a:ext cx="11336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200" dirty="0" smtClean="0"/>
              <a:t>A. </a:t>
            </a:r>
            <a:r>
              <a:rPr lang="nl-BE" sz="1200" dirty="0" err="1" smtClean="0"/>
              <a:t>Andreyev</a:t>
            </a:r>
            <a:endParaRPr lang="nl-BE" sz="1200" dirty="0" smtClean="0"/>
          </a:p>
          <a:p>
            <a:r>
              <a:rPr lang="nl-BE" sz="1200" dirty="0" smtClean="0"/>
              <a:t>J. Butterworth</a:t>
            </a:r>
          </a:p>
          <a:p>
            <a:r>
              <a:rPr lang="nl-BE" sz="1200" dirty="0" smtClean="0"/>
              <a:t>D.G. Jenkins</a:t>
            </a:r>
          </a:p>
          <a:p>
            <a:r>
              <a:rPr lang="nl-BE" sz="1200" dirty="0" smtClean="0"/>
              <a:t>P. </a:t>
            </a:r>
            <a:r>
              <a:rPr lang="nl-BE" sz="1200" dirty="0" err="1" smtClean="0"/>
              <a:t>Marley</a:t>
            </a:r>
            <a:endParaRPr lang="nl-BE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3996072" y="4061792"/>
            <a:ext cx="114589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200" dirty="0" err="1" smtClean="0"/>
              <a:t>T.E</a:t>
            </a:r>
            <a:r>
              <a:rPr lang="nl-BE" sz="1200" dirty="0" smtClean="0"/>
              <a:t>. </a:t>
            </a:r>
            <a:r>
              <a:rPr lang="nl-BE" sz="1200" dirty="0" err="1" smtClean="0"/>
              <a:t>Cocolios</a:t>
            </a:r>
            <a:endParaRPr lang="nl-BE" sz="1200" dirty="0" smtClean="0"/>
          </a:p>
          <a:p>
            <a:r>
              <a:rPr lang="nl-BE" sz="1200" dirty="0" smtClean="0"/>
              <a:t>A. </a:t>
            </a:r>
            <a:r>
              <a:rPr lang="nl-BE" sz="1200" dirty="0" err="1" smtClean="0"/>
              <a:t>Deacon</a:t>
            </a:r>
            <a:endParaRPr lang="nl-BE" sz="1200" dirty="0" smtClean="0"/>
          </a:p>
          <a:p>
            <a:r>
              <a:rPr lang="nl-BE" sz="1200" dirty="0" smtClean="0"/>
              <a:t>C. Fitzpatrick</a:t>
            </a:r>
          </a:p>
          <a:p>
            <a:r>
              <a:rPr lang="nl-BE" sz="1200" dirty="0" smtClean="0"/>
              <a:t>S.J. Freeman</a:t>
            </a:r>
          </a:p>
          <a:p>
            <a:r>
              <a:rPr lang="nl-BE" sz="1200" dirty="0" smtClean="0"/>
              <a:t>A.P. Robinson</a:t>
            </a:r>
            <a:endParaRPr lang="nl-BE" sz="1200" dirty="0"/>
          </a:p>
        </p:txBody>
      </p:sp>
      <p:sp>
        <p:nvSpPr>
          <p:cNvPr id="22" name="TextBox 21"/>
          <p:cNvSpPr txBox="1"/>
          <p:nvPr/>
        </p:nvSpPr>
        <p:spPr>
          <a:xfrm>
            <a:off x="7164907" y="3118545"/>
            <a:ext cx="9028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200" dirty="0" smtClean="0"/>
              <a:t>B. </a:t>
            </a:r>
            <a:r>
              <a:rPr lang="nl-BE" sz="1200" dirty="0" err="1" smtClean="0"/>
              <a:t>Hadinia</a:t>
            </a:r>
            <a:endParaRPr lang="nl-BE" sz="1200" dirty="0" smtClean="0"/>
          </a:p>
          <a:p>
            <a:r>
              <a:rPr lang="nl-BE" sz="1200" dirty="0" smtClean="0"/>
              <a:t>M. </a:t>
            </a:r>
            <a:r>
              <a:rPr lang="nl-BE" sz="1200" dirty="0" err="1" smtClean="0"/>
              <a:t>Scheck</a:t>
            </a:r>
            <a:endParaRPr lang="nl-BE" sz="1200" dirty="0" smtClean="0"/>
          </a:p>
          <a:p>
            <a:r>
              <a:rPr lang="nl-BE" sz="1200" dirty="0" err="1" smtClean="0"/>
              <a:t>J.F</a:t>
            </a:r>
            <a:r>
              <a:rPr lang="nl-BE" sz="1200" dirty="0" smtClean="0"/>
              <a:t>. Smith</a:t>
            </a:r>
            <a:endParaRPr lang="nl-BE" sz="1200" dirty="0"/>
          </a:p>
        </p:txBody>
      </p:sp>
      <p:sp>
        <p:nvSpPr>
          <p:cNvPr id="23" name="TextBox 22"/>
          <p:cNvSpPr txBox="1"/>
          <p:nvPr/>
        </p:nvSpPr>
        <p:spPr>
          <a:xfrm>
            <a:off x="182856" y="4642827"/>
            <a:ext cx="14045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200" dirty="0" smtClean="0"/>
              <a:t>K. </a:t>
            </a:r>
            <a:r>
              <a:rPr lang="nl-BE" sz="1200" dirty="0" err="1" smtClean="0"/>
              <a:t>Hadynska-Klek</a:t>
            </a:r>
            <a:endParaRPr lang="nl-BE" sz="1200" dirty="0" smtClean="0"/>
          </a:p>
          <a:p>
            <a:r>
              <a:rPr lang="nl-BE" sz="1200" dirty="0" smtClean="0"/>
              <a:t>P.J. </a:t>
            </a:r>
            <a:r>
              <a:rPr lang="nl-BE" sz="1200" dirty="0" err="1" smtClean="0"/>
              <a:t>Napiorkowski</a:t>
            </a:r>
            <a:endParaRPr lang="nl-BE" sz="1200" dirty="0" smtClean="0"/>
          </a:p>
          <a:p>
            <a:r>
              <a:rPr lang="nl-BE" sz="1200" dirty="0" smtClean="0"/>
              <a:t>J. </a:t>
            </a:r>
            <a:r>
              <a:rPr lang="nl-BE" sz="1200" dirty="0" err="1" smtClean="0"/>
              <a:t>Srebrny</a:t>
            </a:r>
            <a:endParaRPr lang="nl-BE" sz="1200" dirty="0"/>
          </a:p>
        </p:txBody>
      </p:sp>
      <p:sp>
        <p:nvSpPr>
          <p:cNvPr id="24" name="TextBox 23"/>
          <p:cNvSpPr txBox="1"/>
          <p:nvPr/>
        </p:nvSpPr>
        <p:spPr>
          <a:xfrm>
            <a:off x="3996066" y="5756420"/>
            <a:ext cx="11913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200" dirty="0" smtClean="0"/>
              <a:t>R. </a:t>
            </a:r>
            <a:r>
              <a:rPr lang="nl-BE" sz="1200" dirty="0" err="1" smtClean="0"/>
              <a:t>Gernhäuser</a:t>
            </a:r>
            <a:endParaRPr lang="nl-BE" sz="1200" dirty="0" smtClean="0"/>
          </a:p>
          <a:p>
            <a:r>
              <a:rPr lang="nl-BE" sz="1200" dirty="0" smtClean="0"/>
              <a:t>R. </a:t>
            </a:r>
            <a:r>
              <a:rPr lang="nl-BE" sz="1200" dirty="0" err="1" smtClean="0"/>
              <a:t>Krücken</a:t>
            </a:r>
            <a:endParaRPr lang="nl-BE" sz="1200" dirty="0"/>
          </a:p>
        </p:txBody>
      </p:sp>
      <p:sp>
        <p:nvSpPr>
          <p:cNvPr id="25" name="TextBox 24"/>
          <p:cNvSpPr txBox="1"/>
          <p:nvPr/>
        </p:nvSpPr>
        <p:spPr>
          <a:xfrm>
            <a:off x="5611458" y="2958043"/>
            <a:ext cx="12025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200" dirty="0" smtClean="0"/>
              <a:t>M. </a:t>
            </a:r>
            <a:r>
              <a:rPr lang="nl-BE" sz="1200" dirty="0" err="1" smtClean="0"/>
              <a:t>Guttormsen</a:t>
            </a:r>
            <a:endParaRPr lang="nl-BE" sz="1200" dirty="0" smtClean="0"/>
          </a:p>
          <a:p>
            <a:r>
              <a:rPr lang="nl-BE" sz="1200" dirty="0" smtClean="0"/>
              <a:t>A.C. Larsen</a:t>
            </a:r>
          </a:p>
          <a:p>
            <a:r>
              <a:rPr lang="nl-BE" sz="1200" dirty="0" smtClean="0"/>
              <a:t>S. Siem</a:t>
            </a:r>
          </a:p>
          <a:p>
            <a:r>
              <a:rPr lang="nl-BE" sz="1200" dirty="0" err="1" smtClean="0"/>
              <a:t>G.M</a:t>
            </a:r>
            <a:r>
              <a:rPr lang="nl-BE" sz="1200" dirty="0" smtClean="0"/>
              <a:t>. </a:t>
            </a:r>
            <a:r>
              <a:rPr lang="nl-BE" sz="1200" dirty="0" err="1" smtClean="0"/>
              <a:t>Tveten</a:t>
            </a:r>
            <a:endParaRPr lang="nl-BE" sz="1200" dirty="0"/>
          </a:p>
        </p:txBody>
      </p:sp>
      <p:pic>
        <p:nvPicPr>
          <p:cNvPr id="2050" name="Picture 2" descr="C:\Users\nkestelo\Documents\Conferences\BriX Workshop 2014\KULeuven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34192"/>
            <a:ext cx="1410312" cy="503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nkestelo\Documents\Conferences\BriX Workshop 2014\liverpool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9175" y="1080000"/>
            <a:ext cx="2024825" cy="46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nkestelo\Documents\Conferences\BriX Workshop 2014\manchester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6072" y="3519312"/>
            <a:ext cx="1224000" cy="518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nkestelo\Documents\Conferences\BriX Workshop 2014\york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7" y="1124744"/>
            <a:ext cx="1365885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nkestelo\Documents\Conferences\BriX Workshop 2014\hil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08" y="4005064"/>
            <a:ext cx="963738" cy="672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nkestelo\Documents\Conferences\BriX Workshop 2014\uws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910" y="2513829"/>
            <a:ext cx="947235" cy="650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nkestelo\Documents\Conferences\BriX Workshop 2014\tumunchen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6072" y="5050050"/>
            <a:ext cx="698269" cy="698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nkestelo\Documents\Conferences\BriX Workshop 2014\oslo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7010" y="2398465"/>
            <a:ext cx="618173" cy="634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Date Placeholder 3"/>
          <p:cNvSpPr>
            <a:spLocks noGrp="1"/>
          </p:cNvSpPr>
          <p:nvPr>
            <p:ph type="dt" sz="half" idx="10"/>
          </p:nvPr>
        </p:nvSpPr>
        <p:spPr>
          <a:xfrm>
            <a:off x="539551" y="6557275"/>
            <a:ext cx="1135933" cy="288000"/>
          </a:xfrm>
        </p:spPr>
        <p:txBody>
          <a:bodyPr/>
          <a:lstStyle/>
          <a:p>
            <a:r>
              <a:rPr lang="nl-BE" dirty="0" smtClean="0">
                <a:solidFill>
                  <a:schemeClr val="bg1"/>
                </a:solidFill>
              </a:rPr>
              <a:t>2nd of </a:t>
            </a:r>
            <a:r>
              <a:rPr lang="nl-BE" dirty="0" err="1" smtClean="0">
                <a:solidFill>
                  <a:schemeClr val="bg1"/>
                </a:solidFill>
              </a:rPr>
              <a:t>June</a:t>
            </a:r>
            <a:r>
              <a:rPr lang="nl-BE" dirty="0" smtClean="0">
                <a:solidFill>
                  <a:schemeClr val="bg1"/>
                </a:solidFill>
              </a:rPr>
              <a:t> 2014</a:t>
            </a:r>
            <a:endParaRPr lang="nl-BE" dirty="0">
              <a:solidFill>
                <a:schemeClr val="bg1"/>
              </a:solidFill>
            </a:endParaRPr>
          </a:p>
        </p:txBody>
      </p:sp>
      <p:sp>
        <p:nvSpPr>
          <p:cNvPr id="3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283968" y="6557275"/>
            <a:ext cx="288032" cy="288000"/>
          </a:xfrm>
        </p:spPr>
        <p:txBody>
          <a:bodyPr/>
          <a:lstStyle/>
          <a:p>
            <a:fld id="{F35D8031-C8E5-48F8-A3B6-81643B27A3AF}" type="slidenum">
              <a:rPr lang="nl-BE" smtClean="0">
                <a:solidFill>
                  <a:schemeClr val="bg1"/>
                </a:solidFill>
              </a:rPr>
              <a:pPr/>
              <a:t>11</a:t>
            </a:fld>
            <a:endParaRPr lang="nl-BE" dirty="0">
              <a:solidFill>
                <a:schemeClr val="bg1"/>
              </a:solidFill>
            </a:endParaRPr>
          </a:p>
        </p:txBody>
      </p:sp>
      <p:sp>
        <p:nvSpPr>
          <p:cNvPr id="3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340822" y="6557275"/>
            <a:ext cx="1277808" cy="288000"/>
          </a:xfrm>
        </p:spPr>
        <p:txBody>
          <a:bodyPr/>
          <a:lstStyle/>
          <a:p>
            <a:r>
              <a:rPr lang="nl-BE" dirty="0" smtClean="0">
                <a:solidFill>
                  <a:schemeClr val="bg1"/>
                </a:solidFill>
              </a:rPr>
              <a:t>ARIS 2014, Tokyo</a:t>
            </a:r>
            <a:endParaRPr lang="nl-B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872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Shape </a:t>
            </a:r>
            <a:r>
              <a:rPr lang="nl-BE" dirty="0" err="1" smtClean="0"/>
              <a:t>coexistence</a:t>
            </a:r>
            <a:endParaRPr lang="nl-BE" dirty="0" smtClean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39999" y="1349999"/>
            <a:ext cx="8590589" cy="1911900"/>
          </a:xfrm>
        </p:spPr>
        <p:txBody>
          <a:bodyPr/>
          <a:lstStyle/>
          <a:p>
            <a:pPr marL="360000" lvl="1" indent="-360000">
              <a:buSzPct val="110000"/>
              <a:buFont typeface="Arial" pitchFamily="34" charset="0"/>
              <a:buChar char="•"/>
            </a:pPr>
            <a:r>
              <a:rPr lang="nl-BE" sz="2200" dirty="0"/>
              <a:t>D</a:t>
            </a:r>
            <a:r>
              <a:rPr lang="nl-BE" sz="2200" dirty="0" smtClean="0"/>
              <a:t>ifferent types of deformation at low excitation energy</a:t>
            </a:r>
          </a:p>
          <a:p>
            <a:r>
              <a:rPr lang="en-US" sz="2200" dirty="0">
                <a:solidFill>
                  <a:srgbClr val="002060"/>
                </a:solidFill>
              </a:rPr>
              <a:t>I</a:t>
            </a:r>
            <a:r>
              <a:rPr lang="en-US" sz="2200" dirty="0" smtClean="0">
                <a:solidFill>
                  <a:srgbClr val="002060"/>
                </a:solidFill>
              </a:rPr>
              <a:t>nterplay between two opposing tendencies</a:t>
            </a:r>
          </a:p>
          <a:p>
            <a:pPr lvl="1"/>
            <a:r>
              <a:rPr lang="en-US" sz="2000" dirty="0" smtClean="0">
                <a:solidFill>
                  <a:srgbClr val="002060"/>
                </a:solidFill>
              </a:rPr>
              <a:t>Stabilizing effect of closed shells</a:t>
            </a:r>
          </a:p>
          <a:p>
            <a:pPr lvl="1"/>
            <a:r>
              <a:rPr lang="en-US" sz="2000" dirty="0" smtClean="0">
                <a:solidFill>
                  <a:srgbClr val="002060"/>
                </a:solidFill>
              </a:rPr>
              <a:t>Residual proton-neutron interaction</a:t>
            </a:r>
            <a:endParaRPr lang="nl-BE" sz="2000" dirty="0">
              <a:solidFill>
                <a:srgbClr val="00206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92242" y="2960836"/>
            <a:ext cx="349172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i="1" dirty="0" smtClean="0">
                <a:solidFill>
                  <a:srgbClr val="00407A"/>
                </a:solidFill>
                <a:latin typeface="Arial" pitchFamily="34" charset="0"/>
                <a:cs typeface="Arial" pitchFamily="34" charset="0"/>
              </a:rPr>
              <a:t>Heyde and Wood, Review of Modern Physics (2011)</a:t>
            </a:r>
            <a:endParaRPr lang="nl-BE" sz="1100" i="1" dirty="0">
              <a:solidFill>
                <a:srgbClr val="00407A"/>
              </a:solidFill>
            </a:endParaRPr>
          </a:p>
        </p:txBody>
      </p:sp>
      <p:pic>
        <p:nvPicPr>
          <p:cNvPr id="1028" name="Picture 4" descr="C:\Users\MyStuff\Documents\Conferences&amp;Workshops\BriX Workshop 2014\186Pb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4236" y="3222446"/>
            <a:ext cx="3152381" cy="2942858"/>
          </a:xfrm>
          <a:prstGeom prst="rect">
            <a:avLst/>
          </a:prstGeom>
          <a:noFill/>
        </p:spPr>
      </p:pic>
      <p:sp>
        <p:nvSpPr>
          <p:cNvPr id="44" name="Tekstvak 15"/>
          <p:cNvSpPr txBox="1"/>
          <p:nvPr/>
        </p:nvSpPr>
        <p:spPr>
          <a:xfrm>
            <a:off x="-4236" y="6129592"/>
            <a:ext cx="25922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100" i="1" dirty="0" err="1" smtClean="0"/>
              <a:t>Andreyev</a:t>
            </a:r>
            <a:r>
              <a:rPr lang="nl-BE" sz="1100" i="1" dirty="0" smtClean="0"/>
              <a:t> et al Nature 405:430 (2000)</a:t>
            </a:r>
            <a:endParaRPr lang="nl-BE" sz="1100" i="1" dirty="0"/>
          </a:p>
        </p:txBody>
      </p:sp>
      <p:sp>
        <p:nvSpPr>
          <p:cNvPr id="45" name="Tijdelijke aanduiding voor inhoud 2"/>
          <p:cNvSpPr txBox="1">
            <a:spLocks/>
          </p:cNvSpPr>
          <p:nvPr/>
        </p:nvSpPr>
        <p:spPr>
          <a:xfrm>
            <a:off x="3347864" y="3820131"/>
            <a:ext cx="5616624" cy="162509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360000" marR="0" lvl="1" indent="-36000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Tx/>
              <a:buSzPct val="110000"/>
              <a:buFont typeface="Arial" pitchFamily="34" charset="0"/>
              <a:buChar char="•"/>
              <a:tabLst/>
              <a:defRPr/>
            </a:pPr>
            <a:r>
              <a:rPr kumimoji="0" lang="nl-BE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Evidence</a:t>
            </a:r>
            <a:r>
              <a:rPr kumimoji="0" lang="nl-BE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nl-BE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across</a:t>
            </a:r>
            <a:r>
              <a:rPr kumimoji="0" lang="nl-BE" sz="22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the </a:t>
            </a:r>
            <a:r>
              <a:rPr lang="nl-BE" sz="22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light</a:t>
            </a:r>
            <a:r>
              <a:rPr lang="nl-BE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nl-BE" sz="22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lead region</a:t>
            </a:r>
          </a:p>
          <a:p>
            <a:pPr marL="360000" lvl="1" indent="-360000">
              <a:spcBef>
                <a:spcPts val="580"/>
              </a:spcBef>
              <a:buSzPct val="110000"/>
              <a:buFont typeface="Arial" pitchFamily="34" charset="0"/>
              <a:buChar char="•"/>
            </a:pPr>
            <a:r>
              <a:rPr kumimoji="0" lang="nl-BE" sz="22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Lack of experimental information</a:t>
            </a:r>
          </a:p>
          <a:p>
            <a:pPr marL="817200" lvl="2" indent="-360000">
              <a:spcBef>
                <a:spcPts val="580"/>
              </a:spcBef>
              <a:buSzPct val="75000"/>
              <a:buFont typeface="Courier New" pitchFamily="49" charset="0"/>
              <a:buChar char="o"/>
            </a:pPr>
            <a:r>
              <a:rPr lang="nl-BE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Nature of </a:t>
            </a:r>
            <a:r>
              <a:rPr lang="nl-BE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deformation</a:t>
            </a:r>
            <a:endParaRPr lang="nl-BE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817200" lvl="2" indent="-360000">
              <a:spcBef>
                <a:spcPts val="580"/>
              </a:spcBef>
              <a:buSzPct val="75000"/>
              <a:buFont typeface="Courier New" pitchFamily="49" charset="0"/>
              <a:buChar char="o"/>
            </a:pPr>
            <a:r>
              <a:rPr lang="nl-BE" sz="2000" noProof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Degree of mixing</a:t>
            </a:r>
            <a:endParaRPr kumimoji="0" lang="nl-BE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-4236" y="-27384"/>
            <a:ext cx="15680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200" b="1" dirty="0" smtClean="0"/>
              <a:t>Shape </a:t>
            </a:r>
            <a:r>
              <a:rPr lang="nl-BE" sz="1200" b="1" dirty="0" err="1" smtClean="0"/>
              <a:t>coexistence</a:t>
            </a:r>
            <a:endParaRPr lang="nl-BE" sz="1200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2118257" y="-27384"/>
            <a:ext cx="18758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200" dirty="0" err="1" smtClean="0"/>
              <a:t>Miniball</a:t>
            </a:r>
            <a:r>
              <a:rPr lang="nl-BE" sz="1200" dirty="0" smtClean="0"/>
              <a:t> @ REX-ISOLDE</a:t>
            </a:r>
            <a:endParaRPr lang="nl-BE" sz="1200" dirty="0"/>
          </a:p>
        </p:txBody>
      </p:sp>
      <p:sp>
        <p:nvSpPr>
          <p:cNvPr id="49" name="TextBox 48"/>
          <p:cNvSpPr txBox="1"/>
          <p:nvPr/>
        </p:nvSpPr>
        <p:spPr>
          <a:xfrm>
            <a:off x="8445664" y="-27384"/>
            <a:ext cx="7136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200" dirty="0" smtClean="0"/>
              <a:t>Outlook</a:t>
            </a:r>
            <a:endParaRPr lang="nl-BE" sz="1200" dirty="0"/>
          </a:p>
        </p:txBody>
      </p:sp>
      <p:sp>
        <p:nvSpPr>
          <p:cNvPr id="50" name="TextBox 49"/>
          <p:cNvSpPr txBox="1"/>
          <p:nvPr/>
        </p:nvSpPr>
        <p:spPr>
          <a:xfrm>
            <a:off x="4636693" y="-27384"/>
            <a:ext cx="12362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200" dirty="0" smtClean="0"/>
              <a:t>Z = 84:</a:t>
            </a:r>
            <a:r>
              <a:rPr lang="nl-BE" sz="1200" baseline="30000" dirty="0" smtClean="0"/>
              <a:t>196-202</a:t>
            </a:r>
            <a:r>
              <a:rPr lang="nl-BE" sz="1200" dirty="0" smtClean="0"/>
              <a:t>Po</a:t>
            </a:r>
            <a:endParaRPr lang="nl-BE" sz="1200" dirty="0"/>
          </a:p>
        </p:txBody>
      </p:sp>
      <p:sp>
        <p:nvSpPr>
          <p:cNvPr id="51" name="TextBox 50"/>
          <p:cNvSpPr txBox="1"/>
          <p:nvPr/>
        </p:nvSpPr>
        <p:spPr>
          <a:xfrm>
            <a:off x="6515530" y="-27384"/>
            <a:ext cx="12875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200" dirty="0" smtClean="0"/>
              <a:t>Z = 80: </a:t>
            </a:r>
            <a:r>
              <a:rPr lang="nl-BE" sz="1200" baseline="30000" dirty="0" smtClean="0"/>
              <a:t>182-188</a:t>
            </a:r>
            <a:r>
              <a:rPr lang="nl-BE" sz="1200" dirty="0" smtClean="0"/>
              <a:t>Hg</a:t>
            </a:r>
            <a:endParaRPr lang="nl-BE" sz="1200" dirty="0"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>
          <a:xfrm>
            <a:off x="539551" y="6557275"/>
            <a:ext cx="1135933" cy="288000"/>
          </a:xfrm>
        </p:spPr>
        <p:txBody>
          <a:bodyPr/>
          <a:lstStyle/>
          <a:p>
            <a:r>
              <a:rPr lang="nl-BE" dirty="0" smtClean="0">
                <a:solidFill>
                  <a:schemeClr val="bg1"/>
                </a:solidFill>
              </a:rPr>
              <a:t>2nd of </a:t>
            </a:r>
            <a:r>
              <a:rPr lang="nl-BE" dirty="0" err="1" smtClean="0">
                <a:solidFill>
                  <a:schemeClr val="bg1"/>
                </a:solidFill>
              </a:rPr>
              <a:t>June</a:t>
            </a:r>
            <a:r>
              <a:rPr lang="nl-BE" dirty="0" smtClean="0">
                <a:solidFill>
                  <a:schemeClr val="bg1"/>
                </a:solidFill>
              </a:rPr>
              <a:t> 2014</a:t>
            </a:r>
            <a:endParaRPr lang="nl-BE" dirty="0">
              <a:solidFill>
                <a:schemeClr val="bg1"/>
              </a:solidFill>
            </a:endParaRPr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283968" y="6557275"/>
            <a:ext cx="288032" cy="288000"/>
          </a:xfrm>
        </p:spPr>
        <p:txBody>
          <a:bodyPr/>
          <a:lstStyle/>
          <a:p>
            <a:fld id="{F35D8031-C8E5-48F8-A3B6-81643B27A3AF}" type="slidenum">
              <a:rPr lang="nl-BE" smtClean="0">
                <a:solidFill>
                  <a:schemeClr val="bg1"/>
                </a:solidFill>
              </a:rPr>
              <a:pPr/>
              <a:t>2</a:t>
            </a:fld>
            <a:endParaRPr lang="nl-BE" dirty="0">
              <a:solidFill>
                <a:schemeClr val="bg1"/>
              </a:solidFill>
            </a:endParaRPr>
          </a:p>
        </p:txBody>
      </p:sp>
      <p:sp>
        <p:nvSpPr>
          <p:cNvPr id="1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340822" y="6557275"/>
            <a:ext cx="1277808" cy="288000"/>
          </a:xfrm>
        </p:spPr>
        <p:txBody>
          <a:bodyPr/>
          <a:lstStyle/>
          <a:p>
            <a:r>
              <a:rPr lang="nl-BE" dirty="0" smtClean="0">
                <a:solidFill>
                  <a:schemeClr val="bg1"/>
                </a:solidFill>
              </a:rPr>
              <a:t>ARIS 2014, Tokyo</a:t>
            </a:r>
            <a:endParaRPr lang="nl-BE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048017" y="3580754"/>
            <a:ext cx="291647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sz="1100" i="1" dirty="0" smtClean="0">
                <a:solidFill>
                  <a:srgbClr val="00407A"/>
                </a:solidFill>
              </a:rPr>
              <a:t>T.E. Cocolios et al, </a:t>
            </a:r>
            <a:r>
              <a:rPr lang="nl-BE" sz="1100" i="1" dirty="0" err="1" smtClean="0">
                <a:solidFill>
                  <a:srgbClr val="00407A"/>
                </a:solidFill>
              </a:rPr>
              <a:t>Phys</a:t>
            </a:r>
            <a:r>
              <a:rPr lang="nl-BE" sz="1100" i="1" dirty="0" smtClean="0">
                <a:solidFill>
                  <a:srgbClr val="00407A"/>
                </a:solidFill>
              </a:rPr>
              <a:t>. </a:t>
            </a:r>
            <a:r>
              <a:rPr lang="nl-BE" sz="1100" i="1" dirty="0" err="1" smtClean="0">
                <a:solidFill>
                  <a:srgbClr val="00407A"/>
                </a:solidFill>
              </a:rPr>
              <a:t>Rev</a:t>
            </a:r>
            <a:r>
              <a:rPr lang="nl-BE" sz="1100" i="1" dirty="0" smtClean="0">
                <a:solidFill>
                  <a:srgbClr val="00407A"/>
                </a:solidFill>
              </a:rPr>
              <a:t>. </a:t>
            </a:r>
            <a:r>
              <a:rPr lang="nl-BE" sz="1100" i="1" dirty="0" err="1" smtClean="0">
                <a:solidFill>
                  <a:srgbClr val="00407A"/>
                </a:solidFill>
              </a:rPr>
              <a:t>Lett</a:t>
            </a:r>
            <a:r>
              <a:rPr lang="nl-BE" sz="1100" i="1" dirty="0" smtClean="0">
                <a:solidFill>
                  <a:srgbClr val="00407A"/>
                </a:solidFill>
              </a:rPr>
              <a:t>. (2011)</a:t>
            </a:r>
            <a:endParaRPr lang="nl-BE" sz="1100" i="1" dirty="0">
              <a:solidFill>
                <a:srgbClr val="00407A"/>
              </a:solidFill>
            </a:endParaRPr>
          </a:p>
        </p:txBody>
      </p:sp>
      <p:pic>
        <p:nvPicPr>
          <p:cNvPr id="21" name="Picture 1" descr="C:\Users\MyStuff\Documents\Conferences\SCK PhD Day\TEC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4008" y="548680"/>
            <a:ext cx="4433143" cy="301371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2" name="Rectangle 21"/>
          <p:cNvSpPr/>
          <p:nvPr/>
        </p:nvSpPr>
        <p:spPr bwMode="auto">
          <a:xfrm>
            <a:off x="5555215" y="2600451"/>
            <a:ext cx="70996" cy="60103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BE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9166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16" grpId="0"/>
      <p:bldP spid="16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Miniball</a:t>
            </a:r>
            <a:r>
              <a:rPr lang="nl-BE" dirty="0" smtClean="0"/>
              <a:t> @ REX-ISOLDE</a:t>
            </a:r>
            <a:endParaRPr lang="nl-BE" dirty="0"/>
          </a:p>
        </p:txBody>
      </p:sp>
      <p:pic>
        <p:nvPicPr>
          <p:cNvPr id="14" name="Picture 5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4365104"/>
            <a:ext cx="2703811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5" name="Group 85"/>
          <p:cNvGrpSpPr/>
          <p:nvPr/>
        </p:nvGrpSpPr>
        <p:grpSpPr>
          <a:xfrm>
            <a:off x="3710279" y="1268760"/>
            <a:ext cx="5211545" cy="4964172"/>
            <a:chOff x="3710279" y="1268760"/>
            <a:chExt cx="5211545" cy="4964172"/>
          </a:xfrm>
        </p:grpSpPr>
        <p:pic>
          <p:nvPicPr>
            <p:cNvPr id="16" name="Picture 2" descr="C:\Users\MyStuff\Documents\Conferences\EURORIB 2012\CD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383073" y="1268760"/>
              <a:ext cx="1365391" cy="4964172"/>
            </a:xfrm>
            <a:prstGeom prst="rect">
              <a:avLst/>
            </a:prstGeom>
            <a:noFill/>
          </p:spPr>
        </p:pic>
        <p:sp>
          <p:nvSpPr>
            <p:cNvPr id="17" name="Line 11"/>
            <p:cNvSpPr>
              <a:spLocks noChangeShapeType="1"/>
            </p:cNvSpPr>
            <p:nvPr/>
          </p:nvSpPr>
          <p:spPr bwMode="auto">
            <a:xfrm>
              <a:off x="5742384" y="3760832"/>
              <a:ext cx="1676400" cy="0"/>
            </a:xfrm>
            <a:prstGeom prst="line">
              <a:avLst/>
            </a:prstGeom>
            <a:noFill/>
            <a:ln w="25400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3913584" y="3516992"/>
              <a:ext cx="2851150" cy="274320"/>
            </a:xfrm>
            <a:custGeom>
              <a:avLst/>
              <a:gdLst/>
              <a:ahLst/>
              <a:cxnLst>
                <a:cxn ang="0">
                  <a:pos x="0" y="201"/>
                </a:cxn>
                <a:cxn ang="0">
                  <a:pos x="1508" y="183"/>
                </a:cxn>
                <a:cxn ang="0">
                  <a:pos x="1730" y="0"/>
                </a:cxn>
              </a:cxnLst>
              <a:rect l="0" t="0" r="r" b="b"/>
              <a:pathLst>
                <a:path w="1796" h="216">
                  <a:moveTo>
                    <a:pt x="0" y="201"/>
                  </a:moveTo>
                  <a:cubicBezTo>
                    <a:pt x="251" y="198"/>
                    <a:pt x="1220" y="216"/>
                    <a:pt x="1508" y="183"/>
                  </a:cubicBezTo>
                  <a:cubicBezTo>
                    <a:pt x="1796" y="150"/>
                    <a:pt x="1684" y="38"/>
                    <a:pt x="1730" y="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6580584" y="3456032"/>
              <a:ext cx="76200" cy="547370"/>
            </a:xfrm>
            <a:prstGeom prst="rect">
              <a:avLst/>
            </a:prstGeom>
            <a:solidFill>
              <a:srgbClr val="CC0066"/>
            </a:solidFill>
            <a:ln w="25400">
              <a:solidFill>
                <a:srgbClr val="CC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0" name="Line 37"/>
            <p:cNvSpPr>
              <a:spLocks noChangeShapeType="1"/>
            </p:cNvSpPr>
            <p:nvPr/>
          </p:nvSpPr>
          <p:spPr bwMode="auto">
            <a:xfrm>
              <a:off x="6656784" y="3821792"/>
              <a:ext cx="1447800" cy="975360"/>
            </a:xfrm>
            <a:prstGeom prst="line">
              <a:avLst/>
            </a:prstGeom>
            <a:noFill/>
            <a:ln w="38100">
              <a:solidFill>
                <a:srgbClr val="CC00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" name="Line 39"/>
            <p:cNvSpPr>
              <a:spLocks noChangeShapeType="1"/>
            </p:cNvSpPr>
            <p:nvPr/>
          </p:nvSpPr>
          <p:spPr bwMode="auto">
            <a:xfrm flipV="1">
              <a:off x="6656784" y="1992992"/>
              <a:ext cx="1143000" cy="164592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 rot="20400000">
              <a:off x="6732984" y="3577952"/>
              <a:ext cx="107950" cy="1828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0" y="57"/>
                </a:cxn>
                <a:cxn ang="0">
                  <a:pos x="48" y="144"/>
                </a:cxn>
              </a:cxnLst>
              <a:rect l="0" t="0" r="r" b="b"/>
              <a:pathLst>
                <a:path w="68" h="144">
                  <a:moveTo>
                    <a:pt x="0" y="0"/>
                  </a:moveTo>
                  <a:cubicBezTo>
                    <a:pt x="10" y="9"/>
                    <a:pt x="52" y="33"/>
                    <a:pt x="60" y="57"/>
                  </a:cubicBezTo>
                  <a:cubicBezTo>
                    <a:pt x="68" y="81"/>
                    <a:pt x="50" y="126"/>
                    <a:pt x="48" y="14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" name="Text Box 47"/>
            <p:cNvSpPr txBox="1">
              <a:spLocks noChangeArrowheads="1"/>
            </p:cNvSpPr>
            <p:nvPr/>
          </p:nvSpPr>
          <p:spPr bwMode="auto">
            <a:xfrm>
              <a:off x="6809184" y="3284984"/>
              <a:ext cx="533400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2200" dirty="0">
                  <a:latin typeface="Tahoma" pitchFamily="34" charset="0"/>
                  <a:cs typeface="Times New Roman" pitchFamily="18" charset="0"/>
                  <a:sym typeface="Symbol" pitchFamily="18" charset="2"/>
                </a:rPr>
                <a:t>θ</a:t>
              </a:r>
              <a:r>
                <a:rPr lang="en-US" sz="2200" baseline="-25000" dirty="0">
                  <a:latin typeface="Tahoma" pitchFamily="34" charset="0"/>
                  <a:sym typeface="Symbol" pitchFamily="18" charset="2"/>
                </a:rPr>
                <a:t>P</a:t>
              </a:r>
              <a:endParaRPr lang="en-GB" sz="2200" dirty="0">
                <a:latin typeface="Tahoma" pitchFamily="34" charset="0"/>
                <a:sym typeface="Symbol" pitchFamily="18" charset="2"/>
              </a:endParaRPr>
            </a:p>
          </p:txBody>
        </p:sp>
        <p:pic>
          <p:nvPicPr>
            <p:cNvPr id="24" name="Picture 54" descr="uranium"/>
            <p:cNvPicPr>
              <a:picLocks noChangeAspect="1" noChangeArrowheads="1"/>
            </p:cNvPicPr>
            <p:nvPr/>
          </p:nvPicPr>
          <p:blipFill>
            <a:blip r:embed="rId5" cstate="print"/>
            <a:srcRect l="14865" t="15437" r="68628" b="18950"/>
            <a:stretch>
              <a:fillRect/>
            </a:stretch>
          </p:blipFill>
          <p:spPr bwMode="auto">
            <a:xfrm>
              <a:off x="6809184" y="3029312"/>
              <a:ext cx="304624" cy="291801"/>
            </a:xfrm>
            <a:prstGeom prst="rect">
              <a:avLst/>
            </a:prstGeom>
            <a:noFill/>
          </p:spPr>
        </p:pic>
        <p:pic>
          <p:nvPicPr>
            <p:cNvPr id="25" name="Picture 57" descr="uranium"/>
            <p:cNvPicPr>
              <a:picLocks noChangeAspect="1" noChangeArrowheads="1"/>
            </p:cNvPicPr>
            <p:nvPr/>
          </p:nvPicPr>
          <p:blipFill>
            <a:blip r:embed="rId5" cstate="print"/>
            <a:srcRect l="14865" t="15437" r="68628" b="18950"/>
            <a:stretch>
              <a:fillRect/>
            </a:stretch>
          </p:blipFill>
          <p:spPr bwMode="auto">
            <a:xfrm>
              <a:off x="3761184" y="3638912"/>
              <a:ext cx="304624" cy="291801"/>
            </a:xfrm>
            <a:prstGeom prst="rect">
              <a:avLst/>
            </a:prstGeom>
            <a:noFill/>
          </p:spPr>
        </p:pic>
        <p:pic>
          <p:nvPicPr>
            <p:cNvPr id="26" name="Picture 54" descr="uranium"/>
            <p:cNvPicPr>
              <a:picLocks noChangeAspect="1" noChangeArrowheads="1"/>
            </p:cNvPicPr>
            <p:nvPr/>
          </p:nvPicPr>
          <p:blipFill>
            <a:blip r:embed="rId5" cstate="print"/>
            <a:srcRect l="14865" t="15437" r="68628" b="18950"/>
            <a:stretch>
              <a:fillRect/>
            </a:stretch>
          </p:blipFill>
          <p:spPr bwMode="auto">
            <a:xfrm>
              <a:off x="7003681" y="4005064"/>
              <a:ext cx="243699" cy="233441"/>
            </a:xfrm>
            <a:prstGeom prst="rect">
              <a:avLst/>
            </a:prstGeom>
            <a:noFill/>
          </p:spPr>
        </p:pic>
        <p:sp>
          <p:nvSpPr>
            <p:cNvPr id="27" name="Text Box 52"/>
            <p:cNvSpPr txBox="1">
              <a:spLocks noChangeArrowheads="1"/>
            </p:cNvSpPr>
            <p:nvPr/>
          </p:nvSpPr>
          <p:spPr bwMode="auto">
            <a:xfrm>
              <a:off x="3710279" y="3908376"/>
              <a:ext cx="1703344" cy="11079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200" dirty="0" smtClean="0">
                  <a:latin typeface="Arial" pitchFamily="34" charset="0"/>
                  <a:cs typeface="Arial" pitchFamily="34" charset="0"/>
                </a:rPr>
                <a:t>2.9 MeV/A Projectile </a:t>
              </a:r>
              <a:r>
                <a:rPr lang="en-US" sz="2200" dirty="0" err="1" smtClean="0">
                  <a:latin typeface="Arial" pitchFamily="34" charset="0"/>
                  <a:cs typeface="Arial" pitchFamily="34" charset="0"/>
                </a:rPr>
                <a:t>eg</a:t>
              </a:r>
              <a:r>
                <a:rPr lang="en-US" sz="2200" dirty="0" smtClean="0">
                  <a:latin typeface="Arial" pitchFamily="34" charset="0"/>
                  <a:cs typeface="Arial" pitchFamily="34" charset="0"/>
                </a:rPr>
                <a:t>: </a:t>
              </a:r>
              <a:r>
                <a:rPr lang="en-US" sz="2200" baseline="30000" dirty="0" smtClean="0">
                  <a:latin typeface="Arial" pitchFamily="34" charset="0"/>
                  <a:cs typeface="Arial" pitchFamily="34" charset="0"/>
                </a:rPr>
                <a:t>200</a:t>
              </a:r>
              <a:r>
                <a:rPr lang="en-US" sz="2200" dirty="0" smtClean="0">
                  <a:latin typeface="Arial" pitchFamily="34" charset="0"/>
                  <a:cs typeface="Arial" pitchFamily="34" charset="0"/>
                </a:rPr>
                <a:t>Po</a:t>
              </a:r>
            </a:p>
          </p:txBody>
        </p:sp>
        <p:sp>
          <p:nvSpPr>
            <p:cNvPr id="28" name="Text Box 53"/>
            <p:cNvSpPr txBox="1">
              <a:spLocks noChangeArrowheads="1"/>
            </p:cNvSpPr>
            <p:nvPr/>
          </p:nvSpPr>
          <p:spPr bwMode="auto">
            <a:xfrm>
              <a:off x="5580112" y="3908376"/>
              <a:ext cx="1474266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200" dirty="0" smtClean="0">
                  <a:solidFill>
                    <a:srgbClr val="CC0066"/>
                  </a:solidFill>
                  <a:latin typeface="Arial" pitchFamily="34" charset="0"/>
                  <a:cs typeface="Arial" pitchFamily="34" charset="0"/>
                </a:rPr>
                <a:t>Target </a:t>
              </a:r>
              <a:br>
                <a:rPr lang="en-US" sz="2200" dirty="0" smtClean="0">
                  <a:solidFill>
                    <a:srgbClr val="CC0066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en-US" sz="2200" dirty="0" err="1" smtClean="0">
                  <a:solidFill>
                    <a:srgbClr val="CC0066"/>
                  </a:solidFill>
                  <a:latin typeface="Arial" pitchFamily="34" charset="0"/>
                  <a:cs typeface="Arial" pitchFamily="34" charset="0"/>
                </a:rPr>
                <a:t>eg</a:t>
              </a:r>
              <a:r>
                <a:rPr lang="en-US" sz="2200" dirty="0" smtClean="0">
                  <a:solidFill>
                    <a:srgbClr val="CC0066"/>
                  </a:solidFill>
                  <a:latin typeface="Arial" pitchFamily="34" charset="0"/>
                  <a:cs typeface="Arial" pitchFamily="34" charset="0"/>
                </a:rPr>
                <a:t>: </a:t>
              </a:r>
              <a:r>
                <a:rPr lang="en-US" sz="2200" baseline="30000" dirty="0" smtClean="0">
                  <a:solidFill>
                    <a:srgbClr val="CC0066"/>
                  </a:solidFill>
                  <a:latin typeface="Arial" pitchFamily="34" charset="0"/>
                  <a:cs typeface="Arial" pitchFamily="34" charset="0"/>
                </a:rPr>
                <a:t>104</a:t>
              </a:r>
              <a:r>
                <a:rPr lang="en-US" sz="2200" dirty="0" smtClean="0">
                  <a:solidFill>
                    <a:srgbClr val="CC0066"/>
                  </a:solidFill>
                  <a:latin typeface="Arial" pitchFamily="34" charset="0"/>
                  <a:cs typeface="Arial" pitchFamily="34" charset="0"/>
                </a:rPr>
                <a:t>Pd</a:t>
              </a:r>
              <a:endParaRPr lang="en-GB" sz="2200" baseline="30000" dirty="0">
                <a:solidFill>
                  <a:srgbClr val="CC0066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Text Box 48"/>
            <p:cNvSpPr txBox="1">
              <a:spLocks noChangeArrowheads="1"/>
            </p:cNvSpPr>
            <p:nvPr/>
          </p:nvSpPr>
          <p:spPr bwMode="auto">
            <a:xfrm>
              <a:off x="7313637" y="1628800"/>
              <a:ext cx="533400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200" dirty="0" smtClean="0">
                  <a:latin typeface="Arial" pitchFamily="34" charset="0"/>
                  <a:cs typeface="Arial" pitchFamily="34" charset="0"/>
                  <a:sym typeface="Symbol" pitchFamily="18" charset="2"/>
                </a:rPr>
                <a:t>E</a:t>
              </a:r>
              <a:r>
                <a:rPr lang="en-US" sz="2200" baseline="-25000" dirty="0" smtClean="0">
                  <a:latin typeface="Arial" pitchFamily="34" charset="0"/>
                  <a:cs typeface="Arial" pitchFamily="34" charset="0"/>
                  <a:sym typeface="Symbol" pitchFamily="18" charset="2"/>
                </a:rPr>
                <a:t>P</a:t>
              </a:r>
              <a:endParaRPr lang="en-GB" sz="2200" dirty="0">
                <a:latin typeface="Arial" pitchFamily="34" charset="0"/>
                <a:cs typeface="Arial" pitchFamily="34" charset="0"/>
                <a:sym typeface="Symbol" pitchFamily="18" charset="2"/>
              </a:endParaRPr>
            </a:p>
          </p:txBody>
        </p:sp>
        <p:sp>
          <p:nvSpPr>
            <p:cNvPr id="30" name="Text Box 50"/>
            <p:cNvSpPr txBox="1">
              <a:spLocks noChangeArrowheads="1"/>
            </p:cNvSpPr>
            <p:nvPr/>
          </p:nvSpPr>
          <p:spPr bwMode="auto">
            <a:xfrm>
              <a:off x="8388424" y="4725144"/>
              <a:ext cx="533400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200" dirty="0" smtClean="0">
                  <a:solidFill>
                    <a:srgbClr val="CC0066"/>
                  </a:solidFill>
                  <a:latin typeface="Arial" pitchFamily="34" charset="0"/>
                  <a:cs typeface="Arial" pitchFamily="34" charset="0"/>
                  <a:sym typeface="Symbol" pitchFamily="18" charset="2"/>
                </a:rPr>
                <a:t>E</a:t>
              </a:r>
              <a:r>
                <a:rPr lang="en-US" sz="2200" baseline="-25000" dirty="0" smtClean="0">
                  <a:solidFill>
                    <a:srgbClr val="CC0066"/>
                  </a:solidFill>
                  <a:latin typeface="Arial" pitchFamily="34" charset="0"/>
                  <a:cs typeface="Arial" pitchFamily="34" charset="0"/>
                  <a:sym typeface="Symbol" pitchFamily="18" charset="2"/>
                </a:rPr>
                <a:t>T</a:t>
              </a:r>
              <a:endParaRPr lang="en-GB" sz="2200" dirty="0">
                <a:solidFill>
                  <a:srgbClr val="CC0066"/>
                </a:solidFill>
                <a:latin typeface="Arial" pitchFamily="34" charset="0"/>
                <a:cs typeface="Arial" pitchFamily="34" charset="0"/>
                <a:sym typeface="Symbol" pitchFamily="18" charset="2"/>
              </a:endParaRPr>
            </a:p>
          </p:txBody>
        </p:sp>
        <p:pic>
          <p:nvPicPr>
            <p:cNvPr id="31" name="Picture 54" descr="uranium"/>
            <p:cNvPicPr>
              <a:picLocks noChangeAspect="1" noChangeArrowheads="1"/>
            </p:cNvPicPr>
            <p:nvPr/>
          </p:nvPicPr>
          <p:blipFill>
            <a:blip r:embed="rId5" cstate="print"/>
            <a:srcRect l="14865" t="15437" r="68628" b="18950"/>
            <a:stretch>
              <a:fillRect/>
            </a:stretch>
          </p:blipFill>
          <p:spPr bwMode="auto">
            <a:xfrm>
              <a:off x="7740352" y="1772816"/>
              <a:ext cx="304624" cy="291801"/>
            </a:xfrm>
            <a:prstGeom prst="rect">
              <a:avLst/>
            </a:prstGeom>
            <a:noFill/>
          </p:spPr>
        </p:pic>
        <p:pic>
          <p:nvPicPr>
            <p:cNvPr id="32" name="Picture 54" descr="uranium"/>
            <p:cNvPicPr>
              <a:picLocks noChangeAspect="1" noChangeArrowheads="1"/>
            </p:cNvPicPr>
            <p:nvPr/>
          </p:nvPicPr>
          <p:blipFill>
            <a:blip r:embed="rId5" cstate="print"/>
            <a:srcRect l="14865" t="15437" r="68628" b="18950"/>
            <a:stretch>
              <a:fillRect/>
            </a:stretch>
          </p:blipFill>
          <p:spPr bwMode="auto">
            <a:xfrm>
              <a:off x="8066484" y="4744194"/>
              <a:ext cx="304624" cy="291801"/>
            </a:xfrm>
            <a:prstGeom prst="rect">
              <a:avLst/>
            </a:prstGeom>
            <a:noFill/>
          </p:spPr>
        </p:pic>
      </p:grpSp>
      <p:grpSp>
        <p:nvGrpSpPr>
          <p:cNvPr id="33" name="Group 90"/>
          <p:cNvGrpSpPr/>
          <p:nvPr/>
        </p:nvGrpSpPr>
        <p:grpSpPr>
          <a:xfrm>
            <a:off x="7414592" y="1375048"/>
            <a:ext cx="1066800" cy="1219200"/>
            <a:chOff x="7414592" y="1375048"/>
            <a:chExt cx="1066800" cy="1219200"/>
          </a:xfrm>
        </p:grpSpPr>
        <p:sp>
          <p:nvSpPr>
            <p:cNvPr id="34" name="AutoShape 28"/>
            <p:cNvSpPr>
              <a:spLocks noChangeArrowheads="1"/>
            </p:cNvSpPr>
            <p:nvPr/>
          </p:nvSpPr>
          <p:spPr bwMode="auto">
            <a:xfrm rot="21000000" flipV="1">
              <a:off x="7643192" y="2137048"/>
              <a:ext cx="228600" cy="457200"/>
            </a:xfrm>
            <a:prstGeom prst="lightningBolt">
              <a:avLst/>
            </a:prstGeom>
            <a:solidFill>
              <a:srgbClr val="FF9900"/>
            </a:solidFill>
            <a:ln w="25400">
              <a:solidFill>
                <a:srgbClr val="FF99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5" name="AutoShape 29"/>
            <p:cNvSpPr>
              <a:spLocks noChangeArrowheads="1"/>
            </p:cNvSpPr>
            <p:nvPr/>
          </p:nvSpPr>
          <p:spPr bwMode="auto">
            <a:xfrm>
              <a:off x="7414592" y="1451248"/>
              <a:ext cx="304800" cy="381000"/>
            </a:xfrm>
            <a:prstGeom prst="lightningBolt">
              <a:avLst/>
            </a:prstGeom>
            <a:solidFill>
              <a:srgbClr val="FF9900"/>
            </a:solidFill>
            <a:ln w="25400">
              <a:solidFill>
                <a:srgbClr val="FF99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6" name="AutoShape 44"/>
            <p:cNvSpPr>
              <a:spLocks noChangeArrowheads="1"/>
            </p:cNvSpPr>
            <p:nvPr/>
          </p:nvSpPr>
          <p:spPr bwMode="auto">
            <a:xfrm flipH="1" flipV="1">
              <a:off x="8100392" y="2060848"/>
              <a:ext cx="381000" cy="304800"/>
            </a:xfrm>
            <a:prstGeom prst="lightningBolt">
              <a:avLst/>
            </a:prstGeom>
            <a:solidFill>
              <a:srgbClr val="FF9900"/>
            </a:solidFill>
            <a:ln w="25400">
              <a:solidFill>
                <a:srgbClr val="FF99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7" name="AutoShape 45"/>
            <p:cNvSpPr>
              <a:spLocks noChangeArrowheads="1"/>
            </p:cNvSpPr>
            <p:nvPr/>
          </p:nvSpPr>
          <p:spPr bwMode="auto">
            <a:xfrm flipH="1">
              <a:off x="8024192" y="1375048"/>
              <a:ext cx="152400" cy="381000"/>
            </a:xfrm>
            <a:prstGeom prst="lightningBolt">
              <a:avLst/>
            </a:prstGeom>
            <a:solidFill>
              <a:srgbClr val="FF9900"/>
            </a:solidFill>
            <a:ln w="25400">
              <a:solidFill>
                <a:srgbClr val="FF99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38" name="Group 91"/>
          <p:cNvGrpSpPr/>
          <p:nvPr/>
        </p:nvGrpSpPr>
        <p:grpSpPr>
          <a:xfrm>
            <a:off x="7715572" y="4321671"/>
            <a:ext cx="1066800" cy="1219200"/>
            <a:chOff x="7414592" y="1375048"/>
            <a:chExt cx="1066800" cy="1219200"/>
          </a:xfrm>
        </p:grpSpPr>
        <p:sp>
          <p:nvSpPr>
            <p:cNvPr id="39" name="AutoShape 28"/>
            <p:cNvSpPr>
              <a:spLocks noChangeArrowheads="1"/>
            </p:cNvSpPr>
            <p:nvPr/>
          </p:nvSpPr>
          <p:spPr bwMode="auto">
            <a:xfrm rot="21000000" flipV="1">
              <a:off x="7643192" y="2137048"/>
              <a:ext cx="228600" cy="457200"/>
            </a:xfrm>
            <a:prstGeom prst="lightningBolt">
              <a:avLst/>
            </a:prstGeom>
            <a:solidFill>
              <a:srgbClr val="FF9900"/>
            </a:solidFill>
            <a:ln w="25400">
              <a:solidFill>
                <a:srgbClr val="FF99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0" name="AutoShape 29"/>
            <p:cNvSpPr>
              <a:spLocks noChangeArrowheads="1"/>
            </p:cNvSpPr>
            <p:nvPr/>
          </p:nvSpPr>
          <p:spPr bwMode="auto">
            <a:xfrm>
              <a:off x="7414592" y="1451248"/>
              <a:ext cx="304800" cy="381000"/>
            </a:xfrm>
            <a:prstGeom prst="lightningBolt">
              <a:avLst/>
            </a:prstGeom>
            <a:solidFill>
              <a:srgbClr val="FF9900"/>
            </a:solidFill>
            <a:ln w="25400">
              <a:solidFill>
                <a:srgbClr val="FF99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1" name="AutoShape 44"/>
            <p:cNvSpPr>
              <a:spLocks noChangeArrowheads="1"/>
            </p:cNvSpPr>
            <p:nvPr/>
          </p:nvSpPr>
          <p:spPr bwMode="auto">
            <a:xfrm flipH="1" flipV="1">
              <a:off x="8100392" y="2060848"/>
              <a:ext cx="381000" cy="304800"/>
            </a:xfrm>
            <a:prstGeom prst="lightningBolt">
              <a:avLst/>
            </a:prstGeom>
            <a:solidFill>
              <a:srgbClr val="FF9900"/>
            </a:solidFill>
            <a:ln w="25400">
              <a:solidFill>
                <a:srgbClr val="FF99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2" name="AutoShape 45"/>
            <p:cNvSpPr>
              <a:spLocks noChangeArrowheads="1"/>
            </p:cNvSpPr>
            <p:nvPr/>
          </p:nvSpPr>
          <p:spPr bwMode="auto">
            <a:xfrm flipH="1">
              <a:off x="8024192" y="1375048"/>
              <a:ext cx="152400" cy="381000"/>
            </a:xfrm>
            <a:prstGeom prst="lightningBolt">
              <a:avLst/>
            </a:prstGeom>
            <a:solidFill>
              <a:srgbClr val="FF9900"/>
            </a:solidFill>
            <a:ln w="25400">
              <a:solidFill>
                <a:srgbClr val="FF99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43" name="Freeform 3"/>
          <p:cNvSpPr>
            <a:spLocks/>
          </p:cNvSpPr>
          <p:nvPr/>
        </p:nvSpPr>
        <p:spPr bwMode="auto">
          <a:xfrm rot="11095807">
            <a:off x="6380927" y="1740061"/>
            <a:ext cx="923925" cy="242888"/>
          </a:xfrm>
          <a:custGeom>
            <a:avLst/>
            <a:gdLst/>
            <a:ahLst/>
            <a:cxnLst>
              <a:cxn ang="0">
                <a:pos x="0" y="41"/>
              </a:cxn>
              <a:cxn ang="0">
                <a:pos x="91" y="64"/>
              </a:cxn>
              <a:cxn ang="0">
                <a:pos x="144" y="11"/>
              </a:cxn>
              <a:cxn ang="0">
                <a:pos x="189" y="72"/>
              </a:cxn>
              <a:cxn ang="0">
                <a:pos x="231" y="0"/>
              </a:cxn>
              <a:cxn ang="0">
                <a:pos x="253" y="71"/>
              </a:cxn>
              <a:cxn ang="0">
                <a:pos x="302" y="11"/>
              </a:cxn>
              <a:cxn ang="0">
                <a:pos x="334" y="63"/>
              </a:cxn>
              <a:cxn ang="0">
                <a:pos x="372" y="11"/>
              </a:cxn>
              <a:cxn ang="0">
                <a:pos x="425" y="64"/>
              </a:cxn>
              <a:cxn ang="0">
                <a:pos x="485" y="26"/>
              </a:cxn>
              <a:cxn ang="0">
                <a:pos x="561" y="41"/>
              </a:cxn>
              <a:cxn ang="0">
                <a:pos x="622" y="41"/>
              </a:cxn>
            </a:cxnLst>
            <a:rect l="0" t="0" r="r" b="b"/>
            <a:pathLst>
              <a:path w="622" h="74">
                <a:moveTo>
                  <a:pt x="0" y="41"/>
                </a:moveTo>
                <a:cubicBezTo>
                  <a:pt x="14" y="45"/>
                  <a:pt x="67" y="69"/>
                  <a:pt x="91" y="64"/>
                </a:cubicBezTo>
                <a:cubicBezTo>
                  <a:pt x="115" y="59"/>
                  <a:pt x="128" y="10"/>
                  <a:pt x="144" y="11"/>
                </a:cubicBezTo>
                <a:cubicBezTo>
                  <a:pt x="160" y="12"/>
                  <a:pt x="175" y="74"/>
                  <a:pt x="189" y="72"/>
                </a:cubicBezTo>
                <a:cubicBezTo>
                  <a:pt x="203" y="70"/>
                  <a:pt x="221" y="0"/>
                  <a:pt x="231" y="0"/>
                </a:cubicBezTo>
                <a:cubicBezTo>
                  <a:pt x="243" y="0"/>
                  <a:pt x="241" y="70"/>
                  <a:pt x="253" y="71"/>
                </a:cubicBezTo>
                <a:cubicBezTo>
                  <a:pt x="264" y="73"/>
                  <a:pt x="289" y="12"/>
                  <a:pt x="302" y="11"/>
                </a:cubicBezTo>
                <a:cubicBezTo>
                  <a:pt x="315" y="10"/>
                  <a:pt x="322" y="63"/>
                  <a:pt x="334" y="63"/>
                </a:cubicBezTo>
                <a:cubicBezTo>
                  <a:pt x="346" y="63"/>
                  <a:pt x="357" y="11"/>
                  <a:pt x="372" y="11"/>
                </a:cubicBezTo>
                <a:cubicBezTo>
                  <a:pt x="387" y="11"/>
                  <a:pt x="406" y="62"/>
                  <a:pt x="425" y="64"/>
                </a:cubicBezTo>
                <a:cubicBezTo>
                  <a:pt x="444" y="66"/>
                  <a:pt x="462" y="30"/>
                  <a:pt x="485" y="26"/>
                </a:cubicBezTo>
                <a:cubicBezTo>
                  <a:pt x="508" y="22"/>
                  <a:pt x="538" y="38"/>
                  <a:pt x="561" y="41"/>
                </a:cubicBezTo>
                <a:cubicBezTo>
                  <a:pt x="584" y="44"/>
                  <a:pt x="609" y="41"/>
                  <a:pt x="622" y="41"/>
                </a:cubicBezTo>
              </a:path>
            </a:pathLst>
          </a:custGeom>
          <a:noFill/>
          <a:ln w="25400" cap="flat" cmpd="sng">
            <a:solidFill>
              <a:srgbClr val="FF99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44" name="Freeform 3"/>
          <p:cNvSpPr>
            <a:spLocks/>
          </p:cNvSpPr>
          <p:nvPr/>
        </p:nvSpPr>
        <p:spPr bwMode="auto">
          <a:xfrm rot="9540350">
            <a:off x="6884984" y="5260913"/>
            <a:ext cx="923925" cy="242888"/>
          </a:xfrm>
          <a:custGeom>
            <a:avLst/>
            <a:gdLst/>
            <a:ahLst/>
            <a:cxnLst>
              <a:cxn ang="0">
                <a:pos x="0" y="41"/>
              </a:cxn>
              <a:cxn ang="0">
                <a:pos x="91" y="64"/>
              </a:cxn>
              <a:cxn ang="0">
                <a:pos x="144" y="11"/>
              </a:cxn>
              <a:cxn ang="0">
                <a:pos x="189" y="72"/>
              </a:cxn>
              <a:cxn ang="0">
                <a:pos x="231" y="0"/>
              </a:cxn>
              <a:cxn ang="0">
                <a:pos x="253" y="71"/>
              </a:cxn>
              <a:cxn ang="0">
                <a:pos x="302" y="11"/>
              </a:cxn>
              <a:cxn ang="0">
                <a:pos x="334" y="63"/>
              </a:cxn>
              <a:cxn ang="0">
                <a:pos x="372" y="11"/>
              </a:cxn>
              <a:cxn ang="0">
                <a:pos x="425" y="64"/>
              </a:cxn>
              <a:cxn ang="0">
                <a:pos x="485" y="26"/>
              </a:cxn>
              <a:cxn ang="0">
                <a:pos x="561" y="41"/>
              </a:cxn>
              <a:cxn ang="0">
                <a:pos x="622" y="41"/>
              </a:cxn>
            </a:cxnLst>
            <a:rect l="0" t="0" r="r" b="b"/>
            <a:pathLst>
              <a:path w="622" h="74">
                <a:moveTo>
                  <a:pt x="0" y="41"/>
                </a:moveTo>
                <a:cubicBezTo>
                  <a:pt x="14" y="45"/>
                  <a:pt x="67" y="69"/>
                  <a:pt x="91" y="64"/>
                </a:cubicBezTo>
                <a:cubicBezTo>
                  <a:pt x="115" y="59"/>
                  <a:pt x="128" y="10"/>
                  <a:pt x="144" y="11"/>
                </a:cubicBezTo>
                <a:cubicBezTo>
                  <a:pt x="160" y="12"/>
                  <a:pt x="175" y="74"/>
                  <a:pt x="189" y="72"/>
                </a:cubicBezTo>
                <a:cubicBezTo>
                  <a:pt x="203" y="70"/>
                  <a:pt x="221" y="0"/>
                  <a:pt x="231" y="0"/>
                </a:cubicBezTo>
                <a:cubicBezTo>
                  <a:pt x="243" y="0"/>
                  <a:pt x="241" y="70"/>
                  <a:pt x="253" y="71"/>
                </a:cubicBezTo>
                <a:cubicBezTo>
                  <a:pt x="264" y="73"/>
                  <a:pt x="289" y="12"/>
                  <a:pt x="302" y="11"/>
                </a:cubicBezTo>
                <a:cubicBezTo>
                  <a:pt x="315" y="10"/>
                  <a:pt x="322" y="63"/>
                  <a:pt x="334" y="63"/>
                </a:cubicBezTo>
                <a:cubicBezTo>
                  <a:pt x="346" y="63"/>
                  <a:pt x="357" y="11"/>
                  <a:pt x="372" y="11"/>
                </a:cubicBezTo>
                <a:cubicBezTo>
                  <a:pt x="387" y="11"/>
                  <a:pt x="406" y="62"/>
                  <a:pt x="425" y="64"/>
                </a:cubicBezTo>
                <a:cubicBezTo>
                  <a:pt x="444" y="66"/>
                  <a:pt x="462" y="30"/>
                  <a:pt x="485" y="26"/>
                </a:cubicBezTo>
                <a:cubicBezTo>
                  <a:pt x="508" y="22"/>
                  <a:pt x="538" y="38"/>
                  <a:pt x="561" y="41"/>
                </a:cubicBezTo>
                <a:cubicBezTo>
                  <a:pt x="584" y="44"/>
                  <a:pt x="609" y="41"/>
                  <a:pt x="622" y="41"/>
                </a:cubicBezTo>
              </a:path>
            </a:pathLst>
          </a:custGeom>
          <a:noFill/>
          <a:ln w="25400" cap="flat" cmpd="sng">
            <a:solidFill>
              <a:srgbClr val="FF99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45" name="Picture 5" descr="MB_det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68525" y="1052736"/>
            <a:ext cx="1703675" cy="1905000"/>
          </a:xfrm>
          <a:prstGeom prst="rect">
            <a:avLst/>
          </a:prstGeom>
          <a:noFill/>
        </p:spPr>
      </p:pic>
      <p:pic>
        <p:nvPicPr>
          <p:cNvPr id="46" name="Picture 45" descr="miniball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496" y="1412776"/>
            <a:ext cx="3214710" cy="2405926"/>
          </a:xfrm>
          <a:prstGeom prst="rect">
            <a:avLst/>
          </a:prstGeom>
        </p:spPr>
      </p:pic>
      <p:sp>
        <p:nvSpPr>
          <p:cNvPr id="47" name="Date Placeholder 3"/>
          <p:cNvSpPr>
            <a:spLocks noGrp="1"/>
          </p:cNvSpPr>
          <p:nvPr>
            <p:ph type="dt" sz="half" idx="10"/>
          </p:nvPr>
        </p:nvSpPr>
        <p:spPr>
          <a:xfrm>
            <a:off x="539551" y="6557275"/>
            <a:ext cx="1135933" cy="288000"/>
          </a:xfrm>
        </p:spPr>
        <p:txBody>
          <a:bodyPr/>
          <a:lstStyle/>
          <a:p>
            <a:r>
              <a:rPr lang="nl-BE" dirty="0" smtClean="0">
                <a:solidFill>
                  <a:schemeClr val="bg1"/>
                </a:solidFill>
              </a:rPr>
              <a:t>2nd of </a:t>
            </a:r>
            <a:r>
              <a:rPr lang="nl-BE" dirty="0" err="1" smtClean="0">
                <a:solidFill>
                  <a:schemeClr val="bg1"/>
                </a:solidFill>
              </a:rPr>
              <a:t>June</a:t>
            </a:r>
            <a:r>
              <a:rPr lang="nl-BE" dirty="0" smtClean="0">
                <a:solidFill>
                  <a:schemeClr val="bg1"/>
                </a:solidFill>
              </a:rPr>
              <a:t> 2014</a:t>
            </a:r>
            <a:endParaRPr lang="nl-BE" dirty="0">
              <a:solidFill>
                <a:schemeClr val="bg1"/>
              </a:solidFill>
            </a:endParaRPr>
          </a:p>
        </p:txBody>
      </p:sp>
      <p:sp>
        <p:nvSpPr>
          <p:cNvPr id="4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283968" y="6557275"/>
            <a:ext cx="288032" cy="288000"/>
          </a:xfrm>
        </p:spPr>
        <p:txBody>
          <a:bodyPr/>
          <a:lstStyle/>
          <a:p>
            <a:fld id="{F35D8031-C8E5-48F8-A3B6-81643B27A3AF}" type="slidenum">
              <a:rPr lang="nl-BE" smtClean="0">
                <a:solidFill>
                  <a:schemeClr val="bg1"/>
                </a:solidFill>
              </a:rPr>
              <a:pPr/>
              <a:t>3</a:t>
            </a:fld>
            <a:endParaRPr lang="nl-BE" dirty="0">
              <a:solidFill>
                <a:schemeClr val="bg1"/>
              </a:solidFill>
            </a:endParaRPr>
          </a:p>
        </p:txBody>
      </p:sp>
      <p:sp>
        <p:nvSpPr>
          <p:cNvPr id="4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340822" y="6557275"/>
            <a:ext cx="1277808" cy="288000"/>
          </a:xfrm>
        </p:spPr>
        <p:txBody>
          <a:bodyPr/>
          <a:lstStyle/>
          <a:p>
            <a:r>
              <a:rPr lang="nl-BE" dirty="0" smtClean="0">
                <a:solidFill>
                  <a:schemeClr val="bg1"/>
                </a:solidFill>
              </a:rPr>
              <a:t>ARIS 2014, Tokyo</a:t>
            </a:r>
            <a:endParaRPr lang="nl-BE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MyStuff\Documents\Conferences&amp;Workshops\ARIS 2014\nuclidemap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12820" y="1087636"/>
            <a:ext cx="8563626" cy="2341364"/>
          </a:xfrm>
          <a:prstGeom prst="rect">
            <a:avLst/>
          </a:prstGeom>
          <a:noFill/>
        </p:spPr>
      </p:pic>
      <p:sp>
        <p:nvSpPr>
          <p:cNvPr id="60" name="Rectangle 59"/>
          <p:cNvSpPr/>
          <p:nvPr/>
        </p:nvSpPr>
        <p:spPr>
          <a:xfrm>
            <a:off x="1186521" y="2620963"/>
            <a:ext cx="404121" cy="42427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1" name="Rectangle 60"/>
          <p:cNvSpPr/>
          <p:nvPr/>
        </p:nvSpPr>
        <p:spPr>
          <a:xfrm>
            <a:off x="1961014" y="2620963"/>
            <a:ext cx="404121" cy="42427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2" name="Rectangle 61"/>
          <p:cNvSpPr/>
          <p:nvPr/>
        </p:nvSpPr>
        <p:spPr>
          <a:xfrm>
            <a:off x="2755927" y="2620963"/>
            <a:ext cx="404121" cy="42427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3" name="Rectangle 62"/>
          <p:cNvSpPr/>
          <p:nvPr/>
        </p:nvSpPr>
        <p:spPr>
          <a:xfrm>
            <a:off x="3520730" y="2620963"/>
            <a:ext cx="404121" cy="42427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4" name="Rectangle 63"/>
          <p:cNvSpPr/>
          <p:nvPr/>
        </p:nvSpPr>
        <p:spPr>
          <a:xfrm>
            <a:off x="5067848" y="1064887"/>
            <a:ext cx="404121" cy="42427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5" name="Rectangle 64"/>
          <p:cNvSpPr/>
          <p:nvPr/>
        </p:nvSpPr>
        <p:spPr>
          <a:xfrm>
            <a:off x="5855498" y="1071693"/>
            <a:ext cx="404121" cy="42427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6" name="Rectangle 65"/>
          <p:cNvSpPr/>
          <p:nvPr/>
        </p:nvSpPr>
        <p:spPr>
          <a:xfrm>
            <a:off x="6627430" y="1071551"/>
            <a:ext cx="404121" cy="42427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7" name="Rectangle 66"/>
          <p:cNvSpPr/>
          <p:nvPr/>
        </p:nvSpPr>
        <p:spPr>
          <a:xfrm>
            <a:off x="7409977" y="1064887"/>
            <a:ext cx="404121" cy="42427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cxnSp>
        <p:nvCxnSpPr>
          <p:cNvPr id="73" name="Straight Connector 72"/>
          <p:cNvCxnSpPr/>
          <p:nvPr/>
        </p:nvCxnSpPr>
        <p:spPr>
          <a:xfrm flipV="1">
            <a:off x="305188" y="1833651"/>
            <a:ext cx="8797376" cy="28042"/>
          </a:xfrm>
          <a:prstGeom prst="line">
            <a:avLst/>
          </a:prstGeom>
          <a:ln w="571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V="1">
            <a:off x="311128" y="2236367"/>
            <a:ext cx="8797376" cy="28042"/>
          </a:xfrm>
          <a:prstGeom prst="line">
            <a:avLst/>
          </a:prstGeom>
          <a:ln w="571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-9732" y="1444134"/>
            <a:ext cx="845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 smtClean="0">
                <a:solidFill>
                  <a:srgbClr val="000000"/>
                </a:solidFill>
              </a:rPr>
              <a:t>Z = 82</a:t>
            </a:r>
            <a:endParaRPr lang="nl-BE" b="1" dirty="0">
              <a:solidFill>
                <a:srgbClr val="000000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-4236" y="-27384"/>
            <a:ext cx="14798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200" dirty="0" smtClean="0"/>
              <a:t>Shape </a:t>
            </a:r>
            <a:r>
              <a:rPr lang="nl-BE" sz="1200" dirty="0" err="1" smtClean="0"/>
              <a:t>coexistence</a:t>
            </a:r>
            <a:endParaRPr lang="nl-BE" sz="1200" dirty="0"/>
          </a:p>
        </p:txBody>
      </p:sp>
      <p:sp>
        <p:nvSpPr>
          <p:cNvPr id="70" name="TextBox 69"/>
          <p:cNvSpPr txBox="1"/>
          <p:nvPr/>
        </p:nvSpPr>
        <p:spPr>
          <a:xfrm>
            <a:off x="2118257" y="-27384"/>
            <a:ext cx="19383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200" b="1" dirty="0" err="1" smtClean="0"/>
              <a:t>Miniball</a:t>
            </a:r>
            <a:r>
              <a:rPr lang="nl-BE" sz="1200" b="1" dirty="0" smtClean="0"/>
              <a:t> @ REX-ISOLDE</a:t>
            </a:r>
            <a:endParaRPr lang="nl-BE" sz="1200" b="1" dirty="0"/>
          </a:p>
        </p:txBody>
      </p:sp>
      <p:sp>
        <p:nvSpPr>
          <p:cNvPr id="71" name="TextBox 70"/>
          <p:cNvSpPr txBox="1"/>
          <p:nvPr/>
        </p:nvSpPr>
        <p:spPr>
          <a:xfrm>
            <a:off x="8445664" y="-27384"/>
            <a:ext cx="7136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200" dirty="0" smtClean="0"/>
              <a:t>Outlook</a:t>
            </a:r>
            <a:endParaRPr lang="nl-BE" sz="1200" dirty="0"/>
          </a:p>
        </p:txBody>
      </p:sp>
      <p:sp>
        <p:nvSpPr>
          <p:cNvPr id="72" name="TextBox 71"/>
          <p:cNvSpPr txBox="1"/>
          <p:nvPr/>
        </p:nvSpPr>
        <p:spPr>
          <a:xfrm>
            <a:off x="4636693" y="-27384"/>
            <a:ext cx="12362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200" dirty="0" smtClean="0"/>
              <a:t>Z = 84:</a:t>
            </a:r>
            <a:r>
              <a:rPr lang="nl-BE" sz="1200" baseline="30000" dirty="0" smtClean="0"/>
              <a:t>196-202</a:t>
            </a:r>
            <a:r>
              <a:rPr lang="nl-BE" sz="1200" dirty="0" smtClean="0"/>
              <a:t>Po</a:t>
            </a:r>
            <a:endParaRPr lang="nl-BE" sz="1200" dirty="0"/>
          </a:p>
        </p:txBody>
      </p:sp>
      <p:sp>
        <p:nvSpPr>
          <p:cNvPr id="75" name="TextBox 74"/>
          <p:cNvSpPr txBox="1"/>
          <p:nvPr/>
        </p:nvSpPr>
        <p:spPr>
          <a:xfrm>
            <a:off x="6515530" y="-27384"/>
            <a:ext cx="12875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200" dirty="0" smtClean="0"/>
              <a:t>Z = 80: </a:t>
            </a:r>
            <a:r>
              <a:rPr lang="nl-BE" sz="1200" baseline="30000" dirty="0" smtClean="0"/>
              <a:t>182-188</a:t>
            </a:r>
            <a:r>
              <a:rPr lang="nl-BE" sz="1200" dirty="0" smtClean="0"/>
              <a:t>Hg</a:t>
            </a:r>
            <a:endParaRPr lang="nl-BE" sz="1200" dirty="0"/>
          </a:p>
        </p:txBody>
      </p:sp>
      <p:sp>
        <p:nvSpPr>
          <p:cNvPr id="3" name="TextBox 2"/>
          <p:cNvSpPr txBox="1"/>
          <p:nvPr/>
        </p:nvSpPr>
        <p:spPr>
          <a:xfrm>
            <a:off x="82122" y="3100318"/>
            <a:ext cx="2036135" cy="369332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nl-BE" b="1" dirty="0" smtClean="0">
                <a:solidFill>
                  <a:srgbClr val="FF0000"/>
                </a:solidFill>
              </a:rPr>
              <a:t>I</a:t>
            </a:r>
            <a:r>
              <a:rPr lang="nl-BE" b="1" baseline="-25000" dirty="0" smtClean="0">
                <a:solidFill>
                  <a:srgbClr val="FF0000"/>
                </a:solidFill>
              </a:rPr>
              <a:t>182Hg</a:t>
            </a:r>
            <a:r>
              <a:rPr lang="nl-BE" b="1" dirty="0" smtClean="0">
                <a:solidFill>
                  <a:srgbClr val="FF0000"/>
                </a:solidFill>
              </a:rPr>
              <a:t> = 4x10³ </a:t>
            </a:r>
            <a:r>
              <a:rPr lang="nl-BE" b="1" dirty="0" err="1" smtClean="0">
                <a:solidFill>
                  <a:srgbClr val="FF0000"/>
                </a:solidFill>
              </a:rPr>
              <a:t>pps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3819363" y="1579766"/>
            <a:ext cx="2036135" cy="646331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nl-BE" b="1" dirty="0" smtClean="0">
                <a:solidFill>
                  <a:srgbClr val="FF0000"/>
                </a:solidFill>
              </a:rPr>
              <a:t>I</a:t>
            </a:r>
            <a:r>
              <a:rPr lang="nl-BE" b="1" baseline="-25000" dirty="0" smtClean="0">
                <a:solidFill>
                  <a:srgbClr val="FF0000"/>
                </a:solidFill>
              </a:rPr>
              <a:t>196Po</a:t>
            </a:r>
            <a:r>
              <a:rPr lang="nl-BE" b="1" dirty="0" smtClean="0">
                <a:solidFill>
                  <a:srgbClr val="FF0000"/>
                </a:solidFill>
              </a:rPr>
              <a:t> = 2x10</a:t>
            </a:r>
            <a:r>
              <a:rPr lang="nl-BE" b="1" baseline="30000" dirty="0" smtClean="0">
                <a:solidFill>
                  <a:srgbClr val="FF0000"/>
                </a:solidFill>
              </a:rPr>
              <a:t>4</a:t>
            </a:r>
            <a:r>
              <a:rPr lang="nl-BE" b="1" dirty="0" smtClean="0">
                <a:solidFill>
                  <a:srgbClr val="FF0000"/>
                </a:solidFill>
              </a:rPr>
              <a:t> </a:t>
            </a:r>
            <a:r>
              <a:rPr lang="nl-BE" b="1" dirty="0" err="1" smtClean="0">
                <a:solidFill>
                  <a:srgbClr val="FF0000"/>
                </a:solidFill>
              </a:rPr>
              <a:t>pps</a:t>
            </a:r>
            <a:endParaRPr lang="nl-BE" b="1" dirty="0" smtClean="0">
              <a:solidFill>
                <a:srgbClr val="FF0000"/>
              </a:solidFill>
            </a:endParaRPr>
          </a:p>
          <a:p>
            <a:r>
              <a:rPr lang="nl-BE" b="1" dirty="0" err="1" smtClean="0">
                <a:solidFill>
                  <a:srgbClr val="FF0000"/>
                </a:solidFill>
              </a:rPr>
              <a:t>Purity</a:t>
            </a:r>
            <a:r>
              <a:rPr lang="nl-BE" b="1" dirty="0" smtClean="0">
                <a:solidFill>
                  <a:srgbClr val="FF0000"/>
                </a:solidFill>
              </a:rPr>
              <a:t> = 54(1)%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2895516" y="3100318"/>
            <a:ext cx="2044149" cy="369332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nl-BE" b="1" dirty="0" smtClean="0">
                <a:solidFill>
                  <a:srgbClr val="FF0000"/>
                </a:solidFill>
              </a:rPr>
              <a:t>I</a:t>
            </a:r>
            <a:r>
              <a:rPr lang="nl-BE" b="1" baseline="-25000" dirty="0" smtClean="0">
                <a:solidFill>
                  <a:srgbClr val="FF0000"/>
                </a:solidFill>
              </a:rPr>
              <a:t>188Hg</a:t>
            </a:r>
            <a:r>
              <a:rPr lang="nl-BE" b="1" dirty="0" smtClean="0">
                <a:solidFill>
                  <a:srgbClr val="FF0000"/>
                </a:solidFill>
              </a:rPr>
              <a:t> = 2x10</a:t>
            </a:r>
            <a:r>
              <a:rPr lang="nl-BE" b="1" baseline="30000" dirty="0" smtClean="0">
                <a:solidFill>
                  <a:srgbClr val="FF0000"/>
                </a:solidFill>
              </a:rPr>
              <a:t>5</a:t>
            </a:r>
            <a:r>
              <a:rPr lang="nl-BE" b="1" dirty="0" smtClean="0">
                <a:solidFill>
                  <a:srgbClr val="FF0000"/>
                </a:solidFill>
              </a:rPr>
              <a:t> </a:t>
            </a:r>
            <a:r>
              <a:rPr lang="nl-BE" b="1" dirty="0" err="1" smtClean="0">
                <a:solidFill>
                  <a:srgbClr val="FF0000"/>
                </a:solidFill>
              </a:rPr>
              <a:t>pps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6781716" y="1579766"/>
            <a:ext cx="2036135" cy="646331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nl-BE" b="1" dirty="0" smtClean="0">
                <a:solidFill>
                  <a:srgbClr val="FF0000"/>
                </a:solidFill>
              </a:rPr>
              <a:t>I</a:t>
            </a:r>
            <a:r>
              <a:rPr lang="nl-BE" b="1" baseline="-25000" dirty="0" smtClean="0">
                <a:solidFill>
                  <a:srgbClr val="FF0000"/>
                </a:solidFill>
              </a:rPr>
              <a:t>202Po</a:t>
            </a:r>
            <a:r>
              <a:rPr lang="nl-BE" b="1" dirty="0" smtClean="0">
                <a:solidFill>
                  <a:srgbClr val="FF0000"/>
                </a:solidFill>
              </a:rPr>
              <a:t> = 7x10</a:t>
            </a:r>
            <a:r>
              <a:rPr lang="nl-BE" b="1" baseline="30000" dirty="0" smtClean="0">
                <a:solidFill>
                  <a:srgbClr val="FF0000"/>
                </a:solidFill>
              </a:rPr>
              <a:t>4</a:t>
            </a:r>
            <a:r>
              <a:rPr lang="nl-BE" b="1" dirty="0" smtClean="0">
                <a:solidFill>
                  <a:srgbClr val="FF0000"/>
                </a:solidFill>
              </a:rPr>
              <a:t> </a:t>
            </a:r>
            <a:r>
              <a:rPr lang="nl-BE" b="1" dirty="0" err="1" smtClean="0">
                <a:solidFill>
                  <a:srgbClr val="FF0000"/>
                </a:solidFill>
              </a:rPr>
              <a:t>pps</a:t>
            </a:r>
            <a:endParaRPr lang="nl-BE" b="1" dirty="0" smtClean="0">
              <a:solidFill>
                <a:srgbClr val="FF0000"/>
              </a:solidFill>
            </a:endParaRPr>
          </a:p>
          <a:p>
            <a:r>
              <a:rPr lang="nl-BE" b="1" dirty="0" err="1" smtClean="0">
                <a:solidFill>
                  <a:srgbClr val="FF0000"/>
                </a:solidFill>
              </a:rPr>
              <a:t>Purity</a:t>
            </a:r>
            <a:r>
              <a:rPr lang="nl-BE" b="1" dirty="0" smtClean="0">
                <a:solidFill>
                  <a:srgbClr val="FF0000"/>
                </a:solidFill>
              </a:rPr>
              <a:t> = 98(2)%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166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82" grpId="0"/>
      <p:bldP spid="3" grpId="0" animBg="1"/>
      <p:bldP spid="3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Z = 84: </a:t>
            </a:r>
            <a:r>
              <a:rPr lang="nl-BE" baseline="30000" dirty="0" smtClean="0"/>
              <a:t>196-202</a:t>
            </a:r>
            <a:r>
              <a:rPr lang="nl-BE" dirty="0" smtClean="0"/>
              <a:t>Po</a:t>
            </a:r>
            <a:r>
              <a:rPr lang="nl-BE" dirty="0" smtClean="0">
                <a:latin typeface="+mj-lt"/>
              </a:rPr>
              <a:t>: </a:t>
            </a:r>
            <a:r>
              <a:rPr lang="nl-BE" dirty="0" err="1" smtClean="0">
                <a:latin typeface="+mj-lt"/>
                <a:cs typeface="Times New Roman"/>
              </a:rPr>
              <a:t>Quality</a:t>
            </a:r>
            <a:r>
              <a:rPr lang="nl-BE" dirty="0" smtClean="0">
                <a:latin typeface="+mj-lt"/>
                <a:cs typeface="Times New Roman"/>
              </a:rPr>
              <a:t> of the data</a:t>
            </a:r>
            <a:endParaRPr lang="nl-BE" dirty="0">
              <a:latin typeface="+mj-lt"/>
            </a:endParaRPr>
          </a:p>
        </p:txBody>
      </p:sp>
      <p:sp>
        <p:nvSpPr>
          <p:cNvPr id="5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dirty="0" smtClean="0">
                <a:solidFill>
                  <a:schemeClr val="bg1"/>
                </a:solidFill>
              </a:rPr>
              <a:t>ARIS 2014, Tokyo</a:t>
            </a:r>
            <a:endParaRPr lang="nl-BE" dirty="0">
              <a:solidFill>
                <a:schemeClr val="bg1"/>
              </a:solidFill>
            </a:endParaRPr>
          </a:p>
        </p:txBody>
      </p:sp>
      <p:sp>
        <p:nvSpPr>
          <p:cNvPr id="5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>
                <a:solidFill>
                  <a:schemeClr val="bg1"/>
                </a:solidFill>
              </a:rPr>
              <a:pPr/>
              <a:t>4</a:t>
            </a:fld>
            <a:endParaRPr lang="nl-BE" dirty="0">
              <a:solidFill>
                <a:schemeClr val="bg1"/>
              </a:solidFill>
            </a:endParaRPr>
          </a:p>
        </p:txBody>
      </p:sp>
      <p:sp>
        <p:nvSpPr>
          <p:cNvPr id="57" name="Content Placeholder 56"/>
          <p:cNvSpPr>
            <a:spLocks noGrp="1"/>
          </p:cNvSpPr>
          <p:nvPr>
            <p:ph idx="1"/>
          </p:nvPr>
        </p:nvSpPr>
        <p:spPr>
          <a:xfrm>
            <a:off x="323528" y="1349999"/>
            <a:ext cx="4320480" cy="4428000"/>
          </a:xfrm>
        </p:spPr>
        <p:txBody>
          <a:bodyPr/>
          <a:lstStyle/>
          <a:p>
            <a:r>
              <a:rPr lang="nl-BE" dirty="0" smtClean="0"/>
              <a:t>Data </a:t>
            </a:r>
            <a:r>
              <a:rPr lang="nl-BE" dirty="0" err="1" smtClean="0"/>
              <a:t>analysis</a:t>
            </a:r>
            <a:endParaRPr lang="nl-BE" dirty="0" smtClean="0"/>
          </a:p>
          <a:p>
            <a:pPr lvl="1"/>
            <a:r>
              <a:rPr lang="nl-BE" sz="2200" dirty="0" smtClean="0"/>
              <a:t>p</a:t>
            </a:r>
            <a:r>
              <a:rPr lang="el-GR" sz="2200" dirty="0" smtClean="0">
                <a:latin typeface="Times New Roman"/>
                <a:cs typeface="Times New Roman"/>
              </a:rPr>
              <a:t>γ</a:t>
            </a:r>
            <a:r>
              <a:rPr lang="nl-BE" sz="2200" dirty="0" smtClean="0"/>
              <a:t> coincidences</a:t>
            </a:r>
          </a:p>
          <a:p>
            <a:pPr lvl="1"/>
            <a:r>
              <a:rPr lang="nl-BE" sz="2200" dirty="0" err="1" smtClean="0"/>
              <a:t>Population</a:t>
            </a:r>
            <a:r>
              <a:rPr lang="nl-BE" sz="2200" dirty="0" smtClean="0"/>
              <a:t> of 2</a:t>
            </a:r>
            <a:r>
              <a:rPr lang="nl-BE" sz="2200" baseline="30000" dirty="0" smtClean="0"/>
              <a:t>+</a:t>
            </a:r>
            <a:r>
              <a:rPr lang="nl-BE" sz="2200" baseline="-25000" dirty="0" smtClean="0"/>
              <a:t>1</a:t>
            </a:r>
            <a:r>
              <a:rPr lang="nl-BE" sz="2200" dirty="0" smtClean="0"/>
              <a:t> state in all </a:t>
            </a:r>
            <a:r>
              <a:rPr lang="nl-BE" sz="2200" dirty="0" err="1" smtClean="0"/>
              <a:t>isotopes</a:t>
            </a:r>
            <a:endParaRPr lang="nl-BE" sz="2200" dirty="0" smtClean="0"/>
          </a:p>
          <a:p>
            <a:pPr lvl="1"/>
            <a:r>
              <a:rPr lang="nl-BE" sz="2200" dirty="0" err="1" smtClean="0"/>
              <a:t>Multi-step</a:t>
            </a:r>
            <a:r>
              <a:rPr lang="nl-BE" sz="2200" dirty="0" smtClean="0"/>
              <a:t> </a:t>
            </a:r>
            <a:r>
              <a:rPr lang="nl-BE" sz="2200" dirty="0" err="1" smtClean="0"/>
              <a:t>coulex</a:t>
            </a:r>
            <a:r>
              <a:rPr lang="nl-BE" sz="2200" dirty="0" smtClean="0"/>
              <a:t> </a:t>
            </a:r>
            <a:r>
              <a:rPr lang="nl-BE" sz="2200" dirty="0" err="1" smtClean="0"/>
              <a:t>observed</a:t>
            </a:r>
            <a:r>
              <a:rPr lang="nl-BE" sz="2200" dirty="0" smtClean="0"/>
              <a:t> in </a:t>
            </a:r>
            <a:r>
              <a:rPr lang="nl-BE" sz="2200" baseline="30000" dirty="0" smtClean="0"/>
              <a:t>196,198</a:t>
            </a:r>
            <a:r>
              <a:rPr lang="nl-BE" sz="2200" dirty="0" smtClean="0"/>
              <a:t>Po</a:t>
            </a:r>
          </a:p>
          <a:p>
            <a:endParaRPr lang="nl-BE" dirty="0" smtClean="0"/>
          </a:p>
          <a:p>
            <a:r>
              <a:rPr lang="nl-BE" dirty="0" err="1" smtClean="0"/>
              <a:t>Extraction</a:t>
            </a:r>
            <a:r>
              <a:rPr lang="nl-BE" dirty="0" smtClean="0"/>
              <a:t> of matrix </a:t>
            </a:r>
            <a:r>
              <a:rPr lang="nl-BE" dirty="0" err="1" smtClean="0"/>
              <a:t>elements</a:t>
            </a:r>
            <a:endParaRPr lang="nl-BE" dirty="0" smtClean="0"/>
          </a:p>
          <a:p>
            <a:pPr lvl="1"/>
            <a:r>
              <a:rPr lang="nl-BE" sz="2200" dirty="0" err="1" smtClean="0"/>
              <a:t>Gosia</a:t>
            </a:r>
            <a:r>
              <a:rPr lang="nl-BE" sz="2200" dirty="0" smtClean="0"/>
              <a:t> </a:t>
            </a:r>
          </a:p>
          <a:p>
            <a:pPr lvl="1"/>
            <a:r>
              <a:rPr lang="el-GR" sz="2200" dirty="0" smtClean="0">
                <a:latin typeface="Calibri"/>
              </a:rPr>
              <a:t>χ</a:t>
            </a:r>
            <a:r>
              <a:rPr lang="nl-BE" sz="2200" dirty="0" smtClean="0"/>
              <a:t>² fit of </a:t>
            </a:r>
            <a:r>
              <a:rPr lang="nl-BE" sz="2200" dirty="0" err="1" smtClean="0"/>
              <a:t>experimental</a:t>
            </a:r>
            <a:r>
              <a:rPr lang="nl-BE" sz="2200" dirty="0" smtClean="0"/>
              <a:t> data</a:t>
            </a:r>
          </a:p>
          <a:p>
            <a:endParaRPr lang="nl-BE" dirty="0" smtClean="0"/>
          </a:p>
          <a:p>
            <a:endParaRPr lang="nl-BE" dirty="0" smtClean="0"/>
          </a:p>
          <a:p>
            <a:endParaRPr lang="nl-BE" dirty="0"/>
          </a:p>
        </p:txBody>
      </p:sp>
      <p:sp>
        <p:nvSpPr>
          <p:cNvPr id="40" name="TextBox 39"/>
          <p:cNvSpPr txBox="1"/>
          <p:nvPr/>
        </p:nvSpPr>
        <p:spPr>
          <a:xfrm>
            <a:off x="7155360" y="2837599"/>
            <a:ext cx="1798858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BE" sz="2000" baseline="30000" dirty="0" smtClean="0"/>
              <a:t>196</a:t>
            </a:r>
            <a:r>
              <a:rPr lang="nl-BE" sz="2000" dirty="0" smtClean="0"/>
              <a:t>Po </a:t>
            </a:r>
            <a:r>
              <a:rPr lang="nl-BE" sz="2000" dirty="0" err="1" smtClean="0"/>
              <a:t>on</a:t>
            </a:r>
            <a:r>
              <a:rPr lang="nl-BE" sz="2000" dirty="0" smtClean="0"/>
              <a:t> </a:t>
            </a:r>
            <a:r>
              <a:rPr lang="nl-BE" sz="2000" baseline="30000" dirty="0" smtClean="0"/>
              <a:t>104</a:t>
            </a:r>
            <a:r>
              <a:rPr lang="nl-BE" sz="2000" dirty="0" smtClean="0"/>
              <a:t>Pd</a:t>
            </a:r>
            <a:endParaRPr lang="nl-BE" sz="2000" dirty="0"/>
          </a:p>
        </p:txBody>
      </p:sp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140968"/>
            <a:ext cx="4518334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-4236" y="-27384"/>
            <a:ext cx="14798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200" dirty="0" smtClean="0"/>
              <a:t>Shape </a:t>
            </a:r>
            <a:r>
              <a:rPr lang="nl-BE" sz="1200" dirty="0" err="1" smtClean="0"/>
              <a:t>coexistence</a:t>
            </a:r>
            <a:endParaRPr lang="nl-BE" sz="1200" dirty="0"/>
          </a:p>
        </p:txBody>
      </p:sp>
      <p:sp>
        <p:nvSpPr>
          <p:cNvPr id="35" name="TextBox 34"/>
          <p:cNvSpPr txBox="1"/>
          <p:nvPr/>
        </p:nvSpPr>
        <p:spPr>
          <a:xfrm>
            <a:off x="2118257" y="-27384"/>
            <a:ext cx="18758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200" dirty="0" err="1" smtClean="0"/>
              <a:t>Miniball</a:t>
            </a:r>
            <a:r>
              <a:rPr lang="nl-BE" sz="1200" dirty="0" smtClean="0"/>
              <a:t> @ REX-ISOLDE</a:t>
            </a:r>
            <a:endParaRPr lang="nl-BE" sz="1200" dirty="0"/>
          </a:p>
        </p:txBody>
      </p:sp>
      <p:sp>
        <p:nvSpPr>
          <p:cNvPr id="37" name="TextBox 36"/>
          <p:cNvSpPr txBox="1"/>
          <p:nvPr/>
        </p:nvSpPr>
        <p:spPr>
          <a:xfrm>
            <a:off x="8445664" y="-27384"/>
            <a:ext cx="7136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200" dirty="0" smtClean="0"/>
              <a:t>Outlook</a:t>
            </a:r>
            <a:endParaRPr lang="nl-BE" sz="1200" dirty="0"/>
          </a:p>
        </p:txBody>
      </p:sp>
      <p:sp>
        <p:nvSpPr>
          <p:cNvPr id="59" name="TextBox 58"/>
          <p:cNvSpPr txBox="1"/>
          <p:nvPr/>
        </p:nvSpPr>
        <p:spPr>
          <a:xfrm>
            <a:off x="4636693" y="-27384"/>
            <a:ext cx="12538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200" b="1" dirty="0" smtClean="0"/>
              <a:t>Z = 84:</a:t>
            </a:r>
            <a:r>
              <a:rPr lang="nl-BE" sz="1200" b="1" baseline="30000" dirty="0" smtClean="0"/>
              <a:t>196-202</a:t>
            </a:r>
            <a:r>
              <a:rPr lang="nl-BE" sz="1200" b="1" dirty="0" smtClean="0"/>
              <a:t>Po</a:t>
            </a:r>
            <a:endParaRPr lang="nl-BE" sz="1200" b="1" dirty="0"/>
          </a:p>
        </p:txBody>
      </p:sp>
      <p:sp>
        <p:nvSpPr>
          <p:cNvPr id="60" name="TextBox 59"/>
          <p:cNvSpPr txBox="1"/>
          <p:nvPr/>
        </p:nvSpPr>
        <p:spPr>
          <a:xfrm>
            <a:off x="6515530" y="-27384"/>
            <a:ext cx="12875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200" dirty="0" smtClean="0"/>
              <a:t>Z = 80: </a:t>
            </a:r>
            <a:r>
              <a:rPr lang="nl-BE" sz="1200" baseline="30000" dirty="0" smtClean="0"/>
              <a:t>182-188</a:t>
            </a:r>
            <a:r>
              <a:rPr lang="nl-BE" sz="1200" dirty="0" smtClean="0"/>
              <a:t>Hg</a:t>
            </a:r>
            <a:endParaRPr lang="nl-BE" sz="1200" dirty="0"/>
          </a:p>
        </p:txBody>
      </p:sp>
      <p:sp>
        <p:nvSpPr>
          <p:cNvPr id="62" name="Rectangle 61"/>
          <p:cNvSpPr/>
          <p:nvPr/>
        </p:nvSpPr>
        <p:spPr>
          <a:xfrm>
            <a:off x="0" y="6093296"/>
            <a:ext cx="275748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i="1" dirty="0" smtClean="0">
                <a:solidFill>
                  <a:srgbClr val="00407A"/>
                </a:solidFill>
                <a:latin typeface="Arial" pitchFamily="34" charset="0"/>
                <a:cs typeface="Arial" pitchFamily="34" charset="0"/>
              </a:rPr>
              <a:t>T. </a:t>
            </a:r>
            <a:r>
              <a:rPr lang="en-US" sz="1100" i="1" dirty="0" err="1" smtClean="0">
                <a:solidFill>
                  <a:srgbClr val="00407A"/>
                </a:solidFill>
                <a:latin typeface="Arial" pitchFamily="34" charset="0"/>
                <a:cs typeface="Arial" pitchFamily="34" charset="0"/>
              </a:rPr>
              <a:t>Czosnyka</a:t>
            </a:r>
            <a:r>
              <a:rPr lang="en-US" sz="1100" i="1" dirty="0" smtClean="0">
                <a:solidFill>
                  <a:srgbClr val="00407A"/>
                </a:solidFill>
                <a:latin typeface="Arial" pitchFamily="34" charset="0"/>
                <a:cs typeface="Arial" pitchFamily="34" charset="0"/>
              </a:rPr>
              <a:t> et al, Am. Phys. Soc. (1982)</a:t>
            </a:r>
          </a:p>
        </p:txBody>
      </p:sp>
      <p:sp>
        <p:nvSpPr>
          <p:cNvPr id="63" name="Date Placeholder 3"/>
          <p:cNvSpPr>
            <a:spLocks noGrp="1"/>
          </p:cNvSpPr>
          <p:nvPr>
            <p:ph type="dt" sz="half" idx="10"/>
          </p:nvPr>
        </p:nvSpPr>
        <p:spPr>
          <a:xfrm>
            <a:off x="539551" y="6557275"/>
            <a:ext cx="1135933" cy="288000"/>
          </a:xfrm>
        </p:spPr>
        <p:txBody>
          <a:bodyPr/>
          <a:lstStyle/>
          <a:p>
            <a:r>
              <a:rPr lang="nl-BE" dirty="0" smtClean="0">
                <a:solidFill>
                  <a:schemeClr val="bg1"/>
                </a:solidFill>
              </a:rPr>
              <a:t>2nd of </a:t>
            </a:r>
            <a:r>
              <a:rPr lang="nl-BE" dirty="0" err="1" smtClean="0">
                <a:solidFill>
                  <a:schemeClr val="bg1"/>
                </a:solidFill>
              </a:rPr>
              <a:t>June</a:t>
            </a:r>
            <a:r>
              <a:rPr lang="nl-BE" dirty="0" smtClean="0">
                <a:solidFill>
                  <a:schemeClr val="bg1"/>
                </a:solidFill>
              </a:rPr>
              <a:t> 2014</a:t>
            </a:r>
            <a:endParaRPr lang="nl-BE" dirty="0">
              <a:solidFill>
                <a:schemeClr val="bg1"/>
              </a:solidFill>
            </a:endParaRPr>
          </a:p>
        </p:txBody>
      </p:sp>
      <p:sp>
        <p:nvSpPr>
          <p:cNvPr id="64" name="Slide Number Placeholder 4"/>
          <p:cNvSpPr txBox="1">
            <a:spLocks/>
          </p:cNvSpPr>
          <p:nvPr/>
        </p:nvSpPr>
        <p:spPr>
          <a:xfrm>
            <a:off x="4283968" y="6557275"/>
            <a:ext cx="288032" cy="288000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5D8031-C8E5-48F8-A3B6-81643B27A3AF}" type="slidenum">
              <a:rPr kumimoji="0" lang="nl-BE" sz="10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nl-BE" sz="1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5" name="Footer Placeholder 5"/>
          <p:cNvSpPr txBox="1">
            <a:spLocks/>
          </p:cNvSpPr>
          <p:nvPr/>
        </p:nvSpPr>
        <p:spPr>
          <a:xfrm>
            <a:off x="2340822" y="6557275"/>
            <a:ext cx="1277808" cy="288000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0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ARIS 2014, Tokyo</a:t>
            </a:r>
            <a:endParaRPr kumimoji="0" lang="nl-BE" sz="1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66" name="Picture 2" descr="P:\linux\levelschemes\196Po_2804.png"/>
          <p:cNvPicPr>
            <a:picLocks noChangeAspect="1" noChangeArrowheads="1"/>
          </p:cNvPicPr>
          <p:nvPr/>
        </p:nvPicPr>
        <p:blipFill>
          <a:blip r:embed="rId3" cstate="print"/>
          <a:srcRect l="20941" t="42839" r="45670" b="21041"/>
          <a:stretch>
            <a:fillRect/>
          </a:stretch>
        </p:blipFill>
        <p:spPr bwMode="auto">
          <a:xfrm>
            <a:off x="5012258" y="1045505"/>
            <a:ext cx="2671454" cy="2167471"/>
          </a:xfrm>
          <a:prstGeom prst="rect">
            <a:avLst/>
          </a:prstGeom>
          <a:noFill/>
        </p:spPr>
      </p:pic>
      <p:sp>
        <p:nvSpPr>
          <p:cNvPr id="3" name="Oval 2"/>
          <p:cNvSpPr/>
          <p:nvPr/>
        </p:nvSpPr>
        <p:spPr>
          <a:xfrm>
            <a:off x="5114156" y="4823276"/>
            <a:ext cx="72008" cy="76364"/>
          </a:xfrm>
          <a:prstGeom prst="ellipse">
            <a:avLst/>
          </a:prstGeom>
          <a:solidFill>
            <a:srgbClr val="FD457E"/>
          </a:solidFill>
          <a:ln>
            <a:solidFill>
              <a:srgbClr val="FD45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2" name="Oval 21"/>
          <p:cNvSpPr/>
          <p:nvPr/>
        </p:nvSpPr>
        <p:spPr>
          <a:xfrm>
            <a:off x="5109964" y="4691236"/>
            <a:ext cx="72008" cy="76364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grpSp>
        <p:nvGrpSpPr>
          <p:cNvPr id="6" name="Group 5"/>
          <p:cNvGrpSpPr/>
          <p:nvPr/>
        </p:nvGrpSpPr>
        <p:grpSpPr>
          <a:xfrm>
            <a:off x="6789865" y="3553852"/>
            <a:ext cx="848079" cy="738664"/>
            <a:chOff x="6789865" y="3553852"/>
            <a:chExt cx="848079" cy="738664"/>
          </a:xfrm>
        </p:grpSpPr>
        <p:sp>
          <p:nvSpPr>
            <p:cNvPr id="23" name="Oval 22"/>
            <p:cNvSpPr/>
            <p:nvPr/>
          </p:nvSpPr>
          <p:spPr>
            <a:xfrm>
              <a:off x="6789865" y="3863816"/>
              <a:ext cx="72008" cy="76364"/>
            </a:xfrm>
            <a:prstGeom prst="ellipse">
              <a:avLst/>
            </a:prstGeom>
            <a:solidFill>
              <a:srgbClr val="FD457E"/>
            </a:solidFill>
            <a:ln>
              <a:solidFill>
                <a:srgbClr val="FD457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b="1"/>
            </a:p>
          </p:txBody>
        </p:sp>
        <p:sp>
          <p:nvSpPr>
            <p:cNvPr id="24" name="Oval 23"/>
            <p:cNvSpPr/>
            <p:nvPr/>
          </p:nvSpPr>
          <p:spPr>
            <a:xfrm>
              <a:off x="6789865" y="3675008"/>
              <a:ext cx="72008" cy="76364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b="1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7022070" y="3553852"/>
              <a:ext cx="615874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sz="1400" b="1" baseline="30000" dirty="0" smtClean="0">
                  <a:solidFill>
                    <a:srgbClr val="00B050"/>
                  </a:solidFill>
                </a:rPr>
                <a:t>196</a:t>
              </a:r>
              <a:r>
                <a:rPr lang="nl-BE" sz="1400" b="1" dirty="0" smtClean="0">
                  <a:solidFill>
                    <a:srgbClr val="00B050"/>
                  </a:solidFill>
                </a:rPr>
                <a:t>Po</a:t>
              </a:r>
            </a:p>
            <a:p>
              <a:r>
                <a:rPr lang="nl-BE" sz="1400" b="1" baseline="30000" dirty="0" smtClean="0">
                  <a:solidFill>
                    <a:srgbClr val="FD457E"/>
                  </a:solidFill>
                </a:rPr>
                <a:t>196</a:t>
              </a:r>
              <a:r>
                <a:rPr lang="nl-BE" sz="1400" b="1" dirty="0" smtClean="0">
                  <a:solidFill>
                    <a:srgbClr val="FD457E"/>
                  </a:solidFill>
                </a:rPr>
                <a:t>Tl</a:t>
              </a:r>
            </a:p>
            <a:p>
              <a:r>
                <a:rPr lang="nl-BE" sz="1400" b="1" baseline="30000" dirty="0" smtClean="0">
                  <a:solidFill>
                    <a:srgbClr val="7030A0"/>
                  </a:solidFill>
                </a:rPr>
                <a:t>104</a:t>
              </a:r>
              <a:r>
                <a:rPr lang="nl-BE" sz="1400" b="1" dirty="0" smtClean="0">
                  <a:solidFill>
                    <a:srgbClr val="7030A0"/>
                  </a:solidFill>
                </a:rPr>
                <a:t>Pd</a:t>
              </a:r>
              <a:endParaRPr lang="nl-BE" sz="1400" b="1" dirty="0">
                <a:solidFill>
                  <a:srgbClr val="7030A0"/>
                </a:solidFill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6789865" y="4072716"/>
              <a:ext cx="72008" cy="76364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b="1"/>
            </a:p>
          </p:txBody>
        </p:sp>
      </p:grpSp>
      <p:sp>
        <p:nvSpPr>
          <p:cNvPr id="29" name="Oval 28"/>
          <p:cNvSpPr/>
          <p:nvPr/>
        </p:nvSpPr>
        <p:spPr>
          <a:xfrm>
            <a:off x="6053688" y="3645024"/>
            <a:ext cx="72008" cy="76364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0" name="Oval 29"/>
          <p:cNvSpPr/>
          <p:nvPr/>
        </p:nvSpPr>
        <p:spPr>
          <a:xfrm>
            <a:off x="5785088" y="5085184"/>
            <a:ext cx="72008" cy="76364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1" name="Oval 30"/>
          <p:cNvSpPr/>
          <p:nvPr/>
        </p:nvSpPr>
        <p:spPr>
          <a:xfrm>
            <a:off x="6637372" y="5512876"/>
            <a:ext cx="72008" cy="76364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2" name="Oval 31"/>
          <p:cNvSpPr/>
          <p:nvPr/>
        </p:nvSpPr>
        <p:spPr>
          <a:xfrm>
            <a:off x="5443716" y="5029016"/>
            <a:ext cx="72008" cy="76364"/>
          </a:xfrm>
          <a:prstGeom prst="ellipse">
            <a:avLst/>
          </a:prstGeom>
          <a:solidFill>
            <a:srgbClr val="FD457E"/>
          </a:solidFill>
          <a:ln>
            <a:solidFill>
              <a:srgbClr val="FD45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3" name="Oval 32"/>
          <p:cNvSpPr/>
          <p:nvPr/>
        </p:nvSpPr>
        <p:spPr>
          <a:xfrm>
            <a:off x="6356960" y="5494208"/>
            <a:ext cx="72008" cy="76364"/>
          </a:xfrm>
          <a:prstGeom prst="ellipse">
            <a:avLst/>
          </a:prstGeom>
          <a:solidFill>
            <a:srgbClr val="FD457E"/>
          </a:solidFill>
          <a:ln>
            <a:solidFill>
              <a:srgbClr val="FD45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6" name="Oval 35"/>
          <p:cNvSpPr/>
          <p:nvPr/>
        </p:nvSpPr>
        <p:spPr>
          <a:xfrm>
            <a:off x="5868144" y="3212976"/>
            <a:ext cx="72008" cy="76364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09166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 err="1" smtClean="0">
                <a:latin typeface="+mj-lt"/>
              </a:rPr>
              <a:t>Comparison</a:t>
            </a:r>
            <a:r>
              <a:rPr lang="nl-BE" dirty="0" smtClean="0">
                <a:latin typeface="+mj-lt"/>
              </a:rPr>
              <a:t> </a:t>
            </a:r>
            <a:r>
              <a:rPr lang="nl-BE" dirty="0" err="1" smtClean="0">
                <a:latin typeface="+mj-lt"/>
              </a:rPr>
              <a:t>with</a:t>
            </a:r>
            <a:r>
              <a:rPr lang="nl-BE" dirty="0" smtClean="0">
                <a:latin typeface="+mj-lt"/>
              </a:rPr>
              <a:t> </a:t>
            </a:r>
            <a:r>
              <a:rPr lang="nl-BE" dirty="0" err="1" smtClean="0">
                <a:latin typeface="+mj-lt"/>
              </a:rPr>
              <a:t>Beyond</a:t>
            </a:r>
            <a:r>
              <a:rPr lang="nl-BE" dirty="0" smtClean="0">
                <a:latin typeface="+mj-lt"/>
              </a:rPr>
              <a:t> </a:t>
            </a:r>
            <a:r>
              <a:rPr lang="nl-BE" dirty="0" err="1" smtClean="0">
                <a:latin typeface="+mj-lt"/>
              </a:rPr>
              <a:t>Mean</a:t>
            </a:r>
            <a:r>
              <a:rPr lang="nl-BE" dirty="0" smtClean="0">
                <a:latin typeface="+mj-lt"/>
              </a:rPr>
              <a:t> Field</a:t>
            </a:r>
            <a:endParaRPr lang="nl-BE" dirty="0">
              <a:latin typeface="+mj-lt"/>
            </a:endParaRPr>
          </a:p>
        </p:txBody>
      </p:sp>
      <p:sp>
        <p:nvSpPr>
          <p:cNvPr id="21" name="Date Placeholder 3"/>
          <p:cNvSpPr>
            <a:spLocks noGrp="1"/>
          </p:cNvSpPr>
          <p:nvPr>
            <p:ph type="dt" sz="half" idx="10"/>
          </p:nvPr>
        </p:nvSpPr>
        <p:spPr>
          <a:xfrm>
            <a:off x="539551" y="6557275"/>
            <a:ext cx="1135933" cy="288000"/>
          </a:xfrm>
        </p:spPr>
        <p:txBody>
          <a:bodyPr/>
          <a:lstStyle/>
          <a:p>
            <a:r>
              <a:rPr lang="nl-BE" dirty="0" smtClean="0">
                <a:solidFill>
                  <a:schemeClr val="bg1"/>
                </a:solidFill>
              </a:rPr>
              <a:t>2nd of </a:t>
            </a:r>
            <a:r>
              <a:rPr lang="nl-BE" dirty="0" err="1" smtClean="0">
                <a:solidFill>
                  <a:schemeClr val="bg1"/>
                </a:solidFill>
              </a:rPr>
              <a:t>June</a:t>
            </a:r>
            <a:r>
              <a:rPr lang="nl-BE" dirty="0" smtClean="0">
                <a:solidFill>
                  <a:schemeClr val="bg1"/>
                </a:solidFill>
              </a:rPr>
              <a:t> 2014</a:t>
            </a:r>
            <a:endParaRPr lang="nl-BE" dirty="0">
              <a:solidFill>
                <a:schemeClr val="bg1"/>
              </a:solidFill>
            </a:endParaRPr>
          </a:p>
        </p:txBody>
      </p:sp>
      <p:sp>
        <p:nvSpPr>
          <p:cNvPr id="2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283968" y="6557275"/>
            <a:ext cx="288032" cy="288000"/>
          </a:xfrm>
        </p:spPr>
        <p:txBody>
          <a:bodyPr/>
          <a:lstStyle/>
          <a:p>
            <a:fld id="{F35D8031-C8E5-48F8-A3B6-81643B27A3AF}" type="slidenum">
              <a:rPr lang="nl-BE" smtClean="0">
                <a:solidFill>
                  <a:schemeClr val="bg1"/>
                </a:solidFill>
              </a:rPr>
              <a:pPr/>
              <a:t>5</a:t>
            </a:fld>
            <a:endParaRPr lang="nl-BE" dirty="0">
              <a:solidFill>
                <a:schemeClr val="bg1"/>
              </a:solidFill>
            </a:endParaRPr>
          </a:p>
        </p:txBody>
      </p:sp>
      <p:sp>
        <p:nvSpPr>
          <p:cNvPr id="2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340822" y="6557275"/>
            <a:ext cx="1277808" cy="288000"/>
          </a:xfrm>
        </p:spPr>
        <p:txBody>
          <a:bodyPr/>
          <a:lstStyle/>
          <a:p>
            <a:r>
              <a:rPr lang="nl-BE" dirty="0" smtClean="0">
                <a:solidFill>
                  <a:schemeClr val="bg1"/>
                </a:solidFill>
              </a:rPr>
              <a:t>ARIS 2014, Tokyo</a:t>
            </a:r>
            <a:endParaRPr lang="nl-BE" dirty="0">
              <a:solidFill>
                <a:schemeClr val="bg1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942659" y="3570593"/>
            <a:ext cx="216000" cy="11520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5" name="Oval 34"/>
          <p:cNvSpPr/>
          <p:nvPr/>
        </p:nvSpPr>
        <p:spPr>
          <a:xfrm>
            <a:off x="2072986" y="4091886"/>
            <a:ext cx="216000" cy="6840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6" name="Oval 35"/>
          <p:cNvSpPr/>
          <p:nvPr/>
        </p:nvSpPr>
        <p:spPr>
          <a:xfrm>
            <a:off x="848874" y="4236077"/>
            <a:ext cx="180000" cy="745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7" name="Oval 36"/>
          <p:cNvSpPr/>
          <p:nvPr/>
        </p:nvSpPr>
        <p:spPr>
          <a:xfrm>
            <a:off x="1958470" y="5045075"/>
            <a:ext cx="216000" cy="3600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8" name="Rectangle 37"/>
          <p:cNvSpPr/>
          <p:nvPr/>
        </p:nvSpPr>
        <p:spPr>
          <a:xfrm>
            <a:off x="35496" y="1412775"/>
            <a:ext cx="3017781" cy="7920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nl-BE" dirty="0" err="1" smtClean="0">
                <a:solidFill>
                  <a:srgbClr val="00B050"/>
                </a:solidFill>
              </a:rPr>
              <a:t>Lifetime</a:t>
            </a:r>
            <a:r>
              <a:rPr lang="nl-BE" dirty="0" smtClean="0">
                <a:solidFill>
                  <a:srgbClr val="00B050"/>
                </a:solidFill>
              </a:rPr>
              <a:t> </a:t>
            </a:r>
            <a:r>
              <a:rPr lang="nl-BE" dirty="0" err="1" smtClean="0">
                <a:solidFill>
                  <a:srgbClr val="00B050"/>
                </a:solidFill>
              </a:rPr>
              <a:t>experiments</a:t>
            </a:r>
            <a:endParaRPr lang="nl-BE" dirty="0" smtClean="0">
              <a:solidFill>
                <a:srgbClr val="00B050"/>
              </a:solidFill>
            </a:endParaRPr>
          </a:p>
          <a:p>
            <a:pPr algn="r"/>
            <a:r>
              <a:rPr lang="nl-BE" sz="1100" i="1" baseline="30000" dirty="0" err="1" smtClean="0">
                <a:solidFill>
                  <a:srgbClr val="00B050"/>
                </a:solidFill>
              </a:rPr>
              <a:t>194</a:t>
            </a:r>
            <a:r>
              <a:rPr lang="nl-BE" sz="1100" i="1" dirty="0" err="1" smtClean="0">
                <a:solidFill>
                  <a:srgbClr val="00B050"/>
                </a:solidFill>
              </a:rPr>
              <a:t>Po</a:t>
            </a:r>
            <a:r>
              <a:rPr lang="nl-BE" sz="1100" i="1" dirty="0" smtClean="0">
                <a:solidFill>
                  <a:srgbClr val="00B050"/>
                </a:solidFill>
              </a:rPr>
              <a:t>: T. </a:t>
            </a:r>
            <a:r>
              <a:rPr lang="nl-BE" sz="1100" i="1" dirty="0" err="1" smtClean="0">
                <a:solidFill>
                  <a:srgbClr val="00B050"/>
                </a:solidFill>
              </a:rPr>
              <a:t>Grahn</a:t>
            </a:r>
            <a:r>
              <a:rPr lang="nl-BE" sz="1100" i="1" dirty="0" smtClean="0">
                <a:solidFill>
                  <a:srgbClr val="00B050"/>
                </a:solidFill>
              </a:rPr>
              <a:t> et al </a:t>
            </a:r>
            <a:r>
              <a:rPr lang="nl-BE" sz="1100" i="1" dirty="0" err="1" smtClean="0">
                <a:solidFill>
                  <a:srgbClr val="00B050"/>
                </a:solidFill>
              </a:rPr>
              <a:t>PRL</a:t>
            </a:r>
            <a:r>
              <a:rPr lang="nl-BE" sz="1100" i="1" dirty="0" smtClean="0">
                <a:solidFill>
                  <a:srgbClr val="00B050"/>
                </a:solidFill>
              </a:rPr>
              <a:t> 97, 062501 (2006)</a:t>
            </a:r>
          </a:p>
          <a:p>
            <a:pPr algn="r"/>
            <a:r>
              <a:rPr lang="nl-BE" sz="1100" i="1" baseline="30000" dirty="0" err="1" smtClean="0">
                <a:solidFill>
                  <a:srgbClr val="00B050"/>
                </a:solidFill>
              </a:rPr>
              <a:t>196</a:t>
            </a:r>
            <a:r>
              <a:rPr lang="nl-BE" sz="1100" i="1" dirty="0" err="1" smtClean="0">
                <a:solidFill>
                  <a:srgbClr val="00B050"/>
                </a:solidFill>
              </a:rPr>
              <a:t>Po</a:t>
            </a:r>
            <a:r>
              <a:rPr lang="nl-BE" sz="1100" i="1" dirty="0" smtClean="0">
                <a:solidFill>
                  <a:srgbClr val="00B050"/>
                </a:solidFill>
              </a:rPr>
              <a:t>: T. </a:t>
            </a:r>
            <a:r>
              <a:rPr lang="nl-BE" sz="1100" i="1" dirty="0" err="1" smtClean="0">
                <a:solidFill>
                  <a:srgbClr val="00B050"/>
                </a:solidFill>
              </a:rPr>
              <a:t>Grahn</a:t>
            </a:r>
            <a:r>
              <a:rPr lang="nl-BE" sz="1100" i="1" dirty="0" smtClean="0">
                <a:solidFill>
                  <a:srgbClr val="00B050"/>
                </a:solidFill>
              </a:rPr>
              <a:t> et al </a:t>
            </a:r>
            <a:r>
              <a:rPr lang="nl-BE" sz="1100" i="1" dirty="0" err="1" smtClean="0">
                <a:solidFill>
                  <a:srgbClr val="00B050"/>
                </a:solidFill>
              </a:rPr>
              <a:t>PRC</a:t>
            </a:r>
            <a:r>
              <a:rPr lang="nl-BE" sz="1100" i="1" dirty="0" smtClean="0">
                <a:solidFill>
                  <a:srgbClr val="00B050"/>
                </a:solidFill>
              </a:rPr>
              <a:t> 80, 014323 (2009</a:t>
            </a:r>
            <a:r>
              <a:rPr lang="nl-BE" sz="1100" dirty="0" smtClean="0">
                <a:solidFill>
                  <a:srgbClr val="00B050"/>
                </a:solidFill>
              </a:rPr>
              <a:t>)</a:t>
            </a:r>
            <a:endParaRPr lang="nl-BE" sz="1100" dirty="0">
              <a:solidFill>
                <a:srgbClr val="00B05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-4236" y="-27384"/>
            <a:ext cx="14798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200" dirty="0" smtClean="0"/>
              <a:t>Shape </a:t>
            </a:r>
            <a:r>
              <a:rPr lang="nl-BE" sz="1200" dirty="0" err="1" smtClean="0"/>
              <a:t>coexistence</a:t>
            </a:r>
            <a:endParaRPr lang="nl-BE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2118257" y="-27384"/>
            <a:ext cx="18758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200" dirty="0" err="1" smtClean="0"/>
              <a:t>Miniball</a:t>
            </a:r>
            <a:r>
              <a:rPr lang="nl-BE" sz="1200" dirty="0" smtClean="0"/>
              <a:t> @ REX-ISOLDE</a:t>
            </a:r>
            <a:endParaRPr lang="nl-BE" sz="1200" dirty="0"/>
          </a:p>
        </p:txBody>
      </p:sp>
      <p:sp>
        <p:nvSpPr>
          <p:cNvPr id="23" name="TextBox 22"/>
          <p:cNvSpPr txBox="1"/>
          <p:nvPr/>
        </p:nvSpPr>
        <p:spPr>
          <a:xfrm>
            <a:off x="8445664" y="-27384"/>
            <a:ext cx="7136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200" dirty="0" smtClean="0"/>
              <a:t>Outlook</a:t>
            </a:r>
            <a:endParaRPr lang="nl-BE" sz="1200" dirty="0"/>
          </a:p>
        </p:txBody>
      </p:sp>
      <p:sp>
        <p:nvSpPr>
          <p:cNvPr id="31" name="TextBox 30"/>
          <p:cNvSpPr txBox="1"/>
          <p:nvPr/>
        </p:nvSpPr>
        <p:spPr>
          <a:xfrm>
            <a:off x="4636693" y="-27384"/>
            <a:ext cx="12538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200" b="1" dirty="0" smtClean="0"/>
              <a:t>Z = 84:</a:t>
            </a:r>
            <a:r>
              <a:rPr lang="nl-BE" sz="1200" b="1" baseline="30000" dirty="0" smtClean="0"/>
              <a:t>196-202</a:t>
            </a:r>
            <a:r>
              <a:rPr lang="nl-BE" sz="1200" b="1" dirty="0" smtClean="0"/>
              <a:t>Po</a:t>
            </a:r>
            <a:endParaRPr lang="nl-BE" sz="12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6515530" y="-27384"/>
            <a:ext cx="12875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200" dirty="0" smtClean="0"/>
              <a:t>Z = 80: </a:t>
            </a:r>
            <a:r>
              <a:rPr lang="nl-BE" sz="1200" baseline="30000" dirty="0" smtClean="0"/>
              <a:t>182-188</a:t>
            </a:r>
            <a:r>
              <a:rPr lang="nl-BE" sz="1200" dirty="0" smtClean="0"/>
              <a:t>Hg</a:t>
            </a:r>
            <a:endParaRPr lang="nl-BE" sz="1200" dirty="0"/>
          </a:p>
        </p:txBody>
      </p:sp>
      <p:sp>
        <p:nvSpPr>
          <p:cNvPr id="33" name="Tekstvak 15"/>
          <p:cNvSpPr txBox="1"/>
          <p:nvPr/>
        </p:nvSpPr>
        <p:spPr>
          <a:xfrm>
            <a:off x="-4237" y="6114562"/>
            <a:ext cx="414418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100" i="1" dirty="0" err="1" smtClean="0"/>
              <a:t>J.M</a:t>
            </a:r>
            <a:r>
              <a:rPr lang="nl-BE" sz="1100" i="1" dirty="0" smtClean="0"/>
              <a:t>. </a:t>
            </a:r>
            <a:r>
              <a:rPr lang="nl-BE" sz="1100" i="1" dirty="0" err="1" smtClean="0"/>
              <a:t>Yao</a:t>
            </a:r>
            <a:r>
              <a:rPr lang="nl-BE" sz="1100" i="1" dirty="0" smtClean="0"/>
              <a:t>, M. Bender, P.-H. </a:t>
            </a:r>
            <a:r>
              <a:rPr lang="nl-BE" sz="1100" i="1" dirty="0" err="1" smtClean="0"/>
              <a:t>Heenen</a:t>
            </a:r>
            <a:r>
              <a:rPr lang="nl-BE" sz="1100" i="1" dirty="0" smtClean="0"/>
              <a:t> </a:t>
            </a:r>
            <a:r>
              <a:rPr lang="nl-BE" sz="1100" i="1" dirty="0" err="1" smtClean="0"/>
              <a:t>PRC</a:t>
            </a:r>
            <a:r>
              <a:rPr lang="nl-BE" sz="1100" i="1" dirty="0" smtClean="0"/>
              <a:t> 87, 034322 (2013)</a:t>
            </a:r>
            <a:endParaRPr lang="nl-BE" sz="1100" i="1" dirty="0"/>
          </a:p>
        </p:txBody>
      </p:sp>
      <p:pic>
        <p:nvPicPr>
          <p:cNvPr id="1028" name="Picture 4" descr="C:\Users\MyStuff\Documents\Conferences&amp;Workshops\ARIS 2014\syst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4237" y="2243001"/>
            <a:ext cx="5992381" cy="4111905"/>
          </a:xfrm>
          <a:prstGeom prst="rect">
            <a:avLst/>
          </a:prstGeom>
          <a:noFill/>
        </p:spPr>
      </p:pic>
      <p:pic>
        <p:nvPicPr>
          <p:cNvPr id="1029" name="Picture 5" descr="C:\Users\MyStuff\Documents\Conferences&amp;Workshops\ARIS 2014\q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52069" y="1077112"/>
            <a:ext cx="4877143" cy="3360000"/>
          </a:xfrm>
          <a:prstGeom prst="rect">
            <a:avLst/>
          </a:prstGeom>
          <a:noFill/>
        </p:spPr>
      </p:pic>
      <p:cxnSp>
        <p:nvCxnSpPr>
          <p:cNvPr id="4" name="Straight Connector 3"/>
          <p:cNvCxnSpPr/>
          <p:nvPr/>
        </p:nvCxnSpPr>
        <p:spPr>
          <a:xfrm>
            <a:off x="4642990" y="2943994"/>
            <a:ext cx="4446000" cy="0"/>
          </a:xfrm>
          <a:prstGeom prst="line">
            <a:avLst/>
          </a:prstGeom>
          <a:ln w="19050">
            <a:solidFill>
              <a:srgbClr val="0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3654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37" grpId="0" animBg="1"/>
      <p:bldP spid="3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P:\linux\levelschemes\198Po_withBMF_BE2.png"/>
          <p:cNvPicPr>
            <a:picLocks noChangeAspect="1" noChangeArrowheads="1"/>
          </p:cNvPicPr>
          <p:nvPr/>
        </p:nvPicPr>
        <p:blipFill>
          <a:blip r:embed="rId3" cstate="print"/>
          <a:srcRect l="18870" t="39006" r="11926" b="14679"/>
          <a:stretch>
            <a:fillRect/>
          </a:stretch>
        </p:blipFill>
        <p:spPr bwMode="auto">
          <a:xfrm>
            <a:off x="-75145" y="1156643"/>
            <a:ext cx="9294291" cy="4665131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01771" y="180000"/>
            <a:ext cx="8856536" cy="900000"/>
          </a:xfrm>
        </p:spPr>
        <p:txBody>
          <a:bodyPr>
            <a:normAutofit/>
          </a:bodyPr>
          <a:lstStyle/>
          <a:p>
            <a:r>
              <a:rPr lang="nl-BE" dirty="0" err="1" smtClean="0">
                <a:latin typeface="+mj-lt"/>
              </a:rPr>
              <a:t>Comparison</a:t>
            </a:r>
            <a:r>
              <a:rPr lang="nl-BE" dirty="0" smtClean="0">
                <a:latin typeface="+mj-lt"/>
              </a:rPr>
              <a:t> </a:t>
            </a:r>
            <a:r>
              <a:rPr lang="nl-BE" dirty="0" err="1" smtClean="0">
                <a:latin typeface="+mj-lt"/>
              </a:rPr>
              <a:t>with</a:t>
            </a:r>
            <a:r>
              <a:rPr lang="nl-BE" dirty="0" smtClean="0">
                <a:latin typeface="+mj-lt"/>
              </a:rPr>
              <a:t> </a:t>
            </a:r>
            <a:r>
              <a:rPr lang="nl-BE" dirty="0" err="1" smtClean="0">
                <a:latin typeface="+mj-lt"/>
              </a:rPr>
              <a:t>Beyond</a:t>
            </a:r>
            <a:r>
              <a:rPr lang="nl-BE" dirty="0" smtClean="0">
                <a:latin typeface="+mj-lt"/>
              </a:rPr>
              <a:t> </a:t>
            </a:r>
            <a:r>
              <a:rPr lang="nl-BE" dirty="0" err="1" smtClean="0">
                <a:latin typeface="+mj-lt"/>
              </a:rPr>
              <a:t>Mean</a:t>
            </a:r>
            <a:r>
              <a:rPr lang="nl-BE" dirty="0" smtClean="0">
                <a:latin typeface="+mj-lt"/>
              </a:rPr>
              <a:t> Field:</a:t>
            </a:r>
            <a:r>
              <a:rPr lang="nl-BE" baseline="30000" dirty="0" smtClean="0">
                <a:latin typeface="+mj-lt"/>
              </a:rPr>
              <a:t>198</a:t>
            </a:r>
            <a:r>
              <a:rPr lang="nl-BE" dirty="0" smtClean="0">
                <a:latin typeface="+mj-lt"/>
              </a:rPr>
              <a:t>Po</a:t>
            </a:r>
            <a:endParaRPr lang="nl-BE" dirty="0">
              <a:latin typeface="+mj-lt"/>
            </a:endParaRPr>
          </a:p>
        </p:txBody>
      </p:sp>
      <p:sp>
        <p:nvSpPr>
          <p:cNvPr id="21" name="Date Placeholder 3"/>
          <p:cNvSpPr>
            <a:spLocks noGrp="1"/>
          </p:cNvSpPr>
          <p:nvPr>
            <p:ph type="dt" sz="half" idx="10"/>
          </p:nvPr>
        </p:nvSpPr>
        <p:spPr>
          <a:xfrm>
            <a:off x="539551" y="6557275"/>
            <a:ext cx="1135933" cy="288000"/>
          </a:xfrm>
        </p:spPr>
        <p:txBody>
          <a:bodyPr/>
          <a:lstStyle/>
          <a:p>
            <a:r>
              <a:rPr lang="nl-BE" dirty="0" smtClean="0">
                <a:solidFill>
                  <a:schemeClr val="bg1"/>
                </a:solidFill>
              </a:rPr>
              <a:t>2nd of </a:t>
            </a:r>
            <a:r>
              <a:rPr lang="nl-BE" dirty="0" err="1" smtClean="0">
                <a:solidFill>
                  <a:schemeClr val="bg1"/>
                </a:solidFill>
              </a:rPr>
              <a:t>June</a:t>
            </a:r>
            <a:r>
              <a:rPr lang="nl-BE" dirty="0" smtClean="0">
                <a:solidFill>
                  <a:schemeClr val="bg1"/>
                </a:solidFill>
              </a:rPr>
              <a:t> 2014</a:t>
            </a:r>
            <a:endParaRPr lang="nl-BE" dirty="0">
              <a:solidFill>
                <a:schemeClr val="bg1"/>
              </a:solidFill>
            </a:endParaRPr>
          </a:p>
        </p:txBody>
      </p:sp>
      <p:sp>
        <p:nvSpPr>
          <p:cNvPr id="2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283968" y="6557275"/>
            <a:ext cx="288032" cy="288000"/>
          </a:xfrm>
        </p:spPr>
        <p:txBody>
          <a:bodyPr/>
          <a:lstStyle/>
          <a:p>
            <a:fld id="{F35D8031-C8E5-48F8-A3B6-81643B27A3AF}" type="slidenum">
              <a:rPr lang="nl-BE" smtClean="0">
                <a:solidFill>
                  <a:schemeClr val="bg1"/>
                </a:solidFill>
              </a:rPr>
              <a:pPr/>
              <a:t>6</a:t>
            </a:fld>
            <a:endParaRPr lang="nl-BE" dirty="0">
              <a:solidFill>
                <a:schemeClr val="bg1"/>
              </a:solidFill>
            </a:endParaRPr>
          </a:p>
        </p:txBody>
      </p:sp>
      <p:sp>
        <p:nvSpPr>
          <p:cNvPr id="2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340822" y="6557275"/>
            <a:ext cx="1277808" cy="288000"/>
          </a:xfrm>
        </p:spPr>
        <p:txBody>
          <a:bodyPr/>
          <a:lstStyle/>
          <a:p>
            <a:r>
              <a:rPr lang="nl-BE" dirty="0" smtClean="0">
                <a:solidFill>
                  <a:schemeClr val="bg1"/>
                </a:solidFill>
              </a:rPr>
              <a:t>ARIS 2014, Tokyo</a:t>
            </a:r>
            <a:endParaRPr lang="nl-BE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12797" y="6011996"/>
            <a:ext cx="13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>
                <a:solidFill>
                  <a:srgbClr val="000000"/>
                </a:solidFill>
              </a:rPr>
              <a:t>Experiment</a:t>
            </a:r>
            <a:endParaRPr lang="nl-BE" dirty="0">
              <a:solidFill>
                <a:srgbClr val="0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45474" y="6011996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>
                <a:solidFill>
                  <a:srgbClr val="000000"/>
                </a:solidFill>
              </a:rPr>
              <a:t>BMF</a:t>
            </a:r>
            <a:endParaRPr lang="nl-BE" dirty="0">
              <a:solidFill>
                <a:srgbClr val="0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0277" y="4917479"/>
            <a:ext cx="635110" cy="323165"/>
          </a:xfrm>
          <a:prstGeom prst="rect">
            <a:avLst/>
          </a:prstGeom>
          <a:solidFill>
            <a:schemeClr val="bg2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nl-BE" sz="15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39(9)</a:t>
            </a:r>
            <a:endParaRPr lang="nl-BE" sz="15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75209" y="3706399"/>
            <a:ext cx="891591" cy="323165"/>
          </a:xfrm>
          <a:prstGeom prst="rect">
            <a:avLst/>
          </a:prstGeom>
          <a:solidFill>
            <a:schemeClr val="bg2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nl-BE" sz="15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180(50)</a:t>
            </a:r>
            <a:endParaRPr lang="nl-BE" sz="15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346841" y="4748202"/>
            <a:ext cx="688009" cy="323165"/>
          </a:xfrm>
          <a:prstGeom prst="rect">
            <a:avLst/>
          </a:prstGeom>
          <a:solidFill>
            <a:schemeClr val="bg2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nl-BE" sz="15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1.8(6)</a:t>
            </a:r>
            <a:endParaRPr lang="nl-BE" sz="15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54343" y="4085062"/>
            <a:ext cx="957313" cy="323165"/>
          </a:xfrm>
          <a:prstGeom prst="rect">
            <a:avLst/>
          </a:prstGeom>
          <a:solidFill>
            <a:schemeClr val="bg2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nl-BE" sz="15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300(300)</a:t>
            </a:r>
            <a:endParaRPr lang="nl-BE" sz="15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315506" y="3746508"/>
            <a:ext cx="957313" cy="323165"/>
          </a:xfrm>
          <a:prstGeom prst="rect">
            <a:avLst/>
          </a:prstGeom>
          <a:solidFill>
            <a:schemeClr val="bg2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nl-BE" sz="15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230(130)</a:t>
            </a:r>
            <a:endParaRPr lang="nl-BE" sz="15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833076" y="3594502"/>
            <a:ext cx="738000" cy="324000"/>
          </a:xfrm>
          <a:prstGeom prst="rect">
            <a:avLst/>
          </a:prstGeom>
          <a:solidFill>
            <a:schemeClr val="bg2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nl-BE" sz="15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70(90)</a:t>
            </a:r>
            <a:endParaRPr lang="nl-BE" sz="15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903379" y="4372773"/>
            <a:ext cx="399468" cy="323165"/>
          </a:xfrm>
          <a:prstGeom prst="rect">
            <a:avLst/>
          </a:prstGeom>
          <a:solidFill>
            <a:schemeClr val="bg2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nl-BE" sz="15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25</a:t>
            </a:r>
            <a:endParaRPr lang="nl-BE" sz="15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909166" y="2276872"/>
            <a:ext cx="399468" cy="323165"/>
          </a:xfrm>
          <a:prstGeom prst="rect">
            <a:avLst/>
          </a:prstGeom>
          <a:solidFill>
            <a:schemeClr val="bg2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nl-BE" sz="15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90</a:t>
            </a:r>
            <a:endParaRPr lang="nl-BE" sz="15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094703" y="2327614"/>
            <a:ext cx="399468" cy="323165"/>
          </a:xfrm>
          <a:prstGeom prst="rect">
            <a:avLst/>
          </a:prstGeom>
          <a:solidFill>
            <a:schemeClr val="bg2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nl-BE" sz="15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53</a:t>
            </a:r>
            <a:endParaRPr lang="nl-BE" sz="15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990981" y="4314582"/>
            <a:ext cx="292068" cy="323165"/>
          </a:xfrm>
          <a:prstGeom prst="rect">
            <a:avLst/>
          </a:prstGeom>
          <a:solidFill>
            <a:schemeClr val="bg2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nl-BE" sz="15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</a:t>
            </a:r>
            <a:endParaRPr lang="nl-BE" sz="15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997398" y="2698287"/>
            <a:ext cx="399468" cy="323165"/>
          </a:xfrm>
          <a:prstGeom prst="rect">
            <a:avLst/>
          </a:prstGeom>
          <a:solidFill>
            <a:schemeClr val="bg2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nl-BE" sz="15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37</a:t>
            </a:r>
            <a:endParaRPr lang="nl-BE" sz="15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512087" y="1986417"/>
            <a:ext cx="399468" cy="323165"/>
          </a:xfrm>
          <a:prstGeom prst="rect">
            <a:avLst/>
          </a:prstGeom>
          <a:solidFill>
            <a:schemeClr val="bg2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nl-BE" sz="15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63</a:t>
            </a:r>
            <a:endParaRPr lang="nl-BE" sz="15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16256" y="1907540"/>
            <a:ext cx="2027158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nl-BE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B(E2) down [</a:t>
            </a:r>
            <a:r>
              <a:rPr lang="nl-BE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Wu</a:t>
            </a:r>
            <a:r>
              <a:rPr lang="nl-BE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]</a:t>
            </a:r>
            <a:endParaRPr lang="nl-BE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248958" y="2204864"/>
            <a:ext cx="1611074" cy="74458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0" name="TextBox 39"/>
          <p:cNvSpPr txBox="1"/>
          <p:nvPr/>
        </p:nvSpPr>
        <p:spPr>
          <a:xfrm>
            <a:off x="-4236" y="-27384"/>
            <a:ext cx="14798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200" dirty="0" smtClean="0"/>
              <a:t>Shape </a:t>
            </a:r>
            <a:r>
              <a:rPr lang="nl-BE" sz="1200" dirty="0" err="1" smtClean="0"/>
              <a:t>coexistence</a:t>
            </a:r>
            <a:endParaRPr lang="nl-BE" sz="1200" dirty="0"/>
          </a:p>
        </p:txBody>
      </p:sp>
      <p:sp>
        <p:nvSpPr>
          <p:cNvPr id="41" name="TextBox 40"/>
          <p:cNvSpPr txBox="1"/>
          <p:nvPr/>
        </p:nvSpPr>
        <p:spPr>
          <a:xfrm>
            <a:off x="2118257" y="-27384"/>
            <a:ext cx="18758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200" dirty="0" err="1" smtClean="0"/>
              <a:t>Miniball</a:t>
            </a:r>
            <a:r>
              <a:rPr lang="nl-BE" sz="1200" dirty="0" smtClean="0"/>
              <a:t> @ REX-ISOLDE</a:t>
            </a:r>
            <a:endParaRPr lang="nl-BE" sz="1200" dirty="0"/>
          </a:p>
        </p:txBody>
      </p:sp>
      <p:sp>
        <p:nvSpPr>
          <p:cNvPr id="42" name="TextBox 41"/>
          <p:cNvSpPr txBox="1"/>
          <p:nvPr/>
        </p:nvSpPr>
        <p:spPr>
          <a:xfrm>
            <a:off x="8445664" y="-27384"/>
            <a:ext cx="7136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200" dirty="0" smtClean="0"/>
              <a:t>Outlook</a:t>
            </a:r>
            <a:endParaRPr lang="nl-BE" sz="1200" dirty="0"/>
          </a:p>
        </p:txBody>
      </p:sp>
      <p:sp>
        <p:nvSpPr>
          <p:cNvPr id="43" name="TextBox 42"/>
          <p:cNvSpPr txBox="1"/>
          <p:nvPr/>
        </p:nvSpPr>
        <p:spPr>
          <a:xfrm>
            <a:off x="4636693" y="-27384"/>
            <a:ext cx="12538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200" b="1" dirty="0" smtClean="0"/>
              <a:t>Z = 84:</a:t>
            </a:r>
            <a:r>
              <a:rPr lang="nl-BE" sz="1200" b="1" baseline="30000" dirty="0" smtClean="0"/>
              <a:t>196-202</a:t>
            </a:r>
            <a:r>
              <a:rPr lang="nl-BE" sz="1200" b="1" dirty="0" smtClean="0"/>
              <a:t>Po</a:t>
            </a:r>
            <a:endParaRPr lang="nl-BE" sz="1200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6515530" y="-27384"/>
            <a:ext cx="12875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200" dirty="0" smtClean="0"/>
              <a:t>Z = 80: </a:t>
            </a:r>
            <a:r>
              <a:rPr lang="nl-BE" sz="1200" baseline="30000" dirty="0" smtClean="0"/>
              <a:t>182-188</a:t>
            </a:r>
            <a:r>
              <a:rPr lang="nl-BE" sz="1200" dirty="0" smtClean="0"/>
              <a:t>Hg</a:t>
            </a:r>
            <a:endParaRPr lang="nl-BE" sz="1200" dirty="0"/>
          </a:p>
        </p:txBody>
      </p:sp>
      <p:sp>
        <p:nvSpPr>
          <p:cNvPr id="45" name="Tekstvak 15"/>
          <p:cNvSpPr txBox="1"/>
          <p:nvPr/>
        </p:nvSpPr>
        <p:spPr>
          <a:xfrm>
            <a:off x="67771" y="1439198"/>
            <a:ext cx="414418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100" i="1" dirty="0" err="1" smtClean="0"/>
              <a:t>J.M</a:t>
            </a:r>
            <a:r>
              <a:rPr lang="nl-BE" sz="1100" i="1" dirty="0" smtClean="0"/>
              <a:t>. </a:t>
            </a:r>
            <a:r>
              <a:rPr lang="nl-BE" sz="1100" i="1" dirty="0" err="1" smtClean="0"/>
              <a:t>Yao</a:t>
            </a:r>
            <a:r>
              <a:rPr lang="nl-BE" sz="1100" i="1" dirty="0" smtClean="0"/>
              <a:t>, M. Bender, P.-H. </a:t>
            </a:r>
            <a:r>
              <a:rPr lang="nl-BE" sz="1100" i="1" dirty="0" err="1" smtClean="0"/>
              <a:t>Heenen</a:t>
            </a:r>
            <a:r>
              <a:rPr lang="nl-BE" sz="1100" i="1" dirty="0" smtClean="0"/>
              <a:t> </a:t>
            </a:r>
            <a:r>
              <a:rPr lang="nl-BE" sz="1100" i="1" dirty="0" err="1" smtClean="0"/>
              <a:t>PRC</a:t>
            </a:r>
            <a:r>
              <a:rPr lang="nl-BE" sz="1100" i="1" dirty="0" smtClean="0"/>
              <a:t> 87, 034322 (2013)</a:t>
            </a:r>
            <a:endParaRPr lang="nl-BE" sz="1100" i="1" dirty="0"/>
          </a:p>
        </p:txBody>
      </p:sp>
    </p:spTree>
    <p:extLst>
      <p:ext uri="{BB962C8B-B14F-4D97-AF65-F5344CB8AC3E}">
        <p14:creationId xmlns:p14="http://schemas.microsoft.com/office/powerpoint/2010/main" val="3753654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3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Z = 80: </a:t>
            </a:r>
            <a:r>
              <a:rPr lang="nl-BE" baseline="30000" dirty="0" smtClean="0"/>
              <a:t>182-188</a:t>
            </a:r>
            <a:r>
              <a:rPr lang="nl-BE" dirty="0" smtClean="0"/>
              <a:t>Hg</a:t>
            </a:r>
            <a:endParaRPr lang="nl-BE" dirty="0"/>
          </a:p>
        </p:txBody>
      </p:sp>
      <p:grpSp>
        <p:nvGrpSpPr>
          <p:cNvPr id="53" name="Group 52"/>
          <p:cNvGrpSpPr/>
          <p:nvPr/>
        </p:nvGrpSpPr>
        <p:grpSpPr>
          <a:xfrm>
            <a:off x="7713" y="1126293"/>
            <a:ext cx="9412191" cy="1942667"/>
            <a:chOff x="7713" y="1052736"/>
            <a:chExt cx="9412191" cy="1942667"/>
          </a:xfrm>
        </p:grpSpPr>
        <p:pic>
          <p:nvPicPr>
            <p:cNvPr id="4098" name="Picture 2" descr="C:\Users\MyStuff\Documents\Conferences&amp;Workshops\BriX Workshop 2014\hg_levels.pn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713" y="1052736"/>
              <a:ext cx="9412191" cy="1942667"/>
            </a:xfrm>
            <a:prstGeom prst="rect">
              <a:avLst/>
            </a:prstGeom>
            <a:noFill/>
          </p:spPr>
        </p:pic>
        <p:sp>
          <p:nvSpPr>
            <p:cNvPr id="41" name="Rectangle 40"/>
            <p:cNvSpPr/>
            <p:nvPr/>
          </p:nvSpPr>
          <p:spPr>
            <a:xfrm>
              <a:off x="251520" y="1946016"/>
              <a:ext cx="576064" cy="216024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703024" y="2387792"/>
              <a:ext cx="576064" cy="216024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1259632" y="1628800"/>
              <a:ext cx="576064" cy="216024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2678824" y="1936288"/>
              <a:ext cx="576064" cy="216024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3182880" y="2397520"/>
              <a:ext cx="576064" cy="216024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3686936" y="1605432"/>
              <a:ext cx="576064" cy="216024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6453936" y="2401432"/>
              <a:ext cx="576064" cy="216024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6463664" y="2171768"/>
              <a:ext cx="576064" cy="216024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6927296" y="1484784"/>
              <a:ext cx="576064" cy="216024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8820472" y="2397642"/>
              <a:ext cx="576064" cy="216024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BE" dirty="0" smtClean="0"/>
                <a:t>0</a:t>
              </a:r>
              <a:endParaRPr lang="nl-BE" dirty="0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8801408" y="1903192"/>
              <a:ext cx="576064" cy="216024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8781952" y="1181592"/>
              <a:ext cx="576064" cy="216024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</p:grpSp>
      <p:pic>
        <p:nvPicPr>
          <p:cNvPr id="4099" name="Picture 3" descr="C:\Users\MyStuff\Documents\Conferences&amp;Workshops\BriX Workshop 2014\me_h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67238" y="3068960"/>
            <a:ext cx="5409524" cy="3142858"/>
          </a:xfrm>
          <a:prstGeom prst="rect">
            <a:avLst/>
          </a:prstGeom>
          <a:noFill/>
        </p:spPr>
      </p:pic>
      <p:sp>
        <p:nvSpPr>
          <p:cNvPr id="27" name="Rectangle 26"/>
          <p:cNvSpPr/>
          <p:nvPr/>
        </p:nvSpPr>
        <p:spPr>
          <a:xfrm>
            <a:off x="-36512" y="6119718"/>
            <a:ext cx="255577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sz="1100" i="1" dirty="0" err="1" smtClean="0">
                <a:latin typeface="Arial" pitchFamily="34" charset="0"/>
                <a:cs typeface="Arial" pitchFamily="34" charset="0"/>
              </a:rPr>
              <a:t>N.Bree</a:t>
            </a:r>
            <a:r>
              <a:rPr lang="nl-BE" sz="1100" i="1" dirty="0" smtClean="0">
                <a:latin typeface="Arial" pitchFamily="34" charset="0"/>
                <a:cs typeface="Arial" pitchFamily="34" charset="0"/>
              </a:rPr>
              <a:t> et al, PRL 112, 162701 (2014) </a:t>
            </a:r>
            <a:endParaRPr lang="nl-BE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Date Placeholder 3"/>
          <p:cNvSpPr>
            <a:spLocks noGrp="1"/>
          </p:cNvSpPr>
          <p:nvPr>
            <p:ph type="dt" sz="half" idx="10"/>
          </p:nvPr>
        </p:nvSpPr>
        <p:spPr>
          <a:xfrm>
            <a:off x="539551" y="6557275"/>
            <a:ext cx="1135933" cy="288000"/>
          </a:xfrm>
        </p:spPr>
        <p:txBody>
          <a:bodyPr/>
          <a:lstStyle/>
          <a:p>
            <a:r>
              <a:rPr lang="nl-BE" dirty="0" smtClean="0">
                <a:solidFill>
                  <a:schemeClr val="bg1"/>
                </a:solidFill>
              </a:rPr>
              <a:t>2nd of </a:t>
            </a:r>
            <a:r>
              <a:rPr lang="nl-BE" dirty="0" err="1" smtClean="0">
                <a:solidFill>
                  <a:schemeClr val="bg1"/>
                </a:solidFill>
              </a:rPr>
              <a:t>June</a:t>
            </a:r>
            <a:r>
              <a:rPr lang="nl-BE" dirty="0" smtClean="0">
                <a:solidFill>
                  <a:schemeClr val="bg1"/>
                </a:solidFill>
              </a:rPr>
              <a:t> 2014</a:t>
            </a:r>
            <a:endParaRPr lang="nl-BE" dirty="0">
              <a:solidFill>
                <a:schemeClr val="bg1"/>
              </a:solidFill>
            </a:endParaRPr>
          </a:p>
        </p:txBody>
      </p:sp>
      <p:sp>
        <p:nvSpPr>
          <p:cNvPr id="3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283968" y="6557275"/>
            <a:ext cx="288032" cy="288000"/>
          </a:xfrm>
        </p:spPr>
        <p:txBody>
          <a:bodyPr/>
          <a:lstStyle/>
          <a:p>
            <a:fld id="{F35D8031-C8E5-48F8-A3B6-81643B27A3AF}" type="slidenum">
              <a:rPr lang="nl-BE" smtClean="0">
                <a:solidFill>
                  <a:schemeClr val="bg1"/>
                </a:solidFill>
              </a:rPr>
              <a:pPr/>
              <a:t>7</a:t>
            </a:fld>
            <a:endParaRPr lang="nl-BE" dirty="0">
              <a:solidFill>
                <a:schemeClr val="bg1"/>
              </a:solidFill>
            </a:endParaRPr>
          </a:p>
        </p:txBody>
      </p:sp>
      <p:sp>
        <p:nvSpPr>
          <p:cNvPr id="3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340822" y="6557275"/>
            <a:ext cx="1277808" cy="288000"/>
          </a:xfrm>
        </p:spPr>
        <p:txBody>
          <a:bodyPr/>
          <a:lstStyle/>
          <a:p>
            <a:r>
              <a:rPr lang="nl-BE" dirty="0" smtClean="0">
                <a:solidFill>
                  <a:schemeClr val="bg1"/>
                </a:solidFill>
              </a:rPr>
              <a:t>ARIS 2014, Tokyo</a:t>
            </a:r>
            <a:endParaRPr lang="nl-BE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-4236" y="-27384"/>
            <a:ext cx="14798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200" dirty="0" smtClean="0"/>
              <a:t>Shape </a:t>
            </a:r>
            <a:r>
              <a:rPr lang="nl-BE" sz="1200" dirty="0" err="1" smtClean="0"/>
              <a:t>coexistence</a:t>
            </a:r>
            <a:endParaRPr lang="nl-BE" sz="1200" dirty="0"/>
          </a:p>
        </p:txBody>
      </p:sp>
      <p:sp>
        <p:nvSpPr>
          <p:cNvPr id="29" name="TextBox 28"/>
          <p:cNvSpPr txBox="1"/>
          <p:nvPr/>
        </p:nvSpPr>
        <p:spPr>
          <a:xfrm>
            <a:off x="2118257" y="-27384"/>
            <a:ext cx="18758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200" dirty="0" err="1" smtClean="0"/>
              <a:t>Miniball</a:t>
            </a:r>
            <a:r>
              <a:rPr lang="nl-BE" sz="1200" dirty="0" smtClean="0"/>
              <a:t> @ REX-ISOLDE</a:t>
            </a:r>
            <a:endParaRPr lang="nl-BE" sz="1200" dirty="0"/>
          </a:p>
        </p:txBody>
      </p:sp>
      <p:sp>
        <p:nvSpPr>
          <p:cNvPr id="30" name="TextBox 29"/>
          <p:cNvSpPr txBox="1"/>
          <p:nvPr/>
        </p:nvSpPr>
        <p:spPr>
          <a:xfrm>
            <a:off x="8445664" y="-27384"/>
            <a:ext cx="7136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200" dirty="0" smtClean="0"/>
              <a:t>Outlook</a:t>
            </a:r>
            <a:endParaRPr lang="nl-BE" sz="1200" dirty="0"/>
          </a:p>
        </p:txBody>
      </p:sp>
      <p:sp>
        <p:nvSpPr>
          <p:cNvPr id="31" name="TextBox 30"/>
          <p:cNvSpPr txBox="1"/>
          <p:nvPr/>
        </p:nvSpPr>
        <p:spPr>
          <a:xfrm>
            <a:off x="4636693" y="-27384"/>
            <a:ext cx="12362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200" dirty="0" smtClean="0"/>
              <a:t>Z = 84:</a:t>
            </a:r>
            <a:r>
              <a:rPr lang="nl-BE" sz="1200" baseline="30000" dirty="0" smtClean="0"/>
              <a:t>196-202</a:t>
            </a:r>
            <a:r>
              <a:rPr lang="nl-BE" sz="1200" dirty="0" smtClean="0"/>
              <a:t>Po</a:t>
            </a:r>
            <a:endParaRPr lang="nl-BE" sz="1200" dirty="0"/>
          </a:p>
        </p:txBody>
      </p:sp>
      <p:sp>
        <p:nvSpPr>
          <p:cNvPr id="32" name="TextBox 31"/>
          <p:cNvSpPr txBox="1"/>
          <p:nvPr/>
        </p:nvSpPr>
        <p:spPr>
          <a:xfrm>
            <a:off x="6515530" y="-27384"/>
            <a:ext cx="13051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200" b="1" dirty="0" smtClean="0"/>
              <a:t>Z = 80: </a:t>
            </a:r>
            <a:r>
              <a:rPr lang="nl-BE" sz="1200" b="1" baseline="30000" dirty="0" smtClean="0"/>
              <a:t>182-188</a:t>
            </a:r>
            <a:r>
              <a:rPr lang="nl-BE" sz="1200" b="1" dirty="0" smtClean="0"/>
              <a:t>Hg</a:t>
            </a:r>
            <a:endParaRPr lang="nl-BE" sz="1200" b="1" dirty="0"/>
          </a:p>
        </p:txBody>
      </p:sp>
      <p:sp>
        <p:nvSpPr>
          <p:cNvPr id="33" name="Rectangle 32"/>
          <p:cNvSpPr/>
          <p:nvPr/>
        </p:nvSpPr>
        <p:spPr>
          <a:xfrm>
            <a:off x="1877514" y="3562383"/>
            <a:ext cx="5409524" cy="2880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4" name="Rectangle 33"/>
          <p:cNvSpPr/>
          <p:nvPr/>
        </p:nvSpPr>
        <p:spPr>
          <a:xfrm>
            <a:off x="1877514" y="4981277"/>
            <a:ext cx="5409524" cy="2880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5" name="Rectangle 34"/>
          <p:cNvSpPr/>
          <p:nvPr/>
        </p:nvSpPr>
        <p:spPr>
          <a:xfrm>
            <a:off x="1877514" y="5536074"/>
            <a:ext cx="5409524" cy="58364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09166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8604000" cy="900000"/>
          </a:xfrm>
        </p:spPr>
        <p:txBody>
          <a:bodyPr>
            <a:normAutofit/>
          </a:bodyPr>
          <a:lstStyle/>
          <a:p>
            <a:r>
              <a:rPr lang="nl-BE" dirty="0" err="1" smtClean="0"/>
              <a:t>Interpretation</a:t>
            </a:r>
            <a:r>
              <a:rPr lang="nl-BE" dirty="0" smtClean="0"/>
              <a:t> </a:t>
            </a:r>
            <a:r>
              <a:rPr lang="nl-BE" dirty="0" err="1" smtClean="0"/>
              <a:t>with</a:t>
            </a:r>
            <a:r>
              <a:rPr lang="nl-BE" dirty="0" smtClean="0"/>
              <a:t> </a:t>
            </a:r>
            <a:r>
              <a:rPr lang="nl-BE" dirty="0" err="1" smtClean="0"/>
              <a:t>two-level</a:t>
            </a:r>
            <a:r>
              <a:rPr lang="nl-BE" dirty="0" smtClean="0"/>
              <a:t> </a:t>
            </a:r>
            <a:r>
              <a:rPr lang="nl-BE" dirty="0" err="1" smtClean="0"/>
              <a:t>mixing</a:t>
            </a:r>
            <a:r>
              <a:rPr lang="nl-BE" dirty="0" smtClean="0"/>
              <a:t> model</a:t>
            </a:r>
            <a:endParaRPr lang="nl-BE" dirty="0"/>
          </a:p>
        </p:txBody>
      </p:sp>
      <p:pic>
        <p:nvPicPr>
          <p:cNvPr id="5124" name="Picture 4" descr="C:\Users\MyStuff\Documents\Conferences&amp;Workshops\BriX Workshop 2014\hg_tlm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518" y="1268760"/>
            <a:ext cx="7044762" cy="5094762"/>
          </a:xfrm>
          <a:prstGeom prst="rect">
            <a:avLst/>
          </a:prstGeom>
          <a:noFill/>
        </p:spPr>
      </p:pic>
      <p:graphicFrame>
        <p:nvGraphicFramePr>
          <p:cNvPr id="34" name="Table 33"/>
          <p:cNvGraphicFramePr>
            <a:graphicFrameLocks noGrp="1"/>
          </p:cNvGraphicFramePr>
          <p:nvPr/>
        </p:nvGraphicFramePr>
        <p:xfrm>
          <a:off x="6444208" y="1196752"/>
          <a:ext cx="2592288" cy="155448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648072"/>
                <a:gridCol w="648072"/>
                <a:gridCol w="648072"/>
                <a:gridCol w="648072"/>
              </a:tblGrid>
              <a:tr h="259229">
                <a:tc>
                  <a:txBody>
                    <a:bodyPr/>
                    <a:lstStyle/>
                    <a:p>
                      <a:endParaRPr lang="nl-B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dirty="0" smtClean="0"/>
                        <a:t>α</a:t>
                      </a:r>
                      <a:r>
                        <a:rPr lang="en-US" sz="1600" baseline="-25000" dirty="0" smtClean="0"/>
                        <a:t>0+</a:t>
                      </a:r>
                      <a:r>
                        <a:rPr lang="en-US" sz="1600" baseline="30000" dirty="0" smtClean="0"/>
                        <a:t>2</a:t>
                      </a:r>
                      <a:endParaRPr lang="en-US" sz="1600" baseline="300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/>
                        <a:t>α</a:t>
                      </a:r>
                      <a:r>
                        <a:rPr lang="en-US" sz="1600" baseline="-25000" dirty="0" smtClean="0"/>
                        <a:t>2+</a:t>
                      </a:r>
                      <a:r>
                        <a:rPr lang="en-US" sz="1600" baseline="30000" dirty="0" smtClean="0"/>
                        <a:t>2</a:t>
                      </a:r>
                      <a:endParaRPr lang="nl-B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/>
                        <a:t>α</a:t>
                      </a:r>
                      <a:r>
                        <a:rPr lang="en-US" sz="1600" baseline="-25000" dirty="0" smtClean="0"/>
                        <a:t>4+</a:t>
                      </a:r>
                      <a:r>
                        <a:rPr lang="en-US" sz="1600" baseline="30000" dirty="0" smtClean="0"/>
                        <a:t>2</a:t>
                      </a:r>
                      <a:endParaRPr lang="nl-BE" sz="1600" dirty="0"/>
                    </a:p>
                  </a:txBody>
                  <a:tcPr/>
                </a:tc>
              </a:tr>
              <a:tr h="259229"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30000" dirty="0" smtClean="0"/>
                        <a:t>182</a:t>
                      </a:r>
                      <a:r>
                        <a:rPr lang="en-US" sz="1400" dirty="0" smtClean="0"/>
                        <a:t>Hg</a:t>
                      </a:r>
                      <a:endParaRPr lang="nl-BE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92%</a:t>
                      </a:r>
                      <a:endParaRPr lang="nl-BE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29%</a:t>
                      </a:r>
                      <a:endParaRPr lang="nl-BE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3%</a:t>
                      </a:r>
                      <a:endParaRPr lang="nl-BE" sz="140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25922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30000" dirty="0" smtClean="0"/>
                        <a:t>184</a:t>
                      </a:r>
                      <a:r>
                        <a:rPr lang="en-US" sz="1400" dirty="0" smtClean="0"/>
                        <a:t>Hg</a:t>
                      </a:r>
                      <a:endParaRPr lang="nl-BE" sz="1400" dirty="0" smtClean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95%</a:t>
                      </a:r>
                      <a:endParaRPr lang="nl-BE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51%</a:t>
                      </a:r>
                      <a:endParaRPr lang="nl-BE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4%</a:t>
                      </a:r>
                      <a:endParaRPr lang="nl-BE" sz="140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25922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30000" dirty="0" smtClean="0"/>
                        <a:t>186</a:t>
                      </a:r>
                      <a:r>
                        <a:rPr lang="en-US" sz="1400" dirty="0" smtClean="0"/>
                        <a:t>Hg</a:t>
                      </a:r>
                      <a:endParaRPr lang="nl-BE" sz="1400" dirty="0" smtClean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98%</a:t>
                      </a:r>
                      <a:endParaRPr lang="nl-BE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90%</a:t>
                      </a:r>
                      <a:endParaRPr lang="nl-BE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7%</a:t>
                      </a:r>
                      <a:endParaRPr lang="nl-BE" sz="140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25922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30000" dirty="0" smtClean="0"/>
                        <a:t>188</a:t>
                      </a:r>
                      <a:r>
                        <a:rPr lang="en-US" sz="1400" dirty="0" smtClean="0"/>
                        <a:t>Hg</a:t>
                      </a:r>
                      <a:endParaRPr lang="nl-BE" sz="1400" dirty="0" smtClean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99%</a:t>
                      </a:r>
                      <a:endParaRPr lang="nl-BE" sz="1400" b="0" dirty="0" smtClean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98%</a:t>
                      </a:r>
                      <a:endParaRPr lang="nl-BE" sz="1400" b="0" dirty="0" smtClean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20%</a:t>
                      </a:r>
                      <a:endParaRPr lang="nl-BE" sz="1400" b="0" dirty="0" smtClean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4" name="Rounded Rectangle 83"/>
          <p:cNvSpPr/>
          <p:nvPr/>
        </p:nvSpPr>
        <p:spPr>
          <a:xfrm>
            <a:off x="5436096" y="3212976"/>
            <a:ext cx="3672408" cy="792088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“concealed” configuration mixing   of the 2</a:t>
            </a:r>
            <a:r>
              <a:rPr lang="en-US" baseline="30000" dirty="0" smtClean="0"/>
              <a:t>+</a:t>
            </a:r>
            <a:r>
              <a:rPr lang="en-US" baseline="-25000" dirty="0" smtClean="0"/>
              <a:t>1</a:t>
            </a:r>
            <a:r>
              <a:rPr lang="en-US" dirty="0" smtClean="0"/>
              <a:t> states of </a:t>
            </a:r>
            <a:r>
              <a:rPr lang="en-US" baseline="30000" dirty="0" smtClean="0"/>
              <a:t>182-188</a:t>
            </a:r>
            <a:r>
              <a:rPr lang="en-US" dirty="0" smtClean="0"/>
              <a:t>Hg</a:t>
            </a:r>
            <a:endParaRPr lang="nl-BE" dirty="0"/>
          </a:p>
        </p:txBody>
      </p:sp>
      <p:grpSp>
        <p:nvGrpSpPr>
          <p:cNvPr id="86" name="Group 21"/>
          <p:cNvGrpSpPr/>
          <p:nvPr/>
        </p:nvGrpSpPr>
        <p:grpSpPr>
          <a:xfrm>
            <a:off x="6228184" y="4273351"/>
            <a:ext cx="2808312" cy="1387897"/>
            <a:chOff x="4132446" y="96887"/>
            <a:chExt cx="2446501" cy="1387897"/>
          </a:xfrm>
        </p:grpSpPr>
        <p:sp>
          <p:nvSpPr>
            <p:cNvPr id="103" name="Rectangle 102"/>
            <p:cNvSpPr/>
            <p:nvPr/>
          </p:nvSpPr>
          <p:spPr>
            <a:xfrm>
              <a:off x="4139952" y="116632"/>
              <a:ext cx="2438995" cy="1368152"/>
            </a:xfrm>
            <a:prstGeom prst="rect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>
                <a:solidFill>
                  <a:schemeClr val="tx1"/>
                </a:solidFill>
              </a:endParaRP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4132446" y="96887"/>
              <a:ext cx="129967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un-mixed</a:t>
              </a:r>
              <a:r>
                <a:rPr lang="en-US" sz="1400" dirty="0" smtClean="0"/>
                <a:t> ME2’s: </a:t>
              </a:r>
            </a:p>
          </p:txBody>
        </p:sp>
      </p:grpSp>
      <p:cxnSp>
        <p:nvCxnSpPr>
          <p:cNvPr id="87" name="Straight Connector 86"/>
          <p:cNvCxnSpPr/>
          <p:nvPr/>
        </p:nvCxnSpPr>
        <p:spPr>
          <a:xfrm>
            <a:off x="6516216" y="5517232"/>
            <a:ext cx="72008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6516216" y="5085184"/>
            <a:ext cx="72008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>
            <a:off x="7740352" y="4797152"/>
            <a:ext cx="72008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>
            <a:off x="7740352" y="5229200"/>
            <a:ext cx="72008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/>
          <p:nvPr/>
        </p:nvCxnSpPr>
        <p:spPr>
          <a:xfrm flipV="1">
            <a:off x="6948264" y="5085184"/>
            <a:ext cx="0" cy="43204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/>
          <p:nvPr/>
        </p:nvCxnSpPr>
        <p:spPr>
          <a:xfrm flipV="1">
            <a:off x="7956376" y="4797152"/>
            <a:ext cx="0" cy="43204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Rectangle 92"/>
          <p:cNvSpPr/>
          <p:nvPr/>
        </p:nvSpPr>
        <p:spPr>
          <a:xfrm>
            <a:off x="6660232" y="5229200"/>
            <a:ext cx="792088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1.2 </a:t>
            </a:r>
            <a:r>
              <a:rPr lang="en-US" sz="1400" dirty="0" err="1" smtClean="0">
                <a:solidFill>
                  <a:schemeClr val="tx1"/>
                </a:solidFill>
              </a:rPr>
              <a:t>eb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endParaRPr lang="nl-BE" sz="1400" dirty="0">
              <a:solidFill>
                <a:schemeClr val="tx1"/>
              </a:solidFill>
            </a:endParaRPr>
          </a:p>
        </p:txBody>
      </p:sp>
      <p:sp>
        <p:nvSpPr>
          <p:cNvPr id="94" name="Curved Down Arrow 93"/>
          <p:cNvSpPr/>
          <p:nvPr/>
        </p:nvSpPr>
        <p:spPr>
          <a:xfrm>
            <a:off x="7956376" y="4653136"/>
            <a:ext cx="216024" cy="144016"/>
          </a:xfrm>
          <a:prstGeom prst="curved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chemeClr val="tx1"/>
              </a:solidFill>
            </a:endParaRPr>
          </a:p>
        </p:txBody>
      </p:sp>
      <p:sp>
        <p:nvSpPr>
          <p:cNvPr id="95" name="Curved Down Arrow 94"/>
          <p:cNvSpPr/>
          <p:nvPr/>
        </p:nvSpPr>
        <p:spPr>
          <a:xfrm>
            <a:off x="6948264" y="4941168"/>
            <a:ext cx="216024" cy="144016"/>
          </a:xfrm>
          <a:prstGeom prst="curved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chemeClr val="tx1"/>
              </a:solidFill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7524328" y="4941168"/>
            <a:ext cx="936104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3.3 </a:t>
            </a:r>
            <a:r>
              <a:rPr lang="en-US" sz="1400" dirty="0" err="1" smtClean="0">
                <a:solidFill>
                  <a:schemeClr val="tx1"/>
                </a:solidFill>
              </a:rPr>
              <a:t>eb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endParaRPr lang="nl-BE" sz="1400" dirty="0">
              <a:solidFill>
                <a:schemeClr val="tx1"/>
              </a:solidFill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6732240" y="4725144"/>
            <a:ext cx="936104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1.8 </a:t>
            </a:r>
            <a:r>
              <a:rPr lang="en-US" sz="1400" dirty="0" err="1" smtClean="0">
                <a:solidFill>
                  <a:schemeClr val="tx1"/>
                </a:solidFill>
              </a:rPr>
              <a:t>eb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endParaRPr lang="nl-BE" sz="1400" dirty="0">
              <a:solidFill>
                <a:schemeClr val="tx1"/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7884368" y="4417367"/>
            <a:ext cx="6912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-4.0 </a:t>
            </a:r>
            <a:r>
              <a:rPr lang="en-US" sz="1400" dirty="0" err="1" smtClean="0"/>
              <a:t>eb</a:t>
            </a:r>
            <a:endParaRPr lang="nl-BE" sz="1400" dirty="0"/>
          </a:p>
        </p:txBody>
      </p:sp>
      <p:sp>
        <p:nvSpPr>
          <p:cNvPr id="99" name="TextBox 98"/>
          <p:cNvSpPr txBox="1"/>
          <p:nvPr/>
        </p:nvSpPr>
        <p:spPr>
          <a:xfrm>
            <a:off x="6327708" y="5178678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0</a:t>
            </a:r>
            <a:r>
              <a:rPr lang="en-US" sz="1600" baseline="30000" dirty="0" smtClean="0"/>
              <a:t>+</a:t>
            </a:r>
            <a:r>
              <a:rPr lang="pl-PL" sz="1600" baseline="-25000" dirty="0" smtClean="0"/>
              <a:t>I</a:t>
            </a:r>
            <a:endParaRPr lang="nl-BE" sz="1600" baseline="-25000" dirty="0"/>
          </a:p>
        </p:txBody>
      </p:sp>
      <p:sp>
        <p:nvSpPr>
          <p:cNvPr id="100" name="TextBox 99"/>
          <p:cNvSpPr txBox="1"/>
          <p:nvPr/>
        </p:nvSpPr>
        <p:spPr>
          <a:xfrm>
            <a:off x="6327708" y="4746630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2</a:t>
            </a:r>
            <a:r>
              <a:rPr lang="en-US" sz="1600" baseline="30000" dirty="0" smtClean="0"/>
              <a:t>+</a:t>
            </a:r>
            <a:r>
              <a:rPr lang="pl-PL" sz="1600" baseline="-25000" dirty="0" smtClean="0"/>
              <a:t>I</a:t>
            </a:r>
            <a:endParaRPr lang="nl-BE" sz="1600" baseline="-25000" dirty="0"/>
          </a:p>
        </p:txBody>
      </p:sp>
      <p:sp>
        <p:nvSpPr>
          <p:cNvPr id="101" name="TextBox 100"/>
          <p:cNvSpPr txBox="1"/>
          <p:nvPr/>
        </p:nvSpPr>
        <p:spPr>
          <a:xfrm>
            <a:off x="8458900" y="4962654"/>
            <a:ext cx="4235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0</a:t>
            </a:r>
            <a:r>
              <a:rPr lang="en-US" sz="1600" baseline="30000" dirty="0" smtClean="0"/>
              <a:t>+</a:t>
            </a:r>
            <a:r>
              <a:rPr lang="pl-PL" sz="1600" baseline="-25000" dirty="0" smtClean="0"/>
              <a:t>II</a:t>
            </a:r>
            <a:endParaRPr lang="nl-BE" sz="1600" baseline="-25000" dirty="0"/>
          </a:p>
        </p:txBody>
      </p:sp>
      <p:sp>
        <p:nvSpPr>
          <p:cNvPr id="102" name="TextBox 101"/>
          <p:cNvSpPr txBox="1"/>
          <p:nvPr/>
        </p:nvSpPr>
        <p:spPr>
          <a:xfrm>
            <a:off x="8458900" y="4581128"/>
            <a:ext cx="4235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2</a:t>
            </a:r>
            <a:r>
              <a:rPr lang="en-US" sz="1600" baseline="30000" dirty="0" smtClean="0"/>
              <a:t>+</a:t>
            </a:r>
            <a:r>
              <a:rPr lang="pl-PL" sz="1600" baseline="-25000" dirty="0" smtClean="0"/>
              <a:t>II</a:t>
            </a:r>
            <a:endParaRPr lang="nl-BE" sz="1600" baseline="-25000" dirty="0"/>
          </a:p>
        </p:txBody>
      </p:sp>
      <p:sp>
        <p:nvSpPr>
          <p:cNvPr id="105" name="TextBox 104"/>
          <p:cNvSpPr txBox="1"/>
          <p:nvPr/>
        </p:nvSpPr>
        <p:spPr>
          <a:xfrm>
            <a:off x="831504" y="3217038"/>
            <a:ext cx="7344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aseline="30000" dirty="0" smtClean="0">
                <a:solidFill>
                  <a:srgbClr val="FF0000"/>
                </a:solidFill>
              </a:rPr>
              <a:t>182</a:t>
            </a:r>
            <a:r>
              <a:rPr lang="nl-BE" dirty="0" smtClean="0">
                <a:solidFill>
                  <a:srgbClr val="FF0000"/>
                </a:solidFill>
              </a:rPr>
              <a:t>Hg</a:t>
            </a:r>
          </a:p>
          <a:p>
            <a:r>
              <a:rPr lang="nl-BE" baseline="30000" dirty="0" smtClean="0">
                <a:solidFill>
                  <a:srgbClr val="00FF00"/>
                </a:solidFill>
              </a:rPr>
              <a:t>184</a:t>
            </a:r>
            <a:r>
              <a:rPr lang="nl-BE" dirty="0" smtClean="0">
                <a:solidFill>
                  <a:srgbClr val="00FF00"/>
                </a:solidFill>
              </a:rPr>
              <a:t>Hg</a:t>
            </a:r>
          </a:p>
          <a:p>
            <a:r>
              <a:rPr lang="nl-BE" baseline="30000" dirty="0" smtClean="0">
                <a:solidFill>
                  <a:srgbClr val="0000FF"/>
                </a:solidFill>
              </a:rPr>
              <a:t>186</a:t>
            </a:r>
            <a:r>
              <a:rPr lang="nl-BE" dirty="0" smtClean="0">
                <a:solidFill>
                  <a:srgbClr val="0000FF"/>
                </a:solidFill>
              </a:rPr>
              <a:t>Hg</a:t>
            </a:r>
          </a:p>
          <a:p>
            <a:r>
              <a:rPr lang="nl-BE" baseline="30000" dirty="0" smtClean="0">
                <a:solidFill>
                  <a:srgbClr val="00FFFF"/>
                </a:solidFill>
              </a:rPr>
              <a:t>188</a:t>
            </a:r>
            <a:r>
              <a:rPr lang="nl-BE" dirty="0" smtClean="0">
                <a:solidFill>
                  <a:srgbClr val="00FFFF"/>
                </a:solidFill>
              </a:rPr>
              <a:t>Hg</a:t>
            </a:r>
          </a:p>
        </p:txBody>
      </p:sp>
      <p:sp>
        <p:nvSpPr>
          <p:cNvPr id="3" name="Oval 2"/>
          <p:cNvSpPr/>
          <p:nvPr/>
        </p:nvSpPr>
        <p:spPr>
          <a:xfrm>
            <a:off x="4229362" y="2996952"/>
            <a:ext cx="450271" cy="612068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Date Placeholder 3"/>
          <p:cNvSpPr>
            <a:spLocks noGrp="1"/>
          </p:cNvSpPr>
          <p:nvPr>
            <p:ph type="dt" sz="half" idx="10"/>
          </p:nvPr>
        </p:nvSpPr>
        <p:spPr>
          <a:xfrm>
            <a:off x="539551" y="6557275"/>
            <a:ext cx="1135933" cy="288000"/>
          </a:xfrm>
        </p:spPr>
        <p:txBody>
          <a:bodyPr/>
          <a:lstStyle/>
          <a:p>
            <a:r>
              <a:rPr lang="nl-BE" dirty="0" smtClean="0">
                <a:solidFill>
                  <a:schemeClr val="bg1"/>
                </a:solidFill>
              </a:rPr>
              <a:t>2nd of </a:t>
            </a:r>
            <a:r>
              <a:rPr lang="nl-BE" dirty="0" err="1" smtClean="0">
                <a:solidFill>
                  <a:schemeClr val="bg1"/>
                </a:solidFill>
              </a:rPr>
              <a:t>June</a:t>
            </a:r>
            <a:r>
              <a:rPr lang="nl-BE" dirty="0" smtClean="0">
                <a:solidFill>
                  <a:schemeClr val="bg1"/>
                </a:solidFill>
              </a:rPr>
              <a:t> 2014</a:t>
            </a:r>
            <a:endParaRPr lang="nl-BE" dirty="0">
              <a:solidFill>
                <a:schemeClr val="bg1"/>
              </a:solidFill>
            </a:endParaRPr>
          </a:p>
        </p:txBody>
      </p:sp>
      <p:sp>
        <p:nvSpPr>
          <p:cNvPr id="4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283968" y="6557275"/>
            <a:ext cx="288032" cy="288000"/>
          </a:xfrm>
        </p:spPr>
        <p:txBody>
          <a:bodyPr/>
          <a:lstStyle/>
          <a:p>
            <a:fld id="{F35D8031-C8E5-48F8-A3B6-81643B27A3AF}" type="slidenum">
              <a:rPr lang="nl-BE" smtClean="0">
                <a:solidFill>
                  <a:schemeClr val="bg1"/>
                </a:solidFill>
              </a:rPr>
              <a:pPr/>
              <a:t>8</a:t>
            </a:fld>
            <a:endParaRPr lang="nl-BE" dirty="0">
              <a:solidFill>
                <a:schemeClr val="bg1"/>
              </a:solidFill>
            </a:endParaRPr>
          </a:p>
        </p:txBody>
      </p:sp>
      <p:sp>
        <p:nvSpPr>
          <p:cNvPr id="41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340822" y="6557275"/>
            <a:ext cx="1277808" cy="288000"/>
          </a:xfrm>
        </p:spPr>
        <p:txBody>
          <a:bodyPr/>
          <a:lstStyle/>
          <a:p>
            <a:r>
              <a:rPr lang="nl-BE" dirty="0" smtClean="0">
                <a:solidFill>
                  <a:schemeClr val="bg1"/>
                </a:solidFill>
              </a:rPr>
              <a:t>ARIS 2014, Tokyo</a:t>
            </a:r>
            <a:endParaRPr lang="nl-BE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-4236" y="-27384"/>
            <a:ext cx="14798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200" dirty="0" smtClean="0"/>
              <a:t>Shape </a:t>
            </a:r>
            <a:r>
              <a:rPr lang="nl-BE" sz="1200" dirty="0" err="1" smtClean="0"/>
              <a:t>coexistence</a:t>
            </a:r>
            <a:endParaRPr lang="nl-BE" sz="1200" dirty="0"/>
          </a:p>
        </p:txBody>
      </p:sp>
      <p:sp>
        <p:nvSpPr>
          <p:cNvPr id="37" name="TextBox 36"/>
          <p:cNvSpPr txBox="1"/>
          <p:nvPr/>
        </p:nvSpPr>
        <p:spPr>
          <a:xfrm>
            <a:off x="2118257" y="-27384"/>
            <a:ext cx="18758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200" dirty="0" err="1" smtClean="0"/>
              <a:t>Miniball</a:t>
            </a:r>
            <a:r>
              <a:rPr lang="nl-BE" sz="1200" dirty="0" smtClean="0"/>
              <a:t> @ REX-ISOLDE</a:t>
            </a:r>
            <a:endParaRPr lang="nl-BE" sz="1200" dirty="0"/>
          </a:p>
        </p:txBody>
      </p:sp>
      <p:sp>
        <p:nvSpPr>
          <p:cNvPr id="38" name="TextBox 37"/>
          <p:cNvSpPr txBox="1"/>
          <p:nvPr/>
        </p:nvSpPr>
        <p:spPr>
          <a:xfrm>
            <a:off x="8445664" y="-27384"/>
            <a:ext cx="7136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200" dirty="0" smtClean="0"/>
              <a:t>Outlook</a:t>
            </a:r>
            <a:endParaRPr lang="nl-BE" sz="1200" dirty="0"/>
          </a:p>
        </p:txBody>
      </p:sp>
      <p:sp>
        <p:nvSpPr>
          <p:cNvPr id="48" name="TextBox 47"/>
          <p:cNvSpPr txBox="1"/>
          <p:nvPr/>
        </p:nvSpPr>
        <p:spPr>
          <a:xfrm>
            <a:off x="4636693" y="-27384"/>
            <a:ext cx="12362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200" dirty="0" smtClean="0"/>
              <a:t>Z = 84:</a:t>
            </a:r>
            <a:r>
              <a:rPr lang="nl-BE" sz="1200" baseline="30000" dirty="0" smtClean="0"/>
              <a:t>196-202</a:t>
            </a:r>
            <a:r>
              <a:rPr lang="nl-BE" sz="1200" dirty="0" smtClean="0"/>
              <a:t>Po</a:t>
            </a:r>
            <a:endParaRPr lang="nl-BE" sz="1200" dirty="0"/>
          </a:p>
        </p:txBody>
      </p:sp>
      <p:sp>
        <p:nvSpPr>
          <p:cNvPr id="49" name="TextBox 48"/>
          <p:cNvSpPr txBox="1"/>
          <p:nvPr/>
        </p:nvSpPr>
        <p:spPr>
          <a:xfrm>
            <a:off x="6515530" y="-27384"/>
            <a:ext cx="13051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200" b="1" dirty="0" smtClean="0"/>
              <a:t>Z = 80: </a:t>
            </a:r>
            <a:r>
              <a:rPr lang="nl-BE" sz="1200" b="1" baseline="30000" dirty="0" smtClean="0"/>
              <a:t>182-188</a:t>
            </a:r>
            <a:r>
              <a:rPr lang="nl-BE" sz="1200" b="1" dirty="0" smtClean="0"/>
              <a:t>Hg</a:t>
            </a:r>
            <a:endParaRPr lang="nl-BE" sz="1200" b="1" dirty="0"/>
          </a:p>
        </p:txBody>
      </p:sp>
      <p:sp>
        <p:nvSpPr>
          <p:cNvPr id="35" name="Rectangle 34"/>
          <p:cNvSpPr/>
          <p:nvPr/>
        </p:nvSpPr>
        <p:spPr>
          <a:xfrm>
            <a:off x="47518" y="1054099"/>
            <a:ext cx="255577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sz="1100" i="1" dirty="0" err="1" smtClean="0">
                <a:latin typeface="Arial" pitchFamily="34" charset="0"/>
                <a:cs typeface="Arial" pitchFamily="34" charset="0"/>
              </a:rPr>
              <a:t>N.Bree</a:t>
            </a:r>
            <a:r>
              <a:rPr lang="nl-BE" sz="1100" i="1" dirty="0" smtClean="0">
                <a:latin typeface="Arial" pitchFamily="34" charset="0"/>
                <a:cs typeface="Arial" pitchFamily="34" charset="0"/>
              </a:rPr>
              <a:t> et al, PRL 112, 162701 (2014) </a:t>
            </a:r>
            <a:endParaRPr lang="nl-BE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6372200" y="2751232"/>
            <a:ext cx="295232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sz="1100" i="1" dirty="0" err="1" smtClean="0">
                <a:latin typeface="Arial" pitchFamily="34" charset="0"/>
                <a:cs typeface="Arial" pitchFamily="34" charset="0"/>
              </a:rPr>
              <a:t>L.P.</a:t>
            </a:r>
            <a:r>
              <a:rPr lang="nl-BE" sz="11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nl-BE" sz="1100" i="1" dirty="0" err="1" smtClean="0">
                <a:latin typeface="Arial" pitchFamily="34" charset="0"/>
                <a:cs typeface="Arial" pitchFamily="34" charset="0"/>
              </a:rPr>
              <a:t>Gaffney</a:t>
            </a:r>
            <a:r>
              <a:rPr lang="nl-BE" sz="1100" i="1" dirty="0" smtClean="0">
                <a:latin typeface="Arial" pitchFamily="34" charset="0"/>
                <a:cs typeface="Arial" pitchFamily="34" charset="0"/>
              </a:rPr>
              <a:t> et al, </a:t>
            </a:r>
            <a:r>
              <a:rPr lang="nl-BE" sz="1100" i="1" dirty="0" err="1" smtClean="0">
                <a:latin typeface="Arial" pitchFamily="34" charset="0"/>
                <a:cs typeface="Arial" pitchFamily="34" charset="0"/>
              </a:rPr>
              <a:t>PRC</a:t>
            </a:r>
            <a:r>
              <a:rPr lang="nl-BE" sz="1100" i="1" dirty="0" smtClean="0">
                <a:latin typeface="Arial" pitchFamily="34" charset="0"/>
                <a:cs typeface="Arial" pitchFamily="34" charset="0"/>
              </a:rPr>
              <a:t> 89, 024307 (2014)</a:t>
            </a:r>
            <a:endParaRPr lang="nl-BE" sz="11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9166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  <p:bldP spid="93" grpId="0" animBg="1"/>
      <p:bldP spid="96" grpId="0" animBg="1"/>
      <p:bldP spid="97" grpId="0" animBg="1"/>
      <p:bldP spid="98" grpId="0"/>
      <p:bldP spid="105" grpId="0"/>
      <p:bldP spid="3" grpId="0" animBg="1"/>
      <p:bldP spid="35" grpId="0"/>
      <p:bldP spid="4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 err="1" smtClean="0"/>
              <a:t>Comparison</a:t>
            </a:r>
            <a:r>
              <a:rPr lang="nl-BE" dirty="0" smtClean="0"/>
              <a:t> to </a:t>
            </a:r>
            <a:r>
              <a:rPr lang="nl-BE" dirty="0" err="1" smtClean="0"/>
              <a:t>theory</a:t>
            </a:r>
            <a:r>
              <a:rPr lang="nl-BE" dirty="0" smtClean="0"/>
              <a:t> – IBM and BMF</a:t>
            </a:r>
            <a:endParaRPr lang="nl-BE" dirty="0"/>
          </a:p>
        </p:txBody>
      </p:sp>
      <p:pic>
        <p:nvPicPr>
          <p:cNvPr id="6146" name="Picture 2" descr="C:\Users\MyStuff\Documents\Conferences&amp;Workshops\BriX Workshop 2014\betas_hg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68476" y="1844825"/>
            <a:ext cx="6007048" cy="4194477"/>
          </a:xfrm>
          <a:prstGeom prst="rect">
            <a:avLst/>
          </a:prstGeom>
          <a:noFill/>
        </p:spPr>
      </p:pic>
      <p:pic>
        <p:nvPicPr>
          <p:cNvPr id="6147" name="Picture 3" descr="C:\Users\MyStuff\Documents\Conferences&amp;Workshops\BriX Workshop 2014\betas_bmf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75333" y="1052737"/>
            <a:ext cx="5593334" cy="886667"/>
          </a:xfrm>
          <a:prstGeom prst="rect">
            <a:avLst/>
          </a:prstGeom>
          <a:noFill/>
        </p:spPr>
      </p:pic>
      <p:sp>
        <p:nvSpPr>
          <p:cNvPr id="19" name="Date Placeholder 3"/>
          <p:cNvSpPr>
            <a:spLocks noGrp="1"/>
          </p:cNvSpPr>
          <p:nvPr>
            <p:ph type="dt" sz="half" idx="10"/>
          </p:nvPr>
        </p:nvSpPr>
        <p:spPr>
          <a:xfrm>
            <a:off x="539551" y="6557275"/>
            <a:ext cx="1135933" cy="288000"/>
          </a:xfrm>
        </p:spPr>
        <p:txBody>
          <a:bodyPr/>
          <a:lstStyle/>
          <a:p>
            <a:r>
              <a:rPr lang="nl-BE" dirty="0" smtClean="0">
                <a:solidFill>
                  <a:schemeClr val="bg1"/>
                </a:solidFill>
              </a:rPr>
              <a:t>2nd of </a:t>
            </a:r>
            <a:r>
              <a:rPr lang="nl-BE" dirty="0" err="1" smtClean="0">
                <a:solidFill>
                  <a:schemeClr val="bg1"/>
                </a:solidFill>
              </a:rPr>
              <a:t>June</a:t>
            </a:r>
            <a:r>
              <a:rPr lang="nl-BE" dirty="0" smtClean="0">
                <a:solidFill>
                  <a:schemeClr val="bg1"/>
                </a:solidFill>
              </a:rPr>
              <a:t> 2014</a:t>
            </a:r>
            <a:endParaRPr lang="nl-BE" dirty="0">
              <a:solidFill>
                <a:schemeClr val="bg1"/>
              </a:solidFill>
            </a:endParaRPr>
          </a:p>
        </p:txBody>
      </p:sp>
      <p:sp>
        <p:nvSpPr>
          <p:cNvPr id="2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283968" y="6557275"/>
            <a:ext cx="288032" cy="288000"/>
          </a:xfrm>
        </p:spPr>
        <p:txBody>
          <a:bodyPr/>
          <a:lstStyle/>
          <a:p>
            <a:fld id="{F35D8031-C8E5-48F8-A3B6-81643B27A3AF}" type="slidenum">
              <a:rPr lang="nl-BE" smtClean="0">
                <a:solidFill>
                  <a:schemeClr val="bg1"/>
                </a:solidFill>
              </a:rPr>
              <a:pPr/>
              <a:t>9</a:t>
            </a:fld>
            <a:endParaRPr lang="nl-BE" dirty="0">
              <a:solidFill>
                <a:schemeClr val="bg1"/>
              </a:solidFill>
            </a:endParaRPr>
          </a:p>
        </p:txBody>
      </p:sp>
      <p:sp>
        <p:nvSpPr>
          <p:cNvPr id="21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340822" y="6557275"/>
            <a:ext cx="1277808" cy="288000"/>
          </a:xfrm>
        </p:spPr>
        <p:txBody>
          <a:bodyPr/>
          <a:lstStyle/>
          <a:p>
            <a:r>
              <a:rPr lang="nl-BE" dirty="0" smtClean="0">
                <a:solidFill>
                  <a:schemeClr val="bg1"/>
                </a:solidFill>
              </a:rPr>
              <a:t>ARIS 2014, Tokyo</a:t>
            </a:r>
            <a:endParaRPr lang="nl-BE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-4236" y="-27384"/>
            <a:ext cx="14798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200" dirty="0" smtClean="0"/>
              <a:t>Shape </a:t>
            </a:r>
            <a:r>
              <a:rPr lang="nl-BE" sz="1200" dirty="0" err="1" smtClean="0"/>
              <a:t>coexistence</a:t>
            </a:r>
            <a:endParaRPr lang="nl-BE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2118257" y="-27384"/>
            <a:ext cx="18758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200" dirty="0" err="1" smtClean="0"/>
              <a:t>Miniball</a:t>
            </a:r>
            <a:r>
              <a:rPr lang="nl-BE" sz="1200" dirty="0" smtClean="0"/>
              <a:t> @ REX-ISOLDE</a:t>
            </a:r>
            <a:endParaRPr lang="nl-BE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8445664" y="-27384"/>
            <a:ext cx="7136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200" dirty="0" smtClean="0"/>
              <a:t>Outlook</a:t>
            </a:r>
            <a:endParaRPr lang="nl-BE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4636693" y="-27384"/>
            <a:ext cx="12362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200" dirty="0" smtClean="0"/>
              <a:t>Z = 84:</a:t>
            </a:r>
            <a:r>
              <a:rPr lang="nl-BE" sz="1200" baseline="30000" dirty="0" smtClean="0"/>
              <a:t>196-202</a:t>
            </a:r>
            <a:r>
              <a:rPr lang="nl-BE" sz="1200" dirty="0" smtClean="0"/>
              <a:t>Po</a:t>
            </a:r>
            <a:endParaRPr lang="nl-BE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6515530" y="-27384"/>
            <a:ext cx="13051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200" b="1" dirty="0" smtClean="0"/>
              <a:t>Z = 80: </a:t>
            </a:r>
            <a:r>
              <a:rPr lang="nl-BE" sz="1200" b="1" baseline="30000" dirty="0" smtClean="0"/>
              <a:t>182-188</a:t>
            </a:r>
            <a:r>
              <a:rPr lang="nl-BE" sz="1200" b="1" dirty="0" smtClean="0"/>
              <a:t>Hg</a:t>
            </a:r>
            <a:endParaRPr lang="nl-BE" sz="1200" b="1" dirty="0"/>
          </a:p>
        </p:txBody>
      </p:sp>
      <p:sp>
        <p:nvSpPr>
          <p:cNvPr id="28" name="Tekstvak 15"/>
          <p:cNvSpPr txBox="1"/>
          <p:nvPr/>
        </p:nvSpPr>
        <p:spPr>
          <a:xfrm>
            <a:off x="0" y="5949280"/>
            <a:ext cx="454698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100" i="1" dirty="0" err="1" smtClean="0"/>
              <a:t>BMF</a:t>
            </a:r>
            <a:r>
              <a:rPr lang="nl-BE" sz="1100" i="1" dirty="0" smtClean="0"/>
              <a:t>: </a:t>
            </a:r>
            <a:r>
              <a:rPr lang="nl-BE" sz="1100" i="1" dirty="0" err="1" smtClean="0"/>
              <a:t>J.M</a:t>
            </a:r>
            <a:r>
              <a:rPr lang="nl-BE" sz="1100" i="1" dirty="0" smtClean="0"/>
              <a:t>. </a:t>
            </a:r>
            <a:r>
              <a:rPr lang="nl-BE" sz="1100" i="1" dirty="0" err="1" smtClean="0"/>
              <a:t>Yao</a:t>
            </a:r>
            <a:r>
              <a:rPr lang="nl-BE" sz="1100" i="1" dirty="0" smtClean="0"/>
              <a:t>, M. Bender, P.-H. </a:t>
            </a:r>
            <a:r>
              <a:rPr lang="nl-BE" sz="1100" i="1" dirty="0" err="1" smtClean="0"/>
              <a:t>Heenen</a:t>
            </a:r>
            <a:r>
              <a:rPr lang="nl-BE" sz="1100" i="1" dirty="0" smtClean="0"/>
              <a:t> </a:t>
            </a:r>
            <a:r>
              <a:rPr lang="nl-BE" sz="1100" i="1" dirty="0" err="1" smtClean="0"/>
              <a:t>PRC</a:t>
            </a:r>
            <a:r>
              <a:rPr lang="nl-BE" sz="1100" i="1" dirty="0" smtClean="0"/>
              <a:t> 87, 034322 (2013)</a:t>
            </a:r>
          </a:p>
          <a:p>
            <a:r>
              <a:rPr lang="nl-BE" sz="1100" i="1" dirty="0" smtClean="0"/>
              <a:t>IBM: </a:t>
            </a:r>
            <a:r>
              <a:rPr lang="nl-BE" sz="1100" i="1" dirty="0" err="1" smtClean="0"/>
              <a:t>J.E</a:t>
            </a:r>
            <a:r>
              <a:rPr lang="nl-BE" sz="1100" i="1" dirty="0" smtClean="0"/>
              <a:t>. </a:t>
            </a:r>
            <a:r>
              <a:rPr lang="nl-BE" sz="1100" i="1" dirty="0" err="1" smtClean="0"/>
              <a:t>Garcia-Ramos</a:t>
            </a:r>
            <a:r>
              <a:rPr lang="nl-BE" sz="1100" i="1" dirty="0" smtClean="0"/>
              <a:t>, K. </a:t>
            </a:r>
            <a:r>
              <a:rPr lang="nl-BE" sz="1100" i="1" dirty="0" err="1" smtClean="0"/>
              <a:t>Heyde</a:t>
            </a:r>
            <a:r>
              <a:rPr lang="nl-BE" sz="1100" i="1" dirty="0" smtClean="0"/>
              <a:t> </a:t>
            </a:r>
            <a:r>
              <a:rPr lang="nl-BE" sz="1100" i="1" dirty="0" err="1" smtClean="0"/>
              <a:t>PRC</a:t>
            </a:r>
            <a:r>
              <a:rPr lang="nl-BE" sz="1100" i="1" dirty="0" smtClean="0"/>
              <a:t> 89, 014306 (2014)</a:t>
            </a:r>
            <a:endParaRPr lang="nl-BE" sz="1100" i="1" dirty="0"/>
          </a:p>
        </p:txBody>
      </p:sp>
      <p:sp>
        <p:nvSpPr>
          <p:cNvPr id="22" name="TextBox 21"/>
          <p:cNvSpPr txBox="1"/>
          <p:nvPr/>
        </p:nvSpPr>
        <p:spPr>
          <a:xfrm>
            <a:off x="4851599" y="1927465"/>
            <a:ext cx="1293944" cy="3231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nl-BE" sz="1500" dirty="0" err="1" smtClean="0">
                <a:solidFill>
                  <a:srgbClr val="000000"/>
                </a:solidFill>
              </a:rPr>
              <a:t>unmixed</a:t>
            </a:r>
            <a:r>
              <a:rPr lang="nl-BE" sz="1500" dirty="0" smtClean="0">
                <a:solidFill>
                  <a:srgbClr val="000000"/>
                </a:solidFill>
              </a:rPr>
              <a:t> 2+1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851599" y="2241739"/>
            <a:ext cx="1293944" cy="3231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nl-BE" sz="1500" dirty="0" err="1" smtClean="0">
                <a:solidFill>
                  <a:srgbClr val="000000"/>
                </a:solidFill>
              </a:rPr>
              <a:t>unmixed</a:t>
            </a:r>
            <a:r>
              <a:rPr lang="nl-BE" sz="1500" dirty="0" smtClean="0">
                <a:solidFill>
                  <a:srgbClr val="000000"/>
                </a:solidFill>
              </a:rPr>
              <a:t> 2+2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062625" y="5805264"/>
            <a:ext cx="211788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100" dirty="0" smtClean="0"/>
              <a:t>Courtesy of K. Wrzosek-Lipska</a:t>
            </a:r>
            <a:endParaRPr lang="nl-BE" sz="1100" dirty="0"/>
          </a:p>
        </p:txBody>
      </p:sp>
    </p:spTree>
    <p:extLst>
      <p:ext uri="{BB962C8B-B14F-4D97-AF65-F5344CB8AC3E}">
        <p14:creationId xmlns:p14="http://schemas.microsoft.com/office/powerpoint/2010/main" val="2509166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rporate-KU Leuven-Liggend-Achtergrond Wit">
  <a:themeElements>
    <a:clrScheme name="KULeuven-Themakleuren">
      <a:dk1>
        <a:srgbClr val="00407A"/>
      </a:dk1>
      <a:lt1>
        <a:srgbClr val="FFFFFF"/>
      </a:lt1>
      <a:dk2>
        <a:srgbClr val="00407A"/>
      </a:dk2>
      <a:lt2>
        <a:srgbClr val="FFFFFF"/>
      </a:lt2>
      <a:accent1>
        <a:srgbClr val="1D8DB0"/>
      </a:accent1>
      <a:accent2>
        <a:srgbClr val="116E8A"/>
      </a:accent2>
      <a:accent3>
        <a:srgbClr val="52BDEC"/>
      </a:accent3>
      <a:accent4>
        <a:srgbClr val="00407A"/>
      </a:accent4>
      <a:accent5>
        <a:srgbClr val="7F7F7F"/>
      </a:accent5>
      <a:accent6>
        <a:srgbClr val="595959"/>
      </a:accent6>
      <a:hlink>
        <a:srgbClr val="1D8DB0"/>
      </a:hlink>
      <a:folHlink>
        <a:srgbClr val="00407A"/>
      </a:folHlink>
    </a:clrScheme>
    <a:fontScheme name="KULeuv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16E8A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Corporate-KU Leuven-Liggend-Achtergrond Wit en Watermerk">
  <a:themeElements>
    <a:clrScheme name="KULeuven-Themakleuren">
      <a:dk1>
        <a:srgbClr val="00407A"/>
      </a:dk1>
      <a:lt1>
        <a:srgbClr val="FFFFFF"/>
      </a:lt1>
      <a:dk2>
        <a:srgbClr val="00407A"/>
      </a:dk2>
      <a:lt2>
        <a:srgbClr val="FFFFFF"/>
      </a:lt2>
      <a:accent1>
        <a:srgbClr val="1D8DB0"/>
      </a:accent1>
      <a:accent2>
        <a:srgbClr val="116E8A"/>
      </a:accent2>
      <a:accent3>
        <a:srgbClr val="86BCE5"/>
      </a:accent3>
      <a:accent4>
        <a:srgbClr val="00407A"/>
      </a:accent4>
      <a:accent5>
        <a:srgbClr val="7F7F7F"/>
      </a:accent5>
      <a:accent6>
        <a:srgbClr val="595959"/>
      </a:accent6>
      <a:hlink>
        <a:srgbClr val="009999"/>
      </a:hlink>
      <a:folHlink>
        <a:srgbClr val="800080"/>
      </a:folHlink>
    </a:clrScheme>
    <a:fontScheme name="KULeuv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16E8A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3723</TotalTime>
  <Words>1245</Words>
  <Application>Microsoft Office PowerPoint</Application>
  <PresentationFormat>On-screen Show (4:3)</PresentationFormat>
  <Paragraphs>298</Paragraphs>
  <Slides>11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Tahoma</vt:lpstr>
      <vt:lpstr>Wingdings</vt:lpstr>
      <vt:lpstr>Calibri</vt:lpstr>
      <vt:lpstr>Symbol</vt:lpstr>
      <vt:lpstr>Times New Roman</vt:lpstr>
      <vt:lpstr>Courier New</vt:lpstr>
      <vt:lpstr>Corporate-KU Leuven-Liggend-Achtergrond Wit</vt:lpstr>
      <vt:lpstr>Corporate-KU Leuven-Liggend-Achtergrond Wit en Watermerk</vt:lpstr>
      <vt:lpstr>Investigating Shape Coexistence With Coulomb Excitation  Above And Below Z=82</vt:lpstr>
      <vt:lpstr>Shape coexistence</vt:lpstr>
      <vt:lpstr>Miniball @ REX-ISOLDE</vt:lpstr>
      <vt:lpstr>Z = 84: 196-202Po: Quality of the data</vt:lpstr>
      <vt:lpstr>Comparison with Beyond Mean Field</vt:lpstr>
      <vt:lpstr>Comparison with Beyond Mean Field:198Po</vt:lpstr>
      <vt:lpstr>Z = 80: 182-188Hg</vt:lpstr>
      <vt:lpstr>Interpretation with two-level mixing model</vt:lpstr>
      <vt:lpstr>Comparison to theory – IBM and BMF</vt:lpstr>
      <vt:lpstr>Outlook</vt:lpstr>
      <vt:lpstr>Thank you for your attention!</vt:lpstr>
    </vt:vector>
  </TitlesOfParts>
  <Company>KULeuven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ICTS | Communicatie, Servicepunt en Opleiding</dc:creator>
  <dc:description>Huisstijl KU Leuven - versie 24 juli 2012</dc:description>
  <cp:lastModifiedBy>Nele Kesteloot</cp:lastModifiedBy>
  <cp:revision>172</cp:revision>
  <dcterms:created xsi:type="dcterms:W3CDTF">2012-07-10T07:57:57Z</dcterms:created>
  <dcterms:modified xsi:type="dcterms:W3CDTF">2014-07-29T07:15:13Z</dcterms:modified>
</cp:coreProperties>
</file>