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91" r:id="rId2"/>
    <p:sldId id="419" r:id="rId3"/>
    <p:sldId id="475" r:id="rId4"/>
    <p:sldId id="521" r:id="rId5"/>
    <p:sldId id="522" r:id="rId6"/>
    <p:sldId id="482" r:id="rId7"/>
    <p:sldId id="484" r:id="rId8"/>
    <p:sldId id="510" r:id="rId9"/>
    <p:sldId id="518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09" r:id="rId18"/>
    <p:sldId id="506" r:id="rId19"/>
    <p:sldId id="504" r:id="rId20"/>
    <p:sldId id="508" r:id="rId21"/>
    <p:sldId id="505" r:id="rId22"/>
    <p:sldId id="519" r:id="rId23"/>
    <p:sldId id="507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  <a:srgbClr val="00FF00"/>
    <a:srgbClr val="003300"/>
    <a:srgbClr val="CC0099"/>
    <a:srgbClr val="FFFF99"/>
    <a:srgbClr val="3333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'N=80'!$S$2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'N=80'!$S$3:$S$11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'N=80'!$C$1:$F$1</c:f>
              <c:strCache>
                <c:ptCount val="1"/>
                <c:pt idx="0">
                  <c:v>N=80(exp)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'N=80'!$F$3:$F$11</c:f>
              <c:numCache>
                <c:formatCode>General</c:formatCode>
                <c:ptCount val="9"/>
                <c:pt idx="4" formatCode="0.0_);[Red]\(0.0\)">
                  <c:v>487.90999999999985</c:v>
                </c:pt>
                <c:pt idx="5" formatCode="0.0_);[Red]\(0.0\)">
                  <c:v>797.83000000000015</c:v>
                </c:pt>
                <c:pt idx="6" formatCode="0.0_);[Red]\(0.0\)">
                  <c:v>1059.6999999999998</c:v>
                </c:pt>
                <c:pt idx="7" formatCode="0.0_);[Red]\(0.0\)">
                  <c:v>1326.5340000000001</c:v>
                </c:pt>
                <c:pt idx="8" formatCode="0.0_);[Red]\(0.0\)">
                  <c:v>1409.9299999999998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'N=80'!$O$1:$R$1</c:f>
              <c:strCache>
                <c:ptCount val="1"/>
                <c:pt idx="0">
                  <c:v>N=81(exp)</c:v>
                </c:pt>
              </c:strCache>
            </c:strRef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'N=80'!$P$3:$P$11</c:f>
              <c:numCache>
                <c:formatCode>General</c:formatCode>
                <c:ptCount val="9"/>
                <c:pt idx="4" formatCode="0.0_);[Red]\(0.0\)">
                  <c:v>65.099999999999994</c:v>
                </c:pt>
                <c:pt idx="5" formatCode="0.0_);[Red]\(0.0\)">
                  <c:v>334.26</c:v>
                </c:pt>
                <c:pt idx="6" formatCode="0.0_);[Red]\(0.0\)">
                  <c:v>526.55100000000004</c:v>
                </c:pt>
                <c:pt idx="7" formatCode="0.0_);[Red]\(0.0\)">
                  <c:v>661.65899999999999</c:v>
                </c:pt>
                <c:pt idx="8" formatCode="0.0_);[Red]\(0.0\)">
                  <c:v>754.24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69120"/>
        <c:axId val="150871040"/>
      </c:lineChart>
      <c:catAx>
        <c:axId val="150869120"/>
        <c:scaling>
          <c:orientation val="minMax"/>
        </c:scaling>
        <c:delete val="0"/>
        <c:axPos val="b"/>
        <c:majorTickMark val="cross"/>
        <c:minorTickMark val="none"/>
        <c:tickLblPos val="nextTo"/>
        <c:crossAx val="150871040"/>
        <c:crossesAt val="-7.9999999999999982E+53"/>
        <c:auto val="1"/>
        <c:lblAlgn val="ctr"/>
        <c:lblOffset val="100"/>
        <c:noMultiLvlLbl val="0"/>
      </c:catAx>
      <c:valAx>
        <c:axId val="150871040"/>
        <c:scaling>
          <c:orientation val="minMax"/>
          <c:max val="1500"/>
          <c:min val="-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[MeV]</a:t>
                </a:r>
                <a:endParaRPr lang="ja-JP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150869120"/>
        <c:crosses val="autoZero"/>
        <c:crossBetween val="midCat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 Unicode MS" panose="020B0604020202020204" pitchFamily="50" charset="-128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'N=80'!$S$2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'N=80'!$S$3:$S$11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'N=80'!$C$1:$F$1</c:f>
              <c:strCache>
                <c:ptCount val="1"/>
                <c:pt idx="0">
                  <c:v>N=80(exp)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'N=80'!$F$3:$F$11</c:f>
              <c:numCache>
                <c:formatCode>General</c:formatCode>
                <c:ptCount val="9"/>
                <c:pt idx="4" formatCode="0.0_);[Red]\(0.0\)">
                  <c:v>487.90999999999985</c:v>
                </c:pt>
                <c:pt idx="5" formatCode="0.0_);[Red]\(0.0\)">
                  <c:v>797.83000000000015</c:v>
                </c:pt>
                <c:pt idx="6" formatCode="0.0_);[Red]\(0.0\)">
                  <c:v>1059.6999999999998</c:v>
                </c:pt>
                <c:pt idx="7" formatCode="0.0_);[Red]\(0.0\)">
                  <c:v>1326.5340000000001</c:v>
                </c:pt>
                <c:pt idx="8" formatCode="0.0_);[Red]\(0.0\)">
                  <c:v>1409.9299999999998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'N=80'!$O$1:$R$1</c:f>
              <c:strCache>
                <c:ptCount val="1"/>
                <c:pt idx="0">
                  <c:v>N=81(exp)</c:v>
                </c:pt>
              </c:strCache>
            </c:strRef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'N=80'!$P$3:$P$11</c:f>
              <c:numCache>
                <c:formatCode>General</c:formatCode>
                <c:ptCount val="9"/>
                <c:pt idx="4" formatCode="0.0_);[Red]\(0.0\)">
                  <c:v>65.099999999999994</c:v>
                </c:pt>
                <c:pt idx="5" formatCode="0.0_);[Red]\(0.0\)">
                  <c:v>334.26</c:v>
                </c:pt>
                <c:pt idx="6" formatCode="0.0_);[Red]\(0.0\)">
                  <c:v>526.55100000000004</c:v>
                </c:pt>
                <c:pt idx="7" formatCode="0.0_);[Red]\(0.0\)">
                  <c:v>661.65899999999999</c:v>
                </c:pt>
                <c:pt idx="8" formatCode="0.0_);[Red]\(0.0\)">
                  <c:v>754.24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'N=80'!$U$1</c:f>
              <c:strCache>
                <c:ptCount val="1"/>
                <c:pt idx="0">
                  <c:v>VMU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'N=80'!$U$3:$U$11</c:f>
              <c:numCache>
                <c:formatCode>General</c:formatCode>
                <c:ptCount val="9"/>
                <c:pt idx="0">
                  <c:v>-390.9</c:v>
                </c:pt>
                <c:pt idx="1">
                  <c:v>-276.89999999999998</c:v>
                </c:pt>
                <c:pt idx="2">
                  <c:v>-162.9</c:v>
                </c:pt>
                <c:pt idx="3">
                  <c:v>-48.9</c:v>
                </c:pt>
                <c:pt idx="4">
                  <c:v>65.099999999999994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'N=80'!$W$1</c:f>
              <c:strCache>
                <c:ptCount val="1"/>
                <c:pt idx="0">
                  <c:v>Central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ymbol val="none"/>
          </c:marker>
          <c:val>
            <c:numRef>
              <c:f>'N=80'!$W$3:$W$11</c:f>
              <c:numCache>
                <c:formatCode>General</c:formatCode>
                <c:ptCount val="9"/>
                <c:pt idx="0">
                  <c:v>-1230.9000000000001</c:v>
                </c:pt>
                <c:pt idx="1">
                  <c:v>-906.9</c:v>
                </c:pt>
                <c:pt idx="2">
                  <c:v>-582.9</c:v>
                </c:pt>
                <c:pt idx="3">
                  <c:v>-258.89999999999998</c:v>
                </c:pt>
                <c:pt idx="4">
                  <c:v>65.099999999999994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43136"/>
        <c:axId val="145244928"/>
      </c:lineChart>
      <c:catAx>
        <c:axId val="145243136"/>
        <c:scaling>
          <c:orientation val="minMax"/>
        </c:scaling>
        <c:delete val="0"/>
        <c:axPos val="b"/>
        <c:majorTickMark val="cross"/>
        <c:minorTickMark val="none"/>
        <c:tickLblPos val="nextTo"/>
        <c:crossAx val="145244928"/>
        <c:crossesAt val="-7.9999999999999982E+53"/>
        <c:auto val="1"/>
        <c:lblAlgn val="ctr"/>
        <c:lblOffset val="100"/>
        <c:noMultiLvlLbl val="0"/>
      </c:catAx>
      <c:valAx>
        <c:axId val="145244928"/>
        <c:scaling>
          <c:orientation val="minMax"/>
          <c:max val="1500"/>
          <c:min val="-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[MeV]</a:t>
                </a:r>
                <a:endParaRPr lang="ja-JP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145243136"/>
        <c:crosses val="autoZero"/>
        <c:crossBetween val="midCat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 Unicode MS" panose="020B0604020202020204" pitchFamily="50" charset="-128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'N=80'!$S$2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'N=80'!$S$3:$S$11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'N=80'!$C$1:$F$1</c:f>
              <c:strCache>
                <c:ptCount val="1"/>
                <c:pt idx="0">
                  <c:v>N=80(exp)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'N=80'!$F$3:$F$11</c:f>
              <c:numCache>
                <c:formatCode>General</c:formatCode>
                <c:ptCount val="9"/>
                <c:pt idx="2" formatCode="0.0_);[Red]\(0.0\)">
                  <c:v>296.7</c:v>
                </c:pt>
                <c:pt idx="3" formatCode="0.0_);[Red]\(0.0\)">
                  <c:v>606</c:v>
                </c:pt>
                <c:pt idx="4" formatCode="0.0_);[Red]\(0.0\)">
                  <c:v>487.90999999999985</c:v>
                </c:pt>
                <c:pt idx="5" formatCode="0.0_);[Red]\(0.0\)">
                  <c:v>797.83000000000015</c:v>
                </c:pt>
                <c:pt idx="6" formatCode="0.0_);[Red]\(0.0\)">
                  <c:v>1059.6999999999998</c:v>
                </c:pt>
                <c:pt idx="7" formatCode="0.0_);[Red]\(0.0\)">
                  <c:v>1326.5340000000001</c:v>
                </c:pt>
                <c:pt idx="8" formatCode="0.0_);[Red]\(0.0\)">
                  <c:v>1409.9299999999998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'N=80'!$O$1:$R$1</c:f>
              <c:strCache>
                <c:ptCount val="1"/>
                <c:pt idx="0">
                  <c:v>N=81(exp)</c:v>
                </c:pt>
              </c:strCache>
            </c:strRef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'N=80'!$P$3:$P$11</c:f>
              <c:numCache>
                <c:formatCode>General</c:formatCode>
                <c:ptCount val="9"/>
                <c:pt idx="4" formatCode="0.0_);[Red]\(0.0\)">
                  <c:v>65.099999999999994</c:v>
                </c:pt>
                <c:pt idx="5" formatCode="0.0_);[Red]\(0.0\)">
                  <c:v>334.26</c:v>
                </c:pt>
                <c:pt idx="6" formatCode="0.0_);[Red]\(0.0\)">
                  <c:v>526.55100000000004</c:v>
                </c:pt>
                <c:pt idx="7" formatCode="0.0_);[Red]\(0.0\)">
                  <c:v>661.65899999999999</c:v>
                </c:pt>
                <c:pt idx="8" formatCode="0.0_);[Red]\(0.0\)">
                  <c:v>754.24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'N=80'!$U$1</c:f>
              <c:strCache>
                <c:ptCount val="1"/>
                <c:pt idx="0">
                  <c:v>VMU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'N=80'!$U$3:$U$11</c:f>
              <c:numCache>
                <c:formatCode>General</c:formatCode>
                <c:ptCount val="9"/>
                <c:pt idx="0">
                  <c:v>-390.9</c:v>
                </c:pt>
                <c:pt idx="1">
                  <c:v>-276.89999999999998</c:v>
                </c:pt>
                <c:pt idx="2">
                  <c:v>-162.9</c:v>
                </c:pt>
                <c:pt idx="3">
                  <c:v>-48.9</c:v>
                </c:pt>
                <c:pt idx="4">
                  <c:v>65.099999999999994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'N=80'!$W$1</c:f>
              <c:strCache>
                <c:ptCount val="1"/>
                <c:pt idx="0">
                  <c:v>Central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ymbol val="none"/>
          </c:marker>
          <c:val>
            <c:numRef>
              <c:f>'N=80'!$W$3:$W$11</c:f>
              <c:numCache>
                <c:formatCode>General</c:formatCode>
                <c:ptCount val="9"/>
                <c:pt idx="0">
                  <c:v>-1230.9000000000001</c:v>
                </c:pt>
                <c:pt idx="1">
                  <c:v>-906.9</c:v>
                </c:pt>
                <c:pt idx="2">
                  <c:v>-582.9</c:v>
                </c:pt>
                <c:pt idx="3">
                  <c:v>-258.89999999999998</c:v>
                </c:pt>
                <c:pt idx="4">
                  <c:v>65.099999999999994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'N=80'!$X$1</c:f>
              <c:strCache>
                <c:ptCount val="1"/>
                <c:pt idx="0">
                  <c:v>VMU for N=80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val>
            <c:numRef>
              <c:f>'N=80'!$X$3:$X$11</c:f>
              <c:numCache>
                <c:formatCode>0.0_ </c:formatCode>
                <c:ptCount val="9"/>
                <c:pt idx="0">
                  <c:v>31.909999999999883</c:v>
                </c:pt>
                <c:pt idx="1">
                  <c:v>145.90999999999988</c:v>
                </c:pt>
                <c:pt idx="2">
                  <c:v>259.90999999999985</c:v>
                </c:pt>
                <c:pt idx="3">
                  <c:v>373.90999999999985</c:v>
                </c:pt>
                <c:pt idx="4">
                  <c:v>487.90999999999985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83424"/>
        <c:axId val="145384960"/>
      </c:lineChart>
      <c:catAx>
        <c:axId val="145383424"/>
        <c:scaling>
          <c:orientation val="minMax"/>
        </c:scaling>
        <c:delete val="0"/>
        <c:axPos val="b"/>
        <c:majorTickMark val="cross"/>
        <c:minorTickMark val="none"/>
        <c:tickLblPos val="nextTo"/>
        <c:crossAx val="145384960"/>
        <c:crossesAt val="-7.9999999999999982E+53"/>
        <c:auto val="1"/>
        <c:lblAlgn val="ctr"/>
        <c:lblOffset val="100"/>
        <c:noMultiLvlLbl val="0"/>
      </c:catAx>
      <c:valAx>
        <c:axId val="145384960"/>
        <c:scaling>
          <c:orientation val="minMax"/>
          <c:max val="1500"/>
          <c:min val="-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[MeV]</a:t>
                </a:r>
                <a:endParaRPr lang="ja-JP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145383424"/>
        <c:crosses val="autoZero"/>
        <c:crossBetween val="midCat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 Unicode MS" panose="020B0604020202020204" pitchFamily="50" charset="-128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8"/>
          <c:order val="0"/>
          <c:tx>
            <c:strRef>
              <c:f>'N=80'!$S$2</c:f>
              <c:strCache>
                <c:ptCount val="1"/>
              </c:strCache>
            </c:strRef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val>
            <c:numRef>
              <c:f>'N=80'!$S$3:$S$11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'N=80'!$C$1:$F$1</c:f>
              <c:strCache>
                <c:ptCount val="1"/>
                <c:pt idx="0">
                  <c:v>N=80(exp)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'N=80'!$F$3:$F$11</c:f>
              <c:numCache>
                <c:formatCode>General</c:formatCode>
                <c:ptCount val="9"/>
                <c:pt idx="2" formatCode="0.0_);[Red]\(0.0\)">
                  <c:v>296.7</c:v>
                </c:pt>
                <c:pt idx="3" formatCode="0.0_);[Red]\(0.0\)">
                  <c:v>606</c:v>
                </c:pt>
                <c:pt idx="4" formatCode="0.0_);[Red]\(0.0\)">
                  <c:v>487.90999999999985</c:v>
                </c:pt>
                <c:pt idx="5" formatCode="0.0_);[Red]\(0.0\)">
                  <c:v>797.83000000000015</c:v>
                </c:pt>
                <c:pt idx="6" formatCode="0.0_);[Red]\(0.0\)">
                  <c:v>1059.6999999999998</c:v>
                </c:pt>
                <c:pt idx="7" formatCode="0.0_);[Red]\(0.0\)">
                  <c:v>1326.5340000000001</c:v>
                </c:pt>
                <c:pt idx="8" formatCode="0.0_);[Red]\(0.0\)">
                  <c:v>1409.9299999999998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'N=80'!$O$1:$R$1</c:f>
              <c:strCache>
                <c:ptCount val="1"/>
                <c:pt idx="0">
                  <c:v>N=81(exp)</c:v>
                </c:pt>
              </c:strCache>
            </c:strRef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'N=80'!$P$3:$P$11</c:f>
              <c:numCache>
                <c:formatCode>General</c:formatCode>
                <c:ptCount val="9"/>
                <c:pt idx="4" formatCode="0.0_);[Red]\(0.0\)">
                  <c:v>65.099999999999994</c:v>
                </c:pt>
                <c:pt idx="5" formatCode="0.0_);[Red]\(0.0\)">
                  <c:v>334.26</c:v>
                </c:pt>
                <c:pt idx="6" formatCode="0.0_);[Red]\(0.0\)">
                  <c:v>526.55100000000004</c:v>
                </c:pt>
                <c:pt idx="7" formatCode="0.0_);[Red]\(0.0\)">
                  <c:v>661.65899999999999</c:v>
                </c:pt>
                <c:pt idx="8" formatCode="0.0_);[Red]\(0.0\)">
                  <c:v>754.24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18016"/>
        <c:axId val="152536576"/>
      </c:lineChart>
      <c:catAx>
        <c:axId val="152518016"/>
        <c:scaling>
          <c:orientation val="minMax"/>
        </c:scaling>
        <c:delete val="0"/>
        <c:axPos val="b"/>
        <c:majorTickMark val="cross"/>
        <c:minorTickMark val="none"/>
        <c:tickLblPos val="nextTo"/>
        <c:crossAx val="152536576"/>
        <c:crossesAt val="-7.9999999999999989E+59"/>
        <c:auto val="1"/>
        <c:lblAlgn val="ctr"/>
        <c:lblOffset val="100"/>
        <c:noMultiLvlLbl val="0"/>
      </c:catAx>
      <c:valAx>
        <c:axId val="152536576"/>
        <c:scaling>
          <c:orientation val="minMax"/>
          <c:max val="1500"/>
          <c:min val="-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[MeV]</a:t>
                </a:r>
                <a:endParaRPr lang="ja-JP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152518016"/>
        <c:crosses val="autoZero"/>
        <c:crossBetween val="midCat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 Unicode MS" panose="020B0604020202020204" pitchFamily="50" charset="-128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'N=80'!$Y$1</c:f>
              <c:strCache>
                <c:ptCount val="1"/>
                <c:pt idx="0">
                  <c:v>N=80(ST0.0)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'N=80'!$Y$3:$Y$11</c:f>
              <c:numCache>
                <c:formatCode>General</c:formatCode>
                <c:ptCount val="9"/>
                <c:pt idx="2" formatCode="0.0_);[Red]\(0.0\)">
                  <c:v>803.69999999999982</c:v>
                </c:pt>
                <c:pt idx="3" formatCode="0.0_);[Red]\(0.0\)">
                  <c:v>778.90000000000009</c:v>
                </c:pt>
                <c:pt idx="4" formatCode="0.0_);[Red]\(0.0\)">
                  <c:v>376.80000000000024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'N=80'!$Z$1</c:f>
              <c:strCache>
                <c:ptCount val="1"/>
                <c:pt idx="0">
                  <c:v>N=81(ST0.0)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ymbol val="none"/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'N=80'!$AC$3:$AC$11</c:f>
              <c:numCache>
                <c:formatCode>General</c:formatCode>
                <c:ptCount val="9"/>
                <c:pt idx="2" formatCode="0.0_);[Red]\(0.0\)">
                  <c:v>373.09999999999997</c:v>
                </c:pt>
                <c:pt idx="3" formatCode="0.0_);[Red]\(0.0\)">
                  <c:v>578.20000000000027</c:v>
                </c:pt>
                <c:pt idx="4" formatCode="0.0_);[Red]\(0.0\)">
                  <c:v>376.80000000000024</c:v>
                </c:pt>
              </c:numCache>
            </c:numRef>
          </c:val>
          <c:smooth val="0"/>
        </c:ser>
        <c:ser>
          <c:idx val="9"/>
          <c:order val="2"/>
          <c:tx>
            <c:strRef>
              <c:f>'N=80'!$AA$1</c:f>
              <c:strCache>
                <c:ptCount val="1"/>
                <c:pt idx="0">
                  <c:v>N=80(ST0.2)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'N=80'!$A$3:$A$11</c:f>
              <c:strCache>
                <c:ptCount val="9"/>
                <c:pt idx="0">
                  <c:v>Mo</c:v>
                </c:pt>
                <c:pt idx="1">
                  <c:v>Ru</c:v>
                </c:pt>
                <c:pt idx="2">
                  <c:v>Pd</c:v>
                </c:pt>
                <c:pt idx="3">
                  <c:v>Cd</c:v>
                </c:pt>
                <c:pt idx="4">
                  <c:v>Sn</c:v>
                </c:pt>
                <c:pt idx="5">
                  <c:v>Te</c:v>
                </c:pt>
                <c:pt idx="6">
                  <c:v>Xe</c:v>
                </c:pt>
                <c:pt idx="7">
                  <c:v>Ba</c:v>
                </c:pt>
                <c:pt idx="8">
                  <c:v>Ce</c:v>
                </c:pt>
              </c:strCache>
            </c:strRef>
          </c:cat>
          <c:val>
            <c:numRef>
              <c:f>'N=80'!$AA$3:$AA$11</c:f>
              <c:numCache>
                <c:formatCode>General</c:formatCode>
                <c:ptCount val="9"/>
                <c:pt idx="2" formatCode="0.0_);[Red]\(0.0\)">
                  <c:v>39.000000000000142</c:v>
                </c:pt>
                <c:pt idx="3" formatCode="0.0_);[Red]\(0.0\)">
                  <c:v>424.7000000000001</c:v>
                </c:pt>
                <c:pt idx="4" formatCode="0.0_);[Red]\(0.0\)">
                  <c:v>376.80000000000024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43296"/>
        <c:axId val="41145088"/>
      </c:lineChart>
      <c:catAx>
        <c:axId val="41143296"/>
        <c:scaling>
          <c:orientation val="minMax"/>
        </c:scaling>
        <c:delete val="0"/>
        <c:axPos val="b"/>
        <c:majorTickMark val="cross"/>
        <c:minorTickMark val="none"/>
        <c:tickLblPos val="nextTo"/>
        <c:crossAx val="41145088"/>
        <c:crossesAt val="-7.9999999999999982E+53"/>
        <c:auto val="1"/>
        <c:lblAlgn val="ctr"/>
        <c:lblOffset val="100"/>
        <c:noMultiLvlLbl val="0"/>
      </c:catAx>
      <c:valAx>
        <c:axId val="41145088"/>
        <c:scaling>
          <c:orientation val="minMax"/>
          <c:max val="1500"/>
          <c:min val="-1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[MeV]</a:t>
                </a:r>
                <a:endParaRPr lang="ja-JP"/>
              </a:p>
            </c:rich>
          </c:tx>
          <c:layout/>
          <c:overlay val="0"/>
        </c:title>
        <c:numFmt formatCode="#,##0.0_ " sourceLinked="0"/>
        <c:majorTickMark val="in"/>
        <c:minorTickMark val="none"/>
        <c:tickLblPos val="nextTo"/>
        <c:crossAx val="41143296"/>
        <c:crosses val="autoZero"/>
        <c:crossBetween val="midCat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 b="0">
          <a:latin typeface="Arial Unicode MS" panose="020B0604020202020204" pitchFamily="50" charset="-128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949A-F13D-4407-B2C3-CC51607D84B6}" type="datetimeFigureOut">
              <a:rPr kumimoji="1" lang="ja-JP" altLang="en-US" smtClean="0"/>
              <a:pPr/>
              <a:t>2014/6/2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7C140-09E3-403A-B392-FA8424D81B9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80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C74D-B527-4A29-8F13-70F4B3ECC12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126E5-168C-4FBE-A08B-60CA24194FC3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91110-035C-4701-B642-DA206FD161D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FE80-0883-4B02-967B-D11B90FFA53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FE80-0883-4B02-967B-D11B90FFA53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B9AC-18AD-48E0-ADD6-DECF7706B7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97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C74D-B527-4A29-8F13-70F4B3ECC12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C74D-B527-4A29-8F13-70F4B3ECC12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9C74D-B527-4A29-8F13-70F4B3ECC12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74242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nature of a shell </a:t>
            </a:r>
            <a:r>
              <a:rPr lang="en-US" altLang="ja-JP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losure at N = 82</a:t>
            </a:r>
            <a:b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explored with seniority and spin-gap isomers</a:t>
            </a:r>
            <a:b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neutron-rich palladium and silver isotopes</a:t>
            </a:r>
            <a:endParaRPr kumimoji="1" lang="ja-JP" altLang="en-US" sz="3200" dirty="0">
              <a:ln w="12700">
                <a:noFill/>
                <a:prstDash val="solid"/>
              </a:ln>
              <a:solidFill>
                <a:srgbClr val="0033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0" y="2708920"/>
            <a:ext cx="9144000" cy="542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Hiroshi Watanabe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" name="Picture 5" descr="カラー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152" y="3789040"/>
            <a:ext cx="1572768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13" y="3797613"/>
            <a:ext cx="1743075" cy="17430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28914" y="6239053"/>
            <a:ext cx="568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Advances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Radioactive Isotope Science (ARIS2014)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- 6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June 2014, Tokyo, Japan 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3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10" y="3474969"/>
            <a:ext cx="3240000" cy="33830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r="49981"/>
          <a:stretch/>
        </p:blipFill>
        <p:spPr>
          <a:xfrm>
            <a:off x="683568" y="3996000"/>
            <a:ext cx="2160000" cy="19401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91998" y="0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Sub-microsecond isomers  in </a:t>
            </a:r>
            <a:r>
              <a:rPr lang="en-US" altLang="ja-JP" sz="2400" b="1" baseline="30000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126</a:t>
            </a:r>
            <a:r>
              <a:rPr lang="en-US" altLang="ja-JP" sz="24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endParaRPr kumimoji="1" lang="ja-JP" altLang="en-US" sz="2400" b="1" dirty="0">
              <a:ln w="12700">
                <a:solidFill>
                  <a:srgbClr val="00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5238" y="6423719"/>
            <a:ext cx="4544834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Two isomers lie at 2110 and 2023 </a:t>
            </a:r>
            <a:r>
              <a:rPr kumimoji="1"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r="25124"/>
          <a:stretch/>
        </p:blipFill>
        <p:spPr>
          <a:xfrm>
            <a:off x="3060072" y="4441168"/>
            <a:ext cx="2160000" cy="194016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131840" y="4005064"/>
            <a:ext cx="1951175" cy="400110"/>
          </a:xfrm>
          <a:prstGeom prst="wedgeRectCallout">
            <a:avLst>
              <a:gd name="adj1" fmla="val 90199"/>
              <a:gd name="adj2" fmla="val -7813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Time difference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7544" y="3532946"/>
            <a:ext cx="2648482" cy="400110"/>
          </a:xfrm>
          <a:prstGeom prst="wedgeRectCallout">
            <a:avLst>
              <a:gd name="adj1" fmla="val 153920"/>
              <a:gd name="adj2" fmla="val -1485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Time relative to beam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" y="908720"/>
            <a:ext cx="6931806" cy="2520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978066" y="642371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467" y="502025"/>
            <a:ext cx="61350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Delayed coincidence with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 ions (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Δt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0.15-5 </a:t>
            </a:r>
            <a:r>
              <a:rPr lang="en-US" altLang="ja-JP" sz="20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60466" y="934040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γ-ray singles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2548" y="2014160"/>
            <a:ext cx="248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γ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-γ coincidence with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gate on 542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7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share\126Pd_spectra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6" b="6"/>
          <a:stretch/>
        </p:blipFill>
        <p:spPr bwMode="auto">
          <a:xfrm>
            <a:off x="1" y="2480400"/>
            <a:ext cx="5868000" cy="2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share\126Pd_spectr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934073"/>
            <a:ext cx="5868000" cy="33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share\126Pd_spectra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8"/>
          <a:stretch/>
        </p:blipFill>
        <p:spPr bwMode="auto">
          <a:xfrm>
            <a:off x="1" y="934073"/>
            <a:ext cx="5868000" cy="154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656252" y="0"/>
            <a:ext cx="383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Long-lived isomer in </a:t>
            </a:r>
            <a:r>
              <a:rPr lang="en-US" altLang="ja-JP" sz="2400" b="1" baseline="30000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126</a:t>
            </a:r>
            <a:r>
              <a:rPr lang="en-US" altLang="ja-JP" sz="2400" b="1" dirty="0" smtClean="0">
                <a:ln w="12700">
                  <a:solidFill>
                    <a:srgbClr val="00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endParaRPr kumimoji="1" lang="ja-JP" altLang="en-US" sz="2400" b="1" dirty="0">
              <a:ln w="12700">
                <a:solidFill>
                  <a:srgbClr val="00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68000" y="934073"/>
            <a:ext cx="3307316" cy="12311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Coincidence with electrons: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-0.5 </a:t>
            </a:r>
            <a:r>
              <a:rPr lang="en-US" altLang="ja-JP" dirty="0" smtClean="0">
                <a:latin typeface="Arial Unicode MS"/>
                <a:ea typeface="Arial Unicode MS"/>
                <a:cs typeface="Arial Unicode MS"/>
              </a:rPr>
              <a:t>≦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Δt</a:t>
            </a:r>
            <a:r>
              <a:rPr lang="en-US" altLang="ja-JP" baseline="-25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eγ</a:t>
            </a:r>
            <a:r>
              <a:rPr lang="en-US" altLang="ja-JP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/>
                <a:ea typeface="Arial Unicode MS"/>
                <a:cs typeface="Arial Unicode MS"/>
              </a:rPr>
              <a:t>≦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0.5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(prompt)</a:t>
            </a:r>
          </a:p>
          <a:p>
            <a:r>
              <a:rPr lang="en-US" altLang="ja-JP" dirty="0" smtClean="0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-4.0 </a:t>
            </a:r>
            <a:r>
              <a:rPr lang="en-US" altLang="ja-JP" dirty="0">
                <a:solidFill>
                  <a:srgbClr val="00CC66"/>
                </a:solidFill>
                <a:latin typeface="Arial Unicode MS"/>
                <a:ea typeface="Arial Unicode MS"/>
                <a:cs typeface="Arial Unicode MS"/>
              </a:rPr>
              <a:t>≦ </a:t>
            </a:r>
            <a:r>
              <a:rPr lang="en-US" altLang="ja-JP" dirty="0" err="1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Δt</a:t>
            </a:r>
            <a:r>
              <a:rPr lang="en-US" altLang="ja-JP" baseline="-25000" dirty="0" err="1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eγ</a:t>
            </a:r>
            <a:r>
              <a:rPr lang="en-US" altLang="ja-JP" baseline="-25000" dirty="0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solidFill>
                  <a:srgbClr val="00CC66"/>
                </a:solidFill>
                <a:latin typeface="Arial Unicode MS"/>
                <a:ea typeface="Arial Unicode MS"/>
                <a:cs typeface="Arial Unicode MS"/>
              </a:rPr>
              <a:t>≦</a:t>
            </a:r>
            <a:r>
              <a:rPr lang="en-US" altLang="ja-JP" dirty="0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0.5 </a:t>
            </a:r>
            <a:r>
              <a:rPr lang="en-US" altLang="ja-JP" dirty="0" err="1" smtClean="0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lang="en-US" altLang="ja-JP" dirty="0" smtClean="0">
                <a:solidFill>
                  <a:srgbClr val="00CC6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(early)</a:t>
            </a:r>
            <a:endParaRPr lang="en-US" altLang="ja-JP" dirty="0">
              <a:solidFill>
                <a:srgbClr val="00CC66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dirty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-0.5 </a:t>
            </a:r>
            <a:r>
              <a:rPr lang="en-US" altLang="ja-JP" dirty="0">
                <a:solidFill>
                  <a:schemeClr val="accent6"/>
                </a:solidFill>
                <a:latin typeface="Arial Unicode MS"/>
                <a:ea typeface="Arial Unicode MS"/>
                <a:cs typeface="Arial Unicode MS"/>
              </a:rPr>
              <a:t>≦ </a:t>
            </a:r>
            <a:r>
              <a:rPr lang="en-US" altLang="ja-JP" dirty="0" err="1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Δt</a:t>
            </a:r>
            <a:r>
              <a:rPr lang="en-US" altLang="ja-JP" baseline="-25000" dirty="0" err="1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eγ</a:t>
            </a:r>
            <a:r>
              <a:rPr lang="en-US" altLang="ja-JP" baseline="-25000" dirty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solidFill>
                  <a:schemeClr val="accent6"/>
                </a:solidFill>
                <a:latin typeface="Arial Unicode MS"/>
                <a:ea typeface="Arial Unicode MS"/>
                <a:cs typeface="Arial Unicode MS"/>
              </a:rPr>
              <a:t>≦</a:t>
            </a:r>
            <a:r>
              <a:rPr lang="en-US" altLang="ja-JP" dirty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 </a:t>
            </a:r>
            <a:r>
              <a:rPr lang="en-US" altLang="ja-JP" dirty="0" err="1" smtClean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lang="en-US" altLang="ja-JP" dirty="0" smtClean="0">
                <a:solidFill>
                  <a:schemeClr val="accent6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(delayed)</a:t>
            </a:r>
            <a:endParaRPr lang="en-US" altLang="ja-JP" dirty="0">
              <a:solidFill>
                <a:schemeClr val="accent6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10" y="3474969"/>
            <a:ext cx="3240000" cy="338303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978066" y="642371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375153" y="2402866"/>
            <a:ext cx="5661343" cy="954107"/>
            <a:chOff x="3375153" y="2402866"/>
            <a:chExt cx="5661343" cy="954107"/>
          </a:xfrm>
        </p:grpSpPr>
        <p:pic>
          <p:nvPicPr>
            <p:cNvPr id="19" name="Picture 2" descr="D:\share\126Pd_spectra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18" t="45391" b="28887"/>
            <a:stretch/>
          </p:blipFill>
          <p:spPr bwMode="auto">
            <a:xfrm>
              <a:off x="3375153" y="2458800"/>
              <a:ext cx="2492847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3375154" y="2402866"/>
              <a:ext cx="5661342" cy="954107"/>
              <a:chOff x="3375154" y="2402866"/>
              <a:chExt cx="5661342" cy="954107"/>
            </a:xfrm>
          </p:grpSpPr>
          <p:cxnSp>
            <p:nvCxnSpPr>
              <p:cNvPr id="22" name="直線矢印コネクタ 21"/>
              <p:cNvCxnSpPr>
                <a:stCxn id="23" idx="1"/>
                <a:endCxn id="4" idx="3"/>
              </p:cNvCxnSpPr>
              <p:nvPr/>
            </p:nvCxnSpPr>
            <p:spPr>
              <a:xfrm flipH="1" flipV="1">
                <a:off x="5868144" y="2879919"/>
                <a:ext cx="572770" cy="1"/>
              </a:xfrm>
              <a:prstGeom prst="straightConnector1">
                <a:avLst/>
              </a:prstGeom>
              <a:ln w="28575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6440914" y="2402866"/>
                <a:ext cx="2595582" cy="95410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prstClr val="black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Electron spectrum: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Gate on γ rays below 5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-</a:t>
                </a:r>
                <a:endParaRPr lang="en-US" altLang="ja-JP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r>
                  <a:rPr lang="en-US" altLang="ja-JP" dirty="0" smtClean="0">
                    <a:solidFill>
                      <a:prstClr val="black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Without γ-ray gate</a:t>
                </a:r>
                <a:endParaRPr lang="ja-JP" altLang="en-US" dirty="0">
                  <a:solidFill>
                    <a:prstClr val="black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3375154" y="2447919"/>
                <a:ext cx="2492990" cy="864000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" name="テキスト ボックス 6"/>
          <p:cNvSpPr txBox="1"/>
          <p:nvPr/>
        </p:nvSpPr>
        <p:spPr>
          <a:xfrm>
            <a:off x="1" y="502025"/>
            <a:ext cx="519565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Withi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 50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after implantation of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 ions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491880" y="2556000"/>
            <a:ext cx="2881158" cy="1868033"/>
            <a:chOff x="3491880" y="2556000"/>
            <a:chExt cx="2881158" cy="1868033"/>
          </a:xfrm>
        </p:grpSpPr>
        <p:sp>
          <p:nvSpPr>
            <p:cNvPr id="8" name="円/楕円 7"/>
            <p:cNvSpPr/>
            <p:nvPr/>
          </p:nvSpPr>
          <p:spPr>
            <a:xfrm>
              <a:off x="3816000" y="2556000"/>
              <a:ext cx="228256" cy="5760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491880" y="3429000"/>
              <a:ext cx="1309974" cy="4001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86 </a:t>
              </a:r>
              <a:r>
                <a:rPr kumimoji="1" lang="en-US" altLang="ja-JP" sz="20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keV</a:t>
              </a:r>
              <a:r>
                <a:rPr kumimoji="1"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IC</a:t>
              </a:r>
              <a:endParaRPr kumimoji="1"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27" name="直線矢印コネクタ 26"/>
            <p:cNvCxnSpPr>
              <a:stCxn id="8" idx="4"/>
            </p:cNvCxnSpPr>
            <p:nvPr/>
          </p:nvCxnSpPr>
          <p:spPr>
            <a:xfrm>
              <a:off x="3930128" y="3132000"/>
              <a:ext cx="0" cy="29700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図形 28"/>
            <p:cNvSpPr/>
            <p:nvPr/>
          </p:nvSpPr>
          <p:spPr>
            <a:xfrm rot="12600000">
              <a:off x="4853373" y="3444136"/>
              <a:ext cx="1519665" cy="979897"/>
            </a:xfrm>
            <a:prstGeom prst="swooshArrow">
              <a:avLst>
                <a:gd name="adj1" fmla="val 16310"/>
                <a:gd name="adj2" fmla="val 31370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テキスト ボックス 19"/>
          <p:cNvSpPr txBox="1"/>
          <p:nvPr/>
        </p:nvSpPr>
        <p:spPr>
          <a:xfrm>
            <a:off x="2339995" y="5034662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 Watanabe et. al.,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submitted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55" y="4541058"/>
            <a:ext cx="523412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Gate on 86-keV IC </a:t>
            </a:r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new γ ray at 297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187624" y="2448000"/>
            <a:ext cx="468000" cy="22513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9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550723"/>
            <a:ext cx="6300000" cy="63072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32040" y="1671191"/>
            <a:ext cx="11304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24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lang="en-US" altLang="ja-JP" sz="2400" baseline="-25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endParaRPr lang="ja-JP" altLang="en-US" sz="24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56376" y="4047455"/>
            <a:ext cx="11304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24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</a:t>
            </a:r>
            <a:r>
              <a:rPr lang="en-US" altLang="ja-JP" sz="2400" baseline="-25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79</a:t>
            </a:r>
            <a:endParaRPr lang="ja-JP" altLang="en-US" sz="24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975499"/>
            <a:ext cx="2499402" cy="1877437"/>
          </a:xfrm>
          <a:prstGeom prst="wedgeRectCallout">
            <a:avLst>
              <a:gd name="adj1" fmla="val 60216"/>
              <a:gd name="adj2" fmla="val -633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Long-lived isomer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2406 </a:t>
            </a:r>
            <a:r>
              <a:rPr lang="en-US" altLang="ja-JP" sz="2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lang="en-US" altLang="ja-JP" sz="20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1/2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23.0(8)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kumimoji="1" lang="en-US" altLang="ja-JP" sz="20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π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(10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</a:t>
            </a:r>
            <a:r>
              <a:rPr lang="en-US" altLang="ja-JP" baseline="-25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26(8) %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B(E3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= 0.07(2) </a:t>
            </a:r>
            <a:r>
              <a:rPr lang="en-US" altLang="ja-JP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W.u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89" y="0"/>
            <a:ext cx="902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Decay schemes of the (10+) isomer and the ground state of </a:t>
            </a:r>
            <a:r>
              <a:rPr lang="en-US" altLang="ja-JP" sz="2400" b="1" baseline="3000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126</a:t>
            </a:r>
            <a:r>
              <a:rPr lang="en-US" altLang="ja-JP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endParaRPr kumimoji="1" lang="ja-JP" altLang="en-US" sz="24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17032"/>
            <a:ext cx="2880000" cy="299591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131840" y="4437112"/>
            <a:ext cx="1896673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1/2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average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20.4(13)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lang="en-US" altLang="ja-JP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FF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25.1(10) </a:t>
            </a:r>
            <a:r>
              <a:rPr lang="en-US" altLang="ja-JP" sz="2000" dirty="0" err="1" smtClean="0">
                <a:solidFill>
                  <a:srgbClr val="FF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lang="en-US" altLang="ja-JP" sz="2000" dirty="0">
              <a:solidFill>
                <a:srgbClr val="FF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48.6(8) </a:t>
            </a:r>
            <a:r>
              <a:rPr kumimoji="1" lang="en-US" altLang="ja-JP" sz="2000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kumimoji="1" lang="ja-JP" altLang="en-US" sz="2000" dirty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8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5495" y="0"/>
            <a:ext cx="9072000" cy="43286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871094"/>
              </p:ext>
            </p:extLst>
          </p:nvPr>
        </p:nvGraphicFramePr>
        <p:xfrm>
          <a:off x="-7233" y="-27384"/>
          <a:ext cx="494347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00314" y="44624"/>
            <a:ext cx="225741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N=80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314" y="1117193"/>
            <a:ext cx="191610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N=81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890451"/>
              </p:ext>
            </p:extLst>
          </p:nvPr>
        </p:nvGraphicFramePr>
        <p:xfrm>
          <a:off x="4427984" y="476672"/>
          <a:ext cx="13680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4" name="数式" r:id="rId4" imgW="965160" imgH="228600" progId="Equation.3">
                  <p:embed/>
                </p:oleObj>
              </mc:Choice>
              <mc:Fallback>
                <p:oleObj name="数式" r:id="rId4" imgW="965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476672"/>
                        <a:ext cx="1368009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42538"/>
              </p:ext>
            </p:extLst>
          </p:nvPr>
        </p:nvGraphicFramePr>
        <p:xfrm>
          <a:off x="4412644" y="1268760"/>
          <a:ext cx="181554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5" name="数式" r:id="rId6" imgW="1282680" imgH="228600" progId="Equation.3">
                  <p:embed/>
                </p:oleObj>
              </mc:Choice>
              <mc:Fallback>
                <p:oleObj name="数式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44" y="1268760"/>
                        <a:ext cx="1815540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2915816" y="3573016"/>
            <a:ext cx="1753200" cy="501330"/>
            <a:chOff x="2915816" y="3573016"/>
            <a:chExt cx="1753200" cy="501330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2915816" y="3573016"/>
              <a:ext cx="1753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462037" y="3674236"/>
              <a:ext cx="66075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πg</a:t>
              </a:r>
              <a:r>
                <a:rPr kumimoji="1" lang="en-US" altLang="ja-JP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7/2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45915" y="4953361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Z &gt; 50, </a:t>
            </a:r>
            <a:r>
              <a:rPr lang="en-US" altLang="ja-JP" sz="2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E(11/2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decrease as </a:t>
            </a:r>
            <a:r>
              <a:rPr lang="en-US" altLang="ja-JP" sz="2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 </a:t>
            </a:r>
            <a:r>
              <a:rPr lang="ja-JP" altLang="en-US" sz="2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→ </a:t>
            </a:r>
            <a:r>
              <a:rPr lang="en-US" altLang="ja-JP" sz="2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Sn</a:t>
            </a:r>
            <a:endParaRPr kumimoji="1" lang="en-US" altLang="ja-JP" sz="2000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148064" y="2204864"/>
            <a:ext cx="3995936" cy="2048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5832240" y="3789040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832240" y="2924944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505021" y="3300953"/>
            <a:ext cx="900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505021" y="2996952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505021" y="3573016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20072" y="2708920"/>
            <a:ext cx="53091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20072" y="3604954"/>
            <a:ext cx="5309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60432" y="270892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60432" y="3100898"/>
            <a:ext cx="60952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60432" y="3429000"/>
            <a:ext cx="50206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6240" y="3172954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39021" y="234888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68144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38610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8" name="下矢印 57"/>
          <p:cNvSpPr/>
          <p:nvPr/>
        </p:nvSpPr>
        <p:spPr>
          <a:xfrm flipV="1">
            <a:off x="7847021" y="2884874"/>
            <a:ext cx="216000" cy="36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832240" y="2524834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20072" y="226874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148069" y="4645585"/>
            <a:ext cx="3337566" cy="1015663"/>
            <a:chOff x="5148069" y="4645585"/>
            <a:chExt cx="3337566" cy="1015663"/>
          </a:xfrm>
        </p:grpSpPr>
        <p:sp>
          <p:nvSpPr>
            <p:cNvPr id="19" name="右矢印 18"/>
            <p:cNvSpPr/>
            <p:nvPr/>
          </p:nvSpPr>
          <p:spPr>
            <a:xfrm>
              <a:off x="5148069" y="4968460"/>
              <a:ext cx="504051" cy="36991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866007" y="4645585"/>
              <a:ext cx="2619628" cy="10156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Monopole interaction</a:t>
              </a:r>
            </a:p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between 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πg</a:t>
              </a:r>
              <a:r>
                <a:rPr lang="en-US" altLang="ja-JP" sz="2000" baseline="-25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7/2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 (+ πd</a:t>
              </a:r>
              <a:r>
                <a:rPr lang="en-US" altLang="ja-JP" sz="2000" baseline="-25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5/2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)</a:t>
              </a:r>
              <a:endPara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and </a:t>
              </a:r>
              <a:r>
                <a:rPr lang="el-GR" altLang="ja-JP" sz="2000" dirty="0" smtClean="0"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ν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h</a:t>
              </a:r>
              <a:r>
                <a:rPr lang="en-US" altLang="ja-JP" sz="2000" baseline="-25000" dirty="0" smtClean="0"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11/2</a:t>
              </a:r>
              <a:endParaRPr lang="ja-JP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764665" y="2520000"/>
            <a:ext cx="687655" cy="766800"/>
            <a:chOff x="6764665" y="2520000"/>
            <a:chExt cx="687655" cy="766800"/>
          </a:xfrm>
        </p:grpSpPr>
        <p:cxnSp>
          <p:nvCxnSpPr>
            <p:cNvPr id="65" name="曲線コネクタ 64"/>
            <p:cNvCxnSpPr/>
            <p:nvPr/>
          </p:nvCxnSpPr>
          <p:spPr>
            <a:xfrm>
              <a:off x="6764665" y="2520000"/>
              <a:ext cx="687655" cy="766800"/>
            </a:xfrm>
            <a:prstGeom prst="curvedConnector3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曲線コネクタ 7"/>
            <p:cNvCxnSpPr/>
            <p:nvPr/>
          </p:nvCxnSpPr>
          <p:spPr>
            <a:xfrm>
              <a:off x="6764665" y="2924944"/>
              <a:ext cx="687655" cy="360000"/>
            </a:xfrm>
            <a:prstGeom prst="curvedConnector3">
              <a:avLst/>
            </a:prstGeom>
            <a:ln w="28575">
              <a:solidFill>
                <a:srgbClr val="00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テキスト ボックス 56"/>
          <p:cNvSpPr txBox="1"/>
          <p:nvPr/>
        </p:nvSpPr>
        <p:spPr>
          <a:xfrm>
            <a:off x="299036" y="6021288"/>
            <a:ext cx="8545929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imilar trend for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E(10</a:t>
            </a:r>
            <a:r>
              <a:rPr lang="en-US" altLang="ja-JP" sz="2000" baseline="30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)- E(7</a:t>
            </a:r>
            <a:r>
              <a:rPr lang="en-US" altLang="ja-JP" sz="2000" baseline="30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: </a:t>
            </a:r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Good probe for the evolution of shell orbits</a:t>
            </a:r>
            <a:endParaRPr kumimoji="1" lang="en-US" altLang="ja-JP" sz="20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5495" y="0"/>
            <a:ext cx="9072000" cy="43286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9" name="グラフ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045141"/>
              </p:ext>
            </p:extLst>
          </p:nvPr>
        </p:nvGraphicFramePr>
        <p:xfrm>
          <a:off x="-7233" y="-27384"/>
          <a:ext cx="494347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00314" y="44624"/>
            <a:ext cx="225741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N=80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314" y="1117193"/>
            <a:ext cx="191610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N=81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493695"/>
              </p:ext>
            </p:extLst>
          </p:nvPr>
        </p:nvGraphicFramePr>
        <p:xfrm>
          <a:off x="4427984" y="476672"/>
          <a:ext cx="13680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2" name="数式" r:id="rId4" imgW="965160" imgH="228600" progId="Equation.3">
                  <p:embed/>
                </p:oleObj>
              </mc:Choice>
              <mc:Fallback>
                <p:oleObj name="数式" r:id="rId4" imgW="965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476672"/>
                        <a:ext cx="1368009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84284"/>
              </p:ext>
            </p:extLst>
          </p:nvPr>
        </p:nvGraphicFramePr>
        <p:xfrm>
          <a:off x="4412644" y="1268760"/>
          <a:ext cx="181554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3" name="数式" r:id="rId6" imgW="1282680" imgH="228600" progId="Equation.3">
                  <p:embed/>
                </p:oleObj>
              </mc:Choice>
              <mc:Fallback>
                <p:oleObj name="数式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44" y="1268760"/>
                        <a:ext cx="1815540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正方形/長方形 36"/>
          <p:cNvSpPr/>
          <p:nvPr/>
        </p:nvSpPr>
        <p:spPr>
          <a:xfrm>
            <a:off x="5148064" y="2204864"/>
            <a:ext cx="3995936" cy="2048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5832240" y="3789040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832240" y="2924944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505021" y="3300953"/>
            <a:ext cx="900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505021" y="2996952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505021" y="3573016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20072" y="2708920"/>
            <a:ext cx="53091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20072" y="3604954"/>
            <a:ext cx="5309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60432" y="270892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60432" y="3100898"/>
            <a:ext cx="60952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60432" y="3429000"/>
            <a:ext cx="50206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6240" y="3172954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39021" y="234888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68144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38610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8" name="下矢印 57"/>
          <p:cNvSpPr/>
          <p:nvPr/>
        </p:nvSpPr>
        <p:spPr>
          <a:xfrm flipV="1">
            <a:off x="7847021" y="2884874"/>
            <a:ext cx="216000" cy="36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832240" y="2524834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20072" y="226874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155792" y="3573016"/>
            <a:ext cx="1753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702013" y="3674236"/>
            <a:ext cx="66075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曲線コネクタ 54"/>
          <p:cNvCxnSpPr/>
          <p:nvPr/>
        </p:nvCxnSpPr>
        <p:spPr>
          <a:xfrm flipV="1">
            <a:off x="6764665" y="3312000"/>
            <a:ext cx="687655" cy="468000"/>
          </a:xfrm>
          <a:prstGeom prst="curvedConnector3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874354" y="2132856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 only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468793" y="2596842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Central+Tensor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 flipV="1">
            <a:off x="2663786" y="2148824"/>
            <a:ext cx="252030" cy="1199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 flipV="1">
            <a:off x="1979712" y="2132856"/>
            <a:ext cx="561088" cy="5445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453770" y="2356864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</a:t>
            </a:r>
            <a:endParaRPr kumimoji="1" lang="en-US" altLang="ja-JP" sz="20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4355976" y="2204864"/>
            <a:ext cx="143511" cy="7041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-36512" y="4525089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Z &lt; 50</a:t>
            </a:r>
            <a:endParaRPr kumimoji="1" lang="en-US" altLang="ja-JP" sz="2000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405479" y="4525089"/>
            <a:ext cx="237443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ja-JP" sz="2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monopole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95936" y="4541058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monopole-based universal interaction</a:t>
            </a:r>
            <a:endParaRPr kumimoji="1" lang="en-US" altLang="ja-JP" sz="2000" i="1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707904" y="5313402"/>
            <a:ext cx="54000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 only </a:t>
            </a:r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11/2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energy rapidly decreases</a:t>
            </a:r>
          </a:p>
          <a:p>
            <a:pPr>
              <a:buClr>
                <a:srgbClr val="FFFF00"/>
              </a:buClr>
            </a:pPr>
            <a:r>
              <a:rPr lang="en-US" altLang="ja-JP" sz="20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Tensor 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Suppress the upward drift of </a:t>
            </a:r>
            <a:r>
              <a:rPr lang="el-GR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ν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11/2</a:t>
            </a:r>
            <a:endParaRPr kumimoji="1" lang="en-US" altLang="ja-JP" sz="2000" b="1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88024" y="4921423"/>
            <a:ext cx="437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 Otsuka et al., Phys. Rev. </a:t>
            </a:r>
            <a:r>
              <a:rPr kumimoji="1" lang="en-US" altLang="ja-JP" sz="1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Lett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104, 012501 (2010)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5495" y="0"/>
            <a:ext cx="9072000" cy="43286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7" name="グラフ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92801"/>
              </p:ext>
            </p:extLst>
          </p:nvPr>
        </p:nvGraphicFramePr>
        <p:xfrm>
          <a:off x="-7233" y="-27384"/>
          <a:ext cx="494347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00314" y="44624"/>
            <a:ext cx="225741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N=80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314" y="1117193"/>
            <a:ext cx="191610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N=81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287889"/>
              </p:ext>
            </p:extLst>
          </p:nvPr>
        </p:nvGraphicFramePr>
        <p:xfrm>
          <a:off x="4427984" y="476672"/>
          <a:ext cx="13680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8" name="数式" r:id="rId4" imgW="965160" imgH="228600" progId="Equation.3">
                  <p:embed/>
                </p:oleObj>
              </mc:Choice>
              <mc:Fallback>
                <p:oleObj name="数式" r:id="rId4" imgW="965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476672"/>
                        <a:ext cx="1368009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42454"/>
              </p:ext>
            </p:extLst>
          </p:nvPr>
        </p:nvGraphicFramePr>
        <p:xfrm>
          <a:off x="4412644" y="1268760"/>
          <a:ext cx="181554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9" name="数式" r:id="rId6" imgW="1282680" imgH="228600" progId="Equation.3">
                  <p:embed/>
                </p:oleObj>
              </mc:Choice>
              <mc:Fallback>
                <p:oleObj name="数式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44" y="1268760"/>
                        <a:ext cx="1815540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矢印コネクタ 22"/>
          <p:cNvCxnSpPr/>
          <p:nvPr/>
        </p:nvCxnSpPr>
        <p:spPr>
          <a:xfrm>
            <a:off x="1155792" y="3573016"/>
            <a:ext cx="1753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702013" y="3674236"/>
            <a:ext cx="66075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148064" y="2204864"/>
            <a:ext cx="3995936" cy="2048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5832240" y="3789040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832240" y="2924944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505021" y="3300953"/>
            <a:ext cx="900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505021" y="2996952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505021" y="3573016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20072" y="2708920"/>
            <a:ext cx="53091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20072" y="3604954"/>
            <a:ext cx="5309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60432" y="270892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60432" y="3100898"/>
            <a:ext cx="60952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60432" y="3429000"/>
            <a:ext cx="50206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6240" y="3172954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39021" y="234888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68144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38610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8" name="下矢印 57"/>
          <p:cNvSpPr/>
          <p:nvPr/>
        </p:nvSpPr>
        <p:spPr>
          <a:xfrm flipV="1">
            <a:off x="7847021" y="2884874"/>
            <a:ext cx="216000" cy="36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832240" y="2524834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20072" y="226874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曲線コネクタ 55"/>
          <p:cNvCxnSpPr/>
          <p:nvPr/>
        </p:nvCxnSpPr>
        <p:spPr>
          <a:xfrm flipV="1">
            <a:off x="6764665" y="3312000"/>
            <a:ext cx="687655" cy="468000"/>
          </a:xfrm>
          <a:prstGeom prst="curvedConnector3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47664" y="1146230"/>
            <a:ext cx="6607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907704" y="836712"/>
            <a:ext cx="6719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Cd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874354" y="2132856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 only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468793" y="2596842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Central+Tensor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H="1" flipV="1">
            <a:off x="2663786" y="2148824"/>
            <a:ext cx="252030" cy="1199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 flipV="1">
            <a:off x="1979712" y="2132856"/>
            <a:ext cx="561088" cy="54458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4453770" y="2356864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</a:t>
            </a:r>
            <a:endParaRPr kumimoji="1" lang="en-US" altLang="ja-JP" sz="20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6" name="右中かっこ 75"/>
          <p:cNvSpPr/>
          <p:nvPr/>
        </p:nvSpPr>
        <p:spPr>
          <a:xfrm>
            <a:off x="4355976" y="2204864"/>
            <a:ext cx="143511" cy="7041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下矢印 1"/>
          <p:cNvSpPr/>
          <p:nvPr/>
        </p:nvSpPr>
        <p:spPr>
          <a:xfrm flipV="1">
            <a:off x="1475656" y="1772816"/>
            <a:ext cx="360000" cy="360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92248" y="6177498"/>
            <a:ext cx="898515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Smaller energy difference between the 10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and 7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states in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 can be</a:t>
            </a:r>
          </a:p>
          <a:p>
            <a:pPr>
              <a:buClr>
                <a:srgbClr val="FF00FF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explained by the monopole interaction including the central and tensor effects</a:t>
            </a:r>
            <a:endParaRPr kumimoji="1" lang="en-US" altLang="ja-JP" sz="2000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36512" y="4525089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Z &lt; 50</a:t>
            </a:r>
            <a:endParaRPr kumimoji="1" lang="en-US" altLang="ja-JP" sz="2000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405479" y="4525089"/>
            <a:ext cx="237443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l-GR" altLang="ja-JP" sz="2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monopole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995936" y="4541058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monopole-based universal interaction</a:t>
            </a:r>
            <a:endParaRPr kumimoji="1" lang="en-US" altLang="ja-JP" sz="2000" i="1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07904" y="5313402"/>
            <a:ext cx="5400000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Central only </a:t>
            </a:r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11/2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energy rapidly decreases</a:t>
            </a:r>
          </a:p>
          <a:p>
            <a:pPr>
              <a:buClr>
                <a:srgbClr val="FFFF00"/>
              </a:buClr>
            </a:pPr>
            <a:r>
              <a:rPr lang="en-US" altLang="ja-JP" sz="20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Tensor 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Suppress the upward drift of </a:t>
            </a:r>
            <a:r>
              <a:rPr lang="el-GR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ν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</a:t>
            </a:r>
            <a:r>
              <a:rPr lang="en-US" altLang="ja-JP" sz="2000" b="1" baseline="-25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11/2</a:t>
            </a:r>
            <a:endParaRPr kumimoji="1" lang="en-US" altLang="ja-JP" sz="2000" b="1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88024" y="4921423"/>
            <a:ext cx="437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 Otsuka et al., Phys. Rev. </a:t>
            </a:r>
            <a:r>
              <a:rPr kumimoji="1" lang="en-US" altLang="ja-JP" sz="1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Lett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104, 012501 (2010)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483768" y="930206"/>
            <a:ext cx="6607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130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Sn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0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5495" y="0"/>
            <a:ext cx="9072000" cy="432867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7" name="グラフ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65506"/>
              </p:ext>
            </p:extLst>
          </p:nvPr>
        </p:nvGraphicFramePr>
        <p:xfrm>
          <a:off x="-7233" y="-27384"/>
          <a:ext cx="494347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00314" y="44624"/>
            <a:ext cx="225741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N=80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(h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0314" y="1117193"/>
            <a:ext cx="1916102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N=81 isotone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en-US" altLang="ja-JP" sz="2000" dirty="0" smtClean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: </a:t>
            </a:r>
            <a:r>
              <a:rPr lang="el-GR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11/2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kumimoji="1" lang="ja-JP" altLang="en-US" sz="2000" baseline="30000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966"/>
              </p:ext>
            </p:extLst>
          </p:nvPr>
        </p:nvGraphicFramePr>
        <p:xfrm>
          <a:off x="4427984" y="476672"/>
          <a:ext cx="13680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2" name="数式" r:id="rId4" imgW="965160" imgH="228600" progId="Equation.3">
                  <p:embed/>
                </p:oleObj>
              </mc:Choice>
              <mc:Fallback>
                <p:oleObj name="数式" r:id="rId4" imgW="965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476672"/>
                        <a:ext cx="1368009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57855"/>
              </p:ext>
            </p:extLst>
          </p:nvPr>
        </p:nvGraphicFramePr>
        <p:xfrm>
          <a:off x="4412644" y="1268760"/>
          <a:ext cx="181554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3" name="数式" r:id="rId6" imgW="1282680" imgH="228600" progId="Equation.3">
                  <p:embed/>
                </p:oleObj>
              </mc:Choice>
              <mc:Fallback>
                <p:oleObj name="数式" r:id="rId6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644" y="1268760"/>
                        <a:ext cx="1815540" cy="3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矢印コネクタ 22"/>
          <p:cNvCxnSpPr/>
          <p:nvPr/>
        </p:nvCxnSpPr>
        <p:spPr>
          <a:xfrm>
            <a:off x="1155792" y="3573016"/>
            <a:ext cx="1753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702013" y="3674236"/>
            <a:ext cx="66075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148064" y="2204864"/>
            <a:ext cx="3995936" cy="2048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5832240" y="3789040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832240" y="2924944"/>
            <a:ext cx="9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505021" y="3300953"/>
            <a:ext cx="9000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505021" y="2996952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505021" y="3573016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20072" y="2708920"/>
            <a:ext cx="53091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20072" y="3604954"/>
            <a:ext cx="5309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60432" y="270892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60432" y="3100898"/>
            <a:ext cx="60952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60432" y="3429000"/>
            <a:ext cx="50206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66240" y="3172954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739021" y="2348880"/>
            <a:ext cx="432000" cy="43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68144" y="386104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38610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</a:t>
            </a:r>
            <a:endParaRPr kumimoji="1" lang="ja-JP" altLang="en-US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8" name="下矢印 57"/>
          <p:cNvSpPr/>
          <p:nvPr/>
        </p:nvSpPr>
        <p:spPr>
          <a:xfrm flipV="1">
            <a:off x="7847021" y="2884874"/>
            <a:ext cx="216000" cy="3600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832240" y="2524834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20072" y="2268740"/>
            <a:ext cx="53091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5/2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曲線コネクタ 55"/>
          <p:cNvCxnSpPr/>
          <p:nvPr/>
        </p:nvCxnSpPr>
        <p:spPr>
          <a:xfrm flipV="1">
            <a:off x="6764665" y="3312000"/>
            <a:ext cx="687655" cy="468000"/>
          </a:xfrm>
          <a:prstGeom prst="curvedConnector3">
            <a:avLst/>
          </a:prstGeom>
          <a:ln w="28575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107504" y="4437112"/>
            <a:ext cx="261001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E(10</a:t>
            </a:r>
            <a:r>
              <a: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)- E(7</a:t>
            </a:r>
            <a:r>
              <a:rPr lang="en-US" altLang="ja-JP" sz="20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shows </a:t>
            </a:r>
          </a:p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“kink” at Z=48 (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Cd)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3458704" y="4437112"/>
            <a:ext cx="5638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Other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multipole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components must be introduced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a shell-model framework</a:t>
            </a:r>
          </a:p>
        </p:txBody>
      </p:sp>
      <p:sp>
        <p:nvSpPr>
          <p:cNvPr id="4" name="右矢印 3"/>
          <p:cNvSpPr/>
          <p:nvPr/>
        </p:nvSpPr>
        <p:spPr>
          <a:xfrm>
            <a:off x="2903694" y="4575055"/>
            <a:ext cx="468000" cy="432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79479"/>
              </p:ext>
            </p:extLst>
          </p:nvPr>
        </p:nvGraphicFramePr>
        <p:xfrm>
          <a:off x="-7233" y="-27384"/>
          <a:ext cx="494347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テキスト ボックス 62"/>
          <p:cNvSpPr txBox="1"/>
          <p:nvPr/>
        </p:nvSpPr>
        <p:spPr>
          <a:xfrm>
            <a:off x="764939" y="1242000"/>
            <a:ext cx="112082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-0.1 MeV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99592" y="764704"/>
            <a:ext cx="98616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±0 MeV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4939" y="1763524"/>
            <a:ext cx="112082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-0.2 MeV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848177" y="2278613"/>
            <a:ext cx="29168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Monopole corrections for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en-US" altLang="ja-JP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TBME in SM</a:t>
            </a:r>
          </a:p>
        </p:txBody>
      </p:sp>
      <p:sp>
        <p:nvSpPr>
          <p:cNvPr id="3" name="屈折矢印 2"/>
          <p:cNvSpPr/>
          <p:nvPr/>
        </p:nvSpPr>
        <p:spPr>
          <a:xfrm flipH="1">
            <a:off x="1403648" y="2240848"/>
            <a:ext cx="360040" cy="396064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1759" y="6413266"/>
            <a:ext cx="9020483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rgbClr val="FF00FF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Z &lt; 50, E(10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)-E(7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sensitive to the monopole part of the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ja-JP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TBME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7744" y="5229200"/>
            <a:ext cx="6876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132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Sn core, Z=28-50, N=50-82 model space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TBME: p-p, n-n (SDI)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p-n (Yukawa type)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 monopole corrections for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en-US" altLang="ja-JP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kumimoji="1" lang="en-US" altLang="ja-JP" sz="2000" dirty="0" smtClean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4930" y="5301208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Shell-model</a:t>
            </a:r>
          </a:p>
          <a:p>
            <a:r>
              <a:rPr lang="en-US" altLang="ja-JP" sz="2000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calculation</a:t>
            </a:r>
            <a:endParaRPr kumimoji="1" lang="ja-JP" altLang="en-US" sz="2000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547664" y="1146230"/>
            <a:ext cx="6607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907704" y="836712"/>
            <a:ext cx="67197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Cd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483768" y="930206"/>
            <a:ext cx="6607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130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Sn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6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3" grpId="0" animBg="1"/>
      <p:bldP spid="64" grpId="0" animBg="1"/>
      <p:bldP spid="65" grpId="0" animBg="1"/>
      <p:bldP spid="71" grpId="0" animBg="1"/>
      <p:bldP spid="3" grpId="0" animBg="1"/>
      <p:bldP spid="66" grpId="0" animBg="1"/>
      <p:bldP spid="7" grpId="0" animBg="1"/>
      <p:bldP spid="8" grpId="0"/>
      <p:bldP spid="69" grpId="0"/>
      <p:bldP spid="70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211960" y="4714448"/>
            <a:ext cx="943200" cy="9468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20079" r="21889" b="8678"/>
          <a:stretch/>
        </p:blipFill>
        <p:spPr>
          <a:xfrm>
            <a:off x="166687" y="1844824"/>
            <a:ext cx="8820000" cy="50084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86000" y="2808000"/>
            <a:ext cx="943200" cy="946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7744" y="3343962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Isomer</a:t>
            </a:r>
            <a:endParaRPr kumimoji="1" lang="ja-JP" altLang="en-US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Experimental result (Ⅲ)</a:t>
            </a:r>
            <a:endParaRPr lang="ja-JP" altLang="en-US" sz="2800" b="1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01952" y="1052736"/>
            <a:ext cx="7140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Spin-gap isomer in </a:t>
            </a:r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and its decay properties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5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r="-175"/>
          <a:stretch/>
        </p:blipFill>
        <p:spPr bwMode="auto">
          <a:xfrm>
            <a:off x="3348000" y="0"/>
            <a:ext cx="5809957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8" y="2951273"/>
            <a:ext cx="4140000" cy="3862103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5364088" y="908720"/>
            <a:ext cx="3745005" cy="2340000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79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2" y="4940710"/>
            <a:ext cx="2160000" cy="14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4788024" y="50709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(19/2</a:t>
            </a:r>
            <a:r>
              <a:rPr kumimoji="1"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6795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2160000" cy="15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7740352" y="2852936"/>
            <a:ext cx="395768" cy="22543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8136120" y="52019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(23/2</a:t>
            </a:r>
            <a:r>
              <a:rPr kumimoji="1"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435856" y="3109613"/>
            <a:ext cx="432288" cy="197557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5496" y="4462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Long-lived isomer in </a:t>
            </a:r>
            <a:r>
              <a:rPr lang="en-US" altLang="ja-JP" sz="20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</a:t>
            </a:r>
            <a:endParaRPr kumimoji="1" lang="ja-JP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8144" y="6453336"/>
            <a:ext cx="183575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ns, </a:t>
            </a:r>
            <a:r>
              <a:rPr kumimoji="1"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isomers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71011" y="2996952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739, 821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gate</a:t>
            </a:r>
            <a:endParaRPr kumimoji="1"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77881" y="4208894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242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gate</a:t>
            </a:r>
            <a:endParaRPr kumimoji="1"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77881" y="538250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306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gate</a:t>
            </a:r>
            <a:endParaRPr kumimoji="1"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4581" y="2452826"/>
            <a:ext cx="331533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β-decay from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 to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Cd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348325" y="5040560"/>
            <a:ext cx="3760179" cy="1772816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/>
          <a:stretch/>
        </p:blipFill>
        <p:spPr bwMode="auto">
          <a:xfrm>
            <a:off x="3348110" y="0"/>
            <a:ext cx="579588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8" y="2951273"/>
            <a:ext cx="4140000" cy="3795907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767060" y="2996952"/>
            <a:ext cx="244490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Electron spectrum</a:t>
            </a:r>
          </a:p>
          <a:p>
            <a:r>
              <a:rPr kumimoji="1"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(687, 773, 262 </a:t>
            </a:r>
            <a:r>
              <a:rPr kumimoji="1" lang="en-US" altLang="ja-JP" sz="1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r>
              <a:rPr kumimoji="1"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gate)</a:t>
            </a:r>
            <a:endParaRPr kumimoji="1" lang="ja-JP" altLang="en-US" sz="1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83821" y="515719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Decay via E3 and β-decay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83821" y="5541235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π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(27/2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 Ex ~ 1950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348110" y="476672"/>
            <a:ext cx="1799954" cy="2304256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2130" y="2452826"/>
            <a:ext cx="244971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 internal decay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496" y="4462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Long-lived isomer in </a:t>
            </a:r>
            <a:r>
              <a:rPr lang="en-US" altLang="ja-JP" sz="20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</a:t>
            </a:r>
            <a:endParaRPr kumimoji="1" lang="ja-JP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4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45" y="0"/>
            <a:ext cx="9144000" cy="648000"/>
          </a:xfrm>
        </p:spPr>
        <p:txBody>
          <a:bodyPr>
            <a:normAutofit/>
          </a:bodyPr>
          <a:lstStyle/>
          <a:p>
            <a:r>
              <a:rPr lang="en-US" altLang="ja-JP" sz="2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Collaborators of EURICA campaign in 2012</a:t>
            </a:r>
            <a:endParaRPr lang="ja-JP" altLang="en-US" sz="24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4693" name="テキスト ボックス 5"/>
          <p:cNvSpPr txBox="1">
            <a:spLocks noChangeArrowheads="1"/>
          </p:cNvSpPr>
          <p:nvPr/>
        </p:nvSpPr>
        <p:spPr bwMode="auto">
          <a:xfrm>
            <a:off x="14508" y="627711"/>
            <a:ext cx="9264075" cy="22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 Baba, G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Benzoni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F. Browne, P. Doornenbal, N. Fukuda, G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Gey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N.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Inabe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Isobe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H-S. Jung, A.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Jungclaus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D. Kameda, I. Kojouharov, F.G.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Kondev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T. Kubo, S.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Kubono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Kurz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G.J. Lane, Z. Li, G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Lorusso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A.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Montaner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C-B. Moon, K.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Moschner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F.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Naqvi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Niikura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H.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Nishibata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S. Nishimura, D. Nishimura, A.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Odahara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Z. Patel, Z.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Podolyak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Sahin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H. Sakurai, H.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Schaffner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Y. Shimizu, G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Simpson, P.A.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Söderström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K.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Steiger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Sumikama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H. Suzuki, H. Takeda, J.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Taprogge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Z.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Vajta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H. Watanabe, J. Wu, Z.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Xu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Yagi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K.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Yoshinaga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283812" y="4588151"/>
            <a:ext cx="8725466" cy="222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RIKEN </a:t>
            </a:r>
            <a:r>
              <a:rPr lang="en-US" altLang="ja-JP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Nishina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Center,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Biehang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University, INFN, 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Brighton,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Joseph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Fourier, Chung-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Ang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University, 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Madrid,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GSI, Argonne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National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Laboratory, Australian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National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University,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Peking University,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Instituto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Fisica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Hoseo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University, 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Koeln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Yale University, 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Tokyo, Osaka University, Tokyo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 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Science,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Surrey, 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Oslo, Grenoble, TU Munich, Tohoku University,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 </a:t>
            </a: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Debrecen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4545" y="3141040"/>
            <a:ext cx="9144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Theoretical support</a:t>
            </a:r>
            <a:endParaRPr lang="ja-JP" altLang="en-US" sz="24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76720" y="3746909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 Otsuka, K. Ogawa, K. Kaneko, Y. Sun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5348325" y="5040560"/>
            <a:ext cx="3760179" cy="1772816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/>
          <a:stretch/>
        </p:blipFill>
        <p:spPr bwMode="auto">
          <a:xfrm>
            <a:off x="3348110" y="0"/>
            <a:ext cx="579588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3" y="2921594"/>
            <a:ext cx="319290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168959" y="2953532"/>
            <a:ext cx="10823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739, 821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696000" y="3212976"/>
            <a:ext cx="648072" cy="129614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696000" y="2564904"/>
            <a:ext cx="648072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8959" y="4145730"/>
            <a:ext cx="10823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242, 306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81920" y="5360574"/>
            <a:ext cx="56938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687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83821" y="515719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Decay via E3 and β-decay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83821" y="5541235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π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(27/2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 Ex ~ 1950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83821" y="5925278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1/2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63.2(5)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83821" y="6309320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B(E3) = 0.32(3)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W.u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59430" y="2060848"/>
            <a:ext cx="648072" cy="4320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96" y="44624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Long-lived isomer in </a:t>
            </a:r>
            <a:r>
              <a:rPr lang="en-US" altLang="ja-JP" sz="20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</a:t>
            </a:r>
            <a:endParaRPr kumimoji="1" lang="ja-JP" alt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0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2339262" y="315938"/>
            <a:ext cx="14164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πg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9/2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dirty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l-GR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301885" y="810702"/>
            <a:ext cx="18380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9/2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 </a:t>
            </a:r>
            <a:r>
              <a:rPr lang="el-GR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843808" y="1962830"/>
            <a:ext cx="174669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g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7/2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d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703150" y="378654"/>
            <a:ext cx="13972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9/2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 </a:t>
            </a:r>
            <a:r>
              <a:rPr lang="el-GR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828282" y="2332162"/>
            <a:ext cx="12802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 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499992" y="5203190"/>
            <a:ext cx="12802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νd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3/2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-1 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11/2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-2</a:t>
            </a:r>
            <a:endParaRPr lang="ja-JP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771800" y="1180034"/>
            <a:ext cx="275701" cy="78279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915816" y="131475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GT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7032603" y="747986"/>
            <a:ext cx="923773" cy="158417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79101" y="10987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GT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左中かっこ 32"/>
          <p:cNvSpPr/>
          <p:nvPr/>
        </p:nvSpPr>
        <p:spPr>
          <a:xfrm>
            <a:off x="6012160" y="5068466"/>
            <a:ext cx="108000" cy="432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中かっこ 37"/>
          <p:cNvSpPr/>
          <p:nvPr/>
        </p:nvSpPr>
        <p:spPr>
          <a:xfrm flipH="1">
            <a:off x="4139952" y="5311266"/>
            <a:ext cx="108000" cy="288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396620" y="6093296"/>
            <a:ext cx="8252332" cy="707886"/>
            <a:chOff x="396620" y="6093296"/>
            <a:chExt cx="8252332" cy="707886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396620" y="6093296"/>
              <a:ext cx="3571812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GT level with </a:t>
              </a:r>
              <a:r>
                <a:rPr lang="el-GR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ν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g</a:t>
              </a:r>
              <a:r>
                <a:rPr lang="en-US" altLang="ja-JP" sz="20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7/2</a:t>
              </a:r>
              <a:r>
                <a:rPr lang="en-US" altLang="ja-JP" sz="2000" baseline="30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-1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~0.6 MeV</a:t>
              </a:r>
            </a:p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lower</a:t>
              </a:r>
              <a:r>
                <a: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 </a:t>
              </a:r>
              <a:r>
                <a:rPr lang="en-US" altLang="ja-JP" sz="20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127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Cd than in </a:t>
              </a:r>
              <a:r>
                <a:rPr lang="en-US" altLang="ja-JP" sz="2000" baseline="30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129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Sn</a:t>
              </a:r>
              <a:endParaRPr kumimoji="1" lang="ja-JP" altLang="en-US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077140" y="6093296"/>
              <a:ext cx="3571812" cy="70788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Upward drift of the </a:t>
              </a:r>
              <a:r>
                <a:rPr lang="el-GR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ν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g</a:t>
              </a:r>
              <a:r>
                <a:rPr lang="en-US" altLang="ja-JP" sz="2000" baseline="-25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7/2</a:t>
              </a:r>
              <a:r>
                <a:rPr lang="en-US" altLang="ja-JP" sz="2000" dirty="0" smtClean="0">
                  <a:latin typeface="Times New Roman" panose="02020603050405020304" pitchFamily="18" charset="0"/>
                  <a:ea typeface="Arial Unicode MS" panose="020B0604020202020204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orbital</a:t>
              </a:r>
            </a:p>
            <a:p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 the N = 50-82 shell</a:t>
              </a:r>
            </a:p>
          </p:txBody>
        </p:sp>
        <p:sp>
          <p:nvSpPr>
            <p:cNvPr id="37" name="右矢印 36"/>
            <p:cNvSpPr/>
            <p:nvPr/>
          </p:nvSpPr>
          <p:spPr>
            <a:xfrm>
              <a:off x="4211960" y="6267219"/>
              <a:ext cx="576064" cy="36004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0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562074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Summary</a:t>
            </a:r>
            <a:endParaRPr kumimoji="1" lang="ja-JP" altLang="en-US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 3"/>
          <p:cNvSpPr txBox="1">
            <a:spLocks/>
          </p:cNvSpPr>
          <p:nvPr/>
        </p:nvSpPr>
        <p:spPr>
          <a:xfrm>
            <a:off x="0" y="657376"/>
            <a:ext cx="9144000" cy="615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Isomeric states in neutron-rich </a:t>
            </a:r>
            <a:r>
              <a:rPr lang="en-US" altLang="ja-JP" sz="20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46</a:t>
            </a: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 and </a:t>
            </a:r>
            <a:r>
              <a:rPr lang="en-US" altLang="ja-JP" sz="20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47</a:t>
            </a: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 isotopes have been studied as part of the EURICA U-beam campaign in 2012</a:t>
            </a:r>
          </a:p>
          <a:p>
            <a:pPr>
              <a:spcBef>
                <a:spcPct val="20000"/>
              </a:spcBef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en-US" altLang="ja-JP" sz="2000" b="1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128</a:t>
            </a: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r>
              <a:rPr lang="en-US" altLang="ja-JP" sz="20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82</a:t>
            </a:r>
            <a:endParaRPr lang="en-US" altLang="ja-JP" sz="20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1/2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5.8(8)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μs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 2151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keV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π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(8</a:t>
            </a:r>
            <a:r>
              <a:rPr lang="en-US" altLang="ja-JP" sz="20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pPr marL="1257300" lvl="2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Good seniority as a result of the robust shell closure at N = 82</a:t>
            </a:r>
            <a:endParaRPr lang="en-US" altLang="ja-JP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en-US" altLang="ja-JP" sz="2000" b="1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126</a:t>
            </a: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r>
              <a:rPr lang="en-US" altLang="ja-JP" sz="20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80</a:t>
            </a:r>
            <a:endParaRPr lang="en-US" altLang="ja-JP" sz="20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1/2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0.33(4)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μs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2023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keV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J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π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(5</a:t>
            </a:r>
            <a:r>
              <a:rPr lang="en-US" altLang="ja-JP" sz="20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1/2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0.44(3)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μs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2110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keV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J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π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(7</a:t>
            </a:r>
            <a:r>
              <a:rPr lang="en-US" altLang="ja-JP" sz="20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n"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1/2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23.0(8)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ms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2406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keV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J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π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(10</a:t>
            </a:r>
            <a:r>
              <a:rPr lang="en-US" altLang="ja-JP" sz="20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Small energy 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difference between the 10</a:t>
            </a:r>
            <a:r>
              <a:rPr lang="en-US" altLang="ja-JP" sz="2000" baseline="30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7</a:t>
            </a:r>
            <a:r>
              <a:rPr lang="en-US" altLang="ja-JP" sz="2000" baseline="30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isomers, explained by the p-n 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monopole interaction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including 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central </a:t>
            </a:r>
            <a:r>
              <a: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tensor forces</a:t>
            </a:r>
            <a:endParaRPr lang="en-US" altLang="ja-JP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en-US" altLang="ja-JP" sz="2000" b="1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127</a:t>
            </a:r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r>
              <a:rPr lang="en-US" altLang="ja-JP" sz="2000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80</a:t>
            </a:r>
            <a:endParaRPr lang="en-US" altLang="ja-JP" sz="20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1/2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63.2(5)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ms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~1950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keV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J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π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=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(27/2</a:t>
            </a:r>
            <a:r>
              <a:rPr lang="en-US" altLang="ja-JP" sz="20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1" lang="en-US" altLang="ja-JP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Lowering the GT level due to the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monopole </a:t>
            </a:r>
            <a:r>
              <a:rPr kumimoji="1" lang="en-US" altLang="ja-JP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drift of the </a:t>
            </a:r>
            <a:r>
              <a:rPr lang="el-G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ν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7/2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orbital</a:t>
            </a:r>
            <a:endParaRPr kumimoji="1" lang="en-US" altLang="ja-JP" sz="200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8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48325" y="5040560"/>
            <a:ext cx="3760179" cy="1772816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96" y="0"/>
            <a:ext cx="7955704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9430" y="2060848"/>
            <a:ext cx="648072" cy="4320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19470" y="1412776"/>
            <a:ext cx="576000" cy="2880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8" y="3386623"/>
            <a:ext cx="4140000" cy="155454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383821" y="515719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Decay via E3 and β-decay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83821" y="5541235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π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(27/2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 Ex ~ 1950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83821" y="5925278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1/2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= 63.2(5)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ms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83821" y="6309320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B(E3) = 0.32(3) </a:t>
            </a:r>
            <a:r>
              <a:rPr lang="en-US" altLang="ja-JP" sz="20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W.u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2924944"/>
            <a:ext cx="205056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β-decay of 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127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913" y="-10815"/>
            <a:ext cx="590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rgbClr val="CC0099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Change of magic numbers in exotic nuclei</a:t>
            </a:r>
            <a:endParaRPr kumimoji="1" lang="ja-JP" altLang="en-US" sz="2400" b="1" dirty="0">
              <a:ln w="12700">
                <a:solidFill>
                  <a:srgbClr val="CC0099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9126" y="6516052"/>
            <a:ext cx="1092914" cy="369332"/>
          </a:xfrm>
          <a:prstGeom prst="homePlate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Neutron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470974" y="6700718"/>
            <a:ext cx="138094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>
            <a:off x="1505263" y="5834871"/>
            <a:ext cx="1380946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 rot="16200000">
            <a:off x="1470210" y="5522679"/>
            <a:ext cx="956290" cy="369332"/>
          </a:xfrm>
          <a:prstGeom prst="homePlate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Proton</a:t>
            </a:r>
            <a:endParaRPr kumimoji="1" lang="ja-JP" altLang="en-US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25846" r="24635" b="1625"/>
          <a:stretch/>
        </p:blipFill>
        <p:spPr>
          <a:xfrm>
            <a:off x="2425511" y="2574776"/>
            <a:ext cx="6466969" cy="39099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3" t="53866" r="12344" b="22751"/>
          <a:stretch/>
        </p:blipFill>
        <p:spPr>
          <a:xfrm>
            <a:off x="62805" y="5380075"/>
            <a:ext cx="952499" cy="14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5701" y="501317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kumimoji="1" lang="en-US" altLang="ja-JP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1/2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[s]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80403" y="5373216"/>
            <a:ext cx="1728000" cy="11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4437160"/>
            <a:ext cx="504000" cy="5040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140000" y="5229200"/>
            <a:ext cx="432000" cy="4320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76320" y="3356992"/>
            <a:ext cx="576000" cy="576000"/>
          </a:xfrm>
          <a:prstGeom prst="ellipse">
            <a:avLst/>
          </a:prstGeom>
          <a:solidFill>
            <a:srgbClr val="FFFF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16554" y="558924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292080" y="486916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76256" y="386104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20241" r="23503" b="11901"/>
          <a:stretch/>
        </p:blipFill>
        <p:spPr>
          <a:xfrm>
            <a:off x="252144" y="692696"/>
            <a:ext cx="5345230" cy="233640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080000" y="2709200"/>
            <a:ext cx="206731" cy="180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2555832" y="1943984"/>
            <a:ext cx="468000" cy="360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4096800" y="1198784"/>
            <a:ext cx="144000" cy="180000"/>
          </a:xfrm>
          <a:prstGeom prst="round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22768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14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44000" y="11519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  <a:endParaRPr kumimoji="1" lang="ja-JP" altLang="en-US" sz="14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48212" y="29772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84000" y="27359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91880" y="23488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28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004088" y="692696"/>
            <a:ext cx="324000" cy="288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3527936" y="1772856"/>
            <a:ext cx="288000" cy="324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4345200" y="1198784"/>
            <a:ext cx="144000" cy="180000"/>
          </a:xfrm>
          <a:prstGeom prst="round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098800" y="2321984"/>
            <a:ext cx="144000" cy="180000"/>
          </a:xfrm>
          <a:prstGeom prst="round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31" idx="1"/>
            <a:endCxn id="47" idx="2"/>
          </p:cNvCxnSpPr>
          <p:nvPr/>
        </p:nvCxnSpPr>
        <p:spPr>
          <a:xfrm flipH="1" flipV="1">
            <a:off x="5166088" y="980696"/>
            <a:ext cx="774598" cy="1120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1" idx="1"/>
            <a:endCxn id="48" idx="3"/>
          </p:cNvCxnSpPr>
          <p:nvPr/>
        </p:nvCxnSpPr>
        <p:spPr>
          <a:xfrm flipH="1" flipV="1">
            <a:off x="3815936" y="1934856"/>
            <a:ext cx="2124750" cy="166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31" idx="1"/>
            <a:endCxn id="32" idx="3"/>
          </p:cNvCxnSpPr>
          <p:nvPr/>
        </p:nvCxnSpPr>
        <p:spPr>
          <a:xfrm flipH="1">
            <a:off x="3023832" y="2101300"/>
            <a:ext cx="2916854" cy="22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31" idx="1"/>
            <a:endCxn id="9" idx="3"/>
          </p:cNvCxnSpPr>
          <p:nvPr/>
        </p:nvCxnSpPr>
        <p:spPr>
          <a:xfrm flipH="1">
            <a:off x="1286731" y="2101300"/>
            <a:ext cx="4653955" cy="69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940686" y="1709703"/>
            <a:ext cx="2663762" cy="78319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Shell quenching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 = 8, 20, 28, (40)</a:t>
            </a:r>
            <a:endParaRPr kumimoji="1" lang="ja-JP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60" name="直線コネクタ 59"/>
          <p:cNvCxnSpPr>
            <a:stCxn id="8" idx="1"/>
            <a:endCxn id="35" idx="3"/>
          </p:cNvCxnSpPr>
          <p:nvPr/>
        </p:nvCxnSpPr>
        <p:spPr>
          <a:xfrm flipH="1">
            <a:off x="4240800" y="1093188"/>
            <a:ext cx="1699352" cy="1955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8" idx="1"/>
            <a:endCxn id="50" idx="0"/>
          </p:cNvCxnSpPr>
          <p:nvPr/>
        </p:nvCxnSpPr>
        <p:spPr>
          <a:xfrm flipH="1">
            <a:off x="2170800" y="1093188"/>
            <a:ext cx="3769352" cy="12287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940152" y="701591"/>
            <a:ext cx="2595012" cy="783193"/>
          </a:xfrm>
          <a:prstGeom prst="roundRect">
            <a:avLst/>
          </a:prstGeom>
          <a:solidFill>
            <a:srgbClr val="0000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New magic numbers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 = 16, 32, 34</a:t>
            </a:r>
            <a:endParaRPr kumimoji="1" lang="ja-JP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380403" y="2977207"/>
            <a:ext cx="295316" cy="27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36120" y="620688"/>
            <a:ext cx="5616000" cy="2628000"/>
          </a:xfrm>
          <a:prstGeom prst="wedgeRectCallout">
            <a:avLst>
              <a:gd name="adj1" fmla="val -349"/>
              <a:gd name="adj2" fmla="val 1306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524093" y="6100075"/>
            <a:ext cx="1368387" cy="38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49278" y="5797713"/>
            <a:ext cx="325922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Does the shell quenching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take place at the heavier</a:t>
            </a: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magic numbers, </a:t>
            </a:r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50, 82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…?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94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4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741398" y="5532251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auto">
          <a:xfrm>
            <a:off x="904838" y="5943574"/>
            <a:ext cx="326880" cy="32691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902038" y="4372458"/>
            <a:ext cx="332481" cy="32691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07504" y="5264554"/>
            <a:ext cx="506880" cy="394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d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5/2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07504" y="5464111"/>
            <a:ext cx="506880" cy="485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g</a:t>
            </a:r>
            <a:r>
              <a:rPr lang="en-US" altLang="ja-JP" sz="2000" b="1" baseline="-33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7/2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07504" y="4551286"/>
            <a:ext cx="50832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d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3/2</a:t>
            </a: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130930" y="4908046"/>
            <a:ext cx="47664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s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1/2</a:t>
            </a: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107504" y="6150077"/>
            <a:ext cx="50688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solidFill>
                  <a:srgbClr val="FF0000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g</a:t>
            </a:r>
            <a:r>
              <a:rPr lang="en-US" altLang="ja-JP" sz="2000" b="1" baseline="-33000" dirty="0">
                <a:solidFill>
                  <a:srgbClr val="FF0000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9/2</a:t>
            </a: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741398" y="6448522"/>
            <a:ext cx="653760" cy="144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107504" y="4735450"/>
            <a:ext cx="593280" cy="394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solidFill>
                  <a:srgbClr val="0000FF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h</a:t>
            </a:r>
            <a:r>
              <a:rPr lang="en-US" altLang="ja-JP" sz="2000" b="1" baseline="-1000" dirty="0">
                <a:solidFill>
                  <a:srgbClr val="0000FF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11/2</a:t>
            </a:r>
          </a:p>
        </p:txBody>
      </p:sp>
      <p:sp>
        <p:nvSpPr>
          <p:cNvPr id="86" name="Text Box 33"/>
          <p:cNvSpPr txBox="1">
            <a:spLocks noChangeArrowheads="1"/>
          </p:cNvSpPr>
          <p:nvPr/>
        </p:nvSpPr>
        <p:spPr bwMode="auto">
          <a:xfrm>
            <a:off x="178942" y="3955856"/>
            <a:ext cx="44640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f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7/2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47705" y="59069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47705" y="43358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741398" y="4835926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>
            <a:off x="741398" y="4218875"/>
            <a:ext cx="653760" cy="1440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741398" y="5076131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07" name="Line 12"/>
          <p:cNvSpPr>
            <a:spLocks noChangeShapeType="1"/>
          </p:cNvSpPr>
          <p:nvPr/>
        </p:nvSpPr>
        <p:spPr bwMode="auto">
          <a:xfrm>
            <a:off x="742506" y="4948323"/>
            <a:ext cx="653760" cy="1441"/>
          </a:xfrm>
          <a:prstGeom prst="line">
            <a:avLst/>
          </a:prstGeom>
          <a:noFill/>
          <a:ln w="36000">
            <a:solidFill>
              <a:srgbClr val="0000CC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742506" y="5805579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40" name="Text Box 19"/>
          <p:cNvSpPr txBox="1">
            <a:spLocks noChangeArrowheads="1"/>
          </p:cNvSpPr>
          <p:nvPr/>
        </p:nvSpPr>
        <p:spPr bwMode="auto">
          <a:xfrm>
            <a:off x="107504" y="6400053"/>
            <a:ext cx="506880" cy="485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 smtClean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p</a:t>
            </a:r>
            <a:r>
              <a:rPr lang="en-US" altLang="ja-JP" sz="2000" b="1" baseline="-33000" dirty="0" smtClean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1/2</a:t>
            </a:r>
            <a:endParaRPr lang="en-US" altLang="ja-JP" sz="2000" b="1" baseline="-33000" dirty="0">
              <a:latin typeface="Times New Roman" pitchFamily="16" charset="0"/>
              <a:ea typeface="ＭＳ Ｐゴシック" charset="-128"/>
              <a:cs typeface="Times New Roman" pitchFamily="16" charset="0"/>
            </a:endParaRPr>
          </a:p>
        </p:txBody>
      </p:sp>
      <p:sp>
        <p:nvSpPr>
          <p:cNvPr id="141" name="Line 10"/>
          <p:cNvSpPr>
            <a:spLocks noChangeShapeType="1"/>
          </p:cNvSpPr>
          <p:nvPr/>
        </p:nvSpPr>
        <p:spPr bwMode="auto">
          <a:xfrm>
            <a:off x="742506" y="6598075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32648" y="15007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Shell structure and isomers in the “south-west” of </a:t>
            </a:r>
            <a:r>
              <a:rPr lang="en-US" altLang="ja-JP" sz="2400" b="1" baseline="300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132</a:t>
            </a:r>
            <a:r>
              <a:rPr lang="en-US" altLang="ja-JP" sz="2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Sn</a:t>
            </a:r>
            <a:endParaRPr kumimoji="1" lang="ja-JP" altLang="en-US" sz="24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691680" y="5110152"/>
            <a:ext cx="1936749" cy="163121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High-j orbitals,</a:t>
            </a:r>
          </a:p>
          <a:p>
            <a:r>
              <a:rPr kumimoji="1" lang="el-GR" altLang="ja-JP" sz="2000" b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ν</a:t>
            </a:r>
            <a:r>
              <a:rPr kumimoji="1" lang="en-US" altLang="ja-JP" sz="20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h</a:t>
            </a:r>
            <a:r>
              <a:rPr kumimoji="1" lang="en-US" altLang="ja-JP" sz="2000" b="1" baseline="-25000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11/2</a:t>
            </a:r>
            <a:r>
              <a:rPr kumimoji="1" lang="en-US" altLang="ja-JP" sz="2000" b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π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9/2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play important</a:t>
            </a:r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roles in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forming</a:t>
            </a: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nuclear levels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" name="AutoShape 81"/>
          <p:cNvSpPr>
            <a:spLocks noChangeArrowheads="1"/>
          </p:cNvSpPr>
          <p:nvPr/>
        </p:nvSpPr>
        <p:spPr bwMode="auto">
          <a:xfrm>
            <a:off x="162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162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AutoShape 81"/>
          <p:cNvSpPr>
            <a:spLocks noChangeArrowheads="1"/>
          </p:cNvSpPr>
          <p:nvPr/>
        </p:nvSpPr>
        <p:spPr bwMode="auto">
          <a:xfrm>
            <a:off x="162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AutoShape 81"/>
          <p:cNvSpPr>
            <a:spLocks noChangeArrowheads="1"/>
          </p:cNvSpPr>
          <p:nvPr/>
        </p:nvSpPr>
        <p:spPr bwMode="auto">
          <a:xfrm>
            <a:off x="216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auto">
          <a:xfrm>
            <a:off x="216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AutoShape 81"/>
          <p:cNvSpPr>
            <a:spLocks noChangeArrowheads="1"/>
          </p:cNvSpPr>
          <p:nvPr/>
        </p:nvSpPr>
        <p:spPr bwMode="auto">
          <a:xfrm>
            <a:off x="162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54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auto">
          <a:xfrm>
            <a:off x="162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AutoShape 81"/>
          <p:cNvSpPr>
            <a:spLocks noChangeArrowheads="1"/>
          </p:cNvSpPr>
          <p:nvPr/>
        </p:nvSpPr>
        <p:spPr bwMode="auto">
          <a:xfrm>
            <a:off x="108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Text Box 308"/>
          <p:cNvSpPr txBox="1">
            <a:spLocks noChangeArrowheads="1"/>
          </p:cNvSpPr>
          <p:nvPr/>
        </p:nvSpPr>
        <p:spPr bwMode="auto">
          <a:xfrm>
            <a:off x="490101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Text Box 311"/>
          <p:cNvSpPr txBox="1">
            <a:spLocks noChangeArrowheads="1"/>
          </p:cNvSpPr>
          <p:nvPr/>
        </p:nvSpPr>
        <p:spPr bwMode="auto">
          <a:xfrm>
            <a:off x="1042163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589860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Text Box 278"/>
          <p:cNvSpPr txBox="1">
            <a:spLocks noChangeArrowheads="1"/>
          </p:cNvSpPr>
          <p:nvPr/>
        </p:nvSpPr>
        <p:spPr bwMode="auto">
          <a:xfrm>
            <a:off x="1571603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1594225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1587888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Text Box 177"/>
          <p:cNvSpPr txBox="1">
            <a:spLocks noChangeArrowheads="1"/>
          </p:cNvSpPr>
          <p:nvPr/>
        </p:nvSpPr>
        <p:spPr bwMode="auto">
          <a:xfrm>
            <a:off x="1565253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Text Box 249"/>
          <p:cNvSpPr txBox="1">
            <a:spLocks noChangeArrowheads="1"/>
          </p:cNvSpPr>
          <p:nvPr/>
        </p:nvSpPr>
        <p:spPr bwMode="auto">
          <a:xfrm>
            <a:off x="2127436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Text Box 320"/>
          <p:cNvSpPr txBox="1">
            <a:spLocks noChangeArrowheads="1"/>
          </p:cNvSpPr>
          <p:nvPr/>
        </p:nvSpPr>
        <p:spPr bwMode="auto">
          <a:xfrm>
            <a:off x="2146287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Text Box 254"/>
          <p:cNvSpPr txBox="1">
            <a:spLocks noChangeArrowheads="1"/>
          </p:cNvSpPr>
          <p:nvPr/>
        </p:nvSpPr>
        <p:spPr bwMode="auto">
          <a:xfrm>
            <a:off x="2102829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" name="AutoShape 81"/>
          <p:cNvSpPr>
            <a:spLocks noChangeArrowheads="1"/>
          </p:cNvSpPr>
          <p:nvPr/>
        </p:nvSpPr>
        <p:spPr bwMode="auto">
          <a:xfrm>
            <a:off x="270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" name="AutoShape 81"/>
          <p:cNvSpPr>
            <a:spLocks noChangeArrowheads="1"/>
          </p:cNvSpPr>
          <p:nvPr/>
        </p:nvSpPr>
        <p:spPr bwMode="auto">
          <a:xfrm>
            <a:off x="108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2161734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Text Box 320"/>
          <p:cNvSpPr txBox="1">
            <a:spLocks noChangeArrowheads="1"/>
          </p:cNvSpPr>
          <p:nvPr/>
        </p:nvSpPr>
        <p:spPr bwMode="auto">
          <a:xfrm>
            <a:off x="2698350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Text Box 177"/>
          <p:cNvSpPr txBox="1">
            <a:spLocks noChangeArrowheads="1"/>
          </p:cNvSpPr>
          <p:nvPr/>
        </p:nvSpPr>
        <p:spPr bwMode="auto">
          <a:xfrm>
            <a:off x="1027677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1052284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40195" y="1231425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40195" y="1764765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>
            <a:off x="1347555" y="2036603"/>
            <a:ext cx="27000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809393" y="2036603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81"/>
          <p:cNvSpPr>
            <a:spLocks noChangeArrowheads="1"/>
          </p:cNvSpPr>
          <p:nvPr/>
        </p:nvSpPr>
        <p:spPr bwMode="auto">
          <a:xfrm>
            <a:off x="54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" name="AutoShape 81"/>
          <p:cNvSpPr>
            <a:spLocks noChangeArrowheads="1"/>
          </p:cNvSpPr>
          <p:nvPr/>
        </p:nvSpPr>
        <p:spPr bwMode="auto">
          <a:xfrm>
            <a:off x="270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" name="AutoShape 81"/>
          <p:cNvSpPr>
            <a:spLocks noChangeArrowheads="1"/>
          </p:cNvSpPr>
          <p:nvPr/>
        </p:nvSpPr>
        <p:spPr bwMode="auto">
          <a:xfrm>
            <a:off x="54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" name="AutoShape 81"/>
          <p:cNvSpPr>
            <a:spLocks noChangeArrowheads="1"/>
          </p:cNvSpPr>
          <p:nvPr/>
        </p:nvSpPr>
        <p:spPr bwMode="auto">
          <a:xfrm>
            <a:off x="270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AutoShape 81"/>
          <p:cNvSpPr>
            <a:spLocks noChangeArrowheads="1"/>
          </p:cNvSpPr>
          <p:nvPr/>
        </p:nvSpPr>
        <p:spPr bwMode="auto">
          <a:xfrm>
            <a:off x="54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108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" name="AutoShape 81"/>
          <p:cNvSpPr>
            <a:spLocks noChangeArrowheads="1"/>
          </p:cNvSpPr>
          <p:nvPr/>
        </p:nvSpPr>
        <p:spPr bwMode="auto">
          <a:xfrm>
            <a:off x="216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0" name="AutoShape 81"/>
          <p:cNvSpPr>
            <a:spLocks noChangeArrowheads="1"/>
          </p:cNvSpPr>
          <p:nvPr/>
        </p:nvSpPr>
        <p:spPr bwMode="auto">
          <a:xfrm>
            <a:off x="270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7" name="AutoShape 81"/>
          <p:cNvSpPr>
            <a:spLocks noChangeArrowheads="1"/>
          </p:cNvSpPr>
          <p:nvPr/>
        </p:nvSpPr>
        <p:spPr bwMode="auto">
          <a:xfrm>
            <a:off x="54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8" name="AutoShape 81"/>
          <p:cNvSpPr>
            <a:spLocks noChangeArrowheads="1"/>
          </p:cNvSpPr>
          <p:nvPr/>
        </p:nvSpPr>
        <p:spPr bwMode="auto">
          <a:xfrm>
            <a:off x="108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0" name="AutoShape 81"/>
          <p:cNvSpPr>
            <a:spLocks noChangeArrowheads="1"/>
          </p:cNvSpPr>
          <p:nvPr/>
        </p:nvSpPr>
        <p:spPr bwMode="auto">
          <a:xfrm>
            <a:off x="2165660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AutoShape 81"/>
          <p:cNvSpPr>
            <a:spLocks noChangeArrowheads="1"/>
          </p:cNvSpPr>
          <p:nvPr/>
        </p:nvSpPr>
        <p:spPr bwMode="auto">
          <a:xfrm>
            <a:off x="270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2" name="Text Box 177"/>
          <p:cNvSpPr txBox="1">
            <a:spLocks noChangeArrowheads="1"/>
          </p:cNvSpPr>
          <p:nvPr/>
        </p:nvSpPr>
        <p:spPr bwMode="auto">
          <a:xfrm>
            <a:off x="490101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2640405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4" name="Text Box 278"/>
          <p:cNvSpPr txBox="1">
            <a:spLocks noChangeArrowheads="1"/>
          </p:cNvSpPr>
          <p:nvPr/>
        </p:nvSpPr>
        <p:spPr bwMode="auto">
          <a:xfrm>
            <a:off x="496451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5" name="Text Box 278"/>
          <p:cNvSpPr txBox="1">
            <a:spLocks noChangeArrowheads="1"/>
          </p:cNvSpPr>
          <p:nvPr/>
        </p:nvSpPr>
        <p:spPr bwMode="auto">
          <a:xfrm>
            <a:off x="1034027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6" name="Text Box 278"/>
          <p:cNvSpPr txBox="1">
            <a:spLocks noChangeArrowheads="1"/>
          </p:cNvSpPr>
          <p:nvPr/>
        </p:nvSpPr>
        <p:spPr bwMode="auto">
          <a:xfrm>
            <a:off x="2109179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7" name="Text Box 278"/>
          <p:cNvSpPr txBox="1">
            <a:spLocks noChangeArrowheads="1"/>
          </p:cNvSpPr>
          <p:nvPr/>
        </p:nvSpPr>
        <p:spPr bwMode="auto">
          <a:xfrm>
            <a:off x="2646755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514708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27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9" name="Text Box 77"/>
          <p:cNvSpPr txBox="1">
            <a:spLocks noChangeArrowheads="1"/>
          </p:cNvSpPr>
          <p:nvPr/>
        </p:nvSpPr>
        <p:spPr bwMode="auto">
          <a:xfrm>
            <a:off x="2665012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0" name="Text Box 76"/>
          <p:cNvSpPr txBox="1">
            <a:spLocks noChangeArrowheads="1"/>
          </p:cNvSpPr>
          <p:nvPr/>
        </p:nvSpPr>
        <p:spPr bwMode="auto">
          <a:xfrm>
            <a:off x="1035830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27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" name="Text Box 76"/>
          <p:cNvSpPr txBox="1">
            <a:spLocks noChangeArrowheads="1"/>
          </p:cNvSpPr>
          <p:nvPr/>
        </p:nvSpPr>
        <p:spPr bwMode="auto">
          <a:xfrm>
            <a:off x="483772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26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2139946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2692005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598076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79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1137826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9" name="Text Box 29"/>
          <p:cNvSpPr txBox="1">
            <a:spLocks noChangeArrowheads="1"/>
          </p:cNvSpPr>
          <p:nvPr/>
        </p:nvSpPr>
        <p:spPr bwMode="auto">
          <a:xfrm>
            <a:off x="1675989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0" name="Text Box 246"/>
          <p:cNvSpPr txBox="1">
            <a:spLocks noChangeArrowheads="1"/>
          </p:cNvSpPr>
          <p:nvPr/>
        </p:nvSpPr>
        <p:spPr bwMode="auto">
          <a:xfrm>
            <a:off x="2217332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1" name="Text Box 246"/>
          <p:cNvSpPr txBox="1">
            <a:spLocks noChangeArrowheads="1"/>
          </p:cNvSpPr>
          <p:nvPr/>
        </p:nvSpPr>
        <p:spPr bwMode="auto">
          <a:xfrm>
            <a:off x="2772953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" name="Text Box 246"/>
          <p:cNvSpPr txBox="1">
            <a:spLocks noChangeArrowheads="1"/>
          </p:cNvSpPr>
          <p:nvPr/>
        </p:nvSpPr>
        <p:spPr bwMode="auto">
          <a:xfrm>
            <a:off x="107504" y="294024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47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3" name="Text Box 246"/>
          <p:cNvSpPr txBox="1">
            <a:spLocks noChangeArrowheads="1"/>
          </p:cNvSpPr>
          <p:nvPr/>
        </p:nvSpPr>
        <p:spPr bwMode="auto">
          <a:xfrm>
            <a:off x="107504" y="240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48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4" name="Text Box 246"/>
          <p:cNvSpPr txBox="1">
            <a:spLocks noChangeArrowheads="1"/>
          </p:cNvSpPr>
          <p:nvPr/>
        </p:nvSpPr>
        <p:spPr bwMode="auto">
          <a:xfrm>
            <a:off x="107504" y="186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49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5" name="Text Box 246"/>
          <p:cNvSpPr txBox="1">
            <a:spLocks noChangeArrowheads="1"/>
          </p:cNvSpPr>
          <p:nvPr/>
        </p:nvSpPr>
        <p:spPr bwMode="auto">
          <a:xfrm>
            <a:off x="107504" y="132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6" name="Text Box 246"/>
          <p:cNvSpPr txBox="1">
            <a:spLocks noChangeArrowheads="1"/>
          </p:cNvSpPr>
          <p:nvPr/>
        </p:nvSpPr>
        <p:spPr bwMode="auto">
          <a:xfrm>
            <a:off x="107504" y="781269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51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2239554" y="3423910"/>
            <a:ext cx="365130" cy="365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129726" y="1313103"/>
            <a:ext cx="365130" cy="365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2078634" y="1701261"/>
            <a:ext cx="720000" cy="176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>
            <a:off x="458634" y="1152261"/>
            <a:ext cx="1808168" cy="684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3826792" y="620688"/>
            <a:ext cx="5293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π-π</a:t>
            </a:r>
            <a:endParaRPr kumimoji="1" lang="ja-JP" alt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834005" y="1156450"/>
            <a:ext cx="5132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l-GR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ν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kumimoji="1" lang="el-GR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ν</a:t>
            </a:r>
            <a:endParaRPr kumimoji="1" lang="ja-JP" alt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572000" y="740874"/>
            <a:ext cx="295946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Seniority</a:t>
            </a:r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scheme</a:t>
            </a:r>
          </a:p>
          <a:p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probe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of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shell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closure</a:t>
            </a:r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r="16779" b="56584"/>
          <a:stretch/>
        </p:blipFill>
        <p:spPr>
          <a:xfrm>
            <a:off x="4499992" y="1484784"/>
            <a:ext cx="3131297" cy="190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4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2" grpId="0" animBg="1"/>
      <p:bldP spid="128" grpId="0" animBg="1"/>
      <p:bldP spid="129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741398" y="5532251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auto">
          <a:xfrm>
            <a:off x="904838" y="5943574"/>
            <a:ext cx="326880" cy="32691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902038" y="4372458"/>
            <a:ext cx="332481" cy="32691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ja-JP" altLang="en-US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07504" y="5264554"/>
            <a:ext cx="506880" cy="394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d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5/2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07504" y="5464111"/>
            <a:ext cx="506880" cy="485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g</a:t>
            </a:r>
            <a:r>
              <a:rPr lang="en-US" altLang="ja-JP" sz="2000" b="1" baseline="-33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7/2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07504" y="4551286"/>
            <a:ext cx="50832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d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3/2</a:t>
            </a: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130930" y="4908046"/>
            <a:ext cx="47664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s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1/2</a:t>
            </a: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auto">
          <a:xfrm>
            <a:off x="107504" y="6150077"/>
            <a:ext cx="50688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solidFill>
                  <a:srgbClr val="FF0000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g</a:t>
            </a:r>
            <a:r>
              <a:rPr lang="en-US" altLang="ja-JP" sz="2000" b="1" baseline="-33000" dirty="0">
                <a:solidFill>
                  <a:srgbClr val="FF0000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9/2</a:t>
            </a: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741398" y="6448522"/>
            <a:ext cx="653760" cy="144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107504" y="4735450"/>
            <a:ext cx="593280" cy="394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solidFill>
                  <a:srgbClr val="0000FF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h</a:t>
            </a:r>
            <a:r>
              <a:rPr lang="en-US" altLang="ja-JP" sz="2000" b="1" baseline="-1000" dirty="0">
                <a:solidFill>
                  <a:srgbClr val="0000FF"/>
                </a:solidFill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11/2</a:t>
            </a:r>
          </a:p>
        </p:txBody>
      </p:sp>
      <p:sp>
        <p:nvSpPr>
          <p:cNvPr id="86" name="Text Box 33"/>
          <p:cNvSpPr txBox="1">
            <a:spLocks noChangeArrowheads="1"/>
          </p:cNvSpPr>
          <p:nvPr/>
        </p:nvSpPr>
        <p:spPr bwMode="auto">
          <a:xfrm>
            <a:off x="178942" y="3955856"/>
            <a:ext cx="446400" cy="3931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f</a:t>
            </a:r>
            <a:r>
              <a:rPr lang="en-US" altLang="ja-JP" sz="2000" b="1" baseline="-1000" dirty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7/2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47705" y="59069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47705" y="43358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82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741398" y="4835926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91" name="Line 31"/>
          <p:cNvSpPr>
            <a:spLocks noChangeShapeType="1"/>
          </p:cNvSpPr>
          <p:nvPr/>
        </p:nvSpPr>
        <p:spPr bwMode="auto">
          <a:xfrm>
            <a:off x="741398" y="4218875"/>
            <a:ext cx="653760" cy="1440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741398" y="5076131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07" name="Line 12"/>
          <p:cNvSpPr>
            <a:spLocks noChangeShapeType="1"/>
          </p:cNvSpPr>
          <p:nvPr/>
        </p:nvSpPr>
        <p:spPr bwMode="auto">
          <a:xfrm>
            <a:off x="742506" y="4948323"/>
            <a:ext cx="653760" cy="1441"/>
          </a:xfrm>
          <a:prstGeom prst="line">
            <a:avLst/>
          </a:prstGeom>
          <a:noFill/>
          <a:ln w="36000">
            <a:solidFill>
              <a:srgbClr val="0000CC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>
            <a:off x="742506" y="5805579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40" name="Text Box 19"/>
          <p:cNvSpPr txBox="1">
            <a:spLocks noChangeArrowheads="1"/>
          </p:cNvSpPr>
          <p:nvPr/>
        </p:nvSpPr>
        <p:spPr bwMode="auto">
          <a:xfrm>
            <a:off x="107504" y="6400053"/>
            <a:ext cx="506880" cy="485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4535" rIns="81639" bIns="40820"/>
          <a:lstStyle/>
          <a:p>
            <a:pPr>
              <a:lnSpc>
                <a:spcPct val="95000"/>
              </a:lnSpc>
            </a:pPr>
            <a:r>
              <a:rPr lang="en-US" altLang="ja-JP" sz="2000" b="1" i="1" dirty="0" smtClean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p</a:t>
            </a:r>
            <a:r>
              <a:rPr lang="en-US" altLang="ja-JP" sz="2000" b="1" baseline="-33000" dirty="0" smtClean="0">
                <a:latin typeface="Times New Roman" pitchFamily="16" charset="0"/>
                <a:ea typeface="ＭＳ Ｐゴシック" charset="-128"/>
                <a:cs typeface="Times New Roman" pitchFamily="16" charset="0"/>
              </a:rPr>
              <a:t>1/2</a:t>
            </a:r>
            <a:endParaRPr lang="en-US" altLang="ja-JP" sz="2000" b="1" baseline="-33000" dirty="0">
              <a:latin typeface="Times New Roman" pitchFamily="16" charset="0"/>
              <a:ea typeface="ＭＳ Ｐゴシック" charset="-128"/>
              <a:cs typeface="Times New Roman" pitchFamily="16" charset="0"/>
            </a:endParaRPr>
          </a:p>
        </p:txBody>
      </p:sp>
      <p:sp>
        <p:nvSpPr>
          <p:cNvPr id="141" name="Line 10"/>
          <p:cNvSpPr>
            <a:spLocks noChangeShapeType="1"/>
          </p:cNvSpPr>
          <p:nvPr/>
        </p:nvSpPr>
        <p:spPr bwMode="auto">
          <a:xfrm>
            <a:off x="742506" y="6598075"/>
            <a:ext cx="653760" cy="1441"/>
          </a:xfrm>
          <a:prstGeom prst="line">
            <a:avLst/>
          </a:prstGeom>
          <a:noFill/>
          <a:ln w="36000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32648" y="15007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Shell structure and isomers in the “south-west” of </a:t>
            </a:r>
            <a:r>
              <a:rPr lang="en-US" altLang="ja-JP" sz="2400" b="1" baseline="300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132</a:t>
            </a:r>
            <a:r>
              <a:rPr lang="en-US" altLang="ja-JP" sz="2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Sn</a:t>
            </a:r>
            <a:endParaRPr kumimoji="1" lang="ja-JP" altLang="en-US" sz="24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691680" y="5110152"/>
            <a:ext cx="1936749" cy="1631216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High-j orbits,</a:t>
            </a:r>
          </a:p>
          <a:p>
            <a:r>
              <a:rPr kumimoji="1" lang="el-GR" altLang="ja-JP" sz="2000" b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ν</a:t>
            </a:r>
            <a:r>
              <a:rPr kumimoji="1" lang="en-US" altLang="ja-JP" sz="20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h</a:t>
            </a:r>
            <a:r>
              <a:rPr kumimoji="1" lang="en-US" altLang="ja-JP" sz="2000" b="1" baseline="-25000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11/2</a:t>
            </a:r>
            <a:r>
              <a:rPr kumimoji="1" lang="en-US" altLang="ja-JP" sz="2000" b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π</a:t>
            </a:r>
            <a:r>
              <a:rPr kumimoji="1" lang="en-US" altLang="ja-JP" sz="2000" b="1" i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9/2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</a:t>
            </a:r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play important</a:t>
            </a:r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roles in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forming</a:t>
            </a: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nuclear levels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24" name="図 123" descr="130In_lev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504" y="4300252"/>
            <a:ext cx="2520000" cy="1923305"/>
          </a:xfrm>
          <a:prstGeom prst="rect">
            <a:avLst/>
          </a:prstGeom>
        </p:spPr>
      </p:pic>
      <p:sp>
        <p:nvSpPr>
          <p:cNvPr id="20" name="AutoShape 81"/>
          <p:cNvSpPr>
            <a:spLocks noChangeArrowheads="1"/>
          </p:cNvSpPr>
          <p:nvPr/>
        </p:nvSpPr>
        <p:spPr bwMode="auto">
          <a:xfrm>
            <a:off x="1620195" y="1766603"/>
            <a:ext cx="539750" cy="539750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AutoShape 81"/>
          <p:cNvSpPr>
            <a:spLocks noChangeArrowheads="1"/>
          </p:cNvSpPr>
          <p:nvPr/>
        </p:nvSpPr>
        <p:spPr bwMode="auto">
          <a:xfrm>
            <a:off x="162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AutoShape 81"/>
          <p:cNvSpPr>
            <a:spLocks noChangeArrowheads="1"/>
          </p:cNvSpPr>
          <p:nvPr/>
        </p:nvSpPr>
        <p:spPr bwMode="auto">
          <a:xfrm>
            <a:off x="162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AutoShape 81"/>
          <p:cNvSpPr>
            <a:spLocks noChangeArrowheads="1"/>
          </p:cNvSpPr>
          <p:nvPr/>
        </p:nvSpPr>
        <p:spPr bwMode="auto">
          <a:xfrm>
            <a:off x="216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AutoShape 81"/>
          <p:cNvSpPr>
            <a:spLocks noChangeArrowheads="1"/>
          </p:cNvSpPr>
          <p:nvPr/>
        </p:nvSpPr>
        <p:spPr bwMode="auto">
          <a:xfrm>
            <a:off x="216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AutoShape 81"/>
          <p:cNvSpPr>
            <a:spLocks noChangeArrowheads="1"/>
          </p:cNvSpPr>
          <p:nvPr/>
        </p:nvSpPr>
        <p:spPr bwMode="auto">
          <a:xfrm>
            <a:off x="162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AutoShape 81"/>
          <p:cNvSpPr>
            <a:spLocks noChangeArrowheads="1"/>
          </p:cNvSpPr>
          <p:nvPr/>
        </p:nvSpPr>
        <p:spPr bwMode="auto">
          <a:xfrm>
            <a:off x="54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auto">
          <a:xfrm>
            <a:off x="162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AutoShape 81"/>
          <p:cNvSpPr>
            <a:spLocks noChangeArrowheads="1"/>
          </p:cNvSpPr>
          <p:nvPr/>
        </p:nvSpPr>
        <p:spPr bwMode="auto">
          <a:xfrm>
            <a:off x="108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Text Box 308"/>
          <p:cNvSpPr txBox="1">
            <a:spLocks noChangeArrowheads="1"/>
          </p:cNvSpPr>
          <p:nvPr/>
        </p:nvSpPr>
        <p:spPr bwMode="auto">
          <a:xfrm>
            <a:off x="490101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Text Box 311"/>
          <p:cNvSpPr txBox="1">
            <a:spLocks noChangeArrowheads="1"/>
          </p:cNvSpPr>
          <p:nvPr/>
        </p:nvSpPr>
        <p:spPr bwMode="auto">
          <a:xfrm>
            <a:off x="1042163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589860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" name="Text Box 278"/>
          <p:cNvSpPr txBox="1">
            <a:spLocks noChangeArrowheads="1"/>
          </p:cNvSpPr>
          <p:nvPr/>
        </p:nvSpPr>
        <p:spPr bwMode="auto">
          <a:xfrm>
            <a:off x="1571603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1594225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1587888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Text Box 177"/>
          <p:cNvSpPr txBox="1">
            <a:spLocks noChangeArrowheads="1"/>
          </p:cNvSpPr>
          <p:nvPr/>
        </p:nvSpPr>
        <p:spPr bwMode="auto">
          <a:xfrm>
            <a:off x="1565253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Text Box 249"/>
          <p:cNvSpPr txBox="1">
            <a:spLocks noChangeArrowheads="1"/>
          </p:cNvSpPr>
          <p:nvPr/>
        </p:nvSpPr>
        <p:spPr bwMode="auto">
          <a:xfrm>
            <a:off x="2127436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Text Box 320"/>
          <p:cNvSpPr txBox="1">
            <a:spLocks noChangeArrowheads="1"/>
          </p:cNvSpPr>
          <p:nvPr/>
        </p:nvSpPr>
        <p:spPr bwMode="auto">
          <a:xfrm>
            <a:off x="2146287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Text Box 254"/>
          <p:cNvSpPr txBox="1">
            <a:spLocks noChangeArrowheads="1"/>
          </p:cNvSpPr>
          <p:nvPr/>
        </p:nvSpPr>
        <p:spPr bwMode="auto">
          <a:xfrm>
            <a:off x="2102829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" name="AutoShape 81"/>
          <p:cNvSpPr>
            <a:spLocks noChangeArrowheads="1"/>
          </p:cNvSpPr>
          <p:nvPr/>
        </p:nvSpPr>
        <p:spPr bwMode="auto">
          <a:xfrm>
            <a:off x="2700195" y="176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2" name="AutoShape 81"/>
          <p:cNvSpPr>
            <a:spLocks noChangeArrowheads="1"/>
          </p:cNvSpPr>
          <p:nvPr/>
        </p:nvSpPr>
        <p:spPr bwMode="auto">
          <a:xfrm>
            <a:off x="108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>
            <a:off x="2161734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Text Box 320"/>
          <p:cNvSpPr txBox="1">
            <a:spLocks noChangeArrowheads="1"/>
          </p:cNvSpPr>
          <p:nvPr/>
        </p:nvSpPr>
        <p:spPr bwMode="auto">
          <a:xfrm>
            <a:off x="2698350" y="185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Text Box 177"/>
          <p:cNvSpPr txBox="1">
            <a:spLocks noChangeArrowheads="1"/>
          </p:cNvSpPr>
          <p:nvPr/>
        </p:nvSpPr>
        <p:spPr bwMode="auto">
          <a:xfrm>
            <a:off x="1027677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1052284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28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40195" y="1231425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40195" y="1764765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>
            <a:off x="1347555" y="2036603"/>
            <a:ext cx="2700000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809393" y="2036603"/>
            <a:ext cx="2700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81"/>
          <p:cNvSpPr>
            <a:spLocks noChangeArrowheads="1"/>
          </p:cNvSpPr>
          <p:nvPr/>
        </p:nvSpPr>
        <p:spPr bwMode="auto">
          <a:xfrm>
            <a:off x="54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4" name="AutoShape 81"/>
          <p:cNvSpPr>
            <a:spLocks noChangeArrowheads="1"/>
          </p:cNvSpPr>
          <p:nvPr/>
        </p:nvSpPr>
        <p:spPr bwMode="auto">
          <a:xfrm>
            <a:off x="2700195" y="122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" name="AutoShape 81"/>
          <p:cNvSpPr>
            <a:spLocks noChangeArrowheads="1"/>
          </p:cNvSpPr>
          <p:nvPr/>
        </p:nvSpPr>
        <p:spPr bwMode="auto">
          <a:xfrm>
            <a:off x="54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6" name="AutoShape 81"/>
          <p:cNvSpPr>
            <a:spLocks noChangeArrowheads="1"/>
          </p:cNvSpPr>
          <p:nvPr/>
        </p:nvSpPr>
        <p:spPr bwMode="auto">
          <a:xfrm>
            <a:off x="2700195" y="2306603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AutoShape 81"/>
          <p:cNvSpPr>
            <a:spLocks noChangeArrowheads="1"/>
          </p:cNvSpPr>
          <p:nvPr/>
        </p:nvSpPr>
        <p:spPr bwMode="auto">
          <a:xfrm>
            <a:off x="54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108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" name="AutoShape 81"/>
          <p:cNvSpPr>
            <a:spLocks noChangeArrowheads="1"/>
          </p:cNvSpPr>
          <p:nvPr/>
        </p:nvSpPr>
        <p:spPr bwMode="auto">
          <a:xfrm>
            <a:off x="216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0" name="AutoShape 81"/>
          <p:cNvSpPr>
            <a:spLocks noChangeArrowheads="1"/>
          </p:cNvSpPr>
          <p:nvPr/>
        </p:nvSpPr>
        <p:spPr bwMode="auto">
          <a:xfrm>
            <a:off x="2700195" y="686019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7" name="AutoShape 81"/>
          <p:cNvSpPr>
            <a:spLocks noChangeArrowheads="1"/>
          </p:cNvSpPr>
          <p:nvPr/>
        </p:nvSpPr>
        <p:spPr bwMode="auto">
          <a:xfrm>
            <a:off x="54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8" name="AutoShape 81"/>
          <p:cNvSpPr>
            <a:spLocks noChangeArrowheads="1"/>
          </p:cNvSpPr>
          <p:nvPr/>
        </p:nvSpPr>
        <p:spPr bwMode="auto">
          <a:xfrm>
            <a:off x="108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0" name="AutoShape 81"/>
          <p:cNvSpPr>
            <a:spLocks noChangeArrowheads="1"/>
          </p:cNvSpPr>
          <p:nvPr/>
        </p:nvSpPr>
        <p:spPr bwMode="auto">
          <a:xfrm>
            <a:off x="2165660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1" name="AutoShape 81"/>
          <p:cNvSpPr>
            <a:spLocks noChangeArrowheads="1"/>
          </p:cNvSpPr>
          <p:nvPr/>
        </p:nvSpPr>
        <p:spPr bwMode="auto">
          <a:xfrm>
            <a:off x="2700195" y="2844990"/>
            <a:ext cx="539750" cy="539750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2" name="Text Box 177"/>
          <p:cNvSpPr txBox="1">
            <a:spLocks noChangeArrowheads="1"/>
          </p:cNvSpPr>
          <p:nvPr/>
        </p:nvSpPr>
        <p:spPr bwMode="auto">
          <a:xfrm>
            <a:off x="490101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3" name="Text Box 177"/>
          <p:cNvSpPr txBox="1">
            <a:spLocks noChangeArrowheads="1"/>
          </p:cNvSpPr>
          <p:nvPr/>
        </p:nvSpPr>
        <p:spPr bwMode="auto">
          <a:xfrm>
            <a:off x="2640405" y="1317091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4" name="Text Box 278"/>
          <p:cNvSpPr txBox="1">
            <a:spLocks noChangeArrowheads="1"/>
          </p:cNvSpPr>
          <p:nvPr/>
        </p:nvSpPr>
        <p:spPr bwMode="auto">
          <a:xfrm>
            <a:off x="496451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5" name="Text Box 278"/>
          <p:cNvSpPr txBox="1">
            <a:spLocks noChangeArrowheads="1"/>
          </p:cNvSpPr>
          <p:nvPr/>
        </p:nvSpPr>
        <p:spPr bwMode="auto">
          <a:xfrm>
            <a:off x="1034027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6" name="Text Box 278"/>
          <p:cNvSpPr txBox="1">
            <a:spLocks noChangeArrowheads="1"/>
          </p:cNvSpPr>
          <p:nvPr/>
        </p:nvSpPr>
        <p:spPr bwMode="auto">
          <a:xfrm>
            <a:off x="2109179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7" name="Text Box 278"/>
          <p:cNvSpPr txBox="1">
            <a:spLocks noChangeArrowheads="1"/>
          </p:cNvSpPr>
          <p:nvPr/>
        </p:nvSpPr>
        <p:spPr bwMode="auto">
          <a:xfrm>
            <a:off x="2646755" y="776507"/>
            <a:ext cx="6096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Sb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514708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27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9" name="Text Box 77"/>
          <p:cNvSpPr txBox="1">
            <a:spLocks noChangeArrowheads="1"/>
          </p:cNvSpPr>
          <p:nvPr/>
        </p:nvSpPr>
        <p:spPr bwMode="auto">
          <a:xfrm>
            <a:off x="2665012" y="2397091"/>
            <a:ext cx="5730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0" name="Text Box 76"/>
          <p:cNvSpPr txBox="1">
            <a:spLocks noChangeArrowheads="1"/>
          </p:cNvSpPr>
          <p:nvPr/>
        </p:nvSpPr>
        <p:spPr bwMode="auto">
          <a:xfrm>
            <a:off x="1035830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27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1" name="Text Box 76"/>
          <p:cNvSpPr txBox="1">
            <a:spLocks noChangeArrowheads="1"/>
          </p:cNvSpPr>
          <p:nvPr/>
        </p:nvSpPr>
        <p:spPr bwMode="auto">
          <a:xfrm>
            <a:off x="483772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26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2139946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29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2692005" y="2935478"/>
            <a:ext cx="64928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Ag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598076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79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1137826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9" name="Text Box 29"/>
          <p:cNvSpPr txBox="1">
            <a:spLocks noChangeArrowheads="1"/>
          </p:cNvSpPr>
          <p:nvPr/>
        </p:nvSpPr>
        <p:spPr bwMode="auto">
          <a:xfrm>
            <a:off x="1675989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0" name="Text Box 246"/>
          <p:cNvSpPr txBox="1">
            <a:spLocks noChangeArrowheads="1"/>
          </p:cNvSpPr>
          <p:nvPr/>
        </p:nvSpPr>
        <p:spPr bwMode="auto">
          <a:xfrm>
            <a:off x="2217332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1" name="Text Box 246"/>
          <p:cNvSpPr txBox="1">
            <a:spLocks noChangeArrowheads="1"/>
          </p:cNvSpPr>
          <p:nvPr/>
        </p:nvSpPr>
        <p:spPr bwMode="auto">
          <a:xfrm>
            <a:off x="2772953" y="342391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2" name="Text Box 246"/>
          <p:cNvSpPr txBox="1">
            <a:spLocks noChangeArrowheads="1"/>
          </p:cNvSpPr>
          <p:nvPr/>
        </p:nvSpPr>
        <p:spPr bwMode="auto">
          <a:xfrm>
            <a:off x="107504" y="2940240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47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3" name="Text Box 246"/>
          <p:cNvSpPr txBox="1">
            <a:spLocks noChangeArrowheads="1"/>
          </p:cNvSpPr>
          <p:nvPr/>
        </p:nvSpPr>
        <p:spPr bwMode="auto">
          <a:xfrm>
            <a:off x="107504" y="240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48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4" name="Text Box 246"/>
          <p:cNvSpPr txBox="1">
            <a:spLocks noChangeArrowheads="1"/>
          </p:cNvSpPr>
          <p:nvPr/>
        </p:nvSpPr>
        <p:spPr bwMode="auto">
          <a:xfrm>
            <a:off x="107504" y="186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49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5" name="Text Box 246"/>
          <p:cNvSpPr txBox="1">
            <a:spLocks noChangeArrowheads="1"/>
          </p:cNvSpPr>
          <p:nvPr/>
        </p:nvSpPr>
        <p:spPr bwMode="auto">
          <a:xfrm>
            <a:off x="107504" y="1321853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6" name="Text Box 246"/>
          <p:cNvSpPr txBox="1">
            <a:spLocks noChangeArrowheads="1"/>
          </p:cNvSpPr>
          <p:nvPr/>
        </p:nvSpPr>
        <p:spPr bwMode="auto">
          <a:xfrm>
            <a:off x="107504" y="781269"/>
            <a:ext cx="4095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51</a:t>
            </a:r>
            <a:endParaRPr 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2239554" y="3423910"/>
            <a:ext cx="365130" cy="365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129726" y="1313103"/>
            <a:ext cx="365130" cy="365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2078634" y="1701261"/>
            <a:ext cx="720000" cy="176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角丸四角形 121"/>
          <p:cNvSpPr/>
          <p:nvPr/>
        </p:nvSpPr>
        <p:spPr>
          <a:xfrm>
            <a:off x="458634" y="1152261"/>
            <a:ext cx="1808168" cy="684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40417" y="3726904"/>
            <a:ext cx="51488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π-</a:t>
            </a:r>
            <a:r>
              <a:rPr kumimoji="1" lang="el-GR" altLang="ja-JP" sz="200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ν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26004" y="3573016"/>
            <a:ext cx="149271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onopole</a:t>
            </a:r>
          </a:p>
          <a:p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shift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3826792" y="620688"/>
            <a:ext cx="5293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π-π</a:t>
            </a:r>
            <a:endParaRPr kumimoji="1" lang="ja-JP" alt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834005" y="1156450"/>
            <a:ext cx="5132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l-GR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ν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kumimoji="1" lang="el-GR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ν</a:t>
            </a:r>
            <a:endParaRPr kumimoji="1" lang="ja-JP" altLang="en-US" sz="20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571999" y="740874"/>
            <a:ext cx="29592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Seniority</a:t>
            </a:r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scheme</a:t>
            </a:r>
          </a:p>
          <a:p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probe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shell closure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754333" y="3573016"/>
            <a:ext cx="192071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kumimoji="1" lang="en-US" altLang="ja-JP" sz="2000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ultipole</a:t>
            </a:r>
            <a:endParaRPr lang="en-US" altLang="ja-JP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⇒ 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split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multiplet</a:t>
            </a:r>
            <a:endParaRPr kumimoji="1" lang="ja-JP" altLang="en-US" sz="2000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36" name="Picture 1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7" t="1533" r="2456" b="16360"/>
          <a:stretch/>
        </p:blipFill>
        <p:spPr bwMode="auto">
          <a:xfrm>
            <a:off x="4428398" y="4300253"/>
            <a:ext cx="1980476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図 1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r="16779" b="56584"/>
          <a:stretch/>
        </p:blipFill>
        <p:spPr>
          <a:xfrm>
            <a:off x="4499992" y="1484784"/>
            <a:ext cx="3131297" cy="190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9" name="AutoShape 81"/>
          <p:cNvSpPr>
            <a:spLocks noChangeArrowheads="1"/>
          </p:cNvSpPr>
          <p:nvPr/>
        </p:nvSpPr>
        <p:spPr bwMode="auto">
          <a:xfrm>
            <a:off x="7576070" y="5229200"/>
            <a:ext cx="539750" cy="539750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2" name="Text Box 312"/>
          <p:cNvSpPr txBox="1">
            <a:spLocks noChangeArrowheads="1"/>
          </p:cNvSpPr>
          <p:nvPr/>
        </p:nvSpPr>
        <p:spPr bwMode="auto">
          <a:xfrm>
            <a:off x="7550100" y="5319688"/>
            <a:ext cx="62230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340" rIns="90000" bIns="45000"/>
          <a:lstStyle/>
          <a:p>
            <a:pPr>
              <a:lnSpc>
                <a:spcPct val="95000"/>
              </a:lnSpc>
            </a:pPr>
            <a:r>
              <a:rPr 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1400" baseline="33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0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898289" y="6441963"/>
            <a:ext cx="1245711" cy="442674"/>
          </a:xfrm>
          <a:prstGeom prst="round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Spin trap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8670809" y="5949443"/>
            <a:ext cx="149663" cy="492520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4372680" y="6361583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 Otsuka et al.,</a:t>
            </a:r>
          </a:p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PRL 104, 012501 (2010)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7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3" grpId="0" animBg="1"/>
      <p:bldP spid="135" grpId="0" animBg="1"/>
      <p:bldP spid="139" grpId="0" animBg="1"/>
      <p:bldP spid="142" grpId="0"/>
      <p:bldP spid="45" grpId="0" animBg="1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90086" y="4365104"/>
            <a:ext cx="3206050" cy="249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8388" b="6436"/>
          <a:stretch/>
        </p:blipFill>
        <p:spPr bwMode="auto">
          <a:xfrm>
            <a:off x="2880136" y="4581128"/>
            <a:ext cx="2916000" cy="20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9"/>
          <a:stretch/>
        </p:blipFill>
        <p:spPr>
          <a:xfrm>
            <a:off x="495517" y="4536258"/>
            <a:ext cx="2132267" cy="234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7" y="1047722"/>
            <a:ext cx="79184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971600" y="3573016"/>
            <a:ext cx="419100" cy="638175"/>
          </a:xfrm>
          <a:custGeom>
            <a:avLst/>
            <a:gdLst>
              <a:gd name="connsiteX0" fmla="*/ 128209 w 418495"/>
              <a:gd name="connsiteY0" fmla="*/ 0 h 638628"/>
              <a:gd name="connsiteX1" fmla="*/ 12095 w 418495"/>
              <a:gd name="connsiteY1" fmla="*/ 290286 h 638628"/>
              <a:gd name="connsiteX2" fmla="*/ 55638 w 418495"/>
              <a:gd name="connsiteY2" fmla="*/ 522514 h 638628"/>
              <a:gd name="connsiteX3" fmla="*/ 244323 w 418495"/>
              <a:gd name="connsiteY3" fmla="*/ 595086 h 638628"/>
              <a:gd name="connsiteX4" fmla="*/ 418495 w 418495"/>
              <a:gd name="connsiteY4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95" h="638628">
                <a:moveTo>
                  <a:pt x="128209" y="0"/>
                </a:moveTo>
                <a:cubicBezTo>
                  <a:pt x="76199" y="101600"/>
                  <a:pt x="24190" y="203200"/>
                  <a:pt x="12095" y="290286"/>
                </a:cubicBezTo>
                <a:cubicBezTo>
                  <a:pt x="0" y="377372"/>
                  <a:pt x="16933" y="471714"/>
                  <a:pt x="55638" y="522514"/>
                </a:cubicBezTo>
                <a:cubicBezTo>
                  <a:pt x="94343" y="573314"/>
                  <a:pt x="183847" y="575734"/>
                  <a:pt x="244323" y="595086"/>
                </a:cubicBezTo>
                <a:cubicBezTo>
                  <a:pt x="304799" y="614438"/>
                  <a:pt x="361647" y="626533"/>
                  <a:pt x="418495" y="63862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>
            <a:stCxn id="176136" idx="3"/>
          </p:cNvCxnSpPr>
          <p:nvPr/>
        </p:nvCxnSpPr>
        <p:spPr>
          <a:xfrm flipV="1">
            <a:off x="1156316" y="4139522"/>
            <a:ext cx="535364" cy="410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36" name="正方形/長方形 55"/>
          <p:cNvSpPr>
            <a:spLocks noChangeArrowheads="1"/>
          </p:cNvSpPr>
          <p:nvPr/>
        </p:nvSpPr>
        <p:spPr bwMode="auto">
          <a:xfrm>
            <a:off x="35496" y="4365104"/>
            <a:ext cx="1120820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Be target</a:t>
            </a:r>
            <a:endParaRPr lang="en-US" altLang="ja-JP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0622" y="39610"/>
            <a:ext cx="1735714" cy="170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２．SRC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843" y="765730"/>
            <a:ext cx="2380973" cy="178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テキスト ボックス 22"/>
          <p:cNvSpPr txBox="1"/>
          <p:nvPr/>
        </p:nvSpPr>
        <p:spPr>
          <a:xfrm>
            <a:off x="-18775" y="863056"/>
            <a:ext cx="6719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SRC</a:t>
            </a:r>
            <a:endParaRPr kumimoji="1" lang="en-US" altLang="ja-JP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99275" y="2276872"/>
            <a:ext cx="105670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b="1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BigRIPS</a:t>
            </a:r>
            <a:endParaRPr kumimoji="1" lang="en-US" altLang="ja-JP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691680" y="4216074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2195736" y="4000050"/>
            <a:ext cx="64807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2843808" y="3784026"/>
            <a:ext cx="360040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275888" y="3532018"/>
            <a:ext cx="288000" cy="18000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563888" y="3207962"/>
            <a:ext cx="144016" cy="3240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3707904" y="3036193"/>
            <a:ext cx="288032" cy="1717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995936" y="2910994"/>
            <a:ext cx="612000" cy="1251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4607936" y="2631898"/>
            <a:ext cx="396112" cy="279096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5724128" y="903707"/>
            <a:ext cx="936104" cy="564164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635896" y="3573016"/>
            <a:ext cx="19928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Identification and</a:t>
            </a:r>
          </a:p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further separation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285" y="2566645"/>
            <a:ext cx="14157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238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 beam</a:t>
            </a:r>
          </a:p>
          <a:p>
            <a:pPr algn="ctr"/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(345 </a:t>
            </a:r>
            <a:r>
              <a:rPr kumimoji="1"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AMeV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668344" y="57398"/>
            <a:ext cx="14029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 Clusters</a:t>
            </a:r>
          </a:p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(7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each)</a:t>
            </a:r>
          </a:p>
          <a:p>
            <a:pPr algn="ctr"/>
            <a:r>
              <a:rPr lang="en-US" altLang="ja-JP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“EURICA”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8775" y="0"/>
            <a:ext cx="5508239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Layout of the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entire 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experimental setup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1920" y="6552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A/Q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90086" y="537321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Z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5700770" y="2348854"/>
            <a:ext cx="3411102" cy="4464522"/>
            <a:chOff x="5700770" y="2348854"/>
            <a:chExt cx="3411102" cy="4464522"/>
          </a:xfrm>
        </p:grpSpPr>
        <p:sp>
          <p:nvSpPr>
            <p:cNvPr id="42" name="四角形吹き出し 41"/>
            <p:cNvSpPr/>
            <p:nvPr/>
          </p:nvSpPr>
          <p:spPr>
            <a:xfrm>
              <a:off x="5700770" y="2348854"/>
              <a:ext cx="3411102" cy="4464522"/>
            </a:xfrm>
            <a:prstGeom prst="wedgeRectCallout">
              <a:avLst>
                <a:gd name="adj1" fmla="val -20638"/>
                <a:gd name="adj2" fmla="val -78882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22660" y="4984241"/>
              <a:ext cx="2736304" cy="18291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図 17" descr="C:\Documents and Settings\nishimu\デスクトップ\WAS3ABi_Draw.bmp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96136" y="2437712"/>
              <a:ext cx="3242120" cy="251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5796136" y="4470942"/>
              <a:ext cx="756000" cy="39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280496" y="4536000"/>
              <a:ext cx="792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002000" y="2636912"/>
              <a:ext cx="1008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 rot="2160000">
              <a:off x="7059438" y="3373420"/>
              <a:ext cx="468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486072" y="2420888"/>
              <a:ext cx="1550424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8 DSSSDs</a:t>
              </a:r>
            </a:p>
            <a:p>
              <a:pPr algn="ctr"/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(60×40 each)</a:t>
              </a:r>
              <a:endPara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  <a:p>
              <a:pPr algn="ctr"/>
              <a:r>
                <a:rPr kumimoji="1"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“WAS3ABi”</a:t>
              </a:r>
              <a:endParaRPr kumimoji="1"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876256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γ</a:t>
              </a:r>
              <a:endParaRPr kumimoji="1"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156176" y="44998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RI</a:t>
              </a:r>
              <a:endParaRPr kumimoji="1"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713874" y="407707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β</a:t>
              </a:r>
              <a:endParaRPr kumimoji="1"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1691680" y="4283804"/>
            <a:ext cx="24929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Separation of RI beam</a:t>
            </a:r>
          </a:p>
        </p:txBody>
      </p:sp>
    </p:spTree>
    <p:extLst>
      <p:ext uri="{BB962C8B-B14F-4D97-AF65-F5344CB8AC3E}">
        <p14:creationId xmlns:p14="http://schemas.microsoft.com/office/powerpoint/2010/main" val="2562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204800" y="3765600"/>
            <a:ext cx="943200" cy="94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211960" y="4714448"/>
            <a:ext cx="943200" cy="9468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Experimental result (Ⅰ)</a:t>
            </a:r>
            <a:endParaRPr lang="ja-JP" altLang="en-US" sz="2800" b="1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20079" r="21889" b="8678"/>
          <a:stretch/>
        </p:blipFill>
        <p:spPr>
          <a:xfrm>
            <a:off x="166687" y="1844824"/>
            <a:ext cx="8820000" cy="500847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204864" y="3762000"/>
            <a:ext cx="943200" cy="946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432503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Isomer</a:t>
            </a:r>
            <a:endParaRPr kumimoji="1" lang="ja-JP" altLang="en-US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7128" y="1052736"/>
            <a:ext cx="3749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Seniority isomer in </a:t>
            </a:r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7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809"/>
            <a:ext cx="6370263" cy="2304000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915815" y="476672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Delayed coin. with </a:t>
            </a:r>
            <a:r>
              <a:rPr kumimoji="1"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 ions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Δt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=0.15-25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μs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5" y="1519542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γ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-γ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coincidence with</a:t>
            </a:r>
          </a:p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gate on 1311 </a:t>
            </a:r>
            <a:r>
              <a:rPr lang="en-US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keV</a:t>
            </a:r>
            <a:endParaRPr kumimoji="1"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97"/>
          <a:stretch/>
        </p:blipFill>
        <p:spPr>
          <a:xfrm>
            <a:off x="6804248" y="840768"/>
            <a:ext cx="2160000" cy="194016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6" r="30902"/>
          <a:stretch/>
        </p:blipFill>
        <p:spPr>
          <a:xfrm>
            <a:off x="179512" y="2917758"/>
            <a:ext cx="2520000" cy="339156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760446" y="0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Seniority isomer in </a:t>
            </a:r>
            <a:r>
              <a:rPr lang="en-US" altLang="ja-JP" sz="2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128</a:t>
            </a:r>
            <a:r>
              <a:rPr lang="en-US" altLang="ja-JP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Pd</a:t>
            </a:r>
            <a:endParaRPr kumimoji="1" lang="ja-JP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08304" y="26040"/>
            <a:ext cx="1846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 Watanabe et. al.,</a:t>
            </a:r>
          </a:p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Phys. Rev. </a:t>
            </a:r>
            <a:r>
              <a:rPr kumimoji="1" lang="en-US" altLang="ja-JP" sz="1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Lett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111,</a:t>
            </a:r>
          </a:p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152501 (2013)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9"/>
          <a:stretch/>
        </p:blipFill>
        <p:spPr>
          <a:xfrm>
            <a:off x="4874977" y="2996952"/>
            <a:ext cx="4233527" cy="288000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251102" y="3284996"/>
            <a:ext cx="16482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B(E2;8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ja-JP" altLang="en-US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→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  <a:r>
              <a:rPr lang="en-US" altLang="ja-JP" sz="20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+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878" y="6381328"/>
            <a:ext cx="482215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kumimoji="1" lang="el-GR" altLang="ja-JP" sz="2000" b="1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kumimoji="1" lang="en-US" altLang="ja-JP" sz="2000" b="1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=2 in the well isolated </a:t>
            </a:r>
            <a:r>
              <a:rPr lang="el-G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9/2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subshell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68752" y="6381328"/>
            <a:ext cx="353975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Robust shell closure at N=82</a:t>
            </a:r>
          </a:p>
        </p:txBody>
      </p:sp>
      <p:sp>
        <p:nvSpPr>
          <p:cNvPr id="25" name="右矢印 24"/>
          <p:cNvSpPr/>
          <p:nvPr/>
        </p:nvSpPr>
        <p:spPr>
          <a:xfrm>
            <a:off x="4960720" y="6381328"/>
            <a:ext cx="475376" cy="40011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360" y="4509120"/>
            <a:ext cx="230383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Seniority (</a:t>
            </a:r>
            <a:r>
              <a:rPr lang="el-GR" altLang="ja-JP" sz="2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ν</a:t>
            </a:r>
            <a:r>
              <a:rPr lang="en-US" altLang="ja-JP" sz="2000" dirty="0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) scheme</a:t>
            </a: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76229"/>
              </p:ext>
            </p:extLst>
          </p:nvPr>
        </p:nvGraphicFramePr>
        <p:xfrm>
          <a:off x="1835696" y="5019825"/>
          <a:ext cx="3240000" cy="64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数式" r:id="rId7" imgW="2501640" imgH="495000" progId="Equation.3">
                  <p:embed/>
                </p:oleObj>
              </mc:Choice>
              <mc:Fallback>
                <p:oleObj name="数式" r:id="rId7" imgW="25016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5019825"/>
                        <a:ext cx="3240000" cy="6414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569354" y="5847655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128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82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7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211960" y="4714448"/>
            <a:ext cx="943200" cy="9468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457200" y="188640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Experimental result (Ⅱ)</a:t>
            </a:r>
            <a:endParaRPr lang="ja-JP" altLang="en-US" sz="2800" b="1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20079" r="21889" b="8678"/>
          <a:stretch/>
        </p:blipFill>
        <p:spPr>
          <a:xfrm>
            <a:off x="166687" y="1844824"/>
            <a:ext cx="8820000" cy="50084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86000" y="3762000"/>
            <a:ext cx="943200" cy="946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67744" y="432503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Isomer</a:t>
            </a:r>
            <a:endParaRPr kumimoji="1" lang="ja-JP" altLang="en-US" sz="2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6858" y="1052736"/>
            <a:ext cx="36102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someric states in </a:t>
            </a:r>
            <a:r>
              <a:rPr kumimoji="1" lang="en-US" altLang="ja-JP" sz="24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126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Pd</a:t>
            </a:r>
            <a:r>
              <a:rPr kumimoji="1"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43391</TotalTime>
  <Words>1694</Words>
  <Application>Microsoft Office PowerPoint</Application>
  <PresentationFormat>画面に合わせる (4:3)</PresentationFormat>
  <Paragraphs>422</Paragraphs>
  <Slides>23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3_Office テーマ</vt:lpstr>
      <vt:lpstr>数式</vt:lpstr>
      <vt:lpstr>The nature of a shell closure at N = 82 explored with seniority and spin-gap isomers in neutron-rich palladium and silver isotopes</vt:lpstr>
      <vt:lpstr>Collaborators of EURICA campaign in 2012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Hiroshi</dc:creator>
  <cp:lastModifiedBy>Watanabe</cp:lastModifiedBy>
  <cp:revision>796</cp:revision>
  <dcterms:created xsi:type="dcterms:W3CDTF">2012-03-02T02:41:57Z</dcterms:created>
  <dcterms:modified xsi:type="dcterms:W3CDTF">2014-06-02T05:07:23Z</dcterms:modified>
</cp:coreProperties>
</file>