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5"/>
  </p:notesMasterIdLst>
  <p:sldIdLst>
    <p:sldId id="256" r:id="rId2"/>
    <p:sldId id="279" r:id="rId3"/>
    <p:sldId id="276" r:id="rId4"/>
    <p:sldId id="257" r:id="rId5"/>
    <p:sldId id="258" r:id="rId6"/>
    <p:sldId id="259" r:id="rId7"/>
    <p:sldId id="275" r:id="rId8"/>
    <p:sldId id="262" r:id="rId9"/>
    <p:sldId id="280" r:id="rId10"/>
    <p:sldId id="269" r:id="rId11"/>
    <p:sldId id="261" r:id="rId12"/>
    <p:sldId id="263" r:id="rId13"/>
    <p:sldId id="264" r:id="rId14"/>
    <p:sldId id="274" r:id="rId15"/>
    <p:sldId id="265" r:id="rId16"/>
    <p:sldId id="272" r:id="rId17"/>
    <p:sldId id="273" r:id="rId18"/>
    <p:sldId id="278" r:id="rId19"/>
    <p:sldId id="266" r:id="rId20"/>
    <p:sldId id="281" r:id="rId21"/>
    <p:sldId id="282" r:id="rId22"/>
    <p:sldId id="270" r:id="rId23"/>
    <p:sldId id="260" r:id="rId2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25" autoAdjust="0"/>
  </p:normalViewPr>
  <p:slideViewPr>
    <p:cSldViewPr snapToGrid="0">
      <p:cViewPr varScale="1">
        <p:scale>
          <a:sx n="78" d="100"/>
          <a:sy n="78" d="100"/>
        </p:scale>
        <p:origin x="-3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05203-82BD-48D2-A7A5-7789680EC13A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25756-37F3-4847-BACA-9C0C0B9BB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08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</a:t>
            </a:r>
            <a:r>
              <a:rPr kumimoji="1" lang="en-US" altLang="ja-JP" baseline="0" dirty="0" smtClean="0"/>
              <a:t> of all, I would like to thank organizers to giving a chance to show our experiment in ARIS conference.</a:t>
            </a:r>
          </a:p>
          <a:p>
            <a:r>
              <a:rPr kumimoji="1" lang="en-US" altLang="ja-JP" baseline="0" dirty="0" smtClean="0"/>
              <a:t>My talk title is “Proton inelastic scattering on Island of Inversion Nuclei”.</a:t>
            </a:r>
          </a:p>
          <a:p>
            <a:r>
              <a:rPr kumimoji="1" lang="en-US" altLang="ja-JP" baseline="0" dirty="0" smtClean="0"/>
              <a:t>My name is </a:t>
            </a:r>
            <a:r>
              <a:rPr kumimoji="1" lang="en-US" altLang="ja-JP" baseline="0" dirty="0" err="1" smtClean="0"/>
              <a:t>Shin’ichiro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Michimasa</a:t>
            </a:r>
            <a:r>
              <a:rPr kumimoji="1" lang="en-US" altLang="ja-JP" baseline="0" dirty="0" smtClean="0"/>
              <a:t> from CNS, University of Tokyo.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6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About the reconstructed level scheme, </a:t>
            </a:r>
          </a:p>
          <a:p>
            <a:r>
              <a:rPr kumimoji="1" lang="en-US" altLang="ja-JP" baseline="0" dirty="0" smtClean="0"/>
              <a:t>the right figure shows the resent result by Peter </a:t>
            </a:r>
            <a:r>
              <a:rPr kumimoji="1" lang="en-US" altLang="ja-JP" baseline="0" dirty="0" err="1" smtClean="0"/>
              <a:t>Doornembal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Our result is consistent with this result.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6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spectra show the gamma-ray spectra from Neon-30.</a:t>
            </a:r>
          </a:p>
          <a:p>
            <a:r>
              <a:rPr kumimoji="1" lang="en-US" altLang="ja-JP" dirty="0" smtClean="0"/>
              <a:t>In 30Ne</a:t>
            </a:r>
            <a:r>
              <a:rPr kumimoji="1" lang="en-US" altLang="ja-JP" baseline="0" dirty="0" smtClean="0"/>
              <a:t> case, we could not find any gamma-ray cascade.</a:t>
            </a:r>
          </a:p>
          <a:p>
            <a:r>
              <a:rPr kumimoji="1" lang="en-US" altLang="ja-JP" dirty="0" smtClean="0"/>
              <a:t>The deduced cross section for 2^+ state </a:t>
            </a:r>
            <a:r>
              <a:rPr kumimoji="1" lang="en-US" altLang="ja-JP" baseline="0" dirty="0" smtClean="0"/>
              <a:t>was 37 </a:t>
            </a:r>
            <a:r>
              <a:rPr kumimoji="1" lang="en-US" altLang="ja-JP" baseline="0" dirty="0" err="1" smtClean="0"/>
              <a:t>mb</a:t>
            </a:r>
            <a:r>
              <a:rPr kumimoji="1" lang="en-US" altLang="ja-JP" baseline="0" dirty="0" smtClean="0"/>
              <a:t> from the both spectra.</a:t>
            </a:r>
          </a:p>
          <a:p>
            <a:r>
              <a:rPr kumimoji="1" lang="en-US" altLang="ja-JP" baseline="0" dirty="0" smtClean="0"/>
              <a:t>It corresponds to 0.45 of beta_2.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196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spectra show the gamma-ray spectra from Mg-36.</a:t>
            </a:r>
          </a:p>
          <a:p>
            <a:r>
              <a:rPr kumimoji="1" lang="en-US" altLang="ja-JP" dirty="0" smtClean="0"/>
              <a:t>In this</a:t>
            </a:r>
            <a:r>
              <a:rPr kumimoji="1" lang="en-US" altLang="ja-JP" baseline="0" dirty="0" smtClean="0"/>
              <a:t> case, we could not find any gamma-ray cascade, either.</a:t>
            </a:r>
          </a:p>
          <a:p>
            <a:r>
              <a:rPr kumimoji="1" lang="en-US" altLang="ja-JP" dirty="0" smtClean="0"/>
              <a:t>The deduced cross section for 2^+ state </a:t>
            </a:r>
            <a:r>
              <a:rPr kumimoji="1" lang="en-US" altLang="ja-JP" baseline="0" dirty="0" smtClean="0"/>
              <a:t>was 48 </a:t>
            </a:r>
            <a:r>
              <a:rPr kumimoji="1" lang="en-US" altLang="ja-JP" baseline="0" dirty="0" err="1" smtClean="0"/>
              <a:t>mb</a:t>
            </a:r>
            <a:r>
              <a:rPr kumimoji="1" lang="en-US" altLang="ja-JP" baseline="0" dirty="0" smtClean="0"/>
              <a:t> from the both figures.</a:t>
            </a:r>
          </a:p>
          <a:p>
            <a:r>
              <a:rPr kumimoji="1" lang="en-US" altLang="ja-JP" baseline="0" dirty="0" smtClean="0"/>
              <a:t>It corresponds to 0.50 of beta_2.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24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From</a:t>
            </a:r>
            <a:r>
              <a:rPr kumimoji="1" lang="en-US" altLang="ja-JP" baseline="0" dirty="0" smtClean="0"/>
              <a:t> the deduced cross sections, we calculated deformation lengths by DWBA calculation.</a:t>
            </a:r>
          </a:p>
          <a:p>
            <a:r>
              <a:rPr kumimoji="1" lang="en-US" altLang="ja-JP" baseline="0" dirty="0" smtClean="0"/>
              <a:t>This figure shows comparisons with the previous works.</a:t>
            </a:r>
          </a:p>
          <a:p>
            <a:r>
              <a:rPr kumimoji="1" lang="en-US" altLang="ja-JP" dirty="0" smtClean="0"/>
              <a:t>As the optical potential, WP09 potential</a:t>
            </a:r>
            <a:r>
              <a:rPr kumimoji="1" lang="en-US" altLang="ja-JP" baseline="0" dirty="0" smtClean="0"/>
              <a:t> was adopted.</a:t>
            </a:r>
          </a:p>
          <a:p>
            <a:r>
              <a:rPr kumimoji="1" lang="en-US" altLang="ja-JP" baseline="0" dirty="0" smtClean="0"/>
              <a:t>The present experiment could provide deformation lengths of more n-rich nuclei such as 30Ne, 34Mg and 36Mg.</a:t>
            </a:r>
          </a:p>
          <a:p>
            <a:r>
              <a:rPr kumimoji="1" lang="en-US" altLang="ja-JP" baseline="0" dirty="0" smtClean="0"/>
              <a:t>And these deformation lengths are consistent with those from Coulomb Excitation works.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590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a d</a:t>
            </a:r>
            <a:r>
              <a:rPr kumimoji="1" lang="en-US" altLang="ja-JP" dirty="0" smtClean="0"/>
              <a:t>iscussion</a:t>
            </a:r>
            <a:r>
              <a:rPr kumimoji="1" lang="en-US" altLang="ja-JP" baseline="0" dirty="0" smtClean="0"/>
              <a:t>,</a:t>
            </a:r>
          </a:p>
          <a:p>
            <a:r>
              <a:rPr kumimoji="1" lang="en-US" altLang="ja-JP" baseline="0" dirty="0" smtClean="0"/>
              <a:t>We show the systematic of deformation lengths,</a:t>
            </a:r>
          </a:p>
          <a:p>
            <a:r>
              <a:rPr kumimoji="1" lang="en-US" altLang="ja-JP" baseline="0" dirty="0" smtClean="0"/>
              <a:t>And difference of shell evolution in Ne/Mg and Mg/Si isotones.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5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figure shows the systematic trends</a:t>
            </a:r>
            <a:r>
              <a:rPr kumimoji="1" lang="en-US" altLang="ja-JP" baseline="0" dirty="0" smtClean="0"/>
              <a:t> of deformation lengths along Ne an Mg isotopes.</a:t>
            </a:r>
          </a:p>
          <a:p>
            <a:r>
              <a:rPr kumimoji="1" lang="en-US" altLang="ja-JP" baseline="0" dirty="0" smtClean="0"/>
              <a:t>Generally speaking, theories implementing </a:t>
            </a:r>
            <a:r>
              <a:rPr kumimoji="1" lang="en-US" altLang="ja-JP" baseline="0" dirty="0" err="1" smtClean="0"/>
              <a:t>sd</a:t>
            </a:r>
            <a:r>
              <a:rPr kumimoji="1" lang="en-US" altLang="ja-JP" baseline="0" dirty="0" smtClean="0"/>
              <a:t>-pf configuration mixing were well reproduced the trends </a:t>
            </a:r>
          </a:p>
          <a:p>
            <a:r>
              <a:rPr kumimoji="1" lang="en-US" altLang="ja-JP" baseline="0" dirty="0" smtClean="0"/>
              <a:t>and 0hbar omega fails especially N=20 and 22.</a:t>
            </a:r>
          </a:p>
          <a:p>
            <a:r>
              <a:rPr kumimoji="1" lang="en-US" altLang="ja-JP" baseline="0" dirty="0" smtClean="0"/>
              <a:t>In Ne isotopes, these systematically overestimate the deformation lengths.</a:t>
            </a:r>
          </a:p>
          <a:p>
            <a:r>
              <a:rPr kumimoji="1" lang="en-US" altLang="ja-JP" baseline="0" dirty="0" smtClean="0"/>
              <a:t>However at N=24, </a:t>
            </a:r>
            <a:r>
              <a:rPr kumimoji="1" lang="en-US" altLang="ja-JP" baseline="0" dirty="0" err="1" smtClean="0"/>
              <a:t>sd</a:t>
            </a:r>
            <a:r>
              <a:rPr kumimoji="1" lang="en-US" altLang="ja-JP" baseline="0" dirty="0" smtClean="0"/>
              <a:t>-pf shell model and 0hw shell model predict similar deformation length.</a:t>
            </a:r>
          </a:p>
          <a:p>
            <a:r>
              <a:rPr kumimoji="1" lang="en-US" altLang="ja-JP" baseline="0" dirty="0" smtClean="0"/>
              <a:t>One of this reason was that intruder configuration decrease between N=22 and 24.</a:t>
            </a:r>
          </a:p>
          <a:p>
            <a:r>
              <a:rPr kumimoji="1" lang="en-US" altLang="ja-JP" baseline="0" dirty="0" smtClean="0"/>
              <a:t>To make clear this property, we make the ratio of deformation length of Ne/Mg and Mg/Si.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16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figure shows</a:t>
            </a:r>
            <a:r>
              <a:rPr kumimoji="1" lang="en-US" altLang="ja-JP" baseline="0" dirty="0" smtClean="0"/>
              <a:t> the ratios of deformation lengths of Ne/Mg and Mg/Si.</a:t>
            </a:r>
          </a:p>
          <a:p>
            <a:r>
              <a:rPr kumimoji="1" lang="en-US" altLang="ja-JP" baseline="0" dirty="0" smtClean="0"/>
              <a:t>In panel (a), the experimental result of the Ne/Mg ratio is almost flat around 0.9</a:t>
            </a:r>
          </a:p>
          <a:p>
            <a:r>
              <a:rPr kumimoji="1" lang="en-US" altLang="ja-JP" baseline="0" dirty="0" smtClean="0"/>
              <a:t>in the inside and outside of Island of Inversion. </a:t>
            </a:r>
          </a:p>
          <a:p>
            <a:r>
              <a:rPr kumimoji="1" lang="en-US" altLang="ja-JP" baseline="0" dirty="0" smtClean="0"/>
              <a:t>On the other hands, theories were slightly increase in Island of Inversion.</a:t>
            </a:r>
          </a:p>
          <a:p>
            <a:r>
              <a:rPr kumimoji="1" lang="en-US" altLang="ja-JP" baseline="0" dirty="0" smtClean="0"/>
              <a:t>The results seems that shell evolutions of Ne and Mg isotopes were similar trend through neutron number.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While, Mg and Si ratio was different between stable side and island of inversion region.</a:t>
            </a:r>
          </a:p>
          <a:p>
            <a:r>
              <a:rPr kumimoji="1" lang="en-US" altLang="ja-JP" baseline="0" dirty="0" smtClean="0"/>
              <a:t>We consider deformation of Si isotopes is reflected from shell evolution of neutron pf shell. </a:t>
            </a:r>
          </a:p>
          <a:p>
            <a:r>
              <a:rPr kumimoji="1" lang="en-US" altLang="ja-JP" baseline="0" dirty="0" smtClean="0"/>
              <a:t>So the enhancement of this ratio is considered to come from intruder configuration mixing in Mg.</a:t>
            </a:r>
          </a:p>
          <a:p>
            <a:r>
              <a:rPr kumimoji="1" lang="en-US" altLang="ja-JP" baseline="0" dirty="0" smtClean="0"/>
              <a:t>Mg/Si ratio increases gradually up to N=20,</a:t>
            </a:r>
          </a:p>
          <a:p>
            <a:r>
              <a:rPr kumimoji="1" lang="en-US" altLang="ja-JP" baseline="0" dirty="0" smtClean="0"/>
              <a:t>And it turns to decrease along the neutron number.</a:t>
            </a:r>
          </a:p>
          <a:p>
            <a:r>
              <a:rPr kumimoji="1" lang="en-US" altLang="ja-JP" baseline="0" dirty="0" smtClean="0"/>
              <a:t>So it may indicate that evolution of intruder configuration in Mg isotopes is decreasing, </a:t>
            </a:r>
          </a:p>
          <a:p>
            <a:r>
              <a:rPr kumimoji="1" lang="en-US" altLang="ja-JP" baseline="0" dirty="0" smtClean="0"/>
              <a:t>Although thy are still well-deformed nuclei.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321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summary.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0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They are collaborators.</a:t>
            </a:r>
          </a:p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your attention.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11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1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talk will proceed as follows:</a:t>
            </a:r>
          </a:p>
          <a:p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an introduce of this work, I will show a motivation.</a:t>
            </a:r>
          </a:p>
          <a:p>
            <a:r>
              <a:rPr kumimoji="1" lang="en-US" altLang="ja-JP" baseline="0" dirty="0" smtClean="0"/>
              <a:t>After that, I will show a details of the experimental setup.</a:t>
            </a:r>
          </a:p>
          <a:p>
            <a:r>
              <a:rPr kumimoji="1" lang="en-US" altLang="ja-JP" baseline="0" dirty="0" smtClean="0"/>
              <a:t>Thirdly, I will show some spectra of very neutron-rich nuclei.</a:t>
            </a:r>
          </a:p>
          <a:p>
            <a:r>
              <a:rPr kumimoji="1" lang="en-US" altLang="ja-JP" baseline="0" dirty="0" smtClean="0"/>
              <a:t>Based on the results, I will discuss the evolution of Island of inversion region.</a:t>
            </a:r>
          </a:p>
          <a:p>
            <a:r>
              <a:rPr kumimoji="1" lang="en-US" altLang="ja-JP" baseline="0" dirty="0" smtClean="0"/>
              <a:t>Finally I will give a summary of this talk.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50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shortly shows our liquid hydrogen target, CRYPTA system.</a:t>
            </a:r>
          </a:p>
          <a:p>
            <a:r>
              <a:rPr kumimoji="1" lang="en-US" altLang="ja-JP" baseline="0" dirty="0" smtClean="0"/>
              <a:t>This system provided 100 mg/cm2 pure hydrogen target for our experiment.</a:t>
            </a:r>
          </a:p>
          <a:p>
            <a:r>
              <a:rPr kumimoji="1" lang="en-US" altLang="ja-JP" baseline="0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657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specification of DALI2.</a:t>
            </a:r>
          </a:p>
          <a:p>
            <a:r>
              <a:rPr kumimoji="1" lang="en-US" altLang="ja-JP" dirty="0" smtClean="0"/>
              <a:t>DALI2</a:t>
            </a:r>
            <a:r>
              <a:rPr kumimoji="1" lang="en-US" altLang="ja-JP" baseline="0" dirty="0" smtClean="0"/>
              <a:t> consisted of 160 </a:t>
            </a:r>
            <a:r>
              <a:rPr kumimoji="1" lang="en-US" altLang="ja-JP" baseline="0" dirty="0" err="1" smtClean="0"/>
              <a:t>NaI</a:t>
            </a:r>
            <a:r>
              <a:rPr kumimoji="1" lang="en-US" altLang="ja-JP" baseline="0" dirty="0" smtClean="0"/>
              <a:t> crystal, </a:t>
            </a:r>
          </a:p>
          <a:p>
            <a:r>
              <a:rPr kumimoji="1" lang="en-US" altLang="ja-JP" baseline="0" dirty="0" smtClean="0"/>
              <a:t>and typical efficiency was 17.6% for a Cs source.</a:t>
            </a:r>
          </a:p>
          <a:p>
            <a:r>
              <a:rPr kumimoji="1" lang="en-US" altLang="ja-JP" baseline="0" dirty="0" smtClean="0"/>
              <a:t>The energy resolution was 8.2% for 0.6 MeV from moving particles.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609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69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4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move to the motivation section.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66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you know,</a:t>
            </a:r>
            <a:r>
              <a:rPr kumimoji="1" lang="en-US" altLang="ja-JP" baseline="0" dirty="0" smtClean="0"/>
              <a:t> the Island of Inversion region is an interesting region </a:t>
            </a:r>
          </a:p>
          <a:p>
            <a:r>
              <a:rPr kumimoji="1" lang="en-US" altLang="ja-JP" baseline="0" dirty="0" smtClean="0"/>
              <a:t>where this is located near the conventional magic number of N=20,</a:t>
            </a:r>
          </a:p>
          <a:p>
            <a:r>
              <a:rPr kumimoji="1" lang="en-US" altLang="ja-JP" baseline="0" dirty="0" smtClean="0"/>
              <a:t>but their low excitation energies, large deformation and small B(E2) values were observed.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Here, our question is “How broad is Island of inversion region.</a:t>
            </a:r>
          </a:p>
          <a:p>
            <a:r>
              <a:rPr kumimoji="1" lang="en-US" altLang="ja-JP" baseline="0" dirty="0" smtClean="0"/>
              <a:t>To answer the question, we investigate the deformation of nuclei located at neutron-rich side of Island of Inversion </a:t>
            </a:r>
          </a:p>
          <a:p>
            <a:r>
              <a:rPr kumimoji="1" lang="en-US" altLang="ja-JP" baseline="0" dirty="0" smtClean="0"/>
              <a:t>By using proton inelastic scattering.</a:t>
            </a:r>
          </a:p>
          <a:p>
            <a:r>
              <a:rPr kumimoji="1" lang="en-US" altLang="ja-JP" dirty="0" smtClean="0"/>
              <a:t>Actually, we</a:t>
            </a:r>
            <a:r>
              <a:rPr kumimoji="1" lang="en-US" altLang="ja-JP" baseline="0" dirty="0" smtClean="0"/>
              <a:t> measured south and east parts of Island of Inversion region.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experimental</a:t>
            </a:r>
            <a:r>
              <a:rPr kumimoji="1" lang="en-US" altLang="ja-JP" baseline="0" dirty="0" smtClean="0"/>
              <a:t> setup of this experiment.</a:t>
            </a:r>
          </a:p>
          <a:p>
            <a:r>
              <a:rPr kumimoji="1" lang="en-US" altLang="ja-JP" baseline="0" dirty="0" smtClean="0"/>
              <a:t>The experiment was a gamma-ray spectroscopy of proton inelastic scattering with inverse kinematics.</a:t>
            </a:r>
          </a:p>
          <a:p>
            <a:r>
              <a:rPr kumimoji="1" lang="en-US" altLang="ja-JP" baseline="0" dirty="0" smtClean="0"/>
              <a:t>The experiment was performed in RIPS beam line of RIBF.</a:t>
            </a:r>
          </a:p>
          <a:p>
            <a:r>
              <a:rPr kumimoji="1" lang="en-US" altLang="ja-JP" baseline="0" dirty="0" smtClean="0"/>
              <a:t>The primary beam was 63 MeV per nucleon Calcium-48, typical intensity was 80 particle </a:t>
            </a:r>
            <a:r>
              <a:rPr kumimoji="1" lang="en-US" altLang="ja-JP" baseline="0" dirty="0" err="1" smtClean="0"/>
              <a:t>nA.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RIPS was tuned for A/Z=3 nuclei, such as 30Ne and 36Mg.</a:t>
            </a:r>
          </a:p>
          <a:p>
            <a:r>
              <a:rPr kumimoji="1" lang="en-US" altLang="ja-JP" baseline="0" dirty="0" smtClean="0"/>
              <a:t>The secondary target was a liquid hydrogen target of 95 mg/cm2.</a:t>
            </a:r>
          </a:p>
          <a:p>
            <a:r>
              <a:rPr kumimoji="1" lang="en-US" altLang="ja-JP" baseline="0" dirty="0" smtClean="0"/>
              <a:t>The PID of incident and outgoing particles were done by RIPS separator and TOMBEE spectrometer, respectively.</a:t>
            </a:r>
          </a:p>
          <a:p>
            <a:r>
              <a:rPr kumimoji="1" lang="en-US" altLang="ja-JP" baseline="0" dirty="0" smtClean="0"/>
              <a:t>The excitation energies of outgoing particles were determined by the de-excitation gamma-rays,</a:t>
            </a:r>
          </a:p>
          <a:p>
            <a:r>
              <a:rPr kumimoji="1" lang="en-US" altLang="ja-JP" baseline="0" dirty="0" smtClean="0"/>
              <a:t>which was detected by DALI2 array surrounding the secondary target.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2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slide shows the secondary beam condition.</a:t>
            </a:r>
          </a:p>
          <a:p>
            <a:r>
              <a:rPr kumimoji="1" lang="en-US" altLang="ja-JP" baseline="0" dirty="0" smtClean="0"/>
              <a:t>The secondary beam contained a lot of nuclei around Ne and Mg region,</a:t>
            </a:r>
          </a:p>
          <a:p>
            <a:r>
              <a:rPr kumimoji="1" lang="en-US" altLang="ja-JP" baseline="0" dirty="0" smtClean="0"/>
              <a:t>and we could measure the inelastic channel of these nuclei at the same time.</a:t>
            </a:r>
          </a:p>
          <a:p>
            <a:r>
              <a:rPr kumimoji="1" lang="en-US" altLang="ja-JP" baseline="0" dirty="0" smtClean="0"/>
              <a:t>Typical intensity of </a:t>
            </a:r>
            <a:r>
              <a:rPr kumimoji="1" lang="en-US" altLang="ja-JP" baseline="30000" dirty="0" smtClean="0"/>
              <a:t>36</a:t>
            </a:r>
            <a:r>
              <a:rPr kumimoji="1" lang="en-US" altLang="ja-JP" baseline="0" dirty="0" smtClean="0"/>
              <a:t>Mg was 0.3 counts per second.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32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  <a:r>
              <a:rPr kumimoji="1" lang="en-US" altLang="ja-JP" baseline="0" dirty="0" smtClean="0"/>
              <a:t> we move to the resultant the de-excitation gamma-ray spectra.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These spectra show the gamma-ray spectra from Magnesium-34.</a:t>
            </a:r>
          </a:p>
          <a:p>
            <a:r>
              <a:rPr kumimoji="1" lang="en-US" altLang="ja-JP" baseline="0" dirty="0" smtClean="0"/>
              <a:t>The left figure show single spectra and right side was limited by detection multiplicity of 1.</a:t>
            </a:r>
          </a:p>
          <a:p>
            <a:r>
              <a:rPr kumimoji="1" lang="en-US" altLang="ja-JP" baseline="0" dirty="0" smtClean="0"/>
              <a:t>The detection multiplicity works well to reduce the gamma-ray cascade events.</a:t>
            </a:r>
          </a:p>
          <a:p>
            <a:r>
              <a:rPr kumimoji="1" lang="en-US" altLang="ja-JP" baseline="0" dirty="0" smtClean="0"/>
              <a:t>And therefore, by using this gate, we can determine the first 2^+ excitation cross section clearly.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cross section was determined by comparison between the measured spectra and the simulated spectra.</a:t>
            </a:r>
          </a:p>
          <a:p>
            <a:r>
              <a:rPr kumimoji="1" lang="en-US" altLang="ja-JP" baseline="0" dirty="0" smtClean="0"/>
              <a:t>In 34Mg case, the deduced cross section for 2^+ state was 63 </a:t>
            </a:r>
            <a:r>
              <a:rPr kumimoji="1" lang="en-US" altLang="ja-JP" baseline="0" dirty="0" err="1" smtClean="0"/>
              <a:t>mb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It corresponds to beta_2 of 0.62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the left figure, we found gamma-rays except the 660 </a:t>
            </a:r>
            <a:r>
              <a:rPr kumimoji="1" lang="en-US" altLang="ja-JP" baseline="0" dirty="0" err="1" smtClean="0"/>
              <a:t>keV</a:t>
            </a:r>
            <a:r>
              <a:rPr kumimoji="1" lang="en-US" altLang="ja-JP" baseline="0" dirty="0" smtClean="0"/>
              <a:t> line.</a:t>
            </a:r>
          </a:p>
          <a:p>
            <a:r>
              <a:rPr kumimoji="1" lang="en-US" altLang="ja-JP" baseline="0" dirty="0" smtClean="0"/>
              <a:t>To determine the excitation energies of the states, we checked gamma-gamma coincidence of these lines.</a:t>
            </a:r>
          </a:p>
          <a:p>
            <a:r>
              <a:rPr kumimoji="1" lang="en-US" altLang="ja-JP" baseline="0" dirty="0" smtClean="0"/>
              <a:t>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4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left figure shows coincident spectra</a:t>
            </a:r>
            <a:r>
              <a:rPr kumimoji="1" lang="en-US" altLang="ja-JP" baseline="0" dirty="0" smtClean="0"/>
              <a:t> with 660-keV line.</a:t>
            </a:r>
          </a:p>
          <a:p>
            <a:r>
              <a:rPr kumimoji="1" lang="en-US" altLang="ja-JP" baseline="0" dirty="0" smtClean="0"/>
              <a:t>The upper panel show the case that incident particles were not selected,</a:t>
            </a:r>
          </a:p>
          <a:p>
            <a:r>
              <a:rPr kumimoji="1" lang="en-US" altLang="ja-JP" baseline="0" dirty="0" smtClean="0"/>
              <a:t>And lower panel show the inelastic channel.</a:t>
            </a:r>
          </a:p>
          <a:p>
            <a:r>
              <a:rPr kumimoji="1" lang="en-US" altLang="ja-JP" baseline="0" dirty="0" smtClean="0"/>
              <a:t>In both figure, we can clearly show the 1.35 MeV and 2.53 MeV lines coincident with 0.66 MeV line.</a:t>
            </a:r>
          </a:p>
          <a:p>
            <a:r>
              <a:rPr kumimoji="1" lang="en-US" altLang="ja-JP" baseline="0" dirty="0" smtClean="0"/>
              <a:t>Therefore we conclude the level scheme shown in the right side.</a:t>
            </a:r>
          </a:p>
          <a:p>
            <a:r>
              <a:rPr kumimoji="1" lang="en-US" altLang="ja-JP" baseline="0" dirty="0" smtClean="0"/>
              <a:t>The cross sections for 2.0 MeV and 3.2 MeV are 5 </a:t>
            </a:r>
            <a:r>
              <a:rPr kumimoji="1" lang="en-US" altLang="ja-JP" baseline="0" dirty="0" err="1" smtClean="0"/>
              <a:t>mb</a:t>
            </a:r>
            <a:r>
              <a:rPr kumimoji="1" lang="en-US" altLang="ja-JP" baseline="0" dirty="0" smtClean="0"/>
              <a:t> and 10 </a:t>
            </a:r>
            <a:r>
              <a:rPr kumimoji="1" lang="en-US" altLang="ja-JP" baseline="0" dirty="0" err="1" smtClean="0"/>
              <a:t>mb</a:t>
            </a:r>
            <a:r>
              <a:rPr kumimoji="1" lang="en-US" altLang="ja-JP" baseline="0" dirty="0" smtClean="0"/>
              <a:t>, respectively.</a:t>
            </a:r>
          </a:p>
          <a:p>
            <a:r>
              <a:rPr kumimoji="1" lang="en-US" altLang="ja-JP" baseline="0" dirty="0" smtClean="0"/>
              <a:t>Those components effects 24% enhancement of 0.6 MeV peak in the single spectrum.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756-37F3-4847-BACA-9C0C0B9BBD5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6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72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55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51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89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26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64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21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02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7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45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8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7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62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97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A4A9-334A-41C7-97C1-72A63AF4FBC4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498117-2DAD-4B34-80F5-EA632596A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1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89213" y="2535620"/>
            <a:ext cx="8915399" cy="2262781"/>
          </a:xfrm>
        </p:spPr>
        <p:txBody>
          <a:bodyPr>
            <a:normAutofit fontScale="90000"/>
          </a:bodyPr>
          <a:lstStyle/>
          <a:p>
            <a:r>
              <a:rPr kumimoji="1" lang="en-US" altLang="ja-JP" sz="6600" dirty="0" smtClean="0"/>
              <a:t>Proton Inelastic Scattering </a:t>
            </a:r>
            <a:br>
              <a:rPr kumimoji="1" lang="en-US" altLang="ja-JP" sz="6600" dirty="0" smtClean="0"/>
            </a:br>
            <a:r>
              <a:rPr lang="en-US" altLang="ja-JP" sz="6600" dirty="0" smtClean="0"/>
              <a:t>on Island-of-Inversion Nuclei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err="1" smtClean="0"/>
              <a:t>Shin’ichir</a:t>
            </a:r>
            <a:r>
              <a:rPr lang="en-US" altLang="ja-JP" dirty="0" err="1" smtClean="0"/>
              <a:t>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Michimasa</a:t>
            </a:r>
            <a:r>
              <a:rPr lang="en-US" altLang="ja-JP" dirty="0" smtClean="0"/>
              <a:t> (CNS, Univ. of Tokyo)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72856" y="6291337"/>
            <a:ext cx="3837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err="1" smtClean="0"/>
              <a:t>Phy</a:t>
            </a:r>
            <a:r>
              <a:rPr kumimoji="1" lang="en-US" altLang="ja-JP" sz="2400" u="sng" dirty="0" smtClean="0"/>
              <a:t>. Rev. C 89, 054307 (2014)</a:t>
            </a:r>
            <a:endParaRPr kumimoji="1" lang="ja-JP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4397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34</a:t>
            </a:r>
            <a:r>
              <a:rPr kumimoji="1" lang="en-US" altLang="ja-JP" dirty="0" smtClean="0"/>
              <a:t>Mg (2)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00" y="1737360"/>
            <a:ext cx="6585782" cy="45894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64" y="2525628"/>
            <a:ext cx="4672581" cy="30553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89977" y="5623029"/>
            <a:ext cx="480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Ref. P. </a:t>
            </a:r>
            <a:r>
              <a:rPr kumimoji="1" lang="en-US" altLang="ja-JP" dirty="0" err="1" smtClean="0"/>
              <a:t>Doornenbal</a:t>
            </a:r>
            <a:r>
              <a:rPr lang="en-US" altLang="ja-JP" dirty="0"/>
              <a:t> </a:t>
            </a:r>
            <a:r>
              <a:rPr lang="en-US" altLang="ja-JP" dirty="0" smtClean="0"/>
              <a:t>et al., PRL 111, 212502 (2013).</a:t>
            </a:r>
          </a:p>
          <a:p>
            <a:r>
              <a:rPr kumimoji="1" lang="en-US" altLang="ja-JP" dirty="0" smtClean="0"/>
              <a:t>(Typical intensity: 90 cps of </a:t>
            </a:r>
            <a:r>
              <a:rPr kumimoji="1" lang="en-US" altLang="ja-JP" baseline="30000" dirty="0" smtClean="0"/>
              <a:t>36</a:t>
            </a:r>
            <a:r>
              <a:rPr kumimoji="1" lang="en-US" altLang="ja-JP" dirty="0" smtClean="0"/>
              <a:t>Mg 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59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30</a:t>
            </a:r>
            <a:r>
              <a:rPr kumimoji="1" lang="en-US" altLang="ja-JP" dirty="0" smtClean="0"/>
              <a:t>Ne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30" y="1776250"/>
            <a:ext cx="8018452" cy="472965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135007" y="4824248"/>
            <a:ext cx="3494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Symbol" panose="05050102010706020507" pitchFamily="18" charset="2"/>
              </a:rPr>
              <a:t>s</a:t>
            </a:r>
            <a:r>
              <a:rPr lang="en-US" altLang="ja-JP" sz="3200" baseline="-25000" dirty="0" smtClean="0"/>
              <a:t>(</a:t>
            </a:r>
            <a:r>
              <a:rPr lang="en-US" altLang="ja-JP" sz="3200" baseline="-25000" dirty="0" err="1" smtClean="0"/>
              <a:t>p,p</a:t>
            </a:r>
            <a:r>
              <a:rPr lang="en-US" altLang="ja-JP" sz="3200" baseline="-25000" dirty="0" smtClean="0"/>
              <a:t>’) </a:t>
            </a:r>
            <a:r>
              <a:rPr lang="en-US" altLang="ja-JP" sz="3200" dirty="0" smtClean="0"/>
              <a:t>= 37(4) </a:t>
            </a:r>
            <a:r>
              <a:rPr lang="en-US" altLang="ja-JP" sz="3200" dirty="0" err="1" smtClean="0"/>
              <a:t>mb</a:t>
            </a:r>
            <a:r>
              <a:rPr lang="en-US" altLang="ja-JP" sz="3200" dirty="0" smtClean="0"/>
              <a:t> </a:t>
            </a:r>
          </a:p>
          <a:p>
            <a:r>
              <a:rPr lang="ja-JP" altLang="en-US" sz="3200" dirty="0"/>
              <a:t>→ </a:t>
            </a:r>
            <a:r>
              <a:rPr lang="en-US" altLang="ja-JP" sz="3200" dirty="0">
                <a:latin typeface="Symbol" panose="05050102010706020507" pitchFamily="18" charset="2"/>
              </a:rPr>
              <a:t>b</a:t>
            </a:r>
            <a:r>
              <a:rPr lang="en-US" altLang="ja-JP" sz="3200" baseline="-25000" dirty="0"/>
              <a:t>2</a:t>
            </a:r>
            <a:r>
              <a:rPr lang="en-US" altLang="ja-JP" sz="3200" dirty="0"/>
              <a:t> ~ </a:t>
            </a:r>
            <a:r>
              <a:rPr lang="en-US" altLang="ja-JP" sz="3200" dirty="0" smtClean="0"/>
              <a:t>0.45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81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36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6" y="1737359"/>
            <a:ext cx="8185411" cy="457935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397764" y="4824248"/>
            <a:ext cx="3381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Symbol" panose="05050102010706020507" pitchFamily="18" charset="2"/>
              </a:rPr>
              <a:t>s</a:t>
            </a:r>
            <a:r>
              <a:rPr lang="en-US" altLang="ja-JP" sz="3200" baseline="-25000" dirty="0" smtClean="0"/>
              <a:t>(</a:t>
            </a:r>
            <a:r>
              <a:rPr lang="en-US" altLang="ja-JP" sz="3200" baseline="-25000" dirty="0" err="1" smtClean="0"/>
              <a:t>p,p</a:t>
            </a:r>
            <a:r>
              <a:rPr lang="en-US" altLang="ja-JP" sz="3200" baseline="-25000" dirty="0" smtClean="0"/>
              <a:t>’) </a:t>
            </a:r>
            <a:r>
              <a:rPr lang="en-US" altLang="ja-JP" sz="3200" dirty="0" smtClean="0"/>
              <a:t>= 48(8) </a:t>
            </a:r>
            <a:r>
              <a:rPr lang="en-US" altLang="ja-JP" sz="3200" dirty="0" err="1" smtClean="0"/>
              <a:t>mb</a:t>
            </a:r>
            <a:endParaRPr lang="en-US" altLang="ja-JP" sz="3200" dirty="0" smtClean="0"/>
          </a:p>
          <a:p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>
                <a:latin typeface="Symbol" panose="05050102010706020507" pitchFamily="18" charset="2"/>
              </a:rPr>
              <a:t>b</a:t>
            </a:r>
            <a:r>
              <a:rPr lang="en-US" altLang="ja-JP" sz="3200" baseline="-25000" dirty="0"/>
              <a:t>2</a:t>
            </a:r>
            <a:r>
              <a:rPr lang="en-US" altLang="ja-JP" sz="3200" dirty="0"/>
              <a:t> ~ </a:t>
            </a:r>
            <a:r>
              <a:rPr lang="en-US" altLang="ja-JP" sz="3200" dirty="0" smtClean="0"/>
              <a:t>0.50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393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Deformation Lengths of </a:t>
            </a:r>
            <a:r>
              <a:rPr kumimoji="1" lang="en-US" altLang="ja-JP" dirty="0" err="1" smtClean="0"/>
              <a:t>IoI</a:t>
            </a:r>
            <a:r>
              <a:rPr kumimoji="1" lang="en-US" altLang="ja-JP" dirty="0" smtClean="0"/>
              <a:t> nuclei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1" y="1744863"/>
            <a:ext cx="6566722" cy="443377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04627" y="6316469"/>
            <a:ext cx="656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Optical Potential:  WP09, S.P. </a:t>
            </a:r>
            <a:r>
              <a:rPr kumimoji="1" lang="en-US" altLang="ja-JP" dirty="0" err="1" smtClean="0"/>
              <a:t>Weppner</a:t>
            </a:r>
            <a:r>
              <a:rPr kumimoji="1" lang="en-US" altLang="ja-JP" dirty="0" smtClean="0"/>
              <a:t> et al., PRC 80, 034608 (2009).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0533" y="4887310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Standard error bar</a:t>
            </a:r>
            <a:r>
              <a:rPr kumimoji="1" lang="en-US" altLang="ja-JP" dirty="0" smtClean="0"/>
              <a:t>: Statistical error</a:t>
            </a:r>
          </a:p>
          <a:p>
            <a:r>
              <a:rPr kumimoji="1" lang="en-US" altLang="ja-JP" b="1" dirty="0" smtClean="0">
                <a:solidFill>
                  <a:srgbClr val="FFC000"/>
                </a:solidFill>
              </a:rPr>
              <a:t>Orange bar</a:t>
            </a:r>
            <a:r>
              <a:rPr kumimoji="1" lang="en-US" altLang="ja-JP" dirty="0" smtClean="0"/>
              <a:t>: Systematic error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7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sz="2800" dirty="0" smtClean="0"/>
              <a:t>1)  Systematics of deformation lengths</a:t>
            </a:r>
          </a:p>
          <a:p>
            <a:r>
              <a:rPr lang="en-US" altLang="ja-JP" sz="2800" dirty="0" smtClean="0"/>
              <a:t>2)  Difference of shell evolution </a:t>
            </a:r>
            <a:br>
              <a:rPr lang="en-US" altLang="ja-JP" sz="2800" dirty="0" smtClean="0"/>
            </a:br>
            <a:r>
              <a:rPr lang="en-US" altLang="ja-JP" sz="2800" dirty="0" smtClean="0"/>
              <a:t>     in Ne/Mg and Mg/Si isotones.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61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Systematics of deformation lengths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744851" y="1487032"/>
            <a:ext cx="8136008" cy="5361148"/>
            <a:chOff x="897590" y="1810931"/>
            <a:chExt cx="5974227" cy="451579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590" y="1810931"/>
              <a:ext cx="4262996" cy="451579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0586" y="2788014"/>
              <a:ext cx="1711231" cy="971229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1239368" y="1405772"/>
            <a:ext cx="127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Isotope</a:t>
            </a:r>
            <a:endParaRPr kumimoji="1" lang="ja-JP" altLang="en-US" sz="2800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8889167" y="2803154"/>
            <a:ext cx="224853" cy="239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Comparisons of deformation lengths </a:t>
            </a:r>
            <a:br>
              <a:rPr lang="en-US" altLang="ja-JP" dirty="0" smtClean="0"/>
            </a:br>
            <a:r>
              <a:rPr lang="en-US" altLang="ja-JP" dirty="0" smtClean="0"/>
              <a:t>of Ne/Mg and Mg/Si isotopes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9" y="1782795"/>
            <a:ext cx="6407867" cy="44885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633814" y="1834660"/>
            <a:ext cx="4334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⇒　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Shell evolutions of Ne and Mg  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are similar in the normal and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IoI</a:t>
            </a:r>
            <a:r>
              <a:rPr lang="en-US" altLang="ja-JP" sz="2000" dirty="0" smtClean="0">
                <a:solidFill>
                  <a:srgbClr val="FF0000"/>
                </a:solidFill>
              </a:rPr>
              <a:t> regions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62601" y="3710897"/>
            <a:ext cx="4031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⇒　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Deformation lengths ratio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of Mg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and Si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isotones are different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between the normal and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IoI</a:t>
            </a:r>
            <a:r>
              <a:rPr lang="en-US" altLang="ja-JP" sz="2000" dirty="0" smtClean="0">
                <a:solidFill>
                  <a:srgbClr val="FF0000"/>
                </a:solidFill>
              </a:rPr>
              <a:t> regions.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flipH="1">
            <a:off x="6839330" y="4768964"/>
            <a:ext cx="5360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Mg/Si 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ratio 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increases gradually up to 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N=20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, and it turns to decrease along N number.</a:t>
            </a:r>
          </a:p>
          <a:p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It may indicate that evolution of intruder configuration in </a:t>
            </a:r>
            <a:r>
              <a:rPr lang="en-US" altLang="ja-JP" baseline="30000" dirty="0" smtClean="0">
                <a:solidFill>
                  <a:schemeClr val="bg2">
                    <a:lumMod val="50000"/>
                  </a:schemeClr>
                </a:solidFill>
              </a:rPr>
              <a:t>32,34,36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Mg is decreasing, although they are still well-deformed nuclei. </a:t>
            </a:r>
            <a:endParaRPr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6768990" y="2552059"/>
            <a:ext cx="550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Ne is systematically weak (~90%) compared with Mg. </a:t>
            </a:r>
            <a:endParaRPr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0924" y="1524000"/>
            <a:ext cx="11466786" cy="43872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/>
              <a:t>We have investigated nuclear </a:t>
            </a:r>
            <a:r>
              <a:rPr lang="en-US" altLang="ja-JP" dirty="0" smtClean="0">
                <a:solidFill>
                  <a:srgbClr val="0070C0"/>
                </a:solidFill>
              </a:rPr>
              <a:t>deformation lengths of n-rich Ne and Mg isotopes (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30</a:t>
            </a:r>
            <a:r>
              <a:rPr lang="en-US" altLang="ja-JP" dirty="0" smtClean="0">
                <a:solidFill>
                  <a:srgbClr val="0070C0"/>
                </a:solidFill>
              </a:rPr>
              <a:t>Ne, 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34,36</a:t>
            </a:r>
            <a:r>
              <a:rPr lang="en-US" altLang="ja-JP" dirty="0" smtClean="0">
                <a:solidFill>
                  <a:srgbClr val="0070C0"/>
                </a:solidFill>
              </a:rPr>
              <a:t>Mg)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by using a proton inelastic scattering reaction.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 smtClean="0"/>
              <a:t>Deformation lengths of these nuclei were successfully deduced with considering cascade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-rays</a:t>
            </a:r>
            <a:br>
              <a:rPr kumimoji="1" lang="en-US" altLang="ja-JP" dirty="0" smtClean="0"/>
            </a:br>
            <a:r>
              <a:rPr kumimoji="1" lang="en-US" altLang="ja-JP" dirty="0" smtClean="0"/>
              <a:t>from upper excited states.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/>
              <a:t>Systematic trends of Ne an Mg deformation </a:t>
            </a:r>
            <a:r>
              <a:rPr lang="en-US" altLang="ja-JP" dirty="0" smtClean="0">
                <a:solidFill>
                  <a:srgbClr val="0070C0"/>
                </a:solidFill>
              </a:rPr>
              <a:t>are well reproduced by SDPF-M and AMPGCM</a:t>
            </a:r>
            <a:r>
              <a:rPr lang="en-US" altLang="ja-JP" dirty="0" smtClean="0"/>
              <a:t>, </a:t>
            </a:r>
            <a:br>
              <a:rPr lang="en-US" altLang="ja-JP" dirty="0" smtClean="0"/>
            </a:br>
            <a:r>
              <a:rPr lang="en-US" altLang="ja-JP" dirty="0" smtClean="0"/>
              <a:t>which take into account intruder configuration in island-of-inversion region.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70C0"/>
                </a:solidFill>
              </a:rPr>
              <a:t>In Ne isotopes, they overestimate the deformation lengths somehow</a:t>
            </a:r>
            <a:r>
              <a:rPr lang="en-US" altLang="ja-JP" dirty="0" smtClean="0"/>
              <a:t>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/>
              <a:t>Deformation trend of Ne isotopes is similar to that of Mg isotopes. 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Regardless of stable side and inside of the </a:t>
            </a:r>
            <a:r>
              <a:rPr lang="en-US" altLang="ja-JP" dirty="0" err="1" smtClean="0">
                <a:solidFill>
                  <a:srgbClr val="FF0000"/>
                </a:solidFill>
              </a:rPr>
              <a:t>IoI</a:t>
            </a:r>
            <a:r>
              <a:rPr lang="en-US" altLang="ja-JP" dirty="0" smtClean="0">
                <a:solidFill>
                  <a:srgbClr val="FF0000"/>
                </a:solidFill>
              </a:rPr>
              <a:t> region, the ratio of Ne/Mg is almost constant (~0.9).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/>
              <a:t>Deformation trends of Mg and Si are different. The Mg/Si ratio is increasing up to N=20, and</a:t>
            </a:r>
            <a:br>
              <a:rPr lang="en-US" altLang="ja-JP" dirty="0" smtClean="0"/>
            </a:br>
            <a:r>
              <a:rPr lang="en-US" altLang="ja-JP" dirty="0" smtClean="0"/>
              <a:t>decreasing in N=22, 24. It may indicate that </a:t>
            </a:r>
            <a:r>
              <a:rPr lang="en-US" altLang="ja-JP" dirty="0" smtClean="0">
                <a:solidFill>
                  <a:srgbClr val="FF0000"/>
                </a:solidFill>
              </a:rPr>
              <a:t>evolution of intruder configuration in 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34,36</a:t>
            </a:r>
            <a:r>
              <a:rPr lang="en-US" altLang="ja-JP" dirty="0" smtClean="0">
                <a:solidFill>
                  <a:srgbClr val="FF0000"/>
                </a:solidFill>
              </a:rPr>
              <a:t>Mg are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weakening along the neutron number, although they are still well-deformed nuclei.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93" y="1828852"/>
            <a:ext cx="10765351" cy="36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8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</a:p>
          <a:p>
            <a:r>
              <a:rPr lang="en-US" altLang="ja-JP" dirty="0" smtClean="0"/>
              <a:t>Details of the experiment</a:t>
            </a:r>
          </a:p>
          <a:p>
            <a:r>
              <a:rPr kumimoji="1" lang="en-US" altLang="ja-JP" dirty="0" smtClean="0"/>
              <a:t>Results (Gamma-ray spectra)</a:t>
            </a:r>
          </a:p>
          <a:p>
            <a:r>
              <a:rPr lang="en-US" altLang="ja-JP" dirty="0" smtClean="0"/>
              <a:t>Discussion</a:t>
            </a:r>
          </a:p>
          <a:p>
            <a:r>
              <a:rPr kumimoji="1" lang="en-US" altLang="ja-JP" dirty="0" smtClean="0"/>
              <a:t>Summary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0625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CRYPTA (Liquid 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target)</a:t>
            </a:r>
            <a:endParaRPr kumimoji="1" lang="ja-JP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603484" y="1557338"/>
            <a:ext cx="3200400" cy="4533900"/>
            <a:chOff x="3334" y="799"/>
            <a:chExt cx="2016" cy="2856"/>
          </a:xfrm>
        </p:grpSpPr>
        <p:pic>
          <p:nvPicPr>
            <p:cNvPr id="6" name="Picture 5" descr="liq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799"/>
              <a:ext cx="2016" cy="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13" y="2886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  <a:latin typeface="Arial" panose="020B0604020202020204" pitchFamily="34" charset="0"/>
                </a:rPr>
                <a:t>Target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493" y="1657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  <a:latin typeface="Arial" panose="020B0604020202020204" pitchFamily="34" charset="0"/>
                </a:rPr>
                <a:t>Cryostat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4286" y="1843"/>
              <a:ext cx="273" cy="3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4286" y="3067"/>
              <a:ext cx="273" cy="3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63464" y="2144110"/>
            <a:ext cx="47529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ja-JP" sz="2400" dirty="0">
                <a:latin typeface="Times New Roman" panose="02020603050405020304" pitchFamily="18" charset="0"/>
              </a:rPr>
              <a:t> Thickness : 100 mg/cm</a:t>
            </a:r>
            <a:r>
              <a:rPr lang="en-US" altLang="ja-JP" sz="2400" baseline="30000" dirty="0">
                <a:latin typeface="Times New Roman" panose="02020603050405020304" pitchFamily="18" charset="0"/>
              </a:rPr>
              <a:t>2</a:t>
            </a:r>
          </a:p>
          <a:p>
            <a:pPr>
              <a:buFontTx/>
              <a:buChar char="•"/>
            </a:pPr>
            <a:r>
              <a:rPr lang="en-US" altLang="ja-JP" sz="2400" dirty="0">
                <a:latin typeface="Times New Roman" panose="02020603050405020304" pitchFamily="18" charset="0"/>
              </a:rPr>
              <a:t> Size :          30 mm diameter</a:t>
            </a:r>
          </a:p>
          <a:p>
            <a:pPr>
              <a:buFontTx/>
              <a:buChar char="•"/>
            </a:pPr>
            <a:r>
              <a:rPr lang="en-US" altLang="ja-JP" sz="2400" dirty="0">
                <a:latin typeface="Times New Roman" panose="02020603050405020304" pitchFamily="18" charset="0"/>
              </a:rPr>
              <a:t> Window :    6-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dirty="0">
                <a:latin typeface="Times New Roman" panose="02020603050405020304" pitchFamily="18" charset="0"/>
              </a:rPr>
              <a:t>m </a:t>
            </a:r>
            <a:r>
              <a:rPr lang="en-US" altLang="ja-JP" sz="2400" dirty="0" err="1">
                <a:latin typeface="Times New Roman" panose="02020603050405020304" pitchFamily="18" charset="0"/>
              </a:rPr>
              <a:t>Havor</a:t>
            </a:r>
            <a:endParaRPr lang="en-US" altLang="ja-JP" sz="2400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ja-JP" sz="2400" dirty="0">
                <a:latin typeface="Times New Roman" panose="02020603050405020304" pitchFamily="18" charset="0"/>
              </a:rPr>
              <a:t> Cryostat :   Keeping at </a:t>
            </a:r>
            <a:r>
              <a:rPr lang="en-US" altLang="ja-JP" sz="2400" dirty="0" smtClean="0">
                <a:latin typeface="Times New Roman" panose="02020603050405020304" pitchFamily="18" charset="0"/>
              </a:rPr>
              <a:t>~15 K</a:t>
            </a:r>
          </a:p>
          <a:p>
            <a:pPr>
              <a:buFontTx/>
              <a:buChar char="•"/>
            </a:pPr>
            <a:r>
              <a:rPr lang="en-US" altLang="ja-JP" sz="2400" dirty="0" smtClean="0">
                <a:latin typeface="Times New Roman" panose="02020603050405020304" pitchFamily="18" charset="0"/>
              </a:rPr>
              <a:t> Developed </a:t>
            </a:r>
            <a:r>
              <a:rPr lang="en-US" altLang="ja-JP" sz="2400" dirty="0">
                <a:latin typeface="Times New Roman" panose="02020603050405020304" pitchFamily="18" charset="0"/>
              </a:rPr>
              <a:t>in CNS/RIKEN</a:t>
            </a:r>
            <a:r>
              <a:rPr lang="en-US" altLang="ja-JP" sz="2400" baseline="30000" dirty="0">
                <a:latin typeface="Times New Roman" panose="02020603050405020304" pitchFamily="18" charset="0"/>
              </a:rPr>
              <a:t>1</a:t>
            </a:r>
            <a:r>
              <a:rPr lang="en-US" altLang="ja-JP" sz="2400" baseline="30000" dirty="0" smtClean="0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altLang="ja-JP" sz="2400" baseline="30000" dirty="0">
              <a:latin typeface="Times New Roman" panose="02020603050405020304" pitchFamily="18" charset="0"/>
            </a:endParaRPr>
          </a:p>
          <a:p>
            <a:r>
              <a:rPr lang="en-US" altLang="ja-JP" sz="1600" dirty="0" smtClean="0">
                <a:latin typeface="Times New Roman" panose="02020603050405020304" pitchFamily="18" charset="0"/>
              </a:rPr>
              <a:t>Ref:  </a:t>
            </a:r>
            <a:r>
              <a:rPr lang="en-US" altLang="ja-JP" sz="1600" dirty="0" err="1" smtClean="0">
                <a:latin typeface="Times New Roman" panose="02020603050405020304" pitchFamily="18" charset="0"/>
              </a:rPr>
              <a:t>H.Ryuto</a:t>
            </a:r>
            <a:r>
              <a:rPr lang="en-US" altLang="ja-JP" sz="1600" dirty="0" smtClean="0">
                <a:latin typeface="Times New Roman" panose="02020603050405020304" pitchFamily="18" charset="0"/>
              </a:rPr>
              <a:t> et al.,</a:t>
            </a:r>
            <a:r>
              <a:rPr lang="en-US" altLang="ja-JP" sz="1600" dirty="0">
                <a:latin typeface="Times New Roman" panose="02020603050405020304" pitchFamily="18" charset="0"/>
              </a:rPr>
              <a:t> </a:t>
            </a:r>
            <a:r>
              <a:rPr lang="en-US" altLang="ja-JP" sz="1600" dirty="0" smtClean="0">
                <a:latin typeface="Times New Roman" panose="02020603050405020304" pitchFamily="18" charset="0"/>
              </a:rPr>
              <a:t>NIM A 555, 1 (2005). </a:t>
            </a:r>
            <a:endParaRPr lang="en-US" altLang="ja-JP" sz="1600" baseline="30000" dirty="0">
              <a:latin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5840" y="1562100"/>
            <a:ext cx="5494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Times New Roman" panose="02020603050405020304" pitchFamily="18" charset="0"/>
              </a:rPr>
              <a:t>Specification of Liquid </a:t>
            </a:r>
            <a:r>
              <a:rPr lang="en-US" altLang="ja-JP" sz="2400" b="1" u="sng" dirty="0" smtClean="0">
                <a:latin typeface="Times New Roman" panose="02020603050405020304" pitchFamily="18" charset="0"/>
              </a:rPr>
              <a:t>Hydrogen Target</a:t>
            </a:r>
            <a:endParaRPr lang="en-US" altLang="ja-JP" sz="2400" b="1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DALI (</a:t>
            </a:r>
            <a:r>
              <a:rPr kumimoji="1" lang="en-US" altLang="ja-JP" dirty="0" err="1" smtClean="0"/>
              <a:t>NaI</a:t>
            </a:r>
            <a:r>
              <a:rPr lang="en-US" altLang="ja-JP" dirty="0" smtClean="0"/>
              <a:t>(Tl) Array for Gamma rays) </a:t>
            </a:r>
            <a:endParaRPr kumimoji="1" lang="ja-JP" altLang="en-US" dirty="0"/>
          </a:p>
        </p:txBody>
      </p:sp>
      <p:pic>
        <p:nvPicPr>
          <p:cNvPr id="4" name="Picture 2" descr="dali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532" y="1834992"/>
            <a:ext cx="4954259" cy="3897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2634" y="4956125"/>
            <a:ext cx="36720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0" dirty="0">
                <a:solidFill>
                  <a:schemeClr val="bg1"/>
                </a:solidFill>
              </a:rPr>
              <a:t>Photograph taken at the position </a:t>
            </a:r>
          </a:p>
          <a:p>
            <a:pPr algn="ctr"/>
            <a:r>
              <a:rPr lang="en-US" altLang="ja-JP" sz="2000" b="0" dirty="0">
                <a:solidFill>
                  <a:schemeClr val="bg1"/>
                </a:solidFill>
              </a:rPr>
              <a:t>of the secondary target.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45543" y="2693194"/>
            <a:ext cx="45513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000" b="0" dirty="0"/>
              <a:t> </a:t>
            </a:r>
            <a:r>
              <a:rPr lang="en-US" altLang="ja-JP" sz="2000" dirty="0"/>
              <a:t>160</a:t>
            </a:r>
            <a:r>
              <a:rPr lang="en-US" altLang="ja-JP" sz="2000" b="0" dirty="0"/>
              <a:t> </a:t>
            </a:r>
            <a:r>
              <a:rPr lang="en-US" altLang="ja-JP" sz="2000" b="0" dirty="0" err="1"/>
              <a:t>NaI</a:t>
            </a:r>
            <a:r>
              <a:rPr lang="en-US" altLang="ja-JP" sz="2000" b="0" dirty="0"/>
              <a:t>(Tl) Crystals</a:t>
            </a:r>
          </a:p>
          <a:p>
            <a:pPr>
              <a:buFontTx/>
              <a:buChar char="•"/>
            </a:pPr>
            <a:r>
              <a:rPr lang="en-US" altLang="ja-JP" sz="2000" b="0" dirty="0"/>
              <a:t> Surrounding a secondary target:</a:t>
            </a:r>
            <a:br>
              <a:rPr lang="en-US" altLang="ja-JP" sz="2000" b="0" dirty="0"/>
            </a:br>
            <a:r>
              <a:rPr lang="en-US" altLang="ja-JP" sz="2000" b="0" dirty="0"/>
              <a:t>	</a:t>
            </a:r>
            <a:r>
              <a:rPr lang="en-US" altLang="ja-JP" sz="2000" b="0" dirty="0" err="1">
                <a:latin typeface="Symbol" panose="05050102010706020507" pitchFamily="18" charset="2"/>
              </a:rPr>
              <a:t>q</a:t>
            </a:r>
            <a:r>
              <a:rPr lang="en-US" altLang="ja-JP" sz="2000" b="0" baseline="-25000" dirty="0" err="1"/>
              <a:t>lab</a:t>
            </a:r>
            <a:r>
              <a:rPr lang="en-US" altLang="ja-JP" sz="2000" b="0" dirty="0"/>
              <a:t> = </a:t>
            </a:r>
            <a:r>
              <a:rPr lang="en-US" altLang="ja-JP" sz="2000" dirty="0"/>
              <a:t>20-160</a:t>
            </a:r>
            <a:r>
              <a:rPr lang="en-US" altLang="ja-JP" sz="2000" b="0" dirty="0"/>
              <a:t> degrees.</a:t>
            </a:r>
          </a:p>
          <a:p>
            <a:pPr>
              <a:buFontTx/>
              <a:buChar char="•"/>
            </a:pPr>
            <a:r>
              <a:rPr lang="en-US" altLang="ja-JP" sz="2000" b="0" dirty="0"/>
              <a:t> Efficiency for </a:t>
            </a:r>
            <a:r>
              <a:rPr lang="en-US" altLang="ja-JP" sz="2000" b="0" dirty="0">
                <a:latin typeface="Symbol" panose="05050102010706020507" pitchFamily="18" charset="2"/>
              </a:rPr>
              <a:t>g</a:t>
            </a:r>
            <a:r>
              <a:rPr lang="en-US" altLang="ja-JP" sz="2000" b="0" dirty="0"/>
              <a:t>-rays:</a:t>
            </a:r>
            <a:br>
              <a:rPr lang="en-US" altLang="ja-JP" sz="2000" b="0" dirty="0"/>
            </a:br>
            <a:r>
              <a:rPr lang="en-US" altLang="ja-JP" sz="2000" b="0" dirty="0"/>
              <a:t>	</a:t>
            </a:r>
            <a:r>
              <a:rPr lang="en-US" altLang="ja-JP" sz="2000" dirty="0"/>
              <a:t>17.6</a:t>
            </a:r>
            <a:r>
              <a:rPr lang="en-US" altLang="ja-JP" sz="2000" b="0" dirty="0"/>
              <a:t>% for 0.66-MeV </a:t>
            </a:r>
            <a:r>
              <a:rPr lang="en-US" altLang="ja-JP" sz="2000" b="0" dirty="0">
                <a:latin typeface="Symbol" panose="05050102010706020507" pitchFamily="18" charset="2"/>
              </a:rPr>
              <a:t>g</a:t>
            </a:r>
            <a:r>
              <a:rPr lang="en-US" altLang="ja-JP" sz="2000" b="0" dirty="0"/>
              <a:t>-ray (</a:t>
            </a:r>
            <a:r>
              <a:rPr lang="en-US" altLang="ja-JP" sz="2000" b="0" baseline="30000" dirty="0"/>
              <a:t>137</a:t>
            </a:r>
            <a:r>
              <a:rPr lang="en-US" altLang="ja-JP" sz="2000" b="0" dirty="0"/>
              <a:t>Cs)</a:t>
            </a:r>
          </a:p>
          <a:p>
            <a:pPr>
              <a:buFontTx/>
              <a:buChar char="•"/>
            </a:pPr>
            <a:r>
              <a:rPr lang="en-US" altLang="ja-JP" sz="2000" b="0" dirty="0"/>
              <a:t> Energy Resolution for Moving Particles:</a:t>
            </a:r>
            <a:br>
              <a:rPr lang="en-US" altLang="ja-JP" sz="2000" b="0" dirty="0"/>
            </a:br>
            <a:r>
              <a:rPr lang="en-US" altLang="ja-JP" sz="2000" b="0" dirty="0"/>
              <a:t>	</a:t>
            </a:r>
            <a:r>
              <a:rPr lang="en-US" altLang="ja-JP" sz="2000" dirty="0"/>
              <a:t>8.2</a:t>
            </a:r>
            <a:r>
              <a:rPr lang="en-US" altLang="ja-JP" sz="2000" b="0" dirty="0"/>
              <a:t>%(</a:t>
            </a:r>
            <a:r>
              <a:rPr lang="en-US" altLang="ja-JP" sz="2000" b="0" dirty="0">
                <a:latin typeface="Symbol" panose="05050102010706020507" pitchFamily="18" charset="2"/>
              </a:rPr>
              <a:t>s</a:t>
            </a:r>
            <a:r>
              <a:rPr lang="en-US" altLang="ja-JP" sz="2000" b="0" dirty="0"/>
              <a:t>) for 0.66-MeV </a:t>
            </a:r>
            <a:r>
              <a:rPr lang="en-US" altLang="ja-JP" sz="2000" b="0" dirty="0">
                <a:latin typeface="Symbol" panose="05050102010706020507" pitchFamily="18" charset="2"/>
              </a:rPr>
              <a:t>g</a:t>
            </a:r>
            <a:r>
              <a:rPr lang="en-US" altLang="ja-JP" sz="2000" b="0" dirty="0"/>
              <a:t>-rays</a:t>
            </a:r>
            <a:br>
              <a:rPr lang="en-US" altLang="ja-JP" sz="2000" b="0" dirty="0"/>
            </a:br>
            <a:r>
              <a:rPr lang="en-US" altLang="ja-JP" sz="2000" b="0" dirty="0"/>
              <a:t>	from </a:t>
            </a:r>
            <a:r>
              <a:rPr lang="en-US" altLang="ja-JP" sz="2000" b="0" baseline="30000" dirty="0"/>
              <a:t>34</a:t>
            </a:r>
            <a:r>
              <a:rPr lang="en-US" altLang="ja-JP" sz="2000" b="0" dirty="0"/>
              <a:t>Mg(2</a:t>
            </a:r>
            <a:r>
              <a:rPr lang="en-US" altLang="ja-JP" sz="2000" b="0" baseline="-25000" dirty="0"/>
              <a:t>1</a:t>
            </a:r>
            <a:r>
              <a:rPr lang="en-US" altLang="ja-JP" sz="2000" b="0" baseline="30000" dirty="0"/>
              <a:t>+</a:t>
            </a:r>
            <a:r>
              <a:rPr lang="en-US" altLang="ja-JP" sz="1800" b="0" dirty="0"/>
              <a:t>→</a:t>
            </a:r>
            <a:r>
              <a:rPr lang="en-US" altLang="ja-JP" sz="2000" b="0" dirty="0"/>
              <a:t>0</a:t>
            </a:r>
            <a:r>
              <a:rPr lang="en-US" altLang="ja-JP" sz="2000" b="0" baseline="-25000" dirty="0"/>
              <a:t>1</a:t>
            </a:r>
            <a:r>
              <a:rPr lang="en-US" altLang="ja-JP" sz="2000" b="0" baseline="30000" dirty="0"/>
              <a:t>+</a:t>
            </a:r>
            <a:r>
              <a:rPr lang="en-US" altLang="ja-JP" sz="2000" b="0" dirty="0"/>
              <a:t>) at </a:t>
            </a:r>
            <a:r>
              <a:rPr lang="en-US" altLang="ja-JP" sz="2000" b="0" dirty="0">
                <a:latin typeface="Symbol" panose="05050102010706020507" pitchFamily="18" charset="2"/>
              </a:rPr>
              <a:t>b</a:t>
            </a:r>
            <a:r>
              <a:rPr lang="en-US" altLang="ja-JP" sz="2000" b="0" dirty="0"/>
              <a:t> = 0.27.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14315" y="225176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u="sng" dirty="0"/>
              <a:t>Specifications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05691" y="5846380"/>
            <a:ext cx="7056438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0" dirty="0">
                <a:solidFill>
                  <a:schemeClr val="bg1"/>
                </a:solidFill>
                <a:latin typeface="Comic Sans MS" panose="030F0702030302020204" pitchFamily="66" charset="0"/>
              </a:rPr>
              <a:t>We will show </a:t>
            </a:r>
            <a:r>
              <a:rPr lang="en-US" altLang="ja-JP" sz="2400" b="0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b="0" dirty="0">
                <a:solidFill>
                  <a:schemeClr val="bg1"/>
                </a:solidFill>
                <a:latin typeface="Comic Sans MS" panose="030F0702030302020204" pitchFamily="66" charset="0"/>
              </a:rPr>
              <a:t>-ray spectra outgoing Mg isotopes</a:t>
            </a:r>
          </a:p>
        </p:txBody>
      </p:sp>
    </p:spTree>
    <p:extLst>
      <p:ext uri="{BB962C8B-B14F-4D97-AF65-F5344CB8AC3E}">
        <p14:creationId xmlns:p14="http://schemas.microsoft.com/office/powerpoint/2010/main" val="30661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3" y="2213910"/>
            <a:ext cx="10801414" cy="289311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190964" y="5191107"/>
            <a:ext cx="3604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Refs.</a:t>
            </a:r>
          </a:p>
          <a:p>
            <a:r>
              <a:rPr lang="en-US" altLang="ja-JP" sz="1400" dirty="0" smtClean="0"/>
              <a:t>[26] Y. Yanagisawa et al., PLB 566, 84 (2003).</a:t>
            </a:r>
          </a:p>
          <a:p>
            <a:r>
              <a:rPr kumimoji="1" lang="en-US" altLang="ja-JP" sz="1400" dirty="0" smtClean="0"/>
              <a:t>[29] S. Takeuchi et al., PRC 79, 054319 (2009).</a:t>
            </a:r>
          </a:p>
          <a:p>
            <a:r>
              <a:rPr lang="en-US" altLang="ja-JP" sz="1400" dirty="0" smtClean="0"/>
              <a:t>[38] </a:t>
            </a:r>
            <a:r>
              <a:rPr lang="en-US" altLang="ja-JP" sz="1400" dirty="0" err="1" smtClean="0"/>
              <a:t>Zs</a:t>
            </a:r>
            <a:r>
              <a:rPr lang="en-US" altLang="ja-JP" sz="1400" dirty="0" smtClean="0"/>
              <a:t>. </a:t>
            </a:r>
            <a:r>
              <a:rPr lang="en-US" altLang="ja-JP" sz="1400" dirty="0" err="1" smtClean="0"/>
              <a:t>Dombradi</a:t>
            </a:r>
            <a:r>
              <a:rPr lang="en-US" altLang="ja-JP" sz="1400" dirty="0" smtClean="0"/>
              <a:t> et al., PRL 96, 182501 (2006)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04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PID of Outgoing Particles (Mg cases)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18" y="1905000"/>
            <a:ext cx="4536265" cy="440387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41477" y="2029443"/>
            <a:ext cx="41681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PID resolution</a:t>
            </a:r>
          </a:p>
          <a:p>
            <a:r>
              <a:rPr lang="en-US" altLang="ja-JP" sz="2800" dirty="0" smtClean="0"/>
              <a:t>	Z:	1</a:t>
            </a:r>
            <a:r>
              <a:rPr kumimoji="1" lang="en-US" altLang="ja-JP" sz="2800" dirty="0" smtClean="0"/>
              <a:t>.8%(FWHM)</a:t>
            </a:r>
          </a:p>
          <a:p>
            <a:r>
              <a:rPr lang="en-US" altLang="ja-JP" sz="2800" dirty="0" smtClean="0"/>
              <a:t>	A:	2.3%(FWHM)</a:t>
            </a:r>
          </a:p>
          <a:p>
            <a:r>
              <a:rPr lang="ja-JP" altLang="en-US" sz="2800" dirty="0" smtClean="0"/>
              <a:t>⇒ </a:t>
            </a:r>
            <a:r>
              <a:rPr lang="en-US" altLang="ja-JP" sz="2800" dirty="0" smtClean="0"/>
              <a:t>3 sigma separation.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86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Details of the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dirty="0" smtClean="0"/>
              <a:t>1) Motivation</a:t>
            </a:r>
          </a:p>
          <a:p>
            <a:r>
              <a:rPr lang="en-US" altLang="ja-JP" dirty="0" smtClean="0"/>
              <a:t>2) Details of Experiment (Secondary beam and Setup)</a:t>
            </a:r>
          </a:p>
          <a:p>
            <a:endParaRPr lang="en-US" altLang="ja-JP" dirty="0" smtClean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13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541522"/>
              </p:ext>
            </p:extLst>
          </p:nvPr>
        </p:nvGraphicFramePr>
        <p:xfrm>
          <a:off x="5222818" y="2974424"/>
          <a:ext cx="5643562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rawing" r:id="rId4" imgW="10329851" imgH="6914950" progId="Canvas.Drawing.X">
                  <p:embed/>
                </p:oleObj>
              </mc:Choice>
              <mc:Fallback>
                <p:oleObj name="Drawing" r:id="rId4" imgW="10329851" imgH="6914950" progId="Canvas.Drawing.X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18" y="2974424"/>
                        <a:ext cx="5643562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18536" y="5672617"/>
            <a:ext cx="2137393" cy="457200"/>
          </a:xfrm>
          <a:prstGeom prst="ellipse">
            <a:avLst/>
          </a:prstGeom>
          <a:solidFill>
            <a:srgbClr val="FF0000">
              <a:alpha val="3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5569524" y="3572487"/>
            <a:ext cx="6031130" cy="295294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773250" y="3924478"/>
            <a:ext cx="1282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A/Z=3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5875" y="2847042"/>
            <a:ext cx="356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b="0" dirty="0">
                <a:latin typeface="Comic Sans MS" panose="030F0702030302020204" pitchFamily="66" charset="0"/>
              </a:rPr>
              <a:t>Nuclei in Island of Inversion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5875" y="3507442"/>
            <a:ext cx="3565525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Comic Sans MS" panose="030F0702030302020204" pitchFamily="66" charset="0"/>
              </a:rPr>
              <a:t>N=20</a:t>
            </a:r>
            <a:r>
              <a:rPr lang="en-US" altLang="ja-JP" sz="2000" b="0">
                <a:latin typeface="Comic Sans MS" panose="030F0702030302020204" pitchFamily="66" charset="0"/>
              </a:rPr>
              <a:t> </a:t>
            </a:r>
            <a:br>
              <a:rPr lang="en-US" altLang="ja-JP" sz="2000" b="0">
                <a:latin typeface="Comic Sans MS" panose="030F0702030302020204" pitchFamily="66" charset="0"/>
              </a:rPr>
            </a:br>
            <a:r>
              <a:rPr lang="en-US" altLang="ja-JP" sz="2000" b="0">
                <a:latin typeface="Comic Sans MS" panose="030F0702030302020204" pitchFamily="66" charset="0"/>
              </a:rPr>
              <a:t>  (conventional magicity)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1750" y="4980642"/>
            <a:ext cx="3565525" cy="10064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latin typeface="Comic Sans MS" panose="030F0702030302020204" pitchFamily="66" charset="0"/>
              </a:rPr>
              <a:t>Low </a:t>
            </a:r>
            <a:r>
              <a:rPr lang="en-US" altLang="ja-JP" sz="2000" dirty="0">
                <a:latin typeface="Comic Sans MS" panose="030F0702030302020204" pitchFamily="66" charset="0"/>
              </a:rPr>
              <a:t>E</a:t>
            </a:r>
            <a:r>
              <a:rPr lang="en-US" altLang="ja-JP" sz="2000" baseline="-25000" dirty="0">
                <a:latin typeface="Comic Sans MS" panose="030F0702030302020204" pitchFamily="66" charset="0"/>
              </a:rPr>
              <a:t>x</a:t>
            </a:r>
            <a:r>
              <a:rPr lang="en-US" altLang="ja-JP" sz="2000" dirty="0">
                <a:latin typeface="Comic Sans MS" panose="030F0702030302020204" pitchFamily="66" charset="0"/>
              </a:rPr>
              <a:t>(2</a:t>
            </a:r>
            <a:r>
              <a:rPr lang="en-US" altLang="ja-JP" sz="2000" baseline="30000" dirty="0">
                <a:latin typeface="Comic Sans MS" panose="030F0702030302020204" pitchFamily="66" charset="0"/>
              </a:rPr>
              <a:t>+</a:t>
            </a:r>
            <a:r>
              <a:rPr lang="en-US" altLang="ja-JP" sz="2000" baseline="-25000" dirty="0">
                <a:latin typeface="Comic Sans MS" panose="030F0702030302020204" pitchFamily="66" charset="0"/>
              </a:rPr>
              <a:t>1</a:t>
            </a:r>
            <a:r>
              <a:rPr lang="en-US" altLang="ja-JP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US" altLang="ja-JP" sz="2000" dirty="0">
                <a:latin typeface="Comic Sans MS" panose="030F0702030302020204" pitchFamily="66" charset="0"/>
              </a:rPr>
              <a:t>  Large deformation</a:t>
            </a:r>
          </a:p>
          <a:p>
            <a:pPr algn="ctr"/>
            <a:r>
              <a:rPr lang="en-US" altLang="ja-JP" sz="2000" dirty="0">
                <a:latin typeface="Comic Sans MS" panose="030F0702030302020204" pitchFamily="66" charset="0"/>
              </a:rPr>
              <a:t>  Small B(E2</a:t>
            </a:r>
            <a:r>
              <a:rPr lang="ja-JP" altLang="en-US" sz="2000" dirty="0">
                <a:latin typeface="Comic Sans MS" panose="030F0702030302020204" pitchFamily="66" charset="0"/>
              </a:rPr>
              <a:t>）</a:t>
            </a:r>
            <a:endParaRPr lang="ja-JP" altLang="en-US" sz="2000" b="0" dirty="0">
              <a:latin typeface="Comic Sans MS" panose="030F0702030302020204" pitchFamily="66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184675" y="4218642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129087" y="1985681"/>
            <a:ext cx="75248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3399FF"/>
                </a:solidFill>
                <a:latin typeface="Comic Sans MS" panose="030F0702030302020204" pitchFamily="66" charset="0"/>
              </a:rPr>
              <a:t>This work</a:t>
            </a:r>
            <a:r>
              <a:rPr lang="en-US" altLang="ja-JP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ja-JP" sz="2000" dirty="0">
                <a:latin typeface="Comic Sans MS" panose="030F0702030302020204" pitchFamily="66" charset="0"/>
              </a:rPr>
              <a:t>   Explore deformation of nuclei located </a:t>
            </a:r>
            <a:r>
              <a:rPr lang="en-US" altLang="ja-JP" sz="2000" dirty="0" smtClean="0">
                <a:latin typeface="Comic Sans MS" panose="030F0702030302020204" pitchFamily="66" charset="0"/>
              </a:rPr>
              <a:t>at n-rich </a:t>
            </a:r>
            <a:r>
              <a:rPr lang="en-US" altLang="ja-JP" sz="2000" dirty="0">
                <a:latin typeface="Comic Sans MS" panose="030F0702030302020204" pitchFamily="66" charset="0"/>
              </a:rPr>
              <a:t>side of </a:t>
            </a:r>
            <a:r>
              <a:rPr lang="en-US" altLang="ja-JP" sz="2000" dirty="0" err="1" smtClean="0">
                <a:latin typeface="Comic Sans MS" panose="030F0702030302020204" pitchFamily="66" charset="0"/>
              </a:rPr>
              <a:t>IoI</a:t>
            </a:r>
            <a:endParaRPr lang="en-US" altLang="ja-JP" sz="2000" dirty="0">
              <a:latin typeface="Comic Sans MS" panose="030F0702030302020204" pitchFamily="66" charset="0"/>
            </a:endParaRPr>
          </a:p>
          <a:p>
            <a:r>
              <a:rPr lang="en-US" altLang="ja-JP" sz="2000" dirty="0">
                <a:latin typeface="Comic Sans MS" panose="030F0702030302020204" pitchFamily="66" charset="0"/>
              </a:rPr>
              <a:t>   by using proton inelastic scattering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205287" y="1554749"/>
            <a:ext cx="4891083" cy="40011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0" dirty="0">
                <a:solidFill>
                  <a:schemeClr val="bg1"/>
                </a:solidFill>
                <a:latin typeface="Comic Sans MS" panose="030F0702030302020204" pitchFamily="66" charset="0"/>
              </a:rPr>
              <a:t>Q. How </a:t>
            </a:r>
            <a:r>
              <a:rPr lang="en-US" altLang="ja-JP" sz="20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broad is </a:t>
            </a:r>
            <a:r>
              <a:rPr lang="en-US" altLang="ja-JP" sz="2000" b="0" dirty="0">
                <a:solidFill>
                  <a:schemeClr val="bg1"/>
                </a:solidFill>
                <a:latin typeface="Comic Sans MS" panose="030F0702030302020204" pitchFamily="66" charset="0"/>
              </a:rPr>
              <a:t>“Island of Inversion” ?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487636" y="4354660"/>
            <a:ext cx="3076776" cy="555539"/>
          </a:xfrm>
          <a:prstGeom prst="ellipse">
            <a:avLst/>
          </a:prstGeom>
          <a:solidFill>
            <a:srgbClr val="FF0000">
              <a:alpha val="3000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26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 (RIPS @ RIBF)</a:t>
            </a:r>
            <a:endParaRPr kumimoji="1" lang="ja-JP" altLang="en-US" dirty="0"/>
          </a:p>
        </p:txBody>
      </p:sp>
      <p:pic>
        <p:nvPicPr>
          <p:cNvPr id="4" name="Picture 3" descr="RIPS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56" y="2010629"/>
            <a:ext cx="10149810" cy="29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96809" y="5200656"/>
            <a:ext cx="91871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0" dirty="0">
                <a:latin typeface="Comic Sans MS" panose="030F0702030302020204" pitchFamily="66" charset="0"/>
              </a:rPr>
              <a:t>Primary beam:		</a:t>
            </a:r>
            <a:r>
              <a:rPr lang="en-US" altLang="ja-JP" sz="1800" b="0" baseline="30000" dirty="0">
                <a:latin typeface="Comic Sans MS" panose="030F0702030302020204" pitchFamily="66" charset="0"/>
              </a:rPr>
              <a:t>48</a:t>
            </a:r>
            <a:r>
              <a:rPr lang="en-US" altLang="ja-JP" sz="1800" b="0" dirty="0">
                <a:latin typeface="Comic Sans MS" panose="030F0702030302020204" pitchFamily="66" charset="0"/>
              </a:rPr>
              <a:t>Ca beam at 63 MeV/u, 80pnA (typically)</a:t>
            </a:r>
          </a:p>
          <a:p>
            <a:r>
              <a:rPr lang="en-US" altLang="ja-JP" sz="1800" b="0" dirty="0">
                <a:latin typeface="Comic Sans MS" panose="030F0702030302020204" pitchFamily="66" charset="0"/>
              </a:rPr>
              <a:t>Primary Target:		</a:t>
            </a:r>
            <a:r>
              <a:rPr lang="en-US" altLang="ja-JP" sz="1800" b="0" baseline="30000" dirty="0">
                <a:latin typeface="Comic Sans MS" panose="030F0702030302020204" pitchFamily="66" charset="0"/>
              </a:rPr>
              <a:t>181</a:t>
            </a:r>
            <a:r>
              <a:rPr lang="en-US" altLang="ja-JP" sz="1800" b="0" dirty="0">
                <a:latin typeface="Comic Sans MS" panose="030F0702030302020204" pitchFamily="66" charset="0"/>
              </a:rPr>
              <a:t>Ta or </a:t>
            </a:r>
            <a:r>
              <a:rPr lang="en-US" altLang="ja-JP" sz="1800" b="0" baseline="30000" dirty="0">
                <a:latin typeface="Comic Sans MS" panose="030F0702030302020204" pitchFamily="66" charset="0"/>
              </a:rPr>
              <a:t>64</a:t>
            </a:r>
            <a:r>
              <a:rPr lang="en-US" altLang="ja-JP" sz="1800" b="0" dirty="0">
                <a:latin typeface="Comic Sans MS" panose="030F0702030302020204" pitchFamily="66" charset="0"/>
              </a:rPr>
              <a:t>Ni</a:t>
            </a:r>
          </a:p>
          <a:p>
            <a:r>
              <a:rPr lang="en-US" altLang="ja-JP" sz="1800" b="0" dirty="0">
                <a:latin typeface="Comic Sans MS" panose="030F0702030302020204" pitchFamily="66" charset="0"/>
              </a:rPr>
              <a:t>Secondary beam:		</a:t>
            </a:r>
            <a:r>
              <a:rPr lang="en-US" altLang="ja-JP" sz="1800" b="0" dirty="0" smtClean="0">
                <a:latin typeface="Comic Sans MS" panose="030F0702030302020204" pitchFamily="66" charset="0"/>
              </a:rPr>
              <a:t>Tuned A/Z=3 nuclei (</a:t>
            </a:r>
            <a:r>
              <a:rPr lang="en-US" altLang="ja-JP" sz="1800" b="0" baseline="30000" dirty="0" smtClean="0">
                <a:latin typeface="Comic Sans MS" panose="030F0702030302020204" pitchFamily="66" charset="0"/>
              </a:rPr>
              <a:t>36</a:t>
            </a:r>
            <a:r>
              <a:rPr lang="en-US" altLang="ja-JP" sz="1800" b="0" dirty="0" smtClean="0">
                <a:latin typeface="Comic Sans MS" panose="030F0702030302020204" pitchFamily="66" charset="0"/>
              </a:rPr>
              <a:t>Mg  </a:t>
            </a:r>
            <a:r>
              <a:rPr lang="en-US" altLang="ja-JP" sz="1800" b="0" dirty="0">
                <a:latin typeface="Comic Sans MS" panose="030F0702030302020204" pitchFamily="66" charset="0"/>
              </a:rPr>
              <a:t>44.5 </a:t>
            </a:r>
            <a:r>
              <a:rPr lang="en-US" altLang="ja-JP" sz="1800" b="0" dirty="0" smtClean="0">
                <a:latin typeface="Comic Sans MS" panose="030F0702030302020204" pitchFamily="66" charset="0"/>
              </a:rPr>
              <a:t>MeV/u, </a:t>
            </a:r>
            <a:r>
              <a:rPr lang="en-US" altLang="ja-JP" sz="1800" b="0" baseline="30000" dirty="0" smtClean="0">
                <a:latin typeface="Comic Sans MS" panose="030F0702030302020204" pitchFamily="66" charset="0"/>
              </a:rPr>
              <a:t>30</a:t>
            </a:r>
            <a:r>
              <a:rPr lang="en-US" altLang="ja-JP" sz="1800" b="0" dirty="0" smtClean="0">
                <a:latin typeface="Comic Sans MS" panose="030F0702030302020204" pitchFamily="66" charset="0"/>
              </a:rPr>
              <a:t>Ne 45.0 MeV/u)</a:t>
            </a:r>
            <a:endParaRPr lang="en-US" altLang="ja-JP" sz="1800" b="0" dirty="0">
              <a:latin typeface="Comic Sans MS" panose="030F0702030302020204" pitchFamily="66" charset="0"/>
            </a:endParaRPr>
          </a:p>
          <a:p>
            <a:r>
              <a:rPr lang="en-US" altLang="ja-JP" sz="1800" b="0" dirty="0">
                <a:latin typeface="Comic Sans MS" panose="030F0702030302020204" pitchFamily="66" charset="0"/>
              </a:rPr>
              <a:t>Secondary Target:	Liq. H</a:t>
            </a:r>
            <a:r>
              <a:rPr lang="en-US" altLang="ja-JP" sz="1800" b="0" baseline="-25000" dirty="0">
                <a:latin typeface="Comic Sans MS" panose="030F0702030302020204" pitchFamily="66" charset="0"/>
              </a:rPr>
              <a:t>2</a:t>
            </a:r>
            <a:r>
              <a:rPr lang="en-US" altLang="ja-JP" sz="1800" b="0" dirty="0">
                <a:latin typeface="Comic Sans MS" panose="030F0702030302020204" pitchFamily="66" charset="0"/>
              </a:rPr>
              <a:t> target with </a:t>
            </a:r>
            <a:r>
              <a:rPr lang="en-US" altLang="ja-JP" sz="1800" b="0" dirty="0" smtClean="0">
                <a:latin typeface="Comic Sans MS" panose="030F0702030302020204" pitchFamily="66" charset="0"/>
              </a:rPr>
              <a:t>95 </a:t>
            </a:r>
            <a:r>
              <a:rPr lang="en-US" altLang="ja-JP" sz="1800" b="0" dirty="0">
                <a:latin typeface="Comic Sans MS" panose="030F0702030302020204" pitchFamily="66" charset="0"/>
              </a:rPr>
              <a:t>mg/cm</a:t>
            </a:r>
            <a:r>
              <a:rPr lang="en-US" altLang="ja-JP" sz="1800" b="0" baseline="30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6264" y="4996796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0" u="sng" dirty="0">
                <a:latin typeface="Comic Sans MS" panose="030F0702030302020204" pitchFamily="66" charset="0"/>
              </a:rPr>
              <a:t>Conditions</a:t>
            </a:r>
            <a:endParaRPr lang="en-US" altLang="ja-JP" sz="1800" b="0" dirty="0">
              <a:latin typeface="Comic Sans MS" panose="030F0702030302020204" pitchFamily="66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" y="1824596"/>
            <a:ext cx="162877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b="0" u="sng" dirty="0">
                <a:latin typeface="Comic Sans MS" panose="030F0702030302020204" pitchFamily="66" charset="0"/>
              </a:rPr>
              <a:t>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278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Secondary beam conditions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9" y="1848066"/>
            <a:ext cx="4281799" cy="437827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159" y="2076865"/>
            <a:ext cx="6334931" cy="25371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127963" y="4677101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36</a:t>
            </a:r>
            <a:r>
              <a:rPr kumimoji="1" lang="en-US" altLang="ja-JP" sz="2400" dirty="0" smtClean="0"/>
              <a:t>Mg : Typically ~0.3 cps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30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(Gamma-ray spectra)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sz="3600" dirty="0" smtClean="0"/>
              <a:t>1) </a:t>
            </a:r>
            <a:r>
              <a:rPr lang="en-US" altLang="ja-JP" sz="3600" baseline="30000" dirty="0" smtClean="0"/>
              <a:t>34</a:t>
            </a:r>
            <a:r>
              <a:rPr lang="en-US" altLang="ja-JP" sz="3600" dirty="0" smtClean="0"/>
              <a:t>Mg</a:t>
            </a:r>
          </a:p>
          <a:p>
            <a:r>
              <a:rPr kumimoji="1" lang="en-US" altLang="ja-JP" sz="3600" dirty="0" smtClean="0"/>
              <a:t>2) </a:t>
            </a:r>
            <a:r>
              <a:rPr kumimoji="1" lang="en-US" altLang="ja-JP" sz="3600" baseline="30000" dirty="0" smtClean="0"/>
              <a:t>30</a:t>
            </a:r>
            <a:r>
              <a:rPr kumimoji="1" lang="en-US" altLang="ja-JP" sz="3600" dirty="0" smtClean="0"/>
              <a:t>Ne</a:t>
            </a:r>
          </a:p>
          <a:p>
            <a:r>
              <a:rPr lang="en-US" altLang="ja-JP" sz="3600" dirty="0" smtClean="0"/>
              <a:t>3) </a:t>
            </a:r>
            <a:r>
              <a:rPr lang="en-US" altLang="ja-JP" sz="3600" baseline="30000" dirty="0" smtClean="0"/>
              <a:t>36</a:t>
            </a:r>
            <a:r>
              <a:rPr lang="en-US" altLang="ja-JP" sz="3600" dirty="0" smtClean="0"/>
              <a:t>Mg</a:t>
            </a: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567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34</a:t>
            </a:r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1" y="1737360"/>
            <a:ext cx="8099270" cy="46125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75683" y="4073976"/>
            <a:ext cx="3494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Symbol" panose="05050102010706020507" pitchFamily="18" charset="2"/>
              </a:rPr>
              <a:t>s</a:t>
            </a:r>
            <a:r>
              <a:rPr lang="en-US" altLang="ja-JP" sz="3200" baseline="-25000" dirty="0" smtClean="0"/>
              <a:t>(</a:t>
            </a:r>
            <a:r>
              <a:rPr lang="en-US" altLang="ja-JP" sz="3200" baseline="-25000" dirty="0" err="1" smtClean="0"/>
              <a:t>p,p</a:t>
            </a:r>
            <a:r>
              <a:rPr lang="en-US" altLang="ja-JP" sz="3200" baseline="-25000" dirty="0" smtClean="0"/>
              <a:t>’) </a:t>
            </a:r>
            <a:r>
              <a:rPr lang="en-US" altLang="ja-JP" sz="3200" dirty="0" smtClean="0"/>
              <a:t>= 63(5) </a:t>
            </a:r>
            <a:r>
              <a:rPr lang="en-US" altLang="ja-JP" sz="3200" dirty="0" err="1" smtClean="0"/>
              <a:t>mb</a:t>
            </a:r>
            <a:r>
              <a:rPr lang="en-US" altLang="ja-JP" sz="3200" dirty="0" smtClean="0"/>
              <a:t> </a:t>
            </a:r>
          </a:p>
          <a:p>
            <a:r>
              <a:rPr lang="ja-JP" altLang="en-US" sz="3200" dirty="0" smtClean="0"/>
              <a:t>→ </a:t>
            </a:r>
            <a:r>
              <a:rPr lang="en-US" altLang="ja-JP" sz="3200" dirty="0" smtClean="0">
                <a:latin typeface="Symbol" panose="05050102010706020507" pitchFamily="18" charset="2"/>
              </a:rPr>
              <a:t>b</a:t>
            </a:r>
            <a:r>
              <a:rPr lang="en-US" altLang="ja-JP" sz="3200" baseline="-25000" dirty="0" smtClean="0"/>
              <a:t>2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~</a:t>
            </a:r>
            <a:r>
              <a:rPr lang="en-US" altLang="ja-JP" sz="3200" dirty="0" smtClean="0"/>
              <a:t> 0.62</a:t>
            </a:r>
            <a:endParaRPr kumimoji="1"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20228" y="2073925"/>
            <a:ext cx="3850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Multiplicity gate (M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) works well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to reduce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-cascade events, </a:t>
            </a:r>
          </a:p>
          <a:p>
            <a:r>
              <a:rPr kumimoji="1" lang="en-US" altLang="ja-JP" dirty="0" smtClean="0"/>
              <a:t>therefore the cross section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the 2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transition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is estimated </a:t>
            </a:r>
            <a:r>
              <a:rPr lang="en-US" altLang="ja-JP" dirty="0" smtClean="0"/>
              <a:t>with a gate of M</a:t>
            </a:r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r>
              <a:rPr lang="en-US" altLang="ja-JP" dirty="0" smtClean="0"/>
              <a:t>=1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0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34</a:t>
            </a:r>
            <a:r>
              <a:rPr kumimoji="1" lang="en-US" altLang="ja-JP" dirty="0" smtClean="0"/>
              <a:t>Mg (2)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00" y="1737360"/>
            <a:ext cx="6585782" cy="45894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78155" y="1777363"/>
            <a:ext cx="46538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2011 </a:t>
            </a:r>
            <a:r>
              <a:rPr lang="en-US" altLang="ja-JP" sz="3200" dirty="0" err="1" smtClean="0"/>
              <a:t>keV</a:t>
            </a:r>
            <a:endParaRPr lang="en-US" altLang="ja-JP" sz="3200" dirty="0" smtClean="0"/>
          </a:p>
          <a:p>
            <a:r>
              <a:rPr lang="en-US" altLang="ja-JP" sz="3200" dirty="0" smtClean="0">
                <a:latin typeface="Symbol" panose="05050102010706020507" pitchFamily="18" charset="2"/>
              </a:rPr>
              <a:t>  s</a:t>
            </a:r>
            <a:r>
              <a:rPr lang="en-US" altLang="ja-JP" sz="3200" baseline="-25000" dirty="0" smtClean="0"/>
              <a:t>(</a:t>
            </a:r>
            <a:r>
              <a:rPr lang="en-US" altLang="ja-JP" sz="3200" baseline="-25000" dirty="0" err="1" smtClean="0"/>
              <a:t>p,p</a:t>
            </a:r>
            <a:r>
              <a:rPr lang="en-US" altLang="ja-JP" sz="3200" baseline="-25000" dirty="0" smtClean="0"/>
              <a:t>’) </a:t>
            </a:r>
            <a:r>
              <a:rPr lang="en-US" altLang="ja-JP" sz="3200" dirty="0" smtClean="0"/>
              <a:t>= 5(2) </a:t>
            </a:r>
            <a:r>
              <a:rPr lang="en-US" altLang="ja-JP" sz="3200" dirty="0" err="1" smtClean="0"/>
              <a:t>mb</a:t>
            </a:r>
            <a:r>
              <a:rPr lang="en-US" altLang="ja-JP" sz="3200" dirty="0" smtClean="0"/>
              <a:t> 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3194 </a:t>
            </a:r>
            <a:r>
              <a:rPr lang="en-US" altLang="ja-JP" sz="3200" dirty="0" err="1" smtClean="0"/>
              <a:t>keV</a:t>
            </a:r>
            <a:endParaRPr lang="en-US" altLang="ja-JP" sz="3200" dirty="0" smtClean="0"/>
          </a:p>
          <a:p>
            <a:r>
              <a:rPr lang="en-US" altLang="ja-JP" sz="3200" dirty="0" smtClean="0">
                <a:latin typeface="Symbol" panose="05050102010706020507" pitchFamily="18" charset="2"/>
              </a:rPr>
              <a:t>  s</a:t>
            </a:r>
            <a:r>
              <a:rPr lang="en-US" altLang="ja-JP" sz="3200" baseline="-25000" dirty="0" smtClean="0"/>
              <a:t>(</a:t>
            </a:r>
            <a:r>
              <a:rPr lang="en-US" altLang="ja-JP" sz="3200" baseline="-25000" dirty="0" err="1" smtClean="0"/>
              <a:t>p,p</a:t>
            </a:r>
            <a:r>
              <a:rPr lang="en-US" altLang="ja-JP" sz="3200" baseline="-25000" dirty="0"/>
              <a:t>’) </a:t>
            </a:r>
            <a:r>
              <a:rPr lang="en-US" altLang="ja-JP" sz="3200" dirty="0"/>
              <a:t>= </a:t>
            </a:r>
            <a:r>
              <a:rPr lang="en-US" altLang="ja-JP" sz="3200" dirty="0" smtClean="0"/>
              <a:t>10(2) </a:t>
            </a:r>
            <a:r>
              <a:rPr lang="en-US" altLang="ja-JP" sz="3200" dirty="0" err="1"/>
              <a:t>mb</a:t>
            </a:r>
            <a:r>
              <a:rPr lang="en-US" altLang="ja-JP" sz="3200" dirty="0"/>
              <a:t> </a:t>
            </a:r>
          </a:p>
          <a:p>
            <a:endParaRPr lang="en-US" altLang="ja-JP" sz="3200" dirty="0"/>
          </a:p>
          <a:p>
            <a:r>
              <a:rPr lang="en-US" altLang="ja-JP" sz="3200" dirty="0" smtClean="0"/>
              <a:t>Cascade component </a:t>
            </a:r>
          </a:p>
          <a:p>
            <a:r>
              <a:rPr lang="en-US" altLang="ja-JP" sz="3200" dirty="0" smtClean="0"/>
              <a:t>in the 658-keV peak </a:t>
            </a:r>
          </a:p>
          <a:p>
            <a:r>
              <a:rPr lang="en-US" altLang="ja-JP" sz="3200" dirty="0" smtClean="0"/>
              <a:t>is </a:t>
            </a:r>
            <a:r>
              <a:rPr kumimoji="1" lang="en-US" altLang="ja-JP" sz="3200" dirty="0" smtClean="0"/>
              <a:t>24%.</a:t>
            </a:r>
            <a:endParaRPr kumimoji="1" lang="en-US" altLang="ja-JP" sz="32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49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2467</TotalTime>
  <Words>1702</Words>
  <Application>Microsoft Office PowerPoint</Application>
  <PresentationFormat>ユーザー設定</PresentationFormat>
  <Paragraphs>245</Paragraphs>
  <Slides>23</Slides>
  <Notes>23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ウィスプ</vt:lpstr>
      <vt:lpstr>Drawing</vt:lpstr>
      <vt:lpstr>Proton Inelastic Scattering  on Island-of-Inversion Nuclei</vt:lpstr>
      <vt:lpstr>Contents</vt:lpstr>
      <vt:lpstr> Details of the Experiment</vt:lpstr>
      <vt:lpstr>Motivation</vt:lpstr>
      <vt:lpstr>Experimental Setup (RIPS @ RIBF)</vt:lpstr>
      <vt:lpstr>Secondary beam conditions</vt:lpstr>
      <vt:lpstr>Results (Gamma-ray spectra)</vt:lpstr>
      <vt:lpstr>34Mg</vt:lpstr>
      <vt:lpstr>34Mg (2)</vt:lpstr>
      <vt:lpstr>34Mg (2)</vt:lpstr>
      <vt:lpstr>30Ne</vt:lpstr>
      <vt:lpstr>36Mg</vt:lpstr>
      <vt:lpstr>Deformation Lengths of IoI nuclei</vt:lpstr>
      <vt:lpstr>Discussion</vt:lpstr>
      <vt:lpstr>Systematics of deformation lengths</vt:lpstr>
      <vt:lpstr>Comparisons of deformation lengths  of Ne/Mg and Mg/Si isotopes</vt:lpstr>
      <vt:lpstr>Summary</vt:lpstr>
      <vt:lpstr>Collaboration</vt:lpstr>
      <vt:lpstr>Backup</vt:lpstr>
      <vt:lpstr>CRYPTA (Liquid H2 target)</vt:lpstr>
      <vt:lpstr>DALI (NaI(Tl) Array for Gamma rays) </vt:lpstr>
      <vt:lpstr>Backup</vt:lpstr>
      <vt:lpstr>PID of Outgoing Particles (Mg cases)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Inelastic Scattering  on Island-of-Inversion Nuclei  </dc:title>
  <dc:creator>mitimasa</dc:creator>
  <cp:lastModifiedBy>mitimasa</cp:lastModifiedBy>
  <cp:revision>74</cp:revision>
  <cp:lastPrinted>2014-06-02T00:19:23Z</cp:lastPrinted>
  <dcterms:created xsi:type="dcterms:W3CDTF">2014-05-28T05:53:37Z</dcterms:created>
  <dcterms:modified xsi:type="dcterms:W3CDTF">2014-06-02T06:16:21Z</dcterms:modified>
</cp:coreProperties>
</file>