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3"/>
  </p:notesMasterIdLst>
  <p:sldIdLst>
    <p:sldId id="257" r:id="rId2"/>
    <p:sldId id="285" r:id="rId3"/>
    <p:sldId id="287" r:id="rId4"/>
    <p:sldId id="297" r:id="rId5"/>
    <p:sldId id="300" r:id="rId6"/>
    <p:sldId id="301" r:id="rId7"/>
    <p:sldId id="304" r:id="rId8"/>
    <p:sldId id="298" r:id="rId9"/>
    <p:sldId id="286" r:id="rId10"/>
    <p:sldId id="299" r:id="rId11"/>
    <p:sldId id="290" r:id="rId12"/>
    <p:sldId id="292" r:id="rId13"/>
    <p:sldId id="293" r:id="rId14"/>
    <p:sldId id="294" r:id="rId15"/>
    <p:sldId id="306" r:id="rId16"/>
    <p:sldId id="305" r:id="rId17"/>
    <p:sldId id="265" r:id="rId18"/>
    <p:sldId id="267" r:id="rId19"/>
    <p:sldId id="268" r:id="rId20"/>
    <p:sldId id="269" r:id="rId21"/>
    <p:sldId id="270" r:id="rId2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saaki Kimura" initials="MK" lastIdx="1" clrIdx="0">
    <p:extLst>
      <p:ext uri="{19B8F6BF-5375-455C-9EA6-DF929625EA0E}">
        <p15:presenceInfo xmlns:p15="http://schemas.microsoft.com/office/powerpoint/2012/main" userId="1abb3c07d8a5193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C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386" y="96"/>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A889C3-B5A1-4EE4-817E-AE0585B5E315}" type="datetimeFigureOut">
              <a:rPr kumimoji="1" lang="ja-JP" altLang="en-US" smtClean="0"/>
              <a:t>2014/6/2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43B71A-0275-463F-8124-882832A359D1}" type="slidenum">
              <a:rPr kumimoji="1" lang="ja-JP" altLang="en-US" smtClean="0"/>
              <a:t>‹#›</a:t>
            </a:fld>
            <a:endParaRPr kumimoji="1" lang="ja-JP" altLang="en-US"/>
          </a:p>
        </p:txBody>
      </p:sp>
    </p:spTree>
    <p:extLst>
      <p:ext uri="{BB962C8B-B14F-4D97-AF65-F5344CB8AC3E}">
        <p14:creationId xmlns:p14="http://schemas.microsoft.com/office/powerpoint/2010/main" val="408967629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baseline="0" dirty="0" smtClean="0"/>
          </a:p>
        </p:txBody>
      </p:sp>
      <p:sp>
        <p:nvSpPr>
          <p:cNvPr id="4" name="スライド番号プレースホルダ 3"/>
          <p:cNvSpPr>
            <a:spLocks noGrp="1"/>
          </p:cNvSpPr>
          <p:nvPr>
            <p:ph type="sldNum" sz="quarter" idx="10"/>
          </p:nvPr>
        </p:nvSpPr>
        <p:spPr/>
        <p:txBody>
          <a:bodyPr/>
          <a:lstStyle/>
          <a:p>
            <a:fld id="{5DBF6FB0-F15C-4958-937D-2976F1A6DA65}" type="slidenum">
              <a:rPr kumimoji="1" lang="ja-JP" altLang="en-US" smtClean="0"/>
              <a:pPr/>
              <a:t>2</a:t>
            </a:fld>
            <a:endParaRPr kumimoji="1" lang="ja-JP" altLang="en-US"/>
          </a:p>
        </p:txBody>
      </p:sp>
    </p:spTree>
    <p:extLst>
      <p:ext uri="{BB962C8B-B14F-4D97-AF65-F5344CB8AC3E}">
        <p14:creationId xmlns:p14="http://schemas.microsoft.com/office/powerpoint/2010/main" val="3594494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AMD frame</a:t>
            </a:r>
            <a:r>
              <a:rPr kumimoji="1" lang="en-US" altLang="ja-JP" baseline="0" dirty="0" smtClean="0"/>
              <a:t>work. We start from microscopic Hamiltonian, uses </a:t>
            </a:r>
            <a:r>
              <a:rPr kumimoji="1" lang="en-US" altLang="ja-JP" baseline="0" dirty="0" err="1" smtClean="0"/>
              <a:t>Gogny</a:t>
            </a:r>
            <a:r>
              <a:rPr kumimoji="1" lang="en-US" altLang="ja-JP" baseline="0" dirty="0" smtClean="0"/>
              <a:t> D1S interaction. Our </a:t>
            </a:r>
            <a:r>
              <a:rPr kumimoji="1" lang="en-US" altLang="ja-JP" baseline="0" dirty="0" err="1" smtClean="0"/>
              <a:t>variational</a:t>
            </a:r>
            <a:r>
              <a:rPr kumimoji="1" lang="en-US" altLang="ja-JP" baseline="0" dirty="0" smtClean="0"/>
              <a:t> wave function is parity projected Slater determinant, in which each nucleon is described by a Gaussian wave packet. Of course there is no a priori assumption on cluster structure. Here the position of Gaussian wave packets are described by Z, and width of Gaussian, namely the size and deformation of nucleon wave function are represented by nu. And spin direction of each nucleon is parameterized by a and b. Those </a:t>
            </a:r>
            <a:r>
              <a:rPr kumimoji="1" lang="en-US" altLang="ja-JP" baseline="0" dirty="0" err="1" smtClean="0"/>
              <a:t>variational</a:t>
            </a:r>
            <a:r>
              <a:rPr kumimoji="1" lang="en-US" altLang="ja-JP" baseline="0" dirty="0" smtClean="0"/>
              <a:t> parameters are optimized by energy variation. Namely, we start our calculation from the randomly scattered Gaussian wave packets and energy variation determines position of wave packets. If there is MF state, the wave packets are close to each other, while if there is cluster state, wave packets are spatially separated to describe clusters.</a:t>
            </a:r>
            <a:endParaRPr kumimoji="1" lang="ja-JP" altLang="en-US" dirty="0"/>
          </a:p>
        </p:txBody>
      </p:sp>
      <p:sp>
        <p:nvSpPr>
          <p:cNvPr id="4" name="スライド番号プレースホルダー 3"/>
          <p:cNvSpPr>
            <a:spLocks noGrp="1"/>
          </p:cNvSpPr>
          <p:nvPr>
            <p:ph type="sldNum" sz="quarter" idx="10"/>
          </p:nvPr>
        </p:nvSpPr>
        <p:spPr/>
        <p:txBody>
          <a:bodyPr/>
          <a:lstStyle/>
          <a:p>
            <a:fld id="{DFE6D946-6499-4373-A18B-9095C386C45D}" type="slidenum">
              <a:rPr kumimoji="1" lang="ja-JP" altLang="en-US" smtClean="0"/>
              <a:t>4</a:t>
            </a:fld>
            <a:endParaRPr kumimoji="1" lang="ja-JP" altLang="en-US"/>
          </a:p>
        </p:txBody>
      </p:sp>
    </p:spTree>
    <p:extLst>
      <p:ext uri="{BB962C8B-B14F-4D97-AF65-F5344CB8AC3E}">
        <p14:creationId xmlns:p14="http://schemas.microsoft.com/office/powerpoint/2010/main" val="1876852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Let’s practical</a:t>
            </a:r>
            <a:r>
              <a:rPr kumimoji="1" lang="en-US" altLang="ja-JP" baseline="0" dirty="0" smtClean="0"/>
              <a:t> AMD calculation procedure and low-lying </a:t>
            </a:r>
            <a:r>
              <a:rPr kumimoji="1" lang="en-US" altLang="ja-JP" baseline="0" dirty="0" err="1" smtClean="0"/>
              <a:t>quadrupole</a:t>
            </a:r>
            <a:r>
              <a:rPr kumimoji="1" lang="en-US" altLang="ja-JP" baseline="0" dirty="0" smtClean="0"/>
              <a:t> collectivity of Mg-24. The first step of the calculation is energy variation with constraint on </a:t>
            </a:r>
            <a:r>
              <a:rPr kumimoji="1" lang="en-US" altLang="ja-JP" baseline="0" dirty="0" err="1" smtClean="0"/>
              <a:t>quadrupole</a:t>
            </a:r>
            <a:r>
              <a:rPr kumimoji="1" lang="en-US" altLang="ja-JP" baseline="0" dirty="0" smtClean="0"/>
              <a:t> deformation. We start from randomly generated initial wave function and minimize energy for given values of </a:t>
            </a:r>
            <a:r>
              <a:rPr kumimoji="1" lang="en-US" altLang="ja-JP" baseline="0" dirty="0" err="1" smtClean="0"/>
              <a:t>quadrupole</a:t>
            </a:r>
            <a:r>
              <a:rPr kumimoji="1" lang="en-US" altLang="ja-JP" baseline="0" dirty="0" smtClean="0"/>
              <a:t> deformation. We continue this and get energy </a:t>
            </a:r>
            <a:r>
              <a:rPr kumimoji="1" lang="en-US" altLang="ja-JP" baseline="0" dirty="0" err="1" smtClean="0"/>
              <a:t>suface</a:t>
            </a:r>
            <a:r>
              <a:rPr kumimoji="1" lang="en-US" altLang="ja-JP" baseline="0" dirty="0" smtClean="0"/>
              <a:t>. This is the positive-parity state energy surface of Mg-24. At this stage, the energy minimum is axial symmetric and </a:t>
            </a:r>
            <a:r>
              <a:rPr kumimoji="1" lang="en-US" altLang="ja-JP" baseline="0" dirty="0" err="1" smtClean="0"/>
              <a:t>prolately</a:t>
            </a:r>
            <a:r>
              <a:rPr kumimoji="1" lang="en-US" altLang="ja-JP" baseline="0" dirty="0" smtClean="0"/>
              <a:t> deformed.</a:t>
            </a:r>
            <a:endParaRPr kumimoji="1" lang="ja-JP" altLang="en-US" dirty="0"/>
          </a:p>
        </p:txBody>
      </p:sp>
      <p:sp>
        <p:nvSpPr>
          <p:cNvPr id="4" name="スライド番号プレースホルダー 3"/>
          <p:cNvSpPr>
            <a:spLocks noGrp="1"/>
          </p:cNvSpPr>
          <p:nvPr>
            <p:ph type="sldNum" sz="quarter" idx="10"/>
          </p:nvPr>
        </p:nvSpPr>
        <p:spPr/>
        <p:txBody>
          <a:bodyPr/>
          <a:lstStyle/>
          <a:p>
            <a:fld id="{DFE6D946-6499-4373-A18B-9095C386C45D}" type="slidenum">
              <a:rPr kumimoji="1" lang="ja-JP" altLang="en-US" smtClean="0"/>
              <a:t>5</a:t>
            </a:fld>
            <a:endParaRPr kumimoji="1" lang="ja-JP" altLang="en-US"/>
          </a:p>
        </p:txBody>
      </p:sp>
    </p:spTree>
    <p:extLst>
      <p:ext uri="{BB962C8B-B14F-4D97-AF65-F5344CB8AC3E}">
        <p14:creationId xmlns:p14="http://schemas.microsoft.com/office/powerpoint/2010/main" val="3919797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 second step is angular momentum projection.</a:t>
            </a:r>
            <a:r>
              <a:rPr kumimoji="1" lang="en-US" altLang="ja-JP" baseline="0" dirty="0" smtClean="0"/>
              <a:t> The optimized wave functions are projected to the </a:t>
            </a:r>
            <a:r>
              <a:rPr kumimoji="1" lang="en-US" altLang="ja-JP" baseline="0" dirty="0" err="1" smtClean="0"/>
              <a:t>eigenstate</a:t>
            </a:r>
            <a:r>
              <a:rPr kumimoji="1" lang="en-US" altLang="ja-JP" baseline="0" dirty="0" smtClean="0"/>
              <a:t> of the angular momentum. This color plot shows the energy surface of the 0+ states. By the angular momentum projection, strongly deformed states gain larger energy and the energy minimum is changed and </a:t>
            </a:r>
            <a:r>
              <a:rPr kumimoji="1" lang="en-US" altLang="ja-JP" baseline="0" dirty="0" err="1" smtClean="0"/>
              <a:t>triaxially</a:t>
            </a:r>
            <a:r>
              <a:rPr kumimoji="1" lang="en-US" altLang="ja-JP" baseline="0" dirty="0" smtClean="0"/>
              <a:t> deformed. It induces low-lying collectivity as you see later. This is a density profile of the </a:t>
            </a:r>
            <a:r>
              <a:rPr kumimoji="1" lang="en-US" altLang="ja-JP" baseline="0" dirty="0" err="1" smtClean="0"/>
              <a:t>triaxially</a:t>
            </a:r>
            <a:r>
              <a:rPr kumimoji="1" lang="en-US" altLang="ja-JP" baseline="0" dirty="0" smtClean="0"/>
              <a:t> deformed minimum. </a:t>
            </a:r>
            <a:endParaRPr kumimoji="1" lang="ja-JP" altLang="en-US" dirty="0"/>
          </a:p>
        </p:txBody>
      </p:sp>
      <p:sp>
        <p:nvSpPr>
          <p:cNvPr id="4" name="スライド番号プレースホルダー 3"/>
          <p:cNvSpPr>
            <a:spLocks noGrp="1"/>
          </p:cNvSpPr>
          <p:nvPr>
            <p:ph type="sldNum" sz="quarter" idx="10"/>
          </p:nvPr>
        </p:nvSpPr>
        <p:spPr/>
        <p:txBody>
          <a:bodyPr/>
          <a:lstStyle/>
          <a:p>
            <a:fld id="{DFE6D946-6499-4373-A18B-9095C386C45D}" type="slidenum">
              <a:rPr kumimoji="1" lang="ja-JP" altLang="en-US" smtClean="0"/>
              <a:t>6</a:t>
            </a:fld>
            <a:endParaRPr kumimoji="1" lang="ja-JP" altLang="en-US"/>
          </a:p>
        </p:txBody>
      </p:sp>
    </p:spTree>
    <p:extLst>
      <p:ext uri="{BB962C8B-B14F-4D97-AF65-F5344CB8AC3E}">
        <p14:creationId xmlns:p14="http://schemas.microsoft.com/office/powerpoint/2010/main" val="3844824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 second step is angular momentum projection.</a:t>
            </a:r>
            <a:r>
              <a:rPr kumimoji="1" lang="en-US" altLang="ja-JP" baseline="0" dirty="0" smtClean="0"/>
              <a:t> The optimized wave functions are projected to the </a:t>
            </a:r>
            <a:r>
              <a:rPr kumimoji="1" lang="en-US" altLang="ja-JP" baseline="0" dirty="0" err="1" smtClean="0"/>
              <a:t>eigenstate</a:t>
            </a:r>
            <a:r>
              <a:rPr kumimoji="1" lang="en-US" altLang="ja-JP" baseline="0" dirty="0" smtClean="0"/>
              <a:t> of the angular momentum. This color plot shows the energy surface of the 0+ states. By the angular momentum projection, strongly deformed states gain larger energy and the energy minimum is changed and </a:t>
            </a:r>
            <a:r>
              <a:rPr kumimoji="1" lang="en-US" altLang="ja-JP" baseline="0" dirty="0" err="1" smtClean="0"/>
              <a:t>triaxially</a:t>
            </a:r>
            <a:r>
              <a:rPr kumimoji="1" lang="en-US" altLang="ja-JP" baseline="0" dirty="0" smtClean="0"/>
              <a:t> deformed. It induces low-lying collectivity as you see later. This is a density profile of the </a:t>
            </a:r>
            <a:r>
              <a:rPr kumimoji="1" lang="en-US" altLang="ja-JP" baseline="0" dirty="0" err="1" smtClean="0"/>
              <a:t>triaxially</a:t>
            </a:r>
            <a:r>
              <a:rPr kumimoji="1" lang="en-US" altLang="ja-JP" baseline="0" dirty="0" smtClean="0"/>
              <a:t> deformed minimum. </a:t>
            </a:r>
            <a:endParaRPr kumimoji="1" lang="ja-JP" altLang="en-US" dirty="0"/>
          </a:p>
        </p:txBody>
      </p:sp>
      <p:sp>
        <p:nvSpPr>
          <p:cNvPr id="4" name="スライド番号プレースホルダー 3"/>
          <p:cNvSpPr>
            <a:spLocks noGrp="1"/>
          </p:cNvSpPr>
          <p:nvPr>
            <p:ph type="sldNum" sz="quarter" idx="10"/>
          </p:nvPr>
        </p:nvSpPr>
        <p:spPr/>
        <p:txBody>
          <a:bodyPr/>
          <a:lstStyle/>
          <a:p>
            <a:fld id="{DFE6D946-6499-4373-A18B-9095C386C45D}" type="slidenum">
              <a:rPr kumimoji="1" lang="ja-JP" altLang="en-US" smtClean="0"/>
              <a:t>7</a:t>
            </a:fld>
            <a:endParaRPr kumimoji="1" lang="ja-JP" altLang="en-US"/>
          </a:p>
        </p:txBody>
      </p:sp>
    </p:spTree>
    <p:extLst>
      <p:ext uri="{BB962C8B-B14F-4D97-AF65-F5344CB8AC3E}">
        <p14:creationId xmlns:p14="http://schemas.microsoft.com/office/powerpoint/2010/main" val="1497287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2766568"/>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FE0E600B-7242-4577-9BD8-C4750485A41A}" type="datetimeFigureOut">
              <a:rPr kumimoji="1" lang="ja-JP" altLang="en-US" smtClean="0"/>
              <a:t>2014/6/2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6A5A5C9-176D-4FF0-B8E8-26BAD053D6FA}" type="slidenum">
              <a:rPr kumimoji="1" lang="ja-JP" altLang="en-US" smtClean="0"/>
              <a:t>‹#›</a:t>
            </a:fld>
            <a:endParaRPr kumimoji="1" lang="ja-JP" altLang="en-US"/>
          </a:p>
        </p:txBody>
      </p:sp>
      <p:cxnSp>
        <p:nvCxnSpPr>
          <p:cNvPr id="9" name="Straight Connector 8"/>
          <p:cNvCxnSpPr/>
          <p:nvPr/>
        </p:nvCxnSpPr>
        <p:spPr>
          <a:xfrm>
            <a:off x="905744" y="381508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8473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E0E600B-7242-4577-9BD8-C4750485A41A}" type="datetimeFigureOut">
              <a:rPr kumimoji="1" lang="ja-JP" altLang="en-US" smtClean="0"/>
              <a:t>2014/6/2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6A5A5C9-176D-4FF0-B8E8-26BAD053D6FA}" type="slidenum">
              <a:rPr kumimoji="1" lang="ja-JP" altLang="en-US" smtClean="0"/>
              <a:t>‹#›</a:t>
            </a:fld>
            <a:endParaRPr kumimoji="1" lang="ja-JP" altLang="en-US"/>
          </a:p>
        </p:txBody>
      </p:sp>
    </p:spTree>
    <p:extLst>
      <p:ext uri="{BB962C8B-B14F-4D97-AF65-F5344CB8AC3E}">
        <p14:creationId xmlns:p14="http://schemas.microsoft.com/office/powerpoint/2010/main" val="420631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E0E600B-7242-4577-9BD8-C4750485A41A}" type="datetimeFigureOut">
              <a:rPr kumimoji="1" lang="ja-JP" altLang="en-US" smtClean="0"/>
              <a:t>2014/6/2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6A5A5C9-176D-4FF0-B8E8-26BAD053D6FA}" type="slidenum">
              <a:rPr kumimoji="1" lang="ja-JP" altLang="en-US" smtClean="0"/>
              <a:t>‹#›</a:t>
            </a:fld>
            <a:endParaRPr kumimoji="1" lang="ja-JP" altLang="en-US"/>
          </a:p>
        </p:txBody>
      </p:sp>
    </p:spTree>
    <p:extLst>
      <p:ext uri="{BB962C8B-B14F-4D97-AF65-F5344CB8AC3E}">
        <p14:creationId xmlns:p14="http://schemas.microsoft.com/office/powerpoint/2010/main" val="2870057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22960" y="73245"/>
            <a:ext cx="7543800" cy="546516"/>
          </a:xfrm>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822959" y="1022010"/>
            <a:ext cx="7543801" cy="484708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E0E600B-7242-4577-9BD8-C4750485A41A}" type="datetimeFigureOut">
              <a:rPr kumimoji="1" lang="ja-JP" altLang="en-US" smtClean="0"/>
              <a:t>2014/6/2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6A5A5C9-176D-4FF0-B8E8-26BAD053D6FA}" type="slidenum">
              <a:rPr kumimoji="1" lang="ja-JP" altLang="en-US" smtClean="0"/>
              <a:t>‹#›</a:t>
            </a:fld>
            <a:endParaRPr kumimoji="1" lang="ja-JP" altLang="en-US"/>
          </a:p>
        </p:txBody>
      </p:sp>
    </p:spTree>
    <p:extLst>
      <p:ext uri="{BB962C8B-B14F-4D97-AF65-F5344CB8AC3E}">
        <p14:creationId xmlns:p14="http://schemas.microsoft.com/office/powerpoint/2010/main" val="1282579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FE0E600B-7242-4577-9BD8-C4750485A41A}" type="datetimeFigureOut">
              <a:rPr kumimoji="1" lang="ja-JP" altLang="en-US" smtClean="0"/>
              <a:t>2014/6/2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6A5A5C9-176D-4FF0-B8E8-26BAD053D6FA}" type="slidenum">
              <a:rPr kumimoji="1" lang="ja-JP" altLang="en-US" smtClean="0"/>
              <a:t>‹#›</a:t>
            </a:fld>
            <a:endParaRPr kumimoji="1" lang="ja-JP"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406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FE0E600B-7242-4577-9BD8-C4750485A41A}" type="datetimeFigureOut">
              <a:rPr kumimoji="1" lang="ja-JP" altLang="en-US" smtClean="0"/>
              <a:t>2014/6/2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6A5A5C9-176D-4FF0-B8E8-26BAD053D6FA}" type="slidenum">
              <a:rPr kumimoji="1" lang="ja-JP" altLang="en-US" smtClean="0"/>
              <a:t>‹#›</a:t>
            </a:fld>
            <a:endParaRPr kumimoji="1" lang="ja-JP" altLang="en-US"/>
          </a:p>
        </p:txBody>
      </p:sp>
    </p:spTree>
    <p:extLst>
      <p:ext uri="{BB962C8B-B14F-4D97-AF65-F5344CB8AC3E}">
        <p14:creationId xmlns:p14="http://schemas.microsoft.com/office/powerpoint/2010/main" val="2548512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22960" y="2582335"/>
            <a:ext cx="3703320" cy="32867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63440" y="2582334"/>
            <a:ext cx="3703320" cy="32867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FE0E600B-7242-4577-9BD8-C4750485A41A}" type="datetimeFigureOut">
              <a:rPr kumimoji="1" lang="ja-JP" altLang="en-US" smtClean="0"/>
              <a:t>2014/6/2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6A5A5C9-176D-4FF0-B8E8-26BAD053D6FA}" type="slidenum">
              <a:rPr kumimoji="1" lang="ja-JP" altLang="en-US" smtClean="0"/>
              <a:t>‹#›</a:t>
            </a:fld>
            <a:endParaRPr kumimoji="1" lang="ja-JP" altLang="en-US"/>
          </a:p>
        </p:txBody>
      </p:sp>
    </p:spTree>
    <p:extLst>
      <p:ext uri="{BB962C8B-B14F-4D97-AF65-F5344CB8AC3E}">
        <p14:creationId xmlns:p14="http://schemas.microsoft.com/office/powerpoint/2010/main" val="399899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FE0E600B-7242-4577-9BD8-C4750485A41A}" type="datetimeFigureOut">
              <a:rPr kumimoji="1" lang="ja-JP" altLang="en-US" smtClean="0"/>
              <a:t>2014/6/2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6A5A5C9-176D-4FF0-B8E8-26BAD053D6FA}" type="slidenum">
              <a:rPr kumimoji="1" lang="ja-JP" altLang="en-US" smtClean="0"/>
              <a:t>‹#›</a:t>
            </a:fld>
            <a:endParaRPr kumimoji="1" lang="ja-JP" altLang="en-US"/>
          </a:p>
        </p:txBody>
      </p:sp>
    </p:spTree>
    <p:extLst>
      <p:ext uri="{BB962C8B-B14F-4D97-AF65-F5344CB8AC3E}">
        <p14:creationId xmlns:p14="http://schemas.microsoft.com/office/powerpoint/2010/main" val="2993635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E0E600B-7242-4577-9BD8-C4750485A41A}" type="datetimeFigureOut">
              <a:rPr kumimoji="1" lang="ja-JP" altLang="en-US" smtClean="0"/>
              <a:t>2014/6/2</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D6A5A5C9-176D-4FF0-B8E8-26BAD053D6FA}" type="slidenum">
              <a:rPr kumimoji="1" lang="ja-JP" altLang="en-US" smtClean="0"/>
              <a:t>‹#›</a:t>
            </a:fld>
            <a:endParaRPr kumimoji="1" lang="ja-JP" altLang="en-US"/>
          </a:p>
        </p:txBody>
      </p:sp>
    </p:spTree>
    <p:extLst>
      <p:ext uri="{BB962C8B-B14F-4D97-AF65-F5344CB8AC3E}">
        <p14:creationId xmlns:p14="http://schemas.microsoft.com/office/powerpoint/2010/main" val="3785383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FE0E600B-7242-4577-9BD8-C4750485A41A}" type="datetimeFigureOut">
              <a:rPr kumimoji="1" lang="ja-JP" altLang="en-US" smtClean="0"/>
              <a:t>2014/6/2</a:t>
            </a:fld>
            <a:endParaRPr kumimoji="1" lang="ja-JP" alt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6A5A5C9-176D-4FF0-B8E8-26BAD053D6FA}" type="slidenum">
              <a:rPr kumimoji="1" lang="ja-JP" altLang="en-US" smtClean="0"/>
              <a:t>‹#›</a:t>
            </a:fld>
            <a:endParaRPr kumimoji="1" lang="ja-JP" altLang="en-US"/>
          </a:p>
        </p:txBody>
      </p:sp>
    </p:spTree>
    <p:extLst>
      <p:ext uri="{BB962C8B-B14F-4D97-AF65-F5344CB8AC3E}">
        <p14:creationId xmlns:p14="http://schemas.microsoft.com/office/powerpoint/2010/main" val="2998554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E0E600B-7242-4577-9BD8-C4750485A41A}" type="datetimeFigureOut">
              <a:rPr kumimoji="1" lang="ja-JP" altLang="en-US" smtClean="0"/>
              <a:t>2014/6/2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6A5A5C9-176D-4FF0-B8E8-26BAD053D6FA}" type="slidenum">
              <a:rPr kumimoji="1" lang="ja-JP" altLang="en-US" smtClean="0"/>
              <a:t>‹#›</a:t>
            </a:fld>
            <a:endParaRPr kumimoji="1" lang="ja-JP" altLang="en-US"/>
          </a:p>
        </p:txBody>
      </p:sp>
    </p:spTree>
    <p:extLst>
      <p:ext uri="{BB962C8B-B14F-4D97-AF65-F5344CB8AC3E}">
        <p14:creationId xmlns:p14="http://schemas.microsoft.com/office/powerpoint/2010/main" val="4115777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553200"/>
            <a:ext cx="9144001"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4867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63085"/>
            <a:ext cx="7543800" cy="546516"/>
          </a:xfrm>
          <a:prstGeom prst="rect">
            <a:avLst/>
          </a:prstGeom>
        </p:spPr>
        <p:txBody>
          <a:bodyPr vert="horz" lIns="91440" tIns="45720" rIns="91440" bIns="45720" rtlCol="0" anchor="b">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22959" y="1022010"/>
            <a:ext cx="7543801" cy="4847084"/>
          </a:xfrm>
          <a:prstGeom prst="rect">
            <a:avLst/>
          </a:prstGeom>
        </p:spPr>
        <p:txBody>
          <a:bodyPr vert="horz" lIns="0" tIns="45720" rIns="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FE0E600B-7242-4577-9BD8-C4750485A41A}" type="datetimeFigureOut">
              <a:rPr kumimoji="1" lang="ja-JP" altLang="en-US" smtClean="0"/>
              <a:t>2014/6/2</a:t>
            </a:fld>
            <a:endParaRPr kumimoji="1" lang="ja-JP" alt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D6A5A5C9-176D-4FF0-B8E8-26BAD053D6FA}" type="slidenum">
              <a:rPr kumimoji="1" lang="ja-JP" altLang="en-US" smtClean="0"/>
              <a:t>‹#›</a:t>
            </a:fld>
            <a:endParaRPr kumimoji="1" lang="ja-JP" altLang="en-US"/>
          </a:p>
        </p:txBody>
      </p:sp>
      <p:cxnSp>
        <p:nvCxnSpPr>
          <p:cNvPr id="10" name="Straight Connector 9"/>
          <p:cNvCxnSpPr/>
          <p:nvPr/>
        </p:nvCxnSpPr>
        <p:spPr>
          <a:xfrm>
            <a:off x="895149" y="6710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999257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lnSpc>
          <a:spcPct val="85000"/>
        </a:lnSpc>
        <a:spcBef>
          <a:spcPct val="0"/>
        </a:spcBef>
        <a:buNone/>
        <a:defRPr kumimoji="1" sz="3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emf"/><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2.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22959" y="674912"/>
            <a:ext cx="7787703" cy="2801113"/>
          </a:xfrm>
        </p:spPr>
        <p:txBody>
          <a:bodyPr>
            <a:normAutofit/>
          </a:bodyPr>
          <a:lstStyle/>
          <a:p>
            <a:pPr algn="ctr"/>
            <a:r>
              <a:rPr lang="en-US" altLang="ja-JP" sz="4800" dirty="0"/>
              <a:t>Erosion of N=28 Shell </a:t>
            </a:r>
            <a:r>
              <a:rPr lang="en-US" altLang="ja-JP" sz="4800" dirty="0" smtClean="0"/>
              <a:t>Gap</a:t>
            </a:r>
            <a:br>
              <a:rPr lang="en-US" altLang="ja-JP" sz="4800" dirty="0" smtClean="0"/>
            </a:br>
            <a:r>
              <a:rPr lang="en-US" altLang="ja-JP" sz="4800" dirty="0" smtClean="0"/>
              <a:t>and</a:t>
            </a:r>
            <a:br>
              <a:rPr lang="en-US" altLang="ja-JP" sz="4800" dirty="0" smtClean="0"/>
            </a:br>
            <a:r>
              <a:rPr lang="en-US" altLang="ja-JP" sz="4800" dirty="0" smtClean="0"/>
              <a:t>Triple </a:t>
            </a:r>
            <a:r>
              <a:rPr lang="en-US" altLang="ja-JP" sz="4800" dirty="0"/>
              <a:t>Shape </a:t>
            </a:r>
            <a:r>
              <a:rPr lang="en-US" altLang="ja-JP" sz="4800" dirty="0" smtClean="0"/>
              <a:t>Coexistence</a:t>
            </a:r>
            <a:br>
              <a:rPr lang="en-US" altLang="ja-JP" sz="4800" dirty="0" smtClean="0"/>
            </a:br>
            <a:r>
              <a:rPr lang="en-US" altLang="ja-JP" sz="4800" dirty="0" smtClean="0"/>
              <a:t>in </a:t>
            </a:r>
            <a:r>
              <a:rPr lang="en-US" altLang="ja-JP" sz="4800" dirty="0"/>
              <a:t>the </a:t>
            </a:r>
            <a:r>
              <a:rPr lang="en-US" altLang="ja-JP" sz="4800" dirty="0" smtClean="0"/>
              <a:t>vicinity of  </a:t>
            </a:r>
            <a:r>
              <a:rPr lang="en-US" altLang="ja-JP" sz="4800" baseline="30000" dirty="0" smtClean="0"/>
              <a:t>44</a:t>
            </a:r>
            <a:r>
              <a:rPr lang="en-US" altLang="ja-JP" sz="4800" dirty="0" smtClean="0"/>
              <a:t>S</a:t>
            </a:r>
            <a:endParaRPr kumimoji="1" lang="ja-JP" altLang="en-US" sz="4800" dirty="0"/>
          </a:p>
        </p:txBody>
      </p:sp>
      <p:sp>
        <p:nvSpPr>
          <p:cNvPr id="3" name="サブタイトル 2"/>
          <p:cNvSpPr>
            <a:spLocks noGrp="1"/>
          </p:cNvSpPr>
          <p:nvPr>
            <p:ph type="subTitle" idx="1"/>
          </p:nvPr>
        </p:nvSpPr>
        <p:spPr>
          <a:xfrm>
            <a:off x="228600" y="4217214"/>
            <a:ext cx="8599715" cy="1290955"/>
          </a:xfrm>
        </p:spPr>
        <p:txBody>
          <a:bodyPr>
            <a:noAutofit/>
          </a:bodyPr>
          <a:lstStyle/>
          <a:p>
            <a:r>
              <a:rPr lang="en-US" altLang="ja-JP" sz="2000" b="1" u="sng" dirty="0">
                <a:solidFill>
                  <a:schemeClr val="tx1">
                    <a:lumMod val="65000"/>
                    <a:lumOff val="35000"/>
                  </a:schemeClr>
                </a:solidFill>
              </a:rPr>
              <a:t>M. Kimura (Hokkaido</a:t>
            </a:r>
            <a:r>
              <a:rPr lang="ja-JP" altLang="en-US" sz="2000" b="1" u="sng" dirty="0">
                <a:solidFill>
                  <a:schemeClr val="tx1">
                    <a:lumMod val="65000"/>
                    <a:lumOff val="35000"/>
                  </a:schemeClr>
                </a:solidFill>
              </a:rPr>
              <a:t> </a:t>
            </a:r>
            <a:r>
              <a:rPr lang="en-US" altLang="ja-JP" sz="2000" b="1" u="sng" dirty="0">
                <a:solidFill>
                  <a:schemeClr val="tx1">
                    <a:lumMod val="65000"/>
                    <a:lumOff val="35000"/>
                  </a:schemeClr>
                </a:solidFill>
              </a:rPr>
              <a:t>Univ.)</a:t>
            </a:r>
          </a:p>
          <a:p>
            <a:r>
              <a:rPr lang="en-US" altLang="ja-JP" sz="2000" b="1" dirty="0">
                <a:solidFill>
                  <a:schemeClr val="tx1">
                    <a:lumMod val="65000"/>
                    <a:lumOff val="35000"/>
                  </a:schemeClr>
                </a:solidFill>
              </a:rPr>
              <a:t>Y. Taniguchi</a:t>
            </a:r>
            <a:r>
              <a:rPr lang="ja-JP" altLang="en-US" sz="2000" b="1" dirty="0">
                <a:solidFill>
                  <a:schemeClr val="tx1">
                    <a:lumMod val="65000"/>
                    <a:lumOff val="35000"/>
                  </a:schemeClr>
                </a:solidFill>
              </a:rPr>
              <a:t> </a:t>
            </a:r>
            <a:r>
              <a:rPr lang="en-US" altLang="ja-JP" sz="2000" b="1" dirty="0">
                <a:solidFill>
                  <a:schemeClr val="tx1">
                    <a:lumMod val="65000"/>
                    <a:lumOff val="35000"/>
                  </a:schemeClr>
                </a:solidFill>
              </a:rPr>
              <a:t>(RIKEN), Y. </a:t>
            </a:r>
            <a:r>
              <a:rPr lang="en-US" altLang="ja-JP" sz="2000" b="1" dirty="0" err="1" smtClean="0">
                <a:solidFill>
                  <a:schemeClr val="tx1">
                    <a:lumMod val="65000"/>
                    <a:lumOff val="35000"/>
                  </a:schemeClr>
                </a:solidFill>
              </a:rPr>
              <a:t>Kanada-En’yo</a:t>
            </a:r>
            <a:r>
              <a:rPr lang="en-US" altLang="ja-JP" sz="2000" b="1" dirty="0" smtClean="0">
                <a:solidFill>
                  <a:schemeClr val="tx1">
                    <a:lumMod val="65000"/>
                    <a:lumOff val="35000"/>
                  </a:schemeClr>
                </a:solidFill>
              </a:rPr>
              <a:t>(Kyoto UNIV.)</a:t>
            </a:r>
            <a:endParaRPr lang="en-US" altLang="ja-JP" sz="2000" b="1" dirty="0">
              <a:solidFill>
                <a:schemeClr val="tx1">
                  <a:lumMod val="65000"/>
                  <a:lumOff val="35000"/>
                </a:schemeClr>
              </a:solidFill>
            </a:endParaRPr>
          </a:p>
          <a:p>
            <a:r>
              <a:rPr lang="en-US" altLang="ja-JP" sz="2000" b="1" dirty="0">
                <a:solidFill>
                  <a:schemeClr val="tx1">
                    <a:lumMod val="65000"/>
                    <a:lumOff val="35000"/>
                  </a:schemeClr>
                </a:solidFill>
              </a:rPr>
              <a:t>H. </a:t>
            </a:r>
            <a:r>
              <a:rPr lang="en-US" altLang="ja-JP" sz="2000" b="1" dirty="0" err="1">
                <a:solidFill>
                  <a:schemeClr val="tx1">
                    <a:lumMod val="65000"/>
                    <a:lumOff val="35000"/>
                  </a:schemeClr>
                </a:solidFill>
              </a:rPr>
              <a:t>Horiuchi</a:t>
            </a:r>
            <a:r>
              <a:rPr lang="ja-JP" altLang="en-US" sz="2000" b="1" dirty="0">
                <a:solidFill>
                  <a:schemeClr val="tx1">
                    <a:lumMod val="65000"/>
                    <a:lumOff val="35000"/>
                  </a:schemeClr>
                </a:solidFill>
              </a:rPr>
              <a:t> </a:t>
            </a:r>
            <a:r>
              <a:rPr lang="en-US" altLang="ja-JP" sz="2000" b="1" dirty="0">
                <a:solidFill>
                  <a:schemeClr val="tx1">
                    <a:lumMod val="65000"/>
                    <a:lumOff val="35000"/>
                  </a:schemeClr>
                </a:solidFill>
              </a:rPr>
              <a:t>(RCNP), K. Ikeda(RIKEN)</a:t>
            </a:r>
          </a:p>
          <a:p>
            <a:endParaRPr kumimoji="1" lang="ja-JP" altLang="en-US" sz="2000" b="1" dirty="0">
              <a:solidFill>
                <a:schemeClr val="tx1">
                  <a:lumMod val="65000"/>
                  <a:lumOff val="35000"/>
                </a:schemeClr>
              </a:solidFill>
            </a:endParaRPr>
          </a:p>
        </p:txBody>
      </p:sp>
    </p:spTree>
    <p:extLst>
      <p:ext uri="{BB962C8B-B14F-4D97-AF65-F5344CB8AC3E}">
        <p14:creationId xmlns:p14="http://schemas.microsoft.com/office/powerpoint/2010/main" val="28858955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6024" y="12978"/>
            <a:ext cx="8604448" cy="653752"/>
          </a:xfrm>
        </p:spPr>
        <p:txBody>
          <a:bodyPr/>
          <a:lstStyle/>
          <a:p>
            <a:r>
              <a:rPr lang="en-US" altLang="ja-JP" sz="2400" dirty="0" smtClean="0"/>
              <a:t>Enhancement of </a:t>
            </a:r>
            <a:r>
              <a:rPr lang="en-US" altLang="ja-JP" sz="2400" dirty="0" err="1" smtClean="0"/>
              <a:t>Quadrupole</a:t>
            </a:r>
            <a:r>
              <a:rPr lang="en-US" altLang="ja-JP" sz="2400" dirty="0" smtClean="0"/>
              <a:t> Correlation </a:t>
            </a:r>
            <a:r>
              <a:rPr lang="ja-JP" altLang="en-US" sz="2400" dirty="0" smtClean="0"/>
              <a:t>⇒ </a:t>
            </a:r>
            <a:r>
              <a:rPr lang="en-US" altLang="ja-JP" sz="2400" dirty="0" smtClean="0"/>
              <a:t>Shape coexistence</a:t>
            </a:r>
            <a:endParaRPr kumimoji="1" lang="ja-JP" altLang="en-US" sz="2400" dirty="0"/>
          </a:p>
        </p:txBody>
      </p:sp>
      <p:pic>
        <p:nvPicPr>
          <p:cNvPr id="4" name="コンテンツ プレースホルダ 3" descr="名称未設定-1.png"/>
          <p:cNvPicPr>
            <a:picLocks noGrp="1" noChangeAspect="1"/>
          </p:cNvPicPr>
          <p:nvPr>
            <p:ph idx="1"/>
          </p:nvPr>
        </p:nvPicPr>
        <p:blipFill>
          <a:blip r:embed="rId2" cstate="print"/>
          <a:stretch>
            <a:fillRect/>
          </a:stretch>
        </p:blipFill>
        <p:spPr>
          <a:xfrm>
            <a:off x="629138" y="2314828"/>
            <a:ext cx="7776989" cy="2865014"/>
          </a:xfrm>
        </p:spPr>
      </p:pic>
      <p:sp>
        <p:nvSpPr>
          <p:cNvPr id="6" name="テキスト ボックス 5"/>
          <p:cNvSpPr txBox="1"/>
          <p:nvPr/>
        </p:nvSpPr>
        <p:spPr>
          <a:xfrm>
            <a:off x="1249843" y="2875586"/>
            <a:ext cx="780983" cy="369332"/>
          </a:xfrm>
          <a:prstGeom prst="rect">
            <a:avLst/>
          </a:prstGeom>
          <a:solidFill>
            <a:schemeClr val="bg1"/>
          </a:solidFill>
          <a:ln>
            <a:solidFill>
              <a:schemeClr val="bg1"/>
            </a:solidFill>
          </a:ln>
        </p:spPr>
        <p:txBody>
          <a:bodyPr wrap="none" rtlCol="0">
            <a:spAutoFit/>
          </a:bodyPr>
          <a:lstStyle/>
          <a:p>
            <a:r>
              <a:rPr lang="en-US" altLang="ja-JP" dirty="0" smtClean="0">
                <a:latin typeface="Times New Roman" pitchFamily="18" charset="0"/>
                <a:cs typeface="Times New Roman" pitchFamily="18" charset="0"/>
              </a:rPr>
              <a:t>s</a:t>
            </a:r>
            <a:r>
              <a:rPr kumimoji="1" lang="en-US" altLang="ja-JP" dirty="0" smtClean="0">
                <a:latin typeface="Times New Roman" pitchFamily="18" charset="0"/>
                <a:cs typeface="Times New Roman" pitchFamily="18" charset="0"/>
              </a:rPr>
              <a:t>table </a:t>
            </a:r>
            <a:endParaRPr kumimoji="1" lang="ja-JP" altLang="en-US" dirty="0">
              <a:latin typeface="Times New Roman" pitchFamily="18" charset="0"/>
              <a:cs typeface="Times New Roman" pitchFamily="18" charset="0"/>
            </a:endParaRPr>
          </a:p>
        </p:txBody>
      </p:sp>
      <p:sp>
        <p:nvSpPr>
          <p:cNvPr id="7" name="テキスト ボックス 6"/>
          <p:cNvSpPr txBox="1"/>
          <p:nvPr/>
        </p:nvSpPr>
        <p:spPr>
          <a:xfrm>
            <a:off x="3289731" y="2875586"/>
            <a:ext cx="1011815" cy="369332"/>
          </a:xfrm>
          <a:prstGeom prst="rect">
            <a:avLst/>
          </a:prstGeom>
          <a:solidFill>
            <a:schemeClr val="bg1"/>
          </a:solidFill>
          <a:ln>
            <a:solidFill>
              <a:schemeClr val="bg1"/>
            </a:solidFill>
          </a:ln>
        </p:spPr>
        <p:txBody>
          <a:bodyPr wrap="none" rtlCol="0">
            <a:spAutoFit/>
          </a:bodyPr>
          <a:lstStyle/>
          <a:p>
            <a:r>
              <a:rPr kumimoji="1" lang="en-US" altLang="ja-JP" dirty="0" smtClean="0">
                <a:latin typeface="Times New Roman" pitchFamily="18" charset="0"/>
                <a:cs typeface="Times New Roman" pitchFamily="18" charset="0"/>
              </a:rPr>
              <a:t>unstable </a:t>
            </a:r>
            <a:endParaRPr kumimoji="1" lang="ja-JP" altLang="en-US"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8" name="コンテンツ プレースホルダー 2"/>
              <p:cNvSpPr txBox="1">
                <a:spLocks/>
              </p:cNvSpPr>
              <p:nvPr/>
            </p:nvSpPr>
            <p:spPr>
              <a:xfrm>
                <a:off x="216024" y="822176"/>
                <a:ext cx="8669385" cy="1413624"/>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a:buFont typeface="Wingdings" panose="05000000000000000000" pitchFamily="2" charset="2"/>
                  <a:buChar char="p"/>
                </a:pPr>
                <a:r>
                  <a:rPr lang="en-US" altLang="ja-JP" dirty="0" smtClean="0">
                    <a:latin typeface="Times New Roman" panose="02020603050405020304" pitchFamily="18" charset="0"/>
                    <a:cs typeface="Times New Roman" panose="02020603050405020304" pitchFamily="18" charset="0"/>
                  </a:rPr>
                  <a:t> Reduction of N=28 shell gap in the vicinity of </a:t>
                </a:r>
                <a:r>
                  <a:rPr lang="en-US" altLang="ja-JP" baseline="30000" dirty="0" smtClean="0">
                    <a:latin typeface="Times New Roman" panose="02020603050405020304" pitchFamily="18" charset="0"/>
                    <a:cs typeface="Times New Roman" panose="02020603050405020304" pitchFamily="18" charset="0"/>
                  </a:rPr>
                  <a:t>44</a:t>
                </a:r>
                <a:r>
                  <a:rPr lang="en-US" altLang="ja-JP" dirty="0" smtClean="0">
                    <a:latin typeface="Times New Roman" panose="02020603050405020304" pitchFamily="18" charset="0"/>
                    <a:cs typeface="Times New Roman" panose="02020603050405020304" pitchFamily="18" charset="0"/>
                  </a:rPr>
                  <a:t>S leads to strong </a:t>
                </a:r>
                <a14:m>
                  <m:oMath xmlns:m="http://schemas.openxmlformats.org/officeDocument/2006/math">
                    <m:r>
                      <a:rPr lang="en-US" altLang="ja-JP" i="1" smtClean="0">
                        <a:latin typeface="Cambria Math" panose="02040503050406030204" pitchFamily="18" charset="0"/>
                        <a:cs typeface="Times New Roman" panose="02020603050405020304" pitchFamily="18" charset="0"/>
                      </a:rPr>
                      <m:t>𝑄</m:t>
                    </m:r>
                    <m:r>
                      <a:rPr lang="en-US" altLang="ja-JP" i="1" smtClean="0">
                        <a:latin typeface="Cambria Math" panose="02040503050406030204" pitchFamily="18" charset="0"/>
                        <a:cs typeface="Times New Roman" panose="02020603050405020304" pitchFamily="18" charset="0"/>
                      </a:rPr>
                      <m:t>⋅</m:t>
                    </m:r>
                    <m:r>
                      <a:rPr lang="en-US" altLang="ja-JP" i="1" smtClean="0">
                        <a:latin typeface="Cambria Math" panose="02040503050406030204" pitchFamily="18" charset="0"/>
                        <a:cs typeface="Times New Roman" panose="02020603050405020304" pitchFamily="18" charset="0"/>
                      </a:rPr>
                      <m:t>𝑄</m:t>
                    </m:r>
                  </m:oMath>
                </a14:m>
                <a:r>
                  <a:rPr lang="ja-JP" altLang="en-US" dirty="0" smtClean="0">
                    <a:latin typeface="Times New Roman" panose="02020603050405020304" pitchFamily="18" charset="0"/>
                    <a:cs typeface="Times New Roman" panose="02020603050405020304" pitchFamily="18" charset="0"/>
                  </a:rPr>
                  <a:t> </a:t>
                </a:r>
                <a:r>
                  <a:rPr lang="en-US" altLang="ja-JP" dirty="0" smtClean="0">
                    <a:latin typeface="Times New Roman" panose="02020603050405020304" pitchFamily="18" charset="0"/>
                    <a:cs typeface="Times New Roman" panose="02020603050405020304" pitchFamily="18" charset="0"/>
                  </a:rPr>
                  <a:t>correlation between protons and neutrons</a:t>
                </a:r>
                <a:endParaRPr lang="ja-JP" alt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p"/>
                </a:pPr>
                <a:r>
                  <a:rPr lang="en-US" altLang="ja-JP" dirty="0" smtClean="0">
                    <a:latin typeface="Times New Roman" panose="02020603050405020304" pitchFamily="18" charset="0"/>
                    <a:cs typeface="Times New Roman" panose="02020603050405020304" pitchFamily="18" charset="0"/>
                  </a:rPr>
                  <a:t> It generates various deformed states and they coexist at small excitation energy</a:t>
                </a:r>
                <a:br>
                  <a:rPr lang="en-US" altLang="ja-JP" dirty="0" smtClean="0">
                    <a:latin typeface="Times New Roman" panose="02020603050405020304" pitchFamily="18" charset="0"/>
                    <a:cs typeface="Times New Roman" panose="02020603050405020304" pitchFamily="18" charset="0"/>
                  </a:rPr>
                </a:br>
                <a:r>
                  <a:rPr lang="ja-JP" altLang="en-US" dirty="0" smtClean="0">
                    <a:latin typeface="Times New Roman" panose="02020603050405020304" pitchFamily="18" charset="0"/>
                    <a:cs typeface="Times New Roman" panose="02020603050405020304" pitchFamily="18" charset="0"/>
                  </a:rPr>
                  <a:t>⇒ </a:t>
                </a:r>
                <a:r>
                  <a:rPr lang="en-US" altLang="ja-JP" dirty="0" smtClean="0">
                    <a:latin typeface="Times New Roman" panose="02020603050405020304" pitchFamily="18" charset="0"/>
                    <a:cs typeface="Times New Roman" panose="02020603050405020304" pitchFamily="18" charset="0"/>
                  </a:rPr>
                  <a:t>“</a:t>
                </a:r>
                <a:r>
                  <a:rPr lang="en-US" altLang="ja-JP" b="1" dirty="0" smtClean="0">
                    <a:solidFill>
                      <a:srgbClr val="C00000"/>
                    </a:solidFill>
                    <a:latin typeface="Times New Roman" panose="02020603050405020304" pitchFamily="18" charset="0"/>
                    <a:cs typeface="Times New Roman" panose="02020603050405020304" pitchFamily="18" charset="0"/>
                  </a:rPr>
                  <a:t>Shape Coexistence</a:t>
                </a:r>
                <a:r>
                  <a:rPr lang="en-US" altLang="ja-JP" dirty="0" smtClean="0">
                    <a:latin typeface="Times New Roman" panose="02020603050405020304" pitchFamily="18" charset="0"/>
                    <a:cs typeface="Times New Roman" panose="02020603050405020304" pitchFamily="18" charset="0"/>
                  </a:rPr>
                  <a:t>”</a:t>
                </a:r>
              </a:p>
            </p:txBody>
          </p:sp>
        </mc:Choice>
        <mc:Fallback xmlns="">
          <p:sp>
            <p:nvSpPr>
              <p:cNvPr id="8" name="コンテンツ プレースホルダー 2"/>
              <p:cNvSpPr txBox="1">
                <a:spLocks noRot="1" noChangeAspect="1" noMove="1" noResize="1" noEditPoints="1" noAdjustHandles="1" noChangeArrowheads="1" noChangeShapeType="1" noTextEdit="1"/>
              </p:cNvSpPr>
              <p:nvPr/>
            </p:nvSpPr>
            <p:spPr>
              <a:xfrm>
                <a:off x="216024" y="822176"/>
                <a:ext cx="8669385" cy="1413624"/>
              </a:xfrm>
              <a:prstGeom prst="rect">
                <a:avLst/>
              </a:prstGeom>
              <a:blipFill rotWithShape="0">
                <a:blip r:embed="rId3"/>
                <a:stretch>
                  <a:fillRect l="-1687" t="-4741" r="-2249" b="-4741"/>
                </a:stretch>
              </a:blipFill>
            </p:spPr>
            <p:txBody>
              <a:bodyPr/>
              <a:lstStyle/>
              <a:p>
                <a:r>
                  <a:rPr lang="ja-JP" altLang="en-US">
                    <a:noFill/>
                  </a:rPr>
                  <a:t> </a:t>
                </a:r>
              </a:p>
            </p:txBody>
          </p:sp>
        </mc:Fallback>
      </mc:AlternateContent>
      <p:sp>
        <p:nvSpPr>
          <p:cNvPr id="9" name="コンテンツ プレースホルダー 2"/>
          <p:cNvSpPr txBox="1">
            <a:spLocks/>
          </p:cNvSpPr>
          <p:nvPr/>
        </p:nvSpPr>
        <p:spPr>
          <a:xfrm>
            <a:off x="180695" y="5258192"/>
            <a:ext cx="8669385" cy="108163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indent="0">
              <a:buNone/>
            </a:pPr>
            <a:r>
              <a:rPr lang="en-US" altLang="ja-JP" dirty="0" smtClean="0">
                <a:latin typeface="+mj-lt"/>
                <a:cs typeface="Times New Roman" pitchFamily="18" charset="0"/>
              </a:rPr>
              <a:t>“</a:t>
            </a:r>
            <a:r>
              <a:rPr lang="en-US" altLang="ja-JP" dirty="0">
                <a:latin typeface="+mj-lt"/>
                <a:cs typeface="Times New Roman" pitchFamily="18" charset="0"/>
              </a:rPr>
              <a:t>Triple configuration coexistence in </a:t>
            </a:r>
            <a:r>
              <a:rPr lang="en-US" altLang="ja-JP" baseline="30000" dirty="0">
                <a:latin typeface="+mj-lt"/>
                <a:cs typeface="Times New Roman" pitchFamily="18" charset="0"/>
              </a:rPr>
              <a:t>44</a:t>
            </a:r>
            <a:r>
              <a:rPr lang="en-US" altLang="ja-JP" dirty="0">
                <a:latin typeface="+mj-lt"/>
                <a:cs typeface="Times New Roman" pitchFamily="18" charset="0"/>
              </a:rPr>
              <a:t>S”,  </a:t>
            </a:r>
            <a:r>
              <a:rPr lang="en-US" altLang="ja-JP" sz="1700" i="1" dirty="0">
                <a:latin typeface="+mj-lt"/>
                <a:cs typeface="Times New Roman" pitchFamily="18" charset="0"/>
              </a:rPr>
              <a:t>D. Santiago-Gonzales, PRC83, 061305(R) (2011</a:t>
            </a:r>
            <a:r>
              <a:rPr lang="en-US" altLang="ja-JP" sz="1700" i="1" dirty="0" smtClean="0">
                <a:latin typeface="+mj-lt"/>
                <a:cs typeface="Times New Roman" pitchFamily="18" charset="0"/>
              </a:rPr>
              <a:t>).</a:t>
            </a:r>
          </a:p>
          <a:p>
            <a:pPr marL="0" indent="0" fontAlgn="base">
              <a:spcBef>
                <a:spcPct val="20000"/>
              </a:spcBef>
              <a:spcAft>
                <a:spcPct val="0"/>
              </a:spcAft>
              <a:buClr>
                <a:srgbClr val="006600"/>
              </a:buClr>
              <a:buSzPct val="80000"/>
              <a:buNone/>
            </a:pPr>
            <a:r>
              <a:rPr lang="en-US" altLang="ja-JP" dirty="0" smtClean="0">
                <a:latin typeface="+mj-lt"/>
                <a:cs typeface="Times New Roman" pitchFamily="18" charset="0"/>
              </a:rPr>
              <a:t>“Shape transitions in exotic Si and S isotopes and tensor-driven </a:t>
            </a:r>
            <a:r>
              <a:rPr lang="en-US" altLang="ja-JP" dirty="0" err="1" smtClean="0">
                <a:latin typeface="+mj-lt"/>
                <a:cs typeface="Times New Roman" pitchFamily="18" charset="0"/>
              </a:rPr>
              <a:t>Jahn</a:t>
            </a:r>
            <a:r>
              <a:rPr lang="en-US" altLang="ja-JP" dirty="0" smtClean="0">
                <a:latin typeface="+mj-lt"/>
                <a:cs typeface="Times New Roman" pitchFamily="18" charset="0"/>
              </a:rPr>
              <a:t>-Teller effect“</a:t>
            </a:r>
            <a:r>
              <a:rPr lang="en-US" altLang="ja-JP" i="1" dirty="0" smtClean="0">
                <a:latin typeface="+mj-lt"/>
                <a:cs typeface="Times New Roman" pitchFamily="18" charset="0"/>
              </a:rPr>
              <a:t>, </a:t>
            </a:r>
          </a:p>
          <a:p>
            <a:pPr marL="0" indent="0" fontAlgn="base">
              <a:spcBef>
                <a:spcPct val="20000"/>
              </a:spcBef>
              <a:spcAft>
                <a:spcPct val="0"/>
              </a:spcAft>
              <a:buClr>
                <a:srgbClr val="006600"/>
              </a:buClr>
              <a:buSzPct val="80000"/>
              <a:buNone/>
            </a:pPr>
            <a:r>
              <a:rPr lang="en-US" altLang="ja-JP" sz="1800" i="1" dirty="0">
                <a:latin typeface="+mj-lt"/>
                <a:cs typeface="Times New Roman" pitchFamily="18" charset="0"/>
              </a:rPr>
              <a:t> </a:t>
            </a:r>
            <a:r>
              <a:rPr lang="en-US" altLang="ja-JP" sz="1800" i="1" dirty="0" smtClean="0">
                <a:latin typeface="+mj-lt"/>
                <a:cs typeface="Times New Roman" pitchFamily="18" charset="0"/>
              </a:rPr>
              <a:t>     </a:t>
            </a:r>
            <a:r>
              <a:rPr lang="en-US" altLang="ja-JP" sz="1800" i="1" dirty="0" err="1" smtClean="0">
                <a:latin typeface="+mj-lt"/>
                <a:cs typeface="Times New Roman" pitchFamily="18" charset="0"/>
              </a:rPr>
              <a:t>T.Utsuno</a:t>
            </a:r>
            <a:r>
              <a:rPr lang="en-US" altLang="ja-JP" sz="1800" i="1" dirty="0">
                <a:latin typeface="+mj-lt"/>
                <a:cs typeface="Times New Roman" pitchFamily="18" charset="0"/>
              </a:rPr>
              <a:t>, et. al., PRC86, 051301(2012</a:t>
            </a:r>
            <a:r>
              <a:rPr lang="en-US" altLang="ja-JP" sz="1800" i="1" dirty="0" smtClean="0">
                <a:latin typeface="+mj-lt"/>
                <a:cs typeface="Times New Roman" pitchFamily="18" charset="0"/>
              </a:rPr>
              <a:t>).</a:t>
            </a:r>
            <a:endParaRPr lang="en-US" altLang="ja-JP" sz="1800" i="1" dirty="0">
              <a:latin typeface="+mj-lt"/>
              <a:cs typeface="Times New Roman" pitchFamily="18" charset="0"/>
            </a:endParaRPr>
          </a:p>
        </p:txBody>
      </p:sp>
    </p:spTree>
    <p:extLst>
      <p:ext uri="{BB962C8B-B14F-4D97-AF65-F5344CB8AC3E}">
        <p14:creationId xmlns:p14="http://schemas.microsoft.com/office/powerpoint/2010/main" val="39766959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コンテンツ プレースホルダ 11"/>
          <p:cNvSpPr>
            <a:spLocks noGrp="1"/>
          </p:cNvSpPr>
          <p:nvPr>
            <p:ph idx="1"/>
          </p:nvPr>
        </p:nvSpPr>
        <p:spPr>
          <a:xfrm>
            <a:off x="179388" y="5661248"/>
            <a:ext cx="8785225" cy="648072"/>
          </a:xfrm>
        </p:spPr>
        <p:txBody>
          <a:bodyPr>
            <a:normAutofit fontScale="85000" lnSpcReduction="20000"/>
          </a:bodyPr>
          <a:lstStyle/>
          <a:p>
            <a:pPr>
              <a:buClr>
                <a:srgbClr val="1CADE4"/>
              </a:buClr>
              <a:buFont typeface="Wingdings" panose="05000000000000000000" pitchFamily="2" charset="2"/>
              <a:buChar char="p"/>
            </a:pPr>
            <a:r>
              <a:rPr lang="en-US" altLang="ja-JP" sz="2000" dirty="0" smtClean="0"/>
              <a:t> Triple Shape Coexistence (</a:t>
            </a:r>
            <a:r>
              <a:rPr lang="en-US" altLang="ja-JP" sz="2000" dirty="0" err="1" smtClean="0"/>
              <a:t>prolate</a:t>
            </a:r>
            <a:r>
              <a:rPr lang="en-US" altLang="ja-JP" dirty="0" smtClean="0"/>
              <a:t>, oblate and </a:t>
            </a:r>
            <a:r>
              <a:rPr lang="en-US" altLang="ja-JP" dirty="0" err="1" smtClean="0"/>
              <a:t>triaxial</a:t>
            </a:r>
            <a:r>
              <a:rPr lang="en-US" altLang="ja-JP" dirty="0" smtClean="0"/>
              <a:t>)</a:t>
            </a:r>
            <a:endParaRPr lang="en-US" altLang="ja-JP" sz="2000" dirty="0" smtClean="0"/>
          </a:p>
          <a:p>
            <a:pPr>
              <a:buClr>
                <a:srgbClr val="1CADE4"/>
              </a:buClr>
              <a:buFont typeface="Wingdings" panose="05000000000000000000" pitchFamily="2" charset="2"/>
              <a:buChar char="p"/>
            </a:pPr>
            <a:r>
              <a:rPr lang="en-US" altLang="ja-JP" sz="2000" dirty="0" smtClean="0"/>
              <a:t> Need </a:t>
            </a:r>
            <a:r>
              <a:rPr lang="en-US" altLang="ja-JP" sz="2000" dirty="0" err="1" smtClean="0"/>
              <a:t>triaxial</a:t>
            </a:r>
            <a:r>
              <a:rPr lang="en-US" altLang="ja-JP" sz="2000" dirty="0" smtClean="0"/>
              <a:t> calculation to reproduce observation</a:t>
            </a:r>
          </a:p>
        </p:txBody>
      </p:sp>
      <p:sp>
        <p:nvSpPr>
          <p:cNvPr id="2" name="タイトル 1"/>
          <p:cNvSpPr>
            <a:spLocks noGrp="1"/>
          </p:cNvSpPr>
          <p:nvPr>
            <p:ph type="title"/>
          </p:nvPr>
        </p:nvSpPr>
        <p:spPr/>
        <p:txBody>
          <a:bodyPr/>
          <a:lstStyle/>
          <a:p>
            <a:r>
              <a:rPr kumimoji="1" lang="en-US" altLang="ja-JP" dirty="0" smtClean="0"/>
              <a:t>Result: Spectrum of </a:t>
            </a:r>
            <a:r>
              <a:rPr kumimoji="1" lang="en-US" altLang="ja-JP" baseline="30000" dirty="0" smtClean="0"/>
              <a:t>43</a:t>
            </a:r>
            <a:r>
              <a:rPr kumimoji="1" lang="en-US" altLang="ja-JP" dirty="0" smtClean="0"/>
              <a:t>S</a:t>
            </a:r>
            <a:endParaRPr kumimoji="1" lang="ja-JP" altLang="en-US" dirty="0"/>
          </a:p>
        </p:txBody>
      </p:sp>
      <p:pic>
        <p:nvPicPr>
          <p:cNvPr id="13" name="コンテンツ プレースホルダ 10" descr="level.png"/>
          <p:cNvPicPr>
            <a:picLocks noChangeAspect="1"/>
          </p:cNvPicPr>
          <p:nvPr/>
        </p:nvPicPr>
        <p:blipFill>
          <a:blip r:embed="rId2" cstate="print"/>
          <a:stretch>
            <a:fillRect/>
          </a:stretch>
        </p:blipFill>
        <p:spPr bwMode="auto">
          <a:xfrm>
            <a:off x="611771" y="1245519"/>
            <a:ext cx="7848872" cy="4320821"/>
          </a:xfrm>
          <a:prstGeom prst="rect">
            <a:avLst/>
          </a:prstGeom>
          <a:noFill/>
          <a:ln w="9525">
            <a:noFill/>
            <a:miter lim="800000"/>
            <a:headEnd/>
            <a:tailEnd/>
          </a:ln>
          <a:effectLst/>
        </p:spPr>
      </p:pic>
      <p:sp>
        <p:nvSpPr>
          <p:cNvPr id="4" name="テキスト ボックス 3"/>
          <p:cNvSpPr txBox="1"/>
          <p:nvPr/>
        </p:nvSpPr>
        <p:spPr>
          <a:xfrm>
            <a:off x="179388" y="848992"/>
            <a:ext cx="3798860" cy="369332"/>
          </a:xfrm>
          <a:prstGeom prst="rect">
            <a:avLst/>
          </a:prstGeom>
          <a:noFill/>
        </p:spPr>
        <p:txBody>
          <a:bodyPr wrap="none" rtlCol="0">
            <a:spAutoFit/>
          </a:bodyPr>
          <a:lstStyle/>
          <a:p>
            <a:r>
              <a:rPr kumimoji="1" lang="en-US" altLang="ja-JP" dirty="0" smtClean="0">
                <a:latin typeface="Times New Roman" panose="02020603050405020304" pitchFamily="18" charset="0"/>
                <a:cs typeface="Times New Roman" panose="02020603050405020304" pitchFamily="18" charset="0"/>
              </a:rPr>
              <a:t>M.K. et.al., </a:t>
            </a:r>
            <a:r>
              <a:rPr lang="en-US" altLang="ja-JP" dirty="0" smtClean="0">
                <a:latin typeface="Times New Roman" panose="02020603050405020304" pitchFamily="18" charset="0"/>
                <a:cs typeface="Times New Roman" panose="02020603050405020304" pitchFamily="18" charset="0"/>
              </a:rPr>
              <a:t>PRC </a:t>
            </a:r>
            <a:r>
              <a:rPr lang="en-US" altLang="ja-JP" dirty="0">
                <a:latin typeface="Times New Roman" panose="02020603050405020304" pitchFamily="18" charset="0"/>
                <a:cs typeface="Times New Roman" panose="02020603050405020304" pitchFamily="18" charset="0"/>
              </a:rPr>
              <a:t>87, </a:t>
            </a:r>
            <a:r>
              <a:rPr lang="en-US" altLang="ja-JP" dirty="0" smtClean="0">
                <a:latin typeface="Times New Roman" panose="02020603050405020304" pitchFamily="18" charset="0"/>
                <a:cs typeface="Times New Roman" panose="02020603050405020304" pitchFamily="18" charset="0"/>
              </a:rPr>
              <a:t>011301(R) </a:t>
            </a:r>
            <a:r>
              <a:rPr lang="en-US" altLang="ja-JP" dirty="0">
                <a:latin typeface="Times New Roman" panose="02020603050405020304" pitchFamily="18" charset="0"/>
                <a:cs typeface="Times New Roman" panose="02020603050405020304" pitchFamily="18" charset="0"/>
              </a:rPr>
              <a:t>(2013)</a:t>
            </a:r>
            <a:endParaRPr kumimoji="1" lang="ja-JP" altLang="en-US" dirty="0">
              <a:latin typeface="Times New Roman" panose="02020603050405020304" pitchFamily="18" charset="0"/>
              <a:cs typeface="Times New Roman" panose="02020603050405020304" pitchFamily="18" charset="0"/>
            </a:endParaRPr>
          </a:p>
        </p:txBody>
      </p:sp>
      <p:grpSp>
        <p:nvGrpSpPr>
          <p:cNvPr id="6" name="グループ化 5"/>
          <p:cNvGrpSpPr/>
          <p:nvPr/>
        </p:nvGrpSpPr>
        <p:grpSpPr>
          <a:xfrm>
            <a:off x="4911935" y="980728"/>
            <a:ext cx="4054420" cy="5354801"/>
            <a:chOff x="4911935" y="980728"/>
            <a:chExt cx="4054420" cy="5354801"/>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1935" y="980728"/>
              <a:ext cx="4054420" cy="5354801"/>
            </a:xfrm>
            <a:prstGeom prst="rect">
              <a:avLst/>
            </a:prstGeom>
            <a:ln>
              <a:solidFill>
                <a:schemeClr val="tx1"/>
              </a:solidFill>
            </a:ln>
          </p:spPr>
        </p:pic>
        <p:sp>
          <p:nvSpPr>
            <p:cNvPr id="5" name="正方形/長方形 4"/>
            <p:cNvSpPr/>
            <p:nvPr/>
          </p:nvSpPr>
          <p:spPr>
            <a:xfrm>
              <a:off x="7513349" y="4943475"/>
              <a:ext cx="1451264" cy="4026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61540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47328" y="3851467"/>
            <a:ext cx="3932858" cy="426771"/>
          </a:xfrm>
          <a:prstGeom prst="rect">
            <a:avLst/>
          </a:prstGeom>
          <a:noFill/>
          <a:ln w="9525">
            <a:noFill/>
            <a:miter lim="800000"/>
            <a:headEnd/>
            <a:tailEnd/>
          </a:ln>
        </p:spPr>
      </p:pic>
      <p:sp>
        <p:nvSpPr>
          <p:cNvPr id="23" name="コンテンツ プレースホルダ 22"/>
          <p:cNvSpPr>
            <a:spLocks noGrp="1"/>
          </p:cNvSpPr>
          <p:nvPr>
            <p:ph idx="1"/>
          </p:nvPr>
        </p:nvSpPr>
        <p:spPr>
          <a:xfrm>
            <a:off x="179512" y="656878"/>
            <a:ext cx="8785225" cy="5400600"/>
          </a:xfrm>
        </p:spPr>
        <p:txBody>
          <a:bodyPr/>
          <a:lstStyle/>
          <a:p>
            <a:pPr lvl="0"/>
            <a:r>
              <a:rPr lang="en-US" altLang="ja-JP" sz="2000" b="1" dirty="0" err="1" smtClean="0">
                <a:solidFill>
                  <a:srgbClr val="C00000"/>
                </a:solidFill>
              </a:rPr>
              <a:t>Prolate</a:t>
            </a:r>
            <a:r>
              <a:rPr lang="en-US" altLang="ja-JP" sz="2000" b="1" dirty="0" smtClean="0">
                <a:solidFill>
                  <a:srgbClr val="C00000"/>
                </a:solidFill>
              </a:rPr>
              <a:t> band (ground band) with K=1/2-</a:t>
            </a:r>
          </a:p>
          <a:p>
            <a:pPr>
              <a:buClr>
                <a:srgbClr val="006600"/>
              </a:buClr>
              <a:buSzPct val="80000"/>
              <a:buFont typeface="Times New Roman" pitchFamily="18" charset="0"/>
              <a:buChar char="►"/>
            </a:pPr>
            <a:r>
              <a:rPr lang="en-US" altLang="ja-JP" sz="1800" dirty="0" smtClean="0">
                <a:latin typeface="Times New Roman" pitchFamily="18" charset="0"/>
                <a:cs typeface="Times New Roman" pitchFamily="18" charset="0"/>
              </a:rPr>
              <a:t>Wave function is localized in the </a:t>
            </a:r>
            <a:r>
              <a:rPr lang="en-US" altLang="ja-JP" sz="1800" dirty="0" err="1" smtClean="0">
                <a:latin typeface="Times New Roman" pitchFamily="18" charset="0"/>
                <a:cs typeface="Times New Roman" pitchFamily="18" charset="0"/>
              </a:rPr>
              <a:t>prolate</a:t>
            </a:r>
            <a:r>
              <a:rPr lang="ja-JP" altLang="en-US" sz="1800" dirty="0" smtClean="0">
                <a:latin typeface="Times New Roman" pitchFamily="18" charset="0"/>
                <a:cs typeface="Times New Roman" pitchFamily="18" charset="0"/>
              </a:rPr>
              <a:t> </a:t>
            </a:r>
            <a:r>
              <a:rPr lang="en-US" altLang="ja-JP" sz="1800" dirty="0" smtClean="0">
                <a:latin typeface="Times New Roman" pitchFamily="18" charset="0"/>
                <a:cs typeface="Times New Roman" pitchFamily="18" charset="0"/>
              </a:rPr>
              <a:t>side</a:t>
            </a:r>
            <a:r>
              <a:rPr lang="ja-JP" altLang="en-US" sz="1800" dirty="0" smtClean="0">
                <a:latin typeface="Times New Roman" pitchFamily="18" charset="0"/>
                <a:cs typeface="Times New Roman" pitchFamily="18" charset="0"/>
              </a:rPr>
              <a:t> </a:t>
            </a:r>
            <a:r>
              <a:rPr lang="en-US" altLang="ja-JP" sz="1800" dirty="0" smtClean="0">
                <a:latin typeface="Times New Roman" pitchFamily="18" charset="0"/>
                <a:cs typeface="Times New Roman" pitchFamily="18" charset="0"/>
              </a:rPr>
              <a:t>(</a:t>
            </a:r>
            <a:r>
              <a:rPr lang="en-US" altLang="ja-JP" sz="1800" dirty="0" smtClean="0">
                <a:latin typeface="Symbol" pitchFamily="18" charset="2"/>
                <a:cs typeface="Times New Roman" pitchFamily="18" charset="0"/>
              </a:rPr>
              <a:t>g</a:t>
            </a:r>
            <a:r>
              <a:rPr lang="en-US" altLang="ja-JP" sz="1800" dirty="0" smtClean="0">
                <a:latin typeface="Times New Roman" pitchFamily="18" charset="0"/>
                <a:cs typeface="Times New Roman" pitchFamily="18" charset="0"/>
              </a:rPr>
              <a:t>=0)</a:t>
            </a:r>
          </a:p>
          <a:p>
            <a:pPr>
              <a:buClr>
                <a:srgbClr val="006600"/>
              </a:buClr>
              <a:buSzPct val="80000"/>
              <a:buFont typeface="Times New Roman" pitchFamily="18" charset="0"/>
              <a:buChar char="►"/>
            </a:pPr>
            <a:r>
              <a:rPr lang="en-US" altLang="ja-JP" sz="1800" dirty="0" smtClean="0">
                <a:latin typeface="Times New Roman" pitchFamily="18" charset="0"/>
                <a:cs typeface="Times New Roman" pitchFamily="18" charset="0"/>
              </a:rPr>
              <a:t>Dominated by the K=1/2</a:t>
            </a:r>
            <a:r>
              <a:rPr lang="en-US" altLang="ja-JP" sz="1800" baseline="30000" dirty="0" smtClean="0">
                <a:latin typeface="Times New Roman" pitchFamily="18" charset="0"/>
                <a:cs typeface="Times New Roman" pitchFamily="18" charset="0"/>
              </a:rPr>
              <a:t>-</a:t>
            </a:r>
            <a:r>
              <a:rPr lang="ja-JP" altLang="en-US" sz="1800" baseline="30000" dirty="0" smtClean="0">
                <a:latin typeface="Times New Roman" pitchFamily="18" charset="0"/>
                <a:cs typeface="Times New Roman" pitchFamily="18" charset="0"/>
              </a:rPr>
              <a:t>　</a:t>
            </a:r>
            <a:r>
              <a:rPr lang="en-US" altLang="ja-JP" sz="1800" dirty="0" smtClean="0">
                <a:latin typeface="Times New Roman" pitchFamily="18" charset="0"/>
                <a:cs typeface="Times New Roman" pitchFamily="18" charset="0"/>
              </a:rPr>
              <a:t>component</a:t>
            </a:r>
          </a:p>
          <a:p>
            <a:pPr>
              <a:buClr>
                <a:srgbClr val="006600"/>
              </a:buClr>
              <a:buSzPct val="80000"/>
            </a:pPr>
            <a:r>
              <a:rPr lang="en-US" altLang="ja-JP" sz="1800" dirty="0" smtClean="0">
                <a:latin typeface="Times New Roman" pitchFamily="18" charset="0"/>
                <a:cs typeface="Times New Roman" pitchFamily="18" charset="0"/>
              </a:rPr>
              <a:t>    </a:t>
            </a:r>
            <a:r>
              <a:rPr lang="ja-JP" altLang="en-US" sz="1800" dirty="0" smtClean="0">
                <a:latin typeface="Times New Roman" pitchFamily="18" charset="0"/>
                <a:cs typeface="Times New Roman" pitchFamily="18" charset="0"/>
              </a:rPr>
              <a:t> </a:t>
            </a:r>
            <a:r>
              <a:rPr lang="en-US" altLang="ja-JP" sz="1800" dirty="0" smtClean="0">
                <a:latin typeface="Times New Roman" pitchFamily="18" charset="0"/>
                <a:cs typeface="Times New Roman" pitchFamily="18" charset="0"/>
              </a:rPr>
              <a:t>(1p1h,  </a:t>
            </a:r>
            <a:r>
              <a:rPr lang="en-US" altLang="ja-JP" sz="1800" i="1" dirty="0" smtClean="0">
                <a:latin typeface="Times New Roman" pitchFamily="18" charset="0"/>
                <a:cs typeface="Times New Roman" pitchFamily="18" charset="0"/>
              </a:rPr>
              <a:t>f</a:t>
            </a:r>
            <a:r>
              <a:rPr lang="en-US" altLang="ja-JP" sz="1800" baseline="-25000" dirty="0" smtClean="0">
                <a:latin typeface="Times New Roman" pitchFamily="18" charset="0"/>
                <a:cs typeface="Times New Roman" pitchFamily="18" charset="0"/>
              </a:rPr>
              <a:t>7/2</a:t>
            </a:r>
            <a:r>
              <a:rPr lang="en-US" altLang="ja-JP" sz="1800" dirty="0" smtClean="0">
                <a:latin typeface="Times New Roman" pitchFamily="18" charset="0"/>
                <a:cs typeface="Times New Roman" pitchFamily="18" charset="0"/>
              </a:rPr>
              <a:t> </a:t>
            </a:r>
            <a:r>
              <a:rPr lang="ja-JP" altLang="en-US" sz="1800" dirty="0" smtClean="0">
                <a:latin typeface="Times New Roman" pitchFamily="18" charset="0"/>
                <a:cs typeface="Times New Roman" pitchFamily="18" charset="0"/>
              </a:rPr>
              <a:t>→ </a:t>
            </a:r>
            <a:r>
              <a:rPr lang="en-US" altLang="ja-JP" sz="1800" i="1" dirty="0" smtClean="0">
                <a:latin typeface="Times New Roman" pitchFamily="18" charset="0"/>
                <a:cs typeface="Times New Roman" pitchFamily="18" charset="0"/>
              </a:rPr>
              <a:t>p</a:t>
            </a:r>
            <a:r>
              <a:rPr lang="en-US" altLang="ja-JP" sz="1800" baseline="-25000" dirty="0" smtClean="0">
                <a:latin typeface="Times New Roman" pitchFamily="18" charset="0"/>
                <a:cs typeface="Times New Roman" pitchFamily="18" charset="0"/>
              </a:rPr>
              <a:t>3/2</a:t>
            </a:r>
            <a:r>
              <a:rPr lang="en-US" altLang="ja-JP" sz="1800" dirty="0" smtClean="0">
                <a:latin typeface="Times New Roman" pitchFamily="18" charset="0"/>
                <a:cs typeface="Times New Roman" pitchFamily="18" charset="0"/>
              </a:rPr>
              <a:t>)</a:t>
            </a:r>
            <a:endParaRPr lang="en-US" altLang="ja-JP" sz="1800" baseline="30000" dirty="0" smtClean="0">
              <a:latin typeface="Times New Roman" pitchFamily="18" charset="0"/>
              <a:cs typeface="Times New Roman" pitchFamily="18" charset="0"/>
            </a:endParaRPr>
          </a:p>
          <a:p>
            <a:pPr>
              <a:buClr>
                <a:srgbClr val="006600"/>
              </a:buClr>
              <a:buSzPct val="80000"/>
              <a:buFont typeface="Times New Roman" pitchFamily="18" charset="0"/>
              <a:buChar char="►"/>
            </a:pPr>
            <a:r>
              <a:rPr lang="en-US" altLang="ja-JP" sz="1800" dirty="0" smtClean="0">
                <a:latin typeface="Times New Roman" pitchFamily="18" charset="0"/>
                <a:cs typeface="Times New Roman" pitchFamily="18" charset="0"/>
              </a:rPr>
              <a:t>B(E2) and B(M1) show </a:t>
            </a:r>
            <a:r>
              <a:rPr lang="en-US" altLang="ja-JP" sz="1800" dirty="0" err="1" smtClean="0">
                <a:latin typeface="Times New Roman" pitchFamily="18" charset="0"/>
                <a:cs typeface="Times New Roman" pitchFamily="18" charset="0"/>
              </a:rPr>
              <a:t>particle+rotor</a:t>
            </a:r>
            <a:r>
              <a:rPr lang="en-US" altLang="ja-JP" sz="1800" dirty="0" smtClean="0">
                <a:latin typeface="Times New Roman" pitchFamily="18" charset="0"/>
                <a:cs typeface="Times New Roman" pitchFamily="18" charset="0"/>
              </a:rPr>
              <a:t> nature </a:t>
            </a:r>
          </a:p>
          <a:p>
            <a:pPr>
              <a:buClr>
                <a:srgbClr val="006600"/>
              </a:buClr>
              <a:buSzPct val="80000"/>
            </a:pPr>
            <a:r>
              <a:rPr lang="en-US" altLang="ja-JP" sz="1800" dirty="0" smtClean="0">
                <a:latin typeface="Times New Roman" pitchFamily="18" charset="0"/>
                <a:cs typeface="Times New Roman" pitchFamily="18" charset="0"/>
              </a:rPr>
              <a:t>     </a:t>
            </a:r>
            <a:r>
              <a:rPr lang="ja-JP" altLang="en-US" sz="1800" dirty="0" smtClean="0">
                <a:latin typeface="Times New Roman" pitchFamily="18" charset="0"/>
                <a:cs typeface="Times New Roman" pitchFamily="18" charset="0"/>
              </a:rPr>
              <a:t> </a:t>
            </a:r>
            <a:r>
              <a:rPr lang="en-US" altLang="ja-JP" sz="1800" baseline="30000" dirty="0" smtClean="0">
                <a:latin typeface="Times New Roman" pitchFamily="18" charset="0"/>
                <a:cs typeface="Times New Roman" pitchFamily="18" charset="0"/>
              </a:rPr>
              <a:t>42</a:t>
            </a:r>
            <a:r>
              <a:rPr lang="en-US" altLang="ja-JP" sz="1800" dirty="0" smtClean="0">
                <a:latin typeface="Times New Roman" pitchFamily="18" charset="0"/>
                <a:cs typeface="Times New Roman" pitchFamily="18" charset="0"/>
              </a:rPr>
              <a:t>S(</a:t>
            </a:r>
            <a:r>
              <a:rPr lang="en-US" altLang="ja-JP" sz="1800" dirty="0" err="1" smtClean="0">
                <a:latin typeface="Times New Roman" pitchFamily="18" charset="0"/>
                <a:cs typeface="Times New Roman" pitchFamily="18" charset="0"/>
              </a:rPr>
              <a:t>def</a:t>
            </a:r>
            <a:r>
              <a:rPr lang="en-US" altLang="ja-JP" sz="1800" dirty="0" smtClean="0">
                <a:latin typeface="Times New Roman" pitchFamily="18" charset="0"/>
                <a:cs typeface="Times New Roman" pitchFamily="18" charset="0"/>
              </a:rPr>
              <a:t> </a:t>
            </a:r>
            <a:r>
              <a:rPr lang="en-US" altLang="ja-JP" sz="1800" dirty="0" err="1" smtClean="0">
                <a:latin typeface="Times New Roman" pitchFamily="18" charset="0"/>
                <a:cs typeface="Times New Roman" pitchFamily="18" charset="0"/>
              </a:rPr>
              <a:t>g.s</a:t>
            </a:r>
            <a:r>
              <a:rPr lang="en-US" altLang="ja-JP" sz="1800" dirty="0" smtClean="0">
                <a:latin typeface="Times New Roman" pitchFamily="18" charset="0"/>
                <a:cs typeface="Times New Roman" pitchFamily="18" charset="0"/>
              </a:rPr>
              <a:t>.)</a:t>
            </a:r>
            <a:r>
              <a:rPr lang="ja-JP" altLang="en-US" sz="1800" dirty="0" smtClean="0">
                <a:latin typeface="Times New Roman" pitchFamily="18" charset="0"/>
                <a:cs typeface="Times New Roman" pitchFamily="18" charset="0"/>
              </a:rPr>
              <a:t> </a:t>
            </a:r>
            <a:r>
              <a:rPr lang="en-US" altLang="ja-JP" sz="1800" dirty="0" smtClean="0">
                <a:latin typeface="Times New Roman" pitchFamily="18" charset="0"/>
                <a:cs typeface="Times New Roman" pitchFamily="18" charset="0"/>
              </a:rPr>
              <a:t>× (</a:t>
            </a:r>
            <a:r>
              <a:rPr lang="en-US" altLang="ja-JP" sz="1800" dirty="0" smtClean="0">
                <a:latin typeface="Symbol" pitchFamily="18" charset="2"/>
                <a:cs typeface="Times New Roman" pitchFamily="18" charset="0"/>
              </a:rPr>
              <a:t>n</a:t>
            </a:r>
            <a:r>
              <a:rPr lang="en-US" altLang="ja-JP" sz="1800" dirty="0" smtClean="0">
                <a:latin typeface="Times New Roman" pitchFamily="18" charset="0"/>
                <a:cs typeface="Times New Roman" pitchFamily="18" charset="0"/>
              </a:rPr>
              <a:t>p</a:t>
            </a:r>
            <a:r>
              <a:rPr lang="en-US" altLang="ja-JP" sz="1800" baseline="-25000" dirty="0" smtClean="0">
                <a:latin typeface="Times New Roman" pitchFamily="18" charset="0"/>
                <a:cs typeface="Times New Roman" pitchFamily="18" charset="0"/>
              </a:rPr>
              <a:t>3/2</a:t>
            </a:r>
            <a:r>
              <a:rPr lang="en-US" altLang="ja-JP" sz="1800" dirty="0" smtClean="0">
                <a:latin typeface="Times New Roman" pitchFamily="18" charset="0"/>
                <a:cs typeface="Times New Roman" pitchFamily="18" charset="0"/>
              </a:rPr>
              <a:t>)</a:t>
            </a:r>
            <a:r>
              <a:rPr lang="en-US" altLang="ja-JP" sz="1800" baseline="30000" dirty="0" smtClean="0">
                <a:latin typeface="Times New Roman" pitchFamily="18" charset="0"/>
                <a:cs typeface="Times New Roman" pitchFamily="18" charset="0"/>
              </a:rPr>
              <a:t>1</a:t>
            </a:r>
            <a:r>
              <a:rPr lang="ja-JP" altLang="en-US" sz="1800" dirty="0" smtClean="0">
                <a:latin typeface="Times New Roman" pitchFamily="18" charset="0"/>
                <a:cs typeface="Times New Roman" pitchFamily="18" charset="0"/>
              </a:rPr>
              <a:t> </a:t>
            </a:r>
            <a:endParaRPr lang="en-US" altLang="ja-JP" sz="1800" dirty="0" smtClean="0">
              <a:latin typeface="Times New Roman" pitchFamily="18" charset="0"/>
              <a:cs typeface="Times New Roman" pitchFamily="18" charset="0"/>
            </a:endParaRPr>
          </a:p>
          <a:p>
            <a:pPr lvl="0"/>
            <a:endParaRPr lang="ja-JP" altLang="en-US" sz="2000" b="1" dirty="0" smtClean="0"/>
          </a:p>
          <a:p>
            <a:endParaRPr kumimoji="1" lang="ja-JP" altLang="en-US" dirty="0"/>
          </a:p>
        </p:txBody>
      </p:sp>
      <p:pic>
        <p:nvPicPr>
          <p:cNvPr id="20" name="図 19" descr="level.png"/>
          <p:cNvPicPr>
            <a:picLocks noChangeAspect="1"/>
          </p:cNvPicPr>
          <p:nvPr/>
        </p:nvPicPr>
        <p:blipFill>
          <a:blip r:embed="rId4" cstate="print"/>
          <a:stretch>
            <a:fillRect/>
          </a:stretch>
        </p:blipFill>
        <p:spPr>
          <a:xfrm>
            <a:off x="5292080" y="1484784"/>
            <a:ext cx="3557735" cy="4784717"/>
          </a:xfrm>
          <a:prstGeom prst="rect">
            <a:avLst/>
          </a:prstGeom>
        </p:spPr>
      </p:pic>
      <p:sp>
        <p:nvSpPr>
          <p:cNvPr id="2" name="タイトル 1"/>
          <p:cNvSpPr>
            <a:spLocks noGrp="1"/>
          </p:cNvSpPr>
          <p:nvPr>
            <p:ph type="title"/>
          </p:nvPr>
        </p:nvSpPr>
        <p:spPr/>
        <p:txBody>
          <a:bodyPr/>
          <a:lstStyle/>
          <a:p>
            <a:r>
              <a:rPr lang="en-US" altLang="ja-JP" sz="3200" dirty="0" smtClean="0"/>
              <a:t>Discussions: </a:t>
            </a:r>
            <a:r>
              <a:rPr lang="en-US" altLang="ja-JP" sz="3200" dirty="0" err="1" smtClean="0"/>
              <a:t>Prolate</a:t>
            </a:r>
            <a:r>
              <a:rPr lang="en-US" altLang="ja-JP" sz="3200" dirty="0" smtClean="0"/>
              <a:t> band (ground band) in </a:t>
            </a:r>
            <a:r>
              <a:rPr lang="en-US" altLang="ja-JP" sz="3200" baseline="30000" dirty="0" smtClean="0"/>
              <a:t>43</a:t>
            </a:r>
            <a:r>
              <a:rPr lang="en-US" altLang="ja-JP" sz="3200" dirty="0" smtClean="0"/>
              <a:t>S</a:t>
            </a:r>
            <a:endParaRPr kumimoji="1" lang="ja-JP" altLang="en-US" sz="3200" dirty="0"/>
          </a:p>
        </p:txBody>
      </p:sp>
      <p:grpSp>
        <p:nvGrpSpPr>
          <p:cNvPr id="13" name="グループ化 12"/>
          <p:cNvGrpSpPr/>
          <p:nvPr/>
        </p:nvGrpSpPr>
        <p:grpSpPr>
          <a:xfrm>
            <a:off x="179512" y="4172487"/>
            <a:ext cx="5328592" cy="2352857"/>
            <a:chOff x="179512" y="3553674"/>
            <a:chExt cx="5328592" cy="2352857"/>
          </a:xfrm>
        </p:grpSpPr>
        <p:pic>
          <p:nvPicPr>
            <p:cNvPr id="7" name="図 6" descr="S43surface.png"/>
            <p:cNvPicPr>
              <a:picLocks noChangeAspect="1"/>
            </p:cNvPicPr>
            <p:nvPr/>
          </p:nvPicPr>
          <p:blipFill>
            <a:blip r:embed="rId5" cstate="print"/>
            <a:stretch>
              <a:fillRect/>
            </a:stretch>
          </p:blipFill>
          <p:spPr>
            <a:xfrm>
              <a:off x="179512" y="3553674"/>
              <a:ext cx="2560977" cy="2352857"/>
            </a:xfrm>
            <a:prstGeom prst="rect">
              <a:avLst/>
            </a:prstGeom>
          </p:spPr>
        </p:pic>
        <p:pic>
          <p:nvPicPr>
            <p:cNvPr id="9" name="図 8" descr="S43surface.png"/>
            <p:cNvPicPr>
              <a:picLocks noChangeAspect="1"/>
            </p:cNvPicPr>
            <p:nvPr/>
          </p:nvPicPr>
          <p:blipFill>
            <a:blip r:embed="rId6" cstate="print"/>
            <a:stretch>
              <a:fillRect/>
            </a:stretch>
          </p:blipFill>
          <p:spPr>
            <a:xfrm>
              <a:off x="2942745" y="3553674"/>
              <a:ext cx="2565359" cy="2352857"/>
            </a:xfrm>
            <a:prstGeom prst="rect">
              <a:avLst/>
            </a:prstGeom>
          </p:spPr>
        </p:pic>
      </p:grpSp>
      <p:sp>
        <p:nvSpPr>
          <p:cNvPr id="21" name="テキスト ボックス 20"/>
          <p:cNvSpPr txBox="1"/>
          <p:nvPr/>
        </p:nvSpPr>
        <p:spPr>
          <a:xfrm>
            <a:off x="247328" y="3270126"/>
            <a:ext cx="4824536" cy="584775"/>
          </a:xfrm>
          <a:prstGeom prst="rect">
            <a:avLst/>
          </a:prstGeom>
          <a:noFill/>
        </p:spPr>
        <p:txBody>
          <a:bodyPr wrap="square" rtlCol="0">
            <a:spAutoFit/>
          </a:bodyPr>
          <a:lstStyle/>
          <a:p>
            <a:r>
              <a:rPr lang="en-US" altLang="ja-JP" sz="1600" dirty="0" smtClean="0">
                <a:solidFill>
                  <a:schemeClr val="tx1">
                    <a:lumMod val="75000"/>
                    <a:lumOff val="25000"/>
                  </a:schemeClr>
                </a:solidFill>
                <a:latin typeface="Times New Roman" pitchFamily="18" charset="0"/>
                <a:cs typeface="Times New Roman" pitchFamily="18" charset="0"/>
              </a:rPr>
              <a:t>Contour:   energy surface after J projection</a:t>
            </a:r>
            <a:r>
              <a:rPr lang="ja-JP" altLang="en-US" sz="1600" dirty="0" smtClean="0">
                <a:solidFill>
                  <a:schemeClr val="tx1">
                    <a:lumMod val="75000"/>
                    <a:lumOff val="25000"/>
                  </a:schemeClr>
                </a:solidFill>
              </a:rPr>
              <a:t> </a:t>
            </a:r>
            <a:endParaRPr lang="en-US" altLang="ja-JP" sz="1600" dirty="0" smtClean="0">
              <a:solidFill>
                <a:schemeClr val="tx1">
                  <a:lumMod val="75000"/>
                  <a:lumOff val="25000"/>
                </a:schemeClr>
              </a:solidFill>
              <a:latin typeface="Times New Roman" pitchFamily="18" charset="0"/>
              <a:cs typeface="Times New Roman" pitchFamily="18" charset="0"/>
            </a:endParaRPr>
          </a:p>
          <a:p>
            <a:r>
              <a:rPr kumimoji="1" lang="en-US" altLang="ja-JP" sz="1600" dirty="0" smtClean="0">
                <a:solidFill>
                  <a:schemeClr val="tx1">
                    <a:lumMod val="75000"/>
                    <a:lumOff val="25000"/>
                  </a:schemeClr>
                </a:solidFill>
                <a:latin typeface="Times New Roman" pitchFamily="18" charset="0"/>
                <a:cs typeface="Times New Roman" pitchFamily="18" charset="0"/>
              </a:rPr>
              <a:t>Color</a:t>
            </a:r>
            <a:r>
              <a:rPr kumimoji="1" lang="en-US" altLang="ja-JP" sz="1600" dirty="0" smtClean="0">
                <a:solidFill>
                  <a:schemeClr val="tx1">
                    <a:lumMod val="75000"/>
                    <a:lumOff val="25000"/>
                  </a:schemeClr>
                </a:solidFill>
              </a:rPr>
              <a:t>:  </a:t>
            </a:r>
            <a:r>
              <a:rPr kumimoji="1" lang="en-US" altLang="ja-JP" sz="1600" dirty="0" smtClean="0">
                <a:solidFill>
                  <a:schemeClr val="tx1">
                    <a:lumMod val="75000"/>
                    <a:lumOff val="25000"/>
                  </a:schemeClr>
                </a:solidFill>
                <a:latin typeface="Times New Roman" pitchFamily="18" charset="0"/>
                <a:cs typeface="Times New Roman" pitchFamily="18" charset="0"/>
              </a:rPr>
              <a:t>distr</a:t>
            </a:r>
            <a:r>
              <a:rPr lang="en-US" altLang="ja-JP" sz="1600" dirty="0" smtClean="0">
                <a:solidFill>
                  <a:schemeClr val="tx1">
                    <a:lumMod val="75000"/>
                    <a:lumOff val="25000"/>
                  </a:schemeClr>
                </a:solidFill>
                <a:latin typeface="Times New Roman" pitchFamily="18" charset="0"/>
                <a:cs typeface="Times New Roman" pitchFamily="18" charset="0"/>
              </a:rPr>
              <a:t>i</a:t>
            </a:r>
            <a:r>
              <a:rPr kumimoji="1" lang="en-US" altLang="ja-JP" sz="1600" dirty="0" smtClean="0">
                <a:solidFill>
                  <a:schemeClr val="tx1">
                    <a:lumMod val="75000"/>
                    <a:lumOff val="25000"/>
                  </a:schemeClr>
                </a:solidFill>
                <a:latin typeface="Times New Roman" pitchFamily="18" charset="0"/>
                <a:cs typeface="Times New Roman" pitchFamily="18" charset="0"/>
              </a:rPr>
              <a:t>bution of wave function in </a:t>
            </a:r>
            <a:r>
              <a:rPr lang="en-US" altLang="ja-JP" sz="1600" dirty="0" smtClean="0">
                <a:solidFill>
                  <a:schemeClr val="tx1">
                    <a:lumMod val="75000"/>
                    <a:lumOff val="25000"/>
                  </a:schemeClr>
                </a:solidFill>
                <a:latin typeface="Symbol" pitchFamily="18" charset="2"/>
              </a:rPr>
              <a:t>b-g</a:t>
            </a:r>
            <a:r>
              <a:rPr lang="ja-JP" altLang="en-US" sz="1600" dirty="0" smtClean="0">
                <a:solidFill>
                  <a:schemeClr val="tx1">
                    <a:lumMod val="75000"/>
                    <a:lumOff val="25000"/>
                  </a:schemeClr>
                </a:solidFill>
              </a:rPr>
              <a:t> </a:t>
            </a:r>
            <a:r>
              <a:rPr lang="en-US" altLang="ja-JP" sz="1600" dirty="0" smtClean="0">
                <a:solidFill>
                  <a:schemeClr val="tx1">
                    <a:lumMod val="75000"/>
                    <a:lumOff val="25000"/>
                  </a:schemeClr>
                </a:solidFill>
                <a:latin typeface="Times New Roman" pitchFamily="18" charset="0"/>
                <a:cs typeface="Times New Roman" pitchFamily="18" charset="0"/>
              </a:rPr>
              <a:t>plane</a:t>
            </a:r>
            <a:endParaRPr lang="ja-JP" altLang="en-US" sz="1600" dirty="0" smtClean="0">
              <a:solidFill>
                <a:schemeClr val="tx1">
                  <a:lumMod val="75000"/>
                  <a:lumOff val="25000"/>
                </a:schemeClr>
              </a:solidFill>
              <a:latin typeface="Times New Roman" pitchFamily="18" charset="0"/>
              <a:cs typeface="Times New Roman" pitchFamily="18" charset="0"/>
            </a:endParaRPr>
          </a:p>
        </p:txBody>
      </p:sp>
      <p:sp>
        <p:nvSpPr>
          <p:cNvPr id="24" name="テキスト ボックス 23"/>
          <p:cNvSpPr txBox="1"/>
          <p:nvPr/>
        </p:nvSpPr>
        <p:spPr>
          <a:xfrm>
            <a:off x="1187624" y="4571836"/>
            <a:ext cx="776175" cy="369332"/>
          </a:xfrm>
          <a:prstGeom prst="rect">
            <a:avLst/>
          </a:prstGeom>
          <a:noFill/>
        </p:spPr>
        <p:txBody>
          <a:bodyPr wrap="none" rtlCol="0">
            <a:spAutoFit/>
          </a:bodyPr>
          <a:lstStyle/>
          <a:p>
            <a:r>
              <a:rPr kumimoji="1" lang="en-US" altLang="ja-JP" dirty="0" smtClean="0">
                <a:solidFill>
                  <a:srgbClr val="FF0000"/>
                </a:solidFill>
                <a:latin typeface="Times New Roman" pitchFamily="18" charset="0"/>
                <a:cs typeface="Times New Roman" pitchFamily="18" charset="0"/>
              </a:rPr>
              <a:t>J=3/2-</a:t>
            </a:r>
            <a:endParaRPr kumimoji="1" lang="ja-JP" altLang="en-US" dirty="0">
              <a:solidFill>
                <a:srgbClr val="FF0000"/>
              </a:solidFill>
              <a:latin typeface="Times New Roman" pitchFamily="18" charset="0"/>
              <a:cs typeface="Times New Roman" pitchFamily="18" charset="0"/>
            </a:endParaRPr>
          </a:p>
        </p:txBody>
      </p:sp>
      <p:sp>
        <p:nvSpPr>
          <p:cNvPr id="25" name="テキスト ボックス 24"/>
          <p:cNvSpPr txBox="1"/>
          <p:nvPr/>
        </p:nvSpPr>
        <p:spPr>
          <a:xfrm>
            <a:off x="3923928" y="4571836"/>
            <a:ext cx="776175" cy="369332"/>
          </a:xfrm>
          <a:prstGeom prst="rect">
            <a:avLst/>
          </a:prstGeom>
          <a:noFill/>
        </p:spPr>
        <p:txBody>
          <a:bodyPr wrap="none" rtlCol="0">
            <a:spAutoFit/>
          </a:bodyPr>
          <a:lstStyle/>
          <a:p>
            <a:r>
              <a:rPr kumimoji="1" lang="en-US" altLang="ja-JP" dirty="0" smtClean="0">
                <a:solidFill>
                  <a:srgbClr val="FF0000"/>
                </a:solidFill>
                <a:latin typeface="Times New Roman" pitchFamily="18" charset="0"/>
                <a:cs typeface="Times New Roman" pitchFamily="18" charset="0"/>
              </a:rPr>
              <a:t>J=7/2-</a:t>
            </a:r>
            <a:endParaRPr kumimoji="1" lang="ja-JP" altLang="en-US" dirty="0">
              <a:solidFill>
                <a:srgbClr val="FF0000"/>
              </a:solidFill>
              <a:latin typeface="Times New Roman" pitchFamily="18" charset="0"/>
              <a:cs typeface="Times New Roman" pitchFamily="18" charset="0"/>
            </a:endParaRPr>
          </a:p>
        </p:txBody>
      </p:sp>
      <p:sp>
        <p:nvSpPr>
          <p:cNvPr id="26" name="角丸四角形 25"/>
          <p:cNvSpPr/>
          <p:nvPr/>
        </p:nvSpPr>
        <p:spPr bwMode="auto">
          <a:xfrm>
            <a:off x="6156176" y="1268760"/>
            <a:ext cx="864096" cy="504056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charset="-128"/>
            </a:endParaRPr>
          </a:p>
        </p:txBody>
      </p:sp>
    </p:spTree>
    <p:custDataLst>
      <p:tags r:id="rId1"/>
    </p:custDataLst>
    <p:extLst>
      <p:ext uri="{BB962C8B-B14F-4D97-AF65-F5344CB8AC3E}">
        <p14:creationId xmlns:p14="http://schemas.microsoft.com/office/powerpoint/2010/main" val="40912744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descr="名称未設定-1.png"/>
          <p:cNvPicPr>
            <a:picLocks noChangeAspect="1"/>
          </p:cNvPicPr>
          <p:nvPr/>
        </p:nvPicPr>
        <p:blipFill>
          <a:blip r:embed="rId3" cstate="print"/>
          <a:stretch>
            <a:fillRect/>
          </a:stretch>
        </p:blipFill>
        <p:spPr>
          <a:xfrm>
            <a:off x="395967" y="4293096"/>
            <a:ext cx="4679534" cy="2105597"/>
          </a:xfrm>
          <a:prstGeom prst="rect">
            <a:avLst/>
          </a:prstGeom>
        </p:spPr>
      </p:pic>
      <p:pic>
        <p:nvPicPr>
          <p:cNvPr id="11" name="図 10" descr="level.png"/>
          <p:cNvPicPr>
            <a:picLocks noChangeAspect="1"/>
          </p:cNvPicPr>
          <p:nvPr/>
        </p:nvPicPr>
        <p:blipFill>
          <a:blip r:embed="rId4" cstate="print"/>
          <a:stretch>
            <a:fillRect/>
          </a:stretch>
        </p:blipFill>
        <p:spPr>
          <a:xfrm>
            <a:off x="5292080" y="1484784"/>
            <a:ext cx="3557735" cy="4784717"/>
          </a:xfrm>
          <a:prstGeom prst="rect">
            <a:avLst/>
          </a:prstGeom>
        </p:spPr>
      </p:pic>
      <p:sp>
        <p:nvSpPr>
          <p:cNvPr id="10" name="コンテンツ プレースホルダ 9"/>
          <p:cNvSpPr>
            <a:spLocks noGrp="1"/>
          </p:cNvSpPr>
          <p:nvPr>
            <p:ph idx="1"/>
          </p:nvPr>
        </p:nvSpPr>
        <p:spPr>
          <a:xfrm>
            <a:off x="179388" y="836712"/>
            <a:ext cx="8785225" cy="5400600"/>
          </a:xfrm>
        </p:spPr>
        <p:txBody>
          <a:bodyPr/>
          <a:lstStyle/>
          <a:p>
            <a:pPr lvl="0"/>
            <a:r>
              <a:rPr lang="en-US" altLang="ja-JP" sz="2000" b="1" dirty="0" err="1" smtClean="0">
                <a:solidFill>
                  <a:srgbClr val="00B0F0"/>
                </a:solidFill>
                <a:latin typeface="Times New Roman" pitchFamily="18" charset="0"/>
                <a:cs typeface="Times New Roman" pitchFamily="18" charset="0"/>
              </a:rPr>
              <a:t>Triaxial</a:t>
            </a:r>
            <a:r>
              <a:rPr lang="en-US" altLang="ja-JP" sz="2000" b="1" dirty="0" smtClean="0">
                <a:solidFill>
                  <a:srgbClr val="00B0F0"/>
                </a:solidFill>
                <a:latin typeface="Times New Roman" pitchFamily="18" charset="0"/>
                <a:cs typeface="Times New Roman" pitchFamily="18" charset="0"/>
              </a:rPr>
              <a:t> states (7/2</a:t>
            </a:r>
            <a:r>
              <a:rPr lang="en-US" altLang="ja-JP" sz="2000" b="1" baseline="30000" dirty="0" smtClean="0">
                <a:solidFill>
                  <a:srgbClr val="00B0F0"/>
                </a:solidFill>
                <a:latin typeface="Times New Roman" pitchFamily="18" charset="0"/>
                <a:cs typeface="Times New Roman" pitchFamily="18" charset="0"/>
              </a:rPr>
              <a:t>-</a:t>
            </a:r>
            <a:r>
              <a:rPr lang="en-US" altLang="ja-JP" sz="2000" b="1" baseline="-25000" dirty="0" smtClean="0">
                <a:solidFill>
                  <a:srgbClr val="00B0F0"/>
                </a:solidFill>
                <a:latin typeface="Times New Roman" pitchFamily="18" charset="0"/>
                <a:cs typeface="Times New Roman" pitchFamily="18" charset="0"/>
              </a:rPr>
              <a:t>1, </a:t>
            </a:r>
            <a:r>
              <a:rPr lang="en-US" altLang="ja-JP" sz="2000" b="1" dirty="0" smtClean="0">
                <a:solidFill>
                  <a:srgbClr val="00B0F0"/>
                </a:solidFill>
                <a:latin typeface="Times New Roman" pitchFamily="18" charset="0"/>
                <a:cs typeface="Times New Roman" pitchFamily="18" charset="0"/>
              </a:rPr>
              <a:t>9/2</a:t>
            </a:r>
            <a:r>
              <a:rPr lang="en-US" altLang="ja-JP" sz="2000" b="1" baseline="30000" dirty="0" smtClean="0">
                <a:solidFill>
                  <a:srgbClr val="00B0F0"/>
                </a:solidFill>
                <a:latin typeface="Times New Roman" pitchFamily="18" charset="0"/>
                <a:cs typeface="Times New Roman" pitchFamily="18" charset="0"/>
              </a:rPr>
              <a:t>-</a:t>
            </a:r>
            <a:r>
              <a:rPr lang="en-US" altLang="ja-JP" sz="2000" b="1" baseline="-25000" dirty="0" smtClean="0">
                <a:solidFill>
                  <a:srgbClr val="00B0F0"/>
                </a:solidFill>
                <a:latin typeface="Times New Roman" pitchFamily="18" charset="0"/>
                <a:cs typeface="Times New Roman" pitchFamily="18" charset="0"/>
              </a:rPr>
              <a:t>1</a:t>
            </a:r>
            <a:r>
              <a:rPr lang="en-US" altLang="ja-JP" sz="2000" b="1" dirty="0" smtClean="0">
                <a:solidFill>
                  <a:srgbClr val="00B0F0"/>
                </a:solidFill>
                <a:latin typeface="Times New Roman" pitchFamily="18" charset="0"/>
                <a:cs typeface="Times New Roman" pitchFamily="18" charset="0"/>
              </a:rPr>
              <a:t>)</a:t>
            </a:r>
            <a:endParaRPr lang="ja-JP" altLang="en-US" sz="2000" b="1" baseline="-25000" dirty="0" smtClean="0">
              <a:solidFill>
                <a:srgbClr val="00B0F0"/>
              </a:solidFill>
              <a:latin typeface="Times New Roman" pitchFamily="18" charset="0"/>
              <a:cs typeface="Times New Roman" pitchFamily="18" charset="0"/>
            </a:endParaRPr>
          </a:p>
          <a:p>
            <a:pPr lvl="0">
              <a:buClr>
                <a:srgbClr val="006600"/>
              </a:buClr>
              <a:buSzPct val="80000"/>
              <a:defRPr/>
            </a:pPr>
            <a:r>
              <a:rPr lang="en-US" altLang="ja-JP" sz="1800" b="1" dirty="0" smtClean="0">
                <a:solidFill>
                  <a:srgbClr val="C00000"/>
                </a:solidFill>
                <a:latin typeface="Times New Roman" pitchFamily="18" charset="0"/>
                <a:cs typeface="Times New Roman" pitchFamily="18" charset="0"/>
              </a:rPr>
              <a:t>Wave function is distributed in the </a:t>
            </a:r>
            <a:r>
              <a:rPr lang="en-US" altLang="ja-JP" sz="1800" b="1" dirty="0" err="1" smtClean="0">
                <a:solidFill>
                  <a:srgbClr val="C00000"/>
                </a:solidFill>
                <a:latin typeface="Times New Roman" pitchFamily="18" charset="0"/>
                <a:cs typeface="Times New Roman" pitchFamily="18" charset="0"/>
              </a:rPr>
              <a:t>triaxial</a:t>
            </a:r>
            <a:r>
              <a:rPr lang="en-US" altLang="ja-JP" sz="1800" b="1" dirty="0" smtClean="0">
                <a:solidFill>
                  <a:srgbClr val="C00000"/>
                </a:solidFill>
                <a:latin typeface="Times New Roman" pitchFamily="18" charset="0"/>
                <a:cs typeface="Times New Roman" pitchFamily="18" charset="0"/>
              </a:rPr>
              <a:t> (</a:t>
            </a:r>
            <a:r>
              <a:rPr lang="en-US" altLang="ja-JP" sz="1800" b="1" dirty="0" smtClean="0">
                <a:solidFill>
                  <a:srgbClr val="C00000"/>
                </a:solidFill>
                <a:latin typeface="Symbol" pitchFamily="18" charset="2"/>
                <a:cs typeface="Times New Roman" pitchFamily="18" charset="0"/>
              </a:rPr>
              <a:t>g</a:t>
            </a:r>
            <a:r>
              <a:rPr lang="en-US" altLang="ja-JP" sz="1800" b="1" dirty="0" smtClean="0">
                <a:solidFill>
                  <a:srgbClr val="C00000"/>
                </a:solidFill>
                <a:latin typeface="Times New Roman" pitchFamily="18" charset="0"/>
                <a:cs typeface="Times New Roman" pitchFamily="18" charset="0"/>
              </a:rPr>
              <a:t>=30 deg. ) region </a:t>
            </a:r>
          </a:p>
          <a:p>
            <a:pPr>
              <a:buClr>
                <a:srgbClr val="1CADE4"/>
              </a:buClr>
              <a:buFont typeface="Wingdings" panose="05000000000000000000" pitchFamily="2" charset="2"/>
              <a:buChar char="p"/>
            </a:pPr>
            <a:r>
              <a:rPr lang="en-US" altLang="ja-JP" sz="1800" dirty="0" smtClean="0">
                <a:latin typeface="Times New Roman" pitchFamily="18" charset="0"/>
                <a:cs typeface="Times New Roman" pitchFamily="18" charset="0"/>
              </a:rPr>
              <a:t> Strong B(E2; 9/2</a:t>
            </a:r>
            <a:r>
              <a:rPr lang="en-US" altLang="ja-JP" sz="1800" baseline="30000" dirty="0" smtClean="0">
                <a:latin typeface="Times New Roman" pitchFamily="18" charset="0"/>
                <a:cs typeface="Times New Roman" pitchFamily="18" charset="0"/>
              </a:rPr>
              <a:t>-</a:t>
            </a:r>
            <a:r>
              <a:rPr lang="en-US" altLang="ja-JP" sz="1800" baseline="-25000" dirty="0" smtClean="0">
                <a:latin typeface="Times New Roman" pitchFamily="18" charset="0"/>
                <a:cs typeface="Times New Roman" pitchFamily="18" charset="0"/>
              </a:rPr>
              <a:t>1 </a:t>
            </a:r>
            <a:r>
              <a:rPr lang="ja-JP" altLang="en-US" sz="1800" dirty="0" smtClean="0">
                <a:latin typeface="Times New Roman" pitchFamily="18" charset="0"/>
                <a:cs typeface="Times New Roman" pitchFamily="18" charset="0"/>
              </a:rPr>
              <a:t>→ </a:t>
            </a:r>
            <a:r>
              <a:rPr lang="en-US" altLang="ja-JP" sz="1800" dirty="0" smtClean="0">
                <a:latin typeface="Times New Roman" pitchFamily="18" charset="0"/>
                <a:cs typeface="Times New Roman" pitchFamily="18" charset="0"/>
              </a:rPr>
              <a:t>7/2</a:t>
            </a:r>
            <a:r>
              <a:rPr lang="en-US" altLang="ja-JP" sz="1800" baseline="30000" dirty="0" smtClean="0">
                <a:latin typeface="Times New Roman" pitchFamily="18" charset="0"/>
                <a:cs typeface="Times New Roman" pitchFamily="18" charset="0"/>
              </a:rPr>
              <a:t>-</a:t>
            </a:r>
            <a:r>
              <a:rPr lang="en-US" altLang="ja-JP" sz="1800" baseline="-25000" dirty="0" smtClean="0">
                <a:latin typeface="Times New Roman" pitchFamily="18" charset="0"/>
                <a:cs typeface="Times New Roman" pitchFamily="18" charset="0"/>
              </a:rPr>
              <a:t>1</a:t>
            </a:r>
            <a:r>
              <a:rPr lang="en-US" altLang="ja-JP" sz="1800" dirty="0" smtClean="0">
                <a:latin typeface="Times New Roman" pitchFamily="18" charset="0"/>
                <a:cs typeface="Times New Roman" pitchFamily="18" charset="0"/>
              </a:rPr>
              <a:t>), Not spherical state</a:t>
            </a:r>
          </a:p>
          <a:p>
            <a:pPr>
              <a:buClr>
                <a:srgbClr val="1CADE4"/>
              </a:buClr>
              <a:buFont typeface="Wingdings" panose="05000000000000000000" pitchFamily="2" charset="2"/>
              <a:buChar char="p"/>
            </a:pPr>
            <a:r>
              <a:rPr lang="en-US" altLang="ja-JP" sz="1800" dirty="0" smtClean="0">
                <a:latin typeface="Times New Roman" pitchFamily="18" charset="0"/>
                <a:cs typeface="Times New Roman" pitchFamily="18" charset="0"/>
              </a:rPr>
              <a:t> Non-vanishing </a:t>
            </a:r>
            <a:r>
              <a:rPr lang="en-US" altLang="ja-JP" sz="1800" dirty="0" err="1" smtClean="0">
                <a:latin typeface="Times New Roman" pitchFamily="18" charset="0"/>
                <a:cs typeface="Times New Roman" pitchFamily="18" charset="0"/>
              </a:rPr>
              <a:t>quadrupole</a:t>
            </a:r>
            <a:r>
              <a:rPr lang="en-US" altLang="ja-JP" sz="1800" dirty="0" smtClean="0">
                <a:latin typeface="Times New Roman" pitchFamily="18" charset="0"/>
                <a:cs typeface="Times New Roman" pitchFamily="18" charset="0"/>
              </a:rPr>
              <a:t> moment</a:t>
            </a:r>
          </a:p>
          <a:p>
            <a:pPr marL="0" indent="0">
              <a:buClr>
                <a:srgbClr val="1CADE4"/>
              </a:buClr>
              <a:buNone/>
            </a:pPr>
            <a:r>
              <a:rPr lang="en-US" altLang="ja-JP" sz="1800" dirty="0" smtClean="0">
                <a:latin typeface="Times New Roman" pitchFamily="18" charset="0"/>
                <a:cs typeface="Times New Roman" pitchFamily="18" charset="0"/>
              </a:rPr>
              <a:t>      Q = 26.1 (AMD),         Q=23(EXP)</a:t>
            </a:r>
            <a:br>
              <a:rPr lang="en-US" altLang="ja-JP" sz="1800" dirty="0" smtClean="0">
                <a:latin typeface="Times New Roman" pitchFamily="18" charset="0"/>
                <a:cs typeface="Times New Roman" pitchFamily="18" charset="0"/>
              </a:rPr>
            </a:br>
            <a:r>
              <a:rPr lang="en-US" altLang="ja-JP" sz="1600" dirty="0" smtClean="0">
                <a:latin typeface="Times New Roman" pitchFamily="18" charset="0"/>
                <a:cs typeface="Times New Roman" pitchFamily="18" charset="0"/>
              </a:rPr>
              <a:t>       (R. </a:t>
            </a:r>
            <a:r>
              <a:rPr lang="en-US" altLang="ja-JP" sz="1600" dirty="0" err="1" smtClean="0">
                <a:latin typeface="Times New Roman" pitchFamily="18" charset="0"/>
                <a:cs typeface="Times New Roman" pitchFamily="18" charset="0"/>
              </a:rPr>
              <a:t>Chevrier</a:t>
            </a:r>
            <a:r>
              <a:rPr lang="en-US" altLang="ja-JP" sz="1600" dirty="0" smtClean="0">
                <a:latin typeface="Times New Roman" pitchFamily="18" charset="0"/>
                <a:cs typeface="Times New Roman" pitchFamily="18" charset="0"/>
              </a:rPr>
              <a:t>, et al., PRL108, 162501 (2012).      </a:t>
            </a:r>
          </a:p>
          <a:p>
            <a:pPr>
              <a:buClr>
                <a:srgbClr val="1CADE4"/>
              </a:buClr>
              <a:buFont typeface="Wingdings" panose="05000000000000000000" pitchFamily="2" charset="2"/>
              <a:buChar char="p"/>
            </a:pPr>
            <a:r>
              <a:rPr lang="en-US" altLang="ja-JP" sz="1800" dirty="0" smtClean="0">
                <a:latin typeface="Times New Roman" pitchFamily="18" charset="0"/>
                <a:cs typeface="Times New Roman" pitchFamily="18" charset="0"/>
              </a:rPr>
              <a:t> Weak transition to the </a:t>
            </a:r>
            <a:r>
              <a:rPr lang="en-US" altLang="ja-JP" sz="1800" dirty="0" err="1" smtClean="0">
                <a:latin typeface="Times New Roman" pitchFamily="18" charset="0"/>
                <a:cs typeface="Times New Roman" pitchFamily="18" charset="0"/>
              </a:rPr>
              <a:t>g.s</a:t>
            </a:r>
            <a:r>
              <a:rPr lang="en-US" altLang="ja-JP" sz="1800" dirty="0" smtClean="0">
                <a:latin typeface="Times New Roman" pitchFamily="18" charset="0"/>
                <a:cs typeface="Times New Roman" pitchFamily="18" charset="0"/>
              </a:rPr>
              <a:t>. is due to </a:t>
            </a:r>
          </a:p>
          <a:p>
            <a:pPr marL="201168" lvl="1" indent="0">
              <a:buClr>
                <a:srgbClr val="006600"/>
              </a:buClr>
              <a:buSzPct val="80000"/>
              <a:buNone/>
            </a:pPr>
            <a:r>
              <a:rPr lang="en-US" altLang="ja-JP" sz="1600" dirty="0" smtClean="0">
                <a:latin typeface="Times New Roman" pitchFamily="18" charset="0"/>
                <a:cs typeface="Times New Roman" pitchFamily="18" charset="0"/>
              </a:rPr>
              <a:t>Different K-quantum number (high K-isomer like)</a:t>
            </a:r>
          </a:p>
          <a:p>
            <a:pPr marL="201168" lvl="1" indent="0">
              <a:buClr>
                <a:srgbClr val="006600"/>
              </a:buClr>
              <a:buSzPct val="80000"/>
              <a:buNone/>
            </a:pPr>
            <a:r>
              <a:rPr lang="en-US" altLang="ja-JP" sz="1600" dirty="0" smtClean="0">
                <a:latin typeface="Times New Roman" pitchFamily="18" charset="0"/>
                <a:cs typeface="Times New Roman" pitchFamily="18" charset="0"/>
              </a:rPr>
              <a:t>Difference of deformation</a:t>
            </a:r>
            <a:endParaRPr lang="en-US" altLang="ja-JP" sz="1800" dirty="0" smtClean="0">
              <a:latin typeface="Times New Roman" pitchFamily="18" charset="0"/>
              <a:cs typeface="Times New Roman" pitchFamily="18" charset="0"/>
            </a:endParaRPr>
          </a:p>
          <a:p>
            <a:endParaRPr kumimoji="1" lang="ja-JP" altLang="en-US" dirty="0"/>
          </a:p>
        </p:txBody>
      </p:sp>
      <p:sp>
        <p:nvSpPr>
          <p:cNvPr id="12" name="角丸四角形 11"/>
          <p:cNvSpPr/>
          <p:nvPr/>
        </p:nvSpPr>
        <p:spPr bwMode="auto">
          <a:xfrm>
            <a:off x="7020272" y="3284984"/>
            <a:ext cx="792088" cy="2592288"/>
          </a:xfrm>
          <a:prstGeom prst="roundRect">
            <a:avLst/>
          </a:prstGeom>
          <a:noFill/>
          <a:ln w="381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rgbClr val="00B0F0"/>
              </a:solidFill>
              <a:effectLst/>
              <a:latin typeface="Arial" charset="0"/>
              <a:ea typeface="ＭＳ Ｐゴシック" charset="-128"/>
            </a:endParaRPr>
          </a:p>
        </p:txBody>
      </p:sp>
      <p:sp>
        <p:nvSpPr>
          <p:cNvPr id="2" name="タイトル 1"/>
          <p:cNvSpPr>
            <a:spLocks noGrp="1"/>
          </p:cNvSpPr>
          <p:nvPr>
            <p:ph type="title"/>
          </p:nvPr>
        </p:nvSpPr>
        <p:spPr>
          <a:xfrm>
            <a:off x="559643" y="38925"/>
            <a:ext cx="8136904" cy="653752"/>
          </a:xfrm>
        </p:spPr>
        <p:txBody>
          <a:bodyPr/>
          <a:lstStyle/>
          <a:p>
            <a:r>
              <a:rPr lang="en-US" altLang="ja-JP" sz="2800" dirty="0" smtClean="0"/>
              <a:t>Discussions: </a:t>
            </a:r>
            <a:r>
              <a:rPr lang="en-US" altLang="ja-JP" sz="2800" dirty="0" err="1" smtClean="0"/>
              <a:t>Triaxial</a:t>
            </a:r>
            <a:r>
              <a:rPr lang="en-US" altLang="ja-JP" sz="2800" dirty="0" smtClean="0"/>
              <a:t> isomeric state at 319keV in </a:t>
            </a:r>
            <a:r>
              <a:rPr lang="en-US" altLang="ja-JP" sz="2800" baseline="30000" dirty="0" smtClean="0"/>
              <a:t>43</a:t>
            </a:r>
            <a:r>
              <a:rPr lang="en-US" altLang="ja-JP" sz="2800" dirty="0" smtClean="0"/>
              <a:t>S</a:t>
            </a:r>
            <a:endParaRPr kumimoji="1" lang="ja-JP" altLang="en-US" sz="2800" dirty="0"/>
          </a:p>
        </p:txBody>
      </p:sp>
      <p:sp>
        <p:nvSpPr>
          <p:cNvPr id="9" name="テキスト ボックス 8"/>
          <p:cNvSpPr txBox="1"/>
          <p:nvPr/>
        </p:nvSpPr>
        <p:spPr>
          <a:xfrm>
            <a:off x="284309" y="4581128"/>
            <a:ext cx="776175" cy="369332"/>
          </a:xfrm>
          <a:prstGeom prst="rect">
            <a:avLst/>
          </a:prstGeom>
          <a:noFill/>
        </p:spPr>
        <p:txBody>
          <a:bodyPr wrap="none" rtlCol="0">
            <a:spAutoFit/>
          </a:bodyPr>
          <a:lstStyle/>
          <a:p>
            <a:r>
              <a:rPr kumimoji="1" lang="en-US" altLang="ja-JP" dirty="0" smtClean="0">
                <a:solidFill>
                  <a:srgbClr val="00B0F0"/>
                </a:solidFill>
                <a:latin typeface="Times New Roman" pitchFamily="18" charset="0"/>
                <a:cs typeface="Times New Roman" pitchFamily="18" charset="0"/>
              </a:rPr>
              <a:t>J=7/2-</a:t>
            </a:r>
            <a:endParaRPr kumimoji="1" lang="ja-JP" altLang="en-US" dirty="0">
              <a:solidFill>
                <a:srgbClr val="00B0F0"/>
              </a:solidFill>
              <a:latin typeface="Times New Roman" pitchFamily="18" charset="0"/>
              <a:cs typeface="Times New Roman" pitchFamily="18" charset="0"/>
            </a:endParaRPr>
          </a:p>
        </p:txBody>
      </p:sp>
      <p:sp>
        <p:nvSpPr>
          <p:cNvPr id="13" name="テキスト ボックス 12"/>
          <p:cNvSpPr txBox="1"/>
          <p:nvPr/>
        </p:nvSpPr>
        <p:spPr>
          <a:xfrm>
            <a:off x="2707470" y="4581128"/>
            <a:ext cx="776175" cy="369332"/>
          </a:xfrm>
          <a:prstGeom prst="rect">
            <a:avLst/>
          </a:prstGeom>
          <a:noFill/>
        </p:spPr>
        <p:txBody>
          <a:bodyPr wrap="none" rtlCol="0">
            <a:spAutoFit/>
          </a:bodyPr>
          <a:lstStyle/>
          <a:p>
            <a:r>
              <a:rPr kumimoji="1" lang="en-US" altLang="ja-JP" dirty="0" smtClean="0">
                <a:solidFill>
                  <a:srgbClr val="00B0F0"/>
                </a:solidFill>
                <a:latin typeface="Times New Roman" pitchFamily="18" charset="0"/>
                <a:cs typeface="Times New Roman" pitchFamily="18" charset="0"/>
              </a:rPr>
              <a:t>J=9/2-</a:t>
            </a:r>
            <a:endParaRPr kumimoji="1" lang="ja-JP" altLang="en-US" dirty="0">
              <a:solidFill>
                <a:srgbClr val="00B0F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4605051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descr="level.png"/>
          <p:cNvPicPr>
            <a:picLocks noChangeAspect="1"/>
          </p:cNvPicPr>
          <p:nvPr/>
        </p:nvPicPr>
        <p:blipFill>
          <a:blip r:embed="rId3" cstate="print"/>
          <a:stretch>
            <a:fillRect/>
          </a:stretch>
        </p:blipFill>
        <p:spPr>
          <a:xfrm>
            <a:off x="5508104" y="1484784"/>
            <a:ext cx="3557735" cy="4784717"/>
          </a:xfrm>
          <a:prstGeom prst="rect">
            <a:avLst/>
          </a:prstGeom>
        </p:spPr>
      </p:pic>
      <p:pic>
        <p:nvPicPr>
          <p:cNvPr id="25" name="コンテンツ プレースホルダ 22" descr="名称未設定-1.png"/>
          <p:cNvPicPr>
            <a:picLocks noChangeAspect="1"/>
          </p:cNvPicPr>
          <p:nvPr/>
        </p:nvPicPr>
        <p:blipFill>
          <a:blip r:embed="rId4" cstate="print"/>
          <a:stretch>
            <a:fillRect/>
          </a:stretch>
        </p:blipFill>
        <p:spPr bwMode="auto">
          <a:xfrm>
            <a:off x="179512" y="4077072"/>
            <a:ext cx="5400600" cy="2400764"/>
          </a:xfrm>
          <a:prstGeom prst="rect">
            <a:avLst/>
          </a:prstGeom>
          <a:noFill/>
          <a:ln w="9525">
            <a:noFill/>
            <a:miter lim="800000"/>
            <a:headEnd/>
            <a:tailEnd/>
          </a:ln>
          <a:effectLst/>
        </p:spPr>
      </p:pic>
      <p:sp>
        <p:nvSpPr>
          <p:cNvPr id="24" name="コンテンツ プレースホルダ 23"/>
          <p:cNvSpPr>
            <a:spLocks noGrp="1"/>
          </p:cNvSpPr>
          <p:nvPr>
            <p:ph idx="1"/>
          </p:nvPr>
        </p:nvSpPr>
        <p:spPr>
          <a:xfrm>
            <a:off x="179388" y="836712"/>
            <a:ext cx="8785225" cy="5400600"/>
          </a:xfrm>
        </p:spPr>
        <p:txBody>
          <a:bodyPr/>
          <a:lstStyle/>
          <a:p>
            <a:pPr lvl="0"/>
            <a:r>
              <a:rPr lang="en-US" altLang="ja-JP" sz="2000" b="1" dirty="0" smtClean="0">
                <a:solidFill>
                  <a:srgbClr val="00B050"/>
                </a:solidFill>
              </a:rPr>
              <a:t>Oblate states (3/2</a:t>
            </a:r>
            <a:r>
              <a:rPr lang="en-US" altLang="ja-JP" sz="2000" b="1" baseline="30000" dirty="0" smtClean="0">
                <a:solidFill>
                  <a:srgbClr val="00B050"/>
                </a:solidFill>
              </a:rPr>
              <a:t>-</a:t>
            </a:r>
            <a:r>
              <a:rPr lang="en-US" altLang="ja-JP" sz="2000" b="1" baseline="-25000" dirty="0" smtClean="0">
                <a:solidFill>
                  <a:srgbClr val="00B050"/>
                </a:solidFill>
              </a:rPr>
              <a:t>2, </a:t>
            </a:r>
            <a:r>
              <a:rPr lang="en-US" altLang="ja-JP" sz="2000" b="1" dirty="0" smtClean="0">
                <a:solidFill>
                  <a:srgbClr val="00B050"/>
                </a:solidFill>
              </a:rPr>
              <a:t>5/2</a:t>
            </a:r>
            <a:r>
              <a:rPr lang="en-US" altLang="ja-JP" sz="2000" b="1" baseline="30000" dirty="0" smtClean="0">
                <a:solidFill>
                  <a:srgbClr val="00B050"/>
                </a:solidFill>
              </a:rPr>
              <a:t>-</a:t>
            </a:r>
            <a:r>
              <a:rPr lang="en-US" altLang="ja-JP" sz="2000" b="1" baseline="-25000" dirty="0" smtClean="0">
                <a:solidFill>
                  <a:srgbClr val="00B050"/>
                </a:solidFill>
              </a:rPr>
              <a:t>2, …</a:t>
            </a:r>
            <a:r>
              <a:rPr lang="en-US" altLang="ja-JP" sz="2000" b="1" dirty="0" smtClean="0">
                <a:solidFill>
                  <a:srgbClr val="00B050"/>
                </a:solidFill>
              </a:rPr>
              <a:t>)</a:t>
            </a:r>
          </a:p>
          <a:p>
            <a:pPr>
              <a:buClr>
                <a:srgbClr val="1CADE4"/>
              </a:buClr>
              <a:buFont typeface="Wingdings" panose="05000000000000000000" pitchFamily="2" charset="2"/>
              <a:buChar char="p"/>
            </a:pPr>
            <a:r>
              <a:rPr lang="en-US" altLang="ja-JP" sz="1800" dirty="0" smtClean="0">
                <a:latin typeface="Times New Roman" pitchFamily="18" charset="0"/>
                <a:cs typeface="Times New Roman" pitchFamily="18" charset="0"/>
              </a:rPr>
              <a:t> No corresponding states are reported </a:t>
            </a:r>
          </a:p>
          <a:p>
            <a:pPr>
              <a:buClr>
                <a:srgbClr val="1CADE4"/>
              </a:buClr>
              <a:buFont typeface="Wingdings" panose="05000000000000000000" pitchFamily="2" charset="2"/>
              <a:buChar char="p"/>
            </a:pPr>
            <a:r>
              <a:rPr lang="en-US" altLang="ja-JP" sz="1800" dirty="0" smtClean="0">
                <a:latin typeface="Times New Roman" pitchFamily="18" charset="0"/>
                <a:cs typeface="Times New Roman" pitchFamily="18" charset="0"/>
              </a:rPr>
              <a:t> Oblate (</a:t>
            </a:r>
            <a:r>
              <a:rPr lang="en-US" altLang="ja-JP" sz="1800" dirty="0" smtClean="0">
                <a:latin typeface="Symbol" pitchFamily="18" charset="2"/>
                <a:cs typeface="Times New Roman" pitchFamily="18" charset="0"/>
              </a:rPr>
              <a:t>g</a:t>
            </a:r>
            <a:r>
              <a:rPr lang="en-US" altLang="ja-JP" sz="1800" dirty="0" smtClean="0">
                <a:latin typeface="Times New Roman" pitchFamily="18" charset="0"/>
                <a:cs typeface="Times New Roman" pitchFamily="18" charset="0"/>
              </a:rPr>
              <a:t>=60 deg. ) </a:t>
            </a:r>
            <a:r>
              <a:rPr lang="ja-JP" altLang="en-US" sz="1800" dirty="0" smtClean="0">
                <a:latin typeface="Times New Roman" pitchFamily="18" charset="0"/>
                <a:cs typeface="Times New Roman" pitchFamily="18" charset="0"/>
              </a:rPr>
              <a:t> </a:t>
            </a:r>
            <a:r>
              <a:rPr lang="en-US" altLang="ja-JP" sz="1800" dirty="0" smtClean="0">
                <a:latin typeface="Times New Roman" pitchFamily="18" charset="0"/>
                <a:cs typeface="Times New Roman" pitchFamily="18" charset="0"/>
              </a:rPr>
              <a:t>and spherical region</a:t>
            </a:r>
          </a:p>
          <a:p>
            <a:pPr>
              <a:buClr>
                <a:srgbClr val="1CADE4"/>
              </a:buClr>
              <a:buFont typeface="Wingdings" panose="05000000000000000000" pitchFamily="2" charset="2"/>
              <a:buChar char="p"/>
            </a:pPr>
            <a:r>
              <a:rPr lang="en-US" altLang="ja-JP" sz="1800" dirty="0" smtClean="0">
                <a:latin typeface="Times New Roman" pitchFamily="18" charset="0"/>
                <a:cs typeface="Times New Roman" pitchFamily="18" charset="0"/>
              </a:rPr>
              <a:t> Large N=28 gap, but large deformation</a:t>
            </a:r>
          </a:p>
          <a:p>
            <a:pPr>
              <a:buClr>
                <a:srgbClr val="1CADE4"/>
              </a:buClr>
              <a:buFont typeface="Wingdings" panose="05000000000000000000" pitchFamily="2" charset="2"/>
              <a:buChar char="p"/>
            </a:pPr>
            <a:r>
              <a:rPr lang="en-US" altLang="ja-JP" sz="1800" dirty="0" smtClean="0">
                <a:latin typeface="Times New Roman" pitchFamily="18" charset="0"/>
                <a:cs typeface="Times New Roman" pitchFamily="18" charset="0"/>
              </a:rPr>
              <a:t> Strong transition within the band</a:t>
            </a:r>
          </a:p>
          <a:p>
            <a:pPr>
              <a:buClr>
                <a:srgbClr val="006600"/>
              </a:buClr>
              <a:buSzPct val="80000"/>
              <a:buFont typeface="Times New Roman" pitchFamily="18" charset="0"/>
              <a:buChar char="►"/>
            </a:pPr>
            <a:endParaRPr lang="en-US" altLang="ja-JP" sz="1800" dirty="0" smtClean="0">
              <a:latin typeface="Times New Roman" pitchFamily="18" charset="0"/>
              <a:cs typeface="Times New Roman" pitchFamily="18" charset="0"/>
            </a:endParaRPr>
          </a:p>
          <a:p>
            <a:pPr marL="0" indent="0">
              <a:buClr>
                <a:srgbClr val="006600"/>
              </a:buClr>
              <a:buSzPct val="80000"/>
              <a:buNone/>
            </a:pPr>
            <a:r>
              <a:rPr lang="en-US" altLang="ja-JP" sz="2200" dirty="0" err="1" smtClean="0">
                <a:solidFill>
                  <a:srgbClr val="C00000"/>
                </a:solidFill>
                <a:latin typeface="Times New Roman" pitchFamily="18" charset="0"/>
                <a:cs typeface="Times New Roman" pitchFamily="18" charset="0"/>
              </a:rPr>
              <a:t>prolate</a:t>
            </a:r>
            <a:r>
              <a:rPr lang="en-US" altLang="ja-JP" sz="2200" dirty="0" smtClean="0">
                <a:solidFill>
                  <a:srgbClr val="C00000"/>
                </a:solidFill>
                <a:latin typeface="Times New Roman" pitchFamily="18" charset="0"/>
                <a:cs typeface="Times New Roman" pitchFamily="18" charset="0"/>
              </a:rPr>
              <a:t>, </a:t>
            </a:r>
            <a:r>
              <a:rPr lang="en-US" altLang="ja-JP" sz="2200" dirty="0" err="1" smtClean="0">
                <a:solidFill>
                  <a:srgbClr val="C00000"/>
                </a:solidFill>
                <a:latin typeface="Times New Roman" pitchFamily="18" charset="0"/>
                <a:cs typeface="Times New Roman" pitchFamily="18" charset="0"/>
              </a:rPr>
              <a:t>triaxial</a:t>
            </a:r>
            <a:r>
              <a:rPr lang="en-US" altLang="ja-JP" sz="2200" dirty="0" smtClean="0">
                <a:solidFill>
                  <a:srgbClr val="C00000"/>
                </a:solidFill>
                <a:latin typeface="Times New Roman" pitchFamily="18" charset="0"/>
                <a:cs typeface="Times New Roman" pitchFamily="18" charset="0"/>
              </a:rPr>
              <a:t> and oblate shape coexistence</a:t>
            </a:r>
          </a:p>
        </p:txBody>
      </p:sp>
      <p:sp>
        <p:nvSpPr>
          <p:cNvPr id="2" name="タイトル 1"/>
          <p:cNvSpPr>
            <a:spLocks noGrp="1"/>
          </p:cNvSpPr>
          <p:nvPr>
            <p:ph type="title"/>
          </p:nvPr>
        </p:nvSpPr>
        <p:spPr>
          <a:xfrm>
            <a:off x="629313" y="66231"/>
            <a:ext cx="8261325" cy="653752"/>
          </a:xfrm>
        </p:spPr>
        <p:txBody>
          <a:bodyPr/>
          <a:lstStyle/>
          <a:p>
            <a:r>
              <a:rPr lang="en-US" altLang="ja-JP" sz="3200" dirty="0" smtClean="0"/>
              <a:t>Discussions: Oblate states (non-</a:t>
            </a:r>
            <a:r>
              <a:rPr lang="en-US" altLang="ja-JP" sz="3200" dirty="0" err="1" smtClean="0"/>
              <a:t>yrast</a:t>
            </a:r>
            <a:r>
              <a:rPr lang="en-US" altLang="ja-JP" sz="3200" dirty="0" smtClean="0"/>
              <a:t> states) in </a:t>
            </a:r>
            <a:r>
              <a:rPr lang="en-US" altLang="ja-JP" sz="3200" baseline="30000" dirty="0" smtClean="0"/>
              <a:t>43</a:t>
            </a:r>
            <a:r>
              <a:rPr lang="en-US" altLang="ja-JP" sz="3200" dirty="0" smtClean="0"/>
              <a:t>S</a:t>
            </a:r>
            <a:endParaRPr kumimoji="1" lang="ja-JP" altLang="en-US" sz="3200" dirty="0"/>
          </a:p>
        </p:txBody>
      </p:sp>
      <p:sp>
        <p:nvSpPr>
          <p:cNvPr id="14" name="角丸四角形 13"/>
          <p:cNvSpPr/>
          <p:nvPr/>
        </p:nvSpPr>
        <p:spPr bwMode="auto">
          <a:xfrm>
            <a:off x="7956376" y="1700808"/>
            <a:ext cx="720080" cy="2592288"/>
          </a:xfrm>
          <a:prstGeom prst="roundRect">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rgbClr val="00B050"/>
              </a:solidFill>
              <a:effectLst/>
              <a:latin typeface="Arial" charset="0"/>
              <a:ea typeface="ＭＳ Ｐゴシック" charset="-128"/>
            </a:endParaRPr>
          </a:p>
        </p:txBody>
      </p:sp>
      <p:sp>
        <p:nvSpPr>
          <p:cNvPr id="9" name="テキスト ボックス 8"/>
          <p:cNvSpPr txBox="1"/>
          <p:nvPr/>
        </p:nvSpPr>
        <p:spPr>
          <a:xfrm>
            <a:off x="1635585" y="5147900"/>
            <a:ext cx="776175" cy="369332"/>
          </a:xfrm>
          <a:prstGeom prst="rect">
            <a:avLst/>
          </a:prstGeom>
          <a:noFill/>
        </p:spPr>
        <p:txBody>
          <a:bodyPr wrap="none" rtlCol="0">
            <a:spAutoFit/>
          </a:bodyPr>
          <a:lstStyle/>
          <a:p>
            <a:r>
              <a:rPr kumimoji="1" lang="en-US" altLang="ja-JP" dirty="0" smtClean="0">
                <a:solidFill>
                  <a:srgbClr val="00B050"/>
                </a:solidFill>
                <a:latin typeface="Times New Roman" pitchFamily="18" charset="0"/>
                <a:cs typeface="Times New Roman" pitchFamily="18" charset="0"/>
              </a:rPr>
              <a:t>J=3/2-</a:t>
            </a:r>
            <a:endParaRPr kumimoji="1" lang="ja-JP" altLang="en-US" dirty="0">
              <a:solidFill>
                <a:srgbClr val="00B050"/>
              </a:solidFill>
              <a:latin typeface="Times New Roman" pitchFamily="18" charset="0"/>
              <a:cs typeface="Times New Roman" pitchFamily="18" charset="0"/>
            </a:endParaRPr>
          </a:p>
        </p:txBody>
      </p:sp>
      <p:sp>
        <p:nvSpPr>
          <p:cNvPr id="11" name="テキスト ボックス 10"/>
          <p:cNvSpPr txBox="1"/>
          <p:nvPr/>
        </p:nvSpPr>
        <p:spPr>
          <a:xfrm>
            <a:off x="4371889" y="5147900"/>
            <a:ext cx="776175" cy="369332"/>
          </a:xfrm>
          <a:prstGeom prst="rect">
            <a:avLst/>
          </a:prstGeom>
          <a:noFill/>
        </p:spPr>
        <p:txBody>
          <a:bodyPr wrap="none" rtlCol="0">
            <a:spAutoFit/>
          </a:bodyPr>
          <a:lstStyle/>
          <a:p>
            <a:r>
              <a:rPr kumimoji="1" lang="en-US" altLang="ja-JP" dirty="0" smtClean="0">
                <a:solidFill>
                  <a:srgbClr val="00B050"/>
                </a:solidFill>
                <a:latin typeface="Times New Roman" pitchFamily="18" charset="0"/>
                <a:cs typeface="Times New Roman" pitchFamily="18" charset="0"/>
              </a:rPr>
              <a:t>J=5/2-</a:t>
            </a:r>
            <a:endParaRPr kumimoji="1" lang="ja-JP" altLang="en-US" dirty="0">
              <a:solidFill>
                <a:srgbClr val="00B05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6776017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normAutofit/>
          </a:bodyPr>
          <a:lstStyle/>
          <a:p>
            <a:pPr algn="ctr"/>
            <a:r>
              <a:rPr kumimoji="1" lang="en-US" altLang="ja-JP" sz="3600" dirty="0" smtClean="0"/>
              <a:t>Some predictions</a:t>
            </a:r>
            <a:br>
              <a:rPr kumimoji="1" lang="en-US" altLang="ja-JP" sz="3600" dirty="0" smtClean="0"/>
            </a:br>
            <a:r>
              <a:rPr lang="en-US" altLang="ja-JP" sz="3600" dirty="0" smtClean="0"/>
              <a:t>in the vicinity of </a:t>
            </a:r>
            <a:r>
              <a:rPr lang="ja-JP" altLang="en-US" sz="3600" dirty="0" smtClean="0"/>
              <a:t> </a:t>
            </a:r>
            <a:r>
              <a:rPr lang="en-US" altLang="ja-JP" sz="3600" baseline="30000" dirty="0" smtClean="0"/>
              <a:t>44</a:t>
            </a:r>
            <a:r>
              <a:rPr lang="en-US" altLang="ja-JP" sz="3600" dirty="0" smtClean="0"/>
              <a:t>S</a:t>
            </a:r>
            <a:br>
              <a:rPr lang="en-US" altLang="ja-JP" sz="3600" dirty="0" smtClean="0"/>
            </a:br>
            <a:r>
              <a:rPr lang="ja-JP" altLang="en-US" sz="3600" dirty="0" smtClean="0"/>
              <a:t>－ </a:t>
            </a:r>
            <a:r>
              <a:rPr lang="en-US" altLang="ja-JP" sz="3600" dirty="0" smtClean="0"/>
              <a:t>N=29 system</a:t>
            </a:r>
            <a:r>
              <a:rPr lang="ja-JP" altLang="en-US" sz="3600" dirty="0" smtClean="0"/>
              <a:t> </a:t>
            </a:r>
            <a:r>
              <a:rPr lang="ja-JP" altLang="en-US" sz="3600" dirty="0"/>
              <a:t>－</a:t>
            </a:r>
            <a:endParaRPr kumimoji="1" lang="ja-JP" altLang="en-US" sz="3600" dirty="0"/>
          </a:p>
        </p:txBody>
      </p:sp>
      <p:sp>
        <p:nvSpPr>
          <p:cNvPr id="5" name="サブタイトル 4"/>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4708569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96250" y="95222"/>
            <a:ext cx="7543800" cy="478940"/>
          </a:xfrm>
        </p:spPr>
        <p:txBody>
          <a:bodyPr/>
          <a:lstStyle/>
          <a:p>
            <a:r>
              <a:rPr lang="en-US" altLang="ja-JP" sz="2800" dirty="0" smtClean="0"/>
              <a:t>What is behind this shape coexistence ?</a:t>
            </a:r>
            <a:endParaRPr kumimoji="1" lang="ja-JP" altLang="en-US" sz="2800" dirty="0"/>
          </a:p>
        </p:txBody>
      </p:sp>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9" y="1084421"/>
            <a:ext cx="7271657" cy="4797010"/>
          </a:xfrm>
          <a:prstGeom prst="rect">
            <a:avLst/>
          </a:prstGeom>
        </p:spPr>
      </p:pic>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t="92156"/>
          <a:stretch/>
        </p:blipFill>
        <p:spPr>
          <a:xfrm>
            <a:off x="66675" y="5986266"/>
            <a:ext cx="7048500" cy="200020"/>
          </a:xfrm>
          <a:prstGeom prst="rect">
            <a:avLst/>
          </a:prstGeom>
        </p:spPr>
      </p:pic>
      <p:grpSp>
        <p:nvGrpSpPr>
          <p:cNvPr id="7" name="グループ化 6"/>
          <p:cNvGrpSpPr/>
          <p:nvPr/>
        </p:nvGrpSpPr>
        <p:grpSpPr>
          <a:xfrm>
            <a:off x="7059622" y="2646521"/>
            <a:ext cx="2084378" cy="1877854"/>
            <a:chOff x="8782050" y="2725008"/>
            <a:chExt cx="2408012" cy="2169422"/>
          </a:xfrm>
        </p:grpSpPr>
        <p:pic>
          <p:nvPicPr>
            <p:cNvPr id="6" name="図 5"/>
            <p:cNvPicPr>
              <a:picLocks noChangeAspect="1"/>
            </p:cNvPicPr>
            <p:nvPr/>
          </p:nvPicPr>
          <p:blipFill rotWithShape="1">
            <a:blip r:embed="rId4" cstate="print">
              <a:extLst>
                <a:ext uri="{28A0092B-C50C-407E-A947-70E740481C1C}">
                  <a14:useLocalDpi xmlns:a14="http://schemas.microsoft.com/office/drawing/2010/main" val="0"/>
                </a:ext>
              </a:extLst>
            </a:blip>
            <a:srcRect l="13238"/>
            <a:stretch/>
          </p:blipFill>
          <p:spPr>
            <a:xfrm>
              <a:off x="8782050" y="2725008"/>
              <a:ext cx="2408012" cy="2169422"/>
            </a:xfrm>
            <a:prstGeom prst="rect">
              <a:avLst/>
            </a:prstGeom>
          </p:spPr>
        </p:pic>
        <p:sp>
          <p:nvSpPr>
            <p:cNvPr id="4" name="正方形/長方形 3"/>
            <p:cNvSpPr/>
            <p:nvPr/>
          </p:nvSpPr>
          <p:spPr>
            <a:xfrm>
              <a:off x="8782050" y="2896941"/>
              <a:ext cx="581025" cy="485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 name="グループ化 11"/>
          <p:cNvGrpSpPr/>
          <p:nvPr/>
        </p:nvGrpSpPr>
        <p:grpSpPr>
          <a:xfrm>
            <a:off x="4607138" y="1364218"/>
            <a:ext cx="415498" cy="369332"/>
            <a:chOff x="1244813" y="2002393"/>
            <a:chExt cx="415498" cy="369332"/>
          </a:xfrm>
        </p:grpSpPr>
        <p:sp>
          <p:nvSpPr>
            <p:cNvPr id="10" name="円/楕円 9"/>
            <p:cNvSpPr/>
            <p:nvPr/>
          </p:nvSpPr>
          <p:spPr>
            <a:xfrm>
              <a:off x="1295400" y="2038350"/>
              <a:ext cx="314325" cy="314325"/>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244813" y="2002393"/>
              <a:ext cx="415498" cy="369332"/>
            </a:xfrm>
            <a:prstGeom prst="rect">
              <a:avLst/>
            </a:prstGeom>
            <a:noFill/>
          </p:spPr>
          <p:txBody>
            <a:bodyPr wrap="none" rtlCol="0">
              <a:spAutoFit/>
            </a:bodyPr>
            <a:lstStyle/>
            <a:p>
              <a:r>
                <a:rPr kumimoji="1" lang="en-US" altLang="ja-JP" dirty="0" smtClean="0"/>
                <a:t>18</a:t>
              </a:r>
              <a:endParaRPr kumimoji="1" lang="ja-JP" altLang="en-US" dirty="0"/>
            </a:p>
          </p:txBody>
        </p:sp>
      </p:grpSp>
      <p:sp>
        <p:nvSpPr>
          <p:cNvPr id="13" name="テキスト ボックス 12"/>
          <p:cNvSpPr txBox="1"/>
          <p:nvPr/>
        </p:nvSpPr>
        <p:spPr>
          <a:xfrm>
            <a:off x="748650" y="779344"/>
            <a:ext cx="7007678" cy="830997"/>
          </a:xfrm>
          <a:prstGeom prst="rect">
            <a:avLst/>
          </a:prstGeom>
          <a:solidFill>
            <a:schemeClr val="bg1"/>
          </a:solidFill>
          <a:ln>
            <a:solidFill>
              <a:srgbClr val="C00000"/>
            </a:solidFill>
          </a:ln>
        </p:spPr>
        <p:txBody>
          <a:bodyPr wrap="square" rtlCol="0">
            <a:spAutoFit/>
          </a:bodyPr>
          <a:lstStyle/>
          <a:p>
            <a:r>
              <a:rPr kumimoji="1" lang="en-US" altLang="ja-JP" sz="2400" dirty="0" smtClean="0">
                <a:solidFill>
                  <a:srgbClr val="C00000"/>
                </a:solidFill>
              </a:rPr>
              <a:t>N=29 system has no particular deformation</a:t>
            </a:r>
          </a:p>
          <a:p>
            <a:r>
              <a:rPr lang="en-US" altLang="ja-JP" sz="2400" dirty="0">
                <a:solidFill>
                  <a:srgbClr val="C00000"/>
                </a:solidFill>
              </a:rPr>
              <a:t> </a:t>
            </a:r>
            <a:r>
              <a:rPr kumimoji="1" lang="en-US" altLang="ja-JP" sz="2400" dirty="0" smtClean="0">
                <a:solidFill>
                  <a:srgbClr val="C00000"/>
                </a:solidFill>
              </a:rPr>
              <a:t> </a:t>
            </a:r>
            <a:r>
              <a:rPr kumimoji="1" lang="ja-JP" altLang="en-US" sz="2400" dirty="0" smtClean="0">
                <a:solidFill>
                  <a:srgbClr val="C00000"/>
                </a:solidFill>
              </a:rPr>
              <a:t>⇒ </a:t>
            </a:r>
            <a:r>
              <a:rPr kumimoji="1" lang="en-US" altLang="ja-JP" sz="2400" dirty="0" smtClean="0">
                <a:solidFill>
                  <a:srgbClr val="C00000"/>
                </a:solidFill>
              </a:rPr>
              <a:t>Most prominent shape coexistence should exist</a:t>
            </a:r>
            <a:endParaRPr kumimoji="1" lang="ja-JP" altLang="en-US" sz="2400" dirty="0">
              <a:solidFill>
                <a:srgbClr val="C00000"/>
              </a:solidFill>
            </a:endParaRPr>
          </a:p>
        </p:txBody>
      </p:sp>
    </p:spTree>
    <p:extLst>
      <p:ext uri="{BB962C8B-B14F-4D97-AF65-F5344CB8AC3E}">
        <p14:creationId xmlns:p14="http://schemas.microsoft.com/office/powerpoint/2010/main" val="36353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2800" dirty="0" smtClean="0"/>
              <a:t>Intrinsic Energy Surfaces (N=29 Systems)</a:t>
            </a:r>
            <a:endParaRPr kumimoji="1" lang="ja-JP" altLang="en-US" sz="2800" dirty="0"/>
          </a:p>
        </p:txBody>
      </p:sp>
      <p:pic>
        <p:nvPicPr>
          <p:cNvPr id="4" name="コンテンツ プレースホルダー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06334"/>
            <a:ext cx="8899371" cy="3051415"/>
          </a:xfrm>
          <a:prstGeom prst="rect">
            <a:avLst/>
          </a:prstGeom>
        </p:spPr>
      </p:pic>
      <p:sp>
        <p:nvSpPr>
          <p:cNvPr id="6" name="テキスト ボックス 5"/>
          <p:cNvSpPr txBox="1"/>
          <p:nvPr/>
        </p:nvSpPr>
        <p:spPr>
          <a:xfrm>
            <a:off x="1034859" y="715347"/>
            <a:ext cx="5393336" cy="461665"/>
          </a:xfrm>
          <a:prstGeom prst="rect">
            <a:avLst/>
          </a:prstGeom>
          <a:noFill/>
        </p:spPr>
        <p:txBody>
          <a:bodyPr wrap="none" rtlCol="0">
            <a:spAutoFit/>
          </a:bodyPr>
          <a:lstStyle/>
          <a:p>
            <a:r>
              <a:rPr lang="en-US" altLang="ja-JP" sz="2400" dirty="0" err="1" smtClean="0">
                <a:solidFill>
                  <a:schemeClr val="tx1">
                    <a:lumMod val="75000"/>
                    <a:lumOff val="25000"/>
                  </a:schemeClr>
                </a:solidFill>
                <a:latin typeface="+mj-lt"/>
              </a:rPr>
              <a:t>Prolate</a:t>
            </a:r>
            <a:r>
              <a:rPr lang="en-US" altLang="ja-JP" sz="2400" dirty="0" smtClean="0">
                <a:solidFill>
                  <a:schemeClr val="tx1">
                    <a:lumMod val="75000"/>
                    <a:lumOff val="25000"/>
                  </a:schemeClr>
                </a:solidFill>
                <a:latin typeface="+mj-lt"/>
              </a:rPr>
              <a:t> &amp; Oblate minima depending on Z</a:t>
            </a:r>
            <a:endParaRPr lang="ja-JP" altLang="en-US" sz="2400" dirty="0">
              <a:solidFill>
                <a:schemeClr val="tx1">
                  <a:lumMod val="75000"/>
                  <a:lumOff val="25000"/>
                </a:schemeClr>
              </a:solidFill>
              <a:latin typeface="+mj-lt"/>
            </a:endParaRPr>
          </a:p>
        </p:txBody>
      </p:sp>
      <p:sp>
        <p:nvSpPr>
          <p:cNvPr id="7" name="コンテンツ プレースホルダー 2"/>
          <p:cNvSpPr txBox="1">
            <a:spLocks/>
          </p:cNvSpPr>
          <p:nvPr/>
        </p:nvSpPr>
        <p:spPr>
          <a:xfrm>
            <a:off x="310543" y="4687071"/>
            <a:ext cx="8588828" cy="176197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a:buFont typeface="Wingdings" panose="05000000000000000000" pitchFamily="2" charset="2"/>
              <a:buChar char="p"/>
            </a:pPr>
            <a:r>
              <a:rPr lang="en-US" altLang="ja-JP" sz="2400" dirty="0">
                <a:latin typeface="+mj-lt"/>
                <a:ea typeface="+mj-ea"/>
              </a:rPr>
              <a:t> </a:t>
            </a:r>
            <a:r>
              <a:rPr lang="en-US" altLang="ja-JP" sz="2400" baseline="30000" dirty="0" smtClean="0">
                <a:latin typeface="+mj-lt"/>
                <a:ea typeface="+mj-ea"/>
              </a:rPr>
              <a:t>47</a:t>
            </a:r>
            <a:r>
              <a:rPr lang="en-US" altLang="ja-JP" sz="2400" dirty="0" smtClean="0">
                <a:latin typeface="+mj-lt"/>
                <a:ea typeface="+mj-ea"/>
              </a:rPr>
              <a:t>Ar(Z=18) : oblate minimum</a:t>
            </a:r>
          </a:p>
          <a:p>
            <a:pPr>
              <a:buFont typeface="Wingdings" panose="05000000000000000000" pitchFamily="2" charset="2"/>
              <a:buChar char="p"/>
            </a:pPr>
            <a:r>
              <a:rPr lang="en-US" altLang="ja-JP" sz="2400" dirty="0">
                <a:latin typeface="+mj-lt"/>
                <a:ea typeface="+mj-ea"/>
              </a:rPr>
              <a:t> </a:t>
            </a:r>
            <a:r>
              <a:rPr lang="en-US" altLang="ja-JP" sz="2400" baseline="30000" dirty="0" smtClean="0">
                <a:latin typeface="+mj-lt"/>
                <a:ea typeface="+mj-ea"/>
              </a:rPr>
              <a:t>45</a:t>
            </a:r>
            <a:r>
              <a:rPr lang="en-US" altLang="ja-JP" sz="2400" dirty="0" smtClean="0">
                <a:latin typeface="+mj-lt"/>
                <a:ea typeface="+mj-ea"/>
              </a:rPr>
              <a:t>S (Z=16) : </a:t>
            </a:r>
            <a:r>
              <a:rPr lang="en-US" altLang="ja-JP" sz="2400" dirty="0" err="1" smtClean="0">
                <a:latin typeface="+mj-lt"/>
                <a:ea typeface="+mj-ea"/>
              </a:rPr>
              <a:t>plolate</a:t>
            </a:r>
            <a:r>
              <a:rPr lang="en-US" altLang="ja-JP" sz="2400" dirty="0" smtClean="0">
                <a:latin typeface="+mj-lt"/>
                <a:ea typeface="+mj-ea"/>
              </a:rPr>
              <a:t> minimum, γ-soft</a:t>
            </a:r>
          </a:p>
          <a:p>
            <a:pPr>
              <a:buFont typeface="Wingdings" panose="05000000000000000000" pitchFamily="2" charset="2"/>
              <a:buChar char="p"/>
            </a:pPr>
            <a:r>
              <a:rPr lang="en-US" altLang="ja-JP" sz="2400" dirty="0">
                <a:latin typeface="+mj-lt"/>
                <a:ea typeface="+mj-ea"/>
              </a:rPr>
              <a:t> </a:t>
            </a:r>
            <a:r>
              <a:rPr lang="en-US" altLang="ja-JP" sz="2400" baseline="30000" dirty="0" smtClean="0">
                <a:latin typeface="+mj-lt"/>
                <a:ea typeface="+mj-ea"/>
              </a:rPr>
              <a:t>43</a:t>
            </a:r>
            <a:r>
              <a:rPr lang="en-US" altLang="ja-JP" sz="2400" dirty="0" smtClean="0">
                <a:latin typeface="+mj-lt"/>
                <a:ea typeface="+mj-ea"/>
              </a:rPr>
              <a:t>Si (Z=14) : oblate minimum, </a:t>
            </a:r>
            <a:r>
              <a:rPr lang="en-US" altLang="ja-JP" sz="2400" dirty="0" smtClean="0">
                <a:latin typeface="+mj-lt"/>
              </a:rPr>
              <a:t>γ-soft</a:t>
            </a:r>
          </a:p>
        </p:txBody>
      </p:sp>
    </p:spTree>
    <p:extLst>
      <p:ext uri="{BB962C8B-B14F-4D97-AF65-F5344CB8AC3E}">
        <p14:creationId xmlns:p14="http://schemas.microsoft.com/office/powerpoint/2010/main" val="21806462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60" y="4463144"/>
            <a:ext cx="7990871" cy="2057057"/>
          </a:xfrm>
          <a:prstGeom prst="rect">
            <a:avLst/>
          </a:prstGeom>
        </p:spPr>
      </p:pic>
      <p:sp>
        <p:nvSpPr>
          <p:cNvPr id="2" name="タイトル 1"/>
          <p:cNvSpPr>
            <a:spLocks noGrp="1"/>
          </p:cNvSpPr>
          <p:nvPr>
            <p:ph type="title"/>
          </p:nvPr>
        </p:nvSpPr>
        <p:spPr/>
        <p:txBody>
          <a:bodyPr/>
          <a:lstStyle/>
          <a:p>
            <a:r>
              <a:rPr kumimoji="1" lang="en-US" altLang="ja-JP" dirty="0" smtClean="0"/>
              <a:t>Spectra and Shape Coexistence (N=29)</a:t>
            </a:r>
            <a:endParaRPr kumimoji="1" lang="ja-JP" altLang="en-US" dirty="0"/>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558" y="680642"/>
            <a:ext cx="8774603" cy="3873016"/>
          </a:xfrm>
          <a:prstGeom prst="rect">
            <a:avLst/>
          </a:prstGeom>
        </p:spPr>
      </p:pic>
    </p:spTree>
    <p:extLst>
      <p:ext uri="{BB962C8B-B14F-4D97-AF65-F5344CB8AC3E}">
        <p14:creationId xmlns:p14="http://schemas.microsoft.com/office/powerpoint/2010/main" val="34713458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How to track them? B(E2) distributions</a:t>
            </a:r>
            <a:endParaRPr kumimoji="1" lang="ja-JP" altLang="en-US"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409" y="3766457"/>
            <a:ext cx="7335351" cy="2889375"/>
          </a:xfrm>
          <a:prstGeom prst="rect">
            <a:avLst/>
          </a:prstGeom>
        </p:spPr>
      </p:pic>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9881" y="994893"/>
            <a:ext cx="6409958" cy="2829287"/>
          </a:xfrm>
          <a:prstGeom prst="rect">
            <a:avLst/>
          </a:prstGeom>
        </p:spPr>
      </p:pic>
      <p:sp>
        <p:nvSpPr>
          <p:cNvPr id="4" name="テキスト ボックス 3"/>
          <p:cNvSpPr txBox="1"/>
          <p:nvPr/>
        </p:nvSpPr>
        <p:spPr>
          <a:xfrm>
            <a:off x="4789714" y="3984436"/>
            <a:ext cx="4040850" cy="369332"/>
          </a:xfrm>
          <a:prstGeom prst="rect">
            <a:avLst/>
          </a:prstGeom>
          <a:noFill/>
        </p:spPr>
        <p:txBody>
          <a:bodyPr wrap="none" rtlCol="0">
            <a:spAutoFit/>
          </a:bodyPr>
          <a:lstStyle/>
          <a:p>
            <a:r>
              <a:rPr kumimoji="1" lang="en-US" altLang="ja-JP" dirty="0" smtClean="0"/>
              <a:t>R. Winkler, et al, PRL 108, 182501 (2012).</a:t>
            </a:r>
            <a:endParaRPr kumimoji="1" lang="ja-JP" altLang="en-US" dirty="0"/>
          </a:p>
        </p:txBody>
      </p:sp>
    </p:spTree>
    <p:extLst>
      <p:ext uri="{BB962C8B-B14F-4D97-AF65-F5344CB8AC3E}">
        <p14:creationId xmlns:p14="http://schemas.microsoft.com/office/powerpoint/2010/main" val="3405925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Erosion of N=28 shell gap</a:t>
            </a:r>
            <a:endParaRPr kumimoji="1" lang="ja-JP" altLang="en-US" dirty="0"/>
          </a:p>
        </p:txBody>
      </p:sp>
      <p:sp>
        <p:nvSpPr>
          <p:cNvPr id="3" name="コンテンツ プレースホルダ 2"/>
          <p:cNvSpPr>
            <a:spLocks noGrp="1"/>
          </p:cNvSpPr>
          <p:nvPr>
            <p:ph idx="1"/>
          </p:nvPr>
        </p:nvSpPr>
        <p:spPr>
          <a:xfrm>
            <a:off x="179388" y="980728"/>
            <a:ext cx="8785225" cy="3744416"/>
          </a:xfrm>
        </p:spPr>
        <p:txBody>
          <a:bodyPr/>
          <a:lstStyle/>
          <a:p>
            <a:pPr>
              <a:buClr>
                <a:srgbClr val="1CADE4"/>
              </a:buClr>
              <a:buSzPct val="80000"/>
              <a:buFont typeface="Wingdings" panose="05000000000000000000" pitchFamily="2" charset="2"/>
              <a:buChar char="p"/>
            </a:pPr>
            <a:r>
              <a:rPr lang="ja-JP" altLang="en-US" dirty="0"/>
              <a:t> </a:t>
            </a:r>
            <a:r>
              <a:rPr lang="en-US" altLang="ja-JP" sz="2000" dirty="0" smtClean="0"/>
              <a:t>Erosion of N=28 shell gap in Si(Z=14) – Cl(Z=17) isotopes</a:t>
            </a:r>
          </a:p>
          <a:p>
            <a:pPr>
              <a:buClr>
                <a:srgbClr val="006600"/>
              </a:buClr>
              <a:buSzPct val="80000"/>
            </a:pPr>
            <a:r>
              <a:rPr lang="ja-JP" altLang="en-US" sz="2000" dirty="0" smtClean="0"/>
              <a:t>　</a:t>
            </a:r>
            <a:r>
              <a:rPr lang="ja-JP" altLang="en-US" sz="1800" dirty="0" smtClean="0"/>
              <a:t>　</a:t>
            </a:r>
            <a:endParaRPr kumimoji="1" lang="ja-JP" altLang="en-US" dirty="0"/>
          </a:p>
        </p:txBody>
      </p:sp>
      <p:pic>
        <p:nvPicPr>
          <p:cNvPr id="4" name="Picture 3"/>
          <p:cNvPicPr>
            <a:picLocks noChangeAspect="1" noChangeArrowheads="1"/>
          </p:cNvPicPr>
          <p:nvPr/>
        </p:nvPicPr>
        <p:blipFill>
          <a:blip r:embed="rId4" cstate="print"/>
          <a:srcRect l="8324" r="5558" b="30321"/>
          <a:stretch>
            <a:fillRect/>
          </a:stretch>
        </p:blipFill>
        <p:spPr bwMode="auto">
          <a:xfrm>
            <a:off x="88764" y="1642289"/>
            <a:ext cx="6427452" cy="3816424"/>
          </a:xfrm>
          <a:prstGeom prst="rect">
            <a:avLst/>
          </a:prstGeom>
          <a:noFill/>
          <a:ln w="9525">
            <a:noFill/>
            <a:miter lim="800000"/>
            <a:headEnd/>
            <a:tailEnd/>
          </a:ln>
        </p:spPr>
      </p:pic>
      <p:sp>
        <p:nvSpPr>
          <p:cNvPr id="5" name="正方形/長方形 4"/>
          <p:cNvSpPr/>
          <p:nvPr/>
        </p:nvSpPr>
        <p:spPr>
          <a:xfrm>
            <a:off x="2627784" y="2996952"/>
            <a:ext cx="3384376" cy="338554"/>
          </a:xfrm>
          <a:prstGeom prst="rect">
            <a:avLst/>
          </a:prstGeom>
        </p:spPr>
        <p:txBody>
          <a:bodyPr wrap="square">
            <a:spAutoFit/>
          </a:bodyPr>
          <a:lstStyle/>
          <a:p>
            <a:r>
              <a:rPr lang="en-US" altLang="ja-JP" sz="1600" i="1" dirty="0" smtClean="0">
                <a:solidFill>
                  <a:srgbClr val="006600"/>
                </a:solidFill>
                <a:latin typeface="Adobe Caslon Pro" pitchFamily="18" charset="0"/>
              </a:rPr>
              <a:t>F. Sarazin, et al., PRL 84, 5062 (2000).</a:t>
            </a:r>
            <a:endParaRPr lang="ja-JP" altLang="en-US" sz="1600" i="1" dirty="0">
              <a:solidFill>
                <a:srgbClr val="006600"/>
              </a:solidFill>
              <a:latin typeface="Adobe Caslon Pro" pitchFamily="18" charset="0"/>
            </a:endParaRPr>
          </a:p>
        </p:txBody>
      </p:sp>
      <p:grpSp>
        <p:nvGrpSpPr>
          <p:cNvPr id="6" name="グループ化 5"/>
          <p:cNvGrpSpPr/>
          <p:nvPr/>
        </p:nvGrpSpPr>
        <p:grpSpPr>
          <a:xfrm>
            <a:off x="6516216" y="1196752"/>
            <a:ext cx="2325893" cy="4824536"/>
            <a:chOff x="395536" y="1556792"/>
            <a:chExt cx="2325893" cy="4824536"/>
          </a:xfrm>
        </p:grpSpPr>
        <p:pic>
          <p:nvPicPr>
            <p:cNvPr id="7" name="Picture 3"/>
            <p:cNvPicPr>
              <a:picLocks noChangeAspect="1" noChangeArrowheads="1"/>
            </p:cNvPicPr>
            <p:nvPr/>
          </p:nvPicPr>
          <p:blipFill>
            <a:blip r:embed="rId5" cstate="print"/>
            <a:srcRect r="19207"/>
            <a:stretch>
              <a:fillRect/>
            </a:stretch>
          </p:blipFill>
          <p:spPr bwMode="auto">
            <a:xfrm>
              <a:off x="395536" y="1556792"/>
              <a:ext cx="2325893" cy="4529927"/>
            </a:xfrm>
            <a:prstGeom prst="rect">
              <a:avLst/>
            </a:prstGeom>
            <a:noFill/>
            <a:ln w="9525">
              <a:noFill/>
              <a:miter lim="800000"/>
              <a:headEnd/>
              <a:tailEnd/>
            </a:ln>
          </p:spPr>
        </p:pic>
        <p:sp>
          <p:nvSpPr>
            <p:cNvPr id="8" name="正方形/長方形 7"/>
            <p:cNvSpPr/>
            <p:nvPr/>
          </p:nvSpPr>
          <p:spPr bwMode="auto">
            <a:xfrm>
              <a:off x="1691680" y="3018160"/>
              <a:ext cx="384042" cy="288032"/>
            </a:xfrm>
            <a:prstGeom prst="rect">
              <a:avLst/>
            </a:prstGeom>
            <a:solidFill>
              <a:schemeClr val="bg1"/>
            </a:solidFill>
            <a:ln w="28575" cap="flat" cmpd="sng" algn="ctr">
              <a:solidFill>
                <a:srgbClr val="00B05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18000" rIns="0" bIns="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rgbClr val="006600"/>
                  </a:solidFill>
                  <a:effectLst/>
                  <a:latin typeface="Adobe Garamond Pro" pitchFamily="18" charset="0"/>
                  <a:ea typeface="ＭＳ Ｐゴシック" charset="-128"/>
                </a:rPr>
                <a:t>28</a:t>
              </a:r>
              <a:endParaRPr kumimoji="1" lang="ja-JP" altLang="en-US" sz="2000" b="1" i="0" u="none" strike="noStrike" cap="none" normalizeH="0" baseline="0" dirty="0" smtClean="0">
                <a:ln>
                  <a:noFill/>
                </a:ln>
                <a:solidFill>
                  <a:srgbClr val="006600"/>
                </a:solidFill>
                <a:effectLst/>
                <a:latin typeface="Adobe Garamond Pro" pitchFamily="18" charset="0"/>
                <a:ea typeface="ＭＳ Ｐゴシック" charset="-128"/>
              </a:endParaRPr>
            </a:p>
          </p:txBody>
        </p:sp>
        <p:sp>
          <p:nvSpPr>
            <p:cNvPr id="9" name="正方形/長方形 8"/>
            <p:cNvSpPr/>
            <p:nvPr/>
          </p:nvSpPr>
          <p:spPr bwMode="auto">
            <a:xfrm>
              <a:off x="1331640" y="3429000"/>
              <a:ext cx="384042" cy="288032"/>
            </a:xfrm>
            <a:prstGeom prst="rect">
              <a:avLst/>
            </a:prstGeom>
            <a:solidFill>
              <a:schemeClr val="bg1"/>
            </a:solidFill>
            <a:ln w="2857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18000" rIns="0" bIns="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effectLst/>
                  <a:latin typeface="Adobe Garamond Pro" pitchFamily="18" charset="0"/>
                  <a:ea typeface="ＭＳ Ｐゴシック" charset="-128"/>
                </a:rPr>
                <a:t>20</a:t>
              </a:r>
              <a:endParaRPr kumimoji="1" lang="ja-JP" altLang="en-US" sz="2000" b="1" i="0" u="none" strike="noStrike" cap="none" normalizeH="0" baseline="0" dirty="0" smtClean="0">
                <a:ln>
                  <a:noFill/>
                </a:ln>
                <a:effectLst/>
                <a:latin typeface="Adobe Garamond Pro" pitchFamily="18" charset="0"/>
                <a:ea typeface="ＭＳ Ｐゴシック" charset="-128"/>
              </a:endParaRPr>
            </a:p>
          </p:txBody>
        </p:sp>
        <p:sp>
          <p:nvSpPr>
            <p:cNvPr id="10" name="正方形/長方形 9"/>
            <p:cNvSpPr/>
            <p:nvPr/>
          </p:nvSpPr>
          <p:spPr bwMode="auto">
            <a:xfrm>
              <a:off x="1331640" y="4365104"/>
              <a:ext cx="384042" cy="288032"/>
            </a:xfrm>
            <a:prstGeom prst="rect">
              <a:avLst/>
            </a:prstGeom>
            <a:solidFill>
              <a:schemeClr val="bg1"/>
            </a:solidFill>
            <a:ln w="2857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18000" rIns="0" bIns="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effectLst/>
                  <a:latin typeface="Adobe Garamond Pro" pitchFamily="18" charset="0"/>
                  <a:ea typeface="ＭＳ Ｐゴシック" charset="-128"/>
                </a:rPr>
                <a:t>8</a:t>
              </a:r>
              <a:endParaRPr kumimoji="1" lang="ja-JP" altLang="en-US" sz="2000" b="1" i="0" u="none" strike="noStrike" cap="none" normalizeH="0" baseline="0" dirty="0" smtClean="0">
                <a:ln>
                  <a:noFill/>
                </a:ln>
                <a:effectLst/>
                <a:latin typeface="Adobe Garamond Pro" pitchFamily="18" charset="0"/>
                <a:ea typeface="ＭＳ Ｐゴシック" charset="-128"/>
              </a:endParaRPr>
            </a:p>
          </p:txBody>
        </p:sp>
        <p:sp>
          <p:nvSpPr>
            <p:cNvPr id="11" name="正方形/長方形 10"/>
            <p:cNvSpPr/>
            <p:nvPr/>
          </p:nvSpPr>
          <p:spPr bwMode="auto">
            <a:xfrm>
              <a:off x="1331640" y="5373216"/>
              <a:ext cx="384042" cy="288032"/>
            </a:xfrm>
            <a:prstGeom prst="rect">
              <a:avLst/>
            </a:prstGeom>
            <a:solidFill>
              <a:schemeClr val="bg1"/>
            </a:solidFill>
            <a:ln w="2857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18000" rIns="0" bIns="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effectLst/>
                  <a:latin typeface="Adobe Garamond Pro" pitchFamily="18" charset="0"/>
                  <a:ea typeface="ＭＳ Ｐゴシック" charset="-128"/>
                </a:rPr>
                <a:t>2</a:t>
              </a:r>
              <a:endParaRPr kumimoji="1" lang="ja-JP" altLang="en-US" sz="2000" b="1" i="0" u="none" strike="noStrike" cap="none" normalizeH="0" baseline="0" dirty="0" smtClean="0">
                <a:ln>
                  <a:noFill/>
                </a:ln>
                <a:effectLst/>
                <a:latin typeface="Adobe Garamond Pro" pitchFamily="18" charset="0"/>
                <a:ea typeface="ＭＳ Ｐゴシック" charset="-128"/>
              </a:endParaRPr>
            </a:p>
          </p:txBody>
        </p:sp>
        <p:sp>
          <p:nvSpPr>
            <p:cNvPr id="12" name="正方形/長方形 11"/>
            <p:cNvSpPr/>
            <p:nvPr/>
          </p:nvSpPr>
          <p:spPr bwMode="auto">
            <a:xfrm>
              <a:off x="1691680" y="2276872"/>
              <a:ext cx="384042" cy="288032"/>
            </a:xfrm>
            <a:prstGeom prst="rect">
              <a:avLst/>
            </a:prstGeom>
            <a:solidFill>
              <a:schemeClr val="bg1"/>
            </a:solidFill>
            <a:ln w="28575" cap="flat" cmpd="sng" algn="ctr">
              <a:solidFill>
                <a:srgbClr val="00B05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18000" rIns="0" bIns="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rgbClr val="006600"/>
                  </a:solidFill>
                  <a:effectLst/>
                  <a:latin typeface="Adobe Garamond Pro" pitchFamily="18" charset="0"/>
                  <a:ea typeface="ＭＳ Ｐゴシック" charset="-128"/>
                </a:rPr>
                <a:t>50</a:t>
              </a:r>
              <a:endParaRPr kumimoji="1" lang="ja-JP" altLang="en-US" sz="2000" b="1" i="0" u="none" strike="noStrike" cap="none" normalizeH="0" baseline="0" dirty="0" smtClean="0">
                <a:ln>
                  <a:noFill/>
                </a:ln>
                <a:solidFill>
                  <a:srgbClr val="006600"/>
                </a:solidFill>
                <a:effectLst/>
                <a:latin typeface="Adobe Garamond Pro" pitchFamily="18" charset="0"/>
                <a:ea typeface="ＭＳ Ｐゴシック" charset="-128"/>
              </a:endParaRPr>
            </a:p>
          </p:txBody>
        </p:sp>
        <p:sp>
          <p:nvSpPr>
            <p:cNvPr id="13" name="正方形/長方形 12"/>
            <p:cNvSpPr/>
            <p:nvPr/>
          </p:nvSpPr>
          <p:spPr bwMode="auto">
            <a:xfrm>
              <a:off x="971600" y="2492896"/>
              <a:ext cx="384042" cy="288032"/>
            </a:xfrm>
            <a:prstGeom prst="rect">
              <a:avLst/>
            </a:prstGeom>
            <a:solidFill>
              <a:schemeClr val="bg1"/>
            </a:solidFill>
            <a:ln w="2857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18000" rIns="0" bIns="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effectLst/>
                  <a:latin typeface="Adobe Garamond Pro" pitchFamily="18" charset="0"/>
                  <a:ea typeface="ＭＳ Ｐゴシック" charset="-128"/>
                </a:rPr>
                <a:t>40</a:t>
              </a:r>
              <a:endParaRPr kumimoji="1" lang="ja-JP" altLang="en-US" sz="2000" b="1" i="0" u="none" strike="noStrike" cap="none" normalizeH="0" baseline="0" dirty="0" smtClean="0">
                <a:ln>
                  <a:noFill/>
                </a:ln>
                <a:effectLst/>
                <a:latin typeface="Adobe Garamond Pro" pitchFamily="18" charset="0"/>
                <a:ea typeface="ＭＳ Ｐゴシック" charset="-128"/>
              </a:endParaRPr>
            </a:p>
          </p:txBody>
        </p:sp>
        <p:sp>
          <p:nvSpPr>
            <p:cNvPr id="14" name="正方形/長方形 13"/>
            <p:cNvSpPr/>
            <p:nvPr/>
          </p:nvSpPr>
          <p:spPr>
            <a:xfrm>
              <a:off x="827584" y="6011996"/>
              <a:ext cx="936104" cy="369332"/>
            </a:xfrm>
            <a:prstGeom prst="rect">
              <a:avLst/>
            </a:prstGeom>
          </p:spPr>
          <p:txBody>
            <a:bodyPr wrap="square">
              <a:spAutoFit/>
            </a:bodyPr>
            <a:lstStyle/>
            <a:p>
              <a:r>
                <a:rPr lang="en-US" altLang="ja-JP" i="1" dirty="0" smtClean="0">
                  <a:latin typeface="Adobe Caslon Pro" pitchFamily="18" charset="0"/>
                </a:rPr>
                <a:t>WS</a:t>
              </a:r>
              <a:endParaRPr lang="ja-JP" altLang="en-US" i="1" baseline="30000" dirty="0">
                <a:latin typeface="Adobe Caslon Pro" pitchFamily="18" charset="0"/>
              </a:endParaRPr>
            </a:p>
          </p:txBody>
        </p:sp>
        <p:sp>
          <p:nvSpPr>
            <p:cNvPr id="15" name="正方形/長方形 14"/>
            <p:cNvSpPr/>
            <p:nvPr/>
          </p:nvSpPr>
          <p:spPr>
            <a:xfrm>
              <a:off x="1403648" y="6011996"/>
              <a:ext cx="936104" cy="369332"/>
            </a:xfrm>
            <a:prstGeom prst="rect">
              <a:avLst/>
            </a:prstGeom>
          </p:spPr>
          <p:txBody>
            <a:bodyPr wrap="square">
              <a:spAutoFit/>
            </a:bodyPr>
            <a:lstStyle/>
            <a:p>
              <a:r>
                <a:rPr lang="en-US" altLang="ja-JP" i="1" dirty="0" smtClean="0">
                  <a:latin typeface="Adobe Caslon Pro" pitchFamily="18" charset="0"/>
                </a:rPr>
                <a:t>WS+LS</a:t>
              </a:r>
              <a:endParaRPr lang="ja-JP" altLang="en-US" i="1" baseline="30000" dirty="0">
                <a:latin typeface="Adobe Caslon Pro" pitchFamily="18" charset="0"/>
              </a:endParaRPr>
            </a:p>
          </p:txBody>
        </p:sp>
      </p:grpSp>
      <p:grpSp>
        <p:nvGrpSpPr>
          <p:cNvPr id="16" name="グループ化 15"/>
          <p:cNvGrpSpPr/>
          <p:nvPr/>
        </p:nvGrpSpPr>
        <p:grpSpPr>
          <a:xfrm>
            <a:off x="470690" y="1505609"/>
            <a:ext cx="7704856" cy="4752528"/>
            <a:chOff x="755576" y="1844824"/>
            <a:chExt cx="7704856" cy="4752528"/>
          </a:xfrm>
        </p:grpSpPr>
        <p:sp>
          <p:nvSpPr>
            <p:cNvPr id="17" name="角丸四角形 16"/>
            <p:cNvSpPr/>
            <p:nvPr/>
          </p:nvSpPr>
          <p:spPr bwMode="auto">
            <a:xfrm>
              <a:off x="755576" y="1844824"/>
              <a:ext cx="7704856" cy="4752528"/>
            </a:xfrm>
            <a:prstGeom prst="roundRect">
              <a:avLst>
                <a:gd name="adj" fmla="val 7688"/>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charset="-128"/>
              </a:endParaRPr>
            </a:p>
          </p:txBody>
        </p:sp>
        <p:pic>
          <p:nvPicPr>
            <p:cNvPr id="18" name="図 17" descr="N27isotone.png"/>
            <p:cNvPicPr>
              <a:picLocks noChangeAspect="1"/>
            </p:cNvPicPr>
            <p:nvPr/>
          </p:nvPicPr>
          <p:blipFill>
            <a:blip r:embed="rId6" cstate="print"/>
            <a:stretch>
              <a:fillRect/>
            </a:stretch>
          </p:blipFill>
          <p:spPr>
            <a:xfrm>
              <a:off x="1475656" y="2227031"/>
              <a:ext cx="5999631" cy="4154297"/>
            </a:xfrm>
            <a:prstGeom prst="rect">
              <a:avLst/>
            </a:prstGeom>
          </p:spPr>
        </p:pic>
        <p:sp>
          <p:nvSpPr>
            <p:cNvPr id="19" name="正方形/長方形 18"/>
            <p:cNvSpPr/>
            <p:nvPr/>
          </p:nvSpPr>
          <p:spPr>
            <a:xfrm>
              <a:off x="3779912" y="2258289"/>
              <a:ext cx="3672408" cy="738664"/>
            </a:xfrm>
            <a:prstGeom prst="rect">
              <a:avLst/>
            </a:prstGeom>
          </p:spPr>
          <p:txBody>
            <a:bodyPr wrap="square">
              <a:spAutoFit/>
            </a:bodyPr>
            <a:lstStyle/>
            <a:p>
              <a:pPr algn="ctr"/>
              <a:r>
                <a:rPr lang="en-US" altLang="ja-JP" sz="2200" b="1" dirty="0" smtClean="0">
                  <a:solidFill>
                    <a:schemeClr val="bg2">
                      <a:lumMod val="50000"/>
                    </a:schemeClr>
                  </a:solidFill>
                  <a:latin typeface="Adobe Caslon Pro" pitchFamily="18" charset="0"/>
                </a:rPr>
                <a:t>Spectra of N=27 isotones</a:t>
              </a:r>
            </a:p>
            <a:p>
              <a:pPr algn="ctr"/>
              <a:r>
                <a:rPr lang="en-US" altLang="ja-JP" sz="2000" dirty="0" smtClean="0">
                  <a:solidFill>
                    <a:schemeClr val="accent2">
                      <a:lumMod val="60000"/>
                      <a:lumOff val="40000"/>
                    </a:schemeClr>
                  </a:solidFill>
                  <a:latin typeface="Adobe Caslon Pro" pitchFamily="18" charset="0"/>
                </a:rPr>
                <a:t>(http://www.nndc.bnl.gov/ensdf )</a:t>
              </a:r>
            </a:p>
          </p:txBody>
        </p:sp>
        <p:cxnSp>
          <p:nvCxnSpPr>
            <p:cNvPr id="20" name="直線コネクタ 19"/>
            <p:cNvCxnSpPr/>
            <p:nvPr/>
          </p:nvCxnSpPr>
          <p:spPr bwMode="auto">
            <a:xfrm>
              <a:off x="2411760" y="3789041"/>
              <a:ext cx="504056" cy="0"/>
            </a:xfrm>
            <a:prstGeom prst="line">
              <a:avLst/>
            </a:prstGeom>
            <a:solidFill>
              <a:schemeClr val="accent1"/>
            </a:solidFill>
            <a:ln w="57150" cap="flat" cmpd="sng" algn="ctr">
              <a:solidFill>
                <a:srgbClr val="FF0000"/>
              </a:solidFill>
              <a:prstDash val="solid"/>
              <a:round/>
              <a:headEnd type="none" w="med" len="med"/>
              <a:tailEnd type="none" w="med" len="med"/>
            </a:ln>
            <a:effectLst/>
          </p:spPr>
        </p:cxnSp>
        <p:cxnSp>
          <p:nvCxnSpPr>
            <p:cNvPr id="21" name="直線コネクタ 20"/>
            <p:cNvCxnSpPr/>
            <p:nvPr/>
          </p:nvCxnSpPr>
          <p:spPr bwMode="auto">
            <a:xfrm>
              <a:off x="2411760" y="5805265"/>
              <a:ext cx="504056" cy="0"/>
            </a:xfrm>
            <a:prstGeom prst="line">
              <a:avLst/>
            </a:prstGeom>
            <a:solidFill>
              <a:schemeClr val="accent1"/>
            </a:solidFill>
            <a:ln w="57150" cap="flat" cmpd="sng" algn="ctr">
              <a:solidFill>
                <a:srgbClr val="1CADE4"/>
              </a:solidFill>
              <a:prstDash val="solid"/>
              <a:round/>
              <a:headEnd type="none" w="med" len="med"/>
              <a:tailEnd type="none" w="med" len="med"/>
            </a:ln>
            <a:effectLst/>
          </p:spPr>
        </p:cxnSp>
        <p:sp>
          <p:nvSpPr>
            <p:cNvPr id="22" name="テキスト ボックス 21"/>
            <p:cNvSpPr txBox="1"/>
            <p:nvPr/>
          </p:nvSpPr>
          <p:spPr>
            <a:xfrm>
              <a:off x="2051720" y="5373217"/>
              <a:ext cx="1000595" cy="400110"/>
            </a:xfrm>
            <a:prstGeom prst="rect">
              <a:avLst/>
            </a:prstGeom>
            <a:noFill/>
          </p:spPr>
          <p:txBody>
            <a:bodyPr wrap="none" rtlCol="0">
              <a:spAutoFit/>
            </a:bodyPr>
            <a:lstStyle/>
            <a:p>
              <a:r>
                <a:rPr lang="en-US" altLang="ja-JP" sz="2000" b="1" i="1" dirty="0" smtClean="0">
                  <a:solidFill>
                    <a:srgbClr val="1CADE4"/>
                  </a:solidFill>
                  <a:latin typeface="Adobe Caslon Pro" pitchFamily="18" charset="0"/>
                </a:rPr>
                <a:t>f</a:t>
              </a:r>
              <a:r>
                <a:rPr lang="en-US" altLang="ja-JP" sz="2000" b="1" baseline="-25000" dirty="0" smtClean="0">
                  <a:solidFill>
                    <a:srgbClr val="1CADE4"/>
                  </a:solidFill>
                  <a:latin typeface="Adobe Caslon Pro" pitchFamily="18" charset="0"/>
                </a:rPr>
                <a:t>7/2</a:t>
              </a:r>
              <a:r>
                <a:rPr lang="en-US" altLang="ja-JP" sz="2000" b="1" dirty="0" smtClean="0">
                  <a:solidFill>
                    <a:srgbClr val="1CADE4"/>
                  </a:solidFill>
                  <a:latin typeface="Adobe Caslon Pro" pitchFamily="18" charset="0"/>
                </a:rPr>
                <a:t> hole</a:t>
              </a:r>
              <a:endParaRPr kumimoji="1" lang="ja-JP" altLang="en-US" sz="2000" b="1" dirty="0">
                <a:solidFill>
                  <a:srgbClr val="1CADE4"/>
                </a:solidFill>
                <a:latin typeface="Adobe Caslon Pro" pitchFamily="18" charset="0"/>
              </a:endParaRPr>
            </a:p>
          </p:txBody>
        </p:sp>
        <p:sp>
          <p:nvSpPr>
            <p:cNvPr id="23" name="テキスト ボックス 22"/>
            <p:cNvSpPr txBox="1"/>
            <p:nvPr/>
          </p:nvSpPr>
          <p:spPr>
            <a:xfrm>
              <a:off x="2051720" y="3861049"/>
              <a:ext cx="1273426" cy="369332"/>
            </a:xfrm>
            <a:prstGeom prst="rect">
              <a:avLst/>
            </a:prstGeom>
            <a:noFill/>
          </p:spPr>
          <p:txBody>
            <a:bodyPr wrap="none" rtlCol="0">
              <a:spAutoFit/>
            </a:bodyPr>
            <a:lstStyle/>
            <a:p>
              <a:r>
                <a:rPr lang="en-US" altLang="ja-JP" b="1" i="1" dirty="0" smtClean="0">
                  <a:solidFill>
                    <a:srgbClr val="FF0000"/>
                  </a:solidFill>
                  <a:latin typeface="Adobe Caslon Pro" pitchFamily="18" charset="0"/>
                </a:rPr>
                <a:t>p</a:t>
              </a:r>
              <a:r>
                <a:rPr lang="en-US" altLang="ja-JP" b="1" baseline="-25000" dirty="0" smtClean="0">
                  <a:solidFill>
                    <a:srgbClr val="FF0000"/>
                  </a:solidFill>
                  <a:latin typeface="Adobe Caslon Pro" pitchFamily="18" charset="0"/>
                </a:rPr>
                <a:t>3/2</a:t>
              </a:r>
              <a:r>
                <a:rPr lang="en-US" altLang="ja-JP" b="1" dirty="0" smtClean="0">
                  <a:solidFill>
                    <a:srgbClr val="FF0000"/>
                  </a:solidFill>
                  <a:latin typeface="Adobe Caslon Pro" pitchFamily="18" charset="0"/>
                </a:rPr>
                <a:t> particle</a:t>
              </a:r>
              <a:endParaRPr kumimoji="1" lang="ja-JP" altLang="en-US" b="1" dirty="0">
                <a:solidFill>
                  <a:srgbClr val="FF0000"/>
                </a:solidFill>
                <a:latin typeface="Adobe Caslon Pro" pitchFamily="18" charset="0"/>
              </a:endParaRPr>
            </a:p>
          </p:txBody>
        </p:sp>
        <p:cxnSp>
          <p:nvCxnSpPr>
            <p:cNvPr id="24" name="直線コネクタ 23"/>
            <p:cNvCxnSpPr/>
            <p:nvPr/>
          </p:nvCxnSpPr>
          <p:spPr bwMode="auto">
            <a:xfrm>
              <a:off x="5828060" y="5838101"/>
              <a:ext cx="504056" cy="0"/>
            </a:xfrm>
            <a:prstGeom prst="line">
              <a:avLst/>
            </a:prstGeom>
            <a:solidFill>
              <a:schemeClr val="accent1"/>
            </a:solidFill>
            <a:ln w="57150" cap="flat" cmpd="sng" algn="ctr">
              <a:solidFill>
                <a:srgbClr val="FF0000"/>
              </a:solidFill>
              <a:prstDash val="solid"/>
              <a:round/>
              <a:headEnd type="none" w="med" len="med"/>
              <a:tailEnd type="none" w="med" len="med"/>
            </a:ln>
            <a:effectLst/>
          </p:spPr>
        </p:cxnSp>
        <p:sp>
          <p:nvSpPr>
            <p:cNvPr id="25" name="テキスト ボックス 24"/>
            <p:cNvSpPr txBox="1"/>
            <p:nvPr/>
          </p:nvSpPr>
          <p:spPr>
            <a:xfrm>
              <a:off x="5616116" y="5083557"/>
              <a:ext cx="1096775" cy="400110"/>
            </a:xfrm>
            <a:prstGeom prst="rect">
              <a:avLst/>
            </a:prstGeom>
            <a:noFill/>
          </p:spPr>
          <p:txBody>
            <a:bodyPr wrap="none" rtlCol="0">
              <a:spAutoFit/>
            </a:bodyPr>
            <a:lstStyle/>
            <a:p>
              <a:r>
                <a:rPr lang="en-US" altLang="ja-JP" sz="2000" b="1" i="1" dirty="0" smtClean="0">
                  <a:solidFill>
                    <a:srgbClr val="1CADE4"/>
                  </a:solidFill>
                  <a:latin typeface="Adobe Caslon Pro" pitchFamily="18" charset="0"/>
                </a:rPr>
                <a:t>f</a:t>
              </a:r>
              <a:r>
                <a:rPr lang="en-US" altLang="ja-JP" sz="2000" b="1" baseline="-25000" dirty="0" smtClean="0">
                  <a:solidFill>
                    <a:srgbClr val="1CADE4"/>
                  </a:solidFill>
                  <a:latin typeface="Adobe Caslon Pro" pitchFamily="18" charset="0"/>
                </a:rPr>
                <a:t>7/2</a:t>
              </a:r>
              <a:r>
                <a:rPr lang="en-US" altLang="ja-JP" sz="2000" b="1" dirty="0" smtClean="0">
                  <a:solidFill>
                    <a:srgbClr val="1CADE4"/>
                  </a:solidFill>
                  <a:latin typeface="Adobe Caslon Pro" pitchFamily="18" charset="0"/>
                </a:rPr>
                <a:t> hole?</a:t>
              </a:r>
              <a:endParaRPr kumimoji="1" lang="ja-JP" altLang="en-US" sz="2000" b="1" dirty="0">
                <a:solidFill>
                  <a:srgbClr val="1CADE4"/>
                </a:solidFill>
                <a:latin typeface="Adobe Caslon Pro" pitchFamily="18" charset="0"/>
              </a:endParaRPr>
            </a:p>
          </p:txBody>
        </p:sp>
        <p:cxnSp>
          <p:nvCxnSpPr>
            <p:cNvPr id="26" name="直線コネクタ 25"/>
            <p:cNvCxnSpPr/>
            <p:nvPr/>
          </p:nvCxnSpPr>
          <p:spPr bwMode="auto">
            <a:xfrm>
              <a:off x="5826764" y="5480691"/>
              <a:ext cx="504056" cy="0"/>
            </a:xfrm>
            <a:prstGeom prst="line">
              <a:avLst/>
            </a:prstGeom>
            <a:solidFill>
              <a:schemeClr val="accent1"/>
            </a:solidFill>
            <a:ln w="57150" cap="flat" cmpd="sng" algn="ctr">
              <a:solidFill>
                <a:srgbClr val="1CADE4"/>
              </a:solidFill>
              <a:prstDash val="solid"/>
              <a:round/>
              <a:headEnd type="none" w="med" len="med"/>
              <a:tailEnd type="none" w="med" len="med"/>
            </a:ln>
            <a:effectLst/>
          </p:spPr>
        </p:cxnSp>
        <p:sp>
          <p:nvSpPr>
            <p:cNvPr id="27" name="テキスト ボックス 26"/>
            <p:cNvSpPr txBox="1"/>
            <p:nvPr/>
          </p:nvSpPr>
          <p:spPr>
            <a:xfrm>
              <a:off x="6812412" y="5939989"/>
              <a:ext cx="1359988" cy="369332"/>
            </a:xfrm>
            <a:prstGeom prst="rect">
              <a:avLst/>
            </a:prstGeom>
            <a:noFill/>
          </p:spPr>
          <p:txBody>
            <a:bodyPr wrap="none" rtlCol="0">
              <a:spAutoFit/>
            </a:bodyPr>
            <a:lstStyle/>
            <a:p>
              <a:r>
                <a:rPr lang="en-US" altLang="ja-JP" b="1" i="1" dirty="0" smtClean="0">
                  <a:solidFill>
                    <a:srgbClr val="FF0000"/>
                  </a:solidFill>
                  <a:latin typeface="Adobe Caslon Pro" pitchFamily="18" charset="0"/>
                </a:rPr>
                <a:t>p</a:t>
              </a:r>
              <a:r>
                <a:rPr lang="en-US" altLang="ja-JP" b="1" baseline="-25000" dirty="0" smtClean="0">
                  <a:solidFill>
                    <a:srgbClr val="FF0000"/>
                  </a:solidFill>
                  <a:latin typeface="Adobe Caslon Pro" pitchFamily="18" charset="0"/>
                </a:rPr>
                <a:t>3/2</a:t>
              </a:r>
              <a:r>
                <a:rPr lang="en-US" altLang="ja-JP" b="1" dirty="0" smtClean="0">
                  <a:solidFill>
                    <a:srgbClr val="FF0000"/>
                  </a:solidFill>
                  <a:latin typeface="Adobe Caslon Pro" pitchFamily="18" charset="0"/>
                </a:rPr>
                <a:t> particle?</a:t>
              </a:r>
              <a:endParaRPr kumimoji="1" lang="ja-JP" altLang="en-US" b="1" dirty="0">
                <a:solidFill>
                  <a:srgbClr val="FF0000"/>
                </a:solidFill>
                <a:latin typeface="Adobe Caslon Pro" pitchFamily="18" charset="0"/>
              </a:endParaRPr>
            </a:p>
          </p:txBody>
        </p:sp>
      </p:grpSp>
    </p:spTree>
    <p:custDataLst>
      <p:tags r:id="rId1"/>
    </p:custDataLst>
    <p:extLst>
      <p:ext uri="{BB962C8B-B14F-4D97-AF65-F5344CB8AC3E}">
        <p14:creationId xmlns:p14="http://schemas.microsoft.com/office/powerpoint/2010/main" val="253945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3369" y="726566"/>
            <a:ext cx="6409958" cy="2829287"/>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317" y="4233444"/>
            <a:ext cx="8469086" cy="2174841"/>
          </a:xfrm>
          <a:prstGeom prst="rect">
            <a:avLst/>
          </a:prstGeom>
        </p:spPr>
      </p:pic>
      <p:sp>
        <p:nvSpPr>
          <p:cNvPr id="8" name="円/楕円 7"/>
          <p:cNvSpPr/>
          <p:nvPr/>
        </p:nvSpPr>
        <p:spPr>
          <a:xfrm>
            <a:off x="3559629" y="1292121"/>
            <a:ext cx="729343" cy="4245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4789714" y="2489550"/>
            <a:ext cx="729343" cy="4245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6966857" y="1292120"/>
            <a:ext cx="729343" cy="4245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タイトル 1"/>
          <p:cNvSpPr>
            <a:spLocks noGrp="1"/>
          </p:cNvSpPr>
          <p:nvPr>
            <p:ph type="title"/>
          </p:nvPr>
        </p:nvSpPr>
        <p:spPr>
          <a:xfrm>
            <a:off x="822960" y="73245"/>
            <a:ext cx="7543800" cy="546516"/>
          </a:xfrm>
        </p:spPr>
        <p:txBody>
          <a:bodyPr>
            <a:normAutofit fontScale="90000"/>
          </a:bodyPr>
          <a:lstStyle/>
          <a:p>
            <a:r>
              <a:rPr lang="en-US" altLang="ja-JP" dirty="0" smtClean="0"/>
              <a:t>How to track them? E(7/2-)</a:t>
            </a:r>
            <a:endParaRPr kumimoji="1" lang="ja-JP" altLang="en-US" dirty="0"/>
          </a:p>
        </p:txBody>
      </p:sp>
    </p:spTree>
    <p:extLst>
      <p:ext uri="{BB962C8B-B14F-4D97-AF65-F5344CB8AC3E}">
        <p14:creationId xmlns:p14="http://schemas.microsoft.com/office/powerpoint/2010/main" val="12653744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Summary &amp; Outlook</a:t>
            </a:r>
            <a:endParaRPr kumimoji="1" lang="ja-JP" altLang="en-US" dirty="0"/>
          </a:p>
        </p:txBody>
      </p:sp>
      <p:sp>
        <p:nvSpPr>
          <p:cNvPr id="3" name="コンテンツ プレースホルダー 2"/>
          <p:cNvSpPr>
            <a:spLocks noGrp="1"/>
          </p:cNvSpPr>
          <p:nvPr>
            <p:ph idx="1"/>
          </p:nvPr>
        </p:nvSpPr>
        <p:spPr>
          <a:xfrm>
            <a:off x="251460" y="1166291"/>
            <a:ext cx="8686800" cy="5018489"/>
          </a:xfrm>
        </p:spPr>
        <p:txBody>
          <a:bodyPr/>
          <a:lstStyle/>
          <a:p>
            <a:pPr>
              <a:buFont typeface="Wingdings" panose="05000000000000000000" pitchFamily="2" charset="2"/>
              <a:buChar char="p"/>
            </a:pPr>
            <a:r>
              <a:rPr lang="ja-JP" altLang="en-US" dirty="0">
                <a:latin typeface="+mj-lt"/>
              </a:rPr>
              <a:t> </a:t>
            </a:r>
            <a:r>
              <a:rPr lang="en-US" altLang="ja-JP" dirty="0" smtClean="0">
                <a:latin typeface="+mj-lt"/>
              </a:rPr>
              <a:t>“Erosion of N=28 shell gap” and “Shape Coexistence with Exotic deformation”</a:t>
            </a:r>
            <a:r>
              <a:rPr kumimoji="1" lang="ja-JP" altLang="en-US" dirty="0" smtClean="0">
                <a:latin typeface="+mj-lt"/>
              </a:rPr>
              <a:t>　</a:t>
            </a:r>
            <a:endParaRPr kumimoji="1" lang="en-US" altLang="ja-JP" dirty="0" smtClean="0">
              <a:latin typeface="+mj-lt"/>
            </a:endParaRPr>
          </a:p>
          <a:p>
            <a:pPr>
              <a:buFont typeface="Wingdings" panose="05000000000000000000" pitchFamily="2" charset="2"/>
              <a:buChar char="p"/>
            </a:pPr>
            <a:r>
              <a:rPr lang="en-US" altLang="ja-JP" dirty="0" smtClean="0">
                <a:latin typeface="+mj-lt"/>
                <a:cs typeface="Times New Roman" pitchFamily="18" charset="0"/>
              </a:rPr>
              <a:t> Odd </a:t>
            </a:r>
            <a:r>
              <a:rPr lang="en-US" altLang="ja-JP" dirty="0">
                <a:latin typeface="+mj-lt"/>
                <a:cs typeface="Times New Roman" pitchFamily="18" charset="0"/>
              </a:rPr>
              <a:t>mass system is very useful to see </a:t>
            </a:r>
            <a:r>
              <a:rPr lang="en-US" altLang="ja-JP" dirty="0" smtClean="0">
                <a:latin typeface="+mj-lt"/>
                <a:cs typeface="Times New Roman" pitchFamily="18" charset="0"/>
              </a:rPr>
              <a:t>it</a:t>
            </a:r>
          </a:p>
          <a:p>
            <a:pPr>
              <a:buFont typeface="Wingdings" panose="05000000000000000000" pitchFamily="2" charset="2"/>
              <a:buChar char="p"/>
            </a:pPr>
            <a:r>
              <a:rPr lang="en-US" altLang="ja-JP" dirty="0" smtClean="0">
                <a:latin typeface="+mj-lt"/>
                <a:cs typeface="Times New Roman" pitchFamily="18" charset="0"/>
              </a:rPr>
              <a:t> AMD calculation for N=27, 28, 29 systems</a:t>
            </a:r>
          </a:p>
          <a:p>
            <a:pPr>
              <a:buFont typeface="Wingdings" panose="05000000000000000000" pitchFamily="2" charset="2"/>
              <a:buChar char="p"/>
            </a:pPr>
            <a:endParaRPr lang="en-US" altLang="ja-JP" b="1" dirty="0">
              <a:solidFill>
                <a:srgbClr val="006600"/>
              </a:solidFill>
              <a:latin typeface="+mj-lt"/>
              <a:cs typeface="Times New Roman" pitchFamily="18" charset="0"/>
            </a:endParaRPr>
          </a:p>
          <a:p>
            <a:pPr>
              <a:buFont typeface="Wingdings" panose="05000000000000000000" pitchFamily="2" charset="2"/>
              <a:buChar char="p"/>
            </a:pPr>
            <a:r>
              <a:rPr lang="en-US" altLang="ja-JP" dirty="0" smtClean="0">
                <a:latin typeface="+mj-lt"/>
                <a:cs typeface="Times New Roman" pitchFamily="18" charset="0"/>
              </a:rPr>
              <a:t> </a:t>
            </a:r>
            <a:r>
              <a:rPr lang="en-US" altLang="ja-JP" dirty="0" smtClean="0">
                <a:latin typeface="+mj-lt"/>
              </a:rPr>
              <a:t>Quenching </a:t>
            </a:r>
            <a:r>
              <a:rPr lang="en-US" altLang="ja-JP" dirty="0">
                <a:latin typeface="+mj-lt"/>
              </a:rPr>
              <a:t>of N=28</a:t>
            </a:r>
            <a:r>
              <a:rPr lang="ja-JP" altLang="en-US" dirty="0">
                <a:latin typeface="+mj-lt"/>
              </a:rPr>
              <a:t> </a:t>
            </a:r>
            <a:r>
              <a:rPr lang="en-US" altLang="ja-JP" dirty="0">
                <a:latin typeface="+mj-lt"/>
              </a:rPr>
              <a:t>shell gap </a:t>
            </a:r>
            <a:r>
              <a:rPr lang="en-US" altLang="ja-JP" dirty="0" smtClean="0">
                <a:latin typeface="+mj-lt"/>
              </a:rPr>
              <a:t>enhances </a:t>
            </a:r>
            <a:r>
              <a:rPr lang="en-US" altLang="ja-JP" dirty="0" err="1" smtClean="0">
                <a:latin typeface="+mj-lt"/>
              </a:rPr>
              <a:t>quadrupole</a:t>
            </a:r>
            <a:r>
              <a:rPr lang="en-US" altLang="ja-JP" dirty="0" smtClean="0">
                <a:latin typeface="+mj-lt"/>
              </a:rPr>
              <a:t> </a:t>
            </a:r>
            <a:r>
              <a:rPr lang="en-US" altLang="ja-JP" dirty="0">
                <a:latin typeface="+mj-lt"/>
              </a:rPr>
              <a:t>deformation and </a:t>
            </a:r>
            <a:r>
              <a:rPr lang="en-US" altLang="ja-JP" dirty="0" smtClean="0">
                <a:latin typeface="+mj-lt"/>
              </a:rPr>
              <a:t>generates various states</a:t>
            </a:r>
          </a:p>
          <a:p>
            <a:pPr>
              <a:buFont typeface="Wingdings" panose="05000000000000000000" pitchFamily="2" charset="2"/>
              <a:buChar char="p"/>
            </a:pPr>
            <a:r>
              <a:rPr lang="en-US" altLang="ja-JP" dirty="0">
                <a:latin typeface="+mj-lt"/>
              </a:rPr>
              <a:t> </a:t>
            </a:r>
            <a:r>
              <a:rPr lang="en-US" altLang="ja-JP" dirty="0" err="1" smtClean="0">
                <a:latin typeface="+mj-lt"/>
              </a:rPr>
              <a:t>Prolate</a:t>
            </a:r>
            <a:r>
              <a:rPr lang="en-US" altLang="ja-JP" dirty="0">
                <a:latin typeface="+mj-lt"/>
              </a:rPr>
              <a:t>, </a:t>
            </a:r>
            <a:r>
              <a:rPr lang="en-US" altLang="ja-JP" dirty="0" err="1">
                <a:latin typeface="+mj-lt"/>
              </a:rPr>
              <a:t>triaxial</a:t>
            </a:r>
            <a:r>
              <a:rPr lang="en-US" altLang="ja-JP" dirty="0">
                <a:latin typeface="+mj-lt"/>
              </a:rPr>
              <a:t>, oblate</a:t>
            </a:r>
            <a:r>
              <a:rPr lang="ja-JP" altLang="en-US" dirty="0">
                <a:latin typeface="+mj-lt"/>
              </a:rPr>
              <a:t> </a:t>
            </a:r>
            <a:r>
              <a:rPr lang="en-US" altLang="ja-JP" dirty="0">
                <a:latin typeface="+mj-lt"/>
              </a:rPr>
              <a:t>shape </a:t>
            </a:r>
            <a:r>
              <a:rPr lang="en-US" altLang="ja-JP" dirty="0" smtClean="0">
                <a:latin typeface="+mj-lt"/>
              </a:rPr>
              <a:t>coexistence in </a:t>
            </a:r>
            <a:r>
              <a:rPr lang="en-US" altLang="ja-JP" dirty="0">
                <a:latin typeface="+mj-lt"/>
              </a:rPr>
              <a:t>the vicinity of neutron-rich N</a:t>
            </a:r>
            <a:r>
              <a:rPr lang="ja-JP" altLang="en-US" dirty="0">
                <a:latin typeface="+mj-lt"/>
              </a:rPr>
              <a:t>～</a:t>
            </a:r>
            <a:r>
              <a:rPr lang="en-US" altLang="ja-JP" dirty="0">
                <a:latin typeface="+mj-lt"/>
              </a:rPr>
              <a:t>28 </a:t>
            </a:r>
            <a:r>
              <a:rPr lang="en-US" altLang="ja-JP" dirty="0" smtClean="0">
                <a:latin typeface="+mj-lt"/>
              </a:rPr>
              <a:t>nuclei</a:t>
            </a:r>
          </a:p>
          <a:p>
            <a:pPr>
              <a:buFont typeface="Wingdings" panose="05000000000000000000" pitchFamily="2" charset="2"/>
              <a:buChar char="p"/>
            </a:pPr>
            <a:r>
              <a:rPr lang="en-US" altLang="ja-JP" dirty="0" smtClean="0">
                <a:latin typeface="+mj-lt"/>
              </a:rPr>
              <a:t> Spectra </a:t>
            </a:r>
            <a:r>
              <a:rPr lang="en-US" altLang="ja-JP" dirty="0">
                <a:latin typeface="+mj-lt"/>
              </a:rPr>
              <a:t>and properties of non-</a:t>
            </a:r>
            <a:r>
              <a:rPr lang="en-US" altLang="ja-JP" dirty="0" err="1">
                <a:latin typeface="+mj-lt"/>
              </a:rPr>
              <a:t>yrast</a:t>
            </a:r>
            <a:r>
              <a:rPr lang="en-US" altLang="ja-JP" dirty="0">
                <a:latin typeface="+mj-lt"/>
              </a:rPr>
              <a:t> </a:t>
            </a:r>
            <a:r>
              <a:rPr lang="en-US" altLang="ja-JP" dirty="0" smtClean="0">
                <a:latin typeface="+mj-lt"/>
              </a:rPr>
              <a:t>states are </a:t>
            </a:r>
            <a:r>
              <a:rPr lang="en-US" altLang="ja-JP" dirty="0">
                <a:latin typeface="+mj-lt"/>
              </a:rPr>
              <a:t>good signature of shape </a:t>
            </a:r>
            <a:r>
              <a:rPr lang="en-US" altLang="ja-JP" dirty="0" smtClean="0">
                <a:latin typeface="+mj-lt"/>
              </a:rPr>
              <a:t>coexistence</a:t>
            </a:r>
          </a:p>
          <a:p>
            <a:pPr>
              <a:buFont typeface="Wingdings" panose="05000000000000000000" pitchFamily="2" charset="2"/>
              <a:buChar char="p"/>
            </a:pPr>
            <a:endParaRPr lang="en-US" altLang="ja-JP" dirty="0">
              <a:latin typeface="+mj-lt"/>
            </a:endParaRPr>
          </a:p>
          <a:p>
            <a:pPr>
              <a:buFont typeface="Wingdings" panose="05000000000000000000" pitchFamily="2" charset="2"/>
              <a:buChar char="p"/>
            </a:pPr>
            <a:r>
              <a:rPr lang="en-US" altLang="ja-JP" dirty="0" smtClean="0">
                <a:latin typeface="+mj-lt"/>
              </a:rPr>
              <a:t> Effective interaction dependence (dependence on tensor force)</a:t>
            </a:r>
            <a:endParaRPr lang="en-US" altLang="ja-JP" dirty="0">
              <a:latin typeface="+mj-lt"/>
            </a:endParaRPr>
          </a:p>
          <a:p>
            <a:pPr>
              <a:buFont typeface="Wingdings" panose="05000000000000000000" pitchFamily="2" charset="2"/>
              <a:buChar char="p"/>
            </a:pPr>
            <a:endParaRPr lang="en-US" altLang="ja-JP" dirty="0" smtClean="0">
              <a:latin typeface="+mj-lt"/>
              <a:cs typeface="Times New Roman" pitchFamily="18" charset="0"/>
            </a:endParaRPr>
          </a:p>
          <a:p>
            <a:pPr>
              <a:buFont typeface="Wingdings" panose="05000000000000000000" pitchFamily="2" charset="2"/>
              <a:buChar char="p"/>
            </a:pPr>
            <a:endParaRPr kumimoji="1" lang="ja-JP" altLang="en-US" dirty="0">
              <a:latin typeface="+mj-lt"/>
            </a:endParaRPr>
          </a:p>
        </p:txBody>
      </p:sp>
    </p:spTree>
    <p:extLst>
      <p:ext uri="{BB962C8B-B14F-4D97-AF65-F5344CB8AC3E}">
        <p14:creationId xmlns:p14="http://schemas.microsoft.com/office/powerpoint/2010/main" val="1436128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6024" y="12978"/>
            <a:ext cx="8604448" cy="653752"/>
          </a:xfrm>
        </p:spPr>
        <p:txBody>
          <a:bodyPr/>
          <a:lstStyle/>
          <a:p>
            <a:r>
              <a:rPr lang="en-US" altLang="ja-JP" sz="2400" dirty="0" smtClean="0"/>
              <a:t>Enhancement of </a:t>
            </a:r>
            <a:r>
              <a:rPr lang="en-US" altLang="ja-JP" sz="2400" dirty="0" err="1" smtClean="0"/>
              <a:t>Quadrupole</a:t>
            </a:r>
            <a:r>
              <a:rPr lang="en-US" altLang="ja-JP" sz="2400" dirty="0" smtClean="0"/>
              <a:t> Correlation </a:t>
            </a:r>
            <a:r>
              <a:rPr lang="ja-JP" altLang="en-US" sz="2400" dirty="0" smtClean="0"/>
              <a:t>⇒ </a:t>
            </a:r>
            <a:r>
              <a:rPr lang="en-US" altLang="ja-JP" sz="2400" dirty="0" smtClean="0"/>
              <a:t>Shape coexistence</a:t>
            </a:r>
            <a:endParaRPr kumimoji="1" lang="ja-JP" altLang="en-US" sz="2400" dirty="0"/>
          </a:p>
        </p:txBody>
      </p:sp>
      <p:pic>
        <p:nvPicPr>
          <p:cNvPr id="4" name="コンテンツ プレースホルダ 3" descr="名称未設定-1.png"/>
          <p:cNvPicPr>
            <a:picLocks noGrp="1" noChangeAspect="1"/>
          </p:cNvPicPr>
          <p:nvPr>
            <p:ph idx="1"/>
          </p:nvPr>
        </p:nvPicPr>
        <p:blipFill>
          <a:blip r:embed="rId2" cstate="print"/>
          <a:stretch>
            <a:fillRect/>
          </a:stretch>
        </p:blipFill>
        <p:spPr>
          <a:xfrm>
            <a:off x="629138" y="2314828"/>
            <a:ext cx="7776989" cy="2865014"/>
          </a:xfrm>
        </p:spPr>
      </p:pic>
      <p:sp>
        <p:nvSpPr>
          <p:cNvPr id="6" name="テキスト ボックス 5"/>
          <p:cNvSpPr txBox="1"/>
          <p:nvPr/>
        </p:nvSpPr>
        <p:spPr>
          <a:xfrm>
            <a:off x="1249843" y="2875586"/>
            <a:ext cx="780983" cy="369332"/>
          </a:xfrm>
          <a:prstGeom prst="rect">
            <a:avLst/>
          </a:prstGeom>
          <a:solidFill>
            <a:schemeClr val="bg1"/>
          </a:solidFill>
          <a:ln>
            <a:solidFill>
              <a:schemeClr val="bg1"/>
            </a:solidFill>
          </a:ln>
        </p:spPr>
        <p:txBody>
          <a:bodyPr wrap="none" rtlCol="0">
            <a:spAutoFit/>
          </a:bodyPr>
          <a:lstStyle/>
          <a:p>
            <a:r>
              <a:rPr lang="en-US" altLang="ja-JP" dirty="0" smtClean="0">
                <a:latin typeface="Times New Roman" pitchFamily="18" charset="0"/>
                <a:cs typeface="Times New Roman" pitchFamily="18" charset="0"/>
              </a:rPr>
              <a:t>s</a:t>
            </a:r>
            <a:r>
              <a:rPr kumimoji="1" lang="en-US" altLang="ja-JP" dirty="0" smtClean="0">
                <a:latin typeface="Times New Roman" pitchFamily="18" charset="0"/>
                <a:cs typeface="Times New Roman" pitchFamily="18" charset="0"/>
              </a:rPr>
              <a:t>table </a:t>
            </a:r>
            <a:endParaRPr kumimoji="1" lang="ja-JP" altLang="en-US" dirty="0">
              <a:latin typeface="Times New Roman" pitchFamily="18" charset="0"/>
              <a:cs typeface="Times New Roman" pitchFamily="18" charset="0"/>
            </a:endParaRPr>
          </a:p>
        </p:txBody>
      </p:sp>
      <p:sp>
        <p:nvSpPr>
          <p:cNvPr id="7" name="テキスト ボックス 6"/>
          <p:cNvSpPr txBox="1"/>
          <p:nvPr/>
        </p:nvSpPr>
        <p:spPr>
          <a:xfrm>
            <a:off x="3289731" y="2875586"/>
            <a:ext cx="1011815" cy="369332"/>
          </a:xfrm>
          <a:prstGeom prst="rect">
            <a:avLst/>
          </a:prstGeom>
          <a:solidFill>
            <a:schemeClr val="bg1"/>
          </a:solidFill>
          <a:ln>
            <a:solidFill>
              <a:schemeClr val="bg1"/>
            </a:solidFill>
          </a:ln>
        </p:spPr>
        <p:txBody>
          <a:bodyPr wrap="none" rtlCol="0">
            <a:spAutoFit/>
          </a:bodyPr>
          <a:lstStyle/>
          <a:p>
            <a:r>
              <a:rPr kumimoji="1" lang="en-US" altLang="ja-JP" dirty="0" smtClean="0">
                <a:latin typeface="Times New Roman" pitchFamily="18" charset="0"/>
                <a:cs typeface="Times New Roman" pitchFamily="18" charset="0"/>
              </a:rPr>
              <a:t>unstable </a:t>
            </a:r>
            <a:endParaRPr kumimoji="1" lang="ja-JP" altLang="en-US"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8" name="コンテンツ プレースホルダー 2"/>
              <p:cNvSpPr txBox="1">
                <a:spLocks/>
              </p:cNvSpPr>
              <p:nvPr/>
            </p:nvSpPr>
            <p:spPr>
              <a:xfrm>
                <a:off x="216024" y="822176"/>
                <a:ext cx="8669385" cy="1413624"/>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a:buFont typeface="Wingdings" panose="05000000000000000000" pitchFamily="2" charset="2"/>
                  <a:buChar char="p"/>
                </a:pPr>
                <a:r>
                  <a:rPr lang="en-US" altLang="ja-JP" dirty="0" smtClean="0">
                    <a:latin typeface="Times New Roman" panose="02020603050405020304" pitchFamily="18" charset="0"/>
                    <a:cs typeface="Times New Roman" panose="02020603050405020304" pitchFamily="18" charset="0"/>
                  </a:rPr>
                  <a:t> Reduction of N=28 shell gap in the vicinity of </a:t>
                </a:r>
                <a:r>
                  <a:rPr lang="en-US" altLang="ja-JP" baseline="30000" dirty="0" smtClean="0">
                    <a:latin typeface="Times New Roman" panose="02020603050405020304" pitchFamily="18" charset="0"/>
                    <a:cs typeface="Times New Roman" panose="02020603050405020304" pitchFamily="18" charset="0"/>
                  </a:rPr>
                  <a:t>44</a:t>
                </a:r>
                <a:r>
                  <a:rPr lang="en-US" altLang="ja-JP" dirty="0" smtClean="0">
                    <a:latin typeface="Times New Roman" panose="02020603050405020304" pitchFamily="18" charset="0"/>
                    <a:cs typeface="Times New Roman" panose="02020603050405020304" pitchFamily="18" charset="0"/>
                  </a:rPr>
                  <a:t>S leads to strong </a:t>
                </a:r>
                <a14:m>
                  <m:oMath xmlns:m="http://schemas.openxmlformats.org/officeDocument/2006/math">
                    <m:r>
                      <a:rPr lang="en-US" altLang="ja-JP" i="1" smtClean="0">
                        <a:latin typeface="Cambria Math" panose="02040503050406030204" pitchFamily="18" charset="0"/>
                        <a:cs typeface="Times New Roman" panose="02020603050405020304" pitchFamily="18" charset="0"/>
                      </a:rPr>
                      <m:t>𝑄</m:t>
                    </m:r>
                    <m:r>
                      <a:rPr lang="en-US" altLang="ja-JP" i="1" smtClean="0">
                        <a:latin typeface="Cambria Math" panose="02040503050406030204" pitchFamily="18" charset="0"/>
                        <a:cs typeface="Times New Roman" panose="02020603050405020304" pitchFamily="18" charset="0"/>
                      </a:rPr>
                      <m:t>⋅</m:t>
                    </m:r>
                    <m:r>
                      <a:rPr lang="en-US" altLang="ja-JP" i="1" smtClean="0">
                        <a:latin typeface="Cambria Math" panose="02040503050406030204" pitchFamily="18" charset="0"/>
                        <a:cs typeface="Times New Roman" panose="02020603050405020304" pitchFamily="18" charset="0"/>
                      </a:rPr>
                      <m:t>𝑄</m:t>
                    </m:r>
                  </m:oMath>
                </a14:m>
                <a:r>
                  <a:rPr lang="ja-JP" altLang="en-US" dirty="0" smtClean="0">
                    <a:latin typeface="Times New Roman" panose="02020603050405020304" pitchFamily="18" charset="0"/>
                    <a:cs typeface="Times New Roman" panose="02020603050405020304" pitchFamily="18" charset="0"/>
                  </a:rPr>
                  <a:t> </a:t>
                </a:r>
                <a:r>
                  <a:rPr lang="en-US" altLang="ja-JP" dirty="0" smtClean="0">
                    <a:latin typeface="Times New Roman" panose="02020603050405020304" pitchFamily="18" charset="0"/>
                    <a:cs typeface="Times New Roman" panose="02020603050405020304" pitchFamily="18" charset="0"/>
                  </a:rPr>
                  <a:t>correlation between protons and neutrons</a:t>
                </a:r>
                <a:endParaRPr lang="ja-JP" alt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p"/>
                </a:pPr>
                <a:r>
                  <a:rPr lang="en-US" altLang="ja-JP" dirty="0" smtClean="0">
                    <a:latin typeface="Times New Roman" panose="02020603050405020304" pitchFamily="18" charset="0"/>
                    <a:cs typeface="Times New Roman" panose="02020603050405020304" pitchFamily="18" charset="0"/>
                  </a:rPr>
                  <a:t> It generates various deformed states and they coexist at small excitation energy</a:t>
                </a:r>
                <a:br>
                  <a:rPr lang="en-US" altLang="ja-JP" dirty="0" smtClean="0">
                    <a:latin typeface="Times New Roman" panose="02020603050405020304" pitchFamily="18" charset="0"/>
                    <a:cs typeface="Times New Roman" panose="02020603050405020304" pitchFamily="18" charset="0"/>
                  </a:rPr>
                </a:br>
                <a:r>
                  <a:rPr lang="ja-JP" altLang="en-US" dirty="0" smtClean="0">
                    <a:latin typeface="Times New Roman" panose="02020603050405020304" pitchFamily="18" charset="0"/>
                    <a:cs typeface="Times New Roman" panose="02020603050405020304" pitchFamily="18" charset="0"/>
                  </a:rPr>
                  <a:t>⇒ </a:t>
                </a:r>
                <a:r>
                  <a:rPr lang="en-US" altLang="ja-JP" dirty="0" smtClean="0">
                    <a:latin typeface="Times New Roman" panose="02020603050405020304" pitchFamily="18" charset="0"/>
                    <a:cs typeface="Times New Roman" panose="02020603050405020304" pitchFamily="18" charset="0"/>
                  </a:rPr>
                  <a:t>“</a:t>
                </a:r>
                <a:r>
                  <a:rPr lang="en-US" altLang="ja-JP" b="1" dirty="0" smtClean="0">
                    <a:solidFill>
                      <a:srgbClr val="C00000"/>
                    </a:solidFill>
                    <a:latin typeface="Times New Roman" panose="02020603050405020304" pitchFamily="18" charset="0"/>
                    <a:cs typeface="Times New Roman" panose="02020603050405020304" pitchFamily="18" charset="0"/>
                  </a:rPr>
                  <a:t>Shape Coexistence</a:t>
                </a:r>
                <a:r>
                  <a:rPr lang="en-US" altLang="ja-JP" dirty="0" smtClean="0">
                    <a:latin typeface="Times New Roman" panose="02020603050405020304" pitchFamily="18" charset="0"/>
                    <a:cs typeface="Times New Roman" panose="02020603050405020304" pitchFamily="18" charset="0"/>
                  </a:rPr>
                  <a:t>”</a:t>
                </a:r>
              </a:p>
            </p:txBody>
          </p:sp>
        </mc:Choice>
        <mc:Fallback xmlns="">
          <p:sp>
            <p:nvSpPr>
              <p:cNvPr id="8" name="コンテンツ プレースホルダー 2"/>
              <p:cNvSpPr txBox="1">
                <a:spLocks noRot="1" noChangeAspect="1" noMove="1" noResize="1" noEditPoints="1" noAdjustHandles="1" noChangeArrowheads="1" noChangeShapeType="1" noTextEdit="1"/>
              </p:cNvSpPr>
              <p:nvPr/>
            </p:nvSpPr>
            <p:spPr>
              <a:xfrm>
                <a:off x="216024" y="822176"/>
                <a:ext cx="8669385" cy="1413624"/>
              </a:xfrm>
              <a:prstGeom prst="rect">
                <a:avLst/>
              </a:prstGeom>
              <a:blipFill rotWithShape="0">
                <a:blip r:embed="rId3"/>
                <a:stretch>
                  <a:fillRect l="-1687" t="-4741" r="-2249" b="-4741"/>
                </a:stretch>
              </a:blipFill>
            </p:spPr>
            <p:txBody>
              <a:bodyPr/>
              <a:lstStyle/>
              <a:p>
                <a:r>
                  <a:rPr lang="ja-JP" altLang="en-US">
                    <a:noFill/>
                  </a:rPr>
                  <a:t> </a:t>
                </a:r>
              </a:p>
            </p:txBody>
          </p:sp>
        </mc:Fallback>
      </mc:AlternateContent>
      <p:sp>
        <p:nvSpPr>
          <p:cNvPr id="9" name="コンテンツ プレースホルダー 2"/>
          <p:cNvSpPr txBox="1">
            <a:spLocks/>
          </p:cNvSpPr>
          <p:nvPr/>
        </p:nvSpPr>
        <p:spPr>
          <a:xfrm>
            <a:off x="180695" y="5258192"/>
            <a:ext cx="8669385" cy="108163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indent="0">
              <a:buNone/>
            </a:pPr>
            <a:r>
              <a:rPr lang="en-US" altLang="ja-JP" dirty="0" smtClean="0">
                <a:latin typeface="+mj-lt"/>
                <a:cs typeface="Times New Roman" pitchFamily="18" charset="0"/>
              </a:rPr>
              <a:t>“</a:t>
            </a:r>
            <a:r>
              <a:rPr lang="en-US" altLang="ja-JP" dirty="0">
                <a:latin typeface="+mj-lt"/>
                <a:cs typeface="Times New Roman" pitchFamily="18" charset="0"/>
              </a:rPr>
              <a:t>Triple configuration coexistence in </a:t>
            </a:r>
            <a:r>
              <a:rPr lang="en-US" altLang="ja-JP" baseline="30000" dirty="0">
                <a:latin typeface="+mj-lt"/>
                <a:cs typeface="Times New Roman" pitchFamily="18" charset="0"/>
              </a:rPr>
              <a:t>44</a:t>
            </a:r>
            <a:r>
              <a:rPr lang="en-US" altLang="ja-JP" dirty="0">
                <a:latin typeface="+mj-lt"/>
                <a:cs typeface="Times New Roman" pitchFamily="18" charset="0"/>
              </a:rPr>
              <a:t>S”,  </a:t>
            </a:r>
            <a:r>
              <a:rPr lang="en-US" altLang="ja-JP" sz="1700" i="1" dirty="0">
                <a:latin typeface="+mj-lt"/>
                <a:cs typeface="Times New Roman" pitchFamily="18" charset="0"/>
              </a:rPr>
              <a:t>D. Santiago-Gonzales, PRC83, 061305(R) (2011</a:t>
            </a:r>
            <a:r>
              <a:rPr lang="en-US" altLang="ja-JP" sz="1700" i="1" dirty="0" smtClean="0">
                <a:latin typeface="+mj-lt"/>
                <a:cs typeface="Times New Roman" pitchFamily="18" charset="0"/>
              </a:rPr>
              <a:t>).</a:t>
            </a:r>
          </a:p>
          <a:p>
            <a:pPr marL="0" indent="0" fontAlgn="base">
              <a:spcBef>
                <a:spcPct val="20000"/>
              </a:spcBef>
              <a:spcAft>
                <a:spcPct val="0"/>
              </a:spcAft>
              <a:buClr>
                <a:srgbClr val="006600"/>
              </a:buClr>
              <a:buSzPct val="80000"/>
              <a:buNone/>
            </a:pPr>
            <a:r>
              <a:rPr lang="en-US" altLang="ja-JP" dirty="0" smtClean="0">
                <a:latin typeface="+mj-lt"/>
                <a:cs typeface="Times New Roman" pitchFamily="18" charset="0"/>
              </a:rPr>
              <a:t>“Shape transitions in exotic Si and S isotopes and tensor-driven </a:t>
            </a:r>
            <a:r>
              <a:rPr lang="en-US" altLang="ja-JP" dirty="0" err="1" smtClean="0">
                <a:latin typeface="+mj-lt"/>
                <a:cs typeface="Times New Roman" pitchFamily="18" charset="0"/>
              </a:rPr>
              <a:t>Jahn</a:t>
            </a:r>
            <a:r>
              <a:rPr lang="en-US" altLang="ja-JP" dirty="0" smtClean="0">
                <a:latin typeface="+mj-lt"/>
                <a:cs typeface="Times New Roman" pitchFamily="18" charset="0"/>
              </a:rPr>
              <a:t>-Teller effect“</a:t>
            </a:r>
            <a:r>
              <a:rPr lang="en-US" altLang="ja-JP" i="1" dirty="0" smtClean="0">
                <a:latin typeface="+mj-lt"/>
                <a:cs typeface="Times New Roman" pitchFamily="18" charset="0"/>
              </a:rPr>
              <a:t>, </a:t>
            </a:r>
          </a:p>
          <a:p>
            <a:pPr marL="0" indent="0" fontAlgn="base">
              <a:spcBef>
                <a:spcPct val="20000"/>
              </a:spcBef>
              <a:spcAft>
                <a:spcPct val="0"/>
              </a:spcAft>
              <a:buClr>
                <a:srgbClr val="006600"/>
              </a:buClr>
              <a:buSzPct val="80000"/>
              <a:buNone/>
            </a:pPr>
            <a:r>
              <a:rPr lang="en-US" altLang="ja-JP" sz="1800" i="1" dirty="0">
                <a:latin typeface="+mj-lt"/>
                <a:cs typeface="Times New Roman" pitchFamily="18" charset="0"/>
              </a:rPr>
              <a:t> </a:t>
            </a:r>
            <a:r>
              <a:rPr lang="en-US" altLang="ja-JP" sz="1800" i="1" dirty="0" smtClean="0">
                <a:latin typeface="+mj-lt"/>
                <a:cs typeface="Times New Roman" pitchFamily="18" charset="0"/>
              </a:rPr>
              <a:t>     </a:t>
            </a:r>
            <a:r>
              <a:rPr lang="en-US" altLang="ja-JP" sz="1800" i="1" dirty="0" err="1" smtClean="0">
                <a:latin typeface="+mj-lt"/>
                <a:cs typeface="Times New Roman" pitchFamily="18" charset="0"/>
              </a:rPr>
              <a:t>T.Utsuno</a:t>
            </a:r>
            <a:r>
              <a:rPr lang="en-US" altLang="ja-JP" sz="1800" i="1" dirty="0">
                <a:latin typeface="+mj-lt"/>
                <a:cs typeface="Times New Roman" pitchFamily="18" charset="0"/>
              </a:rPr>
              <a:t>, et. al., PRC86, 051301(2012</a:t>
            </a:r>
            <a:r>
              <a:rPr lang="en-US" altLang="ja-JP" sz="1800" i="1" dirty="0" smtClean="0">
                <a:latin typeface="+mj-lt"/>
                <a:cs typeface="Times New Roman" pitchFamily="18" charset="0"/>
              </a:rPr>
              <a:t>).</a:t>
            </a:r>
            <a:endParaRPr lang="en-US" altLang="ja-JP" sz="1800" i="1" dirty="0">
              <a:latin typeface="+mj-lt"/>
              <a:cs typeface="Times New Roman" pitchFamily="18" charset="0"/>
            </a:endParaRPr>
          </a:p>
        </p:txBody>
      </p:sp>
    </p:spTree>
    <p:extLst>
      <p:ext uri="{BB962C8B-B14F-4D97-AF65-F5344CB8AC3E}">
        <p14:creationId xmlns:p14="http://schemas.microsoft.com/office/powerpoint/2010/main" val="9606641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3"/>
          <a:stretch>
            <a:fillRect/>
          </a:stretch>
        </p:blipFill>
        <p:spPr>
          <a:xfrm>
            <a:off x="497136" y="3518240"/>
            <a:ext cx="8579554" cy="586450"/>
          </a:xfrm>
          <a:prstGeom prst="rect">
            <a:avLst/>
          </a:prstGeom>
        </p:spPr>
      </p:pic>
      <p:sp>
        <p:nvSpPr>
          <p:cNvPr id="2" name="タイトル 1"/>
          <p:cNvSpPr>
            <a:spLocks noGrp="1"/>
          </p:cNvSpPr>
          <p:nvPr>
            <p:ph type="title"/>
          </p:nvPr>
        </p:nvSpPr>
        <p:spPr/>
        <p:txBody>
          <a:bodyPr/>
          <a:lstStyle/>
          <a:p>
            <a:pPr algn="ctr"/>
            <a:r>
              <a:rPr lang="en-US" altLang="ja-JP" dirty="0"/>
              <a:t>AMD framework</a:t>
            </a:r>
            <a:endParaRPr kumimoji="1" lang="ja-JP" altLang="en-US" dirty="0"/>
          </a:p>
        </p:txBody>
      </p:sp>
      <p:pic>
        <p:nvPicPr>
          <p:cNvPr id="8" name="図 7"/>
          <p:cNvPicPr>
            <a:picLocks noChangeAspect="1"/>
          </p:cNvPicPr>
          <p:nvPr/>
        </p:nvPicPr>
        <p:blipFill>
          <a:blip r:embed="rId4"/>
          <a:stretch>
            <a:fillRect/>
          </a:stretch>
        </p:blipFill>
        <p:spPr>
          <a:xfrm>
            <a:off x="706686" y="1360079"/>
            <a:ext cx="5071814" cy="631108"/>
          </a:xfrm>
          <a:prstGeom prst="rect">
            <a:avLst/>
          </a:prstGeom>
        </p:spPr>
      </p:pic>
      <p:sp>
        <p:nvSpPr>
          <p:cNvPr id="9" name="コンテンツ プレースホルダ 2"/>
          <p:cNvSpPr txBox="1">
            <a:spLocks/>
          </p:cNvSpPr>
          <p:nvPr/>
        </p:nvSpPr>
        <p:spPr>
          <a:xfrm>
            <a:off x="497136" y="2039604"/>
            <a:ext cx="6672014" cy="947638"/>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274320" lvl="0" indent="-274320">
              <a:lnSpc>
                <a:spcPct val="100000"/>
              </a:lnSpc>
              <a:spcBef>
                <a:spcPct val="20000"/>
              </a:spcBef>
              <a:spcAft>
                <a:spcPts val="0"/>
              </a:spcAft>
              <a:buClr>
                <a:schemeClr val="tx1">
                  <a:lumMod val="75000"/>
                  <a:lumOff val="25000"/>
                </a:schemeClr>
              </a:buClr>
              <a:buSzPct val="95000"/>
              <a:buNone/>
              <a:defRPr/>
            </a:pPr>
            <a:r>
              <a:rPr lang="en-US" altLang="ja-JP" dirty="0" err="1" smtClean="0">
                <a:solidFill>
                  <a:srgbClr val="C00000"/>
                </a:solidFill>
              </a:rPr>
              <a:t>Variational</a:t>
            </a:r>
            <a:r>
              <a:rPr lang="en-US" altLang="ja-JP" dirty="0" smtClean="0">
                <a:solidFill>
                  <a:srgbClr val="C00000"/>
                </a:solidFill>
              </a:rPr>
              <a:t> wave function</a:t>
            </a:r>
          </a:p>
          <a:p>
            <a:pPr marL="274320" lvl="0" indent="-274320">
              <a:lnSpc>
                <a:spcPct val="100000"/>
              </a:lnSpc>
              <a:spcBef>
                <a:spcPct val="20000"/>
              </a:spcBef>
              <a:spcAft>
                <a:spcPts val="0"/>
              </a:spcAft>
              <a:buClr>
                <a:schemeClr val="tx1">
                  <a:lumMod val="75000"/>
                  <a:lumOff val="25000"/>
                </a:schemeClr>
              </a:buClr>
              <a:buSzPct val="95000"/>
              <a:buNone/>
              <a:defRPr/>
            </a:pPr>
            <a:r>
              <a:rPr lang="en-US" altLang="ja-JP" sz="1800" b="1" dirty="0">
                <a:solidFill>
                  <a:srgbClr val="C00000"/>
                </a:solidFill>
                <a:latin typeface="+mj-lt"/>
              </a:rPr>
              <a:t> </a:t>
            </a:r>
            <a:r>
              <a:rPr lang="en-US" altLang="ja-JP" sz="1800" b="1" dirty="0" smtClean="0">
                <a:solidFill>
                  <a:srgbClr val="C00000"/>
                </a:solidFill>
                <a:latin typeface="+mj-lt"/>
              </a:rPr>
              <a:t>  </a:t>
            </a:r>
            <a:r>
              <a:rPr lang="en-US" altLang="ja-JP" sz="1600" dirty="0" smtClean="0">
                <a:latin typeface="+mj-lt"/>
              </a:rPr>
              <a:t>Gaussian </a:t>
            </a:r>
            <a:r>
              <a:rPr lang="en-US" altLang="ja-JP" sz="1600" dirty="0">
                <a:latin typeface="+mj-lt"/>
              </a:rPr>
              <a:t>wave packets, </a:t>
            </a:r>
            <a:r>
              <a:rPr lang="ja-JP" altLang="en-US" sz="1600" dirty="0" smtClean="0">
                <a:latin typeface="+mj-lt"/>
              </a:rPr>
              <a:t>　</a:t>
            </a:r>
            <a:r>
              <a:rPr lang="en-US" altLang="ja-JP" sz="1600" dirty="0" smtClean="0">
                <a:latin typeface="+mj-lt"/>
              </a:rPr>
              <a:t>Parity projection before variation</a:t>
            </a:r>
            <a:endParaRPr lang="ja-JP" altLang="en-US" sz="1600" dirty="0">
              <a:solidFill>
                <a:srgbClr val="C00000"/>
              </a:solidFill>
              <a:latin typeface="+mj-lt"/>
            </a:endParaRPr>
          </a:p>
        </p:txBody>
      </p:sp>
      <p:sp>
        <p:nvSpPr>
          <p:cNvPr id="10" name="正方形/長方形 9"/>
          <p:cNvSpPr/>
          <p:nvPr/>
        </p:nvSpPr>
        <p:spPr>
          <a:xfrm>
            <a:off x="404143" y="677626"/>
            <a:ext cx="6858000" cy="732508"/>
          </a:xfrm>
          <a:prstGeom prst="rect">
            <a:avLst/>
          </a:prstGeom>
        </p:spPr>
        <p:txBody>
          <a:bodyPr wrap="square">
            <a:spAutoFit/>
          </a:bodyPr>
          <a:lstStyle/>
          <a:p>
            <a:pPr marL="274320" lvl="0" indent="-274320">
              <a:lnSpc>
                <a:spcPct val="100000"/>
              </a:lnSpc>
              <a:spcBef>
                <a:spcPct val="20000"/>
              </a:spcBef>
              <a:spcAft>
                <a:spcPts val="0"/>
              </a:spcAft>
              <a:buClr>
                <a:schemeClr val="tx1">
                  <a:lumMod val="75000"/>
                  <a:lumOff val="25000"/>
                </a:schemeClr>
              </a:buClr>
              <a:buSzPct val="95000"/>
              <a:buNone/>
              <a:defRPr/>
            </a:pPr>
            <a:r>
              <a:rPr lang="en-US" altLang="ja-JP" sz="2000" dirty="0" smtClean="0">
                <a:solidFill>
                  <a:srgbClr val="C00000"/>
                </a:solidFill>
              </a:rPr>
              <a:t>Microscopic Hamiltonian (A-nucleons)</a:t>
            </a:r>
            <a:endParaRPr lang="en-US" altLang="ja-JP" sz="2000" dirty="0">
              <a:solidFill>
                <a:srgbClr val="C00000"/>
              </a:solidFill>
            </a:endParaRPr>
          </a:p>
          <a:p>
            <a:pPr marL="274320" lvl="0" indent="-274320">
              <a:lnSpc>
                <a:spcPct val="100000"/>
              </a:lnSpc>
              <a:spcBef>
                <a:spcPct val="20000"/>
              </a:spcBef>
              <a:spcAft>
                <a:spcPts val="0"/>
              </a:spcAft>
              <a:buClr>
                <a:schemeClr val="tx1">
                  <a:lumMod val="75000"/>
                  <a:lumOff val="25000"/>
                </a:schemeClr>
              </a:buClr>
              <a:buSzPct val="95000"/>
              <a:buNone/>
              <a:defRPr/>
            </a:pPr>
            <a:r>
              <a:rPr lang="en-US" altLang="ja-JP" b="1" dirty="0">
                <a:solidFill>
                  <a:srgbClr val="C00000"/>
                </a:solidFill>
              </a:rPr>
              <a:t>   </a:t>
            </a:r>
            <a:r>
              <a:rPr lang="en-US" altLang="ja-JP" sz="1600" dirty="0" err="1" smtClean="0"/>
              <a:t>Gogny</a:t>
            </a:r>
            <a:r>
              <a:rPr lang="en-US" altLang="ja-JP" sz="1600" dirty="0" smtClean="0"/>
              <a:t> D1S interaction,    No spurious center-of-mass energy</a:t>
            </a:r>
            <a:endParaRPr lang="ja-JP" altLang="en-US" sz="1600" dirty="0">
              <a:solidFill>
                <a:srgbClr val="C00000"/>
              </a:solidFill>
            </a:endParaRPr>
          </a:p>
        </p:txBody>
      </p:sp>
      <p:pic>
        <p:nvPicPr>
          <p:cNvPr id="12" name="図 11"/>
          <p:cNvPicPr>
            <a:picLocks noChangeAspect="1"/>
          </p:cNvPicPr>
          <p:nvPr/>
        </p:nvPicPr>
        <p:blipFill>
          <a:blip r:embed="rId5"/>
          <a:stretch>
            <a:fillRect/>
          </a:stretch>
        </p:blipFill>
        <p:spPr>
          <a:xfrm>
            <a:off x="703163" y="2841522"/>
            <a:ext cx="4083750" cy="461250"/>
          </a:xfrm>
          <a:prstGeom prst="rect">
            <a:avLst/>
          </a:prstGeom>
        </p:spPr>
      </p:pic>
      <p:grpSp>
        <p:nvGrpSpPr>
          <p:cNvPr id="19" name="グループ化 18"/>
          <p:cNvGrpSpPr/>
          <p:nvPr/>
        </p:nvGrpSpPr>
        <p:grpSpPr>
          <a:xfrm>
            <a:off x="497136" y="3518240"/>
            <a:ext cx="8579554" cy="1486672"/>
            <a:chOff x="497136" y="3518240"/>
            <a:chExt cx="8579554" cy="1486672"/>
          </a:xfrm>
        </p:grpSpPr>
        <p:pic>
          <p:nvPicPr>
            <p:cNvPr id="14" name="図 13"/>
            <p:cNvPicPr>
              <a:picLocks noChangeAspect="1"/>
            </p:cNvPicPr>
            <p:nvPr/>
          </p:nvPicPr>
          <p:blipFill>
            <a:blip r:embed="rId6"/>
            <a:stretch>
              <a:fillRect/>
            </a:stretch>
          </p:blipFill>
          <p:spPr>
            <a:xfrm>
              <a:off x="497136" y="3518240"/>
              <a:ext cx="8579554" cy="586450"/>
            </a:xfrm>
            <a:prstGeom prst="rect">
              <a:avLst/>
            </a:prstGeom>
            <a:solidFill>
              <a:schemeClr val="bg1"/>
            </a:solidFill>
          </p:spPr>
        </p:pic>
        <p:pic>
          <p:nvPicPr>
            <p:cNvPr id="15" name="図 14"/>
            <p:cNvPicPr>
              <a:picLocks noChangeAspect="1"/>
            </p:cNvPicPr>
            <p:nvPr/>
          </p:nvPicPr>
          <p:blipFill rotWithShape="1">
            <a:blip r:embed="rId7" cstate="print">
              <a:extLst>
                <a:ext uri="{28A0092B-C50C-407E-A947-70E740481C1C}">
                  <a14:useLocalDpi xmlns:a14="http://schemas.microsoft.com/office/drawing/2010/main" val="0"/>
                </a:ext>
              </a:extLst>
            </a:blip>
            <a:srcRect t="44488"/>
            <a:stretch/>
          </p:blipFill>
          <p:spPr>
            <a:xfrm>
              <a:off x="706686" y="4320158"/>
              <a:ext cx="6013450" cy="684754"/>
            </a:xfrm>
            <a:prstGeom prst="rect">
              <a:avLst/>
            </a:prstGeom>
          </p:spPr>
        </p:pic>
      </p:grpSp>
      <p:pic>
        <p:nvPicPr>
          <p:cNvPr id="3" name="図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7082" y="5180412"/>
            <a:ext cx="8611965" cy="1188000"/>
          </a:xfrm>
          <a:prstGeom prst="rect">
            <a:avLst/>
          </a:prstGeom>
        </p:spPr>
      </p:pic>
    </p:spTree>
    <p:extLst>
      <p:ext uri="{BB962C8B-B14F-4D97-AF65-F5344CB8AC3E}">
        <p14:creationId xmlns:p14="http://schemas.microsoft.com/office/powerpoint/2010/main" val="3142919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3115" y="1063873"/>
            <a:ext cx="3947343" cy="5400000"/>
          </a:xfrm>
          <a:prstGeom prst="rect">
            <a:avLst/>
          </a:prstGeom>
        </p:spPr>
      </p:pic>
      <p:sp>
        <p:nvSpPr>
          <p:cNvPr id="2" name="タイトル 1"/>
          <p:cNvSpPr>
            <a:spLocks noGrp="1"/>
          </p:cNvSpPr>
          <p:nvPr>
            <p:ph type="title"/>
          </p:nvPr>
        </p:nvSpPr>
        <p:spPr/>
        <p:txBody>
          <a:bodyPr>
            <a:normAutofit fontScale="90000"/>
          </a:bodyPr>
          <a:lstStyle/>
          <a:p>
            <a:r>
              <a:rPr lang="en-US" altLang="ja-JP" dirty="0"/>
              <a:t>AMD </a:t>
            </a:r>
            <a:r>
              <a:rPr lang="en-US" altLang="ja-JP" dirty="0" smtClean="0"/>
              <a:t>framework: an example of </a:t>
            </a:r>
            <a:r>
              <a:rPr lang="en-US" altLang="ja-JP" baseline="30000" dirty="0" smtClean="0"/>
              <a:t>45</a:t>
            </a:r>
            <a:r>
              <a:rPr lang="en-US" altLang="ja-JP" dirty="0" smtClean="0"/>
              <a:t>S</a:t>
            </a:r>
            <a:endParaRPr kumimoji="1" lang="ja-JP" altLang="en-US" dirty="0"/>
          </a:p>
        </p:txBody>
      </p:sp>
      <p:sp>
        <p:nvSpPr>
          <p:cNvPr id="59" name="コンテンツ プレースホルダー 42"/>
          <p:cNvSpPr>
            <a:spLocks noGrp="1"/>
          </p:cNvSpPr>
          <p:nvPr>
            <p:ph idx="1"/>
          </p:nvPr>
        </p:nvSpPr>
        <p:spPr>
          <a:xfrm>
            <a:off x="348153" y="4179535"/>
            <a:ext cx="4317238" cy="2005312"/>
          </a:xfrm>
        </p:spPr>
        <p:txBody>
          <a:bodyPr>
            <a:noAutofit/>
          </a:bodyPr>
          <a:lstStyle/>
          <a:p>
            <a:pPr marL="0" indent="0">
              <a:buSzPct val="80000"/>
              <a:buNone/>
            </a:pPr>
            <a:r>
              <a:rPr lang="en-US" altLang="ja-JP" sz="3600" baseline="30000" dirty="0" smtClean="0"/>
              <a:t>45</a:t>
            </a:r>
            <a:r>
              <a:rPr lang="en-US" altLang="ja-JP" sz="3600" dirty="0" smtClean="0"/>
              <a:t>S(Z=16, N=29)</a:t>
            </a:r>
          </a:p>
          <a:p>
            <a:pPr>
              <a:buSzPct val="80000"/>
              <a:buFont typeface="Wingdings" panose="05000000000000000000" pitchFamily="2" charset="2"/>
              <a:buChar char="p"/>
            </a:pPr>
            <a:r>
              <a:rPr lang="en-US" altLang="ja-JP" sz="1800" dirty="0" smtClean="0"/>
              <a:t> </a:t>
            </a:r>
            <a:r>
              <a:rPr lang="en-US" altLang="ja-JP" sz="1800" dirty="0" err="1" smtClean="0"/>
              <a:t>Prolate</a:t>
            </a:r>
            <a:r>
              <a:rPr lang="en-US" altLang="ja-JP" sz="1800" dirty="0" smtClean="0"/>
              <a:t> and oblate minima</a:t>
            </a:r>
          </a:p>
          <a:p>
            <a:pPr>
              <a:buSzPct val="80000"/>
              <a:buFont typeface="Wingdings" panose="05000000000000000000" pitchFamily="2" charset="2"/>
              <a:buChar char="p"/>
            </a:pPr>
            <a:r>
              <a:rPr kumimoji="1" lang="en-US" altLang="ja-JP" sz="1800" dirty="0"/>
              <a:t> </a:t>
            </a:r>
            <a:r>
              <a:rPr kumimoji="1" lang="en-US" altLang="ja-JP" sz="1800" dirty="0" smtClean="0"/>
              <a:t>Very soft energy surface</a:t>
            </a:r>
            <a:endParaRPr kumimoji="1" lang="ja-JP" altLang="en-US" sz="1800" dirty="0"/>
          </a:p>
        </p:txBody>
      </p:sp>
      <p:sp>
        <p:nvSpPr>
          <p:cNvPr id="61" name="正方形/長方形 60"/>
          <p:cNvSpPr/>
          <p:nvPr/>
        </p:nvSpPr>
        <p:spPr>
          <a:xfrm>
            <a:off x="292609" y="663763"/>
            <a:ext cx="7815967" cy="400110"/>
          </a:xfrm>
          <a:prstGeom prst="rect">
            <a:avLst/>
          </a:prstGeom>
        </p:spPr>
        <p:txBody>
          <a:bodyPr wrap="square">
            <a:spAutoFit/>
          </a:bodyPr>
          <a:lstStyle/>
          <a:p>
            <a:r>
              <a:rPr lang="en-US" altLang="ja-JP" sz="2000" dirty="0" smtClean="0">
                <a:solidFill>
                  <a:srgbClr val="C00000"/>
                </a:solidFill>
              </a:rPr>
              <a:t>Step 1:  Energy variation with constraint on </a:t>
            </a:r>
            <a:r>
              <a:rPr lang="en-US" altLang="ja-JP" sz="2000" dirty="0" err="1" smtClean="0">
                <a:solidFill>
                  <a:srgbClr val="C00000"/>
                </a:solidFill>
              </a:rPr>
              <a:t>quadrupole</a:t>
            </a:r>
            <a:r>
              <a:rPr lang="en-US" altLang="ja-JP" sz="2000" dirty="0" smtClean="0">
                <a:solidFill>
                  <a:srgbClr val="C00000"/>
                </a:solidFill>
              </a:rPr>
              <a:t> deformation</a:t>
            </a:r>
            <a:endParaRPr lang="en-US" altLang="ja-JP" sz="2000" dirty="0">
              <a:solidFill>
                <a:srgbClr val="C00000"/>
              </a:solidFill>
            </a:endParaRPr>
          </a:p>
        </p:txBody>
      </p:sp>
      <p:pic>
        <p:nvPicPr>
          <p:cNvPr id="62" name="図 61"/>
          <p:cNvPicPr>
            <a:picLocks noChangeAspect="1"/>
          </p:cNvPicPr>
          <p:nvPr/>
        </p:nvPicPr>
        <p:blipFill rotWithShape="1">
          <a:blip r:embed="rId4" cstate="print">
            <a:extLst>
              <a:ext uri="{28A0092B-C50C-407E-A947-70E740481C1C}">
                <a14:useLocalDpi xmlns:a14="http://schemas.microsoft.com/office/drawing/2010/main" val="0"/>
              </a:ext>
            </a:extLst>
          </a:blip>
          <a:srcRect t="44488"/>
          <a:stretch/>
        </p:blipFill>
        <p:spPr>
          <a:xfrm>
            <a:off x="387350" y="1204777"/>
            <a:ext cx="6013450" cy="684754"/>
          </a:xfrm>
          <a:prstGeom prst="rect">
            <a:avLst/>
          </a:prstGeom>
        </p:spPr>
      </p:pic>
      <p:sp>
        <p:nvSpPr>
          <p:cNvPr id="64" name="正方形/長方形 63"/>
          <p:cNvSpPr/>
          <p:nvPr/>
        </p:nvSpPr>
        <p:spPr>
          <a:xfrm>
            <a:off x="387350" y="2815425"/>
            <a:ext cx="4160113" cy="369332"/>
          </a:xfrm>
          <a:prstGeom prst="rect">
            <a:avLst/>
          </a:prstGeom>
        </p:spPr>
        <p:txBody>
          <a:bodyPr wrap="none">
            <a:spAutoFit/>
          </a:bodyPr>
          <a:lstStyle/>
          <a:p>
            <a:r>
              <a:rPr lang="en-US" altLang="ja-JP" dirty="0" smtClean="0">
                <a:solidFill>
                  <a:schemeClr val="tx1">
                    <a:lumMod val="75000"/>
                    <a:lumOff val="25000"/>
                  </a:schemeClr>
                </a:solidFill>
              </a:rPr>
              <a:t>Equations for   “frictional cooling method”</a:t>
            </a:r>
            <a:endParaRPr lang="en-US" altLang="ja-JP" dirty="0">
              <a:solidFill>
                <a:schemeClr val="tx1">
                  <a:lumMod val="75000"/>
                  <a:lumOff val="25000"/>
                </a:schemeClr>
              </a:solidFill>
            </a:endParaRPr>
          </a:p>
        </p:txBody>
      </p:sp>
      <mc:AlternateContent xmlns:mc="http://schemas.openxmlformats.org/markup-compatibility/2006" xmlns:a14="http://schemas.microsoft.com/office/drawing/2010/main">
        <mc:Choice Requires="a14">
          <p:sp>
            <p:nvSpPr>
              <p:cNvPr id="68" name="正方形/長方形 67"/>
              <p:cNvSpPr/>
              <p:nvPr/>
            </p:nvSpPr>
            <p:spPr>
              <a:xfrm>
                <a:off x="246172" y="2014806"/>
                <a:ext cx="4572000" cy="646331"/>
              </a:xfrm>
              <a:prstGeom prst="rect">
                <a:avLst/>
              </a:prstGeom>
            </p:spPr>
            <p:txBody>
              <a:bodyPr>
                <a:spAutoFit/>
              </a:bodyPr>
              <a:lstStyle/>
              <a:p>
                <a:pPr>
                  <a:buClr>
                    <a:schemeClr val="accent1"/>
                  </a:buClr>
                  <a:buSzPct val="80000"/>
                  <a:buFont typeface="Wingdings" panose="05000000000000000000" pitchFamily="2" charset="2"/>
                  <a:buChar char="p"/>
                </a:pPr>
                <a:r>
                  <a:rPr lang="en-US" altLang="ja-JP" dirty="0"/>
                  <a:t> Energy variation with the constraint on the </a:t>
                </a:r>
                <a:r>
                  <a:rPr lang="en-US" altLang="ja-JP" dirty="0" err="1"/>
                  <a:t>quadrupole</a:t>
                </a:r>
                <a:r>
                  <a:rPr lang="en-US" altLang="ja-JP" dirty="0"/>
                  <a:t> deformation parameters </a:t>
                </a:r>
                <a14:m>
                  <m:oMath xmlns:m="http://schemas.openxmlformats.org/officeDocument/2006/math">
                    <m:r>
                      <a:rPr lang="en-US" altLang="ja-JP" i="1">
                        <a:latin typeface="Cambria Math" panose="02040503050406030204" pitchFamily="18" charset="0"/>
                      </a:rPr>
                      <m:t>(</m:t>
                    </m:r>
                    <m:r>
                      <a:rPr lang="en-US" altLang="ja-JP" i="1">
                        <a:latin typeface="Cambria Math" panose="02040503050406030204" pitchFamily="18" charset="0"/>
                      </a:rPr>
                      <m:t>𝛽</m:t>
                    </m:r>
                    <m:r>
                      <a:rPr lang="en-US" altLang="ja-JP" i="1">
                        <a:latin typeface="Cambria Math" panose="02040503050406030204" pitchFamily="18" charset="0"/>
                      </a:rPr>
                      <m:t>,</m:t>
                    </m:r>
                    <m:r>
                      <a:rPr lang="en-US" altLang="ja-JP" i="1">
                        <a:latin typeface="Cambria Math" panose="02040503050406030204" pitchFamily="18" charset="0"/>
                      </a:rPr>
                      <m:t>𝛾</m:t>
                    </m:r>
                    <m:r>
                      <a:rPr lang="en-US" altLang="ja-JP" i="1">
                        <a:latin typeface="Cambria Math" panose="02040503050406030204" pitchFamily="18" charset="0"/>
                      </a:rPr>
                      <m:t>)</m:t>
                    </m:r>
                  </m:oMath>
                </a14:m>
                <a:endParaRPr lang="en-US" altLang="ja-JP" dirty="0"/>
              </a:p>
            </p:txBody>
          </p:sp>
        </mc:Choice>
        <mc:Fallback xmlns="">
          <p:sp>
            <p:nvSpPr>
              <p:cNvPr id="68" name="正方形/長方形 67"/>
              <p:cNvSpPr>
                <a:spLocks noRot="1" noChangeAspect="1" noMove="1" noResize="1" noEditPoints="1" noAdjustHandles="1" noChangeArrowheads="1" noChangeShapeType="1" noTextEdit="1"/>
              </p:cNvSpPr>
              <p:nvPr/>
            </p:nvSpPr>
            <p:spPr>
              <a:xfrm>
                <a:off x="246172" y="2014806"/>
                <a:ext cx="4572000" cy="646331"/>
              </a:xfrm>
              <a:prstGeom prst="rect">
                <a:avLst/>
              </a:prstGeom>
              <a:blipFill rotWithShape="0">
                <a:blip r:embed="rId5"/>
                <a:stretch>
                  <a:fillRect l="-1067" t="-5660" b="-14151"/>
                </a:stretch>
              </a:blipFill>
            </p:spPr>
            <p:txBody>
              <a:bodyPr/>
              <a:lstStyle/>
              <a:p>
                <a:r>
                  <a:rPr lang="ja-JP" altLang="en-US">
                    <a:noFill/>
                  </a:rPr>
                  <a:t> </a:t>
                </a:r>
              </a:p>
            </p:txBody>
          </p:sp>
        </mc:Fallback>
      </mc:AlternateContent>
      <p:pic>
        <p:nvPicPr>
          <p:cNvPr id="69" name="図 68"/>
          <p:cNvPicPr>
            <a:picLocks noChangeAspect="1"/>
          </p:cNvPicPr>
          <p:nvPr/>
        </p:nvPicPr>
        <p:blipFill rotWithShape="1">
          <a:blip r:embed="rId6" cstate="print">
            <a:extLst>
              <a:ext uri="{28A0092B-C50C-407E-A947-70E740481C1C}">
                <a14:useLocalDpi xmlns:a14="http://schemas.microsoft.com/office/drawing/2010/main" val="0"/>
              </a:ext>
            </a:extLst>
          </a:blip>
          <a:srcRect l="25004" r="6290" b="64752"/>
          <a:stretch/>
        </p:blipFill>
        <p:spPr>
          <a:xfrm>
            <a:off x="246173" y="3287434"/>
            <a:ext cx="4192478" cy="441201"/>
          </a:xfrm>
          <a:prstGeom prst="rect">
            <a:avLst/>
          </a:prstGeom>
        </p:spPr>
      </p:pic>
      <p:pic>
        <p:nvPicPr>
          <p:cNvPr id="7" name="図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53116" y="1063873"/>
            <a:ext cx="3947342" cy="5400000"/>
          </a:xfrm>
          <a:prstGeom prst="rect">
            <a:avLst/>
          </a:prstGeom>
        </p:spPr>
      </p:pic>
      <p:pic>
        <p:nvPicPr>
          <p:cNvPr id="8" name="図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53115" y="1063873"/>
            <a:ext cx="3947343" cy="5400000"/>
          </a:xfrm>
          <a:prstGeom prst="rect">
            <a:avLst/>
          </a:prstGeom>
        </p:spPr>
      </p:pic>
      <p:pic>
        <p:nvPicPr>
          <p:cNvPr id="10" name="図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53115" y="1063873"/>
            <a:ext cx="3947343" cy="5400000"/>
          </a:xfrm>
          <a:prstGeom prst="rect">
            <a:avLst/>
          </a:prstGeom>
        </p:spPr>
      </p:pic>
    </p:spTree>
    <p:extLst>
      <p:ext uri="{BB962C8B-B14F-4D97-AF65-F5344CB8AC3E}">
        <p14:creationId xmlns:p14="http://schemas.microsoft.com/office/powerpoint/2010/main" val="259533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9">
                                            <p:txEl>
                                              <p:pRg st="0" end="0"/>
                                            </p:txEl>
                                          </p:spTgt>
                                        </p:tgtEl>
                                        <p:attrNameLst>
                                          <p:attrName>style.visibility</p:attrName>
                                        </p:attrNameLst>
                                      </p:cBhvr>
                                      <p:to>
                                        <p:strVal val="visible"/>
                                      </p:to>
                                    </p:set>
                                    <p:animEffect transition="in" filter="fade">
                                      <p:cBhvr>
                                        <p:cTn id="20" dur="500"/>
                                        <p:tgtEl>
                                          <p:spTgt spid="59">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500"/>
                                        <p:tgtEl>
                                          <p:spTgt spid="59">
                                            <p:txEl>
                                              <p:pRg st="1" end="1"/>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9">
                                            <p:txEl>
                                              <p:pRg st="2" end="2"/>
                                            </p:txEl>
                                          </p:spTgt>
                                        </p:tgtEl>
                                        <p:attrNameLst>
                                          <p:attrName>style.visibility</p:attrName>
                                        </p:attrNameLst>
                                      </p:cBhvr>
                                      <p:to>
                                        <p:strVal val="visible"/>
                                      </p:to>
                                    </p:set>
                                    <p:animEffect transition="in" filter="fade">
                                      <p:cBhvr>
                                        <p:cTn id="26" dur="500"/>
                                        <p:tgtEl>
                                          <p:spTgt spid="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AMD </a:t>
            </a:r>
            <a:r>
              <a:rPr lang="en-US" altLang="ja-JP" dirty="0" smtClean="0"/>
              <a:t>framework</a:t>
            </a:r>
            <a:r>
              <a:rPr lang="en-US" altLang="ja-JP" dirty="0"/>
              <a:t> : an example of </a:t>
            </a:r>
            <a:r>
              <a:rPr lang="en-US" altLang="ja-JP" baseline="30000" dirty="0"/>
              <a:t>45</a:t>
            </a:r>
            <a:r>
              <a:rPr lang="en-US" altLang="ja-JP" dirty="0"/>
              <a:t>S</a:t>
            </a:r>
            <a:endParaRPr kumimoji="1" lang="ja-JP" altLang="en-US" dirty="0"/>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266" y="1662535"/>
            <a:ext cx="4438574" cy="463270"/>
          </a:xfrm>
          <a:prstGeom prst="rect">
            <a:avLst/>
          </a:prstGeom>
        </p:spPr>
      </p:pic>
      <mc:AlternateContent xmlns:mc="http://schemas.openxmlformats.org/markup-compatibility/2006" xmlns:a14="http://schemas.microsoft.com/office/drawing/2010/main">
        <mc:Choice Requires="a14">
          <p:sp>
            <p:nvSpPr>
              <p:cNvPr id="12" name="コンテンツ プレースホルダー 11"/>
              <p:cNvSpPr>
                <a:spLocks noGrp="1"/>
              </p:cNvSpPr>
              <p:nvPr>
                <p:ph idx="1"/>
              </p:nvPr>
            </p:nvSpPr>
            <p:spPr>
              <a:xfrm>
                <a:off x="226492" y="766059"/>
                <a:ext cx="8140268" cy="1128111"/>
              </a:xfrm>
            </p:spPr>
            <p:txBody>
              <a:bodyPr/>
              <a:lstStyle/>
              <a:p>
                <a:r>
                  <a:rPr lang="en-US" altLang="ja-JP" dirty="0" smtClean="0">
                    <a:solidFill>
                      <a:schemeClr val="accent1"/>
                    </a:solidFill>
                  </a:rPr>
                  <a:t>Step 2: Angular momentum projection</a:t>
                </a:r>
              </a:p>
              <a:p>
                <a:r>
                  <a:rPr lang="en-US" altLang="ja-JP" sz="1800" dirty="0" smtClean="0"/>
                  <a:t>Optimized wave functions are projected to the </a:t>
                </a:r>
                <a:r>
                  <a:rPr lang="en-US" altLang="ja-JP" sz="1800" dirty="0" err="1" smtClean="0"/>
                  <a:t>eigenstates</a:t>
                </a:r>
                <a:r>
                  <a:rPr lang="en-US" altLang="ja-JP" sz="1800" dirty="0" smtClean="0"/>
                  <a:t> of   </a:t>
                </a:r>
                <a14:m>
                  <m:oMath xmlns:m="http://schemas.openxmlformats.org/officeDocument/2006/math">
                    <m:acc>
                      <m:accPr>
                        <m:chr m:val="̂"/>
                        <m:ctrlPr>
                          <a:rPr lang="en-US" altLang="ja-JP" b="0" i="1" dirty="0" smtClean="0">
                            <a:solidFill>
                              <a:schemeClr val="tx1">
                                <a:lumMod val="75000"/>
                                <a:lumOff val="25000"/>
                              </a:schemeClr>
                            </a:solidFill>
                            <a:latin typeface="Cambria Math" panose="02040503050406030204" pitchFamily="18" charset="0"/>
                          </a:rPr>
                        </m:ctrlPr>
                      </m:accPr>
                      <m:e>
                        <m:r>
                          <a:rPr lang="en-US" altLang="ja-JP" b="0" i="1" dirty="0" smtClean="0">
                            <a:solidFill>
                              <a:schemeClr val="tx1">
                                <a:lumMod val="75000"/>
                                <a:lumOff val="25000"/>
                              </a:schemeClr>
                            </a:solidFill>
                            <a:latin typeface="Cambria Math" panose="02040503050406030204" pitchFamily="18" charset="0"/>
                          </a:rPr>
                          <m:t>𝐽</m:t>
                        </m:r>
                      </m:e>
                    </m:acc>
                  </m:oMath>
                </a14:m>
                <a:endParaRPr lang="en-US" altLang="ja-JP" dirty="0"/>
              </a:p>
            </p:txBody>
          </p:sp>
        </mc:Choice>
        <mc:Fallback xmlns="">
          <p:sp>
            <p:nvSpPr>
              <p:cNvPr id="12" name="コンテンツ プレースホルダー 11"/>
              <p:cNvSpPr>
                <a:spLocks noGrp="1" noRot="1" noChangeAspect="1" noMove="1" noResize="1" noEditPoints="1" noAdjustHandles="1" noChangeArrowheads="1" noChangeShapeType="1" noTextEdit="1"/>
              </p:cNvSpPr>
              <p:nvPr>
                <p:ph idx="1"/>
              </p:nvPr>
            </p:nvSpPr>
            <p:spPr>
              <a:xfrm>
                <a:off x="226492" y="766059"/>
                <a:ext cx="8140268" cy="1128111"/>
              </a:xfrm>
              <a:blipFill rotWithShape="0">
                <a:blip r:embed="rId4"/>
                <a:stretch>
                  <a:fillRect l="-749" t="-5946"/>
                </a:stretch>
              </a:blipFill>
            </p:spPr>
            <p:txBody>
              <a:bodyPr/>
              <a:lstStyle/>
              <a:p>
                <a:r>
                  <a:rPr lang="ja-JP" altLang="en-US">
                    <a:noFill/>
                  </a:rPr>
                  <a:t> </a:t>
                </a:r>
              </a:p>
            </p:txBody>
          </p:sp>
        </mc:Fallback>
      </mc:AlternateContent>
      <p:grpSp>
        <p:nvGrpSpPr>
          <p:cNvPr id="19" name="グループ化 18"/>
          <p:cNvGrpSpPr/>
          <p:nvPr/>
        </p:nvGrpSpPr>
        <p:grpSpPr>
          <a:xfrm>
            <a:off x="418348" y="2297162"/>
            <a:ext cx="8306446" cy="4179838"/>
            <a:chOff x="418348" y="2297162"/>
            <a:chExt cx="8306446" cy="4179838"/>
          </a:xfrm>
        </p:grpSpPr>
        <p:grpSp>
          <p:nvGrpSpPr>
            <p:cNvPr id="16" name="グループ化 15"/>
            <p:cNvGrpSpPr/>
            <p:nvPr/>
          </p:nvGrpSpPr>
          <p:grpSpPr>
            <a:xfrm>
              <a:off x="418348" y="2297162"/>
              <a:ext cx="3655542" cy="4179838"/>
              <a:chOff x="418348" y="2297162"/>
              <a:chExt cx="3655542" cy="4179838"/>
            </a:xfrm>
          </p:grpSpPr>
          <p:pic>
            <p:nvPicPr>
              <p:cNvPr id="10" name="図 9"/>
              <p:cNvPicPr>
                <a:picLocks noChangeAspect="1"/>
              </p:cNvPicPr>
              <p:nvPr/>
            </p:nvPicPr>
            <p:blipFill rotWithShape="1">
              <a:blip r:embed="rId5" cstate="print">
                <a:extLst>
                  <a:ext uri="{28A0092B-C50C-407E-A947-70E740481C1C}">
                    <a14:useLocalDpi xmlns:a14="http://schemas.microsoft.com/office/drawing/2010/main" val="0"/>
                  </a:ext>
                </a:extLst>
              </a:blip>
              <a:srcRect b="3245"/>
              <a:stretch/>
            </p:blipFill>
            <p:spPr>
              <a:xfrm>
                <a:off x="418348" y="2297162"/>
                <a:ext cx="3655542" cy="4179838"/>
              </a:xfrm>
              <a:prstGeom prst="rect">
                <a:avLst/>
              </a:prstGeom>
            </p:spPr>
          </p:pic>
          <p:sp>
            <p:nvSpPr>
              <p:cNvPr id="15" name="テキスト ボックス 14"/>
              <p:cNvSpPr txBox="1"/>
              <p:nvPr/>
            </p:nvSpPr>
            <p:spPr>
              <a:xfrm>
                <a:off x="1328057" y="3022281"/>
                <a:ext cx="2045753" cy="461665"/>
              </a:xfrm>
              <a:prstGeom prst="rect">
                <a:avLst/>
              </a:prstGeom>
              <a:noFill/>
            </p:spPr>
            <p:txBody>
              <a:bodyPr wrap="none" rtlCol="0">
                <a:spAutoFit/>
              </a:bodyPr>
              <a:lstStyle/>
              <a:p>
                <a:r>
                  <a:rPr kumimoji="1" lang="en-US" altLang="ja-JP" sz="2400" b="1" dirty="0" smtClean="0">
                    <a:solidFill>
                      <a:srgbClr val="C00000"/>
                    </a:solidFill>
                  </a:rPr>
                  <a:t>J=3/2-,  K=1/2</a:t>
                </a:r>
                <a:endParaRPr kumimoji="1" lang="ja-JP" altLang="en-US" sz="2400" b="1" dirty="0">
                  <a:solidFill>
                    <a:srgbClr val="C00000"/>
                  </a:solidFill>
                </a:endParaRPr>
              </a:p>
            </p:txBody>
          </p:sp>
        </p:grpSp>
        <p:grpSp>
          <p:nvGrpSpPr>
            <p:cNvPr id="17" name="グループ化 16"/>
            <p:cNvGrpSpPr/>
            <p:nvPr/>
          </p:nvGrpSpPr>
          <p:grpSpPr>
            <a:xfrm>
              <a:off x="5069252" y="2297162"/>
              <a:ext cx="3655542" cy="4179838"/>
              <a:chOff x="5069252" y="2297162"/>
              <a:chExt cx="3655542" cy="4179838"/>
            </a:xfrm>
          </p:grpSpPr>
          <p:pic>
            <p:nvPicPr>
              <p:cNvPr id="4" name="図 3"/>
              <p:cNvPicPr>
                <a:picLocks noChangeAspect="1"/>
              </p:cNvPicPr>
              <p:nvPr/>
            </p:nvPicPr>
            <p:blipFill rotWithShape="1">
              <a:blip r:embed="rId6" cstate="print">
                <a:extLst>
                  <a:ext uri="{28A0092B-C50C-407E-A947-70E740481C1C}">
                    <a14:useLocalDpi xmlns:a14="http://schemas.microsoft.com/office/drawing/2010/main" val="0"/>
                  </a:ext>
                </a:extLst>
              </a:blip>
              <a:srcRect b="3245"/>
              <a:stretch/>
            </p:blipFill>
            <p:spPr>
              <a:xfrm>
                <a:off x="5069252" y="2297162"/>
                <a:ext cx="3655542" cy="4179838"/>
              </a:xfrm>
              <a:prstGeom prst="rect">
                <a:avLst/>
              </a:prstGeom>
            </p:spPr>
          </p:pic>
          <p:sp>
            <p:nvSpPr>
              <p:cNvPr id="18" name="テキスト ボックス 17"/>
              <p:cNvSpPr txBox="1"/>
              <p:nvPr/>
            </p:nvSpPr>
            <p:spPr>
              <a:xfrm>
                <a:off x="5900596" y="3109906"/>
                <a:ext cx="2045753" cy="461665"/>
              </a:xfrm>
              <a:prstGeom prst="rect">
                <a:avLst/>
              </a:prstGeom>
              <a:noFill/>
            </p:spPr>
            <p:txBody>
              <a:bodyPr wrap="none" rtlCol="0">
                <a:spAutoFit/>
              </a:bodyPr>
              <a:lstStyle/>
              <a:p>
                <a:r>
                  <a:rPr kumimoji="1" lang="en-US" altLang="ja-JP" sz="2400" b="1" dirty="0" smtClean="0">
                    <a:solidFill>
                      <a:srgbClr val="C00000"/>
                    </a:solidFill>
                  </a:rPr>
                  <a:t>J=3/2-,  K=3/2</a:t>
                </a:r>
                <a:endParaRPr kumimoji="1" lang="ja-JP" altLang="en-US" sz="2400" b="1" dirty="0">
                  <a:solidFill>
                    <a:srgbClr val="C00000"/>
                  </a:solidFill>
                </a:endParaRPr>
              </a:p>
            </p:txBody>
          </p:sp>
        </p:grpSp>
      </p:grpSp>
    </p:spTree>
    <p:extLst>
      <p:ext uri="{BB962C8B-B14F-4D97-AF65-F5344CB8AC3E}">
        <p14:creationId xmlns:p14="http://schemas.microsoft.com/office/powerpoint/2010/main" val="4835820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AMD </a:t>
            </a:r>
            <a:r>
              <a:rPr lang="en-US" altLang="ja-JP" dirty="0" smtClean="0"/>
              <a:t>framework</a:t>
            </a:r>
            <a:r>
              <a:rPr lang="en-US" altLang="ja-JP" dirty="0"/>
              <a:t> : an example of </a:t>
            </a:r>
            <a:r>
              <a:rPr lang="en-US" altLang="ja-JP" baseline="30000" dirty="0"/>
              <a:t>45</a:t>
            </a:r>
            <a:r>
              <a:rPr lang="en-US" altLang="ja-JP" dirty="0"/>
              <a:t>S</a:t>
            </a:r>
            <a:endParaRPr kumimoji="1" lang="ja-JP" altLang="en-US" dirty="0"/>
          </a:p>
        </p:txBody>
      </p:sp>
      <p:grpSp>
        <p:nvGrpSpPr>
          <p:cNvPr id="19" name="グループ化 18"/>
          <p:cNvGrpSpPr/>
          <p:nvPr/>
        </p:nvGrpSpPr>
        <p:grpSpPr>
          <a:xfrm>
            <a:off x="418348" y="2297162"/>
            <a:ext cx="8306446" cy="4179838"/>
            <a:chOff x="418348" y="2297162"/>
            <a:chExt cx="8306446" cy="4179838"/>
          </a:xfrm>
        </p:grpSpPr>
        <p:grpSp>
          <p:nvGrpSpPr>
            <p:cNvPr id="16" name="グループ化 15"/>
            <p:cNvGrpSpPr/>
            <p:nvPr/>
          </p:nvGrpSpPr>
          <p:grpSpPr>
            <a:xfrm>
              <a:off x="418348" y="2297162"/>
              <a:ext cx="3655542" cy="4179838"/>
              <a:chOff x="418348" y="2297162"/>
              <a:chExt cx="3655542" cy="4179838"/>
            </a:xfrm>
          </p:grpSpPr>
          <p:pic>
            <p:nvPicPr>
              <p:cNvPr id="10" name="図 9"/>
              <p:cNvPicPr>
                <a:picLocks noChangeAspect="1"/>
              </p:cNvPicPr>
              <p:nvPr/>
            </p:nvPicPr>
            <p:blipFill rotWithShape="1">
              <a:blip r:embed="rId3" cstate="print">
                <a:extLst>
                  <a:ext uri="{28A0092B-C50C-407E-A947-70E740481C1C}">
                    <a14:useLocalDpi xmlns:a14="http://schemas.microsoft.com/office/drawing/2010/main" val="0"/>
                  </a:ext>
                </a:extLst>
              </a:blip>
              <a:srcRect b="3245"/>
              <a:stretch/>
            </p:blipFill>
            <p:spPr>
              <a:xfrm>
                <a:off x="418348" y="2297162"/>
                <a:ext cx="3655542" cy="4179838"/>
              </a:xfrm>
              <a:prstGeom prst="rect">
                <a:avLst/>
              </a:prstGeom>
            </p:spPr>
          </p:pic>
          <p:sp>
            <p:nvSpPr>
              <p:cNvPr id="15" name="テキスト ボックス 14"/>
              <p:cNvSpPr txBox="1"/>
              <p:nvPr/>
            </p:nvSpPr>
            <p:spPr>
              <a:xfrm>
                <a:off x="1325551" y="3022281"/>
                <a:ext cx="2045753" cy="461665"/>
              </a:xfrm>
              <a:prstGeom prst="rect">
                <a:avLst/>
              </a:prstGeom>
              <a:noFill/>
            </p:spPr>
            <p:txBody>
              <a:bodyPr wrap="none" rtlCol="0">
                <a:spAutoFit/>
              </a:bodyPr>
              <a:lstStyle/>
              <a:p>
                <a:r>
                  <a:rPr kumimoji="1" lang="en-US" altLang="ja-JP" sz="2400" b="1" dirty="0" smtClean="0">
                    <a:solidFill>
                      <a:srgbClr val="C00000"/>
                    </a:solidFill>
                  </a:rPr>
                  <a:t>J=3/2-,  K=1/2</a:t>
                </a:r>
                <a:endParaRPr kumimoji="1" lang="ja-JP" altLang="en-US" sz="2400" b="1" dirty="0">
                  <a:solidFill>
                    <a:srgbClr val="C00000"/>
                  </a:solidFill>
                </a:endParaRPr>
              </a:p>
            </p:txBody>
          </p:sp>
        </p:grpSp>
        <p:grpSp>
          <p:nvGrpSpPr>
            <p:cNvPr id="17" name="グループ化 16"/>
            <p:cNvGrpSpPr/>
            <p:nvPr/>
          </p:nvGrpSpPr>
          <p:grpSpPr>
            <a:xfrm>
              <a:off x="5069252" y="2297162"/>
              <a:ext cx="3655542" cy="4179838"/>
              <a:chOff x="5069252" y="2297162"/>
              <a:chExt cx="3655542" cy="4179838"/>
            </a:xfrm>
          </p:grpSpPr>
          <p:pic>
            <p:nvPicPr>
              <p:cNvPr id="4" name="図 3"/>
              <p:cNvPicPr>
                <a:picLocks noChangeAspect="1"/>
              </p:cNvPicPr>
              <p:nvPr/>
            </p:nvPicPr>
            <p:blipFill rotWithShape="1">
              <a:blip r:embed="rId4" cstate="print">
                <a:extLst>
                  <a:ext uri="{28A0092B-C50C-407E-A947-70E740481C1C}">
                    <a14:useLocalDpi xmlns:a14="http://schemas.microsoft.com/office/drawing/2010/main" val="0"/>
                  </a:ext>
                </a:extLst>
              </a:blip>
              <a:srcRect b="3245"/>
              <a:stretch/>
            </p:blipFill>
            <p:spPr>
              <a:xfrm>
                <a:off x="5069252" y="2297162"/>
                <a:ext cx="3655542" cy="4179838"/>
              </a:xfrm>
              <a:prstGeom prst="rect">
                <a:avLst/>
              </a:prstGeom>
            </p:spPr>
          </p:pic>
          <p:sp>
            <p:nvSpPr>
              <p:cNvPr id="18" name="テキスト ボックス 17"/>
              <p:cNvSpPr txBox="1"/>
              <p:nvPr/>
            </p:nvSpPr>
            <p:spPr>
              <a:xfrm>
                <a:off x="6228840" y="3109906"/>
                <a:ext cx="2045753" cy="461665"/>
              </a:xfrm>
              <a:prstGeom prst="rect">
                <a:avLst/>
              </a:prstGeom>
              <a:noFill/>
            </p:spPr>
            <p:txBody>
              <a:bodyPr wrap="none" rtlCol="0">
                <a:spAutoFit/>
              </a:bodyPr>
              <a:lstStyle/>
              <a:p>
                <a:r>
                  <a:rPr kumimoji="1" lang="en-US" altLang="ja-JP" sz="2400" b="1" dirty="0" smtClean="0">
                    <a:solidFill>
                      <a:srgbClr val="C00000"/>
                    </a:solidFill>
                  </a:rPr>
                  <a:t>J=3/2-,  K=3/2</a:t>
                </a:r>
                <a:endParaRPr kumimoji="1" lang="ja-JP" altLang="en-US" sz="2400" b="1" dirty="0">
                  <a:solidFill>
                    <a:srgbClr val="C00000"/>
                  </a:solidFill>
                </a:endParaRPr>
              </a:p>
            </p:txBody>
          </p:sp>
        </p:grpSp>
      </p:grpSp>
      <mc:AlternateContent xmlns:mc="http://schemas.openxmlformats.org/markup-compatibility/2006" xmlns:a14="http://schemas.microsoft.com/office/drawing/2010/main">
        <mc:Choice Requires="a14">
          <p:sp>
            <p:nvSpPr>
              <p:cNvPr id="14" name="コンテンツ プレースホルダー 11"/>
              <p:cNvSpPr>
                <a:spLocks noGrp="1"/>
              </p:cNvSpPr>
              <p:nvPr>
                <p:ph idx="1"/>
              </p:nvPr>
            </p:nvSpPr>
            <p:spPr>
              <a:xfrm>
                <a:off x="226492" y="668085"/>
                <a:ext cx="8140268" cy="1448426"/>
              </a:xfrm>
            </p:spPr>
            <p:txBody>
              <a:bodyPr>
                <a:normAutofit/>
              </a:bodyPr>
              <a:lstStyle/>
              <a:p>
                <a:r>
                  <a:rPr lang="en-US" altLang="ja-JP" dirty="0" smtClean="0">
                    <a:solidFill>
                      <a:schemeClr val="accent1"/>
                    </a:solidFill>
                  </a:rPr>
                  <a:t>Step3: Generator Coordinate Method (GCM)</a:t>
                </a:r>
              </a:p>
              <a:p>
                <a14:m>
                  <m:oMath xmlns:m="http://schemas.openxmlformats.org/officeDocument/2006/math">
                    <m:r>
                      <a:rPr lang="en-US" altLang="ja-JP" sz="1800" i="1" dirty="0" smtClean="0">
                        <a:latin typeface="Cambria Math" panose="02040503050406030204" pitchFamily="18" charset="0"/>
                      </a:rPr>
                      <m:t>𝐽</m:t>
                    </m:r>
                  </m:oMath>
                </a14:m>
                <a:r>
                  <a:rPr lang="en-US" altLang="ja-JP" sz="1800" dirty="0" smtClean="0"/>
                  <a:t>-projected wave functions are superposed, and the Hamiltonian is </a:t>
                </a:r>
                <a:r>
                  <a:rPr lang="en-US" altLang="ja-JP" sz="1800" dirty="0" err="1" smtClean="0"/>
                  <a:t>diagoanized</a:t>
                </a:r>
                <a:r>
                  <a:rPr lang="en-US" altLang="ja-JP" sz="1800" dirty="0" smtClean="0"/>
                  <a:t>.</a:t>
                </a:r>
              </a:p>
              <a:p>
                <a:r>
                  <a:rPr lang="en-US" altLang="ja-JP" sz="1800" dirty="0" smtClean="0"/>
                  <a:t>          Configuration mixing, Shape fluctuation, etc…</a:t>
                </a:r>
              </a:p>
            </p:txBody>
          </p:sp>
        </mc:Choice>
        <mc:Fallback xmlns="">
          <p:sp>
            <p:nvSpPr>
              <p:cNvPr id="14" name="コンテンツ プレースホルダー 11"/>
              <p:cNvSpPr>
                <a:spLocks noGrp="1" noRot="1" noChangeAspect="1" noMove="1" noResize="1" noEditPoints="1" noAdjustHandles="1" noChangeArrowheads="1" noChangeShapeType="1" noTextEdit="1"/>
              </p:cNvSpPr>
              <p:nvPr>
                <p:ph idx="1"/>
              </p:nvPr>
            </p:nvSpPr>
            <p:spPr>
              <a:xfrm>
                <a:off x="226492" y="668085"/>
                <a:ext cx="8140268" cy="1448426"/>
              </a:xfrm>
              <a:blipFill rotWithShape="0">
                <a:blip r:embed="rId5"/>
                <a:stretch>
                  <a:fillRect l="-1722" t="-4641"/>
                </a:stretch>
              </a:blipFill>
            </p:spPr>
            <p:txBody>
              <a:bodyPr/>
              <a:lstStyle/>
              <a:p>
                <a:r>
                  <a:rPr lang="ja-JP" altLang="en-US">
                    <a:noFill/>
                  </a:rPr>
                  <a:t> </a:t>
                </a:r>
              </a:p>
            </p:txBody>
          </p:sp>
        </mc:Fallback>
      </mc:AlternateContent>
      <p:grpSp>
        <p:nvGrpSpPr>
          <p:cNvPr id="5" name="グループ化 4"/>
          <p:cNvGrpSpPr/>
          <p:nvPr/>
        </p:nvGrpSpPr>
        <p:grpSpPr>
          <a:xfrm>
            <a:off x="543490" y="1965841"/>
            <a:ext cx="8288293" cy="980384"/>
            <a:chOff x="576148" y="2009385"/>
            <a:chExt cx="8288293" cy="980384"/>
          </a:xfrm>
        </p:grpSpPr>
        <p:pic>
          <p:nvPicPr>
            <p:cNvPr id="20" name="図 19"/>
            <p:cNvPicPr>
              <a:picLocks noChangeAspect="1"/>
            </p:cNvPicPr>
            <p:nvPr/>
          </p:nvPicPr>
          <p:blipFill rotWithShape="1">
            <a:blip r:embed="rId6">
              <a:extLst>
                <a:ext uri="{28A0092B-C50C-407E-A947-70E740481C1C}">
                  <a14:useLocalDpi xmlns:a14="http://schemas.microsoft.com/office/drawing/2010/main" val="0"/>
                </a:ext>
              </a:extLst>
            </a:blip>
            <a:srcRect t="66670"/>
            <a:stretch/>
          </p:blipFill>
          <p:spPr>
            <a:xfrm>
              <a:off x="4591498" y="2062245"/>
              <a:ext cx="4272943" cy="682638"/>
            </a:xfrm>
            <a:prstGeom prst="rect">
              <a:avLst/>
            </a:prstGeom>
            <a:solidFill>
              <a:schemeClr val="bg1"/>
            </a:solidFill>
          </p:spPr>
        </p:pic>
        <p:pic>
          <p:nvPicPr>
            <p:cNvPr id="21" name="図 20"/>
            <p:cNvPicPr>
              <a:picLocks noChangeAspect="1"/>
            </p:cNvPicPr>
            <p:nvPr/>
          </p:nvPicPr>
          <p:blipFill rotWithShape="1">
            <a:blip r:embed="rId6">
              <a:extLst>
                <a:ext uri="{28A0092B-C50C-407E-A947-70E740481C1C}">
                  <a14:useLocalDpi xmlns:a14="http://schemas.microsoft.com/office/drawing/2010/main" val="0"/>
                </a:ext>
              </a:extLst>
            </a:blip>
            <a:srcRect b="45024"/>
            <a:stretch/>
          </p:blipFill>
          <p:spPr>
            <a:xfrm>
              <a:off x="576148" y="2009385"/>
              <a:ext cx="3720478" cy="980384"/>
            </a:xfrm>
            <a:prstGeom prst="rect">
              <a:avLst/>
            </a:prstGeom>
            <a:solidFill>
              <a:schemeClr val="bg1"/>
            </a:solidFill>
          </p:spPr>
        </p:pic>
      </p:grpSp>
      <p:pic>
        <p:nvPicPr>
          <p:cNvPr id="23" name="図 22"/>
          <p:cNvPicPr>
            <a:picLocks noChangeAspect="1"/>
          </p:cNvPicPr>
          <p:nvPr/>
        </p:nvPicPr>
        <p:blipFill rotWithShape="1">
          <a:blip r:embed="rId7">
            <a:extLst>
              <a:ext uri="{28A0092B-C50C-407E-A947-70E740481C1C}">
                <a14:useLocalDpi xmlns:a14="http://schemas.microsoft.com/office/drawing/2010/main" val="0"/>
              </a:ext>
            </a:extLst>
          </a:blip>
          <a:srcRect l="44082" r="28749" b="8114"/>
          <a:stretch/>
        </p:blipFill>
        <p:spPr>
          <a:xfrm>
            <a:off x="3382530" y="2643257"/>
            <a:ext cx="2568161" cy="3833743"/>
          </a:xfrm>
          <a:prstGeom prst="rect">
            <a:avLst/>
          </a:prstGeom>
          <a:solidFill>
            <a:schemeClr val="bg1"/>
          </a:solidFill>
        </p:spPr>
      </p:pic>
    </p:spTree>
    <p:extLst>
      <p:ext uri="{BB962C8B-B14F-4D97-AF65-F5344CB8AC3E}">
        <p14:creationId xmlns:p14="http://schemas.microsoft.com/office/powerpoint/2010/main" val="401241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normAutofit/>
          </a:bodyPr>
          <a:lstStyle/>
          <a:p>
            <a:pPr algn="ctr"/>
            <a:r>
              <a:rPr kumimoji="1" lang="en-US" altLang="ja-JP" sz="3600" dirty="0" smtClean="0"/>
              <a:t>Illustrative example of</a:t>
            </a:r>
            <a:br>
              <a:rPr kumimoji="1" lang="en-US" altLang="ja-JP" sz="3600" dirty="0" smtClean="0"/>
            </a:br>
            <a:r>
              <a:rPr lang="en-US" altLang="ja-JP" sz="3600" dirty="0" smtClean="0"/>
              <a:t>Triple Shape Coexistence </a:t>
            </a:r>
            <a:r>
              <a:rPr lang="ja-JP" altLang="en-US" sz="3600" dirty="0" smtClean="0"/>
              <a:t>－ </a:t>
            </a:r>
            <a:r>
              <a:rPr lang="en-US" altLang="ja-JP" sz="3600" baseline="30000" dirty="0" smtClean="0"/>
              <a:t>43</a:t>
            </a:r>
            <a:r>
              <a:rPr lang="en-US" altLang="ja-JP" sz="3600" dirty="0" smtClean="0"/>
              <a:t>S </a:t>
            </a:r>
            <a:r>
              <a:rPr lang="ja-JP" altLang="en-US" sz="3600" dirty="0" smtClean="0"/>
              <a:t>－</a:t>
            </a:r>
            <a:endParaRPr kumimoji="1" lang="ja-JP" altLang="en-US" sz="3600" dirty="0"/>
          </a:p>
        </p:txBody>
      </p:sp>
      <p:sp>
        <p:nvSpPr>
          <p:cNvPr id="5" name="サブタイトル 4"/>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19696816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level.png"/>
          <p:cNvPicPr>
            <a:picLocks noChangeAspect="1"/>
          </p:cNvPicPr>
          <p:nvPr/>
        </p:nvPicPr>
        <p:blipFill>
          <a:blip r:embed="rId2" cstate="print"/>
          <a:stretch>
            <a:fillRect/>
          </a:stretch>
        </p:blipFill>
        <p:spPr>
          <a:xfrm>
            <a:off x="4788024" y="1772816"/>
            <a:ext cx="4302398" cy="3672408"/>
          </a:xfrm>
          <a:prstGeom prst="rect">
            <a:avLst/>
          </a:prstGeom>
        </p:spPr>
      </p:pic>
      <p:sp>
        <p:nvSpPr>
          <p:cNvPr id="2" name="タイトル 1"/>
          <p:cNvSpPr>
            <a:spLocks noGrp="1"/>
          </p:cNvSpPr>
          <p:nvPr>
            <p:ph type="title"/>
          </p:nvPr>
        </p:nvSpPr>
        <p:spPr/>
        <p:txBody>
          <a:bodyPr/>
          <a:lstStyle/>
          <a:p>
            <a:r>
              <a:rPr lang="en-US" altLang="ja-JP" sz="2800" dirty="0"/>
              <a:t>Erosion of N=28 shell </a:t>
            </a:r>
            <a:r>
              <a:rPr lang="en-US" altLang="ja-JP" sz="2800" dirty="0" smtClean="0"/>
              <a:t>gap: An example </a:t>
            </a:r>
            <a:r>
              <a:rPr lang="en-US" altLang="ja-JP" sz="2800" baseline="30000" dirty="0" smtClean="0"/>
              <a:t>43</a:t>
            </a:r>
            <a:r>
              <a:rPr lang="en-US" altLang="ja-JP" sz="2800" dirty="0" smtClean="0"/>
              <a:t>S</a:t>
            </a:r>
            <a:endParaRPr kumimoji="1" lang="ja-JP" altLang="en-US" sz="2800" dirty="0"/>
          </a:p>
        </p:txBody>
      </p:sp>
      <p:sp>
        <p:nvSpPr>
          <p:cNvPr id="10" name="正方形/長方形 9"/>
          <p:cNvSpPr/>
          <p:nvPr/>
        </p:nvSpPr>
        <p:spPr>
          <a:xfrm>
            <a:off x="193578" y="5792777"/>
            <a:ext cx="7632848" cy="584775"/>
          </a:xfrm>
          <a:prstGeom prst="rect">
            <a:avLst/>
          </a:prstGeom>
        </p:spPr>
        <p:txBody>
          <a:bodyPr wrap="square">
            <a:spAutoFit/>
          </a:bodyPr>
          <a:lstStyle/>
          <a:p>
            <a:r>
              <a:rPr lang="en-US" altLang="ja-JP" sz="1600" i="1" dirty="0" smtClean="0">
                <a:latin typeface="Adobe Caslon Pro" pitchFamily="18" charset="0"/>
              </a:rPr>
              <a:t>R. W. Ibbotson et al., PRC59, 642 (1999).          F. Sarazin, et al., PRL 84, 5062 (2000).</a:t>
            </a:r>
          </a:p>
          <a:p>
            <a:r>
              <a:rPr lang="en-US" altLang="ja-JP" sz="1600" i="1" dirty="0" smtClean="0">
                <a:latin typeface="Adobe Caslon Pro" pitchFamily="18" charset="0"/>
              </a:rPr>
              <a:t>L. A. Riley, et al., PRC80, 037305 (2009).        L. </a:t>
            </a:r>
            <a:r>
              <a:rPr lang="en-US" altLang="ja-JP" sz="1600" i="1" dirty="0" err="1" smtClean="0">
                <a:latin typeface="Adobe Caslon Pro" pitchFamily="18" charset="0"/>
              </a:rPr>
              <a:t>Gaudefroy</a:t>
            </a:r>
            <a:r>
              <a:rPr lang="en-US" altLang="ja-JP" sz="1600" i="1" dirty="0" smtClean="0">
                <a:latin typeface="Adobe Caslon Pro" pitchFamily="18" charset="0"/>
              </a:rPr>
              <a:t>, et al., PRL102, 092501 (2009).</a:t>
            </a:r>
            <a:endParaRPr lang="ja-JP" altLang="en-US" sz="1600" i="1" dirty="0">
              <a:latin typeface="Adobe Caslon Pro" pitchFamily="18" charset="0"/>
            </a:endParaRPr>
          </a:p>
        </p:txBody>
      </p:sp>
      <p:sp>
        <p:nvSpPr>
          <p:cNvPr id="8" name="コンテンツ プレースホルダ 2"/>
          <p:cNvSpPr>
            <a:spLocks noGrp="1"/>
          </p:cNvSpPr>
          <p:nvPr>
            <p:ph idx="1"/>
          </p:nvPr>
        </p:nvSpPr>
        <p:spPr>
          <a:xfrm>
            <a:off x="340296" y="804055"/>
            <a:ext cx="7094647" cy="5040560"/>
          </a:xfrm>
        </p:spPr>
        <p:txBody>
          <a:bodyPr>
            <a:noAutofit/>
          </a:bodyPr>
          <a:lstStyle/>
          <a:p>
            <a:pPr>
              <a:buClr>
                <a:srgbClr val="1CADE4"/>
              </a:buClr>
              <a:buFont typeface="Wingdings" panose="05000000000000000000" pitchFamily="2" charset="2"/>
              <a:buChar char="p"/>
            </a:pPr>
            <a:r>
              <a:rPr lang="en-US" altLang="ja-JP" sz="1800" b="1" dirty="0" smtClean="0"/>
              <a:t> 3/2- </a:t>
            </a:r>
            <a:r>
              <a:rPr lang="en-US" altLang="ja-JP" sz="1800" b="1" dirty="0"/>
              <a:t>assignment for the ground state</a:t>
            </a:r>
          </a:p>
          <a:p>
            <a:pPr>
              <a:buClr>
                <a:srgbClr val="1CADE4"/>
              </a:buClr>
              <a:buFont typeface="Wingdings" panose="05000000000000000000" pitchFamily="2" charset="2"/>
              <a:buChar char="p"/>
            </a:pPr>
            <a:r>
              <a:rPr lang="en-US" altLang="ja-JP" sz="1800" b="1" dirty="0" smtClean="0"/>
              <a:t> 7/2</a:t>
            </a:r>
            <a:r>
              <a:rPr lang="en-US" altLang="ja-JP" sz="1800" b="1" baseline="30000" dirty="0" smtClean="0"/>
              <a:t>- </a:t>
            </a:r>
            <a:r>
              <a:rPr lang="en-US" altLang="ja-JP" sz="1800" b="1" dirty="0" smtClean="0"/>
              <a:t>state at </a:t>
            </a:r>
            <a:r>
              <a:rPr lang="en-US" altLang="ja-JP" sz="1800" b="1" dirty="0"/>
              <a:t>940 </a:t>
            </a:r>
            <a:r>
              <a:rPr lang="en-US" altLang="ja-JP" sz="1800" b="1" dirty="0" err="1" smtClean="0"/>
              <a:t>keV</a:t>
            </a:r>
            <a:r>
              <a:rPr lang="en-US" altLang="ja-JP" sz="1800" b="1" baseline="30000" dirty="0" smtClean="0"/>
              <a:t/>
            </a:r>
            <a:br>
              <a:rPr lang="en-US" altLang="ja-JP" sz="1800" b="1" baseline="30000" dirty="0" smtClean="0"/>
            </a:br>
            <a:r>
              <a:rPr lang="en-US" altLang="ja-JP" sz="1800" b="1" dirty="0" smtClean="0"/>
              <a:t>    connected with </a:t>
            </a:r>
            <a:r>
              <a:rPr lang="en-US" altLang="ja-JP" sz="1800" b="1" dirty="0" err="1" smtClean="0"/>
              <a:t>g.s</a:t>
            </a:r>
            <a:r>
              <a:rPr lang="en-US" altLang="ja-JP" sz="1800" b="1" dirty="0" smtClean="0"/>
              <a:t>. with strong B(E2)=85 e</a:t>
            </a:r>
            <a:r>
              <a:rPr lang="en-US" altLang="ja-JP" sz="1800" b="1" baseline="30000" dirty="0" smtClean="0"/>
              <a:t>2</a:t>
            </a:r>
            <a:r>
              <a:rPr lang="en-US" altLang="ja-JP" sz="1800" b="1" dirty="0" smtClean="0"/>
              <a:t>fm</a:t>
            </a:r>
            <a:r>
              <a:rPr lang="en-US" altLang="ja-JP" sz="1800" b="1" baseline="30000" dirty="0" smtClean="0"/>
              <a:t>4</a:t>
            </a:r>
            <a:endParaRPr lang="en-US" altLang="ja-JP" sz="1800" b="1" baseline="30000" dirty="0"/>
          </a:p>
          <a:p>
            <a:pPr marL="0" indent="0">
              <a:buClr>
                <a:srgbClr val="1CADE4"/>
              </a:buClr>
              <a:buNone/>
            </a:pPr>
            <a:r>
              <a:rPr lang="en-US" altLang="ja-JP" sz="1800" b="1" baseline="30000" dirty="0" smtClean="0"/>
              <a:t> </a:t>
            </a:r>
            <a:r>
              <a:rPr lang="en-US" altLang="ja-JP" sz="1800" b="1" dirty="0" smtClean="0"/>
              <a:t>     </a:t>
            </a:r>
            <a:r>
              <a:rPr lang="ja-JP" altLang="en-US" sz="1800" b="1" dirty="0" smtClean="0"/>
              <a:t>⇒ </a:t>
            </a:r>
            <a:r>
              <a:rPr lang="en-US" altLang="ja-JP" sz="1800" b="1" dirty="0" smtClean="0">
                <a:solidFill>
                  <a:srgbClr val="C00000"/>
                </a:solidFill>
              </a:rPr>
              <a:t>rotational band?</a:t>
            </a:r>
            <a:r>
              <a:rPr lang="en-US" altLang="ja-JP" sz="1800" b="1" dirty="0" smtClean="0"/>
              <a:t> </a:t>
            </a:r>
          </a:p>
          <a:p>
            <a:pPr marL="0" indent="0">
              <a:buClr>
                <a:srgbClr val="1CADE4"/>
              </a:buClr>
              <a:buNone/>
            </a:pPr>
            <a:endParaRPr lang="en-US" altLang="ja-JP" sz="1800" b="1" dirty="0" smtClean="0"/>
          </a:p>
          <a:p>
            <a:pPr>
              <a:buClr>
                <a:srgbClr val="1CADE4"/>
              </a:buClr>
              <a:buFont typeface="Wingdings" panose="05000000000000000000" pitchFamily="2" charset="2"/>
              <a:buChar char="p"/>
            </a:pPr>
            <a:r>
              <a:rPr lang="en-US" altLang="ja-JP" sz="1800" b="1" dirty="0" smtClean="0"/>
              <a:t> Another 7/2</a:t>
            </a:r>
            <a:r>
              <a:rPr lang="en-US" altLang="ja-JP" sz="1800" b="1" baseline="30000" dirty="0" smtClean="0"/>
              <a:t>-</a:t>
            </a:r>
            <a:r>
              <a:rPr lang="en-US" altLang="ja-JP" sz="1800" b="1" dirty="0" smtClean="0"/>
              <a:t> state at 319 </a:t>
            </a:r>
            <a:r>
              <a:rPr lang="en-US" altLang="ja-JP" sz="1800" b="1" dirty="0" err="1" smtClean="0"/>
              <a:t>keV</a:t>
            </a:r>
            <a:r>
              <a:rPr lang="en-US" altLang="ja-JP" sz="1800" b="1" dirty="0" smtClean="0"/>
              <a:t> (isomeric state)</a:t>
            </a:r>
            <a:r>
              <a:rPr lang="en-US" altLang="ja-JP" sz="1800" b="1" dirty="0"/>
              <a:t/>
            </a:r>
            <a:br>
              <a:rPr lang="en-US" altLang="ja-JP" sz="1800" b="1" dirty="0"/>
            </a:br>
            <a:r>
              <a:rPr lang="en-US" altLang="ja-JP" sz="1800" b="1" dirty="0" smtClean="0"/>
              <a:t>    very weak E2 transition to </a:t>
            </a:r>
            <a:r>
              <a:rPr lang="en-US" altLang="ja-JP" sz="1800" b="1" dirty="0" err="1" smtClean="0"/>
              <a:t>g.s</a:t>
            </a:r>
            <a:r>
              <a:rPr lang="en-US" altLang="ja-JP" sz="1800" b="1" dirty="0" smtClean="0"/>
              <a:t>.</a:t>
            </a:r>
            <a:r>
              <a:rPr lang="en-US" altLang="ja-JP" sz="1800" dirty="0" smtClean="0"/>
              <a:t>  </a:t>
            </a:r>
            <a:r>
              <a:rPr lang="en-US" altLang="ja-JP" sz="1800" b="1" dirty="0" smtClean="0"/>
              <a:t>B(E2)=0.4e</a:t>
            </a:r>
            <a:r>
              <a:rPr lang="en-US" altLang="ja-JP" sz="1800" b="1" baseline="30000" dirty="0" smtClean="0"/>
              <a:t>2</a:t>
            </a:r>
            <a:r>
              <a:rPr lang="en-US" altLang="ja-JP" sz="1800" b="1" dirty="0" smtClean="0"/>
              <a:t>fm</a:t>
            </a:r>
            <a:r>
              <a:rPr lang="en-US" altLang="ja-JP" sz="1800" b="1" baseline="30000" dirty="0" smtClean="0"/>
              <a:t>4</a:t>
            </a:r>
            <a:endParaRPr lang="en-US" altLang="ja-JP" sz="1800" b="1" dirty="0" smtClean="0"/>
          </a:p>
          <a:p>
            <a:pPr marL="0" indent="0">
              <a:buClr>
                <a:srgbClr val="1CADE4"/>
              </a:buClr>
              <a:buNone/>
            </a:pPr>
            <a:r>
              <a:rPr lang="en-US" altLang="ja-JP" sz="1800" b="1" dirty="0"/>
              <a:t> </a:t>
            </a:r>
            <a:r>
              <a:rPr lang="en-US" altLang="ja-JP" sz="1800" b="1" dirty="0" smtClean="0"/>
              <a:t>   </a:t>
            </a:r>
            <a:r>
              <a:rPr lang="ja-JP" altLang="en-US" sz="1800" b="1" dirty="0" smtClean="0"/>
              <a:t>⇒ </a:t>
            </a:r>
            <a:r>
              <a:rPr lang="en-US" altLang="ja-JP" sz="1800" b="1" dirty="0" smtClean="0">
                <a:solidFill>
                  <a:srgbClr val="C00000"/>
                </a:solidFill>
              </a:rPr>
              <a:t>spherical isomeric state?</a:t>
            </a:r>
            <a:r>
              <a:rPr lang="en-US" altLang="ja-JP" sz="1800" b="1" dirty="0" smtClean="0"/>
              <a:t> </a:t>
            </a:r>
            <a:endParaRPr lang="en-US" altLang="ja-JP" sz="1800" dirty="0">
              <a:solidFill>
                <a:srgbClr val="FF0000"/>
              </a:solidFill>
            </a:endParaRPr>
          </a:p>
          <a:p>
            <a:pPr>
              <a:buClr>
                <a:srgbClr val="1CADE4"/>
              </a:buClr>
              <a:buFont typeface="Wingdings" panose="05000000000000000000" pitchFamily="2" charset="2"/>
              <a:buChar char="p"/>
            </a:pPr>
            <a:endParaRPr lang="en-US" altLang="ja-JP" sz="1800" dirty="0" smtClean="0">
              <a:solidFill>
                <a:srgbClr val="FF0000"/>
              </a:solidFill>
            </a:endParaRPr>
          </a:p>
          <a:p>
            <a:pPr marL="0" indent="0">
              <a:buClr>
                <a:srgbClr val="1CADE4"/>
              </a:buClr>
              <a:buNone/>
            </a:pPr>
            <a:endParaRPr lang="en-US" altLang="ja-JP" sz="1800" dirty="0" smtClean="0">
              <a:solidFill>
                <a:srgbClr val="FF0000"/>
              </a:solidFill>
            </a:endParaRPr>
          </a:p>
          <a:p>
            <a:pPr marL="0" indent="0">
              <a:buClr>
                <a:srgbClr val="1CADE4"/>
              </a:buClr>
              <a:buNone/>
            </a:pPr>
            <a:r>
              <a:rPr lang="en-US" altLang="ja-JP" sz="1800" b="1" dirty="0" smtClean="0">
                <a:solidFill>
                  <a:srgbClr val="FF0000"/>
                </a:solidFill>
              </a:rPr>
              <a:t>Red:  </a:t>
            </a:r>
            <a:r>
              <a:rPr lang="en-US" altLang="ja-JP" sz="1800" b="1" dirty="0" err="1" smtClean="0">
                <a:solidFill>
                  <a:srgbClr val="FF0000"/>
                </a:solidFill>
              </a:rPr>
              <a:t>prolate</a:t>
            </a:r>
            <a:r>
              <a:rPr lang="en-US" altLang="ja-JP" sz="1800" b="1" dirty="0" smtClean="0">
                <a:solidFill>
                  <a:srgbClr val="FF0000"/>
                </a:solidFill>
              </a:rPr>
              <a:t> deformed band K=1/2</a:t>
            </a:r>
            <a:r>
              <a:rPr lang="en-US" altLang="ja-JP" sz="1800" b="1" baseline="30000" dirty="0" smtClean="0">
                <a:solidFill>
                  <a:srgbClr val="FF0000"/>
                </a:solidFill>
              </a:rPr>
              <a:t>-</a:t>
            </a:r>
            <a:r>
              <a:rPr lang="en-US" altLang="ja-JP" sz="1800" b="1" dirty="0" smtClean="0">
                <a:solidFill>
                  <a:srgbClr val="FF0000"/>
                </a:solidFill>
              </a:rPr>
              <a:t> </a:t>
            </a:r>
          </a:p>
          <a:p>
            <a:pPr marL="0" indent="0">
              <a:buClr>
                <a:srgbClr val="1CADE4"/>
              </a:buClr>
              <a:buNone/>
            </a:pPr>
            <a:r>
              <a:rPr lang="en-US" altLang="ja-JP" sz="1800" b="1" dirty="0" smtClean="0">
                <a:solidFill>
                  <a:srgbClr val="00B0F0"/>
                </a:solidFill>
              </a:rPr>
              <a:t>Blue:  spherical  or deformed </a:t>
            </a:r>
            <a:r>
              <a:rPr lang="en-US" altLang="ja-JP" sz="1800" b="1" i="1" dirty="0" smtClean="0">
                <a:solidFill>
                  <a:srgbClr val="00B0F0"/>
                </a:solidFill>
              </a:rPr>
              <a:t>f</a:t>
            </a:r>
            <a:r>
              <a:rPr lang="en-US" altLang="ja-JP" sz="1800" b="1" baseline="-25000" dirty="0" smtClean="0">
                <a:solidFill>
                  <a:srgbClr val="00B0F0"/>
                </a:solidFill>
              </a:rPr>
              <a:t>7/2</a:t>
            </a:r>
            <a:r>
              <a:rPr lang="en-US" altLang="ja-JP" sz="1800" b="1" dirty="0" smtClean="0">
                <a:solidFill>
                  <a:schemeClr val="tx1">
                    <a:lumMod val="75000"/>
                    <a:lumOff val="25000"/>
                  </a:schemeClr>
                </a:solidFill>
              </a:rPr>
              <a:t> </a:t>
            </a:r>
            <a:r>
              <a:rPr lang="en-US" altLang="ja-JP" sz="1800" b="1" dirty="0" smtClean="0">
                <a:solidFill>
                  <a:srgbClr val="00B0F0"/>
                </a:solidFill>
              </a:rPr>
              <a:t>state</a:t>
            </a:r>
          </a:p>
        </p:txBody>
      </p:sp>
      <p:sp>
        <p:nvSpPr>
          <p:cNvPr id="16" name="コンテンツ プレースホルダ 2"/>
          <p:cNvSpPr txBox="1">
            <a:spLocks/>
          </p:cNvSpPr>
          <p:nvPr/>
        </p:nvSpPr>
        <p:spPr bwMode="auto">
          <a:xfrm>
            <a:off x="161053" y="4192633"/>
            <a:ext cx="4896544" cy="3600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US" altLang="ja-JP" sz="2200" b="1" u="sng" kern="0" dirty="0" smtClean="0">
                <a:solidFill>
                  <a:srgbClr val="C00000"/>
                </a:solidFill>
                <a:latin typeface="Adobe Caslon Pro" pitchFamily="18" charset="0"/>
              </a:rPr>
              <a:t>spherical &amp; </a:t>
            </a:r>
            <a:r>
              <a:rPr lang="en-US" altLang="ja-JP" sz="2200" b="1" u="sng" kern="0" dirty="0" err="1" smtClean="0">
                <a:solidFill>
                  <a:srgbClr val="C00000"/>
                </a:solidFill>
                <a:latin typeface="Adobe Caslon Pro" pitchFamily="18" charset="0"/>
              </a:rPr>
              <a:t>prolate</a:t>
            </a:r>
            <a:r>
              <a:rPr lang="en-US" altLang="ja-JP" sz="2200" b="1" u="sng" kern="0" dirty="0" smtClean="0">
                <a:solidFill>
                  <a:srgbClr val="C00000"/>
                </a:solidFill>
                <a:latin typeface="Adobe Caslon Pro" pitchFamily="18" charset="0"/>
              </a:rPr>
              <a:t> shape coexistence</a:t>
            </a:r>
          </a:p>
        </p:txBody>
      </p:sp>
      <p:sp>
        <p:nvSpPr>
          <p:cNvPr id="9" name="テキスト ボックス 8"/>
          <p:cNvSpPr txBox="1"/>
          <p:nvPr/>
        </p:nvSpPr>
        <p:spPr>
          <a:xfrm>
            <a:off x="6516216" y="2564904"/>
            <a:ext cx="1125629" cy="1015663"/>
          </a:xfrm>
          <a:prstGeom prst="rect">
            <a:avLst/>
          </a:prstGeom>
          <a:noFill/>
        </p:spPr>
        <p:txBody>
          <a:bodyPr wrap="none" rtlCol="0">
            <a:spAutoFit/>
          </a:bodyPr>
          <a:lstStyle/>
          <a:p>
            <a:r>
              <a:rPr kumimoji="1" lang="en-US" altLang="ja-JP" sz="6000" baseline="30000" dirty="0" smtClean="0">
                <a:latin typeface="Times New Roman" pitchFamily="18" charset="0"/>
                <a:cs typeface="Times New Roman" pitchFamily="18" charset="0"/>
              </a:rPr>
              <a:t>43</a:t>
            </a:r>
            <a:r>
              <a:rPr kumimoji="1" lang="en-US" altLang="ja-JP" sz="6000" dirty="0" smtClean="0">
                <a:latin typeface="Times New Roman" pitchFamily="18" charset="0"/>
                <a:cs typeface="Times New Roman" pitchFamily="18" charset="0"/>
              </a:rPr>
              <a:t>S</a:t>
            </a:r>
            <a:endParaRPr kumimoji="1" lang="ja-JP" altLang="en-US" sz="6000" dirty="0">
              <a:latin typeface="Times New Roman" pitchFamily="18" charset="0"/>
              <a:cs typeface="Times New Roman" pitchFamily="18" charset="0"/>
            </a:endParaRPr>
          </a:p>
        </p:txBody>
      </p:sp>
      <p:sp>
        <p:nvSpPr>
          <p:cNvPr id="11" name="テキスト ボックス 10"/>
          <p:cNvSpPr txBox="1"/>
          <p:nvPr/>
        </p:nvSpPr>
        <p:spPr>
          <a:xfrm rot="16200000">
            <a:off x="6668942" y="4111044"/>
            <a:ext cx="611488" cy="523220"/>
          </a:xfrm>
          <a:prstGeom prst="rect">
            <a:avLst/>
          </a:prstGeom>
          <a:solidFill>
            <a:schemeClr val="bg1"/>
          </a:solidFill>
        </p:spPr>
        <p:txBody>
          <a:bodyPr wrap="square" rtlCol="0">
            <a:spAutoFit/>
          </a:bodyPr>
          <a:lstStyle/>
          <a:p>
            <a:r>
              <a:rPr kumimoji="1" lang="en-US" altLang="ja-JP" sz="2800" dirty="0" smtClean="0">
                <a:solidFill>
                  <a:srgbClr val="FF0000"/>
                </a:solidFill>
                <a:latin typeface="Times New Roman" pitchFamily="18" charset="0"/>
                <a:cs typeface="Times New Roman" pitchFamily="18" charset="0"/>
              </a:rPr>
              <a:t>85</a:t>
            </a:r>
            <a:endParaRPr kumimoji="1" lang="ja-JP" altLang="en-US" sz="2800" dirty="0">
              <a:solidFill>
                <a:srgbClr val="FF0000"/>
              </a:solidFill>
              <a:latin typeface="Times New Roman" pitchFamily="18" charset="0"/>
              <a:cs typeface="Times New Roman" pitchFamily="18" charset="0"/>
            </a:endParaRPr>
          </a:p>
        </p:txBody>
      </p:sp>
      <p:sp>
        <p:nvSpPr>
          <p:cNvPr id="3" name="テキスト ボックス 2"/>
          <p:cNvSpPr txBox="1"/>
          <p:nvPr/>
        </p:nvSpPr>
        <p:spPr>
          <a:xfrm>
            <a:off x="904586" y="4743513"/>
            <a:ext cx="7380547" cy="830997"/>
          </a:xfrm>
          <a:prstGeom prst="rect">
            <a:avLst/>
          </a:prstGeom>
          <a:solidFill>
            <a:schemeClr val="bg1"/>
          </a:solidFill>
          <a:ln w="38100">
            <a:solidFill>
              <a:srgbClr val="C00000"/>
            </a:solidFill>
          </a:ln>
        </p:spPr>
        <p:txBody>
          <a:bodyPr wrap="none" rtlCol="0">
            <a:spAutoFit/>
          </a:bodyPr>
          <a:lstStyle/>
          <a:p>
            <a:r>
              <a:rPr kumimoji="1" lang="en-US" altLang="ja-JP" sz="4800" dirty="0" smtClean="0">
                <a:solidFill>
                  <a:srgbClr val="C00000"/>
                </a:solidFill>
              </a:rPr>
              <a:t>There must be more than this</a:t>
            </a:r>
            <a:endParaRPr kumimoji="1" lang="ja-JP" altLang="en-US" sz="4800" dirty="0">
              <a:solidFill>
                <a:srgbClr val="C00000"/>
              </a:solidFill>
            </a:endParaRPr>
          </a:p>
        </p:txBody>
      </p:sp>
    </p:spTree>
    <p:extLst>
      <p:ext uri="{BB962C8B-B14F-4D97-AF65-F5344CB8AC3E}">
        <p14:creationId xmlns:p14="http://schemas.microsoft.com/office/powerpoint/2010/main" val="45586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8"/>
</p:tagLst>
</file>

<file path=ppt/tags/tag2.xml><?xml version="1.0" encoding="utf-8"?>
<p:tagLst xmlns:a="http://schemas.openxmlformats.org/drawingml/2006/main" xmlns:r="http://schemas.openxmlformats.org/officeDocument/2006/relationships" xmlns:p="http://schemas.openxmlformats.org/presentationml/2006/main">
  <p:tag name="TIMING" val="|23.9"/>
</p:tagLst>
</file>

<file path=ppt/tags/tag3.xml><?xml version="1.0" encoding="utf-8"?>
<p:tagLst xmlns:a="http://schemas.openxmlformats.org/drawingml/2006/main" xmlns:r="http://schemas.openxmlformats.org/officeDocument/2006/relationships" xmlns:p="http://schemas.openxmlformats.org/presentationml/2006/main">
  <p:tag name="TIMING" val="|0.5"/>
</p:tagLst>
</file>

<file path=ppt/tags/tag4.xml><?xml version="1.0" encoding="utf-8"?>
<p:tagLst xmlns:a="http://schemas.openxmlformats.org/drawingml/2006/main" xmlns:r="http://schemas.openxmlformats.org/officeDocument/2006/relationships" xmlns:p="http://schemas.openxmlformats.org/presentationml/2006/main">
  <p:tag name="TIMING" val="|0.6|2.6"/>
</p:tagLst>
</file>

<file path=ppt/theme/theme1.xml><?xml version="1.0" encoding="utf-8"?>
<a:theme xmlns:a="http://schemas.openxmlformats.org/drawingml/2006/main" name="レトロスペクト">
  <a:themeElements>
    <a:clrScheme name="レトロスペクト">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ユーザー定義 2">
      <a:majorFont>
        <a:latin typeface="Times New Roman"/>
        <a:ea typeface="HGPｺﾞｼｯｸE"/>
        <a:cs typeface=""/>
      </a:majorFont>
      <a:minorFont>
        <a:latin typeface="Times New Roman"/>
        <a:ea typeface="ＭＳ Ｐゴシック"/>
        <a:cs typeface=""/>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811</TotalTime>
  <Words>1217</Words>
  <Application>Microsoft Office PowerPoint</Application>
  <PresentationFormat>画面に合わせる (4:3)</PresentationFormat>
  <Paragraphs>148</Paragraphs>
  <Slides>21</Slides>
  <Notes>5</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21</vt:i4>
      </vt:variant>
    </vt:vector>
  </HeadingPairs>
  <TitlesOfParts>
    <vt:vector size="32" baseType="lpstr">
      <vt:lpstr>HGPｺﾞｼｯｸE</vt:lpstr>
      <vt:lpstr>ＭＳ Ｐゴシック</vt:lpstr>
      <vt:lpstr>Adobe Caslon Pro</vt:lpstr>
      <vt:lpstr>Adobe Garamond Pro</vt:lpstr>
      <vt:lpstr>Arial</vt:lpstr>
      <vt:lpstr>Calibri</vt:lpstr>
      <vt:lpstr>Cambria Math</vt:lpstr>
      <vt:lpstr>Symbol</vt:lpstr>
      <vt:lpstr>Times New Roman</vt:lpstr>
      <vt:lpstr>Wingdings</vt:lpstr>
      <vt:lpstr>レトロスペクト</vt:lpstr>
      <vt:lpstr>Erosion of N=28 Shell Gap and Triple Shape Coexistence in the vicinity of  44S</vt:lpstr>
      <vt:lpstr>Erosion of N=28 shell gap</vt:lpstr>
      <vt:lpstr>Enhancement of Quadrupole Correlation ⇒ Shape coexistence</vt:lpstr>
      <vt:lpstr>AMD framework</vt:lpstr>
      <vt:lpstr>AMD framework: an example of 45S</vt:lpstr>
      <vt:lpstr>AMD framework : an example of 45S</vt:lpstr>
      <vt:lpstr>AMD framework : an example of 45S</vt:lpstr>
      <vt:lpstr>Illustrative example of Triple Shape Coexistence － 43S －</vt:lpstr>
      <vt:lpstr>Erosion of N=28 shell gap: An example 43S</vt:lpstr>
      <vt:lpstr>Enhancement of Quadrupole Correlation ⇒ Shape coexistence</vt:lpstr>
      <vt:lpstr>Result: Spectrum of 43S</vt:lpstr>
      <vt:lpstr>Discussions: Prolate band (ground band) in 43S</vt:lpstr>
      <vt:lpstr>Discussions: Triaxial isomeric state at 319keV in 43S</vt:lpstr>
      <vt:lpstr>Discussions: Oblate states (non-yrast states) in 43S</vt:lpstr>
      <vt:lpstr>Some predictions in the vicinity of  44S － N=29 system －</vt:lpstr>
      <vt:lpstr>What is behind this shape coexistence ?</vt:lpstr>
      <vt:lpstr>Intrinsic Energy Surfaces (N=29 Systems)</vt:lpstr>
      <vt:lpstr>Spectra and Shape Coexistence (N=29)</vt:lpstr>
      <vt:lpstr>How to track them? B(E2) distributions</vt:lpstr>
      <vt:lpstr>How to track them? E(7/2-)</vt:lpstr>
      <vt:lpstr>Summary &amp; Outlook</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Masaaki Kimura</dc:creator>
  <cp:lastModifiedBy>Masaaki Kimura</cp:lastModifiedBy>
  <cp:revision>108</cp:revision>
  <dcterms:created xsi:type="dcterms:W3CDTF">2014-06-01T07:21:22Z</dcterms:created>
  <dcterms:modified xsi:type="dcterms:W3CDTF">2014-06-02T04:18:08Z</dcterms:modified>
</cp:coreProperties>
</file>